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C3_4FF45071.xml" ContentType="application/vnd.ms-powerpoint.comments+xml"/>
  <Override PartName="/ppt/comments/modernComment_15F_31D91149.xml" ContentType="application/vnd.ms-powerpoint.comments+xml"/>
  <Override PartName="/ppt/comments/modernComment_1B5_5226DA02.xml" ContentType="application/vnd.ms-powerpoint.comments+xml"/>
  <Override PartName="/ppt/comments/modernComment_1B6_753224A1.xml" ContentType="application/vnd.ms-powerpoint.comments+xml"/>
  <Override PartName="/ppt/comments/modernComment_1D8_65CBA4EA.xml" ContentType="application/vnd.ms-powerpoint.comments+xml"/>
  <Override PartName="/ppt/comments/modernComment_1D9_6A7F5E86.xml" ContentType="application/vnd.ms-powerpoint.comments+xml"/>
  <Override PartName="/ppt/comments/modernComment_1C7_42583716.xml" ContentType="application/vnd.ms-powerpoint.comments+xml"/>
  <Override PartName="/ppt/comments/modernComment_1C8_1823F63.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337" r:id="rId2"/>
    <p:sldId id="330" r:id="rId3"/>
    <p:sldId id="493" r:id="rId4"/>
    <p:sldId id="286" r:id="rId5"/>
    <p:sldId id="464" r:id="rId6"/>
    <p:sldId id="494" r:id="rId7"/>
    <p:sldId id="354" r:id="rId8"/>
    <p:sldId id="502" r:id="rId9"/>
    <p:sldId id="432" r:id="rId10"/>
    <p:sldId id="442" r:id="rId11"/>
    <p:sldId id="495" r:id="rId12"/>
    <p:sldId id="290" r:id="rId13"/>
    <p:sldId id="466" r:id="rId14"/>
    <p:sldId id="483" r:id="rId15"/>
    <p:sldId id="292" r:id="rId16"/>
    <p:sldId id="496" r:id="rId17"/>
    <p:sldId id="298" r:id="rId18"/>
    <p:sldId id="462" r:id="rId19"/>
    <p:sldId id="340" r:id="rId20"/>
    <p:sldId id="299" r:id="rId21"/>
    <p:sldId id="497" r:id="rId22"/>
    <p:sldId id="450" r:id="rId23"/>
    <p:sldId id="481" r:id="rId24"/>
    <p:sldId id="451" r:id="rId25"/>
    <p:sldId id="351" r:id="rId26"/>
    <p:sldId id="437" r:id="rId27"/>
    <p:sldId id="452" r:id="rId28"/>
    <p:sldId id="438" r:id="rId29"/>
    <p:sldId id="498" r:id="rId30"/>
    <p:sldId id="501" r:id="rId31"/>
    <p:sldId id="500" r:id="rId32"/>
    <p:sldId id="499" r:id="rId33"/>
    <p:sldId id="440" r:id="rId34"/>
    <p:sldId id="318" r:id="rId35"/>
    <p:sldId id="439" r:id="rId36"/>
    <p:sldId id="491" r:id="rId37"/>
    <p:sldId id="453" r:id="rId38"/>
    <p:sldId id="472" r:id="rId39"/>
    <p:sldId id="454" r:id="rId40"/>
    <p:sldId id="473" r:id="rId41"/>
    <p:sldId id="455" r:id="rId42"/>
    <p:sldId id="456" r:id="rId43"/>
    <p:sldId id="342" r:id="rId44"/>
    <p:sldId id="521" r:id="rId45"/>
    <p:sldId id="523" r:id="rId46"/>
    <p:sldId id="504" r:id="rId47"/>
    <p:sldId id="505" r:id="rId48"/>
    <p:sldId id="506" r:id="rId49"/>
    <p:sldId id="509" r:id="rId50"/>
    <p:sldId id="510" r:id="rId51"/>
    <p:sldId id="511" r:id="rId52"/>
    <p:sldId id="512" r:id="rId53"/>
    <p:sldId id="513" r:id="rId54"/>
    <p:sldId id="514" r:id="rId55"/>
    <p:sldId id="516" r:id="rId56"/>
    <p:sldId id="517" r:id="rId57"/>
    <p:sldId id="519" r:id="rId58"/>
    <p:sldId id="524" r:id="rId59"/>
    <p:sldId id="503" r:id="rId60"/>
    <p:sldId id="347" r:id="rId61"/>
    <p:sldId id="411" r:id="rId62"/>
    <p:sldId id="350" r:id="rId63"/>
    <p:sldId id="427" r:id="rId64"/>
  </p:sldIdLst>
  <p:sldSz cx="12192000" cy="6858000"/>
  <p:notesSz cx="9875838" cy="67421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101A8B-2E3B-CC5D-A624-C73AB1F9CA70}" name="Büşran Aşıcı" initials="BA" userId="S::busranasici@trabzon.edu.tr::41722dd1-b042-4b3c-8ccb-2ce90b4da79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ksel ÇELENK" initials="GÇ" lastIdx="2" clrIdx="0">
    <p:extLst>
      <p:ext uri="{19B8F6BF-5375-455C-9EA6-DF929625EA0E}">
        <p15:presenceInfo xmlns:p15="http://schemas.microsoft.com/office/powerpoint/2012/main" userId="Goksel ÇELEN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A40"/>
    <a:srgbClr val="890419"/>
    <a:srgbClr val="CF2E2E"/>
    <a:srgbClr val="504E4F"/>
    <a:srgbClr val="3333FF"/>
    <a:srgbClr val="0066FF"/>
    <a:srgbClr val="00D661"/>
    <a:srgbClr val="FDCBCC"/>
    <a:srgbClr val="962E2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Açık Stil 2 - Vurgu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7042" autoAdjust="0"/>
  </p:normalViewPr>
  <p:slideViewPr>
    <p:cSldViewPr snapToGrid="0">
      <p:cViewPr>
        <p:scale>
          <a:sx n="66" d="100"/>
          <a:sy n="66" d="100"/>
        </p:scale>
        <p:origin x="604" y="-220"/>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omments/modernComment_15F_31D91149.xml><?xml version="1.0" encoding="utf-8"?>
<p188:cmLst xmlns:a="http://schemas.openxmlformats.org/drawingml/2006/main" xmlns:r="http://schemas.openxmlformats.org/officeDocument/2006/relationships" xmlns:p188="http://schemas.microsoft.com/office/powerpoint/2018/8/main">
  <p188:cm id="{7E0E816F-564C-47AA-9F85-63A2A55ED1A1}" authorId="{19101A8B-2E3B-CC5D-A624-C73AB1F9CA70}" created="2026-01-14T12:50:38.843">
    <ac:txMkLst xmlns:ac="http://schemas.microsoft.com/office/drawing/2013/main/command">
      <pc:docMk xmlns:pc="http://schemas.microsoft.com/office/powerpoint/2013/main/command"/>
      <pc:sldMk xmlns:pc="http://schemas.microsoft.com/office/powerpoint/2013/main/command" cId="836309321" sldId="351"/>
      <ac:graphicFrameMk id="3" creationId="{00000000-0000-0000-0000-000000000000}"/>
      <ac:tblMk/>
      <ac:tcMk rowId="2310762055" colId="3262295761"/>
      <ac:txMk cp="1">
        <ac:context len="3" hash="175903"/>
      </ac:txMk>
    </ac:txMkLst>
    <p188:pos x="11208842" y="1739165"/>
    <p188:txBody>
      <a:bodyPr/>
      <a:lstStyle/>
      <a:p>
        <a:r>
          <a:rPr lang="tr-TR"/>
          <a:t> Sağlıkta Yapay Zeka ve Sağlık Teknolojileri</a:t>
        </a:r>
      </a:p>
    </p188:txBody>
  </p188:cm>
  <p188:cm id="{EF343932-A360-48F5-8EA6-5FD143D82D73}" authorId="{19101A8B-2E3B-CC5D-A624-C73AB1F9CA70}" created="2026-01-14T12:51:13.351">
    <ac:txMkLst xmlns:ac="http://schemas.microsoft.com/office/drawing/2013/main/command">
      <pc:docMk xmlns:pc="http://schemas.microsoft.com/office/powerpoint/2013/main/command"/>
      <pc:sldMk xmlns:pc="http://schemas.microsoft.com/office/powerpoint/2013/main/command" cId="836309321" sldId="351"/>
      <ac:graphicFrameMk id="3" creationId="{00000000-0000-0000-0000-000000000000}"/>
      <ac:tblMk/>
      <ac:tcMk rowId="2310762055" colId="1347630180"/>
      <ac:txMk cp="1" len="1">
        <ac:context len="3" hash="175870"/>
      </ac:txMk>
    </ac:txMkLst>
    <p188:pos x="10507093" y="1739165"/>
    <p188:txBody>
      <a:bodyPr/>
      <a:lstStyle/>
      <a:p>
        <a:r>
          <a:rPr lang="tr-TR"/>
          <a:t>TÜBİTAK 2237A-1129B372400306- Dijital Çağda Öğretmen Adaylarının Dönüşümü için Dijital Yeterlik Eğitimi-III</a:t>
        </a:r>
      </a:p>
    </p188:txBody>
  </p188:cm>
  <p188:cm id="{014E8256-B85C-4F9A-B4A9-F02799B09A00}" authorId="{19101A8B-2E3B-CC5D-A624-C73AB1F9CA70}" created="2026-01-14T12:51:43.443">
    <ac:txMkLst xmlns:ac="http://schemas.microsoft.com/office/drawing/2013/main/command">
      <pc:docMk xmlns:pc="http://schemas.microsoft.com/office/powerpoint/2013/main/command"/>
      <pc:sldMk xmlns:pc="http://schemas.microsoft.com/office/powerpoint/2013/main/command" cId="836309321" sldId="351"/>
      <ac:graphicFrameMk id="3" creationId="{00000000-0000-0000-0000-000000000000}"/>
      <ac:tblMk/>
      <ac:tcMk rowId="1154197651" colId="1347630180"/>
      <ac:txMk cp="2">
        <ac:context len="3" hash="179533"/>
      </ac:txMk>
    </ac:txMkLst>
    <p188:pos x="10453930" y="2026245"/>
    <p188:txBody>
      <a:bodyPr/>
      <a:lstStyle/>
      <a:p>
        <a:r>
          <a:rPr lang="tr-TR"/>
          <a:t>Türkiye Yüzyılı Maarif Modeli Öğretim Programları</a:t>
        </a:r>
      </a:p>
    </p188:txBody>
  </p188:cm>
  <p188:cm id="{78AEAADB-C306-44F8-A7CD-8173BC67D273}" authorId="{19101A8B-2E3B-CC5D-A624-C73AB1F9CA70}" created="2026-01-14T12:56:04.123">
    <ac:txMkLst xmlns:ac="http://schemas.microsoft.com/office/drawing/2013/main/command">
      <pc:docMk xmlns:pc="http://schemas.microsoft.com/office/powerpoint/2013/main/command"/>
      <pc:sldMk xmlns:pc="http://schemas.microsoft.com/office/powerpoint/2013/main/command" cId="836309321" sldId="351"/>
      <ac:graphicFrameMk id="3" creationId="{00000000-0000-0000-0000-000000000000}"/>
      <ac:tblMk/>
      <ac:tcMk rowId="1154197651" colId="3262295761"/>
      <ac:txMk cp="1">
        <ac:context len="2" hash="5293"/>
      </ac:txMk>
    </ac:txMkLst>
    <p188:pos x="11198209" y="2398384"/>
    <p188:txBody>
      <a:bodyPr/>
      <a:lstStyle/>
      <a:p>
        <a:r>
          <a:rPr lang="tr-TR"/>
          <a:t>Green Competence and Digital Transformation -&gt; Bu projenin yürütücüsü bizden mi? Bizdense burası 1 olabilir.</a:t>
        </a:r>
      </a:p>
    </p188:txBody>
  </p188:cm>
</p188:cmLst>
</file>

<file path=ppt/comments/modernComment_1B5_5226DA02.xml><?xml version="1.0" encoding="utf-8"?>
<p188:cmLst xmlns:a="http://schemas.openxmlformats.org/drawingml/2006/main" xmlns:r="http://schemas.openxmlformats.org/officeDocument/2006/relationships" xmlns:p188="http://schemas.microsoft.com/office/powerpoint/2018/8/main">
  <p188:cm id="{53437D97-F234-42BB-A770-4AB641F28014}" authorId="{19101A8B-2E3B-CC5D-A624-C73AB1F9CA70}" created="2026-01-14T13:08:42.414">
    <ac:txMkLst xmlns:ac="http://schemas.microsoft.com/office/drawing/2013/main/command">
      <pc:docMk xmlns:pc="http://schemas.microsoft.com/office/powerpoint/2013/main/command"/>
      <pc:sldMk xmlns:pc="http://schemas.microsoft.com/office/powerpoint/2013/main/command" cId="1378277890" sldId="437"/>
      <ac:graphicFrameMk id="3" creationId="{00000000-0000-0000-0000-000000000000}"/>
      <ac:tblMk/>
      <ac:tcMk rowId="3895616067" colId="4108230107"/>
      <ac:txMk cp="0" len="1">
        <ac:context len="3" hash="176035"/>
      </ac:txMk>
    </ac:txMkLst>
    <p188:pos x="9994334" y="695587"/>
    <p188:txBody>
      <a:bodyPr/>
      <a:lstStyle/>
      <a:p>
        <a:r>
          <a:rPr lang="tr-TR"/>
          <a:t>Mobil anlık bildirimlerin üniversite öğrencilerinin akademik erteleme davranışlarına etkileri
Öğrencilerin Perspektifinden Yapay Zeka Destekli Geri Bildirimin Potansiyeli: Sistematik Bir İnceleme
Yükseköğretimde Kurumsal İç Değerlendirme Süreçlerinin Dijital Dönüşümü: Trabzon Üniversitesi Örneği</a:t>
        </a:r>
      </a:p>
    </p188:txBody>
  </p188:cm>
  <p188:cm id="{D779A9A1-0A76-4B93-9D70-DAE75F62EC5F}" authorId="{19101A8B-2E3B-CC5D-A624-C73AB1F9CA70}" created="2026-01-14T13:09:25.111">
    <ac:txMkLst xmlns:ac="http://schemas.microsoft.com/office/drawing/2013/main/command">
      <pc:docMk xmlns:pc="http://schemas.microsoft.com/office/powerpoint/2013/main/command"/>
      <pc:sldMk xmlns:pc="http://schemas.microsoft.com/office/powerpoint/2013/main/command" cId="1378277890" sldId="437"/>
      <ac:graphicFrameMk id="3" creationId="{00000000-0000-0000-0000-000000000000}"/>
      <ac:tblMk/>
      <ac:tcMk rowId="3895616067" colId="4108230107"/>
      <ac:txMk cp="1">
        <ac:context len="3" hash="176035"/>
      </ac:txMk>
    </ac:txMkLst>
    <p188:pos x="10132557" y="695587"/>
    <p188:txBody>
      <a:bodyPr/>
      <a:lstStyle/>
      <a:p>
        <a:r>
          <a:rPr lang="tr-TR"/>
          <a:t>Çevrimiçi Öğretimin Eleştirel Yansıması: Transformatif Öğrenme Kuramı</a:t>
        </a:r>
      </a:p>
    </p188:txBody>
  </p188:cm>
  <p188:cm id="{1F442412-CD22-4C5E-AAD7-16B1D0899D27}" authorId="{19101A8B-2E3B-CC5D-A624-C73AB1F9CA70}" created="2026-01-14T13:10:34.886">
    <ac:txMkLst xmlns:ac="http://schemas.microsoft.com/office/drawing/2013/main/command">
      <pc:docMk xmlns:pc="http://schemas.microsoft.com/office/powerpoint/2013/main/command"/>
      <pc:sldMk xmlns:pc="http://schemas.microsoft.com/office/powerpoint/2013/main/command" cId="1378277890" sldId="437"/>
      <ac:graphicFrameMk id="3" creationId="{00000000-0000-0000-0000-000000000000}"/>
      <ac:tblMk/>
      <ac:tcMk rowId="3895616067" colId="3530798822"/>
      <ac:txMk cp="0">
        <ac:context len="2" hash="1729"/>
      </ac:txMk>
    </ac:txMkLst>
    <p188:pos x="10770510" y="695587"/>
    <p188:txBody>
      <a:bodyPr/>
      <a:lstStyle/>
      <a:p>
        <a:r>
          <a:rPr lang="tr-TR"/>
          <a:t>Türkiye Merkezli Sağlık Eğitiminde Yapay Zekâ Uygulamaları: SSCI ve SCI-Expanded Yayınlarının Bibliyometrik Analizi (2020–2026)
Eğitimcilerin Dijital Yeterliklerini Geliştirmeye Yönelik Eğitimlerin Tasarımsal ve Pedagojik Bileşenleri: Sistematik Bir İnceleme
Türkiye Yüzyılı Maarif Modeli’nin Sahadaki Yansıması: Öğretmen Perspektifinden Durum Tespiti</a:t>
        </a:r>
      </a:p>
    </p188:txBody>
  </p188:cm>
  <p188:cm id="{E74CED2F-50FF-41FC-82BE-9D5A3AF4622B}" authorId="{19101A8B-2E3B-CC5D-A624-C73AB1F9CA70}" created="2026-01-14T13:11:19.139">
    <ac:txMkLst xmlns:ac="http://schemas.microsoft.com/office/drawing/2013/main/command">
      <pc:docMk xmlns:pc="http://schemas.microsoft.com/office/powerpoint/2013/main/command"/>
      <pc:sldMk xmlns:pc="http://schemas.microsoft.com/office/powerpoint/2013/main/command" cId="1378277890" sldId="437"/>
      <ac:graphicFrameMk id="3" creationId="{00000000-0000-0000-0000-000000000000}"/>
      <ac:tblMk/>
      <ac:tcMk rowId="3895616067" colId="3530798822"/>
      <ac:txMk cp="0">
        <ac:context len="2" hash="1729"/>
      </ac:txMk>
    </ac:txMkLst>
    <p188:pos x="10951264" y="695587"/>
    <p188:txBody>
      <a:bodyPr/>
      <a:lstStyle/>
      <a:p>
        <a:r>
          <a:rPr lang="tr-TR"/>
          <a:t>Öğretmenlerin Dijital Yeterliklerini Geliştirmeye Yönelik Kitlesel Açık Çevrimiçi Ders Ortamlarında Sürdürülebilirlik</a:t>
        </a:r>
      </a:p>
    </p188:txBody>
  </p188:cm>
  <p188:cm id="{316A9A36-29BB-461F-B788-0B5019860ED6}" authorId="{19101A8B-2E3B-CC5D-A624-C73AB1F9CA70}" created="2026-01-14T13:12:53.076">
    <ac:txMkLst xmlns:ac="http://schemas.microsoft.com/office/drawing/2013/main/command">
      <pc:docMk xmlns:pc="http://schemas.microsoft.com/office/powerpoint/2013/main/command"/>
      <pc:sldMk xmlns:pc="http://schemas.microsoft.com/office/powerpoint/2013/main/command" cId="1378277890" sldId="437"/>
      <ac:graphicFrameMk id="3" creationId="{00000000-0000-0000-0000-000000000000}"/>
      <ac:tblMk/>
      <ac:tcMk rowId="3895616067" colId="4108230107"/>
      <ac:txMk cp="1" len="1">
        <ac:context len="3" hash="176035"/>
      </ac:txMk>
    </ac:txMkLst>
    <p188:pos x="10355841" y="695587"/>
    <p188:txBody>
      <a:bodyPr/>
      <a:lstStyle/>
      <a:p>
        <a:r>
          <a:rPr lang="tr-TR"/>
          <a:t>Mobil anlık bildirimlerin üniversite öğrencilerinin akademik erteleme davranışlarına etkileri
Öğrencilerin Perspektifinden Yapay Zeka Destekli Geri Bildirimin Potansiyeli: Sistematik Bir İnceleme</a:t>
        </a:r>
      </a:p>
    </p188:txBody>
  </p188:cm>
</p188:cmLst>
</file>

<file path=ppt/comments/modernComment_1B6_753224A1.xml><?xml version="1.0" encoding="utf-8"?>
<p188:cmLst xmlns:a="http://schemas.openxmlformats.org/drawingml/2006/main" xmlns:r="http://schemas.openxmlformats.org/officeDocument/2006/relationships" xmlns:p188="http://schemas.microsoft.com/office/powerpoint/2018/8/main">
  <p188:cm id="{5031ADC0-7971-4D9E-A711-F4794506D5E5}" authorId="{19101A8B-2E3B-CC5D-A624-C73AB1F9CA70}" created="2026-01-14T14:32:45.150">
    <ac:txMkLst xmlns:ac="http://schemas.microsoft.com/office/drawing/2013/main/command">
      <pc:docMk xmlns:pc="http://schemas.microsoft.com/office/powerpoint/2013/main/command"/>
      <pc:sldMk xmlns:pc="http://schemas.microsoft.com/office/powerpoint/2013/main/command" cId="1966220449" sldId="438"/>
      <ac:graphicFrameMk id="3" creationId="{00000000-0000-0000-0000-000000000000}"/>
      <ac:tblMk/>
      <ac:tcMk rowId="331923312" colId="3121958545"/>
      <ac:txMk cp="0" len="3">
        <ac:context len="4" hash="5808145"/>
      </ac:txMk>
    </ac:txMkLst>
    <p188:pos x="10870182" y="1761665"/>
    <p188:txBody>
      <a:bodyPr/>
      <a:lstStyle/>
      <a:p>
        <a:r>
          <a:rPr lang="tr-TR"/>
          <a:t>Hocam buralardan emin olamadım. ?</a:t>
        </a:r>
      </a:p>
    </p188:txBody>
  </p188:cm>
</p188:cmLst>
</file>

<file path=ppt/comments/modernComment_1C3_4FF45071.xml><?xml version="1.0" encoding="utf-8"?>
<p188:cmLst xmlns:a="http://schemas.openxmlformats.org/drawingml/2006/main" xmlns:r="http://schemas.openxmlformats.org/officeDocument/2006/relationships" xmlns:p188="http://schemas.microsoft.com/office/powerpoint/2018/8/main">
  <p188:cm id="{BD2AE5CF-6246-435F-A0DF-F5075F55D843}" authorId="{19101A8B-2E3B-CC5D-A624-C73AB1F9CA70}" created="2026-01-14T12:57:52.548">
    <ac:txMkLst xmlns:ac="http://schemas.microsoft.com/office/drawing/2013/main/command">
      <pc:docMk xmlns:pc="http://schemas.microsoft.com/office/powerpoint/2013/main/command"/>
      <pc:sldMk xmlns:pc="http://schemas.microsoft.com/office/powerpoint/2013/main/command" cId="1341411441" sldId="451"/>
      <ac:graphicFrameMk id="5" creationId="{00000000-0000-0000-0000-000000000000}"/>
      <ac:tblMk/>
      <ac:tcMk rowId="1242291175" colId="2740012930"/>
      <ac:txMk cp="0" len="1">
        <ac:context len="2" hash="1630"/>
      </ac:txMk>
    </ac:txMkLst>
    <p188:pos x="10058399" y="973972"/>
    <p188:txBody>
      <a:bodyPr/>
      <a:lstStyle/>
      <a:p>
        <a:r>
          <a:rPr lang="tr-TR"/>
          <a:t>Murat ve Adil Hocanın uluslararası kitap bölümü var.</a:t>
        </a:r>
      </a:p>
    </p188:txBody>
  </p188:cm>
  <p188:cm id="{A42EDE41-452C-42AB-9B3B-FC895883D1C7}" authorId="{19101A8B-2E3B-CC5D-A624-C73AB1F9CA70}" created="2026-01-14T12:58:16.853">
    <ac:txMkLst xmlns:ac="http://schemas.microsoft.com/office/drawing/2013/main/command">
      <pc:docMk xmlns:pc="http://schemas.microsoft.com/office/powerpoint/2013/main/command"/>
      <pc:sldMk xmlns:pc="http://schemas.microsoft.com/office/powerpoint/2013/main/command" cId="1341411441" sldId="451"/>
      <ac:graphicFrameMk id="5" creationId="{00000000-0000-0000-0000-000000000000}"/>
      <ac:tblMk/>
      <ac:tcMk rowId="3820741957" colId="2939442849"/>
      <ac:txMk cp="0">
        <ac:context len="3" hash="55981"/>
      </ac:txMk>
    </ac:txMkLst>
    <p188:pos x="10919636" y="931441"/>
    <p188:txBody>
      <a:bodyPr/>
      <a:lstStyle/>
      <a:p>
        <a:r>
          <a:rPr lang="tr-TR"/>
          <a:t>Murat Hocanın ulusal kitap bölümü var.</a:t>
        </a:r>
      </a:p>
    </p188:txBody>
  </p188:cm>
  <p188:cm id="{7A1D3F23-6625-4183-A285-DED868D3EC3C}" authorId="{19101A8B-2E3B-CC5D-A624-C73AB1F9CA70}" created="2026-01-14T12:59:42.269">
    <ac:txMkLst xmlns:ac="http://schemas.microsoft.com/office/drawing/2013/main/command">
      <pc:docMk xmlns:pc="http://schemas.microsoft.com/office/powerpoint/2013/main/command"/>
      <pc:sldMk xmlns:pc="http://schemas.microsoft.com/office/powerpoint/2013/main/command" cId="1341411441" sldId="451"/>
      <ac:graphicFrameMk id="5" creationId="{00000000-0000-0000-0000-000000000000}"/>
      <ac:tblMk/>
      <ac:tcMk rowId="3820741957" colId="2740012930"/>
      <ac:txMk cp="0" len="1">
        <ac:context len="2" hash="1630"/>
      </ac:txMk>
    </ac:txMkLst>
    <p188:pos x="10122194" y="1580028"/>
    <p188:txBody>
      <a:bodyPr/>
      <a:lstStyle/>
      <a:p>
        <a:r>
          <a:rPr lang="tr-TR"/>
          <a:t>Kadın Araştırmacıları Sosyal bilimler Çalışmaları III</a:t>
        </a:r>
      </a:p>
    </p188:txBody>
  </p188:cm>
  <p188:cm id="{674ECE36-150D-4298-9F15-9A2067261362}" authorId="{19101A8B-2E3B-CC5D-A624-C73AB1F9CA70}" created="2026-01-14T12:59:58.931">
    <ac:txMkLst xmlns:ac="http://schemas.microsoft.com/office/drawing/2013/main/command">
      <pc:docMk xmlns:pc="http://schemas.microsoft.com/office/powerpoint/2013/main/command"/>
      <pc:sldMk xmlns:pc="http://schemas.microsoft.com/office/powerpoint/2013/main/command" cId="1341411441" sldId="451"/>
      <ac:graphicFrameMk id="5" creationId="{00000000-0000-0000-0000-000000000000}"/>
      <ac:tblMk/>
      <ac:tcMk rowId="3820741957" colId="2939442849"/>
      <ac:txMk cp="0">
        <ac:context len="3" hash="55981"/>
      </ac:txMk>
    </ac:txMkLst>
    <p188:pos x="11174818" y="1473702"/>
    <p188:txBody>
      <a:bodyPr/>
      <a:lstStyle/>
      <a:p>
        <a:r>
          <a:rPr lang="tr-TR"/>
          <a:t>ÇOCUKLARIN GÖZÜNDEN ÇOCUK GELİŞİMİ I</a:t>
        </a:r>
      </a:p>
    </p188:txBody>
  </p188:cm>
  <p188:cm id="{70626DE8-0334-4C72-BDA2-AD4BB9849F8E}" authorId="{19101A8B-2E3B-CC5D-A624-C73AB1F9CA70}" created="2026-01-14T13:00:28.999">
    <ac:txMkLst xmlns:ac="http://schemas.microsoft.com/office/drawing/2013/main/command">
      <pc:docMk xmlns:pc="http://schemas.microsoft.com/office/powerpoint/2013/main/command"/>
      <pc:sldMk xmlns:pc="http://schemas.microsoft.com/office/powerpoint/2013/main/command" cId="1341411441" sldId="451"/>
      <ac:graphicFrameMk id="5" creationId="{00000000-0000-0000-0000-000000000000}"/>
      <ac:tblMk/>
      <ac:tcMk rowId="3820741957" colId="2939442849"/>
      <ac:txMk cp="0">
        <ac:context len="3" hash="55981"/>
      </ac:txMk>
    </ac:txMkLst>
    <p188:pos x="11355571" y="1473702"/>
    <p188:txBody>
      <a:bodyPr/>
      <a:lstStyle/>
      <a:p>
        <a:r>
          <a:rPr lang="tr-TR"/>
          <a:t>EDUCATION &amp; SCIENCE 2025-IV</a:t>
        </a:r>
      </a:p>
    </p188:txBody>
  </p188:cm>
  <p188:cm id="{50F6D71B-B089-48CA-815A-D0A81A1AC86C}" authorId="{19101A8B-2E3B-CC5D-A624-C73AB1F9CA70}" created="2026-01-14T13:00:48.363">
    <ac:txMkLst xmlns:ac="http://schemas.microsoft.com/office/drawing/2013/main/command">
      <pc:docMk xmlns:pc="http://schemas.microsoft.com/office/powerpoint/2013/main/command"/>
      <pc:sldMk xmlns:pc="http://schemas.microsoft.com/office/powerpoint/2013/main/command" cId="1341411441" sldId="451"/>
      <ac:graphicFrameMk id="5" creationId="{00000000-0000-0000-0000-000000000000}"/>
      <ac:tblMk/>
      <ac:tcMk rowId="3820741957" colId="2939442849"/>
      <ac:txMk cp="0" len="1">
        <ac:context len="3" hash="55981"/>
      </ac:txMk>
    </ac:txMkLst>
    <p188:pos x="11270511" y="1686353"/>
    <p188:txBody>
      <a:bodyPr/>
      <a:lstStyle/>
      <a:p>
        <a:r>
          <a:rPr lang="tr-TR"/>
          <a:t>EĞİTİM &amp; BİLİM 2025-III</a:t>
        </a:r>
      </a:p>
    </p188:txBody>
  </p188:cm>
</p188:cmLst>
</file>

<file path=ppt/comments/modernComment_1C7_42583716.xml><?xml version="1.0" encoding="utf-8"?>
<p188:cmLst xmlns:a="http://schemas.openxmlformats.org/drawingml/2006/main" xmlns:r="http://schemas.openxmlformats.org/officeDocument/2006/relationships" xmlns:p188="http://schemas.microsoft.com/office/powerpoint/2018/8/main">
  <p188:cm id="{B30DC3DD-1E17-4F0B-A5E8-8A5D6042E7AA}" authorId="{19101A8B-2E3B-CC5D-A624-C73AB1F9CA70}" created="2026-01-14T14:47:25.226">
    <ac:txMkLst xmlns:ac="http://schemas.microsoft.com/office/drawing/2013/main/command">
      <pc:docMk xmlns:pc="http://schemas.microsoft.com/office/powerpoint/2013/main/command"/>
      <pc:sldMk xmlns:pc="http://schemas.microsoft.com/office/powerpoint/2013/main/command" cId="1113077526" sldId="455"/>
      <ac:graphicFrameMk id="5" creationId="{00000000-0000-0000-0000-000000000000}"/>
      <ac:tblMk/>
      <ac:tcMk rowId="2802972362" colId="2393758815"/>
      <ac:txMk cp="0" len="1">
        <ac:context len="2" hash="1663"/>
      </ac:txMk>
    </ac:txMkLst>
    <p188:pos x="11020209" y="3569736"/>
    <p188:txBody>
      <a:bodyPr/>
      <a:lstStyle/>
      <a:p>
        <a:r>
          <a:rPr lang="tr-TR"/>
          <a:t>Performansın izlenmesine ve değerlendirilmesine yönelik kurumsal süreçleri PVS (Performans Veri Sistemi) üzerinden sunulan dijital altyapı ile desteklemektedir. Ofis tarafından geliştirilen ve hizmete alınan PVS sistemi aracılığıyla araştırmacıların yürüttükleri araştırma faaliyetlerine ilişkin verilerin düzenli, bütüncül ve izlenebilir biçimde kayıt altına alınması amaçlanmaktadır (C.3.2._1 ve C.3.2._2). PVS sistemi araştırma faaliyetlerine ilişkin verilerin merkezi bir yapı altında toplanmasını sağlayarak süreçlerin şeffaflaştırılmasına ve kurumsal raporlama faaliyetlerine veri girdisi oluşturulmasına katkı sunmaktadır. Bu sistem üzerinden elde edilen çıktılar, öğretim elemanı ve araştırmacı performansına ilişkin değerlendirme süreçlerinde ilgili akademik birimler ve yönetim organları tarafından dolaylı girdi olarak kullanılabilmektedir. Bu çerçevede Dijital Dönüşüm ve Yazılım Ofisi, PVS sistemi aracılığıyla araştırmacı performansının izlenmesine ve değerlendirilmesine yönelik dijital veri üretimi ve altyapı desteği sağlayan bir rol üstlenmektedir.</a:t>
        </a:r>
      </a:p>
    </p188:txBody>
  </p188:cm>
</p188:cmLst>
</file>

<file path=ppt/comments/modernComment_1C8_1823F63.xml><?xml version="1.0" encoding="utf-8"?>
<p188:cmLst xmlns:a="http://schemas.openxmlformats.org/drawingml/2006/main" xmlns:r="http://schemas.openxmlformats.org/officeDocument/2006/relationships" xmlns:p188="http://schemas.microsoft.com/office/powerpoint/2018/8/main">
  <p188:cm id="{C5D4E444-43BA-47FC-A6D6-A4BE3B23BE89}" authorId="{19101A8B-2E3B-CC5D-A624-C73AB1F9CA70}" created="2026-01-14T14:49:33.129">
    <ac:txMkLst xmlns:ac="http://schemas.microsoft.com/office/drawing/2013/main/command">
      <pc:docMk xmlns:pc="http://schemas.microsoft.com/office/powerpoint/2013/main/command"/>
      <pc:sldMk xmlns:pc="http://schemas.microsoft.com/office/powerpoint/2013/main/command" cId="25313123" sldId="456"/>
      <ac:graphicFrameMk id="5" creationId="{00000000-0000-0000-0000-000000000000}"/>
      <ac:tblMk/>
      <ac:tcMk rowId="2295416012" colId="3426732535"/>
      <ac:txMk cp="0" len="1">
        <ac:context len="2" hash="1696"/>
      </ac:txMk>
    </ac:txMkLst>
    <p188:pos x="11126997" y="1089738"/>
    <p188:txBody>
      <a:bodyPr/>
      <a:lstStyle/>
      <a:p>
        <a:r>
          <a:rPr lang="tr-TR"/>
          <a:t>-&gt; "Dijital Dönüşüm ve Öğrenme Topluluğu" oluşturulmuştur (D.1.1._2). 
-&gt; Topluluk “DDO Bilgilendiriyor” başlığı altında hazırlanan dijital yeterlik ve üretken yapay zekâ konularına ilişkin bilgilendirici içeriklerin üniversite paydaşlarıyla paylaşılması, dijital farkındalığın artırılması ve gerçekleştirilen eğitim ile seminer faaliyetlerinin duyurulması amacıyla etkin bir iletişim ve yaygınlaştırma kanalı olarak kullanılmaktadır. 
-&gt; Ayrıca bu bilgi ve faaliyetler birimin sosyal medya adreslerinden de paylaşılmaktadır.
-&gt; Ulusal ve uluslararası paydaşlarla iş birliği içinde yürütülen toplumsal katkı faaliyetlerine de aktif olarak katkı sunmaktadır. Millî Eğitim Bakanlığı Ortaöğretim Genel Müdürlüğü ile UNICEF iş birliğinde yürütülen “Yeşil Beceriler ve Dijital Dönüşüm Programı” kapsamında 2025 yılında düzenlenen çalıştaylara, Koordinatörlük temsilcileri dijital beceriler alanında araştırmacı olarak katılım sağlamış, öğretim programlarında dijital ve yeşil becerilerin entegrasyonuna yönelik değerlendirme ve öneriler geliştirilmiştir.</a:t>
        </a:r>
      </a:p>
    </p188:txBody>
  </p188:cm>
  <p188:cm id="{0DE10B92-195B-4129-A8BA-FE84A1692031}" authorId="{19101A8B-2E3B-CC5D-A624-C73AB1F9CA70}" created="2026-01-14T14:50:29.645">
    <ac:txMkLst xmlns:ac="http://schemas.microsoft.com/office/drawing/2013/main/command">
      <pc:docMk xmlns:pc="http://schemas.microsoft.com/office/powerpoint/2013/main/command"/>
      <pc:sldMk xmlns:pc="http://schemas.microsoft.com/office/powerpoint/2013/main/command" cId="25313123" sldId="456"/>
      <ac:graphicFrameMk id="5" creationId="{00000000-0000-0000-0000-000000000000}"/>
      <ac:tblMk/>
      <ac:tcMk rowId="4217382470" colId="3426732535"/>
      <ac:txMk cp="0" len="1">
        <ac:context len="2" hash="1663"/>
      </ac:txMk>
    </ac:txMkLst>
    <p188:pos x="11126997" y="1843882"/>
    <p188:txBody>
      <a:bodyPr/>
      <a:lstStyle/>
      <a:p>
        <a:r>
          <a:rPr lang="tr-TR"/>
          <a:t>-&gt; Ofis bünyesinde görev yapan akademik personelin uzmanlık alanları, geliştirilen yazılım sistemleri ve dijital iletişim kanalları toplumsal katkı faaliyetlerinin temel kaynaklarını oluşturmaktadır (D.1.2._1 - D.1.2._5). 
-&gt; Toplumsal katkı niteliği taşıyan çalıştay katılımları, üniversiteler arası bilgi paylaşımı, kamu kurumlarıyla yürütülen iş birlikleri ve bilgilendirici dijital içerik üretimi gibi faaliyetler için kullanılan kaynaklar, üniversitenin mevcut fiziki ve teknik altyapısı çerçevesinde planlanmakta ve yürütülmektedir.</a:t>
        </a:r>
      </a:p>
    </p188:txBody>
  </p188:cm>
  <p188:cm id="{D915DFAF-1985-45F7-A318-A0D01C6DD1B3}" authorId="{19101A8B-2E3B-CC5D-A624-C73AB1F9CA70}" created="2026-01-14T14:52:14.368">
    <ac:txMkLst xmlns:ac="http://schemas.microsoft.com/office/drawing/2013/main/command">
      <pc:docMk xmlns:pc="http://schemas.microsoft.com/office/powerpoint/2013/main/command"/>
      <pc:sldMk xmlns:pc="http://schemas.microsoft.com/office/powerpoint/2013/main/command" cId="25313123" sldId="456"/>
      <ac:graphicFrameMk id="5" creationId="{00000000-0000-0000-0000-000000000000}"/>
      <ac:tblMk/>
      <ac:tcMk rowId="3681867924" colId="3426732535"/>
      <ac:txMk cp="0" len="1">
        <ac:context len="2" hash="1696"/>
      </ac:txMk>
    </ac:txMkLst>
    <p188:pos x="11126997" y="2871404"/>
    <p188:txBody>
      <a:bodyPr/>
      <a:lstStyle/>
      <a:p>
        <a:r>
          <a:rPr lang="tr-TR"/>
          <a:t>-&gt; Dijital Dönüşüm ve Yazılım Ofisi tarafından geliştirilen ve yürütülen dijital sistemler ile yapılan bilgilendirici, eğitsel ve akademik çalışmalar önemli bir toplumsal katkı unsuru oluşturmaktadır. Kurum tarafından geliştirilen Trabzon Üniversitesi Mekan Yönetim Sistemi’nin, Gümüşhane Üniversitesi’ne çevrim içi olarak tanıtılması, yükseköğretim kurumları arasında bilgi ve deneyim paylaşımına katkı sağlamıştır. Bu faaliyet, toplumsal katkı kapsamında kurumlar arası iş birliği ve yaygın etki açısından önemlidir (D.2.1._2). 
-&gt; Ayrıca, Dijital Dönüşüm ve Yazılım Ofisi bünyesinde yürütülen “DDO Bilgilendiriyor” başlığı altındaki paylaşımlar aracılığıyla dijital dönüşüm, dijital yeterlikler, etik ve üretken yapay zekâ gibi güncel konularda bilgilendirici içerikler hazırlanmakta ve kamuoyu ile paylaşılmaktadır (D.2.1._3). 
-&gt; Bu paylaşımlar, "Dijital Dönüşüm ve Öğrenme Topluluğu" aracılığıyla ve Birimin sosyal medya adreslerinden gerek üniversite içi gerekse üniversite dışı paydaşlara ulaştırılmakta eğitim, seminer ve çalıştay duyuruları yine bu kanallar üzerinden yapılmaktadır (D.2.1._4 ve D.2.1._5). 
-&gt; Ayrıca birim etkinlikleri Performans Veri Sistemi'ne kaydedilmekte ve birim takviminde yayınlanmaktadır (D.2.1._6). Böylece kurumsal bilgi birikiminin yaygınlaştırılması ve toplumsal farkındalığın artırılması hedeflenmektedir. 
-&gt; Yükseköğretimde kalite güvencesi süreçlerine katkı sunmak amacıyla birim tarafından geliştirilen Kurumsal İç Değerlendirme Raporu (KİDR) Sistemi hakkında “Yükseköğretimde Kurumsal İç Değerlendirme Süreçlerinin Dijital Dönüşümü: Hızlı Prototipleme ile Kalite Yönetimi” başlıklı akademik bir makale yayımlanmıştır (D.2.1._7). Bu çalışma, kurumun bilgi üretme ve bu bilgiyi ulusal düzeyde paylaşma yoluyla toplumsal katkı sağladığını gösteren önemli bir çıktı olarak değerlendirilmektedir. Yukarıda bahsedilen çalışmalar dikkate alındığında kamu kurumları ve üniversitelerle gerçekleştirilen çalıştay ve iş birlikleri, geliştirilen dijital sistemlerin diğer üniversitelerle paylaşılması, dijital yetkinliklere yönelik bilgilendirici içeriklerin kamuoyu ve paydaşlarla paylaşılması ile yükseköğretimde dijital dönüşüme katkı sunan akademik yayınlar, toplumsal katkı niteliği taşıyan faaliyetler olarak ele alınmaktadır.</a:t>
        </a:r>
      </a:p>
    </p188:txBody>
  </p188:cm>
</p188:cmLst>
</file>

<file path=ppt/comments/modernComment_1D8_65CBA4EA.xml><?xml version="1.0" encoding="utf-8"?>
<p188:cmLst xmlns:a="http://schemas.openxmlformats.org/drawingml/2006/main" xmlns:r="http://schemas.openxmlformats.org/officeDocument/2006/relationships" xmlns:p188="http://schemas.microsoft.com/office/powerpoint/2018/8/main">
  <p188:cm id="{3052776A-B5C8-429A-8404-6E7173320367}" authorId="{19101A8B-2E3B-CC5D-A624-C73AB1F9CA70}" created="2026-01-14T14:42:11.656">
    <ac:txMkLst xmlns:ac="http://schemas.microsoft.com/office/drawing/2013/main/command">
      <pc:docMk xmlns:pc="http://schemas.microsoft.com/office/powerpoint/2013/main/command"/>
      <pc:sldMk xmlns:pc="http://schemas.microsoft.com/office/powerpoint/2013/main/command" cId="1707844842" sldId="472"/>
      <ac:graphicFrameMk id="8" creationId="{00000000-0000-0000-0000-000000000000}"/>
      <ac:tblMk/>
      <ac:tcMk rowId="4209472989" colId="1945863112"/>
      <ac:txMk cp="0" len="1">
        <ac:context len="2" hash="1729"/>
      </ac:txMk>
    </ac:txMkLst>
    <p188:pos x="10197035" y="2522284"/>
    <p188:txBody>
      <a:bodyPr/>
      <a:lstStyle/>
      <a:p>
        <a:r>
          <a:rPr lang="tr-TR"/>
          <a:t>-&gt;Dijital Dönüşüm ve Yazılım Ofisi tarafından öğrencilere yönelik gerçekleştirilen eğitim, seminer ve bilgilendirme faaliyetleri sonrasında memnuniyet anketleri uygulanmakta öğrencilerin görüş, öneri ve değerlendirmeleri sistematik biçimde toplanmaktadır (A.4.2._1 ve A.4.2._2). Elde edilen geri bildirimler, sunulan içeriklerin anlaşılabilirliği, fayda düzeyi ve beklentileri karşılama durumu açısından değerlendirilmekte ve gelecek faaliyetlerin planlanmasında girdi olarak kullanılmaktadır. 
-&gt;Öğrencilerin talep, öneri ve şikâyetlerini iletebilmelerine imkân tanıyan bir diğer mekanizma ise Destek Talep Sistemi’dir.
-&gt;Ek olarak Dijital
Dönüşüm ve Yazılım Ofisi kısmi zamanlı çalışan öğrencileriyle dönem sonu
değerlendirme toplantısı gerçekleştirmiştir.</a:t>
        </a:r>
      </a:p>
    </p188:txBody>
  </p188:cm>
</p188:cmLst>
</file>

<file path=ppt/comments/modernComment_1D9_6A7F5E86.xml><?xml version="1.0" encoding="utf-8"?>
<p188:cmLst xmlns:a="http://schemas.openxmlformats.org/drawingml/2006/main" xmlns:r="http://schemas.openxmlformats.org/officeDocument/2006/relationships" xmlns:p188="http://schemas.microsoft.com/office/powerpoint/2018/8/main">
  <p188:cm id="{36CD3106-0682-41BF-AD3A-918058AAC353}" authorId="{19101A8B-2E3B-CC5D-A624-C73AB1F9CA70}" created="2026-01-14T14:44:20.496">
    <ac:txMkLst xmlns:ac="http://schemas.microsoft.com/office/drawing/2013/main/command">
      <pc:docMk xmlns:pc="http://schemas.microsoft.com/office/powerpoint/2013/main/command"/>
      <pc:sldMk xmlns:pc="http://schemas.microsoft.com/office/powerpoint/2013/main/command" cId="1786732166" sldId="473"/>
      <ac:graphicFrameMk id="5" creationId="{00000000-0000-0000-0000-000000000000}"/>
      <ac:tblMk/>
      <ac:tcMk rowId="2329329634" colId="3338100498"/>
      <ac:txMk cp="0" len="1">
        <ac:context len="2" hash="1696"/>
      </ac:txMk>
    </ac:txMkLst>
    <p188:pos x="11037150" y="1359715"/>
    <p188:txBody>
      <a:bodyPr/>
      <a:lstStyle/>
      <a:p>
        <a:r>
          <a:rPr lang="tr-TR"/>
          <a:t>-&gt; “Kariyer Yolculuğuna İlk Adım: Ağ (Network)” adlı ulusal çaplı proje kapsamında üniversite öğrencilerine yönelik “Sanal Sahne: Dijital Yetkinliklerle Sınırları Aşmak” başlıklı sunumuyla katılımcılarla buluşmuştur (B.3.2._1).
-&gt; Ayrıca öğrencilerin güncel dijital teknolojiler ve üretken yapay zekâ araçları hakkında bilinçli kullanım becerileri kazanmalarını sağlamak üzere bilgilendirici eğitim ve seminer programları düzenlenmiştir (B.3.2._2 - B.3.2._4). 
2025 yılı içerisinde öğrencilere yönelik olarak üretken yapay zekâ araçlarının tanıtımı, dijital öz geçmiş hazırlama ve dijital farkındalık temalarında iki eğitim ve bir seminer gerçekleştirilmiştir (B.3.2._2 - B.3.2._4). 2025 yılında öğrencilerin akademik gelişimlerine destek olmak amacıyla Dijital Dönüşüm ve Yazılım Ofisi Koordinatörü Doç. Dr. Ayça ÇEBİ tarafından “Dijital Yeterlikler” başlıklı bir eğitim de gerçekleştirilmiştir (B.3.2._5).</a:t>
        </a:r>
      </a:p>
    </p188:txBody>
  </p188:cm>
  <p188:cm id="{4697A297-DCBC-4A6F-BBA9-20962C906733}" authorId="{19101A8B-2E3B-CC5D-A624-C73AB1F9CA70}" created="2026-01-14T14:45:39.783">
    <ac:txMkLst xmlns:ac="http://schemas.microsoft.com/office/drawing/2013/main/command">
      <pc:docMk xmlns:pc="http://schemas.microsoft.com/office/powerpoint/2013/main/command"/>
      <pc:sldMk xmlns:pc="http://schemas.microsoft.com/office/powerpoint/2013/main/command" cId="1786732166" sldId="473"/>
      <ac:graphicFrameMk id="5" creationId="{00000000-0000-0000-0000-000000000000}"/>
      <ac:tblMk/>
      <ac:tcMk rowId="2839092146" colId="3338100498"/>
      <ac:txMk cp="0" len="1">
        <ac:context len="2" hash="1696"/>
      </ac:txMk>
    </ac:txMkLst>
    <p188:pos x="11037150" y="3245076"/>
    <p188:txBody>
      <a:bodyPr/>
      <a:lstStyle/>
      <a:p>
        <a:r>
          <a:rPr lang="tr-TR"/>
          <a:t>-&gt; Özellikle bilgi ve veri okuryazarlığı, içerik geliştirme, güvenlik, iletişim ve iş birliği, problem çözme ve üretken yapay zekâ uygulamaları konularında bilgilendirici ve farkındalık artırıcı paylaşımlar yapılmaktadır. “DDO Bilgilendiriyor” başlığı altında paylaşılan içerikler, öğretim elemanlarının dijital yetkinlikler kazanmalarına katkı sağlamaktadır (B.4.2._1).
-&gt; Ayrıca, geliştirilen ve kurum genelinde kullanıma sunulan Anket Sistemi, KİDR Sistemi, Performans Veri Sistemi ve diğer dijital uygulamalar, öğretim elemanlarının ölçmedeğerlendirme, geri bildirim alma ve kalite güvencesi süreçlerine aktif katılımını desteklemektedir (B.4.2._2). 
-&gt; Dijital Dönüşüm ve Yazılım Ofisi ve Trabzon Üniversitesi İnsan ve Toplum Bilimleri Fakültesi işbirliği ile Dijital Dönüşüm ve Yazılım Hizmetleri Bilgilendirme Toplantısı da gerçekleştirmiştir</a:t>
        </a:r>
      </a:p>
    </p188:txBody>
  </p188:cm>
  <p188:cm id="{AAD5C085-D543-4559-B179-44935DD09B0E}" authorId="{19101A8B-2E3B-CC5D-A624-C73AB1F9CA70}" created="2026-01-14T14:46:07.149">
    <ac:txMkLst xmlns:ac="http://schemas.microsoft.com/office/drawing/2013/main/command">
      <pc:docMk xmlns:pc="http://schemas.microsoft.com/office/powerpoint/2013/main/command"/>
      <pc:sldMk xmlns:pc="http://schemas.microsoft.com/office/powerpoint/2013/main/command" cId="1786732166" sldId="473"/>
      <ac:graphicFrameMk id="5" creationId="{00000000-0000-0000-0000-000000000000}"/>
      <ac:tblMk/>
      <ac:tcMk rowId="2196414806" colId="3338100498"/>
      <ac:txMk cp="0" len="1">
        <ac:context len="2" hash="1663"/>
      </ac:txMk>
    </ac:txMkLst>
    <p188:pos x="11037150" y="3622148"/>
    <p188:txBody>
      <a:bodyPr/>
      <a:lstStyle/>
      <a:p>
        <a:r>
          <a:rPr lang="tr-TR"/>
          <a:t>Dijital Dönüşüm ve Yazılım Ofisi bünyesinde, öğretim elemanlarının eğitim-öğretim faaliyetlerine yönelik teşvik ve ödüllendirme süreçlerine ilişkin tanımlı, sistematik ve kurumsallaşmış bir mekanizma bulunmamaktadır. Öğretim elemanlarının akademik faaliyetlerine ilişkin Akademik Teşvik Ödeneği ise Trabzon Üniversitesinin esas aldığı kriterler çerçevesinde yapılmaktadır (B.4.3._1).</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1"/>
            <a:ext cx="4279530" cy="338276"/>
          </a:xfrm>
          <a:prstGeom prst="rect">
            <a:avLst/>
          </a:prstGeom>
        </p:spPr>
        <p:txBody>
          <a:bodyPr vert="horz" lIns="94921" tIns="47460" rIns="94921" bIns="47460" rtlCol="0"/>
          <a:lstStyle>
            <a:lvl1pPr algn="l">
              <a:defRPr sz="1300"/>
            </a:lvl1pPr>
          </a:lstStyle>
          <a:p>
            <a:endParaRPr lang="tr-TR"/>
          </a:p>
        </p:txBody>
      </p:sp>
      <p:sp>
        <p:nvSpPr>
          <p:cNvPr id="3" name="Veri Yer Tutucusu 2"/>
          <p:cNvSpPr>
            <a:spLocks noGrp="1"/>
          </p:cNvSpPr>
          <p:nvPr>
            <p:ph type="dt" sz="quarter" idx="1"/>
          </p:nvPr>
        </p:nvSpPr>
        <p:spPr>
          <a:xfrm>
            <a:off x="5594025" y="1"/>
            <a:ext cx="4279530" cy="338276"/>
          </a:xfrm>
          <a:prstGeom prst="rect">
            <a:avLst/>
          </a:prstGeom>
        </p:spPr>
        <p:txBody>
          <a:bodyPr vert="horz" lIns="94921" tIns="47460" rIns="94921" bIns="47460" rtlCol="0"/>
          <a:lstStyle>
            <a:lvl1pPr algn="r">
              <a:defRPr sz="1300"/>
            </a:lvl1pPr>
          </a:lstStyle>
          <a:p>
            <a:fld id="{73E168EF-4E9B-41F4-B881-6944BD393365}" type="datetimeFigureOut">
              <a:rPr lang="tr-TR" smtClean="0"/>
              <a:pPr/>
              <a:t>15.01.2026</a:t>
            </a:fld>
            <a:endParaRPr lang="tr-TR"/>
          </a:p>
        </p:txBody>
      </p:sp>
      <p:sp>
        <p:nvSpPr>
          <p:cNvPr id="4" name="Altbilgi Yer Tutucusu 3"/>
          <p:cNvSpPr>
            <a:spLocks noGrp="1"/>
          </p:cNvSpPr>
          <p:nvPr>
            <p:ph type="ftr" sz="quarter" idx="2"/>
          </p:nvPr>
        </p:nvSpPr>
        <p:spPr>
          <a:xfrm>
            <a:off x="1" y="6403839"/>
            <a:ext cx="4279530" cy="338276"/>
          </a:xfrm>
          <a:prstGeom prst="rect">
            <a:avLst/>
          </a:prstGeom>
        </p:spPr>
        <p:txBody>
          <a:bodyPr vert="horz" lIns="94921" tIns="47460" rIns="94921" bIns="47460" rtlCol="0" anchor="b"/>
          <a:lstStyle>
            <a:lvl1pPr algn="l">
              <a:defRPr sz="1300"/>
            </a:lvl1pPr>
          </a:lstStyle>
          <a:p>
            <a:endParaRPr lang="tr-TR"/>
          </a:p>
        </p:txBody>
      </p:sp>
      <p:sp>
        <p:nvSpPr>
          <p:cNvPr id="5" name="Slayt Numarası Yer Tutucusu 4"/>
          <p:cNvSpPr>
            <a:spLocks noGrp="1"/>
          </p:cNvSpPr>
          <p:nvPr>
            <p:ph type="sldNum" sz="quarter" idx="3"/>
          </p:nvPr>
        </p:nvSpPr>
        <p:spPr>
          <a:xfrm>
            <a:off x="5594025" y="6403839"/>
            <a:ext cx="4279530" cy="338276"/>
          </a:xfrm>
          <a:prstGeom prst="rect">
            <a:avLst/>
          </a:prstGeom>
        </p:spPr>
        <p:txBody>
          <a:bodyPr vert="horz" lIns="94921" tIns="47460" rIns="94921" bIns="47460" rtlCol="0" anchor="b"/>
          <a:lstStyle>
            <a:lvl1pPr algn="r">
              <a:defRPr sz="1300"/>
            </a:lvl1pPr>
          </a:lstStyle>
          <a:p>
            <a:fld id="{DC18D3CF-5597-44A7-8F4A-E1D64F873D85}" type="slidenum">
              <a:rPr lang="tr-TR" smtClean="0"/>
              <a:pPr/>
              <a:t>‹#›</a:t>
            </a:fld>
            <a:endParaRPr lang="tr-TR"/>
          </a:p>
        </p:txBody>
      </p:sp>
    </p:spTree>
    <p:extLst>
      <p:ext uri="{BB962C8B-B14F-4D97-AF65-F5344CB8AC3E}">
        <p14:creationId xmlns:p14="http://schemas.microsoft.com/office/powerpoint/2010/main" val="30502076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1"/>
            <a:ext cx="4279530" cy="338276"/>
          </a:xfrm>
          <a:prstGeom prst="rect">
            <a:avLst/>
          </a:prstGeom>
        </p:spPr>
        <p:txBody>
          <a:bodyPr vert="horz" lIns="94921" tIns="47460" rIns="94921" bIns="47460" rtlCol="0"/>
          <a:lstStyle>
            <a:lvl1pPr algn="l">
              <a:defRPr sz="1300"/>
            </a:lvl1pPr>
          </a:lstStyle>
          <a:p>
            <a:endParaRPr lang="tr-TR"/>
          </a:p>
        </p:txBody>
      </p:sp>
      <p:sp>
        <p:nvSpPr>
          <p:cNvPr id="3" name="Veri Yer Tutucusu 2"/>
          <p:cNvSpPr>
            <a:spLocks noGrp="1"/>
          </p:cNvSpPr>
          <p:nvPr>
            <p:ph type="dt" idx="1"/>
          </p:nvPr>
        </p:nvSpPr>
        <p:spPr>
          <a:xfrm>
            <a:off x="5594025" y="1"/>
            <a:ext cx="4279530" cy="338276"/>
          </a:xfrm>
          <a:prstGeom prst="rect">
            <a:avLst/>
          </a:prstGeom>
        </p:spPr>
        <p:txBody>
          <a:bodyPr vert="horz" lIns="94921" tIns="47460" rIns="94921" bIns="47460" rtlCol="0"/>
          <a:lstStyle>
            <a:lvl1pPr algn="r">
              <a:defRPr sz="1300"/>
            </a:lvl1pPr>
          </a:lstStyle>
          <a:p>
            <a:fld id="{45C60E83-197E-47D0-B69C-C515D1DB79D6}" type="datetimeFigureOut">
              <a:rPr lang="tr-TR" smtClean="0"/>
              <a:pPr/>
              <a:t>15.01.2026</a:t>
            </a:fld>
            <a:endParaRPr lang="tr-TR"/>
          </a:p>
        </p:txBody>
      </p:sp>
      <p:sp>
        <p:nvSpPr>
          <p:cNvPr id="4" name="Slayt Görüntüsü Yer Tutucusu 3"/>
          <p:cNvSpPr>
            <a:spLocks noGrp="1" noRot="1" noChangeAspect="1"/>
          </p:cNvSpPr>
          <p:nvPr>
            <p:ph type="sldImg" idx="2"/>
          </p:nvPr>
        </p:nvSpPr>
        <p:spPr>
          <a:xfrm>
            <a:off x="2914650" y="841375"/>
            <a:ext cx="4046538" cy="2276475"/>
          </a:xfrm>
          <a:prstGeom prst="rect">
            <a:avLst/>
          </a:prstGeom>
          <a:noFill/>
          <a:ln w="12700">
            <a:solidFill>
              <a:prstClr val="black"/>
            </a:solidFill>
          </a:ln>
        </p:spPr>
        <p:txBody>
          <a:bodyPr vert="horz" lIns="94921" tIns="47460" rIns="94921" bIns="47460" rtlCol="0" anchor="ctr"/>
          <a:lstStyle/>
          <a:p>
            <a:endParaRPr lang="tr-TR"/>
          </a:p>
        </p:txBody>
      </p:sp>
      <p:sp>
        <p:nvSpPr>
          <p:cNvPr id="5" name="Not Yer Tutucusu 4"/>
          <p:cNvSpPr>
            <a:spLocks noGrp="1"/>
          </p:cNvSpPr>
          <p:nvPr>
            <p:ph type="body" sz="quarter" idx="3"/>
          </p:nvPr>
        </p:nvSpPr>
        <p:spPr>
          <a:xfrm>
            <a:off x="987585" y="3244644"/>
            <a:ext cx="7900670" cy="2654707"/>
          </a:xfrm>
          <a:prstGeom prst="rect">
            <a:avLst/>
          </a:prstGeom>
        </p:spPr>
        <p:txBody>
          <a:bodyPr vert="horz" lIns="94921" tIns="47460" rIns="94921" bIns="4746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6403839"/>
            <a:ext cx="4279530" cy="338276"/>
          </a:xfrm>
          <a:prstGeom prst="rect">
            <a:avLst/>
          </a:prstGeom>
        </p:spPr>
        <p:txBody>
          <a:bodyPr vert="horz" lIns="94921" tIns="47460" rIns="94921" bIns="47460" rtlCol="0" anchor="b"/>
          <a:lstStyle>
            <a:lvl1pPr algn="l">
              <a:defRPr sz="1300"/>
            </a:lvl1pPr>
          </a:lstStyle>
          <a:p>
            <a:endParaRPr lang="tr-TR"/>
          </a:p>
        </p:txBody>
      </p:sp>
      <p:sp>
        <p:nvSpPr>
          <p:cNvPr id="7" name="Slayt Numarası Yer Tutucusu 6"/>
          <p:cNvSpPr>
            <a:spLocks noGrp="1"/>
          </p:cNvSpPr>
          <p:nvPr>
            <p:ph type="sldNum" sz="quarter" idx="5"/>
          </p:nvPr>
        </p:nvSpPr>
        <p:spPr>
          <a:xfrm>
            <a:off x="5594025" y="6403839"/>
            <a:ext cx="4279530" cy="338276"/>
          </a:xfrm>
          <a:prstGeom prst="rect">
            <a:avLst/>
          </a:prstGeom>
        </p:spPr>
        <p:txBody>
          <a:bodyPr vert="horz" lIns="94921" tIns="47460" rIns="94921" bIns="47460" rtlCol="0" anchor="b"/>
          <a:lstStyle>
            <a:lvl1pPr algn="r">
              <a:defRPr sz="1300"/>
            </a:lvl1pPr>
          </a:lstStyle>
          <a:p>
            <a:fld id="{5C39F915-5EA6-47CA-B06E-B63F2FE4A491}" type="slidenum">
              <a:rPr lang="tr-TR" smtClean="0"/>
              <a:pPr/>
              <a:t>‹#›</a:t>
            </a:fld>
            <a:endParaRPr lang="tr-TR"/>
          </a:p>
        </p:txBody>
      </p:sp>
    </p:spTree>
    <p:extLst>
      <p:ext uri="{BB962C8B-B14F-4D97-AF65-F5344CB8AC3E}">
        <p14:creationId xmlns:p14="http://schemas.microsoft.com/office/powerpoint/2010/main" val="26418388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2024 Yılı Katılım Sağlanan Etkinlikler:</a:t>
            </a:r>
            <a:br>
              <a:rPr lang="tr-TR" dirty="0"/>
            </a:br>
            <a:r>
              <a:rPr lang="tr-TR" dirty="0"/>
              <a:t>VII. Uluslararası Öğretmen Eğitimi ve Akreditasyon Kongresi (ITEAC 2024) (18-20 Ekim 2024) 2. 17. Uluslararası Bilgisayar ve Öğretim Teknolojileri Sempozyumu (ICITS 2024) (3-5 Ekim 2024) 3. Fındık Tarımında Yapay Zeka ve Teknoloji Kullanımının Yol Haritasının Belirlenmesi Çalıştayı (09-10 Aralık 2024) 4. Kamuda Tasarruf Tedbirleri Eğitimi (Çevrimiçi) ● Devlet Malını Koruma ve Tasarruf Tedbirleri ● Günlük Hayatta ve Kamu Binalarında Enerji Verimliliği ● Günlük Hayatta Su Verimliliği ● Çevre ve Sıfır Atık 5. 2024 TEKNOFEST Akdeniz Teknoloji Yarışmaları 6. Trabzon Sürdürülebilir Kentsel Ulaşım Planı Çalıştayları (26.02.2024, 11.06.2024)</a:t>
            </a:r>
          </a:p>
        </p:txBody>
      </p:sp>
    </p:spTree>
    <p:extLst>
      <p:ext uri="{BB962C8B-B14F-4D97-AF65-F5344CB8AC3E}">
        <p14:creationId xmlns:p14="http://schemas.microsoft.com/office/powerpoint/2010/main" val="39897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8416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04412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58A3B8C4-AFFE-4E2A-946E-C02EFEEA4604}" type="datetime1">
              <a:rPr lang="tr-TR" smtClean="0"/>
              <a:pPr/>
              <a:t>15.01.2026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5D42E69-0B45-4D6A-BDA9-8F9042B0111B}" type="slidenum">
              <a:rPr lang="tr-TR" smtClean="0"/>
              <a:pPr/>
              <a:t>‹#›</a:t>
            </a:fld>
            <a:endParaRPr lang="tr-TR"/>
          </a:p>
        </p:txBody>
      </p:sp>
    </p:spTree>
    <p:extLst>
      <p:ext uri="{BB962C8B-B14F-4D97-AF65-F5344CB8AC3E}">
        <p14:creationId xmlns:p14="http://schemas.microsoft.com/office/powerpoint/2010/main" val="3277662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A701564-908C-47C5-BFDC-983814D062E2}" type="datetime1">
              <a:rPr lang="tr-TR" smtClean="0"/>
              <a:pPr/>
              <a:t>15.01.2026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5D42E69-0B45-4D6A-BDA9-8F9042B0111B}" type="slidenum">
              <a:rPr lang="tr-TR" smtClean="0"/>
              <a:pPr/>
              <a:t>‹#›</a:t>
            </a:fld>
            <a:endParaRPr lang="tr-TR"/>
          </a:p>
        </p:txBody>
      </p:sp>
      <p:sp>
        <p:nvSpPr>
          <p:cNvPr id="7" name="Altbilgi Yer Tutucusu 4"/>
          <p:cNvSpPr txBox="1">
            <a:spLocks/>
          </p:cNvSpPr>
          <p:nvPr userDrawn="1"/>
        </p:nvSpPr>
        <p:spPr>
          <a:xfrm>
            <a:off x="4038600" y="6433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400" b="1" kern="1200">
                <a:solidFill>
                  <a:srgbClr val="962E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FATİH EĞİTİM FAKÜLTESİ</a:t>
            </a:r>
            <a:endParaRPr lang="tr-TR" dirty="0"/>
          </a:p>
        </p:txBody>
      </p:sp>
    </p:spTree>
    <p:extLst>
      <p:ext uri="{BB962C8B-B14F-4D97-AF65-F5344CB8AC3E}">
        <p14:creationId xmlns:p14="http://schemas.microsoft.com/office/powerpoint/2010/main" val="1934844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20DC73DF-CBB0-4992-A3B3-8E22E36DE5C9}" type="datetime1">
              <a:rPr lang="tr-TR" smtClean="0"/>
              <a:pPr/>
              <a:t>15.01.2026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5D42E69-0B45-4D6A-BDA9-8F9042B0111B}" type="slidenum">
              <a:rPr lang="tr-TR" smtClean="0"/>
              <a:pPr/>
              <a:t>‹#›</a:t>
            </a:fld>
            <a:endParaRPr lang="tr-TR"/>
          </a:p>
        </p:txBody>
      </p:sp>
      <p:sp>
        <p:nvSpPr>
          <p:cNvPr id="7" name="Altbilgi Yer Tutucusu 4"/>
          <p:cNvSpPr txBox="1">
            <a:spLocks/>
          </p:cNvSpPr>
          <p:nvPr userDrawn="1"/>
        </p:nvSpPr>
        <p:spPr>
          <a:xfrm>
            <a:off x="4038600" y="6433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400" b="1" kern="1200">
                <a:solidFill>
                  <a:srgbClr val="962E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FATİH EĞİTİM FAKÜLTESİ</a:t>
            </a:r>
            <a:endParaRPr lang="tr-TR" dirty="0"/>
          </a:p>
        </p:txBody>
      </p:sp>
    </p:spTree>
    <p:extLst>
      <p:ext uri="{BB962C8B-B14F-4D97-AF65-F5344CB8AC3E}">
        <p14:creationId xmlns:p14="http://schemas.microsoft.com/office/powerpoint/2010/main" val="604752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Altbilgi Yer Tutucusu 4"/>
          <p:cNvSpPr>
            <a:spLocks noGrp="1"/>
          </p:cNvSpPr>
          <p:nvPr>
            <p:ph type="ftr" sz="quarter" idx="11"/>
          </p:nvPr>
        </p:nvSpPr>
        <p:spPr>
          <a:xfrm>
            <a:off x="4038600" y="6433350"/>
            <a:ext cx="4114800" cy="365125"/>
          </a:xfrm>
        </p:spPr>
        <p:txBody>
          <a:bodyPr/>
          <a:lstStyle>
            <a:lvl1pPr>
              <a:defRPr sz="1400" b="1">
                <a:solidFill>
                  <a:srgbClr val="962E2E"/>
                </a:solidFill>
              </a:defRPr>
            </a:lvl1pPr>
          </a:lstStyle>
          <a:p>
            <a:endParaRPr lang="tr-TR" dirty="0"/>
          </a:p>
        </p:txBody>
      </p:sp>
      <p:sp>
        <p:nvSpPr>
          <p:cNvPr id="6" name="Slayt Numarası Yer Tutucusu 5"/>
          <p:cNvSpPr>
            <a:spLocks noGrp="1"/>
          </p:cNvSpPr>
          <p:nvPr>
            <p:ph type="sldNum" sz="quarter" idx="12"/>
          </p:nvPr>
        </p:nvSpPr>
        <p:spPr/>
        <p:txBody>
          <a:bodyPr/>
          <a:lstStyle/>
          <a:p>
            <a:fld id="{15D42E69-0B45-4D6A-BDA9-8F9042B0111B}" type="slidenum">
              <a:rPr lang="tr-TR" smtClean="0"/>
              <a:pPr/>
              <a:t>‹#›</a:t>
            </a:fld>
            <a:endParaRPr lang="tr-TR"/>
          </a:p>
        </p:txBody>
      </p:sp>
    </p:spTree>
    <p:extLst>
      <p:ext uri="{BB962C8B-B14F-4D97-AF65-F5344CB8AC3E}">
        <p14:creationId xmlns:p14="http://schemas.microsoft.com/office/powerpoint/2010/main" val="215958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DA91D22B-66A8-46BB-B3C3-19A3EC8E29DB}" type="datetime1">
              <a:rPr lang="tr-TR" smtClean="0"/>
              <a:pPr/>
              <a:t>15.01.2026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5D42E69-0B45-4D6A-BDA9-8F9042B0111B}" type="slidenum">
              <a:rPr lang="tr-TR" smtClean="0"/>
              <a:pPr/>
              <a:t>‹#›</a:t>
            </a:fld>
            <a:endParaRPr lang="tr-TR"/>
          </a:p>
        </p:txBody>
      </p:sp>
      <p:sp>
        <p:nvSpPr>
          <p:cNvPr id="7" name="Altbilgi Yer Tutucusu 4"/>
          <p:cNvSpPr txBox="1">
            <a:spLocks/>
          </p:cNvSpPr>
          <p:nvPr userDrawn="1"/>
        </p:nvSpPr>
        <p:spPr>
          <a:xfrm>
            <a:off x="4038600" y="6433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400" b="1" kern="1200">
                <a:solidFill>
                  <a:srgbClr val="962E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FATİH EĞİTİM FAKÜLTESİ</a:t>
            </a:r>
            <a:endParaRPr lang="tr-TR" dirty="0"/>
          </a:p>
        </p:txBody>
      </p:sp>
    </p:spTree>
    <p:extLst>
      <p:ext uri="{BB962C8B-B14F-4D97-AF65-F5344CB8AC3E}">
        <p14:creationId xmlns:p14="http://schemas.microsoft.com/office/powerpoint/2010/main" val="4180772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A968800-7D6B-4689-971F-8A0F907ABF6F}" type="datetime1">
              <a:rPr lang="tr-TR" smtClean="0"/>
              <a:pPr/>
              <a:t>15.01.2026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5D42E69-0B45-4D6A-BDA9-8F9042B0111B}" type="slidenum">
              <a:rPr lang="tr-TR" smtClean="0"/>
              <a:pPr/>
              <a:t>‹#›</a:t>
            </a:fld>
            <a:endParaRPr lang="tr-TR"/>
          </a:p>
        </p:txBody>
      </p:sp>
      <p:sp>
        <p:nvSpPr>
          <p:cNvPr id="8" name="Altbilgi Yer Tutucusu 4"/>
          <p:cNvSpPr txBox="1">
            <a:spLocks/>
          </p:cNvSpPr>
          <p:nvPr userDrawn="1"/>
        </p:nvSpPr>
        <p:spPr>
          <a:xfrm>
            <a:off x="4038600" y="6433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400" b="1" kern="1200">
                <a:solidFill>
                  <a:srgbClr val="962E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FATİH EĞİTİM FAKÜLTESİ</a:t>
            </a:r>
            <a:endParaRPr lang="tr-TR" dirty="0"/>
          </a:p>
        </p:txBody>
      </p:sp>
    </p:spTree>
    <p:extLst>
      <p:ext uri="{BB962C8B-B14F-4D97-AF65-F5344CB8AC3E}">
        <p14:creationId xmlns:p14="http://schemas.microsoft.com/office/powerpoint/2010/main" val="1666726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0749FED1-CB3C-4812-8E54-E89C0D4544DE}" type="datetime1">
              <a:rPr lang="tr-TR" smtClean="0"/>
              <a:pPr/>
              <a:t>15.01.2026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5D42E69-0B45-4D6A-BDA9-8F9042B0111B}" type="slidenum">
              <a:rPr lang="tr-TR" smtClean="0"/>
              <a:pPr/>
              <a:t>‹#›</a:t>
            </a:fld>
            <a:endParaRPr lang="tr-TR"/>
          </a:p>
        </p:txBody>
      </p:sp>
      <p:sp>
        <p:nvSpPr>
          <p:cNvPr id="10" name="Altbilgi Yer Tutucusu 4"/>
          <p:cNvSpPr txBox="1">
            <a:spLocks/>
          </p:cNvSpPr>
          <p:nvPr userDrawn="1"/>
        </p:nvSpPr>
        <p:spPr>
          <a:xfrm>
            <a:off x="4038600" y="6433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400" b="1" kern="1200">
                <a:solidFill>
                  <a:srgbClr val="962E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FATİH EĞİTİM FAKÜLTESİ</a:t>
            </a:r>
            <a:endParaRPr lang="tr-TR" dirty="0"/>
          </a:p>
        </p:txBody>
      </p:sp>
    </p:spTree>
    <p:extLst>
      <p:ext uri="{BB962C8B-B14F-4D97-AF65-F5344CB8AC3E}">
        <p14:creationId xmlns:p14="http://schemas.microsoft.com/office/powerpoint/2010/main" val="254126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8E468889-DDDD-45DC-9553-67B10B6C00B2}" type="datetime1">
              <a:rPr lang="tr-TR" smtClean="0"/>
              <a:pPr/>
              <a:t>15.01.2026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a:t>
            </a:fld>
            <a:endParaRPr lang="tr-TR"/>
          </a:p>
        </p:txBody>
      </p:sp>
      <p:sp>
        <p:nvSpPr>
          <p:cNvPr id="6" name="Altbilgi Yer Tutucusu 4"/>
          <p:cNvSpPr txBox="1">
            <a:spLocks/>
          </p:cNvSpPr>
          <p:nvPr userDrawn="1"/>
        </p:nvSpPr>
        <p:spPr>
          <a:xfrm>
            <a:off x="4038600" y="6433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400" b="1" kern="1200">
                <a:solidFill>
                  <a:srgbClr val="962E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FATİH EĞİTİM FAKÜLTESİ</a:t>
            </a:r>
            <a:endParaRPr lang="tr-TR" dirty="0"/>
          </a:p>
        </p:txBody>
      </p:sp>
    </p:spTree>
    <p:extLst>
      <p:ext uri="{BB962C8B-B14F-4D97-AF65-F5344CB8AC3E}">
        <p14:creationId xmlns:p14="http://schemas.microsoft.com/office/powerpoint/2010/main" val="29337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BB49559-7127-46B2-B508-C09D5AF1D53B}" type="datetime1">
              <a:rPr lang="tr-TR" smtClean="0"/>
              <a:pPr/>
              <a:t>15.01.2026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a:t>
            </a:fld>
            <a:endParaRPr lang="tr-TR"/>
          </a:p>
        </p:txBody>
      </p:sp>
      <p:sp>
        <p:nvSpPr>
          <p:cNvPr id="5" name="Altbilgi Yer Tutucusu 4"/>
          <p:cNvSpPr txBox="1">
            <a:spLocks/>
          </p:cNvSpPr>
          <p:nvPr userDrawn="1"/>
        </p:nvSpPr>
        <p:spPr>
          <a:xfrm>
            <a:off x="4038600" y="6433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400" b="1" kern="1200">
                <a:solidFill>
                  <a:srgbClr val="962E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FATİH EĞİTİM FAKÜLTESİ</a:t>
            </a:r>
            <a:endParaRPr lang="tr-TR" dirty="0"/>
          </a:p>
        </p:txBody>
      </p:sp>
    </p:spTree>
    <p:extLst>
      <p:ext uri="{BB962C8B-B14F-4D97-AF65-F5344CB8AC3E}">
        <p14:creationId xmlns:p14="http://schemas.microsoft.com/office/powerpoint/2010/main" val="2783473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57244FA-EF27-4A31-8EC0-0303387C13D8}" type="datetime1">
              <a:rPr lang="tr-TR" smtClean="0"/>
              <a:pPr/>
              <a:t>15.01.2026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5D42E69-0B45-4D6A-BDA9-8F9042B0111B}" type="slidenum">
              <a:rPr lang="tr-TR" smtClean="0"/>
              <a:pPr/>
              <a:t>‹#›</a:t>
            </a:fld>
            <a:endParaRPr lang="tr-TR"/>
          </a:p>
        </p:txBody>
      </p:sp>
      <p:sp>
        <p:nvSpPr>
          <p:cNvPr id="8" name="Altbilgi Yer Tutucusu 4"/>
          <p:cNvSpPr txBox="1">
            <a:spLocks/>
          </p:cNvSpPr>
          <p:nvPr userDrawn="1"/>
        </p:nvSpPr>
        <p:spPr>
          <a:xfrm>
            <a:off x="4038600" y="6433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400" b="1" kern="1200">
                <a:solidFill>
                  <a:srgbClr val="962E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FATİH EĞİTİM FAKÜLTESİ</a:t>
            </a:r>
            <a:endParaRPr lang="tr-TR" dirty="0"/>
          </a:p>
        </p:txBody>
      </p:sp>
    </p:spTree>
    <p:extLst>
      <p:ext uri="{BB962C8B-B14F-4D97-AF65-F5344CB8AC3E}">
        <p14:creationId xmlns:p14="http://schemas.microsoft.com/office/powerpoint/2010/main" val="2247194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4BEAE819-0255-4657-A4D1-7466D7B706E8}" type="datetime1">
              <a:rPr lang="tr-TR" smtClean="0"/>
              <a:pPr/>
              <a:t>15.01.2026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5D42E69-0B45-4D6A-BDA9-8F9042B0111B}" type="slidenum">
              <a:rPr lang="tr-TR" smtClean="0"/>
              <a:pPr/>
              <a:t>‹#›</a:t>
            </a:fld>
            <a:endParaRPr lang="tr-TR"/>
          </a:p>
        </p:txBody>
      </p:sp>
      <p:sp>
        <p:nvSpPr>
          <p:cNvPr id="8" name="Altbilgi Yer Tutucusu 4"/>
          <p:cNvSpPr txBox="1">
            <a:spLocks/>
          </p:cNvSpPr>
          <p:nvPr userDrawn="1"/>
        </p:nvSpPr>
        <p:spPr>
          <a:xfrm>
            <a:off x="4038600" y="6433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400" b="1" kern="1200">
                <a:solidFill>
                  <a:srgbClr val="962E2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a:t>FATİH EĞİTİM FAKÜLTESİ</a:t>
            </a:r>
            <a:endParaRPr lang="tr-TR" dirty="0"/>
          </a:p>
        </p:txBody>
      </p:sp>
    </p:spTree>
    <p:extLst>
      <p:ext uri="{BB962C8B-B14F-4D97-AF65-F5344CB8AC3E}">
        <p14:creationId xmlns:p14="http://schemas.microsoft.com/office/powerpoint/2010/main" val="424429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dirty="0"/>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B215C4-701C-45D7-A05C-41D62B810ADC}" type="datetime1">
              <a:rPr lang="tr-TR" smtClean="0"/>
              <a:pPr/>
              <a:t>15.01.2026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42E69-0B45-4D6A-BDA9-8F9042B0111B}" type="slidenum">
              <a:rPr lang="tr-TR" smtClean="0"/>
              <a:pPr/>
              <a:t>‹#›</a:t>
            </a:fld>
            <a:endParaRPr lang="tr-TR"/>
          </a:p>
        </p:txBody>
      </p:sp>
    </p:spTree>
    <p:extLst>
      <p:ext uri="{BB962C8B-B14F-4D97-AF65-F5344CB8AC3E}">
        <p14:creationId xmlns:p14="http://schemas.microsoft.com/office/powerpoint/2010/main" val="3634753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1C3_4FF4507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microsoft.com/office/2018/10/relationships/comments" Target="../comments/modernComment_15F_31D9114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microsoft.com/office/2018/10/relationships/comments" Target="../comments/modernComment_1B5_5226DA0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microsoft.com/office/2018/10/relationships/comments" Target="../comments/modernComment_1B6_753224A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D8_65CBA4EA.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microsoft.com/office/2018/10/relationships/comments" Target="../comments/modernComment_1D9_6A7F5E8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microsoft.com/office/2018/10/relationships/comments" Target="../comments/modernComment_1C7_4258371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microsoft.com/office/2018/10/relationships/comments" Target="../comments/modernComment_1C8_1823F6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5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5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FADF942-DB8C-F7EC-EB77-3FFDF9D2786F}"/>
              </a:ext>
            </a:extLst>
          </p:cNvPr>
          <p:cNvSpPr/>
          <p:nvPr/>
        </p:nvSpPr>
        <p:spPr>
          <a:xfrm>
            <a:off x="0" y="3265379"/>
            <a:ext cx="12192000" cy="1199072"/>
          </a:xfrm>
          <a:prstGeom prst="rect">
            <a:avLst/>
          </a:prstGeom>
          <a:solidFill>
            <a:srgbClr val="890419">
              <a:alpha val="5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İçerik Yer Tutucusu 10"/>
          <p:cNvSpPr txBox="1">
            <a:spLocks/>
          </p:cNvSpPr>
          <p:nvPr/>
        </p:nvSpPr>
        <p:spPr>
          <a:xfrm>
            <a:off x="0" y="1596450"/>
            <a:ext cx="12192000" cy="453693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4000"/>
              </a:lnSpc>
            </a:pPr>
            <a:r>
              <a:rPr lang="tr-TR" sz="4400" b="1" dirty="0">
                <a:solidFill>
                  <a:schemeClr val="bg1"/>
                </a:solidFill>
                <a:latin typeface="Calibri" panose="020F0502020204030204" pitchFamily="34" charset="0"/>
                <a:ea typeface="Calibri" panose="020F0502020204030204" pitchFamily="34" charset="0"/>
                <a:cs typeface="Calibri" panose="020F0502020204030204" pitchFamily="34" charset="0"/>
              </a:rPr>
              <a:t>Trabzon Üniversitesi </a:t>
            </a:r>
          </a:p>
          <a:p>
            <a:pPr>
              <a:lnSpc>
                <a:spcPct val="114000"/>
              </a:lnSpc>
            </a:pPr>
            <a:endParaRPr lang="tr-TR" sz="4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nSpc>
                <a:spcPct val="114000"/>
              </a:lnSpc>
            </a:pPr>
            <a:r>
              <a:rPr lang="tr-TR" sz="4400" b="1" dirty="0">
                <a:solidFill>
                  <a:schemeClr val="bg1"/>
                </a:solidFill>
                <a:latin typeface="Calibri" panose="020F0502020204030204" pitchFamily="34" charset="0"/>
                <a:ea typeface="Calibri" panose="020F0502020204030204" pitchFamily="34" charset="0"/>
                <a:cs typeface="Calibri" panose="020F0502020204030204" pitchFamily="34" charset="0"/>
              </a:rPr>
              <a:t>Dijital Dönüşüm ve Yazılım Ofisi Koordinatörlüğü</a:t>
            </a:r>
          </a:p>
        </p:txBody>
      </p:sp>
      <p:sp>
        <p:nvSpPr>
          <p:cNvPr id="9" name="Slayt Numarası Yer Tutucusu 8"/>
          <p:cNvSpPr>
            <a:spLocks noGrp="1"/>
          </p:cNvSpPr>
          <p:nvPr>
            <p:ph type="sldNum" sz="quarter" idx="12"/>
          </p:nvPr>
        </p:nvSpPr>
        <p:spPr/>
        <p:txBody>
          <a:bodyPr/>
          <a:lstStyle/>
          <a:p>
            <a:fld id="{15D42E69-0B45-4D6A-BDA9-8F9042B0111B}" type="slidenum">
              <a:rPr lang="tr-TR" smtClean="0"/>
              <a:pPr/>
              <a:t>1</a:t>
            </a:fld>
            <a:endParaRPr lang="tr-TR"/>
          </a:p>
        </p:txBody>
      </p:sp>
    </p:spTree>
    <p:extLst>
      <p:ext uri="{BB962C8B-B14F-4D97-AF65-F5344CB8AC3E}">
        <p14:creationId xmlns:p14="http://schemas.microsoft.com/office/powerpoint/2010/main" val="1863848717"/>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88235" y="840509"/>
            <a:ext cx="10495722" cy="632636"/>
          </a:xfrm>
        </p:spPr>
        <p:txBody>
          <a:bodyPr>
            <a:normAutofit/>
          </a:bodyPr>
          <a:lstStyle/>
          <a:p>
            <a:pPr algn="ctr"/>
            <a:r>
              <a:rPr lang="tr-TR" sz="3200" b="1" dirty="0">
                <a:solidFill>
                  <a:srgbClr val="FF0000"/>
                </a:solidFill>
              </a:rPr>
              <a:t>Birim Ders Yükü Ortalaması (Saat)</a:t>
            </a:r>
          </a:p>
        </p:txBody>
      </p:sp>
      <p:sp>
        <p:nvSpPr>
          <p:cNvPr id="3" name="Veri Yer Tutucusu 2"/>
          <p:cNvSpPr>
            <a:spLocks noGrp="1"/>
          </p:cNvSpPr>
          <p:nvPr>
            <p:ph type="dt" sz="half" idx="10"/>
          </p:nvPr>
        </p:nvSpPr>
        <p:spPr/>
        <p:txBody>
          <a:bodyPr/>
          <a:lstStyle/>
          <a:p>
            <a:fld id="{8E468889-DDDD-45DC-9553-67B10B6C00B2}"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10</a:t>
            </a:fld>
            <a:endParaRPr lang="tr-TR"/>
          </a:p>
        </p:txBody>
      </p:sp>
      <p:graphicFrame>
        <p:nvGraphicFramePr>
          <p:cNvPr id="8" name="Tablo 7"/>
          <p:cNvGraphicFramePr>
            <a:graphicFrameLocks noGrp="1"/>
          </p:cNvGraphicFramePr>
          <p:nvPr>
            <p:extLst>
              <p:ext uri="{D42A27DB-BD31-4B8C-83A1-F6EECF244321}">
                <p14:modId xmlns:p14="http://schemas.microsoft.com/office/powerpoint/2010/main" val="438581963"/>
              </p:ext>
            </p:extLst>
          </p:nvPr>
        </p:nvGraphicFramePr>
        <p:xfrm>
          <a:off x="337931" y="1796140"/>
          <a:ext cx="11493851" cy="4508642"/>
        </p:xfrm>
        <a:graphic>
          <a:graphicData uri="http://schemas.openxmlformats.org/drawingml/2006/table">
            <a:tbl>
              <a:tblPr firstRow="1" firstCol="1" lastRow="1" lastCol="1" bandRow="1" bandCol="1">
                <a:tableStyleId>{BDBED569-4797-4DF1-A0F4-6AAB3CD982D8}</a:tableStyleId>
              </a:tblPr>
              <a:tblGrid>
                <a:gridCol w="7285554">
                  <a:extLst>
                    <a:ext uri="{9D8B030D-6E8A-4147-A177-3AD203B41FA5}">
                      <a16:colId xmlns:a16="http://schemas.microsoft.com/office/drawing/2014/main" val="94824080"/>
                    </a:ext>
                  </a:extLst>
                </a:gridCol>
                <a:gridCol w="1314457">
                  <a:extLst>
                    <a:ext uri="{9D8B030D-6E8A-4147-A177-3AD203B41FA5}">
                      <a16:colId xmlns:a16="http://schemas.microsoft.com/office/drawing/2014/main" val="3552602410"/>
                    </a:ext>
                  </a:extLst>
                </a:gridCol>
                <a:gridCol w="794787">
                  <a:extLst>
                    <a:ext uri="{9D8B030D-6E8A-4147-A177-3AD203B41FA5}">
                      <a16:colId xmlns:a16="http://schemas.microsoft.com/office/drawing/2014/main" val="3198193889"/>
                    </a:ext>
                  </a:extLst>
                </a:gridCol>
                <a:gridCol w="1304266">
                  <a:extLst>
                    <a:ext uri="{9D8B030D-6E8A-4147-A177-3AD203B41FA5}">
                      <a16:colId xmlns:a16="http://schemas.microsoft.com/office/drawing/2014/main" val="3226704762"/>
                    </a:ext>
                  </a:extLst>
                </a:gridCol>
                <a:gridCol w="794787">
                  <a:extLst>
                    <a:ext uri="{9D8B030D-6E8A-4147-A177-3AD203B41FA5}">
                      <a16:colId xmlns:a16="http://schemas.microsoft.com/office/drawing/2014/main" val="3420404879"/>
                    </a:ext>
                  </a:extLst>
                </a:gridCol>
              </a:tblGrid>
              <a:tr h="797472">
                <a:tc>
                  <a:txBody>
                    <a:bodyPr/>
                    <a:lstStyle/>
                    <a:p>
                      <a:pPr algn="ctr">
                        <a:lnSpc>
                          <a:spcPct val="107000"/>
                        </a:lnSpc>
                        <a:spcAft>
                          <a:spcPts val="0"/>
                        </a:spcAft>
                      </a:pPr>
                      <a:r>
                        <a:rPr lang="tr-TR" sz="1400" dirty="0">
                          <a:solidFill>
                            <a:srgbClr val="FF0000"/>
                          </a:solidFill>
                          <a:effectLst/>
                          <a:latin typeface="+mn-lt"/>
                        </a:rPr>
                        <a:t>BİRİM DERS YÜKÜ ORTALAMASI</a:t>
                      </a:r>
                    </a:p>
                    <a:p>
                      <a:pPr algn="ctr">
                        <a:lnSpc>
                          <a:spcPct val="107000"/>
                        </a:lnSpc>
                        <a:spcAft>
                          <a:spcPts val="0"/>
                        </a:spcAft>
                      </a:pPr>
                      <a:r>
                        <a:rPr lang="tr-TR" sz="1400" i="1" dirty="0">
                          <a:solidFill>
                            <a:srgbClr val="3333FF"/>
                          </a:solidFill>
                          <a:effectLst/>
                          <a:latin typeface="+mn-lt"/>
                          <a:ea typeface="Calibri" panose="020F0502020204030204" pitchFamily="34" charset="0"/>
                          <a:cs typeface="Times New Roman" panose="02020603050405020304" pitchFamily="18" charset="0"/>
                        </a:rPr>
                        <a:t>(Lütfen birim program</a:t>
                      </a:r>
                      <a:r>
                        <a:rPr lang="tr-TR" sz="1400" i="1" baseline="0" dirty="0">
                          <a:solidFill>
                            <a:srgbClr val="3333FF"/>
                          </a:solidFill>
                          <a:effectLst/>
                          <a:latin typeface="+mn-lt"/>
                          <a:ea typeface="Calibri" panose="020F0502020204030204" pitchFamily="34" charset="0"/>
                          <a:cs typeface="Times New Roman" panose="02020603050405020304" pitchFamily="18" charset="0"/>
                        </a:rPr>
                        <a:t> yapınıza uygun olan satırları cevaplayınız) </a:t>
                      </a:r>
                      <a:endParaRPr lang="tr-TR" sz="1400" i="1" dirty="0">
                        <a:solidFill>
                          <a:srgbClr val="3333FF"/>
                        </a:solidFill>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200" dirty="0">
                          <a:solidFill>
                            <a:srgbClr val="FF0000"/>
                          </a:solidFill>
                          <a:effectLst/>
                          <a:latin typeface="+mn-lt"/>
                        </a:rPr>
                        <a:t>Sayı </a:t>
                      </a:r>
                    </a:p>
                    <a:p>
                      <a:pPr algn="ctr">
                        <a:lnSpc>
                          <a:spcPct val="107000"/>
                        </a:lnSpc>
                        <a:spcAft>
                          <a:spcPts val="0"/>
                        </a:spcAft>
                      </a:pPr>
                      <a:r>
                        <a:rPr lang="tr-TR" sz="1200" dirty="0">
                          <a:solidFill>
                            <a:srgbClr val="FF0000"/>
                          </a:solidFill>
                          <a:effectLst/>
                          <a:latin typeface="+mn-lt"/>
                        </a:rPr>
                        <a:t>(Öğretim Üyesi/ Öğretim Görevlisi/ Öğretim Elemanı)*</a:t>
                      </a:r>
                      <a:endParaRPr lang="tr-TR" sz="1200"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200" dirty="0">
                          <a:solidFill>
                            <a:srgbClr val="FF0000"/>
                          </a:solidFill>
                          <a:effectLst/>
                          <a:latin typeface="+mn-lt"/>
                        </a:rPr>
                        <a:t>2024 (Bahar- Güz)</a:t>
                      </a:r>
                      <a:endParaRPr lang="tr-TR" sz="1200" dirty="0">
                        <a:solidFill>
                          <a:srgbClr val="FF0000"/>
                        </a:solidFill>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200" dirty="0">
                          <a:solidFill>
                            <a:srgbClr val="FF0000"/>
                          </a:solidFill>
                          <a:effectLst/>
                          <a:latin typeface="+mn-lt"/>
                        </a:rPr>
                        <a:t>Sayı </a:t>
                      </a:r>
                    </a:p>
                    <a:p>
                      <a:pPr algn="ctr">
                        <a:lnSpc>
                          <a:spcPct val="107000"/>
                        </a:lnSpc>
                        <a:spcAft>
                          <a:spcPts val="0"/>
                        </a:spcAft>
                      </a:pPr>
                      <a:r>
                        <a:rPr lang="tr-TR" sz="1200" dirty="0">
                          <a:solidFill>
                            <a:srgbClr val="FF0000"/>
                          </a:solidFill>
                          <a:effectLst/>
                          <a:latin typeface="+mn-lt"/>
                        </a:rPr>
                        <a:t>(Öğretim Üyesi/ Öğretim Görevlisi/ Öğretim Elemanı)*</a:t>
                      </a:r>
                      <a:endParaRPr lang="tr-TR" sz="1200"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200" dirty="0">
                          <a:solidFill>
                            <a:srgbClr val="FF0000"/>
                          </a:solidFill>
                          <a:effectLst/>
                          <a:latin typeface="+mn-lt"/>
                        </a:rPr>
                        <a:t>2025 (Bahar- Güz)</a:t>
                      </a:r>
                      <a:endParaRPr lang="tr-TR" sz="1200" dirty="0">
                        <a:solidFill>
                          <a:srgbClr val="FF0000"/>
                        </a:solidFill>
                        <a:effectLst/>
                        <a:latin typeface="+mn-lt"/>
                        <a:ea typeface="Calibri" panose="020F0502020204030204" pitchFamily="34" charset="0"/>
                        <a:cs typeface="Times New Roman" panose="02020603050405020304" pitchFamily="18" charset="0"/>
                      </a:endParaRPr>
                    </a:p>
                  </a:txBody>
                  <a:tcPr marL="6709" marR="6709" marT="6709" marB="0" anchor="ctr"/>
                </a:tc>
                <a:extLst>
                  <a:ext uri="{0D108BD9-81ED-4DB2-BD59-A6C34878D82A}">
                    <a16:rowId xmlns:a16="http://schemas.microsoft.com/office/drawing/2014/main" val="317771678"/>
                  </a:ext>
                </a:extLst>
              </a:tr>
              <a:tr h="234770">
                <a:tc>
                  <a:txBody>
                    <a:bodyPr/>
                    <a:lstStyle/>
                    <a:p>
                      <a:pPr>
                        <a:lnSpc>
                          <a:spcPct val="107000"/>
                        </a:lnSpc>
                        <a:spcAft>
                          <a:spcPts val="0"/>
                        </a:spcAft>
                      </a:pPr>
                      <a:r>
                        <a:rPr lang="tr-TR" sz="1200" dirty="0">
                          <a:solidFill>
                            <a:srgbClr val="FF0000"/>
                          </a:solidFill>
                          <a:effectLst/>
                          <a:latin typeface="+mn-lt"/>
                        </a:rPr>
                        <a:t>ÖĞRETİM ÜYESİ </a:t>
                      </a:r>
                      <a:r>
                        <a:rPr lang="tr-TR" sz="1200" dirty="0">
                          <a:effectLst/>
                          <a:latin typeface="+mn-lt"/>
                        </a:rPr>
                        <a:t>Haftalık Ortalama Ön Lisans Ders Yükü (saat)</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dirty="0">
                          <a:effectLst/>
                          <a:latin typeface="+mn-lt"/>
                        </a:rPr>
                        <a:t> </a:t>
                      </a:r>
                      <a:endParaRPr lang="tr-TR"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400" b="0" dirty="0">
                        <a:effectLst/>
                        <a:latin typeface="+mn-lt"/>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a:effectLst/>
                          <a:latin typeface="+mn-lt"/>
                        </a:rPr>
                        <a:t> </a:t>
                      </a:r>
                      <a:endParaRPr lang="tr-TR" sz="1400" b="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400" b="0" dirty="0">
                        <a:effectLst/>
                        <a:latin typeface="+mn-lt"/>
                        <a:cs typeface="Times New Roman" panose="02020603050405020304" pitchFamily="18" charset="0"/>
                      </a:endParaRPr>
                    </a:p>
                  </a:txBody>
                  <a:tcPr marL="6709" marR="6709" marT="6709" marB="0" anchor="ctr"/>
                </a:tc>
                <a:extLst>
                  <a:ext uri="{0D108BD9-81ED-4DB2-BD59-A6C34878D82A}">
                    <a16:rowId xmlns:a16="http://schemas.microsoft.com/office/drawing/2014/main" val="2919270204"/>
                  </a:ext>
                </a:extLst>
              </a:tr>
              <a:tr h="203375">
                <a:tc>
                  <a:txBody>
                    <a:bodyPr/>
                    <a:lstStyle/>
                    <a:p>
                      <a:pPr>
                        <a:lnSpc>
                          <a:spcPct val="107000"/>
                        </a:lnSpc>
                        <a:spcAft>
                          <a:spcPts val="0"/>
                        </a:spcAft>
                      </a:pPr>
                      <a:r>
                        <a:rPr lang="tr-TR" sz="1200" dirty="0">
                          <a:solidFill>
                            <a:srgbClr val="FF0000"/>
                          </a:solidFill>
                          <a:effectLst/>
                          <a:latin typeface="+mn-lt"/>
                        </a:rPr>
                        <a:t>ÖĞRETİM ÜYESİ </a:t>
                      </a:r>
                      <a:r>
                        <a:rPr lang="tr-TR" sz="1200" dirty="0">
                          <a:effectLst/>
                          <a:latin typeface="+mn-lt"/>
                        </a:rPr>
                        <a:t>Haftalık Ortalama Lisans Ders Yükü (saat)</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dirty="0">
                          <a:effectLst/>
                          <a:latin typeface="+mn-lt"/>
                        </a:rPr>
                        <a:t> 1</a:t>
                      </a:r>
                      <a:endParaRPr lang="tr-TR"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r>
                        <a:rPr lang="tr-TR" sz="1400" b="0" dirty="0">
                          <a:effectLst/>
                          <a:latin typeface="+mn-lt"/>
                          <a:cs typeface="Times New Roman" panose="02020603050405020304" pitchFamily="18" charset="0"/>
                        </a:rPr>
                        <a:t>10</a:t>
                      </a:r>
                    </a:p>
                  </a:txBody>
                  <a:tcPr marL="6709" marR="6709" marT="6709" marB="0" anchor="ctr"/>
                </a:tc>
                <a:tc>
                  <a:txBody>
                    <a:bodyPr/>
                    <a:lstStyle/>
                    <a:p>
                      <a:pPr algn="ctr">
                        <a:lnSpc>
                          <a:spcPct val="107000"/>
                        </a:lnSpc>
                        <a:spcAft>
                          <a:spcPts val="0"/>
                        </a:spcAft>
                      </a:pPr>
                      <a:r>
                        <a:rPr lang="tr-TR" sz="1400" b="0" dirty="0">
                          <a:effectLst/>
                          <a:latin typeface="+mn-lt"/>
                        </a:rPr>
                        <a:t>2 </a:t>
                      </a:r>
                      <a:endParaRPr lang="tr-TR"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r>
                        <a:rPr lang="tr-TR" sz="1400" b="0" dirty="0">
                          <a:effectLst/>
                          <a:latin typeface="+mn-lt"/>
                          <a:cs typeface="Times New Roman" panose="02020603050405020304" pitchFamily="18" charset="0"/>
                        </a:rPr>
                        <a:t>8</a:t>
                      </a:r>
                    </a:p>
                  </a:txBody>
                  <a:tcPr marL="6709" marR="6709" marT="6709" marB="0" anchor="ctr"/>
                </a:tc>
                <a:extLst>
                  <a:ext uri="{0D108BD9-81ED-4DB2-BD59-A6C34878D82A}">
                    <a16:rowId xmlns:a16="http://schemas.microsoft.com/office/drawing/2014/main" val="3006458568"/>
                  </a:ext>
                </a:extLst>
              </a:tr>
              <a:tr h="288049">
                <a:tc>
                  <a:txBody>
                    <a:bodyPr/>
                    <a:lstStyle/>
                    <a:p>
                      <a:pPr>
                        <a:lnSpc>
                          <a:spcPct val="107000"/>
                        </a:lnSpc>
                        <a:spcAft>
                          <a:spcPts val="0"/>
                        </a:spcAft>
                      </a:pPr>
                      <a:r>
                        <a:rPr lang="tr-TR" sz="1200" dirty="0">
                          <a:solidFill>
                            <a:srgbClr val="FF0000"/>
                          </a:solidFill>
                          <a:effectLst/>
                          <a:latin typeface="+mn-lt"/>
                        </a:rPr>
                        <a:t>ÖĞRETİM ÜYESİ </a:t>
                      </a:r>
                      <a:r>
                        <a:rPr lang="tr-TR" sz="1200" dirty="0">
                          <a:effectLst/>
                          <a:latin typeface="+mn-lt"/>
                        </a:rPr>
                        <a:t>Haftalık Ortalama Lisansüstü Ders Yükü (saat) (Tez, tez izleme, seminer ve uzmanlık dersleri hariç)</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dirty="0">
                          <a:effectLst/>
                          <a:latin typeface="+mn-lt"/>
                        </a:rPr>
                        <a:t> 1</a:t>
                      </a:r>
                      <a:endParaRPr lang="tr-TR"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r>
                        <a:rPr lang="tr-TR" sz="1400" b="0" dirty="0">
                          <a:effectLst/>
                          <a:latin typeface="+mn-lt"/>
                          <a:cs typeface="Times New Roman" panose="02020603050405020304" pitchFamily="18" charset="0"/>
                        </a:rPr>
                        <a:t>6</a:t>
                      </a:r>
                      <a:endParaRPr lang="tr-TR" sz="1400" b="0" dirty="0">
                        <a:effectLst/>
                        <a:latin typeface="+mn-lt"/>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dirty="0">
                          <a:effectLst/>
                          <a:latin typeface="+mn-lt"/>
                        </a:rPr>
                        <a:t> </a:t>
                      </a:r>
                      <a:endParaRPr lang="tr-TR"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r>
                        <a:rPr lang="tr-TR" sz="1400" b="0" dirty="0">
                          <a:effectLst/>
                          <a:latin typeface="+mn-lt"/>
                          <a:cs typeface="Times New Roman" panose="02020603050405020304" pitchFamily="18" charset="0"/>
                        </a:rPr>
                        <a:t>3</a:t>
                      </a:r>
                    </a:p>
                  </a:txBody>
                  <a:tcPr marL="6709" marR="6709" marT="6709" marB="0" anchor="ctr"/>
                </a:tc>
                <a:extLst>
                  <a:ext uri="{0D108BD9-81ED-4DB2-BD59-A6C34878D82A}">
                    <a16:rowId xmlns:a16="http://schemas.microsoft.com/office/drawing/2014/main" val="2870671006"/>
                  </a:ext>
                </a:extLst>
              </a:tr>
              <a:tr h="401200">
                <a:tc>
                  <a:txBody>
                    <a:bodyPr/>
                    <a:lstStyle/>
                    <a:p>
                      <a:pPr>
                        <a:lnSpc>
                          <a:spcPct val="107000"/>
                        </a:lnSpc>
                        <a:spcAft>
                          <a:spcPts val="0"/>
                        </a:spcAft>
                      </a:pPr>
                      <a:r>
                        <a:rPr lang="tr-TR" sz="1200" dirty="0">
                          <a:solidFill>
                            <a:srgbClr val="FF0000"/>
                          </a:solidFill>
                          <a:effectLst/>
                          <a:latin typeface="+mn-lt"/>
                        </a:rPr>
                        <a:t>ÖĞRETİM ÜYESİ </a:t>
                      </a:r>
                      <a:r>
                        <a:rPr lang="tr-TR" sz="1200" dirty="0">
                          <a:effectLst/>
                          <a:latin typeface="+mn-lt"/>
                        </a:rPr>
                        <a:t>Haftalık Ortalama Lisansüstü Ders Yükü (saat) (Sadece tez, tez izleme, seminer ve uzmanlık dersleri)</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dirty="0">
                          <a:effectLst/>
                          <a:latin typeface="+mn-lt"/>
                        </a:rPr>
                        <a:t> </a:t>
                      </a:r>
                      <a:endParaRPr lang="tr-TR"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b="0" dirty="0">
                        <a:effectLst/>
                        <a:latin typeface="+mn-lt"/>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a:effectLst/>
                          <a:latin typeface="+mn-lt"/>
                        </a:rPr>
                        <a:t> </a:t>
                      </a:r>
                      <a:endParaRPr lang="tr-TR" sz="1400" b="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b="0" dirty="0">
                        <a:effectLst/>
                        <a:latin typeface="+mn-lt"/>
                        <a:cs typeface="Times New Roman" panose="02020603050405020304" pitchFamily="18" charset="0"/>
                      </a:endParaRPr>
                    </a:p>
                  </a:txBody>
                  <a:tcPr marL="6709" marR="6709" marT="6709" marB="0" anchor="ctr"/>
                </a:tc>
                <a:extLst>
                  <a:ext uri="{0D108BD9-81ED-4DB2-BD59-A6C34878D82A}">
                    <a16:rowId xmlns:a16="http://schemas.microsoft.com/office/drawing/2014/main" val="3870683367"/>
                  </a:ext>
                </a:extLst>
              </a:tr>
              <a:tr h="296335">
                <a:tc>
                  <a:txBody>
                    <a:bodyPr/>
                    <a:lstStyle/>
                    <a:p>
                      <a:pPr>
                        <a:lnSpc>
                          <a:spcPct val="107000"/>
                        </a:lnSpc>
                        <a:spcAft>
                          <a:spcPts val="0"/>
                        </a:spcAft>
                      </a:pPr>
                      <a:r>
                        <a:rPr lang="tr-TR" sz="1200" dirty="0">
                          <a:solidFill>
                            <a:srgbClr val="FF0000"/>
                          </a:solidFill>
                          <a:effectLst/>
                          <a:latin typeface="+mn-lt"/>
                        </a:rPr>
                        <a:t>ÖĞRETİM ÜYESİ </a:t>
                      </a:r>
                      <a:r>
                        <a:rPr lang="tr-TR" sz="1200" dirty="0">
                          <a:effectLst/>
                          <a:latin typeface="+mn-lt"/>
                        </a:rPr>
                        <a:t>Haftalık Ortalama TOPLAM Ders Yükü (saat) (Ön lisans, Lisans ve Lisansüstü)</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a:effectLst/>
                          <a:latin typeface="+mn-lt"/>
                        </a:rPr>
                        <a:t> </a:t>
                      </a:r>
                      <a:endParaRPr lang="tr-TR" sz="1400" b="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b="0" dirty="0">
                        <a:effectLst/>
                        <a:latin typeface="+mn-lt"/>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dirty="0">
                          <a:effectLst/>
                          <a:latin typeface="+mn-lt"/>
                        </a:rPr>
                        <a:t> </a:t>
                      </a:r>
                      <a:endParaRPr lang="tr-TR"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b="0">
                        <a:effectLst/>
                        <a:latin typeface="+mn-lt"/>
                        <a:cs typeface="Times New Roman" panose="02020603050405020304" pitchFamily="18" charset="0"/>
                      </a:endParaRPr>
                    </a:p>
                  </a:txBody>
                  <a:tcPr marL="6709" marR="6709" marT="6709" marB="0" anchor="ctr"/>
                </a:tc>
                <a:extLst>
                  <a:ext uri="{0D108BD9-81ED-4DB2-BD59-A6C34878D82A}">
                    <a16:rowId xmlns:a16="http://schemas.microsoft.com/office/drawing/2014/main" val="2761748035"/>
                  </a:ext>
                </a:extLst>
              </a:tr>
              <a:tr h="203375">
                <a:tc>
                  <a:txBody>
                    <a:bodyPr/>
                    <a:lstStyle/>
                    <a:p>
                      <a:pPr>
                        <a:lnSpc>
                          <a:spcPct val="107000"/>
                        </a:lnSpc>
                        <a:spcAft>
                          <a:spcPts val="0"/>
                        </a:spcAft>
                      </a:pPr>
                      <a:r>
                        <a:rPr lang="tr-TR" sz="1200" dirty="0">
                          <a:effectLst/>
                          <a:latin typeface="+mn-lt"/>
                        </a:rPr>
                        <a:t> </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a:effectLst/>
                          <a:latin typeface="+mn-lt"/>
                        </a:rPr>
                        <a:t> </a:t>
                      </a:r>
                      <a:endParaRPr lang="tr-TR" sz="1400" b="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400" b="0" dirty="0">
                          <a:effectLst/>
                          <a:latin typeface="+mn-lt"/>
                        </a:rPr>
                        <a:t> </a:t>
                      </a:r>
                      <a:endParaRPr lang="tr-TR" sz="1400" b="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dirty="0">
                          <a:effectLst/>
                          <a:latin typeface="+mn-lt"/>
                        </a:rPr>
                        <a:t> </a:t>
                      </a:r>
                      <a:endParaRPr lang="tr-TR"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400" b="0">
                          <a:effectLst/>
                          <a:latin typeface="+mn-lt"/>
                        </a:rPr>
                        <a:t> </a:t>
                      </a:r>
                      <a:endParaRPr lang="tr-TR" sz="1400" b="0">
                        <a:effectLst/>
                        <a:latin typeface="+mn-lt"/>
                        <a:ea typeface="Calibri" panose="020F0502020204030204" pitchFamily="34" charset="0"/>
                        <a:cs typeface="Times New Roman" panose="02020603050405020304" pitchFamily="18" charset="0"/>
                      </a:endParaRPr>
                    </a:p>
                  </a:txBody>
                  <a:tcPr marL="6709" marR="6709" marT="6709" marB="0" anchor="ctr"/>
                </a:tc>
                <a:extLst>
                  <a:ext uri="{0D108BD9-81ED-4DB2-BD59-A6C34878D82A}">
                    <a16:rowId xmlns:a16="http://schemas.microsoft.com/office/drawing/2014/main" val="3643427461"/>
                  </a:ext>
                </a:extLst>
              </a:tr>
              <a:tr h="203375">
                <a:tc>
                  <a:txBody>
                    <a:bodyPr/>
                    <a:lstStyle/>
                    <a:p>
                      <a:pPr>
                        <a:lnSpc>
                          <a:spcPct val="107000"/>
                        </a:lnSpc>
                        <a:spcAft>
                          <a:spcPts val="0"/>
                        </a:spcAft>
                      </a:pPr>
                      <a:r>
                        <a:rPr lang="tr-TR" sz="1200" dirty="0">
                          <a:solidFill>
                            <a:srgbClr val="0000CC"/>
                          </a:solidFill>
                          <a:effectLst/>
                          <a:latin typeface="+mn-lt"/>
                        </a:rPr>
                        <a:t>ÖĞRETİM GÖREVLİSİ </a:t>
                      </a:r>
                      <a:r>
                        <a:rPr lang="tr-TR" sz="1200" dirty="0">
                          <a:effectLst/>
                          <a:latin typeface="+mn-lt"/>
                        </a:rPr>
                        <a:t>Haftalık Ortalama Ön Lisans Ders Yükü (saat)</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a:effectLst/>
                          <a:latin typeface="+mn-lt"/>
                        </a:rPr>
                        <a:t> </a:t>
                      </a:r>
                      <a:endParaRPr lang="tr-TR" sz="1400" b="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b="0">
                        <a:effectLst/>
                        <a:latin typeface="+mn-lt"/>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dirty="0">
                          <a:effectLst/>
                          <a:latin typeface="+mn-lt"/>
                        </a:rPr>
                        <a:t> </a:t>
                      </a:r>
                      <a:endParaRPr lang="tr-TR"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b="0">
                        <a:effectLst/>
                        <a:latin typeface="+mn-lt"/>
                        <a:cs typeface="Times New Roman" panose="02020603050405020304" pitchFamily="18" charset="0"/>
                      </a:endParaRPr>
                    </a:p>
                  </a:txBody>
                  <a:tcPr marL="6709" marR="6709" marT="6709" marB="0" anchor="ctr"/>
                </a:tc>
                <a:extLst>
                  <a:ext uri="{0D108BD9-81ED-4DB2-BD59-A6C34878D82A}">
                    <a16:rowId xmlns:a16="http://schemas.microsoft.com/office/drawing/2014/main" val="2234417156"/>
                  </a:ext>
                </a:extLst>
              </a:tr>
              <a:tr h="203375">
                <a:tc>
                  <a:txBody>
                    <a:bodyPr/>
                    <a:lstStyle/>
                    <a:p>
                      <a:pPr>
                        <a:lnSpc>
                          <a:spcPct val="107000"/>
                        </a:lnSpc>
                        <a:spcAft>
                          <a:spcPts val="0"/>
                        </a:spcAft>
                      </a:pPr>
                      <a:r>
                        <a:rPr lang="tr-TR" sz="1200" dirty="0">
                          <a:solidFill>
                            <a:srgbClr val="0000CC"/>
                          </a:solidFill>
                          <a:effectLst/>
                          <a:latin typeface="+mn-lt"/>
                        </a:rPr>
                        <a:t>ÖĞRETİM GÖREVLİSİ </a:t>
                      </a:r>
                      <a:r>
                        <a:rPr lang="tr-TR" sz="1200" dirty="0">
                          <a:effectLst/>
                          <a:latin typeface="+mn-lt"/>
                        </a:rPr>
                        <a:t>Haftalık Ortalama Lisans Ders Yükü (saat)</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a:effectLst/>
                          <a:latin typeface="+mn-lt"/>
                        </a:rPr>
                        <a:t> </a:t>
                      </a:r>
                      <a:endParaRPr lang="tr-TR" sz="1400" b="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b="0">
                        <a:effectLst/>
                        <a:latin typeface="+mn-lt"/>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b="0" dirty="0">
                          <a:effectLst/>
                          <a:latin typeface="+mn-lt"/>
                        </a:rPr>
                        <a:t> 1</a:t>
                      </a:r>
                      <a:endParaRPr lang="tr-TR" sz="1400" b="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r>
                        <a:rPr lang="tr-TR" sz="1400" b="0" dirty="0">
                          <a:effectLst/>
                          <a:latin typeface="+mn-lt"/>
                          <a:cs typeface="Times New Roman" panose="02020603050405020304" pitchFamily="18" charset="0"/>
                        </a:rPr>
                        <a:t>5</a:t>
                      </a:r>
                    </a:p>
                  </a:txBody>
                  <a:tcPr marL="6709" marR="6709" marT="6709" marB="0" anchor="ctr"/>
                </a:tc>
                <a:extLst>
                  <a:ext uri="{0D108BD9-81ED-4DB2-BD59-A6C34878D82A}">
                    <a16:rowId xmlns:a16="http://schemas.microsoft.com/office/drawing/2014/main" val="1896136858"/>
                  </a:ext>
                </a:extLst>
              </a:tr>
              <a:tr h="287187">
                <a:tc>
                  <a:txBody>
                    <a:bodyPr/>
                    <a:lstStyle/>
                    <a:p>
                      <a:pPr>
                        <a:lnSpc>
                          <a:spcPct val="107000"/>
                        </a:lnSpc>
                        <a:spcAft>
                          <a:spcPts val="0"/>
                        </a:spcAft>
                      </a:pPr>
                      <a:r>
                        <a:rPr lang="tr-TR" sz="1200" dirty="0">
                          <a:solidFill>
                            <a:srgbClr val="0000CC"/>
                          </a:solidFill>
                          <a:effectLst/>
                          <a:latin typeface="+mn-lt"/>
                        </a:rPr>
                        <a:t>ÖĞRETİM GÖREVLİSİ </a:t>
                      </a:r>
                      <a:r>
                        <a:rPr lang="tr-TR" sz="1200" dirty="0">
                          <a:effectLst/>
                          <a:latin typeface="+mn-lt"/>
                        </a:rPr>
                        <a:t>Haftalık Ortalama TOPLAM Ders Yükü (saat) (Ön lisans ve Lisans) </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a:effectLst/>
                          <a:latin typeface="+mn-lt"/>
                        </a:rPr>
                        <a:t> </a:t>
                      </a:r>
                      <a:endParaRPr lang="tr-TR" sz="140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a:effectLst/>
                        <a:latin typeface="+mn-lt"/>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dirty="0">
                          <a:effectLst/>
                          <a:latin typeface="+mn-lt"/>
                        </a:rPr>
                        <a:t> </a:t>
                      </a:r>
                      <a:endParaRPr lang="tr-TR" sz="140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dirty="0">
                        <a:effectLst/>
                        <a:latin typeface="+mn-lt"/>
                        <a:cs typeface="Times New Roman" panose="02020603050405020304" pitchFamily="18" charset="0"/>
                      </a:endParaRPr>
                    </a:p>
                  </a:txBody>
                  <a:tcPr marL="6709" marR="6709" marT="6709" marB="0" anchor="ctr"/>
                </a:tc>
                <a:extLst>
                  <a:ext uri="{0D108BD9-81ED-4DB2-BD59-A6C34878D82A}">
                    <a16:rowId xmlns:a16="http://schemas.microsoft.com/office/drawing/2014/main" val="289198577"/>
                  </a:ext>
                </a:extLst>
              </a:tr>
              <a:tr h="203375">
                <a:tc>
                  <a:txBody>
                    <a:bodyPr/>
                    <a:lstStyle/>
                    <a:p>
                      <a:pPr>
                        <a:lnSpc>
                          <a:spcPct val="107000"/>
                        </a:lnSpc>
                        <a:spcAft>
                          <a:spcPts val="0"/>
                        </a:spcAft>
                      </a:pPr>
                      <a:r>
                        <a:rPr lang="tr-TR" sz="1200" dirty="0">
                          <a:effectLst/>
                          <a:latin typeface="+mn-lt"/>
                        </a:rPr>
                        <a:t> </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a:effectLst/>
                          <a:latin typeface="+mn-lt"/>
                        </a:rPr>
                        <a:t> </a:t>
                      </a:r>
                      <a:endParaRPr lang="tr-TR" sz="140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400">
                          <a:effectLst/>
                          <a:latin typeface="+mn-lt"/>
                        </a:rPr>
                        <a:t> </a:t>
                      </a:r>
                      <a:endParaRPr lang="tr-TR" sz="140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a:effectLst/>
                          <a:latin typeface="+mn-lt"/>
                        </a:rPr>
                        <a:t> </a:t>
                      </a:r>
                      <a:endParaRPr lang="tr-TR" sz="140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400" dirty="0">
                          <a:effectLst/>
                          <a:latin typeface="+mn-lt"/>
                        </a:rPr>
                        <a:t> </a:t>
                      </a:r>
                      <a:endParaRPr lang="tr-TR" sz="1400" dirty="0">
                        <a:effectLst/>
                        <a:latin typeface="+mn-lt"/>
                        <a:ea typeface="Calibri" panose="020F0502020204030204" pitchFamily="34" charset="0"/>
                        <a:cs typeface="Times New Roman" panose="02020603050405020304" pitchFamily="18" charset="0"/>
                      </a:endParaRPr>
                    </a:p>
                  </a:txBody>
                  <a:tcPr marL="6709" marR="6709" marT="6709" marB="0" anchor="ctr"/>
                </a:tc>
                <a:extLst>
                  <a:ext uri="{0D108BD9-81ED-4DB2-BD59-A6C34878D82A}">
                    <a16:rowId xmlns:a16="http://schemas.microsoft.com/office/drawing/2014/main" val="2686940478"/>
                  </a:ext>
                </a:extLst>
              </a:tr>
              <a:tr h="427794">
                <a:tc>
                  <a:txBody>
                    <a:bodyPr/>
                    <a:lstStyle/>
                    <a:p>
                      <a:pPr>
                        <a:lnSpc>
                          <a:spcPct val="107000"/>
                        </a:lnSpc>
                        <a:spcAft>
                          <a:spcPts val="0"/>
                        </a:spcAft>
                      </a:pPr>
                      <a:r>
                        <a:rPr lang="tr-TR" sz="1200" dirty="0">
                          <a:solidFill>
                            <a:srgbClr val="FF0000"/>
                          </a:solidFill>
                          <a:effectLst/>
                          <a:latin typeface="+mn-lt"/>
                        </a:rPr>
                        <a:t>ÖĞRETİM ELEMANI </a:t>
                      </a:r>
                      <a:r>
                        <a:rPr lang="tr-TR" sz="1200" dirty="0">
                          <a:effectLst/>
                          <a:latin typeface="+mn-lt"/>
                        </a:rPr>
                        <a:t>Haftalık Ortalama Toplam Ders Yükü (Saat) (Tez, Tez İzleme, Seminer Ve Uzmanlık Dersleri Hariç) (Ön lisans, Lisans ve Lisansüstü)</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dirty="0">
                          <a:effectLst/>
                          <a:latin typeface="+mn-lt"/>
                        </a:rPr>
                        <a:t> </a:t>
                      </a:r>
                      <a:endParaRPr lang="tr-TR" sz="140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a:effectLst/>
                        <a:latin typeface="+mn-lt"/>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a:effectLst/>
                          <a:latin typeface="+mn-lt"/>
                        </a:rPr>
                        <a:t> </a:t>
                      </a:r>
                      <a:endParaRPr lang="tr-TR" sz="140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endParaRPr lang="tr-TR" sz="1400" dirty="0">
                        <a:effectLst/>
                        <a:latin typeface="+mn-lt"/>
                        <a:cs typeface="Times New Roman" panose="02020603050405020304" pitchFamily="18" charset="0"/>
                      </a:endParaRPr>
                    </a:p>
                  </a:txBody>
                  <a:tcPr marL="6709" marR="6709" marT="6709" marB="0" anchor="ctr"/>
                </a:tc>
                <a:extLst>
                  <a:ext uri="{0D108BD9-81ED-4DB2-BD59-A6C34878D82A}">
                    <a16:rowId xmlns:a16="http://schemas.microsoft.com/office/drawing/2014/main" val="3280426310"/>
                  </a:ext>
                </a:extLst>
              </a:tr>
              <a:tr h="427794">
                <a:tc>
                  <a:txBody>
                    <a:bodyPr/>
                    <a:lstStyle/>
                    <a:p>
                      <a:pPr>
                        <a:lnSpc>
                          <a:spcPct val="107000"/>
                        </a:lnSpc>
                        <a:spcAft>
                          <a:spcPts val="0"/>
                        </a:spcAft>
                      </a:pPr>
                      <a:r>
                        <a:rPr lang="tr-TR" sz="1200" dirty="0">
                          <a:solidFill>
                            <a:srgbClr val="FF0000"/>
                          </a:solidFill>
                          <a:effectLst/>
                          <a:latin typeface="+mn-lt"/>
                        </a:rPr>
                        <a:t>ÖĞRETİM ELEMANI </a:t>
                      </a:r>
                      <a:r>
                        <a:rPr lang="tr-TR" sz="1200" dirty="0">
                          <a:effectLst/>
                          <a:latin typeface="+mn-lt"/>
                        </a:rPr>
                        <a:t>Haftalık Ortalama Toplam Ders Yükü (Saat) (Tez, Tez İzleme, Seminer Ve Uzmanlık Dersleri Dahil) (Ön lisans, Lisans ve Lisansüstü)</a:t>
                      </a:r>
                      <a:endParaRPr lang="tr-TR" sz="1200" dirty="0">
                        <a:effectLst/>
                        <a:latin typeface="+mn-lt"/>
                        <a:ea typeface="Calibri" panose="020F0502020204030204" pitchFamily="34" charset="0"/>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a:effectLst/>
                          <a:latin typeface="+mn-lt"/>
                        </a:rPr>
                        <a:t> </a:t>
                      </a:r>
                      <a:endParaRPr lang="tr-TR" sz="140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400">
                        <a:effectLst/>
                        <a:latin typeface="+mn-lt"/>
                        <a:cs typeface="Times New Roman" panose="02020603050405020304" pitchFamily="18" charset="0"/>
                      </a:endParaRPr>
                    </a:p>
                  </a:txBody>
                  <a:tcPr marL="6709" marR="6709" marT="6709" marB="0" anchor="ctr"/>
                </a:tc>
                <a:tc>
                  <a:txBody>
                    <a:bodyPr/>
                    <a:lstStyle/>
                    <a:p>
                      <a:pPr algn="ctr">
                        <a:lnSpc>
                          <a:spcPct val="107000"/>
                        </a:lnSpc>
                        <a:spcAft>
                          <a:spcPts val="0"/>
                        </a:spcAft>
                      </a:pPr>
                      <a:r>
                        <a:rPr lang="tr-TR" sz="1400">
                          <a:effectLst/>
                          <a:latin typeface="+mn-lt"/>
                        </a:rPr>
                        <a:t> </a:t>
                      </a:r>
                      <a:endParaRPr lang="tr-TR" sz="140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400" dirty="0">
                        <a:effectLst/>
                        <a:latin typeface="+mn-lt"/>
                        <a:cs typeface="Times New Roman" panose="02020603050405020304" pitchFamily="18" charset="0"/>
                      </a:endParaRPr>
                    </a:p>
                  </a:txBody>
                  <a:tcPr marL="6709" marR="6709" marT="6709" marB="0" anchor="ctr"/>
                </a:tc>
                <a:extLst>
                  <a:ext uri="{0D108BD9-81ED-4DB2-BD59-A6C34878D82A}">
                    <a16:rowId xmlns:a16="http://schemas.microsoft.com/office/drawing/2014/main" val="3453871493"/>
                  </a:ext>
                </a:extLst>
              </a:tr>
              <a:tr h="203150">
                <a:tc gridSpan="5">
                  <a:txBody>
                    <a:bodyPr/>
                    <a:lstStyle/>
                    <a:p>
                      <a:pPr>
                        <a:lnSpc>
                          <a:spcPct val="107000"/>
                        </a:lnSpc>
                        <a:spcAft>
                          <a:spcPts val="800"/>
                        </a:spcAft>
                      </a:pPr>
                      <a:r>
                        <a:rPr lang="tr-TR" sz="1200" dirty="0">
                          <a:solidFill>
                            <a:srgbClr val="FF0000"/>
                          </a:solidFill>
                          <a:effectLst/>
                          <a:latin typeface="+mn-lt"/>
                        </a:rPr>
                        <a:t>*: Her bir satırın karşısına o yıla ait toplam</a:t>
                      </a:r>
                      <a:r>
                        <a:rPr lang="tr-TR" sz="1100" dirty="0">
                          <a:effectLst/>
                          <a:latin typeface="+mn-lt"/>
                        </a:rPr>
                        <a:t> </a:t>
                      </a:r>
                      <a:r>
                        <a:rPr lang="tr-TR" sz="1200" dirty="0">
                          <a:solidFill>
                            <a:srgbClr val="FF0000"/>
                          </a:solidFill>
                          <a:effectLst/>
                          <a:latin typeface="+mn-lt"/>
                        </a:rPr>
                        <a:t>sayıyı yazınız.</a:t>
                      </a:r>
                      <a:endParaRPr lang="tr-TR" sz="1200" dirty="0">
                        <a:solidFill>
                          <a:srgbClr val="FF0000"/>
                        </a:solidFill>
                        <a:effectLst/>
                        <a:latin typeface="+mn-lt"/>
                        <a:ea typeface="Calibri" panose="020F0502020204030204" pitchFamily="34" charset="0"/>
                        <a:cs typeface="Times New Roman" panose="02020603050405020304" pitchFamily="18" charset="0"/>
                      </a:endParaRPr>
                    </a:p>
                  </a:txBody>
                  <a:tcPr marL="6709" marR="6709" marT="6709"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32512775"/>
                  </a:ext>
                </a:extLst>
              </a:tr>
            </a:tbl>
          </a:graphicData>
        </a:graphic>
      </p:graphicFrame>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1782" y="6320598"/>
            <a:ext cx="367608" cy="372713"/>
          </a:xfrm>
          <a:prstGeom prst="rect">
            <a:avLst/>
          </a:prstGeom>
        </p:spPr>
      </p:pic>
    </p:spTree>
    <p:extLst>
      <p:ext uri="{BB962C8B-B14F-4D97-AF65-F5344CB8AC3E}">
        <p14:creationId xmlns:p14="http://schemas.microsoft.com/office/powerpoint/2010/main" val="3024789805"/>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Alt Başlık 6"/>
          <p:cNvSpPr>
            <a:spLocks noGrp="1"/>
          </p:cNvSpPr>
          <p:nvPr>
            <p:ph type="subTitle" idx="1"/>
          </p:nvPr>
        </p:nvSpPr>
        <p:spPr>
          <a:xfrm>
            <a:off x="1524000" y="2521384"/>
            <a:ext cx="9254836" cy="2457016"/>
          </a:xfrm>
        </p:spPr>
        <p:txBody>
          <a:bodyPr>
            <a:normAutofit fontScale="32500" lnSpcReduction="20000"/>
          </a:bodyPr>
          <a:lstStyle/>
          <a:p>
            <a:r>
              <a:rPr lang="tr-TR" sz="24000" b="1" dirty="0">
                <a:solidFill>
                  <a:srgbClr val="FF0000"/>
                </a:solidFill>
              </a:rPr>
              <a:t>EĞİTİM ÖĞRETİM</a:t>
            </a:r>
          </a:p>
          <a:p>
            <a:endParaRPr lang="tr-TR" sz="9600" b="1" dirty="0">
              <a:solidFill>
                <a:srgbClr val="FF0000"/>
              </a:solidFill>
            </a:endParaRPr>
          </a:p>
          <a:p>
            <a:endParaRPr lang="tr-TR" sz="9600" b="1" dirty="0">
              <a:solidFill>
                <a:srgbClr val="FF0000"/>
              </a:solidFill>
            </a:endParaRPr>
          </a:p>
          <a:p>
            <a:r>
              <a:rPr lang="tr-TR" sz="9600" b="1" dirty="0">
                <a:solidFill>
                  <a:srgbClr val="3333FF"/>
                </a:solidFill>
              </a:rPr>
              <a:t>PROGRAMLAR VE ÖĞRENCİ </a:t>
            </a:r>
          </a:p>
          <a:p>
            <a:endParaRPr lang="tr-TR" sz="6000" b="1" dirty="0">
              <a:solidFill>
                <a:srgbClr val="FF0000"/>
              </a:solidFill>
            </a:endParaRP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11</a:t>
            </a:fld>
            <a:endParaRPr lang="tr-TR"/>
          </a:p>
        </p:txBody>
      </p:sp>
    </p:spTree>
    <p:extLst>
      <p:ext uri="{BB962C8B-B14F-4D97-AF65-F5344CB8AC3E}">
        <p14:creationId xmlns:p14="http://schemas.microsoft.com/office/powerpoint/2010/main" val="1479490635"/>
      </p:ext>
    </p:extLst>
  </p:cSld>
  <p:clrMapOvr>
    <a:masterClrMapping/>
  </p:clrMapOvr>
  <mc:AlternateContent xmlns:mc="http://schemas.openxmlformats.org/markup-compatibility/2006" xmlns:p14="http://schemas.microsoft.com/office/powerpoint/2010/main">
    <mc:Choice Requires="p14">
      <p:transition p14:dur="250">
        <p14:conveyor dir="l"/>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D53C36-2E1B-F579-2770-A02BE2450C58}"/>
              </a:ext>
            </a:extLst>
          </p:cNvPr>
          <p:cNvSpPr>
            <a:spLocks noGrp="1"/>
          </p:cNvSpPr>
          <p:nvPr>
            <p:ph type="title"/>
          </p:nvPr>
        </p:nvSpPr>
        <p:spPr>
          <a:xfrm>
            <a:off x="663035" y="882333"/>
            <a:ext cx="11031196" cy="512358"/>
          </a:xfrm>
        </p:spPr>
        <p:txBody>
          <a:bodyPr>
            <a:noAutofit/>
          </a:bodyPr>
          <a:lstStyle/>
          <a:p>
            <a:pPr algn="ctr"/>
            <a:r>
              <a:rPr lang="tr-TR" sz="2800" b="1" dirty="0">
                <a:solidFill>
                  <a:srgbClr val="FF0000"/>
                </a:solidFill>
                <a:latin typeface="Calibri" pitchFamily="34" charset="0"/>
                <a:cs typeface="Calibri" pitchFamily="34" charset="0"/>
              </a:rPr>
              <a:t>ÖĞRENCİ </a:t>
            </a:r>
            <a:r>
              <a:rPr lang="tr-TR" sz="2800" b="1" dirty="0">
                <a:solidFill>
                  <a:srgbClr val="FF0000"/>
                </a:solidFill>
                <a:cs typeface="Calibri" pitchFamily="34" charset="0"/>
              </a:rPr>
              <a:t>SAYISI </a:t>
            </a:r>
            <a:r>
              <a:rPr lang="tr-TR" sz="2800" b="1" dirty="0">
                <a:solidFill>
                  <a:srgbClr val="3333FF"/>
                </a:solidFill>
                <a:cs typeface="Calibri" pitchFamily="34" charset="0"/>
              </a:rPr>
              <a:t>(Sadece TÖMER) </a:t>
            </a:r>
            <a:endParaRPr lang="tr-TR" sz="2800" dirty="0">
              <a:solidFill>
                <a:srgbClr val="3333FF"/>
              </a:solidFill>
            </a:endParaRPr>
          </a:p>
        </p:txBody>
      </p:sp>
      <p:sp>
        <p:nvSpPr>
          <p:cNvPr id="7" name="Veri Yer Tutucusu 6"/>
          <p:cNvSpPr>
            <a:spLocks noGrp="1"/>
          </p:cNvSpPr>
          <p:nvPr>
            <p:ph type="dt" sz="half" idx="10"/>
          </p:nvPr>
        </p:nvSpPr>
        <p:spPr/>
        <p:txBody>
          <a:bodyPr/>
          <a:lstStyle/>
          <a:p>
            <a:fld id="{E89BDB40-2604-4DE2-BEE6-BBE360735621}" type="datetime1">
              <a:rPr lang="tr-TR" smtClean="0"/>
              <a:pPr/>
              <a:t>15.01.2026</a:t>
            </a:fld>
            <a:endParaRPr lang="tr-TR"/>
          </a:p>
        </p:txBody>
      </p:sp>
      <p:sp>
        <p:nvSpPr>
          <p:cNvPr id="8" name="Slayt Numarası Yer Tutucusu 7"/>
          <p:cNvSpPr>
            <a:spLocks noGrp="1"/>
          </p:cNvSpPr>
          <p:nvPr>
            <p:ph type="sldNum" sz="quarter" idx="12"/>
          </p:nvPr>
        </p:nvSpPr>
        <p:spPr/>
        <p:txBody>
          <a:bodyPr/>
          <a:lstStyle/>
          <a:p>
            <a:fld id="{15D42E69-0B45-4D6A-BDA9-8F9042B0111B}" type="slidenum">
              <a:rPr lang="tr-TR" smtClean="0"/>
              <a:pPr/>
              <a:t>12</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3063511134"/>
              </p:ext>
            </p:extLst>
          </p:nvPr>
        </p:nvGraphicFramePr>
        <p:xfrm>
          <a:off x="419738" y="1908314"/>
          <a:ext cx="11274492" cy="3106347"/>
        </p:xfrm>
        <a:graphic>
          <a:graphicData uri="http://schemas.openxmlformats.org/drawingml/2006/table">
            <a:tbl>
              <a:tblPr>
                <a:tableStyleId>{BDBED569-4797-4DF1-A0F4-6AAB3CD982D8}</a:tableStyleId>
              </a:tblPr>
              <a:tblGrid>
                <a:gridCol w="4708382">
                  <a:extLst>
                    <a:ext uri="{9D8B030D-6E8A-4147-A177-3AD203B41FA5}">
                      <a16:colId xmlns:a16="http://schemas.microsoft.com/office/drawing/2014/main" val="4031943182"/>
                    </a:ext>
                  </a:extLst>
                </a:gridCol>
                <a:gridCol w="3367589">
                  <a:extLst>
                    <a:ext uri="{9D8B030D-6E8A-4147-A177-3AD203B41FA5}">
                      <a16:colId xmlns:a16="http://schemas.microsoft.com/office/drawing/2014/main" val="439096765"/>
                    </a:ext>
                  </a:extLst>
                </a:gridCol>
                <a:gridCol w="3198521">
                  <a:extLst>
                    <a:ext uri="{9D8B030D-6E8A-4147-A177-3AD203B41FA5}">
                      <a16:colId xmlns:a16="http://schemas.microsoft.com/office/drawing/2014/main" val="3479568610"/>
                    </a:ext>
                  </a:extLst>
                </a:gridCol>
              </a:tblGrid>
              <a:tr h="521814">
                <a:tc>
                  <a:txBody>
                    <a:bodyPr/>
                    <a:lstStyle/>
                    <a:p>
                      <a:pPr algn="ctr">
                        <a:lnSpc>
                          <a:spcPct val="107000"/>
                        </a:lnSpc>
                        <a:spcAft>
                          <a:spcPts val="0"/>
                        </a:spcAft>
                      </a:pPr>
                      <a:r>
                        <a:rPr lang="tr-TR" sz="1800" b="1" dirty="0">
                          <a:solidFill>
                            <a:srgbClr val="FF0000"/>
                          </a:solidFill>
                          <a:effectLst/>
                        </a:rPr>
                        <a:t>Program Adı*</a:t>
                      </a:r>
                      <a:endParaRPr lang="tr-T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dirty="0">
                          <a:solidFill>
                            <a:srgbClr val="FF0000"/>
                          </a:solidFill>
                          <a:effectLst/>
                        </a:rPr>
                        <a:t>2024 (Güz Dönemi)</a:t>
                      </a:r>
                      <a:endParaRPr lang="tr-T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810" marR="3810" marT="3810" marB="0" anchor="ctr"/>
                </a:tc>
                <a:tc>
                  <a:txBody>
                    <a:bodyPr/>
                    <a:lstStyle/>
                    <a:p>
                      <a:pPr algn="ctr">
                        <a:lnSpc>
                          <a:spcPct val="107000"/>
                        </a:lnSpc>
                        <a:spcAft>
                          <a:spcPts val="0"/>
                        </a:spcAft>
                      </a:pPr>
                      <a:r>
                        <a:rPr lang="tr-TR" sz="1800" b="1" dirty="0">
                          <a:solidFill>
                            <a:srgbClr val="FF0000"/>
                          </a:solidFill>
                          <a:effectLst/>
                        </a:rPr>
                        <a:t>2025 (Güz Dönemi)</a:t>
                      </a:r>
                      <a:endParaRPr lang="tr-TR" sz="1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55395528"/>
                  </a:ext>
                </a:extLst>
              </a:tr>
              <a:tr h="369219">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726391733"/>
                  </a:ext>
                </a:extLst>
              </a:tr>
              <a:tr h="369219">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73894566"/>
                  </a:ext>
                </a:extLst>
              </a:tr>
              <a:tr h="369219">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65541226"/>
                  </a:ext>
                </a:extLst>
              </a:tr>
              <a:tr h="369219">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28332303"/>
                  </a:ext>
                </a:extLst>
              </a:tr>
              <a:tr h="369219">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76407344"/>
                  </a:ext>
                </a:extLst>
              </a:tr>
              <a:tr h="369219">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57648266"/>
                  </a:ext>
                </a:extLst>
              </a:tr>
              <a:tr h="369219">
                <a:tc>
                  <a:txBody>
                    <a:bodyPr/>
                    <a:lstStyle/>
                    <a:p>
                      <a:pPr algn="r">
                        <a:lnSpc>
                          <a:spcPct val="107000"/>
                        </a:lnSpc>
                        <a:spcAft>
                          <a:spcPts val="0"/>
                        </a:spcAft>
                      </a:pPr>
                      <a:r>
                        <a:rPr lang="tr-TR" sz="1100" dirty="0">
                          <a:effectLst/>
                        </a:rPr>
                        <a:t> </a:t>
                      </a:r>
                      <a:r>
                        <a:rPr lang="tr-TR" sz="1100" b="1" dirty="0">
                          <a:solidFill>
                            <a:srgbClr val="FF0000"/>
                          </a:solidFill>
                          <a:effectLst/>
                        </a:rPr>
                        <a:t>TOPLAM</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pPr>
                      <a:r>
                        <a:rPr lang="tr-TR" sz="1100" dirty="0">
                          <a:effectLst/>
                          <a:latin typeface="Times New Roman" panose="02020603050405020304" pitchFamily="18" charset="0"/>
                          <a:cs typeface="Times New Roman" panose="02020603050405020304" pitchFamily="18" charset="0"/>
                        </a:rPr>
                        <a:t>-</a:t>
                      </a:r>
                    </a:p>
                  </a:txBody>
                  <a:tcPr marL="3810" marR="3810" marT="381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17970296"/>
                  </a:ext>
                </a:extLst>
              </a:tr>
            </a:tbl>
          </a:graphicData>
        </a:graphic>
      </p:graphicFrame>
      <p:sp>
        <p:nvSpPr>
          <p:cNvPr id="5" name="Metin kutusu 4"/>
          <p:cNvSpPr txBox="1"/>
          <p:nvPr/>
        </p:nvSpPr>
        <p:spPr>
          <a:xfrm>
            <a:off x="419738" y="5730261"/>
            <a:ext cx="7751911" cy="307777"/>
          </a:xfrm>
          <a:prstGeom prst="rect">
            <a:avLst/>
          </a:prstGeom>
          <a:noFill/>
        </p:spPr>
        <p:txBody>
          <a:bodyPr wrap="square" rtlCol="0">
            <a:spAutoFit/>
          </a:bodyPr>
          <a:lstStyle/>
          <a:p>
            <a:r>
              <a:rPr lang="tr-TR" sz="1400" b="1" i="1" dirty="0">
                <a:solidFill>
                  <a:srgbClr val="C00000"/>
                </a:solidFill>
              </a:rPr>
              <a:t>*Program sayısı kadar satır ekleyiniz. </a:t>
            </a:r>
          </a:p>
        </p:txBody>
      </p:sp>
    </p:spTree>
    <p:extLst>
      <p:ext uri="{BB962C8B-B14F-4D97-AF65-F5344CB8AC3E}">
        <p14:creationId xmlns:p14="http://schemas.microsoft.com/office/powerpoint/2010/main" val="1526182545"/>
      </p:ext>
    </p:extLst>
  </p:cSld>
  <p:clrMapOvr>
    <a:masterClrMapping/>
  </p:clrMapOvr>
  <mc:AlternateContent xmlns:mc="http://schemas.openxmlformats.org/markup-compatibility/2006" xmlns:p14="http://schemas.microsoft.com/office/powerpoint/2010/main">
    <mc:Choice Requires="p14">
      <p:transition p14:dur="250">
        <p14:conveyor dir="l"/>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D53C36-2E1B-F579-2770-A02BE2450C58}"/>
              </a:ext>
            </a:extLst>
          </p:cNvPr>
          <p:cNvSpPr>
            <a:spLocks noGrp="1"/>
          </p:cNvSpPr>
          <p:nvPr>
            <p:ph type="title"/>
          </p:nvPr>
        </p:nvSpPr>
        <p:spPr>
          <a:xfrm>
            <a:off x="663035" y="882333"/>
            <a:ext cx="11031196" cy="606768"/>
          </a:xfrm>
        </p:spPr>
        <p:txBody>
          <a:bodyPr>
            <a:noAutofit/>
          </a:bodyPr>
          <a:lstStyle/>
          <a:p>
            <a:pPr algn="ctr"/>
            <a:r>
              <a:rPr lang="tr-TR" sz="2800" b="1" dirty="0">
                <a:solidFill>
                  <a:srgbClr val="FF0000"/>
                </a:solidFill>
                <a:latin typeface="Calibri" pitchFamily="34" charset="0"/>
                <a:cs typeface="Calibri" pitchFamily="34" charset="0"/>
              </a:rPr>
              <a:t>ÖĞRENCİ </a:t>
            </a:r>
            <a:r>
              <a:rPr lang="tr-TR" sz="2800" b="1" dirty="0">
                <a:solidFill>
                  <a:srgbClr val="FF0000"/>
                </a:solidFill>
                <a:cs typeface="Calibri" pitchFamily="34" charset="0"/>
              </a:rPr>
              <a:t>SAYISI (Cinsiyete Göre Dağılımı) </a:t>
            </a:r>
            <a:r>
              <a:rPr lang="tr-TR" sz="2800" b="1" dirty="0">
                <a:solidFill>
                  <a:srgbClr val="3333FF"/>
                </a:solidFill>
                <a:cs typeface="Calibri" pitchFamily="34" charset="0"/>
              </a:rPr>
              <a:t>(Sadece TÖMER) </a:t>
            </a:r>
            <a:r>
              <a:rPr lang="tr-TR" sz="2800" b="1" dirty="0">
                <a:solidFill>
                  <a:srgbClr val="FF0000"/>
                </a:solidFill>
                <a:cs typeface="Calibri" pitchFamily="34" charset="0"/>
              </a:rPr>
              <a:t>  </a:t>
            </a:r>
            <a:endParaRPr lang="tr-TR" sz="2800" dirty="0">
              <a:solidFill>
                <a:srgbClr val="FF0000"/>
              </a:solidFill>
            </a:endParaRPr>
          </a:p>
        </p:txBody>
      </p:sp>
      <p:sp>
        <p:nvSpPr>
          <p:cNvPr id="7" name="Veri Yer Tutucusu 6"/>
          <p:cNvSpPr>
            <a:spLocks noGrp="1"/>
          </p:cNvSpPr>
          <p:nvPr>
            <p:ph type="dt" sz="half" idx="10"/>
          </p:nvPr>
        </p:nvSpPr>
        <p:spPr/>
        <p:txBody>
          <a:bodyPr/>
          <a:lstStyle/>
          <a:p>
            <a:fld id="{E89BDB40-2604-4DE2-BEE6-BBE360735621}" type="datetime1">
              <a:rPr lang="tr-TR" smtClean="0"/>
              <a:pPr/>
              <a:t>15.01.2026</a:t>
            </a:fld>
            <a:endParaRPr lang="tr-TR"/>
          </a:p>
        </p:txBody>
      </p:sp>
      <p:sp>
        <p:nvSpPr>
          <p:cNvPr id="8" name="Slayt Numarası Yer Tutucusu 7"/>
          <p:cNvSpPr>
            <a:spLocks noGrp="1"/>
          </p:cNvSpPr>
          <p:nvPr>
            <p:ph type="sldNum" sz="quarter" idx="12"/>
          </p:nvPr>
        </p:nvSpPr>
        <p:spPr/>
        <p:txBody>
          <a:bodyPr/>
          <a:lstStyle/>
          <a:p>
            <a:fld id="{15D42E69-0B45-4D6A-BDA9-8F9042B0111B}" type="slidenum">
              <a:rPr lang="tr-TR" smtClean="0"/>
              <a:pPr/>
              <a:t>13</a:t>
            </a:fld>
            <a:endParaRPr lang="tr-TR"/>
          </a:p>
        </p:txBody>
      </p:sp>
      <p:sp>
        <p:nvSpPr>
          <p:cNvPr id="5" name="Metin kutusu 4"/>
          <p:cNvSpPr txBox="1"/>
          <p:nvPr/>
        </p:nvSpPr>
        <p:spPr>
          <a:xfrm>
            <a:off x="427384" y="5450236"/>
            <a:ext cx="7751911" cy="307777"/>
          </a:xfrm>
          <a:prstGeom prst="rect">
            <a:avLst/>
          </a:prstGeom>
          <a:noFill/>
        </p:spPr>
        <p:txBody>
          <a:bodyPr wrap="square" rtlCol="0">
            <a:spAutoFit/>
          </a:bodyPr>
          <a:lstStyle/>
          <a:p>
            <a:r>
              <a:rPr lang="tr-TR" sz="1400" b="1" i="1" dirty="0">
                <a:solidFill>
                  <a:srgbClr val="C00000"/>
                </a:solidFill>
              </a:rPr>
              <a:t>*Program sayısı kadar satır ekleyiniz. </a:t>
            </a:r>
          </a:p>
        </p:txBody>
      </p:sp>
      <p:graphicFrame>
        <p:nvGraphicFramePr>
          <p:cNvPr id="4" name="Tablo 3"/>
          <p:cNvGraphicFramePr>
            <a:graphicFrameLocks noGrp="1"/>
          </p:cNvGraphicFramePr>
          <p:nvPr>
            <p:extLst>
              <p:ext uri="{D42A27DB-BD31-4B8C-83A1-F6EECF244321}">
                <p14:modId xmlns:p14="http://schemas.microsoft.com/office/powerpoint/2010/main" val="1082862712"/>
              </p:ext>
            </p:extLst>
          </p:nvPr>
        </p:nvGraphicFramePr>
        <p:xfrm>
          <a:off x="427383" y="2077284"/>
          <a:ext cx="11266847" cy="3193217"/>
        </p:xfrm>
        <a:graphic>
          <a:graphicData uri="http://schemas.openxmlformats.org/drawingml/2006/table">
            <a:tbl>
              <a:tblPr>
                <a:tableStyleId>{BDBED569-4797-4DF1-A0F4-6AAB3CD982D8}</a:tableStyleId>
              </a:tblPr>
              <a:tblGrid>
                <a:gridCol w="4782983">
                  <a:extLst>
                    <a:ext uri="{9D8B030D-6E8A-4147-A177-3AD203B41FA5}">
                      <a16:colId xmlns:a16="http://schemas.microsoft.com/office/drawing/2014/main" val="4174588668"/>
                    </a:ext>
                  </a:extLst>
                </a:gridCol>
                <a:gridCol w="901729">
                  <a:extLst>
                    <a:ext uri="{9D8B030D-6E8A-4147-A177-3AD203B41FA5}">
                      <a16:colId xmlns:a16="http://schemas.microsoft.com/office/drawing/2014/main" val="2583248819"/>
                    </a:ext>
                  </a:extLst>
                </a:gridCol>
                <a:gridCol w="987609">
                  <a:extLst>
                    <a:ext uri="{9D8B030D-6E8A-4147-A177-3AD203B41FA5}">
                      <a16:colId xmlns:a16="http://schemas.microsoft.com/office/drawing/2014/main" val="2002374087"/>
                    </a:ext>
                  </a:extLst>
                </a:gridCol>
                <a:gridCol w="1331124">
                  <a:extLst>
                    <a:ext uri="{9D8B030D-6E8A-4147-A177-3AD203B41FA5}">
                      <a16:colId xmlns:a16="http://schemas.microsoft.com/office/drawing/2014/main" val="2018321977"/>
                    </a:ext>
                  </a:extLst>
                </a:gridCol>
                <a:gridCol w="873103">
                  <a:extLst>
                    <a:ext uri="{9D8B030D-6E8A-4147-A177-3AD203B41FA5}">
                      <a16:colId xmlns:a16="http://schemas.microsoft.com/office/drawing/2014/main" val="3809454168"/>
                    </a:ext>
                  </a:extLst>
                </a:gridCol>
                <a:gridCol w="1030549">
                  <a:extLst>
                    <a:ext uri="{9D8B030D-6E8A-4147-A177-3AD203B41FA5}">
                      <a16:colId xmlns:a16="http://schemas.microsoft.com/office/drawing/2014/main" val="572787810"/>
                    </a:ext>
                  </a:extLst>
                </a:gridCol>
                <a:gridCol w="1359750">
                  <a:extLst>
                    <a:ext uri="{9D8B030D-6E8A-4147-A177-3AD203B41FA5}">
                      <a16:colId xmlns:a16="http://schemas.microsoft.com/office/drawing/2014/main" val="2553092673"/>
                    </a:ext>
                  </a:extLst>
                </a:gridCol>
              </a:tblGrid>
              <a:tr h="375099">
                <a:tc rowSpan="2">
                  <a:txBody>
                    <a:bodyPr/>
                    <a:lstStyle/>
                    <a:p>
                      <a:pPr algn="ctr">
                        <a:lnSpc>
                          <a:spcPct val="107000"/>
                        </a:lnSpc>
                        <a:spcAft>
                          <a:spcPts val="0"/>
                        </a:spcAft>
                      </a:pPr>
                      <a:r>
                        <a:rPr lang="tr-TR" sz="1800" b="1" dirty="0">
                          <a:solidFill>
                            <a:srgbClr val="FF0000"/>
                          </a:solidFill>
                          <a:effectLst/>
                          <a:latin typeface="+mn-lt"/>
                        </a:rPr>
                        <a:t>Program Adı*</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gridSpan="3">
                  <a:txBody>
                    <a:bodyPr/>
                    <a:lstStyle/>
                    <a:p>
                      <a:pPr algn="ctr">
                        <a:lnSpc>
                          <a:spcPct val="107000"/>
                        </a:lnSpc>
                        <a:spcAft>
                          <a:spcPts val="0"/>
                        </a:spcAft>
                      </a:pPr>
                      <a:r>
                        <a:rPr lang="tr-TR" sz="1800" b="1" dirty="0">
                          <a:solidFill>
                            <a:srgbClr val="FF0000"/>
                          </a:solidFill>
                          <a:effectLst/>
                          <a:latin typeface="+mn-lt"/>
                        </a:rPr>
                        <a:t>2024 (Güz Dönemi)</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endParaRPr lang="tr-TR"/>
                    </a:p>
                  </a:txBody>
                  <a:tcPr/>
                </a:tc>
                <a:tc hMerge="1">
                  <a:txBody>
                    <a:bodyPr/>
                    <a:lstStyle/>
                    <a:p>
                      <a:endParaRPr lang="tr-TR"/>
                    </a:p>
                  </a:txBody>
                  <a:tcPr/>
                </a:tc>
                <a:tc gridSpan="3">
                  <a:txBody>
                    <a:bodyPr/>
                    <a:lstStyle/>
                    <a:p>
                      <a:pPr algn="ctr">
                        <a:lnSpc>
                          <a:spcPct val="107000"/>
                        </a:lnSpc>
                        <a:spcAft>
                          <a:spcPts val="0"/>
                        </a:spcAft>
                      </a:pPr>
                      <a:r>
                        <a:rPr lang="tr-TR" sz="1800" b="1" dirty="0">
                          <a:solidFill>
                            <a:srgbClr val="FF0000"/>
                          </a:solidFill>
                          <a:effectLst/>
                          <a:latin typeface="+mn-lt"/>
                        </a:rPr>
                        <a:t>2025 (Güz Dönemi)</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957020204"/>
                  </a:ext>
                </a:extLst>
              </a:tr>
              <a:tr h="413306">
                <a:tc vMerge="1">
                  <a:txBody>
                    <a:bodyPr/>
                    <a:lstStyle/>
                    <a:p>
                      <a:endParaRPr lang="tr-TR"/>
                    </a:p>
                  </a:txBody>
                  <a:tcPr/>
                </a:tc>
                <a:tc>
                  <a:txBody>
                    <a:bodyPr/>
                    <a:lstStyle/>
                    <a:p>
                      <a:pPr algn="ctr">
                        <a:lnSpc>
                          <a:spcPct val="107000"/>
                        </a:lnSpc>
                        <a:spcAft>
                          <a:spcPts val="0"/>
                        </a:spcAft>
                      </a:pPr>
                      <a:r>
                        <a:rPr lang="tr-TR" sz="1800" b="1" dirty="0">
                          <a:solidFill>
                            <a:srgbClr val="FF0000"/>
                          </a:solidFill>
                          <a:effectLst/>
                          <a:latin typeface="+mn-lt"/>
                        </a:rPr>
                        <a:t>Kız</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dirty="0">
                          <a:solidFill>
                            <a:srgbClr val="FF0000"/>
                          </a:solidFill>
                          <a:effectLst/>
                          <a:latin typeface="+mn-lt"/>
                        </a:rPr>
                        <a:t>Erkek</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dirty="0">
                          <a:solidFill>
                            <a:srgbClr val="FF0000"/>
                          </a:solidFill>
                          <a:effectLst/>
                          <a:latin typeface="+mn-lt"/>
                        </a:rPr>
                        <a:t>Toplam</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3810" marR="3810" marT="3810" marB="0" anchor="ctr"/>
                </a:tc>
                <a:tc>
                  <a:txBody>
                    <a:bodyPr/>
                    <a:lstStyle/>
                    <a:p>
                      <a:pPr algn="ctr">
                        <a:lnSpc>
                          <a:spcPct val="107000"/>
                        </a:lnSpc>
                        <a:spcAft>
                          <a:spcPts val="0"/>
                        </a:spcAft>
                      </a:pPr>
                      <a:r>
                        <a:rPr lang="tr-TR" sz="1800" b="1" dirty="0">
                          <a:solidFill>
                            <a:srgbClr val="FF0000"/>
                          </a:solidFill>
                          <a:effectLst/>
                          <a:latin typeface="+mn-lt"/>
                        </a:rPr>
                        <a:t>Kız</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dirty="0">
                          <a:solidFill>
                            <a:srgbClr val="FF0000"/>
                          </a:solidFill>
                          <a:effectLst/>
                          <a:latin typeface="+mn-lt"/>
                        </a:rPr>
                        <a:t>Erkek</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dirty="0">
                          <a:solidFill>
                            <a:srgbClr val="FF0000"/>
                          </a:solidFill>
                          <a:effectLst/>
                          <a:latin typeface="+mn-lt"/>
                        </a:rPr>
                        <a:t>Toplam</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707730427"/>
                  </a:ext>
                </a:extLst>
              </a:tr>
              <a:tr h="400802">
                <a:tc>
                  <a:txBody>
                    <a:bodyPr/>
                    <a:lstStyle/>
                    <a:p>
                      <a:pPr>
                        <a:lnSpc>
                          <a:spcPct val="107000"/>
                        </a:lnSpc>
                        <a:spcAft>
                          <a:spcPts val="0"/>
                        </a:spcAft>
                      </a:pPr>
                      <a:r>
                        <a:rPr lang="tr-TR" sz="1800" b="1" dirty="0">
                          <a:effectLst/>
                          <a:latin typeface="+mn-lt"/>
                        </a:rPr>
                        <a:t> </a:t>
                      </a:r>
                      <a:endParaRPr lang="tr-TR" sz="1800" b="1"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dirty="0">
                        <a:effectLst/>
                        <a:latin typeface="+mn-lt"/>
                        <a:cs typeface="Times New Roman" panose="02020603050405020304" pitchFamily="18" charset="0"/>
                      </a:endParaRPr>
                    </a:p>
                  </a:txBody>
                  <a:tcPr marL="3810" marR="3810" marT="381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579520520"/>
                  </a:ext>
                </a:extLst>
              </a:tr>
              <a:tr h="400802">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effectLst/>
                        <a:latin typeface="+mn-lt"/>
                        <a:cs typeface="Times New Roman" panose="02020603050405020304" pitchFamily="18" charset="0"/>
                      </a:endParaRPr>
                    </a:p>
                  </a:txBody>
                  <a:tcPr marL="3810" marR="3810" marT="381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467719453"/>
                  </a:ext>
                </a:extLst>
              </a:tr>
              <a:tr h="400802">
                <a:tc>
                  <a:txBody>
                    <a:bodyPr/>
                    <a:lstStyle/>
                    <a:p>
                      <a:pPr>
                        <a:lnSpc>
                          <a:spcPct val="107000"/>
                        </a:lnSpc>
                        <a:spcAft>
                          <a:spcPts val="0"/>
                        </a:spcAft>
                      </a:pPr>
                      <a:r>
                        <a:rPr lang="tr-TR" sz="1800" b="1" dirty="0">
                          <a:effectLst/>
                          <a:latin typeface="+mn-lt"/>
                        </a:rPr>
                        <a:t> </a:t>
                      </a:r>
                      <a:endParaRPr lang="tr-TR" sz="1800" b="1"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effectLst/>
                        <a:latin typeface="+mn-lt"/>
                        <a:cs typeface="Times New Roman" panose="02020603050405020304" pitchFamily="18" charset="0"/>
                      </a:endParaRPr>
                    </a:p>
                  </a:txBody>
                  <a:tcPr marL="3810" marR="3810" marT="381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633600021"/>
                  </a:ext>
                </a:extLst>
              </a:tr>
              <a:tr h="400802">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effectLst/>
                        <a:latin typeface="+mn-lt"/>
                        <a:cs typeface="Times New Roman" panose="02020603050405020304" pitchFamily="18" charset="0"/>
                      </a:endParaRPr>
                    </a:p>
                  </a:txBody>
                  <a:tcPr marL="3810" marR="3810" marT="381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187317"/>
                  </a:ext>
                </a:extLst>
              </a:tr>
              <a:tr h="400802">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effectLst/>
                        <a:latin typeface="+mn-lt"/>
                        <a:cs typeface="Times New Roman" panose="02020603050405020304" pitchFamily="18" charset="0"/>
                      </a:endParaRPr>
                    </a:p>
                  </a:txBody>
                  <a:tcPr marL="3810" marR="3810" marT="381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527006957"/>
                  </a:ext>
                </a:extLst>
              </a:tr>
              <a:tr h="400802">
                <a:tc>
                  <a:txBody>
                    <a:bodyPr/>
                    <a:lstStyle/>
                    <a:p>
                      <a:pPr algn="r">
                        <a:lnSpc>
                          <a:spcPct val="107000"/>
                        </a:lnSpc>
                        <a:spcAft>
                          <a:spcPts val="0"/>
                        </a:spcAft>
                      </a:pPr>
                      <a:r>
                        <a:rPr lang="tr-TR" sz="1800" b="1" dirty="0">
                          <a:effectLst/>
                          <a:latin typeface="+mn-lt"/>
                        </a:rPr>
                        <a:t> </a:t>
                      </a:r>
                      <a:r>
                        <a:rPr lang="tr-TR" sz="1800" b="1" dirty="0">
                          <a:solidFill>
                            <a:srgbClr val="FF0000"/>
                          </a:solidFill>
                          <a:effectLst/>
                          <a:latin typeface="+mn-lt"/>
                        </a:rPr>
                        <a:t>TOPLAM</a:t>
                      </a:r>
                      <a:endParaRPr lang="tr-TR" sz="1800" b="1"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effectLst/>
                        <a:latin typeface="+mn-lt"/>
                        <a:cs typeface="Times New Roman" panose="02020603050405020304" pitchFamily="18" charset="0"/>
                      </a:endParaRPr>
                    </a:p>
                  </a:txBody>
                  <a:tcPr marL="3810" marR="3810" marT="381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effectLst/>
                          <a:latin typeface="+mn-lt"/>
                        </a:rPr>
                        <a:t> </a:t>
                      </a:r>
                      <a:endParaRPr lang="tr-TR" sz="1800" b="1">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dirty="0">
                          <a:effectLst/>
                          <a:latin typeface="+mn-lt"/>
                        </a:rPr>
                        <a:t> </a:t>
                      </a:r>
                      <a:endParaRPr lang="tr-TR" sz="1800" b="1" dirty="0">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564167752"/>
                  </a:ext>
                </a:extLst>
              </a:tr>
            </a:tbl>
          </a:graphicData>
        </a:graphic>
      </p:graphicFrame>
    </p:spTree>
    <p:extLst>
      <p:ext uri="{BB962C8B-B14F-4D97-AF65-F5344CB8AC3E}">
        <p14:creationId xmlns:p14="http://schemas.microsoft.com/office/powerpoint/2010/main" val="3176402884"/>
      </p:ext>
    </p:extLst>
  </p:cSld>
  <p:clrMapOvr>
    <a:masterClrMapping/>
  </p:clrMapOvr>
  <mc:AlternateContent xmlns:mc="http://schemas.openxmlformats.org/markup-compatibility/2006" xmlns:p14="http://schemas.microsoft.com/office/powerpoint/2010/main">
    <mc:Choice Requires="p14">
      <p:transition p14:dur="250">
        <p14:conveyor dir="l"/>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FD53C36-2E1B-F579-2770-A02BE2450C58}"/>
              </a:ext>
            </a:extLst>
          </p:cNvPr>
          <p:cNvSpPr>
            <a:spLocks noGrp="1"/>
          </p:cNvSpPr>
          <p:nvPr>
            <p:ph type="title"/>
          </p:nvPr>
        </p:nvSpPr>
        <p:spPr>
          <a:xfrm>
            <a:off x="357352" y="651641"/>
            <a:ext cx="11336879" cy="837460"/>
          </a:xfrm>
        </p:spPr>
        <p:txBody>
          <a:bodyPr>
            <a:noAutofit/>
          </a:bodyPr>
          <a:lstStyle/>
          <a:p>
            <a:pPr algn="ctr">
              <a:lnSpc>
                <a:spcPct val="107000"/>
              </a:lnSpc>
              <a:spcAft>
                <a:spcPts val="800"/>
              </a:spcAft>
            </a:pPr>
            <a:r>
              <a:rPr lang="tr-TR" sz="2800" b="1" dirty="0">
                <a:solidFill>
                  <a:srgbClr val="3333FF"/>
                </a:solidFill>
              </a:rPr>
              <a:t>Öğretim Üyesi/Elemanı Başına Düşen Öğrenci Sayısı </a:t>
            </a:r>
            <a:br>
              <a:rPr lang="tr-TR" sz="2800" b="1" dirty="0">
                <a:solidFill>
                  <a:srgbClr val="3333FF"/>
                </a:solidFill>
              </a:rPr>
            </a:br>
            <a:r>
              <a:rPr lang="tr-TR" sz="1800" b="1" i="1" dirty="0">
                <a:solidFill>
                  <a:srgbClr val="FF0000"/>
                </a:solidFill>
              </a:rPr>
              <a:t>(Programdaki ön lisans, lisans ve lisansüstü toplam öğrenci sayısı) </a:t>
            </a:r>
            <a:r>
              <a:rPr lang="tr-TR" sz="1800" b="1" dirty="0">
                <a:solidFill>
                  <a:srgbClr val="3333FF"/>
                </a:solidFill>
                <a:cs typeface="Calibri" pitchFamily="34" charset="0"/>
              </a:rPr>
              <a:t>(Sadece TÖMER) </a:t>
            </a:r>
            <a:endParaRPr lang="tr-TR" sz="1800" b="1" i="1" dirty="0">
              <a:solidFill>
                <a:srgbClr val="FF0000"/>
              </a:solidFill>
              <a:ea typeface="Calibri" panose="020F0502020204030204" pitchFamily="34" charset="0"/>
              <a:cs typeface="Times New Roman" panose="02020603050405020304" pitchFamily="18" charset="0"/>
            </a:endParaRPr>
          </a:p>
        </p:txBody>
      </p:sp>
      <p:sp>
        <p:nvSpPr>
          <p:cNvPr id="7" name="Veri Yer Tutucusu 6"/>
          <p:cNvSpPr>
            <a:spLocks noGrp="1"/>
          </p:cNvSpPr>
          <p:nvPr>
            <p:ph type="dt" sz="half" idx="10"/>
          </p:nvPr>
        </p:nvSpPr>
        <p:spPr/>
        <p:txBody>
          <a:bodyPr/>
          <a:lstStyle/>
          <a:p>
            <a:fld id="{E89BDB40-2604-4DE2-BEE6-BBE360735621}" type="datetime1">
              <a:rPr lang="tr-TR" smtClean="0"/>
              <a:pPr/>
              <a:t>15.01.2026</a:t>
            </a:fld>
            <a:endParaRPr lang="tr-TR"/>
          </a:p>
        </p:txBody>
      </p:sp>
      <p:sp>
        <p:nvSpPr>
          <p:cNvPr id="8" name="Slayt Numarası Yer Tutucusu 7"/>
          <p:cNvSpPr>
            <a:spLocks noGrp="1"/>
          </p:cNvSpPr>
          <p:nvPr>
            <p:ph type="sldNum" sz="quarter" idx="12"/>
          </p:nvPr>
        </p:nvSpPr>
        <p:spPr/>
        <p:txBody>
          <a:bodyPr/>
          <a:lstStyle/>
          <a:p>
            <a:fld id="{15D42E69-0B45-4D6A-BDA9-8F9042B0111B}" type="slidenum">
              <a:rPr lang="tr-TR" smtClean="0"/>
              <a:pPr/>
              <a:t>14</a:t>
            </a:fld>
            <a:endParaRPr lang="tr-TR"/>
          </a:p>
        </p:txBody>
      </p:sp>
      <p:sp>
        <p:nvSpPr>
          <p:cNvPr id="5" name="Metin kutusu 4"/>
          <p:cNvSpPr txBox="1"/>
          <p:nvPr/>
        </p:nvSpPr>
        <p:spPr>
          <a:xfrm>
            <a:off x="439616" y="5946161"/>
            <a:ext cx="7751911" cy="307777"/>
          </a:xfrm>
          <a:prstGeom prst="rect">
            <a:avLst/>
          </a:prstGeom>
          <a:noFill/>
        </p:spPr>
        <p:txBody>
          <a:bodyPr wrap="square" rtlCol="0">
            <a:spAutoFit/>
          </a:bodyPr>
          <a:lstStyle/>
          <a:p>
            <a:r>
              <a:rPr lang="tr-TR" sz="1400" b="1" i="1" dirty="0">
                <a:solidFill>
                  <a:srgbClr val="C00000"/>
                </a:solidFill>
              </a:rPr>
              <a:t>Program sayısı kadar satır ekleyiniz. </a:t>
            </a:r>
          </a:p>
        </p:txBody>
      </p:sp>
      <p:graphicFrame>
        <p:nvGraphicFramePr>
          <p:cNvPr id="3" name="Tablo 2"/>
          <p:cNvGraphicFramePr>
            <a:graphicFrameLocks noGrp="1"/>
          </p:cNvGraphicFramePr>
          <p:nvPr>
            <p:extLst>
              <p:ext uri="{D42A27DB-BD31-4B8C-83A1-F6EECF244321}">
                <p14:modId xmlns:p14="http://schemas.microsoft.com/office/powerpoint/2010/main" val="2934112085"/>
              </p:ext>
            </p:extLst>
          </p:nvPr>
        </p:nvGraphicFramePr>
        <p:xfrm>
          <a:off x="674256" y="1981200"/>
          <a:ext cx="11019975" cy="3862548"/>
        </p:xfrm>
        <a:graphic>
          <a:graphicData uri="http://schemas.openxmlformats.org/drawingml/2006/table">
            <a:tbl>
              <a:tblPr>
                <a:tableStyleId>{BDBED569-4797-4DF1-A0F4-6AAB3CD982D8}</a:tableStyleId>
              </a:tblPr>
              <a:tblGrid>
                <a:gridCol w="2700227">
                  <a:extLst>
                    <a:ext uri="{9D8B030D-6E8A-4147-A177-3AD203B41FA5}">
                      <a16:colId xmlns:a16="http://schemas.microsoft.com/office/drawing/2014/main" val="1268676462"/>
                    </a:ext>
                  </a:extLst>
                </a:gridCol>
                <a:gridCol w="1995711">
                  <a:extLst>
                    <a:ext uri="{9D8B030D-6E8A-4147-A177-3AD203B41FA5}">
                      <a16:colId xmlns:a16="http://schemas.microsoft.com/office/drawing/2014/main" val="611782414"/>
                    </a:ext>
                  </a:extLst>
                </a:gridCol>
                <a:gridCol w="2301402">
                  <a:extLst>
                    <a:ext uri="{9D8B030D-6E8A-4147-A177-3AD203B41FA5}">
                      <a16:colId xmlns:a16="http://schemas.microsoft.com/office/drawing/2014/main" val="4177927253"/>
                    </a:ext>
                  </a:extLst>
                </a:gridCol>
                <a:gridCol w="1815072">
                  <a:extLst>
                    <a:ext uri="{9D8B030D-6E8A-4147-A177-3AD203B41FA5}">
                      <a16:colId xmlns:a16="http://schemas.microsoft.com/office/drawing/2014/main" val="2528845296"/>
                    </a:ext>
                  </a:extLst>
                </a:gridCol>
                <a:gridCol w="2207563">
                  <a:extLst>
                    <a:ext uri="{9D8B030D-6E8A-4147-A177-3AD203B41FA5}">
                      <a16:colId xmlns:a16="http://schemas.microsoft.com/office/drawing/2014/main" val="1821111739"/>
                    </a:ext>
                  </a:extLst>
                </a:gridCol>
              </a:tblGrid>
              <a:tr h="454056">
                <a:tc rowSpan="2">
                  <a:txBody>
                    <a:bodyPr/>
                    <a:lstStyle/>
                    <a:p>
                      <a:pPr algn="ctr">
                        <a:lnSpc>
                          <a:spcPct val="107000"/>
                        </a:lnSpc>
                        <a:spcAft>
                          <a:spcPts val="800"/>
                        </a:spcAft>
                      </a:pPr>
                      <a:r>
                        <a:rPr lang="tr-TR" sz="1600" b="1" dirty="0">
                          <a:solidFill>
                            <a:srgbClr val="3333FF"/>
                          </a:solidFill>
                          <a:effectLst/>
                          <a:latin typeface="+mn-lt"/>
                        </a:rPr>
                        <a:t>Program Adı*</a:t>
                      </a:r>
                      <a:endParaRPr lang="tr-TR" sz="1600" b="1" dirty="0">
                        <a:solidFill>
                          <a:srgbClr val="3333FF"/>
                        </a:solidFill>
                        <a:effectLst/>
                        <a:latin typeface="+mn-lt"/>
                        <a:ea typeface="Calibri" panose="020F0502020204030204" pitchFamily="34" charset="0"/>
                        <a:cs typeface="Times New Roman" panose="02020603050405020304" pitchFamily="18" charset="0"/>
                      </a:endParaRPr>
                    </a:p>
                  </a:txBody>
                  <a:tcPr marL="9525" marR="9525" marT="9525" marB="0" anchor="ctr"/>
                </a:tc>
                <a:tc gridSpan="2">
                  <a:txBody>
                    <a:bodyPr/>
                    <a:lstStyle/>
                    <a:p>
                      <a:pPr algn="ctr">
                        <a:lnSpc>
                          <a:spcPct val="107000"/>
                        </a:lnSpc>
                        <a:spcAft>
                          <a:spcPts val="800"/>
                        </a:spcAft>
                      </a:pPr>
                      <a:r>
                        <a:rPr lang="tr-TR" sz="2000" b="1" dirty="0">
                          <a:solidFill>
                            <a:srgbClr val="3333FF"/>
                          </a:solidFill>
                          <a:effectLst/>
                          <a:latin typeface="+mn-lt"/>
                        </a:rPr>
                        <a:t>2024 (Güz Dönemi)</a:t>
                      </a:r>
                      <a:endParaRPr lang="tr-TR" sz="20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endParaRPr lang="tr-TR"/>
                    </a:p>
                  </a:txBody>
                  <a:tcPr/>
                </a:tc>
                <a:tc gridSpan="2">
                  <a:txBody>
                    <a:bodyPr/>
                    <a:lstStyle/>
                    <a:p>
                      <a:pPr algn="ctr">
                        <a:lnSpc>
                          <a:spcPct val="107000"/>
                        </a:lnSpc>
                        <a:spcAft>
                          <a:spcPts val="800"/>
                        </a:spcAft>
                      </a:pPr>
                      <a:r>
                        <a:rPr lang="tr-TR" sz="2000" b="1" dirty="0">
                          <a:solidFill>
                            <a:srgbClr val="3333FF"/>
                          </a:solidFill>
                          <a:effectLst/>
                          <a:latin typeface="+mn-lt"/>
                        </a:rPr>
                        <a:t>2025 (Güz Dönemi)</a:t>
                      </a:r>
                      <a:endParaRPr lang="tr-TR" sz="20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hMerge="1">
                  <a:txBody>
                    <a:bodyPr/>
                    <a:lstStyle/>
                    <a:p>
                      <a:endParaRPr lang="tr-TR"/>
                    </a:p>
                  </a:txBody>
                  <a:tcPr/>
                </a:tc>
                <a:extLst>
                  <a:ext uri="{0D108BD9-81ED-4DB2-BD59-A6C34878D82A}">
                    <a16:rowId xmlns:a16="http://schemas.microsoft.com/office/drawing/2014/main" val="4163702358"/>
                  </a:ext>
                </a:extLst>
              </a:tr>
              <a:tr h="500424">
                <a:tc vMerge="1">
                  <a:txBody>
                    <a:bodyPr/>
                    <a:lstStyle/>
                    <a:p>
                      <a:endParaRPr lang="tr-TR"/>
                    </a:p>
                  </a:txBody>
                  <a:tcPr/>
                </a:tc>
                <a:tc>
                  <a:txBody>
                    <a:bodyPr/>
                    <a:lstStyle/>
                    <a:p>
                      <a:pPr algn="ctr">
                        <a:lnSpc>
                          <a:spcPct val="107000"/>
                        </a:lnSpc>
                        <a:spcAft>
                          <a:spcPts val="800"/>
                        </a:spcAft>
                      </a:pPr>
                      <a:r>
                        <a:rPr lang="tr-TR" sz="1200" b="1" dirty="0">
                          <a:solidFill>
                            <a:srgbClr val="3333FF"/>
                          </a:solidFill>
                          <a:effectLst/>
                          <a:latin typeface="+mn-lt"/>
                        </a:rPr>
                        <a:t>Öğretim Üyesi Başına Düşen Öğrenci Sayısı</a:t>
                      </a:r>
                      <a:endParaRPr lang="tr-TR" sz="12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tr-TR" sz="1200" b="1" dirty="0">
                          <a:solidFill>
                            <a:srgbClr val="3333FF"/>
                          </a:solidFill>
                          <a:effectLst/>
                          <a:latin typeface="+mn-lt"/>
                        </a:rPr>
                        <a:t>Öğretim Elemanı Başına Düşen Öğrenci Sayısı</a:t>
                      </a:r>
                      <a:endParaRPr lang="tr-TR" sz="12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tr-TR" sz="1200" b="1" dirty="0">
                          <a:solidFill>
                            <a:srgbClr val="3333FF"/>
                          </a:solidFill>
                          <a:effectLst/>
                          <a:latin typeface="+mn-lt"/>
                        </a:rPr>
                        <a:t>Öğretim Üyesi Başına Düşen Öğrenci Sayısı</a:t>
                      </a:r>
                      <a:endParaRPr lang="tr-TR" sz="12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tr-TR" sz="1200" b="1" dirty="0">
                          <a:solidFill>
                            <a:srgbClr val="3333FF"/>
                          </a:solidFill>
                          <a:effectLst/>
                          <a:latin typeface="+mn-lt"/>
                        </a:rPr>
                        <a:t>Öğretim Elemanı Başına Düşen Öğrenci Sayısı</a:t>
                      </a:r>
                      <a:endParaRPr lang="tr-TR" sz="12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124898360"/>
                  </a:ext>
                </a:extLst>
              </a:tr>
              <a:tr h="484678">
                <a:tc>
                  <a:txBody>
                    <a:bodyPr/>
                    <a:lstStyle/>
                    <a:p>
                      <a:pPr>
                        <a:lnSpc>
                          <a:spcPct val="107000"/>
                        </a:lnSpc>
                        <a:spcAft>
                          <a:spcPts val="80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20074725"/>
                  </a:ext>
                </a:extLst>
              </a:tr>
              <a:tr h="484678">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981446727"/>
                  </a:ext>
                </a:extLst>
              </a:tr>
              <a:tr h="484678">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83367481"/>
                  </a:ext>
                </a:extLst>
              </a:tr>
              <a:tr h="484678">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558929418"/>
                  </a:ext>
                </a:extLst>
              </a:tr>
              <a:tr h="484678">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21239640"/>
                  </a:ext>
                </a:extLst>
              </a:tr>
              <a:tr h="484678">
                <a:tc>
                  <a:txBody>
                    <a:bodyPr/>
                    <a:lstStyle/>
                    <a:p>
                      <a:pPr algn="r">
                        <a:lnSpc>
                          <a:spcPct val="107000"/>
                        </a:lnSpc>
                        <a:spcAft>
                          <a:spcPts val="800"/>
                        </a:spcAft>
                      </a:pPr>
                      <a:r>
                        <a:rPr lang="tr-TR" sz="1100" b="1" dirty="0">
                          <a:solidFill>
                            <a:srgbClr val="FF0000"/>
                          </a:solidFill>
                          <a:effectLst/>
                        </a:rPr>
                        <a:t> BİRİM ORTALAMASI  </a:t>
                      </a:r>
                      <a:endParaRPr lang="tr-TR" sz="1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800"/>
                        </a:spcAft>
                      </a:pPr>
                      <a:r>
                        <a:rPr lang="tr-TR" sz="1100" b="1" dirty="0">
                          <a:solidFill>
                            <a:srgbClr val="FF0000"/>
                          </a:solidFill>
                          <a:effectLst/>
                        </a:rPr>
                        <a:t> </a:t>
                      </a:r>
                      <a:endParaRPr lang="tr-TR" sz="1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871173811"/>
                  </a:ext>
                </a:extLst>
              </a:tr>
            </a:tbl>
          </a:graphicData>
        </a:graphic>
      </p:graphicFrame>
    </p:spTree>
    <p:extLst>
      <p:ext uri="{BB962C8B-B14F-4D97-AF65-F5344CB8AC3E}">
        <p14:creationId xmlns:p14="http://schemas.microsoft.com/office/powerpoint/2010/main" val="1175828498"/>
      </p:ext>
    </p:extLst>
  </p:cSld>
  <p:clrMapOvr>
    <a:masterClrMapping/>
  </p:clrMapOvr>
  <mc:AlternateContent xmlns:mc="http://schemas.openxmlformats.org/markup-compatibility/2006" xmlns:p14="http://schemas.microsoft.com/office/powerpoint/2010/main">
    <mc:Choice Requires="p14">
      <p:transition p14:dur="250">
        <p14:conveyor dir="l"/>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DF2DDB-9147-1331-C942-A70A278F00EE}"/>
              </a:ext>
            </a:extLst>
          </p:cNvPr>
          <p:cNvSpPr>
            <a:spLocks noGrp="1"/>
          </p:cNvSpPr>
          <p:nvPr>
            <p:ph type="title"/>
          </p:nvPr>
        </p:nvSpPr>
        <p:spPr>
          <a:xfrm>
            <a:off x="478485" y="847035"/>
            <a:ext cx="10306877" cy="511839"/>
          </a:xfrm>
        </p:spPr>
        <p:txBody>
          <a:bodyPr>
            <a:noAutofit/>
          </a:bodyPr>
          <a:lstStyle/>
          <a:p>
            <a:pPr algn="ctr"/>
            <a:r>
              <a:rPr lang="tr-TR" sz="3200" b="1" dirty="0">
                <a:solidFill>
                  <a:srgbClr val="FF0000"/>
                </a:solidFill>
                <a:latin typeface="+mn-lt"/>
                <a:cs typeface="Calibri" panose="020F0502020204030204" pitchFamily="34" charset="0"/>
              </a:rPr>
              <a:t>Yabancı Uyruklu Öğrenci Sayısı </a:t>
            </a:r>
            <a:r>
              <a:rPr lang="tr-TR" sz="3200" b="1" dirty="0">
                <a:solidFill>
                  <a:srgbClr val="3333FF"/>
                </a:solidFill>
                <a:latin typeface="+mn-lt"/>
                <a:cs typeface="Calibri" pitchFamily="34" charset="0"/>
              </a:rPr>
              <a:t>(Sadece TÖMER) </a:t>
            </a:r>
            <a:endParaRPr lang="tr-TR" sz="3200" dirty="0">
              <a:solidFill>
                <a:srgbClr val="FF0000"/>
              </a:solidFill>
              <a:latin typeface="+mn-lt"/>
            </a:endParaRPr>
          </a:p>
        </p:txBody>
      </p:sp>
      <p:sp>
        <p:nvSpPr>
          <p:cNvPr id="3" name="Veri Yer Tutucusu 2"/>
          <p:cNvSpPr>
            <a:spLocks noGrp="1"/>
          </p:cNvSpPr>
          <p:nvPr>
            <p:ph type="dt" sz="half" idx="10"/>
          </p:nvPr>
        </p:nvSpPr>
        <p:spPr/>
        <p:txBody>
          <a:bodyPr/>
          <a:lstStyle/>
          <a:p>
            <a:fld id="{B17F653B-1A74-4BC2-8455-8613C38E416B}"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15</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680701114"/>
              </p:ext>
            </p:extLst>
          </p:nvPr>
        </p:nvGraphicFramePr>
        <p:xfrm>
          <a:off x="241540" y="1894113"/>
          <a:ext cx="11605903" cy="3959630"/>
        </p:xfrm>
        <a:graphic>
          <a:graphicData uri="http://schemas.openxmlformats.org/drawingml/2006/table">
            <a:tbl>
              <a:tblPr firstRow="1" firstCol="1" bandRow="1">
                <a:tableStyleId>{BC89EF96-8CEA-46FF-86C4-4CE0E7609802}</a:tableStyleId>
              </a:tblPr>
              <a:tblGrid>
                <a:gridCol w="2748650">
                  <a:extLst>
                    <a:ext uri="{9D8B030D-6E8A-4147-A177-3AD203B41FA5}">
                      <a16:colId xmlns:a16="http://schemas.microsoft.com/office/drawing/2014/main" val="926914233"/>
                    </a:ext>
                  </a:extLst>
                </a:gridCol>
                <a:gridCol w="4147339">
                  <a:extLst>
                    <a:ext uri="{9D8B030D-6E8A-4147-A177-3AD203B41FA5}">
                      <a16:colId xmlns:a16="http://schemas.microsoft.com/office/drawing/2014/main" val="1865326995"/>
                    </a:ext>
                  </a:extLst>
                </a:gridCol>
                <a:gridCol w="3233706">
                  <a:extLst>
                    <a:ext uri="{9D8B030D-6E8A-4147-A177-3AD203B41FA5}">
                      <a16:colId xmlns:a16="http://schemas.microsoft.com/office/drawing/2014/main" val="4191785303"/>
                    </a:ext>
                  </a:extLst>
                </a:gridCol>
                <a:gridCol w="1476208">
                  <a:extLst>
                    <a:ext uri="{9D8B030D-6E8A-4147-A177-3AD203B41FA5}">
                      <a16:colId xmlns:a16="http://schemas.microsoft.com/office/drawing/2014/main" val="391498586"/>
                    </a:ext>
                  </a:extLst>
                </a:gridCol>
              </a:tblGrid>
              <a:tr h="293731">
                <a:tc>
                  <a:txBody>
                    <a:bodyPr/>
                    <a:lstStyle/>
                    <a:p>
                      <a:pPr algn="ctr">
                        <a:lnSpc>
                          <a:spcPct val="107000"/>
                        </a:lnSpc>
                        <a:spcAft>
                          <a:spcPts val="0"/>
                        </a:spcAft>
                      </a:pPr>
                      <a:r>
                        <a:rPr lang="tr-TR" sz="1800" kern="1200" dirty="0">
                          <a:solidFill>
                            <a:srgbClr val="FF0000"/>
                          </a:solidFill>
                          <a:effectLst/>
                        </a:rPr>
                        <a:t>Bölüm Adı*</a:t>
                      </a:r>
                      <a:endParaRPr lang="tr-T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kern="1200" dirty="0">
                          <a:solidFill>
                            <a:srgbClr val="FF0000"/>
                          </a:solidFill>
                          <a:effectLst/>
                        </a:rPr>
                        <a:t>Ana Bilim - Sanat Dalı/ Program Adı*</a:t>
                      </a:r>
                      <a:endParaRPr lang="tr-TR"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9525" marB="0" anchor="ctr"/>
                </a:tc>
                <a:tc>
                  <a:txBody>
                    <a:bodyPr/>
                    <a:lstStyle/>
                    <a:p>
                      <a:pPr algn="ctr">
                        <a:lnSpc>
                          <a:spcPct val="107000"/>
                        </a:lnSpc>
                        <a:spcAft>
                          <a:spcPts val="0"/>
                        </a:spcAft>
                      </a:pPr>
                      <a:r>
                        <a:rPr lang="tr-TR" sz="1800" dirty="0">
                          <a:solidFill>
                            <a:srgbClr val="FF0000"/>
                          </a:solidFill>
                          <a:effectLst/>
                        </a:rPr>
                        <a:t>Ülkesi</a:t>
                      </a:r>
                      <a:endParaRPr lang="tr-TR"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9525" marB="0" anchor="ctr"/>
                </a:tc>
                <a:tc>
                  <a:txBody>
                    <a:bodyPr/>
                    <a:lstStyle/>
                    <a:p>
                      <a:pPr algn="ctr">
                        <a:lnSpc>
                          <a:spcPct val="107000"/>
                        </a:lnSpc>
                        <a:spcAft>
                          <a:spcPts val="0"/>
                        </a:spcAft>
                      </a:pPr>
                      <a:r>
                        <a:rPr lang="tr-TR" sz="1800" dirty="0">
                          <a:solidFill>
                            <a:srgbClr val="FF0000"/>
                          </a:solidFill>
                          <a:effectLst/>
                        </a:rPr>
                        <a:t>Sayı</a:t>
                      </a:r>
                      <a:endParaRPr lang="tr-TR"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945659125"/>
                  </a:ext>
                </a:extLst>
              </a:tr>
              <a:tr h="261426">
                <a:tc>
                  <a:txBody>
                    <a:bodyPr/>
                    <a:lstStyle/>
                    <a:p>
                      <a:pP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dirty="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444652296"/>
                  </a:ext>
                </a:extLst>
              </a:tr>
              <a:tr h="261426">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2321703615"/>
                  </a:ext>
                </a:extLst>
              </a:tr>
              <a:tr h="261426">
                <a:tc>
                  <a:txBody>
                    <a:bodyPr/>
                    <a:lstStyle/>
                    <a:p>
                      <a:pP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267200893"/>
                  </a:ext>
                </a:extLst>
              </a:tr>
              <a:tr h="261426">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802609208"/>
                  </a:ext>
                </a:extLst>
              </a:tr>
              <a:tr h="261426">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dirty="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1386964973"/>
                  </a:ext>
                </a:extLst>
              </a:tr>
              <a:tr h="261426">
                <a:tc>
                  <a:txBody>
                    <a:bodyPr/>
                    <a:lstStyle/>
                    <a:p>
                      <a:pP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dirty="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702369829"/>
                  </a:ext>
                </a:extLst>
              </a:tr>
              <a:tr h="261426">
                <a:tc>
                  <a:txBody>
                    <a:bodyPr/>
                    <a:lstStyle/>
                    <a:p>
                      <a:pP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dirty="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2794091487"/>
                  </a:ext>
                </a:extLst>
              </a:tr>
              <a:tr h="261426">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4176942912"/>
                  </a:ext>
                </a:extLst>
              </a:tr>
              <a:tr h="261426">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3096795995"/>
                  </a:ext>
                </a:extLst>
              </a:tr>
              <a:tr h="261426">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4190270351"/>
                  </a:ext>
                </a:extLst>
              </a:tr>
              <a:tr h="261426">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554194186"/>
                  </a:ext>
                </a:extLst>
              </a:tr>
              <a:tr h="261426">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3745233896"/>
                  </a:ext>
                </a:extLst>
              </a:tr>
              <a:tr h="261426">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44450" marR="44450" marT="9525" marB="0" anchor="ctr"/>
                </a:tc>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9525" marB="0" anchor="ctr"/>
                </a:tc>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9525" marB="0" anchor="ctr"/>
                </a:tc>
                <a:extLst>
                  <a:ext uri="{0D108BD9-81ED-4DB2-BD59-A6C34878D82A}">
                    <a16:rowId xmlns:a16="http://schemas.microsoft.com/office/drawing/2014/main" val="3158744024"/>
                  </a:ext>
                </a:extLst>
              </a:tr>
              <a:tr h="258070">
                <a:tc>
                  <a:txBody>
                    <a:bodyPr/>
                    <a:lstStyle/>
                    <a:p>
                      <a:pPr>
                        <a:lnSpc>
                          <a:spcPct val="107000"/>
                        </a:lnSpc>
                        <a:spcAft>
                          <a:spcPts val="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r">
                        <a:lnSpc>
                          <a:spcPct val="107000"/>
                        </a:lnSpc>
                        <a:spcAft>
                          <a:spcPts val="0"/>
                        </a:spcAft>
                      </a:pPr>
                      <a:endParaRPr lang="tr-TR"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9525" marB="0" anchor="ctr"/>
                </a:tc>
                <a:tc>
                  <a:txBody>
                    <a:bodyPr/>
                    <a:lstStyle/>
                    <a:p>
                      <a:pPr algn="r">
                        <a:lnSpc>
                          <a:spcPct val="107000"/>
                        </a:lnSpc>
                        <a:spcAft>
                          <a:spcPts val="0"/>
                        </a:spcAft>
                      </a:pPr>
                      <a:r>
                        <a:rPr lang="tr-TR" sz="1400" b="1" dirty="0">
                          <a:solidFill>
                            <a:srgbClr val="FF0000"/>
                          </a:solidFill>
                          <a:effectLst/>
                        </a:rPr>
                        <a:t> TOPLAM</a:t>
                      </a:r>
                      <a:endParaRPr lang="tr-TR"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400" b="1" dirty="0">
                          <a:solidFill>
                            <a:srgbClr val="FF0000"/>
                          </a:solidFill>
                          <a:effectLst/>
                        </a:rPr>
                        <a:t> </a:t>
                      </a:r>
                      <a:endParaRPr lang="tr-TR"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75208150"/>
                  </a:ext>
                </a:extLst>
              </a:tr>
            </a:tbl>
          </a:graphicData>
        </a:graphic>
      </p:graphicFrame>
      <p:sp>
        <p:nvSpPr>
          <p:cNvPr id="7" name="Metin kutusu 6"/>
          <p:cNvSpPr txBox="1"/>
          <p:nvPr/>
        </p:nvSpPr>
        <p:spPr>
          <a:xfrm>
            <a:off x="407504" y="5864088"/>
            <a:ext cx="5824331" cy="307777"/>
          </a:xfrm>
          <a:prstGeom prst="rect">
            <a:avLst/>
          </a:prstGeom>
          <a:noFill/>
        </p:spPr>
        <p:txBody>
          <a:bodyPr wrap="square" rtlCol="0">
            <a:spAutoFit/>
          </a:bodyPr>
          <a:lstStyle/>
          <a:p>
            <a:r>
              <a:rPr lang="tr-TR" sz="1400" b="1" i="1" dirty="0">
                <a:solidFill>
                  <a:srgbClr val="C00000"/>
                </a:solidFill>
              </a:rPr>
              <a:t>*Her Ana Bilim - Sanat Dalı/ Program için ayrı satır ekleyiniz. </a:t>
            </a:r>
          </a:p>
        </p:txBody>
      </p:sp>
    </p:spTree>
    <p:extLst>
      <p:ext uri="{BB962C8B-B14F-4D97-AF65-F5344CB8AC3E}">
        <p14:creationId xmlns:p14="http://schemas.microsoft.com/office/powerpoint/2010/main" val="2794941638"/>
      </p:ext>
    </p:extLst>
  </p:cSld>
  <p:clrMapOvr>
    <a:masterClrMapping/>
  </p:clrMapOvr>
  <mc:AlternateContent xmlns:mc="http://schemas.openxmlformats.org/markup-compatibility/2006" xmlns:p14="http://schemas.microsoft.com/office/powerpoint/2010/main">
    <mc:Choice Requires="p14">
      <p:transition p14:dur="250">
        <p14:conveyor dir="l"/>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6"/>
          <p:cNvSpPr>
            <a:spLocks noGrp="1"/>
          </p:cNvSpPr>
          <p:nvPr>
            <p:ph type="subTitle" idx="1"/>
          </p:nvPr>
        </p:nvSpPr>
        <p:spPr>
          <a:xfrm>
            <a:off x="1524000" y="2521384"/>
            <a:ext cx="9254836" cy="2457016"/>
          </a:xfrm>
        </p:spPr>
        <p:txBody>
          <a:bodyPr>
            <a:normAutofit fontScale="92500" lnSpcReduction="10000"/>
          </a:bodyPr>
          <a:lstStyle/>
          <a:p>
            <a:r>
              <a:rPr lang="tr-TR" sz="9600" b="1" dirty="0">
                <a:solidFill>
                  <a:srgbClr val="FF0000"/>
                </a:solidFill>
              </a:rPr>
              <a:t>Fiziksel Altyapı ve Tesisler</a:t>
            </a:r>
          </a:p>
          <a:p>
            <a:endParaRPr lang="tr-TR" sz="9600" b="1" dirty="0">
              <a:solidFill>
                <a:srgbClr val="FF0000"/>
              </a:solidFill>
            </a:endParaRPr>
          </a:p>
          <a:p>
            <a:endParaRPr lang="tr-TR" sz="6000" b="1" dirty="0">
              <a:solidFill>
                <a:srgbClr val="FF0000"/>
              </a:solidFill>
            </a:endParaRP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16</a:t>
            </a:fld>
            <a:endParaRPr lang="tr-TR"/>
          </a:p>
        </p:txBody>
      </p:sp>
    </p:spTree>
    <p:extLst>
      <p:ext uri="{BB962C8B-B14F-4D97-AF65-F5344CB8AC3E}">
        <p14:creationId xmlns:p14="http://schemas.microsoft.com/office/powerpoint/2010/main" val="3851784736"/>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E6FAE2-7A40-0C31-8CF7-468FA07093CF}"/>
              </a:ext>
            </a:extLst>
          </p:cNvPr>
          <p:cNvSpPr>
            <a:spLocks noGrp="1"/>
          </p:cNvSpPr>
          <p:nvPr>
            <p:ph type="title"/>
          </p:nvPr>
        </p:nvSpPr>
        <p:spPr>
          <a:xfrm>
            <a:off x="298174" y="740229"/>
            <a:ext cx="10680402" cy="729220"/>
          </a:xfrm>
        </p:spPr>
        <p:txBody>
          <a:bodyPr>
            <a:normAutofit/>
          </a:bodyPr>
          <a:lstStyle/>
          <a:p>
            <a:pPr algn="ctr"/>
            <a:r>
              <a:rPr lang="tr-TR" sz="3200" b="1" dirty="0">
                <a:solidFill>
                  <a:srgbClr val="FF0000"/>
                </a:solidFill>
                <a:latin typeface="+mn-lt"/>
              </a:rPr>
              <a:t>Fiziksel Yapı: </a:t>
            </a:r>
            <a:r>
              <a:rPr lang="tr-TR" sz="3200" b="1" dirty="0">
                <a:solidFill>
                  <a:srgbClr val="3333FF"/>
                </a:solidFill>
                <a:latin typeface="+mn-lt"/>
              </a:rPr>
              <a:t>Eğitim Alanları (Derslikler)</a:t>
            </a:r>
            <a:endParaRPr lang="tr-TR" sz="3200" dirty="0">
              <a:solidFill>
                <a:srgbClr val="3333FF"/>
              </a:solidFill>
            </a:endParaRPr>
          </a:p>
        </p:txBody>
      </p:sp>
      <p:sp>
        <p:nvSpPr>
          <p:cNvPr id="3" name="Veri Yer Tutucusu 2"/>
          <p:cNvSpPr>
            <a:spLocks noGrp="1"/>
          </p:cNvSpPr>
          <p:nvPr>
            <p:ph type="dt" sz="half" idx="10"/>
          </p:nvPr>
        </p:nvSpPr>
        <p:spPr/>
        <p:txBody>
          <a:bodyPr/>
          <a:lstStyle/>
          <a:p>
            <a:fld id="{F593CDD7-1D31-4C3E-A0CE-1E28865E3744}" type="datetime1">
              <a:rPr lang="tr-TR" smtClean="0"/>
              <a:pPr/>
              <a:t>15.01.2026</a:t>
            </a:fld>
            <a:endParaRPr lang="tr-TR"/>
          </a:p>
        </p:txBody>
      </p:sp>
      <p:sp>
        <p:nvSpPr>
          <p:cNvPr id="6" name="Slayt Numarası Yer Tutucusu 5"/>
          <p:cNvSpPr>
            <a:spLocks noGrp="1"/>
          </p:cNvSpPr>
          <p:nvPr>
            <p:ph type="sldNum" sz="quarter" idx="12"/>
          </p:nvPr>
        </p:nvSpPr>
        <p:spPr/>
        <p:txBody>
          <a:bodyPr/>
          <a:lstStyle/>
          <a:p>
            <a:fld id="{15D42E69-0B45-4D6A-BDA9-8F9042B0111B}" type="slidenum">
              <a:rPr lang="tr-TR" smtClean="0"/>
              <a:pPr/>
              <a:t>17</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1164591788"/>
              </p:ext>
            </p:extLst>
          </p:nvPr>
        </p:nvGraphicFramePr>
        <p:xfrm>
          <a:off x="221647" y="1783599"/>
          <a:ext cx="11637843" cy="4090729"/>
        </p:xfrm>
        <a:graphic>
          <a:graphicData uri="http://schemas.openxmlformats.org/drawingml/2006/table">
            <a:tbl>
              <a:tblPr firstRow="1" firstCol="1" bandRow="1">
                <a:tableStyleId>{BDBED569-4797-4DF1-A0F4-6AAB3CD982D8}</a:tableStyleId>
              </a:tblPr>
              <a:tblGrid>
                <a:gridCol w="2445889">
                  <a:extLst>
                    <a:ext uri="{9D8B030D-6E8A-4147-A177-3AD203B41FA5}">
                      <a16:colId xmlns:a16="http://schemas.microsoft.com/office/drawing/2014/main" val="1220849960"/>
                    </a:ext>
                  </a:extLst>
                </a:gridCol>
                <a:gridCol w="596626">
                  <a:extLst>
                    <a:ext uri="{9D8B030D-6E8A-4147-A177-3AD203B41FA5}">
                      <a16:colId xmlns:a16="http://schemas.microsoft.com/office/drawing/2014/main" val="3833236595"/>
                    </a:ext>
                  </a:extLst>
                </a:gridCol>
                <a:gridCol w="556553">
                  <a:extLst>
                    <a:ext uri="{9D8B030D-6E8A-4147-A177-3AD203B41FA5}">
                      <a16:colId xmlns:a16="http://schemas.microsoft.com/office/drawing/2014/main" val="2496164022"/>
                    </a:ext>
                  </a:extLst>
                </a:gridCol>
                <a:gridCol w="1020347">
                  <a:extLst>
                    <a:ext uri="{9D8B030D-6E8A-4147-A177-3AD203B41FA5}">
                      <a16:colId xmlns:a16="http://schemas.microsoft.com/office/drawing/2014/main" val="4264679598"/>
                    </a:ext>
                  </a:extLst>
                </a:gridCol>
                <a:gridCol w="890485">
                  <a:extLst>
                    <a:ext uri="{9D8B030D-6E8A-4147-A177-3AD203B41FA5}">
                      <a16:colId xmlns:a16="http://schemas.microsoft.com/office/drawing/2014/main" val="2326609026"/>
                    </a:ext>
                  </a:extLst>
                </a:gridCol>
                <a:gridCol w="1011071">
                  <a:extLst>
                    <a:ext uri="{9D8B030D-6E8A-4147-A177-3AD203B41FA5}">
                      <a16:colId xmlns:a16="http://schemas.microsoft.com/office/drawing/2014/main" val="2640431626"/>
                    </a:ext>
                  </a:extLst>
                </a:gridCol>
                <a:gridCol w="1113106">
                  <a:extLst>
                    <a:ext uri="{9D8B030D-6E8A-4147-A177-3AD203B41FA5}">
                      <a16:colId xmlns:a16="http://schemas.microsoft.com/office/drawing/2014/main" val="1704569698"/>
                    </a:ext>
                  </a:extLst>
                </a:gridCol>
                <a:gridCol w="1210052">
                  <a:extLst>
                    <a:ext uri="{9D8B030D-6E8A-4147-A177-3AD203B41FA5}">
                      <a16:colId xmlns:a16="http://schemas.microsoft.com/office/drawing/2014/main" val="293221785"/>
                    </a:ext>
                  </a:extLst>
                </a:gridCol>
                <a:gridCol w="867745">
                  <a:extLst>
                    <a:ext uri="{9D8B030D-6E8A-4147-A177-3AD203B41FA5}">
                      <a16:colId xmlns:a16="http://schemas.microsoft.com/office/drawing/2014/main" val="1854097096"/>
                    </a:ext>
                  </a:extLst>
                </a:gridCol>
                <a:gridCol w="1030750">
                  <a:extLst>
                    <a:ext uri="{9D8B030D-6E8A-4147-A177-3AD203B41FA5}">
                      <a16:colId xmlns:a16="http://schemas.microsoft.com/office/drawing/2014/main" val="3090137349"/>
                    </a:ext>
                  </a:extLst>
                </a:gridCol>
                <a:gridCol w="895219">
                  <a:extLst>
                    <a:ext uri="{9D8B030D-6E8A-4147-A177-3AD203B41FA5}">
                      <a16:colId xmlns:a16="http://schemas.microsoft.com/office/drawing/2014/main" val="3414406660"/>
                    </a:ext>
                  </a:extLst>
                </a:gridCol>
              </a:tblGrid>
              <a:tr h="847883">
                <a:tc>
                  <a:txBody>
                    <a:bodyPr/>
                    <a:lstStyle/>
                    <a:p>
                      <a:pPr algn="ctr">
                        <a:lnSpc>
                          <a:spcPct val="107000"/>
                        </a:lnSpc>
                        <a:spcAft>
                          <a:spcPts val="0"/>
                        </a:spcAft>
                      </a:pPr>
                      <a:r>
                        <a:rPr lang="tr-TR" sz="1200" dirty="0">
                          <a:solidFill>
                            <a:srgbClr val="FF0000"/>
                          </a:solidFill>
                          <a:effectLst/>
                        </a:rPr>
                        <a:t>EĞİTİM ALANI</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200" dirty="0">
                          <a:solidFill>
                            <a:srgbClr val="FF0000"/>
                          </a:solidFill>
                          <a:effectLst/>
                        </a:rPr>
                        <a:t>Sayısı</a:t>
                      </a:r>
                    </a:p>
                    <a:p>
                      <a:pPr algn="ctr">
                        <a:lnSpc>
                          <a:spcPct val="107000"/>
                        </a:lnSpc>
                        <a:spcAft>
                          <a:spcPts val="0"/>
                        </a:spcAft>
                      </a:pPr>
                      <a:r>
                        <a:rPr lang="tr-TR" sz="1200" dirty="0">
                          <a:solidFill>
                            <a:srgbClr val="FF0000"/>
                          </a:solidFill>
                          <a:effectLst/>
                        </a:rPr>
                        <a:t>(Adet )</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200" dirty="0">
                          <a:solidFill>
                            <a:srgbClr val="FF0000"/>
                          </a:solidFill>
                          <a:effectLst/>
                        </a:rPr>
                        <a:t>Alanı (m</a:t>
                      </a:r>
                      <a:r>
                        <a:rPr lang="tr-TR" sz="1200" baseline="30000" dirty="0">
                          <a:solidFill>
                            <a:srgbClr val="FF0000"/>
                          </a:solidFill>
                          <a:effectLst/>
                        </a:rPr>
                        <a:t>2</a:t>
                      </a:r>
                      <a:r>
                        <a:rPr lang="tr-TR" sz="1200" dirty="0">
                          <a:solidFill>
                            <a:srgbClr val="FF0000"/>
                          </a:solidFill>
                          <a:effectLst/>
                        </a:rPr>
                        <a:t>)</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200" dirty="0">
                          <a:solidFill>
                            <a:srgbClr val="FF0000"/>
                          </a:solidFill>
                          <a:effectLst/>
                        </a:rPr>
                        <a:t>Kapasitesi </a:t>
                      </a:r>
                    </a:p>
                    <a:p>
                      <a:pPr algn="ctr">
                        <a:lnSpc>
                          <a:spcPct val="107000"/>
                        </a:lnSpc>
                        <a:spcAft>
                          <a:spcPts val="0"/>
                        </a:spcAft>
                      </a:pPr>
                      <a:r>
                        <a:rPr lang="tr-TR" sz="1200" dirty="0">
                          <a:solidFill>
                            <a:srgbClr val="FF0000"/>
                          </a:solidFill>
                          <a:effectLst/>
                        </a:rPr>
                        <a:t>(Kişi Sayısı)</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200" dirty="0">
                          <a:solidFill>
                            <a:srgbClr val="FF0000"/>
                          </a:solidFill>
                          <a:effectLst/>
                        </a:rPr>
                        <a:t>Haftalık Kullanım Süresi (Saat)</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200" dirty="0">
                          <a:solidFill>
                            <a:srgbClr val="FF0000"/>
                          </a:solidFill>
                          <a:effectLst/>
                        </a:rPr>
                        <a:t>Bilgisayar Bulunan Eğitim Alanı* Sayısı</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200" dirty="0">
                          <a:solidFill>
                            <a:srgbClr val="FF0000"/>
                          </a:solidFill>
                          <a:effectLst/>
                        </a:rPr>
                        <a:t>Projeksiyon Cihazı Bulunan Eğitim Alanı* Sayısı</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200" dirty="0">
                          <a:solidFill>
                            <a:srgbClr val="FF0000"/>
                          </a:solidFill>
                          <a:effectLst/>
                        </a:rPr>
                        <a:t>Bilgisayar ve Projeksiyon Cihazı Bulunan Eğitim Alanı* Sayısı</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200" dirty="0">
                          <a:solidFill>
                            <a:srgbClr val="FF0000"/>
                          </a:solidFill>
                          <a:effectLst/>
                        </a:rPr>
                        <a:t>Akılla Tahta Bulunan Eğitim Alanı Sayısı*</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200" dirty="0">
                          <a:solidFill>
                            <a:srgbClr val="FF0000"/>
                          </a:solidFill>
                          <a:effectLst/>
                        </a:rPr>
                        <a:t>Kablolu İnternet Bulunan Eğitim Alanı* Sayısı</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200" dirty="0" err="1">
                          <a:solidFill>
                            <a:srgbClr val="FF0000"/>
                          </a:solidFill>
                          <a:effectLst/>
                        </a:rPr>
                        <a:t>Wi</a:t>
                      </a:r>
                      <a:r>
                        <a:rPr lang="tr-TR" sz="1200" dirty="0">
                          <a:solidFill>
                            <a:srgbClr val="FF0000"/>
                          </a:solidFill>
                          <a:effectLst/>
                        </a:rPr>
                        <a:t>-Fi Bulunan Eğitim Alanı* Sayısı</a:t>
                      </a:r>
                      <a:endParaRPr lang="tr-TR" sz="1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85262423"/>
                  </a:ext>
                </a:extLst>
              </a:tr>
              <a:tr h="232111">
                <a:tc>
                  <a:txBody>
                    <a:bodyPr/>
                    <a:lstStyle/>
                    <a:p>
                      <a:pPr marL="36000">
                        <a:lnSpc>
                          <a:spcPct val="100000"/>
                        </a:lnSpc>
                        <a:spcAft>
                          <a:spcPts val="0"/>
                        </a:spcAft>
                      </a:pPr>
                      <a:r>
                        <a:rPr lang="tr-TR" sz="1400" b="1" dirty="0">
                          <a:effectLst/>
                        </a:rPr>
                        <a:t>Amfi</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3054121"/>
                  </a:ext>
                </a:extLst>
              </a:tr>
              <a:tr h="232111">
                <a:tc>
                  <a:txBody>
                    <a:bodyPr/>
                    <a:lstStyle/>
                    <a:p>
                      <a:pPr marL="36000">
                        <a:lnSpc>
                          <a:spcPct val="100000"/>
                        </a:lnSpc>
                        <a:spcAft>
                          <a:spcPts val="0"/>
                        </a:spcAft>
                      </a:pPr>
                      <a:r>
                        <a:rPr lang="tr-TR" sz="1400" b="1" dirty="0">
                          <a:effectLst/>
                        </a:rPr>
                        <a:t>Sınıf</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771217419"/>
                  </a:ext>
                </a:extLst>
              </a:tr>
              <a:tr h="232111">
                <a:tc>
                  <a:txBody>
                    <a:bodyPr/>
                    <a:lstStyle/>
                    <a:p>
                      <a:pPr marL="36000">
                        <a:lnSpc>
                          <a:spcPct val="100000"/>
                        </a:lnSpc>
                        <a:spcAft>
                          <a:spcPts val="0"/>
                        </a:spcAft>
                      </a:pPr>
                      <a:r>
                        <a:rPr lang="tr-TR" sz="1400" b="1" dirty="0">
                          <a:effectLst/>
                        </a:rPr>
                        <a:t>Atölye</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95020696"/>
                  </a:ext>
                </a:extLst>
              </a:tr>
              <a:tr h="232111">
                <a:tc>
                  <a:txBody>
                    <a:bodyPr/>
                    <a:lstStyle/>
                    <a:p>
                      <a:pPr marL="36000">
                        <a:lnSpc>
                          <a:spcPct val="100000"/>
                        </a:lnSpc>
                        <a:spcAft>
                          <a:spcPts val="0"/>
                        </a:spcAft>
                      </a:pPr>
                      <a:r>
                        <a:rPr lang="tr-TR" sz="1400" b="1" dirty="0">
                          <a:effectLst/>
                        </a:rPr>
                        <a:t>Seminer Salonu</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77436090"/>
                  </a:ext>
                </a:extLst>
              </a:tr>
              <a:tr h="232111">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tr-TR" sz="1400" b="1" dirty="0">
                          <a:effectLst/>
                          <a:latin typeface="+mn-lt"/>
                        </a:rPr>
                        <a:t>Toplantı Salonu</a:t>
                      </a:r>
                      <a:endParaRPr lang="tr-TR" sz="1400" b="1"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5705974"/>
                  </a:ext>
                </a:extLst>
              </a:tr>
              <a:tr h="232111">
                <a:tc>
                  <a:txBody>
                    <a:bodyPr/>
                    <a:lstStyle/>
                    <a:p>
                      <a:pPr marL="36000">
                        <a:lnSpc>
                          <a:spcPct val="100000"/>
                        </a:lnSpc>
                        <a:spcAft>
                          <a:spcPts val="0"/>
                        </a:spcAft>
                      </a:pPr>
                      <a:r>
                        <a:rPr lang="tr-TR" sz="1400" b="1" dirty="0">
                          <a:effectLst/>
                        </a:rPr>
                        <a:t>Orkestra Dersliği</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381750274"/>
                  </a:ext>
                </a:extLst>
              </a:tr>
              <a:tr h="232111">
                <a:tc>
                  <a:txBody>
                    <a:bodyPr/>
                    <a:lstStyle/>
                    <a:p>
                      <a:pPr marL="36000">
                        <a:lnSpc>
                          <a:spcPct val="100000"/>
                        </a:lnSpc>
                        <a:spcAft>
                          <a:spcPts val="0"/>
                        </a:spcAft>
                      </a:pPr>
                      <a:r>
                        <a:rPr lang="tr-TR" sz="1400" b="1" dirty="0">
                          <a:effectLst/>
                        </a:rPr>
                        <a:t>Drama Odası</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61801538"/>
                  </a:ext>
                </a:extLst>
              </a:tr>
              <a:tr h="232111">
                <a:tc>
                  <a:txBody>
                    <a:bodyPr/>
                    <a:lstStyle/>
                    <a:p>
                      <a:pPr marL="36000">
                        <a:lnSpc>
                          <a:spcPct val="100000"/>
                        </a:lnSpc>
                        <a:spcAft>
                          <a:spcPts val="0"/>
                        </a:spcAft>
                      </a:pPr>
                      <a:r>
                        <a:rPr lang="tr-TR" sz="1400" b="1" dirty="0">
                          <a:effectLst/>
                        </a:rPr>
                        <a:t>Öğrenci Çalışma Odası</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694459144"/>
                  </a:ext>
                </a:extLst>
              </a:tr>
              <a:tr h="232111">
                <a:tc>
                  <a:txBody>
                    <a:bodyPr/>
                    <a:lstStyle/>
                    <a:p>
                      <a:pPr marL="36000">
                        <a:lnSpc>
                          <a:spcPct val="100000"/>
                        </a:lnSpc>
                        <a:spcAft>
                          <a:spcPts val="0"/>
                        </a:spcAft>
                      </a:pPr>
                      <a:r>
                        <a:rPr lang="tr-TR" sz="1400" b="1" dirty="0">
                          <a:effectLst/>
                        </a:rPr>
                        <a:t>Proje Odası</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887263818"/>
                  </a:ext>
                </a:extLst>
              </a:tr>
              <a:tr h="457514">
                <a:tc>
                  <a:txBody>
                    <a:bodyPr/>
                    <a:lstStyle/>
                    <a:p>
                      <a:pPr marL="36000">
                        <a:lnSpc>
                          <a:spcPct val="100000"/>
                        </a:lnSpc>
                        <a:spcAft>
                          <a:spcPts val="0"/>
                        </a:spcAft>
                      </a:pPr>
                      <a:r>
                        <a:rPr lang="tr-TR" sz="1400" b="1" dirty="0">
                          <a:effectLst/>
                        </a:rPr>
                        <a:t>Eğitim Laboratuvarı (Ders Uygulaması)</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13966128"/>
                  </a:ext>
                </a:extLst>
              </a:tr>
              <a:tr h="232111">
                <a:tc>
                  <a:txBody>
                    <a:bodyPr/>
                    <a:lstStyle/>
                    <a:p>
                      <a:pPr marL="36000">
                        <a:lnSpc>
                          <a:spcPct val="100000"/>
                        </a:lnSpc>
                        <a:spcAft>
                          <a:spcPts val="0"/>
                        </a:spcAft>
                      </a:pPr>
                      <a:r>
                        <a:rPr lang="tr-TR" sz="1400" b="1" dirty="0">
                          <a:effectLst/>
                        </a:rPr>
                        <a:t>Teknoloji Laboratuvarı</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987313"/>
                  </a:ext>
                </a:extLst>
              </a:tr>
              <a:tr h="232111">
                <a:tc>
                  <a:txBody>
                    <a:bodyPr/>
                    <a:lstStyle/>
                    <a:p>
                      <a:pPr marL="36000">
                        <a:lnSpc>
                          <a:spcPct val="100000"/>
                        </a:lnSpc>
                        <a:spcAft>
                          <a:spcPts val="0"/>
                        </a:spcAft>
                      </a:pPr>
                      <a:r>
                        <a:rPr lang="tr-TR" sz="1400" b="1" dirty="0">
                          <a:effectLst/>
                        </a:rPr>
                        <a:t>Bilgisayar Laboratuvarı</a:t>
                      </a:r>
                      <a:endParaRPr lang="tr-TR"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55651903"/>
                  </a:ext>
                </a:extLst>
              </a:tr>
              <a:tr h="232111">
                <a:tc>
                  <a:txBody>
                    <a:bodyPr/>
                    <a:lstStyle/>
                    <a:p>
                      <a:pPr marL="36000" algn="r">
                        <a:lnSpc>
                          <a:spcPct val="100000"/>
                        </a:lnSpc>
                        <a:spcAft>
                          <a:spcPts val="0"/>
                        </a:spcAft>
                      </a:pPr>
                      <a:r>
                        <a:rPr lang="tr-TR" sz="1100" dirty="0">
                          <a:effectLst/>
                        </a:rPr>
                        <a:t>                                </a:t>
                      </a:r>
                      <a:r>
                        <a:rPr lang="tr-TR" sz="1400" dirty="0">
                          <a:solidFill>
                            <a:srgbClr val="FF0000"/>
                          </a:solidFill>
                          <a:effectLst/>
                        </a:rPr>
                        <a:t>TOPLAM</a:t>
                      </a:r>
                      <a:endParaRPr lang="tr-TR" sz="1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08615432"/>
                  </a:ext>
                </a:extLst>
              </a:tr>
            </a:tbl>
          </a:graphicData>
        </a:graphic>
      </p:graphicFrame>
      <p:sp>
        <p:nvSpPr>
          <p:cNvPr id="7" name="Metin kutusu 6"/>
          <p:cNvSpPr txBox="1"/>
          <p:nvPr/>
        </p:nvSpPr>
        <p:spPr>
          <a:xfrm>
            <a:off x="109366" y="6017843"/>
            <a:ext cx="4572000" cy="276999"/>
          </a:xfrm>
          <a:prstGeom prst="rect">
            <a:avLst/>
          </a:prstGeom>
          <a:noFill/>
        </p:spPr>
        <p:txBody>
          <a:bodyPr wrap="square" rtlCol="0">
            <a:spAutoFit/>
          </a:bodyPr>
          <a:lstStyle/>
          <a:p>
            <a:r>
              <a:rPr lang="tr-TR" sz="1200" b="1" i="1" dirty="0">
                <a:solidFill>
                  <a:srgbClr val="C00000"/>
                </a:solidFill>
              </a:rPr>
              <a:t>*Bu tabloda verilen eğitim alanlarına göre cevaplayınız.</a:t>
            </a:r>
          </a:p>
        </p:txBody>
      </p:sp>
    </p:spTree>
    <p:extLst>
      <p:ext uri="{BB962C8B-B14F-4D97-AF65-F5344CB8AC3E}">
        <p14:creationId xmlns:p14="http://schemas.microsoft.com/office/powerpoint/2010/main" val="4215151701"/>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E6FAE2-7A40-0C31-8CF7-468FA07093CF}"/>
              </a:ext>
            </a:extLst>
          </p:cNvPr>
          <p:cNvSpPr>
            <a:spLocks noGrp="1"/>
          </p:cNvSpPr>
          <p:nvPr>
            <p:ph type="title"/>
          </p:nvPr>
        </p:nvSpPr>
        <p:spPr>
          <a:xfrm>
            <a:off x="561535" y="856084"/>
            <a:ext cx="10140376" cy="641500"/>
          </a:xfrm>
        </p:spPr>
        <p:txBody>
          <a:bodyPr>
            <a:normAutofit/>
          </a:bodyPr>
          <a:lstStyle/>
          <a:p>
            <a:pPr algn="ctr"/>
            <a:r>
              <a:rPr lang="tr-TR" sz="2800" b="1" dirty="0">
                <a:solidFill>
                  <a:srgbClr val="FF0000"/>
                </a:solidFill>
                <a:latin typeface="+mn-lt"/>
              </a:rPr>
              <a:t>Fiziksel Altyapı ve Tesisler: </a:t>
            </a:r>
            <a:r>
              <a:rPr lang="tr-TR" sz="2800" b="1" dirty="0">
                <a:solidFill>
                  <a:srgbClr val="3333FF"/>
                </a:solidFill>
                <a:latin typeface="+mn-lt"/>
              </a:rPr>
              <a:t>Sağlık, Sosyal, Kültürel ve Sportif Alanlar</a:t>
            </a:r>
            <a:endParaRPr lang="tr-TR" sz="2800" dirty="0">
              <a:solidFill>
                <a:srgbClr val="3333FF"/>
              </a:solidFill>
            </a:endParaRPr>
          </a:p>
        </p:txBody>
      </p:sp>
      <p:sp>
        <p:nvSpPr>
          <p:cNvPr id="3" name="Veri Yer Tutucusu 2"/>
          <p:cNvSpPr>
            <a:spLocks noGrp="1"/>
          </p:cNvSpPr>
          <p:nvPr>
            <p:ph type="dt" sz="half" idx="10"/>
          </p:nvPr>
        </p:nvSpPr>
        <p:spPr/>
        <p:txBody>
          <a:bodyPr/>
          <a:lstStyle/>
          <a:p>
            <a:fld id="{F593CDD7-1D31-4C3E-A0CE-1E28865E3744}" type="datetime1">
              <a:rPr lang="tr-TR" smtClean="0"/>
              <a:pPr/>
              <a:t>15.01.2026</a:t>
            </a:fld>
            <a:endParaRPr lang="tr-TR"/>
          </a:p>
        </p:txBody>
      </p:sp>
      <p:sp>
        <p:nvSpPr>
          <p:cNvPr id="6" name="Slayt Numarası Yer Tutucusu 5"/>
          <p:cNvSpPr>
            <a:spLocks noGrp="1"/>
          </p:cNvSpPr>
          <p:nvPr>
            <p:ph type="sldNum" sz="quarter" idx="12"/>
          </p:nvPr>
        </p:nvSpPr>
        <p:spPr/>
        <p:txBody>
          <a:bodyPr/>
          <a:lstStyle/>
          <a:p>
            <a:fld id="{15D42E69-0B45-4D6A-BDA9-8F9042B0111B}" type="slidenum">
              <a:rPr lang="tr-TR" smtClean="0"/>
              <a:pPr/>
              <a:t>18</a:t>
            </a:fld>
            <a:endParaRPr lang="tr-TR"/>
          </a:p>
        </p:txBody>
      </p:sp>
      <p:graphicFrame>
        <p:nvGraphicFramePr>
          <p:cNvPr id="4" name="Tablo 3"/>
          <p:cNvGraphicFramePr>
            <a:graphicFrameLocks noGrp="1"/>
          </p:cNvGraphicFramePr>
          <p:nvPr>
            <p:extLst>
              <p:ext uri="{D42A27DB-BD31-4B8C-83A1-F6EECF244321}">
                <p14:modId xmlns:p14="http://schemas.microsoft.com/office/powerpoint/2010/main" val="3543933549"/>
              </p:ext>
            </p:extLst>
          </p:nvPr>
        </p:nvGraphicFramePr>
        <p:xfrm>
          <a:off x="416285" y="2039839"/>
          <a:ext cx="11406260" cy="3812323"/>
        </p:xfrm>
        <a:graphic>
          <a:graphicData uri="http://schemas.openxmlformats.org/drawingml/2006/table">
            <a:tbl>
              <a:tblPr firstRow="1" firstCol="1" bandRow="1">
                <a:tableStyleId>{5940675A-B579-460E-94D1-54222C63F5DA}</a:tableStyleId>
              </a:tblPr>
              <a:tblGrid>
                <a:gridCol w="5245606">
                  <a:extLst>
                    <a:ext uri="{9D8B030D-6E8A-4147-A177-3AD203B41FA5}">
                      <a16:colId xmlns:a16="http://schemas.microsoft.com/office/drawing/2014/main" val="2460247606"/>
                    </a:ext>
                  </a:extLst>
                </a:gridCol>
                <a:gridCol w="1847273">
                  <a:extLst>
                    <a:ext uri="{9D8B030D-6E8A-4147-A177-3AD203B41FA5}">
                      <a16:colId xmlns:a16="http://schemas.microsoft.com/office/drawing/2014/main" val="4105699901"/>
                    </a:ext>
                  </a:extLst>
                </a:gridCol>
                <a:gridCol w="1551709">
                  <a:extLst>
                    <a:ext uri="{9D8B030D-6E8A-4147-A177-3AD203B41FA5}">
                      <a16:colId xmlns:a16="http://schemas.microsoft.com/office/drawing/2014/main" val="1040123906"/>
                    </a:ext>
                  </a:extLst>
                </a:gridCol>
                <a:gridCol w="2761672">
                  <a:extLst>
                    <a:ext uri="{9D8B030D-6E8A-4147-A177-3AD203B41FA5}">
                      <a16:colId xmlns:a16="http://schemas.microsoft.com/office/drawing/2014/main" val="2265738279"/>
                    </a:ext>
                  </a:extLst>
                </a:gridCol>
              </a:tblGrid>
              <a:tr h="652159">
                <a:tc>
                  <a:txBody>
                    <a:bodyPr/>
                    <a:lstStyle/>
                    <a:p>
                      <a:pPr marL="36000" algn="ctr">
                        <a:lnSpc>
                          <a:spcPct val="107000"/>
                        </a:lnSpc>
                        <a:spcAft>
                          <a:spcPts val="0"/>
                        </a:spcAft>
                      </a:pPr>
                      <a:r>
                        <a:rPr lang="tr-TR" sz="2400" b="1" dirty="0">
                          <a:solidFill>
                            <a:srgbClr val="FF0000"/>
                          </a:solidFill>
                          <a:latin typeface="+mn-lt"/>
                        </a:rPr>
                        <a:t>Sağlık, Sosyal, Kültürel ve Sportif Alanlar</a:t>
                      </a:r>
                      <a:endParaRPr lang="tr-TR" sz="24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2000" b="1" dirty="0">
                          <a:solidFill>
                            <a:srgbClr val="FF0000"/>
                          </a:solidFill>
                          <a:effectLst/>
                          <a:latin typeface="+mn-lt"/>
                        </a:rPr>
                        <a:t>Sayısı (Adet )</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2000" b="1" dirty="0">
                          <a:solidFill>
                            <a:srgbClr val="FF0000"/>
                          </a:solidFill>
                          <a:effectLst/>
                          <a:latin typeface="+mn-lt"/>
                        </a:rPr>
                        <a:t>Alanı (m</a:t>
                      </a:r>
                      <a:r>
                        <a:rPr lang="tr-TR" sz="2000" b="1" baseline="30000" dirty="0">
                          <a:solidFill>
                            <a:srgbClr val="FF0000"/>
                          </a:solidFill>
                          <a:effectLst/>
                          <a:latin typeface="+mn-lt"/>
                        </a:rPr>
                        <a:t>2</a:t>
                      </a:r>
                      <a:r>
                        <a:rPr lang="tr-TR" sz="2000" b="1" dirty="0">
                          <a:solidFill>
                            <a:srgbClr val="FF0000"/>
                          </a:solidFill>
                          <a:effectLst/>
                          <a:latin typeface="+mn-lt"/>
                        </a:rPr>
                        <a:t>)</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2000" b="1" dirty="0">
                          <a:solidFill>
                            <a:srgbClr val="FF0000"/>
                          </a:solidFill>
                          <a:effectLst/>
                          <a:latin typeface="+mn-lt"/>
                        </a:rPr>
                        <a:t>Kapasitesi (Kişi Sayısı)</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89130810"/>
                  </a:ext>
                </a:extLst>
              </a:tr>
              <a:tr h="451452">
                <a:tc>
                  <a:txBody>
                    <a:bodyPr/>
                    <a:lstStyle/>
                    <a:p>
                      <a:pPr marL="36000" algn="l">
                        <a:lnSpc>
                          <a:spcPct val="107000"/>
                        </a:lnSpc>
                        <a:spcAft>
                          <a:spcPts val="0"/>
                        </a:spcAft>
                      </a:pPr>
                      <a:r>
                        <a:rPr lang="tr-TR" sz="2400" b="1" dirty="0">
                          <a:effectLst/>
                          <a:latin typeface="+mn-lt"/>
                        </a:rPr>
                        <a:t>Açık Spor Sahası</a:t>
                      </a:r>
                      <a:endParaRPr lang="tr-TR" sz="2400" b="1"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246568435"/>
                  </a:ext>
                </a:extLst>
              </a:tr>
              <a:tr h="451452">
                <a:tc>
                  <a:txBody>
                    <a:bodyPr/>
                    <a:lstStyle/>
                    <a:p>
                      <a:pPr marL="36000" algn="l">
                        <a:lnSpc>
                          <a:spcPct val="107000"/>
                        </a:lnSpc>
                        <a:spcAft>
                          <a:spcPts val="0"/>
                        </a:spcAft>
                      </a:pPr>
                      <a:r>
                        <a:rPr lang="tr-TR" sz="2400" b="1" dirty="0">
                          <a:effectLst/>
                          <a:latin typeface="+mn-lt"/>
                        </a:rPr>
                        <a:t>Kapalı Spor Sahası</a:t>
                      </a:r>
                      <a:endParaRPr lang="tr-TR" sz="2400" b="1"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871548376"/>
                  </a:ext>
                </a:extLst>
              </a:tr>
              <a:tr h="451452">
                <a:tc>
                  <a:txBody>
                    <a:bodyPr/>
                    <a:lstStyle/>
                    <a:p>
                      <a:pPr marL="36000" algn="l">
                        <a:lnSpc>
                          <a:spcPct val="107000"/>
                        </a:lnSpc>
                        <a:spcAft>
                          <a:spcPts val="0"/>
                        </a:spcAft>
                      </a:pPr>
                      <a:r>
                        <a:rPr lang="tr-TR" sz="2400" b="1" dirty="0">
                          <a:effectLst/>
                          <a:latin typeface="+mn-lt"/>
                        </a:rPr>
                        <a:t>Kantin/Kafeterya</a:t>
                      </a:r>
                      <a:endParaRPr lang="tr-TR" sz="2400" b="1"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1803737"/>
                  </a:ext>
                </a:extLst>
              </a:tr>
              <a:tr h="451452">
                <a:tc>
                  <a:txBody>
                    <a:bodyPr/>
                    <a:lstStyle/>
                    <a:p>
                      <a:pPr marL="36000" algn="l">
                        <a:lnSpc>
                          <a:spcPct val="107000"/>
                        </a:lnSpc>
                        <a:spcAft>
                          <a:spcPts val="0"/>
                        </a:spcAft>
                      </a:pPr>
                      <a:r>
                        <a:rPr lang="tr-TR" sz="2400" b="1" dirty="0">
                          <a:effectLst/>
                          <a:latin typeface="+mn-lt"/>
                        </a:rPr>
                        <a:t>Yemekhane</a:t>
                      </a:r>
                      <a:endParaRPr lang="tr-TR" sz="2400" b="1"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462970105"/>
                  </a:ext>
                </a:extLst>
              </a:tr>
              <a:tr h="451452">
                <a:tc>
                  <a:txBody>
                    <a:bodyPr/>
                    <a:lstStyle/>
                    <a:p>
                      <a:pPr marL="36000" algn="l">
                        <a:lnSpc>
                          <a:spcPct val="107000"/>
                        </a:lnSpc>
                        <a:spcAft>
                          <a:spcPts val="0"/>
                        </a:spcAft>
                      </a:pPr>
                      <a:r>
                        <a:rPr lang="tr-TR" sz="2400" b="1" dirty="0">
                          <a:effectLst/>
                          <a:latin typeface="+mn-lt"/>
                        </a:rPr>
                        <a:t>Mescit</a:t>
                      </a:r>
                      <a:endParaRPr lang="tr-TR" sz="2400" b="1"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94818349"/>
                  </a:ext>
                </a:extLst>
              </a:tr>
              <a:tr h="451452">
                <a:tc>
                  <a:txBody>
                    <a:bodyPr/>
                    <a:lstStyle/>
                    <a:p>
                      <a:pPr marL="36000" algn="l">
                        <a:lnSpc>
                          <a:spcPct val="107000"/>
                        </a:lnSpc>
                        <a:spcAft>
                          <a:spcPts val="0"/>
                        </a:spcAft>
                      </a:pPr>
                      <a:r>
                        <a:rPr lang="tr-TR" sz="2400" b="1" dirty="0">
                          <a:effectLst/>
                          <a:latin typeface="+mn-lt"/>
                        </a:rPr>
                        <a:t>Öğrenci Kulüp Odası</a:t>
                      </a:r>
                      <a:endParaRPr lang="tr-TR" sz="2400" b="1"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776029490"/>
                  </a:ext>
                </a:extLst>
              </a:tr>
              <a:tr h="451452">
                <a:tc>
                  <a:txBody>
                    <a:bodyPr/>
                    <a:lstStyle/>
                    <a:p>
                      <a:pPr algn="r">
                        <a:lnSpc>
                          <a:spcPct val="107000"/>
                        </a:lnSpc>
                        <a:spcAft>
                          <a:spcPts val="0"/>
                        </a:spcAft>
                      </a:pPr>
                      <a:r>
                        <a:rPr lang="tr-TR" sz="2400" b="1" dirty="0">
                          <a:solidFill>
                            <a:srgbClr val="FF0000"/>
                          </a:solidFill>
                          <a:effectLst/>
                          <a:latin typeface="+mn-lt"/>
                        </a:rPr>
                        <a:t>                                TOPLAM</a:t>
                      </a:r>
                      <a:endParaRPr lang="tr-TR" sz="24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332028048"/>
                  </a:ext>
                </a:extLst>
              </a:tr>
            </a:tbl>
          </a:graphicData>
        </a:graphic>
      </p:graphicFrame>
    </p:spTree>
    <p:extLst>
      <p:ext uri="{BB962C8B-B14F-4D97-AF65-F5344CB8AC3E}">
        <p14:creationId xmlns:p14="http://schemas.microsoft.com/office/powerpoint/2010/main" val="4156636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E6FAE2-7A40-0C31-8CF7-468FA07093CF}"/>
              </a:ext>
            </a:extLst>
          </p:cNvPr>
          <p:cNvSpPr>
            <a:spLocks noGrp="1"/>
          </p:cNvSpPr>
          <p:nvPr>
            <p:ph type="title"/>
          </p:nvPr>
        </p:nvSpPr>
        <p:spPr>
          <a:xfrm>
            <a:off x="346080" y="853920"/>
            <a:ext cx="10278377" cy="616225"/>
          </a:xfrm>
        </p:spPr>
        <p:txBody>
          <a:bodyPr>
            <a:normAutofit/>
          </a:bodyPr>
          <a:lstStyle/>
          <a:p>
            <a:pPr algn="ctr"/>
            <a:r>
              <a:rPr lang="tr-TR" sz="3600" b="1" dirty="0">
                <a:solidFill>
                  <a:srgbClr val="FF0000"/>
                </a:solidFill>
                <a:latin typeface="+mn-lt"/>
              </a:rPr>
              <a:t>Fiziksel Yapı: </a:t>
            </a:r>
            <a:r>
              <a:rPr lang="tr-TR" sz="3600" b="1" dirty="0">
                <a:solidFill>
                  <a:srgbClr val="3333FF"/>
                </a:solidFill>
                <a:latin typeface="+mn-lt"/>
              </a:rPr>
              <a:t>Hizmet Alanları</a:t>
            </a:r>
            <a:endParaRPr lang="tr-TR" sz="3600" dirty="0">
              <a:solidFill>
                <a:srgbClr val="3333FF"/>
              </a:solidFill>
            </a:endParaRPr>
          </a:p>
        </p:txBody>
      </p:sp>
      <p:sp>
        <p:nvSpPr>
          <p:cNvPr id="3" name="Veri Yer Tutucusu 2"/>
          <p:cNvSpPr>
            <a:spLocks noGrp="1"/>
          </p:cNvSpPr>
          <p:nvPr>
            <p:ph type="dt" sz="half" idx="10"/>
          </p:nvPr>
        </p:nvSpPr>
        <p:spPr/>
        <p:txBody>
          <a:bodyPr/>
          <a:lstStyle/>
          <a:p>
            <a:fld id="{FCFBF372-F79F-47DF-8DAA-DBE12665072C}" type="datetime1">
              <a:rPr lang="tr-TR" smtClean="0"/>
              <a:pPr/>
              <a:t>15.01.2026</a:t>
            </a:fld>
            <a:endParaRPr lang="tr-TR"/>
          </a:p>
        </p:txBody>
      </p:sp>
      <p:sp>
        <p:nvSpPr>
          <p:cNvPr id="6" name="Slayt Numarası Yer Tutucusu 5"/>
          <p:cNvSpPr>
            <a:spLocks noGrp="1"/>
          </p:cNvSpPr>
          <p:nvPr>
            <p:ph type="sldNum" sz="quarter" idx="12"/>
          </p:nvPr>
        </p:nvSpPr>
        <p:spPr/>
        <p:txBody>
          <a:bodyPr/>
          <a:lstStyle/>
          <a:p>
            <a:fld id="{15D42E69-0B45-4D6A-BDA9-8F9042B0111B}" type="slidenum">
              <a:rPr lang="tr-TR" smtClean="0"/>
              <a:pPr/>
              <a:t>19</a:t>
            </a:fld>
            <a:endParaRPr lang="tr-TR"/>
          </a:p>
        </p:txBody>
      </p:sp>
      <p:sp>
        <p:nvSpPr>
          <p:cNvPr id="7" name="Akış Çizelgesi: Toplam Birleşimi 6"/>
          <p:cNvSpPr/>
          <p:nvPr/>
        </p:nvSpPr>
        <p:spPr>
          <a:xfrm>
            <a:off x="11801284" y="6586463"/>
            <a:ext cx="234962" cy="270024"/>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5" name="Tablo 4"/>
          <p:cNvGraphicFramePr>
            <a:graphicFrameLocks noGrp="1"/>
          </p:cNvGraphicFramePr>
          <p:nvPr>
            <p:extLst>
              <p:ext uri="{D42A27DB-BD31-4B8C-83A1-F6EECF244321}">
                <p14:modId xmlns:p14="http://schemas.microsoft.com/office/powerpoint/2010/main" val="1204468700"/>
              </p:ext>
            </p:extLst>
          </p:nvPr>
        </p:nvGraphicFramePr>
        <p:xfrm>
          <a:off x="346080" y="2068815"/>
          <a:ext cx="11572685" cy="3090196"/>
        </p:xfrm>
        <a:graphic>
          <a:graphicData uri="http://schemas.openxmlformats.org/drawingml/2006/table">
            <a:tbl>
              <a:tblPr firstRow="1" firstCol="1" bandRow="1">
                <a:tableStyleId>{BDBED569-4797-4DF1-A0F4-6AAB3CD982D8}</a:tableStyleId>
              </a:tblPr>
              <a:tblGrid>
                <a:gridCol w="2436116">
                  <a:extLst>
                    <a:ext uri="{9D8B030D-6E8A-4147-A177-3AD203B41FA5}">
                      <a16:colId xmlns:a16="http://schemas.microsoft.com/office/drawing/2014/main" val="3971967903"/>
                    </a:ext>
                  </a:extLst>
                </a:gridCol>
                <a:gridCol w="1023186">
                  <a:extLst>
                    <a:ext uri="{9D8B030D-6E8A-4147-A177-3AD203B41FA5}">
                      <a16:colId xmlns:a16="http://schemas.microsoft.com/office/drawing/2014/main" val="4094087159"/>
                    </a:ext>
                  </a:extLst>
                </a:gridCol>
                <a:gridCol w="1560945">
                  <a:extLst>
                    <a:ext uri="{9D8B030D-6E8A-4147-A177-3AD203B41FA5}">
                      <a16:colId xmlns:a16="http://schemas.microsoft.com/office/drawing/2014/main" val="416363929"/>
                    </a:ext>
                  </a:extLst>
                </a:gridCol>
                <a:gridCol w="1551709">
                  <a:extLst>
                    <a:ext uri="{9D8B030D-6E8A-4147-A177-3AD203B41FA5}">
                      <a16:colId xmlns:a16="http://schemas.microsoft.com/office/drawing/2014/main" val="1810272846"/>
                    </a:ext>
                  </a:extLst>
                </a:gridCol>
                <a:gridCol w="2493819">
                  <a:extLst>
                    <a:ext uri="{9D8B030D-6E8A-4147-A177-3AD203B41FA5}">
                      <a16:colId xmlns:a16="http://schemas.microsoft.com/office/drawing/2014/main" val="2143473600"/>
                    </a:ext>
                  </a:extLst>
                </a:gridCol>
                <a:gridCol w="2506910">
                  <a:extLst>
                    <a:ext uri="{9D8B030D-6E8A-4147-A177-3AD203B41FA5}">
                      <a16:colId xmlns:a16="http://schemas.microsoft.com/office/drawing/2014/main" val="690554438"/>
                    </a:ext>
                  </a:extLst>
                </a:gridCol>
              </a:tblGrid>
              <a:tr h="861287">
                <a:tc>
                  <a:txBody>
                    <a:bodyPr/>
                    <a:lstStyle/>
                    <a:p>
                      <a:pPr>
                        <a:lnSpc>
                          <a:spcPct val="107000"/>
                        </a:lnSpc>
                        <a:spcAft>
                          <a:spcPts val="0"/>
                        </a:spcAft>
                      </a:pPr>
                      <a:r>
                        <a:rPr lang="tr-TR" sz="2000">
                          <a:effectLst/>
                          <a:latin typeface="+mn-lt"/>
                        </a:rPr>
                        <a:t> </a:t>
                      </a:r>
                      <a:endParaRPr lang="tr-TR" sz="200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0"/>
                        </a:spcAft>
                      </a:pPr>
                      <a:r>
                        <a:rPr lang="tr-TR" sz="2000" dirty="0">
                          <a:solidFill>
                            <a:srgbClr val="FF0000"/>
                          </a:solidFill>
                          <a:effectLst/>
                          <a:latin typeface="+mn-lt"/>
                        </a:rPr>
                        <a:t>Personel Sayısı</a:t>
                      </a:r>
                      <a:endParaRPr lang="tr-TR" sz="2000" dirty="0">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0"/>
                        </a:spcAft>
                      </a:pPr>
                      <a:r>
                        <a:rPr lang="tr-TR" sz="2000" dirty="0">
                          <a:solidFill>
                            <a:srgbClr val="FF0000"/>
                          </a:solidFill>
                          <a:effectLst/>
                          <a:latin typeface="+mn-lt"/>
                        </a:rPr>
                        <a:t>Çalışma Odası Sayısı (Adet)</a:t>
                      </a:r>
                      <a:endParaRPr lang="tr-TR" sz="2000"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2000" dirty="0">
                          <a:solidFill>
                            <a:srgbClr val="FF0000"/>
                          </a:solidFill>
                          <a:effectLst/>
                          <a:latin typeface="+mn-lt"/>
                        </a:rPr>
                        <a:t>Çalışma Odası Alanı (m</a:t>
                      </a:r>
                      <a:r>
                        <a:rPr lang="tr-TR" sz="2000" baseline="30000" dirty="0">
                          <a:solidFill>
                            <a:srgbClr val="FF0000"/>
                          </a:solidFill>
                          <a:effectLst/>
                          <a:latin typeface="+mn-lt"/>
                        </a:rPr>
                        <a:t>2)</a:t>
                      </a:r>
                      <a:endParaRPr lang="tr-TR" sz="2000"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2000" dirty="0">
                          <a:solidFill>
                            <a:srgbClr val="FF0000"/>
                          </a:solidFill>
                          <a:effectLst/>
                          <a:latin typeface="+mn-lt"/>
                        </a:rPr>
                        <a:t>Çalışma Odası Başına Düşen Personel Sayısı</a:t>
                      </a:r>
                      <a:endParaRPr lang="tr-TR" sz="2000"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2000" dirty="0">
                          <a:solidFill>
                            <a:srgbClr val="FF0000"/>
                          </a:solidFill>
                          <a:effectLst/>
                          <a:latin typeface="+mn-lt"/>
                        </a:rPr>
                        <a:t>Personel Başına Düşen Fiziksel Alan (m</a:t>
                      </a:r>
                      <a:r>
                        <a:rPr lang="tr-TR" sz="2000" baseline="30000" dirty="0">
                          <a:solidFill>
                            <a:srgbClr val="FF0000"/>
                          </a:solidFill>
                          <a:effectLst/>
                          <a:latin typeface="+mn-lt"/>
                        </a:rPr>
                        <a:t>2</a:t>
                      </a:r>
                      <a:r>
                        <a:rPr lang="tr-TR" sz="2000" dirty="0">
                          <a:solidFill>
                            <a:srgbClr val="FF0000"/>
                          </a:solidFill>
                          <a:effectLst/>
                          <a:latin typeface="+mn-lt"/>
                        </a:rPr>
                        <a:t>)</a:t>
                      </a:r>
                      <a:endParaRPr lang="tr-TR" sz="2000"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42411976"/>
                  </a:ext>
                </a:extLst>
              </a:tr>
              <a:tr h="908490">
                <a:tc>
                  <a:txBody>
                    <a:bodyPr/>
                    <a:lstStyle/>
                    <a:p>
                      <a:pPr>
                        <a:lnSpc>
                          <a:spcPct val="107000"/>
                        </a:lnSpc>
                        <a:spcAft>
                          <a:spcPts val="0"/>
                        </a:spcAft>
                      </a:pPr>
                      <a:r>
                        <a:rPr lang="tr-TR" sz="2000" dirty="0">
                          <a:solidFill>
                            <a:srgbClr val="3333FF"/>
                          </a:solidFill>
                          <a:effectLst/>
                          <a:latin typeface="+mn-lt"/>
                        </a:rPr>
                        <a:t>Akademik Personel Hizmet Alanları</a:t>
                      </a:r>
                      <a:endParaRPr lang="tr-TR" sz="2000" dirty="0">
                        <a:solidFill>
                          <a:srgbClr val="3333FF"/>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pPr>
                      <a:r>
                        <a:rPr lang="tr-TR" sz="2000" dirty="0">
                          <a:effectLst/>
                          <a:latin typeface="+mn-lt"/>
                          <a:cs typeface="Times New Roman" panose="02020603050405020304" pitchFamily="18" charset="0"/>
                        </a:rPr>
                        <a:t>4</a:t>
                      </a:r>
                    </a:p>
                  </a:txBody>
                  <a:tcPr marL="9525" marR="9525" marT="9525" marB="0" anchor="ctr"/>
                </a:tc>
                <a:tc>
                  <a:txBody>
                    <a:bodyPr/>
                    <a:lstStyle/>
                    <a:p>
                      <a:pPr algn="ctr">
                        <a:lnSpc>
                          <a:spcPct val="107000"/>
                        </a:lnSpc>
                        <a:spcAft>
                          <a:spcPts val="0"/>
                        </a:spcAft>
                      </a:pPr>
                      <a:r>
                        <a:rPr lang="tr-TR" sz="2000" dirty="0">
                          <a:effectLst/>
                          <a:latin typeface="+mn-lt"/>
                        </a:rPr>
                        <a:t> 2</a:t>
                      </a:r>
                      <a:endParaRPr lang="tr-TR" sz="200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50,71</a:t>
                      </a:r>
                    </a:p>
                  </a:txBody>
                  <a:tcPr marL="0" marR="0" marT="0" marB="0" anchor="ctr"/>
                </a:tc>
                <a:tc>
                  <a:txBody>
                    <a:bodyPr/>
                    <a:lstStyle/>
                    <a:p>
                      <a:pPr algn="ctr">
                        <a:lnSpc>
                          <a:spcPct val="107000"/>
                        </a:lnSpc>
                      </a:pPr>
                      <a:r>
                        <a:rPr lang="tr-TR" sz="2000" dirty="0">
                          <a:effectLst/>
                          <a:latin typeface="+mn-lt"/>
                          <a:cs typeface="Times New Roman" panose="02020603050405020304" pitchFamily="18" charset="0"/>
                        </a:rPr>
                        <a:t>2</a:t>
                      </a:r>
                    </a:p>
                  </a:txBody>
                  <a:tcPr marL="6350" marR="6350" marT="6350" marB="0" anchor="ctr"/>
                </a:tc>
                <a:tc>
                  <a:txBody>
                    <a:bodyPr/>
                    <a:lstStyle/>
                    <a:p>
                      <a:pPr algn="ctr">
                        <a:lnSpc>
                          <a:spcPct val="107000"/>
                        </a:lnSpc>
                        <a:spcAft>
                          <a:spcPts val="0"/>
                        </a:spcAft>
                      </a:pPr>
                      <a:r>
                        <a:rPr lang="tr-TR" sz="2000" dirty="0">
                          <a:effectLst/>
                          <a:latin typeface="+mn-lt"/>
                        </a:rPr>
                        <a:t> 12,67</a:t>
                      </a:r>
                      <a:endParaRPr lang="tr-TR" sz="200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05282906"/>
                  </a:ext>
                </a:extLst>
              </a:tr>
              <a:tr h="604900">
                <a:tc>
                  <a:txBody>
                    <a:bodyPr/>
                    <a:lstStyle/>
                    <a:p>
                      <a:pPr>
                        <a:lnSpc>
                          <a:spcPct val="107000"/>
                        </a:lnSpc>
                        <a:spcAft>
                          <a:spcPts val="0"/>
                        </a:spcAft>
                      </a:pPr>
                      <a:r>
                        <a:rPr lang="tr-TR" sz="2000" dirty="0">
                          <a:solidFill>
                            <a:srgbClr val="3333FF"/>
                          </a:solidFill>
                          <a:effectLst/>
                          <a:latin typeface="+mn-lt"/>
                        </a:rPr>
                        <a:t>İdari Personel Hizmet Alanları</a:t>
                      </a:r>
                      <a:endParaRPr lang="tr-TR" sz="2000" dirty="0">
                        <a:solidFill>
                          <a:srgbClr val="3333FF"/>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89105459"/>
                  </a:ext>
                </a:extLst>
              </a:tr>
              <a:tr h="600677">
                <a:tc>
                  <a:txBody>
                    <a:bodyPr/>
                    <a:lstStyle/>
                    <a:p>
                      <a:pPr algn="r">
                        <a:lnSpc>
                          <a:spcPct val="107000"/>
                        </a:lnSpc>
                        <a:spcAft>
                          <a:spcPts val="0"/>
                        </a:spcAft>
                      </a:pPr>
                      <a:r>
                        <a:rPr lang="tr-TR" sz="2000" dirty="0">
                          <a:solidFill>
                            <a:srgbClr val="FF0000"/>
                          </a:solidFill>
                          <a:effectLst/>
                          <a:latin typeface="+mn-lt"/>
                        </a:rPr>
                        <a:t>                               TOPLAM</a:t>
                      </a:r>
                      <a:endParaRPr lang="tr-TR" sz="2000"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pPr>
                      <a:r>
                        <a:rPr lang="tr-TR" sz="2000" dirty="0">
                          <a:effectLst/>
                          <a:latin typeface="+mn-lt"/>
                          <a:cs typeface="Times New Roman" panose="02020603050405020304" pitchFamily="18" charset="0"/>
                        </a:rPr>
                        <a:t>4</a:t>
                      </a:r>
                    </a:p>
                  </a:txBody>
                  <a:tcPr marL="9525" marR="9525" marT="9525" marB="0" anchor="ctr"/>
                </a:tc>
                <a:tc>
                  <a:txBody>
                    <a:bodyPr/>
                    <a:lstStyle/>
                    <a:p>
                      <a:pPr algn="ctr">
                        <a:lnSpc>
                          <a:spcPct val="107000"/>
                        </a:lnSpc>
                        <a:spcAft>
                          <a:spcPts val="0"/>
                        </a:spcAft>
                      </a:pPr>
                      <a:r>
                        <a:rPr lang="tr-TR" sz="2000" dirty="0">
                          <a:effectLst/>
                          <a:latin typeface="+mn-lt"/>
                        </a:rPr>
                        <a:t> 2</a:t>
                      </a:r>
                      <a:endParaRPr lang="tr-TR" sz="200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50,71</a:t>
                      </a:r>
                    </a:p>
                  </a:txBody>
                  <a:tcPr marL="0" marR="0" marT="0" marB="0" anchor="ctr"/>
                </a:tc>
                <a:tc>
                  <a:txBody>
                    <a:bodyPr/>
                    <a:lstStyle/>
                    <a:p>
                      <a:pPr algn="ctr">
                        <a:lnSpc>
                          <a:spcPct val="107000"/>
                        </a:lnSpc>
                      </a:pPr>
                      <a:r>
                        <a:rPr lang="tr-TR" sz="2000" dirty="0">
                          <a:effectLst/>
                          <a:latin typeface="+mn-lt"/>
                          <a:cs typeface="Times New Roman" panose="02020603050405020304" pitchFamily="18" charset="0"/>
                        </a:rPr>
                        <a:t>2</a:t>
                      </a:r>
                    </a:p>
                  </a:txBody>
                  <a:tcPr marL="6350" marR="6350" marT="6350" marB="0" anchor="ctr"/>
                </a:tc>
                <a:tc>
                  <a:txBody>
                    <a:bodyPr/>
                    <a:lstStyle/>
                    <a:p>
                      <a:pPr algn="ctr">
                        <a:lnSpc>
                          <a:spcPct val="107000"/>
                        </a:lnSpc>
                        <a:spcAft>
                          <a:spcPts val="0"/>
                        </a:spcAft>
                      </a:pPr>
                      <a:r>
                        <a:rPr lang="tr-TR" sz="2000" dirty="0">
                          <a:effectLst/>
                          <a:latin typeface="+mn-lt"/>
                        </a:rPr>
                        <a:t> 12,67</a:t>
                      </a:r>
                      <a:endParaRPr lang="tr-TR" sz="200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39653533"/>
                  </a:ext>
                </a:extLst>
              </a:tr>
            </a:tbl>
          </a:graphicData>
        </a:graphic>
      </p:graphicFrame>
    </p:spTree>
    <p:extLst>
      <p:ext uri="{BB962C8B-B14F-4D97-AF65-F5344CB8AC3E}">
        <p14:creationId xmlns:p14="http://schemas.microsoft.com/office/powerpoint/2010/main" val="25778158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439D512-1640-10B9-0F7A-413D7936E0D2}"/>
              </a:ext>
            </a:extLst>
          </p:cNvPr>
          <p:cNvSpPr>
            <a:spLocks noGrp="1"/>
          </p:cNvSpPr>
          <p:nvPr>
            <p:ph type="title"/>
          </p:nvPr>
        </p:nvSpPr>
        <p:spPr>
          <a:xfrm>
            <a:off x="1300124" y="793597"/>
            <a:ext cx="9104811" cy="509452"/>
          </a:xfrm>
        </p:spPr>
        <p:txBody>
          <a:bodyPr>
            <a:noAutofit/>
          </a:bodyPr>
          <a:lstStyle/>
          <a:p>
            <a:pPr algn="ctr"/>
            <a:r>
              <a:rPr lang="tr-TR" sz="2800" b="1" dirty="0">
                <a:solidFill>
                  <a:srgbClr val="FF0000"/>
                </a:solidFill>
                <a:latin typeface="+mn-lt"/>
              </a:rPr>
              <a:t>SUNUM PLANI</a:t>
            </a:r>
          </a:p>
        </p:txBody>
      </p:sp>
      <p:sp>
        <p:nvSpPr>
          <p:cNvPr id="3" name="İçerik Yer Tutucusu 2">
            <a:extLst>
              <a:ext uri="{FF2B5EF4-FFF2-40B4-BE49-F238E27FC236}">
                <a16:creationId xmlns:a16="http://schemas.microsoft.com/office/drawing/2014/main" id="{1FFEEEBC-9D10-9D61-A2F2-142355F8EAA8}"/>
              </a:ext>
            </a:extLst>
          </p:cNvPr>
          <p:cNvSpPr>
            <a:spLocks noGrp="1"/>
          </p:cNvSpPr>
          <p:nvPr>
            <p:ph idx="1"/>
          </p:nvPr>
        </p:nvSpPr>
        <p:spPr>
          <a:xfrm>
            <a:off x="2764972" y="1927960"/>
            <a:ext cx="6009574" cy="4313657"/>
          </a:xfrm>
        </p:spPr>
        <p:txBody>
          <a:bodyPr>
            <a:normAutofit fontScale="55000" lnSpcReduction="20000"/>
          </a:bodyPr>
          <a:lstStyle/>
          <a:p>
            <a:pPr marL="514350" indent="-514350">
              <a:lnSpc>
                <a:spcPct val="150000"/>
              </a:lnSpc>
              <a:spcBef>
                <a:spcPts val="0"/>
              </a:spcBef>
              <a:spcAft>
                <a:spcPts val="400"/>
              </a:spcAft>
              <a:buFont typeface="+mj-lt"/>
              <a:buAutoNum type="arabicParenR"/>
            </a:pPr>
            <a:r>
              <a:rPr lang="tr-TR" sz="3200" b="1" dirty="0">
                <a:solidFill>
                  <a:srgbClr val="3333FF"/>
                </a:solidFill>
              </a:rPr>
              <a:t>GİRİŞ</a:t>
            </a:r>
          </a:p>
          <a:p>
            <a:pPr marL="514350" indent="-514350">
              <a:lnSpc>
                <a:spcPct val="150000"/>
              </a:lnSpc>
              <a:spcBef>
                <a:spcPts val="0"/>
              </a:spcBef>
              <a:spcAft>
                <a:spcPts val="400"/>
              </a:spcAft>
              <a:buFont typeface="+mj-lt"/>
              <a:buAutoNum type="arabicParenR"/>
            </a:pPr>
            <a:r>
              <a:rPr lang="tr-TR" sz="3200" b="1" dirty="0">
                <a:solidFill>
                  <a:srgbClr val="3333FF"/>
                </a:solidFill>
              </a:rPr>
              <a:t>YÖNETİM</a:t>
            </a:r>
          </a:p>
          <a:p>
            <a:pPr marL="514350" indent="-514350">
              <a:lnSpc>
                <a:spcPct val="150000"/>
              </a:lnSpc>
              <a:spcBef>
                <a:spcPts val="0"/>
              </a:spcBef>
              <a:spcAft>
                <a:spcPts val="400"/>
              </a:spcAft>
              <a:buFont typeface="+mj-lt"/>
              <a:buAutoNum type="arabicParenR"/>
            </a:pPr>
            <a:r>
              <a:rPr lang="tr-TR" sz="3200" b="1" dirty="0">
                <a:solidFill>
                  <a:srgbClr val="3333FF"/>
                </a:solidFill>
              </a:rPr>
              <a:t>PERSONEL</a:t>
            </a:r>
          </a:p>
          <a:p>
            <a:pPr marL="514350" indent="-514350">
              <a:lnSpc>
                <a:spcPct val="150000"/>
              </a:lnSpc>
              <a:spcBef>
                <a:spcPts val="0"/>
              </a:spcBef>
              <a:spcAft>
                <a:spcPts val="400"/>
              </a:spcAft>
              <a:buFont typeface="+mj-lt"/>
              <a:buAutoNum type="arabicParenR"/>
            </a:pPr>
            <a:r>
              <a:rPr lang="tr-TR" sz="3200" b="1" dirty="0">
                <a:solidFill>
                  <a:srgbClr val="3333FF"/>
                </a:solidFill>
              </a:rPr>
              <a:t>EĞİTİM ÖĞRETİM</a:t>
            </a:r>
          </a:p>
          <a:p>
            <a:pPr marL="514350" indent="-514350">
              <a:lnSpc>
                <a:spcPct val="150000"/>
              </a:lnSpc>
              <a:spcBef>
                <a:spcPts val="0"/>
              </a:spcBef>
              <a:spcAft>
                <a:spcPts val="400"/>
              </a:spcAft>
              <a:buFont typeface="+mj-lt"/>
              <a:buAutoNum type="arabicParenR"/>
            </a:pPr>
            <a:r>
              <a:rPr lang="tr-TR" sz="3200" b="1" dirty="0">
                <a:solidFill>
                  <a:srgbClr val="3333FF"/>
                </a:solidFill>
              </a:rPr>
              <a:t>FİZİKSEL ALTYAPI VE TESİSLER</a:t>
            </a:r>
          </a:p>
          <a:p>
            <a:pPr marL="514350" indent="-514350">
              <a:lnSpc>
                <a:spcPct val="150000"/>
              </a:lnSpc>
              <a:spcBef>
                <a:spcPts val="0"/>
              </a:spcBef>
              <a:spcAft>
                <a:spcPts val="400"/>
              </a:spcAft>
              <a:buFont typeface="+mj-lt"/>
              <a:buAutoNum type="arabicParenR"/>
            </a:pPr>
            <a:r>
              <a:rPr lang="tr-TR" sz="3200" b="1" dirty="0">
                <a:solidFill>
                  <a:srgbClr val="3333FF"/>
                </a:solidFill>
              </a:rPr>
              <a:t>ARAŞTIRMA VE GELİŞTİRME</a:t>
            </a:r>
          </a:p>
          <a:p>
            <a:pPr marL="514350" indent="-514350">
              <a:lnSpc>
                <a:spcPct val="150000"/>
              </a:lnSpc>
              <a:spcBef>
                <a:spcPts val="0"/>
              </a:spcBef>
              <a:spcAft>
                <a:spcPts val="400"/>
              </a:spcAft>
              <a:buFont typeface="+mj-lt"/>
              <a:buAutoNum type="arabicParenR"/>
            </a:pPr>
            <a:r>
              <a:rPr lang="tr-TR" sz="3200" b="1" dirty="0">
                <a:solidFill>
                  <a:srgbClr val="3333FF"/>
                </a:solidFill>
              </a:rPr>
              <a:t>ULUSLARARASILAŞMA</a:t>
            </a:r>
          </a:p>
          <a:p>
            <a:pPr marL="514350" indent="-514350">
              <a:lnSpc>
                <a:spcPct val="150000"/>
              </a:lnSpc>
              <a:spcBef>
                <a:spcPts val="0"/>
              </a:spcBef>
              <a:spcAft>
                <a:spcPts val="400"/>
              </a:spcAft>
              <a:buFont typeface="+mj-lt"/>
              <a:buAutoNum type="arabicParenR"/>
            </a:pPr>
            <a:r>
              <a:rPr lang="tr-TR" sz="3200" b="1" dirty="0">
                <a:solidFill>
                  <a:srgbClr val="3333FF"/>
                </a:solidFill>
              </a:rPr>
              <a:t>KALİTE VE AKREDİTASYON ÇALIŞMALARI</a:t>
            </a:r>
          </a:p>
          <a:p>
            <a:pPr marL="514350" indent="-514350">
              <a:lnSpc>
                <a:spcPct val="150000"/>
              </a:lnSpc>
              <a:spcBef>
                <a:spcPts val="0"/>
              </a:spcBef>
              <a:spcAft>
                <a:spcPts val="400"/>
              </a:spcAft>
              <a:buFont typeface="+mj-lt"/>
              <a:buAutoNum type="arabicParenR"/>
            </a:pPr>
            <a:r>
              <a:rPr lang="tr-TR" sz="3200" b="1" dirty="0">
                <a:solidFill>
                  <a:srgbClr val="3333FF"/>
                </a:solidFill>
              </a:rPr>
              <a:t>SORULAR VE ÖNERİLER</a:t>
            </a:r>
          </a:p>
          <a:p>
            <a:pPr marL="514350" indent="-514350">
              <a:lnSpc>
                <a:spcPct val="150000"/>
              </a:lnSpc>
              <a:spcBef>
                <a:spcPts val="0"/>
              </a:spcBef>
              <a:spcAft>
                <a:spcPts val="400"/>
              </a:spcAft>
              <a:buFont typeface="+mj-lt"/>
              <a:buAutoNum type="arabicParenR"/>
            </a:pPr>
            <a:r>
              <a:rPr lang="tr-TR" sz="3200" b="1" dirty="0">
                <a:solidFill>
                  <a:srgbClr val="3333FF"/>
                </a:solidFill>
              </a:rPr>
              <a:t>KAPANIŞ</a:t>
            </a:r>
          </a:p>
        </p:txBody>
      </p:sp>
      <p:sp>
        <p:nvSpPr>
          <p:cNvPr id="4" name="Veri Yer Tutucusu 3"/>
          <p:cNvSpPr>
            <a:spLocks noGrp="1"/>
          </p:cNvSpPr>
          <p:nvPr>
            <p:ph type="dt" sz="half" idx="10"/>
          </p:nvPr>
        </p:nvSpPr>
        <p:spPr/>
        <p:txBody>
          <a:bodyPr/>
          <a:lstStyle/>
          <a:p>
            <a:fld id="{1C463D64-E275-4CC8-83F7-48840783B60B}"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2</a:t>
            </a:fld>
            <a:endParaRPr lang="tr-TR"/>
          </a:p>
        </p:txBody>
      </p:sp>
    </p:spTree>
    <p:extLst>
      <p:ext uri="{BB962C8B-B14F-4D97-AF65-F5344CB8AC3E}">
        <p14:creationId xmlns:p14="http://schemas.microsoft.com/office/powerpoint/2010/main" val="1142691422"/>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8D7B72-2AA8-2447-5858-71A5B898C4BF}"/>
              </a:ext>
            </a:extLst>
          </p:cNvPr>
          <p:cNvSpPr>
            <a:spLocks noGrp="1"/>
          </p:cNvSpPr>
          <p:nvPr>
            <p:ph type="title"/>
          </p:nvPr>
        </p:nvSpPr>
        <p:spPr>
          <a:xfrm>
            <a:off x="268357" y="772887"/>
            <a:ext cx="10488543" cy="761384"/>
          </a:xfrm>
        </p:spPr>
        <p:txBody>
          <a:bodyPr>
            <a:normAutofit/>
          </a:bodyPr>
          <a:lstStyle/>
          <a:p>
            <a:pPr algn="ctr"/>
            <a:r>
              <a:rPr lang="tr-TR" sz="3600" b="1" dirty="0">
                <a:solidFill>
                  <a:srgbClr val="FF0000"/>
                </a:solidFill>
                <a:latin typeface="+mn-lt"/>
              </a:rPr>
              <a:t>Bilgi ve Teknoloji Kaynakları</a:t>
            </a:r>
            <a:endParaRPr lang="tr-TR" sz="3600" b="1" dirty="0">
              <a:solidFill>
                <a:srgbClr val="FF0000"/>
              </a:solidFill>
            </a:endParaRPr>
          </a:p>
        </p:txBody>
      </p:sp>
      <p:graphicFrame>
        <p:nvGraphicFramePr>
          <p:cNvPr id="3" name="Tablo 2"/>
          <p:cNvGraphicFramePr>
            <a:graphicFrameLocks noGrp="1"/>
          </p:cNvGraphicFramePr>
          <p:nvPr>
            <p:extLst>
              <p:ext uri="{D42A27DB-BD31-4B8C-83A1-F6EECF244321}">
                <p14:modId xmlns:p14="http://schemas.microsoft.com/office/powerpoint/2010/main" val="966099051"/>
              </p:ext>
            </p:extLst>
          </p:nvPr>
        </p:nvGraphicFramePr>
        <p:xfrm>
          <a:off x="566530" y="1902691"/>
          <a:ext cx="11372921" cy="4014527"/>
        </p:xfrm>
        <a:graphic>
          <a:graphicData uri="http://schemas.openxmlformats.org/drawingml/2006/table">
            <a:tbl>
              <a:tblPr firstRow="1" firstCol="1" bandRow="1">
                <a:tableStyleId>{BDBED569-4797-4DF1-A0F4-6AAB3CD982D8}</a:tableStyleId>
              </a:tblPr>
              <a:tblGrid>
                <a:gridCol w="3400610">
                  <a:extLst>
                    <a:ext uri="{9D8B030D-6E8A-4147-A177-3AD203B41FA5}">
                      <a16:colId xmlns:a16="http://schemas.microsoft.com/office/drawing/2014/main" val="2078438818"/>
                    </a:ext>
                  </a:extLst>
                </a:gridCol>
                <a:gridCol w="2192436">
                  <a:extLst>
                    <a:ext uri="{9D8B030D-6E8A-4147-A177-3AD203B41FA5}">
                      <a16:colId xmlns:a16="http://schemas.microsoft.com/office/drawing/2014/main" val="1100204914"/>
                    </a:ext>
                  </a:extLst>
                </a:gridCol>
                <a:gridCol w="3491276">
                  <a:extLst>
                    <a:ext uri="{9D8B030D-6E8A-4147-A177-3AD203B41FA5}">
                      <a16:colId xmlns:a16="http://schemas.microsoft.com/office/drawing/2014/main" val="4114048839"/>
                    </a:ext>
                  </a:extLst>
                </a:gridCol>
                <a:gridCol w="2288599">
                  <a:extLst>
                    <a:ext uri="{9D8B030D-6E8A-4147-A177-3AD203B41FA5}">
                      <a16:colId xmlns:a16="http://schemas.microsoft.com/office/drawing/2014/main" val="3467147724"/>
                    </a:ext>
                  </a:extLst>
                </a:gridCol>
              </a:tblGrid>
              <a:tr h="486950">
                <a:tc>
                  <a:txBody>
                    <a:bodyPr/>
                    <a:lstStyle/>
                    <a:p>
                      <a:pPr algn="ctr">
                        <a:lnSpc>
                          <a:spcPct val="107000"/>
                        </a:lnSpc>
                        <a:spcAft>
                          <a:spcPts val="800"/>
                        </a:spcAft>
                      </a:pPr>
                      <a:r>
                        <a:rPr lang="tr-TR" sz="2400" dirty="0">
                          <a:solidFill>
                            <a:srgbClr val="FF0000"/>
                          </a:solidFill>
                          <a:effectLst/>
                        </a:rPr>
                        <a:t>Cinsi*</a:t>
                      </a:r>
                      <a:endParaRPr lang="tr-T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55245" marT="9525" marB="0" anchor="ctr"/>
                </a:tc>
                <a:tc>
                  <a:txBody>
                    <a:bodyPr/>
                    <a:lstStyle/>
                    <a:p>
                      <a:pPr algn="ctr">
                        <a:lnSpc>
                          <a:spcPct val="107000"/>
                        </a:lnSpc>
                        <a:spcAft>
                          <a:spcPts val="800"/>
                        </a:spcAft>
                      </a:pPr>
                      <a:r>
                        <a:rPr lang="tr-TR" sz="2400" dirty="0">
                          <a:solidFill>
                            <a:srgbClr val="FF0000"/>
                          </a:solidFill>
                          <a:effectLst/>
                        </a:rPr>
                        <a:t>Sayısı (Adet)</a:t>
                      </a:r>
                      <a:endParaRPr lang="tr-T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55245" marR="55245" marT="9525" marB="0" anchor="ctr"/>
                </a:tc>
                <a:tc>
                  <a:txBody>
                    <a:bodyPr/>
                    <a:lstStyle/>
                    <a:p>
                      <a:pPr algn="ctr">
                        <a:lnSpc>
                          <a:spcPct val="107000"/>
                        </a:lnSpc>
                        <a:spcAft>
                          <a:spcPts val="800"/>
                        </a:spcAft>
                      </a:pPr>
                      <a:r>
                        <a:rPr lang="tr-TR" sz="2400" dirty="0">
                          <a:solidFill>
                            <a:srgbClr val="FF0000"/>
                          </a:solidFill>
                          <a:effectLst/>
                        </a:rPr>
                        <a:t>Cinsi*</a:t>
                      </a:r>
                      <a:endParaRPr lang="tr-T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tc>
                  <a:txBody>
                    <a:bodyPr/>
                    <a:lstStyle/>
                    <a:p>
                      <a:pPr algn="ctr">
                        <a:lnSpc>
                          <a:spcPct val="107000"/>
                        </a:lnSpc>
                        <a:spcAft>
                          <a:spcPts val="800"/>
                        </a:spcAft>
                      </a:pPr>
                      <a:r>
                        <a:rPr lang="tr-TR" sz="2400" dirty="0">
                          <a:solidFill>
                            <a:srgbClr val="FF0000"/>
                          </a:solidFill>
                          <a:effectLst/>
                        </a:rPr>
                        <a:t>Sayısı (Adet)</a:t>
                      </a:r>
                      <a:endParaRPr lang="tr-T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extLst>
                  <a:ext uri="{0D108BD9-81ED-4DB2-BD59-A6C34878D82A}">
                    <a16:rowId xmlns:a16="http://schemas.microsoft.com/office/drawing/2014/main" val="3943836140"/>
                  </a:ext>
                </a:extLst>
              </a:tr>
              <a:tr h="391953">
                <a:tc>
                  <a:txBody>
                    <a:bodyPr/>
                    <a:lstStyle/>
                    <a:p>
                      <a:pPr marL="36000">
                        <a:lnSpc>
                          <a:spcPct val="107000"/>
                        </a:lnSpc>
                        <a:spcAft>
                          <a:spcPts val="800"/>
                        </a:spcAft>
                      </a:pPr>
                      <a:r>
                        <a:rPr lang="tr-TR" sz="1800" b="1" dirty="0">
                          <a:effectLst/>
                        </a:rPr>
                        <a:t>Masaüstü Bilgisayar</a:t>
                      </a:r>
                      <a:endParaRPr lang="tr-TR" sz="1800" b="1" dirty="0">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algn="ctr">
                        <a:lnSpc>
                          <a:spcPct val="107000"/>
                        </a:lnSpc>
                        <a:spcAft>
                          <a:spcPts val="800"/>
                        </a:spcAft>
                      </a:pPr>
                      <a:r>
                        <a:rPr lang="tr-TR" sz="1800" b="1" dirty="0">
                          <a:solidFill>
                            <a:srgbClr val="C00000"/>
                          </a:solidFill>
                          <a:effectLst/>
                          <a:latin typeface="+mn-lt"/>
                          <a:ea typeface="Calibri" panose="020F0502020204030204" pitchFamily="34" charset="0"/>
                          <a:cs typeface="Calibri" panose="020F0502020204030204" pitchFamily="34" charset="0"/>
                        </a:rPr>
                        <a:t>4</a:t>
                      </a:r>
                      <a:endParaRPr lang="tr-TR" sz="1800" b="1" dirty="0">
                        <a:solidFill>
                          <a:srgbClr val="C00000"/>
                        </a:solidFill>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marR="0" lvl="0" indent="0" algn="l" defTabSz="914400" rtl="0" eaLnBrk="1" fontAlgn="auto" latinLnBrk="0" hangingPunct="1">
                        <a:lnSpc>
                          <a:spcPct val="107000"/>
                        </a:lnSpc>
                        <a:spcBef>
                          <a:spcPts val="0"/>
                        </a:spcBef>
                        <a:spcAft>
                          <a:spcPts val="800"/>
                        </a:spcAft>
                        <a:buClrTx/>
                        <a:buSzTx/>
                        <a:buFontTx/>
                        <a:buNone/>
                        <a:tabLst/>
                        <a:defRPr/>
                      </a:pPr>
                      <a:r>
                        <a:rPr lang="tr-TR" sz="1800" b="1" dirty="0">
                          <a:effectLst/>
                        </a:rPr>
                        <a:t>Faks</a:t>
                      </a:r>
                      <a:endParaRPr lang="tr-TR" sz="1800" b="1" dirty="0">
                        <a:effectLst/>
                        <a:latin typeface="+mn-lt"/>
                        <a:ea typeface="Calibri" panose="020F0502020204030204" pitchFamily="34" charset="0"/>
                        <a:cs typeface="Calibri" panose="020F0502020204030204" pitchFamily="34" charset="0"/>
                      </a:endParaRPr>
                    </a:p>
                  </a:txBody>
                  <a:tcPr marL="0" marR="0" marT="0" marB="0"/>
                </a:tc>
                <a:tc>
                  <a:txBody>
                    <a:bodyPr/>
                    <a:lstStyle/>
                    <a:p>
                      <a:pPr marL="36000" algn="ctr">
                        <a:lnSpc>
                          <a:spcPct val="107000"/>
                        </a:lnSpc>
                        <a:spcAft>
                          <a:spcPts val="800"/>
                        </a:spcAft>
                      </a:pP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txBody>
                  <a:tcPr marL="0" marR="0" marT="0" marB="0"/>
                </a:tc>
                <a:extLst>
                  <a:ext uri="{0D108BD9-81ED-4DB2-BD59-A6C34878D82A}">
                    <a16:rowId xmlns:a16="http://schemas.microsoft.com/office/drawing/2014/main" val="2292113149"/>
                  </a:ext>
                </a:extLst>
              </a:tr>
              <a:tr h="391953">
                <a:tc>
                  <a:txBody>
                    <a:bodyPr/>
                    <a:lstStyle/>
                    <a:p>
                      <a:pPr marL="36000">
                        <a:lnSpc>
                          <a:spcPct val="107000"/>
                        </a:lnSpc>
                        <a:spcAft>
                          <a:spcPts val="800"/>
                        </a:spcAft>
                      </a:pPr>
                      <a:r>
                        <a:rPr lang="tr-TR" sz="1800" b="1" dirty="0">
                          <a:effectLst/>
                        </a:rPr>
                        <a:t>Taşınabilir Bilgisayar </a:t>
                      </a:r>
                      <a:endParaRPr lang="tr-TR" sz="1800" b="1" dirty="0">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algn="ctr">
                        <a:lnSpc>
                          <a:spcPct val="107000"/>
                        </a:lnSpc>
                        <a:spcAft>
                          <a:spcPts val="800"/>
                        </a:spcAft>
                      </a:pPr>
                      <a:r>
                        <a:rPr lang="tr-TR" sz="1800" b="1" dirty="0">
                          <a:solidFill>
                            <a:srgbClr val="C00000"/>
                          </a:solidFill>
                          <a:effectLst/>
                          <a:latin typeface="+mn-lt"/>
                          <a:ea typeface="Calibri" panose="020F0502020204030204" pitchFamily="34" charset="0"/>
                          <a:cs typeface="Calibri" panose="020F0502020204030204" pitchFamily="34" charset="0"/>
                        </a:rPr>
                        <a:t>-</a:t>
                      </a:r>
                    </a:p>
                  </a:txBody>
                  <a:tcPr marL="55245" marR="55245" marT="9525" marB="0"/>
                </a:tc>
                <a:tc>
                  <a:txBody>
                    <a:bodyPr/>
                    <a:lstStyle/>
                    <a:p>
                      <a:r>
                        <a:rPr lang="tr-TR" sz="1800" b="1" dirty="0">
                          <a:effectLst/>
                          <a:latin typeface="+mn-lt"/>
                          <a:ea typeface="Calibri" panose="020F0502020204030204" pitchFamily="34" charset="0"/>
                          <a:cs typeface="Calibri" panose="020F0502020204030204" pitchFamily="34" charset="0"/>
                        </a:rPr>
                        <a:t>Telefon</a:t>
                      </a:r>
                      <a:endParaRPr lang="tr-TR" dirty="0"/>
                    </a:p>
                  </a:txBody>
                  <a:tcPr marL="0" marR="0" marT="0" marB="0"/>
                </a:tc>
                <a:tc>
                  <a:txBody>
                    <a:bodyPr/>
                    <a:lstStyle/>
                    <a:p>
                      <a:pPr marL="36000" algn="ctr">
                        <a:lnSpc>
                          <a:spcPct val="107000"/>
                        </a:lnSpc>
                        <a:spcAft>
                          <a:spcPts val="800"/>
                        </a:spcAft>
                      </a:pP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3</a:t>
                      </a:r>
                    </a:p>
                  </a:txBody>
                  <a:tcPr marL="0" marR="0" marT="0" marB="0"/>
                </a:tc>
                <a:extLst>
                  <a:ext uri="{0D108BD9-81ED-4DB2-BD59-A6C34878D82A}">
                    <a16:rowId xmlns:a16="http://schemas.microsoft.com/office/drawing/2014/main" val="3224797730"/>
                  </a:ext>
                </a:extLst>
              </a:tr>
              <a:tr h="391953">
                <a:tc>
                  <a:txBody>
                    <a:bodyPr/>
                    <a:lstStyle/>
                    <a:p>
                      <a:pPr marL="36000">
                        <a:lnSpc>
                          <a:spcPct val="107000"/>
                        </a:lnSpc>
                        <a:spcAft>
                          <a:spcPts val="800"/>
                        </a:spcAft>
                      </a:pPr>
                      <a:r>
                        <a:rPr lang="tr-TR" sz="1800" b="1" dirty="0">
                          <a:effectLst/>
                        </a:rPr>
                        <a:t>Projeksiyon</a:t>
                      </a:r>
                      <a:endParaRPr lang="tr-TR" sz="1800" b="1" dirty="0">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algn="ctr">
                        <a:lnSpc>
                          <a:spcPct val="107000"/>
                        </a:lnSpc>
                        <a:spcAft>
                          <a:spcPts val="800"/>
                        </a:spcAft>
                      </a:pPr>
                      <a:r>
                        <a:rPr lang="tr-TR" sz="1800" b="1" dirty="0">
                          <a:solidFill>
                            <a:srgbClr val="C00000"/>
                          </a:solidFill>
                          <a:effectLst/>
                          <a:latin typeface="+mn-lt"/>
                          <a:ea typeface="Calibri" panose="020F0502020204030204" pitchFamily="34" charset="0"/>
                          <a:cs typeface="Calibri" panose="020F0502020204030204" pitchFamily="34" charset="0"/>
                        </a:rPr>
                        <a:t>1</a:t>
                      </a:r>
                    </a:p>
                  </a:txBody>
                  <a:tcPr marL="55245" marR="55245" marT="9525" marB="0"/>
                </a:tc>
                <a:tc>
                  <a:txBody>
                    <a:bodyPr/>
                    <a:lstStyle/>
                    <a:p>
                      <a:pPr marL="36000">
                        <a:lnSpc>
                          <a:spcPct val="107000"/>
                        </a:lnSpc>
                        <a:spcAft>
                          <a:spcPts val="800"/>
                        </a:spcAft>
                      </a:pPr>
                      <a:r>
                        <a:rPr lang="tr-TR" sz="1800" b="1" dirty="0">
                          <a:effectLst/>
                        </a:rPr>
                        <a:t>Kamera</a:t>
                      </a:r>
                      <a:endParaRPr lang="tr-TR" sz="1800" b="1" dirty="0">
                        <a:effectLst/>
                        <a:latin typeface="+mn-lt"/>
                        <a:ea typeface="Calibri" panose="020F0502020204030204" pitchFamily="34" charset="0"/>
                        <a:cs typeface="Calibri" panose="020F0502020204030204" pitchFamily="34" charset="0"/>
                      </a:endParaRPr>
                    </a:p>
                  </a:txBody>
                  <a:tcPr marL="0" marR="0" marT="0" marB="0"/>
                </a:tc>
                <a:tc>
                  <a:txBody>
                    <a:bodyPr/>
                    <a:lstStyle/>
                    <a:p>
                      <a:pPr marL="36000" algn="ctr">
                        <a:lnSpc>
                          <a:spcPct val="107000"/>
                        </a:lnSpc>
                        <a:spcAft>
                          <a:spcPts val="800"/>
                        </a:spcAft>
                      </a:pP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txBody>
                  <a:tcPr marL="0" marR="0" marT="0" marB="0"/>
                </a:tc>
                <a:extLst>
                  <a:ext uri="{0D108BD9-81ED-4DB2-BD59-A6C34878D82A}">
                    <a16:rowId xmlns:a16="http://schemas.microsoft.com/office/drawing/2014/main" val="3654475806"/>
                  </a:ext>
                </a:extLst>
              </a:tr>
              <a:tr h="391953">
                <a:tc>
                  <a:txBody>
                    <a:bodyPr/>
                    <a:lstStyle/>
                    <a:p>
                      <a:pPr marL="36000" marR="0" lvl="0" indent="0" algn="l" defTabSz="914400" rtl="0" eaLnBrk="1" fontAlgn="auto" latinLnBrk="0" hangingPunct="1">
                        <a:lnSpc>
                          <a:spcPct val="100000"/>
                        </a:lnSpc>
                        <a:spcBef>
                          <a:spcPts val="0"/>
                        </a:spcBef>
                        <a:spcAft>
                          <a:spcPts val="0"/>
                        </a:spcAft>
                        <a:buClrTx/>
                        <a:buSzTx/>
                        <a:buFontTx/>
                        <a:buNone/>
                        <a:tabLst/>
                        <a:defRPr/>
                      </a:pPr>
                      <a:r>
                        <a:rPr lang="tr-TR" sz="1800" b="1" dirty="0">
                          <a:effectLst/>
                        </a:rPr>
                        <a:t>Akıllı Tahta</a:t>
                      </a:r>
                      <a:endParaRPr lang="tr-TR" sz="1800" b="1" dirty="0">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algn="ctr">
                        <a:lnSpc>
                          <a:spcPct val="107000"/>
                        </a:lnSpc>
                        <a:spcAft>
                          <a:spcPts val="800"/>
                        </a:spcAft>
                      </a:pPr>
                      <a:r>
                        <a:rPr lang="tr-TR" sz="1800" b="1" dirty="0">
                          <a:solidFill>
                            <a:srgbClr val="C00000"/>
                          </a:solidFill>
                          <a:effectLst/>
                          <a:latin typeface="+mn-lt"/>
                          <a:ea typeface="Calibri" panose="020F0502020204030204" pitchFamily="34" charset="0"/>
                          <a:cs typeface="Calibri" panose="020F0502020204030204" pitchFamily="34" charset="0"/>
                        </a:rPr>
                        <a:t>-</a:t>
                      </a:r>
                    </a:p>
                  </a:txBody>
                  <a:tcPr marL="55245" marR="55245" marT="9525" marB="0"/>
                </a:tc>
                <a:tc>
                  <a:txBody>
                    <a:bodyPr/>
                    <a:lstStyle/>
                    <a:p>
                      <a:pPr marL="36000">
                        <a:lnSpc>
                          <a:spcPct val="107000"/>
                        </a:lnSpc>
                        <a:spcAft>
                          <a:spcPts val="800"/>
                        </a:spcAft>
                      </a:pPr>
                      <a:r>
                        <a:rPr lang="tr-TR" sz="1800" b="1" dirty="0">
                          <a:effectLst/>
                        </a:rPr>
                        <a:t>Televizyon</a:t>
                      </a:r>
                      <a:endParaRPr lang="tr-TR" sz="1800" b="1" dirty="0">
                        <a:effectLst/>
                        <a:latin typeface="+mn-lt"/>
                        <a:ea typeface="Calibri" panose="020F0502020204030204" pitchFamily="34" charset="0"/>
                        <a:cs typeface="Calibri" panose="020F0502020204030204" pitchFamily="34" charset="0"/>
                      </a:endParaRPr>
                    </a:p>
                  </a:txBody>
                  <a:tcPr marL="0" marR="0" marT="0" marB="0"/>
                </a:tc>
                <a:tc>
                  <a:txBody>
                    <a:bodyPr/>
                    <a:lstStyle/>
                    <a:p>
                      <a:pPr marL="36000" algn="ctr">
                        <a:lnSpc>
                          <a:spcPct val="107000"/>
                        </a:lnSpc>
                        <a:spcAft>
                          <a:spcPts val="800"/>
                        </a:spcAft>
                      </a:pP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txBody>
                  <a:tcPr marL="0" marR="0" marT="0" marB="0"/>
                </a:tc>
                <a:extLst>
                  <a:ext uri="{0D108BD9-81ED-4DB2-BD59-A6C34878D82A}">
                    <a16:rowId xmlns:a16="http://schemas.microsoft.com/office/drawing/2014/main" val="555548246"/>
                  </a:ext>
                </a:extLst>
              </a:tr>
              <a:tr h="391953">
                <a:tc>
                  <a:txBody>
                    <a:bodyPr/>
                    <a:lstStyle/>
                    <a:p>
                      <a:pPr marL="36000">
                        <a:lnSpc>
                          <a:spcPct val="107000"/>
                        </a:lnSpc>
                        <a:spcAft>
                          <a:spcPts val="800"/>
                        </a:spcAft>
                      </a:pPr>
                      <a:r>
                        <a:rPr lang="tr-TR" sz="1800" b="1" dirty="0">
                          <a:effectLst/>
                        </a:rPr>
                        <a:t>Baskı Makinesi</a:t>
                      </a:r>
                      <a:endParaRPr lang="tr-TR" sz="1800" b="1" dirty="0">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algn="ctr">
                        <a:lnSpc>
                          <a:spcPct val="107000"/>
                        </a:lnSpc>
                        <a:spcAft>
                          <a:spcPts val="800"/>
                        </a:spcAft>
                      </a:pPr>
                      <a:r>
                        <a:rPr lang="tr-TR" sz="1800" b="1" dirty="0">
                          <a:solidFill>
                            <a:srgbClr val="C00000"/>
                          </a:solidFill>
                          <a:effectLst/>
                          <a:latin typeface="+mn-lt"/>
                          <a:ea typeface="Calibri" panose="020F0502020204030204" pitchFamily="34" charset="0"/>
                          <a:cs typeface="Calibri" panose="020F0502020204030204" pitchFamily="34" charset="0"/>
                        </a:rPr>
                        <a:t>-</a:t>
                      </a:r>
                    </a:p>
                  </a:txBody>
                  <a:tcPr marL="55245" marR="55245" marT="9525" marB="0"/>
                </a:tc>
                <a:tc>
                  <a:txBody>
                    <a:bodyPr/>
                    <a:lstStyle/>
                    <a:p>
                      <a:pPr marL="36000" marR="0" lvl="0" indent="0" algn="l" defTabSz="914400" rtl="0" eaLnBrk="1" fontAlgn="auto" latinLnBrk="0" hangingPunct="1">
                        <a:lnSpc>
                          <a:spcPct val="107000"/>
                        </a:lnSpc>
                        <a:spcBef>
                          <a:spcPts val="0"/>
                        </a:spcBef>
                        <a:spcAft>
                          <a:spcPts val="800"/>
                        </a:spcAft>
                        <a:buClrTx/>
                        <a:buSzTx/>
                        <a:buFontTx/>
                        <a:buNone/>
                        <a:tabLst/>
                        <a:defRPr/>
                      </a:pPr>
                      <a:r>
                        <a:rPr lang="tr-TR" sz="1800" b="1" dirty="0">
                          <a:effectLst/>
                        </a:rPr>
                        <a:t>Fotoğraf Makinesi</a:t>
                      </a:r>
                      <a:endParaRPr lang="tr-TR" sz="1800" b="1" dirty="0">
                        <a:effectLst/>
                        <a:latin typeface="+mn-lt"/>
                        <a:ea typeface="Calibri" panose="020F0502020204030204" pitchFamily="34" charset="0"/>
                        <a:cs typeface="Calibri" panose="020F0502020204030204" pitchFamily="34" charset="0"/>
                      </a:endParaRPr>
                    </a:p>
                  </a:txBody>
                  <a:tcPr marL="0" marR="0" marT="0" marB="0"/>
                </a:tc>
                <a:tc>
                  <a:txBody>
                    <a:bodyPr/>
                    <a:lstStyle/>
                    <a:p>
                      <a:pPr marL="36000" algn="ctr">
                        <a:lnSpc>
                          <a:spcPct val="107000"/>
                        </a:lnSpc>
                        <a:spcAft>
                          <a:spcPts val="800"/>
                        </a:spcAft>
                      </a:pP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txBody>
                  <a:tcPr marL="0" marR="0" marT="0" marB="0"/>
                </a:tc>
                <a:extLst>
                  <a:ext uri="{0D108BD9-81ED-4DB2-BD59-A6C34878D82A}">
                    <a16:rowId xmlns:a16="http://schemas.microsoft.com/office/drawing/2014/main" val="1879821837"/>
                  </a:ext>
                </a:extLst>
              </a:tr>
              <a:tr h="391953">
                <a:tc>
                  <a:txBody>
                    <a:bodyPr/>
                    <a:lstStyle/>
                    <a:p>
                      <a:pPr marL="36000">
                        <a:lnSpc>
                          <a:spcPct val="107000"/>
                        </a:lnSpc>
                        <a:spcAft>
                          <a:spcPts val="800"/>
                        </a:spcAft>
                      </a:pPr>
                      <a:r>
                        <a:rPr lang="tr-TR" sz="1800" b="1" dirty="0">
                          <a:effectLst/>
                        </a:rPr>
                        <a:t>Fotokopi Makinesi</a:t>
                      </a:r>
                      <a:endParaRPr lang="tr-TR" sz="1800" b="1" dirty="0">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algn="ctr">
                        <a:lnSpc>
                          <a:spcPct val="107000"/>
                        </a:lnSpc>
                        <a:spcAft>
                          <a:spcPts val="800"/>
                        </a:spcAft>
                      </a:pPr>
                      <a:r>
                        <a:rPr lang="tr-TR" sz="1800" b="1" dirty="0">
                          <a:solidFill>
                            <a:srgbClr val="C00000"/>
                          </a:solidFill>
                          <a:effectLst/>
                          <a:latin typeface="+mn-lt"/>
                          <a:ea typeface="Calibri" panose="020F0502020204030204" pitchFamily="34" charset="0"/>
                          <a:cs typeface="Calibri" panose="020F0502020204030204" pitchFamily="34" charset="0"/>
                        </a:rPr>
                        <a:t>-</a:t>
                      </a:r>
                    </a:p>
                  </a:txBody>
                  <a:tcPr marL="55245" marR="55245" marT="9525" marB="0"/>
                </a:tc>
                <a:tc>
                  <a:txBody>
                    <a:bodyPr/>
                    <a:lstStyle/>
                    <a:p>
                      <a:pPr marL="36000" marR="0" lvl="0" indent="0" algn="l" defTabSz="914400" rtl="0" eaLnBrk="1" fontAlgn="auto" latinLnBrk="0" hangingPunct="1">
                        <a:lnSpc>
                          <a:spcPct val="107000"/>
                        </a:lnSpc>
                        <a:spcBef>
                          <a:spcPts val="0"/>
                        </a:spcBef>
                        <a:spcAft>
                          <a:spcPts val="800"/>
                        </a:spcAft>
                        <a:buClrTx/>
                        <a:buSzTx/>
                        <a:buFontTx/>
                        <a:buNone/>
                        <a:tabLst/>
                        <a:defRPr/>
                      </a:pPr>
                      <a:r>
                        <a:rPr lang="tr-TR" sz="1800" b="1" dirty="0">
                          <a:effectLst/>
                        </a:rPr>
                        <a:t>Kulaklık</a:t>
                      </a:r>
                      <a:endParaRPr lang="tr-TR" sz="1800" b="1" dirty="0">
                        <a:effectLst/>
                        <a:latin typeface="+mn-lt"/>
                        <a:ea typeface="Calibri" panose="020F0502020204030204" pitchFamily="34" charset="0"/>
                        <a:cs typeface="Calibri" panose="020F0502020204030204" pitchFamily="34" charset="0"/>
                      </a:endParaRPr>
                    </a:p>
                  </a:txBody>
                  <a:tcPr marL="0" marR="0" marT="0" marB="0"/>
                </a:tc>
                <a:tc>
                  <a:txBody>
                    <a:bodyPr/>
                    <a:lstStyle/>
                    <a:p>
                      <a:pPr marL="36000" algn="ctr">
                        <a:lnSpc>
                          <a:spcPct val="107000"/>
                        </a:lnSpc>
                        <a:spcAft>
                          <a:spcPts val="800"/>
                        </a:spcAft>
                      </a:pP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txBody>
                  <a:tcPr marL="0" marR="0" marT="0" marB="0"/>
                </a:tc>
                <a:extLst>
                  <a:ext uri="{0D108BD9-81ED-4DB2-BD59-A6C34878D82A}">
                    <a16:rowId xmlns:a16="http://schemas.microsoft.com/office/drawing/2014/main" val="1183895155"/>
                  </a:ext>
                </a:extLst>
              </a:tr>
              <a:tr h="391953">
                <a:tc>
                  <a:txBody>
                    <a:bodyPr/>
                    <a:lstStyle/>
                    <a:p>
                      <a:pPr marL="36000" marR="0" lvl="0" indent="0" algn="l" defTabSz="914400" rtl="0" eaLnBrk="1" fontAlgn="auto" latinLnBrk="0" hangingPunct="1">
                        <a:lnSpc>
                          <a:spcPct val="107000"/>
                        </a:lnSpc>
                        <a:spcBef>
                          <a:spcPts val="0"/>
                        </a:spcBef>
                        <a:spcAft>
                          <a:spcPts val="800"/>
                        </a:spcAft>
                        <a:buClrTx/>
                        <a:buSzTx/>
                        <a:buFontTx/>
                        <a:buNone/>
                        <a:tabLst/>
                        <a:defRPr/>
                      </a:pPr>
                      <a:r>
                        <a:rPr lang="tr-TR" sz="1800" b="1" dirty="0">
                          <a:effectLst/>
                        </a:rPr>
                        <a:t>Yazıcı</a:t>
                      </a:r>
                      <a:endParaRPr lang="tr-TR" sz="1800" b="1" dirty="0">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algn="ctr">
                        <a:lnSpc>
                          <a:spcPct val="107000"/>
                        </a:lnSpc>
                        <a:spcAft>
                          <a:spcPts val="800"/>
                        </a:spcAft>
                      </a:pPr>
                      <a:r>
                        <a:rPr lang="tr-TR" sz="1800" b="1" dirty="0">
                          <a:solidFill>
                            <a:srgbClr val="C00000"/>
                          </a:solidFill>
                          <a:effectLst/>
                          <a:latin typeface="+mn-lt"/>
                          <a:ea typeface="Calibri" panose="020F0502020204030204" pitchFamily="34" charset="0"/>
                          <a:cs typeface="Calibri" panose="020F0502020204030204" pitchFamily="34" charset="0"/>
                        </a:rPr>
                        <a:t>2</a:t>
                      </a:r>
                    </a:p>
                  </a:txBody>
                  <a:tcPr marL="55245" marR="55245" marT="9525" marB="0"/>
                </a:tc>
                <a:tc>
                  <a:txBody>
                    <a:bodyPr/>
                    <a:lstStyle/>
                    <a:p>
                      <a:pPr marL="36000" marR="0" lvl="0" indent="0" algn="l" defTabSz="914400" rtl="0" eaLnBrk="1" fontAlgn="auto" latinLnBrk="0" hangingPunct="1">
                        <a:lnSpc>
                          <a:spcPct val="107000"/>
                        </a:lnSpc>
                        <a:spcBef>
                          <a:spcPts val="0"/>
                        </a:spcBef>
                        <a:spcAft>
                          <a:spcPts val="800"/>
                        </a:spcAft>
                        <a:buClrTx/>
                        <a:buSzTx/>
                        <a:buFontTx/>
                        <a:buNone/>
                        <a:tabLst/>
                        <a:defRPr/>
                      </a:pPr>
                      <a:r>
                        <a:rPr lang="tr-TR" sz="1800" b="1" dirty="0">
                          <a:effectLst/>
                        </a:rPr>
                        <a:t>Hoparlör</a:t>
                      </a:r>
                      <a:endParaRPr lang="tr-TR" sz="1800" b="1" dirty="0">
                        <a:effectLst/>
                        <a:latin typeface="+mn-lt"/>
                        <a:ea typeface="Calibri" panose="020F0502020204030204" pitchFamily="34" charset="0"/>
                        <a:cs typeface="Calibri" panose="020F0502020204030204" pitchFamily="34" charset="0"/>
                      </a:endParaRPr>
                    </a:p>
                  </a:txBody>
                  <a:tcPr marL="0" marR="0" marT="0" marB="0"/>
                </a:tc>
                <a:tc>
                  <a:txBody>
                    <a:bodyPr/>
                    <a:lstStyle/>
                    <a:p>
                      <a:pPr marL="36000" algn="ctr">
                        <a:lnSpc>
                          <a:spcPct val="107000"/>
                        </a:lnSpc>
                        <a:spcAft>
                          <a:spcPts val="800"/>
                        </a:spcAft>
                      </a:pP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txBody>
                  <a:tcPr marL="0" marR="0" marT="0" marB="0"/>
                </a:tc>
                <a:extLst>
                  <a:ext uri="{0D108BD9-81ED-4DB2-BD59-A6C34878D82A}">
                    <a16:rowId xmlns:a16="http://schemas.microsoft.com/office/drawing/2014/main" val="1649293383"/>
                  </a:ext>
                </a:extLst>
              </a:tr>
              <a:tr h="391953">
                <a:tc>
                  <a:txBody>
                    <a:bodyPr/>
                    <a:lstStyle/>
                    <a:p>
                      <a:pPr marL="36000" marR="0" lvl="0" indent="0" algn="l" defTabSz="914400" rtl="0" eaLnBrk="1" fontAlgn="auto" latinLnBrk="0" hangingPunct="1">
                        <a:lnSpc>
                          <a:spcPct val="107000"/>
                        </a:lnSpc>
                        <a:spcBef>
                          <a:spcPts val="0"/>
                        </a:spcBef>
                        <a:spcAft>
                          <a:spcPts val="800"/>
                        </a:spcAft>
                        <a:buClrTx/>
                        <a:buSzTx/>
                        <a:buFontTx/>
                        <a:buNone/>
                        <a:tabLst/>
                        <a:defRPr/>
                      </a:pPr>
                      <a:r>
                        <a:rPr lang="tr-TR" sz="1800" b="1" dirty="0">
                          <a:effectLst/>
                        </a:rPr>
                        <a:t>Tarayıcı</a:t>
                      </a:r>
                      <a:endParaRPr lang="tr-TR" sz="1800" b="1" dirty="0">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marR="0" lvl="0" indent="0" algn="ctr" defTabSz="914400" rtl="0" eaLnBrk="1" fontAlgn="auto" latinLnBrk="0" hangingPunct="1">
                        <a:lnSpc>
                          <a:spcPct val="107000"/>
                        </a:lnSpc>
                        <a:spcBef>
                          <a:spcPts val="0"/>
                        </a:spcBef>
                        <a:spcAft>
                          <a:spcPts val="800"/>
                        </a:spcAft>
                        <a:buClrTx/>
                        <a:buSzTx/>
                        <a:buFontTx/>
                        <a:buNone/>
                        <a:tabLst/>
                        <a:defRPr/>
                      </a:pPr>
                      <a:r>
                        <a:rPr lang="tr-TR" sz="1800" b="1" kern="1200" dirty="0">
                          <a:solidFill>
                            <a:srgbClr val="C00000"/>
                          </a:solidFill>
                          <a:effectLst/>
                          <a:latin typeface="+mn-lt"/>
                          <a:ea typeface="Calibri" panose="020F0502020204030204" pitchFamily="34" charset="0"/>
                          <a:cs typeface="Calibri" panose="020F0502020204030204" pitchFamily="34" charset="0"/>
                        </a:rPr>
                        <a:t>-</a:t>
                      </a:r>
                    </a:p>
                  </a:txBody>
                  <a:tcPr marL="55245" marR="55245" marT="9525" marB="0"/>
                </a:tc>
                <a:tc>
                  <a:txBody>
                    <a:bodyPr/>
                    <a:lstStyle/>
                    <a:p>
                      <a:pPr marL="36000" marR="0" lvl="0" indent="0" algn="l" defTabSz="914400" rtl="0" eaLnBrk="1" fontAlgn="auto" latinLnBrk="0" hangingPunct="1">
                        <a:lnSpc>
                          <a:spcPct val="107000"/>
                        </a:lnSpc>
                        <a:spcBef>
                          <a:spcPts val="0"/>
                        </a:spcBef>
                        <a:spcAft>
                          <a:spcPts val="800"/>
                        </a:spcAft>
                        <a:buClrTx/>
                        <a:buSzTx/>
                        <a:buFontTx/>
                        <a:buNone/>
                        <a:tabLst/>
                        <a:defRPr/>
                      </a:pPr>
                      <a:r>
                        <a:rPr lang="tr-TR" sz="1800" b="1" dirty="0">
                          <a:effectLst/>
                        </a:rPr>
                        <a:t>Mikroskop</a:t>
                      </a:r>
                      <a:endParaRPr lang="tr-TR" sz="1800" b="1" dirty="0">
                        <a:effectLst/>
                        <a:latin typeface="+mn-lt"/>
                        <a:ea typeface="Calibri" panose="020F0502020204030204" pitchFamily="34" charset="0"/>
                        <a:cs typeface="Calibri" panose="020F0502020204030204" pitchFamily="34" charset="0"/>
                      </a:endParaRPr>
                    </a:p>
                  </a:txBody>
                  <a:tcPr marL="0" marR="0" marT="0" marB="0"/>
                </a:tc>
                <a:tc>
                  <a:txBody>
                    <a:bodyPr/>
                    <a:lstStyle/>
                    <a:p>
                      <a:pPr marL="36000" algn="ctr">
                        <a:lnSpc>
                          <a:spcPct val="107000"/>
                        </a:lnSpc>
                        <a:spcAft>
                          <a:spcPts val="800"/>
                        </a:spcAft>
                      </a:pP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txBody>
                  <a:tcPr marL="0" marR="0" marT="0" marB="0"/>
                </a:tc>
                <a:extLst>
                  <a:ext uri="{0D108BD9-81ED-4DB2-BD59-A6C34878D82A}">
                    <a16:rowId xmlns:a16="http://schemas.microsoft.com/office/drawing/2014/main" val="3460991647"/>
                  </a:ext>
                </a:extLst>
              </a:tr>
              <a:tr h="391953">
                <a:tc>
                  <a:txBody>
                    <a:bodyPr/>
                    <a:lstStyle/>
                    <a:p>
                      <a:pPr marL="36000" marR="0" lvl="0" indent="0" algn="l" defTabSz="914400" rtl="0" eaLnBrk="1" fontAlgn="auto" latinLnBrk="0" hangingPunct="1">
                        <a:lnSpc>
                          <a:spcPct val="107000"/>
                        </a:lnSpc>
                        <a:spcBef>
                          <a:spcPts val="0"/>
                        </a:spcBef>
                        <a:spcAft>
                          <a:spcPts val="800"/>
                        </a:spcAft>
                        <a:buClrTx/>
                        <a:buSzTx/>
                        <a:buFontTx/>
                        <a:buNone/>
                        <a:tabLst/>
                        <a:defRPr/>
                      </a:pPr>
                      <a:r>
                        <a:rPr lang="tr-TR" sz="1800" b="1" dirty="0">
                          <a:effectLst/>
                        </a:rPr>
                        <a:t>Optik Okuyucu</a:t>
                      </a:r>
                      <a:endParaRPr lang="tr-TR" sz="1800" b="1" dirty="0">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marR="0" lvl="0" indent="0" algn="ctr" defTabSz="914400" rtl="0" eaLnBrk="1" fontAlgn="auto" latinLnBrk="0" hangingPunct="1">
                        <a:lnSpc>
                          <a:spcPct val="107000"/>
                        </a:lnSpc>
                        <a:spcBef>
                          <a:spcPts val="0"/>
                        </a:spcBef>
                        <a:spcAft>
                          <a:spcPts val="800"/>
                        </a:spcAft>
                        <a:buClrTx/>
                        <a:buSzTx/>
                        <a:buFontTx/>
                        <a:buNone/>
                        <a:tabLst/>
                        <a:defRPr/>
                      </a:pPr>
                      <a:r>
                        <a:rPr lang="tr-TR" sz="1800" b="1" kern="1200" dirty="0">
                          <a:solidFill>
                            <a:srgbClr val="C00000"/>
                          </a:solidFill>
                          <a:effectLst/>
                          <a:latin typeface="+mn-lt"/>
                          <a:cs typeface="Calibri" panose="020F0502020204030204" pitchFamily="34" charset="0"/>
                        </a:rPr>
                        <a:t>-</a:t>
                      </a:r>
                      <a:endParaRPr lang="tr-TR" sz="1800" b="1" kern="1200" dirty="0">
                        <a:solidFill>
                          <a:srgbClr val="C00000"/>
                        </a:solidFill>
                        <a:effectLst/>
                        <a:latin typeface="+mn-lt"/>
                        <a:ea typeface="Calibri" panose="020F0502020204030204" pitchFamily="34" charset="0"/>
                        <a:cs typeface="Calibri" panose="020F0502020204030204" pitchFamily="34" charset="0"/>
                      </a:endParaRPr>
                    </a:p>
                  </a:txBody>
                  <a:tcPr marL="55245" marR="55245" marT="9525" marB="0"/>
                </a:tc>
                <a:tc>
                  <a:txBody>
                    <a:bodyPr/>
                    <a:lstStyle/>
                    <a:p>
                      <a:pPr marL="36000" marR="0" lvl="0" indent="0" algn="l" defTabSz="914400" rtl="0" eaLnBrk="1" fontAlgn="auto" latinLnBrk="0" hangingPunct="1">
                        <a:lnSpc>
                          <a:spcPct val="107000"/>
                        </a:lnSpc>
                        <a:spcBef>
                          <a:spcPts val="0"/>
                        </a:spcBef>
                        <a:spcAft>
                          <a:spcPts val="800"/>
                        </a:spcAft>
                        <a:buClrTx/>
                        <a:buSzTx/>
                        <a:buFontTx/>
                        <a:buNone/>
                        <a:tabLst/>
                        <a:defRPr/>
                      </a:pPr>
                      <a:r>
                        <a:rPr lang="tr-TR" sz="1800" b="1" dirty="0">
                          <a:effectLst/>
                        </a:rPr>
                        <a:t>Barkod Yazıcı</a:t>
                      </a:r>
                      <a:endParaRPr lang="tr-TR" sz="1800" b="1" dirty="0">
                        <a:effectLst/>
                        <a:latin typeface="+mn-lt"/>
                        <a:ea typeface="Calibri" panose="020F0502020204030204" pitchFamily="34" charset="0"/>
                        <a:cs typeface="Calibri" panose="020F0502020204030204" pitchFamily="34" charset="0"/>
                      </a:endParaRPr>
                    </a:p>
                  </a:txBody>
                  <a:tcPr marL="0" marR="0" marT="0" marB="0"/>
                </a:tc>
                <a:tc>
                  <a:txBody>
                    <a:bodyPr/>
                    <a:lstStyle/>
                    <a:p>
                      <a:pPr marL="36000" algn="ctr">
                        <a:lnSpc>
                          <a:spcPct val="107000"/>
                        </a:lnSpc>
                        <a:spcAft>
                          <a:spcPts val="800"/>
                        </a:spcAft>
                      </a:pPr>
                      <a:r>
                        <a:rPr lang="tr-TR"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a:t>
                      </a:r>
                    </a:p>
                  </a:txBody>
                  <a:tcPr marL="0" marR="0" marT="0" marB="0"/>
                </a:tc>
                <a:extLst>
                  <a:ext uri="{0D108BD9-81ED-4DB2-BD59-A6C34878D82A}">
                    <a16:rowId xmlns:a16="http://schemas.microsoft.com/office/drawing/2014/main" val="1451612311"/>
                  </a:ext>
                </a:extLst>
              </a:tr>
            </a:tbl>
          </a:graphicData>
        </a:graphic>
      </p:graphicFrame>
      <p:sp>
        <p:nvSpPr>
          <p:cNvPr id="6" name="Veri Yer Tutucusu 5"/>
          <p:cNvSpPr>
            <a:spLocks noGrp="1"/>
          </p:cNvSpPr>
          <p:nvPr>
            <p:ph type="dt" sz="half" idx="10"/>
          </p:nvPr>
        </p:nvSpPr>
        <p:spPr/>
        <p:txBody>
          <a:bodyPr/>
          <a:lstStyle/>
          <a:p>
            <a:fld id="{03878A17-3A24-4146-BBF5-1E747E175326}" type="datetime1">
              <a:rPr lang="tr-TR" smtClean="0"/>
              <a:pPr/>
              <a:t>15.01.2026</a:t>
            </a:fld>
            <a:endParaRPr lang="tr-TR"/>
          </a:p>
        </p:txBody>
      </p:sp>
      <p:sp>
        <p:nvSpPr>
          <p:cNvPr id="7" name="Slayt Numarası Yer Tutucusu 6"/>
          <p:cNvSpPr>
            <a:spLocks noGrp="1"/>
          </p:cNvSpPr>
          <p:nvPr>
            <p:ph type="sldNum" sz="quarter" idx="12"/>
          </p:nvPr>
        </p:nvSpPr>
        <p:spPr/>
        <p:txBody>
          <a:bodyPr/>
          <a:lstStyle/>
          <a:p>
            <a:fld id="{15D42E69-0B45-4D6A-BDA9-8F9042B0111B}" type="slidenum">
              <a:rPr lang="tr-TR" smtClean="0"/>
              <a:pPr/>
              <a:t>20</a:t>
            </a:fld>
            <a:endParaRPr lang="tr-TR"/>
          </a:p>
        </p:txBody>
      </p:sp>
      <p:sp>
        <p:nvSpPr>
          <p:cNvPr id="8" name="Metin kutusu 7"/>
          <p:cNvSpPr txBox="1"/>
          <p:nvPr/>
        </p:nvSpPr>
        <p:spPr>
          <a:xfrm>
            <a:off x="703385" y="5998286"/>
            <a:ext cx="4572000" cy="276999"/>
          </a:xfrm>
          <a:prstGeom prst="rect">
            <a:avLst/>
          </a:prstGeom>
          <a:noFill/>
        </p:spPr>
        <p:txBody>
          <a:bodyPr wrap="square" rtlCol="0">
            <a:spAutoFit/>
          </a:bodyPr>
          <a:lstStyle/>
          <a:p>
            <a:r>
              <a:rPr lang="tr-TR" sz="1200" b="1" i="1" dirty="0">
                <a:solidFill>
                  <a:srgbClr val="C00000"/>
                </a:solidFill>
              </a:rPr>
              <a:t>*Bu cihazların dışında varsa lütfen tabloya ekleyiniz. </a:t>
            </a:r>
          </a:p>
        </p:txBody>
      </p:sp>
    </p:spTree>
    <p:extLst>
      <p:ext uri="{BB962C8B-B14F-4D97-AF65-F5344CB8AC3E}">
        <p14:creationId xmlns:p14="http://schemas.microsoft.com/office/powerpoint/2010/main" val="32647365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6"/>
          <p:cNvSpPr>
            <a:spLocks noGrp="1"/>
          </p:cNvSpPr>
          <p:nvPr>
            <p:ph type="subTitle" idx="1"/>
          </p:nvPr>
        </p:nvSpPr>
        <p:spPr>
          <a:xfrm>
            <a:off x="951345" y="2521383"/>
            <a:ext cx="10402455" cy="3177453"/>
          </a:xfrm>
        </p:spPr>
        <p:txBody>
          <a:bodyPr>
            <a:normAutofit fontScale="40000" lnSpcReduction="20000"/>
          </a:bodyPr>
          <a:lstStyle/>
          <a:p>
            <a:r>
              <a:rPr lang="tr-TR" sz="18500" b="1" dirty="0">
                <a:solidFill>
                  <a:srgbClr val="3333FF"/>
                </a:solidFill>
              </a:rPr>
              <a:t>Araştırma ve Geliştirme</a:t>
            </a:r>
          </a:p>
          <a:p>
            <a:endParaRPr lang="tr-TR" sz="9600" b="1" dirty="0">
              <a:solidFill>
                <a:srgbClr val="FF0000"/>
              </a:solidFill>
            </a:endParaRPr>
          </a:p>
          <a:p>
            <a:endParaRPr lang="tr-TR" sz="9600" b="1" dirty="0">
              <a:solidFill>
                <a:srgbClr val="FF0000"/>
              </a:solidFill>
            </a:endParaRPr>
          </a:p>
          <a:p>
            <a:r>
              <a:rPr lang="tr-TR" sz="9600" b="1" dirty="0">
                <a:solidFill>
                  <a:srgbClr val="FF0000"/>
                </a:solidFill>
              </a:rPr>
              <a:t>Bilimsel, Sosyal, Kültürel ve Sportif Faaliyetler</a:t>
            </a:r>
            <a:endParaRPr lang="tr-TR" sz="6000" b="1" dirty="0">
              <a:solidFill>
                <a:srgbClr val="FF0000"/>
              </a:solidFill>
            </a:endParaRP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21</a:t>
            </a:fld>
            <a:endParaRPr lang="tr-TR"/>
          </a:p>
        </p:txBody>
      </p:sp>
    </p:spTree>
    <p:extLst>
      <p:ext uri="{BB962C8B-B14F-4D97-AF65-F5344CB8AC3E}">
        <p14:creationId xmlns:p14="http://schemas.microsoft.com/office/powerpoint/2010/main" val="4060352251"/>
      </p:ext>
    </p:extLst>
  </p:cSld>
  <p:clrMapOvr>
    <a:masterClrMapping/>
  </p:clrMapOvr>
  <mc:AlternateContent xmlns:mc="http://schemas.openxmlformats.org/markup-compatibility/2006" xmlns:p14="http://schemas.microsoft.com/office/powerpoint/2010/main">
    <mc:Choice Requires="p14">
      <p:transition p14:dur="250">
        <p14:window dir="vert"/>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41378" y="631371"/>
            <a:ext cx="10557251" cy="777691"/>
          </a:xfrm>
        </p:spPr>
        <p:txBody>
          <a:bodyPr>
            <a:noAutofit/>
          </a:bodyPr>
          <a:lstStyle/>
          <a:p>
            <a:pPr algn="ctr"/>
            <a:r>
              <a:rPr lang="tr-TR" sz="3200" b="1" dirty="0">
                <a:solidFill>
                  <a:srgbClr val="FF0000"/>
                </a:solidFill>
              </a:rPr>
              <a:t>Araştırma ve Geliştirme Faaliyetleri: </a:t>
            </a:r>
            <a:br>
              <a:rPr lang="tr-TR" sz="3200" b="1" dirty="0">
                <a:solidFill>
                  <a:srgbClr val="FF0000"/>
                </a:solidFill>
              </a:rPr>
            </a:br>
            <a:r>
              <a:rPr lang="tr-TR" sz="3200" b="1" dirty="0">
                <a:solidFill>
                  <a:srgbClr val="3333FF"/>
                </a:solidFill>
                <a:cs typeface="Calibri" panose="020F0502020204030204" pitchFamily="34" charset="0"/>
              </a:rPr>
              <a:t>Yıllara Göre Makale  Bilgileri</a:t>
            </a:r>
            <a:endParaRPr lang="tr-TR" sz="3200" dirty="0">
              <a:solidFill>
                <a:srgbClr val="3333FF"/>
              </a:solidFill>
            </a:endParaRPr>
          </a:p>
        </p:txBody>
      </p:sp>
      <p:sp>
        <p:nvSpPr>
          <p:cNvPr id="3" name="Veri Yer Tutucusu 2"/>
          <p:cNvSpPr>
            <a:spLocks noGrp="1"/>
          </p:cNvSpPr>
          <p:nvPr>
            <p:ph type="dt" sz="half" idx="10"/>
          </p:nvPr>
        </p:nvSpPr>
        <p:spPr/>
        <p:txBody>
          <a:bodyPr/>
          <a:lstStyle/>
          <a:p>
            <a:fld id="{8E468889-DDDD-45DC-9553-67B10B6C00B2}"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22</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2311287053"/>
              </p:ext>
            </p:extLst>
          </p:nvPr>
        </p:nvGraphicFramePr>
        <p:xfrm>
          <a:off x="241378" y="1968423"/>
          <a:ext cx="11744433" cy="4163157"/>
        </p:xfrm>
        <a:graphic>
          <a:graphicData uri="http://schemas.openxmlformats.org/drawingml/2006/table">
            <a:tbl>
              <a:tblPr firstRow="1" firstCol="1" lastRow="1" lastCol="1" bandRow="1" bandCol="1">
                <a:tableStyleId>{5940675A-B579-460E-94D1-54222C63F5DA}</a:tableStyleId>
              </a:tblPr>
              <a:tblGrid>
                <a:gridCol w="10041140">
                  <a:extLst>
                    <a:ext uri="{9D8B030D-6E8A-4147-A177-3AD203B41FA5}">
                      <a16:colId xmlns:a16="http://schemas.microsoft.com/office/drawing/2014/main" val="907143591"/>
                    </a:ext>
                  </a:extLst>
                </a:gridCol>
                <a:gridCol w="833717">
                  <a:extLst>
                    <a:ext uri="{9D8B030D-6E8A-4147-A177-3AD203B41FA5}">
                      <a16:colId xmlns:a16="http://schemas.microsoft.com/office/drawing/2014/main" val="290553182"/>
                    </a:ext>
                  </a:extLst>
                </a:gridCol>
                <a:gridCol w="869576">
                  <a:extLst>
                    <a:ext uri="{9D8B030D-6E8A-4147-A177-3AD203B41FA5}">
                      <a16:colId xmlns:a16="http://schemas.microsoft.com/office/drawing/2014/main" val="4047201426"/>
                    </a:ext>
                  </a:extLst>
                </a:gridCol>
              </a:tblGrid>
              <a:tr h="368211">
                <a:tc>
                  <a:txBody>
                    <a:bodyPr/>
                    <a:lstStyle/>
                    <a:p>
                      <a:pPr algn="ctr">
                        <a:lnSpc>
                          <a:spcPct val="107000"/>
                        </a:lnSpc>
                        <a:spcAft>
                          <a:spcPts val="0"/>
                        </a:spcAft>
                      </a:pPr>
                      <a:r>
                        <a:rPr lang="tr-TR" sz="1600" b="1" dirty="0">
                          <a:solidFill>
                            <a:srgbClr val="FF0000"/>
                          </a:solidFill>
                          <a:effectLst/>
                        </a:rPr>
                        <a:t>A</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2024</a:t>
                      </a:r>
                    </a:p>
                  </a:txBody>
                  <a:tcPr marL="68580" marR="68580" marT="0" marB="0" anchor="ctr"/>
                </a:tc>
                <a:tc>
                  <a:txBody>
                    <a:bodyPr/>
                    <a:lstStyle/>
                    <a:p>
                      <a:pPr algn="ctr">
                        <a:lnSpc>
                          <a:spcPct val="107000"/>
                        </a:lnSpc>
                        <a:spcAft>
                          <a:spcPts val="0"/>
                        </a:spcAft>
                      </a:pPr>
                      <a:r>
                        <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2025</a:t>
                      </a:r>
                    </a:p>
                  </a:txBody>
                  <a:tcPr marL="68580" marR="68580" marT="0" marB="0" anchor="ctr"/>
                </a:tc>
                <a:extLst>
                  <a:ext uri="{0D108BD9-81ED-4DB2-BD59-A6C34878D82A}">
                    <a16:rowId xmlns:a16="http://schemas.microsoft.com/office/drawing/2014/main" val="3821560882"/>
                  </a:ext>
                </a:extLst>
              </a:tr>
              <a:tr h="399635">
                <a:tc>
                  <a:txBody>
                    <a:bodyPr/>
                    <a:lstStyle/>
                    <a:p>
                      <a:pPr marL="36195" marR="36195">
                        <a:spcAft>
                          <a:spcPts val="0"/>
                        </a:spcAft>
                        <a:tabLst>
                          <a:tab pos="5450840" algn="l"/>
                        </a:tabLst>
                      </a:pPr>
                      <a:r>
                        <a:rPr lang="tr-TR" sz="1400" b="1" dirty="0">
                          <a:solidFill>
                            <a:srgbClr val="FF0000"/>
                          </a:solidFill>
                          <a:effectLst/>
                        </a:rPr>
                        <a:t>SCI, SCI-E, SSCI veya AHCI </a:t>
                      </a:r>
                      <a:r>
                        <a:rPr lang="tr-TR" sz="1400" dirty="0">
                          <a:effectLst/>
                        </a:rPr>
                        <a:t>kapsamındaki dergilerde yayımlanmış makale (Q1 olarak taranan dergide)</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450840" algn="l"/>
                        </a:tabLst>
                      </a:pPr>
                      <a:r>
                        <a:rPr lang="tr-TR" sz="1400" b="0" dirty="0">
                          <a:effectLst/>
                          <a:latin typeface="+mj-lt"/>
                          <a:ea typeface="Times New Roman" panose="02020603050405020304" pitchFamily="18" charset="0"/>
                          <a:cs typeface="Times New Roman" panose="02020603050405020304" pitchFamily="18" charset="0"/>
                        </a:rPr>
                        <a:t>2</a:t>
                      </a:r>
                      <a:endParaRPr lang="tr-TR" sz="1400" b="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450840" algn="l"/>
                        </a:tabLst>
                      </a:pPr>
                      <a:r>
                        <a:rPr lang="tr-TR" sz="1400" dirty="0">
                          <a:effectLst/>
                          <a:latin typeface="+mj-lt"/>
                          <a:ea typeface="Times New Roman" panose="02020603050405020304" pitchFamily="18" charset="0"/>
                          <a:cs typeface="Times New Roman" panose="02020603050405020304" pitchFamily="18" charset="0"/>
                        </a:rPr>
                        <a:t>5 </a:t>
                      </a:r>
                    </a:p>
                  </a:txBody>
                  <a:tcPr marL="68580" marR="68580" marT="0" marB="0" anchor="ctr"/>
                </a:tc>
                <a:extLst>
                  <a:ext uri="{0D108BD9-81ED-4DB2-BD59-A6C34878D82A}">
                    <a16:rowId xmlns:a16="http://schemas.microsoft.com/office/drawing/2014/main" val="1881765200"/>
                  </a:ext>
                </a:extLst>
              </a:tr>
              <a:tr h="399635">
                <a:tc>
                  <a:txBody>
                    <a:bodyPr/>
                    <a:lstStyle/>
                    <a:p>
                      <a:pPr marL="36195" marR="36195">
                        <a:spcAft>
                          <a:spcPts val="0"/>
                        </a:spcAft>
                        <a:tabLst>
                          <a:tab pos="5270500" algn="l"/>
                        </a:tabLst>
                      </a:pPr>
                      <a:r>
                        <a:rPr lang="tr-TR" sz="1400" b="1" dirty="0">
                          <a:solidFill>
                            <a:srgbClr val="FF0000"/>
                          </a:solidFill>
                          <a:effectLst/>
                        </a:rPr>
                        <a:t>SCI, SCI-E, SSCI </a:t>
                      </a:r>
                      <a:r>
                        <a:rPr lang="tr-TR" dirty="0"/>
                        <a:t>veya</a:t>
                      </a:r>
                      <a:r>
                        <a:rPr lang="tr-TR" sz="1400" b="1" dirty="0">
                          <a:solidFill>
                            <a:srgbClr val="FF0000"/>
                          </a:solidFill>
                          <a:effectLst/>
                        </a:rPr>
                        <a:t> AHCI </a:t>
                      </a:r>
                      <a:r>
                        <a:rPr lang="tr-TR" sz="1400" dirty="0">
                          <a:effectLst/>
                        </a:rPr>
                        <a:t>kapsamındaki dergilerde yayımlanmış makale (Q2 olarak taranan dergide)</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270500" algn="l"/>
                        </a:tabLst>
                      </a:pPr>
                      <a:endParaRPr lang="tr-T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270500" algn="l"/>
                        </a:tabLst>
                      </a:pPr>
                      <a:endParaRPr lang="tr-TR" sz="14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9042241"/>
                  </a:ext>
                </a:extLst>
              </a:tr>
              <a:tr h="399635">
                <a:tc>
                  <a:txBody>
                    <a:bodyPr/>
                    <a:lstStyle/>
                    <a:p>
                      <a:pPr marL="36195" marR="36195">
                        <a:spcAft>
                          <a:spcPts val="0"/>
                        </a:spcAft>
                        <a:tabLst>
                          <a:tab pos="5270500" algn="l"/>
                        </a:tabLst>
                      </a:pPr>
                      <a:r>
                        <a:rPr lang="tr-TR" sz="1400" b="1" dirty="0">
                          <a:solidFill>
                            <a:srgbClr val="FF0000"/>
                          </a:solidFill>
                          <a:effectLst/>
                        </a:rPr>
                        <a:t>SCI, SCI-E, SSCI veya AHCI </a:t>
                      </a:r>
                      <a:r>
                        <a:rPr lang="tr-TR" sz="1400" dirty="0">
                          <a:effectLst/>
                        </a:rPr>
                        <a:t>kapsamındaki dergilerde yayımlanmış makale (Q3  olarak taranan dergide)</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270500" algn="l"/>
                        </a:tabLst>
                      </a:pPr>
                      <a:endParaRPr lang="tr-T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270500" algn="l"/>
                        </a:tabLst>
                      </a:pPr>
                      <a:endParaRPr lang="tr-TR" sz="14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11306817"/>
                  </a:ext>
                </a:extLst>
              </a:tr>
              <a:tr h="399635">
                <a:tc>
                  <a:txBody>
                    <a:bodyPr/>
                    <a:lstStyle/>
                    <a:p>
                      <a:pPr marL="36195" marR="36195">
                        <a:spcAft>
                          <a:spcPts val="0"/>
                        </a:spcAft>
                        <a:tabLst>
                          <a:tab pos="5270500" algn="l"/>
                        </a:tabLst>
                      </a:pPr>
                      <a:r>
                        <a:rPr lang="tr-TR" sz="1400" b="1" dirty="0">
                          <a:solidFill>
                            <a:srgbClr val="FF0000"/>
                          </a:solidFill>
                          <a:effectLst/>
                        </a:rPr>
                        <a:t>ESCI, SCI-E, SSCI veya AHCI </a:t>
                      </a:r>
                      <a:r>
                        <a:rPr lang="tr-TR" sz="1400" dirty="0">
                          <a:effectLst/>
                        </a:rPr>
                        <a:t>kapsamındaki dergilerde yayımlanmış makale (Q4* olarak taranan dergide)</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270500" algn="l"/>
                        </a:tabLst>
                      </a:pPr>
                      <a:endParaRPr lang="tr-TR" sz="1400" dirty="0">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270500" algn="l"/>
                        </a:tabLst>
                      </a:pPr>
                      <a:endParaRPr lang="tr-TR" sz="1400"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79219863"/>
                  </a:ext>
                </a:extLst>
              </a:tr>
              <a:tr h="467618">
                <a:tc>
                  <a:txBody>
                    <a:bodyPr/>
                    <a:lstStyle/>
                    <a:p>
                      <a:pPr marL="36195" marR="36195">
                        <a:spcAft>
                          <a:spcPts val="0"/>
                        </a:spcAft>
                        <a:tabLst>
                          <a:tab pos="5270500" algn="l"/>
                        </a:tabLst>
                      </a:pPr>
                      <a:r>
                        <a:rPr lang="tr-TR" sz="1400" b="1" dirty="0">
                          <a:solidFill>
                            <a:srgbClr val="FF0000"/>
                          </a:solidFill>
                          <a:effectLst/>
                        </a:rPr>
                        <a:t>ÜAK ve Trabzon Üniversitesi senatosu </a:t>
                      </a:r>
                      <a:r>
                        <a:rPr lang="tr-TR" sz="1400" dirty="0">
                          <a:effectLst/>
                        </a:rPr>
                        <a:t>tarafından belirlenen uluslararası alan endekslerinde taranan dergilerde yayımlanmış makale</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270500" algn="l"/>
                        </a:tabLst>
                      </a:pPr>
                      <a:r>
                        <a:rPr lang="tr-TR" sz="1400" dirty="0">
                          <a:effectLst/>
                          <a:latin typeface="+mj-lt"/>
                          <a:ea typeface="Times New Roman" panose="02020603050405020304" pitchFamily="18" charset="0"/>
                          <a:cs typeface="Times New Roman" panose="02020603050405020304" pitchFamily="18" charset="0"/>
                        </a:rPr>
                        <a:t>1</a:t>
                      </a:r>
                    </a:p>
                  </a:txBody>
                  <a:tcPr marL="68580" marR="68580" marT="0" marB="0" anchor="ctr"/>
                </a:tc>
                <a:tc>
                  <a:txBody>
                    <a:bodyPr/>
                    <a:lstStyle/>
                    <a:p>
                      <a:pPr marL="36195" marR="36195" algn="ctr">
                        <a:spcAft>
                          <a:spcPts val="0"/>
                        </a:spcAft>
                        <a:tabLst>
                          <a:tab pos="5270500" algn="l"/>
                        </a:tabLst>
                      </a:pPr>
                      <a:r>
                        <a:rPr lang="tr-TR" sz="1400" dirty="0">
                          <a:effectLst/>
                          <a:latin typeface="+mj-lt"/>
                          <a:ea typeface="Times New Roman" panose="02020603050405020304" pitchFamily="18" charset="0"/>
                          <a:cs typeface="Times New Roman" panose="02020603050405020304" pitchFamily="18" charset="0"/>
                        </a:rPr>
                        <a:t>2</a:t>
                      </a:r>
                    </a:p>
                  </a:txBody>
                  <a:tcPr marL="68580" marR="68580" marT="0" marB="0" anchor="ctr"/>
                </a:tc>
                <a:extLst>
                  <a:ext uri="{0D108BD9-81ED-4DB2-BD59-A6C34878D82A}">
                    <a16:rowId xmlns:a16="http://schemas.microsoft.com/office/drawing/2014/main" val="185360805"/>
                  </a:ext>
                </a:extLst>
              </a:tr>
              <a:tr h="220073">
                <a:tc>
                  <a:txBody>
                    <a:bodyPr/>
                    <a:lstStyle/>
                    <a:p>
                      <a:pPr marL="36195" marR="36195">
                        <a:spcAft>
                          <a:spcPts val="0"/>
                        </a:spcAft>
                        <a:tabLst>
                          <a:tab pos="5450840" algn="l"/>
                        </a:tabLst>
                      </a:pPr>
                      <a:r>
                        <a:rPr lang="tr-TR" sz="1400" dirty="0">
                          <a:effectLst/>
                        </a:rPr>
                        <a:t>Diğer uluslararası hakemli dergilerde yayınlanmış araştırma makalesi</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450840" algn="l"/>
                        </a:tabLst>
                      </a:pPr>
                      <a:r>
                        <a:rPr lang="tr-TR" sz="1400" dirty="0">
                          <a:effectLst/>
                          <a:latin typeface="+mj-lt"/>
                          <a:ea typeface="Times New Roman" panose="02020603050405020304" pitchFamily="18" charset="0"/>
                          <a:cs typeface="Times New Roman" panose="02020603050405020304" pitchFamily="18" charset="0"/>
                        </a:rPr>
                        <a:t>1</a:t>
                      </a:r>
                    </a:p>
                  </a:txBody>
                  <a:tcPr marL="68580" marR="68580" marT="0" marB="0" anchor="ctr"/>
                </a:tc>
                <a:tc>
                  <a:txBody>
                    <a:bodyPr/>
                    <a:lstStyle/>
                    <a:p>
                      <a:pPr marL="36195" marR="36195" lvl="0" indent="0" algn="ctr" defTabSz="914400" rtl="0" eaLnBrk="1" fontAlgn="auto" latinLnBrk="0" hangingPunct="1">
                        <a:lnSpc>
                          <a:spcPct val="100000"/>
                        </a:lnSpc>
                        <a:spcBef>
                          <a:spcPts val="0"/>
                        </a:spcBef>
                        <a:spcAft>
                          <a:spcPts val="0"/>
                        </a:spcAft>
                        <a:buClrTx/>
                        <a:buSzTx/>
                        <a:buFontTx/>
                        <a:buNone/>
                        <a:tabLst>
                          <a:tab pos="5450840" algn="l"/>
                        </a:tabLst>
                        <a:defRPr/>
                      </a:pPr>
                      <a:r>
                        <a:rPr lang="tr-TR" sz="1400" b="1" dirty="0" smtClean="0">
                          <a:effectLst/>
                          <a:latin typeface="+mj-lt"/>
                          <a:ea typeface="Times New Roman" panose="02020603050405020304" pitchFamily="18" charset="0"/>
                          <a:cs typeface="Times New Roman" panose="02020603050405020304" pitchFamily="18" charset="0"/>
                        </a:rPr>
                        <a:t>1 (KİDR)</a:t>
                      </a:r>
                      <a:endParaRPr lang="en-US" sz="500" b="1" dirty="0">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30286879"/>
                  </a:ext>
                </a:extLst>
              </a:tr>
              <a:tr h="399635">
                <a:tc>
                  <a:txBody>
                    <a:bodyPr/>
                    <a:lstStyle/>
                    <a:p>
                      <a:pPr marL="36195" marR="36195">
                        <a:spcAft>
                          <a:spcPts val="0"/>
                        </a:spcAft>
                        <a:tabLst>
                          <a:tab pos="5450840" algn="l"/>
                        </a:tabLst>
                      </a:pPr>
                      <a:r>
                        <a:rPr lang="tr-TR" sz="1400" b="1" dirty="0">
                          <a:solidFill>
                            <a:srgbClr val="FF0000"/>
                          </a:solidFill>
                          <a:effectLst/>
                        </a:rPr>
                        <a:t>TR Dizin tarafından taranan </a:t>
                      </a:r>
                      <a:r>
                        <a:rPr lang="tr-TR" sz="1400" dirty="0">
                          <a:effectLst/>
                        </a:rPr>
                        <a:t>ulusal hakemli dergilerde yayınlanmış makale </a:t>
                      </a:r>
                      <a:endParaRPr lang="tr-T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195" marR="36195" algn="ctr">
                        <a:spcAft>
                          <a:spcPts val="0"/>
                        </a:spcAft>
                        <a:tabLst>
                          <a:tab pos="5450840" algn="l"/>
                        </a:tabLst>
                      </a:pPr>
                      <a:r>
                        <a:rPr lang="tr-TR" sz="1400" dirty="0">
                          <a:effectLst/>
                          <a:latin typeface="+mj-lt"/>
                          <a:ea typeface="Times New Roman" panose="02020603050405020304" pitchFamily="18" charset="0"/>
                          <a:cs typeface="Times New Roman" panose="02020603050405020304" pitchFamily="18" charset="0"/>
                        </a:rPr>
                        <a:t>1</a:t>
                      </a:r>
                    </a:p>
                  </a:txBody>
                  <a:tcPr marL="68580" marR="68580" marT="0" marB="0" anchor="ctr"/>
                </a:tc>
                <a:tc>
                  <a:txBody>
                    <a:bodyPr/>
                    <a:lstStyle/>
                    <a:p>
                      <a:pPr marL="36195" marR="36195" algn="ctr">
                        <a:spcAft>
                          <a:spcPts val="0"/>
                        </a:spcAft>
                        <a:tabLst>
                          <a:tab pos="5450840" algn="l"/>
                        </a:tabLst>
                      </a:pPr>
                      <a:r>
                        <a:rPr lang="tr-TR" sz="1400" dirty="0">
                          <a:effectLst/>
                          <a:latin typeface="+mj-lt"/>
                          <a:ea typeface="Times New Roman" panose="02020603050405020304" pitchFamily="18" charset="0"/>
                          <a:cs typeface="Times New Roman" panose="02020603050405020304" pitchFamily="18" charset="0"/>
                        </a:rPr>
                        <a:t>1</a:t>
                      </a:r>
                    </a:p>
                  </a:txBody>
                  <a:tcPr marL="68580" marR="68580" marT="0" marB="0" anchor="ctr"/>
                </a:tc>
                <a:extLst>
                  <a:ext uri="{0D108BD9-81ED-4DB2-BD59-A6C34878D82A}">
                    <a16:rowId xmlns:a16="http://schemas.microsoft.com/office/drawing/2014/main" val="3655791476"/>
                  </a:ext>
                </a:extLst>
              </a:tr>
              <a:tr h="446029">
                <a:tc>
                  <a:txBody>
                    <a:bodyPr/>
                    <a:lstStyle/>
                    <a:p>
                      <a:pPr marL="36195" marR="36195">
                        <a:lnSpc>
                          <a:spcPct val="107000"/>
                        </a:lnSpc>
                        <a:spcAft>
                          <a:spcPts val="0"/>
                        </a:spcAft>
                      </a:pPr>
                      <a:r>
                        <a:rPr lang="tr-TR" sz="1400" dirty="0">
                          <a:effectLst/>
                        </a:rPr>
                        <a:t>TR Dizin tarafından taranan ulusal hakemli dergiler dışındaki ulusal hakemli dergilerde yayımlanmış makale</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195" marR="36195" algn="ctr">
                        <a:lnSpc>
                          <a:spcPct val="107000"/>
                        </a:lnSpc>
                        <a:spcAft>
                          <a:spcPts val="0"/>
                        </a:spcAft>
                      </a:pPr>
                      <a:endParaRPr lang="tr-TR"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36195" marR="36195" algn="ctr">
                        <a:lnSpc>
                          <a:spcPct val="107000"/>
                        </a:lnSpc>
                        <a:spcAft>
                          <a:spcPts val="0"/>
                        </a:spcAft>
                      </a:pPr>
                      <a:endParaRPr lang="tr-TR" sz="14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4825469"/>
                  </a:ext>
                </a:extLst>
              </a:tr>
              <a:tr h="427585">
                <a:tc>
                  <a:txBody>
                    <a:bodyPr/>
                    <a:lstStyle/>
                    <a:p>
                      <a:pPr marL="36195" marR="36195">
                        <a:lnSpc>
                          <a:spcPct val="107000"/>
                        </a:lnSpc>
                        <a:spcAft>
                          <a:spcPts val="0"/>
                        </a:spcAft>
                      </a:pPr>
                      <a:r>
                        <a:rPr lang="tr-TR" sz="1400" dirty="0">
                          <a:effectLst/>
                        </a:rPr>
                        <a:t>Diğer hakemli dergide yayımlanmış editöre mektup, araştırma notu, özet veya kitap kritiği</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195" marR="36195" algn="ctr">
                        <a:lnSpc>
                          <a:spcPct val="107000"/>
                        </a:lnSpc>
                        <a:spcAft>
                          <a:spcPts val="0"/>
                        </a:spcAft>
                      </a:pPr>
                      <a:endParaRPr lang="tr-TR"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36195" marR="36195" algn="ctr">
                        <a:lnSpc>
                          <a:spcPct val="107000"/>
                        </a:lnSpc>
                        <a:spcAft>
                          <a:spcPts val="0"/>
                        </a:spcAft>
                      </a:pPr>
                      <a:endParaRPr lang="tr-TR" sz="14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30715490"/>
                  </a:ext>
                </a:extLst>
              </a:tr>
              <a:tr h="235466">
                <a:tc>
                  <a:txBody>
                    <a:bodyPr/>
                    <a:lstStyle/>
                    <a:p>
                      <a:pPr algn="r">
                        <a:lnSpc>
                          <a:spcPct val="107000"/>
                        </a:lnSpc>
                        <a:spcAft>
                          <a:spcPts val="0"/>
                        </a:spcAft>
                      </a:pPr>
                      <a:r>
                        <a:rPr lang="tr-TR" sz="1400" b="1" dirty="0">
                          <a:solidFill>
                            <a:srgbClr val="FF0000"/>
                          </a:solidFill>
                          <a:effectLst/>
                        </a:rPr>
                        <a:t>TOPLAM</a:t>
                      </a:r>
                      <a:endParaRPr lang="tr-TR"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b="1" dirty="0">
                          <a:solidFill>
                            <a:srgbClr val="FF0000"/>
                          </a:solidFill>
                          <a:effectLst/>
                          <a:latin typeface="+mj-lt"/>
                          <a:ea typeface="Calibri" panose="020F0502020204030204" pitchFamily="34" charset="0"/>
                          <a:cs typeface="Times New Roman" panose="02020603050405020304" pitchFamily="18" charset="0"/>
                        </a:rPr>
                        <a:t>5</a:t>
                      </a:r>
                      <a:endParaRPr lang="tr-TR" sz="1400" b="1"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400" b="1" dirty="0">
                          <a:solidFill>
                            <a:srgbClr val="FF0000"/>
                          </a:solidFill>
                          <a:effectLst/>
                          <a:latin typeface="+mj-lt"/>
                          <a:ea typeface="Calibri" panose="020F0502020204030204" pitchFamily="34" charset="0"/>
                          <a:cs typeface="Times New Roman" panose="02020603050405020304" pitchFamily="18" charset="0"/>
                        </a:rPr>
                        <a:t>9</a:t>
                      </a:r>
                    </a:p>
                  </a:txBody>
                  <a:tcPr marL="68580" marR="68580" marT="0" marB="0" anchor="ctr"/>
                </a:tc>
                <a:extLst>
                  <a:ext uri="{0D108BD9-81ED-4DB2-BD59-A6C34878D82A}">
                    <a16:rowId xmlns:a16="http://schemas.microsoft.com/office/drawing/2014/main" val="1364316915"/>
                  </a:ext>
                </a:extLst>
              </a:tr>
            </a:tbl>
          </a:graphicData>
        </a:graphic>
      </p:graphicFrame>
    </p:spTree>
    <p:extLst>
      <p:ext uri="{BB962C8B-B14F-4D97-AF65-F5344CB8AC3E}">
        <p14:creationId xmlns:p14="http://schemas.microsoft.com/office/powerpoint/2010/main" val="10433377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41378" y="822035"/>
            <a:ext cx="10413922" cy="625765"/>
          </a:xfrm>
        </p:spPr>
        <p:txBody>
          <a:bodyPr>
            <a:noAutofit/>
          </a:bodyPr>
          <a:lstStyle/>
          <a:p>
            <a:pPr algn="ctr"/>
            <a:r>
              <a:rPr lang="tr-TR" sz="3200" b="1" dirty="0">
                <a:solidFill>
                  <a:srgbClr val="FF0000"/>
                </a:solidFill>
              </a:rPr>
              <a:t>Araştırma ve Geliştirme Faaliyetleri : </a:t>
            </a:r>
            <a:br>
              <a:rPr lang="tr-TR" sz="3200" b="1" dirty="0">
                <a:solidFill>
                  <a:srgbClr val="FF0000"/>
                </a:solidFill>
              </a:rPr>
            </a:br>
            <a:r>
              <a:rPr lang="tr-TR" sz="3200" b="1" dirty="0">
                <a:solidFill>
                  <a:srgbClr val="3333FF"/>
                </a:solidFill>
                <a:cs typeface="Calibri" panose="020F0502020204030204" pitchFamily="34" charset="0"/>
              </a:rPr>
              <a:t>Yıllara Göre Makale  Bilgileri</a:t>
            </a:r>
            <a:endParaRPr lang="tr-TR" sz="3200" dirty="0">
              <a:solidFill>
                <a:srgbClr val="3333FF"/>
              </a:solidFill>
            </a:endParaRPr>
          </a:p>
        </p:txBody>
      </p:sp>
      <p:sp>
        <p:nvSpPr>
          <p:cNvPr id="3" name="Veri Yer Tutucusu 2"/>
          <p:cNvSpPr>
            <a:spLocks noGrp="1"/>
          </p:cNvSpPr>
          <p:nvPr>
            <p:ph type="dt" sz="half" idx="10"/>
          </p:nvPr>
        </p:nvSpPr>
        <p:spPr/>
        <p:txBody>
          <a:bodyPr/>
          <a:lstStyle/>
          <a:p>
            <a:fld id="{8E468889-DDDD-45DC-9553-67B10B6C00B2}"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23</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2105024244"/>
              </p:ext>
            </p:extLst>
          </p:nvPr>
        </p:nvGraphicFramePr>
        <p:xfrm>
          <a:off x="361450" y="1894114"/>
          <a:ext cx="11514864" cy="4005943"/>
        </p:xfrm>
        <a:graphic>
          <a:graphicData uri="http://schemas.openxmlformats.org/drawingml/2006/table">
            <a:tbl>
              <a:tblPr firstRow="1" firstCol="1" lastRow="1" lastCol="1" bandRow="1" bandCol="1">
                <a:tableStyleId>{5940675A-B579-460E-94D1-54222C63F5DA}</a:tableStyleId>
              </a:tblPr>
              <a:tblGrid>
                <a:gridCol w="9927935">
                  <a:extLst>
                    <a:ext uri="{9D8B030D-6E8A-4147-A177-3AD203B41FA5}">
                      <a16:colId xmlns:a16="http://schemas.microsoft.com/office/drawing/2014/main" val="907143591"/>
                    </a:ext>
                  </a:extLst>
                </a:gridCol>
                <a:gridCol w="888282">
                  <a:extLst>
                    <a:ext uri="{9D8B030D-6E8A-4147-A177-3AD203B41FA5}">
                      <a16:colId xmlns:a16="http://schemas.microsoft.com/office/drawing/2014/main" val="719348450"/>
                    </a:ext>
                  </a:extLst>
                </a:gridCol>
                <a:gridCol w="698647">
                  <a:extLst>
                    <a:ext uri="{9D8B030D-6E8A-4147-A177-3AD203B41FA5}">
                      <a16:colId xmlns:a16="http://schemas.microsoft.com/office/drawing/2014/main" val="883096862"/>
                    </a:ext>
                  </a:extLst>
                </a:gridCol>
              </a:tblGrid>
              <a:tr h="307066">
                <a:tc>
                  <a:txBody>
                    <a:bodyPr/>
                    <a:lstStyle/>
                    <a:p>
                      <a:pPr algn="ctr">
                        <a:lnSpc>
                          <a:spcPct val="107000"/>
                        </a:lnSpc>
                        <a:spcAft>
                          <a:spcPts val="0"/>
                        </a:spcAft>
                      </a:pPr>
                      <a:r>
                        <a:rPr lang="tr-TR" sz="1600" b="1" dirty="0">
                          <a:solidFill>
                            <a:srgbClr val="FF0000"/>
                          </a:solidFill>
                          <a:effectLst/>
                        </a:rPr>
                        <a:t>MAKALELER</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600" b="1" dirty="0">
                          <a:solidFill>
                            <a:srgbClr val="FF0000"/>
                          </a:solidFill>
                          <a:effectLst/>
                        </a:rPr>
                        <a:t>2024</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600" b="1" dirty="0">
                          <a:solidFill>
                            <a:srgbClr val="FF0000"/>
                          </a:solidFill>
                          <a:effectLst/>
                        </a:rPr>
                        <a:t>2025</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1560882"/>
                  </a:ext>
                </a:extLst>
              </a:tr>
              <a:tr h="455963">
                <a:tc>
                  <a:txBody>
                    <a:bodyPr/>
                    <a:lstStyle/>
                    <a:p>
                      <a:pPr marL="36195" marR="36195" lvl="0" indent="0" algn="l" defTabSz="914400" rtl="0" eaLnBrk="1" fontAlgn="auto" latinLnBrk="0" hangingPunct="1">
                        <a:lnSpc>
                          <a:spcPct val="150000"/>
                        </a:lnSpc>
                        <a:spcBef>
                          <a:spcPts val="0"/>
                        </a:spcBef>
                        <a:spcAft>
                          <a:spcPts val="0"/>
                        </a:spcAft>
                        <a:buClrTx/>
                        <a:buSzTx/>
                        <a:buFontTx/>
                        <a:buNone/>
                        <a:tabLst>
                          <a:tab pos="5450840" algn="l"/>
                        </a:tabLst>
                        <a:defRPr/>
                      </a:pPr>
                      <a:r>
                        <a:rPr lang="tr-TR" sz="1400" b="1" dirty="0">
                          <a:solidFill>
                            <a:srgbClr val="FF0000"/>
                          </a:solidFill>
                          <a:effectLst/>
                        </a:rPr>
                        <a:t>SCI, SCI-E, SSCI veya AHCI </a:t>
                      </a:r>
                      <a:r>
                        <a:rPr lang="tr-TR" sz="1400" dirty="0">
                          <a:effectLst/>
                        </a:rPr>
                        <a:t>kapsamındaki dergilerde </a:t>
                      </a:r>
                      <a:r>
                        <a:rPr lang="tr-TR" sz="1400" dirty="0">
                          <a:solidFill>
                            <a:srgbClr val="3333FF"/>
                          </a:solidFill>
                          <a:effectLst/>
                        </a:rPr>
                        <a:t>(Q1 olarak taranan dergide</a:t>
                      </a:r>
                      <a:r>
                        <a:rPr lang="tr-TR" sz="1400" dirty="0">
                          <a:effectLst/>
                        </a:rPr>
                        <a:t>)</a:t>
                      </a:r>
                      <a:r>
                        <a:rPr lang="tr-TR" sz="1400" dirty="0">
                          <a:effectLst/>
                          <a:latin typeface="+mn-lt"/>
                          <a:ea typeface="Calibri" panose="020F0502020204030204" pitchFamily="34" charset="0"/>
                          <a:cs typeface="Times New Roman" panose="02020603050405020304" pitchFamily="18" charset="0"/>
                        </a:rPr>
                        <a:t> </a:t>
                      </a:r>
                      <a:r>
                        <a:rPr lang="tr-TR" sz="1400" u="sng" dirty="0">
                          <a:effectLst/>
                          <a:latin typeface="+mn-lt"/>
                          <a:ea typeface="Calibri" panose="020F0502020204030204" pitchFamily="34" charset="0"/>
                          <a:cs typeface="Times New Roman" panose="02020603050405020304" pitchFamily="18" charset="0"/>
                        </a:rPr>
                        <a:t>öğretim üyesi </a:t>
                      </a:r>
                      <a:r>
                        <a:rPr lang="tr-TR" sz="1400" dirty="0">
                          <a:effectLst/>
                          <a:latin typeface="+mn-lt"/>
                          <a:ea typeface="Calibri" panose="020F0502020204030204" pitchFamily="34" charset="0"/>
                          <a:cs typeface="Times New Roman" panose="02020603050405020304" pitchFamily="18" charset="0"/>
                        </a:rPr>
                        <a:t>başına düşen yayın sayısı</a:t>
                      </a: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r>
                        <a:rPr lang="tr-TR" sz="1400" kern="1200" noProof="0" dirty="0" smtClean="0">
                          <a:solidFill>
                            <a:schemeClr val="tx1"/>
                          </a:solidFill>
                          <a:effectLst/>
                          <a:latin typeface="+mn-lt"/>
                          <a:ea typeface="Calibri" panose="020F0502020204030204" pitchFamily="34" charset="0"/>
                          <a:cs typeface="Times New Roman" panose="02020603050405020304" pitchFamily="18" charset="0"/>
                        </a:rPr>
                        <a:t>2</a:t>
                      </a: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r>
                        <a:rPr lang="tr-TR" sz="1400" kern="1200" noProof="0" dirty="0">
                          <a:solidFill>
                            <a:schemeClr val="tx1"/>
                          </a:solidFill>
                          <a:effectLst/>
                          <a:latin typeface="+mn-lt"/>
                          <a:ea typeface="+mn-ea"/>
                          <a:cs typeface="Times New Roman" panose="02020603050405020304" pitchFamily="18" charset="0"/>
                        </a:rPr>
                        <a:t>2</a:t>
                      </a: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1765200"/>
                  </a:ext>
                </a:extLst>
              </a:tr>
              <a:tr h="455963">
                <a:tc>
                  <a:txBody>
                    <a:bodyPr/>
                    <a:lstStyle/>
                    <a:p>
                      <a:pPr marL="36195" marR="36195" lvl="0" indent="0" algn="l" defTabSz="914400" rtl="0" eaLnBrk="1" fontAlgn="auto" latinLnBrk="0" hangingPunct="1">
                        <a:lnSpc>
                          <a:spcPct val="150000"/>
                        </a:lnSpc>
                        <a:spcBef>
                          <a:spcPts val="0"/>
                        </a:spcBef>
                        <a:spcAft>
                          <a:spcPts val="0"/>
                        </a:spcAft>
                        <a:buClrTx/>
                        <a:buSzTx/>
                        <a:buFontTx/>
                        <a:buNone/>
                        <a:tabLst>
                          <a:tab pos="5270500" algn="l"/>
                        </a:tabLst>
                        <a:defRPr/>
                      </a:pPr>
                      <a:r>
                        <a:rPr lang="tr-TR" sz="1400" b="1" dirty="0">
                          <a:solidFill>
                            <a:srgbClr val="FF0000"/>
                          </a:solidFill>
                          <a:effectLst/>
                        </a:rPr>
                        <a:t>SCI, SCI-E, SSCI veya AHCI </a:t>
                      </a:r>
                      <a:r>
                        <a:rPr lang="tr-TR" sz="1400" dirty="0">
                          <a:effectLst/>
                        </a:rPr>
                        <a:t>kapsamındaki dergilerde </a:t>
                      </a:r>
                      <a:r>
                        <a:rPr lang="tr-TR" sz="1400" dirty="0">
                          <a:solidFill>
                            <a:srgbClr val="3333FF"/>
                          </a:solidFill>
                          <a:effectLst/>
                        </a:rPr>
                        <a:t>(Q1 olarak taranan dergide</a:t>
                      </a:r>
                      <a:r>
                        <a:rPr lang="tr-TR" sz="1400" dirty="0">
                          <a:effectLst/>
                        </a:rPr>
                        <a:t>)</a:t>
                      </a:r>
                      <a:r>
                        <a:rPr lang="tr-TR" sz="1400" dirty="0">
                          <a:effectLst/>
                          <a:latin typeface="+mn-lt"/>
                          <a:ea typeface="Calibri" panose="020F0502020204030204" pitchFamily="34" charset="0"/>
                          <a:cs typeface="Times New Roman" panose="02020603050405020304" pitchFamily="18" charset="0"/>
                        </a:rPr>
                        <a:t> </a:t>
                      </a:r>
                      <a:r>
                        <a:rPr lang="tr-TR" sz="1400" u="sng" dirty="0">
                          <a:effectLst/>
                          <a:latin typeface="+mn-lt"/>
                          <a:ea typeface="Calibri" panose="020F0502020204030204" pitchFamily="34" charset="0"/>
                          <a:cs typeface="Times New Roman" panose="02020603050405020304" pitchFamily="18" charset="0"/>
                        </a:rPr>
                        <a:t>öğretim elemanı </a:t>
                      </a:r>
                      <a:r>
                        <a:rPr lang="tr-TR" sz="1400" dirty="0">
                          <a:effectLst/>
                          <a:latin typeface="+mn-lt"/>
                          <a:ea typeface="Calibri" panose="020F0502020204030204" pitchFamily="34" charset="0"/>
                          <a:cs typeface="Times New Roman" panose="02020603050405020304" pitchFamily="18" charset="0"/>
                        </a:rPr>
                        <a:t>başına düşen yayın sayısı</a:t>
                      </a: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r>
                        <a:rPr lang="tr-TR" sz="1400" kern="1200" noProof="0" dirty="0" smtClean="0">
                          <a:solidFill>
                            <a:schemeClr val="tx1"/>
                          </a:solidFill>
                          <a:effectLst/>
                          <a:latin typeface="+mn-lt"/>
                          <a:ea typeface="+mn-ea"/>
                          <a:cs typeface="Times New Roman" panose="02020603050405020304" pitchFamily="18" charset="0"/>
                        </a:rPr>
                        <a:t>0.25</a:t>
                      </a: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r>
                        <a:rPr lang="tr-TR" sz="1400" kern="1200" noProof="0" dirty="0" smtClean="0">
                          <a:solidFill>
                            <a:schemeClr val="tx1"/>
                          </a:solidFill>
                          <a:effectLst/>
                          <a:latin typeface="+mn-lt"/>
                          <a:ea typeface="Calibri" panose="020F0502020204030204" pitchFamily="34" charset="0"/>
                          <a:cs typeface="Times New Roman" panose="02020603050405020304" pitchFamily="18" charset="0"/>
                        </a:rPr>
                        <a:t>0.50</a:t>
                      </a: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9042241"/>
                  </a:ext>
                </a:extLst>
              </a:tr>
              <a:tr h="455963">
                <a:tc>
                  <a:txBody>
                    <a:bodyPr/>
                    <a:lstStyle/>
                    <a:p>
                      <a:pPr marL="36195" marR="36195" lvl="0" indent="0" algn="l" defTabSz="914400" rtl="0" eaLnBrk="1" fontAlgn="auto" latinLnBrk="0" hangingPunct="1">
                        <a:lnSpc>
                          <a:spcPct val="150000"/>
                        </a:lnSpc>
                        <a:spcBef>
                          <a:spcPts val="0"/>
                        </a:spcBef>
                        <a:spcAft>
                          <a:spcPts val="0"/>
                        </a:spcAft>
                        <a:buClrTx/>
                        <a:buSzTx/>
                        <a:buFontTx/>
                        <a:buNone/>
                        <a:tabLst>
                          <a:tab pos="5270500" algn="l"/>
                        </a:tabLst>
                        <a:defRPr/>
                      </a:pPr>
                      <a:r>
                        <a:rPr lang="tr-TR" sz="1400" b="1" dirty="0">
                          <a:solidFill>
                            <a:srgbClr val="FF0000"/>
                          </a:solidFill>
                          <a:effectLst/>
                        </a:rPr>
                        <a:t>SCI, SCI-E, SSCI veya AHCI </a:t>
                      </a:r>
                      <a:r>
                        <a:rPr lang="tr-TR" sz="1400" dirty="0">
                          <a:effectLst/>
                        </a:rPr>
                        <a:t>kapsamındaki dergilerde </a:t>
                      </a:r>
                      <a:r>
                        <a:rPr lang="tr-TR" sz="1400" dirty="0">
                          <a:solidFill>
                            <a:srgbClr val="3333FF"/>
                          </a:solidFill>
                          <a:effectLst/>
                        </a:rPr>
                        <a:t>(Q2 olarak taranan dergide</a:t>
                      </a:r>
                      <a:r>
                        <a:rPr lang="tr-TR" sz="1400" dirty="0">
                          <a:effectLst/>
                        </a:rPr>
                        <a:t>)</a:t>
                      </a:r>
                      <a:r>
                        <a:rPr lang="tr-TR" sz="1400" dirty="0">
                          <a:effectLst/>
                          <a:latin typeface="+mn-lt"/>
                          <a:ea typeface="Calibri" panose="020F0502020204030204" pitchFamily="34" charset="0"/>
                          <a:cs typeface="Times New Roman" panose="02020603050405020304" pitchFamily="18" charset="0"/>
                        </a:rPr>
                        <a:t> </a:t>
                      </a:r>
                      <a:r>
                        <a:rPr lang="tr-TR" sz="1400" u="sng" dirty="0">
                          <a:effectLst/>
                          <a:latin typeface="+mn-lt"/>
                          <a:ea typeface="Calibri" panose="020F0502020204030204" pitchFamily="34" charset="0"/>
                          <a:cs typeface="Times New Roman" panose="02020603050405020304" pitchFamily="18" charset="0"/>
                        </a:rPr>
                        <a:t>öğretim üyesi </a:t>
                      </a:r>
                      <a:r>
                        <a:rPr lang="tr-TR" sz="1400" dirty="0">
                          <a:effectLst/>
                          <a:latin typeface="+mn-lt"/>
                          <a:ea typeface="Calibri" panose="020F0502020204030204" pitchFamily="34" charset="0"/>
                          <a:cs typeface="Times New Roman" panose="02020603050405020304" pitchFamily="18" charset="0"/>
                        </a:rPr>
                        <a:t>başına düşen yayın sayısı</a:t>
                      </a: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11306817"/>
                  </a:ext>
                </a:extLst>
              </a:tr>
              <a:tr h="455963">
                <a:tc>
                  <a:txBody>
                    <a:bodyPr/>
                    <a:lstStyle/>
                    <a:p>
                      <a:pPr marL="36195" marR="36195" lvl="0" indent="0" algn="l" defTabSz="914400" rtl="0" eaLnBrk="1" fontAlgn="auto" latinLnBrk="0" hangingPunct="1">
                        <a:lnSpc>
                          <a:spcPct val="150000"/>
                        </a:lnSpc>
                        <a:spcBef>
                          <a:spcPts val="0"/>
                        </a:spcBef>
                        <a:spcAft>
                          <a:spcPts val="0"/>
                        </a:spcAft>
                        <a:buClrTx/>
                        <a:buSzTx/>
                        <a:buFontTx/>
                        <a:buNone/>
                        <a:tabLst>
                          <a:tab pos="5270500" algn="l"/>
                        </a:tabLst>
                        <a:defRPr/>
                      </a:pPr>
                      <a:r>
                        <a:rPr lang="tr-TR" sz="1400" b="1" dirty="0">
                          <a:solidFill>
                            <a:srgbClr val="FF0000"/>
                          </a:solidFill>
                          <a:effectLst/>
                        </a:rPr>
                        <a:t>SCI, SCI-E, SSCI veya AHCI </a:t>
                      </a:r>
                      <a:r>
                        <a:rPr lang="tr-TR" sz="1400" dirty="0">
                          <a:effectLst/>
                        </a:rPr>
                        <a:t>kapsamındaki dergilerde (</a:t>
                      </a:r>
                      <a:r>
                        <a:rPr lang="tr-TR" sz="1400" dirty="0">
                          <a:solidFill>
                            <a:srgbClr val="3333FF"/>
                          </a:solidFill>
                          <a:effectLst/>
                        </a:rPr>
                        <a:t>Q2 olarak taranan dergide</a:t>
                      </a:r>
                      <a:r>
                        <a:rPr lang="tr-TR" sz="1400" dirty="0">
                          <a:effectLst/>
                        </a:rPr>
                        <a:t>)</a:t>
                      </a:r>
                      <a:r>
                        <a:rPr lang="tr-TR" sz="1400" dirty="0">
                          <a:effectLst/>
                          <a:latin typeface="+mn-lt"/>
                          <a:ea typeface="Calibri" panose="020F0502020204030204" pitchFamily="34" charset="0"/>
                          <a:cs typeface="Times New Roman" panose="02020603050405020304" pitchFamily="18" charset="0"/>
                        </a:rPr>
                        <a:t> </a:t>
                      </a:r>
                      <a:r>
                        <a:rPr lang="tr-TR" sz="1400" u="sng" dirty="0">
                          <a:effectLst/>
                          <a:latin typeface="+mn-lt"/>
                          <a:ea typeface="Calibri" panose="020F0502020204030204" pitchFamily="34" charset="0"/>
                          <a:cs typeface="Times New Roman" panose="02020603050405020304" pitchFamily="18" charset="0"/>
                        </a:rPr>
                        <a:t>öğretim elemanı </a:t>
                      </a:r>
                      <a:r>
                        <a:rPr lang="tr-TR" sz="1400" dirty="0">
                          <a:effectLst/>
                          <a:latin typeface="+mn-lt"/>
                          <a:ea typeface="Calibri" panose="020F0502020204030204" pitchFamily="34" charset="0"/>
                          <a:cs typeface="Times New Roman" panose="02020603050405020304" pitchFamily="18" charset="0"/>
                        </a:rPr>
                        <a:t>başına düşen yayın sayısı</a:t>
                      </a: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79219863"/>
                  </a:ext>
                </a:extLst>
              </a:tr>
              <a:tr h="53352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tr-TR" sz="1400" b="1" dirty="0">
                          <a:solidFill>
                            <a:srgbClr val="FF0000"/>
                          </a:solidFill>
                          <a:effectLst/>
                        </a:rPr>
                        <a:t>SCI, SCI-E, SSCI veya AHCI </a:t>
                      </a:r>
                      <a:r>
                        <a:rPr lang="tr-TR" sz="1400" dirty="0">
                          <a:effectLst/>
                        </a:rPr>
                        <a:t>kapsamındaki dergilerde </a:t>
                      </a:r>
                      <a:r>
                        <a:rPr lang="tr-TR" sz="1400" dirty="0">
                          <a:solidFill>
                            <a:srgbClr val="3333FF"/>
                          </a:solidFill>
                          <a:effectLst/>
                        </a:rPr>
                        <a:t>(Q3  olarak taranan dergide</a:t>
                      </a:r>
                      <a:r>
                        <a:rPr lang="tr-TR" sz="1400" dirty="0">
                          <a:effectLst/>
                        </a:rPr>
                        <a:t>)</a:t>
                      </a:r>
                      <a:r>
                        <a:rPr lang="tr-TR" sz="1400" dirty="0">
                          <a:effectLst/>
                          <a:latin typeface="+mn-lt"/>
                          <a:ea typeface="Calibri" panose="020F0502020204030204" pitchFamily="34" charset="0"/>
                          <a:cs typeface="Times New Roman" panose="02020603050405020304" pitchFamily="18" charset="0"/>
                        </a:rPr>
                        <a:t> </a:t>
                      </a:r>
                      <a:r>
                        <a:rPr lang="tr-TR" sz="1400" u="sng" dirty="0">
                          <a:effectLst/>
                          <a:latin typeface="+mn-lt"/>
                          <a:ea typeface="Calibri" panose="020F0502020204030204" pitchFamily="34" charset="0"/>
                          <a:cs typeface="Times New Roman" panose="02020603050405020304" pitchFamily="18" charset="0"/>
                        </a:rPr>
                        <a:t>öğretim üyesi </a:t>
                      </a:r>
                      <a:r>
                        <a:rPr lang="tr-TR" sz="1400" dirty="0">
                          <a:effectLst/>
                          <a:latin typeface="+mn-lt"/>
                          <a:ea typeface="Calibri" panose="020F0502020204030204" pitchFamily="34" charset="0"/>
                          <a:cs typeface="Times New Roman" panose="02020603050405020304" pitchFamily="18" charset="0"/>
                        </a:rPr>
                        <a:t>başına düşen yayın sayısı</a:t>
                      </a: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360805"/>
                  </a:ext>
                </a:extLst>
              </a:tr>
              <a:tr h="376638">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tr-TR" sz="1400" b="1" dirty="0">
                          <a:solidFill>
                            <a:srgbClr val="FF0000"/>
                          </a:solidFill>
                          <a:effectLst/>
                        </a:rPr>
                        <a:t>SCI, SCI-E, SSCI veya AHCI </a:t>
                      </a:r>
                      <a:r>
                        <a:rPr lang="tr-TR" sz="1400" dirty="0">
                          <a:effectLst/>
                        </a:rPr>
                        <a:t>kapsamındaki dergilerde (</a:t>
                      </a:r>
                      <a:r>
                        <a:rPr lang="tr-TR" sz="1400" dirty="0">
                          <a:solidFill>
                            <a:srgbClr val="3333FF"/>
                          </a:solidFill>
                          <a:effectLst/>
                        </a:rPr>
                        <a:t>Q3  olarak taranan dergide</a:t>
                      </a:r>
                      <a:r>
                        <a:rPr lang="tr-TR" sz="1400" dirty="0">
                          <a:effectLst/>
                        </a:rPr>
                        <a:t>)</a:t>
                      </a:r>
                      <a:r>
                        <a:rPr lang="tr-TR" sz="1400" dirty="0">
                          <a:effectLst/>
                          <a:latin typeface="+mn-lt"/>
                          <a:ea typeface="Calibri" panose="020F0502020204030204" pitchFamily="34" charset="0"/>
                          <a:cs typeface="Times New Roman" panose="02020603050405020304" pitchFamily="18" charset="0"/>
                        </a:rPr>
                        <a:t> </a:t>
                      </a:r>
                      <a:r>
                        <a:rPr lang="tr-TR" sz="1400" u="sng" dirty="0">
                          <a:effectLst/>
                          <a:latin typeface="+mn-lt"/>
                          <a:ea typeface="Calibri" panose="020F0502020204030204" pitchFamily="34" charset="0"/>
                          <a:cs typeface="Times New Roman" panose="02020603050405020304" pitchFamily="18" charset="0"/>
                        </a:rPr>
                        <a:t>öğretim elemanı </a:t>
                      </a:r>
                      <a:r>
                        <a:rPr lang="tr-TR" sz="1400" dirty="0">
                          <a:effectLst/>
                          <a:latin typeface="+mn-lt"/>
                          <a:ea typeface="Calibri" panose="020F0502020204030204" pitchFamily="34" charset="0"/>
                          <a:cs typeface="Times New Roman" panose="02020603050405020304" pitchFamily="18" charset="0"/>
                        </a:rPr>
                        <a:t>başına düşen yayın sayısı</a:t>
                      </a: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0286879"/>
                  </a:ext>
                </a:extLst>
              </a:tr>
              <a:tr h="455963">
                <a:tc>
                  <a:txBody>
                    <a:bodyPr/>
                    <a:lstStyle/>
                    <a:p>
                      <a:pPr marL="36195" marR="36195" lvl="0" indent="0" algn="l" defTabSz="914400" rtl="0" eaLnBrk="1" fontAlgn="auto" latinLnBrk="0" hangingPunct="1">
                        <a:lnSpc>
                          <a:spcPct val="150000"/>
                        </a:lnSpc>
                        <a:spcBef>
                          <a:spcPts val="0"/>
                        </a:spcBef>
                        <a:spcAft>
                          <a:spcPts val="0"/>
                        </a:spcAft>
                        <a:buClrTx/>
                        <a:buSzTx/>
                        <a:buFontTx/>
                        <a:buNone/>
                        <a:tabLst>
                          <a:tab pos="5450840" algn="l"/>
                        </a:tabLst>
                        <a:defRPr/>
                      </a:pPr>
                      <a:r>
                        <a:rPr lang="tr-TR" sz="1400" b="1" dirty="0">
                          <a:solidFill>
                            <a:srgbClr val="FF0000"/>
                          </a:solidFill>
                          <a:effectLst/>
                        </a:rPr>
                        <a:t>ESCI, SCI-E, SSCI veya AHCI </a:t>
                      </a:r>
                      <a:r>
                        <a:rPr lang="tr-TR" sz="1400" dirty="0">
                          <a:effectLst/>
                        </a:rPr>
                        <a:t>kapsamındaki dergilerde (</a:t>
                      </a:r>
                      <a:r>
                        <a:rPr lang="tr-TR" sz="1400" dirty="0">
                          <a:solidFill>
                            <a:srgbClr val="3333FF"/>
                          </a:solidFill>
                          <a:effectLst/>
                        </a:rPr>
                        <a:t>Q4* olarak taranan dergide</a:t>
                      </a:r>
                      <a:r>
                        <a:rPr lang="tr-TR" sz="1400" dirty="0">
                          <a:effectLst/>
                        </a:rPr>
                        <a:t>)</a:t>
                      </a:r>
                      <a:r>
                        <a:rPr lang="tr-TR" sz="1400" dirty="0">
                          <a:effectLst/>
                          <a:latin typeface="+mn-lt"/>
                          <a:ea typeface="Calibri" panose="020F0502020204030204" pitchFamily="34" charset="0"/>
                          <a:cs typeface="Times New Roman" panose="02020603050405020304" pitchFamily="18" charset="0"/>
                        </a:rPr>
                        <a:t> </a:t>
                      </a:r>
                      <a:r>
                        <a:rPr lang="tr-TR" sz="1400" u="sng" dirty="0">
                          <a:effectLst/>
                          <a:latin typeface="+mn-lt"/>
                          <a:ea typeface="Calibri" panose="020F0502020204030204" pitchFamily="34" charset="0"/>
                          <a:cs typeface="Times New Roman" panose="02020603050405020304" pitchFamily="18" charset="0"/>
                        </a:rPr>
                        <a:t>öğretim üyesi </a:t>
                      </a:r>
                      <a:r>
                        <a:rPr lang="tr-TR" sz="1400" dirty="0">
                          <a:effectLst/>
                          <a:latin typeface="+mn-lt"/>
                          <a:ea typeface="Calibri" panose="020F0502020204030204" pitchFamily="34" charset="0"/>
                          <a:cs typeface="Times New Roman" panose="02020603050405020304" pitchFamily="18" charset="0"/>
                        </a:rPr>
                        <a:t>başına düşen yayın sayısı</a:t>
                      </a: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5791476"/>
                  </a:ext>
                </a:extLst>
              </a:tr>
              <a:tr h="508896">
                <a:tc>
                  <a:txBody>
                    <a:bodyPr/>
                    <a:lstStyle/>
                    <a:p>
                      <a:pPr marL="36195" marR="36195" lvl="0" indent="0" algn="l" defTabSz="914400" rtl="0" eaLnBrk="1" fontAlgn="auto" latinLnBrk="0" hangingPunct="1">
                        <a:lnSpc>
                          <a:spcPct val="150000"/>
                        </a:lnSpc>
                        <a:spcBef>
                          <a:spcPts val="0"/>
                        </a:spcBef>
                        <a:spcAft>
                          <a:spcPts val="0"/>
                        </a:spcAft>
                        <a:buClrTx/>
                        <a:buSzTx/>
                        <a:buFontTx/>
                        <a:buNone/>
                        <a:tabLst/>
                        <a:defRPr/>
                      </a:pPr>
                      <a:r>
                        <a:rPr lang="tr-TR" sz="1400" b="1" dirty="0">
                          <a:solidFill>
                            <a:srgbClr val="FF0000"/>
                          </a:solidFill>
                          <a:effectLst/>
                        </a:rPr>
                        <a:t>ESCI, SCI-E, SSCI veya AHCI </a:t>
                      </a:r>
                      <a:r>
                        <a:rPr lang="tr-TR" sz="1400" dirty="0">
                          <a:effectLst/>
                        </a:rPr>
                        <a:t>kapsamındaki dergilerde (</a:t>
                      </a:r>
                      <a:r>
                        <a:rPr lang="tr-TR" sz="1400" dirty="0">
                          <a:solidFill>
                            <a:srgbClr val="3333FF"/>
                          </a:solidFill>
                          <a:effectLst/>
                        </a:rPr>
                        <a:t>Q4* olarak taranan dergide</a:t>
                      </a:r>
                      <a:r>
                        <a:rPr lang="tr-TR" sz="1400" dirty="0">
                          <a:effectLst/>
                        </a:rPr>
                        <a:t>)</a:t>
                      </a:r>
                      <a:r>
                        <a:rPr lang="tr-TR" sz="1400" dirty="0">
                          <a:effectLst/>
                          <a:latin typeface="+mn-lt"/>
                          <a:ea typeface="Calibri" panose="020F0502020204030204" pitchFamily="34" charset="0"/>
                          <a:cs typeface="Times New Roman" panose="02020603050405020304" pitchFamily="18" charset="0"/>
                        </a:rPr>
                        <a:t> </a:t>
                      </a:r>
                      <a:r>
                        <a:rPr lang="tr-TR" sz="1400" u="sng" dirty="0">
                          <a:effectLst/>
                          <a:latin typeface="+mn-lt"/>
                          <a:ea typeface="Calibri" panose="020F0502020204030204" pitchFamily="34" charset="0"/>
                          <a:cs typeface="Times New Roman" panose="02020603050405020304" pitchFamily="18" charset="0"/>
                        </a:rPr>
                        <a:t>öğretim elemanı </a:t>
                      </a:r>
                      <a:r>
                        <a:rPr lang="tr-TR" sz="1400" dirty="0">
                          <a:effectLst/>
                          <a:latin typeface="+mn-lt"/>
                          <a:ea typeface="Calibri" panose="020F0502020204030204" pitchFamily="34" charset="0"/>
                          <a:cs typeface="Times New Roman" panose="02020603050405020304" pitchFamily="18" charset="0"/>
                        </a:rPr>
                        <a:t>başına düşen yayın sayısı</a:t>
                      </a: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lang="tr-TR" sz="1400" kern="1200"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44825469"/>
                  </a:ext>
                </a:extLst>
              </a:tr>
            </a:tbl>
          </a:graphicData>
        </a:graphic>
      </p:graphicFrame>
    </p:spTree>
    <p:extLst>
      <p:ext uri="{BB962C8B-B14F-4D97-AF65-F5344CB8AC3E}">
        <p14:creationId xmlns:p14="http://schemas.microsoft.com/office/powerpoint/2010/main" val="39076330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58418" y="653143"/>
            <a:ext cx="10474896" cy="768737"/>
          </a:xfrm>
        </p:spPr>
        <p:txBody>
          <a:bodyPr>
            <a:noAutofit/>
          </a:bodyPr>
          <a:lstStyle/>
          <a:p>
            <a:pPr algn="ctr"/>
            <a:r>
              <a:rPr lang="tr-TR" sz="2800" b="1" dirty="0">
                <a:solidFill>
                  <a:srgbClr val="FF0000"/>
                </a:solidFill>
              </a:rPr>
              <a:t>Araştırma ve Geliştirme Faaliyetleri: </a:t>
            </a:r>
            <a:r>
              <a:rPr lang="tr-TR" sz="2800" b="1" dirty="0">
                <a:solidFill>
                  <a:srgbClr val="3333FF"/>
                </a:solidFill>
                <a:cs typeface="Calibri" panose="020F0502020204030204" pitchFamily="34" charset="0"/>
              </a:rPr>
              <a:t>Yıllara Göre Kitap Bilgileri</a:t>
            </a:r>
            <a:endParaRPr lang="tr-TR" sz="2800" dirty="0">
              <a:solidFill>
                <a:srgbClr val="3333FF"/>
              </a:solidFill>
            </a:endParaRPr>
          </a:p>
        </p:txBody>
      </p:sp>
      <p:sp>
        <p:nvSpPr>
          <p:cNvPr id="3" name="Veri Yer Tutucusu 2"/>
          <p:cNvSpPr>
            <a:spLocks noGrp="1"/>
          </p:cNvSpPr>
          <p:nvPr>
            <p:ph type="dt" sz="half" idx="10"/>
          </p:nvPr>
        </p:nvSpPr>
        <p:spPr/>
        <p:txBody>
          <a:bodyPr/>
          <a:lstStyle/>
          <a:p>
            <a:fld id="{8E468889-DDDD-45DC-9553-67B10B6C00B2}"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24</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2121667498"/>
              </p:ext>
            </p:extLst>
          </p:nvPr>
        </p:nvGraphicFramePr>
        <p:xfrm>
          <a:off x="457201" y="1992512"/>
          <a:ext cx="11440885" cy="3994631"/>
        </p:xfrm>
        <a:graphic>
          <a:graphicData uri="http://schemas.openxmlformats.org/drawingml/2006/table">
            <a:tbl>
              <a:tblPr firstRow="1" firstCol="1" lastRow="1" lastCol="1" bandRow="1" bandCol="1">
                <a:tableStyleId>{5940675A-B579-460E-94D1-54222C63F5DA}</a:tableStyleId>
              </a:tblPr>
              <a:tblGrid>
                <a:gridCol w="9846337">
                  <a:extLst>
                    <a:ext uri="{9D8B030D-6E8A-4147-A177-3AD203B41FA5}">
                      <a16:colId xmlns:a16="http://schemas.microsoft.com/office/drawing/2014/main" val="2411480335"/>
                    </a:ext>
                  </a:extLst>
                </a:gridCol>
                <a:gridCol w="795591">
                  <a:extLst>
                    <a:ext uri="{9D8B030D-6E8A-4147-A177-3AD203B41FA5}">
                      <a16:colId xmlns:a16="http://schemas.microsoft.com/office/drawing/2014/main" val="2740012930"/>
                    </a:ext>
                  </a:extLst>
                </a:gridCol>
                <a:gridCol w="798957">
                  <a:extLst>
                    <a:ext uri="{9D8B030D-6E8A-4147-A177-3AD203B41FA5}">
                      <a16:colId xmlns:a16="http://schemas.microsoft.com/office/drawing/2014/main" val="2939442849"/>
                    </a:ext>
                  </a:extLst>
                </a:gridCol>
              </a:tblGrid>
              <a:tr h="352656">
                <a:tc>
                  <a:txBody>
                    <a:bodyPr/>
                    <a:lstStyle/>
                    <a:p>
                      <a:pPr marL="36000" algn="ctr">
                        <a:lnSpc>
                          <a:spcPct val="100000"/>
                        </a:lnSpc>
                        <a:spcAft>
                          <a:spcPts val="0"/>
                        </a:spcAft>
                      </a:pPr>
                      <a:r>
                        <a:rPr lang="tr-TR" sz="1600" b="1" dirty="0">
                          <a:solidFill>
                            <a:srgbClr val="FF0000"/>
                          </a:solidFill>
                          <a:effectLst/>
                        </a:rPr>
                        <a:t>KİTAPLAR</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000" algn="ctr">
                        <a:lnSpc>
                          <a:spcPct val="100000"/>
                        </a:lnSpc>
                        <a:spcAft>
                          <a:spcPts val="0"/>
                        </a:spcAft>
                      </a:pPr>
                      <a:r>
                        <a:rPr lang="tr-TR" sz="1600" b="1" dirty="0">
                          <a:solidFill>
                            <a:srgbClr val="FF0000"/>
                          </a:solidFill>
                          <a:effectLst/>
                        </a:rPr>
                        <a:t>2024</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000" algn="ctr">
                        <a:lnSpc>
                          <a:spcPct val="100000"/>
                        </a:lnSpc>
                        <a:spcAft>
                          <a:spcPts val="0"/>
                        </a:spcAft>
                      </a:pPr>
                      <a:r>
                        <a:rPr lang="tr-TR" sz="1600" b="1" dirty="0">
                          <a:solidFill>
                            <a:srgbClr val="FF0000"/>
                          </a:solidFill>
                          <a:effectLst/>
                        </a:rPr>
                        <a:t>2025</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46334026"/>
                  </a:ext>
                </a:extLst>
              </a:tr>
              <a:tr h="298687">
                <a:tc>
                  <a:txBody>
                    <a:bodyPr/>
                    <a:lstStyle/>
                    <a:p>
                      <a:pPr marL="36000" marR="36195">
                        <a:lnSpc>
                          <a:spcPct val="100000"/>
                        </a:lnSpc>
                        <a:spcAft>
                          <a:spcPts val="0"/>
                        </a:spcAft>
                        <a:tabLst>
                          <a:tab pos="5450840" algn="l"/>
                        </a:tabLst>
                      </a:pPr>
                      <a:r>
                        <a:rPr lang="tr-TR" sz="1600" b="1" dirty="0">
                          <a:effectLst/>
                        </a:rPr>
                        <a:t>Tanınmış </a:t>
                      </a:r>
                      <a:r>
                        <a:rPr lang="tr-TR" sz="1600" b="1" dirty="0">
                          <a:solidFill>
                            <a:srgbClr val="FF0000"/>
                          </a:solidFill>
                          <a:effectLst/>
                        </a:rPr>
                        <a:t>uluslararası </a:t>
                      </a:r>
                      <a:r>
                        <a:rPr lang="tr-TR" sz="1600" b="1" dirty="0">
                          <a:effectLst/>
                        </a:rPr>
                        <a:t>yayınevleri tarafından yayınlanmış özgün bilimsel kitap</a:t>
                      </a:r>
                      <a:endParaRPr lang="tr-T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4433216"/>
                  </a:ext>
                </a:extLst>
              </a:tr>
              <a:tr h="264275">
                <a:tc>
                  <a:txBody>
                    <a:bodyPr/>
                    <a:lstStyle/>
                    <a:p>
                      <a:pPr marL="36000" marR="36195">
                        <a:lnSpc>
                          <a:spcPct val="100000"/>
                        </a:lnSpc>
                        <a:spcAft>
                          <a:spcPts val="0"/>
                        </a:spcAft>
                        <a:tabLst>
                          <a:tab pos="5450840" algn="l"/>
                        </a:tabLst>
                      </a:pPr>
                      <a:r>
                        <a:rPr lang="tr-TR" sz="1600" b="1" dirty="0">
                          <a:effectLst/>
                        </a:rPr>
                        <a:t>Tanınmış </a:t>
                      </a:r>
                      <a:r>
                        <a:rPr lang="tr-TR" sz="1600" b="1" dirty="0">
                          <a:solidFill>
                            <a:srgbClr val="FF0000"/>
                          </a:solidFill>
                          <a:effectLst/>
                        </a:rPr>
                        <a:t>uluslararası</a:t>
                      </a:r>
                      <a:r>
                        <a:rPr lang="tr-TR" sz="1600" b="1" dirty="0">
                          <a:effectLst/>
                        </a:rPr>
                        <a:t> yayınevleri tarafından yayınlanmış özgün bilimsel kitap editörlüğü, bölüm yazarlığı </a:t>
                      </a:r>
                      <a:endParaRPr lang="tr-T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2291175"/>
                  </a:ext>
                </a:extLst>
              </a:tr>
              <a:tr h="298687">
                <a:tc>
                  <a:txBody>
                    <a:bodyPr/>
                    <a:lstStyle/>
                    <a:p>
                      <a:pPr marL="36000" marR="36195">
                        <a:lnSpc>
                          <a:spcPct val="100000"/>
                        </a:lnSpc>
                        <a:spcAft>
                          <a:spcPts val="0"/>
                        </a:spcAft>
                        <a:tabLst>
                          <a:tab pos="5450840" algn="l"/>
                        </a:tabLst>
                      </a:pPr>
                      <a:r>
                        <a:rPr lang="tr-TR" sz="1600" b="1" dirty="0">
                          <a:effectLst/>
                        </a:rPr>
                        <a:t>Tanınmış </a:t>
                      </a:r>
                      <a:r>
                        <a:rPr lang="tr-TR" sz="1600" b="1" dirty="0">
                          <a:solidFill>
                            <a:srgbClr val="FF0000"/>
                          </a:solidFill>
                          <a:effectLst/>
                        </a:rPr>
                        <a:t>ulusal</a:t>
                      </a:r>
                      <a:r>
                        <a:rPr lang="tr-TR" sz="1600" b="1" dirty="0">
                          <a:effectLst/>
                        </a:rPr>
                        <a:t> yayınevleri tarafından yayınlanmış özgün bilimsel kitap</a:t>
                      </a:r>
                      <a:endParaRPr lang="tr-T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0371004"/>
                  </a:ext>
                </a:extLst>
              </a:tr>
              <a:tr h="264275">
                <a:tc>
                  <a:txBody>
                    <a:bodyPr/>
                    <a:lstStyle/>
                    <a:p>
                      <a:pPr marL="36000" marR="36195">
                        <a:lnSpc>
                          <a:spcPct val="100000"/>
                        </a:lnSpc>
                        <a:spcAft>
                          <a:spcPts val="0"/>
                        </a:spcAft>
                        <a:tabLst>
                          <a:tab pos="5450840" algn="l"/>
                        </a:tabLst>
                      </a:pPr>
                      <a:r>
                        <a:rPr lang="tr-TR" sz="1600" b="1" dirty="0">
                          <a:effectLst/>
                        </a:rPr>
                        <a:t>Tanınmış </a:t>
                      </a:r>
                      <a:r>
                        <a:rPr lang="tr-TR" sz="1600" b="1" dirty="0">
                          <a:solidFill>
                            <a:srgbClr val="FF0000"/>
                          </a:solidFill>
                          <a:effectLst/>
                        </a:rPr>
                        <a:t>ulusal</a:t>
                      </a:r>
                      <a:r>
                        <a:rPr lang="tr-TR" sz="1600" b="1" dirty="0">
                          <a:effectLst/>
                        </a:rPr>
                        <a:t> yayınevleri tarafından yayınlanmış özgün bilimsel kitap editörlüğü, bölüm yazarlığı </a:t>
                      </a:r>
                      <a:endParaRPr lang="tr-T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a:t>
                      </a: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0741957"/>
                  </a:ext>
                </a:extLst>
              </a:tr>
              <a:tr h="531379">
                <a:tc>
                  <a:txBody>
                    <a:bodyPr/>
                    <a:lstStyle/>
                    <a:p>
                      <a:pPr marL="36000" marR="36195">
                        <a:lnSpc>
                          <a:spcPct val="100000"/>
                        </a:lnSpc>
                        <a:spcAft>
                          <a:spcPts val="0"/>
                        </a:spcAft>
                      </a:pPr>
                      <a:r>
                        <a:rPr lang="tr-TR" sz="1600" b="1" dirty="0">
                          <a:effectLst/>
                        </a:rPr>
                        <a:t>Alanında çeviri kitap editörlüğü, kitap bölümü çevirisi, tam kitap çevirisi (Yabancı dil alanındaki adaylar kendi dil alanlarında çeviri yaparsa, puanın yarısı)</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3582813"/>
                  </a:ext>
                </a:extLst>
              </a:tr>
              <a:tr h="530999">
                <a:tc>
                  <a:txBody>
                    <a:bodyPr/>
                    <a:lstStyle/>
                    <a:p>
                      <a:pPr marL="36000" marR="36195">
                        <a:lnSpc>
                          <a:spcPct val="100000"/>
                        </a:lnSpc>
                        <a:spcAft>
                          <a:spcPts val="0"/>
                        </a:spcAft>
                        <a:tabLst>
                          <a:tab pos="5450840" algn="l"/>
                        </a:tabLst>
                      </a:pPr>
                      <a:r>
                        <a:rPr lang="tr-TR" sz="1600" b="1" dirty="0">
                          <a:effectLst/>
                        </a:rPr>
                        <a:t>Üniversite tarafından hakem incelemesi yaptırıldıktan sonra yayınlanan ders kitabı (Hakemsiz ders kitapları puanlandırmaya tabi tutulmaz)</a:t>
                      </a:r>
                      <a:endParaRPr lang="tr-T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6508771"/>
                  </a:ext>
                </a:extLst>
              </a:tr>
              <a:tr h="530999">
                <a:tc>
                  <a:txBody>
                    <a:bodyPr/>
                    <a:lstStyle/>
                    <a:p>
                      <a:pPr marL="36000" marR="36195">
                        <a:lnSpc>
                          <a:spcPct val="100000"/>
                        </a:lnSpc>
                        <a:spcAft>
                          <a:spcPts val="0"/>
                        </a:spcAft>
                        <a:tabLst>
                          <a:tab pos="5450840" algn="l"/>
                        </a:tabLst>
                      </a:pPr>
                      <a:r>
                        <a:rPr lang="tr-TR" sz="1600" b="1" dirty="0">
                          <a:solidFill>
                            <a:srgbClr val="FF0000"/>
                          </a:solidFill>
                          <a:effectLst/>
                        </a:rPr>
                        <a:t>Uluslararası</a:t>
                      </a:r>
                      <a:r>
                        <a:rPr lang="tr-TR" sz="1600" b="1" dirty="0">
                          <a:effectLst/>
                        </a:rPr>
                        <a:t> yayınevleri tarafından yayınlanan ansiklopedilerde madde (en fazla dört madde hesaplamada dikkate alınır)</a:t>
                      </a:r>
                      <a:endParaRPr lang="tr-T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2742880"/>
                  </a:ext>
                </a:extLst>
              </a:tr>
              <a:tr h="530999">
                <a:tc>
                  <a:txBody>
                    <a:bodyPr/>
                    <a:lstStyle/>
                    <a:p>
                      <a:pPr marL="36000" marR="36195">
                        <a:lnSpc>
                          <a:spcPct val="100000"/>
                        </a:lnSpc>
                        <a:spcAft>
                          <a:spcPts val="0"/>
                        </a:spcAft>
                        <a:tabLst>
                          <a:tab pos="5450840" algn="l"/>
                        </a:tabLst>
                      </a:pPr>
                      <a:r>
                        <a:rPr lang="tr-TR" sz="1600" b="1" dirty="0">
                          <a:solidFill>
                            <a:srgbClr val="FF0000"/>
                          </a:solidFill>
                          <a:effectLst/>
                        </a:rPr>
                        <a:t>Ulusal</a:t>
                      </a:r>
                      <a:r>
                        <a:rPr lang="tr-TR" sz="1600" b="1" dirty="0">
                          <a:effectLst/>
                        </a:rPr>
                        <a:t> yayınevleri tarafından yayınlanan ansiklopedilerde madde (en fazla dört madde hesaplamada dikkate alınır)</a:t>
                      </a:r>
                      <a:endParaRPr lang="tr-TR"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000" marR="0" lvl="0" indent="0" algn="ctr" defTabSz="914400" rtl="0" eaLnBrk="1" fontAlgn="auto" latinLnBrk="0" hangingPunct="1">
                        <a:lnSpc>
                          <a:spcPct val="100000"/>
                        </a:lnSpc>
                        <a:spcBef>
                          <a:spcPts val="0"/>
                        </a:spcBef>
                        <a:spcAft>
                          <a:spcPts val="0"/>
                        </a:spcAft>
                        <a:buClrTx/>
                        <a:buSzTx/>
                        <a:buFontTx/>
                        <a:buNone/>
                        <a:tabLst/>
                        <a:defRPr/>
                      </a:pPr>
                      <a:endParaRPr kumimoji="0" lang="tr-TR"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1504245"/>
                  </a:ext>
                </a:extLst>
              </a:tr>
              <a:tr h="391675">
                <a:tc>
                  <a:txBody>
                    <a:bodyPr/>
                    <a:lstStyle/>
                    <a:p>
                      <a:pPr marL="36000" algn="r">
                        <a:lnSpc>
                          <a:spcPct val="100000"/>
                        </a:lnSpc>
                        <a:spcAft>
                          <a:spcPts val="0"/>
                        </a:spcAft>
                      </a:pPr>
                      <a:r>
                        <a:rPr lang="tr-TR" sz="1600" b="1" dirty="0">
                          <a:solidFill>
                            <a:srgbClr val="FF0000"/>
                          </a:solidFill>
                          <a:effectLst/>
                        </a:rPr>
                        <a:t>TOPLAM</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6000" algn="ctr">
                        <a:lnSpc>
                          <a:spcPct val="100000"/>
                        </a:lnSpc>
                        <a:spcAft>
                          <a:spcPts val="0"/>
                        </a:spcAft>
                      </a:pPr>
                      <a:r>
                        <a:rPr lang="tr-TR" sz="1600" b="1" kern="1200" dirty="0">
                          <a:solidFill>
                            <a:srgbClr val="FF0000"/>
                          </a:solidFill>
                          <a:effectLst/>
                          <a:latin typeface="+mn-lt"/>
                          <a:ea typeface="+mn-ea"/>
                          <a:cs typeface="+mn-cs"/>
                        </a:rPr>
                        <a:t>2</a:t>
                      </a:r>
                    </a:p>
                  </a:txBody>
                  <a:tcPr marL="68580" marR="68580" marT="0" marB="0" anchor="ctr"/>
                </a:tc>
                <a:tc>
                  <a:txBody>
                    <a:bodyPr/>
                    <a:lstStyle/>
                    <a:p>
                      <a:pPr marL="36000" algn="ctr">
                        <a:lnSpc>
                          <a:spcPct val="100000"/>
                        </a:lnSpc>
                        <a:spcAft>
                          <a:spcPts val="0"/>
                        </a:spcAft>
                      </a:pPr>
                      <a:r>
                        <a:rPr lang="tr-TR" sz="1600" b="1" kern="1200" dirty="0">
                          <a:solidFill>
                            <a:srgbClr val="FF0000"/>
                          </a:solidFill>
                          <a:effectLst/>
                          <a:latin typeface="+mn-lt"/>
                          <a:ea typeface="+mn-ea"/>
                          <a:cs typeface="+mn-cs"/>
                        </a:rPr>
                        <a:t>3</a:t>
                      </a:r>
                    </a:p>
                  </a:txBody>
                  <a:tcPr marL="68580" marR="68580" marT="0" marB="0" anchor="ctr"/>
                </a:tc>
                <a:extLst>
                  <a:ext uri="{0D108BD9-81ED-4DB2-BD59-A6C34878D82A}">
                    <a16:rowId xmlns:a16="http://schemas.microsoft.com/office/drawing/2014/main" val="4012013563"/>
                  </a:ext>
                </a:extLst>
              </a:tr>
            </a:tbl>
          </a:graphicData>
        </a:graphic>
      </p:graphicFrame>
    </p:spTree>
    <p:extLst>
      <p:ext uri="{BB962C8B-B14F-4D97-AF65-F5344CB8AC3E}">
        <p14:creationId xmlns:p14="http://schemas.microsoft.com/office/powerpoint/2010/main" val="1341411441"/>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2"/>
    </p:ext>
  </p:extLs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7CC8BC-E4C0-DE26-FC3A-55B5D1A18F99}"/>
              </a:ext>
            </a:extLst>
          </p:cNvPr>
          <p:cNvSpPr>
            <a:spLocks noGrp="1"/>
          </p:cNvSpPr>
          <p:nvPr>
            <p:ph type="title"/>
          </p:nvPr>
        </p:nvSpPr>
        <p:spPr>
          <a:xfrm>
            <a:off x="369455" y="631371"/>
            <a:ext cx="10381672" cy="763320"/>
          </a:xfrm>
        </p:spPr>
        <p:txBody>
          <a:bodyPr>
            <a:noAutofit/>
          </a:bodyPr>
          <a:lstStyle/>
          <a:p>
            <a:pPr algn="ctr"/>
            <a:r>
              <a:rPr lang="tr-TR" sz="2800" b="1" dirty="0">
                <a:solidFill>
                  <a:srgbClr val="FF0000"/>
                </a:solidFill>
              </a:rPr>
              <a:t>Araştırma ve Geliştirme Faaliyetleri</a:t>
            </a:r>
            <a:r>
              <a:rPr lang="tr-TR" sz="2800" b="1" dirty="0">
                <a:solidFill>
                  <a:srgbClr val="FF0000"/>
                </a:solidFill>
                <a:latin typeface="+mn-lt"/>
              </a:rPr>
              <a:t>: </a:t>
            </a:r>
            <a:br>
              <a:rPr lang="tr-TR" sz="2800" b="1" dirty="0">
                <a:solidFill>
                  <a:srgbClr val="FF0000"/>
                </a:solidFill>
                <a:latin typeface="+mn-lt"/>
              </a:rPr>
            </a:br>
            <a:r>
              <a:rPr lang="tr-TR" sz="2800" b="1" dirty="0">
                <a:solidFill>
                  <a:srgbClr val="3333FF"/>
                </a:solidFill>
                <a:latin typeface="+mn-lt"/>
                <a:cs typeface="Calibri" panose="020F0502020204030204" pitchFamily="34" charset="0"/>
              </a:rPr>
              <a:t>Yıllara Göre Proje Bilgileri</a:t>
            </a:r>
            <a:endParaRPr lang="tr-TR" sz="2800" b="1" dirty="0">
              <a:solidFill>
                <a:srgbClr val="3333FF"/>
              </a:solidFill>
            </a:endParaRPr>
          </a:p>
        </p:txBody>
      </p:sp>
      <p:sp>
        <p:nvSpPr>
          <p:cNvPr id="4" name="Veri Yer Tutucusu 3"/>
          <p:cNvSpPr>
            <a:spLocks noGrp="1"/>
          </p:cNvSpPr>
          <p:nvPr>
            <p:ph type="dt" sz="half" idx="10"/>
          </p:nvPr>
        </p:nvSpPr>
        <p:spPr/>
        <p:txBody>
          <a:bodyPr/>
          <a:lstStyle/>
          <a:p>
            <a:fld id="{A6E42755-4502-4108-AEFF-F2B1AEC25DB8}" type="datetime1">
              <a:rPr lang="tr-TR" smtClean="0"/>
              <a:pPr/>
              <a:t>15.01.2026</a:t>
            </a:fld>
            <a:endParaRPr lang="tr-TR"/>
          </a:p>
        </p:txBody>
      </p:sp>
      <p:sp>
        <p:nvSpPr>
          <p:cNvPr id="6" name="Slayt Numarası Yer Tutucusu 5"/>
          <p:cNvSpPr>
            <a:spLocks noGrp="1"/>
          </p:cNvSpPr>
          <p:nvPr>
            <p:ph type="sldNum" sz="quarter" idx="12"/>
          </p:nvPr>
        </p:nvSpPr>
        <p:spPr/>
        <p:txBody>
          <a:bodyPr/>
          <a:lstStyle/>
          <a:p>
            <a:fld id="{15D42E69-0B45-4D6A-BDA9-8F9042B0111B}" type="slidenum">
              <a:rPr lang="tr-TR" smtClean="0"/>
              <a:pPr/>
              <a:t>25</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1521151825"/>
              </p:ext>
            </p:extLst>
          </p:nvPr>
        </p:nvGraphicFramePr>
        <p:xfrm>
          <a:off x="274321" y="1907802"/>
          <a:ext cx="11656422" cy="3974538"/>
        </p:xfrm>
        <a:graphic>
          <a:graphicData uri="http://schemas.openxmlformats.org/drawingml/2006/table">
            <a:tbl>
              <a:tblPr firstRow="1" firstCol="1" lastRow="1" lastCol="1" bandRow="1" bandCol="1">
                <a:tableStyleId>{5940675A-B579-460E-94D1-54222C63F5DA}</a:tableStyleId>
              </a:tblPr>
              <a:tblGrid>
                <a:gridCol w="10258138">
                  <a:extLst>
                    <a:ext uri="{9D8B030D-6E8A-4147-A177-3AD203B41FA5}">
                      <a16:colId xmlns:a16="http://schemas.microsoft.com/office/drawing/2014/main" val="163935098"/>
                    </a:ext>
                  </a:extLst>
                </a:gridCol>
                <a:gridCol w="759936">
                  <a:extLst>
                    <a:ext uri="{9D8B030D-6E8A-4147-A177-3AD203B41FA5}">
                      <a16:colId xmlns:a16="http://schemas.microsoft.com/office/drawing/2014/main" val="1347630180"/>
                    </a:ext>
                  </a:extLst>
                </a:gridCol>
                <a:gridCol w="638348">
                  <a:extLst>
                    <a:ext uri="{9D8B030D-6E8A-4147-A177-3AD203B41FA5}">
                      <a16:colId xmlns:a16="http://schemas.microsoft.com/office/drawing/2014/main" val="3262295761"/>
                    </a:ext>
                  </a:extLst>
                </a:gridCol>
              </a:tblGrid>
              <a:tr h="323769">
                <a:tc>
                  <a:txBody>
                    <a:bodyPr/>
                    <a:lstStyle/>
                    <a:p>
                      <a:pPr algn="ctr">
                        <a:lnSpc>
                          <a:spcPct val="100000"/>
                        </a:lnSpc>
                        <a:spcAft>
                          <a:spcPts val="0"/>
                        </a:spcAft>
                      </a:pPr>
                      <a:r>
                        <a:rPr lang="tr-TR" sz="1600" b="1" dirty="0">
                          <a:solidFill>
                            <a:srgbClr val="FF0000"/>
                          </a:solidFill>
                          <a:effectLst/>
                        </a:rPr>
                        <a:t>ARAŞTIRMA PROJELERİ</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b="1" dirty="0">
                          <a:solidFill>
                            <a:srgbClr val="FF0000"/>
                          </a:solidFill>
                          <a:effectLst/>
                        </a:rPr>
                        <a:t>2024</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b="1" dirty="0">
                          <a:solidFill>
                            <a:srgbClr val="FF0000"/>
                          </a:solidFill>
                          <a:effectLst/>
                        </a:rPr>
                        <a:t>2025</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extLst>
                  <a:ext uri="{0D108BD9-81ED-4DB2-BD59-A6C34878D82A}">
                    <a16:rowId xmlns:a16="http://schemas.microsoft.com/office/drawing/2014/main" val="3965912954"/>
                  </a:ext>
                </a:extLst>
              </a:tr>
              <a:tr h="484178">
                <a:tc>
                  <a:txBody>
                    <a:bodyPr/>
                    <a:lstStyle/>
                    <a:p>
                      <a:pPr>
                        <a:lnSpc>
                          <a:spcPct val="100000"/>
                        </a:lnSpc>
                        <a:spcAft>
                          <a:spcPts val="0"/>
                        </a:spcAft>
                      </a:pPr>
                      <a:r>
                        <a:rPr lang="tr-TR" sz="1600" dirty="0">
                          <a:effectLst/>
                        </a:rPr>
                        <a:t>(1) Başarı ile tamamlanmış AB çerçeve programı bilimsel araştırma proje sayısı (Koordinatör/ alt koordinatör/yürütücü olmak)</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extLst>
                  <a:ext uri="{0D108BD9-81ED-4DB2-BD59-A6C34878D82A}">
                    <a16:rowId xmlns:a16="http://schemas.microsoft.com/office/drawing/2014/main" val="1898984129"/>
                  </a:ext>
                </a:extLst>
              </a:tr>
              <a:tr h="619684">
                <a:tc>
                  <a:txBody>
                    <a:bodyPr/>
                    <a:lstStyle/>
                    <a:p>
                      <a:pPr>
                        <a:lnSpc>
                          <a:spcPct val="100000"/>
                        </a:lnSpc>
                        <a:spcAft>
                          <a:spcPts val="0"/>
                        </a:spcAft>
                      </a:pPr>
                      <a:r>
                        <a:rPr lang="tr-TR" sz="1600" dirty="0">
                          <a:effectLst/>
                        </a:rPr>
                        <a:t>Başarı ile tamamlanmış 1. Madde dışındaki uluslararası destekli bilimsel araştırma proje (Derleme ve rapor hazırlama çalışmaları hariç) sayısı  (Yürütücü olmak)</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extLst>
                  <a:ext uri="{0D108BD9-81ED-4DB2-BD59-A6C34878D82A}">
                    <a16:rowId xmlns:a16="http://schemas.microsoft.com/office/drawing/2014/main" val="850835826"/>
                  </a:ext>
                </a:extLst>
              </a:tr>
              <a:tr h="326894">
                <a:tc>
                  <a:txBody>
                    <a:bodyPr/>
                    <a:lstStyle/>
                    <a:p>
                      <a:pPr>
                        <a:lnSpc>
                          <a:spcPct val="100000"/>
                        </a:lnSpc>
                        <a:spcAft>
                          <a:spcPts val="0"/>
                        </a:spcAft>
                      </a:pPr>
                      <a:r>
                        <a:rPr lang="tr-TR" sz="1600" dirty="0">
                          <a:effectLst/>
                        </a:rPr>
                        <a:t>TÜBİTAK Ar-Ge proje (ARDEB, TEYDEB, KAMAG, vb.) sayısı (Yürütücü olmak)</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dirty="0">
                          <a:effectLst/>
                        </a:rPr>
                        <a:t> 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dirty="0">
                          <a:effectLst/>
                        </a:rPr>
                        <a:t> 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extLst>
                  <a:ext uri="{0D108BD9-81ED-4DB2-BD59-A6C34878D82A}">
                    <a16:rowId xmlns:a16="http://schemas.microsoft.com/office/drawing/2014/main" val="2310762055"/>
                  </a:ext>
                </a:extLst>
              </a:tr>
              <a:tr h="246508">
                <a:tc>
                  <a:txBody>
                    <a:bodyPr/>
                    <a:lstStyle/>
                    <a:p>
                      <a:pPr>
                        <a:lnSpc>
                          <a:spcPct val="100000"/>
                        </a:lnSpc>
                        <a:spcAft>
                          <a:spcPts val="0"/>
                        </a:spcAft>
                      </a:pPr>
                      <a:r>
                        <a:rPr lang="tr-TR" sz="1600" dirty="0">
                          <a:effectLst/>
                        </a:rPr>
                        <a:t>Diğer TÜBİTAK proje sayısı (Yürütücü olmak)</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extLst>
                  <a:ext uri="{0D108BD9-81ED-4DB2-BD59-A6C34878D82A}">
                    <a16:rowId xmlns:a16="http://schemas.microsoft.com/office/drawing/2014/main" val="3913348474"/>
                  </a:ext>
                </a:extLst>
              </a:tr>
              <a:tr h="415822">
                <a:tc>
                  <a:txBody>
                    <a:bodyPr/>
                    <a:lstStyle/>
                    <a:p>
                      <a:pPr>
                        <a:lnSpc>
                          <a:spcPct val="100000"/>
                        </a:lnSpc>
                        <a:spcAft>
                          <a:spcPts val="0"/>
                        </a:spcAft>
                      </a:pPr>
                      <a:r>
                        <a:rPr lang="tr-TR" sz="1600" dirty="0">
                          <a:effectLst/>
                        </a:rPr>
                        <a:t>Üniversite dışındaki kamu kurumlarıyla yapılan başarıyla tamamlanmış bilimsel araştırma proje sayısı (Yürütücü olmak)</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extLst>
                  <a:ext uri="{0D108BD9-81ED-4DB2-BD59-A6C34878D82A}">
                    <a16:rowId xmlns:a16="http://schemas.microsoft.com/office/drawing/2014/main" val="1154197651"/>
                  </a:ext>
                </a:extLst>
              </a:tr>
              <a:tr h="619684">
                <a:tc>
                  <a:txBody>
                    <a:bodyPr/>
                    <a:lstStyle/>
                    <a:p>
                      <a:pPr>
                        <a:lnSpc>
                          <a:spcPct val="100000"/>
                        </a:lnSpc>
                        <a:spcAft>
                          <a:spcPts val="0"/>
                        </a:spcAft>
                      </a:pPr>
                      <a:r>
                        <a:rPr lang="tr-TR" sz="1600" dirty="0">
                          <a:effectLst/>
                        </a:rPr>
                        <a:t>Başarıyla tamamlanmış Üniversite Bilimsel Araştırma Projeleri (BAP) Koordinatörlüğü destekli araştırma projesi (derleme ve rapor hazırlama çalışmaları hariç) sayısı (Yürütücü olmak)</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extLst>
                  <a:ext uri="{0D108BD9-81ED-4DB2-BD59-A6C34878D82A}">
                    <a16:rowId xmlns:a16="http://schemas.microsoft.com/office/drawing/2014/main" val="3484504468"/>
                  </a:ext>
                </a:extLst>
              </a:tr>
              <a:tr h="619684">
                <a:tc>
                  <a:txBody>
                    <a:bodyPr/>
                    <a:lstStyle/>
                    <a:p>
                      <a:pPr>
                        <a:lnSpc>
                          <a:spcPct val="100000"/>
                        </a:lnSpc>
                        <a:spcAft>
                          <a:spcPts val="0"/>
                        </a:spcAft>
                      </a:pPr>
                      <a:r>
                        <a:rPr lang="tr-TR" sz="1600" dirty="0">
                          <a:effectLst/>
                        </a:rPr>
                        <a:t>Başarıyla tamamlanmış diğer ulusal bilimsel araştırma projesi (TTO ve sanayi kuruluşları ile yapılan Ar-Ge projeleri, vb.) (derleme ve rapor hazırlama çalışmaları hariç) sayısı (Yürütücü olmak)</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extLst>
                  <a:ext uri="{0D108BD9-81ED-4DB2-BD59-A6C34878D82A}">
                    <a16:rowId xmlns:a16="http://schemas.microsoft.com/office/drawing/2014/main" val="3697897285"/>
                  </a:ext>
                </a:extLst>
              </a:tr>
              <a:tr h="299345">
                <a:tc>
                  <a:txBody>
                    <a:bodyPr/>
                    <a:lstStyle/>
                    <a:p>
                      <a:pPr algn="r">
                        <a:lnSpc>
                          <a:spcPct val="100000"/>
                        </a:lnSpc>
                        <a:spcAft>
                          <a:spcPts val="0"/>
                        </a:spcAft>
                      </a:pPr>
                      <a:r>
                        <a:rPr lang="tr-TR" sz="1600" b="1" dirty="0">
                          <a:solidFill>
                            <a:srgbClr val="FF0000"/>
                          </a:solidFill>
                          <a:effectLst/>
                        </a:rPr>
                        <a:t>TOPLAM</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068" marR="9068" marT="9068" marB="0" anchor="ctr"/>
                </a:tc>
                <a:tc>
                  <a:txBody>
                    <a:bodyPr/>
                    <a:lstStyle/>
                    <a:p>
                      <a:pPr algn="ctr">
                        <a:lnSpc>
                          <a:spcPct val="100000"/>
                        </a:lnSpc>
                        <a:spcAft>
                          <a:spcPts val="0"/>
                        </a:spcAft>
                      </a:pPr>
                      <a:r>
                        <a:rPr lang="tr-TR" sz="1600" b="1" kern="1200" dirty="0">
                          <a:solidFill>
                            <a:srgbClr val="FF0000"/>
                          </a:solidFill>
                          <a:effectLst/>
                          <a:latin typeface="+mn-lt"/>
                          <a:ea typeface="+mn-ea"/>
                          <a:cs typeface="+mn-cs"/>
                        </a:rPr>
                        <a:t> 1</a:t>
                      </a:r>
                    </a:p>
                  </a:txBody>
                  <a:tcPr marL="9068" marR="9068" marT="9068" marB="0" anchor="ctr"/>
                </a:tc>
                <a:tc>
                  <a:txBody>
                    <a:bodyPr/>
                    <a:lstStyle/>
                    <a:p>
                      <a:pPr algn="ctr">
                        <a:lnSpc>
                          <a:spcPct val="100000"/>
                        </a:lnSpc>
                        <a:spcAft>
                          <a:spcPts val="0"/>
                        </a:spcAft>
                      </a:pPr>
                      <a:r>
                        <a:rPr lang="tr-TR" sz="1600" b="1" kern="1200" dirty="0">
                          <a:solidFill>
                            <a:srgbClr val="FF0000"/>
                          </a:solidFill>
                          <a:effectLst/>
                          <a:latin typeface="+mn-lt"/>
                          <a:ea typeface="+mn-ea"/>
                          <a:cs typeface="+mn-cs"/>
                        </a:rPr>
                        <a:t> 2</a:t>
                      </a:r>
                    </a:p>
                  </a:txBody>
                  <a:tcPr marL="9068" marR="9068" marT="9068" marB="0" anchor="ctr"/>
                </a:tc>
                <a:extLst>
                  <a:ext uri="{0D108BD9-81ED-4DB2-BD59-A6C34878D82A}">
                    <a16:rowId xmlns:a16="http://schemas.microsoft.com/office/drawing/2014/main" val="4282745646"/>
                  </a:ext>
                </a:extLst>
              </a:tr>
            </a:tbl>
          </a:graphicData>
        </a:graphic>
      </p:graphicFrame>
    </p:spTree>
    <p:extLst>
      <p:ext uri="{BB962C8B-B14F-4D97-AF65-F5344CB8AC3E}">
        <p14:creationId xmlns:p14="http://schemas.microsoft.com/office/powerpoint/2010/main" val="836309321"/>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2"/>
    </p:ext>
  </p:extLs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28600" y="752656"/>
            <a:ext cx="10457873" cy="623562"/>
          </a:xfrm>
        </p:spPr>
        <p:txBody>
          <a:bodyPr>
            <a:noAutofit/>
          </a:bodyPr>
          <a:lstStyle/>
          <a:p>
            <a:pPr algn="ctr"/>
            <a:r>
              <a:rPr lang="tr-TR" sz="2800" b="1" dirty="0">
                <a:solidFill>
                  <a:srgbClr val="FF0000"/>
                </a:solidFill>
              </a:rPr>
              <a:t>Araştırma ve Geliştirme Faaliyetleri </a:t>
            </a:r>
            <a:r>
              <a:rPr lang="tr-TR" sz="2800" b="1" dirty="0">
                <a:solidFill>
                  <a:srgbClr val="962E2E"/>
                </a:solidFill>
              </a:rPr>
              <a:t>: </a:t>
            </a:r>
            <a:br>
              <a:rPr lang="tr-TR" sz="2800" b="1" dirty="0">
                <a:solidFill>
                  <a:srgbClr val="962E2E"/>
                </a:solidFill>
              </a:rPr>
            </a:br>
            <a:r>
              <a:rPr lang="tr-TR" sz="2800" b="1" dirty="0">
                <a:solidFill>
                  <a:srgbClr val="3333FF"/>
                </a:solidFill>
              </a:rPr>
              <a:t>Yıllara Göre Bilimsel Toplantı Faaliyetleri </a:t>
            </a: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26</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219421134"/>
              </p:ext>
            </p:extLst>
          </p:nvPr>
        </p:nvGraphicFramePr>
        <p:xfrm>
          <a:off x="553164" y="1834962"/>
          <a:ext cx="11161645" cy="3888462"/>
        </p:xfrm>
        <a:graphic>
          <a:graphicData uri="http://schemas.openxmlformats.org/drawingml/2006/table">
            <a:tbl>
              <a:tblPr firstRow="1" firstCol="1" lastRow="1" lastCol="1" bandRow="1" bandCol="1">
                <a:tableStyleId>{5940675A-B579-460E-94D1-54222C63F5DA}</a:tableStyleId>
              </a:tblPr>
              <a:tblGrid>
                <a:gridCol w="9708816">
                  <a:extLst>
                    <a:ext uri="{9D8B030D-6E8A-4147-A177-3AD203B41FA5}">
                      <a16:colId xmlns:a16="http://schemas.microsoft.com/office/drawing/2014/main" val="3709928752"/>
                    </a:ext>
                  </a:extLst>
                </a:gridCol>
                <a:gridCol w="778639">
                  <a:extLst>
                    <a:ext uri="{9D8B030D-6E8A-4147-A177-3AD203B41FA5}">
                      <a16:colId xmlns:a16="http://schemas.microsoft.com/office/drawing/2014/main" val="4108230107"/>
                    </a:ext>
                  </a:extLst>
                </a:gridCol>
                <a:gridCol w="674190">
                  <a:extLst>
                    <a:ext uri="{9D8B030D-6E8A-4147-A177-3AD203B41FA5}">
                      <a16:colId xmlns:a16="http://schemas.microsoft.com/office/drawing/2014/main" val="3530798822"/>
                    </a:ext>
                  </a:extLst>
                </a:gridCol>
              </a:tblGrid>
              <a:tr h="442019">
                <a:tc>
                  <a:txBody>
                    <a:bodyPr/>
                    <a:lstStyle/>
                    <a:p>
                      <a:pPr marL="72000" algn="ctr">
                        <a:lnSpc>
                          <a:spcPct val="100000"/>
                        </a:lnSpc>
                        <a:spcAft>
                          <a:spcPts val="0"/>
                        </a:spcAft>
                      </a:pPr>
                      <a:r>
                        <a:rPr lang="tr-TR" sz="1600" b="1" dirty="0">
                          <a:solidFill>
                            <a:srgbClr val="FF0000"/>
                          </a:solidFill>
                          <a:effectLst/>
                        </a:rPr>
                        <a:t>BİLİMSEL TOPLANTI FAALİYETLERİ</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nchor="ctr"/>
                </a:tc>
                <a:tc>
                  <a:txBody>
                    <a:bodyPr/>
                    <a:lstStyle/>
                    <a:p>
                      <a:pPr marL="72000" algn="ctr">
                        <a:lnSpc>
                          <a:spcPct val="100000"/>
                        </a:lnSpc>
                        <a:spcAft>
                          <a:spcPts val="0"/>
                        </a:spcAft>
                      </a:pPr>
                      <a:r>
                        <a:rPr lang="tr-TR" sz="1600" b="1" dirty="0">
                          <a:solidFill>
                            <a:srgbClr val="FF0000"/>
                          </a:solidFill>
                          <a:effectLst/>
                        </a:rPr>
                        <a:t>2024</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nchor="ctr"/>
                </a:tc>
                <a:tc>
                  <a:txBody>
                    <a:bodyPr/>
                    <a:lstStyle/>
                    <a:p>
                      <a:pPr marL="72000" algn="ctr">
                        <a:lnSpc>
                          <a:spcPct val="100000"/>
                        </a:lnSpc>
                        <a:spcAft>
                          <a:spcPts val="0"/>
                        </a:spcAft>
                      </a:pPr>
                      <a:r>
                        <a:rPr lang="tr-TR" sz="1600" b="1" dirty="0">
                          <a:solidFill>
                            <a:srgbClr val="FF0000"/>
                          </a:solidFill>
                          <a:effectLst/>
                        </a:rPr>
                        <a:t>2025</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nchor="ctr"/>
                </a:tc>
                <a:extLst>
                  <a:ext uri="{0D108BD9-81ED-4DB2-BD59-A6C34878D82A}">
                    <a16:rowId xmlns:a16="http://schemas.microsoft.com/office/drawing/2014/main" val="3872679687"/>
                  </a:ext>
                </a:extLst>
              </a:tr>
              <a:tr h="741464">
                <a:tc>
                  <a:txBody>
                    <a:bodyPr/>
                    <a:lstStyle/>
                    <a:p>
                      <a:pPr marL="72000">
                        <a:lnSpc>
                          <a:spcPct val="100000"/>
                        </a:lnSpc>
                        <a:spcAft>
                          <a:spcPts val="0"/>
                        </a:spcAft>
                      </a:pPr>
                      <a:r>
                        <a:rPr lang="tr-TR" sz="1600" dirty="0">
                          <a:solidFill>
                            <a:schemeClr val="tx1"/>
                          </a:solidFill>
                          <a:effectLst/>
                        </a:rPr>
                        <a:t>Uluslararası bilimsel toplantılarda sunulan, tam metni matbu veya elektronik olarak bildiri kitapçığında yayımlanmış çalışma sayısı </a:t>
                      </a:r>
                      <a:endParaRPr lang="tr-T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nchor="ctr"/>
                </a:tc>
                <a:tc>
                  <a:txBody>
                    <a:bodyPr/>
                    <a:lstStyle/>
                    <a:p>
                      <a:pPr marL="72000" algn="ctr" defTabSz="914400" rtl="0" eaLnBrk="1" latinLnBrk="0" hangingPunct="1">
                        <a:lnSpc>
                          <a:spcPct val="100000"/>
                        </a:lnSpc>
                        <a:spcAft>
                          <a:spcPts val="0"/>
                        </a:spcAft>
                      </a:pPr>
                      <a:r>
                        <a:rPr lang="tr-TR" sz="1600" kern="1200" dirty="0">
                          <a:solidFill>
                            <a:schemeClr val="tx1"/>
                          </a:solidFill>
                          <a:effectLst/>
                          <a:latin typeface="+mn-lt"/>
                          <a:ea typeface="+mn-ea"/>
                          <a:cs typeface="+mn-cs"/>
                        </a:rPr>
                        <a:t> 6</a:t>
                      </a:r>
                    </a:p>
                  </a:txBody>
                  <a:tcPr marL="7568" marR="7568" marT="7568" marB="0" anchor="ctr"/>
                </a:tc>
                <a:tc>
                  <a:txBody>
                    <a:bodyPr/>
                    <a:lstStyle/>
                    <a:p>
                      <a:pPr marL="72000" algn="ctr" defTabSz="914400" rtl="0" eaLnBrk="1" latinLnBrk="0" hangingPunct="1">
                        <a:lnSpc>
                          <a:spcPct val="100000"/>
                        </a:lnSpc>
                        <a:spcAft>
                          <a:spcPts val="0"/>
                        </a:spcAft>
                      </a:pPr>
                      <a:r>
                        <a:rPr lang="tr-TR" sz="1600" kern="1200" dirty="0">
                          <a:solidFill>
                            <a:schemeClr val="tx1"/>
                          </a:solidFill>
                          <a:effectLst/>
                          <a:latin typeface="+mn-lt"/>
                          <a:ea typeface="+mn-ea"/>
                          <a:cs typeface="+mn-cs"/>
                        </a:rPr>
                        <a:t>4</a:t>
                      </a:r>
                    </a:p>
                  </a:txBody>
                  <a:tcPr marL="7568" marR="7568" marT="7568" marB="0" anchor="ctr"/>
                </a:tc>
                <a:extLst>
                  <a:ext uri="{0D108BD9-81ED-4DB2-BD59-A6C34878D82A}">
                    <a16:rowId xmlns:a16="http://schemas.microsoft.com/office/drawing/2014/main" val="3895616067"/>
                  </a:ext>
                </a:extLst>
              </a:tr>
              <a:tr h="0">
                <a:tc>
                  <a:txBody>
                    <a:bodyPr/>
                    <a:lstStyle/>
                    <a:p>
                      <a:pPr marL="72000">
                        <a:lnSpc>
                          <a:spcPct val="100000"/>
                        </a:lnSpc>
                        <a:spcAft>
                          <a:spcPts val="0"/>
                        </a:spcAft>
                      </a:pPr>
                      <a:r>
                        <a:rPr lang="tr-TR" sz="1600" dirty="0">
                          <a:solidFill>
                            <a:schemeClr val="tx1"/>
                          </a:solidFill>
                          <a:effectLst/>
                        </a:rPr>
                        <a:t>Uluslararası bilimsel toplantılarda sunulan, özet metni matbu veya elektronik olarak bildiri kitapçığında yayımlanmış çalışma sayısı </a:t>
                      </a:r>
                      <a:endParaRPr lang="tr-T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nchor="ctr"/>
                </a:tc>
                <a:tc>
                  <a:txBody>
                    <a:bodyPr/>
                    <a:lstStyle/>
                    <a:p>
                      <a:pPr marL="72000" algn="ctr" defTabSz="914400" rtl="0" eaLnBrk="1" latinLnBrk="0" hangingPunct="1">
                        <a:lnSpc>
                          <a:spcPct val="100000"/>
                        </a:lnSpc>
                        <a:spcAft>
                          <a:spcPts val="0"/>
                        </a:spcAft>
                      </a:pPr>
                      <a:r>
                        <a:rPr lang="tr-TR" sz="1600" kern="1200" dirty="0">
                          <a:solidFill>
                            <a:schemeClr val="tx1"/>
                          </a:solidFill>
                          <a:effectLst/>
                          <a:latin typeface="+mn-lt"/>
                          <a:ea typeface="+mn-ea"/>
                          <a:cs typeface="+mn-cs"/>
                        </a:rPr>
                        <a:t> </a:t>
                      </a:r>
                    </a:p>
                  </a:txBody>
                  <a:tcPr marL="7568" marR="7568" marT="7568" marB="0"/>
                </a:tc>
                <a:tc>
                  <a:txBody>
                    <a:bodyPr/>
                    <a:lstStyle/>
                    <a:p>
                      <a:pPr marL="72000" algn="ctr" defTabSz="914400" rtl="0" eaLnBrk="1" latinLnBrk="0" hangingPunct="1">
                        <a:lnSpc>
                          <a:spcPct val="100000"/>
                        </a:lnSpc>
                        <a:spcAft>
                          <a:spcPts val="0"/>
                        </a:spcAft>
                      </a:pPr>
                      <a:r>
                        <a:rPr lang="tr-TR" sz="1600" kern="1200" dirty="0">
                          <a:solidFill>
                            <a:schemeClr val="tx1"/>
                          </a:solidFill>
                          <a:effectLst/>
                          <a:latin typeface="+mn-lt"/>
                          <a:ea typeface="+mn-ea"/>
                          <a:cs typeface="+mn-cs"/>
                        </a:rPr>
                        <a:t> </a:t>
                      </a:r>
                    </a:p>
                  </a:txBody>
                  <a:tcPr marL="7568" marR="7568" marT="7568" marB="0"/>
                </a:tc>
                <a:extLst>
                  <a:ext uri="{0D108BD9-81ED-4DB2-BD59-A6C34878D82A}">
                    <a16:rowId xmlns:a16="http://schemas.microsoft.com/office/drawing/2014/main" val="676625811"/>
                  </a:ext>
                </a:extLst>
              </a:tr>
              <a:tr h="496415">
                <a:tc>
                  <a:txBody>
                    <a:bodyPr/>
                    <a:lstStyle/>
                    <a:p>
                      <a:pPr marL="72000">
                        <a:lnSpc>
                          <a:spcPct val="100000"/>
                        </a:lnSpc>
                        <a:spcAft>
                          <a:spcPts val="0"/>
                        </a:spcAft>
                      </a:pPr>
                      <a:r>
                        <a:rPr lang="tr-TR" sz="1600" dirty="0">
                          <a:solidFill>
                            <a:schemeClr val="tx1"/>
                          </a:solidFill>
                          <a:effectLst/>
                        </a:rPr>
                        <a:t>Uluslararası bilimsel toplantılarda poster olarak sunulan çalışma sayısı </a:t>
                      </a:r>
                      <a:endParaRPr lang="tr-T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nchor="ctr"/>
                </a:tc>
                <a:tc>
                  <a:txBody>
                    <a:bodyPr/>
                    <a:lstStyle/>
                    <a:p>
                      <a:pPr marL="72000" algn="ctr" defTabSz="914400" rtl="0" eaLnBrk="1" latinLnBrk="0" hangingPunct="1">
                        <a:lnSpc>
                          <a:spcPct val="100000"/>
                        </a:lnSpc>
                        <a:spcAft>
                          <a:spcPts val="0"/>
                        </a:spcAft>
                      </a:pPr>
                      <a:r>
                        <a:rPr lang="tr-TR" sz="1600" kern="1200" dirty="0">
                          <a:solidFill>
                            <a:schemeClr val="tx1"/>
                          </a:solidFill>
                          <a:effectLst/>
                          <a:latin typeface="+mn-lt"/>
                          <a:ea typeface="+mn-ea"/>
                          <a:cs typeface="+mn-cs"/>
                        </a:rPr>
                        <a:t> </a:t>
                      </a:r>
                    </a:p>
                  </a:txBody>
                  <a:tcPr marL="7568" marR="7568" marT="7568" marB="0"/>
                </a:tc>
                <a:tc>
                  <a:txBody>
                    <a:bodyPr/>
                    <a:lstStyle/>
                    <a:p>
                      <a:pPr marL="72000" algn="ctr" defTabSz="914400" rtl="0" eaLnBrk="1" latinLnBrk="0" hangingPunct="1">
                        <a:lnSpc>
                          <a:spcPct val="100000"/>
                        </a:lnSpc>
                        <a:spcAft>
                          <a:spcPts val="0"/>
                        </a:spcAft>
                      </a:pPr>
                      <a:r>
                        <a:rPr lang="tr-TR" sz="1600" kern="1200" dirty="0">
                          <a:solidFill>
                            <a:schemeClr val="tx1"/>
                          </a:solidFill>
                          <a:effectLst/>
                          <a:latin typeface="+mn-lt"/>
                          <a:ea typeface="+mn-ea"/>
                          <a:cs typeface="+mn-cs"/>
                        </a:rPr>
                        <a:t> </a:t>
                      </a:r>
                    </a:p>
                  </a:txBody>
                  <a:tcPr marL="7568" marR="7568" marT="7568" marB="0"/>
                </a:tc>
                <a:extLst>
                  <a:ext uri="{0D108BD9-81ED-4DB2-BD59-A6C34878D82A}">
                    <a16:rowId xmlns:a16="http://schemas.microsoft.com/office/drawing/2014/main" val="4247188220"/>
                  </a:ext>
                </a:extLst>
              </a:tr>
              <a:tr h="568692">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r>
                        <a:rPr lang="tr-TR" sz="1600" dirty="0">
                          <a:solidFill>
                            <a:schemeClr val="tx1"/>
                          </a:solidFill>
                          <a:effectLst/>
                        </a:rPr>
                        <a:t>Ulusal bilimsel toplantılarda sunulan tam metni matbu veya elektronik olarak bildiri kitapçığında yayımlanmış çalışma sayısı </a:t>
                      </a:r>
                      <a:endParaRPr lang="tr-T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nchor="ctr"/>
                </a:tc>
                <a:tc>
                  <a:txBody>
                    <a:bodyPr/>
                    <a:lstStyle/>
                    <a:p>
                      <a:pPr marL="72000">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tc>
                <a:tc>
                  <a:txBody>
                    <a:bodyPr/>
                    <a:lstStyle/>
                    <a:p>
                      <a:pPr marL="72000">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tc>
                <a:extLst>
                  <a:ext uri="{0D108BD9-81ED-4DB2-BD59-A6C34878D82A}">
                    <a16:rowId xmlns:a16="http://schemas.microsoft.com/office/drawing/2014/main" val="1726692197"/>
                  </a:ext>
                </a:extLst>
              </a:tr>
              <a:tr h="568692">
                <a:tc>
                  <a:txBody>
                    <a:bodyPr/>
                    <a:lstStyle/>
                    <a:p>
                      <a:pPr marL="72000">
                        <a:lnSpc>
                          <a:spcPct val="100000"/>
                        </a:lnSpc>
                        <a:spcAft>
                          <a:spcPts val="0"/>
                        </a:spcAft>
                      </a:pPr>
                      <a:r>
                        <a:rPr lang="tr-TR" sz="1600" dirty="0">
                          <a:solidFill>
                            <a:schemeClr val="tx1"/>
                          </a:solidFill>
                          <a:effectLst/>
                        </a:rPr>
                        <a:t>Ulusal bilimsel toplantılarda sunulan, özet metni matbu veya elektronik olarak bildiri kitapçığında yayımlanmış çalışma sayısı </a:t>
                      </a:r>
                      <a:endParaRPr lang="tr-T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nchor="ctr"/>
                </a:tc>
                <a:tc>
                  <a:txBody>
                    <a:bodyPr/>
                    <a:lstStyle/>
                    <a:p>
                      <a:pPr marL="72000">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tc>
                <a:tc>
                  <a:txBody>
                    <a:bodyPr/>
                    <a:lstStyle/>
                    <a:p>
                      <a:pPr marL="72000">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tc>
                <a:extLst>
                  <a:ext uri="{0D108BD9-81ED-4DB2-BD59-A6C34878D82A}">
                    <a16:rowId xmlns:a16="http://schemas.microsoft.com/office/drawing/2014/main" val="1997404918"/>
                  </a:ext>
                </a:extLst>
              </a:tr>
              <a:tr h="287966">
                <a:tc>
                  <a:txBody>
                    <a:bodyPr/>
                    <a:lstStyle/>
                    <a:p>
                      <a:pPr marL="72000">
                        <a:lnSpc>
                          <a:spcPct val="100000"/>
                        </a:lnSpc>
                        <a:spcAft>
                          <a:spcPts val="0"/>
                        </a:spcAft>
                      </a:pPr>
                      <a:r>
                        <a:rPr lang="tr-TR" sz="1600" dirty="0">
                          <a:solidFill>
                            <a:schemeClr val="tx1"/>
                          </a:solidFill>
                          <a:effectLst/>
                        </a:rPr>
                        <a:t>Ulusal bilimsel toplantılarda poster olarak sunulan çalışma sayısı </a:t>
                      </a:r>
                      <a:endParaRPr lang="tr-TR"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nchor="ctr"/>
                </a:tc>
                <a:tc>
                  <a:txBody>
                    <a:bodyPr/>
                    <a:lstStyle/>
                    <a:p>
                      <a:pPr marL="72000">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tc>
                <a:tc>
                  <a:txBody>
                    <a:bodyPr/>
                    <a:lstStyle/>
                    <a:p>
                      <a:pPr marL="72000">
                        <a:lnSpc>
                          <a:spcPct val="100000"/>
                        </a:lnSpc>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tc>
                <a:extLst>
                  <a:ext uri="{0D108BD9-81ED-4DB2-BD59-A6C34878D82A}">
                    <a16:rowId xmlns:a16="http://schemas.microsoft.com/office/drawing/2014/main" val="4093221123"/>
                  </a:ext>
                </a:extLst>
              </a:tr>
              <a:tr h="287966">
                <a:tc>
                  <a:txBody>
                    <a:bodyPr/>
                    <a:lstStyle/>
                    <a:p>
                      <a:pPr marL="72000" algn="r">
                        <a:lnSpc>
                          <a:spcPct val="100000"/>
                        </a:lnSpc>
                        <a:spcAft>
                          <a:spcPts val="0"/>
                        </a:spcAft>
                      </a:pPr>
                      <a:r>
                        <a:rPr lang="tr-TR" sz="1600" b="1" dirty="0">
                          <a:solidFill>
                            <a:srgbClr val="FF0000"/>
                          </a:solidFill>
                          <a:effectLst/>
                        </a:rPr>
                        <a:t>TOPLAM</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568" marR="7568" marT="7568" marB="0" anchor="ctr"/>
                </a:tc>
                <a:tc>
                  <a:txBody>
                    <a:bodyPr/>
                    <a:lstStyle/>
                    <a:p>
                      <a:pPr marL="72000" algn="ctr">
                        <a:lnSpc>
                          <a:spcPct val="100000"/>
                        </a:lnSpc>
                        <a:spcAft>
                          <a:spcPts val="0"/>
                        </a:spcAft>
                      </a:pPr>
                      <a:r>
                        <a:rPr lang="tr-TR" sz="1600" b="1" kern="1200" dirty="0">
                          <a:solidFill>
                            <a:srgbClr val="FF0000"/>
                          </a:solidFill>
                          <a:effectLst/>
                          <a:latin typeface="+mn-lt"/>
                          <a:ea typeface="+mn-ea"/>
                          <a:cs typeface="+mn-cs"/>
                        </a:rPr>
                        <a:t> 6</a:t>
                      </a:r>
                    </a:p>
                  </a:txBody>
                  <a:tcPr marL="7568" marR="7568" marT="7568" marB="0"/>
                </a:tc>
                <a:tc>
                  <a:txBody>
                    <a:bodyPr/>
                    <a:lstStyle/>
                    <a:p>
                      <a:pPr marL="72000" algn="ctr">
                        <a:lnSpc>
                          <a:spcPct val="100000"/>
                        </a:lnSpc>
                        <a:spcAft>
                          <a:spcPts val="0"/>
                        </a:spcAft>
                      </a:pPr>
                      <a:r>
                        <a:rPr lang="tr-TR" sz="1600" b="1" kern="1200" dirty="0">
                          <a:solidFill>
                            <a:srgbClr val="FF0000"/>
                          </a:solidFill>
                          <a:effectLst/>
                          <a:latin typeface="+mn-lt"/>
                          <a:ea typeface="+mn-ea"/>
                          <a:cs typeface="+mn-cs"/>
                        </a:rPr>
                        <a:t> 4</a:t>
                      </a:r>
                    </a:p>
                  </a:txBody>
                  <a:tcPr marL="7568" marR="7568" marT="7568" marB="0"/>
                </a:tc>
                <a:extLst>
                  <a:ext uri="{0D108BD9-81ED-4DB2-BD59-A6C34878D82A}">
                    <a16:rowId xmlns:a16="http://schemas.microsoft.com/office/drawing/2014/main" val="4008683748"/>
                  </a:ext>
                </a:extLst>
              </a:tr>
            </a:tbl>
          </a:graphicData>
        </a:graphic>
      </p:graphicFrame>
    </p:spTree>
    <p:extLst>
      <p:ext uri="{BB962C8B-B14F-4D97-AF65-F5344CB8AC3E}">
        <p14:creationId xmlns:p14="http://schemas.microsoft.com/office/powerpoint/2010/main" val="1378277890"/>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2"/>
    </p:ext>
  </p:extLs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Unvan 5"/>
          <p:cNvSpPr>
            <a:spLocks noGrp="1"/>
          </p:cNvSpPr>
          <p:nvPr>
            <p:ph type="title"/>
          </p:nvPr>
        </p:nvSpPr>
        <p:spPr>
          <a:xfrm>
            <a:off x="461819" y="705017"/>
            <a:ext cx="10279506" cy="744583"/>
          </a:xfrm>
        </p:spPr>
        <p:txBody>
          <a:bodyPr>
            <a:noAutofit/>
          </a:bodyPr>
          <a:lstStyle/>
          <a:p>
            <a:pPr algn="ctr"/>
            <a:r>
              <a:rPr lang="tr-TR" sz="2800" b="1" dirty="0">
                <a:solidFill>
                  <a:srgbClr val="FF0000"/>
                </a:solidFill>
              </a:rPr>
              <a:t>Araştırma ve Geliştirme Faaliyetleri: </a:t>
            </a:r>
            <a:r>
              <a:rPr lang="tr-TR" sz="2800" b="1" dirty="0">
                <a:solidFill>
                  <a:srgbClr val="962E2E"/>
                </a:solidFill>
              </a:rPr>
              <a:t/>
            </a:r>
            <a:br>
              <a:rPr lang="tr-TR" sz="2800" b="1" dirty="0">
                <a:solidFill>
                  <a:srgbClr val="962E2E"/>
                </a:solidFill>
              </a:rPr>
            </a:br>
            <a:r>
              <a:rPr lang="tr-TR" sz="2800" b="1" dirty="0">
                <a:solidFill>
                  <a:srgbClr val="0000CC"/>
                </a:solidFill>
              </a:rPr>
              <a:t>Yıllara Göre Editörlük ve Hakemlik Faaliyetleri</a:t>
            </a:r>
            <a:endParaRPr lang="tr-TR" sz="2800" dirty="0">
              <a:solidFill>
                <a:srgbClr val="0000CC"/>
              </a:solidFill>
            </a:endParaRP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27</a:t>
            </a:fld>
            <a:endParaRPr lang="tr-TR"/>
          </a:p>
        </p:txBody>
      </p:sp>
      <p:graphicFrame>
        <p:nvGraphicFramePr>
          <p:cNvPr id="7" name="Tablo 6"/>
          <p:cNvGraphicFramePr>
            <a:graphicFrameLocks noGrp="1"/>
          </p:cNvGraphicFramePr>
          <p:nvPr>
            <p:extLst>
              <p:ext uri="{D42A27DB-BD31-4B8C-83A1-F6EECF244321}">
                <p14:modId xmlns:p14="http://schemas.microsoft.com/office/powerpoint/2010/main" val="1208618877"/>
              </p:ext>
            </p:extLst>
          </p:nvPr>
        </p:nvGraphicFramePr>
        <p:xfrm>
          <a:off x="365757" y="1870989"/>
          <a:ext cx="11342538" cy="3943403"/>
        </p:xfrm>
        <a:graphic>
          <a:graphicData uri="http://schemas.openxmlformats.org/drawingml/2006/table">
            <a:tbl>
              <a:tblPr firstRow="1" firstCol="1" lastRow="1" lastCol="1" bandRow="1" bandCol="1">
                <a:tableStyleId>{5940675A-B579-460E-94D1-54222C63F5DA}</a:tableStyleId>
              </a:tblPr>
              <a:tblGrid>
                <a:gridCol w="8990679">
                  <a:extLst>
                    <a:ext uri="{9D8B030D-6E8A-4147-A177-3AD203B41FA5}">
                      <a16:colId xmlns:a16="http://schemas.microsoft.com/office/drawing/2014/main" val="1220560926"/>
                    </a:ext>
                  </a:extLst>
                </a:gridCol>
                <a:gridCol w="1182255">
                  <a:extLst>
                    <a:ext uri="{9D8B030D-6E8A-4147-A177-3AD203B41FA5}">
                      <a16:colId xmlns:a16="http://schemas.microsoft.com/office/drawing/2014/main" val="1174520499"/>
                    </a:ext>
                  </a:extLst>
                </a:gridCol>
                <a:gridCol w="1169604">
                  <a:extLst>
                    <a:ext uri="{9D8B030D-6E8A-4147-A177-3AD203B41FA5}">
                      <a16:colId xmlns:a16="http://schemas.microsoft.com/office/drawing/2014/main" val="2030783754"/>
                    </a:ext>
                  </a:extLst>
                </a:gridCol>
              </a:tblGrid>
              <a:tr h="692083">
                <a:tc>
                  <a:txBody>
                    <a:bodyPr/>
                    <a:lstStyle/>
                    <a:p>
                      <a:pPr marL="36195" marR="36195" algn="ctr">
                        <a:lnSpc>
                          <a:spcPct val="100000"/>
                        </a:lnSpc>
                        <a:spcAft>
                          <a:spcPts val="0"/>
                        </a:spcAft>
                        <a:tabLst>
                          <a:tab pos="5450840" algn="l"/>
                        </a:tabLst>
                      </a:pPr>
                      <a:r>
                        <a:rPr lang="tr-TR" sz="1600" b="1" dirty="0">
                          <a:solidFill>
                            <a:srgbClr val="FF0000"/>
                          </a:solidFill>
                          <a:effectLst/>
                        </a:rPr>
                        <a:t>EDİTÖRLÜK ve HAKEMLİK FAALİYETLERİ</a:t>
                      </a:r>
                      <a:endParaRPr lang="tr-TR"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tr-TR" sz="1600" b="1" dirty="0">
                          <a:solidFill>
                            <a:srgbClr val="FF0000"/>
                          </a:solidFill>
                          <a:effectLst/>
                        </a:rPr>
                        <a:t>2024</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tr-TR" sz="1600" b="1" dirty="0">
                          <a:solidFill>
                            <a:srgbClr val="FF0000"/>
                          </a:solidFill>
                          <a:effectLst/>
                        </a:rPr>
                        <a:t>2025</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8229748"/>
                  </a:ext>
                </a:extLst>
              </a:tr>
              <a:tr h="527936">
                <a:tc>
                  <a:txBody>
                    <a:bodyPr/>
                    <a:lstStyle/>
                    <a:p>
                      <a:pPr marL="36195" marR="36195">
                        <a:lnSpc>
                          <a:spcPct val="100000"/>
                        </a:lnSpc>
                        <a:spcBef>
                          <a:spcPts val="0"/>
                        </a:spcBef>
                        <a:spcAft>
                          <a:spcPts val="0"/>
                        </a:spcAft>
                      </a:pPr>
                      <a:r>
                        <a:rPr lang="tr-TR" sz="1600" dirty="0">
                          <a:effectLst/>
                        </a:rPr>
                        <a:t>SCI, SCI-E, SSCI veya AHCI kapsamındaki dergilerde baş editörlük görevi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0000"/>
                        </a:lnSpc>
                        <a:spcBef>
                          <a:spcPts val="0"/>
                        </a:spcBef>
                        <a:spcAft>
                          <a:spcPts val="0"/>
                        </a:spcAft>
                      </a:pPr>
                      <a:r>
                        <a:rPr lang="tr-TR" sz="1600" kern="1200" dirty="0">
                          <a:solidFill>
                            <a:schemeClr val="tx1"/>
                          </a:solidFill>
                          <a:effectLst/>
                          <a:latin typeface="+mn-lt"/>
                          <a:ea typeface="+mn-ea"/>
                          <a:cs typeface="+mn-cs"/>
                        </a:rPr>
                        <a:t> </a:t>
                      </a:r>
                    </a:p>
                  </a:txBody>
                  <a:tcPr marL="68580" marR="68580" marT="0" marB="0" anchor="ctr"/>
                </a:tc>
                <a:tc>
                  <a:txBody>
                    <a:bodyPr/>
                    <a:lstStyle/>
                    <a:p>
                      <a:pPr marL="0" algn="ctr" defTabSz="914400" rtl="0" eaLnBrk="1" latinLnBrk="0" hangingPunct="1">
                        <a:lnSpc>
                          <a:spcPct val="100000"/>
                        </a:lnSpc>
                        <a:spcBef>
                          <a:spcPts val="0"/>
                        </a:spcBef>
                        <a:spcAft>
                          <a:spcPts val="0"/>
                        </a:spcAft>
                      </a:pPr>
                      <a:r>
                        <a:rPr lang="tr-TR" sz="1600" kern="1200" dirty="0">
                          <a:solidFill>
                            <a:schemeClr val="tx1"/>
                          </a:solidFill>
                          <a:effectLst/>
                          <a:latin typeface="+mn-lt"/>
                          <a:ea typeface="+mn-ea"/>
                          <a:cs typeface="+mn-cs"/>
                        </a:rPr>
                        <a:t> </a:t>
                      </a:r>
                    </a:p>
                  </a:txBody>
                  <a:tcPr marL="68580" marR="68580" marT="0" marB="0" anchor="ctr"/>
                </a:tc>
                <a:extLst>
                  <a:ext uri="{0D108BD9-81ED-4DB2-BD59-A6C34878D82A}">
                    <a16:rowId xmlns:a16="http://schemas.microsoft.com/office/drawing/2014/main" val="3210769623"/>
                  </a:ext>
                </a:extLst>
              </a:tr>
              <a:tr h="309349">
                <a:tc>
                  <a:txBody>
                    <a:bodyPr/>
                    <a:lstStyle/>
                    <a:p>
                      <a:pPr marL="36195" marR="36195">
                        <a:lnSpc>
                          <a:spcPct val="100000"/>
                        </a:lnSpc>
                        <a:spcBef>
                          <a:spcPts val="0"/>
                        </a:spcBef>
                        <a:spcAft>
                          <a:spcPts val="0"/>
                        </a:spcAft>
                      </a:pPr>
                      <a:r>
                        <a:rPr lang="tr-TR" sz="1600" dirty="0">
                          <a:effectLst/>
                        </a:rPr>
                        <a:t>SCI, SCI-E, SSCI veya AHCI kapsamındaki dergilerde </a:t>
                      </a:r>
                      <a:r>
                        <a:rPr lang="tr-TR" sz="1600" dirty="0" err="1">
                          <a:effectLst/>
                        </a:rPr>
                        <a:t>associate</a:t>
                      </a:r>
                      <a:r>
                        <a:rPr lang="tr-TR" sz="1600" dirty="0">
                          <a:effectLst/>
                        </a:rPr>
                        <a:t> editörlük görevi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0000"/>
                        </a:lnSpc>
                        <a:spcBef>
                          <a:spcPts val="0"/>
                        </a:spcBef>
                        <a:spcAft>
                          <a:spcPts val="0"/>
                        </a:spcAft>
                      </a:pPr>
                      <a:r>
                        <a:rPr lang="tr-TR" sz="1600" kern="1200" dirty="0">
                          <a:solidFill>
                            <a:schemeClr val="tx1"/>
                          </a:solidFill>
                          <a:effectLst/>
                          <a:latin typeface="+mn-lt"/>
                          <a:ea typeface="+mn-ea"/>
                          <a:cs typeface="+mn-cs"/>
                        </a:rPr>
                        <a:t> </a:t>
                      </a:r>
                      <a:r>
                        <a:rPr lang="tr-TR" sz="1600" kern="1200" dirty="0" smtClean="0">
                          <a:solidFill>
                            <a:schemeClr val="tx1"/>
                          </a:solidFill>
                          <a:effectLst/>
                          <a:latin typeface="+mn-lt"/>
                          <a:ea typeface="+mn-ea"/>
                          <a:cs typeface="+mn-cs"/>
                        </a:rPr>
                        <a:t>1</a:t>
                      </a:r>
                      <a:endParaRPr lang="tr-TR" sz="1600" kern="1200" dirty="0">
                        <a:solidFill>
                          <a:schemeClr val="tx1"/>
                        </a:solidFill>
                        <a:effectLst/>
                        <a:latin typeface="+mn-lt"/>
                        <a:ea typeface="+mn-ea"/>
                        <a:cs typeface="+mn-cs"/>
                      </a:endParaRPr>
                    </a:p>
                  </a:txBody>
                  <a:tcPr marL="68580" marR="68580" marT="0" marB="0" anchor="ctr"/>
                </a:tc>
                <a:tc>
                  <a:txBody>
                    <a:bodyPr/>
                    <a:lstStyle/>
                    <a:p>
                      <a:pPr marL="0" algn="ctr" defTabSz="914400" rtl="0" eaLnBrk="1" latinLnBrk="0" hangingPunct="1">
                        <a:lnSpc>
                          <a:spcPct val="100000"/>
                        </a:lnSpc>
                        <a:spcBef>
                          <a:spcPts val="0"/>
                        </a:spcBef>
                        <a:spcAft>
                          <a:spcPts val="0"/>
                        </a:spcAft>
                      </a:pPr>
                      <a:r>
                        <a:rPr lang="tr-TR" sz="1600" kern="1200" dirty="0">
                          <a:solidFill>
                            <a:schemeClr val="tx1"/>
                          </a:solidFill>
                          <a:effectLst/>
                          <a:latin typeface="+mn-lt"/>
                          <a:ea typeface="+mn-ea"/>
                          <a:cs typeface="+mn-cs"/>
                        </a:rPr>
                        <a:t> </a:t>
                      </a:r>
                      <a:r>
                        <a:rPr lang="tr-TR" sz="1600" kern="1200" dirty="0" smtClean="0">
                          <a:solidFill>
                            <a:schemeClr val="tx1"/>
                          </a:solidFill>
                          <a:effectLst/>
                          <a:latin typeface="+mn-lt"/>
                          <a:ea typeface="+mn-ea"/>
                          <a:cs typeface="+mn-cs"/>
                        </a:rPr>
                        <a:t>1</a:t>
                      </a:r>
                      <a:endParaRPr lang="tr-TR" sz="1600" kern="1200" dirty="0">
                        <a:solidFill>
                          <a:schemeClr val="tx1"/>
                        </a:solidFill>
                        <a:effectLst/>
                        <a:latin typeface="+mn-lt"/>
                        <a:ea typeface="+mn-ea"/>
                        <a:cs typeface="+mn-cs"/>
                      </a:endParaRPr>
                    </a:p>
                  </a:txBody>
                  <a:tcPr marL="68580" marR="68580" marT="0" marB="0" anchor="ctr"/>
                </a:tc>
                <a:extLst>
                  <a:ext uri="{0D108BD9-81ED-4DB2-BD59-A6C34878D82A}">
                    <a16:rowId xmlns:a16="http://schemas.microsoft.com/office/drawing/2014/main" val="486568925"/>
                  </a:ext>
                </a:extLst>
              </a:tr>
              <a:tr h="346336">
                <a:tc>
                  <a:txBody>
                    <a:bodyPr/>
                    <a:lstStyle/>
                    <a:p>
                      <a:pPr marL="36195" marR="36195">
                        <a:lnSpc>
                          <a:spcPct val="100000"/>
                        </a:lnSpc>
                        <a:spcBef>
                          <a:spcPts val="0"/>
                        </a:spcBef>
                        <a:spcAft>
                          <a:spcPts val="0"/>
                        </a:spcAft>
                      </a:pPr>
                      <a:r>
                        <a:rPr lang="tr-TR" sz="1600" dirty="0">
                          <a:effectLst/>
                        </a:rPr>
                        <a:t>SCI, SCI-E, SSCI veya AHCI kapsamındaki dergilerde asistan editörlük görevi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00000"/>
                        </a:lnSpc>
                        <a:spcBef>
                          <a:spcPts val="0"/>
                        </a:spcBef>
                        <a:spcAft>
                          <a:spcPts val="0"/>
                        </a:spcAft>
                      </a:pPr>
                      <a:r>
                        <a:rPr lang="tr-TR" sz="1600" kern="1200" dirty="0">
                          <a:solidFill>
                            <a:schemeClr val="tx1"/>
                          </a:solidFill>
                          <a:effectLst/>
                          <a:latin typeface="+mn-lt"/>
                          <a:ea typeface="+mn-ea"/>
                          <a:cs typeface="+mn-cs"/>
                        </a:rPr>
                        <a:t> </a:t>
                      </a:r>
                    </a:p>
                  </a:txBody>
                  <a:tcPr marL="68580" marR="68580" marT="0" marB="0" anchor="ctr"/>
                </a:tc>
                <a:tc>
                  <a:txBody>
                    <a:bodyPr/>
                    <a:lstStyle/>
                    <a:p>
                      <a:pPr marL="0" algn="ctr" defTabSz="914400" rtl="0" eaLnBrk="1" latinLnBrk="0" hangingPunct="1">
                        <a:lnSpc>
                          <a:spcPct val="100000"/>
                        </a:lnSpc>
                        <a:spcBef>
                          <a:spcPts val="0"/>
                        </a:spcBef>
                        <a:spcAft>
                          <a:spcPts val="0"/>
                        </a:spcAft>
                      </a:pPr>
                      <a:r>
                        <a:rPr lang="tr-TR" sz="1600" kern="1200" dirty="0">
                          <a:solidFill>
                            <a:schemeClr val="tx1"/>
                          </a:solidFill>
                          <a:effectLst/>
                          <a:latin typeface="+mn-lt"/>
                          <a:ea typeface="+mn-ea"/>
                          <a:cs typeface="+mn-cs"/>
                        </a:rPr>
                        <a:t> </a:t>
                      </a:r>
                    </a:p>
                  </a:txBody>
                  <a:tcPr marL="68580" marR="68580" marT="0" marB="0" anchor="ctr"/>
                </a:tc>
                <a:extLst>
                  <a:ext uri="{0D108BD9-81ED-4DB2-BD59-A6C34878D82A}">
                    <a16:rowId xmlns:a16="http://schemas.microsoft.com/office/drawing/2014/main" val="4172417168"/>
                  </a:ext>
                </a:extLst>
              </a:tr>
              <a:tr h="309349">
                <a:tc>
                  <a:txBody>
                    <a:bodyPr/>
                    <a:lstStyle/>
                    <a:p>
                      <a:pPr marL="36195" marR="36195">
                        <a:lnSpc>
                          <a:spcPct val="100000"/>
                        </a:lnSpc>
                        <a:spcBef>
                          <a:spcPts val="0"/>
                        </a:spcBef>
                        <a:spcAft>
                          <a:spcPts val="0"/>
                        </a:spcAft>
                      </a:pPr>
                      <a:r>
                        <a:rPr lang="tr-TR" sz="1600" dirty="0">
                          <a:effectLst/>
                        </a:rPr>
                        <a:t>SCI, SCI-E, SSCI veya AHCI kapsamındaki dergilerde yayın kurulu üyeliği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Bef>
                          <a:spcPts val="0"/>
                        </a:spcBef>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Bef>
                          <a:spcPts val="0"/>
                        </a:spcBef>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9100549"/>
                  </a:ext>
                </a:extLst>
              </a:tr>
              <a:tr h="351670">
                <a:tc>
                  <a:txBody>
                    <a:bodyPr/>
                    <a:lstStyle/>
                    <a:p>
                      <a:pPr marL="36195" marR="36195">
                        <a:lnSpc>
                          <a:spcPct val="100000"/>
                        </a:lnSpc>
                        <a:spcBef>
                          <a:spcPts val="0"/>
                        </a:spcBef>
                        <a:spcAft>
                          <a:spcPts val="0"/>
                        </a:spcAft>
                      </a:pPr>
                      <a:r>
                        <a:rPr lang="tr-TR" sz="1600" dirty="0">
                          <a:effectLst/>
                        </a:rPr>
                        <a:t>TR Dizin kapsamındaki dergilerde baş editörlük görevi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Bef>
                          <a:spcPts val="0"/>
                        </a:spcBef>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Bef>
                          <a:spcPts val="0"/>
                        </a:spcBef>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4653970"/>
                  </a:ext>
                </a:extLst>
              </a:tr>
              <a:tr h="351670">
                <a:tc>
                  <a:txBody>
                    <a:bodyPr/>
                    <a:lstStyle/>
                    <a:p>
                      <a:pPr marL="36195" marR="36195">
                        <a:lnSpc>
                          <a:spcPct val="100000"/>
                        </a:lnSpc>
                        <a:spcBef>
                          <a:spcPts val="0"/>
                        </a:spcBef>
                        <a:spcAft>
                          <a:spcPts val="0"/>
                        </a:spcAft>
                      </a:pPr>
                      <a:r>
                        <a:rPr lang="tr-TR" sz="1600" dirty="0">
                          <a:effectLst/>
                        </a:rPr>
                        <a:t>TR Dizin kapsamındaki dergilerde yayın kurulu üyeliği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Bef>
                          <a:spcPts val="0"/>
                        </a:spcBef>
                        <a:spcAft>
                          <a:spcPts val="0"/>
                        </a:spcAft>
                      </a:pPr>
                      <a:r>
                        <a:rPr lang="tr-TR" sz="1600">
                          <a:effectLst/>
                        </a:rPr>
                        <a:t> </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0000"/>
                        </a:lnSpc>
                        <a:spcBef>
                          <a:spcPts val="0"/>
                        </a:spcBef>
                        <a:spcAft>
                          <a:spcPts val="0"/>
                        </a:spcAft>
                      </a:pPr>
                      <a:r>
                        <a:rPr lang="tr-TR" sz="1600" dirty="0">
                          <a:effectLst/>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78098917"/>
                  </a:ext>
                </a:extLst>
              </a:tr>
              <a:tr h="351670">
                <a:tc>
                  <a:txBody>
                    <a:bodyPr/>
                    <a:lstStyle/>
                    <a:p>
                      <a:pPr marL="36195" marR="36195">
                        <a:lnSpc>
                          <a:spcPct val="100000"/>
                        </a:lnSpc>
                        <a:spcBef>
                          <a:spcPts val="0"/>
                        </a:spcBef>
                        <a:spcAft>
                          <a:spcPts val="0"/>
                        </a:spcAft>
                      </a:pPr>
                      <a:r>
                        <a:rPr lang="tr-TR" sz="1600" dirty="0">
                          <a:effectLst/>
                        </a:rPr>
                        <a:t>SCI, SCI-E, SSCI veya AHCI kapsamındaki dergilerde hakemlik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tr-TR" sz="1600" dirty="0">
                          <a:effectLst/>
                        </a:rPr>
                        <a:t> </a:t>
                      </a:r>
                      <a:r>
                        <a:rPr lang="tr-TR" sz="1600" dirty="0" smtClean="0">
                          <a:effectLst/>
                        </a:rPr>
                        <a:t>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tr-TR" sz="1600" dirty="0">
                          <a:effectLst/>
                        </a:rPr>
                        <a:t> 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2225721"/>
                  </a:ext>
                </a:extLst>
              </a:tr>
              <a:tr h="351670">
                <a:tc>
                  <a:txBody>
                    <a:bodyPr/>
                    <a:lstStyle/>
                    <a:p>
                      <a:pPr marL="36195" marR="36195">
                        <a:lnSpc>
                          <a:spcPct val="100000"/>
                        </a:lnSpc>
                        <a:spcBef>
                          <a:spcPts val="0"/>
                        </a:spcBef>
                        <a:spcAft>
                          <a:spcPts val="0"/>
                        </a:spcAft>
                      </a:pPr>
                      <a:r>
                        <a:rPr lang="tr-TR" sz="1600" dirty="0">
                          <a:effectLst/>
                        </a:rPr>
                        <a:t>TR Dizin kapsamındaki dergilerde hakemlik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tr-TR" sz="1600" dirty="0">
                          <a:effectLst/>
                        </a:rPr>
                        <a:t> </a:t>
                      </a:r>
                      <a:r>
                        <a:rPr lang="tr-TR" sz="1600" dirty="0" smtClean="0">
                          <a:effectLst/>
                        </a:rPr>
                        <a:t>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tr-TR" sz="1600" dirty="0">
                          <a:effectLst/>
                        </a:rPr>
                        <a:t> 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62114889"/>
                  </a:ext>
                </a:extLst>
              </a:tr>
              <a:tr h="351670">
                <a:tc>
                  <a:txBody>
                    <a:bodyPr/>
                    <a:lstStyle/>
                    <a:p>
                      <a:pPr algn="r">
                        <a:lnSpc>
                          <a:spcPct val="100000"/>
                        </a:lnSpc>
                        <a:spcBef>
                          <a:spcPts val="0"/>
                        </a:spcBef>
                        <a:spcAft>
                          <a:spcPts val="0"/>
                        </a:spcAft>
                      </a:pPr>
                      <a:r>
                        <a:rPr lang="tr-TR" sz="1600" b="1" dirty="0">
                          <a:solidFill>
                            <a:srgbClr val="FF0000"/>
                          </a:solidFill>
                          <a:effectLst/>
                        </a:rPr>
                        <a:t>TOPLAM</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0000"/>
                        </a:lnSpc>
                        <a:spcBef>
                          <a:spcPts val="0"/>
                        </a:spcBef>
                        <a:spcAft>
                          <a:spcPts val="0"/>
                        </a:spcAft>
                      </a:pPr>
                      <a:r>
                        <a:rPr lang="tr-TR" sz="1600" b="1" kern="1200" dirty="0">
                          <a:solidFill>
                            <a:srgbClr val="FF0000"/>
                          </a:solidFill>
                          <a:effectLst/>
                          <a:latin typeface="+mn-lt"/>
                          <a:ea typeface="+mn-ea"/>
                          <a:cs typeface="+mn-cs"/>
                        </a:rPr>
                        <a:t> </a:t>
                      </a:r>
                      <a:r>
                        <a:rPr lang="tr-TR" sz="1600" b="1" kern="1200" dirty="0" smtClean="0">
                          <a:solidFill>
                            <a:srgbClr val="FF0000"/>
                          </a:solidFill>
                          <a:effectLst/>
                          <a:latin typeface="+mn-lt"/>
                          <a:ea typeface="+mn-ea"/>
                          <a:cs typeface="+mn-cs"/>
                        </a:rPr>
                        <a:t>9</a:t>
                      </a:r>
                      <a:endParaRPr lang="tr-TR" sz="1600" b="1" kern="1200" dirty="0">
                        <a:solidFill>
                          <a:srgbClr val="FF0000"/>
                        </a:solidFill>
                        <a:effectLst/>
                        <a:latin typeface="+mn-lt"/>
                        <a:ea typeface="+mn-ea"/>
                        <a:cs typeface="+mn-cs"/>
                      </a:endParaRPr>
                    </a:p>
                  </a:txBody>
                  <a:tcPr marL="68580" marR="68580" marT="0" marB="0" anchor="ctr"/>
                </a:tc>
                <a:tc>
                  <a:txBody>
                    <a:bodyPr/>
                    <a:lstStyle/>
                    <a:p>
                      <a:pPr algn="ctr">
                        <a:lnSpc>
                          <a:spcPct val="100000"/>
                        </a:lnSpc>
                        <a:spcBef>
                          <a:spcPts val="0"/>
                        </a:spcBef>
                        <a:spcAft>
                          <a:spcPts val="0"/>
                        </a:spcAft>
                      </a:pPr>
                      <a:r>
                        <a:rPr lang="tr-TR" sz="1600" b="1" kern="1200" dirty="0">
                          <a:solidFill>
                            <a:srgbClr val="FF0000"/>
                          </a:solidFill>
                          <a:effectLst/>
                          <a:latin typeface="+mn-lt"/>
                          <a:ea typeface="+mn-ea"/>
                          <a:cs typeface="+mn-cs"/>
                        </a:rPr>
                        <a:t> </a:t>
                      </a:r>
                      <a:r>
                        <a:rPr lang="tr-TR" sz="1600" b="1" kern="1200" dirty="0" smtClean="0">
                          <a:solidFill>
                            <a:srgbClr val="FF0000"/>
                          </a:solidFill>
                          <a:effectLst/>
                          <a:latin typeface="+mn-lt"/>
                          <a:ea typeface="+mn-ea"/>
                          <a:cs typeface="+mn-cs"/>
                        </a:rPr>
                        <a:t>11</a:t>
                      </a:r>
                      <a:endParaRPr lang="tr-TR" sz="1600" b="1" kern="1200" dirty="0">
                        <a:solidFill>
                          <a:srgbClr val="FF0000"/>
                        </a:solidFill>
                        <a:effectLst/>
                        <a:latin typeface="+mn-lt"/>
                        <a:ea typeface="+mn-ea"/>
                        <a:cs typeface="+mn-cs"/>
                      </a:endParaRPr>
                    </a:p>
                  </a:txBody>
                  <a:tcPr marL="68580" marR="68580" marT="0" marB="0" anchor="ctr"/>
                </a:tc>
                <a:extLst>
                  <a:ext uri="{0D108BD9-81ED-4DB2-BD59-A6C34878D82A}">
                    <a16:rowId xmlns:a16="http://schemas.microsoft.com/office/drawing/2014/main" val="2827799139"/>
                  </a:ext>
                </a:extLst>
              </a:tr>
            </a:tbl>
          </a:graphicData>
        </a:graphic>
      </p:graphicFrame>
    </p:spTree>
    <p:extLst>
      <p:ext uri="{BB962C8B-B14F-4D97-AF65-F5344CB8AC3E}">
        <p14:creationId xmlns:p14="http://schemas.microsoft.com/office/powerpoint/2010/main" val="1252725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75490" y="620487"/>
            <a:ext cx="10568709" cy="792274"/>
          </a:xfrm>
        </p:spPr>
        <p:txBody>
          <a:bodyPr>
            <a:noAutofit/>
          </a:bodyPr>
          <a:lstStyle/>
          <a:p>
            <a:pPr algn="ctr"/>
            <a:r>
              <a:rPr lang="tr-TR" sz="2800" b="1" dirty="0">
                <a:solidFill>
                  <a:srgbClr val="FF0000"/>
                </a:solidFill>
              </a:rPr>
              <a:t>Araştırma ve Geliştirme Faaliyetleri: </a:t>
            </a:r>
            <a:br>
              <a:rPr lang="tr-TR" sz="2800" b="1" dirty="0">
                <a:solidFill>
                  <a:srgbClr val="FF0000"/>
                </a:solidFill>
              </a:rPr>
            </a:br>
            <a:r>
              <a:rPr lang="tr-TR" sz="2400" b="1" dirty="0">
                <a:solidFill>
                  <a:srgbClr val="3333FF"/>
                </a:solidFill>
              </a:rPr>
              <a:t>Atıflar</a:t>
            </a:r>
            <a:r>
              <a:rPr lang="tr-TR" sz="2400" b="1" dirty="0">
                <a:solidFill>
                  <a:srgbClr val="FF0000"/>
                </a:solidFill>
              </a:rPr>
              <a:t> </a:t>
            </a:r>
            <a:r>
              <a:rPr lang="tr-TR" sz="1200" b="1" i="1" dirty="0">
                <a:solidFill>
                  <a:srgbClr val="0000CC"/>
                </a:solidFill>
              </a:rPr>
              <a:t>(Yazarın kendi yayınlarına yaptığı atıflar hariç)</a:t>
            </a: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28</a:t>
            </a:fld>
            <a:endParaRPr lang="tr-TR"/>
          </a:p>
        </p:txBody>
      </p:sp>
      <p:graphicFrame>
        <p:nvGraphicFramePr>
          <p:cNvPr id="3" name="Tablo 2"/>
          <p:cNvGraphicFramePr>
            <a:graphicFrameLocks noGrp="1"/>
          </p:cNvGraphicFramePr>
          <p:nvPr>
            <p:extLst>
              <p:ext uri="{D42A27DB-BD31-4B8C-83A1-F6EECF244321}">
                <p14:modId xmlns:p14="http://schemas.microsoft.com/office/powerpoint/2010/main" val="1832169393"/>
              </p:ext>
            </p:extLst>
          </p:nvPr>
        </p:nvGraphicFramePr>
        <p:xfrm>
          <a:off x="470263" y="1943069"/>
          <a:ext cx="11208215" cy="4163929"/>
        </p:xfrm>
        <a:graphic>
          <a:graphicData uri="http://schemas.openxmlformats.org/drawingml/2006/table">
            <a:tbl>
              <a:tblPr firstRow="1" firstCol="1" lastRow="1" lastCol="1" bandRow="1" bandCol="1">
                <a:tableStyleId>{5940675A-B579-460E-94D1-54222C63F5DA}</a:tableStyleId>
              </a:tblPr>
              <a:tblGrid>
                <a:gridCol w="9767041">
                  <a:extLst>
                    <a:ext uri="{9D8B030D-6E8A-4147-A177-3AD203B41FA5}">
                      <a16:colId xmlns:a16="http://schemas.microsoft.com/office/drawing/2014/main" val="2526474675"/>
                    </a:ext>
                  </a:extLst>
                </a:gridCol>
                <a:gridCol w="805070">
                  <a:extLst>
                    <a:ext uri="{9D8B030D-6E8A-4147-A177-3AD203B41FA5}">
                      <a16:colId xmlns:a16="http://schemas.microsoft.com/office/drawing/2014/main" val="3884299834"/>
                    </a:ext>
                  </a:extLst>
                </a:gridCol>
                <a:gridCol w="636104">
                  <a:extLst>
                    <a:ext uri="{9D8B030D-6E8A-4147-A177-3AD203B41FA5}">
                      <a16:colId xmlns:a16="http://schemas.microsoft.com/office/drawing/2014/main" val="3121958545"/>
                    </a:ext>
                  </a:extLst>
                </a:gridCol>
              </a:tblGrid>
              <a:tr h="553725">
                <a:tc>
                  <a:txBody>
                    <a:bodyPr/>
                    <a:lstStyle/>
                    <a:p>
                      <a:pPr algn="ctr">
                        <a:lnSpc>
                          <a:spcPct val="107000"/>
                        </a:lnSpc>
                        <a:spcAft>
                          <a:spcPts val="0"/>
                        </a:spcAft>
                      </a:pPr>
                      <a:r>
                        <a:rPr lang="tr-TR" sz="2000" b="1" dirty="0">
                          <a:solidFill>
                            <a:srgbClr val="FF0000"/>
                          </a:solidFill>
                          <a:effectLst/>
                        </a:rPr>
                        <a:t>ATIFLAR  </a:t>
                      </a:r>
                      <a:r>
                        <a:rPr lang="tr-TR" sz="1400" b="1" i="1" dirty="0">
                          <a:solidFill>
                            <a:srgbClr val="0000CC"/>
                          </a:solidFill>
                          <a:effectLst/>
                        </a:rPr>
                        <a:t>(Yazarın kendi yayınlarına yaptığı atıflar hariç)</a:t>
                      </a:r>
                      <a:endParaRPr lang="tr-TR" sz="1400" b="1" i="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b="1" dirty="0">
                          <a:solidFill>
                            <a:srgbClr val="FF0000"/>
                          </a:solidFill>
                          <a:effectLst/>
                        </a:rPr>
                        <a:t>2024</a:t>
                      </a:r>
                      <a:endParaRPr lang="tr-TR"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b="1" dirty="0">
                          <a:solidFill>
                            <a:srgbClr val="FF0000"/>
                          </a:solidFill>
                          <a:effectLst/>
                        </a:rPr>
                        <a:t>2025</a:t>
                      </a:r>
                      <a:endParaRPr lang="tr-TR"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extLst>
                  <a:ext uri="{0D108BD9-81ED-4DB2-BD59-A6C34878D82A}">
                    <a16:rowId xmlns:a16="http://schemas.microsoft.com/office/drawing/2014/main" val="2394193471"/>
                  </a:ext>
                </a:extLst>
              </a:tr>
              <a:tr h="702189">
                <a:tc>
                  <a:txBody>
                    <a:bodyPr/>
                    <a:lstStyle/>
                    <a:p>
                      <a:pPr marL="72000">
                        <a:lnSpc>
                          <a:spcPct val="100000"/>
                        </a:lnSpc>
                        <a:spcAft>
                          <a:spcPts val="0"/>
                        </a:spcAft>
                      </a:pPr>
                      <a:r>
                        <a:rPr lang="tr-TR" sz="1400" b="1" dirty="0">
                          <a:solidFill>
                            <a:srgbClr val="0000CC"/>
                          </a:solidFill>
                          <a:effectLst/>
                        </a:rPr>
                        <a:t>SCI, SCI-E, SSCI ve AHCI tarafından taranan dergilerde; (</a:t>
                      </a:r>
                      <a:r>
                        <a:rPr lang="tr-TR" sz="1400" b="0" dirty="0">
                          <a:solidFill>
                            <a:schemeClr val="tx1"/>
                          </a:solidFill>
                          <a:effectLst/>
                        </a:rPr>
                        <a:t>Uluslararası yayınevleri tarafından yayımlanmış kitaplarda yayımlanan ve adayın yazar olarak yer almadığı yayınlardan her birinde, metin içindeki atıf sayısına bakılmaksızın adayın atıf yapılan her eseri için bir atıf sayısı</a:t>
                      </a:r>
                      <a:r>
                        <a:rPr lang="tr-TR" sz="1400" b="0" baseline="0" dirty="0">
                          <a:solidFill>
                            <a:schemeClr val="tx1"/>
                          </a:solidFill>
                          <a:effectLst/>
                        </a:rPr>
                        <a:t> dikkate alınır</a:t>
                      </a:r>
                      <a:r>
                        <a:rPr lang="tr-TR" sz="1400" b="0" dirty="0">
                          <a:solidFill>
                            <a:schemeClr val="tx1"/>
                          </a:solidFill>
                          <a:effectLst/>
                        </a:rPr>
                        <a:t>)</a:t>
                      </a:r>
                      <a:endParaRPr lang="tr-TR"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dirty="0" smtClean="0">
                          <a:effectLst/>
                        </a:rPr>
                        <a:t>80</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dirty="0" smtClean="0">
                          <a:effectLst/>
                        </a:rPr>
                        <a:t>100</a:t>
                      </a:r>
                    </a:p>
                  </a:txBody>
                  <a:tcPr marL="8441" marR="8441" marT="8441" marB="0" anchor="ctr"/>
                </a:tc>
                <a:extLst>
                  <a:ext uri="{0D108BD9-81ED-4DB2-BD59-A6C34878D82A}">
                    <a16:rowId xmlns:a16="http://schemas.microsoft.com/office/drawing/2014/main" val="695382362"/>
                  </a:ext>
                </a:extLst>
              </a:tr>
              <a:tr h="778428">
                <a:tc>
                  <a:txBody>
                    <a:bodyPr/>
                    <a:lstStyle/>
                    <a:p>
                      <a:pPr marL="72000">
                        <a:lnSpc>
                          <a:spcPct val="100000"/>
                        </a:lnSpc>
                        <a:spcAft>
                          <a:spcPts val="0"/>
                        </a:spcAft>
                      </a:pPr>
                      <a:r>
                        <a:rPr lang="tr-TR" sz="1400" b="1" dirty="0">
                          <a:solidFill>
                            <a:srgbClr val="0000CC"/>
                          </a:solidFill>
                          <a:effectLst/>
                        </a:rPr>
                        <a:t>SCI, SCI-E, SSCI ve AHCI dışındaki endeksler tarafından taranan dergilerde; (</a:t>
                      </a:r>
                      <a:r>
                        <a:rPr lang="tr-TR" sz="1400" b="0" dirty="0">
                          <a:solidFill>
                            <a:schemeClr val="tx1"/>
                          </a:solidFill>
                          <a:effectLst/>
                        </a:rPr>
                        <a:t>Uluslararası yayınevleri tarafından yayımlanmış kitaplarda bölüm yazarı olarak yayımlanan ve adayın yazar olarak yer almadığı yayınlardan her birinde, metin içindeki atıf sayısına bakılmaksızın adayın atıf yapılan her eseri için bir atıf sayısı</a:t>
                      </a:r>
                      <a:r>
                        <a:rPr lang="tr-TR" sz="1400" b="0" baseline="0" dirty="0">
                          <a:solidFill>
                            <a:schemeClr val="tx1"/>
                          </a:solidFill>
                          <a:effectLst/>
                        </a:rPr>
                        <a:t> dikkate alınır)</a:t>
                      </a:r>
                      <a:endParaRPr lang="tr-TR"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dirty="0">
                          <a:effectLst/>
                        </a:rPr>
                        <a:t> 56</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dirty="0">
                          <a:effectLst/>
                        </a:rPr>
                        <a:t> 40</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extLst>
                  <a:ext uri="{0D108BD9-81ED-4DB2-BD59-A6C34878D82A}">
                    <a16:rowId xmlns:a16="http://schemas.microsoft.com/office/drawing/2014/main" val="331923312"/>
                  </a:ext>
                </a:extLst>
              </a:tr>
              <a:tr h="585897">
                <a:tc>
                  <a:txBody>
                    <a:bodyPr/>
                    <a:lstStyle/>
                    <a:p>
                      <a:pPr marL="72000">
                        <a:lnSpc>
                          <a:spcPct val="100000"/>
                        </a:lnSpc>
                        <a:spcAft>
                          <a:spcPts val="0"/>
                        </a:spcAft>
                      </a:pPr>
                      <a:r>
                        <a:rPr lang="tr-TR" sz="1400" b="1" dirty="0">
                          <a:solidFill>
                            <a:srgbClr val="0000CC"/>
                          </a:solidFill>
                          <a:effectLst/>
                        </a:rPr>
                        <a:t>Ulusal hakemli dergilerde; (</a:t>
                      </a:r>
                      <a:r>
                        <a:rPr lang="tr-TR" sz="1400" b="0" dirty="0">
                          <a:solidFill>
                            <a:schemeClr val="tx1"/>
                          </a:solidFill>
                          <a:effectLst/>
                        </a:rPr>
                        <a:t>Ulusal yayınevleri tarafından yayımlanmış kitaplarda yayımlanan ve adayın yazar olarak yer almadığı yayınlardan her birinde, metin içindeki atıf sayısına bakılmaksızın adayın atıf yapılan her eseri için bir atıf sayısı</a:t>
                      </a:r>
                      <a:r>
                        <a:rPr lang="tr-TR" sz="1400" b="0" baseline="0" dirty="0">
                          <a:solidFill>
                            <a:schemeClr val="tx1"/>
                          </a:solidFill>
                          <a:effectLst/>
                        </a:rPr>
                        <a:t> dikkate alınır)</a:t>
                      </a:r>
                      <a:endParaRPr lang="tr-TR"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dirty="0">
                          <a:effectLst/>
                        </a:rPr>
                        <a:t> </a:t>
                      </a:r>
                      <a:r>
                        <a:rPr lang="tr-TR" sz="1400" dirty="0" smtClean="0">
                          <a:effectLst/>
                        </a:rPr>
                        <a:t>105</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dirty="0">
                          <a:effectLst/>
                        </a:rPr>
                        <a:t> </a:t>
                      </a:r>
                      <a:r>
                        <a:rPr lang="tr-TR" sz="1400" dirty="0" smtClean="0">
                          <a:effectLst/>
                        </a:rPr>
                        <a:t>126</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extLst>
                  <a:ext uri="{0D108BD9-81ED-4DB2-BD59-A6C34878D82A}">
                    <a16:rowId xmlns:a16="http://schemas.microsoft.com/office/drawing/2014/main" val="547953736"/>
                  </a:ext>
                </a:extLst>
              </a:tr>
              <a:tr h="688430">
                <a:tc>
                  <a:txBody>
                    <a:bodyPr/>
                    <a:lstStyle/>
                    <a:p>
                      <a:pPr marL="72000">
                        <a:lnSpc>
                          <a:spcPct val="100000"/>
                        </a:lnSpc>
                        <a:spcAft>
                          <a:spcPts val="0"/>
                        </a:spcAft>
                      </a:pPr>
                      <a:r>
                        <a:rPr lang="tr-TR" sz="1400" b="1" dirty="0">
                          <a:solidFill>
                            <a:srgbClr val="0000CC"/>
                          </a:solidFill>
                          <a:effectLst/>
                        </a:rPr>
                        <a:t>Güzel Sanatlardaki </a:t>
                      </a:r>
                      <a:r>
                        <a:rPr lang="tr-TR" sz="1400" b="0" dirty="0">
                          <a:solidFill>
                            <a:schemeClr val="tx1"/>
                          </a:solidFill>
                          <a:effectLst/>
                        </a:rPr>
                        <a:t>eserlerin uluslararası kaynak veya yayın organlarında yer alması (kitap, ansiklopedi, katalog, periyodik sanat dergileri, belgesel nitelikli TV yayınları, film) veya gösterime ya da dinletime girmesi. (Ancak duyuru niteliğindeki yayınlar geçerli değildir.)</a:t>
                      </a:r>
                      <a:endParaRPr lang="tr-TR"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dirty="0">
                          <a:effectLst/>
                        </a:rPr>
                        <a:t> </a:t>
                      </a:r>
                      <a:r>
                        <a:rPr lang="tr-TR" sz="1400" dirty="0" smtClean="0">
                          <a:effectLst/>
                        </a:rPr>
                        <a:t>-</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dirty="0" smtClean="0">
                          <a:effectLst/>
                        </a:rPr>
                        <a:t>-</a:t>
                      </a:r>
                      <a:r>
                        <a:rPr lang="tr-TR" sz="1400" dirty="0">
                          <a:effectLst/>
                        </a:rPr>
                        <a:t>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extLst>
                  <a:ext uri="{0D108BD9-81ED-4DB2-BD59-A6C34878D82A}">
                    <a16:rowId xmlns:a16="http://schemas.microsoft.com/office/drawing/2014/main" val="642334225"/>
                  </a:ext>
                </a:extLst>
              </a:tr>
              <a:tr h="585897">
                <a:tc>
                  <a:txBody>
                    <a:bodyPr/>
                    <a:lstStyle/>
                    <a:p>
                      <a:pPr marL="72000">
                        <a:lnSpc>
                          <a:spcPct val="100000"/>
                        </a:lnSpc>
                        <a:spcAft>
                          <a:spcPts val="0"/>
                        </a:spcAft>
                      </a:pPr>
                      <a:r>
                        <a:rPr lang="tr-TR" sz="1400" b="1" dirty="0">
                          <a:solidFill>
                            <a:srgbClr val="0000CC"/>
                          </a:solidFill>
                          <a:effectLst/>
                        </a:rPr>
                        <a:t>Güzel Sanatlardaki </a:t>
                      </a:r>
                      <a:r>
                        <a:rPr lang="tr-TR" sz="1400" b="0" dirty="0">
                          <a:solidFill>
                            <a:schemeClr val="tx1"/>
                          </a:solidFill>
                          <a:effectLst/>
                        </a:rPr>
                        <a:t>eserlerin ulusal kaynak veya yayın organlarında yer alması (kitap, ansiklopedi, katalog, periyodik sanat dergileri, belgesel nitelikli TV yayınları, film) veya gösterime ya da dinletime girmesi. (Ancak duyuru niteliğindeki yayınlar geçerli değildir.)</a:t>
                      </a:r>
                      <a:endParaRPr lang="tr-TR"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dirty="0" smtClean="0">
                          <a:effectLst/>
                        </a:rPr>
                        <a:t>-</a:t>
                      </a:r>
                      <a:r>
                        <a:rPr lang="tr-TR" sz="1400" dirty="0">
                          <a:effectLst/>
                        </a:rPr>
                        <a:t>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400" dirty="0" smtClean="0">
                          <a:effectLst/>
                        </a:rPr>
                        <a:t>-</a:t>
                      </a:r>
                      <a:r>
                        <a:rPr lang="tr-TR" sz="1400" dirty="0">
                          <a:effectLst/>
                        </a:rPr>
                        <a:t> </a:t>
                      </a: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extLst>
                  <a:ext uri="{0D108BD9-81ED-4DB2-BD59-A6C34878D82A}">
                    <a16:rowId xmlns:a16="http://schemas.microsoft.com/office/drawing/2014/main" val="4284001582"/>
                  </a:ext>
                </a:extLst>
              </a:tr>
              <a:tr h="264992">
                <a:tc>
                  <a:txBody>
                    <a:bodyPr/>
                    <a:lstStyle/>
                    <a:p>
                      <a:pPr algn="r">
                        <a:lnSpc>
                          <a:spcPct val="107000"/>
                        </a:lnSpc>
                        <a:spcAft>
                          <a:spcPts val="0"/>
                        </a:spcAft>
                      </a:pPr>
                      <a:r>
                        <a:rPr lang="tr-TR" sz="1600" b="1" dirty="0">
                          <a:solidFill>
                            <a:srgbClr val="FF0000"/>
                          </a:solidFill>
                          <a:effectLst/>
                        </a:rPr>
                        <a:t>TOPLAM</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441" marR="8441" marT="8441" marB="0" anchor="ctr"/>
                </a:tc>
                <a:tc>
                  <a:txBody>
                    <a:bodyPr/>
                    <a:lstStyle/>
                    <a:p>
                      <a:pPr algn="ctr">
                        <a:lnSpc>
                          <a:spcPct val="107000"/>
                        </a:lnSpc>
                        <a:spcAft>
                          <a:spcPts val="0"/>
                        </a:spcAft>
                      </a:pPr>
                      <a:r>
                        <a:rPr lang="tr-TR" sz="1600" b="1" kern="1200" dirty="0">
                          <a:solidFill>
                            <a:srgbClr val="FF0000"/>
                          </a:solidFill>
                          <a:effectLst/>
                          <a:latin typeface="+mn-lt"/>
                          <a:ea typeface="+mn-ea"/>
                          <a:cs typeface="+mn-cs"/>
                        </a:rPr>
                        <a:t> </a:t>
                      </a:r>
                      <a:r>
                        <a:rPr lang="tr-TR" sz="1600" b="1" kern="1200" dirty="0" smtClean="0">
                          <a:solidFill>
                            <a:srgbClr val="FF0000"/>
                          </a:solidFill>
                          <a:effectLst/>
                          <a:latin typeface="+mn-lt"/>
                          <a:ea typeface="+mn-ea"/>
                          <a:cs typeface="+mn-cs"/>
                        </a:rPr>
                        <a:t>241</a:t>
                      </a:r>
                      <a:endParaRPr lang="tr-TR" sz="1600" b="1" kern="1200" dirty="0">
                        <a:solidFill>
                          <a:srgbClr val="FF0000"/>
                        </a:solidFill>
                        <a:effectLst/>
                        <a:latin typeface="+mn-lt"/>
                        <a:ea typeface="+mn-ea"/>
                        <a:cs typeface="+mn-cs"/>
                      </a:endParaRPr>
                    </a:p>
                  </a:txBody>
                  <a:tcPr marL="8441" marR="8441" marT="8441" marB="0" anchor="ctr"/>
                </a:tc>
                <a:tc>
                  <a:txBody>
                    <a:bodyPr/>
                    <a:lstStyle/>
                    <a:p>
                      <a:pPr algn="ctr">
                        <a:lnSpc>
                          <a:spcPct val="107000"/>
                        </a:lnSpc>
                        <a:spcAft>
                          <a:spcPts val="0"/>
                        </a:spcAft>
                      </a:pPr>
                      <a:r>
                        <a:rPr lang="tr-TR" sz="1600" b="1" kern="1200" dirty="0">
                          <a:solidFill>
                            <a:srgbClr val="FF0000"/>
                          </a:solidFill>
                          <a:effectLst/>
                          <a:latin typeface="+mn-lt"/>
                          <a:ea typeface="+mn-ea"/>
                          <a:cs typeface="+mn-cs"/>
                        </a:rPr>
                        <a:t> </a:t>
                      </a:r>
                      <a:r>
                        <a:rPr lang="tr-TR" sz="1600" b="1" kern="1200" dirty="0" smtClean="0">
                          <a:solidFill>
                            <a:srgbClr val="FF0000"/>
                          </a:solidFill>
                          <a:effectLst/>
                          <a:latin typeface="+mn-lt"/>
                          <a:ea typeface="+mn-ea"/>
                          <a:cs typeface="+mn-cs"/>
                        </a:rPr>
                        <a:t>266</a:t>
                      </a:r>
                      <a:endParaRPr lang="tr-TR" sz="1600" b="1" kern="1200" dirty="0">
                        <a:solidFill>
                          <a:srgbClr val="FF0000"/>
                        </a:solidFill>
                        <a:effectLst/>
                        <a:latin typeface="+mn-lt"/>
                        <a:ea typeface="+mn-ea"/>
                        <a:cs typeface="+mn-cs"/>
                      </a:endParaRPr>
                    </a:p>
                  </a:txBody>
                  <a:tcPr marL="8441" marR="8441" marT="8441" marB="0" anchor="ctr"/>
                </a:tc>
                <a:extLst>
                  <a:ext uri="{0D108BD9-81ED-4DB2-BD59-A6C34878D82A}">
                    <a16:rowId xmlns:a16="http://schemas.microsoft.com/office/drawing/2014/main" val="2002275517"/>
                  </a:ext>
                </a:extLst>
              </a:tr>
            </a:tbl>
          </a:graphicData>
        </a:graphic>
      </p:graphicFrame>
    </p:spTree>
    <p:extLst>
      <p:ext uri="{BB962C8B-B14F-4D97-AF65-F5344CB8AC3E}">
        <p14:creationId xmlns:p14="http://schemas.microsoft.com/office/powerpoint/2010/main" val="1966220449"/>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C7CC8BC-E4C0-DE26-FC3A-55B5D1A18F99}"/>
              </a:ext>
            </a:extLst>
          </p:cNvPr>
          <p:cNvSpPr>
            <a:spLocks noGrp="1"/>
          </p:cNvSpPr>
          <p:nvPr>
            <p:ph type="title"/>
          </p:nvPr>
        </p:nvSpPr>
        <p:spPr>
          <a:xfrm>
            <a:off x="325209" y="783771"/>
            <a:ext cx="10560505" cy="667343"/>
          </a:xfrm>
        </p:spPr>
        <p:txBody>
          <a:bodyPr>
            <a:normAutofit/>
          </a:bodyPr>
          <a:lstStyle/>
          <a:p>
            <a:pPr algn="ctr"/>
            <a:r>
              <a:rPr lang="tr-TR" sz="3200" b="1" dirty="0">
                <a:solidFill>
                  <a:srgbClr val="FF0000"/>
                </a:solidFill>
                <a:latin typeface="+mn-lt"/>
              </a:rPr>
              <a:t>Bilimsel, Sosyal, Kültürel ve Sportif Faaliyetler</a:t>
            </a:r>
            <a:endParaRPr lang="tr-TR" sz="3200" dirty="0">
              <a:solidFill>
                <a:srgbClr val="FF0000"/>
              </a:solidFill>
            </a:endParaRPr>
          </a:p>
        </p:txBody>
      </p:sp>
      <p:sp>
        <p:nvSpPr>
          <p:cNvPr id="4" name="Veri Yer Tutucusu 3"/>
          <p:cNvSpPr>
            <a:spLocks noGrp="1"/>
          </p:cNvSpPr>
          <p:nvPr>
            <p:ph type="dt" sz="half" idx="10"/>
          </p:nvPr>
        </p:nvSpPr>
        <p:spPr/>
        <p:txBody>
          <a:bodyPr/>
          <a:lstStyle/>
          <a:p>
            <a:fld id="{5C01853F-0A03-4649-8FC9-B14B1A95AEC8}" type="datetime1">
              <a:rPr lang="tr-TR" smtClean="0"/>
              <a:pPr/>
              <a:t>15.01.2026</a:t>
            </a:fld>
            <a:endParaRPr lang="tr-TR" dirty="0"/>
          </a:p>
        </p:txBody>
      </p:sp>
      <p:sp>
        <p:nvSpPr>
          <p:cNvPr id="6" name="Slayt Numarası Yer Tutucusu 5"/>
          <p:cNvSpPr>
            <a:spLocks noGrp="1"/>
          </p:cNvSpPr>
          <p:nvPr>
            <p:ph type="sldNum" sz="quarter" idx="12"/>
          </p:nvPr>
        </p:nvSpPr>
        <p:spPr/>
        <p:txBody>
          <a:bodyPr/>
          <a:lstStyle/>
          <a:p>
            <a:fld id="{15D42E69-0B45-4D6A-BDA9-8F9042B0111B}" type="slidenum">
              <a:rPr lang="tr-TR" smtClean="0"/>
              <a:pPr/>
              <a:t>29</a:t>
            </a:fld>
            <a:endParaRPr lang="tr-TR"/>
          </a:p>
        </p:txBody>
      </p:sp>
      <p:sp>
        <p:nvSpPr>
          <p:cNvPr id="7" name="Metin kutusu 6"/>
          <p:cNvSpPr txBox="1"/>
          <p:nvPr/>
        </p:nvSpPr>
        <p:spPr>
          <a:xfrm>
            <a:off x="341075" y="6079351"/>
            <a:ext cx="4572000" cy="276999"/>
          </a:xfrm>
          <a:prstGeom prst="rect">
            <a:avLst/>
          </a:prstGeom>
          <a:noFill/>
        </p:spPr>
        <p:txBody>
          <a:bodyPr wrap="square" rtlCol="0">
            <a:spAutoFit/>
          </a:bodyPr>
          <a:lstStyle/>
          <a:p>
            <a:r>
              <a:rPr lang="tr-TR" sz="1200" b="1" i="1" dirty="0">
                <a:solidFill>
                  <a:srgbClr val="C00000"/>
                </a:solidFill>
              </a:rPr>
              <a:t>*Bu etkinliklerin dışında varsa lütfen tabloya ekleyiniz. </a:t>
            </a:r>
          </a:p>
        </p:txBody>
      </p:sp>
      <p:graphicFrame>
        <p:nvGraphicFramePr>
          <p:cNvPr id="3" name="Tablo 2"/>
          <p:cNvGraphicFramePr>
            <a:graphicFrameLocks noGrp="1"/>
          </p:cNvGraphicFramePr>
          <p:nvPr>
            <p:extLst>
              <p:ext uri="{D42A27DB-BD31-4B8C-83A1-F6EECF244321}">
                <p14:modId xmlns:p14="http://schemas.microsoft.com/office/powerpoint/2010/main" val="172530021"/>
              </p:ext>
            </p:extLst>
          </p:nvPr>
        </p:nvGraphicFramePr>
        <p:xfrm>
          <a:off x="457201" y="1848680"/>
          <a:ext cx="11390242" cy="3793784"/>
        </p:xfrm>
        <a:graphic>
          <a:graphicData uri="http://schemas.openxmlformats.org/drawingml/2006/table">
            <a:tbl>
              <a:tblPr>
                <a:tableStyleId>{BDBED569-4797-4DF1-A0F4-6AAB3CD982D8}</a:tableStyleId>
              </a:tblPr>
              <a:tblGrid>
                <a:gridCol w="2603507">
                  <a:extLst>
                    <a:ext uri="{9D8B030D-6E8A-4147-A177-3AD203B41FA5}">
                      <a16:colId xmlns:a16="http://schemas.microsoft.com/office/drawing/2014/main" val="1512283553"/>
                    </a:ext>
                  </a:extLst>
                </a:gridCol>
                <a:gridCol w="1214863">
                  <a:extLst>
                    <a:ext uri="{9D8B030D-6E8A-4147-A177-3AD203B41FA5}">
                      <a16:colId xmlns:a16="http://schemas.microsoft.com/office/drawing/2014/main" val="2941615692"/>
                    </a:ext>
                  </a:extLst>
                </a:gridCol>
                <a:gridCol w="1091086">
                  <a:extLst>
                    <a:ext uri="{9D8B030D-6E8A-4147-A177-3AD203B41FA5}">
                      <a16:colId xmlns:a16="http://schemas.microsoft.com/office/drawing/2014/main" val="3849964202"/>
                    </a:ext>
                  </a:extLst>
                </a:gridCol>
                <a:gridCol w="4931229">
                  <a:extLst>
                    <a:ext uri="{9D8B030D-6E8A-4147-A177-3AD203B41FA5}">
                      <a16:colId xmlns:a16="http://schemas.microsoft.com/office/drawing/2014/main" val="1885514975"/>
                    </a:ext>
                  </a:extLst>
                </a:gridCol>
                <a:gridCol w="772885">
                  <a:extLst>
                    <a:ext uri="{9D8B030D-6E8A-4147-A177-3AD203B41FA5}">
                      <a16:colId xmlns:a16="http://schemas.microsoft.com/office/drawing/2014/main" val="2981608465"/>
                    </a:ext>
                  </a:extLst>
                </a:gridCol>
                <a:gridCol w="776672">
                  <a:extLst>
                    <a:ext uri="{9D8B030D-6E8A-4147-A177-3AD203B41FA5}">
                      <a16:colId xmlns:a16="http://schemas.microsoft.com/office/drawing/2014/main" val="3219867409"/>
                    </a:ext>
                  </a:extLst>
                </a:gridCol>
              </a:tblGrid>
              <a:tr h="303513">
                <a:tc>
                  <a:txBody>
                    <a:bodyPr/>
                    <a:lstStyle/>
                    <a:p>
                      <a:pPr marL="72000" algn="ctr">
                        <a:lnSpc>
                          <a:spcPct val="100000"/>
                        </a:lnSpc>
                        <a:spcAft>
                          <a:spcPts val="0"/>
                        </a:spcAft>
                      </a:pPr>
                      <a:r>
                        <a:rPr lang="tr-TR" sz="2000" b="1" dirty="0">
                          <a:solidFill>
                            <a:srgbClr val="FF0000"/>
                          </a:solidFill>
                          <a:effectLst/>
                          <a:latin typeface="+mn-lt"/>
                        </a:rPr>
                        <a:t>Faaliyet Türü</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gn="ctr">
                        <a:lnSpc>
                          <a:spcPct val="100000"/>
                        </a:lnSpc>
                        <a:spcAft>
                          <a:spcPts val="0"/>
                        </a:spcAft>
                      </a:pPr>
                      <a:r>
                        <a:rPr lang="tr-TR" sz="2000" b="1" dirty="0">
                          <a:solidFill>
                            <a:srgbClr val="FF0000"/>
                          </a:solidFill>
                          <a:effectLst/>
                          <a:latin typeface="+mn-lt"/>
                        </a:rPr>
                        <a:t>2024</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gn="ctr">
                        <a:lnSpc>
                          <a:spcPct val="100000"/>
                        </a:lnSpc>
                        <a:spcAft>
                          <a:spcPts val="0"/>
                        </a:spcAft>
                      </a:pPr>
                      <a:r>
                        <a:rPr lang="tr-TR" sz="2000" b="1" dirty="0">
                          <a:solidFill>
                            <a:srgbClr val="FF0000"/>
                          </a:solidFill>
                          <a:effectLst/>
                          <a:latin typeface="+mn-lt"/>
                        </a:rPr>
                        <a:t>2025</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marR="0" lvl="0" indent="0" algn="ctr" defTabSz="914400" rtl="0" eaLnBrk="1" fontAlgn="auto" latinLnBrk="0" hangingPunct="1">
                        <a:lnSpc>
                          <a:spcPct val="100000"/>
                        </a:lnSpc>
                        <a:spcBef>
                          <a:spcPts val="0"/>
                        </a:spcBef>
                        <a:spcAft>
                          <a:spcPts val="0"/>
                        </a:spcAft>
                        <a:buClrTx/>
                        <a:buSzTx/>
                        <a:buFontTx/>
                        <a:buNone/>
                        <a:tabLst/>
                        <a:defRPr/>
                      </a:pPr>
                      <a:r>
                        <a:rPr lang="tr-TR" sz="2000" b="1" dirty="0">
                          <a:solidFill>
                            <a:srgbClr val="FF0000"/>
                          </a:solidFill>
                          <a:effectLst/>
                          <a:latin typeface="+mn-lt"/>
                        </a:rPr>
                        <a:t>Faaliyet Türü</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ctr">
                        <a:lnSpc>
                          <a:spcPct val="100000"/>
                        </a:lnSpc>
                        <a:spcAft>
                          <a:spcPts val="0"/>
                        </a:spcAft>
                      </a:pPr>
                      <a:r>
                        <a:rPr lang="tr-TR" sz="2000" b="1" dirty="0">
                          <a:solidFill>
                            <a:srgbClr val="FF0000"/>
                          </a:solidFill>
                          <a:effectLst/>
                          <a:latin typeface="+mn-lt"/>
                        </a:rPr>
                        <a:t>2024</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ctr">
                        <a:lnSpc>
                          <a:spcPct val="100000"/>
                        </a:lnSpc>
                        <a:spcAft>
                          <a:spcPts val="0"/>
                        </a:spcAft>
                      </a:pPr>
                      <a:r>
                        <a:rPr lang="tr-TR" sz="2000" b="1" dirty="0">
                          <a:solidFill>
                            <a:srgbClr val="FF0000"/>
                          </a:solidFill>
                          <a:effectLst/>
                          <a:latin typeface="+mn-lt"/>
                        </a:rPr>
                        <a:t>2025</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3906734"/>
                  </a:ext>
                </a:extLst>
              </a:tr>
              <a:tr h="336624">
                <a:tc>
                  <a:txBody>
                    <a:bodyPr/>
                    <a:lstStyle/>
                    <a:p>
                      <a:pPr marL="72000">
                        <a:lnSpc>
                          <a:spcPct val="100000"/>
                        </a:lnSpc>
                        <a:spcAft>
                          <a:spcPts val="0"/>
                        </a:spcAft>
                      </a:pPr>
                      <a:r>
                        <a:rPr lang="tr-TR" sz="1800" b="1" dirty="0">
                          <a:solidFill>
                            <a:srgbClr val="3333FF"/>
                          </a:solidFill>
                          <a:effectLst/>
                          <a:latin typeface="+mn-lt"/>
                        </a:rPr>
                        <a:t>Sempozyum</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gn="ctr">
                        <a:lnSpc>
                          <a:spcPct val="100000"/>
                        </a:lnSpc>
                        <a:spcAft>
                          <a:spcPts val="0"/>
                        </a:spcAft>
                      </a:pPr>
                      <a:r>
                        <a:rPr lang="tr-TR" sz="1800" b="1" dirty="0">
                          <a:solidFill>
                            <a:srgbClr val="3333FF"/>
                          </a:solidFill>
                          <a:effectLst/>
                          <a:latin typeface="+mn-lt"/>
                          <a:cs typeface="Times New Roman" panose="02020603050405020304" pitchFamily="18" charset="0"/>
                        </a:rPr>
                        <a:t>2</a:t>
                      </a:r>
                    </a:p>
                  </a:txBody>
                  <a:tcPr marL="3175" marR="3175" marT="3175" marB="0" anchor="ctr"/>
                </a:tc>
                <a:tc>
                  <a:txBody>
                    <a:bodyPr/>
                    <a:lstStyle/>
                    <a:p>
                      <a:pPr marL="72000" algn="ctr">
                        <a:lnSpc>
                          <a:spcPct val="100000"/>
                        </a:lnSpc>
                        <a:spcAft>
                          <a:spcPts val="0"/>
                        </a:spcAft>
                      </a:pPr>
                      <a:r>
                        <a:rPr lang="tr-TR" sz="1800" b="1" dirty="0">
                          <a:solidFill>
                            <a:srgbClr val="3333FF"/>
                          </a:solidFill>
                          <a:effectLst/>
                          <a:latin typeface="+mn-lt"/>
                          <a:cs typeface="Times New Roman" panose="02020603050405020304" pitchFamily="18" charset="0"/>
                        </a:rPr>
                        <a:t>2</a:t>
                      </a:r>
                    </a:p>
                  </a:txBody>
                  <a:tcPr marL="3175" marR="3175" marT="3175" marB="0" anchor="ctr"/>
                </a:tc>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r>
                        <a:rPr lang="tr-TR" sz="1800" b="1" dirty="0">
                          <a:solidFill>
                            <a:srgbClr val="3333FF"/>
                          </a:solidFill>
                          <a:effectLst/>
                          <a:latin typeface="+mn-lt"/>
                        </a:rPr>
                        <a:t>Teknik Gezi</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ctr"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tc>
                  <a:txBody>
                    <a:bodyPr/>
                    <a:lstStyle/>
                    <a:p>
                      <a:pPr marL="72000" algn="ctr" defTabSz="914400" rtl="0" eaLnBrk="1" latinLnBrk="0" hangingPunct="1">
                        <a:lnSpc>
                          <a:spcPct val="100000"/>
                        </a:lnSpc>
                        <a:spcAft>
                          <a:spcPts val="0"/>
                        </a:spcAft>
                      </a:pPr>
                      <a:r>
                        <a:rPr lang="tr-TR" sz="1800" b="1" kern="1200">
                          <a:solidFill>
                            <a:srgbClr val="3333FF"/>
                          </a:solidFill>
                          <a:effectLst/>
                          <a:latin typeface="+mn-lt"/>
                          <a:ea typeface="+mn-ea"/>
                          <a:cs typeface="Times New Roman" panose="02020603050405020304" pitchFamily="18" charset="0"/>
                        </a:rPr>
                        <a:t> </a:t>
                      </a:r>
                    </a:p>
                  </a:txBody>
                  <a:tcPr marL="0" marR="0" marT="0" marB="0" anchor="ctr"/>
                </a:tc>
                <a:extLst>
                  <a:ext uri="{0D108BD9-81ED-4DB2-BD59-A6C34878D82A}">
                    <a16:rowId xmlns:a16="http://schemas.microsoft.com/office/drawing/2014/main" val="2408491658"/>
                  </a:ext>
                </a:extLst>
              </a:tr>
              <a:tr h="254383">
                <a:tc>
                  <a:txBody>
                    <a:bodyPr/>
                    <a:lstStyle/>
                    <a:p>
                      <a:pPr marL="72000" marR="0" lvl="0" indent="0" algn="l" defTabSz="914400" rtl="0" eaLnBrk="1" fontAlgn="auto" latinLnBrk="0" hangingPunct="1">
                        <a:lnSpc>
                          <a:spcPct val="100000"/>
                        </a:lnSpc>
                        <a:spcBef>
                          <a:spcPts val="0"/>
                        </a:spcBef>
                        <a:spcAft>
                          <a:spcPts val="0"/>
                        </a:spcAft>
                        <a:buClrTx/>
                        <a:buSzTx/>
                        <a:buFontTx/>
                        <a:buNone/>
                        <a:tabLst/>
                        <a:defRPr/>
                      </a:pPr>
                      <a:r>
                        <a:rPr lang="tr-TR" sz="1800" b="1" dirty="0">
                          <a:solidFill>
                            <a:srgbClr val="3333FF"/>
                          </a:solidFill>
                          <a:effectLst/>
                          <a:latin typeface="+mn-lt"/>
                        </a:rPr>
                        <a:t>Kongre</a:t>
                      </a:r>
                      <a:endParaRPr lang="tr-TR" sz="1800" b="1" dirty="0">
                        <a:solidFill>
                          <a:srgbClr val="3333FF"/>
                        </a:solidFill>
                      </a:endParaRPr>
                    </a:p>
                  </a:txBody>
                  <a:tcPr marL="3175" marR="3175" marT="3175" marB="0" anchor="ctr"/>
                </a:tc>
                <a:tc>
                  <a:txBody>
                    <a:bodyPr/>
                    <a:lstStyle/>
                    <a:p>
                      <a:pPr marL="72000" algn="ctr">
                        <a:lnSpc>
                          <a:spcPct val="100000"/>
                        </a:lnSpc>
                        <a:spcAft>
                          <a:spcPts val="0"/>
                        </a:spcAft>
                      </a:pPr>
                      <a:r>
                        <a:rPr lang="tr-TR" sz="1800" b="1" dirty="0">
                          <a:solidFill>
                            <a:srgbClr val="3333FF"/>
                          </a:solidFill>
                          <a:effectLst/>
                          <a:latin typeface="+mn-lt"/>
                          <a:cs typeface="Times New Roman" panose="02020603050405020304" pitchFamily="18" charset="0"/>
                        </a:rPr>
                        <a:t>3</a:t>
                      </a:r>
                    </a:p>
                  </a:txBody>
                  <a:tcPr marL="3175" marR="3175" marT="3175" marB="0" anchor="ctr"/>
                </a:tc>
                <a:tc>
                  <a:txBody>
                    <a:bodyPr/>
                    <a:lstStyle/>
                    <a:p>
                      <a:pPr marL="72000" algn="ctr">
                        <a:lnSpc>
                          <a:spcPct val="100000"/>
                        </a:lnSpc>
                        <a:spcAft>
                          <a:spcPts val="0"/>
                        </a:spcAft>
                      </a:pPr>
                      <a:r>
                        <a:rPr lang="tr-TR" sz="1800" b="1" dirty="0">
                          <a:solidFill>
                            <a:srgbClr val="3333FF"/>
                          </a:solidFill>
                          <a:effectLst/>
                          <a:latin typeface="+mn-lt"/>
                          <a:cs typeface="Times New Roman" panose="02020603050405020304" pitchFamily="18" charset="0"/>
                        </a:rPr>
                        <a:t>2</a:t>
                      </a:r>
                    </a:p>
                  </a:txBody>
                  <a:tcPr marL="3175" marR="3175" marT="3175" marB="0" anchor="ctr"/>
                </a:tc>
                <a:tc>
                  <a:txBody>
                    <a:bodyPr/>
                    <a:lstStyle/>
                    <a:p>
                      <a:pPr marL="72000">
                        <a:lnSpc>
                          <a:spcPct val="100000"/>
                        </a:lnSpc>
                        <a:spcAft>
                          <a:spcPts val="0"/>
                        </a:spcAft>
                      </a:pPr>
                      <a:r>
                        <a:rPr lang="tr-TR" sz="1800" b="1" dirty="0">
                          <a:solidFill>
                            <a:srgbClr val="3333FF"/>
                          </a:solidFill>
                          <a:effectLst/>
                          <a:latin typeface="+mn-lt"/>
                        </a:rPr>
                        <a:t>Eğitim Seminerleri</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ctr"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1</a:t>
                      </a:r>
                    </a:p>
                  </a:txBody>
                  <a:tcPr marL="0" marR="0" marT="0" marB="0" anchor="ctr"/>
                </a:tc>
                <a:tc>
                  <a:txBody>
                    <a:bodyPr/>
                    <a:lstStyle/>
                    <a:p>
                      <a:pPr marL="72000" algn="ctr"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extLst>
                  <a:ext uri="{0D108BD9-81ED-4DB2-BD59-A6C34878D82A}">
                    <a16:rowId xmlns:a16="http://schemas.microsoft.com/office/drawing/2014/main" val="2278280707"/>
                  </a:ext>
                </a:extLst>
              </a:tr>
              <a:tr h="283029">
                <a:tc>
                  <a:txBody>
                    <a:bodyPr/>
                    <a:lstStyle/>
                    <a:p>
                      <a:pPr marL="72000">
                        <a:lnSpc>
                          <a:spcPct val="100000"/>
                        </a:lnSpc>
                        <a:spcAft>
                          <a:spcPts val="0"/>
                        </a:spcAft>
                      </a:pPr>
                      <a:r>
                        <a:rPr lang="tr-TR" sz="1800" b="1" dirty="0">
                          <a:solidFill>
                            <a:srgbClr val="3333FF"/>
                          </a:solidFill>
                          <a:effectLst/>
                          <a:latin typeface="+mn-lt"/>
                        </a:rPr>
                        <a:t>Konferans</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r>
                        <a:rPr lang="tr-TR" sz="1800" b="1" dirty="0">
                          <a:solidFill>
                            <a:srgbClr val="3333FF"/>
                          </a:solidFill>
                          <a:effectLst/>
                          <a:latin typeface="+mn-lt"/>
                        </a:rPr>
                        <a:t>Ulusal Toplantı</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ctr"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tc>
                  <a:txBody>
                    <a:bodyPr/>
                    <a:lstStyle/>
                    <a:p>
                      <a:pPr marL="72000" algn="ctr"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extLst>
                  <a:ext uri="{0D108BD9-81ED-4DB2-BD59-A6C34878D82A}">
                    <a16:rowId xmlns:a16="http://schemas.microsoft.com/office/drawing/2014/main" val="157503645"/>
                  </a:ext>
                </a:extLst>
              </a:tr>
              <a:tr h="336624">
                <a:tc>
                  <a:txBody>
                    <a:bodyPr/>
                    <a:lstStyle/>
                    <a:p>
                      <a:pPr marL="72000">
                        <a:lnSpc>
                          <a:spcPct val="100000"/>
                        </a:lnSpc>
                        <a:spcAft>
                          <a:spcPts val="0"/>
                        </a:spcAft>
                      </a:pPr>
                      <a:r>
                        <a:rPr lang="tr-TR" sz="1800" b="1" dirty="0">
                          <a:solidFill>
                            <a:srgbClr val="3333FF"/>
                          </a:solidFill>
                          <a:effectLst/>
                          <a:latin typeface="+mn-lt"/>
                        </a:rPr>
                        <a:t>Panel</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r>
                        <a:rPr lang="tr-TR" sz="1800" b="1" dirty="0">
                          <a:solidFill>
                            <a:srgbClr val="3333FF"/>
                          </a:solidFill>
                          <a:effectLst/>
                          <a:latin typeface="+mn-lt"/>
                        </a:rPr>
                        <a:t>Diğer (Açıkhava Etkinlikleri, Ziyaretler, Geziler </a:t>
                      </a:r>
                      <a:r>
                        <a:rPr lang="tr-TR" sz="1800" b="1" dirty="0" err="1">
                          <a:solidFill>
                            <a:srgbClr val="3333FF"/>
                          </a:solidFill>
                          <a:effectLst/>
                          <a:latin typeface="+mn-lt"/>
                        </a:rPr>
                        <a:t>v.b</a:t>
                      </a:r>
                      <a:r>
                        <a:rPr lang="tr-TR" sz="1800" b="1" dirty="0">
                          <a:solidFill>
                            <a:srgbClr val="3333FF"/>
                          </a:solidFill>
                          <a:effectLst/>
                          <a:latin typeface="+mn-lt"/>
                        </a:rPr>
                        <a:t>.)</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ctr" defTabSz="914400" rtl="0" eaLnBrk="1" latinLnBrk="0" hangingPunct="1">
                        <a:lnSpc>
                          <a:spcPct val="100000"/>
                        </a:lnSpc>
                        <a:spcAft>
                          <a:spcPts val="0"/>
                        </a:spcAft>
                      </a:pPr>
                      <a:endParaRPr lang="tr-TR" sz="1800" b="1" kern="1200" dirty="0">
                        <a:solidFill>
                          <a:srgbClr val="3333FF"/>
                        </a:solidFill>
                        <a:effectLst/>
                        <a:latin typeface="+mn-lt"/>
                        <a:ea typeface="+mn-ea"/>
                        <a:cs typeface="Times New Roman" panose="02020603050405020304" pitchFamily="18" charset="0"/>
                      </a:endParaRPr>
                    </a:p>
                  </a:txBody>
                  <a:tcPr marL="0" marR="0" marT="0" marB="0" anchor="ctr"/>
                </a:tc>
                <a:tc>
                  <a:txBody>
                    <a:bodyPr/>
                    <a:lstStyle/>
                    <a:p>
                      <a:pPr marL="72000" algn="ctr"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extLst>
                  <a:ext uri="{0D108BD9-81ED-4DB2-BD59-A6C34878D82A}">
                    <a16:rowId xmlns:a16="http://schemas.microsoft.com/office/drawing/2014/main" val="3400936759"/>
                  </a:ext>
                </a:extLst>
              </a:tr>
              <a:tr h="336624">
                <a:tc>
                  <a:txBody>
                    <a:bodyPr/>
                    <a:lstStyle/>
                    <a:p>
                      <a:pPr marL="72000">
                        <a:lnSpc>
                          <a:spcPct val="100000"/>
                        </a:lnSpc>
                        <a:spcAft>
                          <a:spcPts val="0"/>
                        </a:spcAft>
                      </a:pPr>
                      <a:r>
                        <a:rPr lang="tr-TR" sz="1800" b="1" dirty="0">
                          <a:solidFill>
                            <a:srgbClr val="3333FF"/>
                          </a:solidFill>
                          <a:effectLst/>
                          <a:latin typeface="+mn-lt"/>
                        </a:rPr>
                        <a:t>Seminer</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r>
                        <a:rPr lang="tr-TR" sz="1800" b="1" dirty="0" err="1">
                          <a:solidFill>
                            <a:srgbClr val="3333FF"/>
                          </a:solidFill>
                          <a:effectLst/>
                          <a:latin typeface="+mn-lt"/>
                        </a:rPr>
                        <a:t>Çalıştay</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ctr"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4</a:t>
                      </a:r>
                    </a:p>
                  </a:txBody>
                  <a:tcPr marL="0" marR="0" marT="0" marB="0" anchor="ctr"/>
                </a:tc>
                <a:tc>
                  <a:txBody>
                    <a:bodyPr/>
                    <a:lstStyle/>
                    <a:p>
                      <a:pPr marL="72000" algn="ctr"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4 </a:t>
                      </a:r>
                    </a:p>
                  </a:txBody>
                  <a:tcPr marL="0" marR="0" marT="0" marB="0" anchor="ctr"/>
                </a:tc>
                <a:extLst>
                  <a:ext uri="{0D108BD9-81ED-4DB2-BD59-A6C34878D82A}">
                    <a16:rowId xmlns:a16="http://schemas.microsoft.com/office/drawing/2014/main" val="3317973444"/>
                  </a:ext>
                </a:extLst>
              </a:tr>
              <a:tr h="336624">
                <a:tc>
                  <a:txBody>
                    <a:bodyPr/>
                    <a:lstStyle/>
                    <a:p>
                      <a:pPr marL="72000">
                        <a:lnSpc>
                          <a:spcPct val="100000"/>
                        </a:lnSpc>
                        <a:spcAft>
                          <a:spcPts val="0"/>
                        </a:spcAft>
                      </a:pPr>
                      <a:r>
                        <a:rPr lang="tr-TR" sz="1800" b="1" dirty="0">
                          <a:solidFill>
                            <a:srgbClr val="3333FF"/>
                          </a:solidFill>
                          <a:effectLst/>
                          <a:latin typeface="+mn-lt"/>
                        </a:rPr>
                        <a:t>Açık Oturum</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r>
                        <a:rPr lang="tr-TR" sz="1800" b="1" dirty="0">
                          <a:solidFill>
                            <a:srgbClr val="3333FF"/>
                          </a:solidFill>
                          <a:effectLst/>
                          <a:latin typeface="+mn-lt"/>
                        </a:rPr>
                        <a:t>Film Gösterimi</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l" defTabSz="914400" rtl="0" eaLnBrk="1" latinLnBrk="0" hangingPunct="1">
                        <a:lnSpc>
                          <a:spcPct val="100000"/>
                        </a:lnSpc>
                        <a:spcAft>
                          <a:spcPts val="0"/>
                        </a:spcAft>
                      </a:pPr>
                      <a:r>
                        <a:rPr lang="tr-TR" sz="1800" b="1" kern="1200">
                          <a:solidFill>
                            <a:srgbClr val="3333FF"/>
                          </a:solidFill>
                          <a:effectLst/>
                          <a:latin typeface="+mn-lt"/>
                          <a:ea typeface="+mn-ea"/>
                          <a:cs typeface="Times New Roman" panose="02020603050405020304" pitchFamily="18" charset="0"/>
                        </a:rPr>
                        <a:t> </a:t>
                      </a:r>
                    </a:p>
                  </a:txBody>
                  <a:tcPr marL="0" marR="0" marT="0" marB="0" anchor="ctr"/>
                </a:tc>
                <a:tc>
                  <a:txBody>
                    <a:bodyPr/>
                    <a:lstStyle/>
                    <a:p>
                      <a:pPr marL="72000" algn="l"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extLst>
                  <a:ext uri="{0D108BD9-81ED-4DB2-BD59-A6C34878D82A}">
                    <a16:rowId xmlns:a16="http://schemas.microsoft.com/office/drawing/2014/main" val="1862991955"/>
                  </a:ext>
                </a:extLst>
              </a:tr>
              <a:tr h="336624">
                <a:tc>
                  <a:txBody>
                    <a:bodyPr/>
                    <a:lstStyle/>
                    <a:p>
                      <a:pPr marL="72000">
                        <a:lnSpc>
                          <a:spcPct val="100000"/>
                        </a:lnSpc>
                        <a:spcAft>
                          <a:spcPts val="0"/>
                        </a:spcAft>
                      </a:pPr>
                      <a:r>
                        <a:rPr lang="tr-TR" sz="1800" b="1" dirty="0">
                          <a:solidFill>
                            <a:srgbClr val="3333FF"/>
                          </a:solidFill>
                          <a:effectLst/>
                          <a:latin typeface="+mn-lt"/>
                        </a:rPr>
                        <a:t>Söyleşi</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r>
                        <a:rPr lang="tr-TR" sz="1800" b="1" dirty="0">
                          <a:solidFill>
                            <a:srgbClr val="3333FF"/>
                          </a:solidFill>
                          <a:effectLst/>
                          <a:latin typeface="+mn-lt"/>
                        </a:rPr>
                        <a:t>Bağış ve Yardım Kampanyası</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l" defTabSz="914400" rtl="0" eaLnBrk="1" latinLnBrk="0" hangingPunct="1">
                        <a:lnSpc>
                          <a:spcPct val="100000"/>
                        </a:lnSpc>
                        <a:spcAft>
                          <a:spcPts val="0"/>
                        </a:spcAft>
                      </a:pPr>
                      <a:r>
                        <a:rPr lang="tr-TR" sz="1800" b="1" kern="1200">
                          <a:solidFill>
                            <a:srgbClr val="3333FF"/>
                          </a:solidFill>
                          <a:effectLst/>
                          <a:latin typeface="+mn-lt"/>
                          <a:ea typeface="+mn-ea"/>
                          <a:cs typeface="Times New Roman" panose="02020603050405020304" pitchFamily="18" charset="0"/>
                        </a:rPr>
                        <a:t> </a:t>
                      </a:r>
                    </a:p>
                  </a:txBody>
                  <a:tcPr marL="0" marR="0" marT="0" marB="0" anchor="ctr"/>
                </a:tc>
                <a:tc>
                  <a:txBody>
                    <a:bodyPr/>
                    <a:lstStyle/>
                    <a:p>
                      <a:pPr marL="72000" algn="l"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extLst>
                  <a:ext uri="{0D108BD9-81ED-4DB2-BD59-A6C34878D82A}">
                    <a16:rowId xmlns:a16="http://schemas.microsoft.com/office/drawing/2014/main" val="900303215"/>
                  </a:ext>
                </a:extLst>
              </a:tr>
              <a:tr h="336624">
                <a:tc>
                  <a:txBody>
                    <a:bodyPr/>
                    <a:lstStyle/>
                    <a:p>
                      <a:pPr marL="72000">
                        <a:lnSpc>
                          <a:spcPct val="100000"/>
                        </a:lnSpc>
                        <a:spcAft>
                          <a:spcPts val="0"/>
                        </a:spcAft>
                      </a:pPr>
                      <a:r>
                        <a:rPr lang="tr-TR" sz="1800" b="1" dirty="0">
                          <a:solidFill>
                            <a:srgbClr val="3333FF"/>
                          </a:solidFill>
                          <a:effectLst/>
                          <a:latin typeface="+mn-lt"/>
                        </a:rPr>
                        <a:t>Tiyatro</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r>
                        <a:rPr lang="tr-TR" sz="1800" b="1" dirty="0">
                          <a:solidFill>
                            <a:srgbClr val="3333FF"/>
                          </a:solidFill>
                          <a:effectLst/>
                          <a:latin typeface="+mn-lt"/>
                        </a:rPr>
                        <a:t>Bilgilendirme ve Tanıtım Toplantısı</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l" defTabSz="914400" rtl="0" eaLnBrk="1" latinLnBrk="0" hangingPunct="1">
                        <a:lnSpc>
                          <a:spcPct val="100000"/>
                        </a:lnSpc>
                        <a:spcAft>
                          <a:spcPts val="0"/>
                        </a:spcAft>
                      </a:pPr>
                      <a:r>
                        <a:rPr lang="tr-TR" sz="1800" b="1" kern="1200">
                          <a:solidFill>
                            <a:srgbClr val="3333FF"/>
                          </a:solidFill>
                          <a:effectLst/>
                          <a:latin typeface="+mn-lt"/>
                          <a:ea typeface="+mn-ea"/>
                          <a:cs typeface="Times New Roman" panose="02020603050405020304" pitchFamily="18" charset="0"/>
                        </a:rPr>
                        <a:t> </a:t>
                      </a:r>
                    </a:p>
                  </a:txBody>
                  <a:tcPr marL="0" marR="0" marT="0" marB="0" anchor="ctr"/>
                </a:tc>
                <a:tc>
                  <a:txBody>
                    <a:bodyPr/>
                    <a:lstStyle/>
                    <a:p>
                      <a:pPr marL="72000" algn="l"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extLst>
                  <a:ext uri="{0D108BD9-81ED-4DB2-BD59-A6C34878D82A}">
                    <a16:rowId xmlns:a16="http://schemas.microsoft.com/office/drawing/2014/main" val="377623417"/>
                  </a:ext>
                </a:extLst>
              </a:tr>
              <a:tr h="350551">
                <a:tc>
                  <a:txBody>
                    <a:bodyPr/>
                    <a:lstStyle/>
                    <a:p>
                      <a:pPr marL="72000">
                        <a:lnSpc>
                          <a:spcPct val="100000"/>
                        </a:lnSpc>
                        <a:spcAft>
                          <a:spcPts val="0"/>
                        </a:spcAft>
                      </a:pPr>
                      <a:r>
                        <a:rPr lang="tr-TR" sz="1800" b="1" dirty="0">
                          <a:solidFill>
                            <a:srgbClr val="3333FF"/>
                          </a:solidFill>
                          <a:effectLst/>
                          <a:latin typeface="+mn-lt"/>
                        </a:rPr>
                        <a:t>Konser</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r>
                        <a:rPr lang="tr-TR" sz="1800" b="1" dirty="0">
                          <a:solidFill>
                            <a:srgbClr val="3333FF"/>
                          </a:solidFill>
                          <a:effectLst/>
                          <a:latin typeface="+mn-lt"/>
                        </a:rPr>
                        <a:t>Anma Törenleri</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l"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tc>
                  <a:txBody>
                    <a:bodyPr/>
                    <a:lstStyle/>
                    <a:p>
                      <a:pPr marL="72000" algn="l"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extLst>
                  <a:ext uri="{0D108BD9-81ED-4DB2-BD59-A6C34878D82A}">
                    <a16:rowId xmlns:a16="http://schemas.microsoft.com/office/drawing/2014/main" val="3384438468"/>
                  </a:ext>
                </a:extLst>
              </a:tr>
              <a:tr h="259080">
                <a:tc>
                  <a:txBody>
                    <a:bodyPr/>
                    <a:lstStyle/>
                    <a:p>
                      <a:pPr marL="72000">
                        <a:lnSpc>
                          <a:spcPct val="100000"/>
                        </a:lnSpc>
                        <a:spcAft>
                          <a:spcPts val="0"/>
                        </a:spcAft>
                      </a:pPr>
                      <a:r>
                        <a:rPr lang="tr-TR" sz="1800" b="1" dirty="0">
                          <a:solidFill>
                            <a:srgbClr val="3333FF"/>
                          </a:solidFill>
                          <a:effectLst/>
                          <a:latin typeface="+mn-lt"/>
                        </a:rPr>
                        <a:t>Sergi</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endParaRPr lang="tr-TR" sz="1800" b="1" dirty="0">
                        <a:solidFill>
                          <a:srgbClr val="3333FF"/>
                        </a:solidFill>
                        <a:effectLst/>
                        <a:latin typeface="+mn-lt"/>
                        <a:cs typeface="Times New Roman" panose="02020603050405020304" pitchFamily="18" charset="0"/>
                      </a:endParaRPr>
                    </a:p>
                  </a:txBody>
                  <a:tcPr marL="3175" marR="3175" marT="3175" marB="0" anchor="ctr"/>
                </a:tc>
                <a:tc>
                  <a:txBody>
                    <a:bodyPr/>
                    <a:lstStyle/>
                    <a:p>
                      <a:pPr marL="72000">
                        <a:lnSpc>
                          <a:spcPct val="100000"/>
                        </a:lnSpc>
                        <a:spcAft>
                          <a:spcPts val="0"/>
                        </a:spcAft>
                      </a:pPr>
                      <a:r>
                        <a:rPr lang="tr-TR" sz="1800" b="1" dirty="0">
                          <a:solidFill>
                            <a:srgbClr val="3333FF"/>
                          </a:solidFill>
                          <a:effectLst/>
                          <a:latin typeface="+mn-lt"/>
                        </a:rPr>
                        <a:t>Öğrenci Oryantasyon Semineri</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l" defTabSz="914400" rtl="0" eaLnBrk="1" latinLnBrk="0" hangingPunct="1">
                        <a:lnSpc>
                          <a:spcPct val="100000"/>
                        </a:lnSpc>
                        <a:spcAft>
                          <a:spcPts val="0"/>
                        </a:spcAft>
                      </a:pPr>
                      <a:endParaRPr lang="tr-TR" sz="1800" b="1" kern="1200" dirty="0">
                        <a:solidFill>
                          <a:srgbClr val="3333FF"/>
                        </a:solidFill>
                        <a:effectLst/>
                        <a:latin typeface="+mn-lt"/>
                        <a:ea typeface="+mn-ea"/>
                        <a:cs typeface="Times New Roman" panose="02020603050405020304" pitchFamily="18" charset="0"/>
                      </a:endParaRPr>
                    </a:p>
                  </a:txBody>
                  <a:tcPr marL="0" marR="0" marT="0" marB="0" anchor="ctr"/>
                </a:tc>
                <a:tc>
                  <a:txBody>
                    <a:bodyPr/>
                    <a:lstStyle/>
                    <a:p>
                      <a:pPr marL="72000" algn="l" defTabSz="914400" rtl="0" eaLnBrk="1" latinLnBrk="0" hangingPunct="1">
                        <a:lnSpc>
                          <a:spcPct val="100000"/>
                        </a:lnSpc>
                        <a:spcAft>
                          <a:spcPts val="0"/>
                        </a:spcAft>
                      </a:pPr>
                      <a:r>
                        <a:rPr lang="tr-TR" sz="1800" b="1" kern="1200" dirty="0">
                          <a:solidFill>
                            <a:srgbClr val="3333FF"/>
                          </a:solidFill>
                          <a:effectLst/>
                          <a:latin typeface="+mn-lt"/>
                          <a:ea typeface="+mn-ea"/>
                          <a:cs typeface="Times New Roman" panose="02020603050405020304" pitchFamily="18" charset="0"/>
                        </a:rPr>
                        <a:t> </a:t>
                      </a:r>
                    </a:p>
                  </a:txBody>
                  <a:tcPr marL="0" marR="0" marT="0" marB="0" anchor="ctr"/>
                </a:tc>
                <a:extLst>
                  <a:ext uri="{0D108BD9-81ED-4DB2-BD59-A6C34878D82A}">
                    <a16:rowId xmlns:a16="http://schemas.microsoft.com/office/drawing/2014/main" val="2130704476"/>
                  </a:ext>
                </a:extLst>
              </a:tr>
              <a:tr h="236997">
                <a:tc>
                  <a:txBody>
                    <a:bodyPr/>
                    <a:lstStyle/>
                    <a:p>
                      <a:pPr marL="72000">
                        <a:lnSpc>
                          <a:spcPct val="100000"/>
                        </a:lnSpc>
                        <a:spcAft>
                          <a:spcPts val="0"/>
                        </a:spcAft>
                      </a:pPr>
                      <a:r>
                        <a:rPr lang="tr-TR" sz="1800" b="1" dirty="0">
                          <a:solidFill>
                            <a:srgbClr val="3333FF"/>
                          </a:solidFill>
                          <a:effectLst/>
                          <a:latin typeface="+mn-lt"/>
                        </a:rPr>
                        <a:t>Spor Turnuvası</a:t>
                      </a:r>
                      <a:endParaRPr lang="tr-TR" sz="1800" b="1" dirty="0">
                        <a:solidFill>
                          <a:srgbClr val="3333FF"/>
                        </a:solidFill>
                        <a:effectLst/>
                        <a:latin typeface="+mn-lt"/>
                        <a:ea typeface="Calibri" panose="020F0502020204030204" pitchFamily="34" charset="0"/>
                        <a:cs typeface="Times New Roman" panose="02020603050405020304" pitchFamily="18" charset="0"/>
                      </a:endParaRPr>
                    </a:p>
                  </a:txBody>
                  <a:tcPr marL="3175" marR="3175" marT="3175" marB="0" anchor="ctr"/>
                </a:tc>
                <a:tc>
                  <a:txBody>
                    <a:bodyPr/>
                    <a:lstStyle/>
                    <a:p>
                      <a:endParaRPr lang="tr-TR" sz="1800" b="1" dirty="0">
                        <a:solidFill>
                          <a:srgbClr val="3333FF"/>
                        </a:solidFill>
                      </a:endParaRPr>
                    </a:p>
                  </a:txBody>
                  <a:tcPr marL="3175" marR="3175" marT="3175" marB="0" anchor="ctr"/>
                </a:tc>
                <a:tc>
                  <a:txBody>
                    <a:bodyPr/>
                    <a:lstStyle/>
                    <a:p>
                      <a:endParaRPr lang="tr-TR" sz="1800" b="1" dirty="0">
                        <a:solidFill>
                          <a:srgbClr val="3333FF"/>
                        </a:solidFill>
                      </a:endParaRPr>
                    </a:p>
                  </a:txBody>
                  <a:tcPr marL="3175" marR="3175" marT="3175" marB="0" anchor="ctr"/>
                </a:tc>
                <a:tc>
                  <a:txBody>
                    <a:bodyPr/>
                    <a:lstStyle/>
                    <a:p>
                      <a:pPr marL="72000" algn="r">
                        <a:lnSpc>
                          <a:spcPct val="100000"/>
                        </a:lnSpc>
                        <a:spcAft>
                          <a:spcPts val="0"/>
                        </a:spcAft>
                      </a:pPr>
                      <a:r>
                        <a:rPr lang="tr-TR" sz="1800" b="1" dirty="0">
                          <a:solidFill>
                            <a:srgbClr val="FF0000"/>
                          </a:solidFill>
                          <a:effectLst/>
                          <a:latin typeface="+mn-lt"/>
                        </a:rPr>
                        <a:t>TOPLAM</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ctr">
                        <a:lnSpc>
                          <a:spcPct val="100000"/>
                        </a:lnSpc>
                        <a:spcAft>
                          <a:spcPts val="0"/>
                        </a:spcAft>
                      </a:pPr>
                      <a:r>
                        <a:rPr lang="tr-TR" sz="1800" b="1" dirty="0">
                          <a:solidFill>
                            <a:srgbClr val="FF0000"/>
                          </a:solidFill>
                          <a:effectLst/>
                          <a:latin typeface="+mn-lt"/>
                        </a:rPr>
                        <a:t> 10</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marL="72000" algn="ctr">
                        <a:lnSpc>
                          <a:spcPct val="100000"/>
                        </a:lnSpc>
                        <a:spcAft>
                          <a:spcPts val="0"/>
                        </a:spcAft>
                      </a:pPr>
                      <a:r>
                        <a:rPr lang="tr-TR" sz="1800" b="1" dirty="0">
                          <a:solidFill>
                            <a:srgbClr val="FF0000"/>
                          </a:solidFill>
                          <a:effectLst/>
                          <a:latin typeface="+mn-lt"/>
                          <a:ea typeface="Calibri" panose="020F0502020204030204" pitchFamily="34" charset="0"/>
                          <a:cs typeface="Times New Roman" panose="02020603050405020304" pitchFamily="18" charset="0"/>
                        </a:rPr>
                        <a:t>8</a:t>
                      </a:r>
                    </a:p>
                  </a:txBody>
                  <a:tcPr marL="0" marR="0" marT="0" marB="0" anchor="ctr"/>
                </a:tc>
                <a:extLst>
                  <a:ext uri="{0D108BD9-81ED-4DB2-BD59-A6C34878D82A}">
                    <a16:rowId xmlns:a16="http://schemas.microsoft.com/office/drawing/2014/main" val="2305473690"/>
                  </a:ext>
                </a:extLst>
              </a:tr>
            </a:tbl>
          </a:graphicData>
        </a:graphic>
      </p:graphicFrame>
    </p:spTree>
    <p:extLst>
      <p:ext uri="{BB962C8B-B14F-4D97-AF65-F5344CB8AC3E}">
        <p14:creationId xmlns:p14="http://schemas.microsoft.com/office/powerpoint/2010/main" val="2400613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6"/>
          <p:cNvSpPr>
            <a:spLocks noGrp="1"/>
          </p:cNvSpPr>
          <p:nvPr>
            <p:ph type="subTitle" idx="1"/>
          </p:nvPr>
        </p:nvSpPr>
        <p:spPr>
          <a:xfrm>
            <a:off x="1524000" y="2521384"/>
            <a:ext cx="9144000" cy="1655762"/>
          </a:xfrm>
        </p:spPr>
        <p:txBody>
          <a:bodyPr>
            <a:normAutofit/>
          </a:bodyPr>
          <a:lstStyle/>
          <a:p>
            <a:r>
              <a:rPr lang="tr-TR" sz="6000" b="1" dirty="0">
                <a:solidFill>
                  <a:srgbClr val="FF0000"/>
                </a:solidFill>
              </a:rPr>
              <a:t>YÖNETİM</a:t>
            </a:r>
            <a:endParaRPr lang="tr-TR" sz="6000" dirty="0"/>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3</a:t>
            </a:fld>
            <a:endParaRPr lang="tr-TR"/>
          </a:p>
        </p:txBody>
      </p:sp>
    </p:spTree>
    <p:extLst>
      <p:ext uri="{BB962C8B-B14F-4D97-AF65-F5344CB8AC3E}">
        <p14:creationId xmlns:p14="http://schemas.microsoft.com/office/powerpoint/2010/main" val="2987188096"/>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59230" y="696686"/>
            <a:ext cx="10406741" cy="805543"/>
          </a:xfrm>
        </p:spPr>
        <p:txBody>
          <a:bodyPr>
            <a:normAutofit fontScale="90000"/>
          </a:bodyPr>
          <a:lstStyle/>
          <a:p>
            <a:pPr algn="ctr"/>
            <a:r>
              <a:rPr lang="tr-TR" sz="3200" b="1" dirty="0">
                <a:solidFill>
                  <a:srgbClr val="FF0000"/>
                </a:solidFill>
              </a:rPr>
              <a:t>Bilimsel, Sosyal, Kültürel ve Sportif Faaliyetler </a:t>
            </a:r>
            <a:br>
              <a:rPr lang="tr-TR" sz="3200" b="1" dirty="0">
                <a:solidFill>
                  <a:srgbClr val="FF0000"/>
                </a:solidFill>
              </a:rPr>
            </a:br>
            <a:r>
              <a:rPr lang="tr-TR" sz="2200" b="1" dirty="0">
                <a:solidFill>
                  <a:srgbClr val="3333FF"/>
                </a:solidFill>
              </a:rPr>
              <a:t>(Düzenlemiş olduğunuz her bir etkinliğe ilişkin bilgileri tabloya yazınız)</a:t>
            </a:r>
            <a:endParaRPr lang="tr-TR" sz="2200" dirty="0">
              <a:solidFill>
                <a:srgbClr val="3333FF"/>
              </a:solidFill>
            </a:endParaRP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30</a:t>
            </a:fld>
            <a:endParaRPr lang="tr-TR"/>
          </a:p>
        </p:txBody>
      </p:sp>
      <p:graphicFrame>
        <p:nvGraphicFramePr>
          <p:cNvPr id="6" name="Tablo 5"/>
          <p:cNvGraphicFramePr>
            <a:graphicFrameLocks noGrp="1"/>
          </p:cNvGraphicFramePr>
          <p:nvPr>
            <p:extLst>
              <p:ext uri="{D42A27DB-BD31-4B8C-83A1-F6EECF244321}">
                <p14:modId xmlns:p14="http://schemas.microsoft.com/office/powerpoint/2010/main" val="4080451226"/>
              </p:ext>
            </p:extLst>
          </p:nvPr>
        </p:nvGraphicFramePr>
        <p:xfrm>
          <a:off x="261258" y="1959425"/>
          <a:ext cx="11636827" cy="3709127"/>
        </p:xfrm>
        <a:graphic>
          <a:graphicData uri="http://schemas.openxmlformats.org/drawingml/2006/table">
            <a:tbl>
              <a:tblPr>
                <a:tableStyleId>{BDBED569-4797-4DF1-A0F4-6AAB3CD982D8}</a:tableStyleId>
              </a:tblPr>
              <a:tblGrid>
                <a:gridCol w="402771">
                  <a:extLst>
                    <a:ext uri="{9D8B030D-6E8A-4147-A177-3AD203B41FA5}">
                      <a16:colId xmlns:a16="http://schemas.microsoft.com/office/drawing/2014/main" val="3980326864"/>
                    </a:ext>
                  </a:extLst>
                </a:gridCol>
                <a:gridCol w="1850571">
                  <a:extLst>
                    <a:ext uri="{9D8B030D-6E8A-4147-A177-3AD203B41FA5}">
                      <a16:colId xmlns:a16="http://schemas.microsoft.com/office/drawing/2014/main" val="3129810704"/>
                    </a:ext>
                  </a:extLst>
                </a:gridCol>
                <a:gridCol w="2415619">
                  <a:extLst>
                    <a:ext uri="{9D8B030D-6E8A-4147-A177-3AD203B41FA5}">
                      <a16:colId xmlns:a16="http://schemas.microsoft.com/office/drawing/2014/main" val="3117410747"/>
                    </a:ext>
                  </a:extLst>
                </a:gridCol>
                <a:gridCol w="2178152">
                  <a:extLst>
                    <a:ext uri="{9D8B030D-6E8A-4147-A177-3AD203B41FA5}">
                      <a16:colId xmlns:a16="http://schemas.microsoft.com/office/drawing/2014/main" val="10421554"/>
                    </a:ext>
                  </a:extLst>
                </a:gridCol>
                <a:gridCol w="1724544">
                  <a:extLst>
                    <a:ext uri="{9D8B030D-6E8A-4147-A177-3AD203B41FA5}">
                      <a16:colId xmlns:a16="http://schemas.microsoft.com/office/drawing/2014/main" val="2802644275"/>
                    </a:ext>
                  </a:extLst>
                </a:gridCol>
                <a:gridCol w="1074656">
                  <a:extLst>
                    <a:ext uri="{9D8B030D-6E8A-4147-A177-3AD203B41FA5}">
                      <a16:colId xmlns:a16="http://schemas.microsoft.com/office/drawing/2014/main" val="1419412460"/>
                    </a:ext>
                  </a:extLst>
                </a:gridCol>
                <a:gridCol w="433633">
                  <a:extLst>
                    <a:ext uri="{9D8B030D-6E8A-4147-A177-3AD203B41FA5}">
                      <a16:colId xmlns:a16="http://schemas.microsoft.com/office/drawing/2014/main" val="3004738591"/>
                    </a:ext>
                  </a:extLst>
                </a:gridCol>
                <a:gridCol w="1556881">
                  <a:extLst>
                    <a:ext uri="{9D8B030D-6E8A-4147-A177-3AD203B41FA5}">
                      <a16:colId xmlns:a16="http://schemas.microsoft.com/office/drawing/2014/main" val="4113809080"/>
                    </a:ext>
                  </a:extLst>
                </a:gridCol>
              </a:tblGrid>
              <a:tr h="871192">
                <a:tc>
                  <a:txBody>
                    <a:bodyPr/>
                    <a:lstStyle/>
                    <a:p>
                      <a:pPr algn="ctr" fontAlgn="ctr"/>
                      <a:r>
                        <a:rPr lang="tr-TR" sz="1400" b="1" u="none" strike="noStrike" dirty="0">
                          <a:solidFill>
                            <a:srgbClr val="C00000"/>
                          </a:solidFill>
                          <a:effectLst/>
                        </a:rPr>
                        <a:t>SIRA NO</a:t>
                      </a:r>
                      <a:endParaRPr lang="tr-TR" sz="1400" b="1" i="0" u="none" strike="noStrike" dirty="0">
                        <a:solidFill>
                          <a:srgbClr val="C00000"/>
                        </a:solidFill>
                        <a:effectLst/>
                        <a:latin typeface="Times New Roman" panose="02020603050405020304" pitchFamily="18" charset="0"/>
                      </a:endParaRPr>
                    </a:p>
                  </a:txBody>
                  <a:tcPr marL="7620" marR="7620" marT="7620" marB="0" anchor="ctr"/>
                </a:tc>
                <a:tc>
                  <a:txBody>
                    <a:bodyPr/>
                    <a:lstStyle/>
                    <a:p>
                      <a:pPr algn="ctr" fontAlgn="ctr"/>
                      <a:r>
                        <a:rPr lang="tr-TR" sz="1400" b="1" u="none" strike="noStrike" dirty="0">
                          <a:solidFill>
                            <a:srgbClr val="C00000"/>
                          </a:solidFill>
                          <a:effectLst/>
                        </a:rPr>
                        <a:t>ETKİNLİK ALANI </a:t>
                      </a:r>
                      <a:r>
                        <a:rPr lang="tr-TR" sz="1000" b="1" i="1" u="none" strike="noStrike" dirty="0">
                          <a:solidFill>
                            <a:srgbClr val="3333FF"/>
                          </a:solidFill>
                          <a:effectLst/>
                        </a:rPr>
                        <a:t>(Eğitim/Bilimsel/Sosyal/ Kültürel/ Sportif)</a:t>
                      </a:r>
                      <a:endParaRPr lang="tr-TR" sz="1000" b="1" i="1" u="none" strike="noStrike" dirty="0">
                        <a:solidFill>
                          <a:srgbClr val="3333FF"/>
                        </a:solidFill>
                        <a:effectLst/>
                        <a:latin typeface="Times New Roman" panose="02020603050405020304" pitchFamily="18" charset="0"/>
                      </a:endParaRPr>
                    </a:p>
                  </a:txBody>
                  <a:tcPr marL="7620" marR="7620" marT="7620" marB="0" anchor="ctr"/>
                </a:tc>
                <a:tc>
                  <a:txBody>
                    <a:bodyPr/>
                    <a:lstStyle/>
                    <a:p>
                      <a:pPr algn="ctr" fontAlgn="ctr"/>
                      <a:r>
                        <a:rPr lang="tr-TR" sz="1400" b="1" u="none" strike="noStrike" dirty="0">
                          <a:solidFill>
                            <a:srgbClr val="C00000"/>
                          </a:solidFill>
                          <a:effectLst/>
                        </a:rPr>
                        <a:t>ETKİNLİK TÜRÜ</a:t>
                      </a:r>
                    </a:p>
                    <a:p>
                      <a:pPr algn="ctr" fontAlgn="ctr"/>
                      <a:r>
                        <a:rPr lang="tr-TR" sz="1000" b="1" i="1" u="none" strike="noStrike" dirty="0">
                          <a:solidFill>
                            <a:srgbClr val="3333FF"/>
                          </a:solidFill>
                          <a:effectLst/>
                        </a:rPr>
                        <a:t>(Söyleşi, Konferans, Panel, Seminer, </a:t>
                      </a:r>
                      <a:r>
                        <a:rPr lang="tr-TR" sz="1000" b="1" i="1" u="none" strike="noStrike" dirty="0" err="1">
                          <a:solidFill>
                            <a:srgbClr val="3333FF"/>
                          </a:solidFill>
                          <a:effectLst/>
                        </a:rPr>
                        <a:t>Webinar</a:t>
                      </a:r>
                      <a:r>
                        <a:rPr lang="tr-TR" sz="1000" b="1" i="1" u="none" strike="noStrike" dirty="0">
                          <a:solidFill>
                            <a:srgbClr val="3333FF"/>
                          </a:solidFill>
                          <a:effectLst/>
                        </a:rPr>
                        <a:t>, </a:t>
                      </a:r>
                      <a:r>
                        <a:rPr lang="tr-TR" sz="1000" b="1" i="1" u="none" strike="noStrike" dirty="0" err="1">
                          <a:solidFill>
                            <a:srgbClr val="3333FF"/>
                          </a:solidFill>
                          <a:effectLst/>
                        </a:rPr>
                        <a:t>Çalıştay</a:t>
                      </a:r>
                      <a:r>
                        <a:rPr lang="tr-TR" sz="1000" b="1" i="1" u="none" strike="noStrike" dirty="0">
                          <a:solidFill>
                            <a:srgbClr val="3333FF"/>
                          </a:solidFill>
                          <a:effectLst/>
                        </a:rPr>
                        <a:t>, Kongre, Sempozyum, Sergi, Konser, Turnuva, Yarışma, Gösteri, Oyun, Drama, Tiyatro, Kermes, vb.)</a:t>
                      </a:r>
                      <a:endParaRPr lang="tr-TR" sz="1000" b="1" i="1" u="none" strike="noStrike" dirty="0">
                        <a:solidFill>
                          <a:srgbClr val="3333FF"/>
                        </a:solidFill>
                        <a:effectLst/>
                        <a:latin typeface="Times New Roman" panose="02020603050405020304" pitchFamily="18" charset="0"/>
                      </a:endParaRPr>
                    </a:p>
                  </a:txBody>
                  <a:tcPr marL="7620" marR="7620" marT="7620" marB="0" anchor="ctr"/>
                </a:tc>
                <a:tc>
                  <a:txBody>
                    <a:bodyPr/>
                    <a:lstStyle/>
                    <a:p>
                      <a:pPr algn="ctr" fontAlgn="ctr"/>
                      <a:r>
                        <a:rPr lang="tr-TR" sz="1400" b="1" u="none" strike="noStrike" dirty="0">
                          <a:solidFill>
                            <a:srgbClr val="C00000"/>
                          </a:solidFill>
                          <a:effectLst/>
                        </a:rPr>
                        <a:t>ETKİNLİK ADI/ BAŞLIĞI/KONUSU</a:t>
                      </a:r>
                      <a:endParaRPr lang="tr-TR" sz="1400" b="1" i="0" u="none" strike="noStrike" dirty="0">
                        <a:solidFill>
                          <a:srgbClr val="C00000"/>
                        </a:solidFill>
                        <a:effectLst/>
                        <a:latin typeface="Times New Roman" panose="02020603050405020304" pitchFamily="18" charset="0"/>
                      </a:endParaRPr>
                    </a:p>
                  </a:txBody>
                  <a:tcPr marL="7620" marR="7620" marT="7620" marB="0" anchor="ctr"/>
                </a:tc>
                <a:tc>
                  <a:txBody>
                    <a:bodyPr/>
                    <a:lstStyle/>
                    <a:p>
                      <a:pPr algn="ctr" fontAlgn="ctr"/>
                      <a:r>
                        <a:rPr lang="tr-TR" sz="1400" b="1" u="none" strike="noStrike" dirty="0">
                          <a:solidFill>
                            <a:srgbClr val="C00000"/>
                          </a:solidFill>
                          <a:effectLst/>
                        </a:rPr>
                        <a:t>DAVETLİ/KONUŞMACI </a:t>
                      </a:r>
                      <a:r>
                        <a:rPr lang="tr-TR" sz="1000" b="1" u="none" strike="noStrike" dirty="0">
                          <a:effectLst/>
                        </a:rPr>
                        <a:t>(</a:t>
                      </a:r>
                      <a:r>
                        <a:rPr lang="tr-TR" sz="1000" b="1" i="1" u="none" strike="noStrike" dirty="0">
                          <a:solidFill>
                            <a:srgbClr val="3333FF"/>
                          </a:solidFill>
                          <a:effectLst/>
                        </a:rPr>
                        <a:t>Akademisyen, Sanatçı, Oyuncu, Sporcu, Yönetici, Gazeteci, İş Adamı, vb.)</a:t>
                      </a:r>
                      <a:endParaRPr lang="tr-TR" sz="1000" b="1" i="1" u="none" strike="noStrike" dirty="0">
                        <a:solidFill>
                          <a:srgbClr val="3333FF"/>
                        </a:solidFill>
                        <a:effectLst/>
                        <a:latin typeface="Times New Roman" panose="02020603050405020304" pitchFamily="18" charset="0"/>
                      </a:endParaRPr>
                    </a:p>
                  </a:txBody>
                  <a:tcPr marL="7620" marR="7620" marT="7620" marB="0" anchor="ctr"/>
                </a:tc>
                <a:tc>
                  <a:txBody>
                    <a:bodyPr/>
                    <a:lstStyle/>
                    <a:p>
                      <a:pPr algn="ctr" fontAlgn="ctr"/>
                      <a:r>
                        <a:rPr lang="tr-TR" sz="1400" b="1" u="none" strike="noStrike" dirty="0">
                          <a:solidFill>
                            <a:srgbClr val="C00000"/>
                          </a:solidFill>
                          <a:effectLst/>
                        </a:rPr>
                        <a:t>TARİH</a:t>
                      </a:r>
                      <a:endParaRPr lang="tr-TR" sz="1400" b="1" i="0" u="none" strike="noStrike" dirty="0">
                        <a:solidFill>
                          <a:srgbClr val="C00000"/>
                        </a:solidFill>
                        <a:effectLst/>
                        <a:latin typeface="Times New Roman" panose="02020603050405020304" pitchFamily="18" charset="0"/>
                      </a:endParaRPr>
                    </a:p>
                  </a:txBody>
                  <a:tcPr marL="7620" marR="7620" marT="7620" marB="0" anchor="ctr"/>
                </a:tc>
                <a:tc>
                  <a:txBody>
                    <a:bodyPr/>
                    <a:lstStyle/>
                    <a:p>
                      <a:pPr algn="ctr" fontAlgn="ctr"/>
                      <a:r>
                        <a:rPr lang="tr-TR" sz="1400" b="1" u="none" strike="noStrike" dirty="0">
                          <a:solidFill>
                            <a:srgbClr val="C00000"/>
                          </a:solidFill>
                          <a:effectLst/>
                        </a:rPr>
                        <a:t>SAAT</a:t>
                      </a:r>
                      <a:endParaRPr lang="tr-TR" sz="1400" b="1" i="0" u="none" strike="noStrike" dirty="0">
                        <a:solidFill>
                          <a:srgbClr val="C00000"/>
                        </a:solidFill>
                        <a:effectLst/>
                        <a:latin typeface="Times New Roman" panose="02020603050405020304" pitchFamily="18" charset="0"/>
                      </a:endParaRPr>
                    </a:p>
                  </a:txBody>
                  <a:tcPr marL="7620" marR="7620" marT="7620" marB="0" anchor="ctr"/>
                </a:tc>
                <a:tc>
                  <a:txBody>
                    <a:bodyPr/>
                    <a:lstStyle/>
                    <a:p>
                      <a:pPr algn="ctr" fontAlgn="ctr"/>
                      <a:r>
                        <a:rPr lang="tr-TR" sz="1400" b="1" u="none" strike="noStrike" dirty="0">
                          <a:solidFill>
                            <a:srgbClr val="C00000"/>
                          </a:solidFill>
                          <a:effectLst/>
                        </a:rPr>
                        <a:t>YER / İNTERNET ADRESİ</a:t>
                      </a:r>
                      <a:endParaRPr lang="tr-TR" sz="1400" b="1" i="0" u="none" strike="noStrike" dirty="0">
                        <a:solidFill>
                          <a:srgbClr val="C00000"/>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1880829489"/>
                  </a:ext>
                </a:extLst>
              </a:tr>
              <a:tr h="408395">
                <a:tc>
                  <a:txBody>
                    <a:bodyPr/>
                    <a:lstStyle/>
                    <a:p>
                      <a:pPr algn="ctr" fontAlgn="ctr"/>
                      <a:r>
                        <a:rPr lang="tr-TR" sz="1200" u="none" strike="noStrike" dirty="0">
                          <a:solidFill>
                            <a:schemeClr val="tx1"/>
                          </a:solidFill>
                          <a:effectLst/>
                        </a:rPr>
                        <a:t>1</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kumimoji="0" lang="tr-TR" sz="1200" b="0" i="0" u="none" strike="noStrike" kern="1200" cap="none" spc="0" normalizeH="0" baseline="0" noProof="0" dirty="0" smtClean="0">
                          <a:ln>
                            <a:noFill/>
                          </a:ln>
                          <a:solidFill>
                            <a:prstClr val="black"/>
                          </a:solidFill>
                          <a:effectLst/>
                          <a:uLnTx/>
                          <a:uFillTx/>
                          <a:latin typeface="Calibri"/>
                          <a:ea typeface="+mn-ea"/>
                          <a:cs typeface="+mn-cs"/>
                        </a:rPr>
                        <a:t>Bilimsel</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Eğitim</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b"/>
                      <a:r>
                        <a:rPr lang="tr-TR" sz="1200" dirty="0">
                          <a:solidFill>
                            <a:schemeClr val="tx1"/>
                          </a:solidFill>
                        </a:rPr>
                        <a:t>“Kariyer Yolculuğuna İlk Adım: Ağ (Network)”/Ulusal Proje</a:t>
                      </a:r>
                      <a:endParaRPr lang="tr-TR" sz="12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ctr"/>
                      <a:r>
                        <a:rPr lang="tr-TR" sz="1200" u="none" strike="noStrike" dirty="0">
                          <a:solidFill>
                            <a:schemeClr val="tx1"/>
                          </a:solidFill>
                          <a:effectLst/>
                        </a:rPr>
                        <a:t>Öğrencilere yönelik</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b"/>
                      <a:r>
                        <a:rPr lang="tr-TR" sz="1200" b="0" i="0" u="none" strike="noStrike" dirty="0">
                          <a:solidFill>
                            <a:schemeClr val="tx1"/>
                          </a:solidFill>
                          <a:effectLst/>
                          <a:latin typeface="Calibri" panose="020F0502020204030204" pitchFamily="34" charset="0"/>
                        </a:rPr>
                        <a:t>9 Mayıs 2025</a:t>
                      </a:r>
                    </a:p>
                  </a:txBody>
                  <a:tcPr marL="7620" marR="7620" marT="7620" marB="0" anchor="ctr"/>
                </a:tc>
                <a:tc>
                  <a:txBody>
                    <a:bodyPr/>
                    <a:lstStyle/>
                    <a:p>
                      <a:pPr algn="ctr" fontAlgn="b"/>
                      <a:r>
                        <a:rPr lang="tr-TR" sz="1200" b="0" i="0" u="none" strike="noStrike" dirty="0">
                          <a:solidFill>
                            <a:schemeClr val="tx1"/>
                          </a:solidFill>
                          <a:effectLst/>
                          <a:latin typeface="Calibri" panose="020F0502020204030204" pitchFamily="34" charset="0"/>
                        </a:rPr>
                        <a:t>2</a:t>
                      </a:r>
                    </a:p>
                  </a:txBody>
                  <a:tcPr marL="7620" marR="7620" marT="7620" marB="0" anchor="ctr"/>
                </a:tc>
                <a:tc>
                  <a:txBody>
                    <a:bodyPr/>
                    <a:lstStyle/>
                    <a:p>
                      <a:pPr algn="ctr" fontAlgn="b"/>
                      <a:r>
                        <a:rPr lang="tr-TR" sz="1200" u="none" strike="noStrike" dirty="0">
                          <a:solidFill>
                            <a:schemeClr val="tx1"/>
                          </a:solidFill>
                          <a:effectLst/>
                        </a:rPr>
                        <a:t>Fatih Kampüsü/Mahmut </a:t>
                      </a:r>
                      <a:r>
                        <a:rPr lang="tr-TR" sz="1200" u="none" strike="noStrike" dirty="0" err="1">
                          <a:solidFill>
                            <a:schemeClr val="tx1"/>
                          </a:solidFill>
                          <a:effectLst/>
                        </a:rPr>
                        <a:t>Goloğlu</a:t>
                      </a:r>
                      <a:r>
                        <a:rPr lang="tr-TR" sz="1200" u="none" strike="noStrike" dirty="0">
                          <a:solidFill>
                            <a:schemeClr val="tx1"/>
                          </a:solidFill>
                          <a:effectLst/>
                        </a:rPr>
                        <a:t> Kültür Merkezi</a:t>
                      </a:r>
                    </a:p>
                  </a:txBody>
                  <a:tcPr marL="7620" marR="7620" marT="7620" marB="0" anchor="ctr"/>
                </a:tc>
                <a:extLst>
                  <a:ext uri="{0D108BD9-81ED-4DB2-BD59-A6C34878D82A}">
                    <a16:rowId xmlns:a16="http://schemas.microsoft.com/office/drawing/2014/main" val="3509244141"/>
                  </a:ext>
                </a:extLst>
              </a:tr>
              <a:tr h="408395">
                <a:tc>
                  <a:txBody>
                    <a:bodyPr/>
                    <a:lstStyle/>
                    <a:p>
                      <a:pPr algn="ctr" fontAlgn="ctr"/>
                      <a:r>
                        <a:rPr lang="tr-TR" sz="1200" u="none" strike="noStrike" dirty="0">
                          <a:solidFill>
                            <a:schemeClr val="tx1"/>
                          </a:solidFill>
                          <a:effectLst/>
                        </a:rPr>
                        <a:t>2</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smtClean="0">
                          <a:solidFill>
                            <a:schemeClr val="tx1"/>
                          </a:solidFill>
                          <a:effectLst/>
                        </a:rPr>
                        <a:t>Bilimsel</a:t>
                      </a:r>
                      <a:r>
                        <a:rPr lang="tr-TR" sz="1200" u="none" strike="noStrike" dirty="0">
                          <a:solidFill>
                            <a:schemeClr val="tx1"/>
                          </a:solidFill>
                          <a:effectLst/>
                        </a:rPr>
                        <a:t> </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Eğitim</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Dijital Özgeçmiş Hazırlama Eğitimi</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Öğrencilere yönelik</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14 Mayıs 2025</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2</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Fatih Kampüsü/İletişim Fakültesi/2. Kat/FIL215</a:t>
                      </a:r>
                      <a:endParaRPr lang="tr-TR" sz="1200" b="1" i="0" u="none" strike="noStrike" dirty="0">
                        <a:solidFill>
                          <a:schemeClr val="tx1"/>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2493554729"/>
                  </a:ext>
                </a:extLst>
              </a:tr>
              <a:tr h="423714">
                <a:tc>
                  <a:txBody>
                    <a:bodyPr/>
                    <a:lstStyle/>
                    <a:p>
                      <a:pPr marL="0" algn="ctr" defTabSz="914400" rtl="0" eaLnBrk="1" fontAlgn="ctr" latinLnBrk="0" hangingPunct="1"/>
                      <a:r>
                        <a:rPr lang="tr-TR" sz="1200" u="none" strike="noStrike" kern="1200" dirty="0">
                          <a:solidFill>
                            <a:schemeClr val="tx1"/>
                          </a:solidFill>
                          <a:effectLst/>
                          <a:latin typeface="+mn-lt"/>
                          <a:ea typeface="+mn-ea"/>
                          <a:cs typeface="+mn-cs"/>
                        </a:rPr>
                        <a:t>3</a:t>
                      </a:r>
                    </a:p>
                  </a:txBody>
                  <a:tcPr marL="7620" marR="7620" marT="7620" marB="0" anchor="ctr"/>
                </a:tc>
                <a:tc>
                  <a:txBody>
                    <a:bodyPr/>
                    <a:lstStyle/>
                    <a:p>
                      <a:pPr algn="ctr" fontAlgn="ctr"/>
                      <a:r>
                        <a:rPr kumimoji="0" lang="tr-TR" sz="1200" b="0" i="0" u="none" strike="noStrike" kern="1200" cap="none" spc="0" normalizeH="0" baseline="0" noProof="0" dirty="0" smtClean="0">
                          <a:ln>
                            <a:noFill/>
                          </a:ln>
                          <a:solidFill>
                            <a:prstClr val="black"/>
                          </a:solidFill>
                          <a:effectLst/>
                          <a:uLnTx/>
                          <a:uFillTx/>
                          <a:latin typeface="Calibri"/>
                          <a:ea typeface="+mn-ea"/>
                          <a:cs typeface="+mn-cs"/>
                        </a:rPr>
                        <a:t>Bilimsel</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Seminer</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“Yapay Zeka ve Spor” </a:t>
                      </a:r>
                      <a:r>
                        <a:rPr lang="tr-TR" sz="1200" u="none" strike="noStrike" dirty="0" smtClean="0">
                          <a:solidFill>
                            <a:schemeClr val="tx1"/>
                          </a:solidFill>
                          <a:effectLst/>
                        </a:rPr>
                        <a:t>Seminer</a:t>
                      </a:r>
                      <a:r>
                        <a:rPr lang="tr-TR" sz="1200" u="none" strike="noStrike" dirty="0">
                          <a:solidFill>
                            <a:schemeClr val="tx1"/>
                          </a:solidFill>
                          <a:effectLst/>
                        </a:rPr>
                        <a:t> </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200" u="none" strike="noStrike" dirty="0">
                          <a:solidFill>
                            <a:schemeClr val="tx1"/>
                          </a:solidFill>
                          <a:effectLst/>
                        </a:rPr>
                        <a:t> Öğrencilere yönelik</a:t>
                      </a:r>
                      <a:endParaRPr lang="tr-TR" sz="1200" b="1" i="0" u="none" strike="noStrike" dirty="0">
                        <a:solidFill>
                          <a:schemeClr val="tx1"/>
                        </a:solidFill>
                        <a:effectLst/>
                        <a:latin typeface="Times New Roman" panose="02020603050405020304" pitchFamily="18" charset="0"/>
                      </a:endParaRPr>
                    </a:p>
                    <a:p>
                      <a:pPr algn="ctr" fontAlgn="ctr"/>
                      <a:r>
                        <a:rPr lang="tr-TR" sz="1200" u="none" strike="noStrike" dirty="0">
                          <a:solidFill>
                            <a:schemeClr val="tx1"/>
                          </a:solidFill>
                          <a:effectLst/>
                        </a:rPr>
                        <a:t> </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200" u="none" strike="noStrike" dirty="0">
                          <a:solidFill>
                            <a:schemeClr val="tx1"/>
                          </a:solidFill>
                          <a:effectLst/>
                        </a:rPr>
                        <a:t>28 Mayıs 2025</a:t>
                      </a:r>
                      <a:endParaRPr lang="tr-TR" sz="1200" b="1" i="0" u="none" strike="noStrike" dirty="0">
                        <a:solidFill>
                          <a:schemeClr val="tx1"/>
                        </a:solidFill>
                        <a:effectLst/>
                        <a:latin typeface="Times New Roman" panose="02020603050405020304" pitchFamily="18" charset="0"/>
                      </a:endParaRPr>
                    </a:p>
                    <a:p>
                      <a:pPr algn="ctr" fontAlgn="ctr"/>
                      <a:r>
                        <a:rPr lang="tr-TR" sz="1200" u="none" strike="noStrike" dirty="0">
                          <a:solidFill>
                            <a:schemeClr val="tx1"/>
                          </a:solidFill>
                          <a:effectLst/>
                        </a:rPr>
                        <a:t> </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2</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200" u="none" strike="noStrike" dirty="0">
                          <a:solidFill>
                            <a:schemeClr val="tx1"/>
                          </a:solidFill>
                          <a:effectLst/>
                        </a:rPr>
                        <a:t>Fatih Kampüsü/İletişim Fakültesi/2. Kat/FIL215 </a:t>
                      </a:r>
                      <a:endParaRPr lang="tr-TR" sz="1200" b="1" i="0" u="none" strike="noStrike" dirty="0">
                        <a:solidFill>
                          <a:schemeClr val="tx1"/>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88816453"/>
                  </a:ext>
                </a:extLst>
              </a:tr>
              <a:tr h="594219">
                <a:tc>
                  <a:txBody>
                    <a:bodyPr/>
                    <a:lstStyle/>
                    <a:p>
                      <a:pPr marL="0" algn="ctr" defTabSz="914400" rtl="0" eaLnBrk="1" fontAlgn="ctr" latinLnBrk="0" hangingPunct="1"/>
                      <a:r>
                        <a:rPr lang="tr-TR" sz="1200" u="none" strike="noStrike" kern="1200" dirty="0" smtClean="0">
                          <a:solidFill>
                            <a:schemeClr val="tx1"/>
                          </a:solidFill>
                          <a:effectLst/>
                          <a:latin typeface="+mn-lt"/>
                          <a:ea typeface="+mn-ea"/>
                          <a:cs typeface="+mn-cs"/>
                        </a:rPr>
                        <a:t>4</a:t>
                      </a:r>
                      <a:endParaRPr lang="tr-TR" sz="1200" u="none" strike="noStrike" kern="1200" dirty="0">
                        <a:solidFill>
                          <a:schemeClr val="tx1"/>
                        </a:solidFill>
                        <a:effectLst/>
                        <a:latin typeface="+mn-lt"/>
                        <a:ea typeface="+mn-ea"/>
                        <a:cs typeface="+mn-cs"/>
                      </a:endParaRPr>
                    </a:p>
                  </a:txBody>
                  <a:tcPr marL="7620" marR="7620" marT="7620" marB="0" anchor="ctr"/>
                </a:tc>
                <a:tc>
                  <a:txBody>
                    <a:bodyPr/>
                    <a:lstStyle/>
                    <a:p>
                      <a:pPr algn="ctr" fontAlgn="ctr"/>
                      <a:r>
                        <a:rPr kumimoji="0" lang="tr-TR" sz="1200" b="0" i="0" u="none" strike="noStrike" kern="1200" cap="none" spc="0" normalizeH="0" baseline="0" noProof="0" smtClean="0">
                          <a:ln>
                            <a:noFill/>
                          </a:ln>
                          <a:solidFill>
                            <a:prstClr val="black"/>
                          </a:solidFill>
                          <a:effectLst/>
                          <a:uLnTx/>
                          <a:uFillTx/>
                          <a:latin typeface="Calibri"/>
                          <a:ea typeface="+mn-ea"/>
                          <a:cs typeface="+mn-cs"/>
                        </a:rPr>
                        <a:t>Bilimsel</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Eğitim</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"Öğretmen Adayları için Yapay Zeka ile Etkinlik Tasarımı" Eğitimi </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Öğrencilere yönelik</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200" u="none" strike="noStrike" dirty="0">
                          <a:solidFill>
                            <a:schemeClr val="tx1"/>
                          </a:solidFill>
                          <a:effectLst/>
                        </a:rPr>
                        <a:t>28 Mayıs 2025</a:t>
                      </a:r>
                      <a:endParaRPr lang="tr-TR" sz="1200" b="1" i="0" u="none" strike="noStrike" dirty="0">
                        <a:solidFill>
                          <a:schemeClr val="tx1"/>
                        </a:solidFill>
                        <a:effectLst/>
                        <a:latin typeface="Times New Roman" panose="02020603050405020304" pitchFamily="18" charset="0"/>
                      </a:endParaRPr>
                    </a:p>
                    <a:p>
                      <a:pPr algn="ctr" fontAlgn="ctr"/>
                      <a:r>
                        <a:rPr lang="tr-TR" sz="1200" u="none" strike="noStrike" dirty="0">
                          <a:solidFill>
                            <a:schemeClr val="tx1"/>
                          </a:solidFill>
                          <a:effectLst/>
                        </a:rPr>
                        <a:t> </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2</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200" u="none" strike="noStrike" dirty="0">
                          <a:solidFill>
                            <a:schemeClr val="tx1"/>
                          </a:solidFill>
                          <a:effectLst/>
                        </a:rPr>
                        <a:t>Fatih Kampüsü/İletişim Fakültesi/2. Kat/FIL215  </a:t>
                      </a:r>
                      <a:endParaRPr lang="tr-TR" sz="1200" b="1" i="0" u="none" strike="noStrike" dirty="0">
                        <a:solidFill>
                          <a:schemeClr val="tx1"/>
                        </a:solidFill>
                        <a:effectLst/>
                        <a:latin typeface="Times New Roman" panose="02020603050405020304" pitchFamily="18" charset="0"/>
                      </a:endParaRPr>
                    </a:p>
                  </a:txBody>
                  <a:tcPr marL="7620" marR="7620" marT="7620" marB="0" anchor="ctr"/>
                </a:tc>
                <a:extLst>
                  <a:ext uri="{0D108BD9-81ED-4DB2-BD59-A6C34878D82A}">
                    <a16:rowId xmlns:a16="http://schemas.microsoft.com/office/drawing/2014/main" val="3870939734"/>
                  </a:ext>
                </a:extLst>
              </a:tr>
              <a:tr h="522445">
                <a:tc>
                  <a:txBody>
                    <a:bodyPr/>
                    <a:lstStyle/>
                    <a:p>
                      <a:pPr marL="0" algn="ctr" defTabSz="914400" rtl="0" eaLnBrk="1" fontAlgn="ctr" latinLnBrk="0" hangingPunct="1"/>
                      <a:r>
                        <a:rPr lang="tr-TR" sz="1200" u="none" strike="noStrike" kern="1200" dirty="0" smtClean="0">
                          <a:solidFill>
                            <a:schemeClr val="tx1"/>
                          </a:solidFill>
                          <a:effectLst/>
                          <a:latin typeface="+mn-lt"/>
                          <a:ea typeface="+mn-ea"/>
                          <a:cs typeface="+mn-cs"/>
                        </a:rPr>
                        <a:t>5</a:t>
                      </a:r>
                      <a:r>
                        <a:rPr lang="tr-TR" sz="1200" u="none" strike="noStrike" kern="1200" dirty="0">
                          <a:solidFill>
                            <a:schemeClr val="tx1"/>
                          </a:solidFill>
                          <a:effectLst/>
                          <a:latin typeface="+mn-lt"/>
                          <a:ea typeface="+mn-ea"/>
                          <a:cs typeface="+mn-cs"/>
                        </a:rPr>
                        <a:t> </a:t>
                      </a:r>
                    </a:p>
                  </a:txBody>
                  <a:tcPr marL="7620" marR="7620" marT="7620" marB="0" anchor="ctr"/>
                </a:tc>
                <a:tc>
                  <a:txBody>
                    <a:bodyPr/>
                    <a:lstStyle/>
                    <a:p>
                      <a:pPr algn="ctr" fontAlgn="ctr"/>
                      <a:r>
                        <a:rPr kumimoji="0" lang="tr-TR" sz="1200" b="0" i="0" u="none" strike="noStrike" kern="1200" cap="none" spc="0" normalizeH="0" baseline="0" noProof="0" dirty="0" smtClean="0">
                          <a:ln>
                            <a:noFill/>
                          </a:ln>
                          <a:solidFill>
                            <a:prstClr val="black"/>
                          </a:solidFill>
                          <a:effectLst/>
                          <a:uLnTx/>
                          <a:uFillTx/>
                          <a:latin typeface="Calibri"/>
                          <a:ea typeface="+mn-ea"/>
                          <a:cs typeface="+mn-cs"/>
                        </a:rPr>
                        <a:t>Bilimsel</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Eğitim</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b"/>
                      <a:r>
                        <a:rPr lang="tr-TR" sz="1200" u="none" strike="noStrike" dirty="0">
                          <a:solidFill>
                            <a:schemeClr val="tx1"/>
                          </a:solidFill>
                          <a:effectLst/>
                        </a:rPr>
                        <a:t> "Dijital Yeterlikler" </a:t>
                      </a:r>
                      <a:r>
                        <a:rPr lang="tr-TR" sz="1200" u="none" strike="noStrike" dirty="0" smtClean="0">
                          <a:solidFill>
                            <a:schemeClr val="tx1"/>
                          </a:solidFill>
                          <a:effectLst/>
                        </a:rPr>
                        <a:t>Eğitim</a:t>
                      </a:r>
                      <a:endParaRPr lang="tr-TR" sz="1200" b="0" i="0" u="none" strike="noStrike" dirty="0">
                        <a:solidFill>
                          <a:schemeClr val="tx1"/>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200" u="none" strike="noStrike" dirty="0">
                          <a:solidFill>
                            <a:schemeClr val="tx1"/>
                          </a:solidFill>
                          <a:effectLst/>
                        </a:rPr>
                        <a:t>  Öğrencilere yönelik</a:t>
                      </a:r>
                      <a:endParaRPr lang="tr-TR" sz="1200" b="1" i="0" u="none" strike="noStrike" dirty="0">
                        <a:solidFill>
                          <a:schemeClr val="tx1"/>
                        </a:solidFill>
                        <a:effectLst/>
                        <a:latin typeface="Times New Roman" panose="02020603050405020304" pitchFamily="18" charset="0"/>
                      </a:endParaRPr>
                    </a:p>
                    <a:p>
                      <a:pPr algn="ctr" fontAlgn="ctr"/>
                      <a:r>
                        <a:rPr lang="tr-TR" sz="1200" u="none" strike="noStrike" dirty="0">
                          <a:solidFill>
                            <a:schemeClr val="tx1"/>
                          </a:solidFill>
                          <a:effectLst/>
                        </a:rPr>
                        <a:t> </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b"/>
                      <a:r>
                        <a:rPr lang="tr-TR" sz="1200" u="none" strike="noStrike" dirty="0">
                          <a:solidFill>
                            <a:schemeClr val="tx1"/>
                          </a:solidFill>
                          <a:effectLst/>
                        </a:rPr>
                        <a:t> 31 Mayıs 2025</a:t>
                      </a:r>
                      <a:endParaRPr lang="tr-TR" sz="12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tr-TR" sz="1200" u="none" strike="noStrike" dirty="0">
                          <a:solidFill>
                            <a:schemeClr val="tx1"/>
                          </a:solidFill>
                          <a:effectLst/>
                        </a:rPr>
                        <a:t> 2</a:t>
                      </a:r>
                      <a:endParaRPr lang="tr-TR" sz="12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tr-TR" sz="1200" u="none" strike="noStrike" dirty="0">
                          <a:solidFill>
                            <a:schemeClr val="tx1"/>
                          </a:solidFill>
                          <a:effectLst/>
                        </a:rPr>
                        <a:t> Çevrim İçi</a:t>
                      </a:r>
                      <a:endParaRPr lang="tr-TR" sz="12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3148017327"/>
                  </a:ext>
                </a:extLst>
              </a:tr>
              <a:tr h="480767">
                <a:tc>
                  <a:txBody>
                    <a:bodyPr/>
                    <a:lstStyle/>
                    <a:p>
                      <a:pPr marL="0" algn="ctr" defTabSz="914400" rtl="0" eaLnBrk="1" fontAlgn="ctr" latinLnBrk="0" hangingPunct="1"/>
                      <a:r>
                        <a:rPr lang="tr-TR" sz="1200" u="none" strike="noStrike" kern="1200" dirty="0">
                          <a:solidFill>
                            <a:schemeClr val="tx1"/>
                          </a:solidFill>
                          <a:effectLst/>
                          <a:latin typeface="+mn-lt"/>
                          <a:ea typeface="+mn-ea"/>
                          <a:cs typeface="+mn-cs"/>
                        </a:rPr>
                        <a:t>6</a:t>
                      </a:r>
                    </a:p>
                  </a:txBody>
                  <a:tcPr marL="7620" marR="7620" marT="7620" marB="0" anchor="ctr"/>
                </a:tc>
                <a:tc>
                  <a:txBody>
                    <a:bodyPr/>
                    <a:lstStyle/>
                    <a:p>
                      <a:pPr algn="ctr" fontAlgn="ctr"/>
                      <a:r>
                        <a:rPr kumimoji="0" lang="tr-TR" sz="1200" b="0" i="0" u="none" strike="noStrike" kern="1200" cap="none" spc="0" normalizeH="0" baseline="0" noProof="0" dirty="0" smtClean="0">
                          <a:ln>
                            <a:noFill/>
                          </a:ln>
                          <a:solidFill>
                            <a:prstClr val="black"/>
                          </a:solidFill>
                          <a:effectLst/>
                          <a:uLnTx/>
                          <a:uFillTx/>
                          <a:latin typeface="Calibri"/>
                          <a:ea typeface="+mn-ea"/>
                          <a:cs typeface="+mn-cs"/>
                        </a:rPr>
                        <a:t>Bilimsel</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ctr"/>
                      <a:r>
                        <a:rPr lang="tr-TR" sz="1200" u="none" strike="noStrike" dirty="0">
                          <a:solidFill>
                            <a:schemeClr val="tx1"/>
                          </a:solidFill>
                          <a:effectLst/>
                        </a:rPr>
                        <a:t> Eğitim</a:t>
                      </a:r>
                      <a:endParaRPr lang="tr-TR" sz="1200" b="1" i="0" u="none" strike="noStrike" dirty="0">
                        <a:solidFill>
                          <a:schemeClr val="tx1"/>
                        </a:solidFill>
                        <a:effectLst/>
                        <a:latin typeface="Times New Roman" panose="02020603050405020304" pitchFamily="18" charset="0"/>
                      </a:endParaRPr>
                    </a:p>
                  </a:txBody>
                  <a:tcPr marL="7620" marR="7620" marT="7620" marB="0" anchor="ctr"/>
                </a:tc>
                <a:tc>
                  <a:txBody>
                    <a:bodyPr/>
                    <a:lstStyle/>
                    <a:p>
                      <a:pPr algn="ctr" fontAlgn="b"/>
                      <a:r>
                        <a:rPr lang="tr-TR" sz="1200" u="none" strike="noStrike" dirty="0">
                          <a:solidFill>
                            <a:schemeClr val="tx1"/>
                          </a:solidFill>
                          <a:effectLst/>
                        </a:rPr>
                        <a:t>Anket Sistemi Eğitimi  </a:t>
                      </a:r>
                      <a:endParaRPr lang="tr-TR" sz="12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tr-TR" sz="1200" u="none" strike="noStrike" dirty="0">
                          <a:solidFill>
                            <a:schemeClr val="tx1"/>
                          </a:solidFill>
                          <a:effectLst/>
                        </a:rPr>
                        <a:t> Trabzon Üniversitesinde </a:t>
                      </a:r>
                      <a:r>
                        <a:rPr lang="tr-TR" sz="1200" u="none" strike="noStrike" dirty="0" smtClean="0">
                          <a:solidFill>
                            <a:schemeClr val="tx1"/>
                          </a:solidFill>
                          <a:effectLst/>
                        </a:rPr>
                        <a:t>Personele </a:t>
                      </a:r>
                      <a:r>
                        <a:rPr lang="tr-TR" sz="1200" u="none" strike="noStrike" dirty="0">
                          <a:solidFill>
                            <a:schemeClr val="tx1"/>
                          </a:solidFill>
                          <a:effectLst/>
                        </a:rPr>
                        <a:t>Yönelik </a:t>
                      </a:r>
                      <a:endParaRPr lang="tr-TR" sz="1200" b="0" i="0" u="none" strike="noStrike" dirty="0">
                        <a:solidFill>
                          <a:schemeClr val="tx1"/>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200" u="none" strike="noStrike" dirty="0">
                          <a:solidFill>
                            <a:schemeClr val="tx1"/>
                          </a:solidFill>
                          <a:effectLst/>
                        </a:rPr>
                        <a:t>29 Aralık 2025</a:t>
                      </a:r>
                      <a:endParaRPr lang="tr-TR" sz="1200" b="1" i="0" u="none" strike="noStrike" dirty="0">
                        <a:solidFill>
                          <a:schemeClr val="tx1"/>
                        </a:solidFill>
                        <a:effectLst/>
                        <a:latin typeface="Times New Roman" panose="02020603050405020304" pitchFamily="18" charset="0"/>
                      </a:endParaRPr>
                    </a:p>
                    <a:p>
                      <a:pPr algn="ctr" fontAlgn="b"/>
                      <a:r>
                        <a:rPr lang="tr-TR" sz="1200" u="none" strike="noStrike" dirty="0">
                          <a:solidFill>
                            <a:schemeClr val="tx1"/>
                          </a:solidFill>
                          <a:effectLst/>
                        </a:rPr>
                        <a:t> </a:t>
                      </a:r>
                      <a:endParaRPr lang="tr-TR" sz="1200" b="0" i="0" u="none" strike="noStrike" dirty="0">
                        <a:solidFill>
                          <a:schemeClr val="tx1"/>
                        </a:solidFill>
                        <a:effectLst/>
                        <a:latin typeface="Calibri" panose="020F0502020204030204" pitchFamily="34" charset="0"/>
                      </a:endParaRPr>
                    </a:p>
                  </a:txBody>
                  <a:tcPr marL="7620" marR="7620" marT="7620" marB="0" anchor="ctr"/>
                </a:tc>
                <a:tc>
                  <a:txBody>
                    <a:bodyPr/>
                    <a:lstStyle/>
                    <a:p>
                      <a:pPr algn="ctr" fontAlgn="b"/>
                      <a:r>
                        <a:rPr lang="tr-TR" sz="1200" u="none" strike="noStrike" dirty="0">
                          <a:solidFill>
                            <a:schemeClr val="tx1"/>
                          </a:solidFill>
                          <a:effectLst/>
                        </a:rPr>
                        <a:t>3 </a:t>
                      </a:r>
                      <a:endParaRPr lang="tr-TR" sz="1200" b="0" i="0" u="none" strike="noStrike" dirty="0">
                        <a:solidFill>
                          <a:schemeClr val="tx1"/>
                        </a:solidFill>
                        <a:effectLst/>
                        <a:latin typeface="Calibri" panose="020F0502020204030204" pitchFamily="34" charset="0"/>
                      </a:endParaRPr>
                    </a:p>
                  </a:txBody>
                  <a:tcPr marL="7620" marR="7620" marT="7620"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tr-TR" sz="1200" u="none" strike="noStrike" dirty="0">
                          <a:solidFill>
                            <a:schemeClr val="tx1"/>
                          </a:solidFill>
                          <a:effectLst/>
                        </a:rPr>
                        <a:t>Fatih Kampüsü/İletişim Fakültesi/2. Kat/FIL215</a:t>
                      </a:r>
                      <a:endParaRPr lang="tr-TR" sz="1200" b="0" i="0" u="none" strike="noStrike" dirty="0">
                        <a:solidFill>
                          <a:schemeClr val="tx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969351913"/>
                  </a:ext>
                </a:extLst>
              </a:tr>
            </a:tbl>
          </a:graphicData>
        </a:graphic>
      </p:graphicFrame>
      <p:sp>
        <p:nvSpPr>
          <p:cNvPr id="7" name="Metin kutusu 6"/>
          <p:cNvSpPr txBox="1"/>
          <p:nvPr/>
        </p:nvSpPr>
        <p:spPr>
          <a:xfrm>
            <a:off x="261258" y="5853633"/>
            <a:ext cx="4572000" cy="276999"/>
          </a:xfrm>
          <a:prstGeom prst="rect">
            <a:avLst/>
          </a:prstGeom>
          <a:noFill/>
        </p:spPr>
        <p:txBody>
          <a:bodyPr wrap="square" rtlCol="0">
            <a:spAutoFit/>
          </a:bodyPr>
          <a:lstStyle/>
          <a:p>
            <a:r>
              <a:rPr lang="tr-TR" sz="1200" b="1" i="1" dirty="0">
                <a:solidFill>
                  <a:srgbClr val="C00000"/>
                </a:solidFill>
              </a:rPr>
              <a:t>*Lütfen etkinlik sayısı kadar yeni satırı tabloya ekleyiniz. </a:t>
            </a:r>
          </a:p>
        </p:txBody>
      </p:sp>
    </p:spTree>
    <p:extLst>
      <p:ext uri="{BB962C8B-B14F-4D97-AF65-F5344CB8AC3E}">
        <p14:creationId xmlns:p14="http://schemas.microsoft.com/office/powerpoint/2010/main" val="29184904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A88320B-9400-8752-5852-B43078EE5421}"/>
              </a:ext>
            </a:extLst>
          </p:cNvPr>
          <p:cNvSpPr>
            <a:spLocks noGrp="1"/>
          </p:cNvSpPr>
          <p:nvPr>
            <p:ph type="title"/>
          </p:nvPr>
        </p:nvSpPr>
        <p:spPr>
          <a:xfrm>
            <a:off x="315686" y="772887"/>
            <a:ext cx="10512331" cy="674626"/>
          </a:xfrm>
        </p:spPr>
        <p:txBody>
          <a:bodyPr>
            <a:noAutofit/>
          </a:bodyPr>
          <a:lstStyle/>
          <a:p>
            <a:pPr algn="ctr"/>
            <a:r>
              <a:rPr lang="tr-TR" sz="2800" b="1" dirty="0">
                <a:solidFill>
                  <a:srgbClr val="FF0000"/>
                </a:solidFill>
                <a:cs typeface="Calibri" panose="020F0502020204030204" pitchFamily="34" charset="0"/>
              </a:rPr>
              <a:t>Bilimsel, Sosyal, Kültürel ve Sportif Ödüller ile Başarılar</a:t>
            </a:r>
            <a:endParaRPr lang="tr-TR" sz="2800" dirty="0">
              <a:solidFill>
                <a:srgbClr val="FF0000"/>
              </a:solidFill>
            </a:endParaRPr>
          </a:p>
        </p:txBody>
      </p:sp>
      <p:sp>
        <p:nvSpPr>
          <p:cNvPr id="5" name="Veri Yer Tutucusu 4"/>
          <p:cNvSpPr>
            <a:spLocks noGrp="1"/>
          </p:cNvSpPr>
          <p:nvPr>
            <p:ph type="dt" sz="half" idx="10"/>
          </p:nvPr>
        </p:nvSpPr>
        <p:spPr/>
        <p:txBody>
          <a:bodyPr/>
          <a:lstStyle/>
          <a:p>
            <a:fld id="{CDB560BE-1799-43F5-B7C9-D9654B7B934C}" type="datetime1">
              <a:rPr lang="tr-TR" smtClean="0"/>
              <a:pPr/>
              <a:t>15.01.2026</a:t>
            </a:fld>
            <a:endParaRPr lang="tr-TR"/>
          </a:p>
        </p:txBody>
      </p:sp>
      <p:sp>
        <p:nvSpPr>
          <p:cNvPr id="8" name="Slayt Numarası Yer Tutucusu 7"/>
          <p:cNvSpPr>
            <a:spLocks noGrp="1"/>
          </p:cNvSpPr>
          <p:nvPr>
            <p:ph type="sldNum" sz="quarter" idx="12"/>
          </p:nvPr>
        </p:nvSpPr>
        <p:spPr/>
        <p:txBody>
          <a:bodyPr/>
          <a:lstStyle/>
          <a:p>
            <a:fld id="{15D42E69-0B45-4D6A-BDA9-8F9042B0111B}" type="slidenum">
              <a:rPr lang="tr-TR" smtClean="0"/>
              <a:pPr/>
              <a:t>31</a:t>
            </a:fld>
            <a:endParaRPr lang="tr-TR"/>
          </a:p>
        </p:txBody>
      </p:sp>
      <p:graphicFrame>
        <p:nvGraphicFramePr>
          <p:cNvPr id="6" name="Tablo 5"/>
          <p:cNvGraphicFramePr>
            <a:graphicFrameLocks noGrp="1"/>
          </p:cNvGraphicFramePr>
          <p:nvPr>
            <p:extLst>
              <p:ext uri="{D42A27DB-BD31-4B8C-83A1-F6EECF244321}">
                <p14:modId xmlns:p14="http://schemas.microsoft.com/office/powerpoint/2010/main" val="2211430995"/>
              </p:ext>
            </p:extLst>
          </p:nvPr>
        </p:nvGraphicFramePr>
        <p:xfrm>
          <a:off x="402771" y="1932315"/>
          <a:ext cx="11226013" cy="3747025"/>
        </p:xfrm>
        <a:graphic>
          <a:graphicData uri="http://schemas.openxmlformats.org/drawingml/2006/table">
            <a:tbl>
              <a:tblPr firstRow="1" firstCol="1" lastRow="1" lastCol="1" bandRow="1" bandCol="1">
                <a:tableStyleId>{5940675A-B579-460E-94D1-54222C63F5DA}</a:tableStyleId>
              </a:tblPr>
              <a:tblGrid>
                <a:gridCol w="9048842">
                  <a:extLst>
                    <a:ext uri="{9D8B030D-6E8A-4147-A177-3AD203B41FA5}">
                      <a16:colId xmlns:a16="http://schemas.microsoft.com/office/drawing/2014/main" val="2633809722"/>
                    </a:ext>
                  </a:extLst>
                </a:gridCol>
                <a:gridCol w="1033998">
                  <a:extLst>
                    <a:ext uri="{9D8B030D-6E8A-4147-A177-3AD203B41FA5}">
                      <a16:colId xmlns:a16="http://schemas.microsoft.com/office/drawing/2014/main" val="518810373"/>
                    </a:ext>
                  </a:extLst>
                </a:gridCol>
                <a:gridCol w="1143173">
                  <a:extLst>
                    <a:ext uri="{9D8B030D-6E8A-4147-A177-3AD203B41FA5}">
                      <a16:colId xmlns:a16="http://schemas.microsoft.com/office/drawing/2014/main" val="2738585799"/>
                    </a:ext>
                  </a:extLst>
                </a:gridCol>
              </a:tblGrid>
              <a:tr h="588464">
                <a:tc>
                  <a:txBody>
                    <a:bodyPr/>
                    <a:lstStyle/>
                    <a:p>
                      <a:pPr marL="36195" marR="36195" algn="ctr">
                        <a:spcAft>
                          <a:spcPts val="0"/>
                        </a:spcAft>
                        <a:tabLst>
                          <a:tab pos="5450840" algn="l"/>
                        </a:tabLst>
                      </a:pPr>
                      <a:r>
                        <a:rPr lang="tr-TR" sz="1800" b="1" dirty="0">
                          <a:solidFill>
                            <a:srgbClr val="FF0000"/>
                          </a:solidFill>
                          <a:effectLst/>
                        </a:rPr>
                        <a:t>Bilimsel, Sosyal, Kültürel ve Sportif Ödül ve/veya Başarı </a:t>
                      </a:r>
                    </a:p>
                    <a:p>
                      <a:pPr marL="36195" marR="36195" algn="ctr">
                        <a:spcAft>
                          <a:spcPts val="0"/>
                        </a:spcAft>
                        <a:tabLst>
                          <a:tab pos="5450840" algn="l"/>
                        </a:tabLst>
                      </a:pPr>
                      <a:r>
                        <a:rPr lang="tr-TR" sz="1800" b="1" dirty="0">
                          <a:solidFill>
                            <a:srgbClr val="0066FF"/>
                          </a:solidFill>
                          <a:effectLst/>
                        </a:rPr>
                        <a:t>(Ödülün Adı ve Derecesi</a:t>
                      </a:r>
                      <a:r>
                        <a:rPr lang="tr-TR" sz="1800" b="1" dirty="0">
                          <a:solidFill>
                            <a:srgbClr val="FF0000"/>
                          </a:solidFill>
                          <a:effectLst/>
                        </a:rPr>
                        <a:t>) *</a:t>
                      </a:r>
                      <a:endParaRPr lang="tr-TR"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600" b="1" dirty="0">
                          <a:solidFill>
                            <a:srgbClr val="FF0000"/>
                          </a:solidFill>
                          <a:effectLst/>
                        </a:rPr>
                        <a:t>2024</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600" b="1" dirty="0">
                          <a:solidFill>
                            <a:srgbClr val="FF0000"/>
                          </a:solidFill>
                          <a:effectLst/>
                        </a:rPr>
                        <a:t>2025</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9130183"/>
                  </a:ext>
                </a:extLst>
              </a:tr>
              <a:tr h="451223">
                <a:tc>
                  <a:txBody>
                    <a:bodyPr/>
                    <a:lstStyle/>
                    <a:p>
                      <a:pPr marL="36195" marR="36195">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60366268"/>
                  </a:ext>
                </a:extLst>
              </a:tr>
              <a:tr h="451223">
                <a:tc>
                  <a:txBody>
                    <a:bodyPr/>
                    <a:lstStyle/>
                    <a:p>
                      <a:pPr marL="36195" marR="36195">
                        <a:lnSpc>
                          <a:spcPct val="107000"/>
                        </a:lnSpc>
                        <a:spcAft>
                          <a:spcPts val="0"/>
                        </a:spcAft>
                      </a:pPr>
                      <a:r>
                        <a:rPr lang="tr-TR" sz="11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7867515"/>
                  </a:ext>
                </a:extLst>
              </a:tr>
              <a:tr h="451223">
                <a:tc>
                  <a:txBody>
                    <a:bodyPr/>
                    <a:lstStyle/>
                    <a:p>
                      <a:pPr marL="36195" marR="36195">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6105766"/>
                  </a:ext>
                </a:extLst>
              </a:tr>
              <a:tr h="451223">
                <a:tc>
                  <a:txBody>
                    <a:bodyPr/>
                    <a:lstStyle/>
                    <a:p>
                      <a:pPr marL="36195" marR="36195">
                        <a:lnSpc>
                          <a:spcPct val="107000"/>
                        </a:lnSpc>
                        <a:spcAft>
                          <a:spcPts val="0"/>
                        </a:spcAft>
                      </a:pPr>
                      <a:r>
                        <a:rPr lang="tr-TR" sz="11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2439625"/>
                  </a:ext>
                </a:extLst>
              </a:tr>
              <a:tr h="451223">
                <a:tc>
                  <a:txBody>
                    <a:bodyPr/>
                    <a:lstStyle/>
                    <a:p>
                      <a:pPr marL="36195" marR="36195">
                        <a:lnSpc>
                          <a:spcPct val="107000"/>
                        </a:lnSpc>
                        <a:spcAft>
                          <a:spcPts val="0"/>
                        </a:spcAft>
                      </a:pPr>
                      <a:r>
                        <a:rPr lang="tr-TR" sz="11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8886732"/>
                  </a:ext>
                </a:extLst>
              </a:tr>
              <a:tr h="451223">
                <a:tc>
                  <a:txBody>
                    <a:bodyPr/>
                    <a:lstStyle/>
                    <a:p>
                      <a:pPr marL="36195" marR="36195">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3557649"/>
                  </a:ext>
                </a:extLst>
              </a:tr>
              <a:tr h="451223">
                <a:tc>
                  <a:txBody>
                    <a:bodyPr/>
                    <a:lstStyle/>
                    <a:p>
                      <a:pPr marL="36195" marR="36195" algn="r">
                        <a:lnSpc>
                          <a:spcPct val="107000"/>
                        </a:lnSpc>
                        <a:spcAft>
                          <a:spcPts val="0"/>
                        </a:spcAft>
                      </a:pPr>
                      <a:r>
                        <a:rPr lang="tr-TR" sz="2000" b="1" dirty="0">
                          <a:solidFill>
                            <a:srgbClr val="FF0000"/>
                          </a:solidFill>
                          <a:effectLst/>
                        </a:rPr>
                        <a:t>TOPLAM</a:t>
                      </a:r>
                      <a:endParaRPr lang="tr-TR"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tr-TR" sz="11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0861125"/>
                  </a:ext>
                </a:extLst>
              </a:tr>
            </a:tbl>
          </a:graphicData>
        </a:graphic>
      </p:graphicFrame>
      <p:sp>
        <p:nvSpPr>
          <p:cNvPr id="9" name="Metin kutusu 8"/>
          <p:cNvSpPr txBox="1"/>
          <p:nvPr/>
        </p:nvSpPr>
        <p:spPr>
          <a:xfrm>
            <a:off x="532061" y="5879344"/>
            <a:ext cx="4572000" cy="276999"/>
          </a:xfrm>
          <a:prstGeom prst="rect">
            <a:avLst/>
          </a:prstGeom>
          <a:noFill/>
        </p:spPr>
        <p:txBody>
          <a:bodyPr wrap="square" rtlCol="0">
            <a:spAutoFit/>
          </a:bodyPr>
          <a:lstStyle/>
          <a:p>
            <a:r>
              <a:rPr lang="tr-TR" sz="1200" b="1" i="1" dirty="0">
                <a:solidFill>
                  <a:srgbClr val="C00000"/>
                </a:solidFill>
              </a:rPr>
              <a:t>*Gerektiğinde satır ekleyiniz. </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28784" y="6330031"/>
            <a:ext cx="386082" cy="391444"/>
          </a:xfrm>
          <a:prstGeom prst="rect">
            <a:avLst/>
          </a:prstGeom>
        </p:spPr>
      </p:pic>
    </p:spTree>
    <p:extLst>
      <p:ext uri="{BB962C8B-B14F-4D97-AF65-F5344CB8AC3E}">
        <p14:creationId xmlns:p14="http://schemas.microsoft.com/office/powerpoint/2010/main" val="5593265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Alt Başlık 6"/>
          <p:cNvSpPr>
            <a:spLocks noGrp="1"/>
          </p:cNvSpPr>
          <p:nvPr>
            <p:ph type="subTitle" idx="1"/>
          </p:nvPr>
        </p:nvSpPr>
        <p:spPr>
          <a:xfrm>
            <a:off x="951345" y="2521383"/>
            <a:ext cx="10402455" cy="3177453"/>
          </a:xfrm>
        </p:spPr>
        <p:txBody>
          <a:bodyPr>
            <a:normAutofit/>
          </a:bodyPr>
          <a:lstStyle/>
          <a:p>
            <a:r>
              <a:rPr lang="tr-TR" sz="7200" b="1" dirty="0">
                <a:solidFill>
                  <a:srgbClr val="3333FF"/>
                </a:solidFill>
              </a:rPr>
              <a:t>ULUSLARARASILAŞMA</a:t>
            </a:r>
            <a:endParaRPr lang="tr-TR" sz="7200" b="1" dirty="0">
              <a:solidFill>
                <a:srgbClr val="FF0000"/>
              </a:solidFill>
            </a:endParaRP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32</a:t>
            </a:fld>
            <a:endParaRPr lang="tr-TR"/>
          </a:p>
        </p:txBody>
      </p:sp>
    </p:spTree>
    <p:extLst>
      <p:ext uri="{BB962C8B-B14F-4D97-AF65-F5344CB8AC3E}">
        <p14:creationId xmlns:p14="http://schemas.microsoft.com/office/powerpoint/2010/main" val="3207028648"/>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Unvan 1">
            <a:extLst>
              <a:ext uri="{FF2B5EF4-FFF2-40B4-BE49-F238E27FC236}">
                <a16:creationId xmlns:a16="http://schemas.microsoft.com/office/drawing/2014/main" id="{87438A34-B7CB-7461-6867-899108B184E3}"/>
              </a:ext>
            </a:extLst>
          </p:cNvPr>
          <p:cNvSpPr>
            <a:spLocks noGrp="1"/>
          </p:cNvSpPr>
          <p:nvPr>
            <p:ph type="title"/>
          </p:nvPr>
        </p:nvSpPr>
        <p:spPr>
          <a:xfrm>
            <a:off x="477078" y="768738"/>
            <a:ext cx="10312772" cy="579771"/>
          </a:xfrm>
        </p:spPr>
        <p:txBody>
          <a:bodyPr>
            <a:noAutofit/>
          </a:bodyPr>
          <a:lstStyle/>
          <a:p>
            <a:pPr algn="ctr"/>
            <a:r>
              <a:rPr lang="tr-TR" sz="2800" b="1" dirty="0">
                <a:solidFill>
                  <a:srgbClr val="FF0000"/>
                </a:solidFill>
                <a:latin typeface="+mn-lt"/>
              </a:rPr>
              <a:t>Uluslararası İşbirlikleri </a:t>
            </a:r>
            <a:r>
              <a:rPr lang="tr-TR" sz="2400" b="1" dirty="0">
                <a:solidFill>
                  <a:srgbClr val="3333FF"/>
                </a:solidFill>
                <a:latin typeface="+mn-lt"/>
              </a:rPr>
              <a:t>(Ortak Programlar ve Projeler)</a:t>
            </a:r>
            <a:endParaRPr lang="tr-TR" sz="2400" dirty="0">
              <a:solidFill>
                <a:srgbClr val="3333FF"/>
              </a:solidFill>
              <a:latin typeface="+mn-lt"/>
            </a:endParaRPr>
          </a:p>
        </p:txBody>
      </p:sp>
      <p:sp>
        <p:nvSpPr>
          <p:cNvPr id="2" name="Veri Yer Tutucusu 1"/>
          <p:cNvSpPr>
            <a:spLocks noGrp="1"/>
          </p:cNvSpPr>
          <p:nvPr>
            <p:ph type="dt" sz="half" idx="10"/>
          </p:nvPr>
        </p:nvSpPr>
        <p:spPr/>
        <p:txBody>
          <a:bodyPr/>
          <a:lstStyle/>
          <a:p>
            <a:fld id="{CF6120AE-9F01-4565-8359-DEF5439FBB37}" type="datetime1">
              <a:rPr lang="tr-TR" smtClean="0"/>
              <a:pPr/>
              <a:t>15.01.2026</a:t>
            </a:fld>
            <a:endParaRPr lang="tr-TR"/>
          </a:p>
        </p:txBody>
      </p:sp>
      <p:sp>
        <p:nvSpPr>
          <p:cNvPr id="3" name="Slayt Numarası Yer Tutucusu 2"/>
          <p:cNvSpPr>
            <a:spLocks noGrp="1"/>
          </p:cNvSpPr>
          <p:nvPr>
            <p:ph type="sldNum" sz="quarter" idx="12"/>
          </p:nvPr>
        </p:nvSpPr>
        <p:spPr/>
        <p:txBody>
          <a:bodyPr/>
          <a:lstStyle/>
          <a:p>
            <a:fld id="{15D42E69-0B45-4D6A-BDA9-8F9042B0111B}" type="slidenum">
              <a:rPr lang="tr-TR" smtClean="0"/>
              <a:pPr/>
              <a:t>33</a:t>
            </a:fld>
            <a:endParaRPr lang="tr-TR"/>
          </a:p>
        </p:txBody>
      </p:sp>
      <p:graphicFrame>
        <p:nvGraphicFramePr>
          <p:cNvPr id="6" name="Tablo 5"/>
          <p:cNvGraphicFramePr>
            <a:graphicFrameLocks noGrp="1"/>
          </p:cNvGraphicFramePr>
          <p:nvPr>
            <p:extLst>
              <p:ext uri="{D42A27DB-BD31-4B8C-83A1-F6EECF244321}">
                <p14:modId xmlns:p14="http://schemas.microsoft.com/office/powerpoint/2010/main" val="4119511245"/>
              </p:ext>
            </p:extLst>
          </p:nvPr>
        </p:nvGraphicFramePr>
        <p:xfrm>
          <a:off x="477080" y="1918249"/>
          <a:ext cx="11371192" cy="4201130"/>
        </p:xfrm>
        <a:graphic>
          <a:graphicData uri="http://schemas.openxmlformats.org/drawingml/2006/table">
            <a:tbl>
              <a:tblPr>
                <a:tableStyleId>{BDBED569-4797-4DF1-A0F4-6AAB3CD982D8}</a:tableStyleId>
              </a:tblPr>
              <a:tblGrid>
                <a:gridCol w="1542543">
                  <a:extLst>
                    <a:ext uri="{9D8B030D-6E8A-4147-A177-3AD203B41FA5}">
                      <a16:colId xmlns:a16="http://schemas.microsoft.com/office/drawing/2014/main" val="4241462627"/>
                    </a:ext>
                  </a:extLst>
                </a:gridCol>
                <a:gridCol w="1995786">
                  <a:extLst>
                    <a:ext uri="{9D8B030D-6E8A-4147-A177-3AD203B41FA5}">
                      <a16:colId xmlns:a16="http://schemas.microsoft.com/office/drawing/2014/main" val="2566159512"/>
                    </a:ext>
                  </a:extLst>
                </a:gridCol>
                <a:gridCol w="1908313">
                  <a:extLst>
                    <a:ext uri="{9D8B030D-6E8A-4147-A177-3AD203B41FA5}">
                      <a16:colId xmlns:a16="http://schemas.microsoft.com/office/drawing/2014/main" val="2487010389"/>
                    </a:ext>
                  </a:extLst>
                </a:gridCol>
                <a:gridCol w="2196548">
                  <a:extLst>
                    <a:ext uri="{9D8B030D-6E8A-4147-A177-3AD203B41FA5}">
                      <a16:colId xmlns:a16="http://schemas.microsoft.com/office/drawing/2014/main" val="717254350"/>
                    </a:ext>
                  </a:extLst>
                </a:gridCol>
                <a:gridCol w="1977887">
                  <a:extLst>
                    <a:ext uri="{9D8B030D-6E8A-4147-A177-3AD203B41FA5}">
                      <a16:colId xmlns:a16="http://schemas.microsoft.com/office/drawing/2014/main" val="2952350889"/>
                    </a:ext>
                  </a:extLst>
                </a:gridCol>
                <a:gridCol w="1750115">
                  <a:extLst>
                    <a:ext uri="{9D8B030D-6E8A-4147-A177-3AD203B41FA5}">
                      <a16:colId xmlns:a16="http://schemas.microsoft.com/office/drawing/2014/main" val="785312343"/>
                    </a:ext>
                  </a:extLst>
                </a:gridCol>
              </a:tblGrid>
              <a:tr h="880511">
                <a:tc>
                  <a:txBody>
                    <a:bodyPr/>
                    <a:lstStyle/>
                    <a:p>
                      <a:pPr algn="ctr">
                        <a:lnSpc>
                          <a:spcPct val="107000"/>
                        </a:lnSpc>
                        <a:spcAft>
                          <a:spcPts val="0"/>
                        </a:spcAft>
                      </a:pPr>
                      <a:r>
                        <a:rPr lang="tr-TR" sz="1800" b="1">
                          <a:solidFill>
                            <a:srgbClr val="FF0000"/>
                          </a:solidFill>
                          <a:effectLst/>
                          <a:latin typeface="+mn-lt"/>
                        </a:rPr>
                        <a:t>Ülke Adı</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dirty="0">
                          <a:solidFill>
                            <a:srgbClr val="FF0000"/>
                          </a:solidFill>
                          <a:effectLst/>
                          <a:latin typeface="+mn-lt"/>
                        </a:rPr>
                        <a:t>Üniversite Adı</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800" b="1" dirty="0">
                          <a:solidFill>
                            <a:srgbClr val="FF0000"/>
                          </a:solidFill>
                          <a:effectLst/>
                          <a:latin typeface="+mn-lt"/>
                        </a:rPr>
                        <a:t>Fakülte Adı</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a:solidFill>
                            <a:srgbClr val="FF0000"/>
                          </a:solidFill>
                          <a:effectLst/>
                          <a:latin typeface="+mn-lt"/>
                        </a:rPr>
                        <a:t>Bölüm/Program Adı</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800" b="1" dirty="0">
                          <a:solidFill>
                            <a:srgbClr val="FF0000"/>
                          </a:solidFill>
                          <a:effectLst/>
                          <a:latin typeface="+mn-lt"/>
                        </a:rPr>
                        <a:t>Kapsamı (Program veya Proje Adı)</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a:solidFill>
                            <a:srgbClr val="FF0000"/>
                          </a:solidFill>
                          <a:effectLst/>
                          <a:latin typeface="+mn-lt"/>
                        </a:rPr>
                        <a:t>Süresi (Başlangıç ve Bitiş Tarihi)</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05902556"/>
                  </a:ext>
                </a:extLst>
              </a:tr>
              <a:tr h="299854">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06240501"/>
                  </a:ext>
                </a:extLst>
              </a:tr>
              <a:tr h="299854">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dirty="0">
                          <a:solidFill>
                            <a:srgbClr val="FF0000"/>
                          </a:solidFill>
                          <a:effectLst/>
                          <a:latin typeface="+mn-lt"/>
                        </a:rPr>
                        <a:t> </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51128265"/>
                  </a:ext>
                </a:extLst>
              </a:tr>
              <a:tr h="299854">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dirty="0">
                          <a:solidFill>
                            <a:srgbClr val="FF0000"/>
                          </a:solidFill>
                          <a:effectLst/>
                          <a:latin typeface="+mn-lt"/>
                        </a:rPr>
                        <a:t> </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40135820"/>
                  </a:ext>
                </a:extLst>
              </a:tr>
              <a:tr h="299854">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91235952"/>
                  </a:ext>
                </a:extLst>
              </a:tr>
              <a:tr h="303029">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41731265"/>
                  </a:ext>
                </a:extLst>
              </a:tr>
              <a:tr h="303029">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87472582"/>
                  </a:ext>
                </a:extLst>
              </a:tr>
              <a:tr h="303029">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4623425"/>
                  </a:ext>
                </a:extLst>
              </a:tr>
              <a:tr h="303029">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dirty="0">
                          <a:solidFill>
                            <a:srgbClr val="FF0000"/>
                          </a:solidFill>
                          <a:effectLst/>
                          <a:latin typeface="+mn-lt"/>
                        </a:rPr>
                        <a:t> </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01879050"/>
                  </a:ext>
                </a:extLst>
              </a:tr>
              <a:tr h="303029">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dirty="0">
                          <a:solidFill>
                            <a:srgbClr val="FF0000"/>
                          </a:solidFill>
                          <a:effectLst/>
                          <a:latin typeface="+mn-lt"/>
                        </a:rPr>
                        <a:t> </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50394245"/>
                  </a:ext>
                </a:extLst>
              </a:tr>
              <a:tr h="303029">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4955534"/>
                  </a:ext>
                </a:extLst>
              </a:tr>
              <a:tr h="303029">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dirty="0">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dirty="0">
                          <a:solidFill>
                            <a:srgbClr val="FF0000"/>
                          </a:solidFill>
                          <a:effectLst/>
                          <a:latin typeface="+mn-lt"/>
                        </a:rPr>
                        <a:t> </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76145046"/>
                  </a:ext>
                </a:extLst>
              </a:tr>
            </a:tbl>
          </a:graphicData>
        </a:graphic>
      </p:graphicFrame>
    </p:spTree>
    <p:extLst>
      <p:ext uri="{BB962C8B-B14F-4D97-AF65-F5344CB8AC3E}">
        <p14:creationId xmlns:p14="http://schemas.microsoft.com/office/powerpoint/2010/main" val="1347423784"/>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Unvan 1">
            <a:extLst>
              <a:ext uri="{FF2B5EF4-FFF2-40B4-BE49-F238E27FC236}">
                <a16:creationId xmlns:a16="http://schemas.microsoft.com/office/drawing/2014/main" id="{87438A34-B7CB-7461-6867-899108B184E3}"/>
              </a:ext>
            </a:extLst>
          </p:cNvPr>
          <p:cNvSpPr>
            <a:spLocks noGrp="1"/>
          </p:cNvSpPr>
          <p:nvPr>
            <p:ph type="title"/>
          </p:nvPr>
        </p:nvSpPr>
        <p:spPr>
          <a:xfrm>
            <a:off x="397565" y="855002"/>
            <a:ext cx="10556186" cy="456562"/>
          </a:xfrm>
        </p:spPr>
        <p:txBody>
          <a:bodyPr>
            <a:noAutofit/>
          </a:bodyPr>
          <a:lstStyle/>
          <a:p>
            <a:pPr algn="ctr"/>
            <a:r>
              <a:rPr lang="tr-TR" sz="3200" b="1" dirty="0">
                <a:solidFill>
                  <a:srgbClr val="FF0000"/>
                </a:solidFill>
                <a:latin typeface="+mn-lt"/>
              </a:rPr>
              <a:t>Uluslararası İşbirlikleri </a:t>
            </a:r>
            <a:r>
              <a:rPr lang="tr-TR" sz="3200" b="1" dirty="0">
                <a:solidFill>
                  <a:srgbClr val="3333FF"/>
                </a:solidFill>
                <a:latin typeface="+mn-lt"/>
              </a:rPr>
              <a:t>(Erasmus+)</a:t>
            </a:r>
            <a:endParaRPr lang="tr-TR" sz="3200" dirty="0">
              <a:solidFill>
                <a:srgbClr val="3333FF"/>
              </a:solidFill>
              <a:latin typeface="+mn-lt"/>
            </a:endParaRPr>
          </a:p>
        </p:txBody>
      </p:sp>
      <p:sp>
        <p:nvSpPr>
          <p:cNvPr id="2" name="Veri Yer Tutucusu 1"/>
          <p:cNvSpPr>
            <a:spLocks noGrp="1"/>
          </p:cNvSpPr>
          <p:nvPr>
            <p:ph type="dt" sz="half" idx="10"/>
          </p:nvPr>
        </p:nvSpPr>
        <p:spPr/>
        <p:txBody>
          <a:bodyPr/>
          <a:lstStyle/>
          <a:p>
            <a:fld id="{CF6120AE-9F01-4565-8359-DEF5439FBB37}" type="datetime1">
              <a:rPr lang="tr-TR" smtClean="0"/>
              <a:pPr/>
              <a:t>15.01.2026</a:t>
            </a:fld>
            <a:endParaRPr lang="tr-TR"/>
          </a:p>
        </p:txBody>
      </p:sp>
      <p:sp>
        <p:nvSpPr>
          <p:cNvPr id="3" name="Slayt Numarası Yer Tutucusu 2"/>
          <p:cNvSpPr>
            <a:spLocks noGrp="1"/>
          </p:cNvSpPr>
          <p:nvPr>
            <p:ph type="sldNum" sz="quarter" idx="12"/>
          </p:nvPr>
        </p:nvSpPr>
        <p:spPr/>
        <p:txBody>
          <a:bodyPr/>
          <a:lstStyle/>
          <a:p>
            <a:fld id="{15D42E69-0B45-4D6A-BDA9-8F9042B0111B}" type="slidenum">
              <a:rPr lang="tr-TR" smtClean="0"/>
              <a:pPr/>
              <a:t>34</a:t>
            </a:fld>
            <a:endParaRPr lang="tr-TR"/>
          </a:p>
        </p:txBody>
      </p:sp>
      <p:graphicFrame>
        <p:nvGraphicFramePr>
          <p:cNvPr id="6" name="Tablo 5"/>
          <p:cNvGraphicFramePr>
            <a:graphicFrameLocks noGrp="1"/>
          </p:cNvGraphicFramePr>
          <p:nvPr>
            <p:extLst>
              <p:ext uri="{D42A27DB-BD31-4B8C-83A1-F6EECF244321}">
                <p14:modId xmlns:p14="http://schemas.microsoft.com/office/powerpoint/2010/main" val="1811845802"/>
              </p:ext>
            </p:extLst>
          </p:nvPr>
        </p:nvGraphicFramePr>
        <p:xfrm>
          <a:off x="357809" y="2067433"/>
          <a:ext cx="11510341" cy="3907536"/>
        </p:xfrm>
        <a:graphic>
          <a:graphicData uri="http://schemas.openxmlformats.org/drawingml/2006/table">
            <a:tbl>
              <a:tblPr>
                <a:tableStyleId>{BDBED569-4797-4DF1-A0F4-6AAB3CD982D8}</a:tableStyleId>
              </a:tblPr>
              <a:tblGrid>
                <a:gridCol w="1561419">
                  <a:extLst>
                    <a:ext uri="{9D8B030D-6E8A-4147-A177-3AD203B41FA5}">
                      <a16:colId xmlns:a16="http://schemas.microsoft.com/office/drawing/2014/main" val="4241462627"/>
                    </a:ext>
                  </a:extLst>
                </a:gridCol>
                <a:gridCol w="2076302">
                  <a:extLst>
                    <a:ext uri="{9D8B030D-6E8A-4147-A177-3AD203B41FA5}">
                      <a16:colId xmlns:a16="http://schemas.microsoft.com/office/drawing/2014/main" val="2566159512"/>
                    </a:ext>
                  </a:extLst>
                </a:gridCol>
                <a:gridCol w="1868557">
                  <a:extLst>
                    <a:ext uri="{9D8B030D-6E8A-4147-A177-3AD203B41FA5}">
                      <a16:colId xmlns:a16="http://schemas.microsoft.com/office/drawing/2014/main" val="2487010389"/>
                    </a:ext>
                  </a:extLst>
                </a:gridCol>
                <a:gridCol w="2286000">
                  <a:extLst>
                    <a:ext uri="{9D8B030D-6E8A-4147-A177-3AD203B41FA5}">
                      <a16:colId xmlns:a16="http://schemas.microsoft.com/office/drawing/2014/main" val="717254350"/>
                    </a:ext>
                  </a:extLst>
                </a:gridCol>
                <a:gridCol w="1848678">
                  <a:extLst>
                    <a:ext uri="{9D8B030D-6E8A-4147-A177-3AD203B41FA5}">
                      <a16:colId xmlns:a16="http://schemas.microsoft.com/office/drawing/2014/main" val="2952350889"/>
                    </a:ext>
                  </a:extLst>
                </a:gridCol>
                <a:gridCol w="1869385">
                  <a:extLst>
                    <a:ext uri="{9D8B030D-6E8A-4147-A177-3AD203B41FA5}">
                      <a16:colId xmlns:a16="http://schemas.microsoft.com/office/drawing/2014/main" val="785312343"/>
                    </a:ext>
                  </a:extLst>
                </a:gridCol>
              </a:tblGrid>
              <a:tr h="518749">
                <a:tc>
                  <a:txBody>
                    <a:bodyPr/>
                    <a:lstStyle/>
                    <a:p>
                      <a:pPr algn="ctr">
                        <a:lnSpc>
                          <a:spcPct val="107000"/>
                        </a:lnSpc>
                        <a:spcAft>
                          <a:spcPts val="0"/>
                        </a:spcAft>
                      </a:pPr>
                      <a:r>
                        <a:rPr lang="tr-TR" sz="1800" b="1" dirty="0">
                          <a:solidFill>
                            <a:srgbClr val="FF0000"/>
                          </a:solidFill>
                          <a:effectLst/>
                          <a:latin typeface="+mn-lt"/>
                        </a:rPr>
                        <a:t>Ülke Adı</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dirty="0">
                          <a:solidFill>
                            <a:srgbClr val="FF0000"/>
                          </a:solidFill>
                          <a:effectLst/>
                          <a:latin typeface="+mn-lt"/>
                        </a:rPr>
                        <a:t>Üniversite Adı</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800" b="1" dirty="0">
                          <a:solidFill>
                            <a:srgbClr val="FF0000"/>
                          </a:solidFill>
                          <a:effectLst/>
                          <a:latin typeface="+mn-lt"/>
                        </a:rPr>
                        <a:t>Fakülte Adı</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a:solidFill>
                            <a:srgbClr val="FF0000"/>
                          </a:solidFill>
                          <a:effectLst/>
                          <a:latin typeface="+mn-lt"/>
                        </a:rPr>
                        <a:t>Bölüm/Program Adı</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800" b="1">
                          <a:solidFill>
                            <a:srgbClr val="FF0000"/>
                          </a:solidFill>
                          <a:effectLst/>
                          <a:latin typeface="+mn-lt"/>
                        </a:rPr>
                        <a:t>Kapsamı</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tr-TR" sz="1800" b="1">
                          <a:solidFill>
                            <a:srgbClr val="FF0000"/>
                          </a:solidFill>
                          <a:effectLst/>
                          <a:latin typeface="+mn-lt"/>
                        </a:rPr>
                        <a:t>Süresi (Başlangıç ve Bitiş Tarihi)</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05902556"/>
                  </a:ext>
                </a:extLst>
              </a:tr>
              <a:tr h="290748">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dirty="0">
                        <a:solidFill>
                          <a:srgbClr val="FF0000"/>
                        </a:solidFill>
                        <a:effectLst/>
                        <a:latin typeface="+mn-lt"/>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406240501"/>
                  </a:ext>
                </a:extLst>
              </a:tr>
              <a:tr h="278323">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651128265"/>
                  </a:ext>
                </a:extLst>
              </a:tr>
              <a:tr h="278323">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440135820"/>
                  </a:ext>
                </a:extLst>
              </a:tr>
              <a:tr h="278323">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91235952"/>
                  </a:ext>
                </a:extLst>
              </a:tr>
              <a:tr h="295718">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41731265"/>
                  </a:ext>
                </a:extLst>
              </a:tr>
              <a:tr h="295718">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287472582"/>
                  </a:ext>
                </a:extLst>
              </a:tr>
              <a:tr h="295718">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4623425"/>
                  </a:ext>
                </a:extLst>
              </a:tr>
              <a:tr h="283293">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101879050"/>
                  </a:ext>
                </a:extLst>
              </a:tr>
              <a:tr h="283293">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050394245"/>
                  </a:ext>
                </a:extLst>
              </a:tr>
              <a:tr h="283293">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4955534"/>
                  </a:ext>
                </a:extLst>
              </a:tr>
              <a:tr h="295718">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800" b="1">
                        <a:solidFill>
                          <a:srgbClr val="FF0000"/>
                        </a:solidFill>
                        <a:effectLst/>
                        <a:latin typeface="+mn-lt"/>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b="1">
                          <a:solidFill>
                            <a:srgbClr val="FF0000"/>
                          </a:solidFill>
                          <a:effectLst/>
                          <a:latin typeface="+mn-lt"/>
                        </a:rPr>
                        <a:t> </a:t>
                      </a:r>
                      <a:endParaRPr lang="tr-TR" sz="1800" b="1">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800" b="1" dirty="0">
                          <a:solidFill>
                            <a:srgbClr val="FF0000"/>
                          </a:solidFill>
                          <a:effectLst/>
                          <a:latin typeface="+mn-lt"/>
                        </a:rPr>
                        <a:t> </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676145046"/>
                  </a:ext>
                </a:extLst>
              </a:tr>
            </a:tbl>
          </a:graphicData>
        </a:graphic>
      </p:graphicFrame>
    </p:spTree>
    <p:extLst>
      <p:ext uri="{BB962C8B-B14F-4D97-AF65-F5344CB8AC3E}">
        <p14:creationId xmlns:p14="http://schemas.microsoft.com/office/powerpoint/2010/main" val="2925006465"/>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 name="Unvan 5"/>
          <p:cNvSpPr>
            <a:spLocks noGrp="1"/>
          </p:cNvSpPr>
          <p:nvPr>
            <p:ph type="title"/>
          </p:nvPr>
        </p:nvSpPr>
        <p:spPr>
          <a:xfrm>
            <a:off x="838200" y="790673"/>
            <a:ext cx="10254343" cy="718458"/>
          </a:xfrm>
        </p:spPr>
        <p:txBody>
          <a:bodyPr>
            <a:normAutofit/>
          </a:bodyPr>
          <a:lstStyle/>
          <a:p>
            <a:pPr algn="ctr"/>
            <a:r>
              <a:rPr lang="tr-TR" sz="3200" b="1" dirty="0">
                <a:solidFill>
                  <a:srgbClr val="FF0000"/>
                </a:solidFill>
              </a:rPr>
              <a:t>ERASMUS+ </a:t>
            </a:r>
            <a:r>
              <a:rPr lang="tr-TR" sz="3200" b="1" dirty="0">
                <a:solidFill>
                  <a:srgbClr val="0000CC"/>
                </a:solidFill>
              </a:rPr>
              <a:t>Hareketlilik Durumu</a:t>
            </a:r>
            <a:endParaRPr lang="tr-TR" sz="3200" dirty="0">
              <a:solidFill>
                <a:srgbClr val="0000CC"/>
              </a:solidFill>
            </a:endParaRP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35</a:t>
            </a:fld>
            <a:endParaRPr lang="tr-TR"/>
          </a:p>
        </p:txBody>
      </p:sp>
      <p:graphicFrame>
        <p:nvGraphicFramePr>
          <p:cNvPr id="7" name="Tablo 6"/>
          <p:cNvGraphicFramePr>
            <a:graphicFrameLocks noGrp="1"/>
          </p:cNvGraphicFramePr>
          <p:nvPr>
            <p:extLst>
              <p:ext uri="{D42A27DB-BD31-4B8C-83A1-F6EECF244321}">
                <p14:modId xmlns:p14="http://schemas.microsoft.com/office/powerpoint/2010/main" val="2333547401"/>
              </p:ext>
            </p:extLst>
          </p:nvPr>
        </p:nvGraphicFramePr>
        <p:xfrm>
          <a:off x="838201" y="1958195"/>
          <a:ext cx="10840277" cy="3218583"/>
        </p:xfrm>
        <a:graphic>
          <a:graphicData uri="http://schemas.openxmlformats.org/drawingml/2006/table">
            <a:tbl>
              <a:tblPr>
                <a:tableStyleId>{BDBED569-4797-4DF1-A0F4-6AAB3CD982D8}</a:tableStyleId>
              </a:tblPr>
              <a:tblGrid>
                <a:gridCol w="8489813">
                  <a:extLst>
                    <a:ext uri="{9D8B030D-6E8A-4147-A177-3AD203B41FA5}">
                      <a16:colId xmlns:a16="http://schemas.microsoft.com/office/drawing/2014/main" val="3486356541"/>
                    </a:ext>
                  </a:extLst>
                </a:gridCol>
                <a:gridCol w="1175232">
                  <a:extLst>
                    <a:ext uri="{9D8B030D-6E8A-4147-A177-3AD203B41FA5}">
                      <a16:colId xmlns:a16="http://schemas.microsoft.com/office/drawing/2014/main" val="1443208702"/>
                    </a:ext>
                  </a:extLst>
                </a:gridCol>
                <a:gridCol w="1175232">
                  <a:extLst>
                    <a:ext uri="{9D8B030D-6E8A-4147-A177-3AD203B41FA5}">
                      <a16:colId xmlns:a16="http://schemas.microsoft.com/office/drawing/2014/main" val="509227458"/>
                    </a:ext>
                  </a:extLst>
                </a:gridCol>
              </a:tblGrid>
              <a:tr h="560258">
                <a:tc>
                  <a:txBody>
                    <a:bodyPr/>
                    <a:lstStyle/>
                    <a:p>
                      <a:pPr algn="ctr">
                        <a:lnSpc>
                          <a:spcPct val="107000"/>
                        </a:lnSpc>
                        <a:spcAft>
                          <a:spcPts val="0"/>
                        </a:spcAft>
                      </a:pPr>
                      <a:r>
                        <a:rPr lang="tr-TR" sz="2400" b="1" dirty="0">
                          <a:solidFill>
                            <a:srgbClr val="FF0000"/>
                          </a:solidFill>
                          <a:effectLst/>
                        </a:rPr>
                        <a:t>ERASMUS+ HAREKETLİLİLK DURUMU</a:t>
                      </a:r>
                      <a:endParaRPr lang="tr-TR"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marL="36830" marR="36830" algn="ctr">
                        <a:lnSpc>
                          <a:spcPct val="106000"/>
                        </a:lnSpc>
                        <a:spcAft>
                          <a:spcPts val="0"/>
                        </a:spcAft>
                      </a:pPr>
                      <a:r>
                        <a:rPr lang="tr-TR" sz="2400" b="1" kern="1200" dirty="0">
                          <a:solidFill>
                            <a:srgbClr val="FF0000"/>
                          </a:solidFill>
                          <a:effectLst/>
                        </a:rPr>
                        <a:t>2024</a:t>
                      </a:r>
                      <a:endParaRPr lang="tr-TR" sz="2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tc>
                  <a:txBody>
                    <a:bodyPr/>
                    <a:lstStyle/>
                    <a:p>
                      <a:pPr marL="36830" marR="36830" algn="ctr">
                        <a:lnSpc>
                          <a:spcPct val="106000"/>
                        </a:lnSpc>
                        <a:spcAft>
                          <a:spcPts val="0"/>
                        </a:spcAft>
                      </a:pPr>
                      <a:r>
                        <a:rPr lang="tr-TR" sz="2400" b="1" kern="1200" dirty="0">
                          <a:solidFill>
                            <a:srgbClr val="FF0000"/>
                          </a:solidFill>
                          <a:effectLst/>
                        </a:rPr>
                        <a:t>2025</a:t>
                      </a:r>
                      <a:endParaRPr lang="tr-TR" sz="24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703780812"/>
                  </a:ext>
                </a:extLst>
              </a:tr>
              <a:tr h="564333">
                <a:tc>
                  <a:txBody>
                    <a:bodyPr/>
                    <a:lstStyle/>
                    <a:p>
                      <a:pPr marL="72000">
                        <a:lnSpc>
                          <a:spcPct val="100000"/>
                        </a:lnSpc>
                        <a:spcAft>
                          <a:spcPts val="0"/>
                        </a:spcAft>
                      </a:pPr>
                      <a:r>
                        <a:rPr lang="tr-TR" sz="2000" b="1" dirty="0">
                          <a:solidFill>
                            <a:srgbClr val="0000CC"/>
                          </a:solidFill>
                          <a:effectLst/>
                        </a:rPr>
                        <a:t>ERASMUS + Yurtdışına Giden Öğretim Elemanı Sayısı</a:t>
                      </a:r>
                      <a:endParaRPr lang="tr-TR" sz="20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416308354"/>
                  </a:ext>
                </a:extLst>
              </a:tr>
              <a:tr h="368502">
                <a:tc>
                  <a:txBody>
                    <a:bodyPr/>
                    <a:lstStyle/>
                    <a:p>
                      <a:pPr marL="72000">
                        <a:lnSpc>
                          <a:spcPct val="100000"/>
                        </a:lnSpc>
                        <a:spcAft>
                          <a:spcPts val="0"/>
                        </a:spcAft>
                      </a:pPr>
                      <a:r>
                        <a:rPr lang="tr-TR" sz="2000" b="1" dirty="0">
                          <a:solidFill>
                            <a:srgbClr val="0000CC"/>
                          </a:solidFill>
                          <a:effectLst/>
                        </a:rPr>
                        <a:t>ERASMUS + Yurtdışına Giden İdari Personel Sayısı</a:t>
                      </a:r>
                      <a:endParaRPr lang="tr-TR" sz="20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434161976"/>
                  </a:ext>
                </a:extLst>
              </a:tr>
              <a:tr h="368502">
                <a:tc>
                  <a:txBody>
                    <a:bodyPr/>
                    <a:lstStyle/>
                    <a:p>
                      <a:pPr marL="72000" algn="r">
                        <a:lnSpc>
                          <a:spcPct val="100000"/>
                        </a:lnSpc>
                        <a:spcAft>
                          <a:spcPts val="0"/>
                        </a:spcAft>
                      </a:pPr>
                      <a:r>
                        <a:rPr lang="tr-TR" sz="2000" b="1" dirty="0">
                          <a:solidFill>
                            <a:srgbClr val="FF0000"/>
                          </a:solidFill>
                          <a:effectLst/>
                        </a:rPr>
                        <a:t>TOPLAM</a:t>
                      </a:r>
                      <a:endParaRPr lang="tr-TR"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100" dirty="0">
                          <a:solidFill>
                            <a:srgbClr val="FF0000"/>
                          </a:solidFill>
                          <a:effectLst/>
                        </a:rPr>
                        <a:t> </a:t>
                      </a:r>
                      <a:endParaRPr lang="tr-TR"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tr-TR" sz="1100" dirty="0">
                          <a:solidFill>
                            <a:srgbClr val="FF0000"/>
                          </a:solidFill>
                          <a:effectLst/>
                        </a:rPr>
                        <a:t> </a:t>
                      </a:r>
                      <a:endParaRPr lang="tr-TR"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224036789"/>
                  </a:ext>
                </a:extLst>
              </a:tr>
              <a:tr h="619984">
                <a:tc>
                  <a:txBody>
                    <a:bodyPr/>
                    <a:lstStyle/>
                    <a:p>
                      <a:pPr marL="72000">
                        <a:lnSpc>
                          <a:spcPct val="100000"/>
                        </a:lnSpc>
                        <a:spcAft>
                          <a:spcPts val="0"/>
                        </a:spcAft>
                      </a:pPr>
                      <a:r>
                        <a:rPr lang="tr-TR" sz="2000" b="1" dirty="0">
                          <a:solidFill>
                            <a:srgbClr val="0000CC"/>
                          </a:solidFill>
                          <a:effectLst/>
                        </a:rPr>
                        <a:t>ERASMUS + Yurtdışından Gelen Öğretim Elemanı Sayısı</a:t>
                      </a:r>
                      <a:endParaRPr lang="tr-TR" sz="20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45825508"/>
                  </a:ext>
                </a:extLst>
              </a:tr>
              <a:tr h="368502">
                <a:tc>
                  <a:txBody>
                    <a:bodyPr/>
                    <a:lstStyle/>
                    <a:p>
                      <a:pPr marL="72000">
                        <a:lnSpc>
                          <a:spcPct val="100000"/>
                        </a:lnSpc>
                        <a:spcAft>
                          <a:spcPts val="0"/>
                        </a:spcAft>
                      </a:pPr>
                      <a:r>
                        <a:rPr lang="tr-TR" sz="2000" b="1" dirty="0">
                          <a:solidFill>
                            <a:srgbClr val="0000CC"/>
                          </a:solidFill>
                          <a:effectLst/>
                        </a:rPr>
                        <a:t>ERASMUS + Yurtdışından Gelen İdari Personel Sayısı</a:t>
                      </a:r>
                      <a:endParaRPr lang="tr-TR" sz="20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458299731"/>
                  </a:ext>
                </a:extLst>
              </a:tr>
              <a:tr h="368502">
                <a:tc>
                  <a:txBody>
                    <a:bodyPr/>
                    <a:lstStyle/>
                    <a:p>
                      <a:pPr algn="r">
                        <a:lnSpc>
                          <a:spcPct val="107000"/>
                        </a:lnSpc>
                        <a:spcAft>
                          <a:spcPts val="0"/>
                        </a:spcAft>
                      </a:pPr>
                      <a:r>
                        <a:rPr lang="tr-TR" sz="2000" b="1" dirty="0">
                          <a:solidFill>
                            <a:srgbClr val="FF0000"/>
                          </a:solidFill>
                          <a:effectLst/>
                        </a:rPr>
                        <a:t>TOPLAM</a:t>
                      </a:r>
                      <a:endParaRPr lang="tr-TR"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0"/>
                        </a:spcAft>
                      </a:pPr>
                      <a:r>
                        <a:rPr lang="tr-TR" sz="11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nSpc>
                          <a:spcPct val="107000"/>
                        </a:lnSpc>
                        <a:spcAft>
                          <a:spcPts val="0"/>
                        </a:spcAft>
                      </a:pPr>
                      <a:r>
                        <a:rPr lang="tr-TR" sz="11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96452273"/>
                  </a:ext>
                </a:extLst>
              </a:tr>
            </a:tbl>
          </a:graphicData>
        </a:graphic>
      </p:graphicFrame>
    </p:spTree>
    <p:extLst>
      <p:ext uri="{BB962C8B-B14F-4D97-AF65-F5344CB8AC3E}">
        <p14:creationId xmlns:p14="http://schemas.microsoft.com/office/powerpoint/2010/main" val="2386005942"/>
      </p:ext>
    </p:extLst>
  </p:cSld>
  <p:clrMapOvr>
    <a:masterClrMapping/>
  </p:clrMapOvr>
  <mc:AlternateContent xmlns:mc="http://schemas.openxmlformats.org/markup-compatibility/2006" xmlns:p14="http://schemas.microsoft.com/office/powerpoint/2010/main">
    <mc:Choice Requires="p14">
      <p:transition p14:dur="250">
        <p14:prism isContent="1" isInverted="1"/>
      </p:transition>
    </mc:Choice>
    <mc:Fallback xmlns="">
      <p:transitio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t Başlık 5"/>
          <p:cNvSpPr>
            <a:spLocks noGrp="1"/>
          </p:cNvSpPr>
          <p:nvPr>
            <p:ph type="subTitle" idx="1"/>
          </p:nvPr>
        </p:nvSpPr>
        <p:spPr>
          <a:xfrm>
            <a:off x="378691" y="2170545"/>
            <a:ext cx="11628582" cy="3131128"/>
          </a:xfrm>
        </p:spPr>
        <p:txBody>
          <a:bodyPr>
            <a:normAutofit fontScale="55000" lnSpcReduction="20000"/>
          </a:bodyPr>
          <a:lstStyle/>
          <a:p>
            <a:r>
              <a:rPr lang="tr-TR" sz="9600" b="1" dirty="0">
                <a:solidFill>
                  <a:srgbClr val="3333FF"/>
                </a:solidFill>
              </a:rPr>
              <a:t>KALİTE VE AKREDİTASYON ÇALIŞMALARI</a:t>
            </a:r>
          </a:p>
          <a:p>
            <a:endParaRPr lang="tr-TR" sz="4000" b="1" dirty="0">
              <a:solidFill>
                <a:srgbClr val="3333FF"/>
              </a:solidFill>
            </a:endParaRPr>
          </a:p>
          <a:p>
            <a:r>
              <a:rPr lang="tr-TR" sz="4000" b="1" dirty="0">
                <a:solidFill>
                  <a:srgbClr val="FF0000"/>
                </a:solidFill>
              </a:rPr>
              <a:t>YÖKAK BİRİM İÇ DEĞERLENDİRME RAPORU (BİDR)</a:t>
            </a:r>
          </a:p>
          <a:p>
            <a:r>
              <a:rPr lang="tr-TR" sz="4000" b="1" dirty="0">
                <a:solidFill>
                  <a:srgbClr val="FF0000"/>
                </a:solidFill>
              </a:rPr>
              <a:t>PROGRAM AKREDİTASYONU</a:t>
            </a:r>
          </a:p>
          <a:p>
            <a:r>
              <a:rPr lang="tr-TR" sz="4000" b="1" dirty="0">
                <a:solidFill>
                  <a:srgbClr val="FF0000"/>
                </a:solidFill>
              </a:rPr>
              <a:t>ÖZ DEĞERLENDİRME </a:t>
            </a:r>
          </a:p>
          <a:p>
            <a:r>
              <a:rPr lang="tr-TR" sz="4000" b="1" dirty="0">
                <a:solidFill>
                  <a:srgbClr val="FF0000"/>
                </a:solidFill>
              </a:rPr>
              <a:t>2026 YILI İYİLEŞTİRME PLANI</a:t>
            </a:r>
          </a:p>
        </p:txBody>
      </p:sp>
      <p:sp>
        <p:nvSpPr>
          <p:cNvPr id="3" name="Veri Yer Tutucusu 2"/>
          <p:cNvSpPr>
            <a:spLocks noGrp="1"/>
          </p:cNvSpPr>
          <p:nvPr>
            <p:ph type="dt" sz="half" idx="10"/>
          </p:nvPr>
        </p:nvSpPr>
        <p:spPr/>
        <p:txBody>
          <a:bodyPr/>
          <a:lstStyle/>
          <a:p>
            <a:fld id="{8E468889-DDDD-45DC-9553-67B10B6C00B2}"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36</a:t>
            </a:fld>
            <a:endParaRPr lang="tr-TR"/>
          </a:p>
        </p:txBody>
      </p:sp>
    </p:spTree>
    <p:extLst>
      <p:ext uri="{BB962C8B-B14F-4D97-AF65-F5344CB8AC3E}">
        <p14:creationId xmlns:p14="http://schemas.microsoft.com/office/powerpoint/2010/main" val="980659648"/>
      </p:ext>
    </p:extLst>
  </p:cSld>
  <p:clrMapOvr>
    <a:masterClrMapping/>
  </p:clrMapOvr>
  <mc:AlternateContent xmlns:mc="http://schemas.openxmlformats.org/markup-compatibility/2006" xmlns:p14="http://schemas.microsoft.com/office/powerpoint/2010/main">
    <mc:Choice Requires="p14">
      <p:transition p14:dur="250">
        <p14:flythrough/>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Unvan 5"/>
          <p:cNvSpPr>
            <a:spLocks noGrp="1"/>
          </p:cNvSpPr>
          <p:nvPr>
            <p:ph type="title"/>
          </p:nvPr>
        </p:nvSpPr>
        <p:spPr>
          <a:xfrm>
            <a:off x="329774" y="777856"/>
            <a:ext cx="10345781" cy="705395"/>
          </a:xfrm>
        </p:spPr>
        <p:txBody>
          <a:bodyPr>
            <a:normAutofit fontScale="90000"/>
          </a:bodyPr>
          <a:lstStyle/>
          <a:p>
            <a:pPr algn="ctr"/>
            <a:r>
              <a:rPr lang="tr-TR" sz="2800" b="1" dirty="0">
                <a:solidFill>
                  <a:srgbClr val="FF0000"/>
                </a:solidFill>
              </a:rPr>
              <a:t>2024 Birim İç Değerlendirme Raporu (BİDR) Kalite Güvence Sistem Ölçütleri Olgunluk Düzeyleri: </a:t>
            </a:r>
            <a:r>
              <a:rPr lang="tr-TR" sz="2800" b="1" dirty="0">
                <a:solidFill>
                  <a:srgbClr val="0000CC"/>
                </a:solidFill>
              </a:rPr>
              <a:t>LİDERLİK, YÖNETİŞİM VE KALİTE</a:t>
            </a: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37</a:t>
            </a:fld>
            <a:endParaRPr lang="tr-TR"/>
          </a:p>
        </p:txBody>
      </p:sp>
      <p:graphicFrame>
        <p:nvGraphicFramePr>
          <p:cNvPr id="7" name="Tablo 6"/>
          <p:cNvGraphicFramePr>
            <a:graphicFrameLocks noGrp="1"/>
          </p:cNvGraphicFramePr>
          <p:nvPr>
            <p:extLst>
              <p:ext uri="{D42A27DB-BD31-4B8C-83A1-F6EECF244321}">
                <p14:modId xmlns:p14="http://schemas.microsoft.com/office/powerpoint/2010/main" val="1525585783"/>
              </p:ext>
            </p:extLst>
          </p:nvPr>
        </p:nvGraphicFramePr>
        <p:xfrm>
          <a:off x="208723" y="1995545"/>
          <a:ext cx="11489635" cy="3680030"/>
        </p:xfrm>
        <a:graphic>
          <a:graphicData uri="http://schemas.openxmlformats.org/drawingml/2006/table">
            <a:tbl>
              <a:tblPr firstRow="1" firstCol="1" bandRow="1">
                <a:tableStyleId>{5940675A-B579-460E-94D1-54222C63F5DA}</a:tableStyleId>
              </a:tblPr>
              <a:tblGrid>
                <a:gridCol w="3101007">
                  <a:extLst>
                    <a:ext uri="{9D8B030D-6E8A-4147-A177-3AD203B41FA5}">
                      <a16:colId xmlns:a16="http://schemas.microsoft.com/office/drawing/2014/main" val="246640834"/>
                    </a:ext>
                  </a:extLst>
                </a:gridCol>
                <a:gridCol w="5855197">
                  <a:extLst>
                    <a:ext uri="{9D8B030D-6E8A-4147-A177-3AD203B41FA5}">
                      <a16:colId xmlns:a16="http://schemas.microsoft.com/office/drawing/2014/main" val="1877722691"/>
                    </a:ext>
                  </a:extLst>
                </a:gridCol>
                <a:gridCol w="1360612">
                  <a:extLst>
                    <a:ext uri="{9D8B030D-6E8A-4147-A177-3AD203B41FA5}">
                      <a16:colId xmlns:a16="http://schemas.microsoft.com/office/drawing/2014/main" val="424251854"/>
                    </a:ext>
                  </a:extLst>
                </a:gridCol>
                <a:gridCol w="1172819">
                  <a:extLst>
                    <a:ext uri="{9D8B030D-6E8A-4147-A177-3AD203B41FA5}">
                      <a16:colId xmlns:a16="http://schemas.microsoft.com/office/drawing/2014/main" val="1945863112"/>
                    </a:ext>
                  </a:extLst>
                </a:gridCol>
              </a:tblGrid>
              <a:tr h="345032">
                <a:tc rowSpan="2">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ANA ÖLÇÜT</a:t>
                      </a:r>
                    </a:p>
                  </a:txBody>
                  <a:tcPr marL="44450" marR="44450" marT="0" marB="0" anchor="ctr"/>
                </a:tc>
                <a:tc rowSpan="2">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ALT ÖLÇÜT</a:t>
                      </a:r>
                    </a:p>
                  </a:txBody>
                  <a:tcPr marL="44450" marR="44450" marT="0" marB="0" anchor="ctr"/>
                </a:tc>
                <a:tc gridSpan="2">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Olgunluk Düzeyi </a:t>
                      </a:r>
                    </a:p>
                  </a:txBody>
                  <a:tcPr marL="44450" marR="44450" marT="0" marB="0" anchor="ctr"/>
                </a:tc>
                <a:tc hMerge="1">
                  <a:txBody>
                    <a:bodyPr/>
                    <a:lstStyle/>
                    <a:p>
                      <a:endParaRPr lang="tr-TR"/>
                    </a:p>
                  </a:txBody>
                  <a:tcPr/>
                </a:tc>
                <a:extLst>
                  <a:ext uri="{0D108BD9-81ED-4DB2-BD59-A6C34878D82A}">
                    <a16:rowId xmlns:a16="http://schemas.microsoft.com/office/drawing/2014/main" val="3866435060"/>
                  </a:ext>
                </a:extLst>
              </a:tr>
              <a:tr h="345032">
                <a:tc vMerge="1">
                  <a:txBody>
                    <a:bodyPr/>
                    <a:lstStyle/>
                    <a:p>
                      <a:endParaRPr lang="tr-TR"/>
                    </a:p>
                  </a:txBody>
                  <a:tcPr/>
                </a:tc>
                <a:tc vMerge="1">
                  <a:txBody>
                    <a:bodyPr/>
                    <a:lstStyle/>
                    <a:p>
                      <a:endParaRPr lang="tr-TR"/>
                    </a:p>
                  </a:txBody>
                  <a:tcPr/>
                </a:tc>
                <a:tc>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2024</a:t>
                      </a:r>
                    </a:p>
                  </a:txBody>
                  <a:tcPr marL="44450" marR="44450" marT="0" marB="0" anchor="ctr"/>
                </a:tc>
                <a:tc>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2025</a:t>
                      </a:r>
                    </a:p>
                  </a:txBody>
                  <a:tcPr marL="44450" marR="44450" marT="0" marB="0" anchor="ctr"/>
                </a:tc>
                <a:extLst>
                  <a:ext uri="{0D108BD9-81ED-4DB2-BD59-A6C34878D82A}">
                    <a16:rowId xmlns:a16="http://schemas.microsoft.com/office/drawing/2014/main" val="3541854559"/>
                  </a:ext>
                </a:extLst>
              </a:tr>
              <a:tr h="352784">
                <a:tc rowSpan="5">
                  <a:txBody>
                    <a:bodyPr/>
                    <a:lstStyle/>
                    <a:p>
                      <a:pPr algn="just">
                        <a:lnSpc>
                          <a:spcPct val="107000"/>
                        </a:lnSpc>
                        <a:spcAft>
                          <a:spcPts val="0"/>
                        </a:spcAft>
                      </a:pPr>
                      <a:r>
                        <a:rPr lang="tr-TR" sz="2000" b="1" dirty="0">
                          <a:solidFill>
                            <a:srgbClr val="FF0000"/>
                          </a:solidFill>
                          <a:effectLst/>
                          <a:latin typeface="+mn-lt"/>
                        </a:rPr>
                        <a:t>A.1. Liderlik ve Kalite</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tr-TR" sz="2000" dirty="0">
                          <a:effectLst/>
                          <a:latin typeface="+mn-lt"/>
                        </a:rPr>
                        <a:t>A.1.1. Yönetim modeli ve idari yapı</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extLst>
                  <a:ext uri="{0D108BD9-81ED-4DB2-BD59-A6C34878D82A}">
                    <a16:rowId xmlns:a16="http://schemas.microsoft.com/office/drawing/2014/main" val="3936937291"/>
                  </a:ext>
                </a:extLst>
              </a:tr>
              <a:tr h="352784">
                <a:tc vMerge="1">
                  <a:txBody>
                    <a:bodyPr/>
                    <a:lstStyle/>
                    <a:p>
                      <a:endParaRPr lang="tr-TR"/>
                    </a:p>
                  </a:txBody>
                  <a:tcPr/>
                </a:tc>
                <a:tc>
                  <a:txBody>
                    <a:bodyPr/>
                    <a:lstStyle/>
                    <a:p>
                      <a:pPr algn="just">
                        <a:lnSpc>
                          <a:spcPct val="107000"/>
                        </a:lnSpc>
                        <a:spcAft>
                          <a:spcPts val="0"/>
                        </a:spcAft>
                      </a:pPr>
                      <a:r>
                        <a:rPr lang="tr-TR" sz="2000" dirty="0">
                          <a:effectLst/>
                          <a:latin typeface="+mn-lt"/>
                        </a:rPr>
                        <a:t>A.1.2. Liderlik</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extLst>
                  <a:ext uri="{0D108BD9-81ED-4DB2-BD59-A6C34878D82A}">
                    <a16:rowId xmlns:a16="http://schemas.microsoft.com/office/drawing/2014/main" val="267763737"/>
                  </a:ext>
                </a:extLst>
              </a:tr>
              <a:tr h="352784">
                <a:tc vMerge="1">
                  <a:txBody>
                    <a:bodyPr/>
                    <a:lstStyle/>
                    <a:p>
                      <a:endParaRPr lang="tr-TR"/>
                    </a:p>
                  </a:txBody>
                  <a:tcPr/>
                </a:tc>
                <a:tc>
                  <a:txBody>
                    <a:bodyPr/>
                    <a:lstStyle/>
                    <a:p>
                      <a:pPr algn="just">
                        <a:lnSpc>
                          <a:spcPct val="107000"/>
                        </a:lnSpc>
                        <a:spcAft>
                          <a:spcPts val="0"/>
                        </a:spcAft>
                      </a:pPr>
                      <a:r>
                        <a:rPr lang="tr-TR" sz="2000" dirty="0">
                          <a:effectLst/>
                          <a:latin typeface="+mn-lt"/>
                        </a:rPr>
                        <a:t>A.1.3. Kurumsal dönüşüm kapasitesi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extLst>
                  <a:ext uri="{0D108BD9-81ED-4DB2-BD59-A6C34878D82A}">
                    <a16:rowId xmlns:a16="http://schemas.microsoft.com/office/drawing/2014/main" val="790035010"/>
                  </a:ext>
                </a:extLst>
              </a:tr>
              <a:tr h="352784">
                <a:tc vMerge="1">
                  <a:txBody>
                    <a:bodyPr/>
                    <a:lstStyle/>
                    <a:p>
                      <a:endParaRPr lang="tr-TR"/>
                    </a:p>
                  </a:txBody>
                  <a:tcPr/>
                </a:tc>
                <a:tc>
                  <a:txBody>
                    <a:bodyPr/>
                    <a:lstStyle/>
                    <a:p>
                      <a:pPr algn="just">
                        <a:lnSpc>
                          <a:spcPct val="107000"/>
                        </a:lnSpc>
                        <a:spcAft>
                          <a:spcPts val="0"/>
                        </a:spcAft>
                      </a:pPr>
                      <a:r>
                        <a:rPr lang="tr-TR" sz="2000" dirty="0">
                          <a:effectLst/>
                          <a:latin typeface="+mn-lt"/>
                        </a:rPr>
                        <a:t>A.1.4. İç kalite güvencesi mekanizmaları</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extLst>
                  <a:ext uri="{0D108BD9-81ED-4DB2-BD59-A6C34878D82A}">
                    <a16:rowId xmlns:a16="http://schemas.microsoft.com/office/drawing/2014/main" val="1644945693"/>
                  </a:ext>
                </a:extLst>
              </a:tr>
              <a:tr h="395742">
                <a:tc vMerge="1">
                  <a:txBody>
                    <a:bodyPr/>
                    <a:lstStyle/>
                    <a:p>
                      <a:endParaRPr lang="tr-TR"/>
                    </a:p>
                  </a:txBody>
                  <a:tcPr/>
                </a:tc>
                <a:tc>
                  <a:txBody>
                    <a:bodyPr/>
                    <a:lstStyle/>
                    <a:p>
                      <a:pPr algn="just">
                        <a:lnSpc>
                          <a:spcPct val="107000"/>
                        </a:lnSpc>
                        <a:spcAft>
                          <a:spcPts val="0"/>
                        </a:spcAft>
                      </a:pPr>
                      <a:r>
                        <a:rPr lang="tr-TR" sz="2000" dirty="0">
                          <a:effectLst/>
                          <a:latin typeface="+mn-lt"/>
                        </a:rPr>
                        <a:t>A.1.5. Kamuoyunu bilgilendirme ve hesap verebilirlik</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4 </a:t>
                      </a: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extLst>
                  <a:ext uri="{0D108BD9-81ED-4DB2-BD59-A6C34878D82A}">
                    <a16:rowId xmlns:a16="http://schemas.microsoft.com/office/drawing/2014/main" val="2336132192"/>
                  </a:ext>
                </a:extLst>
              </a:tr>
              <a:tr h="352784">
                <a:tc rowSpan="3">
                  <a:txBody>
                    <a:bodyPr/>
                    <a:lstStyle/>
                    <a:p>
                      <a:pPr algn="just">
                        <a:lnSpc>
                          <a:spcPct val="107000"/>
                        </a:lnSpc>
                        <a:spcAft>
                          <a:spcPts val="0"/>
                        </a:spcAft>
                      </a:pPr>
                      <a:r>
                        <a:rPr lang="tr-TR" sz="2000" b="1" dirty="0">
                          <a:solidFill>
                            <a:srgbClr val="FF0000"/>
                          </a:solidFill>
                          <a:effectLst/>
                          <a:latin typeface="+mn-lt"/>
                        </a:rPr>
                        <a:t>A.2. Misyon ve Stratejik Amaçlar</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tr-TR" sz="2000" dirty="0">
                          <a:effectLst/>
                          <a:latin typeface="+mn-lt"/>
                        </a:rPr>
                        <a:t>A.2.1. Misyon, vizyon ve politikalar</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3</a:t>
                      </a: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3</a:t>
                      </a:r>
                    </a:p>
                  </a:txBody>
                  <a:tcPr marL="44450" marR="44450" marT="0" marB="0" anchor="ctr"/>
                </a:tc>
                <a:extLst>
                  <a:ext uri="{0D108BD9-81ED-4DB2-BD59-A6C34878D82A}">
                    <a16:rowId xmlns:a16="http://schemas.microsoft.com/office/drawing/2014/main" val="2760402517"/>
                  </a:ext>
                </a:extLst>
              </a:tr>
              <a:tr h="352784">
                <a:tc vMerge="1">
                  <a:txBody>
                    <a:bodyPr/>
                    <a:lstStyle/>
                    <a:p>
                      <a:endParaRPr lang="tr-TR"/>
                    </a:p>
                  </a:txBody>
                  <a:tcPr/>
                </a:tc>
                <a:tc>
                  <a:txBody>
                    <a:bodyPr/>
                    <a:lstStyle/>
                    <a:p>
                      <a:pPr algn="just">
                        <a:lnSpc>
                          <a:spcPct val="107000"/>
                        </a:lnSpc>
                        <a:spcAft>
                          <a:spcPts val="0"/>
                        </a:spcAft>
                      </a:pPr>
                      <a:r>
                        <a:rPr lang="tr-TR" sz="2000" dirty="0">
                          <a:effectLst/>
                          <a:latin typeface="+mn-lt"/>
                        </a:rPr>
                        <a:t>A.2.2. Stratejik amaç ve hedefler</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4 </a:t>
                      </a: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extLst>
                  <a:ext uri="{0D108BD9-81ED-4DB2-BD59-A6C34878D82A}">
                    <a16:rowId xmlns:a16="http://schemas.microsoft.com/office/drawing/2014/main" val="3504760620"/>
                  </a:ext>
                </a:extLst>
              </a:tr>
              <a:tr h="477520">
                <a:tc vMerge="1">
                  <a:txBody>
                    <a:bodyPr/>
                    <a:lstStyle/>
                    <a:p>
                      <a:endParaRPr lang="tr-TR"/>
                    </a:p>
                  </a:txBody>
                  <a:tcPr/>
                </a:tc>
                <a:tc>
                  <a:txBody>
                    <a:bodyPr/>
                    <a:lstStyle/>
                    <a:p>
                      <a:pPr algn="just">
                        <a:lnSpc>
                          <a:spcPct val="107000"/>
                        </a:lnSpc>
                        <a:spcAft>
                          <a:spcPts val="0"/>
                        </a:spcAft>
                      </a:pPr>
                      <a:r>
                        <a:rPr lang="tr-TR" sz="2000" dirty="0">
                          <a:effectLst/>
                          <a:latin typeface="+mn-lt"/>
                        </a:rPr>
                        <a:t>A.2.3. Performans yönetimi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tc>
                  <a:txBody>
                    <a:bodyPr/>
                    <a:lstStyle/>
                    <a:p>
                      <a:pPr marL="0" algn="ctr" defTabSz="914400" rtl="0" eaLnBrk="1" latinLnBrk="0" hangingPunct="1">
                        <a:lnSpc>
                          <a:spcPct val="107000"/>
                        </a:lnSpc>
                        <a:spcAft>
                          <a:spcPts val="0"/>
                        </a:spcAft>
                      </a:pPr>
                      <a:r>
                        <a:rPr lang="tr-TR" sz="2000" kern="1200" dirty="0">
                          <a:solidFill>
                            <a:schemeClr val="tx1"/>
                          </a:solidFill>
                          <a:effectLst/>
                          <a:latin typeface="+mn-lt"/>
                          <a:ea typeface="+mn-ea"/>
                          <a:cs typeface="+mn-cs"/>
                        </a:rPr>
                        <a:t>4</a:t>
                      </a:r>
                    </a:p>
                  </a:txBody>
                  <a:tcPr marL="44450" marR="44450" marT="0" marB="0" anchor="ctr"/>
                </a:tc>
                <a:extLst>
                  <a:ext uri="{0D108BD9-81ED-4DB2-BD59-A6C34878D82A}">
                    <a16:rowId xmlns:a16="http://schemas.microsoft.com/office/drawing/2014/main" val="1092506191"/>
                  </a:ext>
                </a:extLst>
              </a:tr>
            </a:tbl>
          </a:graphicData>
        </a:graphic>
      </p:graphicFrame>
    </p:spTree>
    <p:extLst>
      <p:ext uri="{BB962C8B-B14F-4D97-AF65-F5344CB8AC3E}">
        <p14:creationId xmlns:p14="http://schemas.microsoft.com/office/powerpoint/2010/main" val="25568578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5"/>
          <p:cNvSpPr>
            <a:spLocks noGrp="1"/>
          </p:cNvSpPr>
          <p:nvPr>
            <p:ph type="title"/>
          </p:nvPr>
        </p:nvSpPr>
        <p:spPr>
          <a:xfrm>
            <a:off x="329774" y="777856"/>
            <a:ext cx="10345781" cy="705395"/>
          </a:xfrm>
        </p:spPr>
        <p:txBody>
          <a:bodyPr>
            <a:normAutofit fontScale="90000"/>
          </a:bodyPr>
          <a:lstStyle/>
          <a:p>
            <a:pPr algn="ctr"/>
            <a:r>
              <a:rPr lang="tr-TR" sz="2800" b="1" dirty="0">
                <a:solidFill>
                  <a:srgbClr val="FF0000"/>
                </a:solidFill>
              </a:rPr>
              <a:t>Birim İç Değerlendirme Raporu (BİDR) Kalite Güvence Sistem Ölçütleri Olgunluk Düzeyleri: </a:t>
            </a:r>
            <a:r>
              <a:rPr lang="tr-TR" sz="2800" b="1" dirty="0">
                <a:solidFill>
                  <a:srgbClr val="0000CC"/>
                </a:solidFill>
              </a:rPr>
              <a:t>LİDERLİK, YÖNETİŞİM VE KALİTE</a:t>
            </a: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38</a:t>
            </a:fld>
            <a:endParaRPr lang="tr-TR"/>
          </a:p>
        </p:txBody>
      </p:sp>
      <p:graphicFrame>
        <p:nvGraphicFramePr>
          <p:cNvPr id="8" name="Tablo 7"/>
          <p:cNvGraphicFramePr>
            <a:graphicFrameLocks noGrp="1"/>
          </p:cNvGraphicFramePr>
          <p:nvPr>
            <p:extLst>
              <p:ext uri="{D42A27DB-BD31-4B8C-83A1-F6EECF244321}">
                <p14:modId xmlns:p14="http://schemas.microsoft.com/office/powerpoint/2010/main" val="1339813492"/>
              </p:ext>
            </p:extLst>
          </p:nvPr>
        </p:nvGraphicFramePr>
        <p:xfrm>
          <a:off x="785192" y="1908314"/>
          <a:ext cx="10634869" cy="4015406"/>
        </p:xfrm>
        <a:graphic>
          <a:graphicData uri="http://schemas.openxmlformats.org/drawingml/2006/table">
            <a:tbl>
              <a:tblPr firstRow="1" firstCol="1" bandRow="1">
                <a:tableStyleId>{5940675A-B579-460E-94D1-54222C63F5DA}</a:tableStyleId>
              </a:tblPr>
              <a:tblGrid>
                <a:gridCol w="2682669">
                  <a:extLst>
                    <a:ext uri="{9D8B030D-6E8A-4147-A177-3AD203B41FA5}">
                      <a16:colId xmlns:a16="http://schemas.microsoft.com/office/drawing/2014/main" val="246640834"/>
                    </a:ext>
                  </a:extLst>
                </a:gridCol>
                <a:gridCol w="5607243">
                  <a:extLst>
                    <a:ext uri="{9D8B030D-6E8A-4147-A177-3AD203B41FA5}">
                      <a16:colId xmlns:a16="http://schemas.microsoft.com/office/drawing/2014/main" val="1877722691"/>
                    </a:ext>
                  </a:extLst>
                </a:gridCol>
                <a:gridCol w="1173950">
                  <a:extLst>
                    <a:ext uri="{9D8B030D-6E8A-4147-A177-3AD203B41FA5}">
                      <a16:colId xmlns:a16="http://schemas.microsoft.com/office/drawing/2014/main" val="424251854"/>
                    </a:ext>
                  </a:extLst>
                </a:gridCol>
                <a:gridCol w="1171007">
                  <a:extLst>
                    <a:ext uri="{9D8B030D-6E8A-4147-A177-3AD203B41FA5}">
                      <a16:colId xmlns:a16="http://schemas.microsoft.com/office/drawing/2014/main" val="1945863112"/>
                    </a:ext>
                  </a:extLst>
                </a:gridCol>
              </a:tblGrid>
              <a:tr h="316416">
                <a:tc rowSpan="2">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ANA ÖLÇÜT</a:t>
                      </a:r>
                    </a:p>
                  </a:txBody>
                  <a:tcPr marL="44450" marR="44450" marT="0" marB="0" anchor="ctr"/>
                </a:tc>
                <a:tc rowSpan="2">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ALT ÖLÇÜT</a:t>
                      </a:r>
                    </a:p>
                  </a:txBody>
                  <a:tcPr marL="44450" marR="44450" marT="0" marB="0" anchor="ctr"/>
                </a:tc>
                <a:tc gridSpan="2">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Olgunluk Düzeyi </a:t>
                      </a:r>
                    </a:p>
                  </a:txBody>
                  <a:tcPr marL="44450" marR="44450" marT="0" marB="0" anchor="ctr"/>
                </a:tc>
                <a:tc hMerge="1">
                  <a:txBody>
                    <a:bodyPr/>
                    <a:lstStyle/>
                    <a:p>
                      <a:endParaRPr lang="tr-TR"/>
                    </a:p>
                  </a:txBody>
                  <a:tcPr/>
                </a:tc>
                <a:extLst>
                  <a:ext uri="{0D108BD9-81ED-4DB2-BD59-A6C34878D82A}">
                    <a16:rowId xmlns:a16="http://schemas.microsoft.com/office/drawing/2014/main" val="3866435060"/>
                  </a:ext>
                </a:extLst>
              </a:tr>
              <a:tr h="316416">
                <a:tc vMerge="1">
                  <a:txBody>
                    <a:bodyPr/>
                    <a:lstStyle/>
                    <a:p>
                      <a:endParaRPr lang="tr-TR"/>
                    </a:p>
                  </a:txBody>
                  <a:tcPr/>
                </a:tc>
                <a:tc vMerge="1">
                  <a:txBody>
                    <a:bodyPr/>
                    <a:lstStyle/>
                    <a:p>
                      <a:endParaRPr lang="tr-TR"/>
                    </a:p>
                  </a:txBody>
                  <a:tcPr/>
                </a:tc>
                <a:tc>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2024</a:t>
                      </a:r>
                    </a:p>
                  </a:txBody>
                  <a:tcPr marL="44450" marR="44450" marT="0" marB="0" anchor="ctr"/>
                </a:tc>
                <a:tc>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2025</a:t>
                      </a:r>
                    </a:p>
                  </a:txBody>
                  <a:tcPr marL="44450" marR="44450" marT="0" marB="0" anchor="ctr"/>
                </a:tc>
                <a:extLst>
                  <a:ext uri="{0D108BD9-81ED-4DB2-BD59-A6C34878D82A}">
                    <a16:rowId xmlns:a16="http://schemas.microsoft.com/office/drawing/2014/main" val="3541854559"/>
                  </a:ext>
                </a:extLst>
              </a:tr>
              <a:tr h="331115">
                <a:tc rowSpan="4">
                  <a:txBody>
                    <a:bodyPr/>
                    <a:lstStyle/>
                    <a:p>
                      <a:pPr algn="just">
                        <a:lnSpc>
                          <a:spcPct val="107000"/>
                        </a:lnSpc>
                        <a:spcAft>
                          <a:spcPts val="0"/>
                        </a:spcAft>
                      </a:pPr>
                      <a:r>
                        <a:rPr lang="tr-TR" sz="2000" b="1" dirty="0">
                          <a:solidFill>
                            <a:srgbClr val="FF0000"/>
                          </a:solidFill>
                          <a:effectLst/>
                          <a:latin typeface="+mn-lt"/>
                        </a:rPr>
                        <a:t>A.3. Yönetim Sistemleri</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tr-TR" sz="2000" dirty="0">
                          <a:effectLst/>
                          <a:latin typeface="+mn-lt"/>
                        </a:rPr>
                        <a:t>A.3.1. Bilgi yönetim sistemi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5</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5</a:t>
                      </a:r>
                    </a:p>
                  </a:txBody>
                  <a:tcPr marL="44450" marR="44450" marT="0" marB="0" anchor="ctr"/>
                </a:tc>
                <a:extLst>
                  <a:ext uri="{0D108BD9-81ED-4DB2-BD59-A6C34878D82A}">
                    <a16:rowId xmlns:a16="http://schemas.microsoft.com/office/drawing/2014/main" val="3687788883"/>
                  </a:ext>
                </a:extLst>
              </a:tr>
              <a:tr h="331115">
                <a:tc vMerge="1">
                  <a:txBody>
                    <a:bodyPr/>
                    <a:lstStyle/>
                    <a:p>
                      <a:endParaRPr lang="tr-TR"/>
                    </a:p>
                  </a:txBody>
                  <a:tcPr/>
                </a:tc>
                <a:tc>
                  <a:txBody>
                    <a:bodyPr/>
                    <a:lstStyle/>
                    <a:p>
                      <a:pPr algn="just">
                        <a:lnSpc>
                          <a:spcPct val="107000"/>
                        </a:lnSpc>
                        <a:spcAft>
                          <a:spcPts val="0"/>
                        </a:spcAft>
                      </a:pPr>
                      <a:r>
                        <a:rPr lang="tr-TR" sz="2000" dirty="0">
                          <a:effectLst/>
                          <a:latin typeface="+mn-lt"/>
                        </a:rPr>
                        <a:t>A.3.2. İnsan kaynakları yönetimi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4</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4</a:t>
                      </a:r>
                    </a:p>
                  </a:txBody>
                  <a:tcPr marL="44450" marR="44450" marT="0" marB="0" anchor="ctr"/>
                </a:tc>
                <a:extLst>
                  <a:ext uri="{0D108BD9-81ED-4DB2-BD59-A6C34878D82A}">
                    <a16:rowId xmlns:a16="http://schemas.microsoft.com/office/drawing/2014/main" val="2173039800"/>
                  </a:ext>
                </a:extLst>
              </a:tr>
              <a:tr h="331115">
                <a:tc vMerge="1">
                  <a:txBody>
                    <a:bodyPr/>
                    <a:lstStyle/>
                    <a:p>
                      <a:endParaRPr lang="tr-TR"/>
                    </a:p>
                  </a:txBody>
                  <a:tcPr/>
                </a:tc>
                <a:tc>
                  <a:txBody>
                    <a:bodyPr/>
                    <a:lstStyle/>
                    <a:p>
                      <a:pPr algn="just">
                        <a:lnSpc>
                          <a:spcPct val="107000"/>
                        </a:lnSpc>
                        <a:spcAft>
                          <a:spcPts val="0"/>
                        </a:spcAft>
                      </a:pPr>
                      <a:r>
                        <a:rPr lang="tr-TR" sz="2000" dirty="0">
                          <a:effectLst/>
                          <a:latin typeface="+mn-lt"/>
                        </a:rPr>
                        <a:t>A.3.3. Finansal yönetim</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1 </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4106439766"/>
                  </a:ext>
                </a:extLst>
              </a:tr>
              <a:tr h="331115">
                <a:tc vMerge="1">
                  <a:txBody>
                    <a:bodyPr/>
                    <a:lstStyle/>
                    <a:p>
                      <a:endParaRPr lang="tr-TR"/>
                    </a:p>
                  </a:txBody>
                  <a:tcPr/>
                </a:tc>
                <a:tc>
                  <a:txBody>
                    <a:bodyPr/>
                    <a:lstStyle/>
                    <a:p>
                      <a:pPr algn="just">
                        <a:lnSpc>
                          <a:spcPct val="107000"/>
                        </a:lnSpc>
                        <a:spcAft>
                          <a:spcPts val="0"/>
                        </a:spcAft>
                      </a:pPr>
                      <a:r>
                        <a:rPr lang="tr-TR" sz="2000" dirty="0">
                          <a:effectLst/>
                          <a:latin typeface="+mn-lt"/>
                        </a:rPr>
                        <a:t>A.3.4. Süreç yönetimi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4</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4</a:t>
                      </a:r>
                    </a:p>
                  </a:txBody>
                  <a:tcPr marL="44450" marR="44450" marT="0" marB="0" anchor="ctr"/>
                </a:tc>
                <a:extLst>
                  <a:ext uri="{0D108BD9-81ED-4DB2-BD59-A6C34878D82A}">
                    <a16:rowId xmlns:a16="http://schemas.microsoft.com/office/drawing/2014/main" val="21133214"/>
                  </a:ext>
                </a:extLst>
              </a:tr>
              <a:tr h="331115">
                <a:tc rowSpan="3">
                  <a:txBody>
                    <a:bodyPr/>
                    <a:lstStyle/>
                    <a:p>
                      <a:pPr algn="just">
                        <a:lnSpc>
                          <a:spcPct val="107000"/>
                        </a:lnSpc>
                        <a:spcAft>
                          <a:spcPts val="0"/>
                        </a:spcAft>
                      </a:pPr>
                      <a:r>
                        <a:rPr lang="tr-TR" sz="2000" b="1" dirty="0">
                          <a:solidFill>
                            <a:srgbClr val="FF0000"/>
                          </a:solidFill>
                          <a:effectLst/>
                          <a:latin typeface="+mn-lt"/>
                        </a:rPr>
                        <a:t>A.4. Paydaş Katılımı</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tr-TR" sz="2000" dirty="0">
                          <a:effectLst/>
                          <a:latin typeface="+mn-lt"/>
                        </a:rPr>
                        <a:t>A.4.1. İç ve dış paydaş katılımı</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4 </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4</a:t>
                      </a:r>
                    </a:p>
                  </a:txBody>
                  <a:tcPr marL="44450" marR="44450" marT="0" marB="0" anchor="ctr"/>
                </a:tc>
                <a:extLst>
                  <a:ext uri="{0D108BD9-81ED-4DB2-BD59-A6C34878D82A}">
                    <a16:rowId xmlns:a16="http://schemas.microsoft.com/office/drawing/2014/main" val="2884577651"/>
                  </a:ext>
                </a:extLst>
              </a:tr>
              <a:tr h="331115">
                <a:tc vMerge="1">
                  <a:txBody>
                    <a:bodyPr/>
                    <a:lstStyle/>
                    <a:p>
                      <a:endParaRPr lang="tr-TR"/>
                    </a:p>
                  </a:txBody>
                  <a:tcPr/>
                </a:tc>
                <a:tc>
                  <a:txBody>
                    <a:bodyPr/>
                    <a:lstStyle/>
                    <a:p>
                      <a:pPr algn="just">
                        <a:lnSpc>
                          <a:spcPct val="107000"/>
                        </a:lnSpc>
                        <a:spcAft>
                          <a:spcPts val="0"/>
                        </a:spcAft>
                      </a:pPr>
                      <a:r>
                        <a:rPr lang="tr-TR" sz="2000" b="1" dirty="0">
                          <a:effectLst/>
                          <a:latin typeface="+mn-lt"/>
                        </a:rPr>
                        <a:t>A.4.2. Öğrenci geri bildirimleri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1</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4</a:t>
                      </a:r>
                    </a:p>
                  </a:txBody>
                  <a:tcPr marL="44450" marR="44450" marT="0" marB="0" anchor="ctr"/>
                </a:tc>
                <a:extLst>
                  <a:ext uri="{0D108BD9-81ED-4DB2-BD59-A6C34878D82A}">
                    <a16:rowId xmlns:a16="http://schemas.microsoft.com/office/drawing/2014/main" val="4209472989"/>
                  </a:ext>
                </a:extLst>
              </a:tr>
              <a:tr h="331115">
                <a:tc vMerge="1">
                  <a:txBody>
                    <a:bodyPr/>
                    <a:lstStyle/>
                    <a:p>
                      <a:endParaRPr lang="tr-TR"/>
                    </a:p>
                  </a:txBody>
                  <a:tcPr/>
                </a:tc>
                <a:tc>
                  <a:txBody>
                    <a:bodyPr/>
                    <a:lstStyle/>
                    <a:p>
                      <a:pPr algn="just">
                        <a:lnSpc>
                          <a:spcPct val="107000"/>
                        </a:lnSpc>
                        <a:spcAft>
                          <a:spcPts val="0"/>
                        </a:spcAft>
                      </a:pPr>
                      <a:r>
                        <a:rPr lang="tr-TR" sz="2000" dirty="0">
                          <a:effectLst/>
                          <a:latin typeface="+mn-lt"/>
                        </a:rPr>
                        <a:t>A.4.3. Mezun ilişkileri yönetimi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1</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2961784372"/>
                  </a:ext>
                </a:extLst>
              </a:tr>
              <a:tr h="331115">
                <a:tc rowSpan="3">
                  <a:txBody>
                    <a:bodyPr/>
                    <a:lstStyle/>
                    <a:p>
                      <a:pPr algn="just">
                        <a:lnSpc>
                          <a:spcPct val="107000"/>
                        </a:lnSpc>
                        <a:spcAft>
                          <a:spcPts val="0"/>
                        </a:spcAft>
                      </a:pPr>
                      <a:r>
                        <a:rPr lang="tr-TR" sz="2000" b="1" dirty="0">
                          <a:solidFill>
                            <a:srgbClr val="FF0000"/>
                          </a:solidFill>
                          <a:effectLst/>
                          <a:latin typeface="+mn-lt"/>
                        </a:rPr>
                        <a:t>A.5. </a:t>
                      </a:r>
                      <a:r>
                        <a:rPr lang="tr-TR" sz="2000" b="1" dirty="0" err="1">
                          <a:solidFill>
                            <a:srgbClr val="FF0000"/>
                          </a:solidFill>
                          <a:effectLst/>
                          <a:latin typeface="+mn-lt"/>
                        </a:rPr>
                        <a:t>Uluslararasılaşma</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tr-TR" sz="2000" i="1" dirty="0">
                          <a:effectLst/>
                          <a:latin typeface="+mn-lt"/>
                        </a:rPr>
                        <a:t>A.5.1. </a:t>
                      </a:r>
                      <a:r>
                        <a:rPr lang="tr-TR" sz="2000" i="1" dirty="0" err="1">
                          <a:effectLst/>
                          <a:latin typeface="+mn-lt"/>
                        </a:rPr>
                        <a:t>Uluslararasılaşma</a:t>
                      </a:r>
                      <a:r>
                        <a:rPr lang="tr-TR" sz="2000" i="1" dirty="0">
                          <a:effectLst/>
                          <a:latin typeface="+mn-lt"/>
                        </a:rPr>
                        <a:t> süreçlerinin yönetimi</a:t>
                      </a:r>
                      <a:endParaRPr lang="tr-TR" sz="2000" b="1" i="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2</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2132229610"/>
                  </a:ext>
                </a:extLst>
              </a:tr>
              <a:tr h="331115">
                <a:tc vMerge="1">
                  <a:txBody>
                    <a:bodyPr/>
                    <a:lstStyle/>
                    <a:p>
                      <a:endParaRPr lang="tr-TR"/>
                    </a:p>
                  </a:txBody>
                  <a:tcPr/>
                </a:tc>
                <a:tc>
                  <a:txBody>
                    <a:bodyPr/>
                    <a:lstStyle/>
                    <a:p>
                      <a:pPr algn="just">
                        <a:lnSpc>
                          <a:spcPct val="107000"/>
                        </a:lnSpc>
                        <a:spcAft>
                          <a:spcPts val="0"/>
                        </a:spcAft>
                      </a:pPr>
                      <a:r>
                        <a:rPr lang="tr-TR" sz="2000" dirty="0">
                          <a:effectLst/>
                          <a:latin typeface="+mn-lt"/>
                        </a:rPr>
                        <a:t>A.5.2. </a:t>
                      </a:r>
                      <a:r>
                        <a:rPr lang="tr-TR" sz="2000" dirty="0" err="1">
                          <a:effectLst/>
                          <a:latin typeface="+mn-lt"/>
                        </a:rPr>
                        <a:t>Uluslararasılaşma</a:t>
                      </a:r>
                      <a:r>
                        <a:rPr lang="tr-TR" sz="2000" dirty="0">
                          <a:effectLst/>
                          <a:latin typeface="+mn-lt"/>
                        </a:rPr>
                        <a:t> kaynakları</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1</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2696551595"/>
                  </a:ext>
                </a:extLst>
              </a:tr>
              <a:tr h="402539">
                <a:tc vMerge="1">
                  <a:txBody>
                    <a:bodyPr/>
                    <a:lstStyle/>
                    <a:p>
                      <a:endParaRPr lang="tr-TR"/>
                    </a:p>
                  </a:txBody>
                  <a:tcPr/>
                </a:tc>
                <a:tc>
                  <a:txBody>
                    <a:bodyPr/>
                    <a:lstStyle/>
                    <a:p>
                      <a:pPr algn="just">
                        <a:lnSpc>
                          <a:spcPct val="107000"/>
                        </a:lnSpc>
                        <a:spcAft>
                          <a:spcPts val="0"/>
                        </a:spcAft>
                      </a:pPr>
                      <a:r>
                        <a:rPr lang="tr-TR" sz="2000" dirty="0">
                          <a:effectLst/>
                          <a:latin typeface="+mn-lt"/>
                        </a:rPr>
                        <a:t>A.5.3. </a:t>
                      </a:r>
                      <a:r>
                        <a:rPr lang="tr-TR" sz="2000" dirty="0" err="1">
                          <a:effectLst/>
                          <a:latin typeface="+mn-lt"/>
                        </a:rPr>
                        <a:t>Uluslararasılaşma</a:t>
                      </a:r>
                      <a:r>
                        <a:rPr lang="tr-TR" sz="2000" dirty="0">
                          <a:effectLst/>
                          <a:latin typeface="+mn-lt"/>
                        </a:rPr>
                        <a:t> performansı</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1</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1504298740"/>
                  </a:ext>
                </a:extLst>
              </a:tr>
            </a:tbl>
          </a:graphicData>
        </a:graphic>
      </p:graphicFrame>
    </p:spTree>
    <p:extLst>
      <p:ext uri="{BB962C8B-B14F-4D97-AF65-F5344CB8AC3E}">
        <p14:creationId xmlns:p14="http://schemas.microsoft.com/office/powerpoint/2010/main" val="1707844842"/>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3"/>
    </p:ext>
  </p:extLs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397565" y="820670"/>
            <a:ext cx="10266122" cy="643356"/>
          </a:xfrm>
        </p:spPr>
        <p:txBody>
          <a:bodyPr>
            <a:normAutofit fontScale="90000"/>
          </a:bodyPr>
          <a:lstStyle/>
          <a:p>
            <a:pPr algn="ctr"/>
            <a:r>
              <a:rPr lang="tr-TR" sz="2800" b="1" dirty="0">
                <a:solidFill>
                  <a:srgbClr val="FF0000"/>
                </a:solidFill>
              </a:rPr>
              <a:t>Birim İç Değerlendirme Raporu (BİDR) Kalite Güvence Sistem Ölçütleri Olgunluk Düzeyleri: </a:t>
            </a:r>
            <a:r>
              <a:rPr lang="tr-TR" sz="2800" b="1" dirty="0">
                <a:solidFill>
                  <a:srgbClr val="0000CC"/>
                </a:solidFill>
              </a:rPr>
              <a:t>EĞİTİM VE ÖĞRETİM</a:t>
            </a:r>
            <a:endParaRPr lang="tr-TR" sz="2800" dirty="0"/>
          </a:p>
        </p:txBody>
      </p:sp>
      <p:sp>
        <p:nvSpPr>
          <p:cNvPr id="3" name="Veri Yer Tutucusu 2"/>
          <p:cNvSpPr>
            <a:spLocks noGrp="1"/>
          </p:cNvSpPr>
          <p:nvPr>
            <p:ph type="dt" sz="half" idx="10"/>
          </p:nvPr>
        </p:nvSpPr>
        <p:spPr/>
        <p:txBody>
          <a:bodyPr/>
          <a:lstStyle/>
          <a:p>
            <a:fld id="{8E468889-DDDD-45DC-9553-67B10B6C00B2}"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39</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1452890507"/>
              </p:ext>
            </p:extLst>
          </p:nvPr>
        </p:nvGraphicFramePr>
        <p:xfrm>
          <a:off x="397563" y="1948069"/>
          <a:ext cx="11320673" cy="3971426"/>
        </p:xfrm>
        <a:graphic>
          <a:graphicData uri="http://schemas.openxmlformats.org/drawingml/2006/table">
            <a:tbl>
              <a:tblPr firstRow="1" firstCol="1" bandRow="1">
                <a:tableStyleId>{5940675A-B579-460E-94D1-54222C63F5DA}</a:tableStyleId>
              </a:tblPr>
              <a:tblGrid>
                <a:gridCol w="2335698">
                  <a:extLst>
                    <a:ext uri="{9D8B030D-6E8A-4147-A177-3AD203B41FA5}">
                      <a16:colId xmlns:a16="http://schemas.microsoft.com/office/drawing/2014/main" val="1700850444"/>
                    </a:ext>
                  </a:extLst>
                </a:gridCol>
                <a:gridCol w="7017745">
                  <a:extLst>
                    <a:ext uri="{9D8B030D-6E8A-4147-A177-3AD203B41FA5}">
                      <a16:colId xmlns:a16="http://schemas.microsoft.com/office/drawing/2014/main" val="2280777400"/>
                    </a:ext>
                  </a:extLst>
                </a:gridCol>
                <a:gridCol w="983615">
                  <a:extLst>
                    <a:ext uri="{9D8B030D-6E8A-4147-A177-3AD203B41FA5}">
                      <a16:colId xmlns:a16="http://schemas.microsoft.com/office/drawing/2014/main" val="849643670"/>
                    </a:ext>
                  </a:extLst>
                </a:gridCol>
                <a:gridCol w="983615">
                  <a:extLst>
                    <a:ext uri="{9D8B030D-6E8A-4147-A177-3AD203B41FA5}">
                      <a16:colId xmlns:a16="http://schemas.microsoft.com/office/drawing/2014/main" val="3338100498"/>
                    </a:ext>
                  </a:extLst>
                </a:gridCol>
              </a:tblGrid>
              <a:tr h="369859">
                <a:tc rowSpan="2">
                  <a:txBody>
                    <a:bodyPr/>
                    <a:lstStyle/>
                    <a:p>
                      <a:pPr algn="ctr">
                        <a:lnSpc>
                          <a:spcPct val="107000"/>
                        </a:lnSpc>
                        <a:spcAft>
                          <a:spcPts val="0"/>
                        </a:spcAft>
                      </a:pPr>
                      <a:r>
                        <a:rPr lang="tr-TR" sz="1800" b="1" dirty="0">
                          <a:solidFill>
                            <a:srgbClr val="FF0000"/>
                          </a:solidFill>
                          <a:effectLst/>
                          <a:latin typeface="+mn-lt"/>
                        </a:rPr>
                        <a:t>ANA ÖLÇÜT</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0"/>
                        </a:spcAft>
                      </a:pPr>
                      <a:r>
                        <a:rPr lang="tr-TR" sz="1800" b="1" dirty="0">
                          <a:solidFill>
                            <a:srgbClr val="FF0000"/>
                          </a:solidFill>
                          <a:effectLst/>
                          <a:latin typeface="+mn-lt"/>
                        </a:rPr>
                        <a:t>ALT ÖLÇÜT</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tr-TR" sz="1600" b="1" dirty="0">
                          <a:solidFill>
                            <a:srgbClr val="FF0000"/>
                          </a:solidFill>
                          <a:effectLst/>
                        </a:rPr>
                        <a:t>OLGUNLUK DÜZEYİ</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tr-TR"/>
                    </a:p>
                  </a:txBody>
                  <a:tcPr/>
                </a:tc>
                <a:extLst>
                  <a:ext uri="{0D108BD9-81ED-4DB2-BD59-A6C34878D82A}">
                    <a16:rowId xmlns:a16="http://schemas.microsoft.com/office/drawing/2014/main" val="4190975507"/>
                  </a:ext>
                </a:extLst>
              </a:tr>
              <a:tr h="365637">
                <a:tc vMerge="1">
                  <a:txBody>
                    <a:bodyPr/>
                    <a:lstStyle/>
                    <a:p>
                      <a:endParaRPr lang="tr-TR"/>
                    </a:p>
                  </a:txBody>
                  <a:tcPr/>
                </a:tc>
                <a:tc vMerge="1">
                  <a:txBody>
                    <a:bodyPr/>
                    <a:lstStyle/>
                    <a:p>
                      <a:endParaRPr lang="tr-TR"/>
                    </a:p>
                  </a:txBody>
                  <a:tcPr/>
                </a:tc>
                <a:tc>
                  <a:txBody>
                    <a:bodyPr/>
                    <a:lstStyle/>
                    <a:p>
                      <a:pPr algn="ctr">
                        <a:lnSpc>
                          <a:spcPct val="107000"/>
                        </a:lnSpc>
                        <a:spcAft>
                          <a:spcPts val="0"/>
                        </a:spcAft>
                      </a:pPr>
                      <a:r>
                        <a:rPr lang="tr-TR" sz="1800" b="1" dirty="0">
                          <a:solidFill>
                            <a:srgbClr val="FF0000"/>
                          </a:solidFill>
                          <a:effectLst/>
                          <a:latin typeface="+mn-lt"/>
                          <a:ea typeface="Calibri" panose="020F0502020204030204" pitchFamily="34" charset="0"/>
                          <a:cs typeface="Times New Roman" panose="02020603050405020304" pitchFamily="18" charset="0"/>
                        </a:rPr>
                        <a:t>2024</a:t>
                      </a:r>
                    </a:p>
                  </a:txBody>
                  <a:tcPr marL="44450" marR="44450" marT="0" marB="0" anchor="ctr"/>
                </a:tc>
                <a:tc>
                  <a:txBody>
                    <a:bodyPr/>
                    <a:lstStyle/>
                    <a:p>
                      <a:pPr algn="ctr">
                        <a:lnSpc>
                          <a:spcPct val="107000"/>
                        </a:lnSpc>
                        <a:spcAft>
                          <a:spcPts val="0"/>
                        </a:spcAft>
                      </a:pPr>
                      <a:r>
                        <a:rPr lang="tr-TR" sz="1800" b="1" dirty="0">
                          <a:solidFill>
                            <a:srgbClr val="FF0000"/>
                          </a:solidFill>
                          <a:effectLst/>
                          <a:latin typeface="+mn-lt"/>
                          <a:ea typeface="Calibri" panose="020F0502020204030204" pitchFamily="34" charset="0"/>
                          <a:cs typeface="Times New Roman" panose="02020603050405020304" pitchFamily="18" charset="0"/>
                        </a:rPr>
                        <a:t>2025</a:t>
                      </a:r>
                    </a:p>
                  </a:txBody>
                  <a:tcPr marL="44450" marR="44450" marT="0" marB="0" anchor="ctr"/>
                </a:tc>
                <a:extLst>
                  <a:ext uri="{0D108BD9-81ED-4DB2-BD59-A6C34878D82A}">
                    <a16:rowId xmlns:a16="http://schemas.microsoft.com/office/drawing/2014/main" val="2277730375"/>
                  </a:ext>
                </a:extLst>
              </a:tr>
              <a:tr h="323593">
                <a:tc rowSpan="6">
                  <a:txBody>
                    <a:bodyPr/>
                    <a:lstStyle/>
                    <a:p>
                      <a:pPr algn="l">
                        <a:lnSpc>
                          <a:spcPct val="107000"/>
                        </a:lnSpc>
                        <a:spcAft>
                          <a:spcPts val="0"/>
                        </a:spcAft>
                      </a:pPr>
                      <a:r>
                        <a:rPr lang="tr-TR" sz="1800" b="1" dirty="0">
                          <a:solidFill>
                            <a:srgbClr val="0000CC"/>
                          </a:solidFill>
                          <a:effectLst/>
                          <a:latin typeface="+mn-lt"/>
                        </a:rPr>
                        <a:t>B.1. Program Tasarımı, Değerlendirmesi ve Güncellenmesi</a:t>
                      </a:r>
                      <a:endParaRPr lang="tr-TR" sz="1800" b="1" dirty="0">
                        <a:solidFill>
                          <a:srgbClr val="0000CC"/>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tr-TR" sz="1800" dirty="0">
                          <a:effectLst/>
                          <a:latin typeface="+mn-lt"/>
                        </a:rPr>
                        <a:t>B.1.1. Programların tasarımı ve onayı</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rPr>
                        <a:t>1</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1064403974"/>
                  </a:ext>
                </a:extLst>
              </a:tr>
              <a:tr h="323593">
                <a:tc vMerge="1">
                  <a:txBody>
                    <a:bodyPr/>
                    <a:lstStyle/>
                    <a:p>
                      <a:endParaRPr lang="tr-TR"/>
                    </a:p>
                  </a:txBody>
                  <a:tcPr/>
                </a:tc>
                <a:tc>
                  <a:txBody>
                    <a:bodyPr/>
                    <a:lstStyle/>
                    <a:p>
                      <a:pPr algn="just">
                        <a:lnSpc>
                          <a:spcPct val="107000"/>
                        </a:lnSpc>
                        <a:spcAft>
                          <a:spcPts val="0"/>
                        </a:spcAft>
                      </a:pPr>
                      <a:r>
                        <a:rPr lang="tr-TR" sz="1800" dirty="0">
                          <a:effectLst/>
                          <a:latin typeface="+mn-lt"/>
                        </a:rPr>
                        <a:t>B.1.2. Programın ders dağılım dengesi</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rPr>
                        <a:t>1</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4253339067"/>
                  </a:ext>
                </a:extLst>
              </a:tr>
              <a:tr h="323593">
                <a:tc vMerge="1">
                  <a:txBody>
                    <a:bodyPr/>
                    <a:lstStyle/>
                    <a:p>
                      <a:endParaRPr lang="tr-TR"/>
                    </a:p>
                  </a:txBody>
                  <a:tcPr/>
                </a:tc>
                <a:tc>
                  <a:txBody>
                    <a:bodyPr/>
                    <a:lstStyle/>
                    <a:p>
                      <a:pPr algn="just">
                        <a:lnSpc>
                          <a:spcPct val="107000"/>
                        </a:lnSpc>
                        <a:spcAft>
                          <a:spcPts val="0"/>
                        </a:spcAft>
                      </a:pPr>
                      <a:r>
                        <a:rPr lang="tr-TR" sz="1800" dirty="0">
                          <a:effectLst/>
                          <a:latin typeface="+mn-lt"/>
                        </a:rPr>
                        <a:t>B.1.3. Ders kazanımlarının program çıktılarıyla uyumu</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rPr>
                        <a:t>1 </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3149715348"/>
                  </a:ext>
                </a:extLst>
              </a:tr>
              <a:tr h="323593">
                <a:tc vMerge="1">
                  <a:txBody>
                    <a:bodyPr/>
                    <a:lstStyle/>
                    <a:p>
                      <a:endParaRPr lang="tr-TR"/>
                    </a:p>
                  </a:txBody>
                  <a:tcPr/>
                </a:tc>
                <a:tc>
                  <a:txBody>
                    <a:bodyPr/>
                    <a:lstStyle/>
                    <a:p>
                      <a:pPr algn="just">
                        <a:lnSpc>
                          <a:spcPct val="107000"/>
                        </a:lnSpc>
                        <a:spcAft>
                          <a:spcPts val="0"/>
                        </a:spcAft>
                      </a:pPr>
                      <a:r>
                        <a:rPr lang="tr-TR" sz="1800" dirty="0">
                          <a:effectLst/>
                          <a:latin typeface="+mn-lt"/>
                        </a:rPr>
                        <a:t>B.1.4. Öğrenci iş yüküne dayalı ders tasarımı</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rPr>
                        <a:t>1</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444495381"/>
                  </a:ext>
                </a:extLst>
              </a:tr>
              <a:tr h="323593">
                <a:tc vMerge="1">
                  <a:txBody>
                    <a:bodyPr/>
                    <a:lstStyle/>
                    <a:p>
                      <a:endParaRPr lang="tr-TR"/>
                    </a:p>
                  </a:txBody>
                  <a:tcPr/>
                </a:tc>
                <a:tc>
                  <a:txBody>
                    <a:bodyPr/>
                    <a:lstStyle/>
                    <a:p>
                      <a:pPr algn="just">
                        <a:lnSpc>
                          <a:spcPct val="107000"/>
                        </a:lnSpc>
                        <a:spcAft>
                          <a:spcPts val="0"/>
                        </a:spcAft>
                      </a:pPr>
                      <a:r>
                        <a:rPr lang="tr-TR" sz="1800" dirty="0">
                          <a:effectLst/>
                          <a:latin typeface="+mn-lt"/>
                        </a:rPr>
                        <a:t>B.1.5. Programların izlenmesi ve güncellenmesi</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rPr>
                        <a:t>1</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3841801114"/>
                  </a:ext>
                </a:extLst>
              </a:tr>
              <a:tr h="323593">
                <a:tc vMerge="1">
                  <a:txBody>
                    <a:bodyPr/>
                    <a:lstStyle/>
                    <a:p>
                      <a:endParaRPr lang="tr-TR"/>
                    </a:p>
                  </a:txBody>
                  <a:tcPr/>
                </a:tc>
                <a:tc>
                  <a:txBody>
                    <a:bodyPr/>
                    <a:lstStyle/>
                    <a:p>
                      <a:pPr algn="just">
                        <a:lnSpc>
                          <a:spcPct val="107000"/>
                        </a:lnSpc>
                        <a:spcAft>
                          <a:spcPts val="0"/>
                        </a:spcAft>
                      </a:pPr>
                      <a:r>
                        <a:rPr lang="tr-TR" sz="1800" dirty="0">
                          <a:effectLst/>
                          <a:latin typeface="+mn-lt"/>
                        </a:rPr>
                        <a:t>B.1.6. Eğitim ve öğretim süreçlerinin yönetimi</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rPr>
                        <a:t>1</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1368389602"/>
                  </a:ext>
                </a:extLst>
              </a:tr>
              <a:tr h="323593">
                <a:tc rowSpan="4">
                  <a:txBody>
                    <a:bodyPr/>
                    <a:lstStyle/>
                    <a:p>
                      <a:pPr algn="l">
                        <a:lnSpc>
                          <a:spcPct val="107000"/>
                        </a:lnSpc>
                        <a:spcAft>
                          <a:spcPts val="0"/>
                        </a:spcAft>
                      </a:pPr>
                      <a:r>
                        <a:rPr lang="tr-TR" sz="1800" b="1" dirty="0">
                          <a:solidFill>
                            <a:srgbClr val="0000CC"/>
                          </a:solidFill>
                          <a:effectLst/>
                          <a:latin typeface="+mn-lt"/>
                        </a:rPr>
                        <a:t>B.2. Programların Yürütülmesi</a:t>
                      </a:r>
                      <a:endParaRPr lang="tr-TR" sz="1800" b="1" dirty="0">
                        <a:solidFill>
                          <a:srgbClr val="0000CC"/>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tr-TR" sz="1800" dirty="0">
                          <a:effectLst/>
                          <a:latin typeface="+mn-lt"/>
                        </a:rPr>
                        <a:t>B.2.1. Öğretim yöntem ve teknikleri</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rPr>
                        <a:t>1</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3296101504"/>
                  </a:ext>
                </a:extLst>
              </a:tr>
              <a:tr h="323593">
                <a:tc vMerge="1">
                  <a:txBody>
                    <a:bodyPr/>
                    <a:lstStyle/>
                    <a:p>
                      <a:endParaRPr lang="tr-TR"/>
                    </a:p>
                  </a:txBody>
                  <a:tcPr/>
                </a:tc>
                <a:tc>
                  <a:txBody>
                    <a:bodyPr/>
                    <a:lstStyle/>
                    <a:p>
                      <a:pPr algn="just">
                        <a:lnSpc>
                          <a:spcPct val="107000"/>
                        </a:lnSpc>
                        <a:spcAft>
                          <a:spcPts val="0"/>
                        </a:spcAft>
                      </a:pPr>
                      <a:r>
                        <a:rPr lang="tr-TR" sz="1800" dirty="0">
                          <a:effectLst/>
                          <a:latin typeface="+mn-lt"/>
                        </a:rPr>
                        <a:t>B.2.2. Ölçme ve değerlendirme</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rPr>
                        <a:t>1</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1919327133"/>
                  </a:ext>
                </a:extLst>
              </a:tr>
              <a:tr h="323593">
                <a:tc vMerge="1">
                  <a:txBody>
                    <a:bodyPr/>
                    <a:lstStyle/>
                    <a:p>
                      <a:endParaRPr lang="tr-TR"/>
                    </a:p>
                  </a:txBody>
                  <a:tcPr/>
                </a:tc>
                <a:tc>
                  <a:txBody>
                    <a:bodyPr/>
                    <a:lstStyle/>
                    <a:p>
                      <a:pPr algn="just">
                        <a:lnSpc>
                          <a:spcPct val="107000"/>
                        </a:lnSpc>
                        <a:spcAft>
                          <a:spcPts val="0"/>
                        </a:spcAft>
                      </a:pPr>
                      <a:r>
                        <a:rPr lang="tr-TR" sz="1800" dirty="0">
                          <a:effectLst/>
                          <a:latin typeface="+mn-lt"/>
                        </a:rPr>
                        <a:t>B.2.3. Öğrenci kabulü, önceki öğrenmenin tanınması ve </a:t>
                      </a:r>
                      <a:r>
                        <a:rPr lang="tr-TR" sz="1800" dirty="0" smtClean="0">
                          <a:effectLst/>
                          <a:latin typeface="+mn-lt"/>
                        </a:rPr>
                        <a:t>kredilendirilmesi</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rPr>
                        <a:t>1</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2254325633"/>
                  </a:ext>
                </a:extLst>
              </a:tr>
              <a:tr h="323593">
                <a:tc vMerge="1">
                  <a:txBody>
                    <a:bodyPr/>
                    <a:lstStyle/>
                    <a:p>
                      <a:endParaRPr lang="tr-TR"/>
                    </a:p>
                  </a:txBody>
                  <a:tcPr/>
                </a:tc>
                <a:tc>
                  <a:txBody>
                    <a:bodyPr/>
                    <a:lstStyle/>
                    <a:p>
                      <a:pPr algn="just">
                        <a:lnSpc>
                          <a:spcPct val="107000"/>
                        </a:lnSpc>
                        <a:spcAft>
                          <a:spcPts val="0"/>
                        </a:spcAft>
                      </a:pPr>
                      <a:r>
                        <a:rPr lang="tr-TR" sz="1800" i="1" dirty="0">
                          <a:effectLst/>
                          <a:latin typeface="+mn-lt"/>
                        </a:rPr>
                        <a:t>B.2.4. Yeterliliklerin sertifikalandırılması ve diploma</a:t>
                      </a:r>
                      <a:endParaRPr lang="tr-TR" sz="1800" i="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rPr>
                        <a:t> 2</a:t>
                      </a:r>
                      <a:endParaRPr lang="tr-TR" sz="18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3490941980"/>
                  </a:ext>
                </a:extLst>
              </a:tr>
            </a:tbl>
          </a:graphicData>
        </a:graphic>
      </p:graphicFrame>
    </p:spTree>
    <p:extLst>
      <p:ext uri="{BB962C8B-B14F-4D97-AF65-F5344CB8AC3E}">
        <p14:creationId xmlns:p14="http://schemas.microsoft.com/office/powerpoint/2010/main" val="4175562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B4A0342-B3A5-7EA1-D1BA-B00206D3C120}"/>
              </a:ext>
            </a:extLst>
          </p:cNvPr>
          <p:cNvSpPr>
            <a:spLocks noGrp="1"/>
          </p:cNvSpPr>
          <p:nvPr>
            <p:ph type="title"/>
          </p:nvPr>
        </p:nvSpPr>
        <p:spPr>
          <a:xfrm>
            <a:off x="1042750" y="771672"/>
            <a:ext cx="9792375" cy="692727"/>
          </a:xfrm>
        </p:spPr>
        <p:txBody>
          <a:bodyPr>
            <a:normAutofit/>
          </a:bodyPr>
          <a:lstStyle/>
          <a:p>
            <a:pPr algn="ctr"/>
            <a:r>
              <a:rPr lang="tr-TR" sz="2800" b="1" dirty="0">
                <a:solidFill>
                  <a:srgbClr val="FF0000"/>
                </a:solidFill>
                <a:latin typeface="+mn-lt"/>
              </a:rPr>
              <a:t>YÖNETİM: </a:t>
            </a:r>
            <a:r>
              <a:rPr lang="tr-TR" sz="2800" b="1" dirty="0">
                <a:solidFill>
                  <a:srgbClr val="3333FF"/>
                </a:solidFill>
              </a:rPr>
              <a:t>Müdürlük / Koordinatörlük</a:t>
            </a:r>
            <a:endParaRPr lang="tr-TR" sz="2800" b="1" dirty="0">
              <a:solidFill>
                <a:srgbClr val="3333FF"/>
              </a:solidFill>
              <a:latin typeface="+mn-lt"/>
            </a:endParaRPr>
          </a:p>
        </p:txBody>
      </p:sp>
      <p:graphicFrame>
        <p:nvGraphicFramePr>
          <p:cNvPr id="8" name="Tablo 7">
            <a:extLst>
              <a:ext uri="{FF2B5EF4-FFF2-40B4-BE49-F238E27FC236}">
                <a16:creationId xmlns:a16="http://schemas.microsoft.com/office/drawing/2014/main" id="{6BA3D8F0-5AD3-8F74-A07F-E1B14505F03C}"/>
              </a:ext>
            </a:extLst>
          </p:cNvPr>
          <p:cNvGraphicFramePr>
            <a:graphicFrameLocks noGrp="1"/>
          </p:cNvGraphicFramePr>
          <p:nvPr>
            <p:extLst>
              <p:ext uri="{D42A27DB-BD31-4B8C-83A1-F6EECF244321}">
                <p14:modId xmlns:p14="http://schemas.microsoft.com/office/powerpoint/2010/main" val="1271688423"/>
              </p:ext>
            </p:extLst>
          </p:nvPr>
        </p:nvGraphicFramePr>
        <p:xfrm>
          <a:off x="336299" y="2681207"/>
          <a:ext cx="11516263" cy="2035111"/>
        </p:xfrm>
        <a:graphic>
          <a:graphicData uri="http://schemas.openxmlformats.org/drawingml/2006/table">
            <a:tbl>
              <a:tblPr firstRow="1" firstCol="1" bandRow="1">
                <a:tableStyleId>{5940675A-B579-460E-94D1-54222C63F5DA}</a:tableStyleId>
              </a:tblPr>
              <a:tblGrid>
                <a:gridCol w="5173079">
                  <a:extLst>
                    <a:ext uri="{9D8B030D-6E8A-4147-A177-3AD203B41FA5}">
                      <a16:colId xmlns:a16="http://schemas.microsoft.com/office/drawing/2014/main" val="3558825440"/>
                    </a:ext>
                  </a:extLst>
                </a:gridCol>
                <a:gridCol w="6343184">
                  <a:extLst>
                    <a:ext uri="{9D8B030D-6E8A-4147-A177-3AD203B41FA5}">
                      <a16:colId xmlns:a16="http://schemas.microsoft.com/office/drawing/2014/main" val="481897459"/>
                    </a:ext>
                  </a:extLst>
                </a:gridCol>
              </a:tblGrid>
              <a:tr h="504716">
                <a:tc>
                  <a:txBody>
                    <a:bodyPr/>
                    <a:lstStyle/>
                    <a:p>
                      <a:pPr marL="36000" algn="ctr" rtl="0">
                        <a:lnSpc>
                          <a:spcPct val="150000"/>
                        </a:lnSpc>
                        <a:spcAft>
                          <a:spcPts val="0"/>
                        </a:spcAft>
                      </a:pPr>
                      <a:r>
                        <a:rPr lang="tr-TR" sz="2000" b="1" dirty="0">
                          <a:solidFill>
                            <a:srgbClr val="3333FF"/>
                          </a:solidFill>
                          <a:effectLst/>
                        </a:rPr>
                        <a:t>Birim Yöneticisi</a:t>
                      </a:r>
                      <a:endParaRPr lang="tr-TR" sz="2000" b="1"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tc>
                <a:tc>
                  <a:txBody>
                    <a:bodyPr/>
                    <a:lstStyle/>
                    <a:p>
                      <a:pPr marL="36000" marR="0" lvl="0" indent="0" algn="ctr" defTabSz="914400" rtl="0" eaLnBrk="1" fontAlgn="auto" latinLnBrk="0" hangingPunct="1">
                        <a:lnSpc>
                          <a:spcPct val="150000"/>
                        </a:lnSpc>
                        <a:spcBef>
                          <a:spcPts val="0"/>
                        </a:spcBef>
                        <a:spcAft>
                          <a:spcPts val="0"/>
                        </a:spcAft>
                        <a:buClrTx/>
                        <a:buSzTx/>
                        <a:buFontTx/>
                        <a:buNone/>
                        <a:tabLst/>
                        <a:defRPr/>
                      </a:pPr>
                      <a:r>
                        <a:rPr lang="tr-TR" sz="2000" b="1" dirty="0" err="1">
                          <a:solidFill>
                            <a:srgbClr val="3333FF"/>
                          </a:solidFill>
                          <a:effectLst/>
                        </a:rPr>
                        <a:t>Ünvanı</a:t>
                      </a:r>
                      <a:r>
                        <a:rPr lang="tr-TR" sz="2000" b="1" dirty="0">
                          <a:solidFill>
                            <a:srgbClr val="3333FF"/>
                          </a:solidFill>
                          <a:effectLst/>
                        </a:rPr>
                        <a:t> Adı Soyadı</a:t>
                      </a:r>
                    </a:p>
                  </a:txBody>
                  <a:tcPr marL="0" marR="0" marT="0" marB="0" anchor="ctr"/>
                </a:tc>
                <a:extLst>
                  <a:ext uri="{0D108BD9-81ED-4DB2-BD59-A6C34878D82A}">
                    <a16:rowId xmlns:a16="http://schemas.microsoft.com/office/drawing/2014/main" val="3501158544"/>
                  </a:ext>
                </a:extLst>
              </a:tr>
              <a:tr h="504716">
                <a:tc>
                  <a:txBody>
                    <a:bodyPr/>
                    <a:lstStyle/>
                    <a:p>
                      <a:pPr marL="36000" marR="0" lvl="0" indent="0" algn="l" defTabSz="914400" rtl="0" eaLnBrk="1" fontAlgn="auto" latinLnBrk="0" hangingPunct="1">
                        <a:lnSpc>
                          <a:spcPct val="150000"/>
                        </a:lnSpc>
                        <a:spcBef>
                          <a:spcPts val="0"/>
                        </a:spcBef>
                        <a:spcAft>
                          <a:spcPts val="0"/>
                        </a:spcAft>
                        <a:buClrTx/>
                        <a:buSzTx/>
                        <a:buFontTx/>
                        <a:buNone/>
                        <a:tabLst/>
                        <a:defRPr/>
                      </a:pPr>
                      <a:r>
                        <a:rPr lang="tr-TR" sz="2000" dirty="0">
                          <a:effectLst/>
                        </a:rPr>
                        <a:t>Müdür / Koordinatör</a:t>
                      </a:r>
                      <a:endParaRPr lang="tr-TR" sz="2000" dirty="0">
                        <a:solidFill>
                          <a:srgbClr val="FF0000"/>
                        </a:solidFill>
                        <a:effectLst/>
                        <a:latin typeface="+mn-lt"/>
                        <a:ea typeface="Calibri" panose="020F0502020204030204" pitchFamily="34" charset="0"/>
                        <a:cs typeface="Calibri" panose="020F0502020204030204" pitchFamily="34" charset="0"/>
                      </a:endParaRPr>
                    </a:p>
                  </a:txBody>
                  <a:tcPr marL="0" marR="0" marT="0" marB="0" anchor="ctr"/>
                </a:tc>
                <a:tc>
                  <a:txBody>
                    <a:bodyPr/>
                    <a:lstStyle/>
                    <a:p>
                      <a:pPr marL="36000" marR="0" lvl="0" indent="0" algn="l" defTabSz="914400" rtl="0" eaLnBrk="1" fontAlgn="auto" latinLnBrk="0" hangingPunct="1">
                        <a:lnSpc>
                          <a:spcPct val="150000"/>
                        </a:lnSpc>
                        <a:spcBef>
                          <a:spcPts val="0"/>
                        </a:spcBef>
                        <a:spcAft>
                          <a:spcPts val="0"/>
                        </a:spcAft>
                        <a:buClrTx/>
                        <a:buSzTx/>
                        <a:buFontTx/>
                        <a:buNone/>
                        <a:tabLst/>
                        <a:defRPr/>
                      </a:pPr>
                      <a:r>
                        <a:rPr lang="tr-TR" sz="2000" b="1" dirty="0">
                          <a:solidFill>
                            <a:srgbClr val="962E2E"/>
                          </a:solidFill>
                          <a:effectLst/>
                          <a:latin typeface="+mn-lt"/>
                        </a:rPr>
                        <a:t>Doç. Dr. Ayça Çebi</a:t>
                      </a:r>
                    </a:p>
                  </a:txBody>
                  <a:tcPr marL="0" marR="0" marT="0" marB="0" anchor="ctr"/>
                </a:tc>
                <a:extLst>
                  <a:ext uri="{0D108BD9-81ED-4DB2-BD59-A6C34878D82A}">
                    <a16:rowId xmlns:a16="http://schemas.microsoft.com/office/drawing/2014/main" val="1395922710"/>
                  </a:ext>
                </a:extLst>
              </a:tr>
              <a:tr h="504716">
                <a:tc>
                  <a:txBody>
                    <a:bodyPr/>
                    <a:lstStyle/>
                    <a:p>
                      <a:pPr marL="36000" marR="0" lvl="0" indent="0" algn="l" defTabSz="914400" rtl="0" eaLnBrk="1" fontAlgn="auto" latinLnBrk="0" hangingPunct="1">
                        <a:lnSpc>
                          <a:spcPct val="150000"/>
                        </a:lnSpc>
                        <a:spcBef>
                          <a:spcPts val="0"/>
                        </a:spcBef>
                        <a:spcAft>
                          <a:spcPts val="0"/>
                        </a:spcAft>
                        <a:buClrTx/>
                        <a:buSzTx/>
                        <a:buFontTx/>
                        <a:buNone/>
                        <a:tabLst/>
                        <a:defRPr/>
                      </a:pPr>
                      <a:r>
                        <a:rPr lang="tr-TR" sz="2000" dirty="0">
                          <a:effectLst/>
                        </a:rPr>
                        <a:t>Müdür Yardımcısı/ Koordinatör</a:t>
                      </a:r>
                      <a:r>
                        <a:rPr lang="tr-TR" sz="2000" baseline="0" dirty="0">
                          <a:solidFill>
                            <a:srgbClr val="FF0000"/>
                          </a:solidFill>
                          <a:effectLst/>
                          <a:latin typeface="+mn-lt"/>
                          <a:ea typeface="Calibri" panose="020F0502020204030204" pitchFamily="34" charset="0"/>
                          <a:cs typeface="Calibri" panose="020F0502020204030204" pitchFamily="34" charset="0"/>
                        </a:rPr>
                        <a:t> </a:t>
                      </a:r>
                      <a:r>
                        <a:rPr lang="tr-TR" sz="2000" dirty="0">
                          <a:effectLst/>
                        </a:rPr>
                        <a:t>Yardımcısı</a:t>
                      </a:r>
                      <a:endParaRPr lang="tr-TR" sz="2000" dirty="0">
                        <a:solidFill>
                          <a:srgbClr val="FF0000"/>
                        </a:solidFill>
                        <a:effectLst/>
                        <a:latin typeface="+mn-lt"/>
                        <a:ea typeface="Calibri" panose="020F0502020204030204" pitchFamily="34" charset="0"/>
                        <a:cs typeface="Calibri" panose="020F0502020204030204" pitchFamily="34" charset="0"/>
                      </a:endParaRPr>
                    </a:p>
                  </a:txBody>
                  <a:tcPr marL="0" marR="0" marT="0" marB="0" anchor="ctr"/>
                </a:tc>
                <a:tc>
                  <a:txBody>
                    <a:bodyPr/>
                    <a:lstStyle/>
                    <a:p>
                      <a:pPr marL="36000" indent="0" algn="l">
                        <a:lnSpc>
                          <a:spcPct val="150000"/>
                        </a:lnSpc>
                        <a:spcAft>
                          <a:spcPts val="0"/>
                        </a:spcAft>
                      </a:pPr>
                      <a:r>
                        <a:rPr lang="tr-TR" sz="2000" b="1" dirty="0">
                          <a:solidFill>
                            <a:srgbClr val="485793"/>
                          </a:solidFill>
                          <a:effectLst/>
                          <a:latin typeface="+mn-lt"/>
                          <a:ea typeface="Calibri" panose="020F0502020204030204" pitchFamily="34" charset="0"/>
                          <a:cs typeface="Calibri" panose="020F0502020204030204" pitchFamily="34" charset="0"/>
                        </a:rPr>
                        <a:t>Dr. Öğr. Üyesi Adil Yıldız</a:t>
                      </a:r>
                    </a:p>
                  </a:txBody>
                  <a:tcPr marL="0" marR="0" marT="0" marB="0" anchor="ctr"/>
                </a:tc>
                <a:extLst>
                  <a:ext uri="{0D108BD9-81ED-4DB2-BD59-A6C34878D82A}">
                    <a16:rowId xmlns:a16="http://schemas.microsoft.com/office/drawing/2014/main" val="4036107159"/>
                  </a:ext>
                </a:extLst>
              </a:tr>
              <a:tr h="520963">
                <a:tc>
                  <a:txBody>
                    <a:bodyPr/>
                    <a:lstStyle/>
                    <a:p>
                      <a:pPr marL="36000" marR="0" lvl="0" indent="0" algn="l" defTabSz="914400" rtl="0" eaLnBrk="1" fontAlgn="auto" latinLnBrk="0" hangingPunct="1">
                        <a:lnSpc>
                          <a:spcPct val="150000"/>
                        </a:lnSpc>
                        <a:spcBef>
                          <a:spcPts val="0"/>
                        </a:spcBef>
                        <a:spcAft>
                          <a:spcPts val="0"/>
                        </a:spcAft>
                        <a:buClrTx/>
                        <a:buSzTx/>
                        <a:buFontTx/>
                        <a:buNone/>
                        <a:tabLst/>
                        <a:defRPr/>
                      </a:pPr>
                      <a:r>
                        <a:rPr lang="tr-TR" sz="2000" dirty="0">
                          <a:effectLst/>
                        </a:rPr>
                        <a:t>Müdür Yardımcısı/ Koordinatör</a:t>
                      </a:r>
                      <a:r>
                        <a:rPr lang="tr-TR" sz="2000" baseline="0" dirty="0">
                          <a:solidFill>
                            <a:srgbClr val="FF0000"/>
                          </a:solidFill>
                          <a:effectLst/>
                          <a:latin typeface="+mn-lt"/>
                          <a:ea typeface="Calibri" panose="020F0502020204030204" pitchFamily="34" charset="0"/>
                          <a:cs typeface="Calibri" panose="020F0502020204030204" pitchFamily="34" charset="0"/>
                        </a:rPr>
                        <a:t> </a:t>
                      </a:r>
                      <a:r>
                        <a:rPr lang="tr-TR" sz="2000" dirty="0">
                          <a:effectLst/>
                        </a:rPr>
                        <a:t>Yardımcısı</a:t>
                      </a:r>
                      <a:endParaRPr lang="tr-TR" sz="2000" dirty="0">
                        <a:solidFill>
                          <a:srgbClr val="FF0000"/>
                        </a:solidFill>
                        <a:effectLst/>
                        <a:latin typeface="+mn-lt"/>
                        <a:ea typeface="Calibri" panose="020F0502020204030204" pitchFamily="34" charset="0"/>
                        <a:cs typeface="Calibri" panose="020F0502020204030204" pitchFamily="34" charset="0"/>
                      </a:endParaRPr>
                    </a:p>
                  </a:txBody>
                  <a:tcPr marL="0" marR="0" marT="0" marB="0" anchor="ctr"/>
                </a:tc>
                <a:tc>
                  <a:txBody>
                    <a:bodyPr/>
                    <a:lstStyle/>
                    <a:p>
                      <a:pPr marL="36000" indent="0" algn="l" defTabSz="914400" rtl="0" eaLnBrk="1" latinLnBrk="0" hangingPunct="1">
                        <a:lnSpc>
                          <a:spcPct val="150000"/>
                        </a:lnSpc>
                        <a:spcAft>
                          <a:spcPts val="0"/>
                        </a:spcAft>
                      </a:pPr>
                      <a:r>
                        <a:rPr lang="sv-SE" sz="2000" b="1" kern="1200" dirty="0">
                          <a:solidFill>
                            <a:srgbClr val="485793"/>
                          </a:solidFill>
                          <a:effectLst/>
                          <a:latin typeface="+mn-lt"/>
                          <a:ea typeface="+mn-ea"/>
                          <a:cs typeface="+mn-cs"/>
                        </a:rPr>
                        <a:t>Öğr. Gör. Dr. Merve Aydın</a:t>
                      </a:r>
                      <a:endParaRPr lang="tr-TR" sz="2000" b="1" kern="1200" dirty="0">
                        <a:solidFill>
                          <a:srgbClr val="485793"/>
                        </a:solidFill>
                        <a:effectLst/>
                        <a:latin typeface="+mn-lt"/>
                        <a:ea typeface="+mn-ea"/>
                        <a:cs typeface="+mn-cs"/>
                      </a:endParaRPr>
                    </a:p>
                  </a:txBody>
                  <a:tcPr marL="0" marR="0" marT="0" marB="0" anchor="ctr"/>
                </a:tc>
                <a:extLst>
                  <a:ext uri="{0D108BD9-81ED-4DB2-BD59-A6C34878D82A}">
                    <a16:rowId xmlns:a16="http://schemas.microsoft.com/office/drawing/2014/main" val="4209787686"/>
                  </a:ext>
                </a:extLst>
              </a:tr>
            </a:tbl>
          </a:graphicData>
        </a:graphic>
      </p:graphicFrame>
      <p:sp>
        <p:nvSpPr>
          <p:cNvPr id="3" name="Veri Yer Tutucusu 2"/>
          <p:cNvSpPr>
            <a:spLocks noGrp="1"/>
          </p:cNvSpPr>
          <p:nvPr>
            <p:ph type="dt" sz="half" idx="10"/>
          </p:nvPr>
        </p:nvSpPr>
        <p:spPr/>
        <p:txBody>
          <a:bodyPr/>
          <a:lstStyle/>
          <a:p>
            <a:fld id="{A224D5C2-DC3A-45D9-A443-C8578C816423}"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4</a:t>
            </a:fld>
            <a:endParaRPr lang="tr-TR"/>
          </a:p>
        </p:txBody>
      </p:sp>
    </p:spTree>
    <p:extLst>
      <p:ext uri="{BB962C8B-B14F-4D97-AF65-F5344CB8AC3E}">
        <p14:creationId xmlns:p14="http://schemas.microsoft.com/office/powerpoint/2010/main" val="1376633798"/>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7565" y="820670"/>
            <a:ext cx="10266122" cy="643356"/>
          </a:xfrm>
        </p:spPr>
        <p:txBody>
          <a:bodyPr>
            <a:normAutofit fontScale="90000"/>
          </a:bodyPr>
          <a:lstStyle/>
          <a:p>
            <a:pPr algn="ctr"/>
            <a:r>
              <a:rPr lang="tr-TR" sz="2800" b="1" dirty="0">
                <a:solidFill>
                  <a:srgbClr val="FF0000"/>
                </a:solidFill>
              </a:rPr>
              <a:t>Birim İç Değerlendirme Raporu (BİDR) Kalite Güvence Sistem Ölçütleri Olgunluk Düzeyleri: </a:t>
            </a:r>
            <a:r>
              <a:rPr lang="tr-TR" sz="2800" b="1" dirty="0">
                <a:solidFill>
                  <a:srgbClr val="0000CC"/>
                </a:solidFill>
              </a:rPr>
              <a:t>EĞİTİM VE ÖĞRETİM</a:t>
            </a:r>
            <a:endParaRPr lang="tr-TR" sz="2800" dirty="0"/>
          </a:p>
        </p:txBody>
      </p:sp>
      <p:sp>
        <p:nvSpPr>
          <p:cNvPr id="3" name="Veri Yer Tutucusu 2"/>
          <p:cNvSpPr>
            <a:spLocks noGrp="1"/>
          </p:cNvSpPr>
          <p:nvPr>
            <p:ph type="dt" sz="half" idx="10"/>
          </p:nvPr>
        </p:nvSpPr>
        <p:spPr/>
        <p:txBody>
          <a:bodyPr/>
          <a:lstStyle/>
          <a:p>
            <a:fld id="{8E468889-DDDD-45DC-9553-67B10B6C00B2}"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40</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2642706420"/>
              </p:ext>
            </p:extLst>
          </p:nvPr>
        </p:nvGraphicFramePr>
        <p:xfrm>
          <a:off x="397563" y="1967947"/>
          <a:ext cx="11390246" cy="3726119"/>
        </p:xfrm>
        <a:graphic>
          <a:graphicData uri="http://schemas.openxmlformats.org/drawingml/2006/table">
            <a:tbl>
              <a:tblPr firstRow="1" firstCol="1" bandRow="1">
                <a:tableStyleId>{5940675A-B579-460E-94D1-54222C63F5DA}</a:tableStyleId>
              </a:tblPr>
              <a:tblGrid>
                <a:gridCol w="3062529">
                  <a:extLst>
                    <a:ext uri="{9D8B030D-6E8A-4147-A177-3AD203B41FA5}">
                      <a16:colId xmlns:a16="http://schemas.microsoft.com/office/drawing/2014/main" val="1700850444"/>
                    </a:ext>
                  </a:extLst>
                </a:gridCol>
                <a:gridCol w="6348397">
                  <a:extLst>
                    <a:ext uri="{9D8B030D-6E8A-4147-A177-3AD203B41FA5}">
                      <a16:colId xmlns:a16="http://schemas.microsoft.com/office/drawing/2014/main" val="2280777400"/>
                    </a:ext>
                  </a:extLst>
                </a:gridCol>
                <a:gridCol w="989660">
                  <a:extLst>
                    <a:ext uri="{9D8B030D-6E8A-4147-A177-3AD203B41FA5}">
                      <a16:colId xmlns:a16="http://schemas.microsoft.com/office/drawing/2014/main" val="849643670"/>
                    </a:ext>
                  </a:extLst>
                </a:gridCol>
                <a:gridCol w="989660">
                  <a:extLst>
                    <a:ext uri="{9D8B030D-6E8A-4147-A177-3AD203B41FA5}">
                      <a16:colId xmlns:a16="http://schemas.microsoft.com/office/drawing/2014/main" val="3338100498"/>
                    </a:ext>
                  </a:extLst>
                </a:gridCol>
              </a:tblGrid>
              <a:tr h="430623">
                <a:tc rowSpan="2">
                  <a:txBody>
                    <a:bodyPr/>
                    <a:lstStyle/>
                    <a:p>
                      <a:pPr algn="ctr">
                        <a:lnSpc>
                          <a:spcPct val="107000"/>
                        </a:lnSpc>
                        <a:spcAft>
                          <a:spcPts val="0"/>
                        </a:spcAft>
                      </a:pPr>
                      <a:r>
                        <a:rPr lang="tr-TR" sz="2000" b="1" dirty="0">
                          <a:solidFill>
                            <a:srgbClr val="FF0000"/>
                          </a:solidFill>
                          <a:effectLst/>
                          <a:latin typeface="+mn-lt"/>
                        </a:rPr>
                        <a:t>ANA ÖLÇÜT</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0"/>
                        </a:spcAft>
                      </a:pPr>
                      <a:r>
                        <a:rPr lang="tr-TR" sz="2000" b="1" dirty="0">
                          <a:solidFill>
                            <a:srgbClr val="FF0000"/>
                          </a:solidFill>
                          <a:effectLst/>
                          <a:latin typeface="+mn-lt"/>
                        </a:rPr>
                        <a:t>ALT ÖLÇÜT</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gridSpan="2">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OLGUNLUK DÜZEYİ</a:t>
                      </a:r>
                    </a:p>
                  </a:txBody>
                  <a:tcPr marL="44450" marR="44450" marT="0" marB="0" anchor="ctr"/>
                </a:tc>
                <a:tc hMerge="1">
                  <a:txBody>
                    <a:bodyPr/>
                    <a:lstStyle/>
                    <a:p>
                      <a:endParaRPr lang="tr-TR"/>
                    </a:p>
                  </a:txBody>
                  <a:tcPr/>
                </a:tc>
                <a:extLst>
                  <a:ext uri="{0D108BD9-81ED-4DB2-BD59-A6C34878D82A}">
                    <a16:rowId xmlns:a16="http://schemas.microsoft.com/office/drawing/2014/main" val="4190975507"/>
                  </a:ext>
                </a:extLst>
              </a:tr>
              <a:tr h="195543">
                <a:tc vMerge="1">
                  <a:txBody>
                    <a:bodyPr/>
                    <a:lstStyle/>
                    <a:p>
                      <a:endParaRPr lang="tr-TR"/>
                    </a:p>
                  </a:txBody>
                  <a:tcPr/>
                </a:tc>
                <a:tc vMerge="1">
                  <a:txBody>
                    <a:bodyPr/>
                    <a:lstStyle/>
                    <a:p>
                      <a:endParaRPr lang="tr-TR"/>
                    </a:p>
                  </a:txBody>
                  <a:tcPr/>
                </a:tc>
                <a:tc>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2024</a:t>
                      </a:r>
                    </a:p>
                  </a:txBody>
                  <a:tcPr marL="44450" marR="44450" marT="0" marB="0" anchor="ctr"/>
                </a:tc>
                <a:tc>
                  <a:txBody>
                    <a:bodyPr/>
                    <a:lstStyle/>
                    <a:p>
                      <a:pPr marL="0" algn="ctr" defTabSz="914400" rtl="0" eaLnBrk="1" latinLnBrk="0" hangingPunct="1">
                        <a:lnSpc>
                          <a:spcPct val="107000"/>
                        </a:lnSpc>
                        <a:spcAft>
                          <a:spcPts val="0"/>
                        </a:spcAft>
                      </a:pPr>
                      <a:r>
                        <a:rPr lang="tr-TR" sz="1800" b="1" kern="1200" dirty="0">
                          <a:solidFill>
                            <a:srgbClr val="FF0000"/>
                          </a:solidFill>
                          <a:effectLst/>
                          <a:latin typeface="+mn-lt"/>
                          <a:ea typeface="+mn-ea"/>
                          <a:cs typeface="+mn-cs"/>
                        </a:rPr>
                        <a:t>2025</a:t>
                      </a:r>
                    </a:p>
                  </a:txBody>
                  <a:tcPr marL="44450" marR="44450" marT="0" marB="0" anchor="ctr"/>
                </a:tc>
                <a:extLst>
                  <a:ext uri="{0D108BD9-81ED-4DB2-BD59-A6C34878D82A}">
                    <a16:rowId xmlns:a16="http://schemas.microsoft.com/office/drawing/2014/main" val="2277730375"/>
                  </a:ext>
                </a:extLst>
              </a:tr>
              <a:tr h="376877">
                <a:tc rowSpan="5">
                  <a:txBody>
                    <a:bodyPr/>
                    <a:lstStyle/>
                    <a:p>
                      <a:pPr algn="l">
                        <a:lnSpc>
                          <a:spcPct val="107000"/>
                        </a:lnSpc>
                        <a:spcAft>
                          <a:spcPts val="0"/>
                        </a:spcAft>
                      </a:pPr>
                      <a:r>
                        <a:rPr lang="tr-TR" sz="2000" b="1" dirty="0">
                          <a:solidFill>
                            <a:srgbClr val="0000CC"/>
                          </a:solidFill>
                          <a:effectLst/>
                          <a:latin typeface="+mn-lt"/>
                        </a:rPr>
                        <a:t>B.3. Öğrenme Kaynakları ve Akademik Destek Hizmetleri</a:t>
                      </a:r>
                      <a:endParaRPr lang="tr-TR" sz="2000" b="1" dirty="0">
                        <a:solidFill>
                          <a:srgbClr val="0000CC"/>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tr-TR" sz="2000" dirty="0">
                          <a:effectLst/>
                          <a:latin typeface="+mn-lt"/>
                        </a:rPr>
                        <a:t>B.3.1. Öğrenme ortam ve kaynakları</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a:t>
                      </a: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a:t>
                      </a:r>
                    </a:p>
                  </a:txBody>
                  <a:tcPr marL="44450" marR="44450" marT="0" marB="0" anchor="ctr"/>
                </a:tc>
                <a:extLst>
                  <a:ext uri="{0D108BD9-81ED-4DB2-BD59-A6C34878D82A}">
                    <a16:rowId xmlns:a16="http://schemas.microsoft.com/office/drawing/2014/main" val="355679890"/>
                  </a:ext>
                </a:extLst>
              </a:tr>
              <a:tr h="376877">
                <a:tc vMerge="1">
                  <a:txBody>
                    <a:bodyPr/>
                    <a:lstStyle/>
                    <a:p>
                      <a:endParaRPr lang="tr-TR"/>
                    </a:p>
                  </a:txBody>
                  <a:tcPr/>
                </a:tc>
                <a:tc>
                  <a:txBody>
                    <a:bodyPr/>
                    <a:lstStyle/>
                    <a:p>
                      <a:pPr algn="just">
                        <a:lnSpc>
                          <a:spcPct val="107000"/>
                        </a:lnSpc>
                        <a:spcAft>
                          <a:spcPts val="0"/>
                        </a:spcAft>
                      </a:pPr>
                      <a:r>
                        <a:rPr lang="tr-TR" sz="2000" b="1" dirty="0">
                          <a:effectLst/>
                          <a:latin typeface="+mn-lt"/>
                        </a:rPr>
                        <a:t>B.3.2. Akademik destek hizmetleri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a:t>
                      </a: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3</a:t>
                      </a:r>
                    </a:p>
                  </a:txBody>
                  <a:tcPr marL="44450" marR="44450" marT="0" marB="0" anchor="ctr"/>
                </a:tc>
                <a:extLst>
                  <a:ext uri="{0D108BD9-81ED-4DB2-BD59-A6C34878D82A}">
                    <a16:rowId xmlns:a16="http://schemas.microsoft.com/office/drawing/2014/main" val="2329329634"/>
                  </a:ext>
                </a:extLst>
              </a:tr>
              <a:tr h="376877">
                <a:tc vMerge="1">
                  <a:txBody>
                    <a:bodyPr/>
                    <a:lstStyle/>
                    <a:p>
                      <a:endParaRPr lang="tr-TR"/>
                    </a:p>
                  </a:txBody>
                  <a:tcPr/>
                </a:tc>
                <a:tc>
                  <a:txBody>
                    <a:bodyPr/>
                    <a:lstStyle/>
                    <a:p>
                      <a:pPr algn="just">
                        <a:lnSpc>
                          <a:spcPct val="107000"/>
                        </a:lnSpc>
                        <a:spcAft>
                          <a:spcPts val="0"/>
                        </a:spcAft>
                      </a:pPr>
                      <a:r>
                        <a:rPr lang="tr-TR" sz="2000" dirty="0">
                          <a:effectLst/>
                          <a:latin typeface="+mn-lt"/>
                        </a:rPr>
                        <a:t>B.3.3. Tesis ve altyapılar</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4</a:t>
                      </a: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4</a:t>
                      </a:r>
                    </a:p>
                  </a:txBody>
                  <a:tcPr marL="44450" marR="44450" marT="0" marB="0" anchor="ctr"/>
                </a:tc>
                <a:extLst>
                  <a:ext uri="{0D108BD9-81ED-4DB2-BD59-A6C34878D82A}">
                    <a16:rowId xmlns:a16="http://schemas.microsoft.com/office/drawing/2014/main" val="206655732"/>
                  </a:ext>
                </a:extLst>
              </a:tr>
              <a:tr h="376877">
                <a:tc vMerge="1">
                  <a:txBody>
                    <a:bodyPr/>
                    <a:lstStyle/>
                    <a:p>
                      <a:endParaRPr lang="tr-TR"/>
                    </a:p>
                  </a:txBody>
                  <a:tcPr/>
                </a:tc>
                <a:tc>
                  <a:txBody>
                    <a:bodyPr/>
                    <a:lstStyle/>
                    <a:p>
                      <a:pPr algn="just">
                        <a:lnSpc>
                          <a:spcPct val="107000"/>
                        </a:lnSpc>
                        <a:spcAft>
                          <a:spcPts val="0"/>
                        </a:spcAft>
                      </a:pPr>
                      <a:r>
                        <a:rPr lang="tr-TR" sz="2000" dirty="0">
                          <a:effectLst/>
                          <a:latin typeface="+mn-lt"/>
                        </a:rPr>
                        <a:t>B.3.4. Dezavantajlı gruplar</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a:t>
                      </a: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a:t>
                      </a:r>
                    </a:p>
                  </a:txBody>
                  <a:tcPr marL="44450" marR="44450" marT="0" marB="0" anchor="ctr"/>
                </a:tc>
                <a:extLst>
                  <a:ext uri="{0D108BD9-81ED-4DB2-BD59-A6C34878D82A}">
                    <a16:rowId xmlns:a16="http://schemas.microsoft.com/office/drawing/2014/main" val="646460732"/>
                  </a:ext>
                </a:extLst>
              </a:tr>
              <a:tr h="376877">
                <a:tc vMerge="1">
                  <a:txBody>
                    <a:bodyPr/>
                    <a:lstStyle/>
                    <a:p>
                      <a:endParaRPr lang="tr-TR"/>
                    </a:p>
                  </a:txBody>
                  <a:tcPr/>
                </a:tc>
                <a:tc>
                  <a:txBody>
                    <a:bodyPr/>
                    <a:lstStyle/>
                    <a:p>
                      <a:pPr algn="just">
                        <a:lnSpc>
                          <a:spcPct val="107000"/>
                        </a:lnSpc>
                        <a:spcAft>
                          <a:spcPts val="0"/>
                        </a:spcAft>
                      </a:pPr>
                      <a:r>
                        <a:rPr lang="tr-TR" sz="2000" dirty="0">
                          <a:effectLst/>
                          <a:latin typeface="+mn-lt"/>
                        </a:rPr>
                        <a:t>B.3.5. Sosyal, kültürel, sportif faaliyetler</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a:t>
                      </a: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a:t>
                      </a:r>
                    </a:p>
                  </a:txBody>
                  <a:tcPr marL="44450" marR="44450" marT="0" marB="0" anchor="ctr"/>
                </a:tc>
                <a:extLst>
                  <a:ext uri="{0D108BD9-81ED-4DB2-BD59-A6C34878D82A}">
                    <a16:rowId xmlns:a16="http://schemas.microsoft.com/office/drawing/2014/main" val="2737565821"/>
                  </a:ext>
                </a:extLst>
              </a:tr>
              <a:tr h="376877">
                <a:tc rowSpan="3">
                  <a:txBody>
                    <a:bodyPr/>
                    <a:lstStyle/>
                    <a:p>
                      <a:pPr algn="l">
                        <a:lnSpc>
                          <a:spcPct val="107000"/>
                        </a:lnSpc>
                        <a:spcAft>
                          <a:spcPts val="0"/>
                        </a:spcAft>
                      </a:pPr>
                      <a:r>
                        <a:rPr lang="tr-TR" sz="2000" b="1" dirty="0">
                          <a:solidFill>
                            <a:srgbClr val="0000CC"/>
                          </a:solidFill>
                          <a:effectLst/>
                          <a:latin typeface="+mn-lt"/>
                        </a:rPr>
                        <a:t>B.4. Öğretim Kadrosu</a:t>
                      </a:r>
                      <a:endParaRPr lang="tr-TR" sz="2000" b="1" dirty="0">
                        <a:solidFill>
                          <a:srgbClr val="0000CC"/>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0"/>
                        </a:spcAft>
                      </a:pPr>
                      <a:r>
                        <a:rPr lang="tr-TR" sz="2000" dirty="0">
                          <a:effectLst/>
                          <a:latin typeface="+mn-lt"/>
                        </a:rPr>
                        <a:t>B.4.1. Atama, yükseltme ve görevlendirme kriterleri</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1 </a:t>
                      </a: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a:t>
                      </a:r>
                    </a:p>
                  </a:txBody>
                  <a:tcPr marL="44450" marR="44450" marT="0" marB="0" anchor="ctr"/>
                </a:tc>
                <a:extLst>
                  <a:ext uri="{0D108BD9-81ED-4DB2-BD59-A6C34878D82A}">
                    <a16:rowId xmlns:a16="http://schemas.microsoft.com/office/drawing/2014/main" val="1337298514"/>
                  </a:ext>
                </a:extLst>
              </a:tr>
              <a:tr h="376877">
                <a:tc vMerge="1">
                  <a:txBody>
                    <a:bodyPr/>
                    <a:lstStyle/>
                    <a:p>
                      <a:endParaRPr lang="tr-TR"/>
                    </a:p>
                  </a:txBody>
                  <a:tcPr/>
                </a:tc>
                <a:tc>
                  <a:txBody>
                    <a:bodyPr/>
                    <a:lstStyle/>
                    <a:p>
                      <a:pPr algn="just">
                        <a:lnSpc>
                          <a:spcPct val="107000"/>
                        </a:lnSpc>
                        <a:spcAft>
                          <a:spcPts val="0"/>
                        </a:spcAft>
                      </a:pPr>
                      <a:r>
                        <a:rPr lang="tr-TR" sz="2000" b="1" dirty="0">
                          <a:effectLst/>
                          <a:latin typeface="+mn-lt"/>
                        </a:rPr>
                        <a:t>B.4.2. Öğretim yetkinlikleri ve gelişimi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a:t>
                      </a: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3</a:t>
                      </a:r>
                    </a:p>
                  </a:txBody>
                  <a:tcPr marL="44450" marR="44450" marT="0" marB="0" anchor="ctr"/>
                </a:tc>
                <a:extLst>
                  <a:ext uri="{0D108BD9-81ED-4DB2-BD59-A6C34878D82A}">
                    <a16:rowId xmlns:a16="http://schemas.microsoft.com/office/drawing/2014/main" val="2839092146"/>
                  </a:ext>
                </a:extLst>
              </a:tr>
              <a:tr h="376877">
                <a:tc vMerge="1">
                  <a:txBody>
                    <a:bodyPr/>
                    <a:lstStyle/>
                    <a:p>
                      <a:endParaRPr lang="tr-TR"/>
                    </a:p>
                  </a:txBody>
                  <a:tcPr/>
                </a:tc>
                <a:tc>
                  <a:txBody>
                    <a:bodyPr/>
                    <a:lstStyle/>
                    <a:p>
                      <a:pPr algn="just">
                        <a:lnSpc>
                          <a:spcPct val="107000"/>
                        </a:lnSpc>
                        <a:spcAft>
                          <a:spcPts val="0"/>
                        </a:spcAft>
                      </a:pPr>
                      <a:r>
                        <a:rPr lang="tr-TR" sz="2000" b="1" dirty="0">
                          <a:effectLst/>
                          <a:latin typeface="+mn-lt"/>
                        </a:rPr>
                        <a:t>B.4.3. Eğitim faaliyetlerine yönelik teşvik ve ödüllendirme</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1</a:t>
                      </a:r>
                    </a:p>
                  </a:txBody>
                  <a:tcPr marL="44450" marR="44450" marT="0" marB="0" anchor="ctr"/>
                </a:tc>
                <a:tc>
                  <a:txBody>
                    <a:bodyPr/>
                    <a:lstStyle/>
                    <a:p>
                      <a:pPr marL="0" algn="ctr" defTabSz="914400" rtl="0" eaLnBrk="1" latinLnBrk="0" hangingPunct="1">
                        <a:lnSpc>
                          <a:spcPct val="107000"/>
                        </a:lnSpc>
                        <a:spcAft>
                          <a:spcPts val="0"/>
                        </a:spcAft>
                      </a:pPr>
                      <a:r>
                        <a:rPr lang="tr-TR" sz="1800" kern="1200" dirty="0">
                          <a:solidFill>
                            <a:schemeClr val="tx1"/>
                          </a:solidFill>
                          <a:effectLst/>
                          <a:latin typeface="+mn-lt"/>
                          <a:ea typeface="+mn-ea"/>
                          <a:cs typeface="+mn-cs"/>
                        </a:rPr>
                        <a:t>2</a:t>
                      </a:r>
                    </a:p>
                  </a:txBody>
                  <a:tcPr marL="44450" marR="44450" marT="0" marB="0" anchor="ctr"/>
                </a:tc>
                <a:extLst>
                  <a:ext uri="{0D108BD9-81ED-4DB2-BD59-A6C34878D82A}">
                    <a16:rowId xmlns:a16="http://schemas.microsoft.com/office/drawing/2014/main" val="2196414806"/>
                  </a:ext>
                </a:extLst>
              </a:tr>
            </a:tbl>
          </a:graphicData>
        </a:graphic>
      </p:graphicFrame>
    </p:spTree>
    <p:extLst>
      <p:ext uri="{BB962C8B-B14F-4D97-AF65-F5344CB8AC3E}">
        <p14:creationId xmlns:p14="http://schemas.microsoft.com/office/powerpoint/2010/main" val="1786732166"/>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2"/>
    </p:ext>
  </p:extLs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08722" y="727167"/>
            <a:ext cx="10688165" cy="731521"/>
          </a:xfrm>
        </p:spPr>
        <p:txBody>
          <a:bodyPr>
            <a:normAutofit fontScale="90000"/>
          </a:bodyPr>
          <a:lstStyle/>
          <a:p>
            <a:pPr algn="ctr"/>
            <a:r>
              <a:rPr lang="tr-TR" sz="2800" b="1" dirty="0">
                <a:solidFill>
                  <a:srgbClr val="FF0000"/>
                </a:solidFill>
              </a:rPr>
              <a:t>Birim İç Değerlendirme Raporu (BİDR) Kalite Güvence Sistem Ölçütleri Olgunluk Düzeyleri: </a:t>
            </a:r>
            <a:r>
              <a:rPr lang="tr-TR" sz="2800" b="1" dirty="0">
                <a:solidFill>
                  <a:srgbClr val="0000CC"/>
                </a:solidFill>
              </a:rPr>
              <a:t>ARAŞTIRMA VE GELİŞTİRME</a:t>
            </a:r>
            <a:endParaRPr lang="tr-TR" sz="2800" dirty="0"/>
          </a:p>
        </p:txBody>
      </p:sp>
      <p:sp>
        <p:nvSpPr>
          <p:cNvPr id="3" name="Veri Yer Tutucusu 2"/>
          <p:cNvSpPr>
            <a:spLocks noGrp="1"/>
          </p:cNvSpPr>
          <p:nvPr>
            <p:ph type="dt" sz="half" idx="10"/>
          </p:nvPr>
        </p:nvSpPr>
        <p:spPr/>
        <p:txBody>
          <a:bodyPr/>
          <a:lstStyle/>
          <a:p>
            <a:fld id="{8E468889-DDDD-45DC-9553-67B10B6C00B2}"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41</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1422309090"/>
              </p:ext>
            </p:extLst>
          </p:nvPr>
        </p:nvGraphicFramePr>
        <p:xfrm>
          <a:off x="461638" y="1897810"/>
          <a:ext cx="11296353" cy="3807251"/>
        </p:xfrm>
        <a:graphic>
          <a:graphicData uri="http://schemas.openxmlformats.org/drawingml/2006/table">
            <a:tbl>
              <a:tblPr firstRow="1" firstCol="1" bandRow="1">
                <a:tableStyleId>{5940675A-B579-460E-94D1-54222C63F5DA}</a:tableStyleId>
              </a:tblPr>
              <a:tblGrid>
                <a:gridCol w="3285772">
                  <a:extLst>
                    <a:ext uri="{9D8B030D-6E8A-4147-A177-3AD203B41FA5}">
                      <a16:colId xmlns:a16="http://schemas.microsoft.com/office/drawing/2014/main" val="645855470"/>
                    </a:ext>
                  </a:extLst>
                </a:gridCol>
                <a:gridCol w="6225223">
                  <a:extLst>
                    <a:ext uri="{9D8B030D-6E8A-4147-A177-3AD203B41FA5}">
                      <a16:colId xmlns:a16="http://schemas.microsoft.com/office/drawing/2014/main" val="1792247549"/>
                    </a:ext>
                  </a:extLst>
                </a:gridCol>
                <a:gridCol w="892679">
                  <a:extLst>
                    <a:ext uri="{9D8B030D-6E8A-4147-A177-3AD203B41FA5}">
                      <a16:colId xmlns:a16="http://schemas.microsoft.com/office/drawing/2014/main" val="3941718591"/>
                    </a:ext>
                  </a:extLst>
                </a:gridCol>
                <a:gridCol w="892679">
                  <a:extLst>
                    <a:ext uri="{9D8B030D-6E8A-4147-A177-3AD203B41FA5}">
                      <a16:colId xmlns:a16="http://schemas.microsoft.com/office/drawing/2014/main" val="2393758815"/>
                    </a:ext>
                  </a:extLst>
                </a:gridCol>
              </a:tblGrid>
              <a:tr h="354598">
                <a:tc rowSpan="2">
                  <a:txBody>
                    <a:bodyPr/>
                    <a:lstStyle/>
                    <a:p>
                      <a:pPr marL="72000" algn="ctr">
                        <a:lnSpc>
                          <a:spcPct val="100000"/>
                        </a:lnSpc>
                        <a:spcAft>
                          <a:spcPts val="0"/>
                        </a:spcAft>
                      </a:pPr>
                      <a:r>
                        <a:rPr lang="tr-TR" sz="1600" b="1" dirty="0">
                          <a:solidFill>
                            <a:srgbClr val="FF0000"/>
                          </a:solidFill>
                          <a:effectLst/>
                        </a:rPr>
                        <a:t>ANA ÖLÇÜT</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marL="72000" algn="ctr">
                        <a:lnSpc>
                          <a:spcPct val="100000"/>
                        </a:lnSpc>
                        <a:spcAft>
                          <a:spcPts val="0"/>
                        </a:spcAft>
                      </a:pPr>
                      <a:r>
                        <a:rPr lang="tr-TR" sz="1600" b="1" dirty="0">
                          <a:solidFill>
                            <a:srgbClr val="FF0000"/>
                          </a:solidFill>
                          <a:effectLst/>
                        </a:rPr>
                        <a:t>ALT ÖLÇÜT</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marL="72000" algn="ctr">
                        <a:lnSpc>
                          <a:spcPct val="100000"/>
                        </a:lnSpc>
                        <a:spcAft>
                          <a:spcPts val="0"/>
                        </a:spcAft>
                      </a:pPr>
                      <a:r>
                        <a:rPr lang="tr-TR" sz="1600" b="1" dirty="0">
                          <a:solidFill>
                            <a:srgbClr val="FF0000"/>
                          </a:solidFill>
                          <a:effectLst/>
                        </a:rPr>
                        <a:t>OLGUNLUK DÜZEYİ</a:t>
                      </a:r>
                      <a:endPar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tr-TR"/>
                    </a:p>
                  </a:txBody>
                  <a:tcPr/>
                </a:tc>
                <a:extLst>
                  <a:ext uri="{0D108BD9-81ED-4DB2-BD59-A6C34878D82A}">
                    <a16:rowId xmlns:a16="http://schemas.microsoft.com/office/drawing/2014/main" val="2869761587"/>
                  </a:ext>
                </a:extLst>
              </a:tr>
              <a:tr h="354598">
                <a:tc vMerge="1">
                  <a:txBody>
                    <a:bodyPr/>
                    <a:lstStyle/>
                    <a:p>
                      <a:endParaRPr lang="tr-TR"/>
                    </a:p>
                  </a:txBody>
                  <a:tcPr/>
                </a:tc>
                <a:tc vMerge="1">
                  <a:txBody>
                    <a:bodyPr/>
                    <a:lstStyle/>
                    <a:p>
                      <a:endParaRPr lang="tr-TR"/>
                    </a:p>
                  </a:txBody>
                  <a:tcPr/>
                </a:tc>
                <a:tc>
                  <a:txBody>
                    <a:bodyPr/>
                    <a:lstStyle/>
                    <a:p>
                      <a:pPr marL="72000" algn="ctr">
                        <a:lnSpc>
                          <a:spcPct val="100000"/>
                        </a:lnSpc>
                        <a:spcAft>
                          <a:spcPts val="0"/>
                        </a:spcAft>
                      </a:pPr>
                      <a:r>
                        <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2024</a:t>
                      </a:r>
                    </a:p>
                  </a:txBody>
                  <a:tcPr marL="44450" marR="44450" marT="0" marB="0" anchor="ctr"/>
                </a:tc>
                <a:tc>
                  <a:txBody>
                    <a:bodyPr/>
                    <a:lstStyle/>
                    <a:p>
                      <a:pPr marL="72000" algn="ctr">
                        <a:lnSpc>
                          <a:spcPct val="100000"/>
                        </a:lnSpc>
                        <a:spcAft>
                          <a:spcPts val="0"/>
                        </a:spcAft>
                      </a:pPr>
                      <a:r>
                        <a:rPr lang="tr-TR"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2025</a:t>
                      </a:r>
                    </a:p>
                  </a:txBody>
                  <a:tcPr marL="44450" marR="44450" marT="0" marB="0" anchor="ctr"/>
                </a:tc>
                <a:extLst>
                  <a:ext uri="{0D108BD9-81ED-4DB2-BD59-A6C34878D82A}">
                    <a16:rowId xmlns:a16="http://schemas.microsoft.com/office/drawing/2014/main" val="1810336978"/>
                  </a:ext>
                </a:extLst>
              </a:tr>
              <a:tr h="398921">
                <a:tc rowSpan="3">
                  <a:txBody>
                    <a:bodyPr/>
                    <a:lstStyle/>
                    <a:p>
                      <a:pPr marL="72000" algn="l">
                        <a:lnSpc>
                          <a:spcPct val="100000"/>
                        </a:lnSpc>
                        <a:spcAft>
                          <a:spcPts val="0"/>
                        </a:spcAft>
                      </a:pPr>
                      <a:r>
                        <a:rPr lang="tr-TR" sz="1800" b="1" dirty="0">
                          <a:solidFill>
                            <a:srgbClr val="0000CC"/>
                          </a:solidFill>
                          <a:effectLst/>
                        </a:rPr>
                        <a:t>C.1. Araştırma Süreçlerinin Yönetimi ve Araştırma Kaynakları</a:t>
                      </a:r>
                      <a:endParaRPr lang="tr-TR" sz="18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l">
                        <a:lnSpc>
                          <a:spcPct val="100000"/>
                        </a:lnSpc>
                        <a:spcAft>
                          <a:spcPts val="0"/>
                        </a:spcAft>
                      </a:pPr>
                      <a:r>
                        <a:rPr lang="tr-TR" sz="1600" dirty="0">
                          <a:effectLst/>
                        </a:rPr>
                        <a:t>C.1.1. Araştırma süreçlerinin yönetimi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rPr>
                        <a:t>3 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latin typeface="Calibri" panose="020F0502020204030204" pitchFamily="34" charset="0"/>
                          <a:ea typeface="Calibri" panose="020F0502020204030204" pitchFamily="34" charset="0"/>
                          <a:cs typeface="Times New Roman" panose="02020603050405020304" pitchFamily="18" charset="0"/>
                        </a:rPr>
                        <a:t>3</a:t>
                      </a:r>
                    </a:p>
                  </a:txBody>
                  <a:tcPr marL="44450" marR="44450" marT="0" marB="0" anchor="ctr"/>
                </a:tc>
                <a:extLst>
                  <a:ext uri="{0D108BD9-81ED-4DB2-BD59-A6C34878D82A}">
                    <a16:rowId xmlns:a16="http://schemas.microsoft.com/office/drawing/2014/main" val="2393948948"/>
                  </a:ext>
                </a:extLst>
              </a:tr>
              <a:tr h="398921">
                <a:tc vMerge="1">
                  <a:txBody>
                    <a:bodyPr/>
                    <a:lstStyle/>
                    <a:p>
                      <a:endParaRPr lang="tr-TR"/>
                    </a:p>
                  </a:txBody>
                  <a:tcPr/>
                </a:tc>
                <a:tc>
                  <a:txBody>
                    <a:bodyPr/>
                    <a:lstStyle/>
                    <a:p>
                      <a:pPr marL="72000" algn="l">
                        <a:lnSpc>
                          <a:spcPct val="100000"/>
                        </a:lnSpc>
                        <a:spcAft>
                          <a:spcPts val="0"/>
                        </a:spcAft>
                      </a:pPr>
                      <a:r>
                        <a:rPr lang="tr-TR" sz="1600" dirty="0">
                          <a:effectLst/>
                        </a:rPr>
                        <a:t>C.1.2. İç ve dış kaynaklar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rPr>
                        <a:t> 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latin typeface="Calibri" panose="020F0502020204030204" pitchFamily="34" charset="0"/>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138024448"/>
                  </a:ext>
                </a:extLst>
              </a:tr>
              <a:tr h="398921">
                <a:tc vMerge="1">
                  <a:txBody>
                    <a:bodyPr/>
                    <a:lstStyle/>
                    <a:p>
                      <a:endParaRPr lang="tr-TR"/>
                    </a:p>
                  </a:txBody>
                  <a:tcPr/>
                </a:tc>
                <a:tc>
                  <a:txBody>
                    <a:bodyPr/>
                    <a:lstStyle/>
                    <a:p>
                      <a:pPr marL="72000" algn="l">
                        <a:lnSpc>
                          <a:spcPct val="100000"/>
                        </a:lnSpc>
                        <a:spcAft>
                          <a:spcPts val="0"/>
                        </a:spcAft>
                      </a:pPr>
                      <a:r>
                        <a:rPr lang="tr-TR" sz="1600" dirty="0">
                          <a:effectLst/>
                        </a:rPr>
                        <a:t>C.1.3. Doktora programları ve doktora sonrası imkanlar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rPr>
                        <a:t> 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latin typeface="Calibri" panose="020F0502020204030204" pitchFamily="34" charset="0"/>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3366837723"/>
                  </a:ext>
                </a:extLst>
              </a:tr>
              <a:tr h="398921">
                <a:tc rowSpan="2">
                  <a:txBody>
                    <a:bodyPr/>
                    <a:lstStyle/>
                    <a:p>
                      <a:pPr marL="72000" algn="l">
                        <a:lnSpc>
                          <a:spcPct val="100000"/>
                        </a:lnSpc>
                        <a:spcAft>
                          <a:spcPts val="0"/>
                        </a:spcAft>
                      </a:pPr>
                      <a:r>
                        <a:rPr lang="tr-TR" sz="1800" b="1" dirty="0">
                          <a:solidFill>
                            <a:srgbClr val="0000CC"/>
                          </a:solidFill>
                          <a:effectLst/>
                        </a:rPr>
                        <a:t>C.2. Araştırma Yetkinliği, İş birlikleri ve Destekler</a:t>
                      </a:r>
                      <a:endParaRPr lang="tr-TR" sz="18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l">
                        <a:lnSpc>
                          <a:spcPct val="100000"/>
                        </a:lnSpc>
                        <a:spcAft>
                          <a:spcPts val="0"/>
                        </a:spcAft>
                      </a:pPr>
                      <a:r>
                        <a:rPr lang="tr-TR" sz="1600" dirty="0">
                          <a:effectLst/>
                        </a:rPr>
                        <a:t>C.2.1. Araştırma yetkinlikleri ve gelişimi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rPr>
                        <a:t> 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latin typeface="Calibri" panose="020F0502020204030204" pitchFamily="34" charset="0"/>
                          <a:ea typeface="Calibri" panose="020F0502020204030204" pitchFamily="34" charset="0"/>
                          <a:cs typeface="Times New Roman" panose="02020603050405020304" pitchFamily="18" charset="0"/>
                        </a:rPr>
                        <a:t>3</a:t>
                      </a:r>
                    </a:p>
                  </a:txBody>
                  <a:tcPr marL="44450" marR="44450" marT="0" marB="0" anchor="ctr"/>
                </a:tc>
                <a:extLst>
                  <a:ext uri="{0D108BD9-81ED-4DB2-BD59-A6C34878D82A}">
                    <a16:rowId xmlns:a16="http://schemas.microsoft.com/office/drawing/2014/main" val="835560358"/>
                  </a:ext>
                </a:extLst>
              </a:tr>
              <a:tr h="416770">
                <a:tc vMerge="1">
                  <a:txBody>
                    <a:bodyPr/>
                    <a:lstStyle/>
                    <a:p>
                      <a:endParaRPr lang="tr-TR"/>
                    </a:p>
                  </a:txBody>
                  <a:tcPr/>
                </a:tc>
                <a:tc>
                  <a:txBody>
                    <a:bodyPr/>
                    <a:lstStyle/>
                    <a:p>
                      <a:pPr marL="72000" algn="l">
                        <a:lnSpc>
                          <a:spcPct val="100000"/>
                        </a:lnSpc>
                        <a:spcAft>
                          <a:spcPts val="0"/>
                        </a:spcAft>
                      </a:pPr>
                      <a:r>
                        <a:rPr lang="tr-TR" sz="1600" dirty="0">
                          <a:effectLst/>
                        </a:rPr>
                        <a:t>C.2.2. Ulusal ve uluslararası ortak programlar ve ortak araştırma birimleri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rPr>
                        <a:t>1 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latin typeface="Calibri" panose="020F0502020204030204" pitchFamily="34" charset="0"/>
                          <a:ea typeface="Calibri" panose="020F0502020204030204" pitchFamily="34" charset="0"/>
                          <a:cs typeface="Times New Roman" panose="02020603050405020304" pitchFamily="18" charset="0"/>
                        </a:rPr>
                        <a:t>1</a:t>
                      </a:r>
                    </a:p>
                  </a:txBody>
                  <a:tcPr marL="44450" marR="44450" marT="0" marB="0" anchor="ctr"/>
                </a:tc>
                <a:extLst>
                  <a:ext uri="{0D108BD9-81ED-4DB2-BD59-A6C34878D82A}">
                    <a16:rowId xmlns:a16="http://schemas.microsoft.com/office/drawing/2014/main" val="3236882168"/>
                  </a:ext>
                </a:extLst>
              </a:tr>
              <a:tr h="402651">
                <a:tc rowSpan="2">
                  <a:txBody>
                    <a:bodyPr/>
                    <a:lstStyle/>
                    <a:p>
                      <a:pPr marL="72000" algn="l">
                        <a:lnSpc>
                          <a:spcPct val="100000"/>
                        </a:lnSpc>
                        <a:spcAft>
                          <a:spcPts val="0"/>
                        </a:spcAft>
                      </a:pPr>
                      <a:r>
                        <a:rPr lang="tr-TR" sz="1800" b="1" dirty="0">
                          <a:solidFill>
                            <a:srgbClr val="0000CC"/>
                          </a:solidFill>
                          <a:effectLst/>
                        </a:rPr>
                        <a:t>C.3. Araştırma Performansı</a:t>
                      </a:r>
                      <a:endParaRPr lang="tr-TR" sz="1800" b="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l">
                        <a:lnSpc>
                          <a:spcPct val="100000"/>
                        </a:lnSpc>
                        <a:spcAft>
                          <a:spcPts val="0"/>
                        </a:spcAft>
                      </a:pPr>
                      <a:r>
                        <a:rPr lang="tr-TR" sz="1600" dirty="0">
                          <a:effectLst/>
                        </a:rPr>
                        <a:t>C.3.1. Araştırma performansının izlenmesi ve değerlendirilmesi</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rPr>
                        <a:t> 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latin typeface="Calibri" panose="020F0502020204030204" pitchFamily="34" charset="0"/>
                          <a:ea typeface="Calibri" panose="020F0502020204030204" pitchFamily="34" charset="0"/>
                          <a:cs typeface="Times New Roman" panose="02020603050405020304" pitchFamily="18" charset="0"/>
                        </a:rPr>
                        <a:t>3</a:t>
                      </a:r>
                    </a:p>
                  </a:txBody>
                  <a:tcPr marL="44450" marR="44450" marT="0" marB="0" anchor="ctr"/>
                </a:tc>
                <a:extLst>
                  <a:ext uri="{0D108BD9-81ED-4DB2-BD59-A6C34878D82A}">
                    <a16:rowId xmlns:a16="http://schemas.microsoft.com/office/drawing/2014/main" val="4250733833"/>
                  </a:ext>
                </a:extLst>
              </a:tr>
              <a:tr h="682950">
                <a:tc vMerge="1">
                  <a:txBody>
                    <a:bodyPr/>
                    <a:lstStyle/>
                    <a:p>
                      <a:endParaRPr lang="tr-TR"/>
                    </a:p>
                  </a:txBody>
                  <a:tcPr/>
                </a:tc>
                <a:tc>
                  <a:txBody>
                    <a:bodyPr/>
                    <a:lstStyle/>
                    <a:p>
                      <a:pPr marL="72000" algn="l">
                        <a:lnSpc>
                          <a:spcPct val="100000"/>
                        </a:lnSpc>
                        <a:spcAft>
                          <a:spcPts val="0"/>
                        </a:spcAft>
                      </a:pPr>
                      <a:r>
                        <a:rPr lang="tr-TR" sz="1600" b="1" dirty="0">
                          <a:effectLst/>
                        </a:rPr>
                        <a:t>C.3.2. Öğretim elemanı/araştırmacı performansının değerlendirilmesi</a:t>
                      </a:r>
                      <a:endParaRPr lang="tr-TR"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rPr>
                        <a:t> 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72000" algn="ctr">
                        <a:lnSpc>
                          <a:spcPct val="100000"/>
                        </a:lnSpc>
                        <a:spcAft>
                          <a:spcPts val="0"/>
                        </a:spcAft>
                      </a:pPr>
                      <a:r>
                        <a:rPr lang="tr-TR" sz="1600" dirty="0">
                          <a:effectLst/>
                          <a:latin typeface="Calibri" panose="020F0502020204030204" pitchFamily="34" charset="0"/>
                          <a:ea typeface="Calibri" panose="020F0502020204030204" pitchFamily="34" charset="0"/>
                          <a:cs typeface="Times New Roman" panose="02020603050405020304" pitchFamily="18" charset="0"/>
                        </a:rPr>
                        <a:t>2</a:t>
                      </a:r>
                    </a:p>
                  </a:txBody>
                  <a:tcPr marL="44450" marR="44450" marT="0" marB="0" anchor="ctr"/>
                </a:tc>
                <a:extLst>
                  <a:ext uri="{0D108BD9-81ED-4DB2-BD59-A6C34878D82A}">
                    <a16:rowId xmlns:a16="http://schemas.microsoft.com/office/drawing/2014/main" val="2802972362"/>
                  </a:ext>
                </a:extLst>
              </a:tr>
            </a:tbl>
          </a:graphicData>
        </a:graphic>
      </p:graphicFrame>
    </p:spTree>
    <p:extLst>
      <p:ext uri="{BB962C8B-B14F-4D97-AF65-F5344CB8AC3E}">
        <p14:creationId xmlns:p14="http://schemas.microsoft.com/office/powerpoint/2010/main" val="1113077526"/>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2"/>
    </p:ext>
  </p:extLs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473712" y="698739"/>
            <a:ext cx="10267407" cy="888274"/>
          </a:xfrm>
        </p:spPr>
        <p:txBody>
          <a:bodyPr>
            <a:normAutofit/>
          </a:bodyPr>
          <a:lstStyle/>
          <a:p>
            <a:pPr algn="ctr"/>
            <a:r>
              <a:rPr lang="tr-TR" sz="2800" b="1" dirty="0">
                <a:solidFill>
                  <a:srgbClr val="FF0000"/>
                </a:solidFill>
              </a:rPr>
              <a:t>Birim İç Değerlendirme Raporu (BİDR) Kalite Güvence Sistem Ölçütleri Olgunluk Düzeyleri: </a:t>
            </a:r>
            <a:r>
              <a:rPr lang="tr-TR" sz="2800" b="1" dirty="0">
                <a:solidFill>
                  <a:srgbClr val="0000CC"/>
                </a:solidFill>
              </a:rPr>
              <a:t>TOPLUMSAL KATKI</a:t>
            </a:r>
            <a:endParaRPr lang="tr-TR" sz="2800" dirty="0"/>
          </a:p>
        </p:txBody>
      </p:sp>
      <p:sp>
        <p:nvSpPr>
          <p:cNvPr id="3" name="Veri Yer Tutucusu 2"/>
          <p:cNvSpPr>
            <a:spLocks noGrp="1"/>
          </p:cNvSpPr>
          <p:nvPr>
            <p:ph type="dt" sz="half" idx="10"/>
          </p:nvPr>
        </p:nvSpPr>
        <p:spPr/>
        <p:txBody>
          <a:bodyPr/>
          <a:lstStyle/>
          <a:p>
            <a:fld id="{8E468889-DDDD-45DC-9553-67B10B6C00B2}" type="datetime1">
              <a:rPr lang="tr-TR" smtClean="0"/>
              <a:pPr/>
              <a:t>15.01.2026</a:t>
            </a:fld>
            <a:endParaRPr lang="tr-TR"/>
          </a:p>
        </p:txBody>
      </p:sp>
      <p:sp>
        <p:nvSpPr>
          <p:cNvPr id="4" name="Slayt Numarası Yer Tutucusu 3"/>
          <p:cNvSpPr>
            <a:spLocks noGrp="1"/>
          </p:cNvSpPr>
          <p:nvPr>
            <p:ph type="sldNum" sz="quarter" idx="12"/>
          </p:nvPr>
        </p:nvSpPr>
        <p:spPr/>
        <p:txBody>
          <a:bodyPr/>
          <a:lstStyle/>
          <a:p>
            <a:fld id="{15D42E69-0B45-4D6A-BDA9-8F9042B0111B}" type="slidenum">
              <a:rPr lang="tr-TR" smtClean="0"/>
              <a:pPr/>
              <a:t>42</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4059985396"/>
              </p:ext>
            </p:extLst>
          </p:nvPr>
        </p:nvGraphicFramePr>
        <p:xfrm>
          <a:off x="326570" y="2011681"/>
          <a:ext cx="11600387" cy="3589019"/>
        </p:xfrm>
        <a:graphic>
          <a:graphicData uri="http://schemas.openxmlformats.org/drawingml/2006/table">
            <a:tbl>
              <a:tblPr firstRow="1" firstCol="1" bandRow="1">
                <a:tableStyleId>{5940675A-B579-460E-94D1-54222C63F5DA}</a:tableStyleId>
              </a:tblPr>
              <a:tblGrid>
                <a:gridCol w="4367391">
                  <a:extLst>
                    <a:ext uri="{9D8B030D-6E8A-4147-A177-3AD203B41FA5}">
                      <a16:colId xmlns:a16="http://schemas.microsoft.com/office/drawing/2014/main" val="4076627954"/>
                    </a:ext>
                  </a:extLst>
                </a:gridCol>
                <a:gridCol w="4728335">
                  <a:extLst>
                    <a:ext uri="{9D8B030D-6E8A-4147-A177-3AD203B41FA5}">
                      <a16:colId xmlns:a16="http://schemas.microsoft.com/office/drawing/2014/main" val="890953265"/>
                    </a:ext>
                  </a:extLst>
                </a:gridCol>
                <a:gridCol w="1252330">
                  <a:extLst>
                    <a:ext uri="{9D8B030D-6E8A-4147-A177-3AD203B41FA5}">
                      <a16:colId xmlns:a16="http://schemas.microsoft.com/office/drawing/2014/main" val="4218147087"/>
                    </a:ext>
                  </a:extLst>
                </a:gridCol>
                <a:gridCol w="1252331">
                  <a:extLst>
                    <a:ext uri="{9D8B030D-6E8A-4147-A177-3AD203B41FA5}">
                      <a16:colId xmlns:a16="http://schemas.microsoft.com/office/drawing/2014/main" val="3426732535"/>
                    </a:ext>
                  </a:extLst>
                </a:gridCol>
              </a:tblGrid>
              <a:tr h="268352">
                <a:tc rowSpan="2">
                  <a:txBody>
                    <a:bodyPr/>
                    <a:lstStyle/>
                    <a:p>
                      <a:pPr marL="0" algn="ctr" defTabSz="914400" rtl="0" eaLnBrk="1" latinLnBrk="0" hangingPunct="1">
                        <a:lnSpc>
                          <a:spcPct val="107000"/>
                        </a:lnSpc>
                        <a:spcAft>
                          <a:spcPts val="0"/>
                        </a:spcAft>
                      </a:pPr>
                      <a:r>
                        <a:rPr lang="tr-TR" sz="2000" b="1" kern="1200" dirty="0">
                          <a:solidFill>
                            <a:srgbClr val="FF0000"/>
                          </a:solidFill>
                          <a:effectLst/>
                          <a:latin typeface="+mn-lt"/>
                          <a:ea typeface="+mn-ea"/>
                          <a:cs typeface="+mn-cs"/>
                        </a:rPr>
                        <a:t>ANA ÖLÇÜT</a:t>
                      </a:r>
                    </a:p>
                  </a:txBody>
                  <a:tcPr marL="44450" marR="44450" marT="0" marB="0" anchor="ctr"/>
                </a:tc>
                <a:tc rowSpan="2">
                  <a:txBody>
                    <a:bodyPr/>
                    <a:lstStyle/>
                    <a:p>
                      <a:pPr algn="ctr">
                        <a:lnSpc>
                          <a:spcPct val="107000"/>
                        </a:lnSpc>
                        <a:spcAft>
                          <a:spcPts val="0"/>
                        </a:spcAft>
                      </a:pPr>
                      <a:r>
                        <a:rPr lang="tr-TR" sz="2000" b="1" dirty="0">
                          <a:solidFill>
                            <a:srgbClr val="FF0000"/>
                          </a:solidFill>
                          <a:effectLst/>
                          <a:latin typeface="+mn-lt"/>
                        </a:rPr>
                        <a:t>ALT ÖLÇÜT</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tr-TR" sz="2000" b="1" dirty="0">
                          <a:solidFill>
                            <a:srgbClr val="FF0000"/>
                          </a:solidFill>
                          <a:effectLst/>
                          <a:latin typeface="+mn-lt"/>
                        </a:rPr>
                        <a:t>OLGUNLUK DÜZEYİ</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hMerge="1">
                  <a:txBody>
                    <a:bodyPr/>
                    <a:lstStyle/>
                    <a:p>
                      <a:pPr algn="ctr">
                        <a:lnSpc>
                          <a:spcPct val="107000"/>
                        </a:lnSpc>
                        <a:spcAft>
                          <a:spcPts val="0"/>
                        </a:spcAft>
                      </a:pPr>
                      <a:endParaRPr lang="tr-TR" sz="1400" b="1"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72110269"/>
                  </a:ext>
                </a:extLst>
              </a:tr>
              <a:tr h="268352">
                <a:tc vMerge="1">
                  <a:txBody>
                    <a:bodyPr/>
                    <a:lstStyle/>
                    <a:p>
                      <a:endParaRPr lang="tr-TR"/>
                    </a:p>
                  </a:txBody>
                  <a:tcPr/>
                </a:tc>
                <a:tc vMerge="1">
                  <a:txBody>
                    <a:bodyPr/>
                    <a:lstStyle/>
                    <a:p>
                      <a:endParaRPr lang="tr-TR"/>
                    </a:p>
                  </a:txBody>
                  <a:tcPr/>
                </a:tc>
                <a:tc>
                  <a:txBody>
                    <a:bodyPr/>
                    <a:lstStyle/>
                    <a:p>
                      <a:pPr algn="ctr">
                        <a:lnSpc>
                          <a:spcPct val="107000"/>
                        </a:lnSpc>
                        <a:spcAft>
                          <a:spcPts val="0"/>
                        </a:spcAft>
                      </a:pPr>
                      <a:r>
                        <a:rPr lang="tr-TR" sz="2000" b="1" dirty="0">
                          <a:solidFill>
                            <a:srgbClr val="FF0000"/>
                          </a:solidFill>
                          <a:effectLst/>
                          <a:latin typeface="+mn-lt"/>
                          <a:ea typeface="Calibri" panose="020F0502020204030204" pitchFamily="34" charset="0"/>
                          <a:cs typeface="Times New Roman" panose="02020603050405020304" pitchFamily="18" charset="0"/>
                        </a:rPr>
                        <a:t>2024</a:t>
                      </a:r>
                    </a:p>
                  </a:txBody>
                  <a:tcPr marL="44450" marR="44450" marT="0" marB="0" anchor="ctr"/>
                </a:tc>
                <a:tc>
                  <a:txBody>
                    <a:bodyPr/>
                    <a:lstStyle/>
                    <a:p>
                      <a:pPr algn="ctr">
                        <a:lnSpc>
                          <a:spcPct val="107000"/>
                        </a:lnSpc>
                        <a:spcAft>
                          <a:spcPts val="0"/>
                        </a:spcAft>
                      </a:pPr>
                      <a:r>
                        <a:rPr lang="tr-TR" sz="2000" b="1" dirty="0">
                          <a:solidFill>
                            <a:srgbClr val="FF0000"/>
                          </a:solidFill>
                          <a:effectLst/>
                          <a:latin typeface="+mn-lt"/>
                          <a:ea typeface="Calibri" panose="020F0502020204030204" pitchFamily="34" charset="0"/>
                          <a:cs typeface="Times New Roman" panose="02020603050405020304" pitchFamily="18" charset="0"/>
                        </a:rPr>
                        <a:t>2025</a:t>
                      </a:r>
                    </a:p>
                  </a:txBody>
                  <a:tcPr marL="44450" marR="44450" marT="0" marB="0" anchor="ctr"/>
                </a:tc>
                <a:extLst>
                  <a:ext uri="{0D108BD9-81ED-4DB2-BD59-A6C34878D82A}">
                    <a16:rowId xmlns:a16="http://schemas.microsoft.com/office/drawing/2014/main" val="1981329109"/>
                  </a:ext>
                </a:extLst>
              </a:tr>
              <a:tr h="652838">
                <a:tc rowSpan="2">
                  <a:txBody>
                    <a:bodyPr/>
                    <a:lstStyle/>
                    <a:p>
                      <a:pPr algn="l">
                        <a:lnSpc>
                          <a:spcPct val="107000"/>
                        </a:lnSpc>
                        <a:spcAft>
                          <a:spcPts val="0"/>
                        </a:spcAft>
                      </a:pPr>
                      <a:r>
                        <a:rPr lang="tr-TR" sz="2000" b="1" dirty="0">
                          <a:solidFill>
                            <a:srgbClr val="0000CC"/>
                          </a:solidFill>
                          <a:effectLst/>
                          <a:latin typeface="+mn-lt"/>
                        </a:rPr>
                        <a:t>D.1. Toplumsal Katkı Süreçlerinin Yönetimi ve Toplumsal Katkı Kaynakları</a:t>
                      </a:r>
                      <a:endParaRPr lang="tr-TR" sz="2000" b="1" dirty="0">
                        <a:solidFill>
                          <a:srgbClr val="0000CC"/>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tr-TR" sz="2000" b="1" dirty="0">
                          <a:effectLst/>
                          <a:latin typeface="+mn-lt"/>
                        </a:rPr>
                        <a:t>D.1.1. Toplumsal katkı süreçlerinin yönetimi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 2</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3</a:t>
                      </a:r>
                    </a:p>
                  </a:txBody>
                  <a:tcPr marL="44450" marR="44450" marT="0" marB="0" anchor="ctr"/>
                </a:tc>
                <a:extLst>
                  <a:ext uri="{0D108BD9-81ED-4DB2-BD59-A6C34878D82A}">
                    <a16:rowId xmlns:a16="http://schemas.microsoft.com/office/drawing/2014/main" val="2295416012"/>
                  </a:ext>
                </a:extLst>
              </a:tr>
              <a:tr h="583259">
                <a:tc vMerge="1">
                  <a:txBody>
                    <a:bodyPr/>
                    <a:lstStyle/>
                    <a:p>
                      <a:endParaRPr lang="tr-TR"/>
                    </a:p>
                  </a:txBody>
                  <a:tcPr/>
                </a:tc>
                <a:tc>
                  <a:txBody>
                    <a:bodyPr/>
                    <a:lstStyle/>
                    <a:p>
                      <a:pPr algn="l">
                        <a:lnSpc>
                          <a:spcPct val="107000"/>
                        </a:lnSpc>
                        <a:spcAft>
                          <a:spcPts val="0"/>
                        </a:spcAft>
                      </a:pPr>
                      <a:r>
                        <a:rPr lang="tr-TR" sz="2000" b="1" dirty="0">
                          <a:effectLst/>
                          <a:latin typeface="+mn-lt"/>
                        </a:rPr>
                        <a:t>D.1.2. Kaynaklar</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 1</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2</a:t>
                      </a:r>
                    </a:p>
                  </a:txBody>
                  <a:tcPr marL="44450" marR="44450" marT="0" marB="0" anchor="ctr"/>
                </a:tc>
                <a:extLst>
                  <a:ext uri="{0D108BD9-81ED-4DB2-BD59-A6C34878D82A}">
                    <a16:rowId xmlns:a16="http://schemas.microsoft.com/office/drawing/2014/main" val="4217382470"/>
                  </a:ext>
                </a:extLst>
              </a:tr>
              <a:tr h="1117659">
                <a:tc>
                  <a:txBody>
                    <a:bodyPr/>
                    <a:lstStyle/>
                    <a:p>
                      <a:pPr algn="l">
                        <a:lnSpc>
                          <a:spcPct val="107000"/>
                        </a:lnSpc>
                        <a:spcAft>
                          <a:spcPts val="0"/>
                        </a:spcAft>
                      </a:pPr>
                      <a:r>
                        <a:rPr lang="tr-TR" sz="2000" b="1" dirty="0">
                          <a:solidFill>
                            <a:srgbClr val="0000CC"/>
                          </a:solidFill>
                          <a:effectLst/>
                          <a:latin typeface="+mn-lt"/>
                        </a:rPr>
                        <a:t>D.2. Toplumsal Katkı Performansı</a:t>
                      </a:r>
                      <a:endParaRPr lang="tr-TR" sz="2000" b="1" dirty="0">
                        <a:solidFill>
                          <a:srgbClr val="0000CC"/>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l">
                        <a:lnSpc>
                          <a:spcPct val="107000"/>
                        </a:lnSpc>
                        <a:spcAft>
                          <a:spcPts val="0"/>
                        </a:spcAft>
                      </a:pPr>
                      <a:r>
                        <a:rPr lang="tr-TR" sz="2000" b="1" dirty="0">
                          <a:effectLst/>
                          <a:latin typeface="+mn-lt"/>
                        </a:rPr>
                        <a:t>D.2.1.Toplumsal katkı performansının izlenmesi ve değerlendirilmesi</a:t>
                      </a: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rPr>
                        <a:t> 1</a:t>
                      </a:r>
                      <a:endParaRPr lang="tr-TR" sz="2000"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tr-TR" sz="2000" dirty="0">
                          <a:effectLst/>
                          <a:latin typeface="+mn-lt"/>
                          <a:ea typeface="Calibri" panose="020F0502020204030204" pitchFamily="34" charset="0"/>
                          <a:cs typeface="Times New Roman" panose="02020603050405020304" pitchFamily="18" charset="0"/>
                        </a:rPr>
                        <a:t>3</a:t>
                      </a:r>
                    </a:p>
                  </a:txBody>
                  <a:tcPr marL="44450" marR="44450" marT="0" marB="0" anchor="ctr"/>
                </a:tc>
                <a:extLst>
                  <a:ext uri="{0D108BD9-81ED-4DB2-BD59-A6C34878D82A}">
                    <a16:rowId xmlns:a16="http://schemas.microsoft.com/office/drawing/2014/main" val="3681867924"/>
                  </a:ext>
                </a:extLst>
              </a:tr>
              <a:tr h="582991">
                <a:tc gridSpan="2">
                  <a:txBody>
                    <a:bodyPr/>
                    <a:lstStyle/>
                    <a:p>
                      <a:pPr algn="r">
                        <a:lnSpc>
                          <a:spcPct val="107000"/>
                        </a:lnSpc>
                        <a:spcAft>
                          <a:spcPts val="0"/>
                        </a:spcAft>
                      </a:pPr>
                      <a:r>
                        <a:rPr lang="tr-TR" sz="2000" b="1" dirty="0" smtClean="0">
                          <a:solidFill>
                            <a:srgbClr val="0000CC"/>
                          </a:solidFill>
                          <a:effectLst/>
                          <a:latin typeface="+mn-lt"/>
                          <a:ea typeface="Calibri" panose="020F0502020204030204" pitchFamily="34" charset="0"/>
                          <a:cs typeface="Times New Roman" panose="02020603050405020304" pitchFamily="18" charset="0"/>
                        </a:rPr>
                        <a:t>Toplam</a:t>
                      </a:r>
                      <a:endParaRPr lang="tr-TR" sz="2000" b="1" dirty="0">
                        <a:solidFill>
                          <a:srgbClr val="0000CC"/>
                        </a:solidFill>
                        <a:effectLst/>
                        <a:latin typeface="+mn-lt"/>
                        <a:ea typeface="Calibri" panose="020F0502020204030204" pitchFamily="34" charset="0"/>
                        <a:cs typeface="Times New Roman" panose="02020603050405020304" pitchFamily="18" charset="0"/>
                      </a:endParaRPr>
                    </a:p>
                  </a:txBody>
                  <a:tcPr marL="44450" marR="44450" marT="0" marB="0" anchor="ctr"/>
                </a:tc>
                <a:tc hMerge="1">
                  <a:txBody>
                    <a:bodyPr/>
                    <a:lstStyle/>
                    <a:p>
                      <a:pPr algn="l">
                        <a:lnSpc>
                          <a:spcPct val="107000"/>
                        </a:lnSpc>
                        <a:spcAft>
                          <a:spcPts val="0"/>
                        </a:spcAft>
                      </a:pPr>
                      <a:endParaRPr lang="tr-TR" sz="2000" b="1" dirty="0">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2000" b="1" kern="1200" dirty="0" smtClean="0">
                          <a:solidFill>
                            <a:srgbClr val="FF0000"/>
                          </a:solidFill>
                          <a:effectLst/>
                          <a:latin typeface="+mn-lt"/>
                          <a:ea typeface="Calibri" panose="020F0502020204030204" pitchFamily="34" charset="0"/>
                          <a:cs typeface="Times New Roman" panose="02020603050405020304" pitchFamily="18" charset="0"/>
                        </a:rPr>
                        <a:t>369</a:t>
                      </a:r>
                      <a:endParaRPr lang="tr-TR" sz="2000" b="1" kern="1200"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07000"/>
                        </a:lnSpc>
                        <a:spcAft>
                          <a:spcPts val="0"/>
                        </a:spcAft>
                      </a:pPr>
                      <a:r>
                        <a:rPr lang="tr-TR" sz="2000" b="1" kern="1200" dirty="0" smtClean="0">
                          <a:solidFill>
                            <a:srgbClr val="FF0000"/>
                          </a:solidFill>
                          <a:effectLst/>
                          <a:latin typeface="+mn-lt"/>
                          <a:ea typeface="Calibri" panose="020F0502020204030204" pitchFamily="34" charset="0"/>
                          <a:cs typeface="Times New Roman" panose="02020603050405020304" pitchFamily="18" charset="0"/>
                        </a:rPr>
                        <a:t>441</a:t>
                      </a:r>
                      <a:endParaRPr lang="tr-TR" sz="2000" b="1" kern="1200" dirty="0">
                        <a:solidFill>
                          <a:srgbClr val="FF0000"/>
                        </a:solidFill>
                        <a:effectLst/>
                        <a:latin typeface="+mn-lt"/>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65466795"/>
                  </a:ext>
                </a:extLst>
              </a:tr>
            </a:tbl>
          </a:graphicData>
        </a:graphic>
      </p:graphicFrame>
    </p:spTree>
    <p:extLst>
      <p:ext uri="{BB962C8B-B14F-4D97-AF65-F5344CB8AC3E}">
        <p14:creationId xmlns:p14="http://schemas.microsoft.com/office/powerpoint/2010/main" val="25313123"/>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2"/>
    </p:ext>
  </p:extLs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Unvan 9">
            <a:extLst>
              <a:ext uri="{FF2B5EF4-FFF2-40B4-BE49-F238E27FC236}">
                <a16:creationId xmlns:a16="http://schemas.microsoft.com/office/drawing/2014/main" id="{6F686FB9-5A7B-40DE-0CA3-B07E969A8E82}"/>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p:cNvSpPr>
            <a:spLocks noGrp="1"/>
          </p:cNvSpPr>
          <p:nvPr>
            <p:ph type="sldNum" sz="quarter" idx="12"/>
          </p:nvPr>
        </p:nvSpPr>
        <p:spPr/>
        <p:txBody>
          <a:bodyPr/>
          <a:lstStyle/>
          <a:p>
            <a:fld id="{15D42E69-0B45-4D6A-BDA9-8F9042B0111B}" type="slidenum">
              <a:rPr lang="tr-TR" smtClean="0"/>
              <a:pPr/>
              <a:t>43</a:t>
            </a:fld>
            <a:endParaRPr lang="tr-TR"/>
          </a:p>
        </p:txBody>
      </p:sp>
      <p:pic>
        <p:nvPicPr>
          <p:cNvPr id="8" name="Resim 7" descr="metin, ekran görüntüsü, yazı tipi, grafik içeren bir resim&#10;&#10;Yapay zeka tarafından oluşturulmuş içerik yanlış olabilir.">
            <a:extLst>
              <a:ext uri="{FF2B5EF4-FFF2-40B4-BE49-F238E27FC236}">
                <a16:creationId xmlns:a16="http://schemas.microsoft.com/office/drawing/2014/main" id="{EFBFD36E-211B-E777-472C-075BDED1246D}"/>
              </a:ext>
            </a:extLst>
          </p:cNvPr>
          <p:cNvPicPr>
            <a:picLocks noChangeAspect="1"/>
          </p:cNvPicPr>
          <p:nvPr/>
        </p:nvPicPr>
        <p:blipFill>
          <a:blip r:embed="rId2"/>
          <a:srcRect l="6275" t="10246" r="9813"/>
          <a:stretch>
            <a:fillRect/>
          </a:stretch>
        </p:blipFill>
        <p:spPr>
          <a:xfrm>
            <a:off x="6096000" y="1847594"/>
            <a:ext cx="5513295" cy="4432671"/>
          </a:xfrm>
          <a:prstGeom prst="rect">
            <a:avLst/>
          </a:prstGeom>
        </p:spPr>
      </p:pic>
      <p:sp>
        <p:nvSpPr>
          <p:cNvPr id="9" name="Ok: Sağ 8">
            <a:extLst>
              <a:ext uri="{FF2B5EF4-FFF2-40B4-BE49-F238E27FC236}">
                <a16:creationId xmlns:a16="http://schemas.microsoft.com/office/drawing/2014/main" id="{407F15A4-8534-CE43-4629-97A846F56AB6}"/>
              </a:ext>
            </a:extLst>
          </p:cNvPr>
          <p:cNvSpPr/>
          <p:nvPr/>
        </p:nvSpPr>
        <p:spPr>
          <a:xfrm>
            <a:off x="249873" y="1889990"/>
            <a:ext cx="349624" cy="276999"/>
          </a:xfrm>
          <a:prstGeom prst="rightArrow">
            <a:avLst/>
          </a:prstGeom>
          <a:solidFill>
            <a:srgbClr val="890419"/>
          </a:solidFill>
          <a:ln>
            <a:solidFill>
              <a:srgbClr val="8904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 name="Rectangle 1">
            <a:extLst>
              <a:ext uri="{FF2B5EF4-FFF2-40B4-BE49-F238E27FC236}">
                <a16:creationId xmlns:a16="http://schemas.microsoft.com/office/drawing/2014/main" id="{6AE187E2-905D-DCD4-B6CF-1A1EF3FC1F72}"/>
              </a:ext>
            </a:extLst>
          </p:cNvPr>
          <p:cNvSpPr txBox="1">
            <a:spLocks noChangeArrowheads="1"/>
          </p:cNvSpPr>
          <p:nvPr/>
        </p:nvSpPr>
        <p:spPr bwMode="auto">
          <a:xfrm>
            <a:off x="599497" y="2391742"/>
            <a:ext cx="5142540" cy="2108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50000"/>
              </a:lnSpc>
              <a:spcBef>
                <a:spcPct val="0"/>
              </a:spcBef>
              <a:spcAft>
                <a:spcPts val="600"/>
              </a:spcAft>
            </a:pPr>
            <a:r>
              <a:rPr lang="tr-TR" altLang="tr-TR" sz="1400" dirty="0">
                <a:latin typeface="Arial" panose="020B0604020202020204" pitchFamily="34" charset="0"/>
              </a:rPr>
              <a:t>DDO tarafında </a:t>
            </a:r>
            <a:r>
              <a:rPr lang="tr-TR" altLang="tr-TR" sz="1400" b="1" dirty="0">
                <a:latin typeface="Arial" panose="020B0604020202020204" pitchFamily="34" charset="0"/>
              </a:rPr>
              <a:t>geliştirilen yazılım sistemleri ile </a:t>
            </a:r>
            <a:r>
              <a:rPr lang="tr-TR" altLang="tr-TR" sz="1400" dirty="0">
                <a:latin typeface="Arial" panose="020B0604020202020204" pitchFamily="34" charset="0"/>
              </a:rPr>
              <a:t>başta kalite güvencesi, iç değerlendirme, geri bildirim ve raporlama süreçleri olmak üzere </a:t>
            </a:r>
            <a:r>
              <a:rPr lang="tr-TR" altLang="tr-TR" sz="1400" b="1" dirty="0">
                <a:latin typeface="Arial" panose="020B0604020202020204" pitchFamily="34" charset="0"/>
              </a:rPr>
              <a:t>birçok idari ve akademik süreç dijital ortama taşınmıştır.</a:t>
            </a:r>
          </a:p>
          <a:p>
            <a:pPr eaLnBrk="0" fontAlgn="base" hangingPunct="0">
              <a:lnSpc>
                <a:spcPct val="150000"/>
              </a:lnSpc>
              <a:spcBef>
                <a:spcPct val="0"/>
              </a:spcBef>
              <a:spcAft>
                <a:spcPts val="600"/>
              </a:spcAft>
            </a:pPr>
            <a:r>
              <a:rPr lang="tr-TR" altLang="tr-TR" sz="1400" b="1" dirty="0">
                <a:latin typeface="Arial" panose="020B0604020202020204" pitchFamily="34" charset="0"/>
              </a:rPr>
              <a:t>İzlenebilirlik, şeffaflık ve veri temelli karar alma kapasitesi </a:t>
            </a:r>
            <a:r>
              <a:rPr lang="tr-TR" altLang="tr-TR" sz="1400" dirty="0">
                <a:latin typeface="Arial" panose="020B0604020202020204" pitchFamily="34" charset="0"/>
              </a:rPr>
              <a:t>güçlendirilmiştir.</a:t>
            </a:r>
          </a:p>
        </p:txBody>
      </p:sp>
      <p:sp>
        <p:nvSpPr>
          <p:cNvPr id="11" name="Rectangle 1">
            <a:extLst>
              <a:ext uri="{FF2B5EF4-FFF2-40B4-BE49-F238E27FC236}">
                <a16:creationId xmlns:a16="http://schemas.microsoft.com/office/drawing/2014/main" id="{9DCCE26F-9A3B-620E-7C6C-BC93119F6A8C}"/>
              </a:ext>
            </a:extLst>
          </p:cNvPr>
          <p:cNvSpPr>
            <a:spLocks noGrp="1" noChangeArrowheads="1"/>
          </p:cNvSpPr>
          <p:nvPr>
            <p:ph idx="1"/>
          </p:nvPr>
        </p:nvSpPr>
        <p:spPr bwMode="auto">
          <a:xfrm>
            <a:off x="599497" y="1791608"/>
            <a:ext cx="6688810" cy="41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ts val="600"/>
              </a:spcAft>
              <a:buClrTx/>
              <a:buSzTx/>
              <a:buNone/>
              <a:tabLst/>
            </a:pPr>
            <a:r>
              <a:rPr kumimoji="0" lang="tr-TR" altLang="tr-TR" sz="1600" b="1" i="0" u="none" strike="noStrike" cap="none" normalizeH="0" baseline="0" dirty="0">
                <a:ln>
                  <a:noFill/>
                </a:ln>
                <a:solidFill>
                  <a:schemeClr val="tx1"/>
                </a:solidFill>
                <a:effectLst/>
                <a:latin typeface="Arial" panose="020B0604020202020204" pitchFamily="34" charset="0"/>
              </a:rPr>
              <a:t>Kurumsal Dijital Altyapının Gelişmesi ve Sürdürülebilir Yapısı</a:t>
            </a:r>
          </a:p>
        </p:txBody>
      </p:sp>
    </p:spTree>
    <p:extLst>
      <p:ext uri="{BB962C8B-B14F-4D97-AF65-F5344CB8AC3E}">
        <p14:creationId xmlns:p14="http://schemas.microsoft.com/office/powerpoint/2010/main" val="216702152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C52F6-A406-896B-1BFF-47D1ABDD8040}"/>
            </a:ext>
          </a:extLst>
        </p:cNvPr>
        <p:cNvGrpSpPr/>
        <p:nvPr/>
      </p:nvGrpSpPr>
      <p:grpSpPr>
        <a:xfrm>
          <a:off x="0" y="0"/>
          <a:ext cx="0" cy="0"/>
          <a:chOff x="0" y="0"/>
          <a:chExt cx="0" cy="0"/>
        </a:xfrm>
      </p:grpSpPr>
      <p:sp>
        <p:nvSpPr>
          <p:cNvPr id="4" name="Unvan 9">
            <a:extLst>
              <a:ext uri="{FF2B5EF4-FFF2-40B4-BE49-F238E27FC236}">
                <a16:creationId xmlns:a16="http://schemas.microsoft.com/office/drawing/2014/main" id="{84697189-4082-42C8-D2C8-4C57C0EE10C2}"/>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6C80FCC7-F802-0AB9-F413-E8467BEFC697}"/>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EBEBC7EA-E549-64A3-448F-6B9CE833EA1A}"/>
              </a:ext>
            </a:extLst>
          </p:cNvPr>
          <p:cNvSpPr>
            <a:spLocks noGrp="1"/>
          </p:cNvSpPr>
          <p:nvPr>
            <p:ph type="sldNum" sz="quarter" idx="12"/>
          </p:nvPr>
        </p:nvSpPr>
        <p:spPr/>
        <p:txBody>
          <a:bodyPr/>
          <a:lstStyle/>
          <a:p>
            <a:fld id="{15D42E69-0B45-4D6A-BDA9-8F9042B0111B}" type="slidenum">
              <a:rPr lang="tr-TR" smtClean="0"/>
              <a:pPr/>
              <a:t>44</a:t>
            </a:fld>
            <a:endParaRPr lang="tr-TR"/>
          </a:p>
        </p:txBody>
      </p:sp>
      <p:sp>
        <p:nvSpPr>
          <p:cNvPr id="5" name="Ok: Sağ 4">
            <a:extLst>
              <a:ext uri="{FF2B5EF4-FFF2-40B4-BE49-F238E27FC236}">
                <a16:creationId xmlns:a16="http://schemas.microsoft.com/office/drawing/2014/main" id="{E105344A-DDAD-261D-8BEB-E0F4EBCF343D}"/>
              </a:ext>
            </a:extLst>
          </p:cNvPr>
          <p:cNvSpPr/>
          <p:nvPr/>
        </p:nvSpPr>
        <p:spPr>
          <a:xfrm>
            <a:off x="249873" y="1861115"/>
            <a:ext cx="349624" cy="276999"/>
          </a:xfrm>
          <a:prstGeom prst="rightArrow">
            <a:avLst/>
          </a:prstGeom>
          <a:solidFill>
            <a:srgbClr val="890419"/>
          </a:solidFill>
          <a:ln>
            <a:solidFill>
              <a:srgbClr val="8904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Rectangle 1">
            <a:extLst>
              <a:ext uri="{FF2B5EF4-FFF2-40B4-BE49-F238E27FC236}">
                <a16:creationId xmlns:a16="http://schemas.microsoft.com/office/drawing/2014/main" id="{21B2C98C-C580-90E6-208C-1BD2E53CA86D}"/>
              </a:ext>
            </a:extLst>
          </p:cNvPr>
          <p:cNvSpPr txBox="1">
            <a:spLocks noChangeArrowheads="1"/>
          </p:cNvSpPr>
          <p:nvPr/>
        </p:nvSpPr>
        <p:spPr bwMode="auto">
          <a:xfrm>
            <a:off x="249873" y="2138435"/>
            <a:ext cx="801087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ct val="0"/>
              </a:spcBef>
              <a:spcAft>
                <a:spcPts val="600"/>
              </a:spcAft>
            </a:pPr>
            <a:r>
              <a:rPr lang="tr-TR" altLang="tr-TR" sz="1400" b="1" dirty="0">
                <a:latin typeface="Arial" panose="020B0604020202020204" pitchFamily="34" charset="0"/>
              </a:rPr>
              <a:t>Veri toplama</a:t>
            </a:r>
            <a:r>
              <a:rPr lang="tr-TR" altLang="tr-TR" sz="1400" dirty="0">
                <a:latin typeface="Arial" panose="020B0604020202020204" pitchFamily="34" charset="0"/>
              </a:rPr>
              <a:t>, </a:t>
            </a:r>
            <a:r>
              <a:rPr lang="tr-TR" altLang="tr-TR" sz="1400" b="1" dirty="0">
                <a:latin typeface="Arial" panose="020B0604020202020204" pitchFamily="34" charset="0"/>
              </a:rPr>
              <a:t>analiz</a:t>
            </a:r>
            <a:r>
              <a:rPr lang="tr-TR" altLang="tr-TR" sz="1400" dirty="0">
                <a:latin typeface="Arial" panose="020B0604020202020204" pitchFamily="34" charset="0"/>
              </a:rPr>
              <a:t> ve </a:t>
            </a:r>
            <a:r>
              <a:rPr lang="tr-TR" altLang="tr-TR" sz="1400" b="1" dirty="0">
                <a:latin typeface="Arial" panose="020B0604020202020204" pitchFamily="34" charset="0"/>
              </a:rPr>
              <a:t>raporlama</a:t>
            </a:r>
            <a:r>
              <a:rPr lang="tr-TR" altLang="tr-TR" sz="1400" dirty="0">
                <a:latin typeface="Arial" panose="020B0604020202020204" pitchFamily="34" charset="0"/>
              </a:rPr>
              <a:t> faaliyetlerinde teknik altyapı sağlanmıştır. </a:t>
            </a:r>
          </a:p>
          <a:p>
            <a:pPr eaLnBrk="0" fontAlgn="base" hangingPunct="0">
              <a:lnSpc>
                <a:spcPct val="100000"/>
              </a:lnSpc>
              <a:spcBef>
                <a:spcPct val="0"/>
              </a:spcBef>
              <a:spcAft>
                <a:spcPts val="600"/>
              </a:spcAft>
            </a:pPr>
            <a:r>
              <a:rPr lang="tr-TR" altLang="tr-TR" sz="1400" dirty="0">
                <a:latin typeface="Arial" panose="020B0604020202020204" pitchFamily="34" charset="0"/>
              </a:rPr>
              <a:t>Bu destek, </a:t>
            </a:r>
            <a:r>
              <a:rPr lang="tr-TR" altLang="tr-TR" sz="1400" b="1" dirty="0">
                <a:latin typeface="Arial" panose="020B0604020202020204" pitchFamily="34" charset="0"/>
              </a:rPr>
              <a:t>araştırma faaliyetlerinin standartlaşmasına </a:t>
            </a:r>
            <a:r>
              <a:rPr lang="tr-TR" altLang="tr-TR" sz="1400" dirty="0">
                <a:latin typeface="Arial" panose="020B0604020202020204" pitchFamily="34" charset="0"/>
              </a:rPr>
              <a:t>ve </a:t>
            </a:r>
            <a:r>
              <a:rPr lang="tr-TR" altLang="tr-TR" sz="1400" b="1" dirty="0">
                <a:latin typeface="Arial" panose="020B0604020202020204" pitchFamily="34" charset="0"/>
              </a:rPr>
              <a:t>izlenebilirliğine</a:t>
            </a:r>
            <a:r>
              <a:rPr lang="tr-TR" altLang="tr-TR" sz="1400" dirty="0">
                <a:latin typeface="Arial" panose="020B0604020202020204" pitchFamily="34" charset="0"/>
              </a:rPr>
              <a:t> katkı sunmuştur.</a:t>
            </a:r>
          </a:p>
        </p:txBody>
      </p:sp>
      <p:sp>
        <p:nvSpPr>
          <p:cNvPr id="10" name="Rectangle 1">
            <a:extLst>
              <a:ext uri="{FF2B5EF4-FFF2-40B4-BE49-F238E27FC236}">
                <a16:creationId xmlns:a16="http://schemas.microsoft.com/office/drawing/2014/main" id="{06611299-4115-43FD-5EAA-0B188EDA6AA0}"/>
              </a:ext>
            </a:extLst>
          </p:cNvPr>
          <p:cNvSpPr txBox="1">
            <a:spLocks noChangeArrowheads="1"/>
          </p:cNvSpPr>
          <p:nvPr/>
        </p:nvSpPr>
        <p:spPr bwMode="auto">
          <a:xfrm>
            <a:off x="599497" y="1767462"/>
            <a:ext cx="6688810" cy="41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50000"/>
              </a:lnSpc>
              <a:spcBef>
                <a:spcPct val="0"/>
              </a:spcBef>
              <a:spcAft>
                <a:spcPts val="600"/>
              </a:spcAft>
              <a:buNone/>
            </a:pPr>
            <a:r>
              <a:rPr lang="tr-TR" altLang="tr-TR" sz="1600" b="1" dirty="0">
                <a:latin typeface="Arial" panose="020B0604020202020204" pitchFamily="34" charset="0"/>
              </a:rPr>
              <a:t>Araştırma Süreçlerinin Yönetimine Katkı </a:t>
            </a:r>
          </a:p>
        </p:txBody>
      </p:sp>
      <p:sp>
        <p:nvSpPr>
          <p:cNvPr id="14" name="Dikdörtgen 13">
            <a:extLst>
              <a:ext uri="{FF2B5EF4-FFF2-40B4-BE49-F238E27FC236}">
                <a16:creationId xmlns:a16="http://schemas.microsoft.com/office/drawing/2014/main" id="{09EE90B9-1B98-0E63-C2CF-6CBD5D9AE80D}"/>
              </a:ext>
            </a:extLst>
          </p:cNvPr>
          <p:cNvSpPr/>
          <p:nvPr/>
        </p:nvSpPr>
        <p:spPr>
          <a:xfrm>
            <a:off x="1" y="2745554"/>
            <a:ext cx="3953434" cy="3538704"/>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14">
            <a:extLst>
              <a:ext uri="{FF2B5EF4-FFF2-40B4-BE49-F238E27FC236}">
                <a16:creationId xmlns:a16="http://schemas.microsoft.com/office/drawing/2014/main" id="{1E44EAAC-4A81-AE9E-E0A2-185CE9C7CB09}"/>
              </a:ext>
            </a:extLst>
          </p:cNvPr>
          <p:cNvSpPr/>
          <p:nvPr/>
        </p:nvSpPr>
        <p:spPr>
          <a:xfrm>
            <a:off x="3953374" y="2740917"/>
            <a:ext cx="4150719" cy="3538704"/>
          </a:xfrm>
          <a:prstGeom prst="rect">
            <a:avLst/>
          </a:prstGeom>
          <a:solidFill>
            <a:srgbClr val="FDCBCC">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16">
            <a:extLst>
              <a:ext uri="{FF2B5EF4-FFF2-40B4-BE49-F238E27FC236}">
                <a16:creationId xmlns:a16="http://schemas.microsoft.com/office/drawing/2014/main" id="{6D9B8BBE-1DC3-3C55-74E4-BD7906614FA8}"/>
              </a:ext>
            </a:extLst>
          </p:cNvPr>
          <p:cNvSpPr/>
          <p:nvPr/>
        </p:nvSpPr>
        <p:spPr>
          <a:xfrm>
            <a:off x="8104093" y="2740917"/>
            <a:ext cx="4087906" cy="3538704"/>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Rectangle 1">
            <a:extLst>
              <a:ext uri="{FF2B5EF4-FFF2-40B4-BE49-F238E27FC236}">
                <a16:creationId xmlns:a16="http://schemas.microsoft.com/office/drawing/2014/main" id="{04E53ECA-062F-A823-6987-13BA508640D8}"/>
              </a:ext>
            </a:extLst>
          </p:cNvPr>
          <p:cNvSpPr txBox="1">
            <a:spLocks noChangeArrowheads="1"/>
          </p:cNvSpPr>
          <p:nvPr/>
        </p:nvSpPr>
        <p:spPr bwMode="auto">
          <a:xfrm>
            <a:off x="5691508" y="2850580"/>
            <a:ext cx="782192" cy="37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ts val="600"/>
              </a:spcAft>
              <a:buFont typeface="Arial" panose="020B0604020202020204" pitchFamily="34" charset="0"/>
              <a:buNone/>
            </a:pPr>
            <a:r>
              <a:rPr lang="tr-TR" altLang="tr-TR" sz="1400" b="1" dirty="0">
                <a:latin typeface="Arial" panose="020B0604020202020204" pitchFamily="34" charset="0"/>
              </a:rPr>
              <a:t>BAPS</a:t>
            </a:r>
            <a:endParaRPr lang="tr-TR" altLang="tr-TR" sz="1400" dirty="0">
              <a:latin typeface="Arial" panose="020B0604020202020204" pitchFamily="34" charset="0"/>
            </a:endParaRPr>
          </a:p>
        </p:txBody>
      </p:sp>
      <p:pic>
        <p:nvPicPr>
          <p:cNvPr id="19" name="Resim 18">
            <a:extLst>
              <a:ext uri="{FF2B5EF4-FFF2-40B4-BE49-F238E27FC236}">
                <a16:creationId xmlns:a16="http://schemas.microsoft.com/office/drawing/2014/main" id="{3EB2587D-B9D1-61B1-AA03-E45985A75B2C}"/>
              </a:ext>
            </a:extLst>
          </p:cNvPr>
          <p:cNvPicPr>
            <a:picLocks noChangeAspect="1"/>
          </p:cNvPicPr>
          <p:nvPr/>
        </p:nvPicPr>
        <p:blipFill>
          <a:blip r:embed="rId2"/>
          <a:stretch>
            <a:fillRect/>
          </a:stretch>
        </p:blipFill>
        <p:spPr>
          <a:xfrm>
            <a:off x="77174" y="3308557"/>
            <a:ext cx="3813508" cy="2881052"/>
          </a:xfrm>
          <a:prstGeom prst="rect">
            <a:avLst/>
          </a:prstGeom>
        </p:spPr>
      </p:pic>
      <p:pic>
        <p:nvPicPr>
          <p:cNvPr id="23" name="Resim 22">
            <a:extLst>
              <a:ext uri="{FF2B5EF4-FFF2-40B4-BE49-F238E27FC236}">
                <a16:creationId xmlns:a16="http://schemas.microsoft.com/office/drawing/2014/main" id="{E2323479-AE5A-3738-F5FB-C8F4C2AE10B4}"/>
              </a:ext>
            </a:extLst>
          </p:cNvPr>
          <p:cNvPicPr>
            <a:picLocks noChangeAspect="1"/>
          </p:cNvPicPr>
          <p:nvPr/>
        </p:nvPicPr>
        <p:blipFill>
          <a:blip r:embed="rId3"/>
          <a:stretch>
            <a:fillRect/>
          </a:stretch>
        </p:blipFill>
        <p:spPr>
          <a:xfrm>
            <a:off x="8268800" y="3308557"/>
            <a:ext cx="3788666" cy="2881052"/>
          </a:xfrm>
          <a:prstGeom prst="rect">
            <a:avLst/>
          </a:prstGeom>
        </p:spPr>
      </p:pic>
      <p:sp>
        <p:nvSpPr>
          <p:cNvPr id="24" name="Rectangle 1">
            <a:extLst>
              <a:ext uri="{FF2B5EF4-FFF2-40B4-BE49-F238E27FC236}">
                <a16:creationId xmlns:a16="http://schemas.microsoft.com/office/drawing/2014/main" id="{D1AA2C73-93B5-C9FA-1912-DCFAB99769B1}"/>
              </a:ext>
            </a:extLst>
          </p:cNvPr>
          <p:cNvSpPr txBox="1">
            <a:spLocks noChangeArrowheads="1"/>
          </p:cNvSpPr>
          <p:nvPr/>
        </p:nvSpPr>
        <p:spPr bwMode="auto">
          <a:xfrm>
            <a:off x="1241533" y="2815842"/>
            <a:ext cx="1470310" cy="37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ts val="600"/>
              </a:spcAft>
              <a:buFont typeface="Arial" panose="020B0604020202020204" pitchFamily="34" charset="0"/>
              <a:buNone/>
            </a:pPr>
            <a:r>
              <a:rPr lang="tr-TR" altLang="tr-TR" sz="1400" b="1" dirty="0">
                <a:latin typeface="Arial" panose="020B0604020202020204" pitchFamily="34" charset="0"/>
              </a:rPr>
              <a:t>KİDR SİSTEMİ</a:t>
            </a:r>
            <a:endParaRPr lang="tr-TR" altLang="tr-TR" sz="1400" dirty="0">
              <a:latin typeface="Arial" panose="020B0604020202020204" pitchFamily="34" charset="0"/>
            </a:endParaRPr>
          </a:p>
        </p:txBody>
      </p:sp>
      <p:sp>
        <p:nvSpPr>
          <p:cNvPr id="25" name="Rectangle 1">
            <a:extLst>
              <a:ext uri="{FF2B5EF4-FFF2-40B4-BE49-F238E27FC236}">
                <a16:creationId xmlns:a16="http://schemas.microsoft.com/office/drawing/2014/main" id="{3EF7CBB4-B014-1D12-FB96-1C4922D26CF3}"/>
              </a:ext>
            </a:extLst>
          </p:cNvPr>
          <p:cNvSpPr txBox="1">
            <a:spLocks noChangeArrowheads="1"/>
          </p:cNvSpPr>
          <p:nvPr/>
        </p:nvSpPr>
        <p:spPr bwMode="auto">
          <a:xfrm>
            <a:off x="10029011" y="2785243"/>
            <a:ext cx="551379" cy="37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ts val="600"/>
              </a:spcAft>
              <a:buFont typeface="Arial" panose="020B0604020202020204" pitchFamily="34" charset="0"/>
              <a:buNone/>
            </a:pPr>
            <a:r>
              <a:rPr lang="tr-TR" altLang="tr-TR" sz="1400" b="1" dirty="0">
                <a:latin typeface="Arial" panose="020B0604020202020204" pitchFamily="34" charset="0"/>
              </a:rPr>
              <a:t>PVS</a:t>
            </a:r>
            <a:endParaRPr lang="tr-TR" altLang="tr-TR" sz="1400" dirty="0">
              <a:latin typeface="Arial" panose="020B0604020202020204" pitchFamily="34" charset="0"/>
            </a:endParaRPr>
          </a:p>
        </p:txBody>
      </p:sp>
      <p:pic>
        <p:nvPicPr>
          <p:cNvPr id="26" name="Resim 25" descr="metin, yazı tipi, logo, grafik içeren bir resim&#10;&#10;Yapay zeka tarafından oluşturulmuş içerik yanlış olabilir.">
            <a:extLst>
              <a:ext uri="{FF2B5EF4-FFF2-40B4-BE49-F238E27FC236}">
                <a16:creationId xmlns:a16="http://schemas.microsoft.com/office/drawing/2014/main" id="{BB28C365-362E-3356-C51B-21C09F150F58}"/>
              </a:ext>
            </a:extLst>
          </p:cNvPr>
          <p:cNvPicPr>
            <a:picLocks noChangeAspect="1"/>
          </p:cNvPicPr>
          <p:nvPr/>
        </p:nvPicPr>
        <p:blipFill>
          <a:blip r:embed="rId4"/>
          <a:stretch>
            <a:fillRect/>
          </a:stretch>
        </p:blipFill>
        <p:spPr>
          <a:xfrm>
            <a:off x="4268600" y="3442004"/>
            <a:ext cx="3457575" cy="2457450"/>
          </a:xfrm>
          <a:prstGeom prst="rect">
            <a:avLst/>
          </a:prstGeom>
        </p:spPr>
      </p:pic>
    </p:spTree>
    <p:extLst>
      <p:ext uri="{BB962C8B-B14F-4D97-AF65-F5344CB8AC3E}">
        <p14:creationId xmlns:p14="http://schemas.microsoft.com/office/powerpoint/2010/main" val="228522302"/>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5143D-6975-5878-C478-D5F640DCA789}"/>
            </a:ext>
          </a:extLst>
        </p:cNvPr>
        <p:cNvGrpSpPr/>
        <p:nvPr/>
      </p:nvGrpSpPr>
      <p:grpSpPr>
        <a:xfrm>
          <a:off x="0" y="0"/>
          <a:ext cx="0" cy="0"/>
          <a:chOff x="0" y="0"/>
          <a:chExt cx="0" cy="0"/>
        </a:xfrm>
      </p:grpSpPr>
      <p:sp>
        <p:nvSpPr>
          <p:cNvPr id="21" name="Dikdörtgen 20">
            <a:extLst>
              <a:ext uri="{FF2B5EF4-FFF2-40B4-BE49-F238E27FC236}">
                <a16:creationId xmlns:a16="http://schemas.microsoft.com/office/drawing/2014/main" id="{09EE90B9-1B98-0E63-C2CF-6CBD5D9AE80D}"/>
              </a:ext>
            </a:extLst>
          </p:cNvPr>
          <p:cNvSpPr/>
          <p:nvPr/>
        </p:nvSpPr>
        <p:spPr>
          <a:xfrm>
            <a:off x="1" y="2745554"/>
            <a:ext cx="3953434" cy="3538704"/>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21">
            <a:extLst>
              <a:ext uri="{FF2B5EF4-FFF2-40B4-BE49-F238E27FC236}">
                <a16:creationId xmlns:a16="http://schemas.microsoft.com/office/drawing/2014/main" id="{1E44EAAC-4A81-AE9E-E0A2-185CE9C7CB09}"/>
              </a:ext>
            </a:extLst>
          </p:cNvPr>
          <p:cNvSpPr/>
          <p:nvPr/>
        </p:nvSpPr>
        <p:spPr>
          <a:xfrm>
            <a:off x="3953374" y="2740917"/>
            <a:ext cx="4150719" cy="3538704"/>
          </a:xfrm>
          <a:prstGeom prst="rect">
            <a:avLst/>
          </a:prstGeom>
          <a:solidFill>
            <a:srgbClr val="FDCBCC">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Unvan 9">
            <a:extLst>
              <a:ext uri="{FF2B5EF4-FFF2-40B4-BE49-F238E27FC236}">
                <a16:creationId xmlns:a16="http://schemas.microsoft.com/office/drawing/2014/main" id="{FE3DC400-A026-FB1A-7B57-1E7771FFDEE9}"/>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1EB285E6-4BD9-B316-A7B7-B1F91E076D18}"/>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0D0414B2-E64E-60B5-45E7-F037E5851E20}"/>
              </a:ext>
            </a:extLst>
          </p:cNvPr>
          <p:cNvSpPr>
            <a:spLocks noGrp="1"/>
          </p:cNvSpPr>
          <p:nvPr>
            <p:ph type="sldNum" sz="quarter" idx="12"/>
          </p:nvPr>
        </p:nvSpPr>
        <p:spPr/>
        <p:txBody>
          <a:bodyPr/>
          <a:lstStyle/>
          <a:p>
            <a:fld id="{15D42E69-0B45-4D6A-BDA9-8F9042B0111B}" type="slidenum">
              <a:rPr lang="tr-TR" smtClean="0"/>
              <a:pPr/>
              <a:t>45</a:t>
            </a:fld>
            <a:endParaRPr lang="tr-TR"/>
          </a:p>
        </p:txBody>
      </p:sp>
      <p:sp>
        <p:nvSpPr>
          <p:cNvPr id="5" name="Ok: Sağ 4">
            <a:extLst>
              <a:ext uri="{FF2B5EF4-FFF2-40B4-BE49-F238E27FC236}">
                <a16:creationId xmlns:a16="http://schemas.microsoft.com/office/drawing/2014/main" id="{0FFBA7BA-616E-24AE-5BC0-A8E169143B79}"/>
              </a:ext>
            </a:extLst>
          </p:cNvPr>
          <p:cNvSpPr/>
          <p:nvPr/>
        </p:nvSpPr>
        <p:spPr>
          <a:xfrm>
            <a:off x="249873" y="1861115"/>
            <a:ext cx="349624" cy="276999"/>
          </a:xfrm>
          <a:prstGeom prst="rightArrow">
            <a:avLst/>
          </a:prstGeom>
          <a:solidFill>
            <a:srgbClr val="890419"/>
          </a:solidFill>
          <a:ln>
            <a:solidFill>
              <a:srgbClr val="8904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1" name="Resim 10">
            <a:extLst>
              <a:ext uri="{FF2B5EF4-FFF2-40B4-BE49-F238E27FC236}">
                <a16:creationId xmlns:a16="http://schemas.microsoft.com/office/drawing/2014/main" id="{F934A898-7A0A-B8CA-23C8-89CBA5D00A48}"/>
              </a:ext>
            </a:extLst>
          </p:cNvPr>
          <p:cNvPicPr>
            <a:picLocks noChangeAspect="1"/>
          </p:cNvPicPr>
          <p:nvPr/>
        </p:nvPicPr>
        <p:blipFill>
          <a:blip r:embed="rId2"/>
          <a:stretch>
            <a:fillRect/>
          </a:stretch>
        </p:blipFill>
        <p:spPr>
          <a:xfrm>
            <a:off x="53725" y="3348357"/>
            <a:ext cx="3845925" cy="2469208"/>
          </a:xfrm>
          <a:prstGeom prst="rect">
            <a:avLst/>
          </a:prstGeom>
        </p:spPr>
      </p:pic>
      <p:pic>
        <p:nvPicPr>
          <p:cNvPr id="13" name="Resim 12" descr="metin, ekran görüntüsü, tasarım içeren bir resim&#10;&#10;Yapay zeka tarafından oluşturulmuş içerik yanlış olabilir.">
            <a:extLst>
              <a:ext uri="{FF2B5EF4-FFF2-40B4-BE49-F238E27FC236}">
                <a16:creationId xmlns:a16="http://schemas.microsoft.com/office/drawing/2014/main" id="{96502180-DC6A-DDBE-7786-F5A84388E53E}"/>
              </a:ext>
            </a:extLst>
          </p:cNvPr>
          <p:cNvPicPr>
            <a:picLocks noChangeAspect="1"/>
          </p:cNvPicPr>
          <p:nvPr/>
        </p:nvPicPr>
        <p:blipFill>
          <a:blip r:embed="rId3"/>
          <a:stretch>
            <a:fillRect/>
          </a:stretch>
        </p:blipFill>
        <p:spPr>
          <a:xfrm>
            <a:off x="4182034" y="3348357"/>
            <a:ext cx="3827931" cy="2473629"/>
          </a:xfrm>
          <a:prstGeom prst="rect">
            <a:avLst/>
          </a:prstGeom>
        </p:spPr>
      </p:pic>
      <p:sp>
        <p:nvSpPr>
          <p:cNvPr id="6" name="Dikdörtgen 5">
            <a:extLst>
              <a:ext uri="{FF2B5EF4-FFF2-40B4-BE49-F238E27FC236}">
                <a16:creationId xmlns:a16="http://schemas.microsoft.com/office/drawing/2014/main" id="{6D9B8BBE-1DC3-3C55-74E4-BD7906614FA8}"/>
              </a:ext>
            </a:extLst>
          </p:cNvPr>
          <p:cNvSpPr/>
          <p:nvPr/>
        </p:nvSpPr>
        <p:spPr>
          <a:xfrm>
            <a:off x="8104093" y="2740917"/>
            <a:ext cx="4087906" cy="3538704"/>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descr="metin, ekran görüntüsü, yazı tipi, logo içeren bir resim&#10;&#10;Yapay zeka tarafından oluşturulmuş içerik yanlış olabilir.">
            <a:extLst>
              <a:ext uri="{FF2B5EF4-FFF2-40B4-BE49-F238E27FC236}">
                <a16:creationId xmlns:a16="http://schemas.microsoft.com/office/drawing/2014/main" id="{13BDB2BC-9697-019F-25C1-5EC6E0CF586D}"/>
              </a:ext>
            </a:extLst>
          </p:cNvPr>
          <p:cNvPicPr>
            <a:picLocks noChangeAspect="1"/>
          </p:cNvPicPr>
          <p:nvPr/>
        </p:nvPicPr>
        <p:blipFill>
          <a:blip r:embed="rId4"/>
          <a:stretch>
            <a:fillRect/>
          </a:stretch>
        </p:blipFill>
        <p:spPr>
          <a:xfrm>
            <a:off x="8146885" y="3425969"/>
            <a:ext cx="3991390" cy="2313984"/>
          </a:xfrm>
          <a:prstGeom prst="rect">
            <a:avLst/>
          </a:prstGeom>
        </p:spPr>
      </p:pic>
      <p:sp>
        <p:nvSpPr>
          <p:cNvPr id="10" name="Rectangle 1">
            <a:extLst>
              <a:ext uri="{FF2B5EF4-FFF2-40B4-BE49-F238E27FC236}">
                <a16:creationId xmlns:a16="http://schemas.microsoft.com/office/drawing/2014/main" id="{0E59EE6F-21FD-5D91-EBAE-C4FB44219923}"/>
              </a:ext>
            </a:extLst>
          </p:cNvPr>
          <p:cNvSpPr txBox="1">
            <a:spLocks noChangeArrowheads="1"/>
          </p:cNvSpPr>
          <p:nvPr/>
        </p:nvSpPr>
        <p:spPr bwMode="auto">
          <a:xfrm>
            <a:off x="1689798" y="2673462"/>
            <a:ext cx="1470310" cy="37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ts val="600"/>
              </a:spcAft>
              <a:buFont typeface="Arial" panose="020B0604020202020204" pitchFamily="34" charset="0"/>
              <a:buNone/>
            </a:pPr>
            <a:r>
              <a:rPr lang="tr-TR" altLang="tr-TR" sz="1400" b="1" dirty="0">
                <a:latin typeface="Arial" panose="020B0604020202020204" pitchFamily="34" charset="0"/>
              </a:rPr>
              <a:t>MYS</a:t>
            </a:r>
            <a:endParaRPr lang="tr-TR" altLang="tr-TR" sz="1400" dirty="0">
              <a:latin typeface="Arial" panose="020B0604020202020204" pitchFamily="34" charset="0"/>
            </a:endParaRPr>
          </a:p>
        </p:txBody>
      </p:sp>
      <p:sp>
        <p:nvSpPr>
          <p:cNvPr id="12" name="Rectangle 1">
            <a:extLst>
              <a:ext uri="{FF2B5EF4-FFF2-40B4-BE49-F238E27FC236}">
                <a16:creationId xmlns:a16="http://schemas.microsoft.com/office/drawing/2014/main" id="{04E53ECA-062F-A823-6987-13BA508640D8}"/>
              </a:ext>
            </a:extLst>
          </p:cNvPr>
          <p:cNvSpPr txBox="1">
            <a:spLocks noChangeArrowheads="1"/>
          </p:cNvSpPr>
          <p:nvPr/>
        </p:nvSpPr>
        <p:spPr bwMode="auto">
          <a:xfrm>
            <a:off x="5690326" y="2674476"/>
            <a:ext cx="551379" cy="37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ts val="600"/>
              </a:spcAft>
              <a:buFont typeface="Arial" panose="020B0604020202020204" pitchFamily="34" charset="0"/>
              <a:buNone/>
            </a:pPr>
            <a:r>
              <a:rPr lang="tr-TR" altLang="tr-TR" sz="1400" b="1" dirty="0">
                <a:latin typeface="Arial" panose="020B0604020202020204" pitchFamily="34" charset="0"/>
              </a:rPr>
              <a:t>DTA</a:t>
            </a:r>
            <a:endParaRPr lang="tr-TR" altLang="tr-TR" sz="1400" dirty="0">
              <a:latin typeface="Arial" panose="020B0604020202020204" pitchFamily="34" charset="0"/>
            </a:endParaRPr>
          </a:p>
        </p:txBody>
      </p:sp>
      <p:sp>
        <p:nvSpPr>
          <p:cNvPr id="14" name="Rectangle 1">
            <a:extLst>
              <a:ext uri="{FF2B5EF4-FFF2-40B4-BE49-F238E27FC236}">
                <a16:creationId xmlns:a16="http://schemas.microsoft.com/office/drawing/2014/main" id="{BB9B0057-2CAE-DABF-1248-204A156E4DA5}"/>
              </a:ext>
            </a:extLst>
          </p:cNvPr>
          <p:cNvSpPr txBox="1">
            <a:spLocks noChangeArrowheads="1"/>
          </p:cNvSpPr>
          <p:nvPr/>
        </p:nvSpPr>
        <p:spPr bwMode="auto">
          <a:xfrm>
            <a:off x="9412912" y="2673462"/>
            <a:ext cx="1667429" cy="37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50000"/>
              </a:lnSpc>
              <a:spcBef>
                <a:spcPct val="0"/>
              </a:spcBef>
              <a:spcAft>
                <a:spcPts val="600"/>
              </a:spcAft>
              <a:buFont typeface="Arial" panose="020B0604020202020204" pitchFamily="34" charset="0"/>
              <a:buNone/>
            </a:pPr>
            <a:r>
              <a:rPr lang="tr-TR" altLang="tr-TR" sz="1400" b="1" dirty="0">
                <a:latin typeface="Arial" panose="020B0604020202020204" pitchFamily="34" charset="0"/>
              </a:rPr>
              <a:t>ANKET SİSTEMİ</a:t>
            </a:r>
            <a:endParaRPr lang="tr-TR" altLang="tr-TR" sz="1400" dirty="0">
              <a:latin typeface="Arial" panose="020B0604020202020204" pitchFamily="34" charset="0"/>
            </a:endParaRPr>
          </a:p>
        </p:txBody>
      </p:sp>
      <p:sp>
        <p:nvSpPr>
          <p:cNvPr id="19" name="Rectangle 1">
            <a:extLst>
              <a:ext uri="{FF2B5EF4-FFF2-40B4-BE49-F238E27FC236}">
                <a16:creationId xmlns:a16="http://schemas.microsoft.com/office/drawing/2014/main" id="{ACA9F4BE-3A9F-897C-2948-96056F1D40BA}"/>
              </a:ext>
            </a:extLst>
          </p:cNvPr>
          <p:cNvSpPr txBox="1">
            <a:spLocks noChangeArrowheads="1"/>
          </p:cNvSpPr>
          <p:nvPr/>
        </p:nvSpPr>
        <p:spPr bwMode="auto">
          <a:xfrm>
            <a:off x="599497" y="1767462"/>
            <a:ext cx="6688810" cy="41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50000"/>
              </a:lnSpc>
              <a:spcBef>
                <a:spcPct val="0"/>
              </a:spcBef>
              <a:spcAft>
                <a:spcPts val="600"/>
              </a:spcAft>
              <a:buNone/>
            </a:pPr>
            <a:r>
              <a:rPr lang="tr-TR" altLang="tr-TR" sz="1600" b="1" dirty="0">
                <a:latin typeface="Arial" panose="020B0604020202020204" pitchFamily="34" charset="0"/>
              </a:rPr>
              <a:t>Araştırma Süreçlerinin Yönetimine Katkı </a:t>
            </a:r>
          </a:p>
        </p:txBody>
      </p:sp>
    </p:spTree>
    <p:extLst>
      <p:ext uri="{BB962C8B-B14F-4D97-AF65-F5344CB8AC3E}">
        <p14:creationId xmlns:p14="http://schemas.microsoft.com/office/powerpoint/2010/main" val="3781285463"/>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1F434-3731-F614-6582-BE6338051040}"/>
            </a:ext>
          </a:extLst>
        </p:cNvPr>
        <p:cNvGrpSpPr/>
        <p:nvPr/>
      </p:nvGrpSpPr>
      <p:grpSpPr>
        <a:xfrm>
          <a:off x="0" y="0"/>
          <a:ext cx="0" cy="0"/>
          <a:chOff x="0" y="0"/>
          <a:chExt cx="0" cy="0"/>
        </a:xfrm>
      </p:grpSpPr>
      <p:sp>
        <p:nvSpPr>
          <p:cNvPr id="4" name="Unvan 9">
            <a:extLst>
              <a:ext uri="{FF2B5EF4-FFF2-40B4-BE49-F238E27FC236}">
                <a16:creationId xmlns:a16="http://schemas.microsoft.com/office/drawing/2014/main" id="{77E902CB-77F4-ACED-E81B-871D79AAD225}"/>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61C6422A-342F-26F1-AD1E-6B493B87D631}"/>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EBCEF58A-E8A2-3646-91CE-6DA38DB5AD1F}"/>
              </a:ext>
            </a:extLst>
          </p:cNvPr>
          <p:cNvSpPr>
            <a:spLocks noGrp="1"/>
          </p:cNvSpPr>
          <p:nvPr>
            <p:ph type="sldNum" sz="quarter" idx="12"/>
          </p:nvPr>
        </p:nvSpPr>
        <p:spPr/>
        <p:txBody>
          <a:bodyPr/>
          <a:lstStyle/>
          <a:p>
            <a:fld id="{15D42E69-0B45-4D6A-BDA9-8F9042B0111B}" type="slidenum">
              <a:rPr lang="tr-TR" smtClean="0"/>
              <a:pPr/>
              <a:t>46</a:t>
            </a:fld>
            <a:endParaRPr lang="tr-TR"/>
          </a:p>
        </p:txBody>
      </p:sp>
      <p:sp>
        <p:nvSpPr>
          <p:cNvPr id="10" name="Metin kutusu 9">
            <a:extLst>
              <a:ext uri="{FF2B5EF4-FFF2-40B4-BE49-F238E27FC236}">
                <a16:creationId xmlns:a16="http://schemas.microsoft.com/office/drawing/2014/main" id="{49B652FF-BDB2-4F3D-E8B5-D2FE05FAF5D9}"/>
              </a:ext>
            </a:extLst>
          </p:cNvPr>
          <p:cNvSpPr txBox="1"/>
          <p:nvPr/>
        </p:nvSpPr>
        <p:spPr>
          <a:xfrm>
            <a:off x="907337" y="2658457"/>
            <a:ext cx="10487049" cy="2585323"/>
          </a:xfrm>
          <a:prstGeom prst="rect">
            <a:avLst/>
          </a:prstGeom>
          <a:noFill/>
        </p:spPr>
        <p:txBody>
          <a:bodyPr wrap="square">
            <a:spAutoFit/>
          </a:bodyPr>
          <a:lstStyle/>
          <a:p>
            <a:pPr>
              <a:buNone/>
            </a:pPr>
            <a:r>
              <a:rPr lang="tr-TR" dirty="0"/>
              <a:t>Dünyadaki ve ülkemizdeki teknolojik ve yapısal değişimi takip etmek ve yeniliklerden haberdar olmak.</a:t>
            </a:r>
          </a:p>
          <a:p>
            <a:pPr>
              <a:buNone/>
            </a:pPr>
            <a:endParaRPr lang="tr-TR" dirty="0"/>
          </a:p>
          <a:p>
            <a:pPr>
              <a:buNone/>
            </a:pPr>
            <a:r>
              <a:rPr lang="tr-TR" dirty="0"/>
              <a:t>Üniversitemizin dijital dönüşüme yönelik ihtiyaçlarını belirlemek.</a:t>
            </a:r>
          </a:p>
          <a:p>
            <a:pPr>
              <a:buNone/>
            </a:pPr>
            <a:endParaRPr lang="tr-TR" dirty="0"/>
          </a:p>
          <a:p>
            <a:pPr>
              <a:buNone/>
            </a:pPr>
            <a:r>
              <a:rPr lang="tr-TR" dirty="0"/>
              <a:t>Üniversitemizdeki hizmet ve süreçlerin dijital ortamda sunulması yönünde yazılımlar geliştirmek.</a:t>
            </a:r>
          </a:p>
          <a:p>
            <a:pPr>
              <a:buNone/>
            </a:pPr>
            <a:endParaRPr lang="tr-TR" dirty="0"/>
          </a:p>
          <a:p>
            <a:pPr>
              <a:buNone/>
            </a:pPr>
            <a:r>
              <a:rPr lang="tr-TR" dirty="0"/>
              <a:t>Sunulan hizmetlerin kalitesini artırmak için süreçlerin şeffaf ve hesap verebilir olmasını sağlamak.</a:t>
            </a:r>
          </a:p>
          <a:p>
            <a:pPr>
              <a:buNone/>
            </a:pPr>
            <a:endParaRPr lang="tr-TR" dirty="0"/>
          </a:p>
          <a:p>
            <a:pPr>
              <a:buNone/>
            </a:pPr>
            <a:r>
              <a:rPr lang="tr-TR" dirty="0"/>
              <a:t>Dijital dönüşüm alanında diğer birimlerle işbirliği içerisinde olup dijital yetkinlik ve farkındalığı arttırmak.</a:t>
            </a:r>
          </a:p>
        </p:txBody>
      </p:sp>
      <p:pic>
        <p:nvPicPr>
          <p:cNvPr id="18" name="Resim 17" descr="daire, yay, ilkbahar, bobin yayı, tipografi içeren bir resim&#10;&#10;Yapay zeka tarafından oluşturulmuş içerik yanlış olabilir.">
            <a:extLst>
              <a:ext uri="{FF2B5EF4-FFF2-40B4-BE49-F238E27FC236}">
                <a16:creationId xmlns:a16="http://schemas.microsoft.com/office/drawing/2014/main" id="{694076A6-E0D6-B46B-0623-D4496F8A4D12}"/>
              </a:ext>
            </a:extLst>
          </p:cNvPr>
          <p:cNvPicPr>
            <a:picLocks noChangeAspect="1"/>
          </p:cNvPicPr>
          <p:nvPr/>
        </p:nvPicPr>
        <p:blipFill>
          <a:blip r:embed="rId2"/>
          <a:srcRect b="81307"/>
          <a:stretch>
            <a:fillRect/>
          </a:stretch>
        </p:blipFill>
        <p:spPr>
          <a:xfrm>
            <a:off x="252334" y="2525748"/>
            <a:ext cx="711160" cy="530287"/>
          </a:xfrm>
          <a:prstGeom prst="rect">
            <a:avLst/>
          </a:prstGeom>
        </p:spPr>
      </p:pic>
      <p:pic>
        <p:nvPicPr>
          <p:cNvPr id="19" name="Resim 18" descr="daire, yay, ilkbahar, bobin yayı, tipografi içeren bir resim&#10;&#10;Yapay zeka tarafından oluşturulmuş içerik yanlış olabilir.">
            <a:extLst>
              <a:ext uri="{FF2B5EF4-FFF2-40B4-BE49-F238E27FC236}">
                <a16:creationId xmlns:a16="http://schemas.microsoft.com/office/drawing/2014/main" id="{38E55418-D4A4-4ACC-BFB7-0586D5BDFF43}"/>
              </a:ext>
            </a:extLst>
          </p:cNvPr>
          <p:cNvPicPr>
            <a:picLocks noChangeAspect="1"/>
          </p:cNvPicPr>
          <p:nvPr/>
        </p:nvPicPr>
        <p:blipFill>
          <a:blip r:embed="rId2"/>
          <a:srcRect t="19377" b="59340"/>
          <a:stretch>
            <a:fillRect/>
          </a:stretch>
        </p:blipFill>
        <p:spPr>
          <a:xfrm>
            <a:off x="252334" y="3091888"/>
            <a:ext cx="711160" cy="603773"/>
          </a:xfrm>
          <a:prstGeom prst="rect">
            <a:avLst/>
          </a:prstGeom>
        </p:spPr>
      </p:pic>
      <p:pic>
        <p:nvPicPr>
          <p:cNvPr id="20" name="Resim 19" descr="daire, yay, ilkbahar, bobin yayı, tipografi içeren bir resim&#10;&#10;Yapay zeka tarafından oluşturulmuş içerik yanlış olabilir.">
            <a:extLst>
              <a:ext uri="{FF2B5EF4-FFF2-40B4-BE49-F238E27FC236}">
                <a16:creationId xmlns:a16="http://schemas.microsoft.com/office/drawing/2014/main" id="{8439EAC6-FD74-E060-B7E9-C4CCF35C2DA6}"/>
              </a:ext>
            </a:extLst>
          </p:cNvPr>
          <p:cNvPicPr>
            <a:picLocks noChangeAspect="1"/>
          </p:cNvPicPr>
          <p:nvPr/>
        </p:nvPicPr>
        <p:blipFill>
          <a:blip r:embed="rId2"/>
          <a:srcRect t="39266" b="39451"/>
          <a:stretch>
            <a:fillRect/>
          </a:stretch>
        </p:blipFill>
        <p:spPr>
          <a:xfrm>
            <a:off x="252334" y="3642148"/>
            <a:ext cx="711160" cy="603773"/>
          </a:xfrm>
          <a:prstGeom prst="rect">
            <a:avLst/>
          </a:prstGeom>
        </p:spPr>
      </p:pic>
      <p:pic>
        <p:nvPicPr>
          <p:cNvPr id="21" name="Resim 20" descr="daire, yay, ilkbahar, bobin yayı, tipografi içeren bir resim&#10;&#10;Yapay zeka tarafından oluşturulmuş içerik yanlış olabilir.">
            <a:extLst>
              <a:ext uri="{FF2B5EF4-FFF2-40B4-BE49-F238E27FC236}">
                <a16:creationId xmlns:a16="http://schemas.microsoft.com/office/drawing/2014/main" id="{E9C9BF83-EC8E-4E5E-25DB-33AD0F9A0ED0}"/>
              </a:ext>
            </a:extLst>
          </p:cNvPr>
          <p:cNvPicPr>
            <a:picLocks noChangeAspect="1"/>
          </p:cNvPicPr>
          <p:nvPr/>
        </p:nvPicPr>
        <p:blipFill>
          <a:blip r:embed="rId2"/>
          <a:srcRect t="60151" b="20039"/>
          <a:stretch>
            <a:fillRect/>
          </a:stretch>
        </p:blipFill>
        <p:spPr>
          <a:xfrm>
            <a:off x="252334" y="4250301"/>
            <a:ext cx="711160" cy="561975"/>
          </a:xfrm>
          <a:prstGeom prst="rect">
            <a:avLst/>
          </a:prstGeom>
        </p:spPr>
      </p:pic>
      <p:pic>
        <p:nvPicPr>
          <p:cNvPr id="22" name="Resim 21" descr="daire, yay, ilkbahar, bobin yayı, tipografi içeren bir resim&#10;&#10;Yapay zeka tarafından oluşturulmuş içerik yanlış olabilir.">
            <a:extLst>
              <a:ext uri="{FF2B5EF4-FFF2-40B4-BE49-F238E27FC236}">
                <a16:creationId xmlns:a16="http://schemas.microsoft.com/office/drawing/2014/main" id="{8860C575-251C-D050-0784-592139E332F8}"/>
              </a:ext>
            </a:extLst>
          </p:cNvPr>
          <p:cNvPicPr>
            <a:picLocks noChangeAspect="1"/>
          </p:cNvPicPr>
          <p:nvPr/>
        </p:nvPicPr>
        <p:blipFill>
          <a:blip r:embed="rId2"/>
          <a:srcRect t="80391"/>
          <a:stretch>
            <a:fillRect/>
          </a:stretch>
        </p:blipFill>
        <p:spPr>
          <a:xfrm>
            <a:off x="252334" y="4802751"/>
            <a:ext cx="711160" cy="556285"/>
          </a:xfrm>
          <a:prstGeom prst="rect">
            <a:avLst/>
          </a:prstGeom>
        </p:spPr>
      </p:pic>
      <p:sp>
        <p:nvSpPr>
          <p:cNvPr id="8" name="Ok: Sağ 7">
            <a:extLst>
              <a:ext uri="{FF2B5EF4-FFF2-40B4-BE49-F238E27FC236}">
                <a16:creationId xmlns:a16="http://schemas.microsoft.com/office/drawing/2014/main" id="{37D3E8E1-FF4C-EFFD-1D74-515007372936}"/>
              </a:ext>
            </a:extLst>
          </p:cNvPr>
          <p:cNvSpPr/>
          <p:nvPr/>
        </p:nvSpPr>
        <p:spPr>
          <a:xfrm>
            <a:off x="249873" y="1861115"/>
            <a:ext cx="349624" cy="276999"/>
          </a:xfrm>
          <a:prstGeom prst="rightArrow">
            <a:avLst/>
          </a:prstGeom>
          <a:solidFill>
            <a:srgbClr val="890419"/>
          </a:solidFill>
          <a:ln>
            <a:solidFill>
              <a:srgbClr val="8904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Rectangle 1">
            <a:extLst>
              <a:ext uri="{FF2B5EF4-FFF2-40B4-BE49-F238E27FC236}">
                <a16:creationId xmlns:a16="http://schemas.microsoft.com/office/drawing/2014/main" id="{345D9776-0195-B505-C5FE-F9E70D30DC27}"/>
              </a:ext>
            </a:extLst>
          </p:cNvPr>
          <p:cNvSpPr txBox="1">
            <a:spLocks noChangeArrowheads="1"/>
          </p:cNvSpPr>
          <p:nvPr/>
        </p:nvSpPr>
        <p:spPr bwMode="auto">
          <a:xfrm>
            <a:off x="599497" y="1767462"/>
            <a:ext cx="6688810" cy="416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50000"/>
              </a:lnSpc>
              <a:spcBef>
                <a:spcPct val="0"/>
              </a:spcBef>
              <a:spcAft>
                <a:spcPts val="600"/>
              </a:spcAft>
              <a:buNone/>
            </a:pPr>
            <a:r>
              <a:rPr lang="tr-TR" altLang="tr-TR" sz="1600" b="1" dirty="0">
                <a:latin typeface="Arial" panose="020B0604020202020204" pitchFamily="34" charset="0"/>
              </a:rPr>
              <a:t>Stratejik Amaçlar ve Performans Yönetimi ile Uyum</a:t>
            </a:r>
          </a:p>
        </p:txBody>
      </p:sp>
    </p:spTree>
    <p:extLst>
      <p:ext uri="{BB962C8B-B14F-4D97-AF65-F5344CB8AC3E}">
        <p14:creationId xmlns:p14="http://schemas.microsoft.com/office/powerpoint/2010/main" val="21662539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3827D-3F89-1EE2-7BD1-DBC41418A9AA}"/>
            </a:ext>
          </a:extLst>
        </p:cNvPr>
        <p:cNvGrpSpPr/>
        <p:nvPr/>
      </p:nvGrpSpPr>
      <p:grpSpPr>
        <a:xfrm>
          <a:off x="0" y="0"/>
          <a:ext cx="0" cy="0"/>
          <a:chOff x="0" y="0"/>
          <a:chExt cx="0" cy="0"/>
        </a:xfrm>
      </p:grpSpPr>
      <p:sp>
        <p:nvSpPr>
          <p:cNvPr id="4" name="Unvan 9">
            <a:extLst>
              <a:ext uri="{FF2B5EF4-FFF2-40B4-BE49-F238E27FC236}">
                <a16:creationId xmlns:a16="http://schemas.microsoft.com/office/drawing/2014/main" id="{95A17204-7768-F6DB-8014-EE71798CC61E}"/>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7B2B07B3-0950-B9E6-48E8-DEAA93ABF8B9}"/>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58D94134-8E80-99F8-71A8-90C349C06520}"/>
              </a:ext>
            </a:extLst>
          </p:cNvPr>
          <p:cNvSpPr>
            <a:spLocks noGrp="1"/>
          </p:cNvSpPr>
          <p:nvPr>
            <p:ph type="sldNum" sz="quarter" idx="12"/>
          </p:nvPr>
        </p:nvSpPr>
        <p:spPr/>
        <p:txBody>
          <a:bodyPr/>
          <a:lstStyle/>
          <a:p>
            <a:fld id="{15D42E69-0B45-4D6A-BDA9-8F9042B0111B}" type="slidenum">
              <a:rPr lang="tr-TR" smtClean="0"/>
              <a:pPr/>
              <a:t>47</a:t>
            </a:fld>
            <a:endParaRPr lang="tr-TR"/>
          </a:p>
        </p:txBody>
      </p:sp>
      <p:sp>
        <p:nvSpPr>
          <p:cNvPr id="7" name="Rectangle 1">
            <a:extLst>
              <a:ext uri="{FF2B5EF4-FFF2-40B4-BE49-F238E27FC236}">
                <a16:creationId xmlns:a16="http://schemas.microsoft.com/office/drawing/2014/main" id="{E79BE5D4-5FFE-DBCA-9405-AB62DB9B6723}"/>
              </a:ext>
            </a:extLst>
          </p:cNvPr>
          <p:cNvSpPr>
            <a:spLocks noGrp="1" noChangeArrowheads="1"/>
          </p:cNvSpPr>
          <p:nvPr>
            <p:ph idx="1"/>
          </p:nvPr>
        </p:nvSpPr>
        <p:spPr bwMode="auto">
          <a:xfrm>
            <a:off x="0" y="1869873"/>
            <a:ext cx="10230075"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None/>
            </a:pPr>
            <a:r>
              <a:rPr lang="tr-TR" sz="1800" b="1" dirty="0"/>
              <a:t>SA1. </a:t>
            </a:r>
            <a:r>
              <a:rPr lang="tr-TR" sz="1800" dirty="0"/>
              <a:t>Dünyadaki ve ülkemizdeki teknolojik ve yapısal değişimi takip etmek ve yeniliklerden haberdar olmak.</a:t>
            </a:r>
          </a:p>
        </p:txBody>
      </p:sp>
      <p:sp>
        <p:nvSpPr>
          <p:cNvPr id="23" name="Metin kutusu 22">
            <a:extLst>
              <a:ext uri="{FF2B5EF4-FFF2-40B4-BE49-F238E27FC236}">
                <a16:creationId xmlns:a16="http://schemas.microsoft.com/office/drawing/2014/main" id="{C07440CF-89B3-3DFB-0942-57A1A23F8683}"/>
              </a:ext>
            </a:extLst>
          </p:cNvPr>
          <p:cNvSpPr txBox="1"/>
          <p:nvPr/>
        </p:nvSpPr>
        <p:spPr>
          <a:xfrm>
            <a:off x="0" y="2161808"/>
            <a:ext cx="11454163" cy="369332"/>
          </a:xfrm>
          <a:prstGeom prst="rect">
            <a:avLst/>
          </a:prstGeom>
          <a:noFill/>
        </p:spPr>
        <p:txBody>
          <a:bodyPr wrap="square">
            <a:spAutoFit/>
          </a:bodyPr>
          <a:lstStyle/>
          <a:p>
            <a:pPr>
              <a:buNone/>
            </a:pPr>
            <a:r>
              <a:rPr lang="tr-TR" b="1" dirty="0"/>
              <a:t>H1.1. Dijital dönüşüm ile ilgili yenilikleri takip etmek </a:t>
            </a:r>
            <a:r>
              <a:rPr lang="tr-TR" dirty="0"/>
              <a:t>için en az 3 etkinliğe katılmak</a:t>
            </a:r>
          </a:p>
        </p:txBody>
      </p:sp>
      <p:sp>
        <p:nvSpPr>
          <p:cNvPr id="5" name="Dikdörtgen 4"/>
          <p:cNvSpPr/>
          <p:nvPr/>
        </p:nvSpPr>
        <p:spPr>
          <a:xfrm>
            <a:off x="576471" y="3033622"/>
            <a:ext cx="11055417" cy="2862322"/>
          </a:xfrm>
          <a:prstGeom prst="rect">
            <a:avLst/>
          </a:prstGeom>
        </p:spPr>
        <p:txBody>
          <a:bodyPr wrap="square">
            <a:spAutoFit/>
          </a:bodyPr>
          <a:lstStyle/>
          <a:p>
            <a:pPr marL="285750" indent="-285750">
              <a:lnSpc>
                <a:spcPct val="200000"/>
              </a:lnSpc>
              <a:buFont typeface="Arial" panose="020B0604020202020204" pitchFamily="34" charset="0"/>
              <a:buChar char="•"/>
            </a:pPr>
            <a:r>
              <a:rPr lang="tr-TR" dirty="0"/>
              <a:t>18th International </a:t>
            </a:r>
            <a:r>
              <a:rPr lang="tr-TR" dirty="0" err="1"/>
              <a:t>Computer</a:t>
            </a:r>
            <a:r>
              <a:rPr lang="tr-TR" dirty="0"/>
              <a:t> </a:t>
            </a:r>
            <a:r>
              <a:rPr lang="tr-TR" dirty="0" err="1"/>
              <a:t>and</a:t>
            </a:r>
            <a:r>
              <a:rPr lang="tr-TR" dirty="0"/>
              <a:t> </a:t>
            </a:r>
            <a:r>
              <a:rPr lang="tr-TR" dirty="0" err="1"/>
              <a:t>Instructional</a:t>
            </a:r>
            <a:r>
              <a:rPr lang="tr-TR" dirty="0"/>
              <a:t> Technologies </a:t>
            </a:r>
            <a:r>
              <a:rPr lang="tr-TR" dirty="0" err="1"/>
              <a:t>Symposium</a:t>
            </a:r>
            <a:r>
              <a:rPr lang="tr-TR" dirty="0"/>
              <a:t> (ICITS 2025)(</a:t>
            </a:r>
            <a:r>
              <a:rPr lang="tr-TR" dirty="0"/>
              <a:t>18.09.2025 -</a:t>
            </a:r>
            <a:r>
              <a:rPr lang="tr-TR" dirty="0"/>
              <a:t>19.09.2025)</a:t>
            </a:r>
          </a:p>
          <a:p>
            <a:pPr marL="285750" indent="-285750">
              <a:lnSpc>
                <a:spcPct val="200000"/>
              </a:lnSpc>
              <a:buFont typeface="Arial" panose="020B0604020202020204" pitchFamily="34" charset="0"/>
              <a:buChar char="•"/>
            </a:pPr>
            <a:r>
              <a:rPr lang="en-US" dirty="0"/>
              <a:t>XII International Eurasian Educational Research Congress</a:t>
            </a:r>
            <a:r>
              <a:rPr lang="tr-TR" dirty="0"/>
              <a:t> (25.06.2025- 28.06.2025)</a:t>
            </a:r>
          </a:p>
          <a:p>
            <a:pPr marL="285750" indent="-285750">
              <a:lnSpc>
                <a:spcPct val="200000"/>
              </a:lnSpc>
              <a:buFont typeface="Arial" panose="020B0604020202020204" pitchFamily="34" charset="0"/>
              <a:buChar char="•"/>
            </a:pPr>
            <a:r>
              <a:rPr lang="tr-TR" dirty="0"/>
              <a:t>Sağlıkta Yapay Zeka ve Sağlık </a:t>
            </a:r>
            <a:r>
              <a:rPr lang="tr-TR" dirty="0"/>
              <a:t>Teknolojileri </a:t>
            </a:r>
            <a:r>
              <a:rPr lang="tr-TR" dirty="0"/>
              <a:t>(</a:t>
            </a:r>
            <a:r>
              <a:rPr lang="tr-TR" dirty="0"/>
              <a:t>02.11.2025 -04.11.2025</a:t>
            </a:r>
            <a:r>
              <a:rPr lang="tr-TR" dirty="0"/>
              <a:t>)</a:t>
            </a:r>
          </a:p>
          <a:p>
            <a:pPr marL="285750" indent="-285750">
              <a:lnSpc>
                <a:spcPct val="200000"/>
              </a:lnSpc>
              <a:buFont typeface="Arial" panose="020B0604020202020204" pitchFamily="34" charset="0"/>
              <a:buChar char="•"/>
            </a:pPr>
            <a:r>
              <a:rPr lang="tr-TR" dirty="0" err="1"/>
              <a:t>Vytautas</a:t>
            </a:r>
            <a:r>
              <a:rPr lang="tr-TR" dirty="0"/>
              <a:t> </a:t>
            </a:r>
            <a:r>
              <a:rPr lang="tr-TR" dirty="0" err="1"/>
              <a:t>Magnus</a:t>
            </a:r>
            <a:r>
              <a:rPr lang="tr-TR" dirty="0"/>
              <a:t> </a:t>
            </a:r>
            <a:r>
              <a:rPr lang="tr-TR" dirty="0" err="1"/>
              <a:t>University</a:t>
            </a:r>
            <a:r>
              <a:rPr lang="tr-TR" dirty="0"/>
              <a:t> </a:t>
            </a:r>
            <a:r>
              <a:rPr lang="tr-TR" dirty="0" err="1"/>
              <a:t>Education</a:t>
            </a:r>
            <a:r>
              <a:rPr lang="tr-TR" dirty="0"/>
              <a:t> Academy (</a:t>
            </a:r>
            <a:r>
              <a:rPr lang="tr-TR" dirty="0" err="1"/>
              <a:t>Staff</a:t>
            </a:r>
            <a:r>
              <a:rPr lang="tr-TR" dirty="0"/>
              <a:t> </a:t>
            </a:r>
            <a:r>
              <a:rPr lang="tr-TR" dirty="0"/>
              <a:t>Training)</a:t>
            </a:r>
            <a:endParaRPr lang="tr-TR" dirty="0"/>
          </a:p>
          <a:p>
            <a:pPr>
              <a:lnSpc>
                <a:spcPct val="200000"/>
              </a:lnSpc>
            </a:pPr>
            <a:endParaRPr lang="tr-TR" dirty="0"/>
          </a:p>
        </p:txBody>
      </p:sp>
    </p:spTree>
    <p:extLst>
      <p:ext uri="{BB962C8B-B14F-4D97-AF65-F5344CB8AC3E}">
        <p14:creationId xmlns:p14="http://schemas.microsoft.com/office/powerpoint/2010/main" val="2995454375"/>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ED5ED-457A-F051-4375-AF6F839050FC}"/>
            </a:ext>
          </a:extLst>
        </p:cNvPr>
        <p:cNvGrpSpPr/>
        <p:nvPr/>
      </p:nvGrpSpPr>
      <p:grpSpPr>
        <a:xfrm>
          <a:off x="0" y="0"/>
          <a:ext cx="0" cy="0"/>
          <a:chOff x="0" y="0"/>
          <a:chExt cx="0" cy="0"/>
        </a:xfrm>
      </p:grpSpPr>
      <p:sp>
        <p:nvSpPr>
          <p:cNvPr id="18" name="Dikdörtgen 17">
            <a:extLst>
              <a:ext uri="{FF2B5EF4-FFF2-40B4-BE49-F238E27FC236}">
                <a16:creationId xmlns:a16="http://schemas.microsoft.com/office/drawing/2014/main" id="{EADC94CC-A378-C2D1-D39E-34D6C2AA0B10}"/>
              </a:ext>
            </a:extLst>
          </p:cNvPr>
          <p:cNvSpPr/>
          <p:nvPr/>
        </p:nvSpPr>
        <p:spPr>
          <a:xfrm>
            <a:off x="0" y="2391099"/>
            <a:ext cx="5782235" cy="3893159"/>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BA9F9454-60B9-C85D-68BB-E083B76770D1}"/>
              </a:ext>
            </a:extLst>
          </p:cNvPr>
          <p:cNvSpPr/>
          <p:nvPr/>
        </p:nvSpPr>
        <p:spPr>
          <a:xfrm>
            <a:off x="5782235" y="2386462"/>
            <a:ext cx="6409765" cy="3893159"/>
          </a:xfrm>
          <a:prstGeom prst="rect">
            <a:avLst/>
          </a:prstGeom>
          <a:solidFill>
            <a:srgbClr val="FDCBCC">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Unvan 9">
            <a:extLst>
              <a:ext uri="{FF2B5EF4-FFF2-40B4-BE49-F238E27FC236}">
                <a16:creationId xmlns:a16="http://schemas.microsoft.com/office/drawing/2014/main" id="{8F0430A8-1926-4209-E419-5F93BA181E37}"/>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E37748B7-0D14-D6FA-8184-E07032ACFE23}"/>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9DF328E6-91C9-94A7-F012-46F9FAA01EF5}"/>
              </a:ext>
            </a:extLst>
          </p:cNvPr>
          <p:cNvSpPr>
            <a:spLocks noGrp="1"/>
          </p:cNvSpPr>
          <p:nvPr>
            <p:ph type="sldNum" sz="quarter" idx="12"/>
          </p:nvPr>
        </p:nvSpPr>
        <p:spPr/>
        <p:txBody>
          <a:bodyPr/>
          <a:lstStyle/>
          <a:p>
            <a:fld id="{15D42E69-0B45-4D6A-BDA9-8F9042B0111B}" type="slidenum">
              <a:rPr lang="tr-TR" smtClean="0"/>
              <a:pPr/>
              <a:t>48</a:t>
            </a:fld>
            <a:endParaRPr lang="tr-TR"/>
          </a:p>
        </p:txBody>
      </p:sp>
      <p:sp>
        <p:nvSpPr>
          <p:cNvPr id="7" name="Rectangle 1">
            <a:extLst>
              <a:ext uri="{FF2B5EF4-FFF2-40B4-BE49-F238E27FC236}">
                <a16:creationId xmlns:a16="http://schemas.microsoft.com/office/drawing/2014/main" id="{3788A9F6-A5F6-C099-B61B-C19719A1E716}"/>
              </a:ext>
            </a:extLst>
          </p:cNvPr>
          <p:cNvSpPr>
            <a:spLocks noGrp="1" noChangeArrowheads="1"/>
          </p:cNvSpPr>
          <p:nvPr>
            <p:ph idx="1"/>
          </p:nvPr>
        </p:nvSpPr>
        <p:spPr bwMode="auto">
          <a:xfrm>
            <a:off x="0" y="1725494"/>
            <a:ext cx="10230075"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buNone/>
            </a:pPr>
            <a:r>
              <a:rPr lang="tr-TR" sz="1800" b="1" dirty="0"/>
              <a:t>SA2. </a:t>
            </a:r>
            <a:r>
              <a:rPr lang="tr-TR" sz="1800" dirty="0"/>
              <a:t>Üniversitemizin dijital dönüşüme yönelik ihtiyaçlarını belirlemek.</a:t>
            </a:r>
          </a:p>
        </p:txBody>
      </p:sp>
      <p:sp>
        <p:nvSpPr>
          <p:cNvPr id="23" name="Metin kutusu 22">
            <a:extLst>
              <a:ext uri="{FF2B5EF4-FFF2-40B4-BE49-F238E27FC236}">
                <a16:creationId xmlns:a16="http://schemas.microsoft.com/office/drawing/2014/main" id="{6DFABC05-C384-C077-F303-AC4D7438C13B}"/>
              </a:ext>
            </a:extLst>
          </p:cNvPr>
          <p:cNvSpPr txBox="1"/>
          <p:nvPr/>
        </p:nvSpPr>
        <p:spPr>
          <a:xfrm>
            <a:off x="30502" y="2026284"/>
            <a:ext cx="11454163" cy="369332"/>
          </a:xfrm>
          <a:prstGeom prst="rect">
            <a:avLst/>
          </a:prstGeom>
          <a:noFill/>
        </p:spPr>
        <p:txBody>
          <a:bodyPr wrap="square">
            <a:spAutoFit/>
          </a:bodyPr>
          <a:lstStyle/>
          <a:p>
            <a:pPr>
              <a:buNone/>
            </a:pPr>
            <a:r>
              <a:rPr lang="tr-TR" b="1" dirty="0"/>
              <a:t>H2.1. </a:t>
            </a:r>
            <a:r>
              <a:rPr lang="tr-TR" dirty="0"/>
              <a:t>Her yıl </a:t>
            </a:r>
            <a:r>
              <a:rPr lang="tr-TR" b="1" dirty="0"/>
              <a:t>dijital dönüşüme yönelik kurum içi ihtiyaçları belirlemek </a:t>
            </a:r>
            <a:r>
              <a:rPr lang="tr-TR" dirty="0"/>
              <a:t>için en az 2 faaliyet gerçekleştirmek</a:t>
            </a:r>
          </a:p>
        </p:txBody>
      </p:sp>
      <p:sp>
        <p:nvSpPr>
          <p:cNvPr id="6" name="Metin kutusu 5">
            <a:extLst>
              <a:ext uri="{FF2B5EF4-FFF2-40B4-BE49-F238E27FC236}">
                <a16:creationId xmlns:a16="http://schemas.microsoft.com/office/drawing/2014/main" id="{436EFE10-C5EC-B4F9-8EA0-ABD8A1FF5AB7}"/>
              </a:ext>
            </a:extLst>
          </p:cNvPr>
          <p:cNvSpPr txBox="1"/>
          <p:nvPr/>
        </p:nvSpPr>
        <p:spPr>
          <a:xfrm>
            <a:off x="275664" y="2591775"/>
            <a:ext cx="5165912" cy="1477328"/>
          </a:xfrm>
          <a:prstGeom prst="rect">
            <a:avLst/>
          </a:prstGeom>
          <a:noFill/>
        </p:spPr>
        <p:txBody>
          <a:bodyPr wrap="square">
            <a:spAutoFit/>
          </a:bodyPr>
          <a:lstStyle/>
          <a:p>
            <a:pPr marL="285750" indent="-285750" algn="just">
              <a:spcAft>
                <a:spcPts val="1200"/>
              </a:spcAft>
              <a:buFont typeface="Arial" panose="020B0604020202020204" pitchFamily="34" charset="0"/>
              <a:buChar char="•"/>
            </a:pPr>
            <a:r>
              <a:rPr lang="tr-TR" sz="1600" dirty="0">
                <a:solidFill>
                  <a:srgbClr val="000000"/>
                </a:solidFill>
              </a:rPr>
              <a:t>2025 yılında, </a:t>
            </a:r>
            <a:r>
              <a:rPr lang="tr-TR" sz="1600" dirty="0"/>
              <a:t>Trabzon Üniversitesi İnsan ve Toplum Bilimleri Fakültesi işbirliği ile Dijital Dönüşüm ve Yazılım Hizmetleri Bilgilendirme Toplantısı gerçekleştirilmiştir.</a:t>
            </a:r>
          </a:p>
          <a:p>
            <a:pPr algn="just">
              <a:spcAft>
                <a:spcPts val="1200"/>
              </a:spcAft>
            </a:pPr>
            <a:r>
              <a:rPr lang="tr-TR" sz="1600" dirty="0"/>
              <a:t>A</a:t>
            </a:r>
            <a:r>
              <a:rPr lang="tr-TR" sz="1600" b="0" i="0" dirty="0">
                <a:solidFill>
                  <a:srgbClr val="000000"/>
                </a:solidFill>
                <a:effectLst/>
              </a:rPr>
              <a:t>kademik ve idari personeline yönelik bir ihtiyaç analizi anketi gerçekleştirilmiştir.</a:t>
            </a:r>
            <a:endParaRPr lang="tr-TR" sz="1600" dirty="0"/>
          </a:p>
        </p:txBody>
      </p:sp>
      <p:pic>
        <p:nvPicPr>
          <p:cNvPr id="2050" name="Picture 2">
            <a:extLst>
              <a:ext uri="{FF2B5EF4-FFF2-40B4-BE49-F238E27FC236}">
                <a16:creationId xmlns:a16="http://schemas.microsoft.com/office/drawing/2014/main" id="{D9633787-1F66-96A0-5687-F0D4351E150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417" r="1079" b="11986"/>
          <a:stretch>
            <a:fillRect/>
          </a:stretch>
        </p:blipFill>
        <p:spPr bwMode="auto">
          <a:xfrm>
            <a:off x="298566" y="4181771"/>
            <a:ext cx="4173634" cy="1854194"/>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0" descr="metin, ekran görüntüsü, yazı tipi, mektup, harf içeren bir resim&#10;&#10;Yapay zeka tarafından oluşturulmuş içerik yanlış olabilir.">
            <a:extLst>
              <a:ext uri="{FF2B5EF4-FFF2-40B4-BE49-F238E27FC236}">
                <a16:creationId xmlns:a16="http://schemas.microsoft.com/office/drawing/2014/main" id="{BAF16E69-4A1A-DFAC-6EFD-E90B494034F4}"/>
              </a:ext>
            </a:extLst>
          </p:cNvPr>
          <p:cNvPicPr>
            <a:picLocks noChangeAspect="1"/>
          </p:cNvPicPr>
          <p:nvPr/>
        </p:nvPicPr>
        <p:blipFill>
          <a:blip r:embed="rId3"/>
          <a:srcRect t="14293" b="1955"/>
          <a:stretch>
            <a:fillRect/>
          </a:stretch>
        </p:blipFill>
        <p:spPr>
          <a:xfrm>
            <a:off x="6463553" y="2655941"/>
            <a:ext cx="4729410" cy="3598610"/>
          </a:xfrm>
          <a:prstGeom prst="rect">
            <a:avLst/>
          </a:prstGeom>
        </p:spPr>
      </p:pic>
      <p:sp>
        <p:nvSpPr>
          <p:cNvPr id="17" name="Metin kutusu 16">
            <a:extLst>
              <a:ext uri="{FF2B5EF4-FFF2-40B4-BE49-F238E27FC236}">
                <a16:creationId xmlns:a16="http://schemas.microsoft.com/office/drawing/2014/main" id="{B62CD78A-1A37-F5BA-2783-FAE5EF2D97BB}"/>
              </a:ext>
            </a:extLst>
          </p:cNvPr>
          <p:cNvSpPr txBox="1"/>
          <p:nvPr/>
        </p:nvSpPr>
        <p:spPr>
          <a:xfrm>
            <a:off x="5927913" y="2391099"/>
            <a:ext cx="6140822" cy="276999"/>
          </a:xfrm>
          <a:prstGeom prst="rect">
            <a:avLst/>
          </a:prstGeom>
          <a:noFill/>
        </p:spPr>
        <p:txBody>
          <a:bodyPr wrap="square">
            <a:spAutoFit/>
          </a:bodyPr>
          <a:lstStyle/>
          <a:p>
            <a:pPr algn="l">
              <a:buNone/>
            </a:pPr>
            <a:r>
              <a:rPr lang="tr-TR" sz="1200" b="0" i="0" dirty="0">
                <a:solidFill>
                  <a:srgbClr val="212529"/>
                </a:solidFill>
                <a:effectLst/>
              </a:rPr>
              <a:t>Aşağıdaki konulardan hangisi/hangileri hakkında seminer/eğitim almak istersiniz?</a:t>
            </a:r>
            <a:endParaRPr lang="tr-TR" sz="1200" dirty="0"/>
          </a:p>
        </p:txBody>
      </p:sp>
    </p:spTree>
    <p:extLst>
      <p:ext uri="{BB962C8B-B14F-4D97-AF65-F5344CB8AC3E}">
        <p14:creationId xmlns:p14="http://schemas.microsoft.com/office/powerpoint/2010/main" val="255483417"/>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ED773-02E4-73BB-D064-0EF12D0A6B4E}"/>
            </a:ext>
          </a:extLst>
        </p:cNvPr>
        <p:cNvGrpSpPr/>
        <p:nvPr/>
      </p:nvGrpSpPr>
      <p:grpSpPr>
        <a:xfrm>
          <a:off x="0" y="0"/>
          <a:ext cx="0" cy="0"/>
          <a:chOff x="0" y="0"/>
          <a:chExt cx="0" cy="0"/>
        </a:xfrm>
      </p:grpSpPr>
      <p:sp>
        <p:nvSpPr>
          <p:cNvPr id="18" name="Dikdörtgen 17">
            <a:extLst>
              <a:ext uri="{FF2B5EF4-FFF2-40B4-BE49-F238E27FC236}">
                <a16:creationId xmlns:a16="http://schemas.microsoft.com/office/drawing/2014/main" id="{1140D2C9-1921-F14E-7017-2E8196B94532}"/>
              </a:ext>
            </a:extLst>
          </p:cNvPr>
          <p:cNvSpPr/>
          <p:nvPr/>
        </p:nvSpPr>
        <p:spPr>
          <a:xfrm>
            <a:off x="0" y="2391099"/>
            <a:ext cx="5782235" cy="3893159"/>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1DE0E576-389F-C49F-6044-E11B74AEFFDB}"/>
              </a:ext>
            </a:extLst>
          </p:cNvPr>
          <p:cNvSpPr/>
          <p:nvPr/>
        </p:nvSpPr>
        <p:spPr>
          <a:xfrm>
            <a:off x="5782235" y="2386462"/>
            <a:ext cx="6409765" cy="3893159"/>
          </a:xfrm>
          <a:prstGeom prst="rect">
            <a:avLst/>
          </a:prstGeom>
          <a:solidFill>
            <a:srgbClr val="FDCBCC">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Unvan 9">
            <a:extLst>
              <a:ext uri="{FF2B5EF4-FFF2-40B4-BE49-F238E27FC236}">
                <a16:creationId xmlns:a16="http://schemas.microsoft.com/office/drawing/2014/main" id="{20F76FDD-2AE9-E3F7-6352-38C93BB94D92}"/>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9AD57A27-96DE-CD28-E550-11DC5BD0FD71}"/>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E71ADB17-2AD7-6EB1-2069-074F625FD199}"/>
              </a:ext>
            </a:extLst>
          </p:cNvPr>
          <p:cNvSpPr>
            <a:spLocks noGrp="1"/>
          </p:cNvSpPr>
          <p:nvPr>
            <p:ph type="sldNum" sz="quarter" idx="12"/>
          </p:nvPr>
        </p:nvSpPr>
        <p:spPr/>
        <p:txBody>
          <a:bodyPr/>
          <a:lstStyle/>
          <a:p>
            <a:fld id="{15D42E69-0B45-4D6A-BDA9-8F9042B0111B}" type="slidenum">
              <a:rPr lang="tr-TR" smtClean="0"/>
              <a:pPr/>
              <a:t>49</a:t>
            </a:fld>
            <a:endParaRPr lang="tr-TR"/>
          </a:p>
        </p:txBody>
      </p:sp>
      <p:sp>
        <p:nvSpPr>
          <p:cNvPr id="23" name="Metin kutusu 22">
            <a:extLst>
              <a:ext uri="{FF2B5EF4-FFF2-40B4-BE49-F238E27FC236}">
                <a16:creationId xmlns:a16="http://schemas.microsoft.com/office/drawing/2014/main" id="{6F850B3E-2B04-6715-FFAC-10FC668CF369}"/>
              </a:ext>
            </a:extLst>
          </p:cNvPr>
          <p:cNvSpPr txBox="1"/>
          <p:nvPr/>
        </p:nvSpPr>
        <p:spPr>
          <a:xfrm>
            <a:off x="0" y="2017130"/>
            <a:ext cx="11454163" cy="369332"/>
          </a:xfrm>
          <a:prstGeom prst="rect">
            <a:avLst/>
          </a:prstGeom>
          <a:noFill/>
        </p:spPr>
        <p:txBody>
          <a:bodyPr wrap="square">
            <a:spAutoFit/>
          </a:bodyPr>
          <a:lstStyle/>
          <a:p>
            <a:pPr>
              <a:buNone/>
            </a:pPr>
            <a:r>
              <a:rPr lang="tr-TR" b="1" dirty="0"/>
              <a:t>H2.1. </a:t>
            </a:r>
            <a:r>
              <a:rPr lang="tr-TR" dirty="0"/>
              <a:t>Her yıl </a:t>
            </a:r>
            <a:r>
              <a:rPr lang="tr-TR" b="1" dirty="0"/>
              <a:t>dijital dönüşüme yönelik kurum içi ihtiyaçları belirlemek </a:t>
            </a:r>
            <a:r>
              <a:rPr lang="tr-TR" dirty="0"/>
              <a:t>için en az 2 faaliyet gerçekleştirmek</a:t>
            </a:r>
          </a:p>
        </p:txBody>
      </p:sp>
      <p:sp>
        <p:nvSpPr>
          <p:cNvPr id="6" name="Metin kutusu 5">
            <a:extLst>
              <a:ext uri="{FF2B5EF4-FFF2-40B4-BE49-F238E27FC236}">
                <a16:creationId xmlns:a16="http://schemas.microsoft.com/office/drawing/2014/main" id="{B461BB17-2F2B-E950-4BE1-100E72CB2E14}"/>
              </a:ext>
            </a:extLst>
          </p:cNvPr>
          <p:cNvSpPr txBox="1"/>
          <p:nvPr/>
        </p:nvSpPr>
        <p:spPr>
          <a:xfrm>
            <a:off x="275664" y="2591775"/>
            <a:ext cx="5165912" cy="584775"/>
          </a:xfrm>
          <a:prstGeom prst="rect">
            <a:avLst/>
          </a:prstGeom>
          <a:noFill/>
        </p:spPr>
        <p:txBody>
          <a:bodyPr wrap="square">
            <a:spAutoFit/>
          </a:bodyPr>
          <a:lstStyle/>
          <a:p>
            <a:pPr marL="285750" indent="-285750" algn="just">
              <a:spcAft>
                <a:spcPts val="1200"/>
              </a:spcAft>
              <a:buFont typeface="Arial" panose="020B0604020202020204" pitchFamily="34" charset="0"/>
              <a:buChar char="•"/>
            </a:pPr>
            <a:r>
              <a:rPr lang="tr-TR" sz="1600" dirty="0">
                <a:solidFill>
                  <a:srgbClr val="000000"/>
                </a:solidFill>
              </a:rPr>
              <a:t>"Dijital Dönüşüm ve Yazılım Ofisi Koordinatörlüğünden Eğitim Talepleri 2025" başlığı ile bir anket düzenlenmiştir.</a:t>
            </a:r>
            <a:endParaRPr lang="tr-TR" sz="1600" dirty="0"/>
          </a:p>
        </p:txBody>
      </p:sp>
      <p:sp>
        <p:nvSpPr>
          <p:cNvPr id="10" name="Metin kutusu 9">
            <a:extLst>
              <a:ext uri="{FF2B5EF4-FFF2-40B4-BE49-F238E27FC236}">
                <a16:creationId xmlns:a16="http://schemas.microsoft.com/office/drawing/2014/main" id="{54955F3F-E099-2487-8D5D-BF516DAAE110}"/>
              </a:ext>
            </a:extLst>
          </p:cNvPr>
          <p:cNvSpPr txBox="1"/>
          <p:nvPr/>
        </p:nvSpPr>
        <p:spPr>
          <a:xfrm>
            <a:off x="212911" y="3235771"/>
            <a:ext cx="5052264" cy="646331"/>
          </a:xfrm>
          <a:prstGeom prst="rect">
            <a:avLst/>
          </a:prstGeom>
          <a:noFill/>
        </p:spPr>
        <p:txBody>
          <a:bodyPr wrap="square">
            <a:spAutoFit/>
          </a:bodyPr>
          <a:lstStyle/>
          <a:p>
            <a:pPr algn="l">
              <a:buNone/>
            </a:pPr>
            <a:r>
              <a:rPr lang="tr-TR" sz="1200" b="1" i="0" dirty="0">
                <a:solidFill>
                  <a:srgbClr val="212529"/>
                </a:solidFill>
                <a:effectLst/>
                <a:ea typeface="Noto Sans" panose="020B0502040504020204" pitchFamily="34" charset="0"/>
                <a:cs typeface="Noto Sans" panose="020B0502040504020204" pitchFamily="34" charset="0"/>
              </a:rPr>
              <a:t>"Dijital Dönüşüm ve Yazılım Ofisi Koordinatörlüğü tarafından geliştirilen sistemler aşağıda sunulmuştur. Bu sistemleri daha etkin ve verimli bir şekilde kullanmanız için bu sistemlerin hangilerine ilişkin eğitim almak istersiniz?"</a:t>
            </a:r>
            <a:endParaRPr lang="tr-TR" sz="1200" b="0" i="0" dirty="0">
              <a:solidFill>
                <a:srgbClr val="212529"/>
              </a:solidFill>
              <a:effectLst/>
              <a:ea typeface="Noto Sans" panose="020B0502040504020204" pitchFamily="34" charset="0"/>
              <a:cs typeface="Noto Sans" panose="020B0502040504020204" pitchFamily="34" charset="0"/>
            </a:endParaRPr>
          </a:p>
        </p:txBody>
      </p:sp>
      <p:pic>
        <p:nvPicPr>
          <p:cNvPr id="13" name="Resim 12" descr="metin, ekran görüntüsü, yazı tipi, sayı, numara içeren bir resim&#10;&#10;Yapay zeka tarafından oluşturulmuş içerik yanlış olabilir.">
            <a:extLst>
              <a:ext uri="{FF2B5EF4-FFF2-40B4-BE49-F238E27FC236}">
                <a16:creationId xmlns:a16="http://schemas.microsoft.com/office/drawing/2014/main" id="{E83E30FE-7D17-59A4-CD3F-AA3D354DFDF5}"/>
              </a:ext>
            </a:extLst>
          </p:cNvPr>
          <p:cNvPicPr>
            <a:picLocks noChangeAspect="1"/>
          </p:cNvPicPr>
          <p:nvPr/>
        </p:nvPicPr>
        <p:blipFill>
          <a:blip r:embed="rId2"/>
          <a:stretch>
            <a:fillRect/>
          </a:stretch>
        </p:blipFill>
        <p:spPr>
          <a:xfrm>
            <a:off x="1036170" y="3941323"/>
            <a:ext cx="3405746" cy="2090102"/>
          </a:xfrm>
          <a:prstGeom prst="rect">
            <a:avLst/>
          </a:prstGeom>
        </p:spPr>
      </p:pic>
      <p:pic>
        <p:nvPicPr>
          <p:cNvPr id="15" name="Resim 14" descr="metin, ekran görüntüsü, yazı tipi, paralel içeren bir resim&#10;&#10;Yapay zeka tarafından oluşturulmuş içerik yanlış olabilir.">
            <a:extLst>
              <a:ext uri="{FF2B5EF4-FFF2-40B4-BE49-F238E27FC236}">
                <a16:creationId xmlns:a16="http://schemas.microsoft.com/office/drawing/2014/main" id="{2A716C67-9B2E-C071-5BF6-F1B67AEDA0E7}"/>
              </a:ext>
            </a:extLst>
          </p:cNvPr>
          <p:cNvPicPr>
            <a:picLocks noChangeAspect="1"/>
          </p:cNvPicPr>
          <p:nvPr/>
        </p:nvPicPr>
        <p:blipFill>
          <a:blip r:embed="rId3"/>
          <a:srcRect t="48609" b="3981"/>
          <a:stretch>
            <a:fillRect/>
          </a:stretch>
        </p:blipFill>
        <p:spPr>
          <a:xfrm>
            <a:off x="6299295" y="2706097"/>
            <a:ext cx="5408611" cy="3410139"/>
          </a:xfrm>
          <a:prstGeom prst="rect">
            <a:avLst/>
          </a:prstGeom>
        </p:spPr>
      </p:pic>
      <p:sp>
        <p:nvSpPr>
          <p:cNvPr id="5" name="Dikdörtgen: Köşeleri Yuvarlatılmış 4">
            <a:extLst>
              <a:ext uri="{FF2B5EF4-FFF2-40B4-BE49-F238E27FC236}">
                <a16:creationId xmlns:a16="http://schemas.microsoft.com/office/drawing/2014/main" id="{A2A686F6-9056-45CF-685E-F0E453453D56}"/>
              </a:ext>
            </a:extLst>
          </p:cNvPr>
          <p:cNvSpPr/>
          <p:nvPr/>
        </p:nvSpPr>
        <p:spPr>
          <a:xfrm>
            <a:off x="9820089" y="4690539"/>
            <a:ext cx="1672664" cy="295835"/>
          </a:xfrm>
          <a:prstGeom prst="roundRect">
            <a:avLst/>
          </a:prstGeom>
          <a:noFill/>
          <a:ln w="28575">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Rectangle 1">
            <a:extLst>
              <a:ext uri="{FF2B5EF4-FFF2-40B4-BE49-F238E27FC236}">
                <a16:creationId xmlns:a16="http://schemas.microsoft.com/office/drawing/2014/main" id="{12C04845-7E81-6D7B-B80B-774ED44A89F3}"/>
              </a:ext>
            </a:extLst>
          </p:cNvPr>
          <p:cNvSpPr txBox="1">
            <a:spLocks noChangeArrowheads="1"/>
          </p:cNvSpPr>
          <p:nvPr/>
        </p:nvSpPr>
        <p:spPr bwMode="auto">
          <a:xfrm>
            <a:off x="0" y="1725494"/>
            <a:ext cx="10230075"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tr-TR" sz="1800" b="1"/>
              <a:t>SA2. </a:t>
            </a:r>
            <a:r>
              <a:rPr lang="tr-TR" sz="1800"/>
              <a:t>Üniversitemizin dijital dönüşüme yönelik ihtiyaçlarını belirlemek.</a:t>
            </a:r>
            <a:endParaRPr lang="tr-TR" sz="1800" dirty="0"/>
          </a:p>
        </p:txBody>
      </p:sp>
      <p:sp>
        <p:nvSpPr>
          <p:cNvPr id="7" name="Dikdörtgen: Köşeleri Yuvarlatılmış 6">
            <a:extLst>
              <a:ext uri="{FF2B5EF4-FFF2-40B4-BE49-F238E27FC236}">
                <a16:creationId xmlns:a16="http://schemas.microsoft.com/office/drawing/2014/main" id="{B0EC7186-DCCF-E9A9-1393-58873BAA2989}"/>
              </a:ext>
            </a:extLst>
          </p:cNvPr>
          <p:cNvSpPr/>
          <p:nvPr/>
        </p:nvSpPr>
        <p:spPr>
          <a:xfrm>
            <a:off x="9820089" y="4336435"/>
            <a:ext cx="1672664" cy="340502"/>
          </a:xfrm>
          <a:prstGeom prst="roundRect">
            <a:avLst/>
          </a:prstGeom>
          <a:noFill/>
          <a:ln w="28575">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80731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21024E-FF4A-CCE4-5453-E107FF3AE0B1}"/>
              </a:ext>
            </a:extLst>
          </p:cNvPr>
          <p:cNvSpPr>
            <a:spLocks noGrp="1"/>
          </p:cNvSpPr>
          <p:nvPr>
            <p:ph type="title"/>
          </p:nvPr>
        </p:nvSpPr>
        <p:spPr>
          <a:xfrm>
            <a:off x="640079" y="717768"/>
            <a:ext cx="10212647" cy="730938"/>
          </a:xfrm>
        </p:spPr>
        <p:txBody>
          <a:bodyPr>
            <a:normAutofit/>
          </a:bodyPr>
          <a:lstStyle/>
          <a:p>
            <a:pPr algn="ctr"/>
            <a:r>
              <a:rPr lang="tr-TR" sz="3200" b="1" dirty="0">
                <a:solidFill>
                  <a:srgbClr val="FF0000"/>
                </a:solidFill>
              </a:rPr>
              <a:t>YÖNETİM: </a:t>
            </a:r>
            <a:r>
              <a:rPr lang="tr-TR" sz="3200" b="1" dirty="0">
                <a:solidFill>
                  <a:srgbClr val="3333FF"/>
                </a:solidFill>
                <a:latin typeface="+mn-lt"/>
              </a:rPr>
              <a:t>Kurullar / Komisyonlar</a:t>
            </a:r>
            <a:endParaRPr lang="tr-TR" sz="3200" dirty="0">
              <a:solidFill>
                <a:srgbClr val="3333FF"/>
              </a:solidFill>
            </a:endParaRPr>
          </a:p>
        </p:txBody>
      </p:sp>
      <p:sp>
        <p:nvSpPr>
          <p:cNvPr id="3" name="Veri Yer Tutucusu 2"/>
          <p:cNvSpPr>
            <a:spLocks noGrp="1"/>
          </p:cNvSpPr>
          <p:nvPr>
            <p:ph type="dt" sz="half" idx="10"/>
          </p:nvPr>
        </p:nvSpPr>
        <p:spPr/>
        <p:txBody>
          <a:bodyPr/>
          <a:lstStyle/>
          <a:p>
            <a:fld id="{DCD45871-5E83-4270-BE5D-5E99A6218E3D}" type="datetime1">
              <a:rPr lang="tr-TR" smtClean="0"/>
              <a:pPr/>
              <a:t>15.01.2026</a:t>
            </a:fld>
            <a:endParaRPr lang="tr-TR"/>
          </a:p>
        </p:txBody>
      </p:sp>
      <p:sp>
        <p:nvSpPr>
          <p:cNvPr id="6" name="Slayt Numarası Yer Tutucusu 5"/>
          <p:cNvSpPr>
            <a:spLocks noGrp="1"/>
          </p:cNvSpPr>
          <p:nvPr>
            <p:ph type="sldNum" sz="quarter" idx="12"/>
          </p:nvPr>
        </p:nvSpPr>
        <p:spPr/>
        <p:txBody>
          <a:bodyPr/>
          <a:lstStyle/>
          <a:p>
            <a:fld id="{15D42E69-0B45-4D6A-BDA9-8F9042B0111B}" type="slidenum">
              <a:rPr lang="tr-TR" smtClean="0"/>
              <a:pPr/>
              <a:t>5</a:t>
            </a:fld>
            <a:endParaRPr lang="tr-TR"/>
          </a:p>
        </p:txBody>
      </p:sp>
      <p:graphicFrame>
        <p:nvGraphicFramePr>
          <p:cNvPr id="5" name="Tablo 4"/>
          <p:cNvGraphicFramePr>
            <a:graphicFrameLocks noGrp="1"/>
          </p:cNvGraphicFramePr>
          <p:nvPr>
            <p:extLst>
              <p:ext uri="{D42A27DB-BD31-4B8C-83A1-F6EECF244321}">
                <p14:modId xmlns:p14="http://schemas.microsoft.com/office/powerpoint/2010/main" val="2427254783"/>
              </p:ext>
            </p:extLst>
          </p:nvPr>
        </p:nvGraphicFramePr>
        <p:xfrm>
          <a:off x="640079" y="1926768"/>
          <a:ext cx="11265593" cy="4152975"/>
        </p:xfrm>
        <a:graphic>
          <a:graphicData uri="http://schemas.openxmlformats.org/drawingml/2006/table">
            <a:tbl>
              <a:tblPr firstRow="1" firstCol="1" bandRow="1">
                <a:tableStyleId>{BDBED569-4797-4DF1-A0F4-6AAB3CD982D8}</a:tableStyleId>
              </a:tblPr>
              <a:tblGrid>
                <a:gridCol w="5048505">
                  <a:extLst>
                    <a:ext uri="{9D8B030D-6E8A-4147-A177-3AD203B41FA5}">
                      <a16:colId xmlns:a16="http://schemas.microsoft.com/office/drawing/2014/main" val="1380241728"/>
                    </a:ext>
                  </a:extLst>
                </a:gridCol>
                <a:gridCol w="1997552">
                  <a:extLst>
                    <a:ext uri="{9D8B030D-6E8A-4147-A177-3AD203B41FA5}">
                      <a16:colId xmlns:a16="http://schemas.microsoft.com/office/drawing/2014/main" val="3658092677"/>
                    </a:ext>
                  </a:extLst>
                </a:gridCol>
                <a:gridCol w="2147173">
                  <a:extLst>
                    <a:ext uri="{9D8B030D-6E8A-4147-A177-3AD203B41FA5}">
                      <a16:colId xmlns:a16="http://schemas.microsoft.com/office/drawing/2014/main" val="1165777575"/>
                    </a:ext>
                  </a:extLst>
                </a:gridCol>
                <a:gridCol w="2072363">
                  <a:extLst>
                    <a:ext uri="{9D8B030D-6E8A-4147-A177-3AD203B41FA5}">
                      <a16:colId xmlns:a16="http://schemas.microsoft.com/office/drawing/2014/main" val="1261531179"/>
                    </a:ext>
                  </a:extLst>
                </a:gridCol>
              </a:tblGrid>
              <a:tr h="601088">
                <a:tc>
                  <a:txBody>
                    <a:bodyPr/>
                    <a:lstStyle/>
                    <a:p>
                      <a:pPr algn="ctr">
                        <a:lnSpc>
                          <a:spcPct val="107000"/>
                        </a:lnSpc>
                        <a:spcAft>
                          <a:spcPts val="0"/>
                        </a:spcAft>
                      </a:pPr>
                      <a:r>
                        <a:rPr lang="tr-TR" sz="1800" dirty="0">
                          <a:solidFill>
                            <a:srgbClr val="FF0000"/>
                          </a:solidFill>
                          <a:effectLst/>
                        </a:rPr>
                        <a:t>Kurul / Komisyon Adı</a:t>
                      </a:r>
                      <a:endParaRPr lang="tr-T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6990" marR="46990" marT="6350" marB="0" anchor="ctr"/>
                </a:tc>
                <a:tc>
                  <a:txBody>
                    <a:bodyPr/>
                    <a:lstStyle/>
                    <a:p>
                      <a:pPr algn="ctr">
                        <a:lnSpc>
                          <a:spcPct val="107000"/>
                        </a:lnSpc>
                        <a:spcAft>
                          <a:spcPts val="0"/>
                        </a:spcAft>
                      </a:pPr>
                      <a:r>
                        <a:rPr lang="tr-TR" sz="1800" dirty="0">
                          <a:solidFill>
                            <a:srgbClr val="FF0000"/>
                          </a:solidFill>
                          <a:effectLst/>
                        </a:rPr>
                        <a:t>Üye Akademik Personel Sayısı </a:t>
                      </a:r>
                      <a:endParaRPr lang="tr-TR"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tr-TR" sz="1800" dirty="0">
                          <a:solidFill>
                            <a:srgbClr val="FF0000"/>
                          </a:solidFill>
                          <a:effectLst/>
                        </a:rPr>
                        <a:t>Üye İdari Personel Sayısı </a:t>
                      </a:r>
                      <a:r>
                        <a:rPr lang="tr-TR" sz="1800" i="1" dirty="0">
                          <a:solidFill>
                            <a:srgbClr val="0000CC"/>
                          </a:solidFill>
                          <a:effectLst/>
                        </a:rPr>
                        <a:t>(Varsa) </a:t>
                      </a:r>
                      <a:endParaRPr lang="tr-TR" sz="1800" b="1" i="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tr-TR" sz="1800" dirty="0">
                          <a:solidFill>
                            <a:srgbClr val="FF0000"/>
                          </a:solidFill>
                          <a:effectLst/>
                        </a:rPr>
                        <a:t>Üye Öğrenci Sayısı </a:t>
                      </a:r>
                      <a:r>
                        <a:rPr lang="tr-TR" sz="1800" i="1" dirty="0">
                          <a:solidFill>
                            <a:srgbClr val="0000CC"/>
                          </a:solidFill>
                          <a:effectLst/>
                        </a:rPr>
                        <a:t>(Varsa) </a:t>
                      </a:r>
                      <a:endParaRPr lang="tr-TR" sz="1800" b="1" i="1" dirty="0">
                        <a:solidFill>
                          <a:srgbClr val="0000CC"/>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269920248"/>
                  </a:ext>
                </a:extLst>
              </a:tr>
              <a:tr h="285220">
                <a:tc>
                  <a:txBody>
                    <a:bodyPr/>
                    <a:lstStyle/>
                    <a:p>
                      <a:pPr>
                        <a:lnSpc>
                          <a:spcPct val="107000"/>
                        </a:lnSpc>
                      </a:pPr>
                      <a:r>
                        <a:rPr lang="tr-TR" sz="1800" b="1" i="0" kern="1200" dirty="0">
                          <a:solidFill>
                            <a:schemeClr val="tx1"/>
                          </a:solidFill>
                          <a:effectLst/>
                          <a:latin typeface="+mn-lt"/>
                          <a:ea typeface="+mn-ea"/>
                          <a:cs typeface="+mn-cs"/>
                        </a:rPr>
                        <a:t>Birim Kalite Komisyonu</a:t>
                      </a:r>
                      <a:endParaRPr lang="tr-TR" sz="1100" dirty="0">
                        <a:effectLst/>
                        <a:latin typeface="Calibri" panose="020F0502020204030204" pitchFamily="34" charset="0"/>
                        <a:cs typeface="Times New Roman" panose="02020603050405020304" pitchFamily="18" charset="0"/>
                      </a:endParaRPr>
                    </a:p>
                  </a:txBody>
                  <a:tcPr marL="46990" marR="46990" marT="6350" marB="0" anchor="ctr"/>
                </a:tc>
                <a:tc>
                  <a:txBody>
                    <a:bodyPr/>
                    <a:lstStyle/>
                    <a:p>
                      <a:pPr algn="ctr">
                        <a:lnSpc>
                          <a:spcPct val="107000"/>
                        </a:lnSpc>
                      </a:pPr>
                      <a:r>
                        <a:rPr lang="tr-TR" sz="1800" b="1" i="0" kern="1200" dirty="0">
                          <a:solidFill>
                            <a:schemeClr val="tx1"/>
                          </a:solidFill>
                          <a:effectLst/>
                          <a:latin typeface="+mn-lt"/>
                          <a:ea typeface="+mn-ea"/>
                          <a:cs typeface="+mn-cs"/>
                        </a:rPr>
                        <a:t>4</a:t>
                      </a:r>
                      <a:endParaRPr lang="tr-TR" sz="1100" dirty="0">
                        <a:effectLst/>
                        <a:latin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59710692"/>
                  </a:ext>
                </a:extLst>
              </a:tr>
              <a:tr h="277907">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978730926"/>
                  </a:ext>
                </a:extLst>
              </a:tr>
              <a:tr h="301893">
                <a:tc>
                  <a:txBody>
                    <a:bodyPr/>
                    <a:lstStyle/>
                    <a:p>
                      <a:pP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53062460"/>
                  </a:ext>
                </a:extLst>
              </a:tr>
              <a:tr h="301893">
                <a:tc>
                  <a:txBody>
                    <a:bodyPr/>
                    <a:lstStyle/>
                    <a:p>
                      <a:pP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590925431"/>
                  </a:ext>
                </a:extLst>
              </a:tr>
              <a:tr h="301893">
                <a:tc>
                  <a:txBody>
                    <a:bodyPr/>
                    <a:lstStyle/>
                    <a:p>
                      <a:pP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724408756"/>
                  </a:ext>
                </a:extLst>
              </a:tr>
              <a:tr h="277907">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085745120"/>
                  </a:ext>
                </a:extLst>
              </a:tr>
              <a:tr h="277907">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pPr>
                      <a:endParaRPr lang="tr-TR" sz="1100" dirty="0">
                        <a:effectLst/>
                        <a:latin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902772066"/>
                  </a:ext>
                </a:extLst>
              </a:tr>
              <a:tr h="301893">
                <a:tc>
                  <a:txBody>
                    <a:bodyPr/>
                    <a:lstStyle/>
                    <a:p>
                      <a:pP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439196153"/>
                  </a:ext>
                </a:extLst>
              </a:tr>
              <a:tr h="301893">
                <a:tc>
                  <a:txBody>
                    <a:bodyPr/>
                    <a:lstStyle/>
                    <a:p>
                      <a:pP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211451712"/>
                  </a:ext>
                </a:extLst>
              </a:tr>
              <a:tr h="301893">
                <a:tc>
                  <a:txBody>
                    <a:bodyPr/>
                    <a:lstStyle/>
                    <a:p>
                      <a:pP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2371591073"/>
                  </a:ext>
                </a:extLst>
              </a:tr>
              <a:tr h="301893">
                <a:tc>
                  <a:txBody>
                    <a:bodyPr/>
                    <a:lstStyle/>
                    <a:p>
                      <a:pP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3904963089"/>
                  </a:ext>
                </a:extLst>
              </a:tr>
              <a:tr h="301893">
                <a:tc>
                  <a:txBody>
                    <a:bodyPr/>
                    <a:lstStyle/>
                    <a:p>
                      <a:pPr>
                        <a:lnSpc>
                          <a:spcPct val="107000"/>
                        </a:lnSpc>
                        <a:spcAft>
                          <a:spcPts val="0"/>
                        </a:spcAft>
                      </a:pPr>
                      <a:r>
                        <a:rPr lang="tr-TR" sz="1200">
                          <a:effectLst/>
                        </a:rPr>
                        <a:t> </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46990" marR="46990" marT="6350" marB="0" anchor="ctr"/>
                </a:tc>
                <a:tc>
                  <a:txBody>
                    <a:bodyPr/>
                    <a:lstStyle/>
                    <a:p>
                      <a:pPr>
                        <a:lnSpc>
                          <a:spcPct val="107000"/>
                        </a:lnSpc>
                        <a:spcAft>
                          <a:spcPts val="0"/>
                        </a:spcAft>
                      </a:pPr>
                      <a:r>
                        <a:rPr lang="tr-TR" sz="1200" dirty="0">
                          <a:effectLst/>
                        </a:rPr>
                        <a:t> </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0" anchor="ctr"/>
                </a:tc>
                <a:extLst>
                  <a:ext uri="{0D108BD9-81ED-4DB2-BD59-A6C34878D82A}">
                    <a16:rowId xmlns:a16="http://schemas.microsoft.com/office/drawing/2014/main" val="4198439887"/>
                  </a:ext>
                </a:extLst>
              </a:tr>
            </a:tbl>
          </a:graphicData>
        </a:graphic>
      </p:graphicFrame>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1877" y="6356350"/>
            <a:ext cx="360123" cy="365125"/>
          </a:xfrm>
          <a:prstGeom prst="rect">
            <a:avLst/>
          </a:prstGeom>
        </p:spPr>
      </p:pic>
    </p:spTree>
    <p:extLst>
      <p:ext uri="{BB962C8B-B14F-4D97-AF65-F5344CB8AC3E}">
        <p14:creationId xmlns:p14="http://schemas.microsoft.com/office/powerpoint/2010/main" val="2662941776"/>
      </p:ext>
    </p:extLst>
  </p:cSld>
  <p:clrMapOvr>
    <a:masterClrMapping/>
  </p:clrMapOvr>
  <mc:AlternateContent xmlns:mc="http://schemas.openxmlformats.org/markup-compatibility/2006" xmlns:p14="http://schemas.microsoft.com/office/powerpoint/2010/main">
    <mc:Choice Requires="p14">
      <p:transition p14:dur="250">
        <p14:pan dir="u"/>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A492A-E3BC-E0D1-3001-D6F8E3364972}"/>
            </a:ext>
          </a:extLst>
        </p:cNvPr>
        <p:cNvGrpSpPr/>
        <p:nvPr/>
      </p:nvGrpSpPr>
      <p:grpSpPr>
        <a:xfrm>
          <a:off x="0" y="0"/>
          <a:ext cx="0" cy="0"/>
          <a:chOff x="0" y="0"/>
          <a:chExt cx="0" cy="0"/>
        </a:xfrm>
      </p:grpSpPr>
      <p:sp>
        <p:nvSpPr>
          <p:cNvPr id="18" name="Dikdörtgen 17">
            <a:extLst>
              <a:ext uri="{FF2B5EF4-FFF2-40B4-BE49-F238E27FC236}">
                <a16:creationId xmlns:a16="http://schemas.microsoft.com/office/drawing/2014/main" id="{5E0A81AE-BE47-23BA-48E6-F4A795A4715E}"/>
              </a:ext>
            </a:extLst>
          </p:cNvPr>
          <p:cNvSpPr/>
          <p:nvPr/>
        </p:nvSpPr>
        <p:spPr>
          <a:xfrm>
            <a:off x="0" y="2378731"/>
            <a:ext cx="5782235" cy="3893159"/>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B6C01EDB-7CD2-8A5A-2AA7-6DA279C8FA1D}"/>
              </a:ext>
            </a:extLst>
          </p:cNvPr>
          <p:cNvSpPr/>
          <p:nvPr/>
        </p:nvSpPr>
        <p:spPr>
          <a:xfrm>
            <a:off x="5782235" y="2386462"/>
            <a:ext cx="6409765" cy="3893159"/>
          </a:xfrm>
          <a:prstGeom prst="rect">
            <a:avLst/>
          </a:prstGeom>
          <a:solidFill>
            <a:srgbClr val="FDCBCC">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Unvan 9">
            <a:extLst>
              <a:ext uri="{FF2B5EF4-FFF2-40B4-BE49-F238E27FC236}">
                <a16:creationId xmlns:a16="http://schemas.microsoft.com/office/drawing/2014/main" id="{7CEA4A11-7EDC-C1CD-FCDB-AD79307562CD}"/>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F4E7825E-66DA-27A5-64C5-3A1550050435}"/>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875A2372-3BAA-6DAD-CA0B-124151602C3F}"/>
              </a:ext>
            </a:extLst>
          </p:cNvPr>
          <p:cNvSpPr>
            <a:spLocks noGrp="1"/>
          </p:cNvSpPr>
          <p:nvPr>
            <p:ph type="sldNum" sz="quarter" idx="12"/>
          </p:nvPr>
        </p:nvSpPr>
        <p:spPr/>
        <p:txBody>
          <a:bodyPr/>
          <a:lstStyle/>
          <a:p>
            <a:fld id="{15D42E69-0B45-4D6A-BDA9-8F9042B0111B}" type="slidenum">
              <a:rPr lang="tr-TR" smtClean="0"/>
              <a:pPr/>
              <a:t>50</a:t>
            </a:fld>
            <a:endParaRPr lang="tr-TR"/>
          </a:p>
        </p:txBody>
      </p:sp>
      <p:sp>
        <p:nvSpPr>
          <p:cNvPr id="23" name="Metin kutusu 22">
            <a:extLst>
              <a:ext uri="{FF2B5EF4-FFF2-40B4-BE49-F238E27FC236}">
                <a16:creationId xmlns:a16="http://schemas.microsoft.com/office/drawing/2014/main" id="{642B09AA-7780-149C-6D0E-1AFE7049B09C}"/>
              </a:ext>
            </a:extLst>
          </p:cNvPr>
          <p:cNvSpPr txBox="1"/>
          <p:nvPr/>
        </p:nvSpPr>
        <p:spPr>
          <a:xfrm>
            <a:off x="0" y="2009399"/>
            <a:ext cx="11454163" cy="369332"/>
          </a:xfrm>
          <a:prstGeom prst="rect">
            <a:avLst/>
          </a:prstGeom>
          <a:noFill/>
        </p:spPr>
        <p:txBody>
          <a:bodyPr wrap="square">
            <a:spAutoFit/>
          </a:bodyPr>
          <a:lstStyle/>
          <a:p>
            <a:pPr>
              <a:buNone/>
            </a:pPr>
            <a:r>
              <a:rPr lang="tr-TR" b="1" dirty="0"/>
              <a:t>H2.1. </a:t>
            </a:r>
            <a:r>
              <a:rPr lang="tr-TR" dirty="0"/>
              <a:t>Her yıl </a:t>
            </a:r>
            <a:r>
              <a:rPr lang="tr-TR" b="1" dirty="0"/>
              <a:t>dijital dönüşüme yönelik kurum içi ihtiyaçları belirlemek </a:t>
            </a:r>
            <a:r>
              <a:rPr lang="tr-TR" dirty="0"/>
              <a:t>için en az 2 faaliyet gerçekleştirmek</a:t>
            </a:r>
          </a:p>
        </p:txBody>
      </p:sp>
      <p:sp>
        <p:nvSpPr>
          <p:cNvPr id="9" name="Metin kutusu 8">
            <a:extLst>
              <a:ext uri="{FF2B5EF4-FFF2-40B4-BE49-F238E27FC236}">
                <a16:creationId xmlns:a16="http://schemas.microsoft.com/office/drawing/2014/main" id="{3339519A-5E8B-C4BF-D26B-21CA75A10674}"/>
              </a:ext>
            </a:extLst>
          </p:cNvPr>
          <p:cNvSpPr txBox="1"/>
          <p:nvPr/>
        </p:nvSpPr>
        <p:spPr>
          <a:xfrm>
            <a:off x="401905" y="2735695"/>
            <a:ext cx="4688541" cy="369332"/>
          </a:xfrm>
          <a:prstGeom prst="rect">
            <a:avLst/>
          </a:prstGeom>
          <a:noFill/>
        </p:spPr>
        <p:txBody>
          <a:bodyPr wrap="square">
            <a:spAutoFit/>
          </a:bodyPr>
          <a:lstStyle/>
          <a:p>
            <a:r>
              <a:rPr lang="tr-TR" b="1" i="0" dirty="0">
                <a:solidFill>
                  <a:srgbClr val="212529"/>
                </a:solidFill>
                <a:effectLst/>
                <a:latin typeface="Gotham Narrow Book"/>
              </a:rPr>
              <a:t>Anket Sistemi Eğitimi Gerçekleştirildi</a:t>
            </a:r>
            <a:endParaRPr lang="tr-TR" dirty="0"/>
          </a:p>
        </p:txBody>
      </p:sp>
      <p:pic>
        <p:nvPicPr>
          <p:cNvPr id="3074" name="Picture 2">
            <a:extLst>
              <a:ext uri="{FF2B5EF4-FFF2-40B4-BE49-F238E27FC236}">
                <a16:creationId xmlns:a16="http://schemas.microsoft.com/office/drawing/2014/main" id="{A6B7F535-FA8E-4E15-09D8-CA3DD0306A7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120" r="4706" b="4731"/>
          <a:stretch>
            <a:fillRect/>
          </a:stretch>
        </p:blipFill>
        <p:spPr bwMode="auto">
          <a:xfrm>
            <a:off x="224117" y="3429000"/>
            <a:ext cx="5044119" cy="20842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0E7527C-E48F-1393-8B47-F845A6C5372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843" r="3296"/>
          <a:stretch>
            <a:fillRect/>
          </a:stretch>
        </p:blipFill>
        <p:spPr bwMode="auto">
          <a:xfrm>
            <a:off x="6938601" y="2425125"/>
            <a:ext cx="3969655" cy="16661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45B74DF-8B2E-3BC1-38F9-1EA489DCFAF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09" t="7899"/>
          <a:stretch>
            <a:fillRect/>
          </a:stretch>
        </p:blipFill>
        <p:spPr bwMode="auto">
          <a:xfrm>
            <a:off x="6938601" y="4221611"/>
            <a:ext cx="3969654" cy="2019645"/>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descr="Onay işareti düz dolguyla">
            <a:extLst>
              <a:ext uri="{FF2B5EF4-FFF2-40B4-BE49-F238E27FC236}">
                <a16:creationId xmlns:a16="http://schemas.microsoft.com/office/drawing/2014/main" id="{44E6721B-C110-8800-621A-A324AF6B85C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22972" y="2403938"/>
            <a:ext cx="736610" cy="736610"/>
          </a:xfrm>
          <a:prstGeom prst="rect">
            <a:avLst/>
          </a:prstGeom>
        </p:spPr>
      </p:pic>
      <p:sp>
        <p:nvSpPr>
          <p:cNvPr id="17" name="Rectangle 1">
            <a:extLst>
              <a:ext uri="{FF2B5EF4-FFF2-40B4-BE49-F238E27FC236}">
                <a16:creationId xmlns:a16="http://schemas.microsoft.com/office/drawing/2014/main" id="{AC476D35-2677-F8CE-B4F1-510A362CD682}"/>
              </a:ext>
            </a:extLst>
          </p:cNvPr>
          <p:cNvSpPr txBox="1">
            <a:spLocks noChangeArrowheads="1"/>
          </p:cNvSpPr>
          <p:nvPr/>
        </p:nvSpPr>
        <p:spPr bwMode="auto">
          <a:xfrm>
            <a:off x="0" y="1725494"/>
            <a:ext cx="10230075"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tr-TR" sz="1800" b="1"/>
              <a:t>SA2. </a:t>
            </a:r>
            <a:r>
              <a:rPr lang="tr-TR" sz="1800"/>
              <a:t>Üniversitemizin dijital dönüşüme yönelik ihtiyaçlarını belirlemek.</a:t>
            </a:r>
            <a:endParaRPr lang="tr-TR" sz="1800" dirty="0"/>
          </a:p>
        </p:txBody>
      </p:sp>
    </p:spTree>
    <p:extLst>
      <p:ext uri="{BB962C8B-B14F-4D97-AF65-F5344CB8AC3E}">
        <p14:creationId xmlns:p14="http://schemas.microsoft.com/office/powerpoint/2010/main" val="3977155506"/>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16947-8653-BA79-8120-78812B1BABDC}"/>
            </a:ext>
          </a:extLst>
        </p:cNvPr>
        <p:cNvGrpSpPr/>
        <p:nvPr/>
      </p:nvGrpSpPr>
      <p:grpSpPr>
        <a:xfrm>
          <a:off x="0" y="0"/>
          <a:ext cx="0" cy="0"/>
          <a:chOff x="0" y="0"/>
          <a:chExt cx="0" cy="0"/>
        </a:xfrm>
      </p:grpSpPr>
      <p:sp>
        <p:nvSpPr>
          <p:cNvPr id="4" name="Unvan 9">
            <a:extLst>
              <a:ext uri="{FF2B5EF4-FFF2-40B4-BE49-F238E27FC236}">
                <a16:creationId xmlns:a16="http://schemas.microsoft.com/office/drawing/2014/main" id="{F3D5350B-64B4-82A9-D367-164EA50AA839}"/>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C023E450-0B60-A05A-2808-297F655ED876}"/>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30E21040-95F6-FF07-ECB4-1D583B208944}"/>
              </a:ext>
            </a:extLst>
          </p:cNvPr>
          <p:cNvSpPr>
            <a:spLocks noGrp="1"/>
          </p:cNvSpPr>
          <p:nvPr>
            <p:ph type="sldNum" sz="quarter" idx="12"/>
          </p:nvPr>
        </p:nvSpPr>
        <p:spPr/>
        <p:txBody>
          <a:bodyPr/>
          <a:lstStyle/>
          <a:p>
            <a:fld id="{15D42E69-0B45-4D6A-BDA9-8F9042B0111B}" type="slidenum">
              <a:rPr lang="tr-TR" smtClean="0"/>
              <a:pPr/>
              <a:t>51</a:t>
            </a:fld>
            <a:endParaRPr lang="tr-TR"/>
          </a:p>
        </p:txBody>
      </p:sp>
      <p:sp>
        <p:nvSpPr>
          <p:cNvPr id="14" name="Metin kutusu 13">
            <a:extLst>
              <a:ext uri="{FF2B5EF4-FFF2-40B4-BE49-F238E27FC236}">
                <a16:creationId xmlns:a16="http://schemas.microsoft.com/office/drawing/2014/main" id="{914EA73D-F29D-B50A-909A-E1E481250ECB}"/>
              </a:ext>
            </a:extLst>
          </p:cNvPr>
          <p:cNvSpPr txBox="1"/>
          <p:nvPr/>
        </p:nvSpPr>
        <p:spPr>
          <a:xfrm>
            <a:off x="382365" y="3077192"/>
            <a:ext cx="3654870" cy="615553"/>
          </a:xfrm>
          <a:prstGeom prst="rect">
            <a:avLst/>
          </a:prstGeom>
          <a:noFill/>
        </p:spPr>
        <p:txBody>
          <a:bodyPr wrap="square">
            <a:spAutoFit/>
          </a:bodyPr>
          <a:lstStyle/>
          <a:p>
            <a:r>
              <a:rPr lang="tr-TR" b="1" i="0" dirty="0">
                <a:solidFill>
                  <a:srgbClr val="212529"/>
                </a:solidFill>
                <a:effectLst/>
              </a:rPr>
              <a:t>Etik Kurulu Sistemi</a:t>
            </a:r>
          </a:p>
          <a:p>
            <a:r>
              <a:rPr lang="tr-TR" sz="1600" b="1" i="0" dirty="0">
                <a:solidFill>
                  <a:srgbClr val="212529"/>
                </a:solidFill>
                <a:effectLst/>
              </a:rPr>
              <a:t>(</a:t>
            </a:r>
            <a:r>
              <a:rPr lang="tr-TR" sz="1600" b="1" dirty="0"/>
              <a:t>Geliştirilmesi devam etmektedir.)</a:t>
            </a:r>
          </a:p>
        </p:txBody>
      </p:sp>
      <p:sp>
        <p:nvSpPr>
          <p:cNvPr id="23" name="Metin kutusu 22">
            <a:extLst>
              <a:ext uri="{FF2B5EF4-FFF2-40B4-BE49-F238E27FC236}">
                <a16:creationId xmlns:a16="http://schemas.microsoft.com/office/drawing/2014/main" id="{5705CF0F-4E43-6F61-EF66-67F582BBD78B}"/>
              </a:ext>
            </a:extLst>
          </p:cNvPr>
          <p:cNvSpPr txBox="1"/>
          <p:nvPr/>
        </p:nvSpPr>
        <p:spPr>
          <a:xfrm>
            <a:off x="0" y="2018161"/>
            <a:ext cx="11454163" cy="369332"/>
          </a:xfrm>
          <a:prstGeom prst="rect">
            <a:avLst/>
          </a:prstGeom>
          <a:noFill/>
        </p:spPr>
        <p:txBody>
          <a:bodyPr wrap="square">
            <a:spAutoFit/>
          </a:bodyPr>
          <a:lstStyle/>
          <a:p>
            <a:pPr>
              <a:buNone/>
            </a:pPr>
            <a:r>
              <a:rPr lang="tr-TR" b="1" dirty="0"/>
              <a:t>H3.1. </a:t>
            </a:r>
            <a:r>
              <a:rPr lang="tr-TR" dirty="0"/>
              <a:t>Üniversitemizdeki hizmet ve süreçlerin dijitalleştirilmesi için </a:t>
            </a:r>
            <a:r>
              <a:rPr lang="tr-TR" b="1" dirty="0"/>
              <a:t>en az 2 yazılım projesini başlatmak</a:t>
            </a:r>
            <a:endParaRPr lang="tr-TR" dirty="0"/>
          </a:p>
        </p:txBody>
      </p:sp>
      <p:sp>
        <p:nvSpPr>
          <p:cNvPr id="6" name="Rectangle 1">
            <a:extLst>
              <a:ext uri="{FF2B5EF4-FFF2-40B4-BE49-F238E27FC236}">
                <a16:creationId xmlns:a16="http://schemas.microsoft.com/office/drawing/2014/main" id="{0ACC1051-0CD1-A248-4623-02F1DAB974FA}"/>
              </a:ext>
            </a:extLst>
          </p:cNvPr>
          <p:cNvSpPr txBox="1">
            <a:spLocks noChangeArrowheads="1"/>
          </p:cNvSpPr>
          <p:nvPr/>
        </p:nvSpPr>
        <p:spPr bwMode="auto">
          <a:xfrm>
            <a:off x="0" y="1725494"/>
            <a:ext cx="10230075"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tr-TR" sz="1800" b="1" dirty="0"/>
              <a:t>SA3. </a:t>
            </a:r>
            <a:r>
              <a:rPr lang="tr-TR" sz="1800" dirty="0"/>
              <a:t>Üniversitemizdeki hizmet ve süreçlerin dijital ortamda sunulması yönünde </a:t>
            </a:r>
            <a:r>
              <a:rPr lang="tr-TR" sz="1800" b="1" dirty="0"/>
              <a:t>yazılımlar geliştirmek</a:t>
            </a:r>
            <a:r>
              <a:rPr lang="tr-TR" sz="1800" dirty="0"/>
              <a:t>.</a:t>
            </a:r>
          </a:p>
        </p:txBody>
      </p:sp>
      <p:pic>
        <p:nvPicPr>
          <p:cNvPr id="9" name="Resim 8" descr="metin, ekran görüntüsü, yazı tipi, web sayfası içeren bir resim&#10;&#10;Yapay zeka tarafından oluşturulmuş içerik yanlış olabilir.">
            <a:extLst>
              <a:ext uri="{FF2B5EF4-FFF2-40B4-BE49-F238E27FC236}">
                <a16:creationId xmlns:a16="http://schemas.microsoft.com/office/drawing/2014/main" id="{0B40AB52-316F-5832-9438-DF5F0719797C}"/>
              </a:ext>
            </a:extLst>
          </p:cNvPr>
          <p:cNvPicPr>
            <a:picLocks noChangeAspect="1"/>
          </p:cNvPicPr>
          <p:nvPr/>
        </p:nvPicPr>
        <p:blipFill>
          <a:blip r:embed="rId2"/>
          <a:srcRect t="2217"/>
          <a:stretch>
            <a:fillRect/>
          </a:stretch>
        </p:blipFill>
        <p:spPr>
          <a:xfrm>
            <a:off x="6096000" y="2387492"/>
            <a:ext cx="4076140" cy="3866059"/>
          </a:xfrm>
          <a:prstGeom prst="rect">
            <a:avLst/>
          </a:prstGeom>
        </p:spPr>
      </p:pic>
    </p:spTree>
    <p:extLst>
      <p:ext uri="{BB962C8B-B14F-4D97-AF65-F5344CB8AC3E}">
        <p14:creationId xmlns:p14="http://schemas.microsoft.com/office/powerpoint/2010/main" val="1515301948"/>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C6540-569C-F7BE-A7FC-8F674D9261D5}"/>
            </a:ext>
          </a:extLst>
        </p:cNvPr>
        <p:cNvGrpSpPr/>
        <p:nvPr/>
      </p:nvGrpSpPr>
      <p:grpSpPr>
        <a:xfrm>
          <a:off x="0" y="0"/>
          <a:ext cx="0" cy="0"/>
          <a:chOff x="0" y="0"/>
          <a:chExt cx="0" cy="0"/>
        </a:xfrm>
      </p:grpSpPr>
      <p:sp>
        <p:nvSpPr>
          <p:cNvPr id="4" name="Unvan 9">
            <a:extLst>
              <a:ext uri="{FF2B5EF4-FFF2-40B4-BE49-F238E27FC236}">
                <a16:creationId xmlns:a16="http://schemas.microsoft.com/office/drawing/2014/main" id="{8EEAB830-CC72-6101-0A4A-E10DDE3B5820}"/>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92E2E2C6-8DC7-0142-13F9-67EF7FB102CC}"/>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7F34C4A5-5400-85AB-D3C5-5FB0E64D9AA4}"/>
              </a:ext>
            </a:extLst>
          </p:cNvPr>
          <p:cNvSpPr>
            <a:spLocks noGrp="1"/>
          </p:cNvSpPr>
          <p:nvPr>
            <p:ph type="sldNum" sz="quarter" idx="12"/>
          </p:nvPr>
        </p:nvSpPr>
        <p:spPr/>
        <p:txBody>
          <a:bodyPr/>
          <a:lstStyle/>
          <a:p>
            <a:fld id="{15D42E69-0B45-4D6A-BDA9-8F9042B0111B}" type="slidenum">
              <a:rPr lang="tr-TR" smtClean="0"/>
              <a:pPr/>
              <a:t>52</a:t>
            </a:fld>
            <a:endParaRPr lang="tr-TR"/>
          </a:p>
        </p:txBody>
      </p:sp>
      <p:sp>
        <p:nvSpPr>
          <p:cNvPr id="14" name="Metin kutusu 13">
            <a:extLst>
              <a:ext uri="{FF2B5EF4-FFF2-40B4-BE49-F238E27FC236}">
                <a16:creationId xmlns:a16="http://schemas.microsoft.com/office/drawing/2014/main" id="{13CFE7CD-CBF0-A6A2-76BE-EB18C8566412}"/>
              </a:ext>
            </a:extLst>
          </p:cNvPr>
          <p:cNvSpPr txBox="1"/>
          <p:nvPr/>
        </p:nvSpPr>
        <p:spPr>
          <a:xfrm>
            <a:off x="912842" y="4351314"/>
            <a:ext cx="4270317" cy="369332"/>
          </a:xfrm>
          <a:prstGeom prst="rect">
            <a:avLst/>
          </a:prstGeom>
          <a:noFill/>
        </p:spPr>
        <p:txBody>
          <a:bodyPr wrap="square">
            <a:spAutoFit/>
          </a:bodyPr>
          <a:lstStyle/>
          <a:p>
            <a:r>
              <a:rPr lang="tr-TR" b="1" i="0" dirty="0">
                <a:solidFill>
                  <a:srgbClr val="212529"/>
                </a:solidFill>
                <a:effectLst/>
              </a:rPr>
              <a:t>2025 Yılı </a:t>
            </a:r>
            <a:r>
              <a:rPr lang="tr-TR" b="1" i="0" dirty="0">
                <a:solidFill>
                  <a:srgbClr val="3333FF"/>
                </a:solidFill>
                <a:effectLst/>
              </a:rPr>
              <a:t>Destek Talep Sistemi </a:t>
            </a:r>
            <a:r>
              <a:rPr lang="tr-TR" b="1" i="0" dirty="0">
                <a:solidFill>
                  <a:srgbClr val="212529"/>
                </a:solidFill>
                <a:effectLst/>
              </a:rPr>
              <a:t>Raporu</a:t>
            </a:r>
            <a:endParaRPr lang="tr-TR" sz="1600" b="1" dirty="0"/>
          </a:p>
        </p:txBody>
      </p:sp>
      <p:sp>
        <p:nvSpPr>
          <p:cNvPr id="23" name="Metin kutusu 22">
            <a:extLst>
              <a:ext uri="{FF2B5EF4-FFF2-40B4-BE49-F238E27FC236}">
                <a16:creationId xmlns:a16="http://schemas.microsoft.com/office/drawing/2014/main" id="{46CDFBB0-58A2-BF59-3445-575F866873BD}"/>
              </a:ext>
            </a:extLst>
          </p:cNvPr>
          <p:cNvSpPr txBox="1"/>
          <p:nvPr/>
        </p:nvSpPr>
        <p:spPr>
          <a:xfrm>
            <a:off x="0" y="2025551"/>
            <a:ext cx="11454163" cy="369332"/>
          </a:xfrm>
          <a:prstGeom prst="rect">
            <a:avLst/>
          </a:prstGeom>
          <a:noFill/>
        </p:spPr>
        <p:txBody>
          <a:bodyPr wrap="square">
            <a:spAutoFit/>
          </a:bodyPr>
          <a:lstStyle/>
          <a:p>
            <a:pPr>
              <a:buNone/>
            </a:pPr>
            <a:r>
              <a:rPr lang="tr-TR" b="1" dirty="0"/>
              <a:t>H3.2. </a:t>
            </a:r>
            <a:r>
              <a:rPr lang="tr-TR" dirty="0"/>
              <a:t>Geliştirilen yazılımlara yönelik </a:t>
            </a:r>
            <a:r>
              <a:rPr lang="tr-TR" b="1" dirty="0"/>
              <a:t>destek taleplerinin en az %80’ni karşılamak</a:t>
            </a:r>
            <a:endParaRPr lang="tr-TR" dirty="0"/>
          </a:p>
        </p:txBody>
      </p:sp>
      <p:sp>
        <p:nvSpPr>
          <p:cNvPr id="6" name="Rectangle 1">
            <a:extLst>
              <a:ext uri="{FF2B5EF4-FFF2-40B4-BE49-F238E27FC236}">
                <a16:creationId xmlns:a16="http://schemas.microsoft.com/office/drawing/2014/main" id="{C88FC87F-2E14-91BF-E9E5-48B948C2270C}"/>
              </a:ext>
            </a:extLst>
          </p:cNvPr>
          <p:cNvSpPr txBox="1">
            <a:spLocks noChangeArrowheads="1"/>
          </p:cNvSpPr>
          <p:nvPr/>
        </p:nvSpPr>
        <p:spPr bwMode="auto">
          <a:xfrm>
            <a:off x="0" y="1725494"/>
            <a:ext cx="10230075"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tr-TR" sz="1800" b="1" dirty="0"/>
              <a:t>SA3. </a:t>
            </a:r>
            <a:r>
              <a:rPr lang="tr-TR" sz="1800" dirty="0"/>
              <a:t>Üniversitemizdeki hizmet ve süreçlerin dijital ortamda sunulması yönünde </a:t>
            </a:r>
            <a:r>
              <a:rPr lang="tr-TR" sz="1800" b="1" dirty="0"/>
              <a:t>yazılımlar geliştirmek</a:t>
            </a:r>
            <a:r>
              <a:rPr lang="tr-TR" sz="1800" dirty="0"/>
              <a:t>.</a:t>
            </a:r>
          </a:p>
        </p:txBody>
      </p:sp>
      <p:pic>
        <p:nvPicPr>
          <p:cNvPr id="12" name="Resim 11" descr="metin, ekran görüntüsü, sayı, numara, yazı tipi içeren bir resim&#10;&#10;Yapay zeka tarafından oluşturulmuş içerik yanlış olabilir.">
            <a:extLst>
              <a:ext uri="{FF2B5EF4-FFF2-40B4-BE49-F238E27FC236}">
                <a16:creationId xmlns:a16="http://schemas.microsoft.com/office/drawing/2014/main" id="{71CE3761-2E4A-8EF3-BBEF-860DB513AB64}"/>
              </a:ext>
            </a:extLst>
          </p:cNvPr>
          <p:cNvPicPr>
            <a:picLocks noChangeAspect="1"/>
          </p:cNvPicPr>
          <p:nvPr/>
        </p:nvPicPr>
        <p:blipFill>
          <a:blip r:embed="rId2"/>
          <a:srcRect t="1538"/>
          <a:stretch>
            <a:fillRect/>
          </a:stretch>
        </p:blipFill>
        <p:spPr>
          <a:xfrm>
            <a:off x="6096000" y="2355270"/>
            <a:ext cx="3721194" cy="3790290"/>
          </a:xfrm>
          <a:prstGeom prst="rect">
            <a:avLst/>
          </a:prstGeom>
        </p:spPr>
      </p:pic>
      <p:sp>
        <p:nvSpPr>
          <p:cNvPr id="13" name="Metin kutusu 12">
            <a:extLst>
              <a:ext uri="{FF2B5EF4-FFF2-40B4-BE49-F238E27FC236}">
                <a16:creationId xmlns:a16="http://schemas.microsoft.com/office/drawing/2014/main" id="{6019F322-4BC1-2A90-1BF9-69A219CB18E2}"/>
              </a:ext>
            </a:extLst>
          </p:cNvPr>
          <p:cNvSpPr txBox="1"/>
          <p:nvPr/>
        </p:nvSpPr>
        <p:spPr>
          <a:xfrm>
            <a:off x="1325220" y="5006827"/>
            <a:ext cx="2743200" cy="369332"/>
          </a:xfrm>
          <a:prstGeom prst="rect">
            <a:avLst/>
          </a:prstGeom>
          <a:noFill/>
        </p:spPr>
        <p:txBody>
          <a:bodyPr wrap="square">
            <a:spAutoFit/>
          </a:bodyPr>
          <a:lstStyle/>
          <a:p>
            <a:r>
              <a:rPr lang="tr-TR" b="1" i="0" dirty="0">
                <a:solidFill>
                  <a:srgbClr val="212529"/>
                </a:solidFill>
                <a:effectLst/>
              </a:rPr>
              <a:t>Çözülen talepler: </a:t>
            </a:r>
            <a:r>
              <a:rPr lang="tr-TR" b="1" i="0" dirty="0">
                <a:solidFill>
                  <a:srgbClr val="3333FF"/>
                </a:solidFill>
                <a:effectLst/>
              </a:rPr>
              <a:t>~ %90,2</a:t>
            </a:r>
            <a:endParaRPr lang="tr-TR" sz="1600" b="1" dirty="0">
              <a:solidFill>
                <a:srgbClr val="3333FF"/>
              </a:solidFill>
            </a:endParaRPr>
          </a:p>
        </p:txBody>
      </p:sp>
      <p:sp>
        <p:nvSpPr>
          <p:cNvPr id="17" name="Rectangle 1">
            <a:extLst>
              <a:ext uri="{FF2B5EF4-FFF2-40B4-BE49-F238E27FC236}">
                <a16:creationId xmlns:a16="http://schemas.microsoft.com/office/drawing/2014/main" id="{0E90B232-AF1C-3AB5-E825-4C8642ED6818}"/>
              </a:ext>
            </a:extLst>
          </p:cNvPr>
          <p:cNvSpPr txBox="1">
            <a:spLocks noChangeArrowheads="1"/>
          </p:cNvSpPr>
          <p:nvPr/>
        </p:nvSpPr>
        <p:spPr bwMode="auto">
          <a:xfrm>
            <a:off x="0" y="2599897"/>
            <a:ext cx="5504328"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tr-TR" sz="1800" b="1" dirty="0"/>
              <a:t>SA4. </a:t>
            </a:r>
            <a:r>
              <a:rPr lang="tr-TR" sz="1800" dirty="0"/>
              <a:t>Sunulan hizmetlerin kalitesini artırmak için </a:t>
            </a:r>
            <a:r>
              <a:rPr lang="tr-TR" sz="1800" b="1" dirty="0"/>
              <a:t>süreçlerin şeffaf ve hesap verebilir olmasını sağlamak</a:t>
            </a:r>
            <a:r>
              <a:rPr lang="tr-TR" sz="1800" dirty="0"/>
              <a:t>.</a:t>
            </a:r>
          </a:p>
        </p:txBody>
      </p:sp>
      <p:sp>
        <p:nvSpPr>
          <p:cNvPr id="18" name="Metin kutusu 17">
            <a:extLst>
              <a:ext uri="{FF2B5EF4-FFF2-40B4-BE49-F238E27FC236}">
                <a16:creationId xmlns:a16="http://schemas.microsoft.com/office/drawing/2014/main" id="{23F08F9E-07F2-E195-DBCF-EF4E7209C07F}"/>
              </a:ext>
            </a:extLst>
          </p:cNvPr>
          <p:cNvSpPr txBox="1"/>
          <p:nvPr/>
        </p:nvSpPr>
        <p:spPr>
          <a:xfrm>
            <a:off x="0" y="3212714"/>
            <a:ext cx="5818094" cy="646331"/>
          </a:xfrm>
          <a:prstGeom prst="rect">
            <a:avLst/>
          </a:prstGeom>
          <a:noFill/>
        </p:spPr>
        <p:txBody>
          <a:bodyPr wrap="square">
            <a:spAutoFit/>
          </a:bodyPr>
          <a:lstStyle/>
          <a:p>
            <a:pPr>
              <a:buNone/>
            </a:pPr>
            <a:r>
              <a:rPr lang="tr-TR" b="1" dirty="0"/>
              <a:t>H4.2: </a:t>
            </a:r>
            <a:r>
              <a:rPr lang="tr-TR" dirty="0"/>
              <a:t>Sunulan hizmetlere yönelik </a:t>
            </a:r>
            <a:r>
              <a:rPr lang="tr-TR" b="1" dirty="0"/>
              <a:t>destek taleplerini %90 oranında çözmek</a:t>
            </a:r>
            <a:endParaRPr lang="tr-TR" dirty="0"/>
          </a:p>
        </p:txBody>
      </p:sp>
    </p:spTree>
    <p:extLst>
      <p:ext uri="{BB962C8B-B14F-4D97-AF65-F5344CB8AC3E}">
        <p14:creationId xmlns:p14="http://schemas.microsoft.com/office/powerpoint/2010/main" val="2666690704"/>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E4CFD-C67B-0D5A-A4DA-F63F4FDC4042}"/>
            </a:ext>
          </a:extLst>
        </p:cNvPr>
        <p:cNvGrpSpPr/>
        <p:nvPr/>
      </p:nvGrpSpPr>
      <p:grpSpPr>
        <a:xfrm>
          <a:off x="0" y="0"/>
          <a:ext cx="0" cy="0"/>
          <a:chOff x="0" y="0"/>
          <a:chExt cx="0" cy="0"/>
        </a:xfrm>
      </p:grpSpPr>
      <p:sp>
        <p:nvSpPr>
          <p:cNvPr id="4" name="Unvan 9">
            <a:extLst>
              <a:ext uri="{FF2B5EF4-FFF2-40B4-BE49-F238E27FC236}">
                <a16:creationId xmlns:a16="http://schemas.microsoft.com/office/drawing/2014/main" id="{C11E1FE0-A55A-E2EF-5160-67A7A5184ADC}"/>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04715EFD-7419-5F86-BB0E-BA06AFD59481}"/>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A0F8703D-4623-0F0B-9DF4-EC91A7B73E5B}"/>
              </a:ext>
            </a:extLst>
          </p:cNvPr>
          <p:cNvSpPr>
            <a:spLocks noGrp="1"/>
          </p:cNvSpPr>
          <p:nvPr>
            <p:ph type="sldNum" sz="quarter" idx="12"/>
          </p:nvPr>
        </p:nvSpPr>
        <p:spPr/>
        <p:txBody>
          <a:bodyPr/>
          <a:lstStyle/>
          <a:p>
            <a:fld id="{15D42E69-0B45-4D6A-BDA9-8F9042B0111B}" type="slidenum">
              <a:rPr lang="tr-TR" smtClean="0"/>
              <a:pPr/>
              <a:t>53</a:t>
            </a:fld>
            <a:endParaRPr lang="tr-TR"/>
          </a:p>
        </p:txBody>
      </p:sp>
      <p:sp>
        <p:nvSpPr>
          <p:cNvPr id="14" name="Metin kutusu 13">
            <a:extLst>
              <a:ext uri="{FF2B5EF4-FFF2-40B4-BE49-F238E27FC236}">
                <a16:creationId xmlns:a16="http://schemas.microsoft.com/office/drawing/2014/main" id="{D4DFBE47-3298-6C4C-9A71-73C08479D165}"/>
              </a:ext>
            </a:extLst>
          </p:cNvPr>
          <p:cNvSpPr txBox="1"/>
          <p:nvPr/>
        </p:nvSpPr>
        <p:spPr>
          <a:xfrm>
            <a:off x="2686295" y="2359793"/>
            <a:ext cx="5005424" cy="369332"/>
          </a:xfrm>
          <a:prstGeom prst="rect">
            <a:avLst/>
          </a:prstGeom>
          <a:noFill/>
        </p:spPr>
        <p:txBody>
          <a:bodyPr wrap="square">
            <a:spAutoFit/>
          </a:bodyPr>
          <a:lstStyle/>
          <a:p>
            <a:r>
              <a:rPr lang="tr-TR" b="1" dirty="0">
                <a:solidFill>
                  <a:srgbClr val="3333FF"/>
                </a:solidFill>
              </a:rPr>
              <a:t>Destek Talep Sistemi Memnuniyet Anketi Sonuçları</a:t>
            </a:r>
            <a:endParaRPr lang="tr-TR" dirty="0">
              <a:solidFill>
                <a:srgbClr val="3333FF"/>
              </a:solidFill>
            </a:endParaRPr>
          </a:p>
        </p:txBody>
      </p:sp>
      <p:sp>
        <p:nvSpPr>
          <p:cNvPr id="23" name="Metin kutusu 22">
            <a:extLst>
              <a:ext uri="{FF2B5EF4-FFF2-40B4-BE49-F238E27FC236}">
                <a16:creationId xmlns:a16="http://schemas.microsoft.com/office/drawing/2014/main" id="{88ECEBA3-04E7-ADE2-E948-B9D8EF44FC76}"/>
              </a:ext>
            </a:extLst>
          </p:cNvPr>
          <p:cNvSpPr txBox="1"/>
          <p:nvPr/>
        </p:nvSpPr>
        <p:spPr>
          <a:xfrm>
            <a:off x="0" y="2018161"/>
            <a:ext cx="11454163" cy="369332"/>
          </a:xfrm>
          <a:prstGeom prst="rect">
            <a:avLst/>
          </a:prstGeom>
          <a:noFill/>
        </p:spPr>
        <p:txBody>
          <a:bodyPr wrap="square">
            <a:spAutoFit/>
          </a:bodyPr>
          <a:lstStyle/>
          <a:p>
            <a:pPr>
              <a:buNone/>
            </a:pPr>
            <a:r>
              <a:rPr lang="tr-TR" b="1" dirty="0"/>
              <a:t>H4.1: </a:t>
            </a:r>
            <a:r>
              <a:rPr lang="tr-TR" dirty="0"/>
              <a:t>Sunulan hizmetlere yönelik</a:t>
            </a:r>
            <a:r>
              <a:rPr lang="tr-TR" b="1" dirty="0"/>
              <a:t> en az %70 oranında paydaş memnuniyeti sağlamak</a:t>
            </a:r>
            <a:endParaRPr lang="tr-TR" dirty="0"/>
          </a:p>
        </p:txBody>
      </p:sp>
      <p:sp>
        <p:nvSpPr>
          <p:cNvPr id="6" name="Rectangle 1">
            <a:extLst>
              <a:ext uri="{FF2B5EF4-FFF2-40B4-BE49-F238E27FC236}">
                <a16:creationId xmlns:a16="http://schemas.microsoft.com/office/drawing/2014/main" id="{9385D286-5BB1-40DC-4306-7E09C91B5ACF}"/>
              </a:ext>
            </a:extLst>
          </p:cNvPr>
          <p:cNvSpPr txBox="1">
            <a:spLocks noChangeArrowheads="1"/>
          </p:cNvSpPr>
          <p:nvPr/>
        </p:nvSpPr>
        <p:spPr bwMode="auto">
          <a:xfrm>
            <a:off x="0" y="1725494"/>
            <a:ext cx="10230075"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tr-TR" sz="1800" b="1" dirty="0"/>
              <a:t>SA4. </a:t>
            </a:r>
            <a:r>
              <a:rPr lang="tr-TR" sz="1800" dirty="0"/>
              <a:t>Sunulan hizmetlerin kalitesini artırmak için </a:t>
            </a:r>
            <a:r>
              <a:rPr lang="tr-TR" sz="1800" b="1" dirty="0"/>
              <a:t>süreçlerin şeffaf ve hesap verebilir olmasını sağlamak</a:t>
            </a:r>
            <a:r>
              <a:rPr lang="tr-TR" sz="1800" dirty="0"/>
              <a:t>.</a:t>
            </a:r>
          </a:p>
        </p:txBody>
      </p:sp>
      <p:graphicFrame>
        <p:nvGraphicFramePr>
          <p:cNvPr id="5" name="Tablo 4">
            <a:extLst>
              <a:ext uri="{FF2B5EF4-FFF2-40B4-BE49-F238E27FC236}">
                <a16:creationId xmlns:a16="http://schemas.microsoft.com/office/drawing/2014/main" id="{34EBE0F7-E658-28C3-91AC-8489D2FC034A}"/>
              </a:ext>
            </a:extLst>
          </p:cNvPr>
          <p:cNvGraphicFramePr>
            <a:graphicFrameLocks noGrp="1"/>
          </p:cNvGraphicFramePr>
          <p:nvPr>
            <p:extLst>
              <p:ext uri="{D42A27DB-BD31-4B8C-83A1-F6EECF244321}">
                <p14:modId xmlns:p14="http://schemas.microsoft.com/office/powerpoint/2010/main" val="2991302136"/>
              </p:ext>
            </p:extLst>
          </p:nvPr>
        </p:nvGraphicFramePr>
        <p:xfrm>
          <a:off x="2288577" y="2795706"/>
          <a:ext cx="5800859" cy="3366875"/>
        </p:xfrm>
        <a:graphic>
          <a:graphicData uri="http://schemas.openxmlformats.org/drawingml/2006/table">
            <a:tbl>
              <a:tblPr firstRow="1" firstCol="1" bandRow="1">
                <a:tableStyleId>{5940675A-B579-460E-94D1-54222C63F5DA}</a:tableStyleId>
              </a:tblPr>
              <a:tblGrid>
                <a:gridCol w="1820235">
                  <a:extLst>
                    <a:ext uri="{9D8B030D-6E8A-4147-A177-3AD203B41FA5}">
                      <a16:colId xmlns:a16="http://schemas.microsoft.com/office/drawing/2014/main" val="3151098418"/>
                    </a:ext>
                  </a:extLst>
                </a:gridCol>
                <a:gridCol w="415845">
                  <a:extLst>
                    <a:ext uri="{9D8B030D-6E8A-4147-A177-3AD203B41FA5}">
                      <a16:colId xmlns:a16="http://schemas.microsoft.com/office/drawing/2014/main" val="147325481"/>
                    </a:ext>
                  </a:extLst>
                </a:gridCol>
                <a:gridCol w="310060">
                  <a:extLst>
                    <a:ext uri="{9D8B030D-6E8A-4147-A177-3AD203B41FA5}">
                      <a16:colId xmlns:a16="http://schemas.microsoft.com/office/drawing/2014/main" val="1589529557"/>
                    </a:ext>
                  </a:extLst>
                </a:gridCol>
                <a:gridCol w="306412">
                  <a:extLst>
                    <a:ext uri="{9D8B030D-6E8A-4147-A177-3AD203B41FA5}">
                      <a16:colId xmlns:a16="http://schemas.microsoft.com/office/drawing/2014/main" val="1029053067"/>
                    </a:ext>
                  </a:extLst>
                </a:gridCol>
                <a:gridCol w="306412">
                  <a:extLst>
                    <a:ext uri="{9D8B030D-6E8A-4147-A177-3AD203B41FA5}">
                      <a16:colId xmlns:a16="http://schemas.microsoft.com/office/drawing/2014/main" val="920644038"/>
                    </a:ext>
                  </a:extLst>
                </a:gridCol>
                <a:gridCol w="335595">
                  <a:extLst>
                    <a:ext uri="{9D8B030D-6E8A-4147-A177-3AD203B41FA5}">
                      <a16:colId xmlns:a16="http://schemas.microsoft.com/office/drawing/2014/main" val="3719796247"/>
                    </a:ext>
                  </a:extLst>
                </a:gridCol>
                <a:gridCol w="2306300">
                  <a:extLst>
                    <a:ext uri="{9D8B030D-6E8A-4147-A177-3AD203B41FA5}">
                      <a16:colId xmlns:a16="http://schemas.microsoft.com/office/drawing/2014/main" val="1269549028"/>
                    </a:ext>
                  </a:extLst>
                </a:gridCol>
              </a:tblGrid>
              <a:tr h="158594">
                <a:tc>
                  <a:txBody>
                    <a:bodyPr/>
                    <a:lstStyle/>
                    <a:p>
                      <a:pPr>
                        <a:lnSpc>
                          <a:spcPct val="107000"/>
                        </a:lnSpc>
                        <a:spcAft>
                          <a:spcPts val="800"/>
                        </a:spcAft>
                        <a:buNone/>
                      </a:pPr>
                      <a:r>
                        <a:rPr lang="tr-TR" sz="1200" b="1" dirty="0">
                          <a:solidFill>
                            <a:srgbClr val="C00000"/>
                          </a:solidFill>
                          <a:effectLst/>
                        </a:rPr>
                        <a:t>Anket Sorusu</a:t>
                      </a:r>
                      <a:endParaRPr lang="tr-TR" sz="11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b="1">
                          <a:solidFill>
                            <a:srgbClr val="C00000"/>
                          </a:solidFill>
                          <a:effectLst/>
                        </a:rPr>
                        <a:t>5</a:t>
                      </a:r>
                      <a:endParaRPr lang="tr-TR" sz="11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b="1">
                          <a:solidFill>
                            <a:srgbClr val="C00000"/>
                          </a:solidFill>
                          <a:effectLst/>
                        </a:rPr>
                        <a:t>4</a:t>
                      </a:r>
                      <a:endParaRPr lang="tr-TR" sz="11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b="1">
                          <a:solidFill>
                            <a:srgbClr val="C00000"/>
                          </a:solidFill>
                          <a:effectLst/>
                        </a:rPr>
                        <a:t>3</a:t>
                      </a:r>
                      <a:endParaRPr lang="tr-TR" sz="11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b="1">
                          <a:solidFill>
                            <a:srgbClr val="C00000"/>
                          </a:solidFill>
                          <a:effectLst/>
                        </a:rPr>
                        <a:t>2</a:t>
                      </a:r>
                      <a:endParaRPr lang="tr-TR" sz="11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b="1">
                          <a:solidFill>
                            <a:srgbClr val="C00000"/>
                          </a:solidFill>
                          <a:effectLst/>
                        </a:rPr>
                        <a:t>1</a:t>
                      </a:r>
                      <a:endParaRPr lang="tr-TR" sz="11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b="1" dirty="0">
                          <a:solidFill>
                            <a:srgbClr val="C00000"/>
                          </a:solidFill>
                          <a:effectLst/>
                        </a:rPr>
                        <a:t>Memnuniyet Oranı</a:t>
                      </a:r>
                      <a:endParaRPr lang="tr-TR" sz="11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5732200"/>
                  </a:ext>
                </a:extLst>
              </a:tr>
              <a:tr h="716727">
                <a:tc>
                  <a:txBody>
                    <a:bodyPr/>
                    <a:lstStyle/>
                    <a:p>
                      <a:pPr>
                        <a:lnSpc>
                          <a:spcPct val="107000"/>
                        </a:lnSpc>
                        <a:spcAft>
                          <a:spcPts val="800"/>
                        </a:spcAft>
                        <a:buNone/>
                      </a:pPr>
                      <a:r>
                        <a:rPr lang="tr-TR" sz="1200" dirty="0">
                          <a:effectLst/>
                        </a:rPr>
                        <a:t>Size sunulan hizmetten genel olarak ne derece memnun kaldınız?</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20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b="1" dirty="0">
                          <a:effectLst/>
                        </a:rPr>
                        <a:t>%90,9 </a:t>
                      </a:r>
                      <a:r>
                        <a:rPr lang="tr-TR" sz="1200" dirty="0">
                          <a:effectLst/>
                        </a:rPr>
                        <a:t>yüksek (5) memnuniyet.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05260890"/>
                  </a:ext>
                </a:extLst>
              </a:tr>
              <a:tr h="572105">
                <a:tc>
                  <a:txBody>
                    <a:bodyPr/>
                    <a:lstStyle/>
                    <a:p>
                      <a:pPr>
                        <a:lnSpc>
                          <a:spcPct val="107000"/>
                        </a:lnSpc>
                        <a:spcAft>
                          <a:spcPts val="800"/>
                        </a:spcAft>
                        <a:buNone/>
                      </a:pPr>
                      <a:r>
                        <a:rPr lang="tr-TR" sz="1200" dirty="0">
                          <a:effectLst/>
                        </a:rPr>
                        <a:t>Sizinle kurulan iletişimden ne derece memnun kaldınız?</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21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b="1" dirty="0">
                          <a:effectLst/>
                        </a:rPr>
                        <a:t>%95,4 </a:t>
                      </a:r>
                      <a:r>
                        <a:rPr lang="tr-TR" sz="1200" dirty="0">
                          <a:effectLst/>
                        </a:rPr>
                        <a:t>yüksek (5) memnuniyet.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5651530"/>
                  </a:ext>
                </a:extLst>
              </a:tr>
              <a:tr h="861349">
                <a:tc>
                  <a:txBody>
                    <a:bodyPr/>
                    <a:lstStyle/>
                    <a:p>
                      <a:pPr>
                        <a:lnSpc>
                          <a:spcPct val="107000"/>
                        </a:lnSpc>
                        <a:spcAft>
                          <a:spcPts val="800"/>
                        </a:spcAft>
                        <a:buNone/>
                      </a:pPr>
                      <a:r>
                        <a:rPr lang="tr-TR" sz="1200" dirty="0">
                          <a:effectLst/>
                        </a:rPr>
                        <a:t>Talep ettiğiniz hizmetin çözümlenme hızından memnun kaldınız mı?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20</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2</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b="1" dirty="0">
                          <a:effectLst/>
                        </a:rPr>
                        <a:t>%90,9 </a:t>
                      </a:r>
                      <a:r>
                        <a:rPr lang="tr-TR" sz="1200" dirty="0">
                          <a:effectLst/>
                        </a:rPr>
                        <a:t>oranında yüksek (5) memnuniyet.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9520280"/>
                  </a:ext>
                </a:extLst>
              </a:tr>
              <a:tr h="1005971">
                <a:tc>
                  <a:txBody>
                    <a:bodyPr/>
                    <a:lstStyle/>
                    <a:p>
                      <a:pPr>
                        <a:lnSpc>
                          <a:spcPct val="107000"/>
                        </a:lnSpc>
                        <a:spcAft>
                          <a:spcPts val="800"/>
                        </a:spcAft>
                        <a:buNone/>
                      </a:pPr>
                      <a:r>
                        <a:rPr lang="tr-TR" sz="1200" dirty="0">
                          <a:effectLst/>
                        </a:rPr>
                        <a:t>Talebinizi iletme sürecinde kullandığınız destek sistemden ne derece memnun kaldınız?</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21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a:effectLst/>
                        </a:rPr>
                        <a:t>-</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buNone/>
                      </a:pPr>
                      <a:r>
                        <a:rPr lang="tr-TR" sz="1200" b="1" dirty="0">
                          <a:effectLst/>
                        </a:rPr>
                        <a:t>%95,4 </a:t>
                      </a:r>
                      <a:r>
                        <a:rPr lang="tr-TR" sz="1200" dirty="0">
                          <a:effectLst/>
                        </a:rPr>
                        <a:t>yüksek (5) memnuniyet.</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7566861"/>
                  </a:ext>
                </a:extLst>
              </a:tr>
            </a:tbl>
          </a:graphicData>
        </a:graphic>
      </p:graphicFrame>
    </p:spTree>
    <p:extLst>
      <p:ext uri="{BB962C8B-B14F-4D97-AF65-F5344CB8AC3E}">
        <p14:creationId xmlns:p14="http://schemas.microsoft.com/office/powerpoint/2010/main" val="2064302374"/>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ECA31-4788-45CD-1128-FA21C8B6AFA3}"/>
            </a:ext>
          </a:extLst>
        </p:cNvPr>
        <p:cNvGrpSpPr/>
        <p:nvPr/>
      </p:nvGrpSpPr>
      <p:grpSpPr>
        <a:xfrm>
          <a:off x="0" y="0"/>
          <a:ext cx="0" cy="0"/>
          <a:chOff x="0" y="0"/>
          <a:chExt cx="0" cy="0"/>
        </a:xfrm>
      </p:grpSpPr>
      <p:sp>
        <p:nvSpPr>
          <p:cNvPr id="18" name="Dikdörtgen 17">
            <a:extLst>
              <a:ext uri="{FF2B5EF4-FFF2-40B4-BE49-F238E27FC236}">
                <a16:creationId xmlns:a16="http://schemas.microsoft.com/office/drawing/2014/main" id="{90BDDFC3-DEC1-7F37-6B2D-52283A88774C}"/>
              </a:ext>
            </a:extLst>
          </p:cNvPr>
          <p:cNvSpPr/>
          <p:nvPr/>
        </p:nvSpPr>
        <p:spPr>
          <a:xfrm>
            <a:off x="66334" y="2406010"/>
            <a:ext cx="4158114" cy="3893159"/>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a:extLst>
              <a:ext uri="{FF2B5EF4-FFF2-40B4-BE49-F238E27FC236}">
                <a16:creationId xmlns:a16="http://schemas.microsoft.com/office/drawing/2014/main" id="{2D475F31-1BB9-2BC6-7949-2842CBADE08F}"/>
              </a:ext>
            </a:extLst>
          </p:cNvPr>
          <p:cNvSpPr/>
          <p:nvPr/>
        </p:nvSpPr>
        <p:spPr>
          <a:xfrm>
            <a:off x="4243700" y="2402404"/>
            <a:ext cx="4187037" cy="3893159"/>
          </a:xfrm>
          <a:prstGeom prst="rect">
            <a:avLst/>
          </a:prstGeom>
          <a:solidFill>
            <a:srgbClr val="FDCBCC">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Unvan 9">
            <a:extLst>
              <a:ext uri="{FF2B5EF4-FFF2-40B4-BE49-F238E27FC236}">
                <a16:creationId xmlns:a16="http://schemas.microsoft.com/office/drawing/2014/main" id="{42DF5846-8908-025B-FB7E-04E071DD7AA3}"/>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26549A3D-F40E-4B0E-C5BE-357903A7AE4A}"/>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91158AB2-DBE3-F21F-BFC7-90B15523E6AD}"/>
              </a:ext>
            </a:extLst>
          </p:cNvPr>
          <p:cNvSpPr>
            <a:spLocks noGrp="1"/>
          </p:cNvSpPr>
          <p:nvPr>
            <p:ph type="sldNum" sz="quarter" idx="12"/>
          </p:nvPr>
        </p:nvSpPr>
        <p:spPr/>
        <p:txBody>
          <a:bodyPr/>
          <a:lstStyle/>
          <a:p>
            <a:fld id="{15D42E69-0B45-4D6A-BDA9-8F9042B0111B}" type="slidenum">
              <a:rPr lang="tr-TR" smtClean="0"/>
              <a:pPr/>
              <a:t>54</a:t>
            </a:fld>
            <a:endParaRPr lang="tr-TR"/>
          </a:p>
        </p:txBody>
      </p:sp>
      <p:sp>
        <p:nvSpPr>
          <p:cNvPr id="23" name="Metin kutusu 22">
            <a:extLst>
              <a:ext uri="{FF2B5EF4-FFF2-40B4-BE49-F238E27FC236}">
                <a16:creationId xmlns:a16="http://schemas.microsoft.com/office/drawing/2014/main" id="{87B17457-41DC-049C-8CD6-2BCB71DE7ED1}"/>
              </a:ext>
            </a:extLst>
          </p:cNvPr>
          <p:cNvSpPr txBox="1"/>
          <p:nvPr/>
        </p:nvSpPr>
        <p:spPr>
          <a:xfrm>
            <a:off x="0" y="2018161"/>
            <a:ext cx="11454163" cy="369332"/>
          </a:xfrm>
          <a:prstGeom prst="rect">
            <a:avLst/>
          </a:prstGeom>
          <a:noFill/>
        </p:spPr>
        <p:txBody>
          <a:bodyPr wrap="square">
            <a:spAutoFit/>
          </a:bodyPr>
          <a:lstStyle/>
          <a:p>
            <a:pPr>
              <a:buNone/>
            </a:pPr>
            <a:r>
              <a:rPr lang="tr-TR" b="1" dirty="0"/>
              <a:t>H4.3: </a:t>
            </a:r>
            <a:r>
              <a:rPr lang="tr-TR" u="sng" dirty="0"/>
              <a:t>Sunulan hizmetlere yönelik </a:t>
            </a:r>
            <a:r>
              <a:rPr lang="tr-TR" b="1" dirty="0"/>
              <a:t>en az 2 bilgilendirme/tanıtım etkinlikleri düzenlemek</a:t>
            </a:r>
            <a:endParaRPr lang="tr-TR" dirty="0"/>
          </a:p>
        </p:txBody>
      </p:sp>
      <p:sp>
        <p:nvSpPr>
          <p:cNvPr id="6" name="Rectangle 1">
            <a:extLst>
              <a:ext uri="{FF2B5EF4-FFF2-40B4-BE49-F238E27FC236}">
                <a16:creationId xmlns:a16="http://schemas.microsoft.com/office/drawing/2014/main" id="{AADB7321-6988-28DA-CB11-0A3A3DDE0624}"/>
              </a:ext>
            </a:extLst>
          </p:cNvPr>
          <p:cNvSpPr txBox="1">
            <a:spLocks noChangeArrowheads="1"/>
          </p:cNvSpPr>
          <p:nvPr/>
        </p:nvSpPr>
        <p:spPr bwMode="auto">
          <a:xfrm>
            <a:off x="0" y="1725494"/>
            <a:ext cx="10230075"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tr-TR" sz="1800" b="1" dirty="0"/>
              <a:t>SA4. </a:t>
            </a:r>
            <a:r>
              <a:rPr lang="tr-TR" sz="1800" dirty="0"/>
              <a:t>Sunulan hizmetlerin kalitesini artırmak için </a:t>
            </a:r>
            <a:r>
              <a:rPr lang="tr-TR" sz="1800" b="1" dirty="0"/>
              <a:t>süreçlerin şeffaf ve hesap verebilir olmasını sağlamak</a:t>
            </a:r>
            <a:r>
              <a:rPr lang="tr-TR" sz="1800" dirty="0"/>
              <a:t>.</a:t>
            </a:r>
          </a:p>
        </p:txBody>
      </p:sp>
      <p:sp>
        <p:nvSpPr>
          <p:cNvPr id="13" name="Metin kutusu 12">
            <a:extLst>
              <a:ext uri="{FF2B5EF4-FFF2-40B4-BE49-F238E27FC236}">
                <a16:creationId xmlns:a16="http://schemas.microsoft.com/office/drawing/2014/main" id="{DE0E91CE-CCD8-8513-9B91-6C0F6C29675E}"/>
              </a:ext>
            </a:extLst>
          </p:cNvPr>
          <p:cNvSpPr txBox="1"/>
          <p:nvPr/>
        </p:nvSpPr>
        <p:spPr>
          <a:xfrm>
            <a:off x="18208" y="2665893"/>
            <a:ext cx="4259236" cy="738664"/>
          </a:xfrm>
          <a:prstGeom prst="rect">
            <a:avLst/>
          </a:prstGeom>
          <a:noFill/>
        </p:spPr>
        <p:txBody>
          <a:bodyPr wrap="square">
            <a:spAutoFit/>
          </a:bodyPr>
          <a:lstStyle/>
          <a:p>
            <a:pPr algn="ctr"/>
            <a:r>
              <a:rPr lang="tr-TR" sz="1400" b="1" i="0" dirty="0">
                <a:solidFill>
                  <a:srgbClr val="212529"/>
                </a:solidFill>
                <a:effectLst/>
              </a:rPr>
              <a:t>Trabzon Üniversitesi Dijital Dönüşüm ve Yazılım Hizmetleri Bilgilendirme </a:t>
            </a:r>
            <a:r>
              <a:rPr lang="tr-TR" sz="1400" b="1" i="0" dirty="0" smtClean="0">
                <a:solidFill>
                  <a:srgbClr val="212529"/>
                </a:solidFill>
                <a:effectLst/>
              </a:rPr>
              <a:t>Toplantısı </a:t>
            </a:r>
            <a:br>
              <a:rPr lang="tr-TR" sz="1400" b="1" i="0" dirty="0" smtClean="0">
                <a:solidFill>
                  <a:srgbClr val="212529"/>
                </a:solidFill>
                <a:effectLst/>
              </a:rPr>
            </a:br>
            <a:r>
              <a:rPr lang="tr-TR" sz="1400" b="1" i="0" dirty="0" smtClean="0">
                <a:solidFill>
                  <a:srgbClr val="212529"/>
                </a:solidFill>
                <a:effectLst/>
              </a:rPr>
              <a:t>[İnsan ve Toplum Bilimleri Fakültesi]</a:t>
            </a:r>
            <a:endParaRPr lang="tr-TR" sz="1400" dirty="0"/>
          </a:p>
        </p:txBody>
      </p:sp>
      <p:pic>
        <p:nvPicPr>
          <p:cNvPr id="2053" name="Picture 5">
            <a:extLst>
              <a:ext uri="{FF2B5EF4-FFF2-40B4-BE49-F238E27FC236}">
                <a16:creationId xmlns:a16="http://schemas.microsoft.com/office/drawing/2014/main" id="{2ED0DB37-5615-7ED0-D155-BD271C4F03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4" t="22876" r="2485" b="7314"/>
          <a:stretch>
            <a:fillRect/>
          </a:stretch>
        </p:blipFill>
        <p:spPr bwMode="auto">
          <a:xfrm>
            <a:off x="285599" y="3505211"/>
            <a:ext cx="3610114" cy="165933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1F88E67F-B4F2-6260-E0D5-46F488895755}"/>
              </a:ext>
            </a:extLst>
          </p:cNvPr>
          <p:cNvSpPr/>
          <p:nvPr/>
        </p:nvSpPr>
        <p:spPr>
          <a:xfrm>
            <a:off x="1898012" y="5775693"/>
            <a:ext cx="360000" cy="360000"/>
          </a:xfrm>
          <a:prstGeom prst="ellipse">
            <a:avLst/>
          </a:prstGeom>
          <a:solidFill>
            <a:srgbClr val="333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1</a:t>
            </a:r>
          </a:p>
        </p:txBody>
      </p:sp>
      <p:sp>
        <p:nvSpPr>
          <p:cNvPr id="26" name="Oval 25">
            <a:extLst>
              <a:ext uri="{FF2B5EF4-FFF2-40B4-BE49-F238E27FC236}">
                <a16:creationId xmlns:a16="http://schemas.microsoft.com/office/drawing/2014/main" id="{DED38427-624F-E60E-7022-9145ABB8AD3A}"/>
              </a:ext>
            </a:extLst>
          </p:cNvPr>
          <p:cNvSpPr/>
          <p:nvPr/>
        </p:nvSpPr>
        <p:spPr>
          <a:xfrm>
            <a:off x="6348937" y="5757056"/>
            <a:ext cx="360000" cy="360000"/>
          </a:xfrm>
          <a:prstGeom prst="ellipse">
            <a:avLst/>
          </a:prstGeom>
          <a:solidFill>
            <a:srgbClr val="333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2</a:t>
            </a:r>
          </a:p>
        </p:txBody>
      </p:sp>
      <p:sp>
        <p:nvSpPr>
          <p:cNvPr id="28" name="Metin kutusu 27">
            <a:extLst>
              <a:ext uri="{FF2B5EF4-FFF2-40B4-BE49-F238E27FC236}">
                <a16:creationId xmlns:a16="http://schemas.microsoft.com/office/drawing/2014/main" id="{95CFA363-C014-D261-C9CA-87300FC4B163}"/>
              </a:ext>
            </a:extLst>
          </p:cNvPr>
          <p:cNvSpPr txBox="1"/>
          <p:nvPr/>
        </p:nvSpPr>
        <p:spPr>
          <a:xfrm>
            <a:off x="4368335" y="2672403"/>
            <a:ext cx="3842016" cy="738664"/>
          </a:xfrm>
          <a:prstGeom prst="rect">
            <a:avLst/>
          </a:prstGeom>
          <a:noFill/>
        </p:spPr>
        <p:txBody>
          <a:bodyPr wrap="square">
            <a:spAutoFit/>
          </a:bodyPr>
          <a:lstStyle/>
          <a:p>
            <a:pPr algn="ctr"/>
            <a:r>
              <a:rPr lang="tr-TR" sz="1400" b="1" dirty="0">
                <a:solidFill>
                  <a:srgbClr val="212529"/>
                </a:solidFill>
              </a:rPr>
              <a:t>Trabzon Üniversitesi Dijital Dönüşüm ve Yazılım Hizmetleri Bilgilendirme Toplantısı </a:t>
            </a:r>
            <a:br>
              <a:rPr lang="tr-TR" sz="1400" b="1" dirty="0">
                <a:solidFill>
                  <a:srgbClr val="212529"/>
                </a:solidFill>
              </a:rPr>
            </a:br>
            <a:r>
              <a:rPr lang="tr-TR" sz="1400" b="1" dirty="0" smtClean="0">
                <a:solidFill>
                  <a:srgbClr val="212529"/>
                </a:solidFill>
              </a:rPr>
              <a:t>[Eğitim Fakültesi</a:t>
            </a:r>
            <a:r>
              <a:rPr lang="tr-TR" sz="1400" b="1" dirty="0">
                <a:solidFill>
                  <a:srgbClr val="212529"/>
                </a:solidFill>
              </a:rPr>
              <a:t>]</a:t>
            </a:r>
            <a:endParaRPr lang="tr-TR" sz="1400" dirty="0"/>
          </a:p>
        </p:txBody>
      </p:sp>
      <p:pic>
        <p:nvPicPr>
          <p:cNvPr id="1026" name="Picture 2" descr="https://dijital.trabzon.edu.tr/storage/2025/1/15/8a8d71d3-4267-44df-aa1a-1ae272e92077.jpeg"/>
          <p:cNvPicPr>
            <a:picLocks noChangeAspect="1" noChangeArrowheads="1"/>
          </p:cNvPicPr>
          <p:nvPr/>
        </p:nvPicPr>
        <p:blipFill rotWithShape="1">
          <a:blip r:embed="rId3">
            <a:extLst>
              <a:ext uri="{28A0092B-C50C-407E-A947-70E740481C1C}">
                <a14:useLocalDpi xmlns:a14="http://schemas.microsoft.com/office/drawing/2010/main" val="0"/>
              </a:ext>
            </a:extLst>
          </a:blip>
          <a:srcRect l="1617" t="41259" r="-1617" b="22815"/>
          <a:stretch/>
        </p:blipFill>
        <p:spPr bwMode="auto">
          <a:xfrm>
            <a:off x="4545175" y="3431880"/>
            <a:ext cx="3665176" cy="1953928"/>
          </a:xfrm>
          <a:prstGeom prst="rect">
            <a:avLst/>
          </a:prstGeom>
          <a:noFill/>
          <a:extLst>
            <a:ext uri="{909E8E84-426E-40DD-AFC4-6F175D3DCCD1}">
              <a14:hiddenFill xmlns:a14="http://schemas.microsoft.com/office/drawing/2010/main">
                <a:solidFill>
                  <a:srgbClr val="FFFFFF"/>
                </a:solidFill>
              </a14:hiddenFill>
            </a:ext>
          </a:extLst>
        </p:spPr>
      </p:pic>
      <p:sp>
        <p:nvSpPr>
          <p:cNvPr id="21" name="Dikdörtgen 20">
            <a:extLst>
              <a:ext uri="{FF2B5EF4-FFF2-40B4-BE49-F238E27FC236}">
                <a16:creationId xmlns:a16="http://schemas.microsoft.com/office/drawing/2014/main" id="{90BDDFC3-DEC1-7F37-6B2D-52283A88774C}"/>
              </a:ext>
            </a:extLst>
          </p:cNvPr>
          <p:cNvSpPr/>
          <p:nvPr/>
        </p:nvSpPr>
        <p:spPr>
          <a:xfrm>
            <a:off x="8444515" y="2406010"/>
            <a:ext cx="3689735" cy="3893159"/>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DE0E91CE-CCD8-8513-9B91-6C0F6C29675E}"/>
              </a:ext>
            </a:extLst>
          </p:cNvPr>
          <p:cNvSpPr txBox="1"/>
          <p:nvPr/>
        </p:nvSpPr>
        <p:spPr>
          <a:xfrm>
            <a:off x="8483015" y="2682028"/>
            <a:ext cx="3581400" cy="523220"/>
          </a:xfrm>
          <a:prstGeom prst="rect">
            <a:avLst/>
          </a:prstGeom>
          <a:noFill/>
        </p:spPr>
        <p:txBody>
          <a:bodyPr wrap="square">
            <a:spAutoFit/>
          </a:bodyPr>
          <a:lstStyle/>
          <a:p>
            <a:pPr algn="ctr"/>
            <a:r>
              <a:rPr lang="tr-TR" sz="1400" b="1" dirty="0" smtClean="0"/>
              <a:t>İdari </a:t>
            </a:r>
            <a:r>
              <a:rPr lang="tr-TR" sz="1400" b="1" dirty="0"/>
              <a:t>Personele Yönelik </a:t>
            </a:r>
            <a:r>
              <a:rPr lang="tr-TR" sz="1400" b="1" dirty="0" smtClean="0"/>
              <a:t/>
            </a:r>
            <a:br>
              <a:rPr lang="tr-TR" sz="1400" b="1" dirty="0" smtClean="0"/>
            </a:br>
            <a:r>
              <a:rPr lang="tr-TR" sz="1400" b="1" dirty="0" smtClean="0"/>
              <a:t>Anket </a:t>
            </a:r>
            <a:r>
              <a:rPr lang="tr-TR" sz="1400" b="1" dirty="0"/>
              <a:t>Sistemi Eğitimi </a:t>
            </a:r>
            <a:endParaRPr lang="tr-TR" sz="1400" dirty="0"/>
          </a:p>
        </p:txBody>
      </p:sp>
      <p:sp>
        <p:nvSpPr>
          <p:cNvPr id="30" name="Oval 29">
            <a:extLst>
              <a:ext uri="{FF2B5EF4-FFF2-40B4-BE49-F238E27FC236}">
                <a16:creationId xmlns:a16="http://schemas.microsoft.com/office/drawing/2014/main" id="{1F88E67F-B4F2-6260-E0D5-46F488895755}"/>
              </a:ext>
            </a:extLst>
          </p:cNvPr>
          <p:cNvSpPr/>
          <p:nvPr/>
        </p:nvSpPr>
        <p:spPr>
          <a:xfrm>
            <a:off x="10276193" y="5775693"/>
            <a:ext cx="360000" cy="360000"/>
          </a:xfrm>
          <a:prstGeom prst="ellipse">
            <a:avLst/>
          </a:prstGeom>
          <a:solidFill>
            <a:srgbClr val="333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3</a:t>
            </a:r>
            <a:endParaRPr lang="tr-TR" dirty="0"/>
          </a:p>
        </p:txBody>
      </p:sp>
      <p:pic>
        <p:nvPicPr>
          <p:cNvPr id="1028" name="Picture 4" descr="https://dijital.trabzon.edu.tr/storage/2025/12/30/32afe5f8-907f-41c3-9458-3bb3059e212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7701" y="3466342"/>
            <a:ext cx="3406162" cy="1885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80177"/>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4F1B3-DB1E-D783-C47D-C9BB7BD62816}"/>
            </a:ext>
          </a:extLst>
        </p:cNvPr>
        <p:cNvGrpSpPr/>
        <p:nvPr/>
      </p:nvGrpSpPr>
      <p:grpSpPr>
        <a:xfrm>
          <a:off x="0" y="0"/>
          <a:ext cx="0" cy="0"/>
          <a:chOff x="0" y="0"/>
          <a:chExt cx="0" cy="0"/>
        </a:xfrm>
      </p:grpSpPr>
      <p:sp>
        <p:nvSpPr>
          <p:cNvPr id="7" name="Dikdörtgen 6">
            <a:extLst>
              <a:ext uri="{FF2B5EF4-FFF2-40B4-BE49-F238E27FC236}">
                <a16:creationId xmlns:a16="http://schemas.microsoft.com/office/drawing/2014/main" id="{E2FF28DC-784E-F58A-93B4-698DA0406773}"/>
              </a:ext>
            </a:extLst>
          </p:cNvPr>
          <p:cNvSpPr/>
          <p:nvPr/>
        </p:nvSpPr>
        <p:spPr>
          <a:xfrm>
            <a:off x="9272365" y="2394706"/>
            <a:ext cx="2919635" cy="3893159"/>
          </a:xfrm>
          <a:prstGeom prst="rect">
            <a:avLst/>
          </a:prstGeom>
          <a:solidFill>
            <a:srgbClr val="FDCBCC">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Unvan 9">
            <a:extLst>
              <a:ext uri="{FF2B5EF4-FFF2-40B4-BE49-F238E27FC236}">
                <a16:creationId xmlns:a16="http://schemas.microsoft.com/office/drawing/2014/main" id="{1E2D25B0-F9C6-B56A-AFCB-1177A97D3F6A}"/>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715D519C-78A3-6D64-FBC1-C9D10C22BCDB}"/>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AD620024-D5E0-7C93-A10F-D18E58B8101B}"/>
              </a:ext>
            </a:extLst>
          </p:cNvPr>
          <p:cNvSpPr>
            <a:spLocks noGrp="1"/>
          </p:cNvSpPr>
          <p:nvPr>
            <p:ph type="sldNum" sz="quarter" idx="12"/>
          </p:nvPr>
        </p:nvSpPr>
        <p:spPr/>
        <p:txBody>
          <a:bodyPr/>
          <a:lstStyle/>
          <a:p>
            <a:fld id="{15D42E69-0B45-4D6A-BDA9-8F9042B0111B}" type="slidenum">
              <a:rPr lang="tr-TR" smtClean="0"/>
              <a:pPr/>
              <a:t>55</a:t>
            </a:fld>
            <a:endParaRPr lang="tr-TR"/>
          </a:p>
        </p:txBody>
      </p:sp>
      <p:sp>
        <p:nvSpPr>
          <p:cNvPr id="23" name="Metin kutusu 22">
            <a:extLst>
              <a:ext uri="{FF2B5EF4-FFF2-40B4-BE49-F238E27FC236}">
                <a16:creationId xmlns:a16="http://schemas.microsoft.com/office/drawing/2014/main" id="{F62F406A-3F6A-8F44-DE22-84B77670B08A}"/>
              </a:ext>
            </a:extLst>
          </p:cNvPr>
          <p:cNvSpPr txBox="1"/>
          <p:nvPr/>
        </p:nvSpPr>
        <p:spPr>
          <a:xfrm>
            <a:off x="0" y="2018161"/>
            <a:ext cx="12595412" cy="338554"/>
          </a:xfrm>
          <a:prstGeom prst="rect">
            <a:avLst/>
          </a:prstGeom>
          <a:noFill/>
        </p:spPr>
        <p:txBody>
          <a:bodyPr wrap="square">
            <a:spAutoFit/>
          </a:bodyPr>
          <a:lstStyle/>
          <a:p>
            <a:pPr>
              <a:buNone/>
            </a:pPr>
            <a:r>
              <a:rPr lang="tr-TR" sz="1600" b="1" dirty="0"/>
              <a:t>H5.1: </a:t>
            </a:r>
            <a:r>
              <a:rPr lang="tr-TR" sz="1600" u="sng" dirty="0"/>
              <a:t>Paydaşların dijital yetkinliklerini arttırmaya yönelik</a:t>
            </a:r>
            <a:r>
              <a:rPr lang="tr-TR" sz="1600" dirty="0"/>
              <a:t> </a:t>
            </a:r>
            <a:r>
              <a:rPr lang="tr-TR" sz="1600" b="1" dirty="0"/>
              <a:t>en az 2 eğitim/seminer etkinliği düzenlemek/danışmanlık desteği vermek</a:t>
            </a:r>
          </a:p>
        </p:txBody>
      </p:sp>
      <p:sp>
        <p:nvSpPr>
          <p:cNvPr id="6" name="Rectangle 1">
            <a:extLst>
              <a:ext uri="{FF2B5EF4-FFF2-40B4-BE49-F238E27FC236}">
                <a16:creationId xmlns:a16="http://schemas.microsoft.com/office/drawing/2014/main" id="{84268515-D0B5-03DB-8251-F035320DC3BE}"/>
              </a:ext>
            </a:extLst>
          </p:cNvPr>
          <p:cNvSpPr txBox="1">
            <a:spLocks noChangeArrowheads="1"/>
          </p:cNvSpPr>
          <p:nvPr/>
        </p:nvSpPr>
        <p:spPr bwMode="auto">
          <a:xfrm>
            <a:off x="0" y="1725493"/>
            <a:ext cx="1080654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tr-TR" sz="1800" b="1" dirty="0"/>
              <a:t>SA5. </a:t>
            </a:r>
            <a:r>
              <a:rPr lang="tr-TR" sz="1800" dirty="0"/>
              <a:t>Dijital dönüşüm alanında diğer birimlerle işbirliği içerisinde olup </a:t>
            </a:r>
            <a:r>
              <a:rPr lang="tr-TR" sz="1800" b="1" dirty="0"/>
              <a:t>dijital yetkinlik ve farkındalığı arttırmak.</a:t>
            </a:r>
          </a:p>
        </p:txBody>
      </p:sp>
      <p:sp>
        <p:nvSpPr>
          <p:cNvPr id="19" name="Dikdörtgen 18">
            <a:extLst>
              <a:ext uri="{FF2B5EF4-FFF2-40B4-BE49-F238E27FC236}">
                <a16:creationId xmlns:a16="http://schemas.microsoft.com/office/drawing/2014/main" id="{B9779EB0-BEB7-387D-20C1-A655136F0BBB}"/>
              </a:ext>
            </a:extLst>
          </p:cNvPr>
          <p:cNvSpPr/>
          <p:nvPr/>
        </p:nvSpPr>
        <p:spPr>
          <a:xfrm>
            <a:off x="1" y="2391099"/>
            <a:ext cx="3169674" cy="3893159"/>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Dikdörtgen 19">
            <a:extLst>
              <a:ext uri="{FF2B5EF4-FFF2-40B4-BE49-F238E27FC236}">
                <a16:creationId xmlns:a16="http://schemas.microsoft.com/office/drawing/2014/main" id="{064BA8BA-693A-C727-8AFD-B3CE00211DF3}"/>
              </a:ext>
            </a:extLst>
          </p:cNvPr>
          <p:cNvSpPr/>
          <p:nvPr/>
        </p:nvSpPr>
        <p:spPr>
          <a:xfrm>
            <a:off x="3169675" y="2394706"/>
            <a:ext cx="3300570" cy="3893159"/>
          </a:xfrm>
          <a:prstGeom prst="rect">
            <a:avLst/>
          </a:prstGeom>
          <a:solidFill>
            <a:srgbClr val="FDCBCC">
              <a:alpha val="7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1" name="Dikdörtgen 20">
            <a:extLst>
              <a:ext uri="{FF2B5EF4-FFF2-40B4-BE49-F238E27FC236}">
                <a16:creationId xmlns:a16="http://schemas.microsoft.com/office/drawing/2014/main" id="{23DAB33A-51D5-8327-3A44-EA40ACC6CA37}"/>
              </a:ext>
            </a:extLst>
          </p:cNvPr>
          <p:cNvSpPr/>
          <p:nvPr/>
        </p:nvSpPr>
        <p:spPr>
          <a:xfrm>
            <a:off x="6470244" y="2391098"/>
            <a:ext cx="2802120" cy="3893159"/>
          </a:xfrm>
          <a:prstGeom prst="rect">
            <a:avLst/>
          </a:prstGeom>
          <a:solidFill>
            <a:schemeClr val="accent1">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Metin kutusu 21">
            <a:extLst>
              <a:ext uri="{FF2B5EF4-FFF2-40B4-BE49-F238E27FC236}">
                <a16:creationId xmlns:a16="http://schemas.microsoft.com/office/drawing/2014/main" id="{AFB2409E-0C80-8BE1-9344-2C889D0F123E}"/>
              </a:ext>
            </a:extLst>
          </p:cNvPr>
          <p:cNvSpPr txBox="1"/>
          <p:nvPr/>
        </p:nvSpPr>
        <p:spPr>
          <a:xfrm>
            <a:off x="0" y="2570370"/>
            <a:ext cx="3370729" cy="523220"/>
          </a:xfrm>
          <a:prstGeom prst="rect">
            <a:avLst/>
          </a:prstGeom>
          <a:noFill/>
        </p:spPr>
        <p:txBody>
          <a:bodyPr wrap="square">
            <a:spAutoFit/>
          </a:bodyPr>
          <a:lstStyle/>
          <a:p>
            <a:pPr algn="ctr"/>
            <a:r>
              <a:rPr lang="tr-TR" sz="1400" b="1" dirty="0"/>
              <a:t>“Yapay Zeka ve Spor” Konulu Seminer Gerçekleştirildi</a:t>
            </a:r>
            <a:endParaRPr lang="tr-TR" sz="1100" dirty="0"/>
          </a:p>
        </p:txBody>
      </p:sp>
      <p:sp>
        <p:nvSpPr>
          <p:cNvPr id="24" name="Metin kutusu 23">
            <a:extLst>
              <a:ext uri="{FF2B5EF4-FFF2-40B4-BE49-F238E27FC236}">
                <a16:creationId xmlns:a16="http://schemas.microsoft.com/office/drawing/2014/main" id="{ECAB50CB-8FAA-FB3E-CBB6-DCF4930C81FC}"/>
              </a:ext>
            </a:extLst>
          </p:cNvPr>
          <p:cNvSpPr txBox="1"/>
          <p:nvPr/>
        </p:nvSpPr>
        <p:spPr>
          <a:xfrm>
            <a:off x="3169673" y="2584422"/>
            <a:ext cx="3300571" cy="523220"/>
          </a:xfrm>
          <a:prstGeom prst="rect">
            <a:avLst/>
          </a:prstGeom>
          <a:noFill/>
        </p:spPr>
        <p:txBody>
          <a:bodyPr wrap="square">
            <a:spAutoFit/>
          </a:bodyPr>
          <a:lstStyle/>
          <a:p>
            <a:pPr algn="ctr"/>
            <a:r>
              <a:rPr lang="tr-TR" sz="1400" b="1" dirty="0"/>
              <a:t>"Öğretmen Adayları için Yapay Zeka ile Etkinlik Tasarımı" Eğitimi Gerçekleştirildi</a:t>
            </a:r>
            <a:endParaRPr lang="tr-TR" sz="1100" dirty="0"/>
          </a:p>
        </p:txBody>
      </p:sp>
      <p:sp>
        <p:nvSpPr>
          <p:cNvPr id="25" name="Metin kutusu 24">
            <a:extLst>
              <a:ext uri="{FF2B5EF4-FFF2-40B4-BE49-F238E27FC236}">
                <a16:creationId xmlns:a16="http://schemas.microsoft.com/office/drawing/2014/main" id="{6D6CFC84-1B94-CA7C-0AEA-A441E00DDCD6}"/>
              </a:ext>
            </a:extLst>
          </p:cNvPr>
          <p:cNvSpPr txBox="1"/>
          <p:nvPr/>
        </p:nvSpPr>
        <p:spPr>
          <a:xfrm>
            <a:off x="6470244" y="2608077"/>
            <a:ext cx="2802120" cy="461665"/>
          </a:xfrm>
          <a:prstGeom prst="rect">
            <a:avLst/>
          </a:prstGeom>
          <a:noFill/>
        </p:spPr>
        <p:txBody>
          <a:bodyPr wrap="square">
            <a:spAutoFit/>
          </a:bodyPr>
          <a:lstStyle/>
          <a:p>
            <a:pPr algn="ctr"/>
            <a:r>
              <a:rPr lang="tr-TR" sz="1200" b="1" dirty="0"/>
              <a:t>"Kariyer Yolculuğuna İlk Adım" Projesinde Öğrencilerle Buluşuldu</a:t>
            </a:r>
            <a:endParaRPr lang="tr-TR" sz="900" dirty="0"/>
          </a:p>
        </p:txBody>
      </p:sp>
      <p:pic>
        <p:nvPicPr>
          <p:cNvPr id="26" name="Picture 2">
            <a:extLst>
              <a:ext uri="{FF2B5EF4-FFF2-40B4-BE49-F238E27FC236}">
                <a16:creationId xmlns:a16="http://schemas.microsoft.com/office/drawing/2014/main" id="{5C3D826D-53AD-57F6-3BDA-02BBA53EEC8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95" r="2325"/>
          <a:stretch>
            <a:fillRect/>
          </a:stretch>
        </p:blipFill>
        <p:spPr bwMode="auto">
          <a:xfrm>
            <a:off x="87046" y="3429000"/>
            <a:ext cx="2995584" cy="19874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DAFB9385-F0F2-42A7-5194-0F78496C38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6" t="24053" r="4134" b="5490"/>
          <a:stretch>
            <a:fillRect/>
          </a:stretch>
        </p:blipFill>
        <p:spPr bwMode="auto">
          <a:xfrm>
            <a:off x="3246865" y="3632052"/>
            <a:ext cx="3146189" cy="17646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1646ECC7-F82A-0478-8B7F-3C46B8D17C7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773" t="3660" r="20204" b="14379"/>
          <a:stretch>
            <a:fillRect/>
          </a:stretch>
        </p:blipFill>
        <p:spPr bwMode="auto">
          <a:xfrm>
            <a:off x="6510921" y="3399371"/>
            <a:ext cx="2720767" cy="223005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FC6F5F08-5825-3B78-D635-5F82C817CD3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314" r="22945"/>
          <a:stretch>
            <a:fillRect/>
          </a:stretch>
        </p:blipFill>
        <p:spPr bwMode="auto">
          <a:xfrm>
            <a:off x="9468158" y="3386370"/>
            <a:ext cx="2528047" cy="2256059"/>
          </a:xfrm>
          <a:prstGeom prst="rect">
            <a:avLst/>
          </a:prstGeom>
          <a:noFill/>
          <a:extLst>
            <a:ext uri="{909E8E84-426E-40DD-AFC4-6F175D3DCCD1}">
              <a14:hiddenFill xmlns:a14="http://schemas.microsoft.com/office/drawing/2010/main">
                <a:solidFill>
                  <a:srgbClr val="FFFFFF"/>
                </a:solidFill>
              </a14:hiddenFill>
            </a:ext>
          </a:extLst>
        </p:spPr>
      </p:pic>
      <p:sp>
        <p:nvSpPr>
          <p:cNvPr id="32" name="Metin kutusu 31">
            <a:extLst>
              <a:ext uri="{FF2B5EF4-FFF2-40B4-BE49-F238E27FC236}">
                <a16:creationId xmlns:a16="http://schemas.microsoft.com/office/drawing/2014/main" id="{9386080F-6BAE-2EC1-8398-52B7CA25758A}"/>
              </a:ext>
            </a:extLst>
          </p:cNvPr>
          <p:cNvSpPr txBox="1"/>
          <p:nvPr/>
        </p:nvSpPr>
        <p:spPr>
          <a:xfrm>
            <a:off x="9272364" y="2577583"/>
            <a:ext cx="2919636" cy="461665"/>
          </a:xfrm>
          <a:prstGeom prst="rect">
            <a:avLst/>
          </a:prstGeom>
          <a:noFill/>
        </p:spPr>
        <p:txBody>
          <a:bodyPr wrap="square">
            <a:spAutoFit/>
          </a:bodyPr>
          <a:lstStyle/>
          <a:p>
            <a:pPr algn="ctr"/>
            <a:r>
              <a:rPr lang="tr-TR" sz="1200" b="1" dirty="0"/>
              <a:t>Dijital Özgeçmiş Hazırlama Eğitimi Düzenlendi</a:t>
            </a:r>
            <a:endParaRPr lang="tr-TR" sz="600" dirty="0"/>
          </a:p>
        </p:txBody>
      </p:sp>
      <p:sp>
        <p:nvSpPr>
          <p:cNvPr id="34" name="Oval 33">
            <a:extLst>
              <a:ext uri="{FF2B5EF4-FFF2-40B4-BE49-F238E27FC236}">
                <a16:creationId xmlns:a16="http://schemas.microsoft.com/office/drawing/2014/main" id="{27A91ADD-BEE6-BCA2-6F88-E272DBF63A63}"/>
              </a:ext>
            </a:extLst>
          </p:cNvPr>
          <p:cNvSpPr/>
          <p:nvPr/>
        </p:nvSpPr>
        <p:spPr>
          <a:xfrm>
            <a:off x="1404838" y="5754756"/>
            <a:ext cx="360000" cy="360000"/>
          </a:xfrm>
          <a:prstGeom prst="ellipse">
            <a:avLst/>
          </a:prstGeom>
          <a:solidFill>
            <a:srgbClr val="333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1</a:t>
            </a:r>
          </a:p>
        </p:txBody>
      </p:sp>
      <p:sp>
        <p:nvSpPr>
          <p:cNvPr id="35" name="Oval 34">
            <a:extLst>
              <a:ext uri="{FF2B5EF4-FFF2-40B4-BE49-F238E27FC236}">
                <a16:creationId xmlns:a16="http://schemas.microsoft.com/office/drawing/2014/main" id="{D102B341-4AB2-CF3D-BDF4-78B6AB58ADA9}"/>
              </a:ext>
            </a:extLst>
          </p:cNvPr>
          <p:cNvSpPr/>
          <p:nvPr/>
        </p:nvSpPr>
        <p:spPr>
          <a:xfrm>
            <a:off x="4639958" y="5742352"/>
            <a:ext cx="360000" cy="360000"/>
          </a:xfrm>
          <a:prstGeom prst="ellipse">
            <a:avLst/>
          </a:prstGeom>
          <a:solidFill>
            <a:srgbClr val="333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2</a:t>
            </a:r>
          </a:p>
        </p:txBody>
      </p:sp>
      <p:sp>
        <p:nvSpPr>
          <p:cNvPr id="36" name="Oval 35">
            <a:extLst>
              <a:ext uri="{FF2B5EF4-FFF2-40B4-BE49-F238E27FC236}">
                <a16:creationId xmlns:a16="http://schemas.microsoft.com/office/drawing/2014/main" id="{63B896B7-F173-F502-CBB1-D1D666AD7FF3}"/>
              </a:ext>
            </a:extLst>
          </p:cNvPr>
          <p:cNvSpPr/>
          <p:nvPr/>
        </p:nvSpPr>
        <p:spPr>
          <a:xfrm>
            <a:off x="7691304" y="5742352"/>
            <a:ext cx="360000" cy="360000"/>
          </a:xfrm>
          <a:prstGeom prst="ellipse">
            <a:avLst/>
          </a:prstGeom>
          <a:solidFill>
            <a:srgbClr val="333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3</a:t>
            </a:r>
          </a:p>
        </p:txBody>
      </p:sp>
      <p:sp>
        <p:nvSpPr>
          <p:cNvPr id="37" name="Oval 36">
            <a:extLst>
              <a:ext uri="{FF2B5EF4-FFF2-40B4-BE49-F238E27FC236}">
                <a16:creationId xmlns:a16="http://schemas.microsoft.com/office/drawing/2014/main" id="{19A8A988-0AF6-9BAC-0D8C-6B4C88AB0048}"/>
              </a:ext>
            </a:extLst>
          </p:cNvPr>
          <p:cNvSpPr/>
          <p:nvPr/>
        </p:nvSpPr>
        <p:spPr>
          <a:xfrm>
            <a:off x="10552182" y="5750115"/>
            <a:ext cx="360000" cy="360000"/>
          </a:xfrm>
          <a:prstGeom prst="ellipse">
            <a:avLst/>
          </a:prstGeom>
          <a:solidFill>
            <a:srgbClr val="333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4</a:t>
            </a:r>
          </a:p>
        </p:txBody>
      </p:sp>
    </p:spTree>
    <p:extLst>
      <p:ext uri="{BB962C8B-B14F-4D97-AF65-F5344CB8AC3E}">
        <p14:creationId xmlns:p14="http://schemas.microsoft.com/office/powerpoint/2010/main" val="310879694"/>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18CBF-3A4C-7BD7-0015-40398D706BD5}"/>
            </a:ext>
          </a:extLst>
        </p:cNvPr>
        <p:cNvGrpSpPr/>
        <p:nvPr/>
      </p:nvGrpSpPr>
      <p:grpSpPr>
        <a:xfrm>
          <a:off x="0" y="0"/>
          <a:ext cx="0" cy="0"/>
          <a:chOff x="0" y="0"/>
          <a:chExt cx="0" cy="0"/>
        </a:xfrm>
      </p:grpSpPr>
      <p:sp>
        <p:nvSpPr>
          <p:cNvPr id="97" name="Dikdörtgen 96">
            <a:extLst>
              <a:ext uri="{FF2B5EF4-FFF2-40B4-BE49-F238E27FC236}">
                <a16:creationId xmlns:a16="http://schemas.microsoft.com/office/drawing/2014/main" id="{73DF47C7-DD9F-58B6-0963-0DB16928E282}"/>
              </a:ext>
            </a:extLst>
          </p:cNvPr>
          <p:cNvSpPr/>
          <p:nvPr/>
        </p:nvSpPr>
        <p:spPr>
          <a:xfrm>
            <a:off x="0" y="2406720"/>
            <a:ext cx="12201301" cy="356605"/>
          </a:xfrm>
          <a:prstGeom prst="rect">
            <a:avLst/>
          </a:prstGeom>
          <a:solidFill>
            <a:schemeClr val="bg1">
              <a:lumMod val="65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Unvan 9">
            <a:extLst>
              <a:ext uri="{FF2B5EF4-FFF2-40B4-BE49-F238E27FC236}">
                <a16:creationId xmlns:a16="http://schemas.microsoft.com/office/drawing/2014/main" id="{74A7BAE1-49CF-B2F0-2FF0-2D4C60AA1A55}"/>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7A55DFA6-80CB-76DF-E6A1-AA6DFBD3E1E6}"/>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10F722A0-91C8-60EC-8ADC-958161983478}"/>
              </a:ext>
            </a:extLst>
          </p:cNvPr>
          <p:cNvSpPr>
            <a:spLocks noGrp="1"/>
          </p:cNvSpPr>
          <p:nvPr>
            <p:ph type="sldNum" sz="quarter" idx="12"/>
          </p:nvPr>
        </p:nvSpPr>
        <p:spPr/>
        <p:txBody>
          <a:bodyPr/>
          <a:lstStyle/>
          <a:p>
            <a:fld id="{15D42E69-0B45-4D6A-BDA9-8F9042B0111B}" type="slidenum">
              <a:rPr lang="tr-TR" smtClean="0"/>
              <a:pPr/>
              <a:t>56</a:t>
            </a:fld>
            <a:endParaRPr lang="tr-TR"/>
          </a:p>
        </p:txBody>
      </p:sp>
      <p:sp>
        <p:nvSpPr>
          <p:cNvPr id="23" name="Metin kutusu 22">
            <a:extLst>
              <a:ext uri="{FF2B5EF4-FFF2-40B4-BE49-F238E27FC236}">
                <a16:creationId xmlns:a16="http://schemas.microsoft.com/office/drawing/2014/main" id="{806374C6-80CC-7BDB-B720-B70B3E79E78A}"/>
              </a:ext>
            </a:extLst>
          </p:cNvPr>
          <p:cNvSpPr txBox="1"/>
          <p:nvPr/>
        </p:nvSpPr>
        <p:spPr>
          <a:xfrm>
            <a:off x="0" y="2018161"/>
            <a:ext cx="12595412" cy="338554"/>
          </a:xfrm>
          <a:prstGeom prst="rect">
            <a:avLst/>
          </a:prstGeom>
          <a:noFill/>
        </p:spPr>
        <p:txBody>
          <a:bodyPr wrap="square">
            <a:spAutoFit/>
          </a:bodyPr>
          <a:lstStyle/>
          <a:p>
            <a:pPr>
              <a:buNone/>
            </a:pPr>
            <a:r>
              <a:rPr lang="tr-TR" sz="1600" b="1" dirty="0"/>
              <a:t>H5.2: </a:t>
            </a:r>
            <a:r>
              <a:rPr lang="tr-TR" sz="1600" dirty="0"/>
              <a:t>Paydaşların farkındalığına yönelik </a:t>
            </a:r>
            <a:r>
              <a:rPr lang="tr-TR" sz="1600" b="1" dirty="0"/>
              <a:t>yılda en az 20 sosyal medya paylaşımı </a:t>
            </a:r>
            <a:r>
              <a:rPr lang="tr-TR" sz="1600" b="1" dirty="0" smtClean="0"/>
              <a:t>yapmak    &gt;&gt;  [2025 yılında 50 paylaşım yapıldı]</a:t>
            </a:r>
            <a:endParaRPr lang="tr-TR" sz="1600" dirty="0"/>
          </a:p>
        </p:txBody>
      </p:sp>
      <p:sp>
        <p:nvSpPr>
          <p:cNvPr id="6" name="Rectangle 1">
            <a:extLst>
              <a:ext uri="{FF2B5EF4-FFF2-40B4-BE49-F238E27FC236}">
                <a16:creationId xmlns:a16="http://schemas.microsoft.com/office/drawing/2014/main" id="{E830B19A-1D2F-6881-F140-D50254895D23}"/>
              </a:ext>
            </a:extLst>
          </p:cNvPr>
          <p:cNvSpPr txBox="1">
            <a:spLocks noChangeArrowheads="1"/>
          </p:cNvSpPr>
          <p:nvPr/>
        </p:nvSpPr>
        <p:spPr bwMode="auto">
          <a:xfrm>
            <a:off x="25667" y="1725493"/>
            <a:ext cx="1080654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tr-TR" sz="1800" b="1" dirty="0"/>
              <a:t>SA5. </a:t>
            </a:r>
            <a:r>
              <a:rPr lang="tr-TR" sz="1800" dirty="0"/>
              <a:t>Dijital dönüşüm alanında diğer birimlerle işbirliği içerisinde olup dijital yetkinlik ve farkındalığı arttırmak.</a:t>
            </a:r>
          </a:p>
        </p:txBody>
      </p:sp>
      <p:pic>
        <p:nvPicPr>
          <p:cNvPr id="31" name="Resim 30" descr="metin, ekran görüntüsü, çevrimiçi reklamcılık, web sitesi içeren bir resim&#10;&#10;Yapay zeka tarafından oluşturulmuş içerik yanlış olabilir.">
            <a:extLst>
              <a:ext uri="{FF2B5EF4-FFF2-40B4-BE49-F238E27FC236}">
                <a16:creationId xmlns:a16="http://schemas.microsoft.com/office/drawing/2014/main" id="{380470FC-9C4D-45E4-F819-D14B7EA7A4E0}"/>
              </a:ext>
            </a:extLst>
          </p:cNvPr>
          <p:cNvPicPr>
            <a:picLocks noChangeAspect="1"/>
          </p:cNvPicPr>
          <p:nvPr/>
        </p:nvPicPr>
        <p:blipFill>
          <a:blip r:embed="rId2"/>
          <a:srcRect t="1423"/>
          <a:stretch>
            <a:fillRect/>
          </a:stretch>
        </p:blipFill>
        <p:spPr>
          <a:xfrm>
            <a:off x="7699081" y="4438751"/>
            <a:ext cx="1800000" cy="1800000"/>
          </a:xfrm>
          <a:prstGeom prst="rect">
            <a:avLst/>
          </a:prstGeom>
        </p:spPr>
      </p:pic>
      <p:pic>
        <p:nvPicPr>
          <p:cNvPr id="35" name="Resim 34" descr="metin, ekran görüntüsü, tasarım içeren bir resim&#10;&#10;Yapay zeka tarafından oluşturulmuş içerik yanlış olabilir.">
            <a:extLst>
              <a:ext uri="{FF2B5EF4-FFF2-40B4-BE49-F238E27FC236}">
                <a16:creationId xmlns:a16="http://schemas.microsoft.com/office/drawing/2014/main" id="{4CB989DB-DA3D-6306-2593-8A664868849C}"/>
              </a:ext>
            </a:extLst>
          </p:cNvPr>
          <p:cNvPicPr>
            <a:picLocks noChangeAspect="1"/>
          </p:cNvPicPr>
          <p:nvPr/>
        </p:nvPicPr>
        <p:blipFill>
          <a:blip r:embed="rId3"/>
          <a:srcRect l="587" t="971" r="1026" b="1303"/>
          <a:stretch>
            <a:fillRect/>
          </a:stretch>
        </p:blipFill>
        <p:spPr>
          <a:xfrm>
            <a:off x="5413714" y="4438751"/>
            <a:ext cx="1800000" cy="1800000"/>
          </a:xfrm>
          <a:prstGeom prst="rect">
            <a:avLst/>
          </a:prstGeom>
        </p:spPr>
      </p:pic>
      <p:pic>
        <p:nvPicPr>
          <p:cNvPr id="37" name="Resim 36" descr="metin, ekran görüntüsü, tasarım içeren bir resim&#10;&#10;Yapay zeka tarafından oluşturulmuş içerik yanlış olabilir.">
            <a:extLst>
              <a:ext uri="{FF2B5EF4-FFF2-40B4-BE49-F238E27FC236}">
                <a16:creationId xmlns:a16="http://schemas.microsoft.com/office/drawing/2014/main" id="{2812AD8E-A1B3-F531-ADA7-EBC5B22793FF}"/>
              </a:ext>
            </a:extLst>
          </p:cNvPr>
          <p:cNvPicPr>
            <a:picLocks noChangeAspect="1"/>
          </p:cNvPicPr>
          <p:nvPr/>
        </p:nvPicPr>
        <p:blipFill>
          <a:blip r:embed="rId4"/>
          <a:stretch>
            <a:fillRect/>
          </a:stretch>
        </p:blipFill>
        <p:spPr>
          <a:xfrm>
            <a:off x="10001822" y="4418917"/>
            <a:ext cx="1800000" cy="1800000"/>
          </a:xfrm>
          <a:prstGeom prst="rect">
            <a:avLst/>
          </a:prstGeom>
        </p:spPr>
      </p:pic>
      <p:pic>
        <p:nvPicPr>
          <p:cNvPr id="69" name="Resim 68" descr="metin, ekran görüntüsü, çizgi film, grafik tasarım içeren bir resim&#10;&#10;Yapay zeka tarafından oluşturulmuş içerik yanlış olabilir.">
            <a:extLst>
              <a:ext uri="{FF2B5EF4-FFF2-40B4-BE49-F238E27FC236}">
                <a16:creationId xmlns:a16="http://schemas.microsoft.com/office/drawing/2014/main" id="{B1E60CFB-5705-FA15-4735-7272C4A4873D}"/>
              </a:ext>
            </a:extLst>
          </p:cNvPr>
          <p:cNvPicPr>
            <a:picLocks noChangeAspect="1"/>
          </p:cNvPicPr>
          <p:nvPr/>
        </p:nvPicPr>
        <p:blipFill>
          <a:blip r:embed="rId5"/>
          <a:srcRect r="1000" b="1031"/>
          <a:stretch>
            <a:fillRect/>
          </a:stretch>
        </p:blipFill>
        <p:spPr>
          <a:xfrm>
            <a:off x="2967246" y="4418917"/>
            <a:ext cx="1800000" cy="1800000"/>
          </a:xfrm>
          <a:prstGeom prst="rect">
            <a:avLst/>
          </a:prstGeom>
        </p:spPr>
      </p:pic>
      <p:pic>
        <p:nvPicPr>
          <p:cNvPr id="70" name="Resim 69" descr="metin, ekran görüntüsü, tasarım içeren bir resim&#10;&#10;Yapay zeka tarafından oluşturulmuş içerik yanlış olabilir.">
            <a:extLst>
              <a:ext uri="{FF2B5EF4-FFF2-40B4-BE49-F238E27FC236}">
                <a16:creationId xmlns:a16="http://schemas.microsoft.com/office/drawing/2014/main" id="{E909E14B-4828-764D-2CD9-5F140195C7D7}"/>
              </a:ext>
            </a:extLst>
          </p:cNvPr>
          <p:cNvPicPr>
            <a:picLocks noChangeAspect="1"/>
          </p:cNvPicPr>
          <p:nvPr/>
        </p:nvPicPr>
        <p:blipFill>
          <a:blip r:embed="rId6"/>
          <a:stretch>
            <a:fillRect/>
          </a:stretch>
        </p:blipFill>
        <p:spPr>
          <a:xfrm>
            <a:off x="716894" y="4418917"/>
            <a:ext cx="1800000" cy="1800000"/>
          </a:xfrm>
          <a:prstGeom prst="rect">
            <a:avLst/>
          </a:prstGeom>
        </p:spPr>
      </p:pic>
      <p:pic>
        <p:nvPicPr>
          <p:cNvPr id="72" name="Resim 71" descr="metin, ekran görüntüsü, işletim sistemi, çevrimiçi reklamcılık içeren bir resim&#10;&#10;Yapay zeka tarafından oluşturulmuş içerik yanlış olabilir.">
            <a:extLst>
              <a:ext uri="{FF2B5EF4-FFF2-40B4-BE49-F238E27FC236}">
                <a16:creationId xmlns:a16="http://schemas.microsoft.com/office/drawing/2014/main" id="{B8EE5312-C37A-2A39-7AE2-F52D0FC8F655}"/>
              </a:ext>
            </a:extLst>
          </p:cNvPr>
          <p:cNvPicPr>
            <a:picLocks noChangeAspect="1"/>
          </p:cNvPicPr>
          <p:nvPr/>
        </p:nvPicPr>
        <p:blipFill>
          <a:blip r:embed="rId7"/>
          <a:stretch>
            <a:fillRect/>
          </a:stretch>
        </p:blipFill>
        <p:spPr>
          <a:xfrm>
            <a:off x="7507875" y="3996172"/>
            <a:ext cx="1800000" cy="1800000"/>
          </a:xfrm>
          <a:prstGeom prst="rect">
            <a:avLst/>
          </a:prstGeom>
        </p:spPr>
      </p:pic>
      <p:pic>
        <p:nvPicPr>
          <p:cNvPr id="74" name="Resim 73" descr="metin, ekran görüntüsü, çevrimiçi reklamcılık, web sitesi içeren bir resim&#10;&#10;Yapay zeka tarafından oluşturulmuş içerik yanlış olabilir.">
            <a:extLst>
              <a:ext uri="{FF2B5EF4-FFF2-40B4-BE49-F238E27FC236}">
                <a16:creationId xmlns:a16="http://schemas.microsoft.com/office/drawing/2014/main" id="{A534578C-C34E-4CE1-E9F7-440D5FF8DBB9}"/>
              </a:ext>
            </a:extLst>
          </p:cNvPr>
          <p:cNvPicPr>
            <a:picLocks noChangeAspect="1"/>
          </p:cNvPicPr>
          <p:nvPr/>
        </p:nvPicPr>
        <p:blipFill>
          <a:blip r:embed="rId8"/>
          <a:stretch>
            <a:fillRect/>
          </a:stretch>
        </p:blipFill>
        <p:spPr>
          <a:xfrm>
            <a:off x="7316669" y="3093581"/>
            <a:ext cx="1800000" cy="1800000"/>
          </a:xfrm>
          <a:prstGeom prst="rect">
            <a:avLst/>
          </a:prstGeom>
        </p:spPr>
      </p:pic>
      <p:pic>
        <p:nvPicPr>
          <p:cNvPr id="81" name="Resim 80" descr="metin, ekran görüntüsü, daire içeren bir resim&#10;&#10;Yapay zeka tarafından oluşturulmuş içerik yanlış olabilir.">
            <a:extLst>
              <a:ext uri="{FF2B5EF4-FFF2-40B4-BE49-F238E27FC236}">
                <a16:creationId xmlns:a16="http://schemas.microsoft.com/office/drawing/2014/main" id="{224E9CE3-EA3B-86C8-621C-44D5AADEFB0A}"/>
              </a:ext>
            </a:extLst>
          </p:cNvPr>
          <p:cNvPicPr>
            <a:picLocks noChangeAspect="1"/>
          </p:cNvPicPr>
          <p:nvPr/>
        </p:nvPicPr>
        <p:blipFill>
          <a:blip r:embed="rId9"/>
          <a:srcRect r="243"/>
          <a:stretch>
            <a:fillRect/>
          </a:stretch>
        </p:blipFill>
        <p:spPr>
          <a:xfrm>
            <a:off x="525303" y="4050039"/>
            <a:ext cx="1800000" cy="1800000"/>
          </a:xfrm>
          <a:prstGeom prst="rect">
            <a:avLst/>
          </a:prstGeom>
        </p:spPr>
      </p:pic>
      <p:pic>
        <p:nvPicPr>
          <p:cNvPr id="80" name="Resim 79" descr="metin, ekran görüntüsü, tasarım içeren bir resim&#10;&#10;Yapay zeka tarafından oluşturulmuş içerik yanlış olabilir.">
            <a:extLst>
              <a:ext uri="{FF2B5EF4-FFF2-40B4-BE49-F238E27FC236}">
                <a16:creationId xmlns:a16="http://schemas.microsoft.com/office/drawing/2014/main" id="{F2667523-B8B1-4A02-F410-4418CA4A21A7}"/>
              </a:ext>
            </a:extLst>
          </p:cNvPr>
          <p:cNvPicPr>
            <a:picLocks noChangeAspect="1"/>
          </p:cNvPicPr>
          <p:nvPr/>
        </p:nvPicPr>
        <p:blipFill>
          <a:blip r:embed="rId10"/>
          <a:stretch>
            <a:fillRect/>
          </a:stretch>
        </p:blipFill>
        <p:spPr>
          <a:xfrm>
            <a:off x="281483" y="3435557"/>
            <a:ext cx="1800000" cy="1800000"/>
          </a:xfrm>
          <a:prstGeom prst="rect">
            <a:avLst/>
          </a:prstGeom>
        </p:spPr>
      </p:pic>
      <p:pic>
        <p:nvPicPr>
          <p:cNvPr id="82" name="Resim 81" descr="metin, ekran görüntüsü, çizgi film, ayakkabı içeren bir resim&#10;&#10;Yapay zeka tarafından oluşturulmuş içerik yanlış olabilir.">
            <a:extLst>
              <a:ext uri="{FF2B5EF4-FFF2-40B4-BE49-F238E27FC236}">
                <a16:creationId xmlns:a16="http://schemas.microsoft.com/office/drawing/2014/main" id="{327345AB-E126-B1E9-B1E5-86D4ACC83BFF}"/>
              </a:ext>
            </a:extLst>
          </p:cNvPr>
          <p:cNvPicPr>
            <a:picLocks noChangeAspect="1"/>
          </p:cNvPicPr>
          <p:nvPr/>
        </p:nvPicPr>
        <p:blipFill>
          <a:blip r:embed="rId11"/>
          <a:stretch>
            <a:fillRect/>
          </a:stretch>
        </p:blipFill>
        <p:spPr>
          <a:xfrm>
            <a:off x="2806622" y="3754430"/>
            <a:ext cx="1800000" cy="1800000"/>
          </a:xfrm>
          <a:prstGeom prst="rect">
            <a:avLst/>
          </a:prstGeom>
        </p:spPr>
      </p:pic>
      <p:pic>
        <p:nvPicPr>
          <p:cNvPr id="83" name="Resim 82" descr="metin, ekran görüntüsü, tasarım içeren bir resim&#10;&#10;Yapay zeka tarafından oluşturulmuş içerik yanlış olabilir.">
            <a:extLst>
              <a:ext uri="{FF2B5EF4-FFF2-40B4-BE49-F238E27FC236}">
                <a16:creationId xmlns:a16="http://schemas.microsoft.com/office/drawing/2014/main" id="{32D573B3-5373-6795-803D-7EAD9C879AB3}"/>
              </a:ext>
            </a:extLst>
          </p:cNvPr>
          <p:cNvPicPr>
            <a:picLocks noChangeAspect="1"/>
          </p:cNvPicPr>
          <p:nvPr/>
        </p:nvPicPr>
        <p:blipFill>
          <a:blip r:embed="rId12"/>
          <a:stretch>
            <a:fillRect/>
          </a:stretch>
        </p:blipFill>
        <p:spPr>
          <a:xfrm>
            <a:off x="2674350" y="2798312"/>
            <a:ext cx="1800000" cy="1800000"/>
          </a:xfrm>
          <a:prstGeom prst="rect">
            <a:avLst/>
          </a:prstGeom>
        </p:spPr>
      </p:pic>
      <p:pic>
        <p:nvPicPr>
          <p:cNvPr id="88" name="Resim 87" descr="metin, ekran görüntüsü, çevrimiçi reklamcılık, web sitesi içeren bir resim&#10;&#10;Yapay zeka tarafından oluşturulmuş içerik yanlış olabilir.">
            <a:extLst>
              <a:ext uri="{FF2B5EF4-FFF2-40B4-BE49-F238E27FC236}">
                <a16:creationId xmlns:a16="http://schemas.microsoft.com/office/drawing/2014/main" id="{17466E8A-28F2-4CD0-EE72-0AF1045CEE9A}"/>
              </a:ext>
            </a:extLst>
          </p:cNvPr>
          <p:cNvPicPr>
            <a:picLocks noChangeAspect="1"/>
          </p:cNvPicPr>
          <p:nvPr/>
        </p:nvPicPr>
        <p:blipFill>
          <a:blip r:embed="rId13"/>
          <a:stretch>
            <a:fillRect/>
          </a:stretch>
        </p:blipFill>
        <p:spPr>
          <a:xfrm>
            <a:off x="5079427" y="3991381"/>
            <a:ext cx="1800000" cy="1800000"/>
          </a:xfrm>
          <a:prstGeom prst="rect">
            <a:avLst/>
          </a:prstGeom>
        </p:spPr>
      </p:pic>
      <p:pic>
        <p:nvPicPr>
          <p:cNvPr id="89" name="Resim 88" descr="metin, ekran görüntüsü, logo, yazı tipi içeren bir resim&#10;&#10;Yapay zeka tarafından oluşturulmuş içerik yanlış olabilir.">
            <a:extLst>
              <a:ext uri="{FF2B5EF4-FFF2-40B4-BE49-F238E27FC236}">
                <a16:creationId xmlns:a16="http://schemas.microsoft.com/office/drawing/2014/main" id="{C2E788C6-5AFA-DE7D-2706-5A52E41D0B6C}"/>
              </a:ext>
            </a:extLst>
          </p:cNvPr>
          <p:cNvPicPr>
            <a:picLocks noChangeAspect="1"/>
          </p:cNvPicPr>
          <p:nvPr/>
        </p:nvPicPr>
        <p:blipFill>
          <a:blip r:embed="rId14"/>
          <a:stretch>
            <a:fillRect/>
          </a:stretch>
        </p:blipFill>
        <p:spPr>
          <a:xfrm>
            <a:off x="4851303" y="3127446"/>
            <a:ext cx="1800000" cy="1800000"/>
          </a:xfrm>
          <a:prstGeom prst="rect">
            <a:avLst/>
          </a:prstGeom>
        </p:spPr>
      </p:pic>
      <p:pic>
        <p:nvPicPr>
          <p:cNvPr id="90" name="Resim 89" descr="metin, ekran görüntüsü, grafik tasarım içeren bir resim&#10;&#10;Yapay zeka tarafından oluşturulmuş içerik yanlış olabilir.">
            <a:extLst>
              <a:ext uri="{FF2B5EF4-FFF2-40B4-BE49-F238E27FC236}">
                <a16:creationId xmlns:a16="http://schemas.microsoft.com/office/drawing/2014/main" id="{64D0ACB6-ED2B-E423-4784-7B7FE37A5340}"/>
              </a:ext>
            </a:extLst>
          </p:cNvPr>
          <p:cNvPicPr>
            <a:picLocks noChangeAspect="1"/>
          </p:cNvPicPr>
          <p:nvPr/>
        </p:nvPicPr>
        <p:blipFill>
          <a:blip r:embed="rId15"/>
          <a:stretch>
            <a:fillRect/>
          </a:stretch>
        </p:blipFill>
        <p:spPr>
          <a:xfrm>
            <a:off x="9619410" y="3199672"/>
            <a:ext cx="2062083" cy="2067125"/>
          </a:xfrm>
          <a:prstGeom prst="rect">
            <a:avLst/>
          </a:prstGeom>
        </p:spPr>
      </p:pic>
      <p:sp>
        <p:nvSpPr>
          <p:cNvPr id="92" name="Metin kutusu 91">
            <a:extLst>
              <a:ext uri="{FF2B5EF4-FFF2-40B4-BE49-F238E27FC236}">
                <a16:creationId xmlns:a16="http://schemas.microsoft.com/office/drawing/2014/main" id="{4610FC2F-1B1C-93DE-8BB5-6B31E3EA2D19}"/>
              </a:ext>
            </a:extLst>
          </p:cNvPr>
          <p:cNvSpPr txBox="1"/>
          <p:nvPr/>
        </p:nvSpPr>
        <p:spPr>
          <a:xfrm>
            <a:off x="25667" y="2448897"/>
            <a:ext cx="2104885" cy="276999"/>
          </a:xfrm>
          <a:prstGeom prst="rect">
            <a:avLst/>
          </a:prstGeom>
          <a:solidFill>
            <a:schemeClr val="bg1">
              <a:lumMod val="85000"/>
            </a:schemeClr>
          </a:solidFill>
        </p:spPr>
        <p:txBody>
          <a:bodyPr wrap="square">
            <a:spAutoFit/>
          </a:bodyPr>
          <a:lstStyle/>
          <a:p>
            <a:r>
              <a:rPr lang="tr-TR" sz="1200" b="1" i="0" dirty="0">
                <a:effectLst/>
              </a:rPr>
              <a:t>BİLGİ VE VERİ OKURYAZARLIĞI</a:t>
            </a:r>
            <a:endParaRPr lang="tr-TR" sz="1200" dirty="0"/>
          </a:p>
        </p:txBody>
      </p:sp>
      <p:sp>
        <p:nvSpPr>
          <p:cNvPr id="93" name="Metin kutusu 92">
            <a:extLst>
              <a:ext uri="{FF2B5EF4-FFF2-40B4-BE49-F238E27FC236}">
                <a16:creationId xmlns:a16="http://schemas.microsoft.com/office/drawing/2014/main" id="{4010E84C-1E46-0066-36D2-97355521AE3C}"/>
              </a:ext>
            </a:extLst>
          </p:cNvPr>
          <p:cNvSpPr txBox="1"/>
          <p:nvPr/>
        </p:nvSpPr>
        <p:spPr>
          <a:xfrm>
            <a:off x="2777747" y="2448897"/>
            <a:ext cx="1644283" cy="276999"/>
          </a:xfrm>
          <a:prstGeom prst="rect">
            <a:avLst/>
          </a:prstGeom>
          <a:solidFill>
            <a:schemeClr val="bg1">
              <a:lumMod val="85000"/>
            </a:schemeClr>
          </a:solidFill>
        </p:spPr>
        <p:txBody>
          <a:bodyPr wrap="square">
            <a:spAutoFit/>
          </a:bodyPr>
          <a:lstStyle/>
          <a:p>
            <a:r>
              <a:rPr lang="tr-TR" sz="1200" b="1" dirty="0"/>
              <a:t>İÇERİK GELİŞTİRME</a:t>
            </a:r>
            <a:endParaRPr lang="tr-TR" sz="1200" dirty="0"/>
          </a:p>
        </p:txBody>
      </p:sp>
      <p:sp>
        <p:nvSpPr>
          <p:cNvPr id="94" name="Metin kutusu 93">
            <a:extLst>
              <a:ext uri="{FF2B5EF4-FFF2-40B4-BE49-F238E27FC236}">
                <a16:creationId xmlns:a16="http://schemas.microsoft.com/office/drawing/2014/main" id="{B6A1B09F-0F65-0F66-F2BC-117ACBF73491}"/>
              </a:ext>
            </a:extLst>
          </p:cNvPr>
          <p:cNvSpPr txBox="1"/>
          <p:nvPr/>
        </p:nvSpPr>
        <p:spPr>
          <a:xfrm>
            <a:off x="4881036" y="2455186"/>
            <a:ext cx="1644283" cy="276999"/>
          </a:xfrm>
          <a:prstGeom prst="rect">
            <a:avLst/>
          </a:prstGeom>
          <a:solidFill>
            <a:schemeClr val="bg1">
              <a:lumMod val="85000"/>
            </a:schemeClr>
          </a:solidFill>
        </p:spPr>
        <p:txBody>
          <a:bodyPr wrap="square">
            <a:spAutoFit/>
          </a:bodyPr>
          <a:lstStyle/>
          <a:p>
            <a:r>
              <a:rPr lang="tr-TR" sz="1200" b="1" dirty="0"/>
              <a:t>İLETİŞİM VE İŞ BİRLİĞİ </a:t>
            </a:r>
            <a:endParaRPr lang="tr-TR" sz="1200" dirty="0"/>
          </a:p>
        </p:txBody>
      </p:sp>
      <p:sp>
        <p:nvSpPr>
          <p:cNvPr id="95" name="Metin kutusu 94">
            <a:extLst>
              <a:ext uri="{FF2B5EF4-FFF2-40B4-BE49-F238E27FC236}">
                <a16:creationId xmlns:a16="http://schemas.microsoft.com/office/drawing/2014/main" id="{8F56CEB2-6230-9979-231E-ED970A696EEB}"/>
              </a:ext>
            </a:extLst>
          </p:cNvPr>
          <p:cNvSpPr txBox="1"/>
          <p:nvPr/>
        </p:nvSpPr>
        <p:spPr>
          <a:xfrm>
            <a:off x="7704613" y="2443833"/>
            <a:ext cx="905987" cy="276999"/>
          </a:xfrm>
          <a:prstGeom prst="rect">
            <a:avLst/>
          </a:prstGeom>
          <a:solidFill>
            <a:schemeClr val="bg1">
              <a:lumMod val="85000"/>
            </a:schemeClr>
          </a:solidFill>
        </p:spPr>
        <p:txBody>
          <a:bodyPr wrap="square">
            <a:spAutoFit/>
          </a:bodyPr>
          <a:lstStyle/>
          <a:p>
            <a:r>
              <a:rPr lang="tr-TR" sz="1200" b="1" dirty="0"/>
              <a:t>GÜVENLİK</a:t>
            </a:r>
            <a:endParaRPr lang="tr-TR" sz="1200" dirty="0"/>
          </a:p>
        </p:txBody>
      </p:sp>
      <p:sp>
        <p:nvSpPr>
          <p:cNvPr id="96" name="Metin kutusu 95">
            <a:extLst>
              <a:ext uri="{FF2B5EF4-FFF2-40B4-BE49-F238E27FC236}">
                <a16:creationId xmlns:a16="http://schemas.microsoft.com/office/drawing/2014/main" id="{C1661BA1-A416-EC96-DBBA-9F46215EE1FC}"/>
              </a:ext>
            </a:extLst>
          </p:cNvPr>
          <p:cNvSpPr txBox="1"/>
          <p:nvPr/>
        </p:nvSpPr>
        <p:spPr>
          <a:xfrm>
            <a:off x="10149126" y="2455186"/>
            <a:ext cx="1314839" cy="276999"/>
          </a:xfrm>
          <a:prstGeom prst="rect">
            <a:avLst/>
          </a:prstGeom>
          <a:solidFill>
            <a:schemeClr val="bg1">
              <a:lumMod val="85000"/>
            </a:schemeClr>
          </a:solidFill>
        </p:spPr>
        <p:txBody>
          <a:bodyPr wrap="square">
            <a:spAutoFit/>
          </a:bodyPr>
          <a:lstStyle/>
          <a:p>
            <a:r>
              <a:rPr lang="tr-TR" sz="1200" b="1" dirty="0"/>
              <a:t>PROBLEM ÇÖZME</a:t>
            </a:r>
            <a:endParaRPr lang="tr-TR" sz="1200" dirty="0"/>
          </a:p>
        </p:txBody>
      </p:sp>
      <p:pic>
        <p:nvPicPr>
          <p:cNvPr id="28" name="Resim 27" descr="metin, ekran görüntüsü, yazı tipi, diyagram içeren bir resim&#10;&#10;Yapay zeka tarafından oluşturulmuş içerik yanlış olabilir.">
            <a:extLst>
              <a:ext uri="{FF2B5EF4-FFF2-40B4-BE49-F238E27FC236}">
                <a16:creationId xmlns:a16="http://schemas.microsoft.com/office/drawing/2014/main" id="{111FAE47-4253-B565-162F-9E161907CBC0}"/>
              </a:ext>
            </a:extLst>
          </p:cNvPr>
          <p:cNvPicPr>
            <a:picLocks noChangeAspect="1"/>
          </p:cNvPicPr>
          <p:nvPr/>
        </p:nvPicPr>
        <p:blipFill>
          <a:blip r:embed="rId16"/>
          <a:stretch>
            <a:fillRect/>
          </a:stretch>
        </p:blipFill>
        <p:spPr>
          <a:xfrm>
            <a:off x="100103" y="2863329"/>
            <a:ext cx="1800000" cy="1800000"/>
          </a:xfrm>
          <a:prstGeom prst="rect">
            <a:avLst/>
          </a:prstGeom>
        </p:spPr>
      </p:pic>
    </p:spTree>
    <p:extLst>
      <p:ext uri="{BB962C8B-B14F-4D97-AF65-F5344CB8AC3E}">
        <p14:creationId xmlns:p14="http://schemas.microsoft.com/office/powerpoint/2010/main" val="920043290"/>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D316A-B925-FD86-0627-5CA6587AEBF0}"/>
            </a:ext>
          </a:extLst>
        </p:cNvPr>
        <p:cNvGrpSpPr/>
        <p:nvPr/>
      </p:nvGrpSpPr>
      <p:grpSpPr>
        <a:xfrm>
          <a:off x="0" y="0"/>
          <a:ext cx="0" cy="0"/>
          <a:chOff x="0" y="0"/>
          <a:chExt cx="0" cy="0"/>
        </a:xfrm>
      </p:grpSpPr>
      <p:sp>
        <p:nvSpPr>
          <p:cNvPr id="9" name="Dikdörtgen 8">
            <a:extLst>
              <a:ext uri="{FF2B5EF4-FFF2-40B4-BE49-F238E27FC236}">
                <a16:creationId xmlns:a16="http://schemas.microsoft.com/office/drawing/2014/main" id="{53E2911D-9E01-403D-934A-7D4E1B46E943}"/>
              </a:ext>
            </a:extLst>
          </p:cNvPr>
          <p:cNvSpPr/>
          <p:nvPr/>
        </p:nvSpPr>
        <p:spPr>
          <a:xfrm>
            <a:off x="-1" y="2415382"/>
            <a:ext cx="12192001" cy="356605"/>
          </a:xfrm>
          <a:prstGeom prst="rect">
            <a:avLst/>
          </a:prstGeom>
          <a:solidFill>
            <a:schemeClr val="bg1">
              <a:lumMod val="65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Unvan 9">
            <a:extLst>
              <a:ext uri="{FF2B5EF4-FFF2-40B4-BE49-F238E27FC236}">
                <a16:creationId xmlns:a16="http://schemas.microsoft.com/office/drawing/2014/main" id="{76C0F6B8-C286-C943-C86B-32605AC96687}"/>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A3957A48-A822-B92F-B979-7407193D20E1}"/>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062CE6C2-9586-2E2A-46D4-0229250FA59C}"/>
              </a:ext>
            </a:extLst>
          </p:cNvPr>
          <p:cNvSpPr>
            <a:spLocks noGrp="1"/>
          </p:cNvSpPr>
          <p:nvPr>
            <p:ph type="sldNum" sz="quarter" idx="12"/>
          </p:nvPr>
        </p:nvSpPr>
        <p:spPr/>
        <p:txBody>
          <a:bodyPr/>
          <a:lstStyle/>
          <a:p>
            <a:fld id="{15D42E69-0B45-4D6A-BDA9-8F9042B0111B}" type="slidenum">
              <a:rPr lang="tr-TR" smtClean="0"/>
              <a:pPr/>
              <a:t>57</a:t>
            </a:fld>
            <a:endParaRPr lang="tr-TR"/>
          </a:p>
        </p:txBody>
      </p:sp>
      <p:sp>
        <p:nvSpPr>
          <p:cNvPr id="23" name="Metin kutusu 22">
            <a:extLst>
              <a:ext uri="{FF2B5EF4-FFF2-40B4-BE49-F238E27FC236}">
                <a16:creationId xmlns:a16="http://schemas.microsoft.com/office/drawing/2014/main" id="{ACF2DF5B-9609-0D6E-DCB6-60DEE39D5A94}"/>
              </a:ext>
            </a:extLst>
          </p:cNvPr>
          <p:cNvSpPr txBox="1"/>
          <p:nvPr/>
        </p:nvSpPr>
        <p:spPr>
          <a:xfrm>
            <a:off x="0" y="2018161"/>
            <a:ext cx="12595412" cy="338554"/>
          </a:xfrm>
          <a:prstGeom prst="rect">
            <a:avLst/>
          </a:prstGeom>
          <a:noFill/>
        </p:spPr>
        <p:txBody>
          <a:bodyPr wrap="square">
            <a:spAutoFit/>
          </a:bodyPr>
          <a:lstStyle/>
          <a:p>
            <a:pPr>
              <a:buNone/>
            </a:pPr>
            <a:r>
              <a:rPr lang="tr-TR" sz="1600" b="1" dirty="0"/>
              <a:t>H5.2: </a:t>
            </a:r>
            <a:r>
              <a:rPr lang="tr-TR" sz="1600" dirty="0"/>
              <a:t>Paydaşların farkındalığına yönelik </a:t>
            </a:r>
            <a:r>
              <a:rPr lang="tr-TR" sz="1600" b="1" dirty="0"/>
              <a:t>yılda en az 20 sosyal medya paylaşımı yapmak</a:t>
            </a:r>
            <a:endParaRPr lang="tr-TR" sz="1600" dirty="0"/>
          </a:p>
        </p:txBody>
      </p:sp>
      <p:sp>
        <p:nvSpPr>
          <p:cNvPr id="6" name="Rectangle 1">
            <a:extLst>
              <a:ext uri="{FF2B5EF4-FFF2-40B4-BE49-F238E27FC236}">
                <a16:creationId xmlns:a16="http://schemas.microsoft.com/office/drawing/2014/main" id="{37DBF374-83E7-546C-F891-6453DB18F88C}"/>
              </a:ext>
            </a:extLst>
          </p:cNvPr>
          <p:cNvSpPr txBox="1">
            <a:spLocks noChangeArrowheads="1"/>
          </p:cNvSpPr>
          <p:nvPr/>
        </p:nvSpPr>
        <p:spPr bwMode="auto">
          <a:xfrm>
            <a:off x="25667" y="1725493"/>
            <a:ext cx="1080654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tr-TR" sz="1800" b="1" dirty="0"/>
              <a:t>SA5. </a:t>
            </a:r>
            <a:r>
              <a:rPr lang="tr-TR" sz="1800" dirty="0"/>
              <a:t>Dijital dönüşüm alanında diğer birimlerle işbirliği içerisinde olup dijital yetkinlik ve farkındalığı arttırmak.</a:t>
            </a:r>
          </a:p>
        </p:txBody>
      </p:sp>
      <p:pic>
        <p:nvPicPr>
          <p:cNvPr id="86" name="Resim 85" descr="metin, ekran görüntüsü, yazı tipi, tasarım içeren bir resim&#10;&#10;Yapay zeka tarafından oluşturulmuş içerik yanlış olabilir.">
            <a:extLst>
              <a:ext uri="{FF2B5EF4-FFF2-40B4-BE49-F238E27FC236}">
                <a16:creationId xmlns:a16="http://schemas.microsoft.com/office/drawing/2014/main" id="{D1869D39-91E6-B031-C834-2858543FB7FF}"/>
              </a:ext>
            </a:extLst>
          </p:cNvPr>
          <p:cNvPicPr>
            <a:picLocks noChangeAspect="1"/>
          </p:cNvPicPr>
          <p:nvPr/>
        </p:nvPicPr>
        <p:blipFill>
          <a:blip r:embed="rId2"/>
          <a:stretch>
            <a:fillRect/>
          </a:stretch>
        </p:blipFill>
        <p:spPr>
          <a:xfrm>
            <a:off x="379186" y="2990598"/>
            <a:ext cx="1800000" cy="1800000"/>
          </a:xfrm>
          <a:prstGeom prst="rect">
            <a:avLst/>
          </a:prstGeom>
        </p:spPr>
      </p:pic>
      <p:pic>
        <p:nvPicPr>
          <p:cNvPr id="5" name="Resim 4" descr="metin, ekran görüntüsü, çevrimiçi reklamcılık, web sayfası içeren bir resim&#10;&#10;Yapay zeka tarafından oluşturulmuş içerik yanlış olabilir.">
            <a:extLst>
              <a:ext uri="{FF2B5EF4-FFF2-40B4-BE49-F238E27FC236}">
                <a16:creationId xmlns:a16="http://schemas.microsoft.com/office/drawing/2014/main" id="{3E528DAB-5504-15FD-D4C7-E65954CE3C04}"/>
              </a:ext>
            </a:extLst>
          </p:cNvPr>
          <p:cNvPicPr>
            <a:picLocks noChangeAspect="1"/>
          </p:cNvPicPr>
          <p:nvPr/>
        </p:nvPicPr>
        <p:blipFill>
          <a:blip r:embed="rId3"/>
          <a:stretch>
            <a:fillRect/>
          </a:stretch>
        </p:blipFill>
        <p:spPr>
          <a:xfrm>
            <a:off x="1618838" y="4462987"/>
            <a:ext cx="1800000" cy="1800000"/>
          </a:xfrm>
          <a:prstGeom prst="rect">
            <a:avLst/>
          </a:prstGeom>
        </p:spPr>
      </p:pic>
      <p:sp>
        <p:nvSpPr>
          <p:cNvPr id="8" name="Metin kutusu 7">
            <a:extLst>
              <a:ext uri="{FF2B5EF4-FFF2-40B4-BE49-F238E27FC236}">
                <a16:creationId xmlns:a16="http://schemas.microsoft.com/office/drawing/2014/main" id="{CDB1FC9B-3E78-4E71-E096-3BE261DAD69A}"/>
              </a:ext>
            </a:extLst>
          </p:cNvPr>
          <p:cNvSpPr txBox="1"/>
          <p:nvPr/>
        </p:nvSpPr>
        <p:spPr>
          <a:xfrm>
            <a:off x="3445845" y="2455184"/>
            <a:ext cx="4402645" cy="276999"/>
          </a:xfrm>
          <a:prstGeom prst="rect">
            <a:avLst/>
          </a:prstGeom>
          <a:solidFill>
            <a:schemeClr val="bg1">
              <a:lumMod val="85000"/>
            </a:schemeClr>
          </a:solidFill>
        </p:spPr>
        <p:txBody>
          <a:bodyPr wrap="square">
            <a:spAutoFit/>
          </a:bodyPr>
          <a:lstStyle/>
          <a:p>
            <a:r>
              <a:rPr lang="tr-TR" sz="1200" b="1" dirty="0"/>
              <a:t>YAPAY ZEKA VE </a:t>
            </a:r>
            <a:r>
              <a:rPr lang="tr-TR" sz="1200" b="1" dirty="0" smtClean="0"/>
              <a:t>DİJİTAL DÖNÜŞÜMLE İLGİLİ GÜNCEL KONULAR</a:t>
            </a:r>
            <a:endParaRPr lang="tr-TR" sz="1200" dirty="0"/>
          </a:p>
        </p:txBody>
      </p:sp>
      <p:pic>
        <p:nvPicPr>
          <p:cNvPr id="15" name="Resim 14" descr="metin, ekran görüntüsü, çevrimiçi reklamcılık, tasarım içeren bir resim&#10;&#10;Yapay zeka tarafından oluşturulmuş içerik yanlış olabilir.">
            <a:extLst>
              <a:ext uri="{FF2B5EF4-FFF2-40B4-BE49-F238E27FC236}">
                <a16:creationId xmlns:a16="http://schemas.microsoft.com/office/drawing/2014/main" id="{35881528-1F40-A56C-1038-1FC21896D33A}"/>
              </a:ext>
            </a:extLst>
          </p:cNvPr>
          <p:cNvPicPr>
            <a:picLocks noChangeAspect="1"/>
          </p:cNvPicPr>
          <p:nvPr/>
        </p:nvPicPr>
        <p:blipFill>
          <a:blip r:embed="rId4"/>
          <a:srcRect t="1" r="587" b="1121"/>
          <a:stretch>
            <a:fillRect/>
          </a:stretch>
        </p:blipFill>
        <p:spPr>
          <a:xfrm>
            <a:off x="3326472" y="2990598"/>
            <a:ext cx="1800000" cy="1800000"/>
          </a:xfrm>
          <a:prstGeom prst="rect">
            <a:avLst/>
          </a:prstGeom>
        </p:spPr>
      </p:pic>
      <p:pic>
        <p:nvPicPr>
          <p:cNvPr id="16" name="Resim 15" descr="metin, ekran görüntüsü, işletim sistemi, tasarım içeren bir resim&#10;&#10;Yapay zeka tarafından oluşturulmuş içerik yanlış olabilir.">
            <a:extLst>
              <a:ext uri="{FF2B5EF4-FFF2-40B4-BE49-F238E27FC236}">
                <a16:creationId xmlns:a16="http://schemas.microsoft.com/office/drawing/2014/main" id="{4BDC403F-60B4-46BB-F4D9-C161F2CC2ACB}"/>
              </a:ext>
            </a:extLst>
          </p:cNvPr>
          <p:cNvPicPr>
            <a:picLocks noChangeAspect="1"/>
          </p:cNvPicPr>
          <p:nvPr/>
        </p:nvPicPr>
        <p:blipFill>
          <a:blip r:embed="rId5"/>
          <a:stretch>
            <a:fillRect/>
          </a:stretch>
        </p:blipFill>
        <p:spPr>
          <a:xfrm>
            <a:off x="4734353" y="4498094"/>
            <a:ext cx="1800000" cy="1800000"/>
          </a:xfrm>
          <a:prstGeom prst="rect">
            <a:avLst/>
          </a:prstGeom>
        </p:spPr>
      </p:pic>
      <p:pic>
        <p:nvPicPr>
          <p:cNvPr id="17" name="Resim 16" descr="metin, elektronik donanım, ekran görüntüsü, yazı tipi içeren bir resim&#10;&#10;Yapay zeka tarafından oluşturulmuş içerik yanlış olabilir.">
            <a:extLst>
              <a:ext uri="{FF2B5EF4-FFF2-40B4-BE49-F238E27FC236}">
                <a16:creationId xmlns:a16="http://schemas.microsoft.com/office/drawing/2014/main" id="{8123310D-DFF0-6FBC-3789-237F810CFE96}"/>
              </a:ext>
            </a:extLst>
          </p:cNvPr>
          <p:cNvPicPr>
            <a:picLocks noChangeAspect="1"/>
          </p:cNvPicPr>
          <p:nvPr/>
        </p:nvPicPr>
        <p:blipFill>
          <a:blip r:embed="rId6"/>
          <a:srcRect r="293"/>
          <a:stretch>
            <a:fillRect/>
          </a:stretch>
        </p:blipFill>
        <p:spPr>
          <a:xfrm>
            <a:off x="6145094" y="3017602"/>
            <a:ext cx="1800000" cy="1800000"/>
          </a:xfrm>
          <a:prstGeom prst="rect">
            <a:avLst/>
          </a:prstGeom>
        </p:spPr>
      </p:pic>
      <p:pic>
        <p:nvPicPr>
          <p:cNvPr id="18" name="Resim 17" descr="metin, ekran görüntüsü, yazılım içeren bir resim&#10;&#10;Yapay zeka tarafından oluşturulmuş içerik yanlış olabilir.">
            <a:extLst>
              <a:ext uri="{FF2B5EF4-FFF2-40B4-BE49-F238E27FC236}">
                <a16:creationId xmlns:a16="http://schemas.microsoft.com/office/drawing/2014/main" id="{B10F630B-228B-2DEC-9893-9B2BFC829E2D}"/>
              </a:ext>
            </a:extLst>
          </p:cNvPr>
          <p:cNvPicPr>
            <a:picLocks noChangeAspect="1"/>
          </p:cNvPicPr>
          <p:nvPr/>
        </p:nvPicPr>
        <p:blipFill>
          <a:blip r:embed="rId7"/>
          <a:stretch>
            <a:fillRect/>
          </a:stretch>
        </p:blipFill>
        <p:spPr>
          <a:xfrm>
            <a:off x="7365384" y="4496527"/>
            <a:ext cx="1800000" cy="1800000"/>
          </a:xfrm>
          <a:prstGeom prst="rect">
            <a:avLst/>
          </a:prstGeom>
        </p:spPr>
      </p:pic>
      <p:pic>
        <p:nvPicPr>
          <p:cNvPr id="19" name="Resim 18" descr="metin, ekran görüntüsü, yazı tipi, meneviş mavisi içeren bir resim&#10;&#10;Yapay zeka tarafından oluşturulmuş içerik yanlış olabilir.">
            <a:extLst>
              <a:ext uri="{FF2B5EF4-FFF2-40B4-BE49-F238E27FC236}">
                <a16:creationId xmlns:a16="http://schemas.microsoft.com/office/drawing/2014/main" id="{D0002B49-B86C-75BC-A5A0-FAA97DB6EA5A}"/>
              </a:ext>
            </a:extLst>
          </p:cNvPr>
          <p:cNvPicPr>
            <a:picLocks noChangeAspect="1"/>
          </p:cNvPicPr>
          <p:nvPr/>
        </p:nvPicPr>
        <p:blipFill>
          <a:blip r:embed="rId8"/>
          <a:stretch>
            <a:fillRect/>
          </a:stretch>
        </p:blipFill>
        <p:spPr>
          <a:xfrm>
            <a:off x="8963716" y="2865350"/>
            <a:ext cx="1563028" cy="1953785"/>
          </a:xfrm>
          <a:prstGeom prst="rect">
            <a:avLst/>
          </a:prstGeom>
        </p:spPr>
      </p:pic>
      <p:pic>
        <p:nvPicPr>
          <p:cNvPr id="20" name="Resim 19" descr="metin, ekran görüntüsü, grafik tasarım, yazı tipi içeren bir resim&#10;&#10;Yapay zeka tarafından oluşturulmuş içerik yanlış olabilir.">
            <a:extLst>
              <a:ext uri="{FF2B5EF4-FFF2-40B4-BE49-F238E27FC236}">
                <a16:creationId xmlns:a16="http://schemas.microsoft.com/office/drawing/2014/main" id="{A12D51AF-A5D0-5221-397B-7D3A66A00BC4}"/>
              </a:ext>
            </a:extLst>
          </p:cNvPr>
          <p:cNvPicPr>
            <a:picLocks noChangeAspect="1"/>
          </p:cNvPicPr>
          <p:nvPr/>
        </p:nvPicPr>
        <p:blipFill>
          <a:blip r:embed="rId9"/>
          <a:srcRect r="994"/>
          <a:stretch>
            <a:fillRect/>
          </a:stretch>
        </p:blipFill>
        <p:spPr>
          <a:xfrm>
            <a:off x="10360152" y="4462987"/>
            <a:ext cx="1452662" cy="1833540"/>
          </a:xfrm>
          <a:prstGeom prst="rect">
            <a:avLst/>
          </a:prstGeom>
        </p:spPr>
      </p:pic>
    </p:spTree>
    <p:extLst>
      <p:ext uri="{BB962C8B-B14F-4D97-AF65-F5344CB8AC3E}">
        <p14:creationId xmlns:p14="http://schemas.microsoft.com/office/powerpoint/2010/main" val="1237609378"/>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2FDAE-AA3C-AED6-E695-C3812621FE4B}"/>
            </a:ext>
          </a:extLst>
        </p:cNvPr>
        <p:cNvGrpSpPr/>
        <p:nvPr/>
      </p:nvGrpSpPr>
      <p:grpSpPr>
        <a:xfrm>
          <a:off x="0" y="0"/>
          <a:ext cx="0" cy="0"/>
          <a:chOff x="0" y="0"/>
          <a:chExt cx="0" cy="0"/>
        </a:xfrm>
      </p:grpSpPr>
      <p:sp>
        <p:nvSpPr>
          <p:cNvPr id="9" name="Dikdörtgen 8">
            <a:extLst>
              <a:ext uri="{FF2B5EF4-FFF2-40B4-BE49-F238E27FC236}">
                <a16:creationId xmlns:a16="http://schemas.microsoft.com/office/drawing/2014/main" id="{44B364D4-5830-6E80-CDD6-165802E3EF1C}"/>
              </a:ext>
            </a:extLst>
          </p:cNvPr>
          <p:cNvSpPr/>
          <p:nvPr/>
        </p:nvSpPr>
        <p:spPr>
          <a:xfrm>
            <a:off x="-1" y="2121535"/>
            <a:ext cx="12192001" cy="356605"/>
          </a:xfrm>
          <a:prstGeom prst="rect">
            <a:avLst/>
          </a:prstGeom>
          <a:solidFill>
            <a:schemeClr val="bg1">
              <a:lumMod val="65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Unvan 9">
            <a:extLst>
              <a:ext uri="{FF2B5EF4-FFF2-40B4-BE49-F238E27FC236}">
                <a16:creationId xmlns:a16="http://schemas.microsoft.com/office/drawing/2014/main" id="{FB7D01F9-8D3A-6FB1-4DC5-2E09AC551379}"/>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67C448C8-0134-467D-5E84-1BF6B64BD64B}"/>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5646C77A-CC87-FAC3-C9A6-02A9B8D930EB}"/>
              </a:ext>
            </a:extLst>
          </p:cNvPr>
          <p:cNvSpPr>
            <a:spLocks noGrp="1"/>
          </p:cNvSpPr>
          <p:nvPr>
            <p:ph type="sldNum" sz="quarter" idx="12"/>
          </p:nvPr>
        </p:nvSpPr>
        <p:spPr/>
        <p:txBody>
          <a:bodyPr/>
          <a:lstStyle/>
          <a:p>
            <a:fld id="{15D42E69-0B45-4D6A-BDA9-8F9042B0111B}" type="slidenum">
              <a:rPr lang="tr-TR" smtClean="0"/>
              <a:pPr/>
              <a:t>58</a:t>
            </a:fld>
            <a:endParaRPr lang="tr-TR"/>
          </a:p>
        </p:txBody>
      </p:sp>
      <p:sp>
        <p:nvSpPr>
          <p:cNvPr id="6" name="Rectangle 1">
            <a:extLst>
              <a:ext uri="{FF2B5EF4-FFF2-40B4-BE49-F238E27FC236}">
                <a16:creationId xmlns:a16="http://schemas.microsoft.com/office/drawing/2014/main" id="{8A687AAB-8059-D69C-0D79-9CB908894A31}"/>
              </a:ext>
            </a:extLst>
          </p:cNvPr>
          <p:cNvSpPr txBox="1">
            <a:spLocks noChangeArrowheads="1"/>
          </p:cNvSpPr>
          <p:nvPr/>
        </p:nvSpPr>
        <p:spPr bwMode="auto">
          <a:xfrm>
            <a:off x="25667" y="1725493"/>
            <a:ext cx="10806546" cy="34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tr-TR" sz="1800" b="1" dirty="0"/>
              <a:t>SA5. </a:t>
            </a:r>
            <a:r>
              <a:rPr lang="tr-TR" sz="1800" dirty="0"/>
              <a:t>Dijital dönüşüm alanında diğer birimlerle işbirliği içerisinde olup </a:t>
            </a:r>
            <a:r>
              <a:rPr lang="tr-TR" sz="1800" b="1" dirty="0"/>
              <a:t>dijital yetkinlik ve farkındalığı arttırmak</a:t>
            </a:r>
            <a:r>
              <a:rPr lang="tr-TR" sz="1800" dirty="0"/>
              <a:t>.</a:t>
            </a:r>
          </a:p>
        </p:txBody>
      </p:sp>
      <p:sp>
        <p:nvSpPr>
          <p:cNvPr id="8" name="Metin kutusu 7">
            <a:extLst>
              <a:ext uri="{FF2B5EF4-FFF2-40B4-BE49-F238E27FC236}">
                <a16:creationId xmlns:a16="http://schemas.microsoft.com/office/drawing/2014/main" id="{AB6D4295-0C43-07BF-B0FF-1786B2D96010}"/>
              </a:ext>
            </a:extLst>
          </p:cNvPr>
          <p:cNvSpPr txBox="1"/>
          <p:nvPr/>
        </p:nvSpPr>
        <p:spPr>
          <a:xfrm>
            <a:off x="215153" y="2108808"/>
            <a:ext cx="10703859" cy="369332"/>
          </a:xfrm>
          <a:prstGeom prst="rect">
            <a:avLst/>
          </a:prstGeom>
          <a:solidFill>
            <a:schemeClr val="bg1">
              <a:lumMod val="85000"/>
            </a:schemeClr>
          </a:solidFill>
        </p:spPr>
        <p:txBody>
          <a:bodyPr wrap="square">
            <a:spAutoFit/>
          </a:bodyPr>
          <a:lstStyle/>
          <a:p>
            <a:r>
              <a:rPr lang="tr-TR" b="1" dirty="0"/>
              <a:t>"Dijital Dönüşüm ve Öğrenme Topluluğu" oluşturduk ve "DDO Bilgilendiriyor" paylaşımlarına devam ediyoruz.</a:t>
            </a:r>
            <a:endParaRPr lang="tr-TR" dirty="0"/>
          </a:p>
        </p:txBody>
      </p:sp>
      <p:sp>
        <p:nvSpPr>
          <p:cNvPr id="13" name="Metin kutusu 12">
            <a:extLst>
              <a:ext uri="{FF2B5EF4-FFF2-40B4-BE49-F238E27FC236}">
                <a16:creationId xmlns:a16="http://schemas.microsoft.com/office/drawing/2014/main" id="{221C70BD-3377-9D14-FA29-561C0E0B5AD6}"/>
              </a:ext>
            </a:extLst>
          </p:cNvPr>
          <p:cNvSpPr txBox="1"/>
          <p:nvPr/>
        </p:nvSpPr>
        <p:spPr>
          <a:xfrm>
            <a:off x="3121959" y="3244334"/>
            <a:ext cx="6315634" cy="369332"/>
          </a:xfrm>
          <a:prstGeom prst="rect">
            <a:avLst/>
          </a:prstGeom>
          <a:noFill/>
        </p:spPr>
        <p:txBody>
          <a:bodyPr wrap="square">
            <a:spAutoFit/>
          </a:bodyPr>
          <a:lstStyle/>
          <a:p>
            <a:endParaRPr lang="tr-TR" dirty="0"/>
          </a:p>
        </p:txBody>
      </p:sp>
      <p:pic>
        <p:nvPicPr>
          <p:cNvPr id="21" name="Resim 20" descr="metin, ekran görüntüsü, yazı tipi, grafik tasarım içeren bir resim&#10;&#10;Yapay zeka tarafından oluşturulmuş içerik yanlış olabilir.">
            <a:extLst>
              <a:ext uri="{FF2B5EF4-FFF2-40B4-BE49-F238E27FC236}">
                <a16:creationId xmlns:a16="http://schemas.microsoft.com/office/drawing/2014/main" id="{6E6EEA35-B1E3-0785-AA22-DA1FD8CF36EE}"/>
              </a:ext>
            </a:extLst>
          </p:cNvPr>
          <p:cNvPicPr>
            <a:picLocks noChangeAspect="1"/>
          </p:cNvPicPr>
          <p:nvPr/>
        </p:nvPicPr>
        <p:blipFill>
          <a:blip r:embed="rId2"/>
          <a:stretch>
            <a:fillRect/>
          </a:stretch>
        </p:blipFill>
        <p:spPr>
          <a:xfrm>
            <a:off x="686120" y="2519823"/>
            <a:ext cx="3735481" cy="3701888"/>
          </a:xfrm>
          <a:prstGeom prst="rect">
            <a:avLst/>
          </a:prstGeom>
        </p:spPr>
      </p:pic>
      <p:pic>
        <p:nvPicPr>
          <p:cNvPr id="25" name="Resim 24" descr="metin, ekran görüntüsü, yazı tipi, logo içeren bir resim&#10;&#10;Yapay zeka tarafından oluşturulmuş içerik yanlış olabilir.">
            <a:extLst>
              <a:ext uri="{FF2B5EF4-FFF2-40B4-BE49-F238E27FC236}">
                <a16:creationId xmlns:a16="http://schemas.microsoft.com/office/drawing/2014/main" id="{C0CF6CF6-1443-95AD-3C9C-8AF7B1705AEE}"/>
              </a:ext>
            </a:extLst>
          </p:cNvPr>
          <p:cNvPicPr>
            <a:picLocks noChangeAspect="1"/>
          </p:cNvPicPr>
          <p:nvPr/>
        </p:nvPicPr>
        <p:blipFill>
          <a:blip r:embed="rId3"/>
          <a:stretch>
            <a:fillRect/>
          </a:stretch>
        </p:blipFill>
        <p:spPr>
          <a:xfrm>
            <a:off x="5123890" y="2897486"/>
            <a:ext cx="3467100" cy="3324225"/>
          </a:xfrm>
          <a:prstGeom prst="rect">
            <a:avLst/>
          </a:prstGeom>
        </p:spPr>
      </p:pic>
      <p:pic>
        <p:nvPicPr>
          <p:cNvPr id="27" name="Resim 26" descr="metin, grafik, grafik tasarım, yazı tipi içeren bir resim&#10;&#10;Yapay zeka tarafından oluşturulmuş içerik yanlış olabilir.">
            <a:extLst>
              <a:ext uri="{FF2B5EF4-FFF2-40B4-BE49-F238E27FC236}">
                <a16:creationId xmlns:a16="http://schemas.microsoft.com/office/drawing/2014/main" id="{38C3571B-A5C9-22D4-29CA-8A43B556F5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7593" y="4640864"/>
            <a:ext cx="1946439" cy="1460251"/>
          </a:xfrm>
          <a:prstGeom prst="rect">
            <a:avLst/>
          </a:prstGeom>
        </p:spPr>
      </p:pic>
    </p:spTree>
    <p:extLst>
      <p:ext uri="{BB962C8B-B14F-4D97-AF65-F5344CB8AC3E}">
        <p14:creationId xmlns:p14="http://schemas.microsoft.com/office/powerpoint/2010/main" val="2828696252"/>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52E40-4FEC-4884-0769-F20FF7644A1B}"/>
            </a:ext>
          </a:extLst>
        </p:cNvPr>
        <p:cNvGrpSpPr/>
        <p:nvPr/>
      </p:nvGrpSpPr>
      <p:grpSpPr>
        <a:xfrm>
          <a:off x="0" y="0"/>
          <a:ext cx="0" cy="0"/>
          <a:chOff x="0" y="0"/>
          <a:chExt cx="0" cy="0"/>
        </a:xfrm>
      </p:grpSpPr>
      <p:sp>
        <p:nvSpPr>
          <p:cNvPr id="8" name="Ok: Sağ 7">
            <a:extLst>
              <a:ext uri="{FF2B5EF4-FFF2-40B4-BE49-F238E27FC236}">
                <a16:creationId xmlns:a16="http://schemas.microsoft.com/office/drawing/2014/main" id="{5F217224-6A3E-D74C-9D1C-66E03E1AF061}"/>
              </a:ext>
            </a:extLst>
          </p:cNvPr>
          <p:cNvSpPr/>
          <p:nvPr/>
        </p:nvSpPr>
        <p:spPr>
          <a:xfrm>
            <a:off x="249873" y="1861115"/>
            <a:ext cx="349624" cy="276999"/>
          </a:xfrm>
          <a:prstGeom prst="rightArrow">
            <a:avLst/>
          </a:prstGeom>
          <a:solidFill>
            <a:srgbClr val="890419"/>
          </a:solidFill>
          <a:ln>
            <a:solidFill>
              <a:srgbClr val="8904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Rectangle 1">
            <a:extLst>
              <a:ext uri="{FF2B5EF4-FFF2-40B4-BE49-F238E27FC236}">
                <a16:creationId xmlns:a16="http://schemas.microsoft.com/office/drawing/2014/main" id="{16ED35EB-20CF-B412-CB81-E6BC49F9E885}"/>
              </a:ext>
            </a:extLst>
          </p:cNvPr>
          <p:cNvSpPr txBox="1">
            <a:spLocks noChangeArrowheads="1"/>
          </p:cNvSpPr>
          <p:nvPr/>
        </p:nvSpPr>
        <p:spPr bwMode="auto">
          <a:xfrm>
            <a:off x="621671" y="1846625"/>
            <a:ext cx="8239703"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altLang="tr-TR" sz="1600" b="1" dirty="0">
                <a:latin typeface="Arial" panose="020B0604020202020204" pitchFamily="34" charset="0"/>
                <a:cs typeface="Arial" panose="020B0604020202020204" pitchFamily="34" charset="0"/>
              </a:rPr>
              <a:t>Ulusal/Uluslararası düzeyde çalıştaylara katılım ve kurumlar arası </a:t>
            </a:r>
            <a:r>
              <a:rPr lang="tr-TR" altLang="tr-TR" sz="1600" b="1" dirty="0" smtClean="0">
                <a:latin typeface="Arial" panose="020B0604020202020204" pitchFamily="34" charset="0"/>
                <a:cs typeface="Arial" panose="020B0604020202020204" pitchFamily="34" charset="0"/>
              </a:rPr>
              <a:t>işbirlikleri:</a:t>
            </a:r>
            <a:endParaRPr lang="tr-TR" altLang="tr-TR" sz="1600" b="1" dirty="0">
              <a:latin typeface="Arial" panose="020B0604020202020204" pitchFamily="34" charset="0"/>
              <a:cs typeface="Arial" panose="020B0604020202020204" pitchFamily="34" charset="0"/>
            </a:endParaRPr>
          </a:p>
        </p:txBody>
      </p:sp>
      <p:sp>
        <p:nvSpPr>
          <p:cNvPr id="4" name="Unvan 9">
            <a:extLst>
              <a:ext uri="{FF2B5EF4-FFF2-40B4-BE49-F238E27FC236}">
                <a16:creationId xmlns:a16="http://schemas.microsoft.com/office/drawing/2014/main" id="{7EC2D62B-DC2C-7F17-F43C-E35C32A5DC34}"/>
              </a:ext>
            </a:extLst>
          </p:cNvPr>
          <p:cNvSpPr>
            <a:spLocks noGrp="1"/>
          </p:cNvSpPr>
          <p:nvPr>
            <p:ph type="title"/>
          </p:nvPr>
        </p:nvSpPr>
        <p:spPr>
          <a:xfrm>
            <a:off x="576471" y="822035"/>
            <a:ext cx="10230075" cy="670745"/>
          </a:xfrm>
        </p:spPr>
        <p:txBody>
          <a:bodyPr>
            <a:normAutofit/>
          </a:bodyPr>
          <a:lstStyle/>
          <a:p>
            <a:pPr algn="ctr"/>
            <a:r>
              <a:rPr lang="tr-TR" sz="3600" b="1" dirty="0">
                <a:solidFill>
                  <a:srgbClr val="FF0000"/>
                </a:solidFill>
                <a:latin typeface="Calibri" panose="020F0502020204030204" pitchFamily="34" charset="0"/>
                <a:cs typeface="Calibri" panose="020F0502020204030204" pitchFamily="34" charset="0"/>
              </a:rPr>
              <a:t>Öz Değerlendirme: </a:t>
            </a:r>
            <a:r>
              <a:rPr lang="tr-TR" sz="3600" b="1" dirty="0">
                <a:solidFill>
                  <a:srgbClr val="3333FF"/>
                </a:solidFill>
                <a:latin typeface="Calibri" panose="020F0502020204030204" pitchFamily="34" charset="0"/>
                <a:cs typeface="Calibri" panose="020F0502020204030204" pitchFamily="34" charset="0"/>
              </a:rPr>
              <a:t>Birimin Güçlü Yönleri</a:t>
            </a:r>
          </a:p>
        </p:txBody>
      </p:sp>
      <p:sp>
        <p:nvSpPr>
          <p:cNvPr id="2" name="Veri Yer Tutucusu 1">
            <a:extLst>
              <a:ext uri="{FF2B5EF4-FFF2-40B4-BE49-F238E27FC236}">
                <a16:creationId xmlns:a16="http://schemas.microsoft.com/office/drawing/2014/main" id="{1CB2A1FF-D9DB-E461-0E6A-EE64E1745C9D}"/>
              </a:ext>
            </a:extLst>
          </p:cNvPr>
          <p:cNvSpPr>
            <a:spLocks noGrp="1"/>
          </p:cNvSpPr>
          <p:nvPr>
            <p:ph type="dt" sz="half" idx="10"/>
          </p:nvPr>
        </p:nvSpPr>
        <p:spPr/>
        <p:txBody>
          <a:bodyPr/>
          <a:lstStyle/>
          <a:p>
            <a:fld id="{DC98A862-E39F-4620-A0F0-63790156FBD3}" type="datetime1">
              <a:rPr lang="tr-TR" smtClean="0"/>
              <a:pPr/>
              <a:t>15.01.2026</a:t>
            </a:fld>
            <a:endParaRPr lang="tr-TR"/>
          </a:p>
        </p:txBody>
      </p:sp>
      <p:sp>
        <p:nvSpPr>
          <p:cNvPr id="3" name="Slayt Numarası Yer Tutucusu 2">
            <a:extLst>
              <a:ext uri="{FF2B5EF4-FFF2-40B4-BE49-F238E27FC236}">
                <a16:creationId xmlns:a16="http://schemas.microsoft.com/office/drawing/2014/main" id="{0CB0DB63-3606-01E0-FC3B-0AC2138890EC}"/>
              </a:ext>
            </a:extLst>
          </p:cNvPr>
          <p:cNvSpPr>
            <a:spLocks noGrp="1"/>
          </p:cNvSpPr>
          <p:nvPr>
            <p:ph type="sldNum" sz="quarter" idx="12"/>
          </p:nvPr>
        </p:nvSpPr>
        <p:spPr/>
        <p:txBody>
          <a:bodyPr/>
          <a:lstStyle/>
          <a:p>
            <a:fld id="{15D42E69-0B45-4D6A-BDA9-8F9042B0111B}" type="slidenum">
              <a:rPr lang="tr-TR" smtClean="0"/>
              <a:pPr/>
              <a:t>59</a:t>
            </a:fld>
            <a:endParaRPr lang="tr-TR"/>
          </a:p>
        </p:txBody>
      </p:sp>
      <p:sp>
        <p:nvSpPr>
          <p:cNvPr id="22" name="Metin kutusu 21">
            <a:extLst>
              <a:ext uri="{FF2B5EF4-FFF2-40B4-BE49-F238E27FC236}">
                <a16:creationId xmlns:a16="http://schemas.microsoft.com/office/drawing/2014/main" id="{049DEC98-7841-378A-6511-44F24F033954}"/>
              </a:ext>
            </a:extLst>
          </p:cNvPr>
          <p:cNvSpPr txBox="1"/>
          <p:nvPr/>
        </p:nvSpPr>
        <p:spPr>
          <a:xfrm>
            <a:off x="317631" y="2883718"/>
            <a:ext cx="3289465" cy="523220"/>
          </a:xfrm>
          <a:prstGeom prst="rect">
            <a:avLst/>
          </a:prstGeom>
          <a:noFill/>
        </p:spPr>
        <p:txBody>
          <a:bodyPr wrap="square">
            <a:spAutoFit/>
          </a:bodyPr>
          <a:lstStyle/>
          <a:p>
            <a:pPr algn="ctr"/>
            <a:r>
              <a:rPr lang="tr-TR" sz="1400" b="1" i="0" dirty="0" smtClean="0">
                <a:solidFill>
                  <a:srgbClr val="212529"/>
                </a:solidFill>
                <a:effectLst/>
              </a:rPr>
              <a:t>UNICEF </a:t>
            </a:r>
          </a:p>
          <a:p>
            <a:pPr algn="ctr"/>
            <a:r>
              <a:rPr lang="tr-TR" sz="1400" b="1" i="0" dirty="0" smtClean="0">
                <a:solidFill>
                  <a:srgbClr val="212529"/>
                </a:solidFill>
                <a:effectLst/>
              </a:rPr>
              <a:t>Yeşil </a:t>
            </a:r>
            <a:r>
              <a:rPr lang="tr-TR" sz="1400" b="1" i="0" dirty="0">
                <a:solidFill>
                  <a:srgbClr val="212529"/>
                </a:solidFill>
                <a:effectLst/>
              </a:rPr>
              <a:t>ve Dijital </a:t>
            </a:r>
            <a:r>
              <a:rPr lang="tr-TR" sz="1400" b="1" i="0" dirty="0" smtClean="0">
                <a:solidFill>
                  <a:srgbClr val="212529"/>
                </a:solidFill>
                <a:effectLst/>
              </a:rPr>
              <a:t>Beceriler</a:t>
            </a:r>
            <a:endParaRPr lang="tr-TR" sz="1400" dirty="0"/>
          </a:p>
        </p:txBody>
      </p:sp>
      <p:pic>
        <p:nvPicPr>
          <p:cNvPr id="23" name="Picture 2">
            <a:extLst>
              <a:ext uri="{FF2B5EF4-FFF2-40B4-BE49-F238E27FC236}">
                <a16:creationId xmlns:a16="http://schemas.microsoft.com/office/drawing/2014/main" id="{FB7E61DA-EDEC-5794-0085-5E76A66759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873" y="3512678"/>
            <a:ext cx="3460343" cy="20816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4A2C3BD6-7758-9555-D902-ED42FC72FD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7800" y="3512678"/>
            <a:ext cx="4167587" cy="2189069"/>
          </a:xfrm>
          <a:prstGeom prst="rect">
            <a:avLst/>
          </a:prstGeom>
          <a:noFill/>
          <a:extLst>
            <a:ext uri="{909E8E84-426E-40DD-AFC4-6F175D3DCCD1}">
              <a14:hiddenFill xmlns:a14="http://schemas.microsoft.com/office/drawing/2010/main">
                <a:solidFill>
                  <a:srgbClr val="FFFFFF"/>
                </a:solidFill>
              </a14:hiddenFill>
            </a:ext>
          </a:extLst>
        </p:spPr>
      </p:pic>
      <p:sp>
        <p:nvSpPr>
          <p:cNvPr id="25" name="Metin kutusu 24">
            <a:extLst>
              <a:ext uri="{FF2B5EF4-FFF2-40B4-BE49-F238E27FC236}">
                <a16:creationId xmlns:a16="http://schemas.microsoft.com/office/drawing/2014/main" id="{0459C511-7547-544B-80C2-E57376F97DC0}"/>
              </a:ext>
            </a:extLst>
          </p:cNvPr>
          <p:cNvSpPr txBox="1"/>
          <p:nvPr/>
        </p:nvSpPr>
        <p:spPr>
          <a:xfrm>
            <a:off x="3963862" y="2883718"/>
            <a:ext cx="4161158" cy="523220"/>
          </a:xfrm>
          <a:prstGeom prst="rect">
            <a:avLst/>
          </a:prstGeom>
          <a:noFill/>
        </p:spPr>
        <p:txBody>
          <a:bodyPr wrap="square">
            <a:spAutoFit/>
          </a:bodyPr>
          <a:lstStyle/>
          <a:p>
            <a:pPr algn="ctr"/>
            <a:r>
              <a:rPr lang="tr-TR" sz="1400" b="1" i="0" dirty="0">
                <a:solidFill>
                  <a:srgbClr val="212529"/>
                </a:solidFill>
                <a:effectLst/>
              </a:rPr>
              <a:t>Trabzon Üniversitesi Mekan Yönetim Sistemi, Gümüşhane Üniversitesi’ne Çevrim İçi Olarak Tanıtıldı</a:t>
            </a:r>
            <a:endParaRPr lang="tr-TR" sz="1400" dirty="0"/>
          </a:p>
        </p:txBody>
      </p:sp>
      <p:pic>
        <p:nvPicPr>
          <p:cNvPr id="26" name="Picture 2">
            <a:extLst>
              <a:ext uri="{FF2B5EF4-FFF2-40B4-BE49-F238E27FC236}">
                <a16:creationId xmlns:a16="http://schemas.microsoft.com/office/drawing/2014/main" id="{82622E99-924B-D196-3C86-BE79EA298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3116" y="3085567"/>
            <a:ext cx="2971234" cy="30432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7" name="Metin kutusu 26">
            <a:extLst>
              <a:ext uri="{FF2B5EF4-FFF2-40B4-BE49-F238E27FC236}">
                <a16:creationId xmlns:a16="http://schemas.microsoft.com/office/drawing/2014/main" id="{AED2CC9C-1CD1-9909-28B1-36968C88913D}"/>
              </a:ext>
            </a:extLst>
          </p:cNvPr>
          <p:cNvSpPr txBox="1"/>
          <p:nvPr/>
        </p:nvSpPr>
        <p:spPr>
          <a:xfrm>
            <a:off x="7998154" y="2700049"/>
            <a:ext cx="4161158" cy="307777"/>
          </a:xfrm>
          <a:prstGeom prst="rect">
            <a:avLst/>
          </a:prstGeom>
          <a:noFill/>
        </p:spPr>
        <p:txBody>
          <a:bodyPr wrap="square">
            <a:spAutoFit/>
          </a:bodyPr>
          <a:lstStyle/>
          <a:p>
            <a:pPr algn="ctr"/>
            <a:r>
              <a:rPr lang="tr-TR" sz="1400" b="1" dirty="0" smtClean="0">
                <a:solidFill>
                  <a:srgbClr val="212529"/>
                </a:solidFill>
              </a:rPr>
              <a:t>Makale</a:t>
            </a:r>
            <a:endParaRPr lang="tr-TR" sz="1400" dirty="0"/>
          </a:p>
        </p:txBody>
      </p:sp>
    </p:spTree>
    <p:extLst>
      <p:ext uri="{BB962C8B-B14F-4D97-AF65-F5344CB8AC3E}">
        <p14:creationId xmlns:p14="http://schemas.microsoft.com/office/powerpoint/2010/main" val="39290795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lt Başlık 6"/>
          <p:cNvSpPr>
            <a:spLocks noGrp="1"/>
          </p:cNvSpPr>
          <p:nvPr>
            <p:ph type="subTitle" idx="1"/>
          </p:nvPr>
        </p:nvSpPr>
        <p:spPr>
          <a:xfrm>
            <a:off x="1524000" y="2521384"/>
            <a:ext cx="9144000" cy="1655762"/>
          </a:xfrm>
        </p:spPr>
        <p:txBody>
          <a:bodyPr>
            <a:normAutofit fontScale="55000" lnSpcReduction="20000"/>
          </a:bodyPr>
          <a:lstStyle/>
          <a:p>
            <a:r>
              <a:rPr lang="tr-TR" sz="9600" b="1" dirty="0">
                <a:solidFill>
                  <a:srgbClr val="FF0000"/>
                </a:solidFill>
              </a:rPr>
              <a:t>PERSONEL</a:t>
            </a:r>
          </a:p>
          <a:p>
            <a:endParaRPr lang="tr-TR" sz="6000" b="1" dirty="0">
              <a:solidFill>
                <a:srgbClr val="FF0000"/>
              </a:solidFill>
            </a:endParaRPr>
          </a:p>
          <a:p>
            <a:r>
              <a:rPr lang="tr-TR" sz="4400" b="1" dirty="0">
                <a:solidFill>
                  <a:srgbClr val="3333FF"/>
                </a:solidFill>
              </a:rPr>
              <a:t>AKADEMİK PERSONEL VE İDARİ PERSONEL</a:t>
            </a:r>
            <a:endParaRPr lang="tr-TR" sz="4400" dirty="0">
              <a:solidFill>
                <a:srgbClr val="3333FF"/>
              </a:solidFill>
            </a:endParaRP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6</a:t>
            </a:fld>
            <a:endParaRPr lang="tr-TR"/>
          </a:p>
        </p:txBody>
      </p:sp>
    </p:spTree>
    <p:extLst>
      <p:ext uri="{BB962C8B-B14F-4D97-AF65-F5344CB8AC3E}">
        <p14:creationId xmlns:p14="http://schemas.microsoft.com/office/powerpoint/2010/main" val="1366554200"/>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Unvan 9">
            <a:extLst>
              <a:ext uri="{FF2B5EF4-FFF2-40B4-BE49-F238E27FC236}">
                <a16:creationId xmlns:a16="http://schemas.microsoft.com/office/drawing/2014/main" id="{6F686FB9-5A7B-40DE-0CA3-B07E969A8E82}"/>
              </a:ext>
            </a:extLst>
          </p:cNvPr>
          <p:cNvSpPr>
            <a:spLocks noGrp="1"/>
          </p:cNvSpPr>
          <p:nvPr>
            <p:ph type="title"/>
          </p:nvPr>
        </p:nvSpPr>
        <p:spPr>
          <a:xfrm>
            <a:off x="720436" y="769476"/>
            <a:ext cx="10049164" cy="706052"/>
          </a:xfrm>
        </p:spPr>
        <p:txBody>
          <a:bodyPr>
            <a:normAutofit/>
          </a:bodyPr>
          <a:lstStyle/>
          <a:p>
            <a:pPr algn="ctr"/>
            <a:r>
              <a:rPr lang="tr-TR" sz="3200" b="1" dirty="0">
                <a:solidFill>
                  <a:srgbClr val="FF0000"/>
                </a:solidFill>
                <a:cs typeface="Calibri" panose="020F0502020204030204" pitchFamily="34" charset="0"/>
              </a:rPr>
              <a:t>Öz Değerlendirme: </a:t>
            </a:r>
            <a:r>
              <a:rPr lang="tr-TR" sz="3200" b="1" dirty="0">
                <a:solidFill>
                  <a:srgbClr val="3333FF"/>
                </a:solidFill>
                <a:cs typeface="Calibri" panose="020F0502020204030204" pitchFamily="34" charset="0"/>
              </a:rPr>
              <a:t>Birimin Geliştirmeye Açık Yönleri</a:t>
            </a:r>
          </a:p>
        </p:txBody>
      </p:sp>
      <p:sp>
        <p:nvSpPr>
          <p:cNvPr id="2" name="Veri Yer Tutucusu 1"/>
          <p:cNvSpPr>
            <a:spLocks noGrp="1"/>
          </p:cNvSpPr>
          <p:nvPr>
            <p:ph type="dt" sz="half" idx="10"/>
          </p:nvPr>
        </p:nvSpPr>
        <p:spPr/>
        <p:txBody>
          <a:bodyPr/>
          <a:lstStyle/>
          <a:p>
            <a:fld id="{44BFD577-0848-44C6-9025-A8B26EA8EC55}" type="datetime1">
              <a:rPr lang="tr-TR" smtClean="0"/>
              <a:pPr/>
              <a:t>15.01.2026</a:t>
            </a:fld>
            <a:endParaRPr lang="tr-TR"/>
          </a:p>
        </p:txBody>
      </p:sp>
      <p:sp>
        <p:nvSpPr>
          <p:cNvPr id="3" name="Slayt Numarası Yer Tutucusu 2"/>
          <p:cNvSpPr>
            <a:spLocks noGrp="1"/>
          </p:cNvSpPr>
          <p:nvPr>
            <p:ph type="sldNum" sz="quarter" idx="12"/>
          </p:nvPr>
        </p:nvSpPr>
        <p:spPr/>
        <p:txBody>
          <a:bodyPr/>
          <a:lstStyle/>
          <a:p>
            <a:fld id="{15D42E69-0B45-4D6A-BDA9-8F9042B0111B}" type="slidenum">
              <a:rPr lang="tr-TR" smtClean="0"/>
              <a:pPr/>
              <a:t>60</a:t>
            </a:fld>
            <a:endParaRPr lang="tr-TR"/>
          </a:p>
        </p:txBody>
      </p:sp>
      <p:sp>
        <p:nvSpPr>
          <p:cNvPr id="8" name="Rectangle 1">
            <a:extLst>
              <a:ext uri="{FF2B5EF4-FFF2-40B4-BE49-F238E27FC236}">
                <a16:creationId xmlns:a16="http://schemas.microsoft.com/office/drawing/2014/main" id="{43BB9E76-9F38-FE71-1BC1-AFBB203B8BDB}"/>
              </a:ext>
            </a:extLst>
          </p:cNvPr>
          <p:cNvSpPr>
            <a:spLocks noGrp="1" noChangeArrowheads="1"/>
          </p:cNvSpPr>
          <p:nvPr>
            <p:ph idx="1"/>
          </p:nvPr>
        </p:nvSpPr>
        <p:spPr bwMode="auto">
          <a:xfrm>
            <a:off x="556394" y="1916813"/>
            <a:ext cx="11385947"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ts val="0"/>
              </a:spcBef>
              <a:spcAft>
                <a:spcPts val="600"/>
              </a:spcAft>
            </a:pPr>
            <a:r>
              <a:rPr lang="tr-TR" sz="1600" dirty="0" smtClean="0"/>
              <a:t>Dijital </a:t>
            </a:r>
            <a:r>
              <a:rPr lang="tr-TR" sz="1600" dirty="0"/>
              <a:t>Dönüşüm ve Yazılım Ofisinde idari görevi olmayan yalnızca bir </a:t>
            </a:r>
            <a:r>
              <a:rPr lang="tr-TR" sz="1600" dirty="0" smtClean="0"/>
              <a:t>personel bulunmaktadır. </a:t>
            </a:r>
            <a:r>
              <a:rPr lang="tr-TR" altLang="tr-TR" sz="1600" dirty="0" err="1" smtClean="0"/>
              <a:t>DDO’nin</a:t>
            </a:r>
            <a:r>
              <a:rPr lang="tr-TR" altLang="tr-TR" sz="1600" dirty="0" smtClean="0"/>
              <a:t> </a:t>
            </a:r>
            <a:r>
              <a:rPr lang="tr-TR" altLang="tr-TR" sz="1600" dirty="0"/>
              <a:t>işlevinin ve etkinliğinin artması için </a:t>
            </a:r>
            <a:r>
              <a:rPr lang="tr-TR" altLang="tr-TR" sz="1600" b="1" dirty="0"/>
              <a:t>birimde personel sayısının arttırılması gerekmektedir</a:t>
            </a:r>
            <a:r>
              <a:rPr lang="tr-TR" altLang="tr-TR" sz="1600" dirty="0"/>
              <a:t>.</a:t>
            </a:r>
          </a:p>
          <a:p>
            <a:pPr eaLnBrk="0" fontAlgn="base" hangingPunct="0">
              <a:lnSpc>
                <a:spcPct val="150000"/>
              </a:lnSpc>
              <a:spcBef>
                <a:spcPts val="0"/>
              </a:spcBef>
              <a:spcAft>
                <a:spcPts val="600"/>
              </a:spcAft>
            </a:pPr>
            <a:r>
              <a:rPr lang="tr-TR" sz="1600" dirty="0"/>
              <a:t>Dijital Dönüşüm ve Yazılım Ofisinin kurum iç ve dış paydaşlarıyla </a:t>
            </a:r>
            <a:r>
              <a:rPr lang="tr-TR" sz="1600" b="1" dirty="0"/>
              <a:t>toplantı/görüşme/eğitim yapılabileceği uygun/yeterli bir mekânı bulunmamaktadır</a:t>
            </a:r>
            <a:r>
              <a:rPr lang="tr-TR" sz="1600" dirty="0"/>
              <a:t>.</a:t>
            </a:r>
            <a:endParaRPr lang="tr-TR" altLang="tr-TR" sz="1600" dirty="0"/>
          </a:p>
          <a:p>
            <a:pPr eaLnBrk="0" fontAlgn="base" hangingPunct="0">
              <a:lnSpc>
                <a:spcPct val="150000"/>
              </a:lnSpc>
              <a:spcBef>
                <a:spcPts val="0"/>
              </a:spcBef>
              <a:spcAft>
                <a:spcPts val="600"/>
              </a:spcAft>
            </a:pPr>
            <a:r>
              <a:rPr lang="tr-TR" sz="1600" b="1" dirty="0"/>
              <a:t>"Dijital Dönüşüm ve Öğrenme Topluluğu"  ile daha çok </a:t>
            </a:r>
            <a:r>
              <a:rPr lang="tr-TR" sz="1600" b="1" dirty="0" smtClean="0"/>
              <a:t>öğrenciye ve akademisyenlere </a:t>
            </a:r>
            <a:r>
              <a:rPr lang="tr-TR" sz="1600" b="1" dirty="0"/>
              <a:t>erişmek hedeflenmektedir.</a:t>
            </a:r>
          </a:p>
          <a:p>
            <a:pPr eaLnBrk="0" fontAlgn="base" hangingPunct="0">
              <a:lnSpc>
                <a:spcPct val="150000"/>
              </a:lnSpc>
              <a:spcBef>
                <a:spcPts val="0"/>
              </a:spcBef>
              <a:spcAft>
                <a:spcPts val="600"/>
              </a:spcAft>
            </a:pPr>
            <a:r>
              <a:rPr lang="tr-TR" sz="1600" dirty="0"/>
              <a:t>İç ve dış paydaşlar ile iletişimi kuvvetlendirerek Üniversitemizin dijital dönüşüm yönünden hizmet ve faaliyetlerinin kalitesini arttırmak için </a:t>
            </a:r>
            <a:r>
              <a:rPr lang="tr-TR" sz="1600" b="1" dirty="0"/>
              <a:t>paydaş toplantıları arttırılabilir</a:t>
            </a:r>
            <a:r>
              <a:rPr lang="tr-TR" sz="1600" dirty="0" smtClean="0"/>
              <a:t>.</a:t>
            </a:r>
          </a:p>
          <a:p>
            <a:pPr eaLnBrk="0" fontAlgn="base" hangingPunct="0">
              <a:lnSpc>
                <a:spcPct val="150000"/>
              </a:lnSpc>
              <a:spcBef>
                <a:spcPts val="0"/>
              </a:spcBef>
              <a:spcAft>
                <a:spcPts val="600"/>
              </a:spcAft>
            </a:pPr>
            <a:r>
              <a:rPr kumimoji="0" lang="tr-TR" altLang="tr-TR" sz="1600" b="0" i="0" u="none" strike="noStrike" cap="none" normalizeH="0" baseline="0" dirty="0" smtClean="0">
                <a:ln>
                  <a:noFill/>
                </a:ln>
                <a:solidFill>
                  <a:schemeClr val="tx1"/>
                </a:solidFill>
                <a:effectLst/>
              </a:rPr>
              <a:t>Üniversite ihtiyaçlarına yönelik yeni yazılımlar geliştirilebilir.</a:t>
            </a:r>
            <a:endParaRPr kumimoji="0" lang="tr-TR" altLang="tr-TR" sz="16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4628910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Unvan 9">
            <a:extLst>
              <a:ext uri="{FF2B5EF4-FFF2-40B4-BE49-F238E27FC236}">
                <a16:creationId xmlns:a16="http://schemas.microsoft.com/office/drawing/2014/main" id="{6F686FB9-5A7B-40DE-0CA3-B07E969A8E82}"/>
              </a:ext>
            </a:extLst>
          </p:cNvPr>
          <p:cNvSpPr>
            <a:spLocks noGrp="1"/>
          </p:cNvSpPr>
          <p:nvPr>
            <p:ph type="title"/>
          </p:nvPr>
        </p:nvSpPr>
        <p:spPr>
          <a:xfrm>
            <a:off x="277091" y="713124"/>
            <a:ext cx="10283079" cy="770707"/>
          </a:xfrm>
        </p:spPr>
        <p:txBody>
          <a:bodyPr>
            <a:noAutofit/>
          </a:bodyPr>
          <a:lstStyle/>
          <a:p>
            <a:pPr algn="ctr"/>
            <a:r>
              <a:rPr lang="tr-TR" sz="3600" b="1" dirty="0">
                <a:solidFill>
                  <a:srgbClr val="FF0000"/>
                </a:solidFill>
                <a:cs typeface="Calibri" panose="020F0502020204030204" pitchFamily="34" charset="0"/>
              </a:rPr>
              <a:t>Birim 2026 Yılı İyileştirme Planı</a:t>
            </a:r>
            <a:br>
              <a:rPr lang="tr-TR" sz="3600" b="1" dirty="0">
                <a:solidFill>
                  <a:srgbClr val="FF0000"/>
                </a:solidFill>
                <a:cs typeface="Calibri" panose="020F0502020204030204" pitchFamily="34" charset="0"/>
              </a:rPr>
            </a:br>
            <a:r>
              <a:rPr lang="tr-TR" sz="2400" b="1" i="1" dirty="0">
                <a:solidFill>
                  <a:srgbClr val="3333FF"/>
                </a:solidFill>
                <a:cs typeface="Calibri" panose="020F0502020204030204" pitchFamily="34" charset="0"/>
              </a:rPr>
              <a:t>(Birimin Geliştirmeye Açık Yönlerine dayalı olarak) </a:t>
            </a:r>
          </a:p>
        </p:txBody>
      </p:sp>
      <p:sp>
        <p:nvSpPr>
          <p:cNvPr id="2" name="Veri Yer Tutucusu 1"/>
          <p:cNvSpPr>
            <a:spLocks noGrp="1"/>
          </p:cNvSpPr>
          <p:nvPr>
            <p:ph type="dt" sz="half" idx="10"/>
          </p:nvPr>
        </p:nvSpPr>
        <p:spPr/>
        <p:txBody>
          <a:bodyPr/>
          <a:lstStyle/>
          <a:p>
            <a:fld id="{64180B4D-F556-4DE3-89D7-5A5627156614}" type="datetime1">
              <a:rPr lang="tr-TR" smtClean="0"/>
              <a:pPr/>
              <a:t>15.01.2026</a:t>
            </a:fld>
            <a:endParaRPr lang="tr-TR"/>
          </a:p>
        </p:txBody>
      </p:sp>
      <p:sp>
        <p:nvSpPr>
          <p:cNvPr id="3" name="Slayt Numarası Yer Tutucusu 2"/>
          <p:cNvSpPr>
            <a:spLocks noGrp="1"/>
          </p:cNvSpPr>
          <p:nvPr>
            <p:ph type="sldNum" sz="quarter" idx="12"/>
          </p:nvPr>
        </p:nvSpPr>
        <p:spPr/>
        <p:txBody>
          <a:bodyPr/>
          <a:lstStyle/>
          <a:p>
            <a:fld id="{15D42E69-0B45-4D6A-BDA9-8F9042B0111B}" type="slidenum">
              <a:rPr lang="tr-TR" smtClean="0"/>
              <a:pPr/>
              <a:t>61</a:t>
            </a:fld>
            <a:endParaRPr lang="tr-TR"/>
          </a:p>
        </p:txBody>
      </p:sp>
      <p:graphicFrame>
        <p:nvGraphicFramePr>
          <p:cNvPr id="6" name="Tablo 5"/>
          <p:cNvGraphicFramePr>
            <a:graphicFrameLocks noGrp="1"/>
          </p:cNvGraphicFramePr>
          <p:nvPr>
            <p:extLst>
              <p:ext uri="{D42A27DB-BD31-4B8C-83A1-F6EECF244321}">
                <p14:modId xmlns:p14="http://schemas.microsoft.com/office/powerpoint/2010/main" val="2596604366"/>
              </p:ext>
            </p:extLst>
          </p:nvPr>
        </p:nvGraphicFramePr>
        <p:xfrm>
          <a:off x="352697" y="2027207"/>
          <a:ext cx="11403874" cy="3791624"/>
        </p:xfrm>
        <a:graphic>
          <a:graphicData uri="http://schemas.openxmlformats.org/drawingml/2006/table">
            <a:tbl>
              <a:tblPr firstRow="1" firstCol="1" bandRow="1">
                <a:tableStyleId>{BDBED569-4797-4DF1-A0F4-6AAB3CD982D8}</a:tableStyleId>
              </a:tblPr>
              <a:tblGrid>
                <a:gridCol w="4165515">
                  <a:extLst>
                    <a:ext uri="{9D8B030D-6E8A-4147-A177-3AD203B41FA5}">
                      <a16:colId xmlns:a16="http://schemas.microsoft.com/office/drawing/2014/main" val="3455104190"/>
                    </a:ext>
                  </a:extLst>
                </a:gridCol>
                <a:gridCol w="7238359">
                  <a:extLst>
                    <a:ext uri="{9D8B030D-6E8A-4147-A177-3AD203B41FA5}">
                      <a16:colId xmlns:a16="http://schemas.microsoft.com/office/drawing/2014/main" val="708491503"/>
                    </a:ext>
                  </a:extLst>
                </a:gridCol>
              </a:tblGrid>
              <a:tr h="1447606">
                <a:tc>
                  <a:txBody>
                    <a:bodyPr/>
                    <a:lstStyle/>
                    <a:p>
                      <a:pPr algn="ctr">
                        <a:lnSpc>
                          <a:spcPct val="107000"/>
                        </a:lnSpc>
                        <a:spcAft>
                          <a:spcPts val="0"/>
                        </a:spcAft>
                      </a:pPr>
                      <a:r>
                        <a:rPr lang="tr-TR" sz="3200" dirty="0">
                          <a:effectLst/>
                        </a:rPr>
                        <a:t>Planlanan Faaliyet,</a:t>
                      </a:r>
                      <a:r>
                        <a:rPr lang="tr-TR" sz="3200" baseline="0" dirty="0">
                          <a:effectLst/>
                        </a:rPr>
                        <a:t> </a:t>
                      </a:r>
                    </a:p>
                    <a:p>
                      <a:pPr algn="ctr">
                        <a:lnSpc>
                          <a:spcPct val="107000"/>
                        </a:lnSpc>
                        <a:spcAft>
                          <a:spcPts val="0"/>
                        </a:spcAft>
                      </a:pPr>
                      <a:r>
                        <a:rPr lang="tr-TR" sz="3200" baseline="0" dirty="0">
                          <a:effectLst/>
                        </a:rPr>
                        <a:t>İş veya Süreçler</a:t>
                      </a:r>
                      <a:endParaRPr lang="tr-TR"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3200" dirty="0">
                          <a:effectLst/>
                        </a:rPr>
                        <a:t>Açıklama</a:t>
                      </a:r>
                      <a:endParaRPr lang="tr-TR"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38734379"/>
                  </a:ext>
                </a:extLst>
              </a:tr>
              <a:tr h="640216">
                <a:tc>
                  <a:txBody>
                    <a:bodyPr/>
                    <a:lstStyle/>
                    <a:p>
                      <a:pPr>
                        <a:lnSpc>
                          <a:spcPct val="107000"/>
                        </a:lnSpc>
                        <a:spcAft>
                          <a:spcPts val="0"/>
                        </a:spcAft>
                      </a:pPr>
                      <a:r>
                        <a:rPr lang="tr-TR" sz="1600" dirty="0">
                          <a:effectLst/>
                          <a:latin typeface="+mn-lt"/>
                        </a:rPr>
                        <a:t>Yazılım Geliştirme</a:t>
                      </a:r>
                      <a:endParaRPr lang="tr-T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285750" indent="-285750">
                        <a:lnSpc>
                          <a:spcPct val="107000"/>
                        </a:lnSpc>
                        <a:spcAft>
                          <a:spcPts val="0"/>
                        </a:spcAft>
                        <a:buFont typeface="Arial" panose="020B0604020202020204" pitchFamily="34" charset="0"/>
                        <a:buChar char="•"/>
                      </a:pPr>
                      <a:r>
                        <a:rPr lang="tr-TR" sz="1600" dirty="0">
                          <a:effectLst/>
                          <a:latin typeface="+mn-lt"/>
                          <a:ea typeface="Calibri" panose="020F0502020204030204" pitchFamily="34" charset="0"/>
                          <a:cs typeface="Times New Roman" panose="02020603050405020304" pitchFamily="18" charset="0"/>
                        </a:rPr>
                        <a:t>Şuanda aktif olarak "Etik Kurulu Sistemi" üzerine çalışılmaktadır.</a:t>
                      </a:r>
                      <a:br>
                        <a:rPr lang="tr-TR" sz="1600" dirty="0">
                          <a:effectLst/>
                          <a:latin typeface="+mn-lt"/>
                          <a:ea typeface="Calibri" panose="020F0502020204030204" pitchFamily="34" charset="0"/>
                          <a:cs typeface="Times New Roman" panose="02020603050405020304" pitchFamily="18" charset="0"/>
                        </a:rPr>
                      </a:br>
                      <a:r>
                        <a:rPr lang="tr-TR" sz="1600" dirty="0">
                          <a:effectLst/>
                          <a:latin typeface="+mn-lt"/>
                          <a:ea typeface="Calibri" panose="020F0502020204030204" pitchFamily="34" charset="0"/>
                          <a:cs typeface="Times New Roman" panose="02020603050405020304" pitchFamily="18" charset="0"/>
                        </a:rPr>
                        <a:t>Yazılım geliştirme faaliyetlerine devam edilmesi planlanmaktadır.</a:t>
                      </a:r>
                    </a:p>
                  </a:txBody>
                  <a:tcPr marL="68580" marR="68580" marT="0" marB="0" anchor="ctr"/>
                </a:tc>
                <a:extLst>
                  <a:ext uri="{0D108BD9-81ED-4DB2-BD59-A6C34878D82A}">
                    <a16:rowId xmlns:a16="http://schemas.microsoft.com/office/drawing/2014/main" val="1381570582"/>
                  </a:ext>
                </a:extLst>
              </a:tr>
              <a:tr h="671736">
                <a:tc>
                  <a:txBody>
                    <a:bodyPr/>
                    <a:lstStyle/>
                    <a:p>
                      <a:pPr>
                        <a:lnSpc>
                          <a:spcPct val="107000"/>
                        </a:lnSpc>
                        <a:spcAft>
                          <a:spcPts val="0"/>
                        </a:spcAft>
                      </a:pPr>
                      <a:r>
                        <a:rPr lang="tr-TR" sz="1600" dirty="0">
                          <a:effectLst/>
                          <a:latin typeface="+mn-lt"/>
                          <a:ea typeface="Calibri" panose="020F0502020204030204" pitchFamily="34" charset="0"/>
                          <a:cs typeface="Times New Roman" panose="02020603050405020304" pitchFamily="18" charset="0"/>
                        </a:rPr>
                        <a:t>Eğitim Faaliyetleri</a:t>
                      </a:r>
                    </a:p>
                  </a:txBody>
                  <a:tcPr marL="68580" marR="68580" marT="0" marB="0" anchor="ctr"/>
                </a:tc>
                <a:tc>
                  <a:txBody>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tr-TR" sz="1600" dirty="0" smtClean="0">
                          <a:effectLst/>
                          <a:latin typeface="+mn-lt"/>
                        </a:rPr>
                        <a:t>Hizmete </a:t>
                      </a:r>
                      <a:r>
                        <a:rPr lang="tr-TR" sz="1600" dirty="0">
                          <a:effectLst/>
                          <a:latin typeface="+mn-lt"/>
                        </a:rPr>
                        <a:t>sunulan dijital sistemlerin kullanımının yaygınlaştırılması için eğitimlerin verilmesine devam edilmesi planlanmaktadır.</a:t>
                      </a:r>
                      <a:endParaRPr lang="tr-T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7813134"/>
                  </a:ext>
                </a:extLst>
              </a:tr>
              <a:tr h="949893">
                <a:tc>
                  <a:txBody>
                    <a:bodyPr/>
                    <a:lstStyle/>
                    <a:p>
                      <a:pPr>
                        <a:lnSpc>
                          <a:spcPct val="107000"/>
                        </a:lnSpc>
                        <a:spcAft>
                          <a:spcPts val="0"/>
                        </a:spcAft>
                      </a:pPr>
                      <a:r>
                        <a:rPr lang="tr-TR" sz="1600" dirty="0" smtClean="0">
                          <a:effectLst/>
                          <a:latin typeface="+mn-lt"/>
                        </a:rPr>
                        <a:t>Bilgilendirme </a:t>
                      </a:r>
                      <a:r>
                        <a:rPr lang="tr-TR" sz="1600" dirty="0">
                          <a:effectLst/>
                          <a:latin typeface="+mn-lt"/>
                        </a:rPr>
                        <a:t>Faaliyetleri</a:t>
                      </a:r>
                      <a:endParaRPr lang="tr-TR"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tr-TR" sz="1600" dirty="0">
                          <a:effectLst/>
                          <a:latin typeface="+mn-lt"/>
                        </a:rPr>
                        <a:t> Dijital dönüşüm ve farkındalık bağlamında "DDO Bilgilendiriyor" içeriklerinin paylaşımına devam edilmesi planlanmaktadır.</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tr-TR" sz="1600" b="0" dirty="0">
                          <a:latin typeface="+mn-lt"/>
                        </a:rPr>
                        <a:t>"Dijital Dönüşüm ve Öğrenme Topluluğu" ile daha geniş kitleye erişmek hedeflenmektedir.</a:t>
                      </a:r>
                      <a:endParaRPr lang="tr-TR"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53624369"/>
                  </a:ext>
                </a:extLst>
              </a:tr>
            </a:tbl>
          </a:graphicData>
        </a:graphic>
      </p:graphicFrame>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56571" y="6286946"/>
            <a:ext cx="441500" cy="447632"/>
          </a:xfrm>
          <a:prstGeom prst="rect">
            <a:avLst/>
          </a:prstGeom>
        </p:spPr>
      </p:pic>
    </p:spTree>
    <p:extLst>
      <p:ext uri="{BB962C8B-B14F-4D97-AF65-F5344CB8AC3E}">
        <p14:creationId xmlns:p14="http://schemas.microsoft.com/office/powerpoint/2010/main" val="808195337"/>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endParaRPr lang="tr-TR"/>
          </a:p>
        </p:txBody>
      </p:sp>
      <p:sp>
        <p:nvSpPr>
          <p:cNvPr id="3" name="Alt Başlık 2"/>
          <p:cNvSpPr>
            <a:spLocks noGrp="1"/>
          </p:cNvSpPr>
          <p:nvPr>
            <p:ph type="subTitle" idx="1"/>
          </p:nvPr>
        </p:nvSpPr>
        <p:spPr/>
        <p:txBody>
          <a:bodyPr/>
          <a:lstStyle/>
          <a:p>
            <a:endParaRPr lang="tr-TR"/>
          </a:p>
        </p:txBody>
      </p:sp>
      <p:pic>
        <p:nvPicPr>
          <p:cNvPr id="4" name="İçerik Yer Tutucusu 8"/>
          <p:cNvPicPr>
            <a:picLocks noChangeAspect="1"/>
          </p:cNvPicPr>
          <p:nvPr/>
        </p:nvPicPr>
        <p:blipFill rotWithShape="1">
          <a:blip r:embed="rId2" cstate="print">
            <a:extLst>
              <a:ext uri="{28A0092B-C50C-407E-A947-70E740481C1C}">
                <a14:useLocalDpi xmlns:a14="http://schemas.microsoft.com/office/drawing/2010/main" val="0"/>
              </a:ext>
            </a:extLst>
          </a:blip>
          <a:srcRect b="20466"/>
          <a:stretch/>
        </p:blipFill>
        <p:spPr>
          <a:xfrm>
            <a:off x="0" y="-25399"/>
            <a:ext cx="12192000" cy="6858000"/>
          </a:xfrm>
          <a:prstGeom prst="rect">
            <a:avLst/>
          </a:prstGeom>
        </p:spPr>
      </p:pic>
      <p:sp>
        <p:nvSpPr>
          <p:cNvPr id="5" name="Dikdörtgen 4"/>
          <p:cNvSpPr/>
          <p:nvPr/>
        </p:nvSpPr>
        <p:spPr>
          <a:xfrm>
            <a:off x="0" y="6464300"/>
            <a:ext cx="12192000" cy="393700"/>
          </a:xfrm>
          <a:prstGeom prst="rect">
            <a:avLst/>
          </a:prstGeom>
          <a:solidFill>
            <a:srgbClr val="962E2E"/>
          </a:solidFill>
          <a:ln>
            <a:solidFill>
              <a:srgbClr val="96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İçerik Yer Tutucusu 10"/>
          <p:cNvSpPr txBox="1">
            <a:spLocks/>
          </p:cNvSpPr>
          <p:nvPr/>
        </p:nvSpPr>
        <p:spPr>
          <a:xfrm>
            <a:off x="0" y="2832099"/>
            <a:ext cx="12192000" cy="28701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4000"/>
              </a:lnSpc>
            </a:pPr>
            <a:r>
              <a:rPr lang="tr-TR" sz="5400" b="1" dirty="0">
                <a:solidFill>
                  <a:srgbClr val="962E2E"/>
                </a:solidFill>
              </a:rPr>
              <a:t>Sorularınız ve Önerileriniz</a:t>
            </a:r>
          </a:p>
        </p:txBody>
      </p:sp>
      <p:pic>
        <p:nvPicPr>
          <p:cNvPr id="11" name="Resim 10"/>
          <p:cNvPicPr>
            <a:picLocks noChangeAspect="1"/>
          </p:cNvPicPr>
          <p:nvPr/>
        </p:nvPicPr>
        <p:blipFill>
          <a:blip r:embed="rId3" cstate="print"/>
          <a:stretch>
            <a:fillRect/>
          </a:stretch>
        </p:blipFill>
        <p:spPr>
          <a:xfrm>
            <a:off x="0" y="6302377"/>
            <a:ext cx="12280900" cy="575094"/>
          </a:xfrm>
          <a:prstGeom prst="rect">
            <a:avLst/>
          </a:prstGeom>
        </p:spPr>
      </p:pic>
      <p:sp>
        <p:nvSpPr>
          <p:cNvPr id="7" name="Veri Yer Tutucusu 6"/>
          <p:cNvSpPr>
            <a:spLocks noGrp="1"/>
          </p:cNvSpPr>
          <p:nvPr>
            <p:ph type="dt" sz="half" idx="10"/>
          </p:nvPr>
        </p:nvSpPr>
        <p:spPr/>
        <p:txBody>
          <a:bodyPr/>
          <a:lstStyle/>
          <a:p>
            <a:fld id="{55D22D83-95B8-46AE-85C4-5EFF99811C68}" type="datetime1">
              <a:rPr lang="tr-TR" smtClean="0"/>
              <a:pPr/>
              <a:t>15.01.2026</a:t>
            </a:fld>
            <a:endParaRPr lang="tr-TR"/>
          </a:p>
        </p:txBody>
      </p:sp>
      <p:sp>
        <p:nvSpPr>
          <p:cNvPr id="8" name="Slayt Numarası Yer Tutucusu 7"/>
          <p:cNvSpPr>
            <a:spLocks noGrp="1"/>
          </p:cNvSpPr>
          <p:nvPr>
            <p:ph type="sldNum" sz="quarter" idx="12"/>
          </p:nvPr>
        </p:nvSpPr>
        <p:spPr/>
        <p:txBody>
          <a:bodyPr/>
          <a:lstStyle/>
          <a:p>
            <a:fld id="{15D42E69-0B45-4D6A-BDA9-8F9042B0111B}" type="slidenum">
              <a:rPr lang="tr-TR" smtClean="0"/>
              <a:pPr/>
              <a:t>62</a:t>
            </a:fld>
            <a:endParaRPr lang="tr-TR"/>
          </a:p>
        </p:txBody>
      </p:sp>
    </p:spTree>
    <p:extLst>
      <p:ext uri="{BB962C8B-B14F-4D97-AF65-F5344CB8AC3E}">
        <p14:creationId xmlns:p14="http://schemas.microsoft.com/office/powerpoint/2010/main" val="1495308651"/>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endParaRPr lang="tr-TR"/>
          </a:p>
        </p:txBody>
      </p:sp>
      <p:sp>
        <p:nvSpPr>
          <p:cNvPr id="3" name="Alt Başlık 2"/>
          <p:cNvSpPr>
            <a:spLocks noGrp="1"/>
          </p:cNvSpPr>
          <p:nvPr>
            <p:ph type="subTitle" idx="1"/>
          </p:nvPr>
        </p:nvSpPr>
        <p:spPr/>
        <p:txBody>
          <a:bodyPr/>
          <a:lstStyle/>
          <a:p>
            <a:endParaRPr lang="tr-TR"/>
          </a:p>
        </p:txBody>
      </p:sp>
      <p:pic>
        <p:nvPicPr>
          <p:cNvPr id="4" name="İçerik Yer Tutucusu 8"/>
          <p:cNvPicPr>
            <a:picLocks noChangeAspect="1"/>
          </p:cNvPicPr>
          <p:nvPr/>
        </p:nvPicPr>
        <p:blipFill rotWithShape="1">
          <a:blip r:embed="rId2" cstate="print">
            <a:extLst>
              <a:ext uri="{28A0092B-C50C-407E-A947-70E740481C1C}">
                <a14:useLocalDpi xmlns:a14="http://schemas.microsoft.com/office/drawing/2010/main" val="0"/>
              </a:ext>
            </a:extLst>
          </a:blip>
          <a:srcRect b="20466"/>
          <a:stretch/>
        </p:blipFill>
        <p:spPr>
          <a:xfrm>
            <a:off x="0" y="-25399"/>
            <a:ext cx="12192000" cy="6858000"/>
          </a:xfrm>
          <a:prstGeom prst="rect">
            <a:avLst/>
          </a:prstGeom>
        </p:spPr>
      </p:pic>
      <p:sp>
        <p:nvSpPr>
          <p:cNvPr id="5" name="Dikdörtgen 4"/>
          <p:cNvSpPr/>
          <p:nvPr/>
        </p:nvSpPr>
        <p:spPr>
          <a:xfrm>
            <a:off x="0" y="6464300"/>
            <a:ext cx="12192000" cy="393700"/>
          </a:xfrm>
          <a:prstGeom prst="rect">
            <a:avLst/>
          </a:prstGeom>
          <a:solidFill>
            <a:srgbClr val="962E2E"/>
          </a:solidFill>
          <a:ln>
            <a:solidFill>
              <a:srgbClr val="96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İçerik Yer Tutucusu 10"/>
          <p:cNvSpPr txBox="1">
            <a:spLocks/>
          </p:cNvSpPr>
          <p:nvPr/>
        </p:nvSpPr>
        <p:spPr>
          <a:xfrm>
            <a:off x="318052" y="2524539"/>
            <a:ext cx="11529391" cy="31777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4000"/>
              </a:lnSpc>
            </a:pPr>
            <a:r>
              <a:rPr lang="tr-TR" sz="5400" b="1" dirty="0">
                <a:solidFill>
                  <a:srgbClr val="962E2E"/>
                </a:solidFill>
              </a:rPr>
              <a:t>Katılımınız ve katkılarınız için teşekkür ederiz. </a:t>
            </a:r>
          </a:p>
        </p:txBody>
      </p:sp>
      <p:pic>
        <p:nvPicPr>
          <p:cNvPr id="11" name="Resim 10"/>
          <p:cNvPicPr>
            <a:picLocks noChangeAspect="1"/>
          </p:cNvPicPr>
          <p:nvPr/>
        </p:nvPicPr>
        <p:blipFill>
          <a:blip r:embed="rId3" cstate="print"/>
          <a:stretch>
            <a:fillRect/>
          </a:stretch>
        </p:blipFill>
        <p:spPr>
          <a:xfrm>
            <a:off x="0" y="6302377"/>
            <a:ext cx="12280900" cy="575094"/>
          </a:xfrm>
          <a:prstGeom prst="rect">
            <a:avLst/>
          </a:prstGeom>
        </p:spPr>
      </p:pic>
      <p:sp>
        <p:nvSpPr>
          <p:cNvPr id="7" name="Veri Yer Tutucusu 6"/>
          <p:cNvSpPr>
            <a:spLocks noGrp="1"/>
          </p:cNvSpPr>
          <p:nvPr>
            <p:ph type="dt" sz="half" idx="10"/>
          </p:nvPr>
        </p:nvSpPr>
        <p:spPr/>
        <p:txBody>
          <a:bodyPr/>
          <a:lstStyle/>
          <a:p>
            <a:fld id="{55D22D83-95B8-46AE-85C4-5EFF99811C68}" type="datetime1">
              <a:rPr lang="tr-TR" smtClean="0"/>
              <a:pPr/>
              <a:t>15.01.2026</a:t>
            </a:fld>
            <a:endParaRPr lang="tr-TR"/>
          </a:p>
        </p:txBody>
      </p:sp>
      <p:sp>
        <p:nvSpPr>
          <p:cNvPr id="8" name="Slayt Numarası Yer Tutucusu 7"/>
          <p:cNvSpPr>
            <a:spLocks noGrp="1"/>
          </p:cNvSpPr>
          <p:nvPr>
            <p:ph type="sldNum" sz="quarter" idx="12"/>
          </p:nvPr>
        </p:nvSpPr>
        <p:spPr/>
        <p:txBody>
          <a:bodyPr/>
          <a:lstStyle/>
          <a:p>
            <a:fld id="{15D42E69-0B45-4D6A-BDA9-8F9042B0111B}" type="slidenum">
              <a:rPr lang="tr-TR" smtClean="0"/>
              <a:pPr/>
              <a:t>63</a:t>
            </a:fld>
            <a:endParaRPr lang="tr-TR"/>
          </a:p>
        </p:txBody>
      </p:sp>
    </p:spTree>
    <p:extLst>
      <p:ext uri="{BB962C8B-B14F-4D97-AF65-F5344CB8AC3E}">
        <p14:creationId xmlns:p14="http://schemas.microsoft.com/office/powerpoint/2010/main" val="1956883388"/>
      </p:ext>
    </p:extLst>
  </p:cSld>
  <p:clrMapOvr>
    <a:masterClrMapping/>
  </p:clrMapOvr>
  <mc:AlternateContent xmlns:mc="http://schemas.openxmlformats.org/markup-compatibility/2006" xmlns:p14="http://schemas.microsoft.com/office/powerpoint/2010/main">
    <mc:Choice Requires="p14">
      <p:transition p14:dur="250">
        <p14:prism isContent="1"/>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454B846-B88E-5B06-F513-76D60F3242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B19D96-0BAB-B26B-E74F-90A7047598B9}"/>
              </a:ext>
            </a:extLst>
          </p:cNvPr>
          <p:cNvSpPr>
            <a:spLocks noGrp="1"/>
          </p:cNvSpPr>
          <p:nvPr>
            <p:ph type="title"/>
          </p:nvPr>
        </p:nvSpPr>
        <p:spPr>
          <a:xfrm>
            <a:off x="341747" y="762001"/>
            <a:ext cx="10315368" cy="691424"/>
          </a:xfrm>
        </p:spPr>
        <p:txBody>
          <a:bodyPr>
            <a:noAutofit/>
          </a:bodyPr>
          <a:lstStyle/>
          <a:p>
            <a:pPr algn="ctr"/>
            <a:r>
              <a:rPr lang="tr-TR" sz="3600" b="1" dirty="0">
                <a:solidFill>
                  <a:srgbClr val="FF0000"/>
                </a:solidFill>
                <a:latin typeface="+mn-lt"/>
              </a:rPr>
              <a:t>Akademik Personel Sayısı</a:t>
            </a:r>
            <a:endParaRPr lang="tr-TR" sz="3600" dirty="0">
              <a:solidFill>
                <a:srgbClr val="FF0000"/>
              </a:solidFill>
            </a:endParaRPr>
          </a:p>
        </p:txBody>
      </p:sp>
      <p:sp>
        <p:nvSpPr>
          <p:cNvPr id="3" name="Veri Yer Tutucusu 2"/>
          <p:cNvSpPr>
            <a:spLocks noGrp="1"/>
          </p:cNvSpPr>
          <p:nvPr>
            <p:ph type="dt" sz="half" idx="10"/>
          </p:nvPr>
        </p:nvSpPr>
        <p:spPr/>
        <p:txBody>
          <a:bodyPr/>
          <a:lstStyle/>
          <a:p>
            <a:fld id="{D85FDA8C-93E6-4C6D-BD38-60FE6FF68D18}"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7</a:t>
            </a:fld>
            <a:endParaRPr lang="tr-TR"/>
          </a:p>
        </p:txBody>
      </p:sp>
      <p:graphicFrame>
        <p:nvGraphicFramePr>
          <p:cNvPr id="6" name="Tablo 5"/>
          <p:cNvGraphicFramePr>
            <a:graphicFrameLocks noGrp="1"/>
          </p:cNvGraphicFramePr>
          <p:nvPr>
            <p:extLst>
              <p:ext uri="{D42A27DB-BD31-4B8C-83A1-F6EECF244321}">
                <p14:modId xmlns:p14="http://schemas.microsoft.com/office/powerpoint/2010/main" val="4162571043"/>
              </p:ext>
            </p:extLst>
          </p:nvPr>
        </p:nvGraphicFramePr>
        <p:xfrm>
          <a:off x="517232" y="2170544"/>
          <a:ext cx="11282885" cy="2517230"/>
        </p:xfrm>
        <a:graphic>
          <a:graphicData uri="http://schemas.openxmlformats.org/drawingml/2006/table">
            <a:tbl>
              <a:tblPr>
                <a:tableStyleId>{BC89EF96-8CEA-46FF-86C4-4CE0E7609802}</a:tableStyleId>
              </a:tblPr>
              <a:tblGrid>
                <a:gridCol w="1229921">
                  <a:extLst>
                    <a:ext uri="{9D8B030D-6E8A-4147-A177-3AD203B41FA5}">
                      <a16:colId xmlns:a16="http://schemas.microsoft.com/office/drawing/2014/main" val="2374852142"/>
                    </a:ext>
                  </a:extLst>
                </a:gridCol>
                <a:gridCol w="549733">
                  <a:extLst>
                    <a:ext uri="{9D8B030D-6E8A-4147-A177-3AD203B41FA5}">
                      <a16:colId xmlns:a16="http://schemas.microsoft.com/office/drawing/2014/main" val="3943329580"/>
                    </a:ext>
                  </a:extLst>
                </a:gridCol>
                <a:gridCol w="489857">
                  <a:extLst>
                    <a:ext uri="{9D8B030D-6E8A-4147-A177-3AD203B41FA5}">
                      <a16:colId xmlns:a16="http://schemas.microsoft.com/office/drawing/2014/main" val="4042487974"/>
                    </a:ext>
                  </a:extLst>
                </a:gridCol>
                <a:gridCol w="870857">
                  <a:extLst>
                    <a:ext uri="{9D8B030D-6E8A-4147-A177-3AD203B41FA5}">
                      <a16:colId xmlns:a16="http://schemas.microsoft.com/office/drawing/2014/main" val="2314597785"/>
                    </a:ext>
                  </a:extLst>
                </a:gridCol>
                <a:gridCol w="653143">
                  <a:extLst>
                    <a:ext uri="{9D8B030D-6E8A-4147-A177-3AD203B41FA5}">
                      <a16:colId xmlns:a16="http://schemas.microsoft.com/office/drawing/2014/main" val="3001289435"/>
                    </a:ext>
                  </a:extLst>
                </a:gridCol>
                <a:gridCol w="1208314">
                  <a:extLst>
                    <a:ext uri="{9D8B030D-6E8A-4147-A177-3AD203B41FA5}">
                      <a16:colId xmlns:a16="http://schemas.microsoft.com/office/drawing/2014/main" val="832792308"/>
                    </a:ext>
                  </a:extLst>
                </a:gridCol>
                <a:gridCol w="1785257">
                  <a:extLst>
                    <a:ext uri="{9D8B030D-6E8A-4147-A177-3AD203B41FA5}">
                      <a16:colId xmlns:a16="http://schemas.microsoft.com/office/drawing/2014/main" val="89331317"/>
                    </a:ext>
                  </a:extLst>
                </a:gridCol>
                <a:gridCol w="1175657">
                  <a:extLst>
                    <a:ext uri="{9D8B030D-6E8A-4147-A177-3AD203B41FA5}">
                      <a16:colId xmlns:a16="http://schemas.microsoft.com/office/drawing/2014/main" val="360630672"/>
                    </a:ext>
                  </a:extLst>
                </a:gridCol>
                <a:gridCol w="1763486">
                  <a:extLst>
                    <a:ext uri="{9D8B030D-6E8A-4147-A177-3AD203B41FA5}">
                      <a16:colId xmlns:a16="http://schemas.microsoft.com/office/drawing/2014/main" val="4056823348"/>
                    </a:ext>
                  </a:extLst>
                </a:gridCol>
                <a:gridCol w="1556660">
                  <a:extLst>
                    <a:ext uri="{9D8B030D-6E8A-4147-A177-3AD203B41FA5}">
                      <a16:colId xmlns:a16="http://schemas.microsoft.com/office/drawing/2014/main" val="1437704887"/>
                    </a:ext>
                  </a:extLst>
                </a:gridCol>
              </a:tblGrid>
              <a:tr h="478780">
                <a:tc rowSpan="3">
                  <a:txBody>
                    <a:bodyPr/>
                    <a:lstStyle/>
                    <a:p>
                      <a:pPr algn="ctr">
                        <a:lnSpc>
                          <a:spcPct val="107000"/>
                        </a:lnSpc>
                        <a:spcAft>
                          <a:spcPts val="0"/>
                        </a:spcAft>
                      </a:pPr>
                      <a:r>
                        <a:rPr lang="tr-TR" sz="1800" b="1" dirty="0">
                          <a:solidFill>
                            <a:srgbClr val="0000CC"/>
                          </a:solidFill>
                          <a:effectLst/>
                          <a:latin typeface="+mn-lt"/>
                        </a:rPr>
                        <a:t>YIL</a:t>
                      </a:r>
                      <a:endParaRPr lang="tr-TR" sz="1800" b="1" dirty="0">
                        <a:solidFill>
                          <a:srgbClr val="0000CC"/>
                        </a:solidFill>
                        <a:effectLst/>
                        <a:latin typeface="+mn-lt"/>
                        <a:ea typeface="Calibri" panose="020F0502020204030204" pitchFamily="34" charset="0"/>
                        <a:cs typeface="Times New Roman" panose="02020603050405020304" pitchFamily="18" charset="0"/>
                      </a:endParaRPr>
                    </a:p>
                  </a:txBody>
                  <a:tcPr marL="9525" marR="9525" marT="9525" marB="0" anchor="ctr"/>
                </a:tc>
                <a:tc gridSpan="6">
                  <a:txBody>
                    <a:bodyPr/>
                    <a:lstStyle/>
                    <a:p>
                      <a:pPr algn="ctr">
                        <a:lnSpc>
                          <a:spcPct val="107000"/>
                        </a:lnSpc>
                        <a:spcAft>
                          <a:spcPts val="0"/>
                        </a:spcAft>
                      </a:pPr>
                      <a:r>
                        <a:rPr lang="tr-TR" sz="2000" b="1" dirty="0">
                          <a:solidFill>
                            <a:srgbClr val="FF0000"/>
                          </a:solidFill>
                          <a:effectLst/>
                          <a:latin typeface="+mn-lt"/>
                        </a:rPr>
                        <a:t>AKADEMİK PERSONEL SAYISI</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rowSpan="3">
                  <a:txBody>
                    <a:bodyPr/>
                    <a:lstStyle/>
                    <a:p>
                      <a:pPr algn="ctr">
                        <a:lnSpc>
                          <a:spcPct val="107000"/>
                        </a:lnSpc>
                        <a:spcAft>
                          <a:spcPts val="0"/>
                        </a:spcAft>
                      </a:pPr>
                      <a:r>
                        <a:rPr lang="tr-TR" sz="2000" b="1" dirty="0">
                          <a:solidFill>
                            <a:srgbClr val="FF0000"/>
                          </a:solidFill>
                          <a:effectLst/>
                          <a:latin typeface="+mn-lt"/>
                        </a:rPr>
                        <a:t>TOPLAM</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rowSpan="2" gridSpan="2">
                  <a:txBody>
                    <a:bodyPr/>
                    <a:lstStyle/>
                    <a:p>
                      <a:pPr algn="ctr">
                        <a:lnSpc>
                          <a:spcPct val="107000"/>
                        </a:lnSpc>
                        <a:spcAft>
                          <a:spcPts val="0"/>
                        </a:spcAft>
                      </a:pPr>
                      <a:r>
                        <a:rPr lang="tr-TR" sz="2000" b="1" dirty="0">
                          <a:solidFill>
                            <a:srgbClr val="FF0000"/>
                          </a:solidFill>
                          <a:effectLst/>
                          <a:latin typeface="+mn-lt"/>
                          <a:ea typeface="Calibri" panose="020F0502020204030204" pitchFamily="34" charset="0"/>
                          <a:cs typeface="Times New Roman" panose="02020603050405020304" pitchFamily="18" charset="0"/>
                        </a:rPr>
                        <a:t>KADRO DURUMU</a:t>
                      </a:r>
                    </a:p>
                  </a:txBody>
                  <a:tcPr marL="6350" marR="6350" marT="6350" marB="0" anchor="ctr"/>
                </a:tc>
                <a:tc rowSpan="2" hMerge="1">
                  <a:txBody>
                    <a:bodyPr/>
                    <a:lstStyle/>
                    <a:p>
                      <a:pPr algn="ctr">
                        <a:lnSpc>
                          <a:spcPct val="107000"/>
                        </a:lnSpc>
                        <a:spcAft>
                          <a:spcPts val="0"/>
                        </a:spcAft>
                      </a:pPr>
                      <a:endParaRPr lang="tr-TR" sz="16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70166921"/>
                  </a:ext>
                </a:extLst>
              </a:tr>
              <a:tr h="36582">
                <a:tc vMerge="1">
                  <a:txBody>
                    <a:bodyPr/>
                    <a:lstStyle/>
                    <a:p>
                      <a:endParaRPr lang="tr-TR"/>
                    </a:p>
                  </a:txBody>
                  <a:tcPr/>
                </a:tc>
                <a:tc rowSpan="2">
                  <a:txBody>
                    <a:bodyPr/>
                    <a:lstStyle/>
                    <a:p>
                      <a:pPr algn="ctr">
                        <a:lnSpc>
                          <a:spcPct val="107000"/>
                        </a:lnSpc>
                        <a:spcAft>
                          <a:spcPts val="0"/>
                        </a:spcAft>
                      </a:pPr>
                      <a:r>
                        <a:rPr lang="tr-TR" sz="1600" b="1" dirty="0">
                          <a:solidFill>
                            <a:srgbClr val="3333FF"/>
                          </a:solidFill>
                          <a:effectLst/>
                          <a:latin typeface="+mn-lt"/>
                        </a:rPr>
                        <a:t>Prof. Dr.</a:t>
                      </a:r>
                      <a:endParaRPr lang="tr-TR" sz="1600" b="1" dirty="0">
                        <a:solidFill>
                          <a:srgbClr val="3333FF"/>
                        </a:solidFill>
                        <a:effectLst/>
                        <a:latin typeface="+mn-lt"/>
                        <a:ea typeface="Calibri" panose="020F0502020204030204" pitchFamily="34" charset="0"/>
                        <a:cs typeface="Times New Roman" panose="02020603050405020304" pitchFamily="18" charset="0"/>
                      </a:endParaRPr>
                    </a:p>
                  </a:txBody>
                  <a:tcPr marL="6350" marR="6350" marT="6350" marB="0" anchor="ctr"/>
                </a:tc>
                <a:tc rowSpan="2">
                  <a:txBody>
                    <a:bodyPr/>
                    <a:lstStyle/>
                    <a:p>
                      <a:pPr algn="ctr">
                        <a:lnSpc>
                          <a:spcPct val="107000"/>
                        </a:lnSpc>
                        <a:spcAft>
                          <a:spcPts val="0"/>
                        </a:spcAft>
                      </a:pPr>
                      <a:r>
                        <a:rPr lang="tr-TR" sz="1600" b="1" dirty="0">
                          <a:solidFill>
                            <a:srgbClr val="3333FF"/>
                          </a:solidFill>
                          <a:effectLst/>
                          <a:latin typeface="+mn-lt"/>
                        </a:rPr>
                        <a:t>Doç. Dr.</a:t>
                      </a:r>
                      <a:endParaRPr lang="tr-TR" sz="1600" b="1" dirty="0">
                        <a:solidFill>
                          <a:srgbClr val="3333FF"/>
                        </a:solidFill>
                        <a:effectLst/>
                        <a:latin typeface="+mn-lt"/>
                        <a:ea typeface="Calibri" panose="020F0502020204030204" pitchFamily="34" charset="0"/>
                        <a:cs typeface="Times New Roman" panose="02020603050405020304" pitchFamily="18" charset="0"/>
                      </a:endParaRPr>
                    </a:p>
                  </a:txBody>
                  <a:tcPr marL="6350" marR="6350" marT="6350" marB="0" anchor="ctr"/>
                </a:tc>
                <a:tc rowSpan="2">
                  <a:txBody>
                    <a:bodyPr/>
                    <a:lstStyle/>
                    <a:p>
                      <a:pPr algn="ctr">
                        <a:lnSpc>
                          <a:spcPct val="107000"/>
                        </a:lnSpc>
                        <a:spcAft>
                          <a:spcPts val="0"/>
                        </a:spcAft>
                      </a:pPr>
                      <a:r>
                        <a:rPr lang="tr-TR" sz="1600" b="1" dirty="0">
                          <a:solidFill>
                            <a:srgbClr val="3333FF"/>
                          </a:solidFill>
                          <a:effectLst/>
                          <a:latin typeface="+mn-lt"/>
                        </a:rPr>
                        <a:t>Dr. </a:t>
                      </a:r>
                      <a:r>
                        <a:rPr lang="tr-TR" sz="1600" b="1" dirty="0" err="1">
                          <a:solidFill>
                            <a:srgbClr val="3333FF"/>
                          </a:solidFill>
                          <a:effectLst/>
                          <a:latin typeface="+mn-lt"/>
                        </a:rPr>
                        <a:t>Öğr</a:t>
                      </a:r>
                      <a:r>
                        <a:rPr lang="tr-TR" sz="1600" b="1" dirty="0">
                          <a:solidFill>
                            <a:srgbClr val="3333FF"/>
                          </a:solidFill>
                          <a:effectLst/>
                          <a:latin typeface="+mn-lt"/>
                        </a:rPr>
                        <a:t>. Üyesi</a:t>
                      </a:r>
                      <a:endParaRPr lang="tr-TR" sz="1600" b="1" dirty="0">
                        <a:solidFill>
                          <a:srgbClr val="3333FF"/>
                        </a:solidFill>
                        <a:effectLst/>
                        <a:latin typeface="+mn-lt"/>
                        <a:ea typeface="Calibri" panose="020F0502020204030204" pitchFamily="34" charset="0"/>
                        <a:cs typeface="Times New Roman" panose="02020603050405020304" pitchFamily="18" charset="0"/>
                      </a:endParaRPr>
                    </a:p>
                  </a:txBody>
                  <a:tcPr marL="9525" marR="9525" marT="9525" marB="0" anchor="ctr"/>
                </a:tc>
                <a:tc rowSpan="2">
                  <a:txBody>
                    <a:bodyPr/>
                    <a:lstStyle/>
                    <a:p>
                      <a:pPr algn="ctr">
                        <a:lnSpc>
                          <a:spcPct val="107000"/>
                        </a:lnSpc>
                        <a:spcAft>
                          <a:spcPts val="0"/>
                        </a:spcAft>
                      </a:pPr>
                      <a:r>
                        <a:rPr lang="tr-TR" sz="1600" b="1" dirty="0">
                          <a:solidFill>
                            <a:srgbClr val="3333FF"/>
                          </a:solidFill>
                          <a:effectLst/>
                          <a:latin typeface="+mn-lt"/>
                        </a:rPr>
                        <a:t>Arş. Gör.</a:t>
                      </a:r>
                      <a:endParaRPr lang="tr-TR" sz="1600" b="1" dirty="0">
                        <a:solidFill>
                          <a:srgbClr val="3333FF"/>
                        </a:solidFill>
                        <a:effectLst/>
                        <a:latin typeface="+mn-lt"/>
                        <a:ea typeface="Calibri" panose="020F0502020204030204" pitchFamily="34" charset="0"/>
                        <a:cs typeface="Times New Roman" panose="02020603050405020304" pitchFamily="18" charset="0"/>
                      </a:endParaRPr>
                    </a:p>
                  </a:txBody>
                  <a:tcPr marL="9525" marR="9525" marT="9525" marB="0" anchor="ctr"/>
                </a:tc>
                <a:tc rowSpan="2">
                  <a:txBody>
                    <a:bodyPr/>
                    <a:lstStyle/>
                    <a:p>
                      <a:pPr algn="ctr">
                        <a:lnSpc>
                          <a:spcPct val="107000"/>
                        </a:lnSpc>
                        <a:spcAft>
                          <a:spcPts val="0"/>
                        </a:spcAft>
                      </a:pPr>
                      <a:r>
                        <a:rPr lang="tr-TR" sz="1600" b="1" dirty="0" err="1">
                          <a:solidFill>
                            <a:srgbClr val="3333FF"/>
                          </a:solidFill>
                          <a:effectLst/>
                          <a:latin typeface="+mn-lt"/>
                        </a:rPr>
                        <a:t>Öğr</a:t>
                      </a:r>
                      <a:r>
                        <a:rPr lang="tr-TR" sz="1600" b="1" dirty="0">
                          <a:solidFill>
                            <a:srgbClr val="3333FF"/>
                          </a:solidFill>
                          <a:effectLst/>
                          <a:latin typeface="+mn-lt"/>
                        </a:rPr>
                        <a:t>. Gör. </a:t>
                      </a:r>
                    </a:p>
                    <a:p>
                      <a:pPr algn="ctr">
                        <a:lnSpc>
                          <a:spcPct val="107000"/>
                        </a:lnSpc>
                        <a:spcAft>
                          <a:spcPts val="0"/>
                        </a:spcAft>
                      </a:pPr>
                      <a:r>
                        <a:rPr lang="tr-TR" sz="1600" b="1" dirty="0">
                          <a:solidFill>
                            <a:srgbClr val="3333FF"/>
                          </a:solidFill>
                          <a:effectLst/>
                          <a:latin typeface="+mn-lt"/>
                        </a:rPr>
                        <a:t>(Ders Veren)</a:t>
                      </a:r>
                      <a:endParaRPr lang="tr-TR" sz="1600" b="1" dirty="0">
                        <a:solidFill>
                          <a:srgbClr val="3333FF"/>
                        </a:solidFill>
                        <a:effectLst/>
                        <a:latin typeface="+mn-lt"/>
                        <a:ea typeface="Calibri" panose="020F0502020204030204" pitchFamily="34" charset="0"/>
                        <a:cs typeface="Times New Roman" panose="02020603050405020304" pitchFamily="18" charset="0"/>
                      </a:endParaRPr>
                    </a:p>
                  </a:txBody>
                  <a:tcPr marL="9525" marR="9525" marT="9525" marB="0" anchor="ctr"/>
                </a:tc>
                <a:tc rowSpan="2">
                  <a:txBody>
                    <a:bodyPr/>
                    <a:lstStyle/>
                    <a:p>
                      <a:pPr algn="ctr">
                        <a:lnSpc>
                          <a:spcPct val="107000"/>
                        </a:lnSpc>
                        <a:spcAft>
                          <a:spcPts val="0"/>
                        </a:spcAft>
                      </a:pPr>
                      <a:r>
                        <a:rPr lang="tr-TR" sz="1600" b="1" dirty="0" err="1">
                          <a:solidFill>
                            <a:srgbClr val="3333FF"/>
                          </a:solidFill>
                          <a:effectLst/>
                          <a:latin typeface="+mn-lt"/>
                        </a:rPr>
                        <a:t>Öğr</a:t>
                      </a:r>
                      <a:r>
                        <a:rPr lang="tr-TR" sz="1600" b="1" dirty="0">
                          <a:solidFill>
                            <a:srgbClr val="3333FF"/>
                          </a:solidFill>
                          <a:effectLst/>
                          <a:latin typeface="+mn-lt"/>
                        </a:rPr>
                        <a:t>. Gör. </a:t>
                      </a:r>
                    </a:p>
                    <a:p>
                      <a:pPr algn="ctr">
                        <a:lnSpc>
                          <a:spcPct val="107000"/>
                        </a:lnSpc>
                        <a:spcAft>
                          <a:spcPts val="0"/>
                        </a:spcAft>
                      </a:pPr>
                      <a:r>
                        <a:rPr lang="tr-TR" sz="1600" b="1" dirty="0">
                          <a:solidFill>
                            <a:srgbClr val="3333FF"/>
                          </a:solidFill>
                          <a:effectLst/>
                          <a:latin typeface="+mn-lt"/>
                        </a:rPr>
                        <a:t>(Ders Vermeyen)</a:t>
                      </a:r>
                      <a:endParaRPr lang="tr-TR" sz="1600" b="1" dirty="0">
                        <a:solidFill>
                          <a:srgbClr val="3333FF"/>
                        </a:solidFill>
                        <a:effectLst/>
                        <a:latin typeface="+mn-lt"/>
                        <a:ea typeface="Calibri" panose="020F0502020204030204" pitchFamily="34" charset="0"/>
                        <a:cs typeface="Times New Roman" panose="02020603050405020304" pitchFamily="18" charset="0"/>
                      </a:endParaRPr>
                    </a:p>
                  </a:txBody>
                  <a:tcPr marL="9525" marR="9525" marT="9525" marB="0" anchor="ctr"/>
                </a:tc>
                <a:tc vMerge="1">
                  <a:txBody>
                    <a:bodyPr/>
                    <a:lstStyle/>
                    <a:p>
                      <a:endParaRPr lang="tr-TR"/>
                    </a:p>
                  </a:txBody>
                  <a:tcPr/>
                </a:tc>
                <a:tc gridSpan="2"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3474405073"/>
                  </a:ext>
                </a:extLst>
              </a:tr>
              <a:tr h="503084">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a:r>
                        <a:rPr lang="tr-TR" b="1" dirty="0">
                          <a:solidFill>
                            <a:srgbClr val="3333FF"/>
                          </a:solidFill>
                        </a:rPr>
                        <a:t>Kadrolu</a:t>
                      </a:r>
                    </a:p>
                  </a:txBody>
                  <a:tcPr marL="6350" marR="6350" marT="6350" marB="0" anchor="ctr"/>
                </a:tc>
                <a:tc>
                  <a:txBody>
                    <a:bodyPr/>
                    <a:lstStyle/>
                    <a:p>
                      <a:pPr algn="ctr">
                        <a:lnSpc>
                          <a:spcPct val="107000"/>
                        </a:lnSpc>
                        <a:spcAft>
                          <a:spcPts val="0"/>
                        </a:spcAft>
                      </a:pPr>
                      <a:r>
                        <a:rPr lang="tr-TR" sz="1600" b="1" dirty="0">
                          <a:solidFill>
                            <a:srgbClr val="3333FF"/>
                          </a:solidFill>
                          <a:effectLst/>
                          <a:latin typeface="+mn-lt"/>
                          <a:ea typeface="Calibri" panose="020F0502020204030204" pitchFamily="34" charset="0"/>
                          <a:cs typeface="Times New Roman" panose="02020603050405020304" pitchFamily="18" charset="0"/>
                        </a:rPr>
                        <a:t>Görevlendirme</a:t>
                      </a:r>
                    </a:p>
                  </a:txBody>
                  <a:tcPr marL="6350" marR="6350" marT="6350" marB="0" anchor="ctr"/>
                </a:tc>
                <a:extLst>
                  <a:ext uri="{0D108BD9-81ED-4DB2-BD59-A6C34878D82A}">
                    <a16:rowId xmlns:a16="http://schemas.microsoft.com/office/drawing/2014/main" val="514534560"/>
                  </a:ext>
                </a:extLst>
              </a:tr>
              <a:tr h="765473">
                <a:tc>
                  <a:txBody>
                    <a:bodyPr/>
                    <a:lstStyle/>
                    <a:p>
                      <a:pPr algn="ctr">
                        <a:lnSpc>
                          <a:spcPct val="107000"/>
                        </a:lnSpc>
                        <a:spcAft>
                          <a:spcPts val="0"/>
                        </a:spcAft>
                      </a:pPr>
                      <a:r>
                        <a:rPr lang="tr-TR" sz="1800" b="1" dirty="0">
                          <a:solidFill>
                            <a:srgbClr val="0000CC"/>
                          </a:solidFill>
                          <a:effectLst/>
                          <a:latin typeface="+mn-lt"/>
                        </a:rPr>
                        <a:t>2024</a:t>
                      </a:r>
                      <a:endParaRPr lang="tr-TR" sz="1800" b="1" dirty="0">
                        <a:solidFill>
                          <a:srgbClr val="0000CC"/>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pPr>
                      <a:r>
                        <a:rPr lang="tr-TR" sz="1800" dirty="0">
                          <a:effectLst/>
                          <a:latin typeface="+mn-lt"/>
                          <a:cs typeface="Times New Roman" panose="02020603050405020304" pitchFamily="18" charset="0"/>
                        </a:rPr>
                        <a:t>-</a:t>
                      </a:r>
                    </a:p>
                  </a:txBody>
                  <a:tcPr marL="6350" marR="6350" marT="6350" marB="0" anchor="ctr"/>
                </a:tc>
                <a:tc>
                  <a:txBody>
                    <a:bodyPr/>
                    <a:lstStyle/>
                    <a:p>
                      <a:pPr algn="ctr">
                        <a:lnSpc>
                          <a:spcPct val="107000"/>
                        </a:lnSpc>
                      </a:pPr>
                      <a:r>
                        <a:rPr lang="tr-TR" sz="1800" dirty="0">
                          <a:effectLst/>
                          <a:latin typeface="+mn-lt"/>
                          <a:cs typeface="Times New Roman" panose="02020603050405020304" pitchFamily="18" charset="0"/>
                        </a:rPr>
                        <a:t>1</a:t>
                      </a:r>
                    </a:p>
                  </a:txBody>
                  <a:tcPr marL="6350" marR="6350" marT="6350" marB="0" anchor="ctr"/>
                </a:tc>
                <a:tc>
                  <a:txBody>
                    <a:bodyPr/>
                    <a:lstStyle/>
                    <a:p>
                      <a:pPr algn="ctr">
                        <a:lnSpc>
                          <a:spcPct val="107000"/>
                        </a:lnSpc>
                      </a:pPr>
                      <a:r>
                        <a:rPr lang="tr-TR" sz="1800" dirty="0">
                          <a:effectLst/>
                          <a:latin typeface="+mn-lt"/>
                          <a:cs typeface="Times New Roman" panose="02020603050405020304" pitchFamily="18" charset="0"/>
                        </a:rPr>
                        <a:t>-</a:t>
                      </a:r>
                    </a:p>
                  </a:txBody>
                  <a:tcPr marL="9525" marR="9525" marT="9525" marB="0" anchor="ctr"/>
                </a:tc>
                <a:tc>
                  <a:txBody>
                    <a:bodyPr/>
                    <a:lstStyle/>
                    <a:p>
                      <a:pPr algn="ctr">
                        <a:lnSpc>
                          <a:spcPct val="107000"/>
                        </a:lnSpc>
                      </a:pPr>
                      <a:r>
                        <a:rPr lang="tr-TR" sz="1800" dirty="0">
                          <a:effectLst/>
                          <a:latin typeface="+mn-lt"/>
                          <a:cs typeface="Times New Roman" panose="02020603050405020304" pitchFamily="18" charset="0"/>
                        </a:rPr>
                        <a:t>1</a:t>
                      </a:r>
                    </a:p>
                  </a:txBody>
                  <a:tcPr marL="9525" marR="9525" marT="9525" marB="0" anchor="ctr"/>
                </a:tc>
                <a:tc>
                  <a:txBody>
                    <a:bodyPr/>
                    <a:lstStyle/>
                    <a:p>
                      <a:pPr algn="ctr">
                        <a:lnSpc>
                          <a:spcPct val="107000"/>
                        </a:lnSpc>
                      </a:pPr>
                      <a:r>
                        <a:rPr lang="tr-TR" sz="1800" dirty="0">
                          <a:effectLst/>
                          <a:latin typeface="+mn-lt"/>
                          <a:cs typeface="Times New Roman" panose="02020603050405020304" pitchFamily="18" charset="0"/>
                        </a:rPr>
                        <a:t>-</a:t>
                      </a:r>
                    </a:p>
                  </a:txBody>
                  <a:tcPr marL="9525" marR="9525" marT="9525" marB="0" anchor="ctr"/>
                </a:tc>
                <a:tc>
                  <a:txBody>
                    <a:bodyPr/>
                    <a:lstStyle/>
                    <a:p>
                      <a:pPr algn="ctr">
                        <a:lnSpc>
                          <a:spcPct val="107000"/>
                        </a:lnSpc>
                      </a:pPr>
                      <a:r>
                        <a:rPr lang="tr-TR" sz="1800" dirty="0">
                          <a:effectLst/>
                          <a:latin typeface="+mn-lt"/>
                          <a:cs typeface="Times New Roman" panose="02020603050405020304" pitchFamily="18" charset="0"/>
                        </a:rPr>
                        <a:t>3</a:t>
                      </a:r>
                    </a:p>
                  </a:txBody>
                  <a:tcPr marL="9525" marR="9525" marT="9525" marB="0" anchor="ctr"/>
                </a:tc>
                <a:tc>
                  <a:txBody>
                    <a:bodyPr/>
                    <a:lstStyle/>
                    <a:p>
                      <a:pPr algn="ctr">
                        <a:lnSpc>
                          <a:spcPct val="107000"/>
                        </a:lnSpc>
                      </a:pPr>
                      <a:r>
                        <a:rPr lang="tr-TR" sz="1800" dirty="0">
                          <a:effectLst/>
                          <a:latin typeface="+mn-lt"/>
                          <a:cs typeface="Times New Roman" panose="02020603050405020304" pitchFamily="18" charset="0"/>
                        </a:rPr>
                        <a:t>5</a:t>
                      </a:r>
                    </a:p>
                  </a:txBody>
                  <a:tcPr marL="9525" marR="9525" marT="9525" marB="0" anchor="ctr"/>
                </a:tc>
                <a:tc>
                  <a:txBody>
                    <a:bodyPr/>
                    <a:lstStyle/>
                    <a:p>
                      <a:pPr algn="ctr">
                        <a:lnSpc>
                          <a:spcPct val="107000"/>
                        </a:lnSpc>
                      </a:pPr>
                      <a:r>
                        <a:rPr lang="tr-TR" sz="1800" dirty="0">
                          <a:effectLst/>
                          <a:latin typeface="+mn-lt"/>
                          <a:cs typeface="Times New Roman" panose="02020603050405020304" pitchFamily="18" charset="0"/>
                        </a:rPr>
                        <a:t>1</a:t>
                      </a:r>
                    </a:p>
                  </a:txBody>
                  <a:tcPr marL="9525" marR="9525" marT="9525" marB="0" anchor="ctr"/>
                </a:tc>
                <a:tc>
                  <a:txBody>
                    <a:bodyPr/>
                    <a:lstStyle/>
                    <a:p>
                      <a:pPr algn="ctr">
                        <a:lnSpc>
                          <a:spcPct val="107000"/>
                        </a:lnSpc>
                      </a:pPr>
                      <a:r>
                        <a:rPr lang="tr-TR" sz="1800" dirty="0">
                          <a:effectLst/>
                          <a:latin typeface="+mn-lt"/>
                          <a:cs typeface="Times New Roman" panose="02020603050405020304" pitchFamily="18" charset="0"/>
                        </a:rPr>
                        <a:t>4</a:t>
                      </a:r>
                    </a:p>
                  </a:txBody>
                  <a:tcPr marL="9525" marR="9525" marT="9525" marB="0" anchor="ctr"/>
                </a:tc>
                <a:extLst>
                  <a:ext uri="{0D108BD9-81ED-4DB2-BD59-A6C34878D82A}">
                    <a16:rowId xmlns:a16="http://schemas.microsoft.com/office/drawing/2014/main" val="2227389024"/>
                  </a:ext>
                </a:extLst>
              </a:tr>
              <a:tr h="733311">
                <a:tc>
                  <a:txBody>
                    <a:bodyPr/>
                    <a:lstStyle/>
                    <a:p>
                      <a:pPr algn="ctr">
                        <a:lnSpc>
                          <a:spcPct val="107000"/>
                        </a:lnSpc>
                        <a:spcAft>
                          <a:spcPts val="0"/>
                        </a:spcAft>
                      </a:pPr>
                      <a:r>
                        <a:rPr lang="tr-TR" sz="1800" b="1" dirty="0">
                          <a:solidFill>
                            <a:srgbClr val="0000CC"/>
                          </a:solidFill>
                          <a:effectLst/>
                          <a:latin typeface="+mn-lt"/>
                        </a:rPr>
                        <a:t>2025</a:t>
                      </a:r>
                      <a:endParaRPr lang="tr-TR" sz="1800" b="1" dirty="0">
                        <a:solidFill>
                          <a:srgbClr val="0000CC"/>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800" dirty="0">
                          <a:effectLst/>
                          <a:latin typeface="+mn-lt"/>
                        </a:rPr>
                        <a:t> -</a:t>
                      </a:r>
                      <a:endParaRPr lang="tr-TR" sz="1800"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800" dirty="0">
                          <a:effectLst/>
                          <a:latin typeface="+mn-lt"/>
                        </a:rPr>
                        <a:t> 1</a:t>
                      </a:r>
                      <a:endParaRPr lang="tr-TR" sz="1800"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gn="ctr">
                        <a:lnSpc>
                          <a:spcPct val="107000"/>
                        </a:lnSpc>
                        <a:spcAft>
                          <a:spcPts val="0"/>
                        </a:spcAft>
                      </a:pPr>
                      <a:r>
                        <a:rPr lang="tr-TR" sz="1800" dirty="0">
                          <a:effectLst/>
                          <a:latin typeface="+mn-lt"/>
                        </a:rPr>
                        <a:t> 1</a:t>
                      </a:r>
                      <a:endParaRPr lang="tr-TR" sz="1800"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0"/>
                        </a:spcAft>
                      </a:pPr>
                      <a:r>
                        <a:rPr lang="tr-TR" sz="1800" dirty="0">
                          <a:effectLst/>
                          <a:latin typeface="+mn-lt"/>
                        </a:rPr>
                        <a:t> -</a:t>
                      </a:r>
                      <a:endParaRPr lang="tr-TR" sz="1800"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0"/>
                        </a:spcAft>
                      </a:pPr>
                      <a:r>
                        <a:rPr lang="tr-TR" sz="1800" dirty="0">
                          <a:effectLst/>
                          <a:latin typeface="+mn-lt"/>
                        </a:rPr>
                        <a:t> -</a:t>
                      </a:r>
                      <a:endParaRPr lang="tr-TR" sz="1800"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2</a:t>
                      </a:r>
                    </a:p>
                  </a:txBody>
                  <a:tcPr marL="9525" marR="9525" marT="9525" marB="0" anchor="ctr"/>
                </a:tc>
                <a:tc>
                  <a:txBody>
                    <a:bodyPr/>
                    <a:lstStyle/>
                    <a:p>
                      <a:pPr algn="ctr">
                        <a:lnSpc>
                          <a:spcPct val="107000"/>
                        </a:lnSpc>
                        <a:spcAft>
                          <a:spcPts val="0"/>
                        </a:spcAft>
                      </a:pPr>
                      <a:r>
                        <a:rPr lang="tr-TR" sz="1800" dirty="0">
                          <a:effectLst/>
                          <a:latin typeface="+mn-lt"/>
                        </a:rPr>
                        <a:t> 4</a:t>
                      </a:r>
                      <a:endParaRPr lang="tr-TR" sz="1800"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1</a:t>
                      </a:r>
                    </a:p>
                  </a:txBody>
                  <a:tcPr marL="9525" marR="9525" marT="9525" marB="0" anchor="ctr"/>
                </a:tc>
                <a:tc>
                  <a:txBody>
                    <a:bodyPr/>
                    <a:lstStyle/>
                    <a:p>
                      <a:pPr algn="ct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3</a:t>
                      </a:r>
                    </a:p>
                  </a:txBody>
                  <a:tcPr marL="9525" marR="9525" marT="9525" marB="0" anchor="ctr"/>
                </a:tc>
                <a:extLst>
                  <a:ext uri="{0D108BD9-81ED-4DB2-BD59-A6C34878D82A}">
                    <a16:rowId xmlns:a16="http://schemas.microsoft.com/office/drawing/2014/main" val="1251189526"/>
                  </a:ext>
                </a:extLst>
              </a:tr>
            </a:tbl>
          </a:graphicData>
        </a:graphic>
      </p:graphicFrame>
    </p:spTree>
    <p:extLst>
      <p:ext uri="{BB962C8B-B14F-4D97-AF65-F5344CB8AC3E}">
        <p14:creationId xmlns:p14="http://schemas.microsoft.com/office/powerpoint/2010/main" val="2441740508"/>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4B846-B88E-5B06-F513-76D60F3242B7}"/>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9AB19D96-0BAB-B26B-E74F-90A7047598B9}"/>
              </a:ext>
            </a:extLst>
          </p:cNvPr>
          <p:cNvSpPr>
            <a:spLocks noGrp="1"/>
          </p:cNvSpPr>
          <p:nvPr>
            <p:ph type="title"/>
          </p:nvPr>
        </p:nvSpPr>
        <p:spPr>
          <a:xfrm>
            <a:off x="341747" y="762001"/>
            <a:ext cx="10315368" cy="691424"/>
          </a:xfrm>
        </p:spPr>
        <p:txBody>
          <a:bodyPr>
            <a:noAutofit/>
          </a:bodyPr>
          <a:lstStyle/>
          <a:p>
            <a:pPr algn="ctr"/>
            <a:r>
              <a:rPr lang="tr-TR" sz="3600" b="1" dirty="0">
                <a:solidFill>
                  <a:srgbClr val="FF0000"/>
                </a:solidFill>
              </a:rPr>
              <a:t>İdari Personel Sayısı</a:t>
            </a:r>
            <a:endParaRPr lang="tr-TR" sz="3600" dirty="0">
              <a:solidFill>
                <a:srgbClr val="FF0000"/>
              </a:solidFill>
            </a:endParaRPr>
          </a:p>
        </p:txBody>
      </p:sp>
      <p:sp>
        <p:nvSpPr>
          <p:cNvPr id="3" name="Veri Yer Tutucusu 2"/>
          <p:cNvSpPr>
            <a:spLocks noGrp="1"/>
          </p:cNvSpPr>
          <p:nvPr>
            <p:ph type="dt" sz="half" idx="10"/>
          </p:nvPr>
        </p:nvSpPr>
        <p:spPr/>
        <p:txBody>
          <a:bodyPr/>
          <a:lstStyle/>
          <a:p>
            <a:fld id="{D85FDA8C-93E6-4C6D-BD38-60FE6FF68D18}"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8</a:t>
            </a:fld>
            <a:endParaRPr lang="tr-TR"/>
          </a:p>
        </p:txBody>
      </p:sp>
      <p:graphicFrame>
        <p:nvGraphicFramePr>
          <p:cNvPr id="6" name="Tablo 5"/>
          <p:cNvGraphicFramePr>
            <a:graphicFrameLocks noGrp="1"/>
          </p:cNvGraphicFramePr>
          <p:nvPr>
            <p:extLst>
              <p:ext uri="{D42A27DB-BD31-4B8C-83A1-F6EECF244321}">
                <p14:modId xmlns:p14="http://schemas.microsoft.com/office/powerpoint/2010/main" val="1538957879"/>
              </p:ext>
            </p:extLst>
          </p:nvPr>
        </p:nvGraphicFramePr>
        <p:xfrm>
          <a:off x="517230" y="2170544"/>
          <a:ext cx="11337312" cy="3511800"/>
        </p:xfrm>
        <a:graphic>
          <a:graphicData uri="http://schemas.openxmlformats.org/drawingml/2006/table">
            <a:tbl>
              <a:tblPr>
                <a:tableStyleId>{BC89EF96-8CEA-46FF-86C4-4CE0E7609802}</a:tableStyleId>
              </a:tblPr>
              <a:tblGrid>
                <a:gridCol w="989402">
                  <a:extLst>
                    <a:ext uri="{9D8B030D-6E8A-4147-A177-3AD203B41FA5}">
                      <a16:colId xmlns:a16="http://schemas.microsoft.com/office/drawing/2014/main" val="2374852142"/>
                    </a:ext>
                  </a:extLst>
                </a:gridCol>
                <a:gridCol w="1498011">
                  <a:extLst>
                    <a:ext uri="{9D8B030D-6E8A-4147-A177-3AD203B41FA5}">
                      <a16:colId xmlns:a16="http://schemas.microsoft.com/office/drawing/2014/main" val="3943329580"/>
                    </a:ext>
                  </a:extLst>
                </a:gridCol>
                <a:gridCol w="1891650">
                  <a:extLst>
                    <a:ext uri="{9D8B030D-6E8A-4147-A177-3AD203B41FA5}">
                      <a16:colId xmlns:a16="http://schemas.microsoft.com/office/drawing/2014/main" val="4042487974"/>
                    </a:ext>
                  </a:extLst>
                </a:gridCol>
                <a:gridCol w="1333996">
                  <a:extLst>
                    <a:ext uri="{9D8B030D-6E8A-4147-A177-3AD203B41FA5}">
                      <a16:colId xmlns:a16="http://schemas.microsoft.com/office/drawing/2014/main" val="2314597785"/>
                    </a:ext>
                  </a:extLst>
                </a:gridCol>
                <a:gridCol w="1596421">
                  <a:extLst>
                    <a:ext uri="{9D8B030D-6E8A-4147-A177-3AD203B41FA5}">
                      <a16:colId xmlns:a16="http://schemas.microsoft.com/office/drawing/2014/main" val="3001289435"/>
                    </a:ext>
                  </a:extLst>
                </a:gridCol>
                <a:gridCol w="1027834">
                  <a:extLst>
                    <a:ext uri="{9D8B030D-6E8A-4147-A177-3AD203B41FA5}">
                      <a16:colId xmlns:a16="http://schemas.microsoft.com/office/drawing/2014/main" val="360630672"/>
                    </a:ext>
                  </a:extLst>
                </a:gridCol>
                <a:gridCol w="1213717">
                  <a:extLst>
                    <a:ext uri="{9D8B030D-6E8A-4147-A177-3AD203B41FA5}">
                      <a16:colId xmlns:a16="http://schemas.microsoft.com/office/drawing/2014/main" val="4056823348"/>
                    </a:ext>
                  </a:extLst>
                </a:gridCol>
                <a:gridCol w="1786281">
                  <a:extLst>
                    <a:ext uri="{9D8B030D-6E8A-4147-A177-3AD203B41FA5}">
                      <a16:colId xmlns:a16="http://schemas.microsoft.com/office/drawing/2014/main" val="1437704887"/>
                    </a:ext>
                  </a:extLst>
                </a:gridCol>
              </a:tblGrid>
              <a:tr h="515108">
                <a:tc rowSpan="3">
                  <a:txBody>
                    <a:bodyPr/>
                    <a:lstStyle/>
                    <a:p>
                      <a:pPr algn="ctr">
                        <a:lnSpc>
                          <a:spcPct val="107000"/>
                        </a:lnSpc>
                        <a:spcAft>
                          <a:spcPts val="0"/>
                        </a:spcAft>
                      </a:pPr>
                      <a:r>
                        <a:rPr lang="tr-TR" sz="1800" b="1" dirty="0">
                          <a:solidFill>
                            <a:srgbClr val="0000CC"/>
                          </a:solidFill>
                          <a:effectLst/>
                          <a:latin typeface="+mn-lt"/>
                        </a:rPr>
                        <a:t>YIL</a:t>
                      </a:r>
                      <a:endParaRPr lang="tr-TR" sz="1800" b="1" dirty="0">
                        <a:solidFill>
                          <a:srgbClr val="0000CC"/>
                        </a:solidFill>
                        <a:effectLst/>
                        <a:latin typeface="+mn-lt"/>
                        <a:ea typeface="Calibri" panose="020F0502020204030204" pitchFamily="34" charset="0"/>
                        <a:cs typeface="Times New Roman" panose="02020603050405020304" pitchFamily="18" charset="0"/>
                      </a:endParaRPr>
                    </a:p>
                  </a:txBody>
                  <a:tcPr marL="9525" marR="9525" marT="9525" marB="0" anchor="ctr"/>
                </a:tc>
                <a:tc gridSpan="4">
                  <a:txBody>
                    <a:bodyPr/>
                    <a:lstStyle/>
                    <a:p>
                      <a:pPr algn="ctr">
                        <a:lnSpc>
                          <a:spcPct val="107000"/>
                        </a:lnSpc>
                        <a:spcAft>
                          <a:spcPts val="0"/>
                        </a:spcAft>
                      </a:pPr>
                      <a:r>
                        <a:rPr lang="tr-TR" sz="2000" b="1" dirty="0">
                          <a:solidFill>
                            <a:srgbClr val="FF0000"/>
                          </a:solidFill>
                          <a:effectLst/>
                          <a:latin typeface="+mn-lt"/>
                        </a:rPr>
                        <a:t>İDARİ PERSONEL SAYISI</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hMerge="1">
                  <a:txBody>
                    <a:bodyPr/>
                    <a:lstStyle/>
                    <a:p>
                      <a:endParaRPr lang="tr-TR"/>
                    </a:p>
                  </a:txBody>
                  <a:tcPr/>
                </a:tc>
                <a:tc hMerge="1">
                  <a:txBody>
                    <a:bodyPr/>
                    <a:lstStyle/>
                    <a:p>
                      <a:endParaRPr lang="tr-TR"/>
                    </a:p>
                  </a:txBody>
                  <a:tcPr/>
                </a:tc>
                <a:tc hMerge="1">
                  <a:txBody>
                    <a:bodyPr/>
                    <a:lstStyle/>
                    <a:p>
                      <a:endParaRPr lang="tr-TR"/>
                    </a:p>
                  </a:txBody>
                  <a:tcPr/>
                </a:tc>
                <a:tc rowSpan="3">
                  <a:txBody>
                    <a:bodyPr/>
                    <a:lstStyle/>
                    <a:p>
                      <a:pPr algn="ctr">
                        <a:lnSpc>
                          <a:spcPct val="107000"/>
                        </a:lnSpc>
                        <a:spcAft>
                          <a:spcPts val="0"/>
                        </a:spcAft>
                      </a:pPr>
                      <a:r>
                        <a:rPr lang="tr-TR" sz="2000" b="1" dirty="0">
                          <a:solidFill>
                            <a:srgbClr val="FF0000"/>
                          </a:solidFill>
                          <a:effectLst/>
                          <a:latin typeface="+mn-lt"/>
                        </a:rPr>
                        <a:t>TOPLAM</a:t>
                      </a:r>
                      <a:endParaRPr lang="tr-TR" sz="20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rowSpan="2" gridSpan="2">
                  <a:txBody>
                    <a:bodyPr/>
                    <a:lstStyle/>
                    <a:p>
                      <a:pPr algn="ctr">
                        <a:lnSpc>
                          <a:spcPct val="107000"/>
                        </a:lnSpc>
                        <a:spcAft>
                          <a:spcPts val="0"/>
                        </a:spcAft>
                      </a:pPr>
                      <a:r>
                        <a:rPr lang="tr-TR" sz="2000" b="1" dirty="0">
                          <a:solidFill>
                            <a:srgbClr val="FF0000"/>
                          </a:solidFill>
                          <a:effectLst/>
                          <a:latin typeface="+mn-lt"/>
                          <a:ea typeface="Calibri" panose="020F0502020204030204" pitchFamily="34" charset="0"/>
                          <a:cs typeface="Times New Roman" panose="02020603050405020304" pitchFamily="18" charset="0"/>
                        </a:rPr>
                        <a:t>KADRO DURUMU</a:t>
                      </a:r>
                    </a:p>
                  </a:txBody>
                  <a:tcPr marL="6350" marR="6350" marT="6350" marB="0" anchor="ctr"/>
                </a:tc>
                <a:tc rowSpan="2" hMerge="1">
                  <a:txBody>
                    <a:bodyPr/>
                    <a:lstStyle/>
                    <a:p>
                      <a:pPr algn="ctr">
                        <a:lnSpc>
                          <a:spcPct val="107000"/>
                        </a:lnSpc>
                        <a:spcAft>
                          <a:spcPts val="0"/>
                        </a:spcAft>
                      </a:pPr>
                      <a:endParaRPr lang="tr-TR" sz="16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extLst>
                  <a:ext uri="{0D108BD9-81ED-4DB2-BD59-A6C34878D82A}">
                    <a16:rowId xmlns:a16="http://schemas.microsoft.com/office/drawing/2014/main" val="70166921"/>
                  </a:ext>
                </a:extLst>
              </a:tr>
              <a:tr h="35780">
                <a:tc vMerge="1">
                  <a:txBody>
                    <a:bodyPr/>
                    <a:lstStyle/>
                    <a:p>
                      <a:endParaRPr lang="tr-TR"/>
                    </a:p>
                  </a:txBody>
                  <a:tcPr/>
                </a:tc>
                <a:tc rowSpan="2">
                  <a:txBody>
                    <a:bodyPr/>
                    <a:lstStyle/>
                    <a:p>
                      <a:pPr algn="ctr">
                        <a:lnSpc>
                          <a:spcPct val="107000"/>
                        </a:lnSpc>
                        <a:spcAft>
                          <a:spcPts val="0"/>
                        </a:spcAft>
                      </a:pPr>
                      <a:r>
                        <a:rPr lang="tr-TR" sz="1600" b="1" dirty="0">
                          <a:solidFill>
                            <a:srgbClr val="3333FF"/>
                          </a:solidFill>
                          <a:effectLst/>
                        </a:rPr>
                        <a:t>Memur (Kadrolu tüm sınıflar)</a:t>
                      </a:r>
                      <a:endParaRPr lang="tr-TR" sz="1600" b="1" dirty="0">
                        <a:solidFill>
                          <a:srgbClr val="3333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rowSpan="2">
                  <a:txBody>
                    <a:bodyPr/>
                    <a:lstStyle/>
                    <a:p>
                      <a:pPr algn="ctr">
                        <a:lnSpc>
                          <a:spcPct val="107000"/>
                        </a:lnSpc>
                        <a:spcAft>
                          <a:spcPts val="0"/>
                        </a:spcAft>
                      </a:pPr>
                      <a:r>
                        <a:rPr lang="tr-TR" sz="1600" b="1" dirty="0">
                          <a:solidFill>
                            <a:srgbClr val="3333FF"/>
                          </a:solidFill>
                          <a:effectLst/>
                        </a:rPr>
                        <a:t>Sözleşmeli İdari Personel (4/b)</a:t>
                      </a:r>
                      <a:endParaRPr lang="tr-TR" sz="1600" b="1" dirty="0">
                        <a:solidFill>
                          <a:srgbClr val="3333FF"/>
                        </a:solidFill>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6350" marB="0" anchor="ctr"/>
                </a:tc>
                <a:tc rowSpan="2">
                  <a:txBody>
                    <a:bodyPr/>
                    <a:lstStyle/>
                    <a:p>
                      <a:pPr algn="ctr">
                        <a:lnSpc>
                          <a:spcPct val="107000"/>
                        </a:lnSpc>
                        <a:spcAft>
                          <a:spcPts val="0"/>
                        </a:spcAft>
                      </a:pPr>
                      <a:r>
                        <a:rPr lang="tr-TR" sz="1600" b="1" dirty="0">
                          <a:solidFill>
                            <a:srgbClr val="3333FF"/>
                          </a:solidFill>
                          <a:effectLst/>
                        </a:rPr>
                        <a:t>Sürekli İşçi</a:t>
                      </a:r>
                      <a:endParaRPr lang="tr-TR" sz="1600" b="1" dirty="0">
                        <a:solidFill>
                          <a:srgbClr val="3333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rowSpan="2">
                  <a:txBody>
                    <a:bodyPr/>
                    <a:lstStyle/>
                    <a:p>
                      <a:pPr algn="ctr">
                        <a:lnSpc>
                          <a:spcPct val="107000"/>
                        </a:lnSpc>
                        <a:spcAft>
                          <a:spcPts val="0"/>
                        </a:spcAft>
                      </a:pPr>
                      <a:r>
                        <a:rPr lang="tr-TR" sz="1600" b="1" dirty="0">
                          <a:solidFill>
                            <a:srgbClr val="3333FF"/>
                          </a:solidFill>
                          <a:effectLst/>
                        </a:rPr>
                        <a:t>696 KHK Göre Sürekli İşçi</a:t>
                      </a:r>
                      <a:endParaRPr lang="tr-TR" sz="1600" b="1" dirty="0">
                        <a:solidFill>
                          <a:srgbClr val="3333FF"/>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tr-TR"/>
                    </a:p>
                  </a:txBody>
                  <a:tcPr/>
                </a:tc>
                <a:tc gridSpan="2"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3474405073"/>
                  </a:ext>
                </a:extLst>
              </a:tr>
              <a:tr h="559457">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pPr algn="ctr">
                        <a:lnSpc>
                          <a:spcPct val="107000"/>
                        </a:lnSpc>
                        <a:spcAft>
                          <a:spcPts val="0"/>
                        </a:spcAft>
                      </a:pPr>
                      <a:endParaRPr lang="tr-TR"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vMerge="1">
                  <a:txBody>
                    <a:bodyPr/>
                    <a:lstStyle/>
                    <a:p>
                      <a:pPr algn="ctr">
                        <a:lnSpc>
                          <a:spcPct val="107000"/>
                        </a:lnSpc>
                        <a:spcAft>
                          <a:spcPts val="0"/>
                        </a:spcAft>
                      </a:pPr>
                      <a:endParaRPr lang="tr-TR"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vMerge="1">
                  <a:txBody>
                    <a:bodyPr/>
                    <a:lstStyle/>
                    <a:p>
                      <a:endParaRPr lang="tr-TR"/>
                    </a:p>
                  </a:txBody>
                  <a:tcPr/>
                </a:tc>
                <a:tc>
                  <a:txBody>
                    <a:bodyPr/>
                    <a:lstStyle/>
                    <a:p>
                      <a:pPr algn="ctr"/>
                      <a:r>
                        <a:rPr lang="tr-TR" b="1" dirty="0">
                          <a:solidFill>
                            <a:srgbClr val="3333FF"/>
                          </a:solidFill>
                        </a:rPr>
                        <a:t>Kadrolu</a:t>
                      </a:r>
                    </a:p>
                  </a:txBody>
                  <a:tcPr marL="6350" marR="6350" marT="6350" marB="0" anchor="ctr"/>
                </a:tc>
                <a:tc>
                  <a:txBody>
                    <a:bodyPr/>
                    <a:lstStyle/>
                    <a:p>
                      <a:pPr algn="ctr">
                        <a:lnSpc>
                          <a:spcPct val="107000"/>
                        </a:lnSpc>
                        <a:spcAft>
                          <a:spcPts val="0"/>
                        </a:spcAft>
                      </a:pPr>
                      <a:r>
                        <a:rPr lang="tr-TR" sz="1600" b="1" dirty="0">
                          <a:solidFill>
                            <a:srgbClr val="3333FF"/>
                          </a:solidFill>
                          <a:effectLst/>
                          <a:latin typeface="+mn-lt"/>
                          <a:ea typeface="Calibri" panose="020F0502020204030204" pitchFamily="34" charset="0"/>
                          <a:cs typeface="Times New Roman" panose="02020603050405020304" pitchFamily="18" charset="0"/>
                        </a:rPr>
                        <a:t>Görevlendirme</a:t>
                      </a:r>
                    </a:p>
                  </a:txBody>
                  <a:tcPr marL="6350" marR="6350" marT="6350" marB="0" anchor="ctr"/>
                </a:tc>
                <a:extLst>
                  <a:ext uri="{0D108BD9-81ED-4DB2-BD59-A6C34878D82A}">
                    <a16:rowId xmlns:a16="http://schemas.microsoft.com/office/drawing/2014/main" val="514534560"/>
                  </a:ext>
                </a:extLst>
              </a:tr>
              <a:tr h="823553">
                <a:tc>
                  <a:txBody>
                    <a:bodyPr/>
                    <a:lstStyle/>
                    <a:p>
                      <a:pPr algn="ctr">
                        <a:lnSpc>
                          <a:spcPct val="107000"/>
                        </a:lnSpc>
                        <a:spcAft>
                          <a:spcPts val="0"/>
                        </a:spcAft>
                      </a:pPr>
                      <a:r>
                        <a:rPr lang="tr-TR" sz="1800" b="1" dirty="0">
                          <a:solidFill>
                            <a:srgbClr val="0000CC"/>
                          </a:solidFill>
                          <a:effectLst/>
                          <a:latin typeface="+mn-lt"/>
                        </a:rPr>
                        <a:t>2024</a:t>
                      </a:r>
                      <a:endParaRPr lang="tr-TR" sz="1800" b="1" dirty="0">
                        <a:solidFill>
                          <a:srgbClr val="0000CC"/>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pPr>
                      <a:r>
                        <a:rPr lang="tr-TR" sz="1800" dirty="0">
                          <a:effectLst/>
                          <a:latin typeface="+mn-lt"/>
                          <a:cs typeface="Times New Roman" panose="02020603050405020304" pitchFamily="18" charset="0"/>
                        </a:rPr>
                        <a:t>0</a:t>
                      </a:r>
                    </a:p>
                  </a:txBody>
                  <a:tcPr marL="6350" marR="6350" marT="6350" marB="0" anchor="ctr"/>
                </a:tc>
                <a:tc>
                  <a:txBody>
                    <a:bodyPr/>
                    <a:lstStyle/>
                    <a:p>
                      <a:pPr>
                        <a:lnSpc>
                          <a:spcPct val="107000"/>
                        </a:lnSpc>
                      </a:pPr>
                      <a:r>
                        <a:rPr lang="tr-TR" sz="1800" dirty="0">
                          <a:effectLst/>
                          <a:latin typeface="+mn-lt"/>
                          <a:cs typeface="Times New Roman" panose="02020603050405020304" pitchFamily="18" charset="0"/>
                        </a:rPr>
                        <a:t>0</a:t>
                      </a:r>
                    </a:p>
                  </a:txBody>
                  <a:tcPr marL="6350" marR="6350" marT="6350" marB="0" anchor="ctr"/>
                </a:tc>
                <a:tc>
                  <a:txBody>
                    <a:bodyPr/>
                    <a:lstStyle/>
                    <a:p>
                      <a:pPr>
                        <a:lnSpc>
                          <a:spcPct val="107000"/>
                        </a:lnSpc>
                      </a:pPr>
                      <a:r>
                        <a:rPr lang="tr-TR" sz="1800" dirty="0">
                          <a:effectLst/>
                          <a:latin typeface="+mn-lt"/>
                          <a:cs typeface="Times New Roman" panose="02020603050405020304" pitchFamily="18" charset="0"/>
                        </a:rPr>
                        <a:t>0</a:t>
                      </a:r>
                    </a:p>
                  </a:txBody>
                  <a:tcPr marL="9525" marR="9525" marT="9525" marB="0" anchor="ctr"/>
                </a:tc>
                <a:tc>
                  <a:txBody>
                    <a:bodyPr/>
                    <a:lstStyle/>
                    <a:p>
                      <a:pPr>
                        <a:lnSpc>
                          <a:spcPct val="107000"/>
                        </a:lnSpc>
                      </a:pPr>
                      <a:r>
                        <a:rPr lang="tr-TR" sz="1800" dirty="0">
                          <a:effectLst/>
                          <a:latin typeface="+mn-lt"/>
                          <a:cs typeface="Times New Roman" panose="02020603050405020304" pitchFamily="18" charset="0"/>
                        </a:rPr>
                        <a:t>0</a:t>
                      </a:r>
                    </a:p>
                  </a:txBody>
                  <a:tcPr marL="9525" marR="9525" marT="9525" marB="0" anchor="ctr"/>
                </a:tc>
                <a:tc>
                  <a:txBody>
                    <a:bodyPr/>
                    <a:lstStyle/>
                    <a:p>
                      <a:pPr>
                        <a:lnSpc>
                          <a:spcPct val="107000"/>
                        </a:lnSpc>
                      </a:pPr>
                      <a:r>
                        <a:rPr lang="tr-TR" sz="1800" dirty="0">
                          <a:effectLst/>
                          <a:latin typeface="+mn-lt"/>
                          <a:cs typeface="Times New Roman" panose="02020603050405020304" pitchFamily="18" charset="0"/>
                        </a:rPr>
                        <a:t>0</a:t>
                      </a:r>
                    </a:p>
                  </a:txBody>
                  <a:tcPr marL="9525" marR="9525" marT="9525" marB="0" anchor="ctr"/>
                </a:tc>
                <a:tc>
                  <a:txBody>
                    <a:bodyPr/>
                    <a:lstStyle/>
                    <a:p>
                      <a:pPr>
                        <a:lnSpc>
                          <a:spcPct val="107000"/>
                        </a:lnSpc>
                      </a:pPr>
                      <a:r>
                        <a:rPr lang="tr-TR" sz="1800" dirty="0">
                          <a:effectLst/>
                          <a:latin typeface="+mn-lt"/>
                          <a:cs typeface="Times New Roman" panose="02020603050405020304" pitchFamily="18" charset="0"/>
                        </a:rPr>
                        <a:t>0</a:t>
                      </a:r>
                    </a:p>
                  </a:txBody>
                  <a:tcPr marL="9525" marR="9525" marT="9525" marB="0" anchor="ctr"/>
                </a:tc>
                <a:tc>
                  <a:txBody>
                    <a:bodyPr/>
                    <a:lstStyle/>
                    <a:p>
                      <a:pPr>
                        <a:lnSpc>
                          <a:spcPct val="107000"/>
                        </a:lnSpc>
                      </a:pPr>
                      <a:r>
                        <a:rPr lang="tr-TR" sz="1800" dirty="0">
                          <a:effectLst/>
                          <a:latin typeface="+mn-lt"/>
                          <a:cs typeface="Times New Roman" panose="02020603050405020304" pitchFamily="18" charset="0"/>
                        </a:rPr>
                        <a:t>0</a:t>
                      </a:r>
                    </a:p>
                  </a:txBody>
                  <a:tcPr marL="9525" marR="9525" marT="9525" marB="0" anchor="ctr"/>
                </a:tc>
                <a:extLst>
                  <a:ext uri="{0D108BD9-81ED-4DB2-BD59-A6C34878D82A}">
                    <a16:rowId xmlns:a16="http://schemas.microsoft.com/office/drawing/2014/main" val="2227389024"/>
                  </a:ext>
                </a:extLst>
              </a:tr>
              <a:tr h="788951">
                <a:tc>
                  <a:txBody>
                    <a:bodyPr/>
                    <a:lstStyle/>
                    <a:p>
                      <a:pPr algn="ctr">
                        <a:lnSpc>
                          <a:spcPct val="107000"/>
                        </a:lnSpc>
                        <a:spcAft>
                          <a:spcPts val="0"/>
                        </a:spcAft>
                      </a:pPr>
                      <a:r>
                        <a:rPr lang="tr-TR" sz="1800" b="1" dirty="0">
                          <a:solidFill>
                            <a:srgbClr val="0000CC"/>
                          </a:solidFill>
                          <a:effectLst/>
                          <a:latin typeface="+mn-lt"/>
                        </a:rPr>
                        <a:t>2025</a:t>
                      </a:r>
                      <a:endParaRPr lang="tr-TR" sz="1800" b="1" dirty="0">
                        <a:solidFill>
                          <a:srgbClr val="0000CC"/>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dirty="0">
                          <a:effectLst/>
                          <a:latin typeface="+mn-lt"/>
                        </a:rPr>
                        <a:t>0</a:t>
                      </a:r>
                      <a:endParaRPr lang="tr-TR" sz="1800"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dirty="0">
                          <a:effectLst/>
                          <a:latin typeface="+mn-lt"/>
                        </a:rPr>
                        <a:t> 0</a:t>
                      </a:r>
                      <a:endParaRPr lang="tr-TR" sz="1800"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dirty="0">
                          <a:effectLst/>
                          <a:latin typeface="+mn-lt"/>
                        </a:rPr>
                        <a:t> 0</a:t>
                      </a:r>
                      <a:endParaRPr lang="tr-TR" sz="1800"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dirty="0">
                          <a:effectLst/>
                          <a:latin typeface="+mn-lt"/>
                        </a:rPr>
                        <a:t> </a:t>
                      </a:r>
                      <a:endParaRPr lang="tr-TR" sz="1800" dirty="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tr-TR" sz="1800" dirty="0">
                          <a:effectLst/>
                          <a:latin typeface="+mn-lt"/>
                        </a:rPr>
                        <a:t> 0</a:t>
                      </a:r>
                      <a:endParaRPr lang="tr-TR" sz="1800"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dirty="0">
                          <a:effectLst/>
                          <a:latin typeface="+mn-lt"/>
                        </a:rPr>
                        <a:t> 0</a:t>
                      </a:r>
                      <a:endParaRPr lang="tr-TR" sz="1800"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0</a:t>
                      </a:r>
                    </a:p>
                  </a:txBody>
                  <a:tcPr marL="9525" marR="9525" marT="9525" marB="0" anchor="ctr"/>
                </a:tc>
                <a:tc>
                  <a:txBody>
                    <a:bodyPr/>
                    <a:lstStyle/>
                    <a:p>
                      <a:pP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0</a:t>
                      </a:r>
                    </a:p>
                  </a:txBody>
                  <a:tcPr marL="9525" marR="9525" marT="9525" marB="0" anchor="ctr"/>
                </a:tc>
                <a:extLst>
                  <a:ext uri="{0D108BD9-81ED-4DB2-BD59-A6C34878D82A}">
                    <a16:rowId xmlns:a16="http://schemas.microsoft.com/office/drawing/2014/main" val="1251189526"/>
                  </a:ext>
                </a:extLst>
              </a:tr>
              <a:tr h="788951">
                <a:tc>
                  <a:txBody>
                    <a:bodyPr/>
                    <a:lstStyle/>
                    <a:p>
                      <a:pPr algn="ctr">
                        <a:lnSpc>
                          <a:spcPct val="107000"/>
                        </a:lnSpc>
                        <a:spcAft>
                          <a:spcPts val="0"/>
                        </a:spcAft>
                      </a:pPr>
                      <a:r>
                        <a:rPr lang="tr-TR" sz="1800" b="1" dirty="0">
                          <a:solidFill>
                            <a:srgbClr val="FF0000"/>
                          </a:solidFill>
                          <a:effectLst/>
                          <a:latin typeface="+mn-lt"/>
                        </a:rPr>
                        <a:t>TOPLAM</a:t>
                      </a:r>
                      <a:endParaRPr lang="tr-TR" sz="1800" b="1" dirty="0">
                        <a:solidFill>
                          <a:srgbClr val="FF0000"/>
                        </a:solidFill>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dirty="0">
                          <a:effectLst/>
                          <a:latin typeface="+mn-lt"/>
                        </a:rPr>
                        <a:t> 0</a:t>
                      </a:r>
                      <a:endParaRPr lang="tr-TR" sz="1800"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dirty="0">
                          <a:effectLst/>
                          <a:latin typeface="+mn-lt"/>
                        </a:rPr>
                        <a:t> 0</a:t>
                      </a:r>
                      <a:endParaRPr lang="tr-TR" sz="1800" dirty="0">
                        <a:effectLst/>
                        <a:latin typeface="+mn-lt"/>
                        <a:ea typeface="Calibri" panose="020F0502020204030204" pitchFamily="34" charset="0"/>
                        <a:cs typeface="Times New Roman" panose="02020603050405020304" pitchFamily="18" charset="0"/>
                      </a:endParaRPr>
                    </a:p>
                  </a:txBody>
                  <a:tcPr marL="6350" marR="6350" marT="6350" marB="0" anchor="ctr"/>
                </a:tc>
                <a:tc>
                  <a:txBody>
                    <a:bodyPr/>
                    <a:lstStyle/>
                    <a:p>
                      <a:pPr>
                        <a:lnSpc>
                          <a:spcPct val="107000"/>
                        </a:lnSpc>
                        <a:spcAft>
                          <a:spcPts val="0"/>
                        </a:spcAft>
                      </a:pPr>
                      <a:r>
                        <a:rPr lang="tr-TR" sz="1800" dirty="0">
                          <a:effectLst/>
                          <a:latin typeface="+mn-lt"/>
                        </a:rPr>
                        <a:t>0</a:t>
                      </a:r>
                      <a:endParaRPr lang="tr-TR" sz="1800"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dirty="0">
                          <a:effectLst/>
                          <a:latin typeface="+mn-lt"/>
                        </a:rPr>
                        <a:t> </a:t>
                      </a:r>
                      <a:endParaRPr lang="tr-TR" sz="1800" dirty="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tr-TR" sz="1800" dirty="0">
                          <a:effectLst/>
                          <a:latin typeface="+mn-lt"/>
                        </a:rPr>
                        <a:t> 0</a:t>
                      </a:r>
                      <a:endParaRPr lang="tr-TR" sz="1800"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dirty="0">
                          <a:effectLst/>
                          <a:latin typeface="+mn-lt"/>
                        </a:rPr>
                        <a:t> 0</a:t>
                      </a:r>
                      <a:endParaRPr lang="tr-TR" sz="1800" dirty="0">
                        <a:effectLst/>
                        <a:latin typeface="+mn-lt"/>
                        <a:ea typeface="Calibri" panose="020F0502020204030204" pitchFamily="34" charset="0"/>
                        <a:cs typeface="Times New Roman" panose="02020603050405020304" pitchFamily="18" charset="0"/>
                      </a:endParaRPr>
                    </a:p>
                  </a:txBody>
                  <a:tcPr marL="9525" marR="9525" marT="9525" marB="0" anchor="ctr"/>
                </a:tc>
                <a:tc>
                  <a:txBody>
                    <a:bodyPr/>
                    <a:lstStyle/>
                    <a:p>
                      <a:pP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0</a:t>
                      </a:r>
                    </a:p>
                  </a:txBody>
                  <a:tcPr marL="9525" marR="9525" marT="9525" marB="0" anchor="ctr"/>
                </a:tc>
                <a:tc>
                  <a:txBody>
                    <a:bodyPr/>
                    <a:lstStyle/>
                    <a:p>
                      <a:pPr>
                        <a:lnSpc>
                          <a:spcPct val="107000"/>
                        </a:lnSpc>
                        <a:spcAft>
                          <a:spcPts val="0"/>
                        </a:spcAft>
                      </a:pPr>
                      <a:r>
                        <a:rPr lang="tr-TR" sz="1800" dirty="0">
                          <a:effectLst/>
                          <a:latin typeface="+mn-lt"/>
                          <a:ea typeface="Calibri" panose="020F0502020204030204" pitchFamily="34" charset="0"/>
                          <a:cs typeface="Times New Roman" panose="02020603050405020304" pitchFamily="18" charset="0"/>
                        </a:rPr>
                        <a:t>0</a:t>
                      </a:r>
                    </a:p>
                  </a:txBody>
                  <a:tcPr marL="9525" marR="9525" marT="9525" marB="0" anchor="ctr"/>
                </a:tc>
                <a:extLst>
                  <a:ext uri="{0D108BD9-81ED-4DB2-BD59-A6C34878D82A}">
                    <a16:rowId xmlns:a16="http://schemas.microsoft.com/office/drawing/2014/main" val="205857618"/>
                  </a:ext>
                </a:extLst>
              </a:tr>
            </a:tbl>
          </a:graphicData>
        </a:graphic>
      </p:graphicFrame>
    </p:spTree>
    <p:extLst>
      <p:ext uri="{BB962C8B-B14F-4D97-AF65-F5344CB8AC3E}">
        <p14:creationId xmlns:p14="http://schemas.microsoft.com/office/powerpoint/2010/main" val="299464063"/>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Unvan 5"/>
          <p:cNvSpPr>
            <a:spLocks noGrp="1"/>
          </p:cNvSpPr>
          <p:nvPr>
            <p:ph type="title"/>
          </p:nvPr>
        </p:nvSpPr>
        <p:spPr>
          <a:xfrm>
            <a:off x="332980" y="797724"/>
            <a:ext cx="10500672" cy="715156"/>
          </a:xfrm>
        </p:spPr>
        <p:txBody>
          <a:bodyPr>
            <a:noAutofit/>
          </a:bodyPr>
          <a:lstStyle/>
          <a:p>
            <a:pPr algn="ctr"/>
            <a:r>
              <a:rPr lang="tr-TR" sz="2800" b="1" dirty="0">
                <a:solidFill>
                  <a:srgbClr val="FF0000"/>
                </a:solidFill>
              </a:rPr>
              <a:t>Akademik Personel:</a:t>
            </a:r>
            <a:br>
              <a:rPr lang="tr-TR" sz="2800" b="1" dirty="0">
                <a:solidFill>
                  <a:srgbClr val="FF0000"/>
                </a:solidFill>
              </a:rPr>
            </a:br>
            <a:r>
              <a:rPr lang="tr-TR" sz="2800" b="1" dirty="0">
                <a:solidFill>
                  <a:srgbClr val="0000CC"/>
                </a:solidFill>
              </a:rPr>
              <a:t> 2025 Yılında Yapılan Atama ve Yükseltmeler</a:t>
            </a:r>
          </a:p>
        </p:txBody>
      </p:sp>
      <p:sp>
        <p:nvSpPr>
          <p:cNvPr id="4" name="Veri Yer Tutucusu 3"/>
          <p:cNvSpPr>
            <a:spLocks noGrp="1"/>
          </p:cNvSpPr>
          <p:nvPr>
            <p:ph type="dt" sz="half" idx="10"/>
          </p:nvPr>
        </p:nvSpPr>
        <p:spPr/>
        <p:txBody>
          <a:bodyPr/>
          <a:lstStyle/>
          <a:p>
            <a:fld id="{3F92B051-1742-442B-BD19-D71164AFA81D}" type="datetime1">
              <a:rPr lang="tr-TR" smtClean="0"/>
              <a:pPr/>
              <a:t>15.01.2026</a:t>
            </a:fld>
            <a:endParaRPr lang="tr-TR"/>
          </a:p>
        </p:txBody>
      </p:sp>
      <p:sp>
        <p:nvSpPr>
          <p:cNvPr id="5" name="Slayt Numarası Yer Tutucusu 4"/>
          <p:cNvSpPr>
            <a:spLocks noGrp="1"/>
          </p:cNvSpPr>
          <p:nvPr>
            <p:ph type="sldNum" sz="quarter" idx="12"/>
          </p:nvPr>
        </p:nvSpPr>
        <p:spPr/>
        <p:txBody>
          <a:bodyPr/>
          <a:lstStyle/>
          <a:p>
            <a:fld id="{15D42E69-0B45-4D6A-BDA9-8F9042B0111B}" type="slidenum">
              <a:rPr lang="tr-TR" smtClean="0"/>
              <a:pPr/>
              <a:t>9</a:t>
            </a:fld>
            <a:endParaRPr lang="tr-TR"/>
          </a:p>
        </p:txBody>
      </p:sp>
      <p:graphicFrame>
        <p:nvGraphicFramePr>
          <p:cNvPr id="2" name="Tablo 1"/>
          <p:cNvGraphicFramePr>
            <a:graphicFrameLocks noGrp="1"/>
          </p:cNvGraphicFramePr>
          <p:nvPr>
            <p:extLst>
              <p:ext uri="{D42A27DB-BD31-4B8C-83A1-F6EECF244321}">
                <p14:modId xmlns:p14="http://schemas.microsoft.com/office/powerpoint/2010/main" val="2464636224"/>
              </p:ext>
            </p:extLst>
          </p:nvPr>
        </p:nvGraphicFramePr>
        <p:xfrm>
          <a:off x="387626" y="1930145"/>
          <a:ext cx="11205659" cy="3222453"/>
        </p:xfrm>
        <a:graphic>
          <a:graphicData uri="http://schemas.openxmlformats.org/drawingml/2006/table">
            <a:tbl>
              <a:tblPr>
                <a:tableStyleId>{BDBED569-4797-4DF1-A0F4-6AAB3CD982D8}</a:tableStyleId>
              </a:tblPr>
              <a:tblGrid>
                <a:gridCol w="1539145">
                  <a:extLst>
                    <a:ext uri="{9D8B030D-6E8A-4147-A177-3AD203B41FA5}">
                      <a16:colId xmlns:a16="http://schemas.microsoft.com/office/drawing/2014/main" val="220074996"/>
                    </a:ext>
                  </a:extLst>
                </a:gridCol>
                <a:gridCol w="3287486">
                  <a:extLst>
                    <a:ext uri="{9D8B030D-6E8A-4147-A177-3AD203B41FA5}">
                      <a16:colId xmlns:a16="http://schemas.microsoft.com/office/drawing/2014/main" val="1696771542"/>
                    </a:ext>
                  </a:extLst>
                </a:gridCol>
                <a:gridCol w="3293249">
                  <a:extLst>
                    <a:ext uri="{9D8B030D-6E8A-4147-A177-3AD203B41FA5}">
                      <a16:colId xmlns:a16="http://schemas.microsoft.com/office/drawing/2014/main" val="497567926"/>
                    </a:ext>
                  </a:extLst>
                </a:gridCol>
                <a:gridCol w="3085779">
                  <a:extLst>
                    <a:ext uri="{9D8B030D-6E8A-4147-A177-3AD203B41FA5}">
                      <a16:colId xmlns:a16="http://schemas.microsoft.com/office/drawing/2014/main" val="3709939401"/>
                    </a:ext>
                  </a:extLst>
                </a:gridCol>
              </a:tblGrid>
              <a:tr h="442941">
                <a:tc>
                  <a:txBody>
                    <a:bodyPr/>
                    <a:lstStyle/>
                    <a:p>
                      <a:pPr algn="ctr">
                        <a:lnSpc>
                          <a:spcPct val="107000"/>
                        </a:lnSpc>
                        <a:spcAft>
                          <a:spcPts val="800"/>
                        </a:spcAft>
                      </a:pPr>
                      <a:r>
                        <a:rPr lang="tr-TR" sz="1600" b="1" dirty="0">
                          <a:solidFill>
                            <a:srgbClr val="FF0000"/>
                          </a:solidFill>
                          <a:effectLst/>
                        </a:rPr>
                        <a:t>Sıra No *</a:t>
                      </a:r>
                      <a:endParaRPr lang="tr-TR"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5" marR="6985" marT="6985" marB="0" anchor="ctr"/>
                </a:tc>
                <a:tc>
                  <a:txBody>
                    <a:bodyPr/>
                    <a:lstStyle/>
                    <a:p>
                      <a:pPr algn="ctr">
                        <a:lnSpc>
                          <a:spcPct val="107000"/>
                        </a:lnSpc>
                        <a:spcAft>
                          <a:spcPts val="800"/>
                        </a:spcAft>
                      </a:pPr>
                      <a:r>
                        <a:rPr lang="tr-TR" sz="1600" b="1" dirty="0">
                          <a:solidFill>
                            <a:srgbClr val="FF0000"/>
                          </a:solidFill>
                          <a:effectLst/>
                        </a:rPr>
                        <a:t>Adı Soyadı</a:t>
                      </a:r>
                      <a:endParaRPr lang="tr-TR"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800"/>
                        </a:spcAft>
                      </a:pPr>
                      <a:r>
                        <a:rPr lang="tr-TR" sz="1600" b="1">
                          <a:solidFill>
                            <a:srgbClr val="FF0000"/>
                          </a:solidFill>
                          <a:effectLst/>
                        </a:rPr>
                        <a:t>Önceki Ünvanı</a:t>
                      </a:r>
                      <a:endParaRPr lang="tr-TR" sz="16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985" marR="6985" marT="6985" marB="0" anchor="ctr"/>
                </a:tc>
                <a:tc>
                  <a:txBody>
                    <a:bodyPr/>
                    <a:lstStyle/>
                    <a:p>
                      <a:pPr algn="ctr">
                        <a:lnSpc>
                          <a:spcPct val="107000"/>
                        </a:lnSpc>
                        <a:spcAft>
                          <a:spcPts val="800"/>
                        </a:spcAft>
                      </a:pPr>
                      <a:r>
                        <a:rPr lang="tr-TR" sz="1600" b="1" dirty="0">
                          <a:solidFill>
                            <a:srgbClr val="FF0000"/>
                          </a:solidFill>
                          <a:effectLst/>
                        </a:rPr>
                        <a:t>Son Aldığı </a:t>
                      </a:r>
                      <a:r>
                        <a:rPr lang="tr-TR" sz="1600" b="1" dirty="0" err="1">
                          <a:solidFill>
                            <a:srgbClr val="FF0000"/>
                          </a:solidFill>
                          <a:effectLst/>
                        </a:rPr>
                        <a:t>Ünvanı</a:t>
                      </a:r>
                      <a:endParaRPr lang="tr-TR"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153579066"/>
                  </a:ext>
                </a:extLst>
              </a:tr>
              <a:tr h="347439">
                <a:tc>
                  <a:txBody>
                    <a:bodyPr/>
                    <a:lstStyle/>
                    <a:p>
                      <a:pPr algn="ctr">
                        <a:lnSpc>
                          <a:spcPct val="107000"/>
                        </a:lnSpc>
                      </a:pPr>
                      <a:r>
                        <a:rPr lang="tr-TR" sz="1800" dirty="0">
                          <a:effectLst/>
                          <a:latin typeface="+mn-lt"/>
                          <a:cs typeface="Times New Roman" panose="02020603050405020304" pitchFamily="18" charset="0"/>
                        </a:rPr>
                        <a:t>1</a:t>
                      </a:r>
                    </a:p>
                  </a:txBody>
                  <a:tcPr marL="6985" marR="6985" marT="6985" marB="0" anchor="ctr"/>
                </a:tc>
                <a:tc>
                  <a:txBody>
                    <a:bodyPr/>
                    <a:lstStyle/>
                    <a:p>
                      <a:pPr>
                        <a:lnSpc>
                          <a:spcPct val="107000"/>
                        </a:lnSpc>
                        <a:spcAft>
                          <a:spcPts val="800"/>
                        </a:spcAft>
                      </a:pPr>
                      <a:r>
                        <a:rPr lang="tr-TR" sz="1800" b="0" i="0" kern="1200" dirty="0">
                          <a:solidFill>
                            <a:schemeClr val="tx1"/>
                          </a:solidFill>
                          <a:effectLst/>
                          <a:latin typeface="+mn-lt"/>
                          <a:ea typeface="+mn-ea"/>
                          <a:cs typeface="+mn-cs"/>
                        </a:rPr>
                        <a:t>Adil YILDIZ</a:t>
                      </a:r>
                      <a:endParaRPr lang="tr-TR" sz="1800" dirty="0">
                        <a:effectLst/>
                        <a:latin typeface="+mn-lt"/>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r>
                        <a:rPr lang="tr-TR" sz="1800" b="0" i="0" kern="1200" dirty="0">
                          <a:solidFill>
                            <a:schemeClr val="tx1"/>
                          </a:solidFill>
                          <a:effectLst/>
                          <a:latin typeface="+mn-lt"/>
                          <a:ea typeface="+mn-ea"/>
                          <a:cs typeface="+mn-cs"/>
                        </a:rPr>
                        <a:t>Öğr. Gör. Dr.</a:t>
                      </a:r>
                      <a:endParaRPr lang="tr-TR" sz="1800" dirty="0">
                        <a:effectLst/>
                        <a:latin typeface="+mn-lt"/>
                        <a:cs typeface="Times New Roman" panose="02020603050405020304" pitchFamily="18" charset="0"/>
                      </a:endParaRPr>
                    </a:p>
                  </a:txBody>
                  <a:tcPr marL="6985" marR="6985" marT="6985" marB="0" anchor="ctr"/>
                </a:tc>
                <a:tc>
                  <a:txBody>
                    <a:bodyPr/>
                    <a:lstStyle/>
                    <a:p>
                      <a:pPr>
                        <a:lnSpc>
                          <a:spcPct val="107000"/>
                        </a:lnSpc>
                        <a:spcAft>
                          <a:spcPts val="800"/>
                        </a:spcAft>
                      </a:pPr>
                      <a:r>
                        <a:rPr lang="tr-TR" sz="1800" b="0" i="0" kern="1200" dirty="0">
                          <a:solidFill>
                            <a:schemeClr val="tx1"/>
                          </a:solidFill>
                          <a:effectLst/>
                          <a:latin typeface="+mn-lt"/>
                          <a:ea typeface="+mn-ea"/>
                          <a:cs typeface="+mn-cs"/>
                        </a:rPr>
                        <a:t>Dr. Öğr. Üyesi</a:t>
                      </a:r>
                      <a:endParaRPr lang="tr-TR" sz="180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160958795"/>
                  </a:ext>
                </a:extLst>
              </a:tr>
              <a:tr h="347439">
                <a:tc>
                  <a:txBody>
                    <a:bodyPr/>
                    <a:lstStyle/>
                    <a:p>
                      <a:pPr algn="ctr">
                        <a:lnSpc>
                          <a:spcPct val="107000"/>
                        </a:lnSpc>
                      </a:pPr>
                      <a:r>
                        <a:rPr lang="tr-TR" sz="1800" dirty="0">
                          <a:effectLst/>
                          <a:latin typeface="+mn-lt"/>
                          <a:cs typeface="Times New Roman" panose="02020603050405020304" pitchFamily="18" charset="0"/>
                        </a:rPr>
                        <a:t>2</a:t>
                      </a:r>
                    </a:p>
                  </a:txBody>
                  <a:tcPr marL="6985" marR="6985" marT="6985" marB="0" anchor="ctr"/>
                </a:tc>
                <a:tc>
                  <a:txBody>
                    <a:bodyPr/>
                    <a:lstStyle/>
                    <a:p>
                      <a:pPr>
                        <a:lnSpc>
                          <a:spcPct val="107000"/>
                        </a:lnSpc>
                        <a:spcAft>
                          <a:spcPts val="800"/>
                        </a:spcAft>
                      </a:pPr>
                      <a:r>
                        <a:rPr lang="tr-TR" sz="1800" dirty="0">
                          <a:effectLst/>
                          <a:latin typeface="+mn-lt"/>
                          <a:ea typeface="Calibri" panose="020F0502020204030204" pitchFamily="34" charset="0"/>
                          <a:cs typeface="Times New Roman" panose="02020603050405020304" pitchFamily="18" charset="0"/>
                        </a:rPr>
                        <a:t>Murat ATASOY</a:t>
                      </a:r>
                    </a:p>
                  </a:txBody>
                  <a:tcPr marL="0" marR="0" marT="0" marB="0" anchor="ctr"/>
                </a:tc>
                <a:tc>
                  <a:txBody>
                    <a:bodyPr/>
                    <a:lstStyle/>
                    <a:p>
                      <a:pPr>
                        <a:lnSpc>
                          <a:spcPct val="107000"/>
                        </a:lnSpc>
                      </a:pPr>
                      <a:r>
                        <a:rPr lang="tr-TR" sz="1800" dirty="0">
                          <a:effectLst/>
                          <a:latin typeface="+mn-lt"/>
                          <a:cs typeface="Times New Roman" panose="02020603050405020304" pitchFamily="18" charset="0"/>
                        </a:rPr>
                        <a:t>Arş. Gör. Dr.</a:t>
                      </a:r>
                    </a:p>
                  </a:txBody>
                  <a:tcPr marL="6985" marR="6985" marT="6985" marB="0" anchor="ctr"/>
                </a:tc>
                <a:tc>
                  <a:txBody>
                    <a:bodyPr/>
                    <a:lstStyle/>
                    <a:p>
                      <a:pPr>
                        <a:lnSpc>
                          <a:spcPct val="107000"/>
                        </a:lnSpc>
                        <a:spcAft>
                          <a:spcPts val="800"/>
                        </a:spcAft>
                      </a:pPr>
                      <a:r>
                        <a:rPr lang="tr-TR" sz="1800" b="0" i="0" kern="1200" dirty="0">
                          <a:solidFill>
                            <a:schemeClr val="tx1"/>
                          </a:solidFill>
                          <a:effectLst/>
                          <a:latin typeface="+mn-lt"/>
                          <a:ea typeface="+mn-ea"/>
                          <a:cs typeface="+mn-cs"/>
                        </a:rPr>
                        <a:t>Dr. Öğr. Üyesi</a:t>
                      </a:r>
                      <a:endParaRPr lang="tr-TR" sz="180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4277447075"/>
                  </a:ext>
                </a:extLst>
              </a:tr>
              <a:tr h="347439">
                <a:tc>
                  <a:txBody>
                    <a:bodyPr/>
                    <a:lstStyle/>
                    <a:p>
                      <a:pPr algn="ctr">
                        <a:lnSpc>
                          <a:spcPct val="107000"/>
                        </a:lnSpc>
                      </a:pPr>
                      <a:endParaRPr lang="tr-TR" sz="1800" dirty="0">
                        <a:effectLst/>
                        <a:latin typeface="+mn-lt"/>
                        <a:cs typeface="Times New Roman" panose="02020603050405020304" pitchFamily="18" charset="0"/>
                      </a:endParaRPr>
                    </a:p>
                  </a:txBody>
                  <a:tcPr marL="6985" marR="6985" marT="6985" marB="0" anchor="ctr"/>
                </a:tc>
                <a:tc>
                  <a:txBody>
                    <a:bodyPr/>
                    <a:lstStyle/>
                    <a:p>
                      <a:pPr algn="l" fontAlgn="t">
                        <a:buNone/>
                      </a:pPr>
                      <a:endParaRPr lang="tr-TR" sz="1800" dirty="0">
                        <a:effectLst/>
                        <a:latin typeface="+mn-lt"/>
                      </a:endParaRPr>
                    </a:p>
                  </a:txBody>
                  <a:tcPr marL="9525" marR="9525" marT="9525" marB="9525"/>
                </a:tc>
                <a:tc>
                  <a:txBody>
                    <a:bodyPr/>
                    <a:lstStyle/>
                    <a:p>
                      <a:pPr>
                        <a:lnSpc>
                          <a:spcPct val="107000"/>
                        </a:lnSpc>
                      </a:pPr>
                      <a:endParaRPr lang="tr-TR" sz="1800" dirty="0">
                        <a:effectLst/>
                        <a:latin typeface="+mn-lt"/>
                        <a:cs typeface="Times New Roman" panose="02020603050405020304" pitchFamily="18" charset="0"/>
                      </a:endParaRPr>
                    </a:p>
                  </a:txBody>
                  <a:tcPr marL="6985" marR="6985" marT="6985" marB="0" anchor="ctr"/>
                </a:tc>
                <a:tc>
                  <a:txBody>
                    <a:bodyPr/>
                    <a:lstStyle/>
                    <a:p>
                      <a:pPr>
                        <a:lnSpc>
                          <a:spcPct val="107000"/>
                        </a:lnSpc>
                        <a:spcAft>
                          <a:spcPts val="800"/>
                        </a:spcAft>
                      </a:pPr>
                      <a:endParaRPr lang="tr-TR" sz="180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900015397"/>
                  </a:ext>
                </a:extLst>
              </a:tr>
              <a:tr h="347439">
                <a:tc>
                  <a:txBody>
                    <a:bodyPr/>
                    <a:lstStyle/>
                    <a:p>
                      <a:pPr algn="ctr">
                        <a:lnSpc>
                          <a:spcPct val="107000"/>
                        </a:lnSpc>
                      </a:pPr>
                      <a:endParaRPr lang="tr-TR" sz="1800" dirty="0">
                        <a:effectLst/>
                        <a:latin typeface="+mn-lt"/>
                        <a:cs typeface="Times New Roman" panose="02020603050405020304" pitchFamily="18" charset="0"/>
                      </a:endParaRPr>
                    </a:p>
                  </a:txBody>
                  <a:tcPr marL="6985" marR="6985" marT="6985" marB="0" anchor="ctr"/>
                </a:tc>
                <a:tc>
                  <a:txBody>
                    <a:bodyPr/>
                    <a:lstStyle/>
                    <a:p>
                      <a:pPr algn="l" fontAlgn="t">
                        <a:buNone/>
                      </a:pPr>
                      <a:endParaRPr lang="tr-TR" sz="1800" dirty="0">
                        <a:effectLst/>
                        <a:latin typeface="+mn-lt"/>
                      </a:endParaRPr>
                    </a:p>
                  </a:txBody>
                  <a:tcPr marL="9525" marR="9525" marT="9525" marB="9525"/>
                </a:tc>
                <a:tc>
                  <a:txBody>
                    <a:bodyPr/>
                    <a:lstStyle/>
                    <a:p>
                      <a:pPr>
                        <a:lnSpc>
                          <a:spcPct val="107000"/>
                        </a:lnSpc>
                      </a:pPr>
                      <a:endParaRPr lang="tr-TR" sz="1800" dirty="0">
                        <a:effectLst/>
                        <a:latin typeface="+mn-lt"/>
                        <a:cs typeface="Times New Roman" panose="02020603050405020304" pitchFamily="18" charset="0"/>
                      </a:endParaRPr>
                    </a:p>
                  </a:txBody>
                  <a:tcPr marL="6985" marR="6985" marT="6985" marB="0" anchor="ctr"/>
                </a:tc>
                <a:tc>
                  <a:txBody>
                    <a:bodyPr/>
                    <a:lstStyle/>
                    <a:p>
                      <a:pPr>
                        <a:lnSpc>
                          <a:spcPct val="107000"/>
                        </a:lnSpc>
                        <a:spcAft>
                          <a:spcPts val="800"/>
                        </a:spcAft>
                      </a:pPr>
                      <a:endParaRPr lang="tr-TR" sz="1800" dirty="0">
                        <a:effectLst/>
                        <a:latin typeface="+mn-lt"/>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26520346"/>
                  </a:ext>
                </a:extLst>
              </a:tr>
              <a:tr h="347439">
                <a:tc>
                  <a:txBody>
                    <a:bodyPr/>
                    <a:lstStyle/>
                    <a:p>
                      <a:pPr>
                        <a:lnSpc>
                          <a:spcPct val="107000"/>
                        </a:lnSpc>
                      </a:pPr>
                      <a:endParaRPr lang="tr-TR" sz="1100" dirty="0">
                        <a:effectLst/>
                        <a:latin typeface="Times New Roman" panose="02020603050405020304" pitchFamily="18" charset="0"/>
                        <a:cs typeface="Times New Roman" panose="02020603050405020304" pitchFamily="18" charset="0"/>
                      </a:endParaRPr>
                    </a:p>
                  </a:txBody>
                  <a:tcPr marL="6985" marR="6985" marT="6985"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6985" marR="6985" marT="6985" marB="0" anchor="ctr"/>
                </a:tc>
                <a:tc>
                  <a:txBody>
                    <a:bodyPr/>
                    <a:lstStyle/>
                    <a:p>
                      <a:pPr>
                        <a:lnSpc>
                          <a:spcPct val="107000"/>
                        </a:lnSpc>
                        <a:spcAft>
                          <a:spcPts val="80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738027019"/>
                  </a:ext>
                </a:extLst>
              </a:tr>
              <a:tr h="347439">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6985" marR="6985" marT="6985"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dirty="0">
                        <a:effectLst/>
                        <a:latin typeface="Times New Roman" panose="02020603050405020304" pitchFamily="18" charset="0"/>
                        <a:cs typeface="Times New Roman" panose="02020603050405020304" pitchFamily="18" charset="0"/>
                      </a:endParaRPr>
                    </a:p>
                  </a:txBody>
                  <a:tcPr marL="6985" marR="6985" marT="6985"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2529286444"/>
                  </a:ext>
                </a:extLst>
              </a:tr>
              <a:tr h="347439">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6985" marR="6985" marT="6985"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6985" marR="6985" marT="6985" marB="0" anchor="ctr"/>
                </a:tc>
                <a:tc>
                  <a:txBody>
                    <a:bodyPr/>
                    <a:lstStyle/>
                    <a:p>
                      <a:pPr>
                        <a:lnSpc>
                          <a:spcPct val="107000"/>
                        </a:lnSpc>
                        <a:spcAft>
                          <a:spcPts val="800"/>
                        </a:spcAft>
                      </a:pPr>
                      <a:r>
                        <a:rPr lang="tr-TR" sz="1100">
                          <a:effectLst/>
                        </a:rPr>
                        <a:t> </a:t>
                      </a:r>
                      <a:endParaRPr lang="tr-TR"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1349934482"/>
                  </a:ext>
                </a:extLst>
              </a:tr>
              <a:tr h="347439">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6985" marR="6985" marT="6985" marB="0" anchor="ctr"/>
                </a:tc>
                <a:tc>
                  <a:txBody>
                    <a:bodyPr/>
                    <a:lstStyle/>
                    <a:p>
                      <a:pPr>
                        <a:lnSpc>
                          <a:spcPct val="107000"/>
                        </a:lnSpc>
                        <a:spcAft>
                          <a:spcPts val="80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pPr>
                      <a:endParaRPr lang="tr-TR" sz="1100">
                        <a:effectLst/>
                        <a:latin typeface="Times New Roman" panose="02020603050405020304" pitchFamily="18" charset="0"/>
                        <a:cs typeface="Times New Roman" panose="02020603050405020304" pitchFamily="18" charset="0"/>
                      </a:endParaRPr>
                    </a:p>
                  </a:txBody>
                  <a:tcPr marL="6985" marR="6985" marT="6985" marB="0" anchor="ctr"/>
                </a:tc>
                <a:tc>
                  <a:txBody>
                    <a:bodyPr/>
                    <a:lstStyle/>
                    <a:p>
                      <a:pPr>
                        <a:lnSpc>
                          <a:spcPct val="107000"/>
                        </a:lnSpc>
                        <a:spcAft>
                          <a:spcPts val="800"/>
                        </a:spcAft>
                      </a:pPr>
                      <a:r>
                        <a:rPr lang="tr-TR" sz="1100" dirty="0">
                          <a:effectLst/>
                        </a:rPr>
                        <a:t> </a:t>
                      </a:r>
                      <a:endParaRPr lang="tr-TR"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val="3647153327"/>
                  </a:ext>
                </a:extLst>
              </a:tr>
            </a:tbl>
          </a:graphicData>
        </a:graphic>
      </p:graphicFrame>
      <p:sp>
        <p:nvSpPr>
          <p:cNvPr id="8" name="Metin kutusu 7"/>
          <p:cNvSpPr txBox="1"/>
          <p:nvPr/>
        </p:nvSpPr>
        <p:spPr>
          <a:xfrm>
            <a:off x="527537" y="6021089"/>
            <a:ext cx="7751911" cy="276999"/>
          </a:xfrm>
          <a:prstGeom prst="rect">
            <a:avLst/>
          </a:prstGeom>
          <a:noFill/>
        </p:spPr>
        <p:txBody>
          <a:bodyPr wrap="square" rtlCol="0">
            <a:spAutoFit/>
          </a:bodyPr>
          <a:lstStyle/>
          <a:p>
            <a:r>
              <a:rPr lang="tr-TR" sz="1200" b="1" i="1" dirty="0">
                <a:solidFill>
                  <a:srgbClr val="C00000"/>
                </a:solidFill>
              </a:rPr>
              <a:t>*Kişi  sayısı kadar satır ekleyiniz. </a:t>
            </a:r>
          </a:p>
        </p:txBody>
      </p:sp>
    </p:spTree>
    <p:extLst>
      <p:ext uri="{BB962C8B-B14F-4D97-AF65-F5344CB8AC3E}">
        <p14:creationId xmlns:p14="http://schemas.microsoft.com/office/powerpoint/2010/main" val="3399496996"/>
      </p:ext>
    </p:extLst>
  </p:cSld>
  <p:clrMapOvr>
    <a:masterClrMapping/>
  </p:clrMapOvr>
  <mc:AlternateContent xmlns:mc="http://schemas.openxmlformats.org/markup-compatibility/2006" xmlns:p14="http://schemas.microsoft.com/office/powerpoint/2010/main">
    <mc:Choice Requires="p14">
      <p:transition p14:dur="250">
        <p14:ferris dir="l"/>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9257</TotalTime>
  <Words>4303</Words>
  <Application>Microsoft Office PowerPoint</Application>
  <PresentationFormat>Geniş ekran</PresentationFormat>
  <Paragraphs>1542</Paragraphs>
  <Slides>63</Slides>
  <Notes>3</Notes>
  <HiddenSlides>9</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63</vt:i4>
      </vt:variant>
    </vt:vector>
  </HeadingPairs>
  <TitlesOfParts>
    <vt:vector size="70" baseType="lpstr">
      <vt:lpstr>Arial</vt:lpstr>
      <vt:lpstr>Calibri</vt:lpstr>
      <vt:lpstr>Calibri Light</vt:lpstr>
      <vt:lpstr>Gotham Narrow Book</vt:lpstr>
      <vt:lpstr>Noto Sans</vt:lpstr>
      <vt:lpstr>Times New Roman</vt:lpstr>
      <vt:lpstr>Office Teması</vt:lpstr>
      <vt:lpstr>PowerPoint Sunusu</vt:lpstr>
      <vt:lpstr>SUNUM PLANI</vt:lpstr>
      <vt:lpstr>PowerPoint Sunusu</vt:lpstr>
      <vt:lpstr>YÖNETİM: Müdürlük / Koordinatörlük</vt:lpstr>
      <vt:lpstr>YÖNETİM: Kurullar / Komisyonlar</vt:lpstr>
      <vt:lpstr>PowerPoint Sunusu</vt:lpstr>
      <vt:lpstr>Akademik Personel Sayısı</vt:lpstr>
      <vt:lpstr>İdari Personel Sayısı</vt:lpstr>
      <vt:lpstr>Akademik Personel:  2025 Yılında Yapılan Atama ve Yükseltmeler</vt:lpstr>
      <vt:lpstr>Birim Ders Yükü Ortalaması (Saat)</vt:lpstr>
      <vt:lpstr>PowerPoint Sunusu</vt:lpstr>
      <vt:lpstr>ÖĞRENCİ SAYISI (Sadece TÖMER) </vt:lpstr>
      <vt:lpstr>ÖĞRENCİ SAYISI (Cinsiyete Göre Dağılımı) (Sadece TÖMER)   </vt:lpstr>
      <vt:lpstr>Öğretim Üyesi/Elemanı Başına Düşen Öğrenci Sayısı  (Programdaki ön lisans, lisans ve lisansüstü toplam öğrenci sayısı) (Sadece TÖMER) </vt:lpstr>
      <vt:lpstr>Yabancı Uyruklu Öğrenci Sayısı (Sadece TÖMER) </vt:lpstr>
      <vt:lpstr>PowerPoint Sunusu</vt:lpstr>
      <vt:lpstr>Fiziksel Yapı: Eğitim Alanları (Derslikler)</vt:lpstr>
      <vt:lpstr>Fiziksel Altyapı ve Tesisler: Sağlık, Sosyal, Kültürel ve Sportif Alanlar</vt:lpstr>
      <vt:lpstr>Fiziksel Yapı: Hizmet Alanları</vt:lpstr>
      <vt:lpstr>Bilgi ve Teknoloji Kaynakları</vt:lpstr>
      <vt:lpstr>PowerPoint Sunusu</vt:lpstr>
      <vt:lpstr>Araştırma ve Geliştirme Faaliyetleri:  Yıllara Göre Makale  Bilgileri</vt:lpstr>
      <vt:lpstr>Araştırma ve Geliştirme Faaliyetleri :  Yıllara Göre Makale  Bilgileri</vt:lpstr>
      <vt:lpstr>Araştırma ve Geliştirme Faaliyetleri: Yıllara Göre Kitap Bilgileri</vt:lpstr>
      <vt:lpstr>Araştırma ve Geliştirme Faaliyetleri:  Yıllara Göre Proje Bilgileri</vt:lpstr>
      <vt:lpstr>Araştırma ve Geliştirme Faaliyetleri :  Yıllara Göre Bilimsel Toplantı Faaliyetleri </vt:lpstr>
      <vt:lpstr>Araştırma ve Geliştirme Faaliyetleri:  Yıllara Göre Editörlük ve Hakemlik Faaliyetleri</vt:lpstr>
      <vt:lpstr>Araştırma ve Geliştirme Faaliyetleri:  Atıflar (Yazarın kendi yayınlarına yaptığı atıflar hariç)</vt:lpstr>
      <vt:lpstr>Bilimsel, Sosyal, Kültürel ve Sportif Faaliyetler</vt:lpstr>
      <vt:lpstr>Bilimsel, Sosyal, Kültürel ve Sportif Faaliyetler  (Düzenlemiş olduğunuz her bir etkinliğe ilişkin bilgileri tabloya yazınız)</vt:lpstr>
      <vt:lpstr>Bilimsel, Sosyal, Kültürel ve Sportif Ödüller ile Başarılar</vt:lpstr>
      <vt:lpstr>PowerPoint Sunusu</vt:lpstr>
      <vt:lpstr>Uluslararası İşbirlikleri (Ortak Programlar ve Projeler)</vt:lpstr>
      <vt:lpstr>Uluslararası İşbirlikleri (Erasmus+)</vt:lpstr>
      <vt:lpstr>ERASMUS+ Hareketlilik Durumu</vt:lpstr>
      <vt:lpstr>PowerPoint Sunusu</vt:lpstr>
      <vt:lpstr>2024 Birim İç Değerlendirme Raporu (BİDR) Kalite Güvence Sistem Ölçütleri Olgunluk Düzeyleri: LİDERLİK, YÖNETİŞİM VE KALİTE</vt:lpstr>
      <vt:lpstr>Birim İç Değerlendirme Raporu (BİDR) Kalite Güvence Sistem Ölçütleri Olgunluk Düzeyleri: LİDERLİK, YÖNETİŞİM VE KALİTE</vt:lpstr>
      <vt:lpstr>Birim İç Değerlendirme Raporu (BİDR) Kalite Güvence Sistem Ölçütleri Olgunluk Düzeyleri: EĞİTİM VE ÖĞRETİM</vt:lpstr>
      <vt:lpstr>Birim İç Değerlendirme Raporu (BİDR) Kalite Güvence Sistem Ölçütleri Olgunluk Düzeyleri: EĞİTİM VE ÖĞRETİM</vt:lpstr>
      <vt:lpstr>Birim İç Değerlendirme Raporu (BİDR) Kalite Güvence Sistem Ölçütleri Olgunluk Düzeyleri: ARAŞTIRMA VE GELİŞTİRME</vt:lpstr>
      <vt:lpstr>Birim İç Değerlendirme Raporu (BİDR) Kalite Güvence Sistem Ölçütleri Olgunluk Düzeyleri: TOPLUMSAL KATKI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Güçlü Yönleri</vt:lpstr>
      <vt:lpstr>Öz Değerlendirme: Birimin Geliştirmeye Açık Yönleri</vt:lpstr>
      <vt:lpstr>Birim 2026 Yılı İyileştirme Planı (Birimin Geliştirmeye Açık Yönlerine dayalı olarak) </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KiK</dc:creator>
  <cp:lastModifiedBy>Reviewer</cp:lastModifiedBy>
  <cp:revision>729</cp:revision>
  <cp:lastPrinted>2023-06-23T13:03:34Z</cp:lastPrinted>
  <dcterms:created xsi:type="dcterms:W3CDTF">2021-05-17T12:15:06Z</dcterms:created>
  <dcterms:modified xsi:type="dcterms:W3CDTF">2026-01-15T16:28:35Z</dcterms:modified>
</cp:coreProperties>
</file>