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337" r:id="rId2"/>
    <p:sldId id="330" r:id="rId3"/>
    <p:sldId id="493" r:id="rId4"/>
    <p:sldId id="286" r:id="rId5"/>
    <p:sldId id="464" r:id="rId6"/>
    <p:sldId id="494" r:id="rId7"/>
    <p:sldId id="354" r:id="rId8"/>
    <p:sldId id="502" r:id="rId9"/>
    <p:sldId id="442" r:id="rId10"/>
    <p:sldId id="495" r:id="rId11"/>
    <p:sldId id="290" r:id="rId12"/>
    <p:sldId id="483" r:id="rId13"/>
    <p:sldId id="496" r:id="rId14"/>
    <p:sldId id="298" r:id="rId15"/>
    <p:sldId id="340" r:id="rId16"/>
    <p:sldId id="299" r:id="rId17"/>
    <p:sldId id="497" r:id="rId18"/>
    <p:sldId id="450" r:id="rId19"/>
    <p:sldId id="481" r:id="rId20"/>
    <p:sldId id="451" r:id="rId21"/>
    <p:sldId id="351" r:id="rId22"/>
    <p:sldId id="437" r:id="rId23"/>
    <p:sldId id="452" r:id="rId24"/>
    <p:sldId id="438" r:id="rId25"/>
    <p:sldId id="498" r:id="rId26"/>
    <p:sldId id="501" r:id="rId27"/>
    <p:sldId id="499" r:id="rId28"/>
    <p:sldId id="440" r:id="rId29"/>
    <p:sldId id="318" r:id="rId30"/>
    <p:sldId id="491" r:id="rId31"/>
    <p:sldId id="453" r:id="rId32"/>
    <p:sldId id="472" r:id="rId33"/>
    <p:sldId id="454" r:id="rId34"/>
    <p:sldId id="473" r:id="rId35"/>
    <p:sldId id="455" r:id="rId36"/>
    <p:sldId id="456" r:id="rId37"/>
    <p:sldId id="342" r:id="rId38"/>
    <p:sldId id="503" r:id="rId39"/>
    <p:sldId id="504" r:id="rId40"/>
    <p:sldId id="505" r:id="rId41"/>
    <p:sldId id="506" r:id="rId42"/>
    <p:sldId id="507" r:id="rId43"/>
    <p:sldId id="347" r:id="rId44"/>
    <p:sldId id="508" r:id="rId45"/>
    <p:sldId id="509" r:id="rId46"/>
    <p:sldId id="510" r:id="rId47"/>
    <p:sldId id="511" r:id="rId48"/>
    <p:sldId id="512" r:id="rId49"/>
    <p:sldId id="350" r:id="rId50"/>
    <p:sldId id="427" r:id="rId51"/>
  </p:sldIdLst>
  <p:sldSz cx="12192000" cy="6858000"/>
  <p:notesSz cx="9875838" cy="67421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ksel ÇELENK" initials="GÇ" lastIdx="2" clrIdx="0">
    <p:extLst>
      <p:ext uri="{19B8F6BF-5375-455C-9EA6-DF929625EA0E}">
        <p15:presenceInfo xmlns:p15="http://schemas.microsoft.com/office/powerpoint/2012/main" userId="Goksel ÇELEN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66FF"/>
    <a:srgbClr val="0000CC"/>
    <a:srgbClr val="000099"/>
    <a:srgbClr val="485793"/>
    <a:srgbClr val="962E2E"/>
    <a:srgbClr val="FDCBCC"/>
    <a:srgbClr val="EAEFF7"/>
    <a:srgbClr val="FEECEC"/>
    <a:srgbClr val="F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404" autoAdjust="0"/>
    <p:restoredTop sz="96404" autoAdjust="0"/>
  </p:normalViewPr>
  <p:slideViewPr>
    <p:cSldViewPr snapToGrid="0">
      <p:cViewPr varScale="1">
        <p:scale>
          <a:sx n="101" d="100"/>
          <a:sy n="101" d="100"/>
        </p:scale>
        <p:origin x="1176" y="19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sz="quarter" idx="1"/>
          </p:nvPr>
        </p:nvSpPr>
        <p:spPr>
          <a:xfrm>
            <a:off x="5594025" y="1"/>
            <a:ext cx="4279530" cy="338276"/>
          </a:xfrm>
          <a:prstGeom prst="rect">
            <a:avLst/>
          </a:prstGeom>
        </p:spPr>
        <p:txBody>
          <a:bodyPr vert="horz" lIns="94921" tIns="47460" rIns="94921" bIns="47460" rtlCol="0"/>
          <a:lstStyle>
            <a:lvl1pPr algn="r">
              <a:defRPr sz="1300"/>
            </a:lvl1pPr>
          </a:lstStyle>
          <a:p>
            <a:fld id="{73E168EF-4E9B-41F4-B881-6944BD393365}" type="datetimeFigureOut">
              <a:rPr lang="tr-TR" smtClean="0"/>
              <a:pPr/>
              <a:t>15.01.2026</a:t>
            </a:fld>
            <a:endParaRPr lang="tr-TR"/>
          </a:p>
        </p:txBody>
      </p:sp>
      <p:sp>
        <p:nvSpPr>
          <p:cNvPr id="4" name="Altbilgi Yer Tutucusu 3"/>
          <p:cNvSpPr>
            <a:spLocks noGrp="1"/>
          </p:cNvSpPr>
          <p:nvPr>
            <p:ph type="ftr" sz="quarter" idx="2"/>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5" name="Slayt Numarası Yer Tutucusu 4"/>
          <p:cNvSpPr>
            <a:spLocks noGrp="1"/>
          </p:cNvSpPr>
          <p:nvPr>
            <p:ph type="sldNum" sz="quarter" idx="3"/>
          </p:nvPr>
        </p:nvSpPr>
        <p:spPr>
          <a:xfrm>
            <a:off x="5594025" y="6403839"/>
            <a:ext cx="4279530" cy="338276"/>
          </a:xfrm>
          <a:prstGeom prst="rect">
            <a:avLst/>
          </a:prstGeom>
        </p:spPr>
        <p:txBody>
          <a:bodyPr vert="horz" lIns="94921" tIns="47460" rIns="94921" bIns="47460" rtlCol="0" anchor="b"/>
          <a:lstStyle>
            <a:lvl1pPr algn="r">
              <a:defRPr sz="1300"/>
            </a:lvl1pPr>
          </a:lstStyle>
          <a:p>
            <a:fld id="{DC18D3CF-5597-44A7-8F4A-E1D64F873D85}" type="slidenum">
              <a:rPr lang="tr-TR" smtClean="0"/>
              <a:pPr/>
              <a:t>‹#›</a:t>
            </a:fld>
            <a:endParaRPr lang="tr-TR"/>
          </a:p>
        </p:txBody>
      </p:sp>
    </p:spTree>
    <p:extLst>
      <p:ext uri="{BB962C8B-B14F-4D97-AF65-F5344CB8AC3E}">
        <p14:creationId xmlns:p14="http://schemas.microsoft.com/office/powerpoint/2010/main" val="3050207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idx="1"/>
          </p:nvPr>
        </p:nvSpPr>
        <p:spPr>
          <a:xfrm>
            <a:off x="5594025" y="1"/>
            <a:ext cx="4279530" cy="338276"/>
          </a:xfrm>
          <a:prstGeom prst="rect">
            <a:avLst/>
          </a:prstGeom>
        </p:spPr>
        <p:txBody>
          <a:bodyPr vert="horz" lIns="94921" tIns="47460" rIns="94921" bIns="47460" rtlCol="0"/>
          <a:lstStyle>
            <a:lvl1pPr algn="r">
              <a:defRPr sz="1300"/>
            </a:lvl1pPr>
          </a:lstStyle>
          <a:p>
            <a:fld id="{45C60E83-197E-47D0-B69C-C515D1DB79D6}" type="datetimeFigureOut">
              <a:rPr lang="tr-TR" smtClean="0"/>
              <a:pPr/>
              <a:t>15.01.2026</a:t>
            </a:fld>
            <a:endParaRPr lang="tr-TR"/>
          </a:p>
        </p:txBody>
      </p:sp>
      <p:sp>
        <p:nvSpPr>
          <p:cNvPr id="4" name="Slayt Görüntüsü Yer Tutucusu 3"/>
          <p:cNvSpPr>
            <a:spLocks noGrp="1" noRot="1" noChangeAspect="1"/>
          </p:cNvSpPr>
          <p:nvPr>
            <p:ph type="sldImg" idx="2"/>
          </p:nvPr>
        </p:nvSpPr>
        <p:spPr>
          <a:xfrm>
            <a:off x="2914650" y="841375"/>
            <a:ext cx="4046538" cy="2276475"/>
          </a:xfrm>
          <a:prstGeom prst="rect">
            <a:avLst/>
          </a:prstGeom>
          <a:noFill/>
          <a:ln w="12700">
            <a:solidFill>
              <a:prstClr val="black"/>
            </a:solidFill>
          </a:ln>
        </p:spPr>
        <p:txBody>
          <a:bodyPr vert="horz" lIns="94921" tIns="47460" rIns="94921" bIns="47460" rtlCol="0" anchor="ctr"/>
          <a:lstStyle/>
          <a:p>
            <a:endParaRPr lang="tr-TR"/>
          </a:p>
        </p:txBody>
      </p:sp>
      <p:sp>
        <p:nvSpPr>
          <p:cNvPr id="5" name="Not Yer Tutucusu 4"/>
          <p:cNvSpPr>
            <a:spLocks noGrp="1"/>
          </p:cNvSpPr>
          <p:nvPr>
            <p:ph type="body" sz="quarter" idx="3"/>
          </p:nvPr>
        </p:nvSpPr>
        <p:spPr>
          <a:xfrm>
            <a:off x="987585" y="3244644"/>
            <a:ext cx="7900670" cy="2654707"/>
          </a:xfrm>
          <a:prstGeom prst="rect">
            <a:avLst/>
          </a:prstGeom>
        </p:spPr>
        <p:txBody>
          <a:bodyPr vert="horz" lIns="94921" tIns="47460" rIns="94921" bIns="4746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7" name="Slayt Numarası Yer Tutucusu 6"/>
          <p:cNvSpPr>
            <a:spLocks noGrp="1"/>
          </p:cNvSpPr>
          <p:nvPr>
            <p:ph type="sldNum" sz="quarter" idx="5"/>
          </p:nvPr>
        </p:nvSpPr>
        <p:spPr>
          <a:xfrm>
            <a:off x="5594025" y="6403839"/>
            <a:ext cx="4279530" cy="338276"/>
          </a:xfrm>
          <a:prstGeom prst="rect">
            <a:avLst/>
          </a:prstGeom>
        </p:spPr>
        <p:txBody>
          <a:bodyPr vert="horz" lIns="94921" tIns="47460" rIns="94921" bIns="47460" rtlCol="0" anchor="b"/>
          <a:lstStyle>
            <a:lvl1pPr algn="r">
              <a:defRPr sz="1300"/>
            </a:lvl1pPr>
          </a:lstStyle>
          <a:p>
            <a:fld id="{5C39F915-5EA6-47CA-B06E-B63F2FE4A491}" type="slidenum">
              <a:rPr lang="tr-TR" smtClean="0"/>
              <a:pPr/>
              <a:t>‹#›</a:t>
            </a:fld>
            <a:endParaRPr lang="tr-TR"/>
          </a:p>
        </p:txBody>
      </p:sp>
    </p:spTree>
    <p:extLst>
      <p:ext uri="{BB962C8B-B14F-4D97-AF65-F5344CB8AC3E}">
        <p14:creationId xmlns:p14="http://schemas.microsoft.com/office/powerpoint/2010/main" val="26418388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8A3B8C4-AFFE-4E2A-946E-C02EFEEA4604}"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327766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A701564-908C-47C5-BFDC-983814D062E2}"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93484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0DC73DF-CBB0-4992-A3B3-8E22E36DE5C9}"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60475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Altbilgi Yer Tutucusu 4"/>
          <p:cNvSpPr>
            <a:spLocks noGrp="1"/>
          </p:cNvSpPr>
          <p:nvPr>
            <p:ph type="ftr" sz="quarter" idx="11"/>
          </p:nvPr>
        </p:nvSpPr>
        <p:spPr>
          <a:xfrm>
            <a:off x="4038600" y="6433350"/>
            <a:ext cx="4114800" cy="365125"/>
          </a:xfrm>
        </p:spPr>
        <p:txBody>
          <a:bodyPr/>
          <a:lstStyle>
            <a:lvl1pPr>
              <a:defRPr sz="1400" b="1">
                <a:solidFill>
                  <a:srgbClr val="962E2E"/>
                </a:solidFill>
              </a:defRPr>
            </a:lvl1pPr>
          </a:lstStyle>
          <a:p>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21595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DA91D22B-66A8-46BB-B3C3-19A3EC8E29DB}"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18077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A968800-7D6B-4689-971F-8A0F907ABF6F}"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6667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749FED1-CB3C-4812-8E54-E89C0D4544DE}" type="datetime1">
              <a:rPr lang="tr-TR" smtClean="0"/>
              <a:pPr/>
              <a:t>15.01.2026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pPr/>
              <a:t>‹#›</a:t>
            </a:fld>
            <a:endParaRPr lang="tr-TR"/>
          </a:p>
        </p:txBody>
      </p:sp>
      <p:sp>
        <p:nvSpPr>
          <p:cNvPr id="10"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5412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a:t>
            </a:fld>
            <a:endParaRPr lang="tr-TR"/>
          </a:p>
        </p:txBody>
      </p:sp>
      <p:sp>
        <p:nvSpPr>
          <p:cNvPr id="6"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93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B49559-7127-46B2-B508-C09D5AF1D53B}" type="datetime1">
              <a:rPr lang="tr-TR" smtClean="0"/>
              <a:pPr/>
              <a:t>15.01.2026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a:t>
            </a:fld>
            <a:endParaRPr lang="tr-TR"/>
          </a:p>
        </p:txBody>
      </p:sp>
      <p:sp>
        <p:nvSpPr>
          <p:cNvPr id="5"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78347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57244FA-EF27-4A31-8EC0-0303387C13D8}"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2471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EAE819-0255-4657-A4D1-7466D7B706E8}"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24429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215C4-701C-45D7-A05C-41D62B810ADC}" type="datetime1">
              <a:rPr lang="tr-TR" smtClean="0"/>
              <a:pPr/>
              <a:t>15.01.2026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pPr/>
              <a:t>‹#›</a:t>
            </a:fld>
            <a:endParaRPr lang="tr-TR"/>
          </a:p>
        </p:txBody>
      </p:sp>
    </p:spTree>
    <p:extLst>
      <p:ext uri="{BB962C8B-B14F-4D97-AF65-F5344CB8AC3E}">
        <p14:creationId xmlns:p14="http://schemas.microsoft.com/office/powerpoint/2010/main" val="363475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İçerik Yer Tutucusu 10"/>
          <p:cNvSpPr txBox="1">
            <a:spLocks/>
          </p:cNvSpPr>
          <p:nvPr/>
        </p:nvSpPr>
        <p:spPr>
          <a:xfrm>
            <a:off x="0" y="1596450"/>
            <a:ext cx="12192000" cy="4536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Trabzon Üniversitesi </a:t>
            </a:r>
          </a:p>
          <a:p>
            <a:pPr>
              <a:lnSpc>
                <a:spcPct val="114000"/>
              </a:lnSpc>
            </a:pP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Ortak Dersler Koordinatörlüğü</a:t>
            </a:r>
          </a:p>
        </p:txBody>
      </p:sp>
      <p:sp>
        <p:nvSpPr>
          <p:cNvPr id="9" name="Slayt Numarası Yer Tutucusu 8"/>
          <p:cNvSpPr>
            <a:spLocks noGrp="1"/>
          </p:cNvSpPr>
          <p:nvPr>
            <p:ph type="sldNum" sz="quarter" idx="12"/>
          </p:nvPr>
        </p:nvSpPr>
        <p:spPr/>
        <p:txBody>
          <a:bodyPr/>
          <a:lstStyle/>
          <a:p>
            <a:fld id="{15D42E69-0B45-4D6A-BDA9-8F9042B0111B}" type="slidenum">
              <a:rPr lang="tr-TR" smtClean="0"/>
              <a:pPr/>
              <a:t>1</a:t>
            </a:fld>
            <a:endParaRPr lang="tr-TR"/>
          </a:p>
        </p:txBody>
      </p:sp>
    </p:spTree>
    <p:extLst>
      <p:ext uri="{BB962C8B-B14F-4D97-AF65-F5344CB8AC3E}">
        <p14:creationId xmlns:p14="http://schemas.microsoft.com/office/powerpoint/2010/main" val="1863848717"/>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32500" lnSpcReduction="20000"/>
          </a:bodyPr>
          <a:lstStyle/>
          <a:p>
            <a:r>
              <a:rPr lang="tr-TR" sz="24000" b="1" dirty="0">
                <a:solidFill>
                  <a:srgbClr val="FF0000"/>
                </a:solidFill>
              </a:rPr>
              <a:t>EĞİTİM ÖĞRETİM</a:t>
            </a:r>
          </a:p>
          <a:p>
            <a:endParaRPr lang="tr-TR" sz="9600" b="1" dirty="0">
              <a:solidFill>
                <a:srgbClr val="FF0000"/>
              </a:solidFill>
            </a:endParaRPr>
          </a:p>
          <a:p>
            <a:endParaRPr lang="tr-TR" sz="9600" b="1" dirty="0">
              <a:solidFill>
                <a:srgbClr val="FF0000"/>
              </a:solidFill>
            </a:endParaRPr>
          </a:p>
          <a:p>
            <a:r>
              <a:rPr lang="tr-TR" sz="9600" b="1" dirty="0">
                <a:solidFill>
                  <a:srgbClr val="3333FF"/>
                </a:solidFill>
              </a:rPr>
              <a:t>PROGRAMLAR VE ÖĞRENCİ </a:t>
            </a: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10</a:t>
            </a:fld>
            <a:endParaRPr lang="tr-TR"/>
          </a:p>
        </p:txBody>
      </p:sp>
    </p:spTree>
    <p:extLst>
      <p:ext uri="{BB962C8B-B14F-4D97-AF65-F5344CB8AC3E}">
        <p14:creationId xmlns:p14="http://schemas.microsoft.com/office/powerpoint/2010/main" val="147949063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51235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a:t>
            </a:r>
            <a:endParaRPr lang="tr-TR" sz="2800" dirty="0">
              <a:solidFill>
                <a:srgbClr val="3333FF"/>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11</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1156122273"/>
              </p:ext>
            </p:extLst>
          </p:nvPr>
        </p:nvGraphicFramePr>
        <p:xfrm>
          <a:off x="495702" y="1930158"/>
          <a:ext cx="11365862" cy="4107880"/>
        </p:xfrm>
        <a:graphic>
          <a:graphicData uri="http://schemas.openxmlformats.org/drawingml/2006/table">
            <a:tbl>
              <a:tblPr>
                <a:tableStyleId>{BDBED569-4797-4DF1-A0F4-6AAB3CD982D8}</a:tableStyleId>
              </a:tblPr>
              <a:tblGrid>
                <a:gridCol w="5943198">
                  <a:extLst>
                    <a:ext uri="{9D8B030D-6E8A-4147-A177-3AD203B41FA5}">
                      <a16:colId xmlns:a16="http://schemas.microsoft.com/office/drawing/2014/main" val="4031943182"/>
                    </a:ext>
                  </a:extLst>
                </a:gridCol>
                <a:gridCol w="5422664">
                  <a:extLst>
                    <a:ext uri="{9D8B030D-6E8A-4147-A177-3AD203B41FA5}">
                      <a16:colId xmlns:a16="http://schemas.microsoft.com/office/drawing/2014/main" val="3479568610"/>
                    </a:ext>
                  </a:extLst>
                </a:gridCol>
              </a:tblGrid>
              <a:tr h="521814">
                <a:tc>
                  <a:txBody>
                    <a:bodyPr/>
                    <a:lstStyle/>
                    <a:p>
                      <a:pPr algn="ctr">
                        <a:lnSpc>
                          <a:spcPct val="107000"/>
                        </a:lnSpc>
                        <a:spcAft>
                          <a:spcPts val="0"/>
                        </a:spcAft>
                      </a:pPr>
                      <a:r>
                        <a:rPr lang="tr-TR" sz="1100" b="1" dirty="0">
                          <a:solidFill>
                            <a:srgbClr val="FF0000"/>
                          </a:solidFill>
                          <a:effectLst/>
                        </a:rPr>
                        <a:t>Fakülte Adı*</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solidFill>
                            <a:srgbClr val="FF0000"/>
                          </a:solidFill>
                          <a:effectLst/>
                        </a:rPr>
                        <a:t>2025 (Güz Dönemi)</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5395528"/>
                  </a:ext>
                </a:extLst>
              </a:tr>
              <a:tr h="369219">
                <a:tc>
                  <a:txBody>
                    <a:bodyPr/>
                    <a:lstStyle/>
                    <a:p>
                      <a:pPr marL="285750" indent="-285750" algn="just">
                        <a:lnSpc>
                          <a:spcPct val="107000"/>
                        </a:lnSpc>
                        <a:spcAft>
                          <a:spcPts val="0"/>
                        </a:spcAft>
                        <a:buFont typeface="Arial" panose="020B0604020202020204" pitchFamily="34" charset="0"/>
                        <a:buChar char="•"/>
                      </a:pPr>
                      <a:r>
                        <a:rPr lang="tr-TR" sz="1100" dirty="0">
                          <a:effectLst/>
                        </a:rPr>
                        <a:t>Fatih Eğitim Fakültesi</a:t>
                      </a:r>
                    </a:p>
                    <a:p>
                      <a:pPr marL="285750" indent="-285750" algn="just">
                        <a:lnSpc>
                          <a:spcPct val="107000"/>
                        </a:lnSpc>
                        <a:spcAft>
                          <a:spcPts val="0"/>
                        </a:spcAft>
                        <a:buFont typeface="Arial" panose="020B0604020202020204" pitchFamily="34" charset="0"/>
                        <a:buChar char="•"/>
                      </a:pPr>
                      <a:r>
                        <a:rPr lang="tr-TR" sz="1100" dirty="0">
                          <a:effectLst/>
                        </a:rPr>
                        <a:t>İnsan ve Toplum Bilimleri Fakültesi</a:t>
                      </a:r>
                    </a:p>
                    <a:p>
                      <a:pPr marL="285750" indent="-285750" algn="just">
                        <a:lnSpc>
                          <a:spcPct val="107000"/>
                        </a:lnSpc>
                        <a:spcAft>
                          <a:spcPts val="0"/>
                        </a:spcAft>
                        <a:buFont typeface="Arial" panose="020B0604020202020204" pitchFamily="34" charset="0"/>
                        <a:buChar char="•"/>
                      </a:pPr>
                      <a:r>
                        <a:rPr lang="tr-TR" sz="1100" dirty="0">
                          <a:effectLst/>
                        </a:rPr>
                        <a:t>Siyasal Bilgiler Fakültesi</a:t>
                      </a:r>
                    </a:p>
                    <a:p>
                      <a:pPr marL="285750" indent="-285750" algn="just">
                        <a:lnSpc>
                          <a:spcPct val="107000"/>
                        </a:lnSpc>
                        <a:spcAft>
                          <a:spcPts val="0"/>
                        </a:spcAft>
                        <a:buFont typeface="Arial" panose="020B0604020202020204" pitchFamily="34" charset="0"/>
                        <a:buChar char="•"/>
                      </a:pPr>
                      <a:r>
                        <a:rPr lang="tr-TR" sz="1100" dirty="0">
                          <a:effectLst/>
                        </a:rPr>
                        <a:t>Spor Bilimleri Fakültesi</a:t>
                      </a:r>
                    </a:p>
                    <a:p>
                      <a:pPr marL="285750" indent="-285750" algn="just">
                        <a:lnSpc>
                          <a:spcPct val="107000"/>
                        </a:lnSpc>
                        <a:spcAft>
                          <a:spcPts val="0"/>
                        </a:spcAft>
                        <a:buFont typeface="Arial" panose="020B0604020202020204" pitchFamily="34" charset="0"/>
                        <a:buChar char="•"/>
                      </a:pPr>
                      <a:r>
                        <a:rPr lang="tr-TR" sz="1100" dirty="0">
                          <a:effectLst/>
                        </a:rPr>
                        <a:t>İletişim Fakültesi</a:t>
                      </a:r>
                    </a:p>
                    <a:p>
                      <a:pPr marL="285750" indent="-285750" algn="just">
                        <a:lnSpc>
                          <a:spcPct val="107000"/>
                        </a:lnSpc>
                        <a:spcAft>
                          <a:spcPts val="0"/>
                        </a:spcAft>
                        <a:buFont typeface="Arial" panose="020B0604020202020204" pitchFamily="34" charset="0"/>
                        <a:buChar char="•"/>
                      </a:pPr>
                      <a:r>
                        <a:rPr lang="tr-TR" sz="1100" dirty="0">
                          <a:effectLst/>
                        </a:rPr>
                        <a:t>Bilgisayar ve Bilişim Fakültesi</a:t>
                      </a:r>
                    </a:p>
                    <a:p>
                      <a:pPr marL="285750" indent="-285750" algn="just">
                        <a:lnSpc>
                          <a:spcPct val="107000"/>
                        </a:lnSpc>
                        <a:spcAft>
                          <a:spcPts val="0"/>
                        </a:spcAft>
                        <a:buFont typeface="Arial" panose="020B0604020202020204" pitchFamily="34" charset="0"/>
                        <a:buChar char="•"/>
                      </a:pPr>
                      <a:r>
                        <a:rPr lang="tr-TR" sz="1100" dirty="0">
                          <a:effectLst/>
                        </a:rPr>
                        <a:t>Güzel Sanatlar ve Tasarım Fakültesi</a:t>
                      </a:r>
                    </a:p>
                    <a:p>
                      <a:pPr marL="285750" indent="-285750" algn="just">
                        <a:lnSpc>
                          <a:spcPct val="107000"/>
                        </a:lnSpc>
                        <a:spcAft>
                          <a:spcPts val="0"/>
                        </a:spcAft>
                        <a:buFont typeface="Arial" panose="020B0604020202020204" pitchFamily="34" charset="0"/>
                        <a:buChar char="•"/>
                      </a:pPr>
                      <a:r>
                        <a:rPr lang="tr-TR" sz="1100" dirty="0">
                          <a:effectLst/>
                        </a:rPr>
                        <a:t>Hukuk Fakültesi</a:t>
                      </a:r>
                    </a:p>
                    <a:p>
                      <a:pPr marL="285750" indent="-285750" algn="just">
                        <a:lnSpc>
                          <a:spcPct val="107000"/>
                        </a:lnSpc>
                        <a:spcAft>
                          <a:spcPts val="0"/>
                        </a:spcAft>
                        <a:buFont typeface="Arial" panose="020B0604020202020204" pitchFamily="34" charset="0"/>
                        <a:buChar char="•"/>
                      </a:pPr>
                      <a:r>
                        <a:rPr lang="tr-TR" sz="1100" dirty="0">
                          <a:effectLst/>
                        </a:rPr>
                        <a:t>İlahiyat Fakültesi</a:t>
                      </a:r>
                    </a:p>
                    <a:p>
                      <a:pPr marL="285750" indent="-285750" algn="just">
                        <a:lnSpc>
                          <a:spcPct val="107000"/>
                        </a:lnSpc>
                        <a:spcAft>
                          <a:spcPts val="0"/>
                        </a:spcAft>
                        <a:buFont typeface="Arial" panose="020B0604020202020204" pitchFamily="34" charset="0"/>
                        <a:buChar char="•"/>
                      </a:pPr>
                      <a:r>
                        <a:rPr lang="tr-TR" sz="1100" dirty="0">
                          <a:effectLst/>
                        </a:rPr>
                        <a:t>Uygulamalı Bilimler Yüksekokulu</a:t>
                      </a:r>
                    </a:p>
                    <a:p>
                      <a:pPr marL="285750" indent="-285750" algn="just">
                        <a:lnSpc>
                          <a:spcPct val="107000"/>
                        </a:lnSpc>
                        <a:spcAft>
                          <a:spcPts val="0"/>
                        </a:spcAft>
                        <a:buFont typeface="Arial" panose="020B0604020202020204" pitchFamily="34" charset="0"/>
                        <a:buChar char="•"/>
                      </a:pPr>
                      <a:r>
                        <a:rPr lang="tr-TR" sz="1100" dirty="0">
                          <a:effectLst/>
                        </a:rPr>
                        <a:t>Devlet Konservatuarı</a:t>
                      </a:r>
                    </a:p>
                    <a:p>
                      <a:pPr marL="285750" indent="-285750" algn="just">
                        <a:lnSpc>
                          <a:spcPct val="107000"/>
                        </a:lnSpc>
                        <a:spcAft>
                          <a:spcPts val="0"/>
                        </a:spcAft>
                        <a:buFont typeface="Arial" panose="020B0604020202020204" pitchFamily="34" charset="0"/>
                        <a:buChar char="•"/>
                      </a:pPr>
                      <a:r>
                        <a:rPr lang="tr-TR" sz="1100" dirty="0">
                          <a:effectLst/>
                        </a:rPr>
                        <a:t>Beşikdüzü Meslek Yüksekokulu</a:t>
                      </a:r>
                    </a:p>
                    <a:p>
                      <a:pPr marL="285750" indent="-285750" algn="just">
                        <a:lnSpc>
                          <a:spcPct val="107000"/>
                        </a:lnSpc>
                        <a:spcAft>
                          <a:spcPts val="0"/>
                        </a:spcAft>
                        <a:buFont typeface="Arial" panose="020B0604020202020204" pitchFamily="34" charset="0"/>
                        <a:buChar char="•"/>
                      </a:pPr>
                      <a:r>
                        <a:rPr lang="tr-TR" sz="1100" dirty="0">
                          <a:effectLst/>
                        </a:rPr>
                        <a:t>Çarşıbaşı Meslek Yüksekokulu</a:t>
                      </a:r>
                    </a:p>
                    <a:p>
                      <a:pPr marL="285750" indent="-285750" algn="just">
                        <a:lnSpc>
                          <a:spcPct val="107000"/>
                        </a:lnSpc>
                        <a:spcAft>
                          <a:spcPts val="0"/>
                        </a:spcAft>
                        <a:buFont typeface="Arial" panose="020B0604020202020204" pitchFamily="34" charset="0"/>
                        <a:buChar char="•"/>
                      </a:pPr>
                      <a:r>
                        <a:rPr lang="tr-TR" sz="1100" dirty="0">
                          <a:effectLst/>
                        </a:rPr>
                        <a:t>Vakfıkebir Meslek Yüksekokulu</a:t>
                      </a:r>
                    </a:p>
                    <a:p>
                      <a:pPr marL="285750" indent="-285750" algn="just">
                        <a:lnSpc>
                          <a:spcPct val="107000"/>
                        </a:lnSpc>
                        <a:spcAft>
                          <a:spcPts val="0"/>
                        </a:spcAft>
                        <a:buFont typeface="Arial" panose="020B0604020202020204" pitchFamily="34" charset="0"/>
                        <a:buChar char="•"/>
                      </a:pPr>
                      <a:r>
                        <a:rPr lang="tr-TR" sz="1100" dirty="0">
                          <a:effectLst/>
                        </a:rPr>
                        <a:t>Tonya Meslek Yüksekokulu</a:t>
                      </a:r>
                    </a:p>
                    <a:p>
                      <a:pPr marL="285750" indent="-285750" algn="just">
                        <a:lnSpc>
                          <a:spcPct val="107000"/>
                        </a:lnSpc>
                        <a:spcAft>
                          <a:spcPts val="0"/>
                        </a:spcAft>
                        <a:buFont typeface="Arial" panose="020B0604020202020204" pitchFamily="34" charset="0"/>
                        <a:buChar char="•"/>
                      </a:pPr>
                      <a:r>
                        <a:rPr lang="tr-TR" sz="1100" dirty="0">
                          <a:effectLst/>
                        </a:rPr>
                        <a:t>Şalpazarı meslek Yüksekokulu</a:t>
                      </a:r>
                    </a:p>
                    <a:p>
                      <a:pPr marL="285750" indent="-285750" algn="just">
                        <a:lnSpc>
                          <a:spcPct val="107000"/>
                        </a:lnSpc>
                        <a:spcAft>
                          <a:spcPts val="0"/>
                        </a:spcAft>
                        <a:buFont typeface="Arial" panose="020B0604020202020204" pitchFamily="34" charset="0"/>
                        <a:buChar char="•"/>
                      </a:pPr>
                      <a:r>
                        <a:rPr lang="tr-TR" sz="1100" dirty="0">
                          <a:effectLst/>
                        </a:rPr>
                        <a:t>Turizm ve Otelcilik Meslek Yüksekokulu </a:t>
                      </a:r>
                    </a:p>
                    <a:p>
                      <a:pPr algn="ctr">
                        <a:lnSpc>
                          <a:spcPct val="107000"/>
                        </a:lnSpc>
                        <a:spcAft>
                          <a:spcPts val="0"/>
                        </a:spcAft>
                      </a:pP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Yabancı Dil: 3018</a:t>
                      </a:r>
                    </a:p>
                    <a:p>
                      <a:pPr algn="ctr">
                        <a:lnSpc>
                          <a:spcPct val="107000"/>
                        </a:lnSpc>
                        <a:spcAft>
                          <a:spcPts val="0"/>
                        </a:spcAft>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Türk Dili: 2637</a:t>
                      </a:r>
                    </a:p>
                    <a:p>
                      <a:pPr algn="ctr">
                        <a:lnSpc>
                          <a:spcPct val="107000"/>
                        </a:lnSpc>
                        <a:spcAft>
                          <a:spcPts val="0"/>
                        </a:spcAft>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Atatürk İlkeleri ve İnkılap Tarihi: 3450</a:t>
                      </a:r>
                    </a:p>
                    <a:p>
                      <a:pPr algn="ctr">
                        <a:lnSpc>
                          <a:spcPct val="107000"/>
                        </a:lnSpc>
                        <a:spcAft>
                          <a:spcPts val="0"/>
                        </a:spcAft>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Temel Bilgisayar: 520</a:t>
                      </a:r>
                    </a:p>
                    <a:p>
                      <a:pPr>
                        <a:lnSpc>
                          <a:spcPct val="107000"/>
                        </a:lnSpc>
                        <a:spcAft>
                          <a:spcPts val="0"/>
                        </a:spcAft>
                      </a:pP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26391733"/>
                  </a:ext>
                </a:extLst>
              </a:tr>
              <a:tr h="369219">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73894566"/>
                  </a:ext>
                </a:extLst>
              </a:tr>
            </a:tbl>
          </a:graphicData>
        </a:graphic>
      </p:graphicFrame>
      <p:sp>
        <p:nvSpPr>
          <p:cNvPr id="5" name="Metin kutusu 4"/>
          <p:cNvSpPr txBox="1"/>
          <p:nvPr/>
        </p:nvSpPr>
        <p:spPr>
          <a:xfrm>
            <a:off x="419738" y="5730261"/>
            <a:ext cx="7751911" cy="307777"/>
          </a:xfrm>
          <a:prstGeom prst="rect">
            <a:avLst/>
          </a:prstGeom>
          <a:noFill/>
        </p:spPr>
        <p:txBody>
          <a:bodyPr wrap="square" rtlCol="0">
            <a:spAutoFit/>
          </a:bodyPr>
          <a:lstStyle/>
          <a:p>
            <a:r>
              <a:rPr lang="tr-TR" sz="1400" b="1" i="1" dirty="0">
                <a:solidFill>
                  <a:srgbClr val="C00000"/>
                </a:solidFill>
              </a:rPr>
              <a:t>9 Fakülte, 1 Yüksekokul, 1 Konservatuar, 6 Meslek Yüksekokulu </a:t>
            </a:r>
          </a:p>
        </p:txBody>
      </p:sp>
    </p:spTree>
    <p:extLst>
      <p:ext uri="{BB962C8B-B14F-4D97-AF65-F5344CB8AC3E}">
        <p14:creationId xmlns:p14="http://schemas.microsoft.com/office/powerpoint/2010/main" val="152618254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357352" y="651641"/>
            <a:ext cx="11336879" cy="837460"/>
          </a:xfrm>
        </p:spPr>
        <p:txBody>
          <a:bodyPr>
            <a:noAutofit/>
          </a:bodyPr>
          <a:lstStyle/>
          <a:p>
            <a:pPr algn="ctr">
              <a:lnSpc>
                <a:spcPct val="107000"/>
              </a:lnSpc>
              <a:spcAft>
                <a:spcPts val="800"/>
              </a:spcAft>
            </a:pPr>
            <a:r>
              <a:rPr lang="tr-TR" sz="2800" b="1" dirty="0">
                <a:solidFill>
                  <a:srgbClr val="3333FF"/>
                </a:solidFill>
              </a:rPr>
              <a:t>Öğretim Üyesi/Elemanı Başına Düşen Öğrenci Sayısı </a:t>
            </a:r>
            <a:br>
              <a:rPr lang="tr-TR" sz="2800" b="1" dirty="0">
                <a:solidFill>
                  <a:srgbClr val="3333FF"/>
                </a:solidFill>
              </a:rPr>
            </a:br>
            <a:r>
              <a:rPr lang="tr-TR" sz="1800" b="1" i="1" dirty="0">
                <a:solidFill>
                  <a:srgbClr val="FF0000"/>
                </a:solidFill>
              </a:rPr>
              <a:t>(Programdaki ön lisans, lisans ve lisansüstü toplam öğrenci sayısı) </a:t>
            </a:r>
            <a:r>
              <a:rPr lang="tr-TR" sz="1800" b="1" dirty="0">
                <a:solidFill>
                  <a:srgbClr val="3333FF"/>
                </a:solidFill>
                <a:cs typeface="Calibri" pitchFamily="34" charset="0"/>
              </a:rPr>
              <a:t>(Sadece TÖMER) </a:t>
            </a:r>
            <a:endParaRPr lang="tr-TR" sz="1800" b="1" i="1" dirty="0">
              <a:solidFill>
                <a:srgbClr val="FF0000"/>
              </a:solidFill>
              <a:ea typeface="Calibri" panose="020F0502020204030204" pitchFamily="34" charset="0"/>
              <a:cs typeface="Times New Roman" panose="02020603050405020304" pitchFamily="18" charset="0"/>
            </a:endParaRPr>
          </a:p>
        </p:txBody>
      </p:sp>
      <p:sp>
        <p:nvSpPr>
          <p:cNvPr id="7" name="Veri Yer Tutucusu 6"/>
          <p:cNvSpPr>
            <a:spLocks noGrp="1"/>
          </p:cNvSpPr>
          <p:nvPr>
            <p:ph type="dt" sz="half" idx="10"/>
          </p:nvPr>
        </p:nvSpPr>
        <p:spPr/>
        <p:txBody>
          <a:bodyPr/>
          <a:lstStyle/>
          <a:p>
            <a:fld id="{E89BDB40-2604-4DE2-BEE6-BBE360735621}"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12</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1166820359"/>
              </p:ext>
            </p:extLst>
          </p:nvPr>
        </p:nvGraphicFramePr>
        <p:xfrm>
          <a:off x="1167087" y="2438431"/>
          <a:ext cx="10527144" cy="2750794"/>
        </p:xfrm>
        <a:graphic>
          <a:graphicData uri="http://schemas.openxmlformats.org/drawingml/2006/table">
            <a:tbl>
              <a:tblPr>
                <a:tableStyleId>{BDBED569-4797-4DF1-A0F4-6AAB3CD982D8}</a:tableStyleId>
              </a:tblPr>
              <a:tblGrid>
                <a:gridCol w="4228211">
                  <a:extLst>
                    <a:ext uri="{9D8B030D-6E8A-4147-A177-3AD203B41FA5}">
                      <a16:colId xmlns:a16="http://schemas.microsoft.com/office/drawing/2014/main" val="1268676462"/>
                    </a:ext>
                  </a:extLst>
                </a:gridCol>
                <a:gridCol w="2842171">
                  <a:extLst>
                    <a:ext uri="{9D8B030D-6E8A-4147-A177-3AD203B41FA5}">
                      <a16:colId xmlns:a16="http://schemas.microsoft.com/office/drawing/2014/main" val="2528845296"/>
                    </a:ext>
                  </a:extLst>
                </a:gridCol>
                <a:gridCol w="3456762">
                  <a:extLst>
                    <a:ext uri="{9D8B030D-6E8A-4147-A177-3AD203B41FA5}">
                      <a16:colId xmlns:a16="http://schemas.microsoft.com/office/drawing/2014/main" val="1821111739"/>
                    </a:ext>
                  </a:extLst>
                </a:gridCol>
              </a:tblGrid>
              <a:tr h="0">
                <a:tc rowSpan="2">
                  <a:txBody>
                    <a:bodyPr/>
                    <a:lstStyle/>
                    <a:p>
                      <a:pPr algn="ctr">
                        <a:lnSpc>
                          <a:spcPct val="107000"/>
                        </a:lnSpc>
                        <a:spcAft>
                          <a:spcPts val="800"/>
                        </a:spcAft>
                      </a:pPr>
                      <a:r>
                        <a:rPr lang="tr-TR" sz="1600" b="1" dirty="0">
                          <a:solidFill>
                            <a:srgbClr val="3333FF"/>
                          </a:solidFill>
                          <a:effectLst/>
                          <a:latin typeface="+mn-lt"/>
                        </a:rPr>
                        <a:t>Ders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800"/>
                        </a:spcAft>
                      </a:pPr>
                      <a:r>
                        <a:rPr lang="tr-TR" sz="2000" b="1" dirty="0">
                          <a:solidFill>
                            <a:srgbClr val="3333FF"/>
                          </a:solidFill>
                          <a:effectLst/>
                          <a:latin typeface="+mn-lt"/>
                        </a:rPr>
                        <a:t>2025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4163702358"/>
                  </a:ext>
                </a:extLst>
              </a:tr>
              <a:tr h="500424">
                <a:tc vMerge="1">
                  <a:txBody>
                    <a:bodyPr/>
                    <a:lstStyle/>
                    <a:p>
                      <a:endParaRPr lang="tr-TR"/>
                    </a:p>
                  </a:txBody>
                  <a:tcP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4898360"/>
                  </a:ext>
                </a:extLst>
              </a:tr>
              <a:tr h="484678">
                <a:tc>
                  <a:txBody>
                    <a:bodyPr/>
                    <a:lstStyle/>
                    <a:p>
                      <a:pPr>
                        <a:lnSpc>
                          <a:spcPct val="107000"/>
                        </a:lnSpc>
                        <a:spcAft>
                          <a:spcPts val="800"/>
                        </a:spcAft>
                      </a:pPr>
                      <a:r>
                        <a:rPr lang="tr-TR" sz="1500" dirty="0">
                          <a:effectLst/>
                        </a:rPr>
                        <a:t> Yabancı Dil </a:t>
                      </a:r>
                      <a:endParaRPr lang="tr-TR"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500" dirty="0">
                          <a:effectLst/>
                        </a:rPr>
                        <a:t> -</a:t>
                      </a:r>
                      <a:endParaRPr lang="tr-TR"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500" dirty="0">
                          <a:effectLst/>
                        </a:rPr>
                        <a:t> 275</a:t>
                      </a:r>
                      <a:endParaRPr lang="tr-TR"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20074725"/>
                  </a:ext>
                </a:extLst>
              </a:tr>
              <a:tr h="484678">
                <a:tc>
                  <a:txBody>
                    <a:bodyPr/>
                    <a:lstStyle/>
                    <a:p>
                      <a:pPr>
                        <a:lnSpc>
                          <a:spcPct val="107000"/>
                        </a:lnSpc>
                        <a:spcAft>
                          <a:spcPts val="800"/>
                        </a:spcAft>
                      </a:pPr>
                      <a:r>
                        <a:rPr lang="tr-TR" sz="1500" dirty="0">
                          <a:effectLst/>
                        </a:rPr>
                        <a:t> Atatürk İlkeleri ve İnkılap Tarihi</a:t>
                      </a:r>
                      <a:endParaRPr lang="tr-TR"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500" dirty="0">
                          <a:effectLst/>
                        </a:rPr>
                        <a:t> 1725</a:t>
                      </a:r>
                      <a:endParaRPr lang="tr-TR"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500" dirty="0">
                          <a:effectLst/>
                        </a:rPr>
                        <a:t> -</a:t>
                      </a:r>
                      <a:endParaRPr lang="tr-TR"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81446727"/>
                  </a:ext>
                </a:extLst>
              </a:tr>
              <a:tr h="484678">
                <a:tc>
                  <a:txBody>
                    <a:bodyPr/>
                    <a:lstStyle/>
                    <a:p>
                      <a:pPr>
                        <a:lnSpc>
                          <a:spcPct val="107000"/>
                        </a:lnSpc>
                        <a:spcAft>
                          <a:spcPts val="800"/>
                        </a:spcAft>
                      </a:pPr>
                      <a:r>
                        <a:rPr lang="tr-TR" sz="1500" dirty="0">
                          <a:effectLst/>
                        </a:rPr>
                        <a:t> Türk Dili</a:t>
                      </a:r>
                      <a:endParaRPr lang="tr-TR"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500" dirty="0">
                          <a:effectLst/>
                        </a:rPr>
                        <a:t> -</a:t>
                      </a:r>
                      <a:endParaRPr lang="tr-TR"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500" dirty="0">
                          <a:effectLst/>
                        </a:rPr>
                        <a:t> 879</a:t>
                      </a:r>
                      <a:endParaRPr lang="tr-TR"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83367481"/>
                  </a:ext>
                </a:extLst>
              </a:tr>
              <a:tr h="484678">
                <a:tc>
                  <a:txBody>
                    <a:bodyPr/>
                    <a:lstStyle/>
                    <a:p>
                      <a:pPr>
                        <a:lnSpc>
                          <a:spcPct val="107000"/>
                        </a:lnSpc>
                        <a:spcAft>
                          <a:spcPts val="800"/>
                        </a:spcAft>
                      </a:pPr>
                      <a:r>
                        <a:rPr lang="tr-TR" sz="1500" dirty="0">
                          <a:effectLst/>
                        </a:rPr>
                        <a:t> Temel Bilgisayar</a:t>
                      </a:r>
                      <a:endParaRPr lang="tr-TR"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500" dirty="0">
                          <a:effectLst/>
                        </a:rPr>
                        <a:t> 40</a:t>
                      </a:r>
                      <a:endParaRPr lang="tr-TR"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500" dirty="0">
                          <a:effectLst/>
                        </a:rPr>
                        <a:t> 260</a:t>
                      </a:r>
                      <a:endParaRPr lang="tr-TR"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58929418"/>
                  </a:ext>
                </a:extLst>
              </a:tr>
            </a:tbl>
          </a:graphicData>
        </a:graphic>
      </p:graphicFrame>
    </p:spTree>
    <p:extLst>
      <p:ext uri="{BB962C8B-B14F-4D97-AF65-F5344CB8AC3E}">
        <p14:creationId xmlns:p14="http://schemas.microsoft.com/office/powerpoint/2010/main" val="117582849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92500" lnSpcReduction="10000"/>
          </a:bodyPr>
          <a:lstStyle/>
          <a:p>
            <a:r>
              <a:rPr lang="tr-TR" sz="9600" b="1" dirty="0">
                <a:solidFill>
                  <a:srgbClr val="FF0000"/>
                </a:solidFill>
              </a:rPr>
              <a:t>Fiziksel Altyapı ve Tesisler</a:t>
            </a:r>
          </a:p>
          <a:p>
            <a:endParaRPr lang="tr-TR" sz="9600" b="1" dirty="0">
              <a:solidFill>
                <a:srgbClr val="FF0000"/>
              </a:solidFill>
            </a:endParaRP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13</a:t>
            </a:fld>
            <a:endParaRPr lang="tr-TR"/>
          </a:p>
        </p:txBody>
      </p:sp>
    </p:spTree>
    <p:extLst>
      <p:ext uri="{BB962C8B-B14F-4D97-AF65-F5344CB8AC3E}">
        <p14:creationId xmlns:p14="http://schemas.microsoft.com/office/powerpoint/2010/main" val="385178473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298174" y="740229"/>
            <a:ext cx="10680402" cy="729220"/>
          </a:xfrm>
        </p:spPr>
        <p:txBody>
          <a:bodyPr>
            <a:normAutofit/>
          </a:bodyPr>
          <a:lstStyle/>
          <a:p>
            <a:pPr algn="ctr"/>
            <a:r>
              <a:rPr lang="tr-TR" sz="3200" b="1" dirty="0">
                <a:solidFill>
                  <a:srgbClr val="FF0000"/>
                </a:solidFill>
                <a:latin typeface="+mn-lt"/>
              </a:rPr>
              <a:t>Fiziksel Yapı: </a:t>
            </a:r>
            <a:r>
              <a:rPr lang="tr-TR" sz="3200" b="1" dirty="0">
                <a:solidFill>
                  <a:srgbClr val="3333FF"/>
                </a:solidFill>
                <a:latin typeface="+mn-lt"/>
              </a:rPr>
              <a:t>Eğitim Alanları (Derslikler)</a:t>
            </a:r>
            <a:endParaRPr lang="tr-TR" sz="3200" dirty="0">
              <a:solidFill>
                <a:srgbClr val="3333FF"/>
              </a:solidFill>
            </a:endParaRPr>
          </a:p>
        </p:txBody>
      </p:sp>
      <p:sp>
        <p:nvSpPr>
          <p:cNvPr id="3" name="Veri Yer Tutucusu 2"/>
          <p:cNvSpPr>
            <a:spLocks noGrp="1"/>
          </p:cNvSpPr>
          <p:nvPr>
            <p:ph type="dt" sz="half" idx="10"/>
          </p:nvPr>
        </p:nvSpPr>
        <p:spPr/>
        <p:txBody>
          <a:bodyPr/>
          <a:lstStyle/>
          <a:p>
            <a:fld id="{F593CDD7-1D31-4C3E-A0CE-1E28865E3744}"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14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000616912"/>
              </p:ext>
            </p:extLst>
          </p:nvPr>
        </p:nvGraphicFramePr>
        <p:xfrm>
          <a:off x="221647" y="1783599"/>
          <a:ext cx="11637843" cy="4090729"/>
        </p:xfrm>
        <a:graphic>
          <a:graphicData uri="http://schemas.openxmlformats.org/drawingml/2006/table">
            <a:tbl>
              <a:tblPr firstRow="1" firstCol="1" bandRow="1">
                <a:tableStyleId>{BDBED569-4797-4DF1-A0F4-6AAB3CD982D8}</a:tableStyleId>
              </a:tblPr>
              <a:tblGrid>
                <a:gridCol w="2445889">
                  <a:extLst>
                    <a:ext uri="{9D8B030D-6E8A-4147-A177-3AD203B41FA5}">
                      <a16:colId xmlns:a16="http://schemas.microsoft.com/office/drawing/2014/main" val="1220849960"/>
                    </a:ext>
                  </a:extLst>
                </a:gridCol>
                <a:gridCol w="596626">
                  <a:extLst>
                    <a:ext uri="{9D8B030D-6E8A-4147-A177-3AD203B41FA5}">
                      <a16:colId xmlns:a16="http://schemas.microsoft.com/office/drawing/2014/main" val="3833236595"/>
                    </a:ext>
                  </a:extLst>
                </a:gridCol>
                <a:gridCol w="556553">
                  <a:extLst>
                    <a:ext uri="{9D8B030D-6E8A-4147-A177-3AD203B41FA5}">
                      <a16:colId xmlns:a16="http://schemas.microsoft.com/office/drawing/2014/main" val="2496164022"/>
                    </a:ext>
                  </a:extLst>
                </a:gridCol>
                <a:gridCol w="1020347">
                  <a:extLst>
                    <a:ext uri="{9D8B030D-6E8A-4147-A177-3AD203B41FA5}">
                      <a16:colId xmlns:a16="http://schemas.microsoft.com/office/drawing/2014/main" val="4264679598"/>
                    </a:ext>
                  </a:extLst>
                </a:gridCol>
                <a:gridCol w="890485">
                  <a:extLst>
                    <a:ext uri="{9D8B030D-6E8A-4147-A177-3AD203B41FA5}">
                      <a16:colId xmlns:a16="http://schemas.microsoft.com/office/drawing/2014/main" val="2326609026"/>
                    </a:ext>
                  </a:extLst>
                </a:gridCol>
                <a:gridCol w="1011071">
                  <a:extLst>
                    <a:ext uri="{9D8B030D-6E8A-4147-A177-3AD203B41FA5}">
                      <a16:colId xmlns:a16="http://schemas.microsoft.com/office/drawing/2014/main" val="2640431626"/>
                    </a:ext>
                  </a:extLst>
                </a:gridCol>
                <a:gridCol w="1113106">
                  <a:extLst>
                    <a:ext uri="{9D8B030D-6E8A-4147-A177-3AD203B41FA5}">
                      <a16:colId xmlns:a16="http://schemas.microsoft.com/office/drawing/2014/main" val="1704569698"/>
                    </a:ext>
                  </a:extLst>
                </a:gridCol>
                <a:gridCol w="1210052">
                  <a:extLst>
                    <a:ext uri="{9D8B030D-6E8A-4147-A177-3AD203B41FA5}">
                      <a16:colId xmlns:a16="http://schemas.microsoft.com/office/drawing/2014/main" val="293221785"/>
                    </a:ext>
                  </a:extLst>
                </a:gridCol>
                <a:gridCol w="867745">
                  <a:extLst>
                    <a:ext uri="{9D8B030D-6E8A-4147-A177-3AD203B41FA5}">
                      <a16:colId xmlns:a16="http://schemas.microsoft.com/office/drawing/2014/main" val="1854097096"/>
                    </a:ext>
                  </a:extLst>
                </a:gridCol>
                <a:gridCol w="1030750">
                  <a:extLst>
                    <a:ext uri="{9D8B030D-6E8A-4147-A177-3AD203B41FA5}">
                      <a16:colId xmlns:a16="http://schemas.microsoft.com/office/drawing/2014/main" val="3090137349"/>
                    </a:ext>
                  </a:extLst>
                </a:gridCol>
                <a:gridCol w="895219">
                  <a:extLst>
                    <a:ext uri="{9D8B030D-6E8A-4147-A177-3AD203B41FA5}">
                      <a16:colId xmlns:a16="http://schemas.microsoft.com/office/drawing/2014/main" val="3414406660"/>
                    </a:ext>
                  </a:extLst>
                </a:gridCol>
              </a:tblGrid>
              <a:tr h="847883">
                <a:tc>
                  <a:txBody>
                    <a:bodyPr/>
                    <a:lstStyle/>
                    <a:p>
                      <a:pPr algn="ctr">
                        <a:lnSpc>
                          <a:spcPct val="107000"/>
                        </a:lnSpc>
                        <a:spcAft>
                          <a:spcPts val="0"/>
                        </a:spcAft>
                      </a:pPr>
                      <a:r>
                        <a:rPr lang="tr-TR" sz="1200" dirty="0">
                          <a:solidFill>
                            <a:srgbClr val="FF0000"/>
                          </a:solidFill>
                          <a:effectLst/>
                        </a:rPr>
                        <a:t>EĞİTİM ALANI</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Sayısı</a:t>
                      </a:r>
                    </a:p>
                    <a:p>
                      <a:pPr algn="ctr">
                        <a:lnSpc>
                          <a:spcPct val="107000"/>
                        </a:lnSpc>
                        <a:spcAft>
                          <a:spcPts val="0"/>
                        </a:spcAft>
                      </a:pPr>
                      <a:r>
                        <a:rPr lang="tr-TR" sz="1200" dirty="0">
                          <a:solidFill>
                            <a:srgbClr val="FF0000"/>
                          </a:solidFill>
                          <a:effectLst/>
                        </a:rPr>
                        <a:t>(Adet )</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Alanı (m</a:t>
                      </a:r>
                      <a:r>
                        <a:rPr lang="tr-TR" sz="1200" baseline="30000" dirty="0">
                          <a:solidFill>
                            <a:srgbClr val="FF0000"/>
                          </a:solidFill>
                          <a:effectLst/>
                        </a:rPr>
                        <a:t>2</a:t>
                      </a:r>
                      <a:r>
                        <a:rPr lang="tr-TR" sz="1200" dirty="0">
                          <a:solidFill>
                            <a:srgbClr val="FF0000"/>
                          </a:solidFill>
                          <a:effectLst/>
                        </a:rPr>
                        <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Kapasitesi </a:t>
                      </a:r>
                    </a:p>
                    <a:p>
                      <a:pPr algn="ctr">
                        <a:lnSpc>
                          <a:spcPct val="107000"/>
                        </a:lnSpc>
                        <a:spcAft>
                          <a:spcPts val="0"/>
                        </a:spcAft>
                      </a:pPr>
                      <a:r>
                        <a:rPr lang="tr-TR" sz="1200" dirty="0">
                          <a:solidFill>
                            <a:srgbClr val="FF0000"/>
                          </a:solidFill>
                          <a:effectLst/>
                        </a:rPr>
                        <a:t>(Kişi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Haftalık Kullanım Süresi (Saat)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ve 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Akılla Tahta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Kablolu İnternet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err="1">
                          <a:solidFill>
                            <a:srgbClr val="FF0000"/>
                          </a:solidFill>
                          <a:effectLst/>
                        </a:rPr>
                        <a:t>Wi</a:t>
                      </a:r>
                      <a:r>
                        <a:rPr lang="tr-TR" sz="1200" dirty="0">
                          <a:solidFill>
                            <a:srgbClr val="FF0000"/>
                          </a:solidFill>
                          <a:effectLst/>
                        </a:rPr>
                        <a:t>-Fi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85262423"/>
                  </a:ext>
                </a:extLst>
              </a:tr>
              <a:tr h="232111">
                <a:tc>
                  <a:txBody>
                    <a:bodyPr/>
                    <a:lstStyle/>
                    <a:p>
                      <a:pPr marL="36000">
                        <a:lnSpc>
                          <a:spcPct val="100000"/>
                        </a:lnSpc>
                        <a:spcAft>
                          <a:spcPts val="0"/>
                        </a:spcAft>
                      </a:pPr>
                      <a:r>
                        <a:rPr lang="tr-TR" sz="1400" b="1" dirty="0">
                          <a:effectLst/>
                        </a:rPr>
                        <a:t>Amfi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3054121"/>
                  </a:ext>
                </a:extLst>
              </a:tr>
              <a:tr h="232111">
                <a:tc>
                  <a:txBody>
                    <a:bodyPr/>
                    <a:lstStyle/>
                    <a:p>
                      <a:pPr marL="36000">
                        <a:lnSpc>
                          <a:spcPct val="100000"/>
                        </a:lnSpc>
                        <a:spcAft>
                          <a:spcPts val="0"/>
                        </a:spcAft>
                      </a:pPr>
                      <a:r>
                        <a:rPr lang="tr-TR" sz="1400" b="1" dirty="0">
                          <a:effectLst/>
                        </a:rPr>
                        <a:t>Sınıf</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1217419"/>
                  </a:ext>
                </a:extLst>
              </a:tr>
              <a:tr h="232111">
                <a:tc>
                  <a:txBody>
                    <a:bodyPr/>
                    <a:lstStyle/>
                    <a:p>
                      <a:pPr marL="36000">
                        <a:lnSpc>
                          <a:spcPct val="100000"/>
                        </a:lnSpc>
                        <a:spcAft>
                          <a:spcPts val="0"/>
                        </a:spcAft>
                      </a:pPr>
                      <a:r>
                        <a:rPr lang="tr-TR" sz="1400" b="1" dirty="0">
                          <a:effectLst/>
                        </a:rPr>
                        <a:t>Atölye</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5020696"/>
                  </a:ext>
                </a:extLst>
              </a:tr>
              <a:tr h="232111">
                <a:tc>
                  <a:txBody>
                    <a:bodyPr/>
                    <a:lstStyle/>
                    <a:p>
                      <a:pPr marL="36000">
                        <a:lnSpc>
                          <a:spcPct val="100000"/>
                        </a:lnSpc>
                        <a:spcAft>
                          <a:spcPts val="0"/>
                        </a:spcAft>
                      </a:pPr>
                      <a:r>
                        <a:rPr lang="tr-TR" sz="1400" b="1" dirty="0">
                          <a:effectLst/>
                        </a:rPr>
                        <a:t>Seminer Salonu</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77436090"/>
                  </a:ext>
                </a:extLst>
              </a:tr>
              <a:tr h="232111">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400" b="1" dirty="0">
                          <a:effectLst/>
                          <a:latin typeface="+mn-lt"/>
                        </a:rPr>
                        <a:t>Toplantı Salonu</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5705974"/>
                  </a:ext>
                </a:extLst>
              </a:tr>
              <a:tr h="232111">
                <a:tc>
                  <a:txBody>
                    <a:bodyPr/>
                    <a:lstStyle/>
                    <a:p>
                      <a:pPr marL="36000">
                        <a:lnSpc>
                          <a:spcPct val="100000"/>
                        </a:lnSpc>
                        <a:spcAft>
                          <a:spcPts val="0"/>
                        </a:spcAft>
                      </a:pPr>
                      <a:r>
                        <a:rPr lang="tr-TR" sz="1400" b="1" dirty="0">
                          <a:effectLst/>
                        </a:rPr>
                        <a:t>Orkestra Dersliği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81750274"/>
                  </a:ext>
                </a:extLst>
              </a:tr>
              <a:tr h="232111">
                <a:tc>
                  <a:txBody>
                    <a:bodyPr/>
                    <a:lstStyle/>
                    <a:p>
                      <a:pPr marL="36000">
                        <a:lnSpc>
                          <a:spcPct val="100000"/>
                        </a:lnSpc>
                        <a:spcAft>
                          <a:spcPts val="0"/>
                        </a:spcAft>
                      </a:pPr>
                      <a:r>
                        <a:rPr lang="tr-TR" sz="1400" b="1" dirty="0">
                          <a:effectLst/>
                        </a:rPr>
                        <a:t>Drama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61801538"/>
                  </a:ext>
                </a:extLst>
              </a:tr>
              <a:tr h="232111">
                <a:tc>
                  <a:txBody>
                    <a:bodyPr/>
                    <a:lstStyle/>
                    <a:p>
                      <a:pPr marL="36000">
                        <a:lnSpc>
                          <a:spcPct val="100000"/>
                        </a:lnSpc>
                        <a:spcAft>
                          <a:spcPts val="0"/>
                        </a:spcAft>
                      </a:pPr>
                      <a:r>
                        <a:rPr lang="tr-TR" sz="1400" b="1" dirty="0">
                          <a:effectLst/>
                        </a:rPr>
                        <a:t>Öğrenci Çalışma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694459144"/>
                  </a:ext>
                </a:extLst>
              </a:tr>
              <a:tr h="232111">
                <a:tc>
                  <a:txBody>
                    <a:bodyPr/>
                    <a:lstStyle/>
                    <a:p>
                      <a:pPr marL="36000">
                        <a:lnSpc>
                          <a:spcPct val="100000"/>
                        </a:lnSpc>
                        <a:spcAft>
                          <a:spcPts val="0"/>
                        </a:spcAft>
                      </a:pPr>
                      <a:r>
                        <a:rPr lang="tr-TR" sz="1400" b="1" dirty="0">
                          <a:effectLst/>
                        </a:rPr>
                        <a:t>Proje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87263818"/>
                  </a:ext>
                </a:extLst>
              </a:tr>
              <a:tr h="457514">
                <a:tc>
                  <a:txBody>
                    <a:bodyPr/>
                    <a:lstStyle/>
                    <a:p>
                      <a:pPr marL="36000">
                        <a:lnSpc>
                          <a:spcPct val="100000"/>
                        </a:lnSpc>
                        <a:spcAft>
                          <a:spcPts val="0"/>
                        </a:spcAft>
                      </a:pPr>
                      <a:r>
                        <a:rPr lang="tr-TR" sz="1400" b="1" dirty="0">
                          <a:effectLst/>
                        </a:rPr>
                        <a:t>Eğitim Laboratuvarı (Ders Uygulaması)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3966128"/>
                  </a:ext>
                </a:extLst>
              </a:tr>
              <a:tr h="232111">
                <a:tc>
                  <a:txBody>
                    <a:bodyPr/>
                    <a:lstStyle/>
                    <a:p>
                      <a:pPr marL="36000">
                        <a:lnSpc>
                          <a:spcPct val="100000"/>
                        </a:lnSpc>
                        <a:spcAft>
                          <a:spcPts val="0"/>
                        </a:spcAft>
                      </a:pPr>
                      <a:r>
                        <a:rPr lang="tr-TR" sz="1400" b="1" dirty="0">
                          <a:effectLst/>
                        </a:rPr>
                        <a:t>Teknoloji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87313"/>
                  </a:ext>
                </a:extLst>
              </a:tr>
              <a:tr h="232111">
                <a:tc>
                  <a:txBody>
                    <a:bodyPr/>
                    <a:lstStyle/>
                    <a:p>
                      <a:pPr marL="36000">
                        <a:lnSpc>
                          <a:spcPct val="100000"/>
                        </a:lnSpc>
                        <a:spcAft>
                          <a:spcPts val="0"/>
                        </a:spcAft>
                      </a:pPr>
                      <a:r>
                        <a:rPr lang="tr-TR" sz="1400" b="1" dirty="0">
                          <a:effectLst/>
                        </a:rPr>
                        <a:t>Bilgisayar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55651903"/>
                  </a:ext>
                </a:extLst>
              </a:tr>
              <a:tr h="232111">
                <a:tc>
                  <a:txBody>
                    <a:bodyPr/>
                    <a:lstStyle/>
                    <a:p>
                      <a:pPr marL="36000" algn="r">
                        <a:lnSpc>
                          <a:spcPct val="100000"/>
                        </a:lnSpc>
                        <a:spcAft>
                          <a:spcPts val="0"/>
                        </a:spcAft>
                      </a:pPr>
                      <a:r>
                        <a:rPr lang="tr-TR" sz="1100" dirty="0">
                          <a:effectLst/>
                        </a:rPr>
                        <a:t>                                </a:t>
                      </a:r>
                      <a:r>
                        <a:rPr lang="tr-TR" sz="1400" dirty="0">
                          <a:solidFill>
                            <a:srgbClr val="FF0000"/>
                          </a:solidFill>
                          <a:effectLst/>
                        </a:rPr>
                        <a:t>TOPLAM</a:t>
                      </a:r>
                      <a:endParaRPr lang="tr-TR" sz="1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8615432"/>
                  </a:ext>
                </a:extLst>
              </a:tr>
            </a:tbl>
          </a:graphicData>
        </a:graphic>
      </p:graphicFrame>
      <p:sp>
        <p:nvSpPr>
          <p:cNvPr id="7" name="Metin kutusu 6"/>
          <p:cNvSpPr txBox="1"/>
          <p:nvPr/>
        </p:nvSpPr>
        <p:spPr>
          <a:xfrm>
            <a:off x="109366" y="6017843"/>
            <a:ext cx="4572000" cy="276999"/>
          </a:xfrm>
          <a:prstGeom prst="rect">
            <a:avLst/>
          </a:prstGeom>
          <a:noFill/>
        </p:spPr>
        <p:txBody>
          <a:bodyPr wrap="square" rtlCol="0">
            <a:spAutoFit/>
          </a:bodyPr>
          <a:lstStyle/>
          <a:p>
            <a:r>
              <a:rPr lang="tr-TR" sz="1200" b="1" i="1" dirty="0">
                <a:solidFill>
                  <a:srgbClr val="C00000"/>
                </a:solidFill>
              </a:rPr>
              <a:t>*Bu tabloda verilen eğitim alanlarına göre cevaplayınız.</a:t>
            </a:r>
          </a:p>
        </p:txBody>
      </p:sp>
    </p:spTree>
    <p:extLst>
      <p:ext uri="{BB962C8B-B14F-4D97-AF65-F5344CB8AC3E}">
        <p14:creationId xmlns:p14="http://schemas.microsoft.com/office/powerpoint/2010/main" val="421515170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346080" y="853920"/>
            <a:ext cx="10278377" cy="616225"/>
          </a:xfrm>
        </p:spPr>
        <p:txBody>
          <a:bodyPr>
            <a:normAutofit/>
          </a:bodyPr>
          <a:lstStyle/>
          <a:p>
            <a:pPr algn="ctr"/>
            <a:r>
              <a:rPr lang="tr-TR" sz="3600" b="1" dirty="0">
                <a:solidFill>
                  <a:srgbClr val="FF0000"/>
                </a:solidFill>
                <a:latin typeface="+mn-lt"/>
              </a:rPr>
              <a:t>Fiziksel Yapı: </a:t>
            </a:r>
            <a:r>
              <a:rPr lang="tr-TR" sz="3600" b="1" dirty="0">
                <a:solidFill>
                  <a:srgbClr val="3333FF"/>
                </a:solidFill>
                <a:latin typeface="+mn-lt"/>
              </a:rPr>
              <a:t>Hizmet Alanları</a:t>
            </a:r>
            <a:endParaRPr lang="tr-TR" sz="3600" dirty="0">
              <a:solidFill>
                <a:srgbClr val="3333FF"/>
              </a:solidFill>
            </a:endParaRPr>
          </a:p>
        </p:txBody>
      </p:sp>
      <p:sp>
        <p:nvSpPr>
          <p:cNvPr id="3" name="Veri Yer Tutucusu 2"/>
          <p:cNvSpPr>
            <a:spLocks noGrp="1"/>
          </p:cNvSpPr>
          <p:nvPr>
            <p:ph type="dt" sz="half" idx="10"/>
          </p:nvPr>
        </p:nvSpPr>
        <p:spPr/>
        <p:txBody>
          <a:bodyPr/>
          <a:lstStyle/>
          <a:p>
            <a:fld id="{FCFBF372-F79F-47DF-8DAA-DBE12665072C}"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15</a:t>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836695785"/>
              </p:ext>
            </p:extLst>
          </p:nvPr>
        </p:nvGraphicFramePr>
        <p:xfrm>
          <a:off x="1511300" y="1886128"/>
          <a:ext cx="9017000" cy="3769513"/>
        </p:xfrm>
        <a:graphic>
          <a:graphicData uri="http://schemas.openxmlformats.org/drawingml/2006/table">
            <a:tbl>
              <a:tblPr firstRow="1" firstCol="1" bandRow="1">
                <a:tableStyleId>{BDBED569-4797-4DF1-A0F4-6AAB3CD982D8}</a:tableStyleId>
              </a:tblPr>
              <a:tblGrid>
                <a:gridCol w="2923379">
                  <a:extLst>
                    <a:ext uri="{9D8B030D-6E8A-4147-A177-3AD203B41FA5}">
                      <a16:colId xmlns:a16="http://schemas.microsoft.com/office/drawing/2014/main" val="3971967903"/>
                    </a:ext>
                  </a:extLst>
                </a:gridCol>
                <a:gridCol w="1227839">
                  <a:extLst>
                    <a:ext uri="{9D8B030D-6E8A-4147-A177-3AD203B41FA5}">
                      <a16:colId xmlns:a16="http://schemas.microsoft.com/office/drawing/2014/main" val="4094087159"/>
                    </a:ext>
                  </a:extLst>
                </a:gridCol>
                <a:gridCol w="2757582">
                  <a:extLst>
                    <a:ext uri="{9D8B030D-6E8A-4147-A177-3AD203B41FA5}">
                      <a16:colId xmlns:a16="http://schemas.microsoft.com/office/drawing/2014/main" val="416363929"/>
                    </a:ext>
                  </a:extLst>
                </a:gridCol>
                <a:gridCol w="2108200">
                  <a:extLst>
                    <a:ext uri="{9D8B030D-6E8A-4147-A177-3AD203B41FA5}">
                      <a16:colId xmlns:a16="http://schemas.microsoft.com/office/drawing/2014/main" val="2143473600"/>
                    </a:ext>
                  </a:extLst>
                </a:gridCol>
              </a:tblGrid>
              <a:tr h="885402">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Çalışma Odası Sayısı (Adet)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Başına Düşen 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4242411976"/>
                  </a:ext>
                </a:extLst>
              </a:tr>
              <a:tr h="908490">
                <a:tc>
                  <a:txBody>
                    <a:bodyPr/>
                    <a:lstStyle/>
                    <a:p>
                      <a:pPr>
                        <a:lnSpc>
                          <a:spcPct val="107000"/>
                        </a:lnSpc>
                        <a:spcAft>
                          <a:spcPts val="0"/>
                        </a:spcAft>
                      </a:pPr>
                      <a:r>
                        <a:rPr lang="tr-TR" sz="2000" dirty="0">
                          <a:solidFill>
                            <a:srgbClr val="3333FF"/>
                          </a:solidFill>
                          <a:effectLst/>
                          <a:latin typeface="+mn-lt"/>
                        </a:rPr>
                        <a:t>Akademik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dirty="0">
                          <a:effectLst/>
                          <a:latin typeface="+mn-lt"/>
                          <a:cs typeface="Times New Roman" panose="02020603050405020304" pitchFamily="18" charset="0"/>
                        </a:rPr>
                        <a:t>-</a:t>
                      </a:r>
                    </a:p>
                  </a:txBody>
                  <a:tcPr marL="9525" marR="9525" marT="9525"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dirty="0">
                          <a:effectLst/>
                          <a:latin typeface="+mn-lt"/>
                          <a:cs typeface="Times New Roman" panose="02020603050405020304" pitchFamily="18" charset="0"/>
                        </a:rPr>
                        <a:t>-</a:t>
                      </a:r>
                    </a:p>
                  </a:txBody>
                  <a:tcPr marL="6350" marR="6350" marT="6350" marB="0" anchor="ctr"/>
                </a:tc>
                <a:extLst>
                  <a:ext uri="{0D108BD9-81ED-4DB2-BD59-A6C34878D82A}">
                    <a16:rowId xmlns:a16="http://schemas.microsoft.com/office/drawing/2014/main" val="3605282906"/>
                  </a:ext>
                </a:extLst>
              </a:tr>
              <a:tr h="604900">
                <a:tc>
                  <a:txBody>
                    <a:bodyPr/>
                    <a:lstStyle/>
                    <a:p>
                      <a:pPr>
                        <a:lnSpc>
                          <a:spcPct val="107000"/>
                        </a:lnSpc>
                        <a:spcAft>
                          <a:spcPts val="0"/>
                        </a:spcAft>
                      </a:pPr>
                      <a:r>
                        <a:rPr lang="tr-TR" sz="2000" dirty="0">
                          <a:solidFill>
                            <a:srgbClr val="3333FF"/>
                          </a:solidFill>
                          <a:effectLst/>
                          <a:latin typeface="+mn-lt"/>
                        </a:rPr>
                        <a:t>İdari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dirty="0">
                          <a:effectLst/>
                          <a:latin typeface="+mn-lt"/>
                          <a:cs typeface="Times New Roman" panose="02020603050405020304" pitchFamily="18" charset="0"/>
                        </a:rPr>
                        <a:t>4</a:t>
                      </a:r>
                    </a:p>
                  </a:txBody>
                  <a:tcPr marL="9525" marR="9525" marT="9525" marB="0" anchor="ctr"/>
                </a:tc>
                <a:tc>
                  <a:txBody>
                    <a:bodyPr/>
                    <a:lstStyle/>
                    <a:p>
                      <a:pPr algn="ctr">
                        <a:lnSpc>
                          <a:spcPct val="107000"/>
                        </a:lnSpc>
                        <a:spcAft>
                          <a:spcPts val="0"/>
                        </a:spcAft>
                      </a:pPr>
                      <a:r>
                        <a:rPr lang="tr-TR" sz="2000" dirty="0">
                          <a:effectLst/>
                          <a:latin typeface="+mn-lt"/>
                        </a:rPr>
                        <a:t> 2</a:t>
                      </a:r>
                    </a:p>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 adet sınav evrak odası</a:t>
                      </a:r>
                    </a:p>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 adet çalışma odası)</a:t>
                      </a:r>
                    </a:p>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dirty="0">
                          <a:effectLst/>
                          <a:latin typeface="+mn-lt"/>
                          <a:cs typeface="Times New Roman" panose="02020603050405020304" pitchFamily="18" charset="0"/>
                        </a:rPr>
                        <a:t>4</a:t>
                      </a:r>
                    </a:p>
                  </a:txBody>
                  <a:tcPr marL="6350" marR="6350" marT="6350" marB="0" anchor="ctr"/>
                </a:tc>
                <a:extLst>
                  <a:ext uri="{0D108BD9-81ED-4DB2-BD59-A6C34878D82A}">
                    <a16:rowId xmlns:a16="http://schemas.microsoft.com/office/drawing/2014/main" val="1189105459"/>
                  </a:ext>
                </a:extLst>
              </a:tr>
              <a:tr h="600677">
                <a:tc>
                  <a:txBody>
                    <a:bodyPr/>
                    <a:lstStyle/>
                    <a:p>
                      <a:pPr algn="l">
                        <a:lnSpc>
                          <a:spcPct val="107000"/>
                        </a:lnSpc>
                        <a:spcAft>
                          <a:spcPts val="0"/>
                        </a:spcAft>
                      </a:pPr>
                      <a:r>
                        <a:rPr lang="tr-TR" sz="2000" dirty="0">
                          <a:solidFill>
                            <a:srgbClr val="FF0000"/>
                          </a:solidFill>
                          <a:effectLst/>
                          <a:latin typeface="+mn-lt"/>
                        </a:rPr>
                        <a:t>                               TOPLAM</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000" dirty="0">
                          <a:effectLst/>
                          <a:latin typeface="+mn-lt"/>
                          <a:cs typeface="Times New Roman" panose="02020603050405020304" pitchFamily="18" charset="0"/>
                        </a:rPr>
                        <a:t>4</a:t>
                      </a:r>
                    </a:p>
                  </a:txBody>
                  <a:tcPr marL="6350" marR="6350" marT="635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dirty="0">
                          <a:effectLst/>
                          <a:latin typeface="+mn-lt"/>
                          <a:cs typeface="Times New Roman" panose="02020603050405020304" pitchFamily="18" charset="0"/>
                        </a:rPr>
                        <a:t>4</a:t>
                      </a:r>
                    </a:p>
                  </a:txBody>
                  <a:tcPr marL="6350" marR="6350" marT="6350" marB="0" anchor="ctr"/>
                </a:tc>
                <a:extLst>
                  <a:ext uri="{0D108BD9-81ED-4DB2-BD59-A6C34878D82A}">
                    <a16:rowId xmlns:a16="http://schemas.microsoft.com/office/drawing/2014/main" val="439653533"/>
                  </a:ext>
                </a:extLst>
              </a:tr>
            </a:tbl>
          </a:graphicData>
        </a:graphic>
      </p:graphicFrame>
    </p:spTree>
    <p:extLst>
      <p:ext uri="{BB962C8B-B14F-4D97-AF65-F5344CB8AC3E}">
        <p14:creationId xmlns:p14="http://schemas.microsoft.com/office/powerpoint/2010/main" val="2577815833"/>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8D7B72-2AA8-2447-5858-71A5B898C4BF}"/>
              </a:ext>
            </a:extLst>
          </p:cNvPr>
          <p:cNvSpPr>
            <a:spLocks noGrp="1"/>
          </p:cNvSpPr>
          <p:nvPr>
            <p:ph type="title"/>
          </p:nvPr>
        </p:nvSpPr>
        <p:spPr>
          <a:xfrm>
            <a:off x="268357" y="772887"/>
            <a:ext cx="10488543" cy="761384"/>
          </a:xfrm>
        </p:spPr>
        <p:txBody>
          <a:bodyPr>
            <a:normAutofit/>
          </a:bodyPr>
          <a:lstStyle/>
          <a:p>
            <a:pPr algn="ctr"/>
            <a:r>
              <a:rPr lang="tr-TR" sz="3600" b="1" dirty="0">
                <a:solidFill>
                  <a:srgbClr val="FF0000"/>
                </a:solidFill>
                <a:latin typeface="+mn-lt"/>
              </a:rPr>
              <a:t>Bilgi ve Teknoloji Kaynakları</a:t>
            </a:r>
            <a:endParaRPr lang="tr-TR" sz="36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3281913012"/>
              </p:ext>
            </p:extLst>
          </p:nvPr>
        </p:nvGraphicFramePr>
        <p:xfrm>
          <a:off x="566530" y="1902691"/>
          <a:ext cx="11372921" cy="4014527"/>
        </p:xfrm>
        <a:graphic>
          <a:graphicData uri="http://schemas.openxmlformats.org/drawingml/2006/table">
            <a:tbl>
              <a:tblPr firstRow="1" firstCol="1" bandRow="1">
                <a:tableStyleId>{BDBED569-4797-4DF1-A0F4-6AAB3CD982D8}</a:tableStyleId>
              </a:tblPr>
              <a:tblGrid>
                <a:gridCol w="3400610">
                  <a:extLst>
                    <a:ext uri="{9D8B030D-6E8A-4147-A177-3AD203B41FA5}">
                      <a16:colId xmlns:a16="http://schemas.microsoft.com/office/drawing/2014/main" val="2078438818"/>
                    </a:ext>
                  </a:extLst>
                </a:gridCol>
                <a:gridCol w="2192436">
                  <a:extLst>
                    <a:ext uri="{9D8B030D-6E8A-4147-A177-3AD203B41FA5}">
                      <a16:colId xmlns:a16="http://schemas.microsoft.com/office/drawing/2014/main" val="1100204914"/>
                    </a:ext>
                  </a:extLst>
                </a:gridCol>
                <a:gridCol w="3491276">
                  <a:extLst>
                    <a:ext uri="{9D8B030D-6E8A-4147-A177-3AD203B41FA5}">
                      <a16:colId xmlns:a16="http://schemas.microsoft.com/office/drawing/2014/main" val="4114048839"/>
                    </a:ext>
                  </a:extLst>
                </a:gridCol>
                <a:gridCol w="2288599">
                  <a:extLst>
                    <a:ext uri="{9D8B030D-6E8A-4147-A177-3AD203B41FA5}">
                      <a16:colId xmlns:a16="http://schemas.microsoft.com/office/drawing/2014/main" val="3467147724"/>
                    </a:ext>
                  </a:extLst>
                </a:gridCol>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943836140"/>
                  </a:ext>
                </a:extLst>
              </a:tr>
              <a:tr h="391953">
                <a:tc>
                  <a:txBody>
                    <a:bodyPr/>
                    <a:lstStyle/>
                    <a:p>
                      <a:pPr marL="36000">
                        <a:lnSpc>
                          <a:spcPct val="107000"/>
                        </a:lnSpc>
                        <a:spcAft>
                          <a:spcPts val="800"/>
                        </a:spcAft>
                      </a:pPr>
                      <a:r>
                        <a:rPr lang="tr-TR" sz="1800" b="1" dirty="0">
                          <a:effectLst/>
                        </a:rPr>
                        <a:t>Masaüstü Bilgisayar</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2</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Faks</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2292113149"/>
                  </a:ext>
                </a:extLst>
              </a:tr>
              <a:tr h="391953">
                <a:tc>
                  <a:txBody>
                    <a:bodyPr/>
                    <a:lstStyle/>
                    <a:p>
                      <a:pPr marL="36000">
                        <a:lnSpc>
                          <a:spcPct val="107000"/>
                        </a:lnSpc>
                        <a:spcAft>
                          <a:spcPts val="800"/>
                        </a:spcAft>
                      </a:pPr>
                      <a:r>
                        <a:rPr lang="tr-TR" sz="1800" b="1" dirty="0">
                          <a:effectLst/>
                        </a:rPr>
                        <a:t>Taşınabilir Bilgisayar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r>
                        <a:rPr lang="tr-TR" sz="1800" b="1" dirty="0">
                          <a:effectLst/>
                          <a:latin typeface="+mn-lt"/>
                          <a:ea typeface="Calibri" panose="020F0502020204030204" pitchFamily="34" charset="0"/>
                          <a:cs typeface="Calibri" panose="020F0502020204030204" pitchFamily="34" charset="0"/>
                        </a:rPr>
                        <a:t>Telefon</a:t>
                      </a:r>
                      <a:endParaRPr lang="tr-TR" dirty="0"/>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a:t>
                      </a:r>
                    </a:p>
                  </a:txBody>
                  <a:tcPr marL="0" marR="0" marT="0" marB="0"/>
                </a:tc>
                <a:extLst>
                  <a:ext uri="{0D108BD9-81ED-4DB2-BD59-A6C34878D82A}">
                    <a16:rowId xmlns:a16="http://schemas.microsoft.com/office/drawing/2014/main" val="3224797730"/>
                  </a:ext>
                </a:extLst>
              </a:tr>
              <a:tr h="391953">
                <a:tc>
                  <a:txBody>
                    <a:bodyPr/>
                    <a:lstStyle/>
                    <a:p>
                      <a:pPr marL="36000">
                        <a:lnSpc>
                          <a:spcPct val="107000"/>
                        </a:lnSpc>
                        <a:spcAft>
                          <a:spcPts val="800"/>
                        </a:spcAft>
                      </a:pPr>
                      <a:r>
                        <a:rPr lang="tr-TR" sz="1800" b="1" dirty="0">
                          <a:effectLst/>
                        </a:rPr>
                        <a:t>Projeksiyon</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a:lnSpc>
                          <a:spcPct val="107000"/>
                        </a:lnSpc>
                        <a:spcAft>
                          <a:spcPts val="800"/>
                        </a:spcAft>
                      </a:pPr>
                      <a:r>
                        <a:rPr lang="tr-TR" sz="1800" b="1" dirty="0">
                          <a:effectLst/>
                        </a:rPr>
                        <a:t>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800" b="1" dirty="0">
                          <a:effectLst/>
                        </a:rPr>
                        <a:t>Akıllı Tahta</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a:lnSpc>
                          <a:spcPct val="107000"/>
                        </a:lnSpc>
                        <a:spcAft>
                          <a:spcPts val="800"/>
                        </a:spcAft>
                      </a:pPr>
                      <a:r>
                        <a:rPr lang="tr-TR" sz="1800" b="1" dirty="0">
                          <a:effectLst/>
                        </a:rPr>
                        <a:t>Televizyon</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555548246"/>
                  </a:ext>
                </a:extLst>
              </a:tr>
              <a:tr h="391953">
                <a:tc>
                  <a:txBody>
                    <a:bodyPr/>
                    <a:lstStyle/>
                    <a:p>
                      <a:pPr marL="36000">
                        <a:lnSpc>
                          <a:spcPct val="107000"/>
                        </a:lnSpc>
                        <a:spcAft>
                          <a:spcPts val="800"/>
                        </a:spcAft>
                      </a:pPr>
                      <a:r>
                        <a:rPr lang="tr-TR" sz="1800" b="1" dirty="0">
                          <a:effectLst/>
                        </a:rPr>
                        <a:t>Baskı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Fotoğraf Makinesi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879821837"/>
                  </a:ext>
                </a:extLst>
              </a:tr>
              <a:tr h="391953">
                <a:tc>
                  <a:txBody>
                    <a:bodyPr/>
                    <a:lstStyle/>
                    <a:p>
                      <a:pPr marL="36000">
                        <a:lnSpc>
                          <a:spcPct val="107000"/>
                        </a:lnSpc>
                        <a:spcAft>
                          <a:spcPts val="800"/>
                        </a:spcAft>
                      </a:pPr>
                      <a:r>
                        <a:rPr lang="tr-TR" sz="1800" b="1" dirty="0">
                          <a:effectLst/>
                        </a:rPr>
                        <a:t>Fotokopi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Kulaklık</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Yazıcı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Hoparlör</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Tarayıcı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Mikroskop</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Optik Okuyucu</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dirty="0">
                          <a:effectLst/>
                        </a:rPr>
                        <a:t> </a:t>
                      </a:r>
                      <a:r>
                        <a:rPr lang="tr-TR" sz="1800" b="1" dirty="0">
                          <a:solidFill>
                            <a:srgbClr val="C00000"/>
                          </a:solidFill>
                          <a:effectLst/>
                          <a:latin typeface="+mn-lt"/>
                          <a:cs typeface="Calibri" panose="020F0502020204030204" pitchFamily="34" charset="0"/>
                        </a:rPr>
                        <a:t>1</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Barkod Yazıcı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pPr/>
              <a:t>15.01.2026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16</a:t>
            </a:fld>
            <a:endParaRPr lang="tr-TR"/>
          </a:p>
        </p:txBody>
      </p:sp>
      <p:sp>
        <p:nvSpPr>
          <p:cNvPr id="8" name="Metin kutusu 7"/>
          <p:cNvSpPr txBox="1"/>
          <p:nvPr/>
        </p:nvSpPr>
        <p:spPr>
          <a:xfrm>
            <a:off x="703385" y="5998286"/>
            <a:ext cx="4572000" cy="276999"/>
          </a:xfrm>
          <a:prstGeom prst="rect">
            <a:avLst/>
          </a:prstGeom>
          <a:noFill/>
        </p:spPr>
        <p:txBody>
          <a:bodyPr wrap="square" rtlCol="0">
            <a:spAutoFit/>
          </a:bodyPr>
          <a:lstStyle/>
          <a:p>
            <a:r>
              <a:rPr lang="tr-TR" sz="1200" b="1" i="1" dirty="0">
                <a:solidFill>
                  <a:srgbClr val="C00000"/>
                </a:solidFill>
              </a:rPr>
              <a:t>*Bu cihazların dışında varsa lütfen tabloya ekleyiniz. </a:t>
            </a:r>
          </a:p>
        </p:txBody>
      </p:sp>
    </p:spTree>
    <p:extLst>
      <p:ext uri="{BB962C8B-B14F-4D97-AF65-F5344CB8AC3E}">
        <p14:creationId xmlns:p14="http://schemas.microsoft.com/office/powerpoint/2010/main" val="326473658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fontScale="40000" lnSpcReduction="20000"/>
          </a:bodyPr>
          <a:lstStyle/>
          <a:p>
            <a:r>
              <a:rPr lang="tr-TR" sz="18500" b="1" dirty="0">
                <a:solidFill>
                  <a:srgbClr val="3333FF"/>
                </a:solidFill>
              </a:rPr>
              <a:t>Araştırma ve Geliştirme</a:t>
            </a:r>
          </a:p>
          <a:p>
            <a:endParaRPr lang="tr-TR" sz="9600" b="1" dirty="0">
              <a:solidFill>
                <a:srgbClr val="FF0000"/>
              </a:solidFill>
            </a:endParaRPr>
          </a:p>
          <a:p>
            <a:endParaRPr lang="tr-TR" sz="9600" b="1" dirty="0">
              <a:solidFill>
                <a:srgbClr val="FF0000"/>
              </a:solidFill>
            </a:endParaRPr>
          </a:p>
          <a:p>
            <a:r>
              <a:rPr lang="tr-TR" sz="9600" b="1" dirty="0">
                <a:solidFill>
                  <a:srgbClr val="FF0000"/>
                </a:solidFill>
              </a:rPr>
              <a:t>Bilimsel, Sosyal, Kültürel ve Sportif Faaliyetler</a:t>
            </a:r>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17</a:t>
            </a:fld>
            <a:endParaRPr lang="tr-TR"/>
          </a:p>
        </p:txBody>
      </p:sp>
    </p:spTree>
    <p:extLst>
      <p:ext uri="{BB962C8B-B14F-4D97-AF65-F5344CB8AC3E}">
        <p14:creationId xmlns:p14="http://schemas.microsoft.com/office/powerpoint/2010/main" val="406035225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631371"/>
            <a:ext cx="10557251" cy="777691"/>
          </a:xfrm>
        </p:spPr>
        <p:txBody>
          <a:bodyPr>
            <a:noAutofit/>
          </a:bodyPr>
          <a:lstStyle/>
          <a:p>
            <a:pPr algn="ctr"/>
            <a:r>
              <a:rPr lang="tr-TR" sz="3200" b="1" dirty="0">
                <a:solidFill>
                  <a:srgbClr val="FF0000"/>
                </a:solidFill>
              </a:rPr>
              <a:t>Araştırma ve Geliştirme Faaliyetleri: </a:t>
            </a:r>
            <a:br>
              <a:rPr lang="tr-TR" sz="3200" b="1" dirty="0">
                <a:solidFill>
                  <a:srgbClr val="FF0000"/>
                </a:solidFill>
              </a:rPr>
            </a:br>
            <a:r>
              <a:rPr lang="tr-TR" sz="3200" b="1" dirty="0">
                <a:solidFill>
                  <a:srgbClr val="3333FF"/>
                </a:solidFill>
                <a:cs typeface="Calibri" panose="020F0502020204030204" pitchFamily="34" charset="0"/>
              </a:rPr>
              <a:t>Yıllara Göre Makale  Bilgileri</a:t>
            </a:r>
            <a:endParaRPr lang="tr-TR" sz="32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18</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48254812"/>
              </p:ext>
            </p:extLst>
          </p:nvPr>
        </p:nvGraphicFramePr>
        <p:xfrm>
          <a:off x="241378" y="1970855"/>
          <a:ext cx="11506122" cy="4044247"/>
        </p:xfrm>
        <a:graphic>
          <a:graphicData uri="http://schemas.openxmlformats.org/drawingml/2006/table">
            <a:tbl>
              <a:tblPr firstRow="1" firstCol="1" lastRow="1" lastCol="1" bandRow="1" bandCol="1">
                <a:tableStyleId>{5940675A-B579-460E-94D1-54222C63F5DA}</a:tableStyleId>
              </a:tblPr>
              <a:tblGrid>
                <a:gridCol w="10749650">
                  <a:extLst>
                    <a:ext uri="{9D8B030D-6E8A-4147-A177-3AD203B41FA5}">
                      <a16:colId xmlns:a16="http://schemas.microsoft.com/office/drawing/2014/main" val="907143591"/>
                    </a:ext>
                  </a:extLst>
                </a:gridCol>
                <a:gridCol w="756472">
                  <a:extLst>
                    <a:ext uri="{9D8B030D-6E8A-4147-A177-3AD203B41FA5}">
                      <a16:colId xmlns:a16="http://schemas.microsoft.com/office/drawing/2014/main" val="883096862"/>
                    </a:ext>
                  </a:extLst>
                </a:gridCol>
              </a:tblGrid>
              <a:tr h="0">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99635">
                <a:tc>
                  <a:txBody>
                    <a:bodyPr/>
                    <a:lstStyle/>
                    <a:p>
                      <a:pPr marL="36195" marR="36195">
                        <a:spcAft>
                          <a:spcPts val="0"/>
                        </a:spcAft>
                        <a:tabLst>
                          <a:tab pos="5450840" algn="l"/>
                        </a:tabLst>
                      </a:pPr>
                      <a:r>
                        <a:rPr lang="tr-TR" sz="1400" b="1" dirty="0">
                          <a:solidFill>
                            <a:srgbClr val="FF0000"/>
                          </a:solidFill>
                          <a:effectLst/>
                        </a:rPr>
                        <a:t>SCI, SCI-E, SSCI veya AHCI </a:t>
                      </a:r>
                      <a:r>
                        <a:rPr lang="tr-TR" sz="1400" dirty="0">
                          <a:effectLst/>
                        </a:rPr>
                        <a:t>kapsamındaki dergilerde yayımlanmış makale (Q1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99635">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(Q2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99635">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(Q3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99635">
                <a:tc>
                  <a:txBody>
                    <a:bodyPr/>
                    <a:lstStyle/>
                    <a:p>
                      <a:pPr marL="36195" marR="36195">
                        <a:spcAft>
                          <a:spcPts val="0"/>
                        </a:spcAft>
                        <a:tabLst>
                          <a:tab pos="5270500" algn="l"/>
                        </a:tabLst>
                      </a:pPr>
                      <a:r>
                        <a:rPr lang="tr-TR" sz="1400" b="1" dirty="0">
                          <a:solidFill>
                            <a:srgbClr val="FF0000"/>
                          </a:solidFill>
                          <a:effectLst/>
                        </a:rPr>
                        <a:t>ESCI, SCI-E, SSCI veya AHCI </a:t>
                      </a:r>
                      <a:r>
                        <a:rPr lang="tr-TR" sz="1400" dirty="0">
                          <a:effectLst/>
                        </a:rPr>
                        <a:t>kapsamındaki dergilerde yayımlanmış makale (Q4*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67618">
                <a:tc>
                  <a:txBody>
                    <a:bodyPr/>
                    <a:lstStyle/>
                    <a:p>
                      <a:pPr marL="36195" marR="36195">
                        <a:spcAft>
                          <a:spcPts val="0"/>
                        </a:spcAft>
                        <a:tabLst>
                          <a:tab pos="5270500" algn="l"/>
                        </a:tabLst>
                      </a:pPr>
                      <a:r>
                        <a:rPr lang="tr-TR" sz="1400" b="1" dirty="0">
                          <a:solidFill>
                            <a:srgbClr val="FF0000"/>
                          </a:solidFill>
                          <a:effectLst/>
                        </a:rPr>
                        <a:t>ÜAK ve Trabzon Üniversitesi senatosu </a:t>
                      </a:r>
                      <a:r>
                        <a:rPr lang="tr-TR" sz="1400" dirty="0">
                          <a:effectLst/>
                        </a:rPr>
                        <a:t>tarafından belirlenen uluslararası alan endekslerinde taranan dergilerde yayımlanmış makale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220073">
                <a:tc>
                  <a:txBody>
                    <a:bodyPr/>
                    <a:lstStyle/>
                    <a:p>
                      <a:pPr marL="36195" marR="36195">
                        <a:spcAft>
                          <a:spcPts val="0"/>
                        </a:spcAft>
                        <a:tabLst>
                          <a:tab pos="5450840" algn="l"/>
                        </a:tabLst>
                      </a:pPr>
                      <a:r>
                        <a:rPr lang="tr-TR" sz="1400" dirty="0">
                          <a:effectLst/>
                        </a:rPr>
                        <a:t>Diğer uluslararası hakemli dergilerde yayınlanmış araştırma makalesi</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99635">
                <a:tc>
                  <a:txBody>
                    <a:bodyPr/>
                    <a:lstStyle/>
                    <a:p>
                      <a:pPr marL="36195" marR="36195">
                        <a:spcAft>
                          <a:spcPts val="0"/>
                        </a:spcAft>
                        <a:tabLst>
                          <a:tab pos="5450840" algn="l"/>
                        </a:tabLst>
                      </a:pPr>
                      <a:r>
                        <a:rPr lang="tr-TR" sz="1400" b="1" dirty="0">
                          <a:solidFill>
                            <a:srgbClr val="FF0000"/>
                          </a:solidFill>
                          <a:effectLst/>
                        </a:rPr>
                        <a:t>TR Dizin tarafından taranan </a:t>
                      </a:r>
                      <a:r>
                        <a:rPr lang="tr-TR" sz="1400" dirty="0">
                          <a:effectLst/>
                        </a:rPr>
                        <a:t>ulusal hakemli dergilerde yayınlanmış makale </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46029">
                <a:tc>
                  <a:txBody>
                    <a:bodyPr/>
                    <a:lstStyle/>
                    <a:p>
                      <a:pPr marL="36195" marR="36195">
                        <a:lnSpc>
                          <a:spcPct val="107000"/>
                        </a:lnSpc>
                        <a:spcAft>
                          <a:spcPts val="0"/>
                        </a:spcAft>
                      </a:pPr>
                      <a:r>
                        <a:rPr lang="tr-TR" sz="1400" dirty="0">
                          <a:effectLst/>
                        </a:rPr>
                        <a:t>TR Dizin tarafından taranan ulusal hakemli dergiler dışındaki ulusal hakemli dergilerde yayımlanmış makale</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r h="427585">
                <a:tc>
                  <a:txBody>
                    <a:bodyPr/>
                    <a:lstStyle/>
                    <a:p>
                      <a:pPr marL="36195" marR="36195">
                        <a:lnSpc>
                          <a:spcPct val="107000"/>
                        </a:lnSpc>
                        <a:spcAft>
                          <a:spcPts val="0"/>
                        </a:spcAft>
                      </a:pPr>
                      <a:r>
                        <a:rPr lang="tr-TR" sz="1400" dirty="0">
                          <a:effectLst/>
                        </a:rPr>
                        <a:t>Diğer hakemli dergide yayımlanmış editöre mektup, araştırma notu, özet veya kitap kritiği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30715490"/>
                  </a:ext>
                </a:extLst>
              </a:tr>
              <a:tr h="235466">
                <a:tc>
                  <a:txBody>
                    <a:bodyPr/>
                    <a:lstStyle/>
                    <a:p>
                      <a:pPr algn="r">
                        <a:lnSpc>
                          <a:spcPct val="107000"/>
                        </a:lnSpc>
                        <a:spcAft>
                          <a:spcPts val="0"/>
                        </a:spcAft>
                      </a:pPr>
                      <a:r>
                        <a:rPr lang="tr-TR" sz="1400" b="1" dirty="0">
                          <a:solidFill>
                            <a:srgbClr val="FF0000"/>
                          </a:solidFill>
                          <a:effectLst/>
                        </a:rPr>
                        <a:t>TOPLAM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4316915"/>
                  </a:ext>
                </a:extLst>
              </a:tr>
            </a:tbl>
          </a:graphicData>
        </a:graphic>
      </p:graphicFrame>
    </p:spTree>
    <p:extLst>
      <p:ext uri="{BB962C8B-B14F-4D97-AF65-F5344CB8AC3E}">
        <p14:creationId xmlns:p14="http://schemas.microsoft.com/office/powerpoint/2010/main" val="1043337712"/>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413922" cy="625765"/>
          </a:xfrm>
        </p:spPr>
        <p:txBody>
          <a:bodyPr>
            <a:noAutofit/>
          </a:bodyPr>
          <a:lstStyle/>
          <a:p>
            <a:pPr algn="ctr"/>
            <a:r>
              <a:rPr lang="tr-TR" sz="3200" b="1" dirty="0">
                <a:solidFill>
                  <a:srgbClr val="FF0000"/>
                </a:solidFill>
              </a:rPr>
              <a:t>Araştırma ve Geliştirme Faaliyetleri : </a:t>
            </a:r>
            <a:br>
              <a:rPr lang="tr-TR" sz="3200" b="1" dirty="0">
                <a:solidFill>
                  <a:srgbClr val="FF0000"/>
                </a:solidFill>
              </a:rPr>
            </a:br>
            <a:r>
              <a:rPr lang="tr-TR" sz="3200" b="1" dirty="0">
                <a:solidFill>
                  <a:srgbClr val="3333FF"/>
                </a:solidFill>
                <a:cs typeface="Calibri" panose="020F0502020204030204" pitchFamily="34" charset="0"/>
              </a:rPr>
              <a:t>Yıllara Göre Makale  Bilgileri</a:t>
            </a:r>
            <a:endParaRPr lang="tr-TR" sz="32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19</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495716049"/>
              </p:ext>
            </p:extLst>
          </p:nvPr>
        </p:nvGraphicFramePr>
        <p:xfrm>
          <a:off x="361450" y="1894114"/>
          <a:ext cx="11347950" cy="4005943"/>
        </p:xfrm>
        <a:graphic>
          <a:graphicData uri="http://schemas.openxmlformats.org/drawingml/2006/table">
            <a:tbl>
              <a:tblPr firstRow="1" firstCol="1" lastRow="1" lastCol="1" bandRow="1" bandCol="1">
                <a:tableStyleId>{5940675A-B579-460E-94D1-54222C63F5DA}</a:tableStyleId>
              </a:tblPr>
              <a:tblGrid>
                <a:gridCol w="10601877">
                  <a:extLst>
                    <a:ext uri="{9D8B030D-6E8A-4147-A177-3AD203B41FA5}">
                      <a16:colId xmlns:a16="http://schemas.microsoft.com/office/drawing/2014/main" val="907143591"/>
                    </a:ext>
                  </a:extLst>
                </a:gridCol>
                <a:gridCol w="746073">
                  <a:extLst>
                    <a:ext uri="{9D8B030D-6E8A-4147-A177-3AD203B41FA5}">
                      <a16:colId xmlns:a16="http://schemas.microsoft.com/office/drawing/2014/main" val="883096862"/>
                    </a:ext>
                  </a:extLst>
                </a:gridCol>
              </a:tblGrid>
              <a:tr h="307066">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533528">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376638">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508896">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bl>
          </a:graphicData>
        </a:graphic>
      </p:graphicFrame>
    </p:spTree>
    <p:extLst>
      <p:ext uri="{BB962C8B-B14F-4D97-AF65-F5344CB8AC3E}">
        <p14:creationId xmlns:p14="http://schemas.microsoft.com/office/powerpoint/2010/main" val="390763309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39D512-1640-10B9-0F7A-413D7936E0D2}"/>
              </a:ext>
            </a:extLst>
          </p:cNvPr>
          <p:cNvSpPr>
            <a:spLocks noGrp="1"/>
          </p:cNvSpPr>
          <p:nvPr>
            <p:ph type="title"/>
          </p:nvPr>
        </p:nvSpPr>
        <p:spPr>
          <a:xfrm>
            <a:off x="1300124" y="793597"/>
            <a:ext cx="9104811" cy="509452"/>
          </a:xfrm>
        </p:spPr>
        <p:txBody>
          <a:bodyPr>
            <a:noAutofit/>
          </a:bodyPr>
          <a:lstStyle/>
          <a:p>
            <a:pPr algn="ctr"/>
            <a:r>
              <a:rPr lang="tr-TR" sz="2800" b="1" dirty="0">
                <a:solidFill>
                  <a:srgbClr val="FF0000"/>
                </a:solidFill>
                <a:latin typeface="+mn-lt"/>
              </a:rPr>
              <a:t>SUNUM PLANI</a:t>
            </a:r>
          </a:p>
        </p:txBody>
      </p:sp>
      <p:sp>
        <p:nvSpPr>
          <p:cNvPr id="3" name="İçerik Yer Tutucusu 2">
            <a:extLst>
              <a:ext uri="{FF2B5EF4-FFF2-40B4-BE49-F238E27FC236}">
                <a16:creationId xmlns:a16="http://schemas.microsoft.com/office/drawing/2014/main" id="{1FFEEEBC-9D10-9D61-A2F2-142355F8EAA8}"/>
              </a:ext>
            </a:extLst>
          </p:cNvPr>
          <p:cNvSpPr>
            <a:spLocks noGrp="1"/>
          </p:cNvSpPr>
          <p:nvPr>
            <p:ph idx="1"/>
          </p:nvPr>
        </p:nvSpPr>
        <p:spPr>
          <a:xfrm>
            <a:off x="2764972" y="1927960"/>
            <a:ext cx="6009574" cy="4313657"/>
          </a:xfrm>
        </p:spPr>
        <p:txBody>
          <a:bodyPr>
            <a:normAutofit fontScale="55000" lnSpcReduction="20000"/>
          </a:bodyPr>
          <a:lstStyle/>
          <a:p>
            <a:pPr marL="514350" indent="-514350">
              <a:lnSpc>
                <a:spcPct val="150000"/>
              </a:lnSpc>
              <a:spcBef>
                <a:spcPts val="0"/>
              </a:spcBef>
              <a:spcAft>
                <a:spcPts val="400"/>
              </a:spcAft>
              <a:buFont typeface="+mj-lt"/>
              <a:buAutoNum type="arabicParenR"/>
            </a:pPr>
            <a:r>
              <a:rPr lang="tr-TR" sz="3200" b="1" dirty="0">
                <a:solidFill>
                  <a:srgbClr val="3333FF"/>
                </a:solidFill>
              </a:rPr>
              <a:t>GİRİŞ</a:t>
            </a:r>
          </a:p>
          <a:p>
            <a:pPr marL="514350" indent="-514350">
              <a:lnSpc>
                <a:spcPct val="150000"/>
              </a:lnSpc>
              <a:spcBef>
                <a:spcPts val="0"/>
              </a:spcBef>
              <a:spcAft>
                <a:spcPts val="400"/>
              </a:spcAft>
              <a:buFont typeface="+mj-lt"/>
              <a:buAutoNum type="arabicParenR"/>
            </a:pPr>
            <a:r>
              <a:rPr lang="tr-TR" sz="3200" b="1" dirty="0">
                <a:solidFill>
                  <a:srgbClr val="3333FF"/>
                </a:solidFill>
              </a:rPr>
              <a:t>YÖNETİM</a:t>
            </a:r>
          </a:p>
          <a:p>
            <a:pPr marL="514350" indent="-514350">
              <a:lnSpc>
                <a:spcPct val="150000"/>
              </a:lnSpc>
              <a:spcBef>
                <a:spcPts val="0"/>
              </a:spcBef>
              <a:spcAft>
                <a:spcPts val="400"/>
              </a:spcAft>
              <a:buFont typeface="+mj-lt"/>
              <a:buAutoNum type="arabicParenR"/>
            </a:pPr>
            <a:r>
              <a:rPr lang="tr-TR" sz="3200" b="1" dirty="0">
                <a:solidFill>
                  <a:srgbClr val="3333FF"/>
                </a:solidFill>
              </a:rPr>
              <a:t>PERSONEL</a:t>
            </a:r>
          </a:p>
          <a:p>
            <a:pPr marL="514350" indent="-514350">
              <a:lnSpc>
                <a:spcPct val="150000"/>
              </a:lnSpc>
              <a:spcBef>
                <a:spcPts val="0"/>
              </a:spcBef>
              <a:spcAft>
                <a:spcPts val="400"/>
              </a:spcAft>
              <a:buFont typeface="+mj-lt"/>
              <a:buAutoNum type="arabicParenR"/>
            </a:pPr>
            <a:r>
              <a:rPr lang="tr-TR" sz="3200" b="1" dirty="0">
                <a:solidFill>
                  <a:srgbClr val="3333FF"/>
                </a:solidFill>
              </a:rPr>
              <a:t>EĞİTİM ÖĞRETİM</a:t>
            </a:r>
          </a:p>
          <a:p>
            <a:pPr marL="514350" indent="-514350">
              <a:lnSpc>
                <a:spcPct val="150000"/>
              </a:lnSpc>
              <a:spcBef>
                <a:spcPts val="0"/>
              </a:spcBef>
              <a:spcAft>
                <a:spcPts val="400"/>
              </a:spcAft>
              <a:buFont typeface="+mj-lt"/>
              <a:buAutoNum type="arabicParenR"/>
            </a:pPr>
            <a:r>
              <a:rPr lang="tr-TR" sz="3200" b="1" dirty="0">
                <a:solidFill>
                  <a:srgbClr val="3333FF"/>
                </a:solidFill>
              </a:rPr>
              <a:t>FİZİKSEL ALTYAPI VE TESİSLER</a:t>
            </a:r>
          </a:p>
          <a:p>
            <a:pPr marL="514350" indent="-514350">
              <a:lnSpc>
                <a:spcPct val="150000"/>
              </a:lnSpc>
              <a:spcBef>
                <a:spcPts val="0"/>
              </a:spcBef>
              <a:spcAft>
                <a:spcPts val="400"/>
              </a:spcAft>
              <a:buFont typeface="+mj-lt"/>
              <a:buAutoNum type="arabicParenR"/>
            </a:pPr>
            <a:r>
              <a:rPr lang="tr-TR" sz="3200" b="1" dirty="0">
                <a:solidFill>
                  <a:srgbClr val="3333FF"/>
                </a:solidFill>
              </a:rPr>
              <a:t>ARAŞTIRMA VE GELİŞTİRME</a:t>
            </a:r>
          </a:p>
          <a:p>
            <a:pPr marL="514350" indent="-514350">
              <a:lnSpc>
                <a:spcPct val="150000"/>
              </a:lnSpc>
              <a:spcBef>
                <a:spcPts val="0"/>
              </a:spcBef>
              <a:spcAft>
                <a:spcPts val="400"/>
              </a:spcAft>
              <a:buFont typeface="+mj-lt"/>
              <a:buAutoNum type="arabicParenR"/>
            </a:pPr>
            <a:r>
              <a:rPr lang="tr-TR" sz="3200" b="1" dirty="0">
                <a:solidFill>
                  <a:srgbClr val="3333FF"/>
                </a:solidFill>
              </a:rPr>
              <a:t>ULUSLARARASILAŞMA</a:t>
            </a:r>
          </a:p>
          <a:p>
            <a:pPr marL="514350" indent="-514350">
              <a:lnSpc>
                <a:spcPct val="150000"/>
              </a:lnSpc>
              <a:spcBef>
                <a:spcPts val="0"/>
              </a:spcBef>
              <a:spcAft>
                <a:spcPts val="400"/>
              </a:spcAft>
              <a:buFont typeface="+mj-lt"/>
              <a:buAutoNum type="arabicParenR"/>
            </a:pPr>
            <a:r>
              <a:rPr lang="tr-TR" sz="3200" b="1" dirty="0">
                <a:solidFill>
                  <a:srgbClr val="3333FF"/>
                </a:solidFill>
              </a:rPr>
              <a:t>KALİTE VE AKREDİTASYON ÇALIŞMALARI</a:t>
            </a:r>
          </a:p>
          <a:p>
            <a:pPr marL="514350" indent="-514350">
              <a:lnSpc>
                <a:spcPct val="150000"/>
              </a:lnSpc>
              <a:spcBef>
                <a:spcPts val="0"/>
              </a:spcBef>
              <a:spcAft>
                <a:spcPts val="400"/>
              </a:spcAft>
              <a:buFont typeface="+mj-lt"/>
              <a:buAutoNum type="arabicParenR"/>
            </a:pPr>
            <a:r>
              <a:rPr lang="tr-TR" sz="3200" b="1" dirty="0">
                <a:solidFill>
                  <a:srgbClr val="3333FF"/>
                </a:solidFill>
              </a:rPr>
              <a:t>SORULAR VE ÖNERİLER</a:t>
            </a:r>
          </a:p>
          <a:p>
            <a:pPr marL="514350" indent="-514350">
              <a:lnSpc>
                <a:spcPct val="150000"/>
              </a:lnSpc>
              <a:spcBef>
                <a:spcPts val="0"/>
              </a:spcBef>
              <a:spcAft>
                <a:spcPts val="400"/>
              </a:spcAft>
              <a:buFont typeface="+mj-lt"/>
              <a:buAutoNum type="arabicParenR"/>
            </a:pPr>
            <a:r>
              <a:rPr lang="tr-TR" sz="3200" b="1" dirty="0">
                <a:solidFill>
                  <a:srgbClr val="3333FF"/>
                </a:solidFill>
              </a:rPr>
              <a:t>KAPANIŞ</a:t>
            </a:r>
          </a:p>
        </p:txBody>
      </p:sp>
      <p:sp>
        <p:nvSpPr>
          <p:cNvPr id="4" name="Veri Yer Tutucusu 3"/>
          <p:cNvSpPr>
            <a:spLocks noGrp="1"/>
          </p:cNvSpPr>
          <p:nvPr>
            <p:ph type="dt" sz="half" idx="10"/>
          </p:nvPr>
        </p:nvSpPr>
        <p:spPr/>
        <p:txBody>
          <a:bodyPr/>
          <a:lstStyle/>
          <a:p>
            <a:fld id="{1C463D64-E275-4CC8-83F7-48840783B60B}"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a:t>
            </a:fld>
            <a:endParaRPr lang="tr-TR"/>
          </a:p>
        </p:txBody>
      </p:sp>
    </p:spTree>
    <p:extLst>
      <p:ext uri="{BB962C8B-B14F-4D97-AF65-F5344CB8AC3E}">
        <p14:creationId xmlns:p14="http://schemas.microsoft.com/office/powerpoint/2010/main" val="114269142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58418" y="653143"/>
            <a:ext cx="10474896" cy="768737"/>
          </a:xfrm>
        </p:spPr>
        <p:txBody>
          <a:bodyPr>
            <a:noAutofit/>
          </a:bodyPr>
          <a:lstStyle/>
          <a:p>
            <a:pPr algn="ctr"/>
            <a:r>
              <a:rPr lang="tr-TR" sz="2800" b="1" dirty="0">
                <a:solidFill>
                  <a:srgbClr val="FF0000"/>
                </a:solidFill>
              </a:rPr>
              <a:t>Araştırma ve Geliştirme Faaliyetleri: </a:t>
            </a:r>
            <a:r>
              <a:rPr lang="tr-TR" sz="2800" b="1" dirty="0">
                <a:solidFill>
                  <a:srgbClr val="3333FF"/>
                </a:solidFill>
                <a:cs typeface="Calibri" panose="020F0502020204030204" pitchFamily="34" charset="0"/>
              </a:rPr>
              <a:t>Yıllara Göre Kitap Bilgileri</a:t>
            </a:r>
            <a:endParaRPr lang="tr-TR" sz="28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729137344"/>
              </p:ext>
            </p:extLst>
          </p:nvPr>
        </p:nvGraphicFramePr>
        <p:xfrm>
          <a:off x="457200" y="1992512"/>
          <a:ext cx="11226799" cy="3994631"/>
        </p:xfrm>
        <a:graphic>
          <a:graphicData uri="http://schemas.openxmlformats.org/drawingml/2006/table">
            <a:tbl>
              <a:tblPr firstRow="1" firstCol="1" lastRow="1" lastCol="1" bandRow="1" bandCol="1">
                <a:tableStyleId>{5940675A-B579-460E-94D1-54222C63F5DA}</a:tableStyleId>
              </a:tblPr>
              <a:tblGrid>
                <a:gridCol w="10384199">
                  <a:extLst>
                    <a:ext uri="{9D8B030D-6E8A-4147-A177-3AD203B41FA5}">
                      <a16:colId xmlns:a16="http://schemas.microsoft.com/office/drawing/2014/main" val="2411480335"/>
                    </a:ext>
                  </a:extLst>
                </a:gridCol>
                <a:gridCol w="842600">
                  <a:extLst>
                    <a:ext uri="{9D8B030D-6E8A-4147-A177-3AD203B41FA5}">
                      <a16:colId xmlns:a16="http://schemas.microsoft.com/office/drawing/2014/main" val="2939442849"/>
                    </a:ext>
                  </a:extLst>
                </a:gridCol>
              </a:tblGrid>
              <a:tr h="352656">
                <a:tc>
                  <a:txBody>
                    <a:bodyPr/>
                    <a:lstStyle/>
                    <a:p>
                      <a:pPr marL="36000" algn="ctr">
                        <a:lnSpc>
                          <a:spcPct val="100000"/>
                        </a:lnSpc>
                        <a:spcAft>
                          <a:spcPts val="0"/>
                        </a:spcAft>
                      </a:pPr>
                      <a:r>
                        <a:rPr lang="tr-TR" sz="1600" b="1" dirty="0">
                          <a:solidFill>
                            <a:srgbClr val="FF0000"/>
                          </a:solidFill>
                          <a:effectLst/>
                        </a:rPr>
                        <a:t>KİTAPLAR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334026"/>
                  </a:ext>
                </a:extLst>
              </a:tr>
              <a:tr h="29868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 </a:t>
                      </a:r>
                      <a:r>
                        <a:rPr lang="tr-TR" sz="1600" b="1" dirty="0">
                          <a:effectLst/>
                        </a:rPr>
                        <a:t>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4433216"/>
                  </a:ext>
                </a:extLst>
              </a:tr>
              <a:tr h="264275">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2291175"/>
                  </a:ext>
                </a:extLst>
              </a:tr>
              <a:tr h="29868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0371004"/>
                  </a:ext>
                </a:extLst>
              </a:tr>
              <a:tr h="264275">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0741957"/>
                  </a:ext>
                </a:extLst>
              </a:tr>
              <a:tr h="531379">
                <a:tc>
                  <a:txBody>
                    <a:bodyPr/>
                    <a:lstStyle/>
                    <a:p>
                      <a:pPr marL="36000" marR="36195">
                        <a:lnSpc>
                          <a:spcPct val="100000"/>
                        </a:lnSpc>
                        <a:spcAft>
                          <a:spcPts val="0"/>
                        </a:spcAft>
                      </a:pPr>
                      <a:r>
                        <a:rPr lang="tr-TR" sz="1600" b="1" dirty="0">
                          <a:effectLst/>
                        </a:rPr>
                        <a:t>Alanında çeviri kitap editörlüğü, kitap bölümü çevirisi, tam kitap çevirisi (Yabancı dil alanındaki adaylar kendi dil alanlarında çeviri yaparsa, puanın yarısı)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582813"/>
                  </a:ext>
                </a:extLst>
              </a:tr>
              <a:tr h="530999">
                <a:tc>
                  <a:txBody>
                    <a:bodyPr/>
                    <a:lstStyle/>
                    <a:p>
                      <a:pPr marL="36000" marR="36195">
                        <a:lnSpc>
                          <a:spcPct val="100000"/>
                        </a:lnSpc>
                        <a:spcAft>
                          <a:spcPts val="0"/>
                        </a:spcAft>
                        <a:tabLst>
                          <a:tab pos="5450840" algn="l"/>
                        </a:tabLst>
                      </a:pPr>
                      <a:r>
                        <a:rPr lang="tr-TR" sz="1600" b="1" dirty="0">
                          <a:effectLst/>
                        </a:rPr>
                        <a:t>Üniversite tarafından hakem incelemesi yaptırıldıktan sonra yayınlanan ders kitabı (Hakemsiz ders kitapları puanlandırmaya tabi tutulmaz)</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6508771"/>
                  </a:ext>
                </a:extLst>
              </a:tr>
              <a:tr h="530999">
                <a:tc>
                  <a:txBody>
                    <a:bodyPr/>
                    <a:lstStyle/>
                    <a:p>
                      <a:pPr marL="36000" marR="36195">
                        <a:lnSpc>
                          <a:spcPct val="100000"/>
                        </a:lnSpc>
                        <a:spcAft>
                          <a:spcPts val="0"/>
                        </a:spcAft>
                        <a:tabLst>
                          <a:tab pos="5450840" algn="l"/>
                        </a:tabLst>
                      </a:pPr>
                      <a:r>
                        <a:rPr lang="tr-TR" sz="1600" b="1" dirty="0">
                          <a:solidFill>
                            <a:srgbClr val="FF0000"/>
                          </a:solidFill>
                          <a:effectLst/>
                        </a:rPr>
                        <a:t>Uluslararası</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2742880"/>
                  </a:ext>
                </a:extLst>
              </a:tr>
              <a:tr h="530999">
                <a:tc>
                  <a:txBody>
                    <a:bodyPr/>
                    <a:lstStyle/>
                    <a:p>
                      <a:pPr marL="36000" marR="36195">
                        <a:lnSpc>
                          <a:spcPct val="100000"/>
                        </a:lnSpc>
                        <a:spcAft>
                          <a:spcPts val="0"/>
                        </a:spcAft>
                        <a:tabLst>
                          <a:tab pos="5450840" algn="l"/>
                        </a:tabLst>
                      </a:pPr>
                      <a:r>
                        <a:rPr lang="tr-TR" sz="1600" b="1" dirty="0">
                          <a:solidFill>
                            <a:srgbClr val="FF0000"/>
                          </a:solidFill>
                          <a:effectLst/>
                        </a:rPr>
                        <a:t>Ulusal</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1504245"/>
                  </a:ext>
                </a:extLst>
              </a:tr>
              <a:tr h="391675">
                <a:tc>
                  <a:txBody>
                    <a:bodyPr/>
                    <a:lstStyle/>
                    <a:p>
                      <a:pPr marL="36000"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12013563"/>
                  </a:ext>
                </a:extLst>
              </a:tr>
            </a:tbl>
          </a:graphicData>
        </a:graphic>
      </p:graphicFrame>
    </p:spTree>
    <p:extLst>
      <p:ext uri="{BB962C8B-B14F-4D97-AF65-F5344CB8AC3E}">
        <p14:creationId xmlns:p14="http://schemas.microsoft.com/office/powerpoint/2010/main" val="134141144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69455" y="631371"/>
            <a:ext cx="10381672" cy="763320"/>
          </a:xfrm>
        </p:spPr>
        <p:txBody>
          <a:bodyPr>
            <a:noAutofit/>
          </a:bodyPr>
          <a:lstStyle/>
          <a:p>
            <a:pPr algn="ctr"/>
            <a:r>
              <a:rPr lang="tr-TR" sz="2800" b="1" dirty="0">
                <a:solidFill>
                  <a:srgbClr val="FF0000"/>
                </a:solidFill>
              </a:rPr>
              <a:t>Araştırma ve Geliştirme Faaliyetleri</a:t>
            </a:r>
            <a:r>
              <a:rPr lang="tr-TR" sz="2800" b="1" dirty="0">
                <a:solidFill>
                  <a:srgbClr val="FF0000"/>
                </a:solidFill>
                <a:latin typeface="+mn-lt"/>
              </a:rPr>
              <a:t>: </a:t>
            </a:r>
            <a:br>
              <a:rPr lang="tr-TR" sz="2800" b="1" dirty="0">
                <a:solidFill>
                  <a:srgbClr val="FF0000"/>
                </a:solidFill>
                <a:latin typeface="+mn-lt"/>
              </a:rPr>
            </a:br>
            <a:r>
              <a:rPr lang="tr-TR" sz="2800" b="1" dirty="0">
                <a:solidFill>
                  <a:srgbClr val="3333FF"/>
                </a:solidFill>
                <a:latin typeface="+mn-lt"/>
                <a:cs typeface="Calibri" panose="020F0502020204030204" pitchFamily="34" charset="0"/>
              </a:rPr>
              <a:t>Yıllara Göre Proje Bilgileri</a:t>
            </a:r>
            <a:endParaRPr lang="tr-TR" sz="2800" b="1" dirty="0">
              <a:solidFill>
                <a:srgbClr val="3333FF"/>
              </a:solidFill>
            </a:endParaRPr>
          </a:p>
        </p:txBody>
      </p:sp>
      <p:sp>
        <p:nvSpPr>
          <p:cNvPr id="4" name="Veri Yer Tutucusu 3"/>
          <p:cNvSpPr>
            <a:spLocks noGrp="1"/>
          </p:cNvSpPr>
          <p:nvPr>
            <p:ph type="dt" sz="half" idx="10"/>
          </p:nvPr>
        </p:nvSpPr>
        <p:spPr/>
        <p:txBody>
          <a:bodyPr/>
          <a:lstStyle/>
          <a:p>
            <a:fld id="{A6E42755-4502-4108-AEFF-F2B1AEC25DB8}"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21</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3288111433"/>
              </p:ext>
            </p:extLst>
          </p:nvPr>
        </p:nvGraphicFramePr>
        <p:xfrm>
          <a:off x="274320" y="1907802"/>
          <a:ext cx="11435079" cy="3961968"/>
        </p:xfrm>
        <a:graphic>
          <a:graphicData uri="http://schemas.openxmlformats.org/drawingml/2006/table">
            <a:tbl>
              <a:tblPr firstRow="1" firstCol="1" lastRow="1" lastCol="1" bandRow="1" bandCol="1">
                <a:tableStyleId>{5940675A-B579-460E-94D1-54222C63F5DA}</a:tableStyleId>
              </a:tblPr>
              <a:tblGrid>
                <a:gridCol w="10765179">
                  <a:extLst>
                    <a:ext uri="{9D8B030D-6E8A-4147-A177-3AD203B41FA5}">
                      <a16:colId xmlns:a16="http://schemas.microsoft.com/office/drawing/2014/main" val="163935098"/>
                    </a:ext>
                  </a:extLst>
                </a:gridCol>
                <a:gridCol w="669900">
                  <a:extLst>
                    <a:ext uri="{9D8B030D-6E8A-4147-A177-3AD203B41FA5}">
                      <a16:colId xmlns:a16="http://schemas.microsoft.com/office/drawing/2014/main" val="3262295761"/>
                    </a:ext>
                  </a:extLst>
                </a:gridCol>
              </a:tblGrid>
              <a:tr h="323769">
                <a:tc>
                  <a:txBody>
                    <a:bodyPr/>
                    <a:lstStyle/>
                    <a:p>
                      <a:pPr algn="ctr">
                        <a:lnSpc>
                          <a:spcPct val="100000"/>
                        </a:lnSpc>
                        <a:spcAft>
                          <a:spcPts val="0"/>
                        </a:spcAft>
                      </a:pPr>
                      <a:r>
                        <a:rPr lang="tr-TR" sz="1600" b="1" dirty="0">
                          <a:solidFill>
                            <a:srgbClr val="FF0000"/>
                          </a:solidFill>
                          <a:effectLst/>
                        </a:rPr>
                        <a:t>ARAŞTIRMA PROJELERİ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65912954"/>
                  </a:ext>
                </a:extLst>
              </a:tr>
              <a:tr h="484178">
                <a:tc>
                  <a:txBody>
                    <a:bodyPr/>
                    <a:lstStyle/>
                    <a:p>
                      <a:pPr>
                        <a:lnSpc>
                          <a:spcPct val="100000"/>
                        </a:lnSpc>
                        <a:spcAft>
                          <a:spcPts val="0"/>
                        </a:spcAft>
                      </a:pPr>
                      <a:r>
                        <a:rPr lang="tr-TR" sz="1600" dirty="0">
                          <a:effectLst/>
                        </a:rPr>
                        <a:t>(1) Başarı ile tamamlanmış AB çerçeve programı bilimsel araştırma proje sayısı (Koordinatör/ alt koordinatör/yürütücü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898984129"/>
                  </a:ext>
                </a:extLst>
              </a:tr>
              <a:tr h="619684">
                <a:tc>
                  <a:txBody>
                    <a:bodyPr/>
                    <a:lstStyle/>
                    <a:p>
                      <a:pPr>
                        <a:lnSpc>
                          <a:spcPct val="100000"/>
                        </a:lnSpc>
                        <a:spcAft>
                          <a:spcPts val="0"/>
                        </a:spcAft>
                      </a:pPr>
                      <a:r>
                        <a:rPr lang="tr-TR" sz="1600" dirty="0">
                          <a:effectLst/>
                        </a:rPr>
                        <a:t>Başarı ile tamamlanmış 1. Madde dışındaki uluslararası destekli bilimsel araştırma proje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850835826"/>
                  </a:ext>
                </a:extLst>
              </a:tr>
              <a:tr h="326894">
                <a:tc>
                  <a:txBody>
                    <a:bodyPr/>
                    <a:lstStyle/>
                    <a:p>
                      <a:pPr>
                        <a:lnSpc>
                          <a:spcPct val="100000"/>
                        </a:lnSpc>
                        <a:spcAft>
                          <a:spcPts val="0"/>
                        </a:spcAft>
                      </a:pPr>
                      <a:r>
                        <a:rPr lang="tr-TR" sz="1600" dirty="0">
                          <a:effectLst/>
                        </a:rPr>
                        <a:t>TÜBİTAK Ar-Ge proje (ARDEB, TEYDEB, KAMAG, vb.)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2310762055"/>
                  </a:ext>
                </a:extLst>
              </a:tr>
              <a:tr h="246508">
                <a:tc>
                  <a:txBody>
                    <a:bodyPr/>
                    <a:lstStyle/>
                    <a:p>
                      <a:pPr>
                        <a:lnSpc>
                          <a:spcPct val="100000"/>
                        </a:lnSpc>
                        <a:spcAft>
                          <a:spcPts val="0"/>
                        </a:spcAft>
                      </a:pPr>
                      <a:r>
                        <a:rPr lang="tr-TR" sz="1600" dirty="0">
                          <a:effectLst/>
                        </a:rPr>
                        <a:t>Diğer TÜBİTAK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13348474"/>
                  </a:ext>
                </a:extLst>
              </a:tr>
              <a:tr h="415822">
                <a:tc>
                  <a:txBody>
                    <a:bodyPr/>
                    <a:lstStyle/>
                    <a:p>
                      <a:pPr>
                        <a:lnSpc>
                          <a:spcPct val="100000"/>
                        </a:lnSpc>
                        <a:spcAft>
                          <a:spcPts val="0"/>
                        </a:spcAft>
                      </a:pPr>
                      <a:r>
                        <a:rPr lang="tr-TR" sz="1600" dirty="0">
                          <a:effectLst/>
                        </a:rPr>
                        <a:t>Üniversite dışındaki kamu kurumlarıyla yapılan başarıyla tamamlanmış bilimsel araştırma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154197651"/>
                  </a:ext>
                </a:extLst>
              </a:tr>
              <a:tr h="619684">
                <a:tc>
                  <a:txBody>
                    <a:bodyPr/>
                    <a:lstStyle/>
                    <a:p>
                      <a:pPr>
                        <a:lnSpc>
                          <a:spcPct val="100000"/>
                        </a:lnSpc>
                        <a:spcAft>
                          <a:spcPts val="0"/>
                        </a:spcAft>
                      </a:pPr>
                      <a:r>
                        <a:rPr lang="tr-TR" sz="1600" dirty="0">
                          <a:effectLst/>
                        </a:rPr>
                        <a:t>Başarıyla tamamlanmış Üniversite Bilimsel Araştırma Projeleri (BAP) Koordinatörlüğü destekli araştırma projesi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484504468"/>
                  </a:ext>
                </a:extLst>
              </a:tr>
              <a:tr h="619684">
                <a:tc>
                  <a:txBody>
                    <a:bodyPr/>
                    <a:lstStyle/>
                    <a:p>
                      <a:pPr>
                        <a:lnSpc>
                          <a:spcPct val="100000"/>
                        </a:lnSpc>
                        <a:spcAft>
                          <a:spcPts val="0"/>
                        </a:spcAft>
                      </a:pPr>
                      <a:r>
                        <a:rPr lang="tr-TR" sz="1600" dirty="0">
                          <a:effectLst/>
                        </a:rPr>
                        <a:t>Başarıyla tamamlanmış diğer ulusal bilimsel araştırma projesi (TTO ve sanayi kuruluşları ile yapılan Ar-Ge projeleri, vb.)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697897285"/>
                  </a:ext>
                </a:extLst>
              </a:tr>
              <a:tr h="299345">
                <a:tc>
                  <a:txBody>
                    <a:bodyPr/>
                    <a:lstStyle/>
                    <a:p>
                      <a:pPr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4282745646"/>
                  </a:ext>
                </a:extLst>
              </a:tr>
            </a:tbl>
          </a:graphicData>
        </a:graphic>
      </p:graphicFrame>
    </p:spTree>
    <p:extLst>
      <p:ext uri="{BB962C8B-B14F-4D97-AF65-F5344CB8AC3E}">
        <p14:creationId xmlns:p14="http://schemas.microsoft.com/office/powerpoint/2010/main" val="83630932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752656"/>
            <a:ext cx="10457873" cy="623562"/>
          </a:xfrm>
        </p:spPr>
        <p:txBody>
          <a:bodyPr>
            <a:noAutofit/>
          </a:bodyPr>
          <a:lstStyle/>
          <a:p>
            <a:pPr algn="ctr"/>
            <a:r>
              <a:rPr lang="tr-TR" sz="2800" b="1" dirty="0">
                <a:solidFill>
                  <a:srgbClr val="FF0000"/>
                </a:solidFill>
              </a:rPr>
              <a:t>Araştırma ve Geliştirme Faaliyetleri </a:t>
            </a:r>
            <a:r>
              <a:rPr lang="tr-TR" sz="2800" b="1" dirty="0">
                <a:solidFill>
                  <a:srgbClr val="962E2E"/>
                </a:solidFill>
              </a:rPr>
              <a:t>: </a:t>
            </a:r>
            <a:br>
              <a:rPr lang="tr-TR" sz="2800" b="1" dirty="0">
                <a:solidFill>
                  <a:srgbClr val="962E2E"/>
                </a:solidFill>
              </a:rPr>
            </a:br>
            <a:r>
              <a:rPr lang="tr-TR" sz="2800" b="1" dirty="0">
                <a:solidFill>
                  <a:srgbClr val="3333FF"/>
                </a:solidFill>
              </a:rPr>
              <a:t>Yıllara Göre Bilimsel Toplantı Faaliyetleri </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22</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3083948915"/>
              </p:ext>
            </p:extLst>
          </p:nvPr>
        </p:nvGraphicFramePr>
        <p:xfrm>
          <a:off x="553164" y="1834962"/>
          <a:ext cx="11245136" cy="4134678"/>
        </p:xfrm>
        <a:graphic>
          <a:graphicData uri="http://schemas.openxmlformats.org/drawingml/2006/table">
            <a:tbl>
              <a:tblPr firstRow="1" firstCol="1" lastRow="1" lastCol="1" bandRow="1" bandCol="1">
                <a:tableStyleId>{5940675A-B579-460E-94D1-54222C63F5DA}</a:tableStyleId>
              </a:tblPr>
              <a:tblGrid>
                <a:gridCol w="10514966">
                  <a:extLst>
                    <a:ext uri="{9D8B030D-6E8A-4147-A177-3AD203B41FA5}">
                      <a16:colId xmlns:a16="http://schemas.microsoft.com/office/drawing/2014/main" val="3709928752"/>
                    </a:ext>
                  </a:extLst>
                </a:gridCol>
                <a:gridCol w="730170">
                  <a:extLst>
                    <a:ext uri="{9D8B030D-6E8A-4147-A177-3AD203B41FA5}">
                      <a16:colId xmlns:a16="http://schemas.microsoft.com/office/drawing/2014/main" val="3530798822"/>
                    </a:ext>
                  </a:extLst>
                </a:gridCol>
              </a:tblGrid>
              <a:tr h="442019">
                <a:tc>
                  <a:txBody>
                    <a:bodyPr/>
                    <a:lstStyle/>
                    <a:p>
                      <a:pPr marL="72000" algn="ctr">
                        <a:lnSpc>
                          <a:spcPct val="100000"/>
                        </a:lnSpc>
                        <a:spcAft>
                          <a:spcPts val="0"/>
                        </a:spcAft>
                      </a:pPr>
                      <a:r>
                        <a:rPr lang="tr-TR" sz="1600" b="1" dirty="0">
                          <a:solidFill>
                            <a:srgbClr val="FF0000"/>
                          </a:solidFill>
                          <a:effectLst/>
                        </a:rPr>
                        <a:t>BİLİMSEL TOPLANTI FAALİYETLERİ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7267968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389561606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676625811"/>
                  </a:ext>
                </a:extLst>
              </a:tr>
              <a:tr h="496415">
                <a:tc>
                  <a:txBody>
                    <a:bodyPr/>
                    <a:lstStyle/>
                    <a:p>
                      <a:pPr marL="72000">
                        <a:lnSpc>
                          <a:spcPct val="100000"/>
                        </a:lnSpc>
                        <a:spcAft>
                          <a:spcPts val="0"/>
                        </a:spcAft>
                      </a:pPr>
                      <a:r>
                        <a:rPr lang="tr-TR" sz="1800" dirty="0">
                          <a:solidFill>
                            <a:schemeClr val="tx1"/>
                          </a:solidFill>
                          <a:effectLst/>
                        </a:rPr>
                        <a:t>Uluslararası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247188220"/>
                  </a:ext>
                </a:extLst>
              </a:tr>
              <a:tr h="568692">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dirty="0">
                          <a:solidFill>
                            <a:schemeClr val="tx1"/>
                          </a:solidFill>
                          <a:effectLst/>
                        </a:rPr>
                        <a:t>Ulusal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1726692197"/>
                  </a:ext>
                </a:extLst>
              </a:tr>
              <a:tr h="568692">
                <a:tc>
                  <a:txBody>
                    <a:bodyPr/>
                    <a:lstStyle/>
                    <a:p>
                      <a:pPr marL="72000">
                        <a:lnSpc>
                          <a:spcPct val="100000"/>
                        </a:lnSpc>
                        <a:spcAft>
                          <a:spcPts val="0"/>
                        </a:spcAft>
                      </a:pPr>
                      <a:r>
                        <a:rPr lang="tr-TR" sz="1800" dirty="0">
                          <a:solidFill>
                            <a:schemeClr val="tx1"/>
                          </a:solidFill>
                          <a:effectLst/>
                        </a:rPr>
                        <a:t>Ulusal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1997404918"/>
                  </a:ext>
                </a:extLst>
              </a:tr>
              <a:tr h="287966">
                <a:tc>
                  <a:txBody>
                    <a:bodyPr/>
                    <a:lstStyle/>
                    <a:p>
                      <a:pPr marL="72000">
                        <a:lnSpc>
                          <a:spcPct val="100000"/>
                        </a:lnSpc>
                        <a:spcAft>
                          <a:spcPts val="0"/>
                        </a:spcAft>
                      </a:pPr>
                      <a:r>
                        <a:rPr lang="tr-TR" sz="1800" dirty="0">
                          <a:solidFill>
                            <a:schemeClr val="tx1"/>
                          </a:solidFill>
                          <a:effectLst/>
                        </a:rPr>
                        <a:t>Ulusal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93221123"/>
                  </a:ext>
                </a:extLst>
              </a:tr>
              <a:tr h="287966">
                <a:tc>
                  <a:txBody>
                    <a:bodyPr/>
                    <a:lstStyle/>
                    <a:p>
                      <a:pPr marL="72000" algn="r">
                        <a:lnSpc>
                          <a:spcPct val="100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08683748"/>
                  </a:ext>
                </a:extLst>
              </a:tr>
            </a:tbl>
          </a:graphicData>
        </a:graphic>
      </p:graphicFrame>
    </p:spTree>
    <p:extLst>
      <p:ext uri="{BB962C8B-B14F-4D97-AF65-F5344CB8AC3E}">
        <p14:creationId xmlns:p14="http://schemas.microsoft.com/office/powerpoint/2010/main" val="137827789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461819" y="705017"/>
            <a:ext cx="10279506" cy="744583"/>
          </a:xfrm>
        </p:spPr>
        <p:txBody>
          <a:bodyPr>
            <a:noAutofit/>
          </a:bodyPr>
          <a:lstStyle/>
          <a:p>
            <a:pPr algn="ctr"/>
            <a:r>
              <a:rPr lang="tr-TR" sz="2800" b="1" dirty="0">
                <a:solidFill>
                  <a:srgbClr val="FF0000"/>
                </a:solidFill>
              </a:rPr>
              <a:t>Araştırma ve Geliştirme Faaliyetleri: </a:t>
            </a:r>
            <a:br>
              <a:rPr lang="tr-TR" sz="2800" b="1" dirty="0">
                <a:solidFill>
                  <a:srgbClr val="962E2E"/>
                </a:solidFill>
              </a:rPr>
            </a:br>
            <a:r>
              <a:rPr lang="tr-TR" sz="2800" b="1" dirty="0">
                <a:solidFill>
                  <a:srgbClr val="0000CC"/>
                </a:solidFill>
              </a:rPr>
              <a:t>Yıllara Göre Editörlük ve Hakemlik Faaliyetleri</a:t>
            </a:r>
            <a:endParaRPr lang="tr-TR" sz="2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23</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3171304018"/>
              </p:ext>
            </p:extLst>
          </p:nvPr>
        </p:nvGraphicFramePr>
        <p:xfrm>
          <a:off x="365757" y="1870989"/>
          <a:ext cx="11330943" cy="3943403"/>
        </p:xfrm>
        <a:graphic>
          <a:graphicData uri="http://schemas.openxmlformats.org/drawingml/2006/table">
            <a:tbl>
              <a:tblPr firstRow="1" firstCol="1" lastRow="1" lastCol="1" bandRow="1" bandCol="1">
                <a:tableStyleId>{5940675A-B579-460E-94D1-54222C63F5DA}</a:tableStyleId>
              </a:tblPr>
              <a:tblGrid>
                <a:gridCol w="10026578">
                  <a:extLst>
                    <a:ext uri="{9D8B030D-6E8A-4147-A177-3AD203B41FA5}">
                      <a16:colId xmlns:a16="http://schemas.microsoft.com/office/drawing/2014/main" val="1220560926"/>
                    </a:ext>
                  </a:extLst>
                </a:gridCol>
                <a:gridCol w="1304365">
                  <a:extLst>
                    <a:ext uri="{9D8B030D-6E8A-4147-A177-3AD203B41FA5}">
                      <a16:colId xmlns:a16="http://schemas.microsoft.com/office/drawing/2014/main" val="2030783754"/>
                    </a:ext>
                  </a:extLst>
                </a:gridCol>
              </a:tblGrid>
              <a:tr h="692083">
                <a:tc>
                  <a:txBody>
                    <a:bodyPr/>
                    <a:lstStyle/>
                    <a:p>
                      <a:pPr marL="36195" marR="36195" algn="ctr">
                        <a:lnSpc>
                          <a:spcPct val="100000"/>
                        </a:lnSpc>
                        <a:spcAft>
                          <a:spcPts val="0"/>
                        </a:spcAft>
                        <a:tabLst>
                          <a:tab pos="5450840" algn="l"/>
                        </a:tabLst>
                      </a:pPr>
                      <a:r>
                        <a:rPr lang="tr-TR" sz="1600" b="1" dirty="0">
                          <a:solidFill>
                            <a:srgbClr val="FF0000"/>
                          </a:solidFill>
                          <a:effectLst/>
                        </a:rPr>
                        <a:t>EDİTÖRLÜK ve HAKEMLİK FAALİYETLERİ</a:t>
                      </a:r>
                      <a:endParaRPr lang="tr-TR"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68229748"/>
                  </a:ext>
                </a:extLst>
              </a:tr>
              <a:tr h="527936">
                <a:tc>
                  <a:txBody>
                    <a:bodyPr/>
                    <a:lstStyle/>
                    <a:p>
                      <a:pPr marL="36195" marR="36195">
                        <a:lnSpc>
                          <a:spcPct val="100000"/>
                        </a:lnSpc>
                        <a:spcBef>
                          <a:spcPts val="0"/>
                        </a:spcBef>
                        <a:spcAft>
                          <a:spcPts val="0"/>
                        </a:spcAft>
                      </a:pPr>
                      <a:r>
                        <a:rPr lang="tr-TR" sz="1600" dirty="0">
                          <a:effectLst/>
                        </a:rPr>
                        <a:t>SCI, SCI-E, SSCI veya AHCI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10769623"/>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a:t>
                      </a:r>
                      <a:r>
                        <a:rPr lang="tr-TR" sz="1600" dirty="0" err="1">
                          <a:effectLst/>
                        </a:rPr>
                        <a:t>associate</a:t>
                      </a:r>
                      <a:r>
                        <a:rPr lang="tr-TR" sz="1600" dirty="0">
                          <a:effectLst/>
                        </a:rPr>
                        <a:t>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86568925"/>
                  </a:ext>
                </a:extLst>
              </a:tr>
              <a:tr h="346336">
                <a:tc>
                  <a:txBody>
                    <a:bodyPr/>
                    <a:lstStyle/>
                    <a:p>
                      <a:pPr marL="36195" marR="36195">
                        <a:lnSpc>
                          <a:spcPct val="100000"/>
                        </a:lnSpc>
                        <a:spcBef>
                          <a:spcPts val="0"/>
                        </a:spcBef>
                        <a:spcAft>
                          <a:spcPts val="0"/>
                        </a:spcAft>
                      </a:pPr>
                      <a:r>
                        <a:rPr lang="tr-TR" sz="1600" dirty="0">
                          <a:effectLst/>
                        </a:rPr>
                        <a:t>SCI, SCI-E, SSCI veya AHCI kapsamındaki dergilerde asistan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2417168"/>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9100549"/>
                  </a:ext>
                </a:extLst>
              </a:tr>
              <a:tr h="351670">
                <a:tc>
                  <a:txBody>
                    <a:bodyPr/>
                    <a:lstStyle/>
                    <a:p>
                      <a:pPr marL="36195" marR="36195">
                        <a:lnSpc>
                          <a:spcPct val="100000"/>
                        </a:lnSpc>
                        <a:spcBef>
                          <a:spcPts val="0"/>
                        </a:spcBef>
                        <a:spcAft>
                          <a:spcPts val="0"/>
                        </a:spcAft>
                      </a:pPr>
                      <a:r>
                        <a:rPr lang="tr-TR" sz="1600" dirty="0">
                          <a:effectLst/>
                        </a:rPr>
                        <a:t>TR Dizin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4653970"/>
                  </a:ext>
                </a:extLst>
              </a:tr>
              <a:tr h="351670">
                <a:tc>
                  <a:txBody>
                    <a:bodyPr/>
                    <a:lstStyle/>
                    <a:p>
                      <a:pPr marL="36195" marR="36195">
                        <a:lnSpc>
                          <a:spcPct val="100000"/>
                        </a:lnSpc>
                        <a:spcBef>
                          <a:spcPts val="0"/>
                        </a:spcBef>
                        <a:spcAft>
                          <a:spcPts val="0"/>
                        </a:spcAft>
                      </a:pPr>
                      <a:r>
                        <a:rPr lang="tr-TR" sz="1600" dirty="0">
                          <a:effectLst/>
                        </a:rPr>
                        <a:t>TR Dizin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8098917"/>
                  </a:ext>
                </a:extLst>
              </a:tr>
              <a:tr h="351670">
                <a:tc>
                  <a:txBody>
                    <a:bodyPr/>
                    <a:lstStyle/>
                    <a:p>
                      <a:pPr marL="36195" marR="36195">
                        <a:lnSpc>
                          <a:spcPct val="100000"/>
                        </a:lnSpc>
                        <a:spcBef>
                          <a:spcPts val="0"/>
                        </a:spcBef>
                        <a:spcAft>
                          <a:spcPts val="0"/>
                        </a:spcAft>
                      </a:pPr>
                      <a:r>
                        <a:rPr lang="tr-TR" sz="1600" dirty="0">
                          <a:effectLst/>
                        </a:rPr>
                        <a:t>SCI, SCI-E, SSCI veya AHCI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5721"/>
                  </a:ext>
                </a:extLst>
              </a:tr>
              <a:tr h="351670">
                <a:tc>
                  <a:txBody>
                    <a:bodyPr/>
                    <a:lstStyle/>
                    <a:p>
                      <a:pPr marL="36195" marR="36195">
                        <a:lnSpc>
                          <a:spcPct val="100000"/>
                        </a:lnSpc>
                        <a:spcBef>
                          <a:spcPts val="0"/>
                        </a:spcBef>
                        <a:spcAft>
                          <a:spcPts val="0"/>
                        </a:spcAft>
                      </a:pPr>
                      <a:r>
                        <a:rPr lang="tr-TR" sz="1600" dirty="0">
                          <a:effectLst/>
                        </a:rPr>
                        <a:t>TR Dizin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2114889"/>
                  </a:ext>
                </a:extLst>
              </a:tr>
              <a:tr h="351670">
                <a:tc>
                  <a:txBody>
                    <a:bodyPr/>
                    <a:lstStyle/>
                    <a:p>
                      <a:pPr algn="r">
                        <a:lnSpc>
                          <a:spcPct val="100000"/>
                        </a:lnSpc>
                        <a:spcBef>
                          <a:spcPts val="0"/>
                        </a:spcBef>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7799139"/>
                  </a:ext>
                </a:extLst>
              </a:tr>
            </a:tbl>
          </a:graphicData>
        </a:graphic>
      </p:graphicFrame>
    </p:spTree>
    <p:extLst>
      <p:ext uri="{BB962C8B-B14F-4D97-AF65-F5344CB8AC3E}">
        <p14:creationId xmlns:p14="http://schemas.microsoft.com/office/powerpoint/2010/main" val="125272552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75490" y="620487"/>
            <a:ext cx="10568709" cy="792274"/>
          </a:xfrm>
        </p:spPr>
        <p:txBody>
          <a:bodyPr>
            <a:noAutofit/>
          </a:bodyPr>
          <a:lstStyle/>
          <a:p>
            <a:pPr algn="ctr"/>
            <a:r>
              <a:rPr lang="tr-TR" sz="2800" b="1" dirty="0">
                <a:solidFill>
                  <a:srgbClr val="FF0000"/>
                </a:solidFill>
              </a:rPr>
              <a:t>Araştırma ve Geliştirme Faaliyetleri: </a:t>
            </a:r>
            <a:br>
              <a:rPr lang="tr-TR" sz="2800" b="1" dirty="0">
                <a:solidFill>
                  <a:srgbClr val="FF0000"/>
                </a:solidFill>
              </a:rPr>
            </a:br>
            <a:r>
              <a:rPr lang="tr-TR" sz="2400" b="1" dirty="0">
                <a:solidFill>
                  <a:srgbClr val="3333FF"/>
                </a:solidFill>
              </a:rPr>
              <a:t>Atıflar</a:t>
            </a:r>
            <a:r>
              <a:rPr lang="tr-TR" sz="2400" b="1" dirty="0">
                <a:solidFill>
                  <a:srgbClr val="FF0000"/>
                </a:solidFill>
              </a:rPr>
              <a:t> </a:t>
            </a:r>
            <a:r>
              <a:rPr lang="tr-TR" sz="1200" b="1" i="1" dirty="0">
                <a:solidFill>
                  <a:srgbClr val="0000CC"/>
                </a:solidFill>
              </a:rPr>
              <a:t>(Yazarın kendi yayınlarına yaptığı atıflar hariç)</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24</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316692590"/>
              </p:ext>
            </p:extLst>
          </p:nvPr>
        </p:nvGraphicFramePr>
        <p:xfrm>
          <a:off x="470263" y="1943069"/>
          <a:ext cx="11251837" cy="4159558"/>
        </p:xfrm>
        <a:graphic>
          <a:graphicData uri="http://schemas.openxmlformats.org/drawingml/2006/table">
            <a:tbl>
              <a:tblPr firstRow="1" firstCol="1" lastRow="1" lastCol="1" bandRow="1" bandCol="1">
                <a:tableStyleId>{5940675A-B579-460E-94D1-54222C63F5DA}</a:tableStyleId>
              </a:tblPr>
              <a:tblGrid>
                <a:gridCol w="10563839">
                  <a:extLst>
                    <a:ext uri="{9D8B030D-6E8A-4147-A177-3AD203B41FA5}">
                      <a16:colId xmlns:a16="http://schemas.microsoft.com/office/drawing/2014/main" val="2526474675"/>
                    </a:ext>
                  </a:extLst>
                </a:gridCol>
                <a:gridCol w="687998">
                  <a:extLst>
                    <a:ext uri="{9D8B030D-6E8A-4147-A177-3AD203B41FA5}">
                      <a16:colId xmlns:a16="http://schemas.microsoft.com/office/drawing/2014/main" val="3121958545"/>
                    </a:ext>
                  </a:extLst>
                </a:gridCol>
              </a:tblGrid>
              <a:tr h="553725">
                <a:tc>
                  <a:txBody>
                    <a:bodyPr/>
                    <a:lstStyle/>
                    <a:p>
                      <a:pPr algn="ctr">
                        <a:lnSpc>
                          <a:spcPct val="107000"/>
                        </a:lnSpc>
                        <a:spcAft>
                          <a:spcPts val="0"/>
                        </a:spcAft>
                      </a:pPr>
                      <a:r>
                        <a:rPr lang="tr-TR" sz="2000" b="1" dirty="0">
                          <a:solidFill>
                            <a:srgbClr val="FF0000"/>
                          </a:solidFill>
                          <a:effectLst/>
                        </a:rPr>
                        <a:t>ATIFLAR  </a:t>
                      </a:r>
                      <a:r>
                        <a:rPr lang="tr-TR" sz="1400" b="1" i="1" dirty="0">
                          <a:solidFill>
                            <a:srgbClr val="0000CC"/>
                          </a:solidFill>
                          <a:effectLst/>
                        </a:rPr>
                        <a:t>(Yazarın kendi yayınlarına yaptığı atıflar hariç)</a:t>
                      </a:r>
                      <a:endParaRPr lang="tr-TR" sz="14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2025</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394193471"/>
                  </a:ext>
                </a:extLst>
              </a:tr>
              <a:tr h="702189">
                <a:tc>
                  <a:txBody>
                    <a:bodyPr/>
                    <a:lstStyle/>
                    <a:p>
                      <a:pPr marL="72000">
                        <a:lnSpc>
                          <a:spcPct val="100000"/>
                        </a:lnSpc>
                        <a:spcAft>
                          <a:spcPts val="0"/>
                        </a:spcAft>
                      </a:pPr>
                      <a:r>
                        <a:rPr lang="tr-TR" sz="1400" b="1" dirty="0">
                          <a:solidFill>
                            <a:srgbClr val="0000CC"/>
                          </a:solidFill>
                          <a:effectLst/>
                        </a:rPr>
                        <a:t>SCI, SCI-E, SSCI ve AHCI tarafından taranan dergilerde; (</a:t>
                      </a:r>
                      <a:r>
                        <a:rPr lang="tr-TR" sz="1400" b="0" dirty="0">
                          <a:solidFill>
                            <a:schemeClr val="tx1"/>
                          </a:solidFill>
                          <a:effectLst/>
                        </a:rPr>
                        <a:t>Uluslararası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r>
                        <a:rPr lang="tr-TR" sz="1400" b="0" dirty="0">
                          <a:solidFill>
                            <a:schemeClr val="tx1"/>
                          </a:solidFill>
                          <a:effectLst/>
                        </a:rPr>
                        <a:t>)</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95382362"/>
                  </a:ext>
                </a:extLst>
              </a:tr>
              <a:tr h="778428">
                <a:tc>
                  <a:txBody>
                    <a:bodyPr/>
                    <a:lstStyle/>
                    <a:p>
                      <a:pPr marL="72000">
                        <a:lnSpc>
                          <a:spcPct val="100000"/>
                        </a:lnSpc>
                        <a:spcAft>
                          <a:spcPts val="0"/>
                        </a:spcAft>
                      </a:pPr>
                      <a:r>
                        <a:rPr lang="tr-TR" sz="1400" b="1" dirty="0">
                          <a:solidFill>
                            <a:srgbClr val="0000CC"/>
                          </a:solidFill>
                          <a:effectLst/>
                        </a:rPr>
                        <a:t>SCI, SCI-E, SSCI ve AHCI dışındaki endeksler tarafından taranan dergilerde; (</a:t>
                      </a:r>
                      <a:r>
                        <a:rPr lang="tr-TR" sz="1400" b="0" dirty="0">
                          <a:solidFill>
                            <a:schemeClr val="tx1"/>
                          </a:solidFill>
                          <a:effectLst/>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331923312"/>
                  </a:ext>
                </a:extLst>
              </a:tr>
              <a:tr h="585897">
                <a:tc>
                  <a:txBody>
                    <a:bodyPr/>
                    <a:lstStyle/>
                    <a:p>
                      <a:pPr marL="72000">
                        <a:lnSpc>
                          <a:spcPct val="100000"/>
                        </a:lnSpc>
                        <a:spcAft>
                          <a:spcPts val="0"/>
                        </a:spcAft>
                      </a:pPr>
                      <a:r>
                        <a:rPr lang="tr-TR" sz="1400" b="1" dirty="0">
                          <a:solidFill>
                            <a:srgbClr val="0000CC"/>
                          </a:solidFill>
                          <a:effectLst/>
                        </a:rPr>
                        <a:t>Ulusal hakemli dergilerde; (</a:t>
                      </a:r>
                      <a:r>
                        <a:rPr lang="tr-TR" sz="1400" b="0" dirty="0">
                          <a:solidFill>
                            <a:schemeClr val="tx1"/>
                          </a:solidFill>
                          <a:effectLst/>
                        </a:rPr>
                        <a:t>Ulusal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547953736"/>
                  </a:ext>
                </a:extLst>
              </a:tr>
              <a:tr h="688430">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uluslararası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42334225"/>
                  </a:ext>
                </a:extLst>
              </a:tr>
              <a:tr h="585897">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ulusal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4284001582"/>
                  </a:ext>
                </a:extLst>
              </a:tr>
              <a:tr h="264992">
                <a:tc>
                  <a:txBody>
                    <a:bodyPr/>
                    <a:lstStyle/>
                    <a:p>
                      <a:pPr algn="r">
                        <a:lnSpc>
                          <a:spcPct val="107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002275517"/>
                  </a:ext>
                </a:extLst>
              </a:tr>
            </a:tbl>
          </a:graphicData>
        </a:graphic>
      </p:graphicFrame>
    </p:spTree>
    <p:extLst>
      <p:ext uri="{BB962C8B-B14F-4D97-AF65-F5344CB8AC3E}">
        <p14:creationId xmlns:p14="http://schemas.microsoft.com/office/powerpoint/2010/main" val="196622044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25209" y="783771"/>
            <a:ext cx="10560505" cy="667343"/>
          </a:xfrm>
        </p:spPr>
        <p:txBody>
          <a:bodyPr>
            <a:normAutofit/>
          </a:bodyPr>
          <a:lstStyle/>
          <a:p>
            <a:pPr algn="ctr"/>
            <a:r>
              <a:rPr lang="tr-TR" sz="3200" b="1" dirty="0">
                <a:solidFill>
                  <a:srgbClr val="FF0000"/>
                </a:solidFill>
                <a:latin typeface="+mn-lt"/>
              </a:rPr>
              <a:t>Bilimsel, Sosyal, Kültürel ve Sportif Faaliyetler</a:t>
            </a:r>
            <a:endParaRPr lang="tr-TR" sz="3200" dirty="0">
              <a:solidFill>
                <a:srgbClr val="FF0000"/>
              </a:solidFill>
            </a:endParaRPr>
          </a:p>
        </p:txBody>
      </p:sp>
      <p:sp>
        <p:nvSpPr>
          <p:cNvPr id="4" name="Veri Yer Tutucusu 3"/>
          <p:cNvSpPr>
            <a:spLocks noGrp="1"/>
          </p:cNvSpPr>
          <p:nvPr>
            <p:ph type="dt" sz="half" idx="10"/>
          </p:nvPr>
        </p:nvSpPr>
        <p:spPr/>
        <p:txBody>
          <a:bodyPr/>
          <a:lstStyle/>
          <a:p>
            <a:fld id="{5C01853F-0A03-4649-8FC9-B14B1A95AEC8}" type="datetime1">
              <a:rPr lang="tr-TR" smtClean="0"/>
              <a:pPr/>
              <a:t>15.01.2026</a:t>
            </a:fld>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25</a:t>
            </a:fld>
            <a:endParaRPr lang="tr-TR"/>
          </a:p>
        </p:txBody>
      </p:sp>
      <p:sp>
        <p:nvSpPr>
          <p:cNvPr id="7" name="Metin kutusu 6"/>
          <p:cNvSpPr txBox="1"/>
          <p:nvPr/>
        </p:nvSpPr>
        <p:spPr>
          <a:xfrm>
            <a:off x="341075" y="6079351"/>
            <a:ext cx="4572000" cy="276999"/>
          </a:xfrm>
          <a:prstGeom prst="rect">
            <a:avLst/>
          </a:prstGeom>
          <a:noFill/>
        </p:spPr>
        <p:txBody>
          <a:bodyPr wrap="square" rtlCol="0">
            <a:spAutoFit/>
          </a:bodyPr>
          <a:lstStyle/>
          <a:p>
            <a:r>
              <a:rPr lang="tr-TR" sz="1200" b="1" i="1" dirty="0">
                <a:solidFill>
                  <a:srgbClr val="C00000"/>
                </a:solidFill>
              </a:rPr>
              <a:t>*Bu etkinliklerin dışında varsa lütfen tabloya ekleyiniz. </a:t>
            </a:r>
          </a:p>
        </p:txBody>
      </p:sp>
      <p:graphicFrame>
        <p:nvGraphicFramePr>
          <p:cNvPr id="3" name="Tablo 2"/>
          <p:cNvGraphicFramePr>
            <a:graphicFrameLocks noGrp="1"/>
          </p:cNvGraphicFramePr>
          <p:nvPr>
            <p:extLst>
              <p:ext uri="{D42A27DB-BD31-4B8C-83A1-F6EECF244321}">
                <p14:modId xmlns:p14="http://schemas.microsoft.com/office/powerpoint/2010/main" val="1035131387"/>
              </p:ext>
            </p:extLst>
          </p:nvPr>
        </p:nvGraphicFramePr>
        <p:xfrm>
          <a:off x="1739901" y="2006840"/>
          <a:ext cx="9402494" cy="3943009"/>
        </p:xfrm>
        <a:graphic>
          <a:graphicData uri="http://schemas.openxmlformats.org/drawingml/2006/table">
            <a:tbl>
              <a:tblPr>
                <a:tableStyleId>{BDBED569-4797-4DF1-A0F4-6AAB3CD982D8}</a:tableStyleId>
              </a:tblPr>
              <a:tblGrid>
                <a:gridCol w="2603507">
                  <a:extLst>
                    <a:ext uri="{9D8B030D-6E8A-4147-A177-3AD203B41FA5}">
                      <a16:colId xmlns:a16="http://schemas.microsoft.com/office/drawing/2014/main" val="1512283553"/>
                    </a:ext>
                  </a:extLst>
                </a:gridCol>
                <a:gridCol w="1091086">
                  <a:extLst>
                    <a:ext uri="{9D8B030D-6E8A-4147-A177-3AD203B41FA5}">
                      <a16:colId xmlns:a16="http://schemas.microsoft.com/office/drawing/2014/main" val="3849964202"/>
                    </a:ext>
                  </a:extLst>
                </a:gridCol>
                <a:gridCol w="4931229">
                  <a:extLst>
                    <a:ext uri="{9D8B030D-6E8A-4147-A177-3AD203B41FA5}">
                      <a16:colId xmlns:a16="http://schemas.microsoft.com/office/drawing/2014/main" val="1885514975"/>
                    </a:ext>
                  </a:extLst>
                </a:gridCol>
                <a:gridCol w="776672">
                  <a:extLst>
                    <a:ext uri="{9D8B030D-6E8A-4147-A177-3AD203B41FA5}">
                      <a16:colId xmlns:a16="http://schemas.microsoft.com/office/drawing/2014/main" val="3219867409"/>
                    </a:ext>
                  </a:extLst>
                </a:gridCol>
              </a:tblGrid>
              <a:tr h="303513">
                <a:tc>
                  <a:txBody>
                    <a:bodyPr/>
                    <a:lstStyle/>
                    <a:p>
                      <a:pPr marL="72000" algn="ctr">
                        <a:lnSpc>
                          <a:spcPct val="100000"/>
                        </a:lnSpc>
                        <a:spcAft>
                          <a:spcPts val="0"/>
                        </a:spcAft>
                      </a:pPr>
                      <a:r>
                        <a:rPr lang="tr-TR" sz="2000" b="1" dirty="0">
                          <a:solidFill>
                            <a:srgbClr val="FF0000"/>
                          </a:solidFill>
                          <a:effectLst/>
                          <a:latin typeface="+mn-lt"/>
                        </a:rPr>
                        <a:t>Faaliyet Türü</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solidFill>
                            <a:srgbClr val="FF0000"/>
                          </a:solidFill>
                          <a:effectLst/>
                          <a:latin typeface="+mn-lt"/>
                        </a:rPr>
                        <a:t>2025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ctr" defTabSz="914400" rtl="0" eaLnBrk="1" fontAlgn="auto" latinLnBrk="0" hangingPunct="1">
                        <a:lnSpc>
                          <a:spcPct val="100000"/>
                        </a:lnSpc>
                        <a:spcBef>
                          <a:spcPts val="0"/>
                        </a:spcBef>
                        <a:spcAft>
                          <a:spcPts val="0"/>
                        </a:spcAft>
                        <a:buClrTx/>
                        <a:buSzTx/>
                        <a:buFontTx/>
                        <a:buNone/>
                        <a:tabLst/>
                        <a:defRPr/>
                      </a:pPr>
                      <a:r>
                        <a:rPr lang="tr-TR" sz="2000" b="1" dirty="0">
                          <a:solidFill>
                            <a:srgbClr val="FF0000"/>
                          </a:solidFill>
                          <a:effectLst/>
                          <a:latin typeface="+mn-lt"/>
                        </a:rPr>
                        <a:t>Faaliyet Türü</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solidFill>
                            <a:srgbClr val="FF0000"/>
                          </a:solidFill>
                          <a:effectLst/>
                          <a:latin typeface="+mn-lt"/>
                        </a:rPr>
                        <a:t>2025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3906734"/>
                  </a:ext>
                </a:extLst>
              </a:tr>
              <a:tr h="336624">
                <a:tc>
                  <a:txBody>
                    <a:bodyPr/>
                    <a:lstStyle/>
                    <a:p>
                      <a:pPr marL="72000">
                        <a:lnSpc>
                          <a:spcPct val="100000"/>
                        </a:lnSpc>
                        <a:spcAft>
                          <a:spcPts val="0"/>
                        </a:spcAft>
                      </a:pPr>
                      <a:r>
                        <a:rPr lang="tr-TR" sz="1800" b="1" dirty="0">
                          <a:solidFill>
                            <a:srgbClr val="3333FF"/>
                          </a:solidFill>
                          <a:effectLst/>
                          <a:latin typeface="+mn-lt"/>
                        </a:rPr>
                        <a:t>Sempozyum</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cs typeface="Times New Roman" panose="02020603050405020304" pitchFamily="18" charset="0"/>
                        </a:rPr>
                        <a:t>-</a:t>
                      </a: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b="1" dirty="0">
                          <a:solidFill>
                            <a:srgbClr val="3333FF"/>
                          </a:solidFill>
                          <a:effectLst/>
                          <a:latin typeface="+mn-lt"/>
                        </a:rPr>
                        <a:t>Teknik Gezi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8491658"/>
                  </a:ext>
                </a:extLst>
              </a:tr>
              <a:tr h="254383">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b="1" dirty="0">
                          <a:solidFill>
                            <a:srgbClr val="3333FF"/>
                          </a:solidFill>
                          <a:effectLst/>
                          <a:latin typeface="+mn-lt"/>
                        </a:rPr>
                        <a:t>Kongre</a:t>
                      </a:r>
                      <a:endParaRPr lang="tr-TR" sz="1800" b="1" dirty="0">
                        <a:solidFill>
                          <a:srgbClr val="3333FF"/>
                        </a:solidFill>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Eğitim Seminerleri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8280707"/>
                  </a:ext>
                </a:extLst>
              </a:tr>
              <a:tr h="283029">
                <a:tc>
                  <a:txBody>
                    <a:bodyPr/>
                    <a:lstStyle/>
                    <a:p>
                      <a:pPr marL="72000">
                        <a:lnSpc>
                          <a:spcPct val="100000"/>
                        </a:lnSpc>
                        <a:spcAft>
                          <a:spcPts val="0"/>
                        </a:spcAft>
                      </a:pPr>
                      <a:r>
                        <a:rPr lang="tr-TR" sz="1800" b="1" dirty="0">
                          <a:solidFill>
                            <a:srgbClr val="3333FF"/>
                          </a:solidFill>
                          <a:effectLst/>
                          <a:latin typeface="+mn-lt"/>
                        </a:rPr>
                        <a:t>Konferans</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Ulusal Toplantı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7503645"/>
                  </a:ext>
                </a:extLst>
              </a:tr>
              <a:tr h="336624">
                <a:tc>
                  <a:txBody>
                    <a:bodyPr/>
                    <a:lstStyle/>
                    <a:p>
                      <a:pPr marL="72000">
                        <a:lnSpc>
                          <a:spcPct val="100000"/>
                        </a:lnSpc>
                        <a:spcAft>
                          <a:spcPts val="0"/>
                        </a:spcAft>
                      </a:pPr>
                      <a:r>
                        <a:rPr lang="tr-TR" sz="1800" b="1" dirty="0">
                          <a:solidFill>
                            <a:srgbClr val="3333FF"/>
                          </a:solidFill>
                          <a:effectLst/>
                          <a:latin typeface="+mn-lt"/>
                        </a:rPr>
                        <a:t>Panel</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Diğer (Açıkhava Etkinlikleri, Ziyaretler, Geziler </a:t>
                      </a:r>
                      <a:r>
                        <a:rPr lang="tr-TR" sz="1800" b="1" dirty="0" err="1">
                          <a:solidFill>
                            <a:srgbClr val="3333FF"/>
                          </a:solidFill>
                          <a:effectLst/>
                          <a:latin typeface="+mn-lt"/>
                        </a:rPr>
                        <a:t>v.b</a:t>
                      </a:r>
                      <a:r>
                        <a:rPr lang="tr-TR" sz="1800" b="1" dirty="0">
                          <a:solidFill>
                            <a:srgbClr val="3333FF"/>
                          </a:solidFill>
                          <a:effectLst/>
                          <a:latin typeface="+mn-lt"/>
                        </a:rPr>
                        <a:t>.)</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0936759"/>
                  </a:ext>
                </a:extLst>
              </a:tr>
              <a:tr h="336624">
                <a:tc>
                  <a:txBody>
                    <a:bodyPr/>
                    <a:lstStyle/>
                    <a:p>
                      <a:pPr marL="72000">
                        <a:lnSpc>
                          <a:spcPct val="100000"/>
                        </a:lnSpc>
                        <a:spcAft>
                          <a:spcPts val="0"/>
                        </a:spcAft>
                      </a:pPr>
                      <a:r>
                        <a:rPr lang="tr-TR" sz="1800" b="1" dirty="0">
                          <a:solidFill>
                            <a:srgbClr val="3333FF"/>
                          </a:solidFill>
                          <a:effectLst/>
                          <a:latin typeface="+mn-lt"/>
                        </a:rPr>
                        <a:t>Seminer</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err="1">
                          <a:solidFill>
                            <a:srgbClr val="3333FF"/>
                          </a:solidFill>
                          <a:effectLst/>
                          <a:latin typeface="+mn-lt"/>
                        </a:rPr>
                        <a:t>Çalıştay</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7973444"/>
                  </a:ext>
                </a:extLst>
              </a:tr>
              <a:tr h="336624">
                <a:tc>
                  <a:txBody>
                    <a:bodyPr/>
                    <a:lstStyle/>
                    <a:p>
                      <a:pPr marL="72000">
                        <a:lnSpc>
                          <a:spcPct val="100000"/>
                        </a:lnSpc>
                        <a:spcAft>
                          <a:spcPts val="0"/>
                        </a:spcAft>
                      </a:pPr>
                      <a:r>
                        <a:rPr lang="tr-TR" sz="1800" b="1" dirty="0">
                          <a:solidFill>
                            <a:srgbClr val="3333FF"/>
                          </a:solidFill>
                          <a:effectLst/>
                          <a:latin typeface="+mn-lt"/>
                        </a:rPr>
                        <a:t>Açık Oturum</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Film Gösterimi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862991955"/>
                  </a:ext>
                </a:extLst>
              </a:tr>
              <a:tr h="336624">
                <a:tc>
                  <a:txBody>
                    <a:bodyPr/>
                    <a:lstStyle/>
                    <a:p>
                      <a:pPr marL="72000">
                        <a:lnSpc>
                          <a:spcPct val="100000"/>
                        </a:lnSpc>
                        <a:spcAft>
                          <a:spcPts val="0"/>
                        </a:spcAft>
                      </a:pPr>
                      <a:r>
                        <a:rPr lang="tr-TR" sz="1800" b="1" dirty="0">
                          <a:solidFill>
                            <a:srgbClr val="3333FF"/>
                          </a:solidFill>
                          <a:effectLst/>
                          <a:latin typeface="+mn-lt"/>
                        </a:rPr>
                        <a:t>Söyleşi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Bağış ve Yardım Kampanyası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00303215"/>
                  </a:ext>
                </a:extLst>
              </a:tr>
              <a:tr h="336624">
                <a:tc>
                  <a:txBody>
                    <a:bodyPr/>
                    <a:lstStyle/>
                    <a:p>
                      <a:pPr marL="72000">
                        <a:lnSpc>
                          <a:spcPct val="100000"/>
                        </a:lnSpc>
                        <a:spcAft>
                          <a:spcPts val="0"/>
                        </a:spcAft>
                      </a:pPr>
                      <a:r>
                        <a:rPr lang="tr-TR" sz="1800" b="1" dirty="0">
                          <a:solidFill>
                            <a:srgbClr val="3333FF"/>
                          </a:solidFill>
                          <a:effectLst/>
                          <a:latin typeface="+mn-lt"/>
                        </a:rPr>
                        <a:t>Tiyatro</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Bilgilendirme ve Tanıtım Toplantısı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623417"/>
                  </a:ext>
                </a:extLst>
              </a:tr>
              <a:tr h="350551">
                <a:tc>
                  <a:txBody>
                    <a:bodyPr/>
                    <a:lstStyle/>
                    <a:p>
                      <a:pPr marL="72000">
                        <a:lnSpc>
                          <a:spcPct val="100000"/>
                        </a:lnSpc>
                        <a:spcAft>
                          <a:spcPts val="0"/>
                        </a:spcAft>
                      </a:pPr>
                      <a:r>
                        <a:rPr lang="tr-TR" sz="1800" b="1" dirty="0">
                          <a:solidFill>
                            <a:srgbClr val="3333FF"/>
                          </a:solidFill>
                          <a:effectLst/>
                          <a:latin typeface="+mn-lt"/>
                        </a:rPr>
                        <a:t>Konser</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Anma Törenleri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84438468"/>
                  </a:ext>
                </a:extLst>
              </a:tr>
              <a:tr h="259080">
                <a:tc>
                  <a:txBody>
                    <a:bodyPr/>
                    <a:lstStyle/>
                    <a:p>
                      <a:pPr marL="72000">
                        <a:lnSpc>
                          <a:spcPct val="100000"/>
                        </a:lnSpc>
                        <a:spcAft>
                          <a:spcPts val="0"/>
                        </a:spcAft>
                      </a:pPr>
                      <a:r>
                        <a:rPr lang="tr-TR" sz="1800" b="1" dirty="0">
                          <a:solidFill>
                            <a:srgbClr val="3333FF"/>
                          </a:solidFill>
                          <a:effectLst/>
                          <a:latin typeface="+mn-lt"/>
                        </a:rPr>
                        <a:t>Sergi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Öğrenci Oryantasyon Semineri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marR="0" lvl="0" indent="0" algn="ctr" defTabSz="914400" rtl="0" eaLnBrk="1" fontAlgn="auto" latinLnBrk="0" hangingPunct="1">
                        <a:lnSpc>
                          <a:spcPct val="100000"/>
                        </a:lnSpc>
                        <a:spcBef>
                          <a:spcPts val="0"/>
                        </a:spcBef>
                        <a:spcAft>
                          <a:spcPts val="0"/>
                        </a:spcAft>
                        <a:buClrTx/>
                        <a:buSzTx/>
                        <a:buFontTx/>
                        <a:buNone/>
                        <a:tabLst/>
                        <a:defRPr/>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p>
                      <a:pPr marL="72000" algn="ctr">
                        <a:lnSpc>
                          <a:spcPct val="100000"/>
                        </a:lnSpc>
                        <a:spcAft>
                          <a:spcPts val="0"/>
                        </a:spcAft>
                      </a:pP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30704476"/>
                  </a:ext>
                </a:extLst>
              </a:tr>
              <a:tr h="236997">
                <a:tc>
                  <a:txBody>
                    <a:bodyPr/>
                    <a:lstStyle/>
                    <a:p>
                      <a:pPr marL="72000">
                        <a:lnSpc>
                          <a:spcPct val="100000"/>
                        </a:lnSpc>
                        <a:spcAft>
                          <a:spcPts val="0"/>
                        </a:spcAft>
                      </a:pPr>
                      <a:r>
                        <a:rPr lang="tr-TR" sz="1800" b="1" dirty="0">
                          <a:solidFill>
                            <a:srgbClr val="3333FF"/>
                          </a:solidFill>
                          <a:effectLst/>
                          <a:latin typeface="+mn-lt"/>
                        </a:rPr>
                        <a:t>Spor Turnuvası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r>
                        <a:rPr lang="tr-TR" sz="1800" b="1" dirty="0">
                          <a:solidFill>
                            <a:srgbClr val="3333FF"/>
                          </a:solidFill>
                        </a:rPr>
                        <a:t>-</a:t>
                      </a:r>
                    </a:p>
                  </a:txBody>
                  <a:tcPr marL="3175" marR="3175" marT="3175" marB="0" anchor="ctr"/>
                </a:tc>
                <a:tc>
                  <a:txBody>
                    <a:bodyPr/>
                    <a:lstStyle/>
                    <a:p>
                      <a:pPr marL="72000" algn="r">
                        <a:lnSpc>
                          <a:spcPct val="100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rgbClr val="FF0000"/>
                          </a:solidFill>
                          <a:effectLst/>
                          <a:latin typeface="+mn-lt"/>
                          <a:ea typeface="Calibri" panose="020F0502020204030204" pitchFamily="34" charset="0"/>
                          <a:cs typeface="Times New Roman" panose="02020603050405020304" pitchFamily="18" charset="0"/>
                        </a:rPr>
                        <a:t>-</a:t>
                      </a:r>
                    </a:p>
                  </a:txBody>
                  <a:tcPr marL="0" marR="0" marT="0" marB="0" anchor="ctr"/>
                </a:tc>
                <a:extLst>
                  <a:ext uri="{0D108BD9-81ED-4DB2-BD59-A6C34878D82A}">
                    <a16:rowId xmlns:a16="http://schemas.microsoft.com/office/drawing/2014/main" val="2305473690"/>
                  </a:ext>
                </a:extLst>
              </a:tr>
            </a:tbl>
          </a:graphicData>
        </a:graphic>
      </p:graphicFrame>
    </p:spTree>
    <p:extLst>
      <p:ext uri="{BB962C8B-B14F-4D97-AF65-F5344CB8AC3E}">
        <p14:creationId xmlns:p14="http://schemas.microsoft.com/office/powerpoint/2010/main" val="2400613224"/>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9230" y="696686"/>
            <a:ext cx="10406741" cy="805543"/>
          </a:xfrm>
        </p:spPr>
        <p:txBody>
          <a:bodyPr>
            <a:normAutofit fontScale="90000"/>
          </a:bodyPr>
          <a:lstStyle/>
          <a:p>
            <a:pPr algn="ctr"/>
            <a:r>
              <a:rPr lang="tr-TR" sz="3200" b="1" dirty="0">
                <a:solidFill>
                  <a:srgbClr val="FF0000"/>
                </a:solidFill>
              </a:rPr>
              <a:t>Bilimsel, Sosyal, Kültürel ve Sportif Faaliyetler </a:t>
            </a:r>
            <a:br>
              <a:rPr lang="tr-TR" sz="3200" b="1" dirty="0">
                <a:solidFill>
                  <a:srgbClr val="FF0000"/>
                </a:solidFill>
              </a:rPr>
            </a:br>
            <a:r>
              <a:rPr lang="tr-TR" sz="2200" b="1" dirty="0">
                <a:solidFill>
                  <a:srgbClr val="3333FF"/>
                </a:solidFill>
              </a:rPr>
              <a:t>(Düzenlemiş olduğunuz her bir etkinliğe ilişkin bilgileri tabloya yazınız)</a:t>
            </a:r>
            <a:endParaRPr lang="tr-TR" sz="22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26</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160059692"/>
              </p:ext>
            </p:extLst>
          </p:nvPr>
        </p:nvGraphicFramePr>
        <p:xfrm>
          <a:off x="261258" y="2864429"/>
          <a:ext cx="11636827" cy="1182003"/>
        </p:xfrm>
        <a:graphic>
          <a:graphicData uri="http://schemas.openxmlformats.org/drawingml/2006/table">
            <a:tbl>
              <a:tblPr>
                <a:tableStyleId>{BDBED569-4797-4DF1-A0F4-6AAB3CD982D8}</a:tableStyleId>
              </a:tblPr>
              <a:tblGrid>
                <a:gridCol w="402771">
                  <a:extLst>
                    <a:ext uri="{9D8B030D-6E8A-4147-A177-3AD203B41FA5}">
                      <a16:colId xmlns:a16="http://schemas.microsoft.com/office/drawing/2014/main" val="3980326864"/>
                    </a:ext>
                  </a:extLst>
                </a:gridCol>
                <a:gridCol w="1850571">
                  <a:extLst>
                    <a:ext uri="{9D8B030D-6E8A-4147-A177-3AD203B41FA5}">
                      <a16:colId xmlns:a16="http://schemas.microsoft.com/office/drawing/2014/main" val="3129810704"/>
                    </a:ext>
                  </a:extLst>
                </a:gridCol>
                <a:gridCol w="2699657">
                  <a:extLst>
                    <a:ext uri="{9D8B030D-6E8A-4147-A177-3AD203B41FA5}">
                      <a16:colId xmlns:a16="http://schemas.microsoft.com/office/drawing/2014/main" val="3117410747"/>
                    </a:ext>
                  </a:extLst>
                </a:gridCol>
                <a:gridCol w="1894114">
                  <a:extLst>
                    <a:ext uri="{9D8B030D-6E8A-4147-A177-3AD203B41FA5}">
                      <a16:colId xmlns:a16="http://schemas.microsoft.com/office/drawing/2014/main" val="10421554"/>
                    </a:ext>
                  </a:extLst>
                </a:gridCol>
                <a:gridCol w="2023225">
                  <a:extLst>
                    <a:ext uri="{9D8B030D-6E8A-4147-A177-3AD203B41FA5}">
                      <a16:colId xmlns:a16="http://schemas.microsoft.com/office/drawing/2014/main" val="2802644275"/>
                    </a:ext>
                  </a:extLst>
                </a:gridCol>
                <a:gridCol w="951438">
                  <a:extLst>
                    <a:ext uri="{9D8B030D-6E8A-4147-A177-3AD203B41FA5}">
                      <a16:colId xmlns:a16="http://schemas.microsoft.com/office/drawing/2014/main" val="1419412460"/>
                    </a:ext>
                  </a:extLst>
                </a:gridCol>
                <a:gridCol w="702600">
                  <a:extLst>
                    <a:ext uri="{9D8B030D-6E8A-4147-A177-3AD203B41FA5}">
                      <a16:colId xmlns:a16="http://schemas.microsoft.com/office/drawing/2014/main" val="3004738591"/>
                    </a:ext>
                  </a:extLst>
                </a:gridCol>
                <a:gridCol w="1112451">
                  <a:extLst>
                    <a:ext uri="{9D8B030D-6E8A-4147-A177-3AD203B41FA5}">
                      <a16:colId xmlns:a16="http://schemas.microsoft.com/office/drawing/2014/main" val="4113809080"/>
                    </a:ext>
                  </a:extLst>
                </a:gridCol>
              </a:tblGrid>
              <a:tr h="871192">
                <a:tc>
                  <a:txBody>
                    <a:bodyPr/>
                    <a:lstStyle/>
                    <a:p>
                      <a:pPr algn="ctr" fontAlgn="ctr"/>
                      <a:r>
                        <a:rPr lang="tr-TR" sz="1400" b="1" u="none" strike="noStrike" dirty="0">
                          <a:solidFill>
                            <a:srgbClr val="C00000"/>
                          </a:solidFill>
                          <a:effectLst/>
                        </a:rPr>
                        <a:t>SIRA NO</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ALANI </a:t>
                      </a:r>
                      <a:r>
                        <a:rPr lang="tr-TR" sz="1000" b="1" i="1" u="none" strike="noStrike" dirty="0">
                          <a:solidFill>
                            <a:srgbClr val="3333FF"/>
                          </a:solidFill>
                          <a:effectLst/>
                        </a:rPr>
                        <a:t>(Eğitim/Bilimsel/Sosyal/ Kültürel/ Sportif)</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TÜRÜ</a:t>
                      </a:r>
                    </a:p>
                    <a:p>
                      <a:pPr algn="ctr" fontAlgn="ctr"/>
                      <a:r>
                        <a:rPr lang="tr-TR" sz="1000" b="1" i="1" u="none" strike="noStrike" dirty="0">
                          <a:solidFill>
                            <a:srgbClr val="3333FF"/>
                          </a:solidFill>
                          <a:effectLst/>
                        </a:rPr>
                        <a:t>(Söyleşi, Konferans, Panel, Seminer, </a:t>
                      </a:r>
                      <a:r>
                        <a:rPr lang="tr-TR" sz="1000" b="1" i="1" u="none" strike="noStrike" dirty="0" err="1">
                          <a:solidFill>
                            <a:srgbClr val="3333FF"/>
                          </a:solidFill>
                          <a:effectLst/>
                        </a:rPr>
                        <a:t>Webinar</a:t>
                      </a:r>
                      <a:r>
                        <a:rPr lang="tr-TR" sz="1000" b="1" i="1" u="none" strike="noStrike" dirty="0">
                          <a:solidFill>
                            <a:srgbClr val="3333FF"/>
                          </a:solidFill>
                          <a:effectLst/>
                        </a:rPr>
                        <a:t>, </a:t>
                      </a:r>
                      <a:r>
                        <a:rPr lang="tr-TR" sz="1000" b="1" i="1" u="none" strike="noStrike" dirty="0" err="1">
                          <a:solidFill>
                            <a:srgbClr val="3333FF"/>
                          </a:solidFill>
                          <a:effectLst/>
                        </a:rPr>
                        <a:t>Çalıştay</a:t>
                      </a:r>
                      <a:r>
                        <a:rPr lang="tr-TR" sz="1000" b="1" i="1" u="none" strike="noStrike" dirty="0">
                          <a:solidFill>
                            <a:srgbClr val="3333FF"/>
                          </a:solidFill>
                          <a:effectLst/>
                        </a:rPr>
                        <a:t>, Kongre, Sempozyum, Sergi, Konser, Turnuva, Yarışma, Gösteri, Oyun, Drama, Tiyatro, Kermes,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ADI/ BAŞLIĞI/KONUSU</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DAVETLİ/KONUŞMACI </a:t>
                      </a:r>
                      <a:r>
                        <a:rPr lang="tr-TR" sz="1000" b="1" u="none" strike="noStrike" dirty="0">
                          <a:effectLst/>
                        </a:rPr>
                        <a:t>(</a:t>
                      </a:r>
                      <a:r>
                        <a:rPr lang="tr-TR" sz="1000" b="1" i="1" u="none" strike="noStrike" dirty="0">
                          <a:solidFill>
                            <a:srgbClr val="3333FF"/>
                          </a:solidFill>
                          <a:effectLst/>
                        </a:rPr>
                        <a:t>Akademisyen, Sanatçı, Oyuncu, Sporcu, Yönetici, Gazeteci, İş Adamı,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TARİH</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SAAT</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YER / İNTERNET ADRESİ</a:t>
                      </a:r>
                      <a:endParaRPr lang="tr-TR" sz="1400" b="1" i="0" u="none" strike="noStrike" dirty="0">
                        <a:solidFill>
                          <a:srgbClr val="C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880829489"/>
                  </a:ext>
                </a:extLst>
              </a:tr>
              <a:tr h="310811">
                <a:tc>
                  <a:txBody>
                    <a:bodyPr/>
                    <a:lstStyle/>
                    <a:p>
                      <a:pPr algn="ctr" fontAlgn="ctr"/>
                      <a:r>
                        <a:rPr lang="tr-TR" sz="1000" u="none" strike="noStrike" dirty="0">
                          <a:effectLst/>
                        </a:rPr>
                        <a:t>1</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a:t>
                      </a: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493554729"/>
                  </a:ext>
                </a:extLst>
              </a:tr>
            </a:tbl>
          </a:graphicData>
        </a:graphic>
      </p:graphicFrame>
      <p:sp>
        <p:nvSpPr>
          <p:cNvPr id="7" name="Metin kutusu 6"/>
          <p:cNvSpPr txBox="1"/>
          <p:nvPr/>
        </p:nvSpPr>
        <p:spPr>
          <a:xfrm>
            <a:off x="261258" y="5853633"/>
            <a:ext cx="4572000" cy="276999"/>
          </a:xfrm>
          <a:prstGeom prst="rect">
            <a:avLst/>
          </a:prstGeom>
          <a:noFill/>
        </p:spPr>
        <p:txBody>
          <a:bodyPr wrap="square" rtlCol="0">
            <a:spAutoFit/>
          </a:bodyPr>
          <a:lstStyle/>
          <a:p>
            <a:r>
              <a:rPr lang="tr-TR" sz="1200" b="1" i="1" dirty="0">
                <a:solidFill>
                  <a:srgbClr val="C00000"/>
                </a:solidFill>
              </a:rPr>
              <a:t>*Lütfen etkinlik sayısı kadar yeni satırı tabloya ekleyiniz. </a:t>
            </a:r>
          </a:p>
        </p:txBody>
      </p:sp>
    </p:spTree>
    <p:extLst>
      <p:ext uri="{BB962C8B-B14F-4D97-AF65-F5344CB8AC3E}">
        <p14:creationId xmlns:p14="http://schemas.microsoft.com/office/powerpoint/2010/main" val="29184904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a:bodyPr>
          <a:lstStyle/>
          <a:p>
            <a:r>
              <a:rPr lang="tr-TR" sz="7200" b="1" dirty="0">
                <a:solidFill>
                  <a:srgbClr val="3333FF"/>
                </a:solidFill>
              </a:rPr>
              <a:t>ULUSLARARASILAŞMA</a:t>
            </a:r>
            <a:endParaRPr lang="tr-TR" sz="72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27</a:t>
            </a:fld>
            <a:endParaRPr lang="tr-TR"/>
          </a:p>
        </p:txBody>
      </p:sp>
    </p:spTree>
    <p:extLst>
      <p:ext uri="{BB962C8B-B14F-4D97-AF65-F5344CB8AC3E}">
        <p14:creationId xmlns:p14="http://schemas.microsoft.com/office/powerpoint/2010/main" val="3207028648"/>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477078" y="768738"/>
            <a:ext cx="10312772" cy="579771"/>
          </a:xfrm>
        </p:spPr>
        <p:txBody>
          <a:bodyPr>
            <a:noAutofit/>
          </a:bodyPr>
          <a:lstStyle/>
          <a:p>
            <a:pPr algn="ctr"/>
            <a:r>
              <a:rPr lang="tr-TR" sz="2800" b="1" dirty="0">
                <a:solidFill>
                  <a:srgbClr val="FF0000"/>
                </a:solidFill>
                <a:latin typeface="+mn-lt"/>
              </a:rPr>
              <a:t>Uluslararası İşbirlikleri </a:t>
            </a:r>
            <a:r>
              <a:rPr lang="tr-TR" sz="2400" b="1" dirty="0">
                <a:solidFill>
                  <a:srgbClr val="3333FF"/>
                </a:solidFill>
                <a:latin typeface="+mn-lt"/>
              </a:rPr>
              <a:t>(Ortak Programlar ve Projeler)</a:t>
            </a:r>
            <a:endParaRPr lang="tr-TR" sz="2400" dirty="0">
              <a:solidFill>
                <a:srgbClr val="3333FF"/>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28</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602653223"/>
              </p:ext>
            </p:extLst>
          </p:nvPr>
        </p:nvGraphicFramePr>
        <p:xfrm>
          <a:off x="477080" y="2767010"/>
          <a:ext cx="11371192" cy="873831"/>
        </p:xfrm>
        <a:graphic>
          <a:graphicData uri="http://schemas.openxmlformats.org/drawingml/2006/table">
            <a:tbl>
              <a:tblPr>
                <a:tableStyleId>{BDBED569-4797-4DF1-A0F4-6AAB3CD982D8}</a:tableStyleId>
              </a:tblPr>
              <a:tblGrid>
                <a:gridCol w="1542543">
                  <a:extLst>
                    <a:ext uri="{9D8B030D-6E8A-4147-A177-3AD203B41FA5}">
                      <a16:colId xmlns:a16="http://schemas.microsoft.com/office/drawing/2014/main" val="4241462627"/>
                    </a:ext>
                  </a:extLst>
                </a:gridCol>
                <a:gridCol w="1995786">
                  <a:extLst>
                    <a:ext uri="{9D8B030D-6E8A-4147-A177-3AD203B41FA5}">
                      <a16:colId xmlns:a16="http://schemas.microsoft.com/office/drawing/2014/main" val="2566159512"/>
                    </a:ext>
                  </a:extLst>
                </a:gridCol>
                <a:gridCol w="1908313">
                  <a:extLst>
                    <a:ext uri="{9D8B030D-6E8A-4147-A177-3AD203B41FA5}">
                      <a16:colId xmlns:a16="http://schemas.microsoft.com/office/drawing/2014/main" val="2487010389"/>
                    </a:ext>
                  </a:extLst>
                </a:gridCol>
                <a:gridCol w="2196548">
                  <a:extLst>
                    <a:ext uri="{9D8B030D-6E8A-4147-A177-3AD203B41FA5}">
                      <a16:colId xmlns:a16="http://schemas.microsoft.com/office/drawing/2014/main" val="717254350"/>
                    </a:ext>
                  </a:extLst>
                </a:gridCol>
                <a:gridCol w="1977887">
                  <a:extLst>
                    <a:ext uri="{9D8B030D-6E8A-4147-A177-3AD203B41FA5}">
                      <a16:colId xmlns:a16="http://schemas.microsoft.com/office/drawing/2014/main" val="2952350889"/>
                    </a:ext>
                  </a:extLst>
                </a:gridCol>
                <a:gridCol w="1750115">
                  <a:extLst>
                    <a:ext uri="{9D8B030D-6E8A-4147-A177-3AD203B41FA5}">
                      <a16:colId xmlns:a16="http://schemas.microsoft.com/office/drawing/2014/main" val="785312343"/>
                    </a:ext>
                  </a:extLst>
                </a:gridCol>
              </a:tblGrid>
              <a:tr h="0">
                <a:tc>
                  <a:txBody>
                    <a:bodyPr/>
                    <a:lstStyle/>
                    <a:p>
                      <a:pPr algn="ctr">
                        <a:lnSpc>
                          <a:spcPct val="107000"/>
                        </a:lnSpc>
                        <a:spcAft>
                          <a:spcPts val="0"/>
                        </a:spcAft>
                      </a:pPr>
                      <a:r>
                        <a:rPr lang="tr-TR" sz="1800" b="1">
                          <a:solidFill>
                            <a:srgbClr val="FF0000"/>
                          </a:solidFill>
                          <a:effectLst/>
                          <a:latin typeface="+mn-lt"/>
                        </a:rPr>
                        <a:t>Ülke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Kapsamı (Program veya Proje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9854">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bl>
          </a:graphicData>
        </a:graphic>
      </p:graphicFrame>
    </p:spTree>
    <p:extLst>
      <p:ext uri="{BB962C8B-B14F-4D97-AF65-F5344CB8AC3E}">
        <p14:creationId xmlns:p14="http://schemas.microsoft.com/office/powerpoint/2010/main" val="1347423784"/>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397565" y="855002"/>
            <a:ext cx="10556186" cy="456562"/>
          </a:xfrm>
        </p:spPr>
        <p:txBody>
          <a:bodyPr>
            <a:noAutofit/>
          </a:bodyPr>
          <a:lstStyle/>
          <a:p>
            <a:pPr algn="ctr"/>
            <a:r>
              <a:rPr lang="tr-TR" sz="3200" b="1" dirty="0">
                <a:solidFill>
                  <a:srgbClr val="FF0000"/>
                </a:solidFill>
                <a:latin typeface="+mn-lt"/>
              </a:rPr>
              <a:t>Uluslararası İşbirlikleri </a:t>
            </a:r>
            <a:r>
              <a:rPr lang="tr-TR" sz="3200" b="1" dirty="0">
                <a:solidFill>
                  <a:srgbClr val="3333FF"/>
                </a:solidFill>
                <a:latin typeface="+mn-lt"/>
              </a:rPr>
              <a:t>(Erasmus+)</a:t>
            </a:r>
            <a:endParaRPr lang="tr-TR" sz="3200" dirty="0">
              <a:solidFill>
                <a:srgbClr val="3333FF"/>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29</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007531653"/>
              </p:ext>
            </p:extLst>
          </p:nvPr>
        </p:nvGraphicFramePr>
        <p:xfrm>
          <a:off x="357809" y="2252328"/>
          <a:ext cx="11510341" cy="864725"/>
        </p:xfrm>
        <a:graphic>
          <a:graphicData uri="http://schemas.openxmlformats.org/drawingml/2006/table">
            <a:tbl>
              <a:tblPr>
                <a:tableStyleId>{BDBED569-4797-4DF1-A0F4-6AAB3CD982D8}</a:tableStyleId>
              </a:tblPr>
              <a:tblGrid>
                <a:gridCol w="1561419">
                  <a:extLst>
                    <a:ext uri="{9D8B030D-6E8A-4147-A177-3AD203B41FA5}">
                      <a16:colId xmlns:a16="http://schemas.microsoft.com/office/drawing/2014/main" val="4241462627"/>
                    </a:ext>
                  </a:extLst>
                </a:gridCol>
                <a:gridCol w="2076302">
                  <a:extLst>
                    <a:ext uri="{9D8B030D-6E8A-4147-A177-3AD203B41FA5}">
                      <a16:colId xmlns:a16="http://schemas.microsoft.com/office/drawing/2014/main" val="2566159512"/>
                    </a:ext>
                  </a:extLst>
                </a:gridCol>
                <a:gridCol w="1868557">
                  <a:extLst>
                    <a:ext uri="{9D8B030D-6E8A-4147-A177-3AD203B41FA5}">
                      <a16:colId xmlns:a16="http://schemas.microsoft.com/office/drawing/2014/main" val="2487010389"/>
                    </a:ext>
                  </a:extLst>
                </a:gridCol>
                <a:gridCol w="2286000">
                  <a:extLst>
                    <a:ext uri="{9D8B030D-6E8A-4147-A177-3AD203B41FA5}">
                      <a16:colId xmlns:a16="http://schemas.microsoft.com/office/drawing/2014/main" val="717254350"/>
                    </a:ext>
                  </a:extLst>
                </a:gridCol>
                <a:gridCol w="1848678">
                  <a:extLst>
                    <a:ext uri="{9D8B030D-6E8A-4147-A177-3AD203B41FA5}">
                      <a16:colId xmlns:a16="http://schemas.microsoft.com/office/drawing/2014/main" val="2952350889"/>
                    </a:ext>
                  </a:extLst>
                </a:gridCol>
                <a:gridCol w="1869385">
                  <a:extLst>
                    <a:ext uri="{9D8B030D-6E8A-4147-A177-3AD203B41FA5}">
                      <a16:colId xmlns:a16="http://schemas.microsoft.com/office/drawing/2014/main" val="785312343"/>
                    </a:ext>
                  </a:extLst>
                </a:gridCol>
              </a:tblGrid>
              <a:tr h="389082">
                <a:tc>
                  <a:txBody>
                    <a:bodyPr/>
                    <a:lstStyle/>
                    <a:p>
                      <a:pPr algn="ctr">
                        <a:lnSpc>
                          <a:spcPct val="107000"/>
                        </a:lnSpc>
                        <a:spcAft>
                          <a:spcPts val="0"/>
                        </a:spcAft>
                      </a:pPr>
                      <a:r>
                        <a:rPr lang="tr-TR" sz="1800" b="1" dirty="0">
                          <a:solidFill>
                            <a:srgbClr val="FF0000"/>
                          </a:solidFill>
                          <a:effectLst/>
                          <a:latin typeface="+mn-lt"/>
                        </a:rPr>
                        <a:t>Ülke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a:solidFill>
                            <a:srgbClr val="FF0000"/>
                          </a:solidFill>
                          <a:effectLst/>
                          <a:latin typeface="+mn-lt"/>
                        </a:rPr>
                        <a:t>Kapsamı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0748">
                <a:tc>
                  <a:txBody>
                    <a:bodyPr/>
                    <a:lstStyle/>
                    <a:p>
                      <a:pPr algn="ct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pPr>
                      <a:r>
                        <a:rPr lang="tr-TR" sz="1800" b="1" dirty="0">
                          <a:solidFill>
                            <a:srgbClr val="FF0000"/>
                          </a:solidFill>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bl>
          </a:graphicData>
        </a:graphic>
      </p:graphicFrame>
    </p:spTree>
    <p:extLst>
      <p:ext uri="{BB962C8B-B14F-4D97-AF65-F5344CB8AC3E}">
        <p14:creationId xmlns:p14="http://schemas.microsoft.com/office/powerpoint/2010/main" val="2925006465"/>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a:bodyPr>
          <a:lstStyle/>
          <a:p>
            <a:r>
              <a:rPr lang="tr-TR" sz="6000" b="1" dirty="0">
                <a:solidFill>
                  <a:srgbClr val="FF0000"/>
                </a:solidFill>
              </a:rPr>
              <a:t>YÖNETİM</a:t>
            </a:r>
            <a:endParaRPr lang="tr-TR" sz="6000" dirty="0"/>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a:t>
            </a:fld>
            <a:endParaRPr lang="tr-TR"/>
          </a:p>
        </p:txBody>
      </p:sp>
    </p:spTree>
    <p:extLst>
      <p:ext uri="{BB962C8B-B14F-4D97-AF65-F5344CB8AC3E}">
        <p14:creationId xmlns:p14="http://schemas.microsoft.com/office/powerpoint/2010/main" val="298718809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378691" y="2170545"/>
            <a:ext cx="11628582" cy="3131128"/>
          </a:xfrm>
        </p:spPr>
        <p:txBody>
          <a:bodyPr>
            <a:normAutofit fontScale="55000" lnSpcReduction="20000"/>
          </a:bodyPr>
          <a:lstStyle/>
          <a:p>
            <a:r>
              <a:rPr lang="tr-TR" sz="9600" b="1" dirty="0">
                <a:solidFill>
                  <a:srgbClr val="3333FF"/>
                </a:solidFill>
              </a:rPr>
              <a:t>KALİTE VE AKREDİTASYON ÇALIŞMALARI</a:t>
            </a:r>
          </a:p>
          <a:p>
            <a:endParaRPr lang="tr-TR" sz="4000" b="1" dirty="0">
              <a:solidFill>
                <a:srgbClr val="3333FF"/>
              </a:solidFill>
            </a:endParaRPr>
          </a:p>
          <a:p>
            <a:r>
              <a:rPr lang="tr-TR" sz="4000" b="1" dirty="0">
                <a:solidFill>
                  <a:srgbClr val="FF0000"/>
                </a:solidFill>
              </a:rPr>
              <a:t>YÖKAK BİRİM İÇ DEĞERLENDİRME RAPORU (BİDR)</a:t>
            </a:r>
          </a:p>
          <a:p>
            <a:r>
              <a:rPr lang="tr-TR" sz="4000" b="1" dirty="0">
                <a:solidFill>
                  <a:srgbClr val="FF0000"/>
                </a:solidFill>
              </a:rPr>
              <a:t>PROGRAM AKREDİTASYONU</a:t>
            </a:r>
          </a:p>
          <a:p>
            <a:r>
              <a:rPr lang="tr-TR" sz="4000" b="1" dirty="0">
                <a:solidFill>
                  <a:srgbClr val="FF0000"/>
                </a:solidFill>
              </a:rPr>
              <a:t>ÖZ DEĞERLENDİRME </a:t>
            </a:r>
          </a:p>
          <a:p>
            <a:r>
              <a:rPr lang="tr-TR" sz="4000" b="1" dirty="0">
                <a:solidFill>
                  <a:srgbClr val="FF0000"/>
                </a:solidFill>
              </a:rPr>
              <a:t>2026 YILI İYİLEŞTİRME PLANI</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30</a:t>
            </a:fld>
            <a:endParaRPr lang="tr-TR"/>
          </a:p>
        </p:txBody>
      </p:sp>
    </p:spTree>
    <p:extLst>
      <p:ext uri="{BB962C8B-B14F-4D97-AF65-F5344CB8AC3E}">
        <p14:creationId xmlns:p14="http://schemas.microsoft.com/office/powerpoint/2010/main" val="98065964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2024 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31</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864334525"/>
              </p:ext>
            </p:extLst>
          </p:nvPr>
        </p:nvGraphicFramePr>
        <p:xfrm>
          <a:off x="208723" y="1995545"/>
          <a:ext cx="11424477" cy="4249398"/>
        </p:xfrm>
        <a:graphic>
          <a:graphicData uri="http://schemas.openxmlformats.org/drawingml/2006/table">
            <a:tbl>
              <a:tblPr firstRow="1" firstCol="1" bandRow="1">
                <a:tableStyleId>{5940675A-B579-460E-94D1-54222C63F5DA}</a:tableStyleId>
              </a:tblPr>
              <a:tblGrid>
                <a:gridCol w="3497611">
                  <a:extLst>
                    <a:ext uri="{9D8B030D-6E8A-4147-A177-3AD203B41FA5}">
                      <a16:colId xmlns:a16="http://schemas.microsoft.com/office/drawing/2014/main" val="246640834"/>
                    </a:ext>
                  </a:extLst>
                </a:gridCol>
                <a:gridCol w="6604049">
                  <a:extLst>
                    <a:ext uri="{9D8B030D-6E8A-4147-A177-3AD203B41FA5}">
                      <a16:colId xmlns:a16="http://schemas.microsoft.com/office/drawing/2014/main" val="1877722691"/>
                    </a:ext>
                  </a:extLst>
                </a:gridCol>
                <a:gridCol w="1322817">
                  <a:extLst>
                    <a:ext uri="{9D8B030D-6E8A-4147-A177-3AD203B41FA5}">
                      <a16:colId xmlns:a16="http://schemas.microsoft.com/office/drawing/2014/main" val="1945863112"/>
                    </a:ext>
                  </a:extLst>
                </a:gridCol>
              </a:tblGrid>
              <a:tr h="345032">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b="1" dirty="0">
                          <a:solidFill>
                            <a:srgbClr val="0066FF"/>
                          </a:solidFill>
                          <a:effectLst/>
                          <a:latin typeface="+mn-lt"/>
                          <a:ea typeface="Calibri" panose="020F0502020204030204" pitchFamily="34" charset="0"/>
                          <a:cs typeface="Times New Roman" panose="02020603050405020304" pitchFamily="18" charset="0"/>
                        </a:rPr>
                        <a:t>Olgunluk Düzeyi</a:t>
                      </a:r>
                    </a:p>
                    <a:p>
                      <a:endParaRPr lang="tr-TR" dirty="0"/>
                    </a:p>
                  </a:txBody>
                  <a:tcPr/>
                </a:tc>
                <a:extLst>
                  <a:ext uri="{0D108BD9-81ED-4DB2-BD59-A6C34878D82A}">
                    <a16:rowId xmlns:a16="http://schemas.microsoft.com/office/drawing/2014/main" val="3866435060"/>
                  </a:ext>
                </a:extLst>
              </a:tr>
              <a:tr h="34503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52784">
                <a:tc rowSpan="5">
                  <a:txBody>
                    <a:bodyPr/>
                    <a:lstStyle/>
                    <a:p>
                      <a:pPr algn="just">
                        <a:lnSpc>
                          <a:spcPct val="107000"/>
                        </a:lnSpc>
                        <a:spcAft>
                          <a:spcPts val="0"/>
                        </a:spcAft>
                      </a:pPr>
                      <a:r>
                        <a:rPr lang="tr-TR" sz="2000" b="1" dirty="0">
                          <a:solidFill>
                            <a:srgbClr val="FF0000"/>
                          </a:solidFill>
                          <a:effectLst/>
                          <a:latin typeface="+mn-lt"/>
                        </a:rPr>
                        <a:t>A.1. Liderlik ve Kalite</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A.1.1. Yönetim modeli ve idari yapı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936937291"/>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A.1.2. Liderlik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6776373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A.1.3. Kurumsal dönüşüm kapasitesi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790035010"/>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A.1.4. İç kalite güvencesi mekanizmaları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644945693"/>
                  </a:ext>
                </a:extLst>
              </a:tr>
              <a:tr h="395742">
                <a:tc vMerge="1">
                  <a:txBody>
                    <a:bodyPr/>
                    <a:lstStyle/>
                    <a:p>
                      <a:endParaRPr lang="tr-TR"/>
                    </a:p>
                  </a:txBody>
                  <a:tcPr/>
                </a:tc>
                <a:tc>
                  <a:txBody>
                    <a:bodyPr/>
                    <a:lstStyle/>
                    <a:p>
                      <a:pPr algn="just">
                        <a:lnSpc>
                          <a:spcPct val="107000"/>
                        </a:lnSpc>
                        <a:spcAft>
                          <a:spcPts val="0"/>
                        </a:spcAft>
                      </a:pPr>
                      <a:r>
                        <a:rPr lang="tr-TR" sz="2000" dirty="0">
                          <a:effectLst/>
                          <a:latin typeface="+mn-lt"/>
                        </a:rPr>
                        <a:t>A.1.5. Kamuoyunu bilgilendirme ve hesap verebilirlik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336132192"/>
                  </a:ext>
                </a:extLst>
              </a:tr>
              <a:tr h="352784">
                <a:tc rowSpan="3">
                  <a:txBody>
                    <a:bodyPr/>
                    <a:lstStyle/>
                    <a:p>
                      <a:pPr algn="just">
                        <a:lnSpc>
                          <a:spcPct val="107000"/>
                        </a:lnSpc>
                        <a:spcAft>
                          <a:spcPts val="0"/>
                        </a:spcAft>
                      </a:pPr>
                      <a:r>
                        <a:rPr lang="tr-TR" sz="2000" b="1" dirty="0">
                          <a:solidFill>
                            <a:srgbClr val="FF0000"/>
                          </a:solidFill>
                          <a:effectLst/>
                          <a:latin typeface="+mn-lt"/>
                        </a:rPr>
                        <a:t>A.2.Misyon ve Stratejik Amaçlar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A.2.1. Misyon, vizyon ve politikalar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76040251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A.2.2. Stratejik amaç ve hedefler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504760620"/>
                  </a:ext>
                </a:extLst>
              </a:tr>
              <a:tr h="477520">
                <a:tc vMerge="1">
                  <a:txBody>
                    <a:bodyPr/>
                    <a:lstStyle/>
                    <a:p>
                      <a:endParaRPr lang="tr-TR"/>
                    </a:p>
                  </a:txBody>
                  <a:tcPr/>
                </a:tc>
                <a:tc>
                  <a:txBody>
                    <a:bodyPr/>
                    <a:lstStyle/>
                    <a:p>
                      <a:pPr algn="just">
                        <a:lnSpc>
                          <a:spcPct val="107000"/>
                        </a:lnSpc>
                        <a:spcAft>
                          <a:spcPts val="0"/>
                        </a:spcAft>
                      </a:pPr>
                      <a:r>
                        <a:rPr lang="tr-TR" sz="2000" dirty="0">
                          <a:effectLst/>
                          <a:latin typeface="+mn-lt"/>
                        </a:rPr>
                        <a:t>A.2.3. Performans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092506191"/>
                  </a:ext>
                </a:extLst>
              </a:tr>
            </a:tbl>
          </a:graphicData>
        </a:graphic>
      </p:graphicFrame>
    </p:spTree>
    <p:extLst>
      <p:ext uri="{BB962C8B-B14F-4D97-AF65-F5344CB8AC3E}">
        <p14:creationId xmlns:p14="http://schemas.microsoft.com/office/powerpoint/2010/main" val="255685785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32</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2543147108"/>
              </p:ext>
            </p:extLst>
          </p:nvPr>
        </p:nvGraphicFramePr>
        <p:xfrm>
          <a:off x="622300" y="1857514"/>
          <a:ext cx="10938116" cy="4336784"/>
        </p:xfrm>
        <a:graphic>
          <a:graphicData uri="http://schemas.openxmlformats.org/drawingml/2006/table">
            <a:tbl>
              <a:tblPr firstRow="1" firstCol="1" bandRow="1">
                <a:tableStyleId>{5940675A-B579-460E-94D1-54222C63F5DA}</a:tableStyleId>
              </a:tblPr>
              <a:tblGrid>
                <a:gridCol w="3101532">
                  <a:extLst>
                    <a:ext uri="{9D8B030D-6E8A-4147-A177-3AD203B41FA5}">
                      <a16:colId xmlns:a16="http://schemas.microsoft.com/office/drawing/2014/main" val="246640834"/>
                    </a:ext>
                  </a:extLst>
                </a:gridCol>
                <a:gridCol w="6482740">
                  <a:extLst>
                    <a:ext uri="{9D8B030D-6E8A-4147-A177-3AD203B41FA5}">
                      <a16:colId xmlns:a16="http://schemas.microsoft.com/office/drawing/2014/main" val="1877722691"/>
                    </a:ext>
                  </a:extLst>
                </a:gridCol>
                <a:gridCol w="1353844">
                  <a:extLst>
                    <a:ext uri="{9D8B030D-6E8A-4147-A177-3AD203B41FA5}">
                      <a16:colId xmlns:a16="http://schemas.microsoft.com/office/drawing/2014/main" val="1945863112"/>
                    </a:ext>
                  </a:extLst>
                </a:gridCol>
              </a:tblGrid>
              <a:tr h="316416">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a:t>
                      </a:r>
                    </a:p>
                  </a:txBody>
                  <a:tcPr marL="44450" marR="44450" marT="0" marB="0" anchor="ctr"/>
                </a:tc>
                <a:extLst>
                  <a:ext uri="{0D108BD9-81ED-4DB2-BD59-A6C34878D82A}">
                    <a16:rowId xmlns:a16="http://schemas.microsoft.com/office/drawing/2014/main" val="3866435060"/>
                  </a:ext>
                </a:extLst>
              </a:tr>
              <a:tr h="31641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31115">
                <a:tc rowSpan="4">
                  <a:txBody>
                    <a:bodyPr/>
                    <a:lstStyle/>
                    <a:p>
                      <a:pPr algn="just">
                        <a:lnSpc>
                          <a:spcPct val="107000"/>
                        </a:lnSpc>
                        <a:spcAft>
                          <a:spcPts val="0"/>
                        </a:spcAft>
                      </a:pPr>
                      <a:r>
                        <a:rPr lang="tr-TR" sz="2000" b="1" dirty="0">
                          <a:solidFill>
                            <a:srgbClr val="FF0000"/>
                          </a:solidFill>
                          <a:effectLst/>
                          <a:latin typeface="+mn-lt"/>
                        </a:rPr>
                        <a:t>A.3. Yönetim Sistemleri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A.3.1. Bilgi yönetim sistemi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687788883"/>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A.3.2. İnsan kaynakları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17303980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A.3.3. Finansal yönetim</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106439766"/>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A.3.4. Süreç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1133214"/>
                  </a:ext>
                </a:extLst>
              </a:tr>
              <a:tr h="331115">
                <a:tc rowSpan="3">
                  <a:txBody>
                    <a:bodyPr/>
                    <a:lstStyle/>
                    <a:p>
                      <a:pPr algn="just">
                        <a:lnSpc>
                          <a:spcPct val="107000"/>
                        </a:lnSpc>
                        <a:spcAft>
                          <a:spcPts val="0"/>
                        </a:spcAft>
                      </a:pPr>
                      <a:r>
                        <a:rPr lang="tr-TR" sz="2000" b="1" dirty="0">
                          <a:solidFill>
                            <a:srgbClr val="FF0000"/>
                          </a:solidFill>
                          <a:effectLst/>
                          <a:latin typeface="+mn-lt"/>
                        </a:rPr>
                        <a:t>A.4. Paydaş Katılımı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A.4.1. İç ve dış paydaş katılımı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884577651"/>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A.4.2. Öğrenci geri bildirimleri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4209472989"/>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A.4.3. Mezun ilişkileri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961784372"/>
                  </a:ext>
                </a:extLst>
              </a:tr>
              <a:tr h="331115">
                <a:tc rowSpan="3">
                  <a:txBody>
                    <a:bodyPr/>
                    <a:lstStyle/>
                    <a:p>
                      <a:pPr algn="just">
                        <a:lnSpc>
                          <a:spcPct val="107000"/>
                        </a:lnSpc>
                        <a:spcAft>
                          <a:spcPts val="0"/>
                        </a:spcAft>
                      </a:pPr>
                      <a:r>
                        <a:rPr lang="tr-TR" sz="2000" b="1" dirty="0">
                          <a:solidFill>
                            <a:srgbClr val="FF0000"/>
                          </a:solidFill>
                          <a:effectLst/>
                          <a:latin typeface="+mn-lt"/>
                        </a:rPr>
                        <a:t>A.5. </a:t>
                      </a:r>
                      <a:r>
                        <a:rPr lang="tr-TR" sz="2000" b="1" dirty="0" err="1">
                          <a:solidFill>
                            <a:srgbClr val="FF0000"/>
                          </a:solidFill>
                          <a:effectLst/>
                          <a:latin typeface="+mn-lt"/>
                        </a:rPr>
                        <a:t>Uluslararasılaşma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A.5.1. </a:t>
                      </a:r>
                      <a:r>
                        <a:rPr lang="tr-TR" sz="2000" dirty="0" err="1">
                          <a:effectLst/>
                          <a:latin typeface="+mn-lt"/>
                        </a:rPr>
                        <a:t>Uluslararasılaşma</a:t>
                      </a:r>
                      <a:r>
                        <a:rPr lang="tr-TR" sz="2000" dirty="0">
                          <a:effectLst/>
                          <a:latin typeface="+mn-lt"/>
                        </a:rPr>
                        <a:t> süreçlerinin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13222961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A.5.2. </a:t>
                      </a:r>
                      <a:r>
                        <a:rPr lang="tr-TR" sz="2000" dirty="0" err="1">
                          <a:effectLst/>
                          <a:latin typeface="+mn-lt"/>
                        </a:rPr>
                        <a:t>Uluslararasılaşma</a:t>
                      </a:r>
                      <a:r>
                        <a:rPr lang="tr-TR" sz="2000" dirty="0">
                          <a:effectLst/>
                          <a:latin typeface="+mn-lt"/>
                        </a:rPr>
                        <a:t> kaynakları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696551595"/>
                  </a:ext>
                </a:extLst>
              </a:tr>
              <a:tr h="402539">
                <a:tc vMerge="1">
                  <a:txBody>
                    <a:bodyPr/>
                    <a:lstStyle/>
                    <a:p>
                      <a:endParaRPr lang="tr-TR"/>
                    </a:p>
                  </a:txBody>
                  <a:tcPr/>
                </a:tc>
                <a:tc>
                  <a:txBody>
                    <a:bodyPr/>
                    <a:lstStyle/>
                    <a:p>
                      <a:pPr algn="just">
                        <a:lnSpc>
                          <a:spcPct val="107000"/>
                        </a:lnSpc>
                        <a:spcAft>
                          <a:spcPts val="0"/>
                        </a:spcAft>
                      </a:pPr>
                      <a:r>
                        <a:rPr lang="tr-TR" sz="2000" dirty="0">
                          <a:effectLst/>
                          <a:latin typeface="+mn-lt"/>
                        </a:rPr>
                        <a:t>A.5.3. </a:t>
                      </a:r>
                      <a:r>
                        <a:rPr lang="tr-TR" sz="2000" dirty="0" err="1">
                          <a:effectLst/>
                          <a:latin typeface="+mn-lt"/>
                        </a:rPr>
                        <a:t>Uluslararasılaşma</a:t>
                      </a:r>
                      <a:r>
                        <a:rPr lang="tr-TR" sz="2000" dirty="0">
                          <a:effectLst/>
                          <a:latin typeface="+mn-lt"/>
                        </a:rPr>
                        <a:t> performansı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504298740"/>
                  </a:ext>
                </a:extLst>
              </a:tr>
            </a:tbl>
          </a:graphicData>
        </a:graphic>
      </p:graphicFrame>
    </p:spTree>
    <p:extLst>
      <p:ext uri="{BB962C8B-B14F-4D97-AF65-F5344CB8AC3E}">
        <p14:creationId xmlns:p14="http://schemas.microsoft.com/office/powerpoint/2010/main" val="170784484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036739225"/>
              </p:ext>
            </p:extLst>
          </p:nvPr>
        </p:nvGraphicFramePr>
        <p:xfrm>
          <a:off x="397562" y="1948069"/>
          <a:ext cx="11286437" cy="4111790"/>
        </p:xfrm>
        <a:graphic>
          <a:graphicData uri="http://schemas.openxmlformats.org/drawingml/2006/table">
            <a:tbl>
              <a:tblPr firstRow="1" firstCol="1" bandRow="1">
                <a:tableStyleId>{5940675A-B579-460E-94D1-54222C63F5DA}</a:tableStyleId>
              </a:tblPr>
              <a:tblGrid>
                <a:gridCol w="2550214">
                  <a:extLst>
                    <a:ext uri="{9D8B030D-6E8A-4147-A177-3AD203B41FA5}">
                      <a16:colId xmlns:a16="http://schemas.microsoft.com/office/drawing/2014/main" val="1700850444"/>
                    </a:ext>
                  </a:extLst>
                </a:gridCol>
                <a:gridCol w="7662271">
                  <a:extLst>
                    <a:ext uri="{9D8B030D-6E8A-4147-A177-3AD203B41FA5}">
                      <a16:colId xmlns:a16="http://schemas.microsoft.com/office/drawing/2014/main" val="2280777400"/>
                    </a:ext>
                  </a:extLst>
                </a:gridCol>
                <a:gridCol w="1073952">
                  <a:extLst>
                    <a:ext uri="{9D8B030D-6E8A-4147-A177-3AD203B41FA5}">
                      <a16:colId xmlns:a16="http://schemas.microsoft.com/office/drawing/2014/main" val="3338100498"/>
                    </a:ext>
                  </a:extLst>
                </a:gridCol>
              </a:tblGrid>
              <a:tr h="369859">
                <a:tc rowSpan="2">
                  <a:txBody>
                    <a:bodyPr/>
                    <a:lstStyle/>
                    <a:p>
                      <a:pPr algn="ctr">
                        <a:lnSpc>
                          <a:spcPct val="107000"/>
                        </a:lnSpc>
                        <a:spcAft>
                          <a:spcPts val="0"/>
                        </a:spcAft>
                      </a:pPr>
                      <a:r>
                        <a:rPr lang="tr-TR" sz="1800" b="1" dirty="0">
                          <a:solidFill>
                            <a:srgbClr val="FF0000"/>
                          </a:solidFill>
                          <a:effectLst/>
                          <a:latin typeface="+mn-lt"/>
                        </a:rPr>
                        <a:t>ANA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1800" b="1" dirty="0">
                          <a:solidFill>
                            <a:srgbClr val="FF0000"/>
                          </a:solidFill>
                          <a:effectLst/>
                          <a:latin typeface="+mn-lt"/>
                        </a:rPr>
                        <a:t>ALT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Olgunluk Düzeyi</a:t>
                      </a:r>
                    </a:p>
                  </a:txBody>
                  <a:tcPr marL="44450" marR="44450" marT="0" marB="0" anchor="ctr"/>
                </a:tc>
                <a:extLst>
                  <a:ext uri="{0D108BD9-81ED-4DB2-BD59-A6C34878D82A}">
                    <a16:rowId xmlns:a16="http://schemas.microsoft.com/office/drawing/2014/main" val="4190975507"/>
                  </a:ext>
                </a:extLst>
              </a:tr>
              <a:tr h="36563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23593">
                <a:tc rowSpan="6">
                  <a:txBody>
                    <a:bodyPr/>
                    <a:lstStyle/>
                    <a:p>
                      <a:pPr algn="l">
                        <a:lnSpc>
                          <a:spcPct val="107000"/>
                        </a:lnSpc>
                        <a:spcAft>
                          <a:spcPts val="0"/>
                        </a:spcAft>
                      </a:pPr>
                      <a:r>
                        <a:rPr lang="tr-TR" sz="1800" b="1" dirty="0">
                          <a:solidFill>
                            <a:srgbClr val="0000CC"/>
                          </a:solidFill>
                          <a:effectLst/>
                          <a:latin typeface="+mn-lt"/>
                        </a:rPr>
                        <a:t>B.1. Program Tasarımı, Değerlendirmesi ve Güncellenmesi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B.1.1. Programların tasarımı ve onayı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106440397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B.1.2. Programın ders dağılım dengesi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4253339067"/>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B.1.3. Ders kazanımlarının program çıktılarıyla uyumu</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149715348"/>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B.1.4. Öğrenci iş yüküne dayalı ders tasarımı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444495381"/>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B.1.5. Programların izlenmesi ve güncellenmesi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84180111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B.1.6. Eğitim ve öğretim süreçlerinin yönetimi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368389602"/>
                  </a:ext>
                </a:extLst>
              </a:tr>
              <a:tr h="323593">
                <a:tc rowSpan="4">
                  <a:txBody>
                    <a:bodyPr/>
                    <a:lstStyle/>
                    <a:p>
                      <a:pPr algn="l">
                        <a:lnSpc>
                          <a:spcPct val="107000"/>
                        </a:lnSpc>
                        <a:spcAft>
                          <a:spcPts val="0"/>
                        </a:spcAft>
                      </a:pPr>
                      <a:r>
                        <a:rPr lang="tr-TR" sz="1800" b="1" dirty="0">
                          <a:solidFill>
                            <a:srgbClr val="0000CC"/>
                          </a:solidFill>
                          <a:effectLst/>
                          <a:latin typeface="+mn-lt"/>
                        </a:rPr>
                        <a:t>B.2. Programların Yürütülmesi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B.2.1. Öğretim yöntem ve teknikleri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29610150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B.2.2. Ölçme ve değerlendirme</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9193271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B.2.3. Öğrenci kabulü, önceki öğrenmenin tanınması ve kredilendirilmesi*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2543256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B.2.4. Yeterliliklerin sertifikalandırılması ve diploma</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490941980"/>
                  </a:ext>
                </a:extLst>
              </a:tr>
            </a:tbl>
          </a:graphicData>
        </a:graphic>
      </p:graphicFrame>
    </p:spTree>
    <p:extLst>
      <p:ext uri="{BB962C8B-B14F-4D97-AF65-F5344CB8AC3E}">
        <p14:creationId xmlns:p14="http://schemas.microsoft.com/office/powerpoint/2010/main" val="417556239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118077029"/>
              </p:ext>
            </p:extLst>
          </p:nvPr>
        </p:nvGraphicFramePr>
        <p:xfrm>
          <a:off x="397562" y="1967947"/>
          <a:ext cx="11311837" cy="3904397"/>
        </p:xfrm>
        <a:graphic>
          <a:graphicData uri="http://schemas.openxmlformats.org/drawingml/2006/table">
            <a:tbl>
              <a:tblPr firstRow="1" firstCol="1" bandRow="1">
                <a:tableStyleId>{5940675A-B579-460E-94D1-54222C63F5DA}</a:tableStyleId>
              </a:tblPr>
              <a:tblGrid>
                <a:gridCol w="3330854">
                  <a:extLst>
                    <a:ext uri="{9D8B030D-6E8A-4147-A177-3AD203B41FA5}">
                      <a16:colId xmlns:a16="http://schemas.microsoft.com/office/drawing/2014/main" val="1700850444"/>
                    </a:ext>
                  </a:extLst>
                </a:gridCol>
                <a:gridCol w="6904614">
                  <a:extLst>
                    <a:ext uri="{9D8B030D-6E8A-4147-A177-3AD203B41FA5}">
                      <a16:colId xmlns:a16="http://schemas.microsoft.com/office/drawing/2014/main" val="2280777400"/>
                    </a:ext>
                  </a:extLst>
                </a:gridCol>
                <a:gridCol w="1076369">
                  <a:extLst>
                    <a:ext uri="{9D8B030D-6E8A-4147-A177-3AD203B41FA5}">
                      <a16:colId xmlns:a16="http://schemas.microsoft.com/office/drawing/2014/main" val="3338100498"/>
                    </a:ext>
                  </a:extLst>
                </a:gridCol>
              </a:tblGrid>
              <a:tr h="430623">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r>
                        <a:rPr lang="tr-TR" b="1" dirty="0">
                          <a:solidFill>
                            <a:srgbClr val="FF0000"/>
                          </a:solidFill>
                        </a:rPr>
                        <a:t>Olgunluk Düzeyi</a:t>
                      </a:r>
                    </a:p>
                  </a:txBody>
                  <a:tcPr/>
                </a:tc>
                <a:extLst>
                  <a:ext uri="{0D108BD9-81ED-4DB2-BD59-A6C34878D82A}">
                    <a16:rowId xmlns:a16="http://schemas.microsoft.com/office/drawing/2014/main" val="4190975507"/>
                  </a:ext>
                </a:extLst>
              </a:tr>
              <a:tr h="195543">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76877">
                <a:tc rowSpan="5">
                  <a:txBody>
                    <a:bodyPr/>
                    <a:lstStyle/>
                    <a:p>
                      <a:pPr algn="l">
                        <a:lnSpc>
                          <a:spcPct val="107000"/>
                        </a:lnSpc>
                        <a:spcAft>
                          <a:spcPts val="0"/>
                        </a:spcAft>
                      </a:pPr>
                      <a:r>
                        <a:rPr lang="tr-TR" sz="2000" b="1" dirty="0">
                          <a:solidFill>
                            <a:srgbClr val="0000CC"/>
                          </a:solidFill>
                          <a:effectLst/>
                          <a:latin typeface="+mn-lt"/>
                        </a:rPr>
                        <a:t>B.3. Öğrenme Kaynakları ve Akademik Destek Hizmetleri</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B.3.1. Öğrenme ortam ve kaynakları</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55679890"/>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B.3.2. Akademik destek hizmetleri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32932963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B.3.3. Tesis ve altyapılar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06655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B.3.4. Dezavantajlı gruplar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646460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B.3.5. Sosyal, kültürel, sportif faaliyetler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737565821"/>
                  </a:ext>
                </a:extLst>
              </a:tr>
              <a:tr h="376877">
                <a:tc rowSpan="3">
                  <a:txBody>
                    <a:bodyPr/>
                    <a:lstStyle/>
                    <a:p>
                      <a:pPr algn="l">
                        <a:lnSpc>
                          <a:spcPct val="107000"/>
                        </a:lnSpc>
                        <a:spcAft>
                          <a:spcPts val="0"/>
                        </a:spcAft>
                      </a:pPr>
                      <a:r>
                        <a:rPr lang="tr-TR" sz="2000" b="1" dirty="0">
                          <a:solidFill>
                            <a:srgbClr val="0000CC"/>
                          </a:solidFill>
                          <a:effectLst/>
                          <a:latin typeface="+mn-lt"/>
                        </a:rPr>
                        <a:t>B.4. Öğretim Kadrosu</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B.4.1. Atama, yükseltme ve görevlendirme kriterleri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33729851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B.4.2. Öğretim yetkinlikleri ve gelişimi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839092146"/>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B.4.3. Eğitim faaliyetlerine yönelik teşvik ve ödüllendirme</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196414806"/>
                  </a:ext>
                </a:extLst>
              </a:tr>
            </a:tbl>
          </a:graphicData>
        </a:graphic>
      </p:graphicFrame>
    </p:spTree>
    <p:extLst>
      <p:ext uri="{BB962C8B-B14F-4D97-AF65-F5344CB8AC3E}">
        <p14:creationId xmlns:p14="http://schemas.microsoft.com/office/powerpoint/2010/main" val="178673216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08722" y="727167"/>
            <a:ext cx="10688165" cy="731521"/>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ARAŞTIRMA VE GELİŞTİRME</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441455722"/>
              </p:ext>
            </p:extLst>
          </p:nvPr>
        </p:nvGraphicFramePr>
        <p:xfrm>
          <a:off x="838200" y="1897539"/>
          <a:ext cx="11019161" cy="4163643"/>
        </p:xfrm>
        <a:graphic>
          <a:graphicData uri="http://schemas.openxmlformats.org/drawingml/2006/table">
            <a:tbl>
              <a:tblPr firstRow="1" firstCol="1" bandRow="1">
                <a:tableStyleId>{5940675A-B579-460E-94D1-54222C63F5DA}</a:tableStyleId>
              </a:tblPr>
              <a:tblGrid>
                <a:gridCol w="3480160">
                  <a:extLst>
                    <a:ext uri="{9D8B030D-6E8A-4147-A177-3AD203B41FA5}">
                      <a16:colId xmlns:a16="http://schemas.microsoft.com/office/drawing/2014/main" val="645855470"/>
                    </a:ext>
                  </a:extLst>
                </a:gridCol>
                <a:gridCol w="6032140">
                  <a:extLst>
                    <a:ext uri="{9D8B030D-6E8A-4147-A177-3AD203B41FA5}">
                      <a16:colId xmlns:a16="http://schemas.microsoft.com/office/drawing/2014/main" val="1792247549"/>
                    </a:ext>
                  </a:extLst>
                </a:gridCol>
                <a:gridCol w="1506861">
                  <a:extLst>
                    <a:ext uri="{9D8B030D-6E8A-4147-A177-3AD203B41FA5}">
                      <a16:colId xmlns:a16="http://schemas.microsoft.com/office/drawing/2014/main" val="2393758815"/>
                    </a:ext>
                  </a:extLst>
                </a:gridCol>
              </a:tblGrid>
              <a:tr h="354598">
                <a:tc rowSpan="2">
                  <a:txBody>
                    <a:bodyPr/>
                    <a:lstStyle/>
                    <a:p>
                      <a:pPr marL="72000" algn="ctr">
                        <a:lnSpc>
                          <a:spcPct val="100000"/>
                        </a:lnSpc>
                        <a:spcAft>
                          <a:spcPts val="0"/>
                        </a:spcAft>
                      </a:pPr>
                      <a:r>
                        <a:rPr lang="tr-TR" sz="1600" b="1" dirty="0">
                          <a:solidFill>
                            <a:srgbClr val="FF0000"/>
                          </a:solidFill>
                          <a:effectLst/>
                        </a:rPr>
                        <a:t>ANA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rowSpan="2">
                  <a:txBody>
                    <a:bodyPr/>
                    <a:lstStyle/>
                    <a:p>
                      <a:pPr marL="72000" algn="ctr">
                        <a:lnSpc>
                          <a:spcPct val="100000"/>
                        </a:lnSpc>
                        <a:spcAft>
                          <a:spcPts val="0"/>
                        </a:spcAft>
                      </a:pPr>
                      <a:r>
                        <a:rPr lang="tr-TR" sz="1600" b="1" dirty="0">
                          <a:solidFill>
                            <a:srgbClr val="FF0000"/>
                          </a:solidFill>
                          <a:effectLst/>
                        </a:rPr>
                        <a:t>ALT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b="1" dirty="0">
                          <a:solidFill>
                            <a:srgbClr val="FF0000"/>
                          </a:solidFill>
                        </a:rPr>
                        <a:t>Olgunluk Düzeyi</a:t>
                      </a:r>
                    </a:p>
                  </a:txBody>
                  <a:tcPr/>
                </a:tc>
                <a:extLst>
                  <a:ext uri="{0D108BD9-81ED-4DB2-BD59-A6C34878D82A}">
                    <a16:rowId xmlns:a16="http://schemas.microsoft.com/office/drawing/2014/main" val="2869761587"/>
                  </a:ext>
                </a:extLst>
              </a:tr>
              <a:tr h="354598">
                <a:tc vMerge="1">
                  <a:txBody>
                    <a:bodyPr/>
                    <a:lstStyle/>
                    <a:p>
                      <a:endParaRPr lang="tr-TR"/>
                    </a:p>
                  </a:txBody>
                  <a:tcPr/>
                </a:tc>
                <a:tc vMerge="1">
                  <a:txBody>
                    <a:bodyPr/>
                    <a:lstStyle/>
                    <a:p>
                      <a:endParaRPr lang="tr-TR"/>
                    </a:p>
                  </a:txBody>
                  <a:tcP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810336978"/>
                  </a:ext>
                </a:extLst>
              </a:tr>
              <a:tr h="398921">
                <a:tc rowSpan="3">
                  <a:txBody>
                    <a:bodyPr/>
                    <a:lstStyle/>
                    <a:p>
                      <a:pPr marL="72000" algn="l">
                        <a:lnSpc>
                          <a:spcPct val="100000"/>
                        </a:lnSpc>
                        <a:spcAft>
                          <a:spcPts val="0"/>
                        </a:spcAft>
                      </a:pPr>
                      <a:r>
                        <a:rPr lang="tr-TR" sz="1800" b="1" dirty="0">
                          <a:solidFill>
                            <a:srgbClr val="0000CC"/>
                          </a:solidFill>
                          <a:effectLst/>
                        </a:rPr>
                        <a:t>C.1. Araştırma Süreçlerinin Yönetimi ve Araştırma Kaynakları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C.1.1. Araştırma süreçlerinin yönetimi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3939489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C.1.2. İç ve dış kaynaklar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380244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C.1.3. Doktora programları ve doktora sonrası imkanlar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366837723"/>
                  </a:ext>
                </a:extLst>
              </a:tr>
              <a:tr h="398921">
                <a:tc rowSpan="2">
                  <a:txBody>
                    <a:bodyPr/>
                    <a:lstStyle/>
                    <a:p>
                      <a:pPr marL="72000" algn="l">
                        <a:lnSpc>
                          <a:spcPct val="100000"/>
                        </a:lnSpc>
                        <a:spcAft>
                          <a:spcPts val="0"/>
                        </a:spcAft>
                      </a:pPr>
                      <a:r>
                        <a:rPr lang="tr-TR" sz="1800" b="1" dirty="0">
                          <a:solidFill>
                            <a:srgbClr val="0000CC"/>
                          </a:solidFill>
                          <a:effectLst/>
                        </a:rPr>
                        <a:t>C.2. Araştırma Yetkinliği, İş birlikleri ve Destekler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C.2.1. Araştırma yetkinlikleri ve gelişimi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835560358"/>
                  </a:ext>
                </a:extLst>
              </a:tr>
              <a:tr h="416770">
                <a:tc vMerge="1">
                  <a:txBody>
                    <a:bodyPr/>
                    <a:lstStyle/>
                    <a:p>
                      <a:endParaRPr lang="tr-TR"/>
                    </a:p>
                  </a:txBody>
                  <a:tcPr/>
                </a:tc>
                <a:tc>
                  <a:txBody>
                    <a:bodyPr/>
                    <a:lstStyle/>
                    <a:p>
                      <a:pPr marL="72000" algn="l">
                        <a:lnSpc>
                          <a:spcPct val="100000"/>
                        </a:lnSpc>
                        <a:spcAft>
                          <a:spcPts val="0"/>
                        </a:spcAft>
                      </a:pPr>
                      <a:r>
                        <a:rPr lang="tr-TR" sz="1600" dirty="0">
                          <a:effectLst/>
                        </a:rPr>
                        <a:t>C.2.2. Ulusal ve uluslararası ortak programlar ve ortak araştırma birimleri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236882168"/>
                  </a:ext>
                </a:extLst>
              </a:tr>
              <a:tr h="402651">
                <a:tc rowSpan="2">
                  <a:txBody>
                    <a:bodyPr/>
                    <a:lstStyle/>
                    <a:p>
                      <a:pPr marL="72000" algn="l">
                        <a:lnSpc>
                          <a:spcPct val="100000"/>
                        </a:lnSpc>
                        <a:spcAft>
                          <a:spcPts val="0"/>
                        </a:spcAft>
                      </a:pPr>
                      <a:r>
                        <a:rPr lang="tr-TR" sz="1800" b="1" dirty="0">
                          <a:solidFill>
                            <a:srgbClr val="0000CC"/>
                          </a:solidFill>
                          <a:effectLst/>
                        </a:rPr>
                        <a:t>C.3. Araştırma Performansı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C.3.1. Araştırma performansının izlenmesi ve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250733833"/>
                  </a:ext>
                </a:extLst>
              </a:tr>
              <a:tr h="682950">
                <a:tc vMerge="1">
                  <a:txBody>
                    <a:bodyPr/>
                    <a:lstStyle/>
                    <a:p>
                      <a:endParaRPr lang="tr-TR"/>
                    </a:p>
                  </a:txBody>
                  <a:tcPr/>
                </a:tc>
                <a:tc>
                  <a:txBody>
                    <a:bodyPr/>
                    <a:lstStyle/>
                    <a:p>
                      <a:pPr marL="72000" algn="l">
                        <a:lnSpc>
                          <a:spcPct val="100000"/>
                        </a:lnSpc>
                        <a:spcAft>
                          <a:spcPts val="0"/>
                        </a:spcAft>
                      </a:pPr>
                      <a:r>
                        <a:rPr lang="tr-TR" sz="1600" dirty="0">
                          <a:effectLst/>
                        </a:rPr>
                        <a:t>C.3.2. Öğretim elemanı/araştırmacı performansının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802972362"/>
                  </a:ext>
                </a:extLst>
              </a:tr>
            </a:tbl>
          </a:graphicData>
        </a:graphic>
      </p:graphicFrame>
    </p:spTree>
    <p:extLst>
      <p:ext uri="{BB962C8B-B14F-4D97-AF65-F5344CB8AC3E}">
        <p14:creationId xmlns:p14="http://schemas.microsoft.com/office/powerpoint/2010/main" val="1113077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473712" y="698739"/>
            <a:ext cx="10267407" cy="888274"/>
          </a:xfrm>
        </p:spPr>
        <p:txBody>
          <a:bodyPr>
            <a:normAutofit/>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TOPLUMSAL KATKI</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36</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274454985"/>
              </p:ext>
            </p:extLst>
          </p:nvPr>
        </p:nvGraphicFramePr>
        <p:xfrm>
          <a:off x="326570" y="2011681"/>
          <a:ext cx="11624129" cy="3682467"/>
        </p:xfrm>
        <a:graphic>
          <a:graphicData uri="http://schemas.openxmlformats.org/drawingml/2006/table">
            <a:tbl>
              <a:tblPr firstRow="1" firstCol="1" bandRow="1">
                <a:tableStyleId>{5940675A-B579-460E-94D1-54222C63F5DA}</a:tableStyleId>
              </a:tblPr>
              <a:tblGrid>
                <a:gridCol w="4905956">
                  <a:extLst>
                    <a:ext uri="{9D8B030D-6E8A-4147-A177-3AD203B41FA5}">
                      <a16:colId xmlns:a16="http://schemas.microsoft.com/office/drawing/2014/main" val="4076627954"/>
                    </a:ext>
                  </a:extLst>
                </a:gridCol>
                <a:gridCol w="5311411">
                  <a:extLst>
                    <a:ext uri="{9D8B030D-6E8A-4147-A177-3AD203B41FA5}">
                      <a16:colId xmlns:a16="http://schemas.microsoft.com/office/drawing/2014/main" val="890953265"/>
                    </a:ext>
                  </a:extLst>
                </a:gridCol>
                <a:gridCol w="1406762">
                  <a:extLst>
                    <a:ext uri="{9D8B030D-6E8A-4147-A177-3AD203B41FA5}">
                      <a16:colId xmlns:a16="http://schemas.microsoft.com/office/drawing/2014/main" val="3426732535"/>
                    </a:ext>
                  </a:extLst>
                </a:gridCol>
              </a:tblGrid>
              <a:tr h="297127">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600" b="1" dirty="0">
                          <a:solidFill>
                            <a:srgbClr val="FF0000"/>
                          </a:solidFill>
                        </a:rPr>
                        <a:t>Olgunluk Düzeyi</a:t>
                      </a:r>
                    </a:p>
                  </a:txBody>
                  <a:tcPr marL="44450" marR="44450" marT="0" marB="0" anchor="ctr"/>
                </a:tc>
                <a:extLst>
                  <a:ext uri="{0D108BD9-81ED-4DB2-BD59-A6C34878D82A}">
                    <a16:rowId xmlns:a16="http://schemas.microsoft.com/office/drawing/2014/main" val="1972110269"/>
                  </a:ext>
                </a:extLst>
              </a:tr>
              <a:tr h="29712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981329109"/>
                  </a:ext>
                </a:extLst>
              </a:tr>
              <a:tr h="793413">
                <a:tc rowSpan="2">
                  <a:txBody>
                    <a:bodyPr/>
                    <a:lstStyle/>
                    <a:p>
                      <a:pPr algn="l">
                        <a:lnSpc>
                          <a:spcPct val="107000"/>
                        </a:lnSpc>
                        <a:spcAft>
                          <a:spcPts val="0"/>
                        </a:spcAft>
                      </a:pPr>
                      <a:r>
                        <a:rPr lang="tr-TR" sz="2000" b="1" dirty="0">
                          <a:solidFill>
                            <a:srgbClr val="0000CC"/>
                          </a:solidFill>
                          <a:effectLst/>
                          <a:latin typeface="+mn-lt"/>
                        </a:rPr>
                        <a:t>D.1. Toplumsal Katkı Süreçlerinin Yönetimi ve Toplumsal Katkı Kaynakları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D.1.1. Toplumsal katkı süreçlerinin yönetimi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295416012"/>
                  </a:ext>
                </a:extLst>
              </a:tr>
              <a:tr h="708851">
                <a:tc vMerge="1">
                  <a:txBody>
                    <a:bodyPr/>
                    <a:lstStyle/>
                    <a:p>
                      <a:endParaRPr lang="tr-TR"/>
                    </a:p>
                  </a:txBody>
                  <a:tcPr/>
                </a:tc>
                <a:tc>
                  <a:txBody>
                    <a:bodyPr/>
                    <a:lstStyle/>
                    <a:p>
                      <a:pPr algn="l">
                        <a:lnSpc>
                          <a:spcPct val="107000"/>
                        </a:lnSpc>
                        <a:spcAft>
                          <a:spcPts val="0"/>
                        </a:spcAft>
                      </a:pPr>
                      <a:r>
                        <a:rPr lang="tr-TR" sz="2000" dirty="0">
                          <a:effectLst/>
                          <a:latin typeface="+mn-lt"/>
                        </a:rPr>
                        <a:t>D.1.2. Kaynaklar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217382470"/>
                  </a:ext>
                </a:extLst>
              </a:tr>
              <a:tr h="1358322">
                <a:tc>
                  <a:txBody>
                    <a:bodyPr/>
                    <a:lstStyle/>
                    <a:p>
                      <a:pPr algn="l">
                        <a:lnSpc>
                          <a:spcPct val="107000"/>
                        </a:lnSpc>
                        <a:spcAft>
                          <a:spcPts val="0"/>
                        </a:spcAft>
                      </a:pPr>
                      <a:r>
                        <a:rPr lang="tr-TR" sz="2000" b="1" dirty="0">
                          <a:solidFill>
                            <a:srgbClr val="0000CC"/>
                          </a:solidFill>
                          <a:effectLst/>
                          <a:latin typeface="+mn-lt"/>
                        </a:rPr>
                        <a:t>D.2. Toplumsal Katkı Performansı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D.2.1.Toplumsal katkı performansının izlenmesi ve değerlendirilmesi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681867924"/>
                  </a:ext>
                </a:extLst>
              </a:tr>
            </a:tbl>
          </a:graphicData>
        </a:graphic>
      </p:graphicFrame>
    </p:spTree>
    <p:extLst>
      <p:ext uri="{BB962C8B-B14F-4D97-AF65-F5344CB8AC3E}">
        <p14:creationId xmlns:p14="http://schemas.microsoft.com/office/powerpoint/2010/main" val="2531312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76471" y="2355965"/>
            <a:ext cx="11380304" cy="2429534"/>
          </a:xfrm>
        </p:spPr>
        <p:txBody>
          <a:bodyPr>
            <a:noAutofit/>
          </a:bodyPr>
          <a:lstStyle/>
          <a:p>
            <a:pPr algn="just">
              <a:lnSpc>
                <a:spcPct val="100000"/>
              </a:lnSpc>
              <a:spcBef>
                <a:spcPts val="0"/>
              </a:spcBef>
              <a:spcAft>
                <a:spcPts val="400"/>
              </a:spcAft>
            </a:pPr>
            <a:r>
              <a:rPr lang="tr-TR" sz="2400" dirty="0"/>
              <a:t>Ortak Dersler Koordinatörlüğü, yürüttüğü akademik ve idari süreçlerde planlı, şeffaf ve sürdürülebilir bir yönetim anlayışı benimseyerek kalite güvencesini etkin biçimde sağlamaktadır. Bu kapsamda, ortak derslere ait sınav süreçleri merkezi bir planlama ile zamanında organize edilmekte; sınavların uygulanması, değerlendirilmesi ve sonuçlandırılması belirlenmiş iş akışları doğrultusunda yürütülmektedir.</a:t>
            </a:r>
          </a:p>
          <a:p>
            <a:pPr algn="just">
              <a:lnSpc>
                <a:spcPct val="100000"/>
              </a:lnSpc>
              <a:spcBef>
                <a:spcPts val="0"/>
              </a:spcBef>
              <a:spcAft>
                <a:spcPts val="400"/>
              </a:spcAft>
            </a:pPr>
            <a:endParaRPr lang="tr-TR" sz="2400" dirty="0">
              <a:solidFill>
                <a:srgbClr val="485793"/>
              </a:solidFill>
            </a:endParaRPr>
          </a:p>
        </p:txBody>
      </p:sp>
      <p:sp>
        <p:nvSpPr>
          <p:cNvPr id="2" name="Veri Yer Tutucusu 1"/>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37</a:t>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2167021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1A0EE02-F1E4-7559-6542-72537DBA996F}"/>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B2CFCEEF-F1F2-E8AD-9670-94C51D95377E}"/>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6563B61F-5475-B954-96E2-877EB5FCF308}"/>
              </a:ext>
            </a:extLst>
          </p:cNvPr>
          <p:cNvSpPr>
            <a:spLocks noGrp="1"/>
          </p:cNvSpPr>
          <p:nvPr>
            <p:ph idx="1"/>
          </p:nvPr>
        </p:nvSpPr>
        <p:spPr>
          <a:xfrm>
            <a:off x="576471" y="2355965"/>
            <a:ext cx="11380304" cy="2429534"/>
          </a:xfrm>
        </p:spPr>
        <p:txBody>
          <a:bodyPr>
            <a:noAutofit/>
          </a:bodyPr>
          <a:lstStyle/>
          <a:p>
            <a:pPr algn="just">
              <a:lnSpc>
                <a:spcPct val="100000"/>
              </a:lnSpc>
              <a:spcBef>
                <a:spcPts val="0"/>
              </a:spcBef>
              <a:spcAft>
                <a:spcPts val="400"/>
              </a:spcAft>
            </a:pPr>
            <a:r>
              <a:rPr lang="tr-TR" dirty="0"/>
              <a:t>Sınav evraklarının hazırlanması, güvenli şekilde birimlere dağıtılması ve teslim alınması süreçleri standartlaştırılmış; evrak teslimleri imza sirküleri ile kayıt altına alınarak sürecin izlenebilirliği ve evrak güvenliği güvence altına alınmıştır. Bu mekanizma sayesinde sınav süreçlerinde hata payı en aza indirilmiş, kurumsal sorumluluk paylaşımı netleştirilmiştir.</a:t>
            </a:r>
            <a:endParaRPr lang="tr-TR" sz="2400" dirty="0">
              <a:solidFill>
                <a:srgbClr val="485793"/>
              </a:solidFill>
            </a:endParaRPr>
          </a:p>
        </p:txBody>
      </p:sp>
      <p:sp>
        <p:nvSpPr>
          <p:cNvPr id="2" name="Veri Yer Tutucusu 1">
            <a:extLst>
              <a:ext uri="{FF2B5EF4-FFF2-40B4-BE49-F238E27FC236}">
                <a16:creationId xmlns:a16="http://schemas.microsoft.com/office/drawing/2014/main" id="{A61A193A-E487-8A98-8586-F0030C34F38D}"/>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91C51B71-CD49-F5DB-9A21-2FE0069CC1EF}"/>
              </a:ext>
            </a:extLst>
          </p:cNvPr>
          <p:cNvSpPr>
            <a:spLocks noGrp="1"/>
          </p:cNvSpPr>
          <p:nvPr>
            <p:ph type="sldNum" sz="quarter" idx="12"/>
          </p:nvPr>
        </p:nvSpPr>
        <p:spPr/>
        <p:txBody>
          <a:bodyPr/>
          <a:lstStyle/>
          <a:p>
            <a:fld id="{15D42E69-0B45-4D6A-BDA9-8F9042B0111B}" type="slidenum">
              <a:rPr lang="tr-TR" smtClean="0"/>
              <a:pPr/>
              <a:t>38</a:t>
            </a:fld>
            <a:endParaRPr lang="tr-TR"/>
          </a:p>
        </p:txBody>
      </p:sp>
      <p:sp>
        <p:nvSpPr>
          <p:cNvPr id="6" name="Metin kutusu 5">
            <a:extLst>
              <a:ext uri="{FF2B5EF4-FFF2-40B4-BE49-F238E27FC236}">
                <a16:creationId xmlns:a16="http://schemas.microsoft.com/office/drawing/2014/main" id="{1D3CC01F-63DE-D817-9FB3-29C7626521B3}"/>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2112765235"/>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C75AB26-65F2-AD8F-223A-A6C59D6B13C3}"/>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A15B7786-B816-CCF7-66C4-9A041A45DCD1}"/>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047B4307-448C-A8F9-1E21-A4EB8B1BFC31}"/>
              </a:ext>
            </a:extLst>
          </p:cNvPr>
          <p:cNvSpPr>
            <a:spLocks noGrp="1"/>
          </p:cNvSpPr>
          <p:nvPr>
            <p:ph idx="1"/>
          </p:nvPr>
        </p:nvSpPr>
        <p:spPr>
          <a:xfrm>
            <a:off x="576471" y="2355965"/>
            <a:ext cx="11380304" cy="2429534"/>
          </a:xfrm>
        </p:spPr>
        <p:txBody>
          <a:bodyPr>
            <a:noAutofit/>
          </a:bodyPr>
          <a:lstStyle/>
          <a:p>
            <a:pPr algn="just">
              <a:lnSpc>
                <a:spcPct val="100000"/>
              </a:lnSpc>
              <a:spcBef>
                <a:spcPts val="0"/>
              </a:spcBef>
              <a:spcAft>
                <a:spcPts val="400"/>
              </a:spcAft>
            </a:pPr>
            <a:r>
              <a:rPr lang="tr-TR" dirty="0"/>
              <a:t>Koordinatörlük bünyesindeki görev dağılımlarının açık ve belirgin olması, işlerin aksamadan ve yetki karmaşası yaşanmadan yürütülmesini sağlamaktadır. Sınav değerlendirme süreçleri önceden belirlenmiş ölçütler ve takvim çerçevesinde yürütülmekte; </a:t>
            </a:r>
            <a:r>
              <a:rPr lang="tr-TR" dirty="0" err="1"/>
              <a:t>ptik</a:t>
            </a:r>
            <a:r>
              <a:rPr lang="tr-TR" dirty="0"/>
              <a:t> okuyucu altyapısı ve randevu sistemiyle yapılandırılan değerlendirme süreci sayesinde öğretim elemanlarının iş yükü dengelenmekte ve sürece etkin katılımları sağlanmaktadır.</a:t>
            </a:r>
            <a:endParaRPr lang="tr-TR" sz="2400" dirty="0">
              <a:solidFill>
                <a:srgbClr val="485793"/>
              </a:solidFill>
            </a:endParaRPr>
          </a:p>
        </p:txBody>
      </p:sp>
      <p:sp>
        <p:nvSpPr>
          <p:cNvPr id="2" name="Veri Yer Tutucusu 1">
            <a:extLst>
              <a:ext uri="{FF2B5EF4-FFF2-40B4-BE49-F238E27FC236}">
                <a16:creationId xmlns:a16="http://schemas.microsoft.com/office/drawing/2014/main" id="{EE029B6E-6FD7-1E7E-8BBB-A9BAD75322D7}"/>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2F100AD4-22D7-0FB1-35A6-CF34963CEC4E}"/>
              </a:ext>
            </a:extLst>
          </p:cNvPr>
          <p:cNvSpPr>
            <a:spLocks noGrp="1"/>
          </p:cNvSpPr>
          <p:nvPr>
            <p:ph type="sldNum" sz="quarter" idx="12"/>
          </p:nvPr>
        </p:nvSpPr>
        <p:spPr/>
        <p:txBody>
          <a:bodyPr/>
          <a:lstStyle/>
          <a:p>
            <a:fld id="{15D42E69-0B45-4D6A-BDA9-8F9042B0111B}" type="slidenum">
              <a:rPr lang="tr-TR" smtClean="0"/>
              <a:pPr/>
              <a:t>39</a:t>
            </a:fld>
            <a:endParaRPr lang="tr-TR"/>
          </a:p>
        </p:txBody>
      </p:sp>
      <p:sp>
        <p:nvSpPr>
          <p:cNvPr id="6" name="Metin kutusu 5">
            <a:extLst>
              <a:ext uri="{FF2B5EF4-FFF2-40B4-BE49-F238E27FC236}">
                <a16:creationId xmlns:a16="http://schemas.microsoft.com/office/drawing/2014/main" id="{3FDB32B1-DB8A-83FB-4A8C-5B0A377C5E31}"/>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527385708"/>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A0342-B3A5-7EA1-D1BA-B00206D3C120}"/>
              </a:ext>
            </a:extLst>
          </p:cNvPr>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 </a:t>
            </a:r>
            <a:r>
              <a:rPr lang="tr-TR" sz="2800" b="1" dirty="0">
                <a:solidFill>
                  <a:srgbClr val="3333FF"/>
                </a:solidFill>
              </a:rPr>
              <a:t>Müdürlük / Koordinatörlük</a:t>
            </a:r>
            <a:endParaRPr lang="tr-TR" sz="2800" b="1" dirty="0">
              <a:solidFill>
                <a:srgbClr val="3333FF"/>
              </a:solidFill>
              <a:latin typeface="+mn-lt"/>
            </a:endParaRPr>
          </a:p>
        </p:txBody>
      </p:sp>
      <p:graphicFrame>
        <p:nvGraphicFramePr>
          <p:cNvPr id="8" name="Tablo 7">
            <a:extLst>
              <a:ext uri="{FF2B5EF4-FFF2-40B4-BE49-F238E27FC236}">
                <a16:creationId xmlns:a16="http://schemas.microsoft.com/office/drawing/2014/main" id="{6BA3D8F0-5AD3-8F74-A07F-E1B14505F03C}"/>
              </a:ext>
            </a:extLst>
          </p:cNvPr>
          <p:cNvGraphicFramePr>
            <a:graphicFrameLocks noGrp="1"/>
          </p:cNvGraphicFramePr>
          <p:nvPr>
            <p:extLst>
              <p:ext uri="{D42A27DB-BD31-4B8C-83A1-F6EECF244321}">
                <p14:modId xmlns:p14="http://schemas.microsoft.com/office/powerpoint/2010/main" val="154121883"/>
              </p:ext>
            </p:extLst>
          </p:nvPr>
        </p:nvGraphicFramePr>
        <p:xfrm>
          <a:off x="336299" y="2681207"/>
          <a:ext cx="11516263" cy="2035111"/>
        </p:xfrm>
        <a:graphic>
          <a:graphicData uri="http://schemas.openxmlformats.org/drawingml/2006/table">
            <a:tbl>
              <a:tblPr firstRow="1" firstCol="1" bandRow="1">
                <a:tableStyleId>{5940675A-B579-460E-94D1-54222C63F5DA}</a:tableStyleId>
              </a:tblPr>
              <a:tblGrid>
                <a:gridCol w="5173079">
                  <a:extLst>
                    <a:ext uri="{9D8B030D-6E8A-4147-A177-3AD203B41FA5}">
                      <a16:colId xmlns:a16="http://schemas.microsoft.com/office/drawing/2014/main" val="3558825440"/>
                    </a:ext>
                  </a:extLst>
                </a:gridCol>
                <a:gridCol w="6343184">
                  <a:extLst>
                    <a:ext uri="{9D8B030D-6E8A-4147-A177-3AD203B41FA5}">
                      <a16:colId xmlns:a16="http://schemas.microsoft.com/office/drawing/2014/main" val="481897459"/>
                    </a:ext>
                  </a:extLst>
                </a:gridCol>
              </a:tblGrid>
              <a:tr h="504716">
                <a:tc>
                  <a:txBody>
                    <a:bodyPr/>
                    <a:lstStyle/>
                    <a:p>
                      <a:pPr marL="36000" algn="ctr" rtl="0">
                        <a:lnSpc>
                          <a:spcPct val="150000"/>
                        </a:lnSpc>
                        <a:spcAft>
                          <a:spcPts val="0"/>
                        </a:spcAft>
                      </a:pPr>
                      <a:r>
                        <a:rPr lang="tr-TR" sz="2000" b="1" dirty="0">
                          <a:solidFill>
                            <a:srgbClr val="3333FF"/>
                          </a:solidFill>
                          <a:effectLst/>
                        </a:rPr>
                        <a:t>Birim Yöneticisi</a:t>
                      </a:r>
                      <a:endParaRPr lang="tr-TR" sz="2000" b="1" dirty="0">
                        <a:solidFill>
                          <a:srgbClr val="3333FF"/>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1" dirty="0" err="1">
                          <a:solidFill>
                            <a:srgbClr val="3333FF"/>
                          </a:solidFill>
                          <a:effectLst/>
                        </a:rPr>
                        <a:t>Ünvanı</a:t>
                      </a:r>
                      <a:r>
                        <a:rPr lang="tr-TR" sz="2000" b="1" dirty="0">
                          <a:solidFill>
                            <a:srgbClr val="3333FF"/>
                          </a:solidFill>
                          <a:effectLst/>
                        </a:rPr>
                        <a:t> Adı Soyadı</a:t>
                      </a:r>
                    </a:p>
                  </a:txBody>
                  <a:tcPr marL="0" marR="0" marT="0" marB="0" anchor="ctr"/>
                </a:tc>
                <a:extLst>
                  <a:ext uri="{0D108BD9-81ED-4DB2-BD59-A6C34878D82A}">
                    <a16:rowId xmlns:a16="http://schemas.microsoft.com/office/drawing/2014/main" val="3501158544"/>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Koordinatör</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b="1" dirty="0">
                          <a:solidFill>
                            <a:srgbClr val="962E2E"/>
                          </a:solidFill>
                          <a:effectLst/>
                          <a:latin typeface="+mn-lt"/>
                        </a:rPr>
                        <a:t>Öğr. Gör. Dr. Gökçenaz GAYRET</a:t>
                      </a:r>
                    </a:p>
                  </a:txBody>
                  <a:tcPr marL="0" marR="0" marT="0" marB="0" anchor="ctr"/>
                </a:tc>
                <a:extLst>
                  <a:ext uri="{0D108BD9-81ED-4DB2-BD59-A6C34878D82A}">
                    <a16:rowId xmlns:a16="http://schemas.microsoft.com/office/drawing/2014/main" val="1395922710"/>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Koordinatör</a:t>
                      </a:r>
                      <a:r>
                        <a:rPr lang="tr-TR" sz="2000" baseline="0" dirty="0">
                          <a:solidFill>
                            <a:srgbClr val="FF0000"/>
                          </a:solidFill>
                          <a:effectLst/>
                          <a:latin typeface="+mn-lt"/>
                          <a:ea typeface="Calibri" panose="020F0502020204030204" pitchFamily="34" charset="0"/>
                          <a:cs typeface="Calibri" panose="020F0502020204030204" pitchFamily="34" charset="0"/>
                        </a:rPr>
                        <a:t> </a:t>
                      </a:r>
                      <a:r>
                        <a:rPr lang="tr-TR" sz="2000" dirty="0">
                          <a:effectLst/>
                        </a:rPr>
                        <a:t>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50000"/>
                        </a:lnSpc>
                        <a:spcAft>
                          <a:spcPts val="0"/>
                        </a:spcAft>
                      </a:pPr>
                      <a:r>
                        <a:rPr lang="tr-TR" sz="2000" b="1" dirty="0">
                          <a:solidFill>
                            <a:srgbClr val="962E2E"/>
                          </a:solidFill>
                          <a:effectLst/>
                          <a:latin typeface="+mn-lt"/>
                        </a:rPr>
                        <a:t>Öğr. Gör. Dr. </a:t>
                      </a:r>
                      <a:r>
                        <a:rPr lang="tr-TR" sz="2000" b="1" dirty="0" err="1">
                          <a:solidFill>
                            <a:srgbClr val="962E2E"/>
                          </a:solidFill>
                          <a:effectLst/>
                          <a:latin typeface="+mn-lt"/>
                        </a:rPr>
                        <a:t>Şadıman</a:t>
                      </a:r>
                      <a:r>
                        <a:rPr lang="tr-TR" sz="2000" b="1" dirty="0">
                          <a:solidFill>
                            <a:srgbClr val="962E2E"/>
                          </a:solidFill>
                          <a:effectLst/>
                          <a:latin typeface="+mn-lt"/>
                        </a:rPr>
                        <a:t> HUNUTLU</a:t>
                      </a:r>
                      <a:endParaRPr lang="tr-TR" sz="2000" b="1" dirty="0">
                        <a:solidFill>
                          <a:srgbClr val="485793"/>
                        </a:solidFill>
                        <a:effectLst/>
                        <a:latin typeface="+mn-lt"/>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4036107159"/>
                  </a:ext>
                </a:extLst>
              </a:tr>
              <a:tr h="520963">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Koordinatör</a:t>
                      </a:r>
                      <a:r>
                        <a:rPr lang="tr-TR" sz="2000" baseline="0" dirty="0">
                          <a:solidFill>
                            <a:srgbClr val="FF0000"/>
                          </a:solidFill>
                          <a:effectLst/>
                          <a:latin typeface="+mn-lt"/>
                          <a:ea typeface="Calibri" panose="020F0502020204030204" pitchFamily="34" charset="0"/>
                          <a:cs typeface="Calibri" panose="020F0502020204030204" pitchFamily="34" charset="0"/>
                        </a:rPr>
                        <a:t> </a:t>
                      </a:r>
                      <a:r>
                        <a:rPr lang="tr-TR" sz="2000" dirty="0">
                          <a:effectLst/>
                        </a:rPr>
                        <a:t>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defTabSz="914400" rtl="0" eaLnBrk="1" latinLnBrk="0" hangingPunct="1">
                        <a:lnSpc>
                          <a:spcPct val="150000"/>
                        </a:lnSpc>
                        <a:spcAft>
                          <a:spcPts val="0"/>
                        </a:spcAft>
                      </a:pPr>
                      <a:r>
                        <a:rPr lang="tr-TR" sz="2000" b="1" dirty="0">
                          <a:solidFill>
                            <a:srgbClr val="962E2E"/>
                          </a:solidFill>
                          <a:effectLst/>
                          <a:latin typeface="+mn-lt"/>
                        </a:rPr>
                        <a:t>Öğr. Gör. Nazmi ARSLAN</a:t>
                      </a:r>
                      <a:endParaRPr lang="tr-TR" sz="2000" b="1" kern="1200" dirty="0">
                        <a:solidFill>
                          <a:srgbClr val="485793"/>
                        </a:solidFill>
                        <a:effectLst/>
                        <a:latin typeface="+mn-lt"/>
                        <a:ea typeface="+mn-ea"/>
                        <a:cs typeface="+mn-cs"/>
                      </a:endParaRPr>
                    </a:p>
                  </a:txBody>
                  <a:tcPr marL="0" marR="0" marT="0" marB="0" anchor="ctr"/>
                </a:tc>
                <a:extLst>
                  <a:ext uri="{0D108BD9-81ED-4DB2-BD59-A6C34878D82A}">
                    <a16:rowId xmlns:a16="http://schemas.microsoft.com/office/drawing/2014/main" val="4209787686"/>
                  </a:ext>
                </a:extLst>
              </a:tr>
            </a:tbl>
          </a:graphicData>
        </a:graphic>
      </p:graphicFrame>
      <p:sp>
        <p:nvSpPr>
          <p:cNvPr id="3" name="Veri Yer Tutucusu 2"/>
          <p:cNvSpPr>
            <a:spLocks noGrp="1"/>
          </p:cNvSpPr>
          <p:nvPr>
            <p:ph type="dt" sz="half" idx="10"/>
          </p:nvPr>
        </p:nvSpPr>
        <p:spPr/>
        <p:txBody>
          <a:bodyPr/>
          <a:lstStyle/>
          <a:p>
            <a:fld id="{A224D5C2-DC3A-45D9-A443-C8578C816423}"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a:t>
            </a:fld>
            <a:endParaRPr lang="tr-TR"/>
          </a:p>
        </p:txBody>
      </p:sp>
    </p:spTree>
    <p:extLst>
      <p:ext uri="{BB962C8B-B14F-4D97-AF65-F5344CB8AC3E}">
        <p14:creationId xmlns:p14="http://schemas.microsoft.com/office/powerpoint/2010/main" val="137663379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48ACF17-79B7-58F8-7035-BDD63ACD8F3F}"/>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E51D5EF2-C96E-EFBB-FE96-73981E2ED929}"/>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EB9B724E-97FF-EB07-9951-2D9AAD17A681}"/>
              </a:ext>
            </a:extLst>
          </p:cNvPr>
          <p:cNvSpPr>
            <a:spLocks noGrp="1"/>
          </p:cNvSpPr>
          <p:nvPr>
            <p:ph idx="1"/>
          </p:nvPr>
        </p:nvSpPr>
        <p:spPr>
          <a:xfrm>
            <a:off x="576471" y="2355965"/>
            <a:ext cx="11380304" cy="2429534"/>
          </a:xfrm>
        </p:spPr>
        <p:txBody>
          <a:bodyPr>
            <a:noAutofit/>
          </a:bodyPr>
          <a:lstStyle/>
          <a:p>
            <a:pPr algn="just">
              <a:lnSpc>
                <a:spcPct val="100000"/>
              </a:lnSpc>
              <a:spcBef>
                <a:spcPts val="0"/>
              </a:spcBef>
              <a:spcAft>
                <a:spcPts val="400"/>
              </a:spcAft>
            </a:pPr>
            <a:r>
              <a:rPr lang="tr-TR" dirty="0"/>
              <a:t>Engelli öğrencilerin sınav süreçlerine yönelik düzenlemelerde, ilgili birimler ve ders sorumlusu öğretim elemanları arasında etkin bir koordinasyon sağlanmakta; bireysel ihtiyaçlara uygun sınav ortamları ve uygulamalar geliştirilmektedir. Bu yaklaşım, kapsayıcı eğitim ve fırsat eşitliği ilkelerinin kurumsal düzeyde hayata geçirilmesine katkı sunmaktadır.</a:t>
            </a:r>
            <a:endParaRPr lang="tr-TR" sz="2400" dirty="0">
              <a:solidFill>
                <a:srgbClr val="485793"/>
              </a:solidFill>
            </a:endParaRPr>
          </a:p>
        </p:txBody>
      </p:sp>
      <p:sp>
        <p:nvSpPr>
          <p:cNvPr id="2" name="Veri Yer Tutucusu 1">
            <a:extLst>
              <a:ext uri="{FF2B5EF4-FFF2-40B4-BE49-F238E27FC236}">
                <a16:creationId xmlns:a16="http://schemas.microsoft.com/office/drawing/2014/main" id="{9F383D7F-803E-C686-A17E-7B090BB609C4}"/>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40D88684-1DD7-592C-DB93-E68628064DF4}"/>
              </a:ext>
            </a:extLst>
          </p:cNvPr>
          <p:cNvSpPr>
            <a:spLocks noGrp="1"/>
          </p:cNvSpPr>
          <p:nvPr>
            <p:ph type="sldNum" sz="quarter" idx="12"/>
          </p:nvPr>
        </p:nvSpPr>
        <p:spPr/>
        <p:txBody>
          <a:bodyPr/>
          <a:lstStyle/>
          <a:p>
            <a:fld id="{15D42E69-0B45-4D6A-BDA9-8F9042B0111B}" type="slidenum">
              <a:rPr lang="tr-TR" smtClean="0"/>
              <a:pPr/>
              <a:t>40</a:t>
            </a:fld>
            <a:endParaRPr lang="tr-TR"/>
          </a:p>
        </p:txBody>
      </p:sp>
      <p:sp>
        <p:nvSpPr>
          <p:cNvPr id="6" name="Metin kutusu 5">
            <a:extLst>
              <a:ext uri="{FF2B5EF4-FFF2-40B4-BE49-F238E27FC236}">
                <a16:creationId xmlns:a16="http://schemas.microsoft.com/office/drawing/2014/main" id="{3881E9D0-7875-E5BA-9FC6-4474EB09C902}"/>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2978929445"/>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AA78E4B-5728-8A63-799A-E402741C881B}"/>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154C613D-A869-CA59-A4C5-F6B1E318EC6A}"/>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6424CF59-449D-14F3-C7FA-5F07A48C6372}"/>
              </a:ext>
            </a:extLst>
          </p:cNvPr>
          <p:cNvSpPr>
            <a:spLocks noGrp="1"/>
          </p:cNvSpPr>
          <p:nvPr>
            <p:ph idx="1"/>
          </p:nvPr>
        </p:nvSpPr>
        <p:spPr>
          <a:xfrm>
            <a:off x="576471" y="2355965"/>
            <a:ext cx="11380304" cy="2429534"/>
          </a:xfrm>
        </p:spPr>
        <p:txBody>
          <a:bodyPr>
            <a:noAutofit/>
          </a:bodyPr>
          <a:lstStyle/>
          <a:p>
            <a:pPr algn="just">
              <a:lnSpc>
                <a:spcPct val="100000"/>
              </a:lnSpc>
              <a:spcBef>
                <a:spcPts val="0"/>
              </a:spcBef>
              <a:spcAft>
                <a:spcPts val="400"/>
              </a:spcAft>
            </a:pPr>
            <a:r>
              <a:rPr lang="tr-TR" dirty="0"/>
              <a:t>Ders görevlendirmeleri ve ders programları akademik takvimle uyumlu şekilde ve zamanında hazırlanarak ilgili birimlerle paylaşılmakta; öğretim süreçlerinde öngörülebilirlik ve planlama kolaylığı sağlanmaktadır. Muafiyet sınavlarının planlanması, uygulanması ve değerlendirilmesi süreçlerinde de benzer şekilde standart işleyişler benimsenmekte; sınav evrakları dağıtım ve değerlendirme mekanizmaları etkin biçimde işletilmektedir.</a:t>
            </a:r>
          </a:p>
          <a:p>
            <a:pPr algn="just">
              <a:lnSpc>
                <a:spcPct val="100000"/>
              </a:lnSpc>
              <a:spcBef>
                <a:spcPts val="0"/>
              </a:spcBef>
              <a:spcAft>
                <a:spcPts val="400"/>
              </a:spcAft>
            </a:pPr>
            <a:endParaRPr lang="tr-TR" sz="2400" dirty="0">
              <a:solidFill>
                <a:srgbClr val="485793"/>
              </a:solidFill>
            </a:endParaRPr>
          </a:p>
        </p:txBody>
      </p:sp>
      <p:sp>
        <p:nvSpPr>
          <p:cNvPr id="2" name="Veri Yer Tutucusu 1">
            <a:extLst>
              <a:ext uri="{FF2B5EF4-FFF2-40B4-BE49-F238E27FC236}">
                <a16:creationId xmlns:a16="http://schemas.microsoft.com/office/drawing/2014/main" id="{29AE31E9-6185-0A06-00B6-530CB15A9692}"/>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0F845300-4A79-8106-62D6-A40726322312}"/>
              </a:ext>
            </a:extLst>
          </p:cNvPr>
          <p:cNvSpPr>
            <a:spLocks noGrp="1"/>
          </p:cNvSpPr>
          <p:nvPr>
            <p:ph type="sldNum" sz="quarter" idx="12"/>
          </p:nvPr>
        </p:nvSpPr>
        <p:spPr/>
        <p:txBody>
          <a:bodyPr/>
          <a:lstStyle/>
          <a:p>
            <a:fld id="{15D42E69-0B45-4D6A-BDA9-8F9042B0111B}" type="slidenum">
              <a:rPr lang="tr-TR" smtClean="0"/>
              <a:pPr/>
              <a:t>41</a:t>
            </a:fld>
            <a:endParaRPr lang="tr-TR"/>
          </a:p>
        </p:txBody>
      </p:sp>
      <p:sp>
        <p:nvSpPr>
          <p:cNvPr id="6" name="Metin kutusu 5">
            <a:extLst>
              <a:ext uri="{FF2B5EF4-FFF2-40B4-BE49-F238E27FC236}">
                <a16:creationId xmlns:a16="http://schemas.microsoft.com/office/drawing/2014/main" id="{9FA18598-A8B3-4EDA-8C6D-D11AA765A23F}"/>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2533503369"/>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17F6FF1-9A21-D238-2016-7893E2196906}"/>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85DE2A64-22AA-ED4A-8E22-FCAEB0BFCB65}"/>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72682D9-696A-584C-A763-876BC651CE7A}"/>
              </a:ext>
            </a:extLst>
          </p:cNvPr>
          <p:cNvSpPr>
            <a:spLocks noGrp="1"/>
          </p:cNvSpPr>
          <p:nvPr>
            <p:ph idx="1"/>
          </p:nvPr>
        </p:nvSpPr>
        <p:spPr>
          <a:xfrm>
            <a:off x="576471" y="2355965"/>
            <a:ext cx="11380304" cy="2429534"/>
          </a:xfrm>
        </p:spPr>
        <p:txBody>
          <a:bodyPr>
            <a:noAutofit/>
          </a:bodyPr>
          <a:lstStyle/>
          <a:p>
            <a:pPr algn="just">
              <a:lnSpc>
                <a:spcPct val="100000"/>
              </a:lnSpc>
              <a:spcBef>
                <a:spcPts val="0"/>
              </a:spcBef>
              <a:spcAft>
                <a:spcPts val="400"/>
              </a:spcAft>
            </a:pPr>
            <a:r>
              <a:rPr lang="tr-TR" dirty="0"/>
              <a:t>Tüm bu süreçlerde Koordinatörlük, düzenli iletişim, dokümantasyon ve kontrol mekanizmalarıyla kalite güvencesini desteklemekte; paydaşlar arası iş birliğini güçlendirerek ortak derslerin akademik ve idari süreçlerinin sağlıklı şekilde yürütülmesini temin etmektedir.</a:t>
            </a:r>
            <a:endParaRPr lang="tr-TR" sz="2400" dirty="0">
              <a:solidFill>
                <a:srgbClr val="485793"/>
              </a:solidFill>
            </a:endParaRPr>
          </a:p>
        </p:txBody>
      </p:sp>
      <p:sp>
        <p:nvSpPr>
          <p:cNvPr id="2" name="Veri Yer Tutucusu 1">
            <a:extLst>
              <a:ext uri="{FF2B5EF4-FFF2-40B4-BE49-F238E27FC236}">
                <a16:creationId xmlns:a16="http://schemas.microsoft.com/office/drawing/2014/main" id="{ED4E6295-D6DB-C310-5964-32D029273916}"/>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37F78431-7328-5516-00A0-B570619185BC}"/>
              </a:ext>
            </a:extLst>
          </p:cNvPr>
          <p:cNvSpPr>
            <a:spLocks noGrp="1"/>
          </p:cNvSpPr>
          <p:nvPr>
            <p:ph type="sldNum" sz="quarter" idx="12"/>
          </p:nvPr>
        </p:nvSpPr>
        <p:spPr/>
        <p:txBody>
          <a:bodyPr/>
          <a:lstStyle/>
          <a:p>
            <a:fld id="{15D42E69-0B45-4D6A-BDA9-8F9042B0111B}" type="slidenum">
              <a:rPr lang="tr-TR" smtClean="0"/>
              <a:pPr/>
              <a:t>42</a:t>
            </a:fld>
            <a:endParaRPr lang="tr-TR"/>
          </a:p>
        </p:txBody>
      </p:sp>
      <p:sp>
        <p:nvSpPr>
          <p:cNvPr id="6" name="Metin kutusu 5">
            <a:extLst>
              <a:ext uri="{FF2B5EF4-FFF2-40B4-BE49-F238E27FC236}">
                <a16:creationId xmlns:a16="http://schemas.microsoft.com/office/drawing/2014/main" id="{A194F365-3935-49FC-E38B-F72A408CDD58}"/>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1272508039"/>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06896" y="2007704"/>
            <a:ext cx="11231217" cy="3796748"/>
          </a:xfrm>
        </p:spPr>
        <p:txBody>
          <a:bodyPr>
            <a:noAutofit/>
          </a:bodyPr>
          <a:lstStyle/>
          <a:p>
            <a:pPr algn="just">
              <a:lnSpc>
                <a:spcPct val="100000"/>
              </a:lnSpc>
              <a:spcBef>
                <a:spcPts val="0"/>
              </a:spcBef>
              <a:spcAft>
                <a:spcPts val="400"/>
              </a:spcAft>
            </a:pPr>
            <a:r>
              <a:rPr lang="tr-TR" dirty="0"/>
              <a:t>Ortak Dersler Koordinatörlüğü, yeni kurulmuş bir birim olması nedeniyle kuruluş sürecinde öncelikli olarak temel işleyişin sağlıklı ve güvenli biçimde yapılandırılmasına odaklanmıştır. Bu kapsamda ilk aşamada sınav evraklarının iş birliği içinde güvenli şekilde toplanması ve dağıtılması, optik okuyucu hizmetinin etkin ve sürdürülebilir biçimde sunulması, görevlendirme süreçlerinde yönergede belirtilen ilgili birimlerle koordinasyon sağlanması ve tüm paydaşlarla süreçlere ilişkin ortak bir iş dili oluşturulması temel hedefler olarak belirlenmiştir. Geçen süre içerisinde bu hedeflere büyük ölçüde ulaşılmıştır.</a:t>
            </a:r>
            <a:endParaRPr lang="tr-TR" sz="3200" dirty="0">
              <a:solidFill>
                <a:srgbClr val="485793"/>
              </a:solidFill>
            </a:endParaRPr>
          </a:p>
        </p:txBody>
      </p:sp>
      <p:sp>
        <p:nvSpPr>
          <p:cNvPr id="2" name="Veri Yer Tutucusu 1"/>
          <p:cNvSpPr>
            <a:spLocks noGrp="1"/>
          </p:cNvSpPr>
          <p:nvPr>
            <p:ph type="dt" sz="half" idx="10"/>
          </p:nvPr>
        </p:nvSpPr>
        <p:spPr/>
        <p:txBody>
          <a:bodyPr/>
          <a:lstStyle/>
          <a:p>
            <a:fld id="{44BFD577-0848-44C6-9025-A8B26EA8EC55}"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43</a:t>
            </a:fld>
            <a:endParaRPr lang="tr-TR"/>
          </a:p>
        </p:txBody>
      </p:sp>
    </p:spTree>
    <p:extLst>
      <p:ext uri="{BB962C8B-B14F-4D97-AF65-F5344CB8AC3E}">
        <p14:creationId xmlns:p14="http://schemas.microsoft.com/office/powerpoint/2010/main" val="146289108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B876D1A-39DB-5AD9-E39E-D3D0D49A5269}"/>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6195D5D1-5294-1091-EF7E-432F8FD4A1DC}"/>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BAE0AF8C-7175-4D38-0C33-DBEEACE45AFB}"/>
              </a:ext>
            </a:extLst>
          </p:cNvPr>
          <p:cNvSpPr>
            <a:spLocks noGrp="1"/>
          </p:cNvSpPr>
          <p:nvPr>
            <p:ph idx="1"/>
          </p:nvPr>
        </p:nvSpPr>
        <p:spPr>
          <a:xfrm>
            <a:off x="506896" y="2007704"/>
            <a:ext cx="11231217" cy="3796748"/>
          </a:xfrm>
        </p:spPr>
        <p:txBody>
          <a:bodyPr>
            <a:noAutofit/>
          </a:bodyPr>
          <a:lstStyle/>
          <a:p>
            <a:pPr algn="just">
              <a:lnSpc>
                <a:spcPct val="100000"/>
              </a:lnSpc>
              <a:spcBef>
                <a:spcPts val="0"/>
              </a:spcBef>
              <a:spcAft>
                <a:spcPts val="400"/>
              </a:spcAft>
            </a:pPr>
            <a:r>
              <a:rPr lang="tr-TR" dirty="0"/>
              <a:t>Bu aşamadan sonra Koordinatörlük, mevcut işleyişini daha nitelikli ve katılımcı bir yapıya kavuşturmak amacıyla geliştirmeye açık alanlarını belirlemiştir. Bu doğrultuda, birim danışma kurulu ve iç paydaşlarla düzenli ve sistematik toplantıların yapılması planlanmakta; karar alma ve iyileştirme süreçlerinde katılımcılığın artırılması hedeflenmektedir.</a:t>
            </a:r>
            <a:endParaRPr lang="tr-TR" sz="3200" dirty="0">
              <a:solidFill>
                <a:srgbClr val="485793"/>
              </a:solidFill>
            </a:endParaRPr>
          </a:p>
        </p:txBody>
      </p:sp>
      <p:sp>
        <p:nvSpPr>
          <p:cNvPr id="2" name="Veri Yer Tutucusu 1">
            <a:extLst>
              <a:ext uri="{FF2B5EF4-FFF2-40B4-BE49-F238E27FC236}">
                <a16:creationId xmlns:a16="http://schemas.microsoft.com/office/drawing/2014/main" id="{2F13C7AB-AB59-1403-56BD-8F6BDCF7E858}"/>
              </a:ext>
            </a:extLst>
          </p:cNvPr>
          <p:cNvSpPr>
            <a:spLocks noGrp="1"/>
          </p:cNvSpPr>
          <p:nvPr>
            <p:ph type="dt" sz="half" idx="10"/>
          </p:nvPr>
        </p:nvSpPr>
        <p:spPr/>
        <p:txBody>
          <a:bodyPr/>
          <a:lstStyle/>
          <a:p>
            <a:fld id="{44BFD577-0848-44C6-9025-A8B26EA8EC55}" type="datetime1">
              <a:rPr lang="tr-TR" smtClean="0"/>
              <a:pPr/>
              <a:t>15.01.2026</a:t>
            </a:fld>
            <a:endParaRPr lang="tr-TR"/>
          </a:p>
        </p:txBody>
      </p:sp>
      <p:sp>
        <p:nvSpPr>
          <p:cNvPr id="3" name="Slayt Numarası Yer Tutucusu 2">
            <a:extLst>
              <a:ext uri="{FF2B5EF4-FFF2-40B4-BE49-F238E27FC236}">
                <a16:creationId xmlns:a16="http://schemas.microsoft.com/office/drawing/2014/main" id="{13BCBF9C-3E25-8767-43E5-CA99A305ACC2}"/>
              </a:ext>
            </a:extLst>
          </p:cNvPr>
          <p:cNvSpPr>
            <a:spLocks noGrp="1"/>
          </p:cNvSpPr>
          <p:nvPr>
            <p:ph type="sldNum" sz="quarter" idx="12"/>
          </p:nvPr>
        </p:nvSpPr>
        <p:spPr/>
        <p:txBody>
          <a:bodyPr/>
          <a:lstStyle/>
          <a:p>
            <a:fld id="{15D42E69-0B45-4D6A-BDA9-8F9042B0111B}" type="slidenum">
              <a:rPr lang="tr-TR" smtClean="0"/>
              <a:pPr/>
              <a:t>44</a:t>
            </a:fld>
            <a:endParaRPr lang="tr-TR"/>
          </a:p>
        </p:txBody>
      </p:sp>
    </p:spTree>
    <p:extLst>
      <p:ext uri="{BB962C8B-B14F-4D97-AF65-F5344CB8AC3E}">
        <p14:creationId xmlns:p14="http://schemas.microsoft.com/office/powerpoint/2010/main" val="526495992"/>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AC27B55-3C0A-23D0-12AD-3E985FB37712}"/>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2E37D2A9-2B40-F193-602B-80572A166B5D}"/>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EF6CC17B-9547-4A3C-F7F0-9AA2AA556655}"/>
              </a:ext>
            </a:extLst>
          </p:cNvPr>
          <p:cNvSpPr>
            <a:spLocks noGrp="1"/>
          </p:cNvSpPr>
          <p:nvPr>
            <p:ph idx="1"/>
          </p:nvPr>
        </p:nvSpPr>
        <p:spPr>
          <a:xfrm>
            <a:off x="506896" y="2007704"/>
            <a:ext cx="11231217" cy="3796748"/>
          </a:xfrm>
        </p:spPr>
        <p:txBody>
          <a:bodyPr>
            <a:noAutofit/>
          </a:bodyPr>
          <a:lstStyle/>
          <a:p>
            <a:pPr algn="just">
              <a:lnSpc>
                <a:spcPct val="100000"/>
              </a:lnSpc>
              <a:spcBef>
                <a:spcPts val="0"/>
              </a:spcBef>
              <a:spcAft>
                <a:spcPts val="400"/>
              </a:spcAft>
            </a:pPr>
            <a:r>
              <a:rPr lang="tr-TR" dirty="0"/>
              <a:t>İlk kez uygulanan öğrenci ve akademik personel memnuniyet anketleri, paydaş geri bildirimlerinin kurumsal düzeyde izlenmesi açısından önemli bir adım olmuştur. Anket sonuçlarına dayalı somut iyileştirme adımlarının atılması ve geri bildirim mekanizmalarının daha etkin ve süreklilik arz edecek şekilde işletilmesi geliştirilmesi planlanan alanlar arasında yer almaktadır.</a:t>
            </a:r>
            <a:endParaRPr lang="tr-TR" sz="3200" dirty="0">
              <a:solidFill>
                <a:srgbClr val="485793"/>
              </a:solidFill>
            </a:endParaRPr>
          </a:p>
        </p:txBody>
      </p:sp>
      <p:sp>
        <p:nvSpPr>
          <p:cNvPr id="2" name="Veri Yer Tutucusu 1">
            <a:extLst>
              <a:ext uri="{FF2B5EF4-FFF2-40B4-BE49-F238E27FC236}">
                <a16:creationId xmlns:a16="http://schemas.microsoft.com/office/drawing/2014/main" id="{49BBB138-73F7-2512-542B-17AFF1BA92FC}"/>
              </a:ext>
            </a:extLst>
          </p:cNvPr>
          <p:cNvSpPr>
            <a:spLocks noGrp="1"/>
          </p:cNvSpPr>
          <p:nvPr>
            <p:ph type="dt" sz="half" idx="10"/>
          </p:nvPr>
        </p:nvSpPr>
        <p:spPr/>
        <p:txBody>
          <a:bodyPr/>
          <a:lstStyle/>
          <a:p>
            <a:fld id="{44BFD577-0848-44C6-9025-A8B26EA8EC55}" type="datetime1">
              <a:rPr lang="tr-TR" smtClean="0"/>
              <a:pPr/>
              <a:t>15.01.2026</a:t>
            </a:fld>
            <a:endParaRPr lang="tr-TR"/>
          </a:p>
        </p:txBody>
      </p:sp>
      <p:sp>
        <p:nvSpPr>
          <p:cNvPr id="3" name="Slayt Numarası Yer Tutucusu 2">
            <a:extLst>
              <a:ext uri="{FF2B5EF4-FFF2-40B4-BE49-F238E27FC236}">
                <a16:creationId xmlns:a16="http://schemas.microsoft.com/office/drawing/2014/main" id="{F6009C08-C2EB-26FA-C4EC-8D7453590852}"/>
              </a:ext>
            </a:extLst>
          </p:cNvPr>
          <p:cNvSpPr>
            <a:spLocks noGrp="1"/>
          </p:cNvSpPr>
          <p:nvPr>
            <p:ph type="sldNum" sz="quarter" idx="12"/>
          </p:nvPr>
        </p:nvSpPr>
        <p:spPr/>
        <p:txBody>
          <a:bodyPr/>
          <a:lstStyle/>
          <a:p>
            <a:fld id="{15D42E69-0B45-4D6A-BDA9-8F9042B0111B}" type="slidenum">
              <a:rPr lang="tr-TR" smtClean="0"/>
              <a:pPr/>
              <a:t>45</a:t>
            </a:fld>
            <a:endParaRPr lang="tr-TR"/>
          </a:p>
        </p:txBody>
      </p:sp>
    </p:spTree>
    <p:extLst>
      <p:ext uri="{BB962C8B-B14F-4D97-AF65-F5344CB8AC3E}">
        <p14:creationId xmlns:p14="http://schemas.microsoft.com/office/powerpoint/2010/main" val="1302347914"/>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6D21908-8799-4299-FD97-25A28EA5AC35}"/>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F285372F-9CDB-533D-B168-0272A18A3584}"/>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06D9B28F-1BBB-A4F1-8CEC-9E327EDFB7BB}"/>
              </a:ext>
            </a:extLst>
          </p:cNvPr>
          <p:cNvSpPr>
            <a:spLocks noGrp="1"/>
          </p:cNvSpPr>
          <p:nvPr>
            <p:ph idx="1"/>
          </p:nvPr>
        </p:nvSpPr>
        <p:spPr>
          <a:xfrm>
            <a:off x="506896" y="2007704"/>
            <a:ext cx="11231217" cy="3796748"/>
          </a:xfrm>
        </p:spPr>
        <p:txBody>
          <a:bodyPr>
            <a:noAutofit/>
          </a:bodyPr>
          <a:lstStyle/>
          <a:p>
            <a:pPr algn="just">
              <a:lnSpc>
                <a:spcPct val="100000"/>
              </a:lnSpc>
              <a:spcBef>
                <a:spcPts val="0"/>
              </a:spcBef>
              <a:spcAft>
                <a:spcPts val="400"/>
              </a:spcAft>
            </a:pPr>
            <a:r>
              <a:rPr lang="tr-TR" dirty="0"/>
              <a:t>Bunun yanı sıra, asenkron derslerin içeriklerinin ve ders çekimlerinin güncellenmesi sürecinde UZEM, TÖMER ve İnsan ve Toplum Bilimleri Fakültesi ile iş birliğinin sağlanması, içeriklerin teknik ve akademik açıdan daha nitelikli hale getirilmesi hedeflenmektedir.</a:t>
            </a:r>
            <a:endParaRPr lang="tr-TR" sz="3200" dirty="0">
              <a:solidFill>
                <a:srgbClr val="485793"/>
              </a:solidFill>
            </a:endParaRPr>
          </a:p>
        </p:txBody>
      </p:sp>
      <p:sp>
        <p:nvSpPr>
          <p:cNvPr id="2" name="Veri Yer Tutucusu 1">
            <a:extLst>
              <a:ext uri="{FF2B5EF4-FFF2-40B4-BE49-F238E27FC236}">
                <a16:creationId xmlns:a16="http://schemas.microsoft.com/office/drawing/2014/main" id="{F59889F5-027C-BA10-8F14-99D78C1E2DDC}"/>
              </a:ext>
            </a:extLst>
          </p:cNvPr>
          <p:cNvSpPr>
            <a:spLocks noGrp="1"/>
          </p:cNvSpPr>
          <p:nvPr>
            <p:ph type="dt" sz="half" idx="10"/>
          </p:nvPr>
        </p:nvSpPr>
        <p:spPr/>
        <p:txBody>
          <a:bodyPr/>
          <a:lstStyle/>
          <a:p>
            <a:fld id="{44BFD577-0848-44C6-9025-A8B26EA8EC55}" type="datetime1">
              <a:rPr lang="tr-TR" smtClean="0"/>
              <a:pPr/>
              <a:t>15.01.2026</a:t>
            </a:fld>
            <a:endParaRPr lang="tr-TR"/>
          </a:p>
        </p:txBody>
      </p:sp>
      <p:sp>
        <p:nvSpPr>
          <p:cNvPr id="3" name="Slayt Numarası Yer Tutucusu 2">
            <a:extLst>
              <a:ext uri="{FF2B5EF4-FFF2-40B4-BE49-F238E27FC236}">
                <a16:creationId xmlns:a16="http://schemas.microsoft.com/office/drawing/2014/main" id="{8EB77EA7-E8AA-8FA8-BABC-2BC52DD6D55F}"/>
              </a:ext>
            </a:extLst>
          </p:cNvPr>
          <p:cNvSpPr>
            <a:spLocks noGrp="1"/>
          </p:cNvSpPr>
          <p:nvPr>
            <p:ph type="sldNum" sz="quarter" idx="12"/>
          </p:nvPr>
        </p:nvSpPr>
        <p:spPr/>
        <p:txBody>
          <a:bodyPr/>
          <a:lstStyle/>
          <a:p>
            <a:fld id="{15D42E69-0B45-4D6A-BDA9-8F9042B0111B}" type="slidenum">
              <a:rPr lang="tr-TR" smtClean="0"/>
              <a:pPr/>
              <a:t>46</a:t>
            </a:fld>
            <a:endParaRPr lang="tr-TR"/>
          </a:p>
        </p:txBody>
      </p:sp>
    </p:spTree>
    <p:extLst>
      <p:ext uri="{BB962C8B-B14F-4D97-AF65-F5344CB8AC3E}">
        <p14:creationId xmlns:p14="http://schemas.microsoft.com/office/powerpoint/2010/main" val="2256361446"/>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41B3F4A-E7A2-EF53-9BEF-382CEB8F580E}"/>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56956C60-4517-630A-92DA-4B3D2B8BA5B9}"/>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215C016C-BA19-79D1-731E-2DCCDE352325}"/>
              </a:ext>
            </a:extLst>
          </p:cNvPr>
          <p:cNvSpPr>
            <a:spLocks noGrp="1"/>
          </p:cNvSpPr>
          <p:nvPr>
            <p:ph idx="1"/>
          </p:nvPr>
        </p:nvSpPr>
        <p:spPr>
          <a:xfrm>
            <a:off x="506896" y="2007704"/>
            <a:ext cx="11231217" cy="3796748"/>
          </a:xfrm>
        </p:spPr>
        <p:txBody>
          <a:bodyPr>
            <a:noAutofit/>
          </a:bodyPr>
          <a:lstStyle/>
          <a:p>
            <a:pPr algn="just">
              <a:lnSpc>
                <a:spcPct val="100000"/>
              </a:lnSpc>
              <a:spcBef>
                <a:spcPts val="0"/>
              </a:spcBef>
              <a:spcAft>
                <a:spcPts val="400"/>
              </a:spcAft>
            </a:pPr>
            <a:r>
              <a:rPr lang="tr-TR" dirty="0"/>
              <a:t>Zorunlu ortak derslerin akademik ve kültürel değerini görünür kılmak amacıyla bilgi yarışmaları ve benzeri sosyal-kültürel etkinliklerin düzenlenmesi, öğrencilerin bu derslere yönelik farkındalıklarını artırmayı ve öğrenme motivasyonlarını güçlendirmeyi amaçlamaktadır.</a:t>
            </a:r>
            <a:endParaRPr lang="tr-TR" sz="3200" dirty="0">
              <a:solidFill>
                <a:srgbClr val="485793"/>
              </a:solidFill>
            </a:endParaRPr>
          </a:p>
        </p:txBody>
      </p:sp>
      <p:sp>
        <p:nvSpPr>
          <p:cNvPr id="2" name="Veri Yer Tutucusu 1">
            <a:extLst>
              <a:ext uri="{FF2B5EF4-FFF2-40B4-BE49-F238E27FC236}">
                <a16:creationId xmlns:a16="http://schemas.microsoft.com/office/drawing/2014/main" id="{97754437-2927-48DB-46EA-14D090886092}"/>
              </a:ext>
            </a:extLst>
          </p:cNvPr>
          <p:cNvSpPr>
            <a:spLocks noGrp="1"/>
          </p:cNvSpPr>
          <p:nvPr>
            <p:ph type="dt" sz="half" idx="10"/>
          </p:nvPr>
        </p:nvSpPr>
        <p:spPr/>
        <p:txBody>
          <a:bodyPr/>
          <a:lstStyle/>
          <a:p>
            <a:fld id="{44BFD577-0848-44C6-9025-A8B26EA8EC55}" type="datetime1">
              <a:rPr lang="tr-TR" smtClean="0"/>
              <a:pPr/>
              <a:t>15.01.2026</a:t>
            </a:fld>
            <a:endParaRPr lang="tr-TR"/>
          </a:p>
        </p:txBody>
      </p:sp>
      <p:sp>
        <p:nvSpPr>
          <p:cNvPr id="3" name="Slayt Numarası Yer Tutucusu 2">
            <a:extLst>
              <a:ext uri="{FF2B5EF4-FFF2-40B4-BE49-F238E27FC236}">
                <a16:creationId xmlns:a16="http://schemas.microsoft.com/office/drawing/2014/main" id="{0375EFC8-B2A5-9EA8-7E2A-260FD8502CB7}"/>
              </a:ext>
            </a:extLst>
          </p:cNvPr>
          <p:cNvSpPr>
            <a:spLocks noGrp="1"/>
          </p:cNvSpPr>
          <p:nvPr>
            <p:ph type="sldNum" sz="quarter" idx="12"/>
          </p:nvPr>
        </p:nvSpPr>
        <p:spPr/>
        <p:txBody>
          <a:bodyPr/>
          <a:lstStyle/>
          <a:p>
            <a:fld id="{15D42E69-0B45-4D6A-BDA9-8F9042B0111B}" type="slidenum">
              <a:rPr lang="tr-TR" smtClean="0"/>
              <a:pPr/>
              <a:t>47</a:t>
            </a:fld>
            <a:endParaRPr lang="tr-TR"/>
          </a:p>
        </p:txBody>
      </p:sp>
    </p:spTree>
    <p:extLst>
      <p:ext uri="{BB962C8B-B14F-4D97-AF65-F5344CB8AC3E}">
        <p14:creationId xmlns:p14="http://schemas.microsoft.com/office/powerpoint/2010/main" val="1975691835"/>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8AE8FBC-30B4-7D45-54CC-AA0521714206}"/>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A5150D7C-6ACF-8E01-C05F-4A26F1595340}"/>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52D66F24-67FC-9E06-D815-C535ED189D12}"/>
              </a:ext>
            </a:extLst>
          </p:cNvPr>
          <p:cNvSpPr>
            <a:spLocks noGrp="1"/>
          </p:cNvSpPr>
          <p:nvPr>
            <p:ph idx="1"/>
          </p:nvPr>
        </p:nvSpPr>
        <p:spPr>
          <a:xfrm>
            <a:off x="506896" y="2007704"/>
            <a:ext cx="11231217" cy="3796748"/>
          </a:xfrm>
        </p:spPr>
        <p:txBody>
          <a:bodyPr>
            <a:noAutofit/>
          </a:bodyPr>
          <a:lstStyle/>
          <a:p>
            <a:pPr algn="just">
              <a:lnSpc>
                <a:spcPct val="100000"/>
              </a:lnSpc>
              <a:spcBef>
                <a:spcPts val="0"/>
              </a:spcBef>
              <a:spcAft>
                <a:spcPts val="400"/>
              </a:spcAft>
            </a:pPr>
            <a:r>
              <a:rPr lang="tr-TR" dirty="0"/>
              <a:t>Öğrencilerin çok yönlü gelişimini ve 21. yüzyıl yetkinliklerini destekleyen bir öğrenme sistemi oluşturmak ve Üniversitemizin eğitim kalitesini daha görünür ve nitelikli hale getirmek için akademik birimlerin aktif desteği ve iş birliğiyle üniversite seçmeli ve birim seçmeli derslere yönelik çalışmaların güçlendirilmesi, Ortak Dersler Koordinatörlüğünün orta ve uzun vadeli stratejik iyileştirme hedefleri arasında yer almaktadır.</a:t>
            </a:r>
            <a:endParaRPr lang="tr-TR" sz="3200" dirty="0">
              <a:solidFill>
                <a:srgbClr val="485793"/>
              </a:solidFill>
            </a:endParaRPr>
          </a:p>
        </p:txBody>
      </p:sp>
      <p:sp>
        <p:nvSpPr>
          <p:cNvPr id="2" name="Veri Yer Tutucusu 1">
            <a:extLst>
              <a:ext uri="{FF2B5EF4-FFF2-40B4-BE49-F238E27FC236}">
                <a16:creationId xmlns:a16="http://schemas.microsoft.com/office/drawing/2014/main" id="{995076AE-2152-74F9-24C9-8A1EE7BB8539}"/>
              </a:ext>
            </a:extLst>
          </p:cNvPr>
          <p:cNvSpPr>
            <a:spLocks noGrp="1"/>
          </p:cNvSpPr>
          <p:nvPr>
            <p:ph type="dt" sz="half" idx="10"/>
          </p:nvPr>
        </p:nvSpPr>
        <p:spPr/>
        <p:txBody>
          <a:bodyPr/>
          <a:lstStyle/>
          <a:p>
            <a:fld id="{44BFD577-0848-44C6-9025-A8B26EA8EC55}" type="datetime1">
              <a:rPr lang="tr-TR" smtClean="0"/>
              <a:pPr/>
              <a:t>15.01.2026</a:t>
            </a:fld>
            <a:endParaRPr lang="tr-TR"/>
          </a:p>
        </p:txBody>
      </p:sp>
      <p:sp>
        <p:nvSpPr>
          <p:cNvPr id="3" name="Slayt Numarası Yer Tutucusu 2">
            <a:extLst>
              <a:ext uri="{FF2B5EF4-FFF2-40B4-BE49-F238E27FC236}">
                <a16:creationId xmlns:a16="http://schemas.microsoft.com/office/drawing/2014/main" id="{2776FBBE-7F93-7A32-67B4-596110CDE369}"/>
              </a:ext>
            </a:extLst>
          </p:cNvPr>
          <p:cNvSpPr>
            <a:spLocks noGrp="1"/>
          </p:cNvSpPr>
          <p:nvPr>
            <p:ph type="sldNum" sz="quarter" idx="12"/>
          </p:nvPr>
        </p:nvSpPr>
        <p:spPr/>
        <p:txBody>
          <a:bodyPr/>
          <a:lstStyle/>
          <a:p>
            <a:fld id="{15D42E69-0B45-4D6A-BDA9-8F9042B0111B}" type="slidenum">
              <a:rPr lang="tr-TR" smtClean="0"/>
              <a:pPr/>
              <a:t>48</a:t>
            </a:fld>
            <a:endParaRPr lang="tr-TR"/>
          </a:p>
        </p:txBody>
      </p:sp>
    </p:spTree>
    <p:extLst>
      <p:ext uri="{BB962C8B-B14F-4D97-AF65-F5344CB8AC3E}">
        <p14:creationId xmlns:p14="http://schemas.microsoft.com/office/powerpoint/2010/main" val="91861144"/>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0" y="2832099"/>
            <a:ext cx="12192000" cy="2870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Sorularınız ve Önerileriniz</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49</a:t>
            </a:fld>
            <a:endParaRPr lang="tr-TR"/>
          </a:p>
        </p:txBody>
      </p:sp>
    </p:spTree>
    <p:extLst>
      <p:ext uri="{BB962C8B-B14F-4D97-AF65-F5344CB8AC3E}">
        <p14:creationId xmlns:p14="http://schemas.microsoft.com/office/powerpoint/2010/main" val="149530865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21024E-FF4A-CCE4-5453-E107FF3AE0B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rPr>
              <a:t>YÖNETİM: </a:t>
            </a:r>
            <a:r>
              <a:rPr lang="tr-TR" sz="3200" b="1" dirty="0">
                <a:solidFill>
                  <a:srgbClr val="3333FF"/>
                </a:solidFill>
                <a:latin typeface="+mn-lt"/>
              </a:rPr>
              <a:t>Kurullar / Komisyonlar</a:t>
            </a:r>
            <a:endParaRPr lang="tr-TR" sz="3200" dirty="0">
              <a:solidFill>
                <a:srgbClr val="3333FF"/>
              </a:solidFill>
            </a:endParaRPr>
          </a:p>
        </p:txBody>
      </p:sp>
      <p:sp>
        <p:nvSpPr>
          <p:cNvPr id="3" name="Veri Yer Tutucusu 2"/>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619949652"/>
              </p:ext>
            </p:extLst>
          </p:nvPr>
        </p:nvGraphicFramePr>
        <p:xfrm>
          <a:off x="463203" y="2492931"/>
          <a:ext cx="11265593" cy="1229021"/>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072363">
                  <a:extLst>
                    <a:ext uri="{9D8B030D-6E8A-4147-A177-3AD203B41FA5}">
                      <a16:colId xmlns:a16="http://schemas.microsoft.com/office/drawing/2014/main" val="3658092677"/>
                    </a:ext>
                  </a:extLst>
                </a:gridCol>
                <a:gridCol w="2072362">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0">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5220">
                <a:tc>
                  <a:txBody>
                    <a:bodyPr/>
                    <a:lstStyle/>
                    <a:p>
                      <a:pPr>
                        <a:lnSpc>
                          <a:spcPct val="107000"/>
                        </a:lnSpc>
                      </a:pPr>
                      <a:r>
                        <a:rPr lang="tr-TR" sz="1100" dirty="0">
                          <a:effectLst/>
                          <a:latin typeface="Calibri" panose="020F0502020204030204" pitchFamily="34" charset="0"/>
                          <a:cs typeface="Times New Roman" panose="02020603050405020304" pitchFamily="18" charset="0"/>
                        </a:rPr>
                        <a:t>Kalite Komisyonu</a:t>
                      </a:r>
                    </a:p>
                  </a:txBody>
                  <a:tcPr marL="46990" marR="46990" marT="6350"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1959710692"/>
                  </a:ext>
                </a:extLst>
              </a:tr>
              <a:tr h="277907">
                <a:tc>
                  <a:txBody>
                    <a:bodyPr/>
                    <a:lstStyle/>
                    <a:p>
                      <a:pPr>
                        <a:lnSpc>
                          <a:spcPct val="107000"/>
                        </a:lnSpc>
                      </a:pPr>
                      <a:r>
                        <a:rPr lang="tr-TR" sz="1100" dirty="0">
                          <a:effectLst/>
                          <a:latin typeface="Calibri" panose="020F0502020204030204" pitchFamily="34" charset="0"/>
                          <a:cs typeface="Times New Roman" panose="02020603050405020304" pitchFamily="18" charset="0"/>
                        </a:rPr>
                        <a:t>Sınav Yönetimi Komisyonu</a:t>
                      </a:r>
                    </a:p>
                  </a:txBody>
                  <a:tcPr marL="46990" marR="46990" marT="635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100" dirty="0">
                          <a:effectLst/>
                          <a:latin typeface="Calibri" panose="020F0502020204030204" pitchFamily="34" charset="0"/>
                          <a:cs typeface="Times New Roman" panose="02020603050405020304" pitchFamily="18" charset="0"/>
                        </a:rPr>
                        <a:t>3</a:t>
                      </a:r>
                    </a:p>
                    <a:p>
                      <a:pPr algn="ct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1978730926"/>
                  </a:ext>
                </a:extLst>
              </a:tr>
            </a:tbl>
          </a:graphicData>
        </a:graphic>
      </p:graphicFrame>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66294177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318052" y="2524539"/>
            <a:ext cx="11529391" cy="317776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Katılımınız ve katkılarınız için teşekkür ederiz. </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50</a:t>
            </a:fld>
            <a:endParaRPr lang="tr-TR"/>
          </a:p>
        </p:txBody>
      </p:sp>
    </p:spTree>
    <p:extLst>
      <p:ext uri="{BB962C8B-B14F-4D97-AF65-F5344CB8AC3E}">
        <p14:creationId xmlns:p14="http://schemas.microsoft.com/office/powerpoint/2010/main" val="195688338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fontScale="55000" lnSpcReduction="20000"/>
          </a:bodyPr>
          <a:lstStyle/>
          <a:p>
            <a:r>
              <a:rPr lang="tr-TR" sz="9600" b="1" dirty="0">
                <a:solidFill>
                  <a:srgbClr val="FF0000"/>
                </a:solidFill>
              </a:rPr>
              <a:t>PERSONEL</a:t>
            </a:r>
          </a:p>
          <a:p>
            <a:endParaRPr lang="tr-TR" sz="6000" b="1" dirty="0">
              <a:solidFill>
                <a:srgbClr val="FF0000"/>
              </a:solidFill>
            </a:endParaRPr>
          </a:p>
          <a:p>
            <a:r>
              <a:rPr lang="tr-TR" sz="4400" b="1" dirty="0">
                <a:solidFill>
                  <a:srgbClr val="3333FF"/>
                </a:solidFill>
              </a:rPr>
              <a:t>AKADEMİK PERSONEL VE İDARİ PERSONEL</a:t>
            </a:r>
            <a:endParaRPr lang="tr-TR" sz="44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a:t>
            </a:fld>
            <a:endParaRPr lang="tr-TR"/>
          </a:p>
        </p:txBody>
      </p:sp>
    </p:spTree>
    <p:extLst>
      <p:ext uri="{BB962C8B-B14F-4D97-AF65-F5344CB8AC3E}">
        <p14:creationId xmlns:p14="http://schemas.microsoft.com/office/powerpoint/2010/main" val="136655420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7" y="762001"/>
            <a:ext cx="10315368" cy="691424"/>
          </a:xfrm>
        </p:spPr>
        <p:txBody>
          <a:bodyPr>
            <a:noAutofit/>
          </a:bodyPr>
          <a:lstStyle/>
          <a:p>
            <a:pPr algn="ctr"/>
            <a:r>
              <a:rPr lang="tr-TR" sz="3600" b="1" dirty="0">
                <a:solidFill>
                  <a:srgbClr val="FF0000"/>
                </a:solidFill>
                <a:latin typeface="+mn-lt"/>
              </a:rPr>
              <a:t>Akademik Personel Sayısı</a:t>
            </a:r>
            <a:endParaRPr lang="tr-TR" sz="36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7</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307722408"/>
              </p:ext>
            </p:extLst>
          </p:nvPr>
        </p:nvGraphicFramePr>
        <p:xfrm>
          <a:off x="517232" y="2170544"/>
          <a:ext cx="11282885" cy="2485068"/>
        </p:xfrm>
        <a:graphic>
          <a:graphicData uri="http://schemas.openxmlformats.org/drawingml/2006/table">
            <a:tbl>
              <a:tblPr>
                <a:tableStyleId>{BC89EF96-8CEA-46FF-86C4-4CE0E7609802}</a:tableStyleId>
              </a:tblPr>
              <a:tblGrid>
                <a:gridCol w="1229921">
                  <a:extLst>
                    <a:ext uri="{9D8B030D-6E8A-4147-A177-3AD203B41FA5}">
                      <a16:colId xmlns:a16="http://schemas.microsoft.com/office/drawing/2014/main" val="2374852142"/>
                    </a:ext>
                  </a:extLst>
                </a:gridCol>
                <a:gridCol w="549733">
                  <a:extLst>
                    <a:ext uri="{9D8B030D-6E8A-4147-A177-3AD203B41FA5}">
                      <a16:colId xmlns:a16="http://schemas.microsoft.com/office/drawing/2014/main" val="3943329580"/>
                    </a:ext>
                  </a:extLst>
                </a:gridCol>
                <a:gridCol w="489857">
                  <a:extLst>
                    <a:ext uri="{9D8B030D-6E8A-4147-A177-3AD203B41FA5}">
                      <a16:colId xmlns:a16="http://schemas.microsoft.com/office/drawing/2014/main" val="4042487974"/>
                    </a:ext>
                  </a:extLst>
                </a:gridCol>
                <a:gridCol w="870857">
                  <a:extLst>
                    <a:ext uri="{9D8B030D-6E8A-4147-A177-3AD203B41FA5}">
                      <a16:colId xmlns:a16="http://schemas.microsoft.com/office/drawing/2014/main" val="2314597785"/>
                    </a:ext>
                  </a:extLst>
                </a:gridCol>
                <a:gridCol w="653143">
                  <a:extLst>
                    <a:ext uri="{9D8B030D-6E8A-4147-A177-3AD203B41FA5}">
                      <a16:colId xmlns:a16="http://schemas.microsoft.com/office/drawing/2014/main" val="3001289435"/>
                    </a:ext>
                  </a:extLst>
                </a:gridCol>
                <a:gridCol w="1208314">
                  <a:extLst>
                    <a:ext uri="{9D8B030D-6E8A-4147-A177-3AD203B41FA5}">
                      <a16:colId xmlns:a16="http://schemas.microsoft.com/office/drawing/2014/main" val="832792308"/>
                    </a:ext>
                  </a:extLst>
                </a:gridCol>
                <a:gridCol w="1785257">
                  <a:extLst>
                    <a:ext uri="{9D8B030D-6E8A-4147-A177-3AD203B41FA5}">
                      <a16:colId xmlns:a16="http://schemas.microsoft.com/office/drawing/2014/main" val="89331317"/>
                    </a:ext>
                  </a:extLst>
                </a:gridCol>
                <a:gridCol w="1175657">
                  <a:extLst>
                    <a:ext uri="{9D8B030D-6E8A-4147-A177-3AD203B41FA5}">
                      <a16:colId xmlns:a16="http://schemas.microsoft.com/office/drawing/2014/main" val="360630672"/>
                    </a:ext>
                  </a:extLst>
                </a:gridCol>
                <a:gridCol w="1763486">
                  <a:extLst>
                    <a:ext uri="{9D8B030D-6E8A-4147-A177-3AD203B41FA5}">
                      <a16:colId xmlns:a16="http://schemas.microsoft.com/office/drawing/2014/main" val="4056823348"/>
                    </a:ext>
                  </a:extLst>
                </a:gridCol>
                <a:gridCol w="1556660">
                  <a:extLst>
                    <a:ext uri="{9D8B030D-6E8A-4147-A177-3AD203B41FA5}">
                      <a16:colId xmlns:a16="http://schemas.microsoft.com/office/drawing/2014/main" val="1437704887"/>
                    </a:ext>
                  </a:extLst>
                </a:gridCol>
              </a:tblGrid>
              <a:tr h="478780">
                <a:tc rowSpan="3">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6">
                  <a:txBody>
                    <a:bodyPr/>
                    <a:lstStyle/>
                    <a:p>
                      <a:pPr algn="ctr">
                        <a:lnSpc>
                          <a:spcPct val="107000"/>
                        </a:lnSpc>
                        <a:spcAft>
                          <a:spcPts val="0"/>
                        </a:spcAft>
                      </a:pPr>
                      <a:r>
                        <a:rPr lang="tr-TR" sz="2000" b="1" dirty="0">
                          <a:solidFill>
                            <a:srgbClr val="FF0000"/>
                          </a:solidFill>
                          <a:effectLst/>
                          <a:latin typeface="+mn-lt"/>
                        </a:rPr>
                        <a:t>AKADEMİK PERSONEL SAYISI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3">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gridSpan="2">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KADRO DURUMU</a:t>
                      </a:r>
                    </a:p>
                  </a:txBody>
                  <a:tcPr marL="6350" marR="6350" marT="6350" marB="0" anchor="ctr"/>
                </a:tc>
                <a:tc rowSpan="2" hMerge="1">
                  <a:txBody>
                    <a:bodyPr/>
                    <a:lstStyle/>
                    <a:p>
                      <a:pPr algn="ctr">
                        <a:lnSpc>
                          <a:spcPct val="107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36582">
                <a:tc vMerge="1">
                  <a:txBody>
                    <a:bodyPr/>
                    <a:lstStyle/>
                    <a:p>
                      <a:endParaRPr lang="tr-TR"/>
                    </a:p>
                  </a:txBody>
                  <a:tcPr/>
                </a:tc>
                <a:tc rowSpan="2">
                  <a:txBody>
                    <a:bodyPr/>
                    <a:lstStyle/>
                    <a:p>
                      <a:pPr algn="ctr">
                        <a:lnSpc>
                          <a:spcPct val="107000"/>
                        </a:lnSpc>
                        <a:spcAft>
                          <a:spcPts val="0"/>
                        </a:spcAft>
                      </a:pPr>
                      <a:r>
                        <a:rPr lang="tr-TR" sz="1600" b="1" dirty="0">
                          <a:solidFill>
                            <a:srgbClr val="3333FF"/>
                          </a:solidFill>
                          <a:effectLst/>
                          <a:latin typeface="+mn-lt"/>
                        </a:rPr>
                        <a:t>Prof. Dr.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latin typeface="+mn-lt"/>
                        </a:rPr>
                        <a:t>Doç. Dr.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latin typeface="+mn-lt"/>
                        </a:rPr>
                        <a:t>Dr. </a:t>
                      </a:r>
                      <a:r>
                        <a:rPr lang="tr-TR" sz="1600" b="1" dirty="0" err="1">
                          <a:solidFill>
                            <a:srgbClr val="3333FF"/>
                          </a:solidFill>
                          <a:effectLst/>
                          <a:latin typeface="+mn-lt"/>
                        </a:rPr>
                        <a:t>Öğr</a:t>
                      </a:r>
                      <a:r>
                        <a:rPr lang="tr-TR" sz="1600" b="1" dirty="0">
                          <a:solidFill>
                            <a:srgbClr val="3333FF"/>
                          </a:solidFill>
                          <a:effectLst/>
                          <a:latin typeface="+mn-lt"/>
                        </a:rPr>
                        <a:t>. Üyesi</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a:solidFill>
                            <a:srgbClr val="3333FF"/>
                          </a:solidFill>
                          <a:effectLst/>
                          <a:latin typeface="+mn-lt"/>
                        </a:rPr>
                        <a:t>Arş. Gör.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err="1">
                          <a:solidFill>
                            <a:srgbClr val="3333FF"/>
                          </a:solidFill>
                          <a:effectLst/>
                          <a:latin typeface="+mn-lt"/>
                        </a:rPr>
                        <a:t>Öğr</a:t>
                      </a:r>
                      <a:r>
                        <a:rPr lang="tr-TR" sz="1600" b="1" dirty="0">
                          <a:solidFill>
                            <a:srgbClr val="3333FF"/>
                          </a:solidFill>
                          <a:effectLst/>
                          <a:latin typeface="+mn-lt"/>
                        </a:rPr>
                        <a:t>. Gör. </a:t>
                      </a:r>
                    </a:p>
                    <a:p>
                      <a:pPr algn="ctr">
                        <a:lnSpc>
                          <a:spcPct val="107000"/>
                        </a:lnSpc>
                        <a:spcAft>
                          <a:spcPts val="0"/>
                        </a:spcAft>
                      </a:pPr>
                      <a:r>
                        <a:rPr lang="tr-TR" sz="1600" b="1" dirty="0">
                          <a:solidFill>
                            <a:srgbClr val="3333FF"/>
                          </a:solidFill>
                          <a:effectLst/>
                          <a:latin typeface="+mn-lt"/>
                        </a:rPr>
                        <a:t>(Ders Veren)</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err="1">
                          <a:solidFill>
                            <a:srgbClr val="3333FF"/>
                          </a:solidFill>
                          <a:effectLst/>
                          <a:latin typeface="+mn-lt"/>
                        </a:rPr>
                        <a:t>Öğr</a:t>
                      </a:r>
                      <a:r>
                        <a:rPr lang="tr-TR" sz="1600" b="1" dirty="0">
                          <a:solidFill>
                            <a:srgbClr val="3333FF"/>
                          </a:solidFill>
                          <a:effectLst/>
                          <a:latin typeface="+mn-lt"/>
                        </a:rPr>
                        <a:t>. Gör. </a:t>
                      </a:r>
                    </a:p>
                    <a:p>
                      <a:pPr algn="ctr">
                        <a:lnSpc>
                          <a:spcPct val="107000"/>
                        </a:lnSpc>
                        <a:spcAft>
                          <a:spcPts val="0"/>
                        </a:spcAft>
                      </a:pPr>
                      <a:r>
                        <a:rPr lang="tr-TR" sz="1600" b="1" dirty="0">
                          <a:solidFill>
                            <a:srgbClr val="3333FF"/>
                          </a:solidFill>
                          <a:effectLst/>
                          <a:latin typeface="+mn-lt"/>
                        </a:rPr>
                        <a:t>(Ders Vermeyen)</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tc gridSpan="2"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3474405073"/>
                  </a:ext>
                </a:extLst>
              </a:tr>
              <a:tr h="503084">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a:r>
                        <a:rPr lang="tr-TR" b="1" dirty="0">
                          <a:solidFill>
                            <a:srgbClr val="3333FF"/>
                          </a:solidFill>
                        </a:rPr>
                        <a:t>Kadrolu</a:t>
                      </a:r>
                    </a:p>
                  </a:txBody>
                  <a:tcPr marL="6350" marR="6350" marT="6350" marB="0" anchor="ctr"/>
                </a:tc>
                <a:tc>
                  <a:txBody>
                    <a:bodyPr/>
                    <a:lstStyle/>
                    <a:p>
                      <a:pPr algn="ctr">
                        <a:lnSpc>
                          <a:spcPct val="107000"/>
                        </a:lnSpc>
                        <a:spcAft>
                          <a:spcPts val="0"/>
                        </a:spcAft>
                      </a:pPr>
                      <a:r>
                        <a:rPr lang="tr-TR" sz="1600" b="1" dirty="0">
                          <a:solidFill>
                            <a:srgbClr val="3333FF"/>
                          </a:solidFill>
                          <a:effectLst/>
                          <a:latin typeface="+mn-lt"/>
                          <a:ea typeface="Calibri" panose="020F0502020204030204" pitchFamily="34" charset="0"/>
                          <a:cs typeface="Times New Roman" panose="02020603050405020304" pitchFamily="18" charset="0"/>
                        </a:rPr>
                        <a:t>Görevlendirme</a:t>
                      </a:r>
                    </a:p>
                  </a:txBody>
                  <a:tcPr marL="6350" marR="6350" marT="6350" marB="0" anchor="ctr"/>
                </a:tc>
                <a:extLst>
                  <a:ext uri="{0D108BD9-81ED-4DB2-BD59-A6C34878D82A}">
                    <a16:rowId xmlns:a16="http://schemas.microsoft.com/office/drawing/2014/main" val="514534560"/>
                  </a:ext>
                </a:extLst>
              </a:tr>
              <a:tr h="733311">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2 (İTBF)</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11 (YDYO)</a:t>
                      </a:r>
                    </a:p>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3 (TÖMER)</a:t>
                      </a:r>
                    </a:p>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3 (FEF)</a:t>
                      </a: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spcAft>
                          <a:spcPts val="0"/>
                        </a:spcAft>
                      </a:pPr>
                      <a:r>
                        <a:rPr lang="tr-TR" sz="1400" dirty="0">
                          <a:effectLst/>
                          <a:latin typeface="+mn-lt"/>
                        </a:rPr>
                        <a:t> 19</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19</a:t>
                      </a:r>
                    </a:p>
                  </a:txBody>
                  <a:tcPr marL="9525" marR="9525" marT="9525" marB="0" anchor="ctr"/>
                </a:tc>
                <a:extLst>
                  <a:ext uri="{0D108BD9-81ED-4DB2-BD59-A6C34878D82A}">
                    <a16:rowId xmlns:a16="http://schemas.microsoft.com/office/drawing/2014/main" val="1251189526"/>
                  </a:ext>
                </a:extLst>
              </a:tr>
              <a:tr h="733311">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2 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17</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spcAft>
                          <a:spcPts val="0"/>
                        </a:spcAft>
                      </a:pPr>
                      <a:r>
                        <a:rPr lang="tr-TR" sz="1400" dirty="0">
                          <a:effectLst/>
                          <a:latin typeface="+mn-lt"/>
                        </a:rPr>
                        <a:t> 19</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44174050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7" y="762001"/>
            <a:ext cx="10315368" cy="691424"/>
          </a:xfrm>
        </p:spPr>
        <p:txBody>
          <a:bodyPr>
            <a:noAutofit/>
          </a:bodyPr>
          <a:lstStyle/>
          <a:p>
            <a:pPr algn="ctr"/>
            <a:r>
              <a:rPr lang="tr-TR" sz="3600" b="1" dirty="0">
                <a:solidFill>
                  <a:srgbClr val="FF0000"/>
                </a:solidFill>
              </a:rPr>
              <a:t>İdari Personel Sayısı</a:t>
            </a:r>
            <a:endParaRPr lang="tr-TR" sz="36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8</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904092800"/>
              </p:ext>
            </p:extLst>
          </p:nvPr>
        </p:nvGraphicFramePr>
        <p:xfrm>
          <a:off x="1644886" y="2084876"/>
          <a:ext cx="8337314" cy="2688247"/>
        </p:xfrm>
        <a:graphic>
          <a:graphicData uri="http://schemas.openxmlformats.org/drawingml/2006/table">
            <a:tbl>
              <a:tblPr>
                <a:tableStyleId>{BC89EF96-8CEA-46FF-86C4-4CE0E7609802}</a:tableStyleId>
              </a:tblPr>
              <a:tblGrid>
                <a:gridCol w="989402">
                  <a:extLst>
                    <a:ext uri="{9D8B030D-6E8A-4147-A177-3AD203B41FA5}">
                      <a16:colId xmlns:a16="http://schemas.microsoft.com/office/drawing/2014/main" val="2374852142"/>
                    </a:ext>
                  </a:extLst>
                </a:gridCol>
                <a:gridCol w="1498011">
                  <a:extLst>
                    <a:ext uri="{9D8B030D-6E8A-4147-A177-3AD203B41FA5}">
                      <a16:colId xmlns:a16="http://schemas.microsoft.com/office/drawing/2014/main" val="3943329580"/>
                    </a:ext>
                  </a:extLst>
                </a:gridCol>
                <a:gridCol w="1891650">
                  <a:extLst>
                    <a:ext uri="{9D8B030D-6E8A-4147-A177-3AD203B41FA5}">
                      <a16:colId xmlns:a16="http://schemas.microsoft.com/office/drawing/2014/main" val="4042487974"/>
                    </a:ext>
                  </a:extLst>
                </a:gridCol>
                <a:gridCol w="1333996">
                  <a:extLst>
                    <a:ext uri="{9D8B030D-6E8A-4147-A177-3AD203B41FA5}">
                      <a16:colId xmlns:a16="http://schemas.microsoft.com/office/drawing/2014/main" val="2314597785"/>
                    </a:ext>
                  </a:extLst>
                </a:gridCol>
                <a:gridCol w="1326211">
                  <a:extLst>
                    <a:ext uri="{9D8B030D-6E8A-4147-A177-3AD203B41FA5}">
                      <a16:colId xmlns:a16="http://schemas.microsoft.com/office/drawing/2014/main" val="3001289435"/>
                    </a:ext>
                  </a:extLst>
                </a:gridCol>
                <a:gridCol w="1298044">
                  <a:extLst>
                    <a:ext uri="{9D8B030D-6E8A-4147-A177-3AD203B41FA5}">
                      <a16:colId xmlns:a16="http://schemas.microsoft.com/office/drawing/2014/main" val="360630672"/>
                    </a:ext>
                  </a:extLst>
                </a:gridCol>
              </a:tblGrid>
              <a:tr h="51510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4">
                  <a:txBody>
                    <a:bodyPr/>
                    <a:lstStyle/>
                    <a:p>
                      <a:pPr algn="ctr">
                        <a:lnSpc>
                          <a:spcPct val="107000"/>
                        </a:lnSpc>
                        <a:spcAft>
                          <a:spcPts val="0"/>
                        </a:spcAft>
                      </a:pPr>
                      <a:r>
                        <a:rPr lang="tr-TR" sz="2000" b="1" dirty="0">
                          <a:solidFill>
                            <a:srgbClr val="FF0000"/>
                          </a:solidFill>
                          <a:effectLst/>
                          <a:latin typeface="+mn-lt"/>
                        </a:rPr>
                        <a:t>İDARİ PERSONEL SAYISI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95237">
                <a:tc vMerge="1">
                  <a:txBody>
                    <a:bodyPr/>
                    <a:lstStyle/>
                    <a:p>
                      <a:endParaRPr lang="tr-TR"/>
                    </a:p>
                  </a:txBody>
                  <a:tcPr/>
                </a:tc>
                <a:tc>
                  <a:txBody>
                    <a:bodyPr/>
                    <a:lstStyle/>
                    <a:p>
                      <a:pPr algn="ctr">
                        <a:lnSpc>
                          <a:spcPct val="107000"/>
                        </a:lnSpc>
                        <a:spcAft>
                          <a:spcPts val="0"/>
                        </a:spcAft>
                      </a:pPr>
                      <a:r>
                        <a:rPr lang="tr-TR" sz="1600" b="1" dirty="0">
                          <a:solidFill>
                            <a:srgbClr val="3333FF"/>
                          </a:solidFill>
                          <a:effectLst/>
                        </a:rPr>
                        <a:t>Memur (Kadrolu tüm sınıflar)</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3333FF"/>
                          </a:solidFill>
                          <a:effectLst/>
                        </a:rPr>
                        <a:t>Sözleşmeli İdari Personel (4/b)</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3333FF"/>
                          </a:solidFill>
                          <a:effectLst/>
                        </a:rPr>
                        <a:t>Sürekli İşçi</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3333FF"/>
                          </a:solidFill>
                          <a:effectLst/>
                        </a:rPr>
                        <a:t>696 KHK Göre Sürekli İşçi</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endParaRPr lang="tr-TR"/>
                    </a:p>
                  </a:txBody>
                  <a:tcPr/>
                </a:tc>
                <a:extLst>
                  <a:ext uri="{0D108BD9-81ED-4DB2-BD59-A6C34878D82A}">
                    <a16:rowId xmlns:a16="http://schemas.microsoft.com/office/drawing/2014/main" val="3474405073"/>
                  </a:ext>
                </a:extLst>
              </a:tr>
              <a:tr h="788951">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788951">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99464063"/>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88235" y="840509"/>
            <a:ext cx="10495722" cy="632636"/>
          </a:xfrm>
        </p:spPr>
        <p:txBody>
          <a:bodyPr>
            <a:normAutofit/>
          </a:bodyPr>
          <a:lstStyle/>
          <a:p>
            <a:pPr algn="ctr"/>
            <a:r>
              <a:rPr lang="tr-TR" sz="3200" b="1" dirty="0">
                <a:solidFill>
                  <a:srgbClr val="FF0000"/>
                </a:solidFill>
              </a:rPr>
              <a:t>Birim Ders Yükü Ortalaması (Saat)</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9</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2399842643"/>
              </p:ext>
            </p:extLst>
          </p:nvPr>
        </p:nvGraphicFramePr>
        <p:xfrm>
          <a:off x="337931" y="1796140"/>
          <a:ext cx="11493851" cy="4380626"/>
        </p:xfrm>
        <a:graphic>
          <a:graphicData uri="http://schemas.openxmlformats.org/drawingml/2006/table">
            <a:tbl>
              <a:tblPr firstRow="1" firstCol="1" lastRow="1" lastCol="1" bandRow="1" bandCol="1">
                <a:tableStyleId>{BDBED569-4797-4DF1-A0F4-6AAB3CD982D8}</a:tableStyleId>
              </a:tblPr>
              <a:tblGrid>
                <a:gridCol w="7285554">
                  <a:extLst>
                    <a:ext uri="{9D8B030D-6E8A-4147-A177-3AD203B41FA5}">
                      <a16:colId xmlns:a16="http://schemas.microsoft.com/office/drawing/2014/main" val="94824080"/>
                    </a:ext>
                  </a:extLst>
                </a:gridCol>
                <a:gridCol w="1314457">
                  <a:extLst>
                    <a:ext uri="{9D8B030D-6E8A-4147-A177-3AD203B41FA5}">
                      <a16:colId xmlns:a16="http://schemas.microsoft.com/office/drawing/2014/main" val="3552602410"/>
                    </a:ext>
                  </a:extLst>
                </a:gridCol>
                <a:gridCol w="794787">
                  <a:extLst>
                    <a:ext uri="{9D8B030D-6E8A-4147-A177-3AD203B41FA5}">
                      <a16:colId xmlns:a16="http://schemas.microsoft.com/office/drawing/2014/main" val="3198193889"/>
                    </a:ext>
                  </a:extLst>
                </a:gridCol>
                <a:gridCol w="1304266">
                  <a:extLst>
                    <a:ext uri="{9D8B030D-6E8A-4147-A177-3AD203B41FA5}">
                      <a16:colId xmlns:a16="http://schemas.microsoft.com/office/drawing/2014/main" val="3226704762"/>
                    </a:ext>
                  </a:extLst>
                </a:gridCol>
                <a:gridCol w="794787">
                  <a:extLst>
                    <a:ext uri="{9D8B030D-6E8A-4147-A177-3AD203B41FA5}">
                      <a16:colId xmlns:a16="http://schemas.microsoft.com/office/drawing/2014/main" val="3420404879"/>
                    </a:ext>
                  </a:extLst>
                </a:gridCol>
              </a:tblGrid>
              <a:tr h="797472">
                <a:tc>
                  <a:txBody>
                    <a:bodyPr/>
                    <a:lstStyle/>
                    <a:p>
                      <a:pPr algn="ctr">
                        <a:lnSpc>
                          <a:spcPct val="107000"/>
                        </a:lnSpc>
                        <a:spcAft>
                          <a:spcPts val="0"/>
                        </a:spcAft>
                      </a:pPr>
                      <a:r>
                        <a:rPr lang="tr-TR" sz="1400" dirty="0">
                          <a:solidFill>
                            <a:srgbClr val="FF0000"/>
                          </a:solidFill>
                          <a:effectLst/>
                          <a:latin typeface="+mn-lt"/>
                        </a:rPr>
                        <a:t>BİRİM DERS YÜKÜ ORTALAMASI</a:t>
                      </a:r>
                    </a:p>
                    <a:p>
                      <a:pPr algn="ctr">
                        <a:lnSpc>
                          <a:spcPct val="107000"/>
                        </a:lnSpc>
                        <a:spcAft>
                          <a:spcPts val="0"/>
                        </a:spcAft>
                      </a:pPr>
                      <a:r>
                        <a:rPr lang="tr-TR" sz="1400" i="1" dirty="0">
                          <a:solidFill>
                            <a:srgbClr val="3333FF"/>
                          </a:solidFill>
                          <a:effectLst/>
                          <a:latin typeface="+mn-lt"/>
                          <a:ea typeface="Calibri" panose="020F0502020204030204" pitchFamily="34" charset="0"/>
                          <a:cs typeface="Times New Roman" panose="02020603050405020304" pitchFamily="18" charset="0"/>
                        </a:rPr>
                        <a:t>(Lütfen birim program</a:t>
                      </a:r>
                      <a:r>
                        <a:rPr lang="tr-TR" sz="1400" i="1" baseline="0" dirty="0">
                          <a:solidFill>
                            <a:srgbClr val="3333FF"/>
                          </a:solidFill>
                          <a:effectLst/>
                          <a:latin typeface="+mn-lt"/>
                          <a:ea typeface="Calibri" panose="020F0502020204030204" pitchFamily="34" charset="0"/>
                          <a:cs typeface="Times New Roman" panose="02020603050405020304" pitchFamily="18" charset="0"/>
                        </a:rPr>
                        <a:t> yapınıza uygun olan satırları cevaplayınız) </a:t>
                      </a:r>
                      <a:endParaRPr lang="tr-TR" sz="1400" i="1" dirty="0">
                        <a:solidFill>
                          <a:srgbClr val="3333FF"/>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2024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2025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17771678"/>
                  </a:ext>
                </a:extLst>
              </a:tr>
              <a:tr h="23477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919270204"/>
                  </a:ext>
                </a:extLst>
              </a:tr>
              <a:tr h="203375">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006458568"/>
                  </a:ext>
                </a:extLst>
              </a:tr>
              <a:tr h="288049">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(Tez, tez izleme, seminer ve uzmanlık dersleri hariç)</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870671006"/>
                  </a:ext>
                </a:extLst>
              </a:tr>
              <a:tr h="40120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(Sadece tez, tez izleme, seminer ve uzmanlık dersleri)</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870683367"/>
                  </a:ext>
                </a:extLst>
              </a:tr>
              <a:tr h="296335">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TOPLAM Ders Yükü (saat)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761748035"/>
                  </a:ext>
                </a:extLst>
              </a:tr>
              <a:tr h="203375">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643427461"/>
                  </a:ext>
                </a:extLst>
              </a:tr>
              <a:tr h="203375">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234417156"/>
                  </a:ext>
                </a:extLst>
              </a:tr>
              <a:tr h="203375">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1896136858"/>
                  </a:ext>
                </a:extLst>
              </a:tr>
              <a:tr h="287187">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TOPLAM Ders Yükü (saat) (Ön lisans ve Lisans)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89198577"/>
                  </a:ext>
                </a:extLst>
              </a:tr>
              <a:tr h="203375">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2686940478"/>
                  </a:ext>
                </a:extLst>
              </a:tr>
              <a:tr h="427794">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Hariç)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280426310"/>
                  </a:ext>
                </a:extLst>
              </a:tr>
              <a:tr h="427794">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Dahil)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453871493"/>
                  </a:ext>
                </a:extLst>
              </a:tr>
              <a:tr h="203150">
                <a:tc gridSpan="5">
                  <a:txBody>
                    <a:bodyPr/>
                    <a:lstStyle/>
                    <a:p>
                      <a:pPr>
                        <a:lnSpc>
                          <a:spcPct val="107000"/>
                        </a:lnSpc>
                        <a:spcAft>
                          <a:spcPts val="800"/>
                        </a:spcAft>
                      </a:pPr>
                      <a:r>
                        <a:rPr lang="tr-TR" sz="1200" dirty="0">
                          <a:solidFill>
                            <a:srgbClr val="FF0000"/>
                          </a:solidFill>
                          <a:effectLst/>
                          <a:latin typeface="+mn-lt"/>
                        </a:rPr>
                        <a:t>*: Her bir satırın karşısına o yıla ait toplam</a:t>
                      </a:r>
                      <a:r>
                        <a:rPr lang="tr-TR" sz="1100" dirty="0">
                          <a:effectLst/>
                          <a:latin typeface="+mn-lt"/>
                        </a:rPr>
                        <a:t> </a:t>
                      </a:r>
                      <a:r>
                        <a:rPr lang="tr-TR" sz="1200" dirty="0">
                          <a:solidFill>
                            <a:srgbClr val="FF0000"/>
                          </a:solidFill>
                          <a:effectLst/>
                          <a:latin typeface="+mn-lt"/>
                        </a:rPr>
                        <a:t>sayıyı yazınız.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32512775"/>
                  </a:ext>
                </a:extLst>
              </a:tr>
            </a:tbl>
          </a:graphicData>
        </a:graphic>
      </p:graphicFrame>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782" y="6320598"/>
            <a:ext cx="367608" cy="372713"/>
          </a:xfrm>
          <a:prstGeom prst="rect">
            <a:avLst/>
          </a:prstGeom>
        </p:spPr>
      </p:pic>
    </p:spTree>
    <p:extLst>
      <p:ext uri="{BB962C8B-B14F-4D97-AF65-F5344CB8AC3E}">
        <p14:creationId xmlns:p14="http://schemas.microsoft.com/office/powerpoint/2010/main" val="302478980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8613</TotalTime>
  <Words>3976</Words>
  <Application>Microsoft Macintosh PowerPoint</Application>
  <PresentationFormat>Geniş ekran</PresentationFormat>
  <Paragraphs>890</Paragraphs>
  <Slides>50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50</vt:i4>
      </vt:variant>
    </vt:vector>
  </HeadingPairs>
  <TitlesOfParts>
    <vt:vector size="54" baseType="lpstr">
      <vt:lpstr>Arial</vt:lpstr>
      <vt:lpstr>Calibri</vt:lpstr>
      <vt:lpstr>Times New Roman</vt:lpstr>
      <vt:lpstr>Office Teması</vt:lpstr>
      <vt:lpstr>PowerPoint Sunusu</vt:lpstr>
      <vt:lpstr>SUNUM PLANI</vt:lpstr>
      <vt:lpstr>PowerPoint Sunusu</vt:lpstr>
      <vt:lpstr>YÖNETİM: Müdürlük / Koordinatörlük</vt:lpstr>
      <vt:lpstr>YÖNETİM: Kurullar / Komisyonlar</vt:lpstr>
      <vt:lpstr>PowerPoint Sunusu</vt:lpstr>
      <vt:lpstr>Akademik Personel Sayısı</vt:lpstr>
      <vt:lpstr>İdari Personel Sayısı</vt:lpstr>
      <vt:lpstr>Birim Ders Yükü Ortalaması (Saat)</vt:lpstr>
      <vt:lpstr>PowerPoint Sunusu</vt:lpstr>
      <vt:lpstr>ÖĞRENCİ SAYISI </vt:lpstr>
      <vt:lpstr>Öğretim Üyesi/Elemanı Başına Düşen Öğrenci Sayısı  (Programdaki ön lisans, lisans ve lisansüstü toplam öğrenci sayısı) (Sadece TÖMER) </vt:lpstr>
      <vt:lpstr>PowerPoint Sunusu</vt:lpstr>
      <vt:lpstr>Fiziksel Yapı: Eğitim Alanları (Derslikler)</vt:lpstr>
      <vt:lpstr>Fiziksel Yapı: Hizmet Alanları</vt:lpstr>
      <vt:lpstr>Bilgi ve Teknoloji Kaynakları</vt:lpstr>
      <vt:lpstr>PowerPoint Sunusu</vt:lpstr>
      <vt:lpstr>Araştırma ve Geliştirme Faaliyetleri:  Yıllara Göre Makale  Bilgileri</vt:lpstr>
      <vt:lpstr>Araştırma ve Geliştirme Faaliyetleri :  Yıllara Göre Makale  Bilgileri</vt:lpstr>
      <vt:lpstr>Araştırma ve Geliştirme Faaliyetleri: Yıllara Göre Kitap Bilgileri</vt:lpstr>
      <vt:lpstr>Araştırma ve Geliştirme Faaliyetleri:  Yıllara Göre Proje Bilgileri</vt:lpstr>
      <vt:lpstr>Araştırma ve Geliştirme Faaliyetleri :  Yıllara Göre Bilimsel Toplantı Faaliyetleri </vt:lpstr>
      <vt:lpstr>Araştırma ve Geliştirme Faaliyetleri:  Yıllara Göre Editörlük ve Hakemlik Faaliyetleri</vt:lpstr>
      <vt:lpstr>Araştırma ve Geliştirme Faaliyetleri:  Atıflar (Yazarın kendi yayınlarına yaptığı atıflar hariç)</vt:lpstr>
      <vt:lpstr>Bilimsel, Sosyal, Kültürel ve Sportif Faaliyetler</vt:lpstr>
      <vt:lpstr>Bilimsel, Sosyal, Kültürel ve Sportif Faaliyetler  (Düzenlemiş olduğunuz her bir etkinliğe ilişkin bilgileri tabloya yazınız)</vt:lpstr>
      <vt:lpstr>PowerPoint Sunusu</vt:lpstr>
      <vt:lpstr>Uluslararası İşbirlikleri (Ortak Programlar ve Projeler)</vt:lpstr>
      <vt:lpstr>Uluslararası İşbirlikleri (Erasmus+)</vt:lpstr>
      <vt:lpstr>PowerPoint Sunusu</vt:lpstr>
      <vt:lpstr>2024 Birim İç Değerlendirme Raporu (BİDR) Kalite Güvence Sistem Ölçütleri Olgunluk Düzeyleri: LİDERLİK, YÖNETİŞİM VE KALİTE</vt:lpstr>
      <vt:lpstr>Birim İç Değerlendirme Raporu (BİDR) Kalite Güvence Sistem Ölçütleri Olgunluk Düzeyleri: LİDERLİK, YÖNETİŞİM VE KALİTE</vt:lpstr>
      <vt:lpstr>Birim İç Değerlendirme Raporu (BİDR) Kalite Güvence Sistem Ölçütleri Olgunluk Düzeyleri: EĞİTİM VE ÖĞRETİM</vt:lpstr>
      <vt:lpstr>Birim İç Değerlendirme Raporu (BİDR) Kalite Güvence Sistem Ölçütleri Olgunluk Düzeyleri: EĞİTİM VE ÖĞRETİM</vt:lpstr>
      <vt:lpstr>Birim İç Değerlendirme Raporu (BİDR) Kalite Güvence Sistem Ölçütleri Olgunluk Düzeyleri: ARAŞTIRMA VE GELİŞTİRME</vt:lpstr>
      <vt:lpstr>Birim İç Değerlendirme Raporu (BİDR) Kalite Güvence Sistem Ölçütleri Olgunluk Düzeyleri: TOPLUMSAL KATKI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Güçlü Yönleri</vt:lpstr>
      <vt:lpstr>Öz Değerlendirme: Birimin Geliştirmeye Açık Yönleri</vt:lpstr>
      <vt:lpstr>Öz Değerlendirme: Birimin Geliştirmeye Açık Yönleri</vt:lpstr>
      <vt:lpstr>Öz Değerlendirme: Birimin Geliştirmeye Açık Yönleri</vt:lpstr>
      <vt:lpstr>Öz Değerlendirme: Birimin Geliştirmeye Açık Yönleri</vt:lpstr>
      <vt:lpstr>Öz Değerlendirme: Birimin Geliştirmeye Açık Yönleri</vt:lpstr>
      <vt:lpstr>Öz Değerlendirme: Birimin Geliştirmeye Açık Yönleri</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Gökçenaz Gayret</cp:lastModifiedBy>
  <cp:revision>631</cp:revision>
  <cp:lastPrinted>2023-06-23T13:03:34Z</cp:lastPrinted>
  <dcterms:created xsi:type="dcterms:W3CDTF">2021-05-17T12:15:06Z</dcterms:created>
  <dcterms:modified xsi:type="dcterms:W3CDTF">2026-01-15T12:31:10Z</dcterms:modified>
</cp:coreProperties>
</file>