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514" r:id="rId2"/>
    <p:sldId id="515" r:id="rId3"/>
    <p:sldId id="632" r:id="rId4"/>
    <p:sldId id="630" r:id="rId5"/>
    <p:sldId id="600" r:id="rId6"/>
    <p:sldId id="599" r:id="rId7"/>
    <p:sldId id="604" r:id="rId8"/>
    <p:sldId id="603" r:id="rId9"/>
    <p:sldId id="626" r:id="rId10"/>
    <p:sldId id="636" r:id="rId11"/>
    <p:sldId id="589" r:id="rId12"/>
    <p:sldId id="588" r:id="rId13"/>
    <p:sldId id="590" r:id="rId14"/>
    <p:sldId id="594" r:id="rId15"/>
    <p:sldId id="591" r:id="rId16"/>
    <p:sldId id="592" r:id="rId17"/>
    <p:sldId id="633" r:id="rId18"/>
    <p:sldId id="631" r:id="rId19"/>
    <p:sldId id="612" r:id="rId20"/>
    <p:sldId id="640" r:id="rId21"/>
    <p:sldId id="645" r:id="rId22"/>
    <p:sldId id="642" r:id="rId23"/>
    <p:sldId id="643" r:id="rId24"/>
    <p:sldId id="621" r:id="rId25"/>
    <p:sldId id="644" r:id="rId26"/>
    <p:sldId id="641" r:id="rId27"/>
    <p:sldId id="613" r:id="rId28"/>
    <p:sldId id="614" r:id="rId29"/>
    <p:sldId id="647" r:id="rId30"/>
    <p:sldId id="648" r:id="rId31"/>
    <p:sldId id="652" r:id="rId32"/>
    <p:sldId id="651" r:id="rId33"/>
    <p:sldId id="654" r:id="rId34"/>
    <p:sldId id="655" r:id="rId35"/>
    <p:sldId id="656" r:id="rId36"/>
    <p:sldId id="657" r:id="rId37"/>
    <p:sldId id="658" r:id="rId38"/>
    <p:sldId id="659" r:id="rId39"/>
    <p:sldId id="660" r:id="rId40"/>
    <p:sldId id="661" r:id="rId41"/>
    <p:sldId id="665" r:id="rId42"/>
    <p:sldId id="662" r:id="rId43"/>
    <p:sldId id="666" r:id="rId44"/>
    <p:sldId id="667" r:id="rId45"/>
    <p:sldId id="541" r:id="rId46"/>
    <p:sldId id="547" r:id="rId47"/>
    <p:sldId id="663" r:id="rId48"/>
    <p:sldId id="664" r:id="rId49"/>
    <p:sldId id="549" r:id="rId50"/>
    <p:sldId id="707" r:id="rId51"/>
    <p:sldId id="550" r:id="rId52"/>
    <p:sldId id="699" r:id="rId53"/>
    <p:sldId id="700" r:id="rId54"/>
    <p:sldId id="701" r:id="rId55"/>
    <p:sldId id="702" r:id="rId56"/>
    <p:sldId id="703" r:id="rId57"/>
    <p:sldId id="704" r:id="rId58"/>
    <p:sldId id="705" r:id="rId59"/>
    <p:sldId id="706" r:id="rId60"/>
    <p:sldId id="554" r:id="rId61"/>
    <p:sldId id="555" r:id="rId62"/>
    <p:sldId id="558" r:id="rId63"/>
    <p:sldId id="557" r:id="rId64"/>
    <p:sldId id="670" r:id="rId65"/>
    <p:sldId id="559" r:id="rId66"/>
    <p:sldId id="560" r:id="rId67"/>
    <p:sldId id="561" r:id="rId68"/>
    <p:sldId id="562" r:id="rId69"/>
    <p:sldId id="563" r:id="rId70"/>
    <p:sldId id="679" r:id="rId71"/>
    <p:sldId id="460" r:id="rId72"/>
    <p:sldId id="461" r:id="rId73"/>
    <p:sldId id="518" r:id="rId74"/>
    <p:sldId id="681" r:id="rId75"/>
    <p:sldId id="463" r:id="rId76"/>
    <p:sldId id="464" r:id="rId77"/>
    <p:sldId id="465" r:id="rId78"/>
    <p:sldId id="466" r:id="rId79"/>
    <p:sldId id="467" r:id="rId80"/>
    <p:sldId id="468" r:id="rId81"/>
    <p:sldId id="687" r:id="rId82"/>
    <p:sldId id="688" r:id="rId83"/>
    <p:sldId id="693" r:id="rId84"/>
    <p:sldId id="694" r:id="rId85"/>
    <p:sldId id="695" r:id="rId86"/>
    <p:sldId id="696" r:id="rId87"/>
    <p:sldId id="697" r:id="rId88"/>
    <p:sldId id="473" r:id="rId89"/>
    <p:sldId id="682" r:id="rId90"/>
    <p:sldId id="708" r:id="rId91"/>
    <p:sldId id="709" r:id="rId92"/>
    <p:sldId id="510" r:id="rId93"/>
    <p:sldId id="511" r:id="rId94"/>
    <p:sldId id="470" r:id="rId95"/>
    <p:sldId id="727" r:id="rId96"/>
    <p:sldId id="728" r:id="rId97"/>
    <p:sldId id="729" r:id="rId98"/>
    <p:sldId id="710" r:id="rId99"/>
    <p:sldId id="711" r:id="rId100"/>
    <p:sldId id="712" r:id="rId101"/>
    <p:sldId id="479" r:id="rId102"/>
    <p:sldId id="565" r:id="rId103"/>
    <p:sldId id="566" r:id="rId104"/>
    <p:sldId id="568" r:id="rId105"/>
    <p:sldId id="569" r:id="rId106"/>
    <p:sldId id="570" r:id="rId107"/>
    <p:sldId id="572" r:id="rId108"/>
    <p:sldId id="721" r:id="rId109"/>
    <p:sldId id="573" r:id="rId110"/>
    <p:sldId id="574" r:id="rId111"/>
    <p:sldId id="717" r:id="rId112"/>
    <p:sldId id="718" r:id="rId113"/>
    <p:sldId id="575" r:id="rId114"/>
    <p:sldId id="577" r:id="rId115"/>
    <p:sldId id="578" r:id="rId116"/>
    <p:sldId id="579" r:id="rId117"/>
    <p:sldId id="691" r:id="rId118"/>
    <p:sldId id="692" r:id="rId119"/>
    <p:sldId id="726" r:id="rId120"/>
    <p:sldId id="689" r:id="rId121"/>
    <p:sldId id="586" r:id="rId122"/>
    <p:sldId id="690" r:id="rId123"/>
    <p:sldId id="698" r:id="rId124"/>
    <p:sldId id="513" r:id="rId125"/>
    <p:sldId id="683" r:id="rId126"/>
    <p:sldId id="684" r:id="rId127"/>
    <p:sldId id="685" r:id="rId128"/>
    <p:sldId id="686" r:id="rId129"/>
    <p:sldId id="725" r:id="rId130"/>
    <p:sldId id="730" r:id="rId131"/>
    <p:sldId id="499" r:id="rId132"/>
    <p:sldId id="258" r:id="rId13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99"/>
    <a:srgbClr val="962E2E"/>
    <a:srgbClr val="000099"/>
    <a:srgbClr val="0099FF"/>
    <a:srgbClr val="FA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14" d="100"/>
          <a:sy n="114" d="100"/>
        </p:scale>
        <p:origin x="414"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1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rts/_rels/chart1.xml.rels><?xml version="1.0" encoding="UTF-8" standalone="yes"?>
<Relationships xmlns="http://schemas.openxmlformats.org/package/2006/relationships"><Relationship Id="rId1" Type="http://schemas.openxmlformats.org/officeDocument/2006/relationships/oleObject" Target="Kitap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Kitap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Kitap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Kitap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Kit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a:t>Birim Danışman Üye uygulamasının</a:t>
            </a:r>
            <a:r>
              <a:rPr lang="tr-TR" baseline="0"/>
              <a:t> birim kalite çalışmalarına olumlu katkı sağladığını düşünüyorum</a:t>
            </a:r>
            <a:endParaRPr lang="tr-T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Sayfa1!$A$4:$A$8</c:f>
              <c:strCache>
                <c:ptCount val="5"/>
                <c:pt idx="0">
                  <c:v>Kesinlikle Katılmıyorum</c:v>
                </c:pt>
                <c:pt idx="1">
                  <c:v>Katılmıyorum</c:v>
                </c:pt>
                <c:pt idx="2">
                  <c:v>Kararsızım</c:v>
                </c:pt>
                <c:pt idx="3">
                  <c:v>Katılıyorum</c:v>
                </c:pt>
                <c:pt idx="4">
                  <c:v>Kesinlikle Katılıyorum</c:v>
                </c:pt>
              </c:strCache>
            </c:strRef>
          </c:cat>
          <c:val>
            <c:numRef>
              <c:f>Sayfa1!$B$4:$B$8</c:f>
              <c:numCache>
                <c:formatCode>General</c:formatCode>
                <c:ptCount val="5"/>
                <c:pt idx="0">
                  <c:v>0</c:v>
                </c:pt>
                <c:pt idx="1">
                  <c:v>1</c:v>
                </c:pt>
                <c:pt idx="2">
                  <c:v>5</c:v>
                </c:pt>
                <c:pt idx="3">
                  <c:v>30</c:v>
                </c:pt>
                <c:pt idx="4">
                  <c:v>117</c:v>
                </c:pt>
              </c:numCache>
            </c:numRef>
          </c:val>
          <c:extLst>
            <c:ext xmlns:c16="http://schemas.microsoft.com/office/drawing/2014/chart" uri="{C3380CC4-5D6E-409C-BE32-E72D297353CC}">
              <c16:uniqueId val="{00000000-F4D8-4983-98A9-CF840B77E664}"/>
            </c:ext>
          </c:extLst>
        </c:ser>
        <c:dLbls>
          <c:showLegendKey val="0"/>
          <c:showVal val="0"/>
          <c:showCatName val="0"/>
          <c:showSerName val="0"/>
          <c:showPercent val="1"/>
          <c:showBubbleSize val="0"/>
          <c:showLeaderLines val="0"/>
        </c:dLbls>
      </c:pie3DChart>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tr-TR" dirty="0"/>
              <a:t>Birim faaliyetlerini iyileştirecek uygulamalara yönelik faydalı geri </a:t>
            </a:r>
            <a:r>
              <a:rPr lang="tr-TR" dirty="0" smtClean="0"/>
              <a:t>bildirimlerde </a:t>
            </a:r>
            <a:r>
              <a:rPr lang="tr-TR" dirty="0"/>
              <a:t>bulunuldu</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Sayfa4!$A$9:$A$13</c:f>
              <c:strCache>
                <c:ptCount val="5"/>
                <c:pt idx="0">
                  <c:v>Kesinlikle Katılmıyorum</c:v>
                </c:pt>
                <c:pt idx="1">
                  <c:v>Katılmıyorum</c:v>
                </c:pt>
                <c:pt idx="2">
                  <c:v>Kararsızım</c:v>
                </c:pt>
                <c:pt idx="3">
                  <c:v>Katılıyorum</c:v>
                </c:pt>
                <c:pt idx="4">
                  <c:v>Kesinlikle Katılıyorum</c:v>
                </c:pt>
              </c:strCache>
            </c:strRef>
          </c:cat>
          <c:val>
            <c:numRef>
              <c:f>Sayfa4!$B$9:$B$13</c:f>
              <c:numCache>
                <c:formatCode>General</c:formatCode>
                <c:ptCount val="5"/>
                <c:pt idx="0">
                  <c:v>1</c:v>
                </c:pt>
                <c:pt idx="1">
                  <c:v>1</c:v>
                </c:pt>
                <c:pt idx="2">
                  <c:v>4</c:v>
                </c:pt>
                <c:pt idx="3">
                  <c:v>31</c:v>
                </c:pt>
                <c:pt idx="4">
                  <c:v>116</c:v>
                </c:pt>
              </c:numCache>
            </c:numRef>
          </c:val>
          <c:extLst>
            <c:ext xmlns:c16="http://schemas.microsoft.com/office/drawing/2014/chart" uri="{C3380CC4-5D6E-409C-BE32-E72D297353CC}">
              <c16:uniqueId val="{00000000-5E1A-4CCF-8377-905968D65C58}"/>
            </c:ext>
          </c:extLst>
        </c:ser>
        <c:dLbls>
          <c:showLegendKey val="0"/>
          <c:showVal val="0"/>
          <c:showCatName val="0"/>
          <c:showSerName val="0"/>
          <c:showPercent val="1"/>
          <c:showBubbleSize val="0"/>
          <c:showLeaderLines val="0"/>
        </c:dLbls>
      </c:pie3DChart>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tr-TR"/>
              <a:t>BİDR ile ilgili olarak verilen geri bildirimlerin faydalı olduğunu düşünüyorum</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Sayfa2!$A$7:$A$11</c:f>
              <c:strCache>
                <c:ptCount val="5"/>
                <c:pt idx="0">
                  <c:v>Kesinlikle Katılmıyorum</c:v>
                </c:pt>
                <c:pt idx="1">
                  <c:v>Katılmıyorum</c:v>
                </c:pt>
                <c:pt idx="2">
                  <c:v>Kararsızım</c:v>
                </c:pt>
                <c:pt idx="3">
                  <c:v>Katılıyorum</c:v>
                </c:pt>
                <c:pt idx="4">
                  <c:v>Kesinlikle Katılıyorum</c:v>
                </c:pt>
              </c:strCache>
            </c:strRef>
          </c:cat>
          <c:val>
            <c:numRef>
              <c:f>Sayfa2!$B$7:$B$11</c:f>
              <c:numCache>
                <c:formatCode>General</c:formatCode>
                <c:ptCount val="5"/>
                <c:pt idx="0">
                  <c:v>0</c:v>
                </c:pt>
                <c:pt idx="1">
                  <c:v>1</c:v>
                </c:pt>
                <c:pt idx="2">
                  <c:v>6</c:v>
                </c:pt>
                <c:pt idx="3">
                  <c:v>29</c:v>
                </c:pt>
                <c:pt idx="4">
                  <c:v>117</c:v>
                </c:pt>
              </c:numCache>
            </c:numRef>
          </c:val>
          <c:extLst>
            <c:ext xmlns:c16="http://schemas.microsoft.com/office/drawing/2014/chart" uri="{C3380CC4-5D6E-409C-BE32-E72D297353CC}">
              <c16:uniqueId val="{00000000-F4F4-428E-8141-5BAEE9F09758}"/>
            </c:ext>
          </c:extLst>
        </c:ser>
        <c:dLbls>
          <c:showLegendKey val="0"/>
          <c:showVal val="0"/>
          <c:showCatName val="0"/>
          <c:showSerName val="0"/>
          <c:showPercent val="1"/>
          <c:showBubbleSize val="0"/>
          <c:showLeaderLines val="0"/>
        </c:dLbls>
      </c:pie3DChart>
    </c:plotArea>
    <c:legend>
      <c:legendPos val="b"/>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pPr>
            <a:r>
              <a:rPr lang="tr-TR"/>
              <a:t>BİDR yazımına dair açıklayıcı bilgilere yer verildi</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dLbls>
            <c:spPr>
              <a:noFill/>
              <a:ln>
                <a:noFill/>
              </a:ln>
              <a:effectLst/>
            </c:sp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Sayfa3!$A$6:$A$10</c:f>
              <c:strCache>
                <c:ptCount val="5"/>
                <c:pt idx="0">
                  <c:v>Kesinlikle Katılmıyorum</c:v>
                </c:pt>
                <c:pt idx="1">
                  <c:v>Katılmıyorum</c:v>
                </c:pt>
                <c:pt idx="2">
                  <c:v>Kararsızım</c:v>
                </c:pt>
                <c:pt idx="3">
                  <c:v>Katılıyorum</c:v>
                </c:pt>
                <c:pt idx="4">
                  <c:v>Kesinlikle Katılıyorum</c:v>
                </c:pt>
              </c:strCache>
            </c:strRef>
          </c:cat>
          <c:val>
            <c:numRef>
              <c:f>Sayfa3!$B$6:$B$10</c:f>
              <c:numCache>
                <c:formatCode>General</c:formatCode>
                <c:ptCount val="5"/>
                <c:pt idx="0">
                  <c:v>0</c:v>
                </c:pt>
                <c:pt idx="1">
                  <c:v>1</c:v>
                </c:pt>
                <c:pt idx="2">
                  <c:v>7</c:v>
                </c:pt>
                <c:pt idx="3">
                  <c:v>30</c:v>
                </c:pt>
                <c:pt idx="4">
                  <c:v>115</c:v>
                </c:pt>
              </c:numCache>
            </c:numRef>
          </c:val>
          <c:extLst>
            <c:ext xmlns:c16="http://schemas.microsoft.com/office/drawing/2014/chart" uri="{C3380CC4-5D6E-409C-BE32-E72D297353CC}">
              <c16:uniqueId val="{00000000-804F-4FC2-80A3-24DBBC2BDB0D}"/>
            </c:ext>
          </c:extLst>
        </c:ser>
        <c:dLbls>
          <c:showLegendKey val="0"/>
          <c:showVal val="0"/>
          <c:showCatName val="0"/>
          <c:showSerName val="0"/>
          <c:showPercent val="1"/>
          <c:showBubbleSize val="0"/>
          <c:showLeaderLines val="0"/>
        </c:dLbls>
      </c:pie3DChart>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38"/>
    </mc:Choice>
    <mc:Fallback>
      <c:style val="38"/>
    </mc:Fallback>
  </mc:AlternateContent>
  <c:chart>
    <c:title>
      <c:tx>
        <c:rich>
          <a:bodyPr/>
          <a:lstStyle/>
          <a:p>
            <a:pPr>
              <a:defRPr/>
            </a:pPr>
            <a:r>
              <a:rPr lang="tr-TR"/>
              <a:t>Ziyaretin, birim kalite çalışmalarına katkı sağladığını düşünüyorum</a:t>
            </a:r>
          </a:p>
        </c:rich>
      </c:tx>
      <c:layout/>
      <c:overlay val="0"/>
    </c:title>
    <c:autoTitleDeleted val="0"/>
    <c:view3D>
      <c:rotX val="60"/>
      <c:rotY val="0"/>
      <c:rAngAx val="0"/>
    </c:view3D>
    <c:floor>
      <c:thickness val="0"/>
    </c:floor>
    <c:sideWall>
      <c:thickness val="0"/>
    </c:sideWall>
    <c:backWall>
      <c:thickness val="0"/>
    </c:backWall>
    <c:plotArea>
      <c:layout/>
      <c:pie3DChart>
        <c:varyColors val="1"/>
        <c:ser>
          <c:idx val="0"/>
          <c:order val="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Sayfa5!$A$11:$A$15</c:f>
              <c:strCache>
                <c:ptCount val="5"/>
                <c:pt idx="0">
                  <c:v>Kesinlikle Katılmıyorum</c:v>
                </c:pt>
                <c:pt idx="1">
                  <c:v>Katılmıyorum</c:v>
                </c:pt>
                <c:pt idx="2">
                  <c:v>Kararsızım</c:v>
                </c:pt>
                <c:pt idx="3">
                  <c:v>Katılıyorum</c:v>
                </c:pt>
                <c:pt idx="4">
                  <c:v>Kesinlikle Katılıyorum</c:v>
                </c:pt>
              </c:strCache>
            </c:strRef>
          </c:cat>
          <c:val>
            <c:numRef>
              <c:f>Sayfa5!$B$11:$B$15</c:f>
              <c:numCache>
                <c:formatCode>General</c:formatCode>
                <c:ptCount val="5"/>
                <c:pt idx="0">
                  <c:v>1</c:v>
                </c:pt>
                <c:pt idx="1">
                  <c:v>1</c:v>
                </c:pt>
                <c:pt idx="2">
                  <c:v>2</c:v>
                </c:pt>
                <c:pt idx="3">
                  <c:v>24</c:v>
                </c:pt>
                <c:pt idx="4">
                  <c:v>125</c:v>
                </c:pt>
              </c:numCache>
            </c:numRef>
          </c:val>
          <c:extLst>
            <c:ext xmlns:c16="http://schemas.microsoft.com/office/drawing/2014/chart" uri="{C3380CC4-5D6E-409C-BE32-E72D297353CC}">
              <c16:uniqueId val="{00000000-1479-4DE5-B11D-4F182881DCFB}"/>
            </c:ext>
          </c:extLst>
        </c:ser>
        <c:dLbls>
          <c:showLegendKey val="0"/>
          <c:showVal val="0"/>
          <c:showCatName val="0"/>
          <c:showSerName val="0"/>
          <c:showPercent val="1"/>
          <c:showBubbleSize val="0"/>
          <c:showLeaderLines val="0"/>
        </c:dLbls>
      </c:pie3DChart>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2DAA7-E971-4970-99D5-C66375B4878D}" type="datetimeFigureOut">
              <a:rPr lang="tr-TR" smtClean="0"/>
              <a:pPr/>
              <a:t>25.12.2024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851A4-8259-446C-80A6-1CACD7C3EAC9}" type="slidenum">
              <a:rPr lang="tr-TR" smtClean="0"/>
              <a:pPr/>
              <a:t>‹#›</a:t>
            </a:fld>
            <a:endParaRPr lang="tr-TR"/>
          </a:p>
        </p:txBody>
      </p:sp>
    </p:spTree>
    <p:extLst>
      <p:ext uri="{BB962C8B-B14F-4D97-AF65-F5344CB8AC3E}">
        <p14:creationId xmlns:p14="http://schemas.microsoft.com/office/powerpoint/2010/main" val="337011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68ED24-F8F8-17E4-1298-08AFF580245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4574883-467A-D45B-E411-4A55DCE99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BFC45C9-063B-E6F4-130C-C369D2395A55}"/>
              </a:ext>
            </a:extLst>
          </p:cNvPr>
          <p:cNvSpPr>
            <a:spLocks noGrp="1"/>
          </p:cNvSpPr>
          <p:nvPr>
            <p:ph type="dt" sz="half" idx="10"/>
          </p:nvPr>
        </p:nvSpPr>
        <p:spPr/>
        <p:txBody>
          <a:bodyPr/>
          <a:lstStyle/>
          <a:p>
            <a:fld id="{A4A09684-7A87-4AD7-806D-900BC4970917}" type="datetime1">
              <a:rPr lang="tr-TR" smtClean="0"/>
              <a:pPr/>
              <a:t>25.12.2024</a:t>
            </a:fld>
            <a:endParaRPr lang="tr-TR"/>
          </a:p>
        </p:txBody>
      </p:sp>
      <p:sp>
        <p:nvSpPr>
          <p:cNvPr id="5" name="Alt Bilgi Yer Tutucusu 4">
            <a:extLst>
              <a:ext uri="{FF2B5EF4-FFF2-40B4-BE49-F238E27FC236}">
                <a16:creationId xmlns:a16="http://schemas.microsoft.com/office/drawing/2014/main" id="{403E4134-218E-B22E-2CD9-71DAA656D22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E06D3D-AEFF-7F7B-4801-CF48D9691242}"/>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233880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A9EA90-E38A-9897-D360-16E2C76A3ED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864D1D7-D8E0-6847-7A7D-1689843F1BC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CACF173-45B6-D33B-7D85-678EFF4D79D2}"/>
              </a:ext>
            </a:extLst>
          </p:cNvPr>
          <p:cNvSpPr>
            <a:spLocks noGrp="1"/>
          </p:cNvSpPr>
          <p:nvPr>
            <p:ph type="dt" sz="half" idx="10"/>
          </p:nvPr>
        </p:nvSpPr>
        <p:spPr/>
        <p:txBody>
          <a:bodyPr/>
          <a:lstStyle/>
          <a:p>
            <a:fld id="{C228B716-9A33-4EC5-B23E-E8EB6ACDFBC0}" type="datetime1">
              <a:rPr lang="tr-TR" smtClean="0"/>
              <a:pPr/>
              <a:t>25.12.2024</a:t>
            </a:fld>
            <a:endParaRPr lang="tr-TR"/>
          </a:p>
        </p:txBody>
      </p:sp>
      <p:sp>
        <p:nvSpPr>
          <p:cNvPr id="5" name="Alt Bilgi Yer Tutucusu 4">
            <a:extLst>
              <a:ext uri="{FF2B5EF4-FFF2-40B4-BE49-F238E27FC236}">
                <a16:creationId xmlns:a16="http://schemas.microsoft.com/office/drawing/2014/main" id="{BE790298-21FC-CBAF-B387-4E8DF01BAB8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1B9233-5D9C-DD7E-BB49-F985DDCCE086}"/>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126007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8C4C6DA-37EA-2ABE-F6EF-9715771F19F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02DFF5E-321C-A2C1-67DB-43C1BD8816D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0960A97-97D5-A34E-595E-916511EB4C51}"/>
              </a:ext>
            </a:extLst>
          </p:cNvPr>
          <p:cNvSpPr>
            <a:spLocks noGrp="1"/>
          </p:cNvSpPr>
          <p:nvPr>
            <p:ph type="dt" sz="half" idx="10"/>
          </p:nvPr>
        </p:nvSpPr>
        <p:spPr/>
        <p:txBody>
          <a:bodyPr/>
          <a:lstStyle/>
          <a:p>
            <a:fld id="{9C3415E8-4C0B-4821-BFF4-D269416ACFCD}" type="datetime1">
              <a:rPr lang="tr-TR" smtClean="0"/>
              <a:pPr/>
              <a:t>25.12.2024</a:t>
            </a:fld>
            <a:endParaRPr lang="tr-TR"/>
          </a:p>
        </p:txBody>
      </p:sp>
      <p:sp>
        <p:nvSpPr>
          <p:cNvPr id="5" name="Alt Bilgi Yer Tutucusu 4">
            <a:extLst>
              <a:ext uri="{FF2B5EF4-FFF2-40B4-BE49-F238E27FC236}">
                <a16:creationId xmlns:a16="http://schemas.microsoft.com/office/drawing/2014/main" id="{2D7F5CBD-5320-5121-FE9F-9E4A2C3D991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AF16D8-3A19-ACD1-4B5D-00A4D2943456}"/>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244916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12/25/2024</a:t>
            </a:fld>
            <a:endParaRPr lang="en-US"/>
          </a:p>
        </p:txBody>
      </p:sp>
      <p:sp>
        <p:nvSpPr>
          <p:cNvPr id="4" name="Holder 4"/>
          <p:cNvSpPr>
            <a:spLocks noGrp="1"/>
          </p:cNvSpPr>
          <p:nvPr>
            <p:ph type="sldNum" sz="quarter" idx="7"/>
          </p:nvPr>
        </p:nvSpPr>
        <p:spPr/>
        <p:txBody>
          <a:bodyPr lIns="0" tIns="0" rIns="0" bIns="0"/>
          <a:lstStyle>
            <a:lvl1pPr>
              <a:defRPr sz="1000" b="0" i="0">
                <a:solidFill>
                  <a:srgbClr val="272D39"/>
                </a:solidFill>
                <a:latin typeface="Arial"/>
                <a:cs typeface="Arial"/>
              </a:defRPr>
            </a:lvl1pPr>
          </a:lstStyle>
          <a:p>
            <a:pPr marL="74295">
              <a:lnSpc>
                <a:spcPts val="1045"/>
              </a:lnSpc>
            </a:pPr>
            <a:fld id="{81D60167-4931-47E6-BA6A-407CBD079E47}" type="slidenum">
              <a:rPr spc="-50" dirty="0">
                <a:latin typeface="Carlito"/>
                <a:cs typeface="Carlito"/>
              </a:rPr>
              <a:t>‹#›</a:t>
            </a:fld>
            <a:endParaRPr spc="-50" dirty="0">
              <a:latin typeface="Carlito"/>
              <a:cs typeface="Carlito"/>
            </a:endParaRPr>
          </a:p>
        </p:txBody>
      </p:sp>
    </p:spTree>
    <p:extLst>
      <p:ext uri="{BB962C8B-B14F-4D97-AF65-F5344CB8AC3E}">
        <p14:creationId xmlns:p14="http://schemas.microsoft.com/office/powerpoint/2010/main" val="365938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p:nvSpPr>
        <p:spPr>
          <a:xfrm>
            <a:off x="781742" y="647700"/>
            <a:ext cx="10628516"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197371380"/>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D465BA-CD28-6284-24CC-8CE5ECD21B1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EEADE15-AFF3-4995-8AB5-9F5A61D9DE8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FD399E1-8211-BE1F-A6AB-4D2463742FDD}"/>
              </a:ext>
            </a:extLst>
          </p:cNvPr>
          <p:cNvSpPr>
            <a:spLocks noGrp="1"/>
          </p:cNvSpPr>
          <p:nvPr>
            <p:ph type="dt" sz="half" idx="10"/>
          </p:nvPr>
        </p:nvSpPr>
        <p:spPr/>
        <p:txBody>
          <a:bodyPr/>
          <a:lstStyle/>
          <a:p>
            <a:fld id="{CB60EAB2-ED62-452C-B156-841D92624FA8}" type="datetime1">
              <a:rPr lang="tr-TR" smtClean="0"/>
              <a:pPr/>
              <a:t>25.12.2024</a:t>
            </a:fld>
            <a:endParaRPr lang="tr-TR"/>
          </a:p>
        </p:txBody>
      </p:sp>
      <p:sp>
        <p:nvSpPr>
          <p:cNvPr id="5" name="Alt Bilgi Yer Tutucusu 4">
            <a:extLst>
              <a:ext uri="{FF2B5EF4-FFF2-40B4-BE49-F238E27FC236}">
                <a16:creationId xmlns:a16="http://schemas.microsoft.com/office/drawing/2014/main" id="{5B05499B-96E4-2CBA-4C5E-0A10C84E62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652C2B2-B439-C00B-1554-94CBFB7B3CF7}"/>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410246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30FE8-99B6-1457-94FC-00C30E960B7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5C57F32-46F2-5241-1CED-9C1BE5154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33000B1-A34A-B080-D032-BAD17B54980F}"/>
              </a:ext>
            </a:extLst>
          </p:cNvPr>
          <p:cNvSpPr>
            <a:spLocks noGrp="1"/>
          </p:cNvSpPr>
          <p:nvPr>
            <p:ph type="dt" sz="half" idx="10"/>
          </p:nvPr>
        </p:nvSpPr>
        <p:spPr/>
        <p:txBody>
          <a:bodyPr/>
          <a:lstStyle/>
          <a:p>
            <a:fld id="{27F5CEAB-7D28-4CF8-9A5F-05FC55760ADC}" type="datetime1">
              <a:rPr lang="tr-TR" smtClean="0"/>
              <a:pPr/>
              <a:t>25.12.2024</a:t>
            </a:fld>
            <a:endParaRPr lang="tr-TR"/>
          </a:p>
        </p:txBody>
      </p:sp>
      <p:sp>
        <p:nvSpPr>
          <p:cNvPr id="5" name="Alt Bilgi Yer Tutucusu 4">
            <a:extLst>
              <a:ext uri="{FF2B5EF4-FFF2-40B4-BE49-F238E27FC236}">
                <a16:creationId xmlns:a16="http://schemas.microsoft.com/office/drawing/2014/main" id="{A8C91924-5812-B4F7-4CD4-0BCC03115CC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358D218-94E4-1696-C69E-7BE1AA7B7A6C}"/>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12139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B6D3A6-373F-A406-73FB-9DC098EDDCC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87208A2-7CB3-6FA6-0563-9EAF9618AA0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31A58AF-F94A-8188-431D-EBF0145629D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949A714-2E69-69B9-6816-C299F871F45F}"/>
              </a:ext>
            </a:extLst>
          </p:cNvPr>
          <p:cNvSpPr>
            <a:spLocks noGrp="1"/>
          </p:cNvSpPr>
          <p:nvPr>
            <p:ph type="dt" sz="half" idx="10"/>
          </p:nvPr>
        </p:nvSpPr>
        <p:spPr/>
        <p:txBody>
          <a:bodyPr/>
          <a:lstStyle/>
          <a:p>
            <a:fld id="{D7F3340D-6E59-408F-B107-3A14E73966AD}" type="datetime1">
              <a:rPr lang="tr-TR" smtClean="0"/>
              <a:pPr/>
              <a:t>25.12.2024</a:t>
            </a:fld>
            <a:endParaRPr lang="tr-TR"/>
          </a:p>
        </p:txBody>
      </p:sp>
      <p:sp>
        <p:nvSpPr>
          <p:cNvPr id="6" name="Alt Bilgi Yer Tutucusu 5">
            <a:extLst>
              <a:ext uri="{FF2B5EF4-FFF2-40B4-BE49-F238E27FC236}">
                <a16:creationId xmlns:a16="http://schemas.microsoft.com/office/drawing/2014/main" id="{7D130D67-0B9A-05C8-7ED2-90BF899B3C9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8928F7-5DA4-DFE3-83A6-B5B237377B58}"/>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370270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A998B-1B91-FBC8-F6AD-29B5C47101A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CE4E0FE-E6D2-1B2D-7902-2445EA523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5FEA15D-7E85-2EF5-8BAA-B581554916D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8912BBC-9B39-90FA-A328-50680BE0E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9B8EE5A-35D7-9F82-6409-29E044CA37F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08CE74F-272C-B706-AB3E-CA95F9C39037}"/>
              </a:ext>
            </a:extLst>
          </p:cNvPr>
          <p:cNvSpPr>
            <a:spLocks noGrp="1"/>
          </p:cNvSpPr>
          <p:nvPr>
            <p:ph type="dt" sz="half" idx="10"/>
          </p:nvPr>
        </p:nvSpPr>
        <p:spPr/>
        <p:txBody>
          <a:bodyPr/>
          <a:lstStyle/>
          <a:p>
            <a:fld id="{770962C9-4F87-44C3-BD03-A62FA800F045}" type="datetime1">
              <a:rPr lang="tr-TR" smtClean="0"/>
              <a:pPr/>
              <a:t>25.12.2024</a:t>
            </a:fld>
            <a:endParaRPr lang="tr-TR"/>
          </a:p>
        </p:txBody>
      </p:sp>
      <p:sp>
        <p:nvSpPr>
          <p:cNvPr id="8" name="Alt Bilgi Yer Tutucusu 7">
            <a:extLst>
              <a:ext uri="{FF2B5EF4-FFF2-40B4-BE49-F238E27FC236}">
                <a16:creationId xmlns:a16="http://schemas.microsoft.com/office/drawing/2014/main" id="{19455AA5-E936-AE92-8126-9F2634AFC51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C715521-FA4C-9FE3-CFC2-E54BB29A0D93}"/>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165393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E00B48-F599-8140-4A70-5258CFF4920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FF7EC79-C12F-55F6-30C1-E5DEB930AE44}"/>
              </a:ext>
            </a:extLst>
          </p:cNvPr>
          <p:cNvSpPr>
            <a:spLocks noGrp="1"/>
          </p:cNvSpPr>
          <p:nvPr>
            <p:ph type="dt" sz="half" idx="10"/>
          </p:nvPr>
        </p:nvSpPr>
        <p:spPr/>
        <p:txBody>
          <a:bodyPr/>
          <a:lstStyle/>
          <a:p>
            <a:fld id="{D3DF0C6C-9759-4489-97B2-F620F18BA98F}" type="datetime1">
              <a:rPr lang="tr-TR" smtClean="0"/>
              <a:pPr/>
              <a:t>25.12.2024</a:t>
            </a:fld>
            <a:endParaRPr lang="tr-TR"/>
          </a:p>
        </p:txBody>
      </p:sp>
      <p:sp>
        <p:nvSpPr>
          <p:cNvPr id="4" name="Alt Bilgi Yer Tutucusu 3">
            <a:extLst>
              <a:ext uri="{FF2B5EF4-FFF2-40B4-BE49-F238E27FC236}">
                <a16:creationId xmlns:a16="http://schemas.microsoft.com/office/drawing/2014/main" id="{F3A22E01-4AEF-F2D0-82CB-04B8482924C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21DF09F-F943-D4DB-4CE2-5A8EAF488B99}"/>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360676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2876554-E085-144C-776C-0B76E6433DB4}"/>
              </a:ext>
            </a:extLst>
          </p:cNvPr>
          <p:cNvSpPr>
            <a:spLocks noGrp="1"/>
          </p:cNvSpPr>
          <p:nvPr>
            <p:ph type="dt" sz="half" idx="10"/>
          </p:nvPr>
        </p:nvSpPr>
        <p:spPr/>
        <p:txBody>
          <a:bodyPr/>
          <a:lstStyle/>
          <a:p>
            <a:fld id="{7C6F02FC-E855-46A6-B536-40648111D864}" type="datetime1">
              <a:rPr lang="tr-TR" smtClean="0"/>
              <a:pPr/>
              <a:t>25.12.2024</a:t>
            </a:fld>
            <a:endParaRPr lang="tr-TR"/>
          </a:p>
        </p:txBody>
      </p:sp>
      <p:sp>
        <p:nvSpPr>
          <p:cNvPr id="3" name="Alt Bilgi Yer Tutucusu 2">
            <a:extLst>
              <a:ext uri="{FF2B5EF4-FFF2-40B4-BE49-F238E27FC236}">
                <a16:creationId xmlns:a16="http://schemas.microsoft.com/office/drawing/2014/main" id="{C474D167-546A-0261-1E8C-E630E9D2DDF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A469EBC-A4F9-EECF-1A8E-4EDCB12B4993}"/>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346557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709033-E556-CF66-7FF9-ABA66049C7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AE72452-0807-EEE3-6B31-9D9A1C5A7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C1C2FEA-7F35-109A-44A4-004516092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F49BB4-5EBC-3A41-C83B-73DDBAB7A3C5}"/>
              </a:ext>
            </a:extLst>
          </p:cNvPr>
          <p:cNvSpPr>
            <a:spLocks noGrp="1"/>
          </p:cNvSpPr>
          <p:nvPr>
            <p:ph type="dt" sz="half" idx="10"/>
          </p:nvPr>
        </p:nvSpPr>
        <p:spPr/>
        <p:txBody>
          <a:bodyPr/>
          <a:lstStyle/>
          <a:p>
            <a:fld id="{9D03E65D-6CCA-46FD-A0E6-E000FAB3ED43}" type="datetime1">
              <a:rPr lang="tr-TR" smtClean="0"/>
              <a:pPr/>
              <a:t>25.12.2024</a:t>
            </a:fld>
            <a:endParaRPr lang="tr-TR"/>
          </a:p>
        </p:txBody>
      </p:sp>
      <p:sp>
        <p:nvSpPr>
          <p:cNvPr id="6" name="Alt Bilgi Yer Tutucusu 5">
            <a:extLst>
              <a:ext uri="{FF2B5EF4-FFF2-40B4-BE49-F238E27FC236}">
                <a16:creationId xmlns:a16="http://schemas.microsoft.com/office/drawing/2014/main" id="{409D16D7-0976-EAA6-08DA-039CDC49C54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1D6F4C-510E-520C-77C0-A22E68E9EC65}"/>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307962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6C4120-FCA2-5E86-B34E-329F80E34A3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007832D-DCAA-B8AB-5644-A3429625D2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AB7221E-6EB4-AD41-F928-0271B8A4F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C3BD471-B211-65E3-E761-FCDF9038F5BE}"/>
              </a:ext>
            </a:extLst>
          </p:cNvPr>
          <p:cNvSpPr>
            <a:spLocks noGrp="1"/>
          </p:cNvSpPr>
          <p:nvPr>
            <p:ph type="dt" sz="half" idx="10"/>
          </p:nvPr>
        </p:nvSpPr>
        <p:spPr/>
        <p:txBody>
          <a:bodyPr/>
          <a:lstStyle/>
          <a:p>
            <a:fld id="{75962EBB-83F2-4281-9B84-021DBB2B5A4A}" type="datetime1">
              <a:rPr lang="tr-TR" smtClean="0"/>
              <a:pPr/>
              <a:t>25.12.2024</a:t>
            </a:fld>
            <a:endParaRPr lang="tr-TR"/>
          </a:p>
        </p:txBody>
      </p:sp>
      <p:sp>
        <p:nvSpPr>
          <p:cNvPr id="6" name="Alt Bilgi Yer Tutucusu 5">
            <a:extLst>
              <a:ext uri="{FF2B5EF4-FFF2-40B4-BE49-F238E27FC236}">
                <a16:creationId xmlns:a16="http://schemas.microsoft.com/office/drawing/2014/main" id="{0F6D158E-28C6-4E52-D2CD-70C21598EB8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B376EA0-ADAA-FC2C-990A-CF4D25F34852}"/>
              </a:ext>
            </a:extLst>
          </p:cNvPr>
          <p:cNvSpPr>
            <a:spLocks noGrp="1"/>
          </p:cNvSpPr>
          <p:nvPr>
            <p:ph type="sldNum" sz="quarter" idx="12"/>
          </p:nvPr>
        </p:nvSpPr>
        <p:spPr/>
        <p:txBody>
          <a:bodyPr/>
          <a:lstStyle/>
          <a:p>
            <a:fld id="{993F692B-8A7A-473C-8BE4-D66C8DE9A1BF}" type="slidenum">
              <a:rPr lang="tr-TR" smtClean="0"/>
              <a:pPr/>
              <a:t>‹#›</a:t>
            </a:fld>
            <a:endParaRPr lang="tr-TR"/>
          </a:p>
        </p:txBody>
      </p:sp>
    </p:spTree>
    <p:extLst>
      <p:ext uri="{BB962C8B-B14F-4D97-AF65-F5344CB8AC3E}">
        <p14:creationId xmlns:p14="http://schemas.microsoft.com/office/powerpoint/2010/main" val="114456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8C92B2-CEA1-2563-561E-66D95A4DC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A0FAEC5D-B932-69C8-E341-6676C82F3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8728CB3-4078-8AF4-37FB-A7947FD1C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8A6FD-7D55-4194-9448-B37027A71F72}" type="datetime1">
              <a:rPr lang="tr-TR" smtClean="0"/>
              <a:pPr/>
              <a:t>25.12.2024</a:t>
            </a:fld>
            <a:endParaRPr lang="tr-TR"/>
          </a:p>
        </p:txBody>
      </p:sp>
      <p:sp>
        <p:nvSpPr>
          <p:cNvPr id="5" name="Alt Bilgi Yer Tutucusu 4">
            <a:extLst>
              <a:ext uri="{FF2B5EF4-FFF2-40B4-BE49-F238E27FC236}">
                <a16:creationId xmlns:a16="http://schemas.microsoft.com/office/drawing/2014/main" id="{E969380E-2BC5-56DC-ECD2-F909C36BE8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F99B174-2C89-A224-3EA0-589D225552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F692B-8A7A-473C-8BE4-D66C8DE9A1BF}" type="slidenum">
              <a:rPr lang="tr-TR" smtClean="0"/>
              <a:pPr/>
              <a:t>‹#›</a:t>
            </a:fld>
            <a:endParaRPr lang="tr-TR"/>
          </a:p>
        </p:txBody>
      </p:sp>
    </p:spTree>
    <p:extLst>
      <p:ext uri="{BB962C8B-B14F-4D97-AF65-F5344CB8AC3E}">
        <p14:creationId xmlns:p14="http://schemas.microsoft.com/office/powerpoint/2010/main" val="3570205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image" Target="../media/image75.jpeg"/><Relationship Id="rId16"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5" Type="http://schemas.openxmlformats.org/officeDocument/2006/relationships/image" Target="../media/image8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yok.gov.tr/Sayfalar/Haberler/2024/2024-yokak-uluslararasi-kalite-guvencesi-ve-akreditasyon-konferansi.aspx"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aa.com.tr/tr/egitim/yok-baskani-ozvar-akademik-birimler-kurmak-icin-onumuzdeki-donemde-akreditasyon-sarti-getirecegiz/3355494"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k.gov.tr/Sayfalar/Haberler/2024/turk-yuksekogretim-vizyonu.asp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B6C9DBDA-5FB6-7923-E61A-AB4ABBDDB67A}"/>
              </a:ext>
            </a:extLst>
          </p:cNvPr>
          <p:cNvSpPr txBox="1"/>
          <p:nvPr/>
        </p:nvSpPr>
        <p:spPr>
          <a:xfrm>
            <a:off x="1219202" y="1016051"/>
            <a:ext cx="10475494" cy="5016758"/>
          </a:xfrm>
          <a:prstGeom prst="rect">
            <a:avLst/>
          </a:prstGeom>
          <a:noFill/>
        </p:spPr>
        <p:txBody>
          <a:bodyPr wrap="square">
            <a:spAutoFit/>
          </a:bodyPr>
          <a:lstStyle/>
          <a:p>
            <a:pPr marL="0" marR="0" lvl="0" indent="0" algn="ctr" defTabSz="914400" rtl="0" eaLnBrk="1" fontAlgn="auto" latinLnBrk="0" hangingPunct="1">
              <a:buClrTx/>
              <a:buSzTx/>
              <a:buFontTx/>
              <a:buNone/>
              <a:tabLst/>
              <a:defRPr/>
            </a:pPr>
            <a:r>
              <a:rPr kumimoji="0" lang="tr-TR" sz="3200" b="1" i="0" u="none" strike="noStrike" kern="1200" cap="none" spc="0" normalizeH="0" baseline="0" noProof="0" dirty="0" smtClean="0">
                <a:ln>
                  <a:noFill/>
                </a:ln>
                <a:solidFill>
                  <a:schemeClr val="bg1"/>
                </a:solidFill>
                <a:effectLst/>
                <a:uLnTx/>
                <a:uFillTx/>
                <a:ea typeface="Tahoma" panose="020B0604030504040204" pitchFamily="34" charset="0"/>
                <a:cs typeface="Calibri" panose="020F0502020204030204" pitchFamily="34" charset="0"/>
              </a:rPr>
              <a:t>T.C.</a:t>
            </a:r>
          </a:p>
          <a:p>
            <a:pPr marL="0" marR="0" lvl="0" indent="0" algn="ctr" defTabSz="914400" rtl="0" eaLnBrk="1" fontAlgn="auto" latinLnBrk="0" hangingPunct="1">
              <a:buClrTx/>
              <a:buSzTx/>
              <a:buFontTx/>
              <a:buNone/>
              <a:tabLst/>
              <a:defRPr/>
            </a:pPr>
            <a:r>
              <a:rPr kumimoji="0" lang="tr-TR" sz="3200" b="1" i="0" u="none" strike="noStrike" kern="1200" cap="none" spc="0" normalizeH="0" baseline="0" noProof="0" dirty="0" smtClean="0">
                <a:ln>
                  <a:noFill/>
                </a:ln>
                <a:solidFill>
                  <a:schemeClr val="bg1"/>
                </a:solidFill>
                <a:effectLst/>
                <a:uLnTx/>
                <a:uFillTx/>
                <a:ea typeface="Tahoma" panose="020B0604030504040204" pitchFamily="34" charset="0"/>
                <a:cs typeface="Calibri" panose="020F0502020204030204" pitchFamily="34" charset="0"/>
              </a:rPr>
              <a:t>TRABZON ÜNİVERSİTESİ</a:t>
            </a:r>
          </a:p>
          <a:p>
            <a:pPr algn="ctr"/>
            <a:r>
              <a:rPr lang="tr-TR" sz="3200" b="1" dirty="0" smtClean="0">
                <a:solidFill>
                  <a:schemeClr val="bg1"/>
                </a:solidFill>
              </a:rPr>
              <a:t>KURUMSAL İÇ DEĞERLENDİRME RAPORU (KİDR) VE BİRİM/BÖLÜM İÇ DEĞERLENDİRME RAPORU (</a:t>
            </a:r>
            <a:r>
              <a:rPr lang="tr-TR" sz="3200" b="1" dirty="0">
                <a:solidFill>
                  <a:schemeClr val="bg1"/>
                </a:solidFill>
              </a:rPr>
              <a:t>BİDR) </a:t>
            </a:r>
            <a:r>
              <a:rPr lang="tr-TR" sz="3200" b="1" dirty="0" smtClean="0">
                <a:solidFill>
                  <a:schemeClr val="bg1"/>
                </a:solidFill>
              </a:rPr>
              <a:t>BİLGİLENDİRME </a:t>
            </a:r>
            <a:r>
              <a:rPr lang="tr-TR" sz="3200" b="1" dirty="0" smtClean="0">
                <a:solidFill>
                  <a:schemeClr val="bg1"/>
                </a:solidFill>
              </a:rPr>
              <a:t>VE  </a:t>
            </a:r>
          </a:p>
          <a:p>
            <a:pPr algn="ctr"/>
            <a:r>
              <a:rPr lang="tr-TR" sz="3200" b="1" dirty="0" smtClean="0">
                <a:solidFill>
                  <a:schemeClr val="bg1"/>
                </a:solidFill>
                <a:ea typeface="Tahoma" panose="020B0604030504040204" pitchFamily="34" charset="0"/>
                <a:cs typeface="Calibri" panose="020F0502020204030204" pitchFamily="34" charset="0"/>
              </a:rPr>
              <a:t>KALİTE </a:t>
            </a:r>
            <a:r>
              <a:rPr lang="tr-TR" sz="3200" b="1" dirty="0">
                <a:solidFill>
                  <a:schemeClr val="bg1"/>
                </a:solidFill>
                <a:ea typeface="Tahoma" panose="020B0604030504040204" pitchFamily="34" charset="0"/>
                <a:cs typeface="Calibri" panose="020F0502020204030204" pitchFamily="34" charset="0"/>
              </a:rPr>
              <a:t>KOMİSYONU - KALİTE </a:t>
            </a:r>
            <a:r>
              <a:rPr lang="tr-TR" sz="3200" b="1" dirty="0" smtClean="0">
                <a:solidFill>
                  <a:schemeClr val="bg1"/>
                </a:solidFill>
                <a:ea typeface="Tahoma" panose="020B0604030504040204" pitchFamily="34" charset="0"/>
                <a:cs typeface="Calibri" panose="020F0502020204030204" pitchFamily="34" charset="0"/>
              </a:rPr>
              <a:t>KOORDİNATÖRLÜĞÜ BİRİM </a:t>
            </a:r>
            <a:r>
              <a:rPr lang="tr-TR" sz="3200" b="1" dirty="0">
                <a:solidFill>
                  <a:schemeClr val="bg1"/>
                </a:solidFill>
                <a:ea typeface="Tahoma" panose="020B0604030504040204" pitchFamily="34" charset="0"/>
                <a:cs typeface="Calibri" panose="020F0502020204030204" pitchFamily="34" charset="0"/>
              </a:rPr>
              <a:t>ZİYARETLERİ </a:t>
            </a:r>
            <a:r>
              <a:rPr lang="tr-TR" sz="3200" b="1" dirty="0" smtClean="0">
                <a:solidFill>
                  <a:schemeClr val="bg1"/>
                </a:solidFill>
                <a:ea typeface="Tahoma" panose="020B0604030504040204" pitchFamily="34" charset="0"/>
                <a:cs typeface="Calibri" panose="020F0502020204030204" pitchFamily="34" charset="0"/>
              </a:rPr>
              <a:t>GERİ BİLDİRİM TOPLANTISI</a:t>
            </a:r>
            <a:endParaRPr lang="tr-TR" sz="3200" b="1" dirty="0">
              <a:solidFill>
                <a:schemeClr val="bg1"/>
              </a:solidFill>
              <a:ea typeface="Tahoma" panose="020B0604030504040204" pitchFamily="34" charset="0"/>
              <a:cs typeface="Calibri" panose="020F0502020204030204" pitchFamily="34" charset="0"/>
            </a:endParaRPr>
          </a:p>
          <a:p>
            <a:pPr marL="0" marR="0" lvl="0" indent="0" algn="ctr" defTabSz="914400" rtl="0" eaLnBrk="1" fontAlgn="auto" latinLnBrk="0" hangingPunct="1">
              <a:buClrTx/>
              <a:buSzTx/>
              <a:buFontTx/>
              <a:buNone/>
              <a:tabLst/>
              <a:defRPr/>
            </a:pPr>
            <a:endParaRPr lang="tr-TR" sz="3200" dirty="0">
              <a:solidFill>
                <a:schemeClr val="bg1"/>
              </a:solidFill>
              <a:ea typeface="Tahoma" panose="020B0604030504040204" pitchFamily="34" charset="0"/>
              <a:cs typeface="Calibri" panose="020F0502020204030204" pitchFamily="34" charset="0"/>
            </a:endParaRPr>
          </a:p>
          <a:p>
            <a:pPr marL="0" marR="0" lvl="0" indent="0" algn="ctr" defTabSz="914400" rtl="0" eaLnBrk="1" fontAlgn="auto" latinLnBrk="0" hangingPunct="1">
              <a:buClrTx/>
              <a:buSzTx/>
              <a:buFontTx/>
              <a:buNone/>
              <a:tabLst/>
              <a:defRPr/>
            </a:pPr>
            <a:r>
              <a:rPr kumimoji="0" lang="tr-TR" sz="3200" i="0" u="none" strike="noStrike" kern="1200" cap="none" spc="0" normalizeH="0" baseline="0" noProof="0" dirty="0" smtClean="0">
                <a:ln>
                  <a:noFill/>
                </a:ln>
                <a:solidFill>
                  <a:schemeClr val="bg1"/>
                </a:solidFill>
                <a:effectLst/>
                <a:uLnTx/>
                <a:uFillTx/>
                <a:ea typeface="Tahoma" panose="020B0604030504040204" pitchFamily="34" charset="0"/>
                <a:cs typeface="Calibri" panose="020F0502020204030204" pitchFamily="34" charset="0"/>
              </a:rPr>
              <a:t>Tarih: 25.12.2024</a:t>
            </a:r>
          </a:p>
          <a:p>
            <a:pPr marL="0" marR="0" lvl="0" indent="0" algn="ctr" defTabSz="914400" rtl="0" eaLnBrk="1" fontAlgn="auto" latinLnBrk="0" hangingPunct="1">
              <a:buClrTx/>
              <a:buSzTx/>
              <a:buFontTx/>
              <a:buNone/>
              <a:tabLst/>
              <a:defRPr/>
            </a:pPr>
            <a:r>
              <a:rPr kumimoji="0" lang="tr-TR" sz="3200" i="0" u="none" strike="noStrike" kern="1200" cap="none" spc="0" normalizeH="0" baseline="0" noProof="0" dirty="0" smtClean="0">
                <a:ln>
                  <a:noFill/>
                </a:ln>
                <a:solidFill>
                  <a:schemeClr val="bg1"/>
                </a:solidFill>
                <a:effectLst/>
                <a:uLnTx/>
                <a:uFillTx/>
                <a:ea typeface="Tahoma" panose="020B0604030504040204" pitchFamily="34" charset="0"/>
                <a:cs typeface="Calibri" panose="020F0502020204030204" pitchFamily="34" charset="0"/>
              </a:rPr>
              <a:t>Trabzon</a:t>
            </a:r>
            <a:endParaRPr kumimoji="0" lang="tr-TR" sz="3200" i="0" u="none" strike="noStrike" kern="1200" cap="none" spc="0" normalizeH="0" baseline="0" noProof="0" dirty="0">
              <a:ln>
                <a:noFill/>
              </a:ln>
              <a:solidFill>
                <a:schemeClr val="bg1"/>
              </a:solidFill>
              <a:effectLst/>
              <a:uLnTx/>
              <a:uFillTx/>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974418924"/>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12068545" cy="5548312"/>
          </a:xfrm>
          <a:prstGeom prst="rect">
            <a:avLst/>
          </a:prstGeom>
        </p:spPr>
      </p:pic>
      <p:sp>
        <p:nvSpPr>
          <p:cNvPr id="6" name="Unvan 6"/>
          <p:cNvSpPr>
            <a:spLocks noGrp="1"/>
          </p:cNvSpPr>
          <p:nvPr>
            <p:ph type="title"/>
          </p:nvPr>
        </p:nvSpPr>
        <p:spPr>
          <a:xfrm>
            <a:off x="1802674" y="0"/>
            <a:ext cx="10265872" cy="796835"/>
          </a:xfrm>
        </p:spPr>
        <p:txBody>
          <a:bodyPr>
            <a:normAutofit fontScale="90000"/>
          </a:bodyPr>
          <a:lstStyle/>
          <a:p>
            <a:pPr algn="ctr"/>
            <a:r>
              <a:rPr lang="tr-TR" sz="3600" b="1" dirty="0" smtClean="0">
                <a:solidFill>
                  <a:srgbClr val="C00000"/>
                </a:solidFill>
              </a:rPr>
              <a:t>YÖKAK Değerlendirme Programları Özeti </a:t>
            </a:r>
            <a:br>
              <a:rPr lang="tr-TR" sz="3600" b="1" dirty="0" smtClean="0">
                <a:solidFill>
                  <a:srgbClr val="C00000"/>
                </a:solidFill>
              </a:rPr>
            </a:br>
            <a:r>
              <a:rPr lang="tr-TR" sz="2700" b="1" i="1" dirty="0" smtClean="0">
                <a:solidFill>
                  <a:srgbClr val="0000CC"/>
                </a:solidFill>
              </a:rPr>
              <a:t> </a:t>
            </a:r>
            <a:r>
              <a:rPr lang="tr-TR" sz="2200" b="1" i="1" dirty="0" smtClean="0">
                <a:solidFill>
                  <a:srgbClr val="0000CC"/>
                </a:solidFill>
              </a:rPr>
              <a:t>(2023 </a:t>
            </a:r>
            <a:r>
              <a:rPr lang="tr-TR" sz="2200" b="1" i="1" dirty="0">
                <a:solidFill>
                  <a:srgbClr val="0000CC"/>
                </a:solidFill>
              </a:rPr>
              <a:t>Yılı Değerlendirme Programları Raporu)</a:t>
            </a:r>
            <a:endParaRPr lang="tr-TR" sz="2200" dirty="0"/>
          </a:p>
        </p:txBody>
      </p:sp>
    </p:spTree>
    <p:extLst>
      <p:ext uri="{BB962C8B-B14F-4D97-AF65-F5344CB8AC3E}">
        <p14:creationId xmlns:p14="http://schemas.microsoft.com/office/powerpoint/2010/main" val="2443234437"/>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15547" y="172279"/>
            <a:ext cx="10283687" cy="768626"/>
          </a:xfrm>
        </p:spPr>
        <p:txBody>
          <a:bodyPr>
            <a:normAutofit/>
          </a:bodyPr>
          <a:lstStyle/>
          <a:p>
            <a:pPr algn="ctr"/>
            <a:r>
              <a:rPr lang="tr-TR" sz="3600" b="1" dirty="0">
                <a:solidFill>
                  <a:srgbClr val="C00000"/>
                </a:solidFill>
              </a:rPr>
              <a:t>KİDR/BİDR Yazımında Temel İlkeler</a:t>
            </a:r>
            <a:endParaRPr lang="tr-TR" sz="3600" dirty="0">
              <a:solidFill>
                <a:srgbClr val="C00000"/>
              </a:solidFill>
            </a:endParaRPr>
          </a:p>
        </p:txBody>
      </p:sp>
      <p:sp>
        <p:nvSpPr>
          <p:cNvPr id="3" name="İçerik Yer Tutucusu 2"/>
          <p:cNvSpPr>
            <a:spLocks noGrp="1"/>
          </p:cNvSpPr>
          <p:nvPr>
            <p:ph idx="1"/>
          </p:nvPr>
        </p:nvSpPr>
        <p:spPr>
          <a:xfrm>
            <a:off x="465221" y="940905"/>
            <a:ext cx="11249701" cy="5415445"/>
          </a:xfrm>
        </p:spPr>
        <p:txBody>
          <a:bodyPr>
            <a:normAutofit fontScale="62500" lnSpcReduction="20000"/>
          </a:bodyPr>
          <a:lstStyle/>
          <a:p>
            <a:pPr marL="0" indent="0" algn="ctr">
              <a:lnSpc>
                <a:spcPct val="110000"/>
              </a:lnSpc>
              <a:spcBef>
                <a:spcPts val="0"/>
              </a:spcBef>
              <a:spcAft>
                <a:spcPts val="400"/>
              </a:spcAft>
              <a:buNone/>
            </a:pPr>
            <a:r>
              <a:rPr lang="tr-TR" sz="3200" b="1" dirty="0">
                <a:solidFill>
                  <a:srgbClr val="C00000"/>
                </a:solidFill>
              </a:rPr>
              <a:t>KİDR/BİDR İçeriği Nasıl Olmalıdır</a:t>
            </a:r>
            <a:r>
              <a:rPr lang="tr-TR" sz="3200" b="1" dirty="0" smtClean="0">
                <a:solidFill>
                  <a:srgbClr val="C00000"/>
                </a:solidFill>
              </a:rPr>
              <a:t>?</a:t>
            </a:r>
          </a:p>
          <a:p>
            <a:pPr marL="0" indent="0" algn="ctr">
              <a:lnSpc>
                <a:spcPct val="110000"/>
              </a:lnSpc>
              <a:spcBef>
                <a:spcPts val="0"/>
              </a:spcBef>
              <a:spcAft>
                <a:spcPts val="400"/>
              </a:spcAft>
              <a:buNone/>
            </a:pPr>
            <a:endParaRPr lang="tr-TR" sz="3200" dirty="0">
              <a:solidFill>
                <a:srgbClr val="C00000"/>
              </a:solidFill>
            </a:endParaRPr>
          </a:p>
          <a:p>
            <a:pPr marL="0" indent="0" algn="ctr">
              <a:lnSpc>
                <a:spcPct val="110000"/>
              </a:lnSpc>
              <a:spcBef>
                <a:spcPts val="0"/>
              </a:spcBef>
              <a:spcAft>
                <a:spcPts val="400"/>
              </a:spcAft>
              <a:buNone/>
            </a:pPr>
            <a:r>
              <a:rPr lang="tr-TR" sz="3400" b="1" dirty="0" smtClean="0">
                <a:solidFill>
                  <a:srgbClr val="0000CC"/>
                </a:solidFill>
              </a:rPr>
              <a:t>Rapor aşağıdaki dört </a:t>
            </a:r>
            <a:r>
              <a:rPr lang="tr-TR" sz="3400" b="1" dirty="0">
                <a:solidFill>
                  <a:srgbClr val="0000CC"/>
                </a:solidFill>
              </a:rPr>
              <a:t>sorunun her bir ölçüt bazında cevabını içermelidir. </a:t>
            </a:r>
          </a:p>
          <a:p>
            <a:pPr marL="0" indent="0">
              <a:lnSpc>
                <a:spcPct val="110000"/>
              </a:lnSpc>
              <a:spcBef>
                <a:spcPts val="0"/>
              </a:spcBef>
              <a:spcAft>
                <a:spcPts val="400"/>
              </a:spcAft>
              <a:buNone/>
            </a:pPr>
            <a:endParaRPr lang="tr-TR" dirty="0"/>
          </a:p>
          <a:p>
            <a:pPr marL="514350" indent="-514350">
              <a:lnSpc>
                <a:spcPct val="110000"/>
              </a:lnSpc>
              <a:spcBef>
                <a:spcPts val="0"/>
              </a:spcBef>
              <a:spcAft>
                <a:spcPts val="400"/>
              </a:spcAft>
              <a:buFont typeface="+mj-lt"/>
              <a:buAutoNum type="arabicParenR"/>
            </a:pPr>
            <a:r>
              <a:rPr lang="tr-TR" dirty="0" smtClean="0"/>
              <a:t>…. </a:t>
            </a:r>
            <a:r>
              <a:rPr lang="tr-TR" dirty="0"/>
              <a:t> </a:t>
            </a:r>
            <a:r>
              <a:rPr lang="tr-TR" sz="3400" b="1" dirty="0" smtClean="0"/>
              <a:t>ölçütü </a:t>
            </a:r>
            <a:r>
              <a:rPr lang="tr-TR" sz="3400" b="1" dirty="0"/>
              <a:t>ile ilgili planlarınız nelerdir? Bunları nasıl planlıyorsunuz (Hangi araçlarla, paydaşların katılımını sağlayarak mı</a:t>
            </a:r>
            <a:r>
              <a:rPr lang="tr-TR" sz="3400" b="1" dirty="0" smtClean="0"/>
              <a:t>?)</a:t>
            </a:r>
          </a:p>
          <a:p>
            <a:pPr marL="514350" indent="-514350">
              <a:lnSpc>
                <a:spcPct val="110000"/>
              </a:lnSpc>
              <a:spcBef>
                <a:spcPts val="0"/>
              </a:spcBef>
              <a:spcAft>
                <a:spcPts val="400"/>
              </a:spcAft>
              <a:buFont typeface="+mj-lt"/>
              <a:buAutoNum type="arabicParenR"/>
            </a:pPr>
            <a:endParaRPr lang="tr-TR" sz="3400" b="1" dirty="0"/>
          </a:p>
          <a:p>
            <a:pPr marL="514350" indent="-514350">
              <a:lnSpc>
                <a:spcPct val="110000"/>
              </a:lnSpc>
              <a:spcBef>
                <a:spcPts val="0"/>
              </a:spcBef>
              <a:spcAft>
                <a:spcPts val="400"/>
              </a:spcAft>
              <a:buFont typeface="+mj-lt"/>
              <a:buAutoNum type="arabicParenR"/>
            </a:pPr>
            <a:r>
              <a:rPr lang="tr-TR" sz="3400" b="1" dirty="0" smtClean="0"/>
              <a:t>Bu </a:t>
            </a:r>
            <a:r>
              <a:rPr lang="tr-TR" sz="3400" b="1" dirty="0"/>
              <a:t>planlarınızla uyumlu olarak, …….. ölçütü kapsamında yaptığınız uygulamalarınız nelerdir</a:t>
            </a:r>
            <a:r>
              <a:rPr lang="tr-TR" sz="3400" b="1" dirty="0" smtClean="0"/>
              <a:t>?</a:t>
            </a:r>
          </a:p>
          <a:p>
            <a:pPr marL="514350" indent="-514350">
              <a:lnSpc>
                <a:spcPct val="110000"/>
              </a:lnSpc>
              <a:spcBef>
                <a:spcPts val="0"/>
              </a:spcBef>
              <a:spcAft>
                <a:spcPts val="400"/>
              </a:spcAft>
              <a:buFont typeface="+mj-lt"/>
              <a:buAutoNum type="arabicParenR"/>
            </a:pPr>
            <a:endParaRPr lang="tr-TR" sz="3400" b="1" dirty="0"/>
          </a:p>
          <a:p>
            <a:pPr marL="514350" indent="-514350">
              <a:lnSpc>
                <a:spcPct val="110000"/>
              </a:lnSpc>
              <a:spcBef>
                <a:spcPts val="0"/>
              </a:spcBef>
              <a:spcAft>
                <a:spcPts val="400"/>
              </a:spcAft>
              <a:buFont typeface="+mj-lt"/>
              <a:buAutoNum type="arabicParenR"/>
            </a:pPr>
            <a:r>
              <a:rPr lang="tr-TR" sz="3400" b="1" dirty="0" smtClean="0"/>
              <a:t>……. ölçütü </a:t>
            </a:r>
            <a:r>
              <a:rPr lang="tr-TR" sz="3400" b="1" dirty="0"/>
              <a:t>kapsamında bu uygulamaların sonuçlarını nerelerde, hangi araçları kullanarak izliyorsunuz? Ele ettiğiniz sonuçlarınız nelerdir? Sonuçları nasıl analiz ediyor ve değerlendiriyorsunuz? </a:t>
            </a:r>
            <a:endParaRPr lang="tr-TR" sz="3400" b="1" dirty="0" smtClean="0"/>
          </a:p>
          <a:p>
            <a:pPr marL="514350" indent="-514350">
              <a:lnSpc>
                <a:spcPct val="110000"/>
              </a:lnSpc>
              <a:spcBef>
                <a:spcPts val="0"/>
              </a:spcBef>
              <a:spcAft>
                <a:spcPts val="400"/>
              </a:spcAft>
              <a:buFont typeface="+mj-lt"/>
              <a:buAutoNum type="arabicParenR"/>
            </a:pPr>
            <a:endParaRPr lang="tr-TR" sz="3400" b="1" dirty="0"/>
          </a:p>
          <a:p>
            <a:pPr marL="514350" indent="-514350">
              <a:lnSpc>
                <a:spcPct val="110000"/>
              </a:lnSpc>
              <a:spcBef>
                <a:spcPts val="0"/>
              </a:spcBef>
              <a:spcAft>
                <a:spcPts val="400"/>
              </a:spcAft>
              <a:buFont typeface="+mj-lt"/>
              <a:buAutoNum type="arabicParenR"/>
            </a:pPr>
            <a:r>
              <a:rPr lang="tr-TR" sz="3400" b="1" dirty="0" smtClean="0"/>
              <a:t>….. </a:t>
            </a:r>
            <a:r>
              <a:rPr lang="tr-TR" sz="3400" b="1" dirty="0"/>
              <a:t>ölçütü ile ilgili bu analizlerinizden ve değerlendirmelerinizden neler öğrendiniz ve neler iyileştirdiniz? </a:t>
            </a: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100</a:t>
            </a:fld>
            <a:endParaRPr lang="tr-TR"/>
          </a:p>
        </p:txBody>
      </p:sp>
    </p:spTree>
    <p:extLst>
      <p:ext uri="{BB962C8B-B14F-4D97-AF65-F5344CB8AC3E}">
        <p14:creationId xmlns:p14="http://schemas.microsoft.com/office/powerpoint/2010/main" val="214480552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0"/>
            <a:ext cx="10173419" cy="986347"/>
          </a:xfrm>
        </p:spPr>
        <p:txBody>
          <a:bodyPr>
            <a:normAutofit/>
          </a:bodyPr>
          <a:lstStyle/>
          <a:p>
            <a:pPr lvl="0" algn="ctr"/>
            <a:r>
              <a:rPr lang="tr-TR" sz="3200" b="1" dirty="0">
                <a:solidFill>
                  <a:srgbClr val="C00000"/>
                </a:solidFill>
              </a:rPr>
              <a:t>KİDR/BİDR Yazımında Temel İlkeler</a:t>
            </a:r>
            <a:endParaRPr lang="tr-TR" sz="3200" dirty="0">
              <a:solidFill>
                <a:srgbClr val="962E2E"/>
              </a:solidFill>
              <a:latin typeface="+mn-lt"/>
            </a:endParaRPr>
          </a:p>
        </p:txBody>
      </p:sp>
      <p:sp>
        <p:nvSpPr>
          <p:cNvPr id="8" name="7 İçerik Yer Tutucusu"/>
          <p:cNvSpPr>
            <a:spLocks noGrp="1"/>
          </p:cNvSpPr>
          <p:nvPr>
            <p:ph idx="1"/>
          </p:nvPr>
        </p:nvSpPr>
        <p:spPr>
          <a:xfrm>
            <a:off x="189781" y="1351472"/>
            <a:ext cx="11697419" cy="787879"/>
          </a:xfrm>
        </p:spPr>
        <p:txBody>
          <a:bodyPr>
            <a:normAutofit/>
          </a:bodyPr>
          <a:lstStyle/>
          <a:p>
            <a:r>
              <a:rPr lang="tr-TR" b="1" dirty="0" smtClean="0">
                <a:solidFill>
                  <a:srgbClr val="000099"/>
                </a:solidFill>
              </a:rPr>
              <a:t>Ölçütlerin olgunluk düzeylerinin gerçekçi haliyle belirlenmesi,</a:t>
            </a: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101</a:t>
            </a:fld>
            <a:endParaRPr lang="tr-TR"/>
          </a:p>
        </p:txBody>
      </p:sp>
      <p:pic>
        <p:nvPicPr>
          <p:cNvPr id="194563" name="Picture 3"/>
          <p:cNvPicPr>
            <a:picLocks noChangeAspect="1" noChangeArrowheads="1"/>
          </p:cNvPicPr>
          <p:nvPr/>
        </p:nvPicPr>
        <p:blipFill>
          <a:blip r:embed="rId2"/>
          <a:srcRect/>
          <a:stretch>
            <a:fillRect/>
          </a:stretch>
        </p:blipFill>
        <p:spPr bwMode="auto">
          <a:xfrm>
            <a:off x="1800045" y="2139351"/>
            <a:ext cx="9336506" cy="359119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60910" y="172621"/>
            <a:ext cx="10121766" cy="513180"/>
          </a:xfrm>
        </p:spPr>
        <p:txBody>
          <a:bodyPr>
            <a:normAutofit fontScale="90000"/>
          </a:bodyPr>
          <a:lstStyle/>
          <a:p>
            <a:pPr algn="ctr"/>
            <a:r>
              <a:rPr lang="tr-TR" b="1" dirty="0">
                <a:solidFill>
                  <a:srgbClr val="C00000"/>
                </a:solidFill>
              </a:rPr>
              <a:t>KİDR/BİDR Yazımında Temel İlkeler</a:t>
            </a:r>
            <a:endParaRPr lang="tr-TR" b="1" dirty="0">
              <a:solidFill>
                <a:srgbClr val="FF0000"/>
              </a:solidFill>
            </a:endParaRPr>
          </a:p>
        </p:txBody>
      </p:sp>
      <p:sp>
        <p:nvSpPr>
          <p:cNvPr id="3" name="İçerik Yer Tutucusu 2"/>
          <p:cNvSpPr>
            <a:spLocks noGrp="1"/>
          </p:cNvSpPr>
          <p:nvPr>
            <p:ph idx="1"/>
          </p:nvPr>
        </p:nvSpPr>
        <p:spPr>
          <a:xfrm>
            <a:off x="318052" y="1411704"/>
            <a:ext cx="9724306" cy="4879765"/>
          </a:xfrm>
        </p:spPr>
        <p:txBody>
          <a:bodyPr>
            <a:normAutofit fontScale="85000" lnSpcReduction="10000"/>
          </a:bodyPr>
          <a:lstStyle/>
          <a:p>
            <a:pPr>
              <a:lnSpc>
                <a:spcPct val="110000"/>
              </a:lnSpc>
              <a:spcBef>
                <a:spcPts val="0"/>
              </a:spcBef>
            </a:pPr>
            <a:r>
              <a:rPr lang="tr-TR" sz="3600" dirty="0"/>
              <a:t>Belirli zorunlu kısımlar dışında, önceki yılın </a:t>
            </a:r>
            <a:r>
              <a:rPr lang="tr-TR" sz="3600" dirty="0" err="1"/>
              <a:t>BİDR’i</a:t>
            </a:r>
            <a:r>
              <a:rPr lang="tr-TR" sz="3600" dirty="0"/>
              <a:t> tekrar edilmemeli; </a:t>
            </a:r>
            <a:r>
              <a:rPr lang="tr-TR" sz="3600" b="1" dirty="0">
                <a:solidFill>
                  <a:srgbClr val="FF0000"/>
                </a:solidFill>
              </a:rPr>
              <a:t>gerekirse önceki yıl </a:t>
            </a:r>
            <a:r>
              <a:rPr lang="tr-TR" sz="3600" b="1" dirty="0" err="1">
                <a:solidFill>
                  <a:srgbClr val="FF0000"/>
                </a:solidFill>
              </a:rPr>
              <a:t>BİDR’lerine</a:t>
            </a:r>
            <a:r>
              <a:rPr lang="tr-TR" sz="3600" b="1" dirty="0">
                <a:solidFill>
                  <a:srgbClr val="FF0000"/>
                </a:solidFill>
              </a:rPr>
              <a:t> atıfta bulunulmalıdır</a:t>
            </a:r>
            <a:r>
              <a:rPr lang="tr-TR" sz="3600" dirty="0"/>
              <a:t>,</a:t>
            </a:r>
          </a:p>
          <a:p>
            <a:pPr lvl="0">
              <a:lnSpc>
                <a:spcPct val="110000"/>
              </a:lnSpc>
              <a:spcBef>
                <a:spcPts val="0"/>
              </a:spcBef>
              <a:spcAft>
                <a:spcPts val="400"/>
              </a:spcAft>
            </a:pPr>
            <a:endParaRPr lang="tr-TR" sz="3600" dirty="0" smtClean="0"/>
          </a:p>
          <a:p>
            <a:pPr lvl="0">
              <a:lnSpc>
                <a:spcPct val="110000"/>
              </a:lnSpc>
              <a:spcBef>
                <a:spcPts val="0"/>
              </a:spcBef>
            </a:pPr>
            <a:r>
              <a:rPr lang="tr-TR" sz="3600" dirty="0" smtClean="0"/>
              <a:t>Birim, önceki yılın </a:t>
            </a:r>
            <a:r>
              <a:rPr lang="tr-TR" sz="3600" dirty="0" err="1" smtClean="0"/>
              <a:t>BİDR’inde</a:t>
            </a:r>
            <a:r>
              <a:rPr lang="tr-TR" sz="3600" dirty="0" smtClean="0"/>
              <a:t> yer </a:t>
            </a:r>
            <a:r>
              <a:rPr lang="tr-TR" sz="3600" dirty="0"/>
              <a:t>alan </a:t>
            </a:r>
            <a:r>
              <a:rPr lang="tr-TR" sz="3600" dirty="0" smtClean="0"/>
              <a:t>geliştirmeye açık yönler kapsamında;</a:t>
            </a:r>
          </a:p>
          <a:p>
            <a:pPr lvl="1">
              <a:lnSpc>
                <a:spcPct val="110000"/>
              </a:lnSpc>
              <a:spcBef>
                <a:spcPts val="0"/>
              </a:spcBef>
            </a:pPr>
            <a:r>
              <a:rPr lang="tr-TR" sz="3200" b="1" dirty="0" smtClean="0">
                <a:solidFill>
                  <a:srgbClr val="0000CC"/>
                </a:solidFill>
              </a:rPr>
              <a:t>gerçekleştirilen </a:t>
            </a:r>
            <a:r>
              <a:rPr lang="tr-TR" sz="3200" b="1" dirty="0">
                <a:solidFill>
                  <a:srgbClr val="0000CC"/>
                </a:solidFill>
              </a:rPr>
              <a:t>iyileştirme </a:t>
            </a:r>
            <a:r>
              <a:rPr lang="tr-TR" sz="3200" b="1" dirty="0" smtClean="0">
                <a:solidFill>
                  <a:srgbClr val="0000CC"/>
                </a:solidFill>
              </a:rPr>
              <a:t>faaliyetlerine,</a:t>
            </a:r>
          </a:p>
          <a:p>
            <a:pPr lvl="1">
              <a:lnSpc>
                <a:spcPct val="110000"/>
              </a:lnSpc>
              <a:spcBef>
                <a:spcPts val="0"/>
              </a:spcBef>
            </a:pPr>
            <a:r>
              <a:rPr lang="tr-TR" sz="3200" b="1" dirty="0" smtClean="0">
                <a:solidFill>
                  <a:srgbClr val="0000CC"/>
                </a:solidFill>
              </a:rPr>
              <a:t>bu </a:t>
            </a:r>
            <a:r>
              <a:rPr lang="tr-TR" sz="3200" b="1" dirty="0">
                <a:solidFill>
                  <a:srgbClr val="0000CC"/>
                </a:solidFill>
              </a:rPr>
              <a:t>kapsamdaki somut iyileştirme sonuçlarına </a:t>
            </a:r>
            <a:r>
              <a:rPr lang="tr-TR" sz="3200" b="1" dirty="0" smtClean="0">
                <a:solidFill>
                  <a:srgbClr val="0000CC"/>
                </a:solidFill>
              </a:rPr>
              <a:t>ve,</a:t>
            </a:r>
          </a:p>
          <a:p>
            <a:pPr lvl="1">
              <a:lnSpc>
                <a:spcPct val="110000"/>
              </a:lnSpc>
              <a:spcBef>
                <a:spcPts val="0"/>
              </a:spcBef>
            </a:pPr>
            <a:r>
              <a:rPr lang="tr-TR" sz="3200" b="1" dirty="0" smtClean="0">
                <a:solidFill>
                  <a:srgbClr val="0000CC"/>
                </a:solidFill>
              </a:rPr>
              <a:t>ilerleme </a:t>
            </a:r>
            <a:r>
              <a:rPr lang="tr-TR" sz="3200" b="1" dirty="0">
                <a:solidFill>
                  <a:srgbClr val="0000CC"/>
                </a:solidFill>
              </a:rPr>
              <a:t>kaydedilemeyen noktalar ile bunların </a:t>
            </a:r>
            <a:r>
              <a:rPr lang="tr-TR" sz="3200" b="1" dirty="0" smtClean="0">
                <a:solidFill>
                  <a:srgbClr val="0000CC"/>
                </a:solidFill>
              </a:rPr>
              <a:t>nedenlerine,</a:t>
            </a:r>
          </a:p>
          <a:p>
            <a:pPr lvl="0">
              <a:lnSpc>
                <a:spcPct val="110000"/>
              </a:lnSpc>
              <a:spcBef>
                <a:spcPts val="0"/>
              </a:spcBef>
            </a:pPr>
            <a:r>
              <a:rPr lang="tr-TR" sz="3600" dirty="0" smtClean="0"/>
              <a:t>yer verilmelidir.</a:t>
            </a:r>
          </a:p>
        </p:txBody>
      </p:sp>
      <p:sp>
        <p:nvSpPr>
          <p:cNvPr id="4" name="Veri Yer Tutucusu 3"/>
          <p:cNvSpPr>
            <a:spLocks noGrp="1"/>
          </p:cNvSpPr>
          <p:nvPr>
            <p:ph type="dt" sz="half" idx="10"/>
          </p:nvPr>
        </p:nvSpPr>
        <p:spPr/>
        <p:txBody>
          <a:bodyPr/>
          <a:lstStyle/>
          <a:p>
            <a:fld id="{875F487F-AF25-49C4-A26B-8BC314855B6C}"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102</a:t>
            </a:fld>
            <a:endParaRPr lang="tr-TR"/>
          </a:p>
        </p:txBody>
      </p:sp>
      <p:pic>
        <p:nvPicPr>
          <p:cNvPr id="5122" name="Picture 2" descr="Geri Bildirim Raporu Icon Set Stok Vektör Sanatı &amp; Anket Kağıdı'nin Daha  Fazla Görseli - Anket Kağıdı, Anlaşma, Araştırma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3863" y="2063933"/>
            <a:ext cx="1855591" cy="243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42032"/>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47536" y="172620"/>
            <a:ext cx="10035139" cy="578151"/>
          </a:xfrm>
        </p:spPr>
        <p:txBody>
          <a:bodyPr>
            <a:normAutofit fontScale="90000"/>
          </a:bodyPr>
          <a:lstStyle/>
          <a:p>
            <a:pPr algn="ctr"/>
            <a:r>
              <a:rPr lang="tr-TR" b="1" dirty="0">
                <a:solidFill>
                  <a:srgbClr val="C00000"/>
                </a:solidFill>
              </a:rPr>
              <a:t>KİDR/BİDR Yazımında Temel İlkeler</a:t>
            </a:r>
            <a:endParaRPr lang="tr-TR" b="1" dirty="0">
              <a:solidFill>
                <a:srgbClr val="FF0000"/>
              </a:solidFill>
            </a:endParaRPr>
          </a:p>
        </p:txBody>
      </p:sp>
      <p:sp>
        <p:nvSpPr>
          <p:cNvPr id="3" name="İçerik Yer Tutucusu 2"/>
          <p:cNvSpPr>
            <a:spLocks noGrp="1"/>
          </p:cNvSpPr>
          <p:nvPr>
            <p:ph idx="1"/>
          </p:nvPr>
        </p:nvSpPr>
        <p:spPr>
          <a:xfrm>
            <a:off x="657726" y="1395663"/>
            <a:ext cx="11229473" cy="4778714"/>
          </a:xfrm>
        </p:spPr>
        <p:txBody>
          <a:bodyPr>
            <a:noAutofit/>
          </a:bodyPr>
          <a:lstStyle/>
          <a:p>
            <a:pPr lvl="0">
              <a:lnSpc>
                <a:spcPct val="100000"/>
              </a:lnSpc>
              <a:spcBef>
                <a:spcPts val="0"/>
              </a:spcBef>
              <a:spcAft>
                <a:spcPts val="400"/>
              </a:spcAft>
            </a:pPr>
            <a:r>
              <a:rPr lang="tr-TR" dirty="0"/>
              <a:t>B</a:t>
            </a:r>
            <a:r>
              <a:rPr lang="tr-TR" dirty="0" smtClean="0"/>
              <a:t>İDR hazırlanırken ölçütlerle ilgili;</a:t>
            </a:r>
          </a:p>
          <a:p>
            <a:pPr lvl="1">
              <a:lnSpc>
                <a:spcPct val="100000"/>
              </a:lnSpc>
              <a:spcBef>
                <a:spcPts val="0"/>
              </a:spcBef>
              <a:spcAft>
                <a:spcPts val="400"/>
              </a:spcAft>
            </a:pPr>
            <a:r>
              <a:rPr lang="tr-TR" i="1" dirty="0" smtClean="0"/>
              <a:t>“</a:t>
            </a:r>
            <a:r>
              <a:rPr lang="tr-TR" b="1" i="1" dirty="0">
                <a:solidFill>
                  <a:srgbClr val="FF0000"/>
                </a:solidFill>
              </a:rPr>
              <a:t>bu husus kurumumuzda mevcuttur”</a:t>
            </a:r>
            <a:r>
              <a:rPr lang="tr-TR" b="1" dirty="0">
                <a:solidFill>
                  <a:srgbClr val="FF0000"/>
                </a:solidFill>
              </a:rPr>
              <a:t>, </a:t>
            </a:r>
            <a:endParaRPr lang="tr-TR" b="1" dirty="0" smtClean="0">
              <a:solidFill>
                <a:srgbClr val="FF0000"/>
              </a:solidFill>
            </a:endParaRPr>
          </a:p>
          <a:p>
            <a:pPr lvl="1">
              <a:lnSpc>
                <a:spcPct val="100000"/>
              </a:lnSpc>
              <a:spcBef>
                <a:spcPts val="0"/>
              </a:spcBef>
              <a:spcAft>
                <a:spcPts val="400"/>
              </a:spcAft>
            </a:pPr>
            <a:r>
              <a:rPr lang="tr-TR" b="1" i="1" dirty="0" smtClean="0">
                <a:solidFill>
                  <a:srgbClr val="FF0000"/>
                </a:solidFill>
              </a:rPr>
              <a:t>“</a:t>
            </a:r>
            <a:r>
              <a:rPr lang="tr-TR" b="1" i="1" dirty="0">
                <a:solidFill>
                  <a:srgbClr val="FF0000"/>
                </a:solidFill>
              </a:rPr>
              <a:t>bu hususa ilişkin uygulama bulunmaktadır”</a:t>
            </a:r>
            <a:r>
              <a:rPr lang="tr-TR" b="1" dirty="0">
                <a:solidFill>
                  <a:srgbClr val="FF0000"/>
                </a:solidFill>
              </a:rPr>
              <a:t>, </a:t>
            </a:r>
            <a:endParaRPr lang="tr-TR" b="1" dirty="0" smtClean="0">
              <a:solidFill>
                <a:srgbClr val="FF0000"/>
              </a:solidFill>
            </a:endParaRPr>
          </a:p>
          <a:p>
            <a:pPr lvl="1">
              <a:lnSpc>
                <a:spcPct val="100000"/>
              </a:lnSpc>
              <a:spcBef>
                <a:spcPts val="0"/>
              </a:spcBef>
              <a:spcAft>
                <a:spcPts val="400"/>
              </a:spcAft>
            </a:pPr>
            <a:r>
              <a:rPr lang="tr-TR" b="1" i="1" dirty="0" smtClean="0">
                <a:solidFill>
                  <a:srgbClr val="FF0000"/>
                </a:solidFill>
              </a:rPr>
              <a:t>“</a:t>
            </a:r>
            <a:r>
              <a:rPr lang="tr-TR" b="1" i="1" dirty="0">
                <a:solidFill>
                  <a:srgbClr val="FF0000"/>
                </a:solidFill>
              </a:rPr>
              <a:t>kurumumuzda söz konusu sistem bulunmaktadır”</a:t>
            </a:r>
            <a:r>
              <a:rPr lang="tr-TR" b="1" dirty="0">
                <a:solidFill>
                  <a:srgbClr val="FF0000"/>
                </a:solidFill>
              </a:rPr>
              <a:t> </a:t>
            </a:r>
            <a:endParaRPr lang="tr-TR" b="1" dirty="0" smtClean="0">
              <a:solidFill>
                <a:srgbClr val="FF0000"/>
              </a:solidFill>
            </a:endParaRPr>
          </a:p>
          <a:p>
            <a:pPr marL="0" lvl="0" indent="0">
              <a:lnSpc>
                <a:spcPct val="100000"/>
              </a:lnSpc>
              <a:spcBef>
                <a:spcPts val="0"/>
              </a:spcBef>
              <a:spcAft>
                <a:spcPts val="400"/>
              </a:spcAft>
              <a:buNone/>
            </a:pPr>
            <a:r>
              <a:rPr lang="tr-TR" dirty="0" smtClean="0"/>
              <a:t>şeklinde </a:t>
            </a:r>
            <a:r>
              <a:rPr lang="tr-TR" dirty="0"/>
              <a:t>kısa cevaplar vermek yerine, ilgili sürecin </a:t>
            </a:r>
            <a:r>
              <a:rPr lang="tr-TR" dirty="0" smtClean="0"/>
              <a:t>birimde </a:t>
            </a:r>
            <a:r>
              <a:rPr lang="tr-TR" b="1" dirty="0">
                <a:solidFill>
                  <a:srgbClr val="0000CC"/>
                </a:solidFill>
              </a:rPr>
              <a:t>nasıl işlediğine ve yönetildiğine </a:t>
            </a:r>
            <a:r>
              <a:rPr lang="tr-TR" dirty="0"/>
              <a:t>ilişkin ayrıntıya yer verecek şekilde bir yöntemin izlenmesi beklenmektedir. </a:t>
            </a:r>
            <a:endParaRPr lang="tr-TR" dirty="0" smtClean="0"/>
          </a:p>
          <a:p>
            <a:pPr lvl="0">
              <a:lnSpc>
                <a:spcPct val="100000"/>
              </a:lnSpc>
              <a:spcBef>
                <a:spcPts val="0"/>
              </a:spcBef>
              <a:spcAft>
                <a:spcPts val="400"/>
              </a:spcAft>
            </a:pPr>
            <a:endParaRPr lang="tr-TR" dirty="0"/>
          </a:p>
          <a:p>
            <a:pPr lvl="0">
              <a:lnSpc>
                <a:spcPct val="100000"/>
              </a:lnSpc>
              <a:spcBef>
                <a:spcPts val="0"/>
              </a:spcBef>
              <a:spcAft>
                <a:spcPts val="400"/>
              </a:spcAft>
            </a:pPr>
            <a:r>
              <a:rPr lang="tr-TR" dirty="0" smtClean="0"/>
              <a:t>Ayrıca, </a:t>
            </a:r>
            <a:r>
              <a:rPr lang="tr-TR" dirty="0"/>
              <a:t>kılavuzda yer alan hususlar dışında dikkat çekilmek istenen </a:t>
            </a:r>
            <a:r>
              <a:rPr lang="tr-TR" b="1" dirty="0" smtClean="0">
                <a:solidFill>
                  <a:srgbClr val="0000CC"/>
                </a:solidFill>
              </a:rPr>
              <a:t>birime </a:t>
            </a:r>
            <a:r>
              <a:rPr lang="tr-TR" b="1" dirty="0">
                <a:solidFill>
                  <a:srgbClr val="0000CC"/>
                </a:solidFill>
              </a:rPr>
              <a:t>özgü durumlar </a:t>
            </a:r>
            <a:r>
              <a:rPr lang="tr-TR" dirty="0"/>
              <a:t>söz konusu ise bunlara da raporda yer verilebileceği unutulmamalıdır</a:t>
            </a:r>
            <a:r>
              <a:rPr lang="tr-TR" dirty="0" smtClean="0"/>
              <a:t>.</a:t>
            </a:r>
            <a:endParaRPr lang="tr-TR" dirty="0"/>
          </a:p>
        </p:txBody>
      </p:sp>
      <p:sp>
        <p:nvSpPr>
          <p:cNvPr id="4" name="Veri Yer Tutucusu 3"/>
          <p:cNvSpPr>
            <a:spLocks noGrp="1"/>
          </p:cNvSpPr>
          <p:nvPr>
            <p:ph type="dt" sz="half" idx="10"/>
          </p:nvPr>
        </p:nvSpPr>
        <p:spPr/>
        <p:txBody>
          <a:bodyPr/>
          <a:lstStyle/>
          <a:p>
            <a:fld id="{7BE7C862-60B5-4E13-88F6-62670D80A373}"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103</a:t>
            </a:fld>
            <a:endParaRPr lang="tr-TR"/>
          </a:p>
        </p:txBody>
      </p:sp>
    </p:spTree>
    <p:extLst>
      <p:ext uri="{BB962C8B-B14F-4D97-AF65-F5344CB8AC3E}">
        <p14:creationId xmlns:p14="http://schemas.microsoft.com/office/powerpoint/2010/main" val="3940514269"/>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04503"/>
            <a:ext cx="11171583" cy="687977"/>
          </a:xfrm>
        </p:spPr>
        <p:txBody>
          <a:bodyPr>
            <a:normAutofit/>
          </a:bodyPr>
          <a:lstStyle/>
          <a:p>
            <a:pPr algn="ctr"/>
            <a:r>
              <a:rPr lang="tr-TR" sz="3600" b="1" dirty="0">
                <a:solidFill>
                  <a:srgbClr val="C00000"/>
                </a:solidFill>
              </a:rPr>
              <a:t>KİDR/BİDR Yazımında Temel İlkeler</a:t>
            </a:r>
            <a:endParaRPr lang="tr-TR" sz="3100" dirty="0">
              <a:solidFill>
                <a:srgbClr val="0000CC"/>
              </a:solidFill>
            </a:endParaRPr>
          </a:p>
        </p:txBody>
      </p:sp>
      <p:sp>
        <p:nvSpPr>
          <p:cNvPr id="3" name="İçerik Yer Tutucusu 2"/>
          <p:cNvSpPr>
            <a:spLocks noGrp="1"/>
          </p:cNvSpPr>
          <p:nvPr>
            <p:ph idx="1"/>
          </p:nvPr>
        </p:nvSpPr>
        <p:spPr>
          <a:xfrm>
            <a:off x="529390" y="1459831"/>
            <a:ext cx="11480394" cy="4717131"/>
          </a:xfrm>
        </p:spPr>
        <p:txBody>
          <a:bodyPr>
            <a:normAutofit/>
          </a:bodyPr>
          <a:lstStyle/>
          <a:p>
            <a:pPr lvl="0">
              <a:lnSpc>
                <a:spcPct val="100000"/>
              </a:lnSpc>
              <a:spcBef>
                <a:spcPts val="0"/>
              </a:spcBef>
              <a:spcAft>
                <a:spcPts val="400"/>
              </a:spcAft>
            </a:pPr>
            <a:r>
              <a:rPr lang="tr-TR" sz="3600" dirty="0"/>
              <a:t>B</a:t>
            </a:r>
            <a:r>
              <a:rPr lang="tr-TR" sz="3600" dirty="0" smtClean="0"/>
              <a:t>İDR </a:t>
            </a:r>
            <a:r>
              <a:rPr lang="tr-TR" sz="3600" dirty="0"/>
              <a:t>yazımında kullanılan </a:t>
            </a:r>
            <a:r>
              <a:rPr lang="tr-TR" sz="3600" b="1" dirty="0">
                <a:solidFill>
                  <a:srgbClr val="FF0000"/>
                </a:solidFill>
              </a:rPr>
              <a:t>metin dili  </a:t>
            </a:r>
            <a:r>
              <a:rPr lang="tr-TR" sz="3600" b="1" dirty="0">
                <a:solidFill>
                  <a:srgbClr val="0000CC"/>
                </a:solidFill>
              </a:rPr>
              <a:t>kısa ve öz </a:t>
            </a:r>
            <a:r>
              <a:rPr lang="tr-TR" sz="3600" dirty="0"/>
              <a:t>olmalıdır. Kurulan </a:t>
            </a:r>
            <a:r>
              <a:rPr lang="tr-TR" sz="3600" dirty="0" smtClean="0"/>
              <a:t>cümlelerde </a:t>
            </a:r>
            <a:r>
              <a:rPr lang="tr-TR" sz="3600" b="1" dirty="0">
                <a:solidFill>
                  <a:srgbClr val="0000CC"/>
                </a:solidFill>
              </a:rPr>
              <a:t>akademik ve nesnel bir anlatım dili </a:t>
            </a:r>
            <a:r>
              <a:rPr lang="tr-TR" sz="3600" dirty="0" smtClean="0"/>
              <a:t>kullanılmalıdır,</a:t>
            </a:r>
          </a:p>
          <a:p>
            <a:pPr lvl="0">
              <a:lnSpc>
                <a:spcPct val="100000"/>
              </a:lnSpc>
              <a:spcBef>
                <a:spcPts val="0"/>
              </a:spcBef>
              <a:spcAft>
                <a:spcPts val="400"/>
              </a:spcAft>
            </a:pPr>
            <a:endParaRPr lang="tr-TR" sz="3600" dirty="0"/>
          </a:p>
          <a:p>
            <a:pPr lvl="0">
              <a:lnSpc>
                <a:spcPct val="100000"/>
              </a:lnSpc>
              <a:spcBef>
                <a:spcPts val="0"/>
              </a:spcBef>
              <a:spcAft>
                <a:spcPts val="400"/>
              </a:spcAft>
            </a:pPr>
            <a:r>
              <a:rPr lang="tr-TR" sz="3600" dirty="0" smtClean="0"/>
              <a:t>Verilerin/açıklamaların/kanıtların</a:t>
            </a:r>
            <a:r>
              <a:rPr lang="tr-TR" sz="3600" dirty="0"/>
              <a:t>, </a:t>
            </a:r>
            <a:r>
              <a:rPr lang="tr-TR" sz="3600" b="1" dirty="0">
                <a:solidFill>
                  <a:srgbClr val="FF0000"/>
                </a:solidFill>
              </a:rPr>
              <a:t>ölçüt/alt ölçüt ile uygunluğu kontrol edilerek</a:t>
            </a:r>
            <a:r>
              <a:rPr lang="tr-TR" sz="3600" dirty="0"/>
              <a:t> sade bir anlatım benimsenmelidir</a:t>
            </a:r>
            <a:r>
              <a:rPr lang="tr-TR" sz="3600" dirty="0" smtClean="0"/>
              <a:t>.</a:t>
            </a:r>
            <a:endParaRPr lang="tr-TR" sz="3600" dirty="0"/>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104</a:t>
            </a:fld>
            <a:endParaRPr lang="tr-TR"/>
          </a:p>
        </p:txBody>
      </p:sp>
    </p:spTree>
    <p:extLst>
      <p:ext uri="{BB962C8B-B14F-4D97-AF65-F5344CB8AC3E}">
        <p14:creationId xmlns:p14="http://schemas.microsoft.com/office/powerpoint/2010/main" val="237222621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09011" y="160421"/>
            <a:ext cx="10100772" cy="693020"/>
          </a:xfrm>
        </p:spPr>
        <p:txBody>
          <a:bodyPr>
            <a:normAutofit/>
          </a:bodyPr>
          <a:lstStyle/>
          <a:p>
            <a:pPr algn="ctr"/>
            <a:r>
              <a:rPr lang="tr-TR" sz="3600" b="1" dirty="0">
                <a:solidFill>
                  <a:srgbClr val="C00000"/>
                </a:solidFill>
              </a:rPr>
              <a:t>KİDR/BİDR Yazımında Temel İlkeler</a:t>
            </a:r>
            <a:endParaRPr lang="tr-TR" sz="2200" dirty="0">
              <a:solidFill>
                <a:srgbClr val="0000CC"/>
              </a:solidFill>
            </a:endParaRPr>
          </a:p>
        </p:txBody>
      </p:sp>
      <p:sp>
        <p:nvSpPr>
          <p:cNvPr id="3" name="İçerik Yer Tutucusu 2"/>
          <p:cNvSpPr>
            <a:spLocks noGrp="1"/>
          </p:cNvSpPr>
          <p:nvPr>
            <p:ph idx="1"/>
          </p:nvPr>
        </p:nvSpPr>
        <p:spPr>
          <a:xfrm>
            <a:off x="625641" y="1411705"/>
            <a:ext cx="11197391" cy="4765257"/>
          </a:xfrm>
        </p:spPr>
        <p:txBody>
          <a:bodyPr>
            <a:normAutofit/>
          </a:bodyPr>
          <a:lstStyle/>
          <a:p>
            <a:pPr lvl="0">
              <a:lnSpc>
                <a:spcPct val="120000"/>
              </a:lnSpc>
              <a:spcBef>
                <a:spcPts val="0"/>
              </a:spcBef>
              <a:spcAft>
                <a:spcPts val="400"/>
              </a:spcAft>
            </a:pPr>
            <a:r>
              <a:rPr lang="tr-TR" sz="3200" dirty="0"/>
              <a:t>B</a:t>
            </a:r>
            <a:r>
              <a:rPr lang="tr-TR" sz="3200" dirty="0" smtClean="0"/>
              <a:t>İDR </a:t>
            </a:r>
            <a:r>
              <a:rPr lang="tr-TR" sz="3200" dirty="0"/>
              <a:t>yazım metninde yer alan bilgilerin </a:t>
            </a:r>
            <a:r>
              <a:rPr lang="tr-TR" sz="3200" b="1" dirty="0">
                <a:solidFill>
                  <a:srgbClr val="0000CC"/>
                </a:solidFill>
              </a:rPr>
              <a:t>içerik </a:t>
            </a:r>
            <a:r>
              <a:rPr lang="tr-TR" sz="3200" dirty="0"/>
              <a:t>olarak kurumu yansıtması ve </a:t>
            </a:r>
            <a:r>
              <a:rPr lang="tr-TR" sz="3200" b="1" dirty="0">
                <a:solidFill>
                  <a:srgbClr val="0000CC"/>
                </a:solidFill>
              </a:rPr>
              <a:t>kanıtlanabilirliğine dikkat edilmesi </a:t>
            </a:r>
            <a:r>
              <a:rPr lang="tr-TR" sz="3200" dirty="0" smtClean="0"/>
              <a:t>gerekmektedir,</a:t>
            </a:r>
          </a:p>
          <a:p>
            <a:pPr lvl="0">
              <a:lnSpc>
                <a:spcPct val="120000"/>
              </a:lnSpc>
              <a:spcBef>
                <a:spcPts val="0"/>
              </a:spcBef>
              <a:spcAft>
                <a:spcPts val="400"/>
              </a:spcAft>
            </a:pPr>
            <a:endParaRPr lang="tr-TR" sz="3200" dirty="0"/>
          </a:p>
          <a:p>
            <a:pPr lvl="0">
              <a:lnSpc>
                <a:spcPct val="120000"/>
              </a:lnSpc>
              <a:spcBef>
                <a:spcPts val="0"/>
              </a:spcBef>
              <a:spcAft>
                <a:spcPts val="400"/>
              </a:spcAft>
            </a:pPr>
            <a:r>
              <a:rPr lang="tr-TR" sz="3200" dirty="0"/>
              <a:t>Okuyucuların </a:t>
            </a:r>
            <a:r>
              <a:rPr lang="tr-TR" sz="3200" b="1" dirty="0">
                <a:solidFill>
                  <a:srgbClr val="0000CC"/>
                </a:solidFill>
              </a:rPr>
              <a:t>bilgilere hızlıca ulaşmasına yardımcı </a:t>
            </a:r>
            <a:r>
              <a:rPr lang="tr-TR" sz="3200" b="1" dirty="0" smtClean="0">
                <a:solidFill>
                  <a:srgbClr val="0000CC"/>
                </a:solidFill>
              </a:rPr>
              <a:t>olunması </a:t>
            </a:r>
            <a:r>
              <a:rPr lang="tr-TR" sz="3200" dirty="0"/>
              <a:t>amacıyla ölçüt/alt ölçüt açıklamalarında, gerekirse raporun </a:t>
            </a:r>
            <a:r>
              <a:rPr lang="tr-TR" sz="3200" b="1" dirty="0">
                <a:solidFill>
                  <a:srgbClr val="FF0000"/>
                </a:solidFill>
              </a:rPr>
              <a:t>ilgili bölümlerine vurgu yapılmalı veya belirli sayfa numaralarına </a:t>
            </a:r>
            <a:r>
              <a:rPr lang="tr-TR" sz="3200" dirty="0"/>
              <a:t>yönlendirme </a:t>
            </a:r>
            <a:r>
              <a:rPr lang="tr-TR" sz="3200" dirty="0" smtClean="0"/>
              <a:t>yapılmalıdır</a:t>
            </a:r>
            <a:r>
              <a:rPr lang="tr-TR" sz="3200" dirty="0"/>
              <a:t>,</a:t>
            </a: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105</a:t>
            </a:fld>
            <a:endParaRPr lang="tr-TR"/>
          </a:p>
        </p:txBody>
      </p:sp>
    </p:spTree>
    <p:extLst>
      <p:ext uri="{BB962C8B-B14F-4D97-AF65-F5344CB8AC3E}">
        <p14:creationId xmlns:p14="http://schemas.microsoft.com/office/powerpoint/2010/main" val="92646653"/>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48046"/>
            <a:ext cx="11171583" cy="649452"/>
          </a:xfrm>
        </p:spPr>
        <p:txBody>
          <a:bodyPr>
            <a:normAutofit/>
          </a:bodyPr>
          <a:lstStyle/>
          <a:p>
            <a:pPr algn="ctr"/>
            <a:r>
              <a:rPr lang="tr-TR" sz="3600" b="1" dirty="0">
                <a:solidFill>
                  <a:srgbClr val="C00000"/>
                </a:solidFill>
              </a:rPr>
              <a:t>KİDR/BİDR Yazımında Temel İlkeler</a:t>
            </a:r>
            <a:endParaRPr lang="tr-TR" sz="4000" dirty="0">
              <a:solidFill>
                <a:srgbClr val="0000CC"/>
              </a:solidFill>
            </a:endParaRPr>
          </a:p>
        </p:txBody>
      </p:sp>
      <p:sp>
        <p:nvSpPr>
          <p:cNvPr id="3" name="İçerik Yer Tutucusu 2"/>
          <p:cNvSpPr>
            <a:spLocks noGrp="1"/>
          </p:cNvSpPr>
          <p:nvPr>
            <p:ph idx="1"/>
          </p:nvPr>
        </p:nvSpPr>
        <p:spPr>
          <a:xfrm>
            <a:off x="593557" y="1315453"/>
            <a:ext cx="11416226" cy="4861509"/>
          </a:xfrm>
        </p:spPr>
        <p:txBody>
          <a:bodyPr>
            <a:normAutofit lnSpcReduction="10000"/>
          </a:bodyPr>
          <a:lstStyle/>
          <a:p>
            <a:pPr lvl="0">
              <a:lnSpc>
                <a:spcPct val="120000"/>
              </a:lnSpc>
              <a:spcBef>
                <a:spcPts val="0"/>
              </a:spcBef>
              <a:spcAft>
                <a:spcPts val="400"/>
              </a:spcAft>
            </a:pPr>
            <a:r>
              <a:rPr lang="tr-TR" sz="3200" b="1" dirty="0" smtClean="0">
                <a:solidFill>
                  <a:srgbClr val="FF0000"/>
                </a:solidFill>
              </a:rPr>
              <a:t>Kanıtlar </a:t>
            </a:r>
            <a:r>
              <a:rPr lang="tr-TR" sz="3200" b="1" dirty="0">
                <a:solidFill>
                  <a:srgbClr val="FF0000"/>
                </a:solidFill>
              </a:rPr>
              <a:t>içinde yer alan metinler</a:t>
            </a:r>
            <a:r>
              <a:rPr lang="tr-TR" sz="3200" dirty="0"/>
              <a:t>, </a:t>
            </a:r>
            <a:r>
              <a:rPr lang="tr-TR" sz="3200" dirty="0" smtClean="0"/>
              <a:t>BİDR </a:t>
            </a:r>
            <a:r>
              <a:rPr lang="tr-TR" sz="3200" dirty="0"/>
              <a:t>metninde birebir </a:t>
            </a:r>
            <a:r>
              <a:rPr lang="tr-TR" sz="3200" dirty="0" smtClean="0"/>
              <a:t>tekrarlanmamalıdır, </a:t>
            </a:r>
            <a:endParaRPr lang="tr-TR" sz="3200" dirty="0"/>
          </a:p>
          <a:p>
            <a:pPr lvl="0">
              <a:lnSpc>
                <a:spcPct val="120000"/>
              </a:lnSpc>
              <a:spcBef>
                <a:spcPts val="0"/>
              </a:spcBef>
              <a:spcAft>
                <a:spcPts val="400"/>
              </a:spcAft>
            </a:pPr>
            <a:endParaRPr lang="tr-TR" sz="3200" dirty="0" smtClean="0"/>
          </a:p>
          <a:p>
            <a:pPr lvl="0">
              <a:lnSpc>
                <a:spcPct val="120000"/>
              </a:lnSpc>
              <a:spcBef>
                <a:spcPts val="0"/>
              </a:spcBef>
              <a:spcAft>
                <a:spcPts val="400"/>
              </a:spcAft>
            </a:pPr>
            <a:r>
              <a:rPr lang="tr-TR" sz="3200" b="1" dirty="0" err="1">
                <a:solidFill>
                  <a:srgbClr val="FF0000"/>
                </a:solidFill>
              </a:rPr>
              <a:t>B</a:t>
            </a:r>
            <a:r>
              <a:rPr lang="tr-TR" sz="3200" b="1" dirty="0" err="1" smtClean="0">
                <a:solidFill>
                  <a:srgbClr val="FF0000"/>
                </a:solidFill>
              </a:rPr>
              <a:t>İDR’de</a:t>
            </a:r>
            <a:r>
              <a:rPr lang="tr-TR" sz="3200" b="1" dirty="0" smtClean="0">
                <a:solidFill>
                  <a:srgbClr val="FF0000"/>
                </a:solidFill>
              </a:rPr>
              <a:t> </a:t>
            </a:r>
            <a:r>
              <a:rPr lang="tr-TR" sz="3200" b="1" dirty="0">
                <a:solidFill>
                  <a:srgbClr val="FF0000"/>
                </a:solidFill>
              </a:rPr>
              <a:t>kullanılan kanıtlar</a:t>
            </a:r>
            <a:r>
              <a:rPr lang="tr-TR" sz="3200" dirty="0"/>
              <a:t>, ilgili alt ölçütü desteklemeli ve </a:t>
            </a:r>
            <a:r>
              <a:rPr lang="tr-TR" sz="3200" dirty="0" smtClean="0"/>
              <a:t>örtüşmelidir</a:t>
            </a:r>
            <a:r>
              <a:rPr lang="tr-TR" sz="3200" dirty="0"/>
              <a:t>,</a:t>
            </a:r>
            <a:endParaRPr lang="tr-TR" sz="3200" dirty="0" smtClean="0"/>
          </a:p>
          <a:p>
            <a:pPr lvl="0">
              <a:lnSpc>
                <a:spcPct val="120000"/>
              </a:lnSpc>
              <a:spcBef>
                <a:spcPts val="0"/>
              </a:spcBef>
              <a:spcAft>
                <a:spcPts val="400"/>
              </a:spcAft>
            </a:pPr>
            <a:endParaRPr lang="tr-TR" sz="3200" dirty="0"/>
          </a:p>
          <a:p>
            <a:pPr>
              <a:lnSpc>
                <a:spcPct val="120000"/>
              </a:lnSpc>
              <a:spcBef>
                <a:spcPts val="0"/>
              </a:spcBef>
              <a:spcAft>
                <a:spcPts val="400"/>
              </a:spcAft>
            </a:pPr>
            <a:r>
              <a:rPr lang="tr-TR" sz="3200" dirty="0"/>
              <a:t>BİDR metnine eklenen ya da </a:t>
            </a:r>
            <a:r>
              <a:rPr lang="tr-TR" sz="3200" b="1" dirty="0"/>
              <a:t>kanıt</a:t>
            </a:r>
            <a:r>
              <a:rPr lang="tr-TR" sz="3200" dirty="0"/>
              <a:t> olarak kullanılan </a:t>
            </a:r>
            <a:r>
              <a:rPr lang="tr-TR" sz="3200" b="1" dirty="0">
                <a:solidFill>
                  <a:srgbClr val="FF0000"/>
                </a:solidFill>
              </a:rPr>
              <a:t>web sayfası linklerine her dönemde erişim sağlanmalıdır</a:t>
            </a:r>
            <a:r>
              <a:rPr lang="tr-TR" sz="3200" b="1" dirty="0" smtClean="0">
                <a:solidFill>
                  <a:srgbClr val="FF0000"/>
                </a:solidFill>
              </a:rPr>
              <a:t>,</a:t>
            </a:r>
            <a:endParaRPr lang="tr-TR" sz="3200" b="1" dirty="0">
              <a:solidFill>
                <a:srgbClr val="FF0000"/>
              </a:solidFill>
            </a:endParaRP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106</a:t>
            </a:fld>
            <a:endParaRPr lang="tr-TR"/>
          </a:p>
        </p:txBody>
      </p:sp>
    </p:spTree>
    <p:extLst>
      <p:ext uri="{BB962C8B-B14F-4D97-AF65-F5344CB8AC3E}">
        <p14:creationId xmlns:p14="http://schemas.microsoft.com/office/powerpoint/2010/main" val="2459078744"/>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13043" y="159026"/>
            <a:ext cx="9740756" cy="520243"/>
          </a:xfrm>
        </p:spPr>
        <p:txBody>
          <a:bodyPr>
            <a:normAutofit fontScale="90000"/>
          </a:bodyPr>
          <a:lstStyle/>
          <a:p>
            <a:pPr algn="ctr"/>
            <a:r>
              <a:rPr lang="tr-TR" b="1" dirty="0">
                <a:solidFill>
                  <a:srgbClr val="C00000"/>
                </a:solidFill>
              </a:rPr>
              <a:t>KİDR/BİDR Yazımında Temel İlkeler</a:t>
            </a:r>
            <a:endParaRPr lang="tr-TR" b="1" dirty="0">
              <a:solidFill>
                <a:srgbClr val="FF0000"/>
              </a:solidFill>
            </a:endParaRP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107</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2645740290"/>
              </p:ext>
            </p:extLst>
          </p:nvPr>
        </p:nvGraphicFramePr>
        <p:xfrm>
          <a:off x="616922" y="1414303"/>
          <a:ext cx="11318403" cy="4835852"/>
        </p:xfrm>
        <a:graphic>
          <a:graphicData uri="http://schemas.openxmlformats.org/drawingml/2006/table">
            <a:tbl>
              <a:tblPr>
                <a:tableStyleId>{BDBED569-4797-4DF1-A0F4-6AAB3CD982D8}</a:tableStyleId>
              </a:tblPr>
              <a:tblGrid>
                <a:gridCol w="2441038">
                  <a:extLst>
                    <a:ext uri="{9D8B030D-6E8A-4147-A177-3AD203B41FA5}">
                      <a16:colId xmlns:a16="http://schemas.microsoft.com/office/drawing/2014/main" val="3212399029"/>
                    </a:ext>
                  </a:extLst>
                </a:gridCol>
                <a:gridCol w="8877365">
                  <a:extLst>
                    <a:ext uri="{9D8B030D-6E8A-4147-A177-3AD203B41FA5}">
                      <a16:colId xmlns:a16="http://schemas.microsoft.com/office/drawing/2014/main" val="807646082"/>
                    </a:ext>
                  </a:extLst>
                </a:gridCol>
              </a:tblGrid>
              <a:tr h="473314">
                <a:tc>
                  <a:txBody>
                    <a:bodyPr/>
                    <a:lstStyle/>
                    <a:p>
                      <a:pPr algn="ctr">
                        <a:spcAft>
                          <a:spcPts val="0"/>
                        </a:spcAft>
                      </a:pPr>
                      <a:r>
                        <a:rPr lang="tr-TR" sz="2400" b="1" dirty="0">
                          <a:solidFill>
                            <a:srgbClr val="0000CC"/>
                          </a:solidFill>
                          <a:effectLst/>
                        </a:rPr>
                        <a:t> </a:t>
                      </a:r>
                      <a:r>
                        <a:rPr lang="tr-TR" sz="2400" b="1" dirty="0" smtClean="0">
                          <a:solidFill>
                            <a:srgbClr val="0000CC"/>
                          </a:solidFill>
                          <a:effectLst/>
                        </a:rPr>
                        <a:t>Raporda </a:t>
                      </a:r>
                      <a:r>
                        <a:rPr lang="tr-TR" sz="2400" b="1" dirty="0">
                          <a:solidFill>
                            <a:srgbClr val="0000CC"/>
                          </a:solidFill>
                          <a:effectLst/>
                        </a:rPr>
                        <a:t>Geçen</a:t>
                      </a:r>
                      <a:endParaRPr lang="tr-TR" sz="2400" b="1" dirty="0">
                        <a:solidFill>
                          <a:srgbClr val="0000CC"/>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ctr">
                        <a:spcAft>
                          <a:spcPts val="0"/>
                        </a:spcAft>
                      </a:pPr>
                      <a:r>
                        <a:rPr lang="tr-TR" sz="2400" b="1" dirty="0" smtClean="0">
                          <a:solidFill>
                            <a:srgbClr val="0000CC"/>
                          </a:solidFill>
                          <a:effectLst/>
                        </a:rPr>
                        <a:t>Format </a:t>
                      </a:r>
                      <a:r>
                        <a:rPr lang="tr-TR" sz="2400" b="1" dirty="0">
                          <a:solidFill>
                            <a:srgbClr val="0000CC"/>
                          </a:solidFill>
                          <a:effectLst/>
                        </a:rPr>
                        <a:t>ve Stil Kuralları</a:t>
                      </a:r>
                      <a:endParaRPr lang="tr-TR" sz="2400" b="1" dirty="0">
                        <a:solidFill>
                          <a:srgbClr val="0000CC"/>
                        </a:solidFill>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1049317144"/>
                  </a:ext>
                </a:extLst>
              </a:tr>
              <a:tr h="851965">
                <a:tc>
                  <a:txBody>
                    <a:bodyPr/>
                    <a:lstStyle/>
                    <a:p>
                      <a:pPr algn="ctr">
                        <a:spcAft>
                          <a:spcPts val="0"/>
                        </a:spcAft>
                      </a:pPr>
                      <a:r>
                        <a:rPr lang="tr-TR" sz="2400" b="1" dirty="0">
                          <a:solidFill>
                            <a:srgbClr val="FF0000"/>
                          </a:solidFill>
                          <a:effectLst/>
                        </a:rPr>
                        <a:t>Ana Başlıklar ve Ölçüt Başlıkları</a:t>
                      </a:r>
                      <a:endParaRPr lang="tr-TR" sz="2400" b="1" dirty="0">
                        <a:solidFill>
                          <a:srgbClr val="FF0000"/>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just">
                        <a:spcAft>
                          <a:spcPts val="0"/>
                        </a:spcAft>
                      </a:pPr>
                      <a:r>
                        <a:rPr lang="tr-TR" sz="2400" b="1" dirty="0">
                          <a:effectLst/>
                        </a:rPr>
                        <a:t>Times New Roman, </a:t>
                      </a:r>
                      <a:r>
                        <a:rPr lang="tr-TR" sz="2400" b="1" dirty="0">
                          <a:solidFill>
                            <a:srgbClr val="0000CC"/>
                          </a:solidFill>
                          <a:effectLst/>
                        </a:rPr>
                        <a:t>14 </a:t>
                      </a:r>
                      <a:r>
                        <a:rPr lang="tr-TR" sz="2400" b="1" dirty="0" err="1">
                          <a:solidFill>
                            <a:srgbClr val="0000CC"/>
                          </a:solidFill>
                          <a:effectLst/>
                        </a:rPr>
                        <a:t>pt</a:t>
                      </a:r>
                      <a:r>
                        <a:rPr lang="tr-TR" sz="2400" b="1" dirty="0">
                          <a:solidFill>
                            <a:srgbClr val="0000CC"/>
                          </a:solidFill>
                          <a:effectLst/>
                        </a:rPr>
                        <a:t>., </a:t>
                      </a:r>
                      <a:r>
                        <a:rPr lang="tr-TR" sz="2400" b="1" dirty="0" smtClean="0">
                          <a:solidFill>
                            <a:srgbClr val="0000CC"/>
                          </a:solidFill>
                          <a:effectLst/>
                        </a:rPr>
                        <a:t>kalın </a:t>
                      </a:r>
                      <a:r>
                        <a:rPr lang="tr-TR" sz="2400" b="1" dirty="0" smtClean="0">
                          <a:effectLst/>
                        </a:rPr>
                        <a:t>(</a:t>
                      </a:r>
                      <a:r>
                        <a:rPr lang="tr-TR" sz="2400" b="1" dirty="0">
                          <a:effectLst/>
                        </a:rPr>
                        <a:t>Sistem tarafından otomatik yapılır.)</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3270877643"/>
                  </a:ext>
                </a:extLst>
              </a:tr>
              <a:tr h="1135346">
                <a:tc>
                  <a:txBody>
                    <a:bodyPr/>
                    <a:lstStyle/>
                    <a:p>
                      <a:pPr algn="ctr">
                        <a:spcAft>
                          <a:spcPts val="0"/>
                        </a:spcAft>
                      </a:pPr>
                      <a:r>
                        <a:rPr lang="tr-TR" sz="2400" b="1" dirty="0">
                          <a:solidFill>
                            <a:srgbClr val="FF0000"/>
                          </a:solidFill>
                          <a:effectLst/>
                        </a:rPr>
                        <a:t> </a:t>
                      </a:r>
                      <a:r>
                        <a:rPr lang="tr-TR" sz="2400" b="1" dirty="0" smtClean="0">
                          <a:solidFill>
                            <a:srgbClr val="FF0000"/>
                          </a:solidFill>
                          <a:effectLst/>
                        </a:rPr>
                        <a:t>Alt </a:t>
                      </a:r>
                      <a:r>
                        <a:rPr lang="tr-TR" sz="2400" b="1" dirty="0">
                          <a:solidFill>
                            <a:srgbClr val="FF0000"/>
                          </a:solidFill>
                          <a:effectLst/>
                        </a:rPr>
                        <a:t>Ölçüt </a:t>
                      </a:r>
                      <a:r>
                        <a:rPr lang="tr-TR" sz="2400" b="1" dirty="0" smtClean="0">
                          <a:solidFill>
                            <a:srgbClr val="FF0000"/>
                          </a:solidFill>
                          <a:effectLst/>
                        </a:rPr>
                        <a:t>başlıkları</a:t>
                      </a:r>
                      <a:endParaRPr lang="tr-TR" sz="2400" b="1" dirty="0">
                        <a:solidFill>
                          <a:srgbClr val="FF0000"/>
                        </a:solidFill>
                        <a:effectLst/>
                      </a:endParaRPr>
                    </a:p>
                  </a:txBody>
                  <a:tcPr marL="55249" marR="55249" marT="0" marB="0" anchor="ctr"/>
                </a:tc>
                <a:tc>
                  <a:txBody>
                    <a:bodyPr/>
                    <a:lstStyle/>
                    <a:p>
                      <a:pPr algn="just">
                        <a:spcAft>
                          <a:spcPts val="0"/>
                        </a:spcAft>
                      </a:pPr>
                      <a:r>
                        <a:rPr lang="tr-TR" sz="2400" b="1" dirty="0">
                          <a:effectLst/>
                        </a:rPr>
                        <a:t>Times New Roman, </a:t>
                      </a:r>
                      <a:r>
                        <a:rPr lang="tr-TR" sz="2400" b="1" dirty="0" smtClean="0">
                          <a:solidFill>
                            <a:srgbClr val="0000CC"/>
                          </a:solidFill>
                          <a:effectLst/>
                        </a:rPr>
                        <a:t>12 </a:t>
                      </a:r>
                      <a:r>
                        <a:rPr lang="tr-TR" sz="2400" b="1" dirty="0" err="1">
                          <a:solidFill>
                            <a:srgbClr val="0000CC"/>
                          </a:solidFill>
                          <a:effectLst/>
                        </a:rPr>
                        <a:t>pt</a:t>
                      </a:r>
                      <a:r>
                        <a:rPr lang="tr-TR" sz="2400" b="1" dirty="0">
                          <a:solidFill>
                            <a:srgbClr val="0000CC"/>
                          </a:solidFill>
                          <a:effectLst/>
                        </a:rPr>
                        <a:t>., kalın. </a:t>
                      </a:r>
                      <a:r>
                        <a:rPr lang="tr-TR" sz="2400" b="1" baseline="0" dirty="0" smtClean="0">
                          <a:solidFill>
                            <a:srgbClr val="0000CC"/>
                          </a:solidFill>
                          <a:effectLst/>
                        </a:rPr>
                        <a:t> </a:t>
                      </a:r>
                      <a:r>
                        <a:rPr lang="tr-TR" sz="2400" b="1" dirty="0" smtClean="0">
                          <a:effectLst/>
                        </a:rPr>
                        <a:t>(</a:t>
                      </a:r>
                      <a:r>
                        <a:rPr lang="tr-TR" sz="2400" b="1" dirty="0">
                          <a:effectLst/>
                        </a:rPr>
                        <a:t>Kılavuz ölçüt numaralandırılmasıyla birlikte kurum tarafından yazılacak: Örneğin  A.2.1. Misyon, vizyon ve politikalar)</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3503744211"/>
                  </a:ext>
                </a:extLst>
              </a:tr>
              <a:tr h="1071461">
                <a:tc>
                  <a:txBody>
                    <a:bodyPr/>
                    <a:lstStyle/>
                    <a:p>
                      <a:pPr algn="ctr">
                        <a:spcAft>
                          <a:spcPts val="0"/>
                        </a:spcAft>
                      </a:pPr>
                      <a:r>
                        <a:rPr lang="tr-TR" sz="2400" b="1" dirty="0" smtClean="0">
                          <a:solidFill>
                            <a:srgbClr val="FF0000"/>
                          </a:solidFill>
                          <a:effectLst/>
                        </a:rPr>
                        <a:t>Diğer </a:t>
                      </a:r>
                      <a:r>
                        <a:rPr lang="tr-TR" sz="2400" b="1" dirty="0">
                          <a:solidFill>
                            <a:srgbClr val="FF0000"/>
                          </a:solidFill>
                          <a:effectLst/>
                        </a:rPr>
                        <a:t>Başlıklar</a:t>
                      </a:r>
                      <a:endParaRPr lang="tr-TR" sz="2400" b="1" dirty="0">
                        <a:solidFill>
                          <a:srgbClr val="FF0000"/>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just">
                        <a:spcAft>
                          <a:spcPts val="0"/>
                        </a:spcAft>
                      </a:pPr>
                      <a:r>
                        <a:rPr lang="tr-TR" sz="2400" b="1" dirty="0">
                          <a:effectLst/>
                        </a:rPr>
                        <a:t>Metin içinde ihtiyaç duyulduğunda kullanılan alt ölçüt başlığı dışında kalan başlıklar için italik, kalın, </a:t>
                      </a:r>
                      <a:r>
                        <a:rPr lang="tr-TR" sz="2400" b="1" dirty="0">
                          <a:solidFill>
                            <a:srgbClr val="0000CC"/>
                          </a:solidFill>
                          <a:effectLst/>
                        </a:rPr>
                        <a:t>12 punto </a:t>
                      </a:r>
                      <a:r>
                        <a:rPr lang="tr-TR" sz="2400" b="1" dirty="0">
                          <a:effectLst/>
                        </a:rPr>
                        <a:t>yazı stili kullanınız. Bu başlıklarda numaralandırma </a:t>
                      </a:r>
                      <a:r>
                        <a:rPr lang="tr-TR" sz="2400" b="1" u="sng" dirty="0">
                          <a:effectLst/>
                        </a:rPr>
                        <a:t>kullanmayınız</a:t>
                      </a:r>
                      <a:r>
                        <a:rPr lang="tr-TR" sz="2400" b="1" dirty="0">
                          <a:effectLst/>
                        </a:rPr>
                        <a:t>.</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3235503592"/>
                  </a:ext>
                </a:extLst>
              </a:tr>
              <a:tr h="425982">
                <a:tc>
                  <a:txBody>
                    <a:bodyPr/>
                    <a:lstStyle/>
                    <a:p>
                      <a:pPr algn="ctr">
                        <a:spcAft>
                          <a:spcPts val="0"/>
                        </a:spcAft>
                      </a:pPr>
                      <a:r>
                        <a:rPr lang="tr-TR" sz="2400" b="1" dirty="0">
                          <a:solidFill>
                            <a:srgbClr val="FF0000"/>
                          </a:solidFill>
                          <a:effectLst/>
                        </a:rPr>
                        <a:t>Gövde Metni </a:t>
                      </a:r>
                      <a:endParaRPr lang="tr-TR" sz="2400" b="1" dirty="0">
                        <a:solidFill>
                          <a:srgbClr val="FF0000"/>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just">
                        <a:spcAft>
                          <a:spcPts val="0"/>
                        </a:spcAft>
                      </a:pPr>
                      <a:r>
                        <a:rPr lang="tr-TR" sz="2400" b="1" dirty="0">
                          <a:effectLst/>
                        </a:rPr>
                        <a:t>Times New Roman, </a:t>
                      </a:r>
                      <a:r>
                        <a:rPr lang="tr-TR" sz="2400" b="1" dirty="0">
                          <a:solidFill>
                            <a:srgbClr val="0000CC"/>
                          </a:solidFill>
                          <a:effectLst/>
                        </a:rPr>
                        <a:t>12 punto</a:t>
                      </a:r>
                      <a:r>
                        <a:rPr lang="tr-TR" sz="2400" b="1" dirty="0">
                          <a:effectLst/>
                        </a:rPr>
                        <a:t>, tek satır aralığı, iki yana yaslı </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2094186532"/>
                  </a:ext>
                </a:extLst>
              </a:tr>
              <a:tr h="851965">
                <a:tc>
                  <a:txBody>
                    <a:bodyPr/>
                    <a:lstStyle/>
                    <a:p>
                      <a:pPr algn="ctr">
                        <a:spcAft>
                          <a:spcPts val="0"/>
                        </a:spcAft>
                      </a:pPr>
                      <a:r>
                        <a:rPr lang="tr-TR" sz="2400" b="1" dirty="0">
                          <a:solidFill>
                            <a:srgbClr val="FF0000"/>
                          </a:solidFill>
                          <a:effectLst/>
                        </a:rPr>
                        <a:t>Başlık-Satır arası/   </a:t>
                      </a:r>
                    </a:p>
                    <a:p>
                      <a:pPr algn="ctr">
                        <a:spcAft>
                          <a:spcPts val="0"/>
                        </a:spcAft>
                      </a:pPr>
                      <a:r>
                        <a:rPr lang="tr-TR" sz="2400" b="1" dirty="0">
                          <a:solidFill>
                            <a:srgbClr val="FF0000"/>
                          </a:solidFill>
                          <a:effectLst/>
                        </a:rPr>
                        <a:t>paragraflar arası</a:t>
                      </a:r>
                      <a:endParaRPr lang="tr-TR" sz="2400" b="1" dirty="0">
                        <a:solidFill>
                          <a:srgbClr val="FF0000"/>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just">
                        <a:spcAft>
                          <a:spcPts val="0"/>
                        </a:spcAft>
                      </a:pPr>
                      <a:r>
                        <a:rPr lang="tr-TR" sz="2400" b="1" dirty="0">
                          <a:solidFill>
                            <a:srgbClr val="0000CC"/>
                          </a:solidFill>
                          <a:effectLst/>
                        </a:rPr>
                        <a:t>1,5 satır </a:t>
                      </a:r>
                      <a:r>
                        <a:rPr lang="tr-TR" sz="2400" b="1" dirty="0">
                          <a:effectLst/>
                        </a:rPr>
                        <a:t>aralığı kullanınız.</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1262794456"/>
                  </a:ext>
                </a:extLst>
              </a:tr>
            </a:tbl>
          </a:graphicData>
        </a:graphic>
      </p:graphicFrame>
    </p:spTree>
    <p:extLst>
      <p:ext uri="{BB962C8B-B14F-4D97-AF65-F5344CB8AC3E}">
        <p14:creationId xmlns:p14="http://schemas.microsoft.com/office/powerpoint/2010/main" val="3612135755"/>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13043" y="159026"/>
            <a:ext cx="9740756" cy="520243"/>
          </a:xfrm>
        </p:spPr>
        <p:txBody>
          <a:bodyPr>
            <a:noAutofit/>
          </a:bodyPr>
          <a:lstStyle/>
          <a:p>
            <a:pPr algn="ctr"/>
            <a:r>
              <a:rPr lang="tr-TR" sz="3600" b="1" dirty="0">
                <a:solidFill>
                  <a:srgbClr val="C00000"/>
                </a:solidFill>
              </a:rPr>
              <a:t>KİDR/BİDR Yazımında Temel İlkeler</a:t>
            </a:r>
            <a:endParaRPr lang="tr-TR" sz="3600" b="1" dirty="0">
              <a:solidFill>
                <a:srgbClr val="FF0000"/>
              </a:solidFill>
            </a:endParaRP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108</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1764059144"/>
              </p:ext>
            </p:extLst>
          </p:nvPr>
        </p:nvGraphicFramePr>
        <p:xfrm>
          <a:off x="632966" y="1366180"/>
          <a:ext cx="11254234" cy="4990170"/>
        </p:xfrm>
        <a:graphic>
          <a:graphicData uri="http://schemas.openxmlformats.org/drawingml/2006/table">
            <a:tbl>
              <a:tblPr>
                <a:tableStyleId>{BDBED569-4797-4DF1-A0F4-6AAB3CD982D8}</a:tableStyleId>
              </a:tblPr>
              <a:tblGrid>
                <a:gridCol w="2427199">
                  <a:extLst>
                    <a:ext uri="{9D8B030D-6E8A-4147-A177-3AD203B41FA5}">
                      <a16:colId xmlns:a16="http://schemas.microsoft.com/office/drawing/2014/main" val="3212399029"/>
                    </a:ext>
                  </a:extLst>
                </a:gridCol>
                <a:gridCol w="8827035">
                  <a:extLst>
                    <a:ext uri="{9D8B030D-6E8A-4147-A177-3AD203B41FA5}">
                      <a16:colId xmlns:a16="http://schemas.microsoft.com/office/drawing/2014/main" val="807646082"/>
                    </a:ext>
                  </a:extLst>
                </a:gridCol>
              </a:tblGrid>
              <a:tr h="559333">
                <a:tc>
                  <a:txBody>
                    <a:bodyPr/>
                    <a:lstStyle/>
                    <a:p>
                      <a:pPr algn="ctr">
                        <a:spcAft>
                          <a:spcPts val="0"/>
                        </a:spcAft>
                      </a:pPr>
                      <a:r>
                        <a:rPr lang="tr-TR" sz="2400" b="1" dirty="0">
                          <a:solidFill>
                            <a:srgbClr val="0000CC"/>
                          </a:solidFill>
                          <a:effectLst/>
                        </a:rPr>
                        <a:t> </a:t>
                      </a:r>
                      <a:r>
                        <a:rPr lang="tr-TR" sz="2400" b="1" dirty="0" smtClean="0">
                          <a:solidFill>
                            <a:srgbClr val="0000CC"/>
                          </a:solidFill>
                          <a:effectLst/>
                        </a:rPr>
                        <a:t>Raporda </a:t>
                      </a:r>
                      <a:r>
                        <a:rPr lang="tr-TR" sz="2400" b="1" dirty="0">
                          <a:solidFill>
                            <a:srgbClr val="0000CC"/>
                          </a:solidFill>
                          <a:effectLst/>
                        </a:rPr>
                        <a:t>Geçen</a:t>
                      </a:r>
                      <a:endParaRPr lang="tr-TR" sz="2400" b="1" dirty="0">
                        <a:solidFill>
                          <a:srgbClr val="0000CC"/>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ctr">
                        <a:spcAft>
                          <a:spcPts val="0"/>
                        </a:spcAft>
                      </a:pPr>
                      <a:r>
                        <a:rPr lang="tr-TR" sz="2400" b="1" dirty="0" smtClean="0">
                          <a:solidFill>
                            <a:srgbClr val="0000CC"/>
                          </a:solidFill>
                          <a:effectLst/>
                        </a:rPr>
                        <a:t>Format </a:t>
                      </a:r>
                      <a:r>
                        <a:rPr lang="tr-TR" sz="2400" b="1" dirty="0">
                          <a:solidFill>
                            <a:srgbClr val="0000CC"/>
                          </a:solidFill>
                          <a:effectLst/>
                        </a:rPr>
                        <a:t>ve Stil Kuralları</a:t>
                      </a:r>
                      <a:endParaRPr lang="tr-TR" sz="2400" b="1" dirty="0">
                        <a:solidFill>
                          <a:srgbClr val="0000CC"/>
                        </a:solidFill>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1049317144"/>
                  </a:ext>
                </a:extLst>
              </a:tr>
              <a:tr h="907037">
                <a:tc>
                  <a:txBody>
                    <a:bodyPr/>
                    <a:lstStyle/>
                    <a:p>
                      <a:pPr algn="ctr">
                        <a:spcAft>
                          <a:spcPts val="0"/>
                        </a:spcAft>
                      </a:pPr>
                      <a:r>
                        <a:rPr lang="tr-TR" sz="2400" b="1" dirty="0">
                          <a:solidFill>
                            <a:srgbClr val="FF0000"/>
                          </a:solidFill>
                          <a:effectLst/>
                        </a:rPr>
                        <a:t>Sayfa numaraları</a:t>
                      </a:r>
                      <a:endParaRPr lang="tr-TR" sz="2400" b="1" dirty="0">
                        <a:solidFill>
                          <a:srgbClr val="FF0000"/>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just">
                        <a:spcAft>
                          <a:spcPts val="0"/>
                        </a:spcAft>
                      </a:pPr>
                      <a:r>
                        <a:rPr lang="tr-TR" sz="2400" b="1" dirty="0">
                          <a:effectLst/>
                        </a:rPr>
                        <a:t>Alt bilgi kısmında ortaya gelecek şekilde yazılır. </a:t>
                      </a:r>
                      <a:r>
                        <a:rPr lang="tr-TR" sz="2400" b="1" dirty="0" smtClean="0">
                          <a:effectLst/>
                        </a:rPr>
                        <a:t> (</a:t>
                      </a:r>
                      <a:r>
                        <a:rPr lang="tr-TR" sz="2400" b="1" dirty="0">
                          <a:effectLst/>
                        </a:rPr>
                        <a:t>Sistem tarafından otomatik yapılır.)</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2626682658"/>
                  </a:ext>
                </a:extLst>
              </a:tr>
              <a:tr h="1006800">
                <a:tc>
                  <a:txBody>
                    <a:bodyPr/>
                    <a:lstStyle/>
                    <a:p>
                      <a:pPr algn="ctr">
                        <a:spcAft>
                          <a:spcPts val="0"/>
                        </a:spcAft>
                      </a:pPr>
                      <a:r>
                        <a:rPr lang="tr-TR" sz="2400" b="1" dirty="0">
                          <a:solidFill>
                            <a:srgbClr val="FF0000"/>
                          </a:solidFill>
                          <a:effectLst/>
                        </a:rPr>
                        <a:t>Kenar Boşlukları</a:t>
                      </a:r>
                      <a:endParaRPr lang="tr-TR" sz="2400" b="1" dirty="0">
                        <a:solidFill>
                          <a:srgbClr val="FF0000"/>
                        </a:solidFill>
                        <a:effectLst/>
                        <a:latin typeface="Calibri" panose="020F0502020204030204" pitchFamily="34" charset="0"/>
                        <a:ea typeface="Calibri" panose="020F0502020204030204" pitchFamily="34" charset="0"/>
                      </a:endParaRPr>
                    </a:p>
                  </a:txBody>
                  <a:tcPr marL="55249" marR="55249" marT="0" marB="0" anchor="ctr"/>
                </a:tc>
                <a:tc>
                  <a:txBody>
                    <a:bodyPr/>
                    <a:lstStyle/>
                    <a:p>
                      <a:pPr algn="just">
                        <a:spcAft>
                          <a:spcPts val="0"/>
                        </a:spcAft>
                      </a:pPr>
                      <a:r>
                        <a:rPr lang="tr-TR" sz="2400" b="1" dirty="0">
                          <a:effectLst/>
                        </a:rPr>
                        <a:t>Sayfada sağdan, soldan, alttan ve üstten 2,5 cm aralık olmalıdır. </a:t>
                      </a:r>
                      <a:r>
                        <a:rPr lang="tr-TR" sz="2400" b="1" dirty="0" smtClean="0">
                          <a:effectLst/>
                        </a:rPr>
                        <a:t> (</a:t>
                      </a:r>
                      <a:r>
                        <a:rPr lang="tr-TR" sz="2400" b="1" dirty="0">
                          <a:effectLst/>
                        </a:rPr>
                        <a:t>Sistem tarafından otomatik yapılır.)</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1888799134"/>
                  </a:ext>
                </a:extLst>
              </a:tr>
              <a:tr h="2517000">
                <a:tc>
                  <a:txBody>
                    <a:bodyPr/>
                    <a:lstStyle/>
                    <a:p>
                      <a:pPr algn="ctr">
                        <a:spcAft>
                          <a:spcPts val="0"/>
                        </a:spcAft>
                      </a:pPr>
                      <a:r>
                        <a:rPr lang="tr-TR" sz="2400" b="1" dirty="0">
                          <a:solidFill>
                            <a:srgbClr val="FF0000"/>
                          </a:solidFill>
                          <a:effectLst/>
                        </a:rPr>
                        <a:t> </a:t>
                      </a:r>
                      <a:r>
                        <a:rPr lang="tr-TR" sz="2400" b="1" dirty="0" smtClean="0">
                          <a:solidFill>
                            <a:srgbClr val="FF0000"/>
                          </a:solidFill>
                          <a:effectLst/>
                        </a:rPr>
                        <a:t>Kanıt </a:t>
                      </a:r>
                      <a:r>
                        <a:rPr lang="tr-TR" sz="2400" b="1" dirty="0">
                          <a:solidFill>
                            <a:srgbClr val="FF0000"/>
                          </a:solidFill>
                          <a:effectLst/>
                        </a:rPr>
                        <a:t>Başlıklarının</a:t>
                      </a:r>
                    </a:p>
                    <a:p>
                      <a:pPr algn="ctr">
                        <a:spcAft>
                          <a:spcPts val="0"/>
                        </a:spcAft>
                      </a:pPr>
                      <a:r>
                        <a:rPr lang="tr-TR" sz="2400" b="1" dirty="0" smtClean="0">
                          <a:solidFill>
                            <a:srgbClr val="FF0000"/>
                          </a:solidFill>
                          <a:effectLst/>
                        </a:rPr>
                        <a:t>Yazımı</a:t>
                      </a:r>
                      <a:endParaRPr lang="tr-TR" sz="2400" b="1" dirty="0">
                        <a:solidFill>
                          <a:srgbClr val="FF0000"/>
                        </a:solidFill>
                        <a:effectLst/>
                      </a:endParaRPr>
                    </a:p>
                  </a:txBody>
                  <a:tcPr marL="55249" marR="55249" marT="0" marB="0" anchor="ctr"/>
                </a:tc>
                <a:tc>
                  <a:txBody>
                    <a:bodyPr/>
                    <a:lstStyle/>
                    <a:p>
                      <a:pPr marL="342900" lvl="0" indent="-342900" algn="just">
                        <a:spcAft>
                          <a:spcPts val="0"/>
                        </a:spcAft>
                        <a:buFont typeface="+mj-lt"/>
                        <a:buAutoNum type="arabicPeriod"/>
                      </a:pPr>
                      <a:r>
                        <a:rPr lang="tr-TR" sz="2400" b="1" u="none" strike="noStrike" dirty="0">
                          <a:effectLst/>
                        </a:rPr>
                        <a:t>Kanıt başlıkları için en fazla 65 karakter kullanınız.</a:t>
                      </a:r>
                    </a:p>
                    <a:p>
                      <a:pPr marL="342900" lvl="0" indent="-342900" algn="just">
                        <a:spcAft>
                          <a:spcPts val="0"/>
                        </a:spcAft>
                        <a:buFont typeface="+mj-lt"/>
                        <a:buAutoNum type="arabicPeriod"/>
                      </a:pPr>
                      <a:r>
                        <a:rPr lang="tr-TR" sz="2400" b="1" u="none" strike="noStrike" dirty="0">
                          <a:effectLst/>
                        </a:rPr>
                        <a:t>Kanıt dosya adı yazımında boşluk </a:t>
                      </a:r>
                      <a:r>
                        <a:rPr lang="tr-TR" sz="2400" b="1" u="sng" strike="noStrike" dirty="0">
                          <a:effectLst/>
                        </a:rPr>
                        <a:t>kullanmayınız</a:t>
                      </a:r>
                      <a:r>
                        <a:rPr lang="tr-TR" sz="2400" b="1" u="none" strike="noStrike" dirty="0">
                          <a:effectLst/>
                        </a:rPr>
                        <a:t>. Bunun yerine alt çizgi kullanınız.</a:t>
                      </a:r>
                    </a:p>
                    <a:p>
                      <a:pPr marL="342900" lvl="0" indent="-342900" algn="just">
                        <a:spcAft>
                          <a:spcPts val="0"/>
                        </a:spcAft>
                        <a:buFont typeface="+mj-lt"/>
                        <a:buAutoNum type="arabicPeriod"/>
                      </a:pPr>
                      <a:r>
                        <a:rPr lang="tr-TR" sz="2400" b="1" u="none" strike="noStrike" dirty="0">
                          <a:effectLst/>
                        </a:rPr>
                        <a:t>Kanıtlar için numaralandırma yapınız. Örneğin;</a:t>
                      </a:r>
                    </a:p>
                    <a:p>
                      <a:pPr marL="457200" algn="just">
                        <a:spcAft>
                          <a:spcPts val="0"/>
                        </a:spcAft>
                      </a:pPr>
                      <a:r>
                        <a:rPr lang="tr-TR" sz="2400" b="1" dirty="0">
                          <a:effectLst/>
                        </a:rPr>
                        <a:t>(2</a:t>
                      </a:r>
                      <a:r>
                        <a:rPr lang="tr-TR" sz="2400" b="1" dirty="0" smtClean="0">
                          <a:effectLst/>
                        </a:rPr>
                        <a:t>) (</a:t>
                      </a:r>
                      <a:r>
                        <a:rPr lang="tr-TR" sz="2400" b="1" dirty="0">
                          <a:effectLst/>
                        </a:rPr>
                        <a:t>3) Kanıt 1_kanıtın_adı</a:t>
                      </a:r>
                    </a:p>
                    <a:p>
                      <a:pPr marL="457200" algn="just">
                        <a:spcAft>
                          <a:spcPts val="0"/>
                        </a:spcAft>
                      </a:pPr>
                      <a:r>
                        <a:rPr lang="tr-TR" sz="2400" b="1" dirty="0">
                          <a:effectLst/>
                        </a:rPr>
                        <a:t>(4) Kanıt 2_kanıtın_adı</a:t>
                      </a:r>
                      <a:endParaRPr lang="tr-TR" sz="2400" b="1" dirty="0">
                        <a:effectLst/>
                        <a:latin typeface="Calibri" panose="020F0502020204030204" pitchFamily="34" charset="0"/>
                        <a:ea typeface="Calibri" panose="020F0502020204030204" pitchFamily="34" charset="0"/>
                      </a:endParaRPr>
                    </a:p>
                  </a:txBody>
                  <a:tcPr marL="55249" marR="55249" marT="0" marB="0" anchor="ctr"/>
                </a:tc>
                <a:extLst>
                  <a:ext uri="{0D108BD9-81ED-4DB2-BD59-A6C34878D82A}">
                    <a16:rowId xmlns:a16="http://schemas.microsoft.com/office/drawing/2014/main" val="3388729017"/>
                  </a:ext>
                </a:extLst>
              </a:tr>
            </a:tbl>
          </a:graphicData>
        </a:graphic>
      </p:graphicFrame>
    </p:spTree>
    <p:extLst>
      <p:ext uri="{BB962C8B-B14F-4D97-AF65-F5344CB8AC3E}">
        <p14:creationId xmlns:p14="http://schemas.microsoft.com/office/powerpoint/2010/main" val="2469573713"/>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4600" y="243839"/>
            <a:ext cx="10138076" cy="530861"/>
          </a:xfrm>
        </p:spPr>
        <p:txBody>
          <a:bodyPr>
            <a:normAutofit fontScale="90000"/>
          </a:bodyPr>
          <a:lstStyle/>
          <a:p>
            <a:pPr algn="ctr"/>
            <a:r>
              <a:rPr lang="tr-TR" b="1" dirty="0">
                <a:solidFill>
                  <a:srgbClr val="C00000"/>
                </a:solidFill>
              </a:rPr>
              <a:t>KİDR/BİDR Yazımında Temel İlkeler</a:t>
            </a:r>
            <a:endParaRPr lang="tr-TR" b="1" dirty="0">
              <a:solidFill>
                <a:srgbClr val="FF0000"/>
              </a:solidFill>
            </a:endParaRPr>
          </a:p>
        </p:txBody>
      </p:sp>
      <p:sp>
        <p:nvSpPr>
          <p:cNvPr id="3" name="İçerik Yer Tutucusu 2"/>
          <p:cNvSpPr>
            <a:spLocks noGrp="1"/>
          </p:cNvSpPr>
          <p:nvPr>
            <p:ph idx="1"/>
          </p:nvPr>
        </p:nvSpPr>
        <p:spPr>
          <a:xfrm>
            <a:off x="577516" y="1459832"/>
            <a:ext cx="11325726" cy="4717684"/>
          </a:xfrm>
        </p:spPr>
        <p:txBody>
          <a:bodyPr>
            <a:noAutofit/>
          </a:bodyPr>
          <a:lstStyle/>
          <a:p>
            <a:pPr lvl="0">
              <a:lnSpc>
                <a:spcPct val="100000"/>
              </a:lnSpc>
              <a:spcBef>
                <a:spcPts val="0"/>
              </a:spcBef>
              <a:spcAft>
                <a:spcPts val="400"/>
              </a:spcAft>
            </a:pPr>
            <a:r>
              <a:rPr lang="tr-TR" dirty="0"/>
              <a:t>Kılavuzda ölçütlerin karşılanma düzeyine ilişkin hangi kanıtların beklendiği her alt ölçüt altında bulunan </a:t>
            </a:r>
            <a:r>
              <a:rPr lang="tr-TR" i="1" dirty="0"/>
              <a:t>“</a:t>
            </a:r>
            <a:r>
              <a:rPr lang="tr-TR" b="1" i="1" dirty="0">
                <a:solidFill>
                  <a:srgbClr val="FF0000"/>
                </a:solidFill>
              </a:rPr>
              <a:t>örnek kanıtlar”</a:t>
            </a:r>
            <a:r>
              <a:rPr lang="tr-TR" b="1" dirty="0">
                <a:solidFill>
                  <a:srgbClr val="FF0000"/>
                </a:solidFill>
              </a:rPr>
              <a:t> </a:t>
            </a:r>
            <a:r>
              <a:rPr lang="tr-TR" dirty="0"/>
              <a:t>bölümünde yer </a:t>
            </a:r>
            <a:r>
              <a:rPr lang="tr-TR" dirty="0" smtClean="0"/>
              <a:t>almaktadır.</a:t>
            </a:r>
          </a:p>
          <a:p>
            <a:pPr lvl="0">
              <a:lnSpc>
                <a:spcPct val="100000"/>
              </a:lnSpc>
              <a:spcBef>
                <a:spcPts val="0"/>
              </a:spcBef>
              <a:spcAft>
                <a:spcPts val="400"/>
              </a:spcAft>
            </a:pPr>
            <a:endParaRPr lang="tr-TR" dirty="0"/>
          </a:p>
          <a:p>
            <a:pPr lvl="0">
              <a:lnSpc>
                <a:spcPct val="100000"/>
              </a:lnSpc>
              <a:spcBef>
                <a:spcPts val="0"/>
              </a:spcBef>
              <a:spcAft>
                <a:spcPts val="400"/>
              </a:spcAft>
            </a:pPr>
            <a:r>
              <a:rPr lang="tr-TR" b="1" dirty="0" smtClean="0">
                <a:solidFill>
                  <a:srgbClr val="FF0000"/>
                </a:solidFill>
              </a:rPr>
              <a:t>Sunulan </a:t>
            </a:r>
            <a:r>
              <a:rPr lang="tr-TR" b="1" dirty="0">
                <a:solidFill>
                  <a:srgbClr val="FF0000"/>
                </a:solidFill>
              </a:rPr>
              <a:t>kanıtlar rapor içeriği ve seçilen olgunluk düzeyiyle tutarlı olmalı</a:t>
            </a:r>
            <a:r>
              <a:rPr lang="tr-TR" dirty="0"/>
              <a:t>; aynı zamanda yapılan açıklamaları destekleyecek şekilde çeşitlendirilmelidir. </a:t>
            </a:r>
          </a:p>
          <a:p>
            <a:pPr lvl="0">
              <a:lnSpc>
                <a:spcPct val="100000"/>
              </a:lnSpc>
              <a:spcBef>
                <a:spcPts val="0"/>
              </a:spcBef>
              <a:spcAft>
                <a:spcPts val="400"/>
              </a:spcAft>
            </a:pPr>
            <a:endParaRPr lang="tr-TR" dirty="0" smtClean="0"/>
          </a:p>
          <a:p>
            <a:pPr lvl="0">
              <a:lnSpc>
                <a:spcPct val="100000"/>
              </a:lnSpc>
              <a:spcBef>
                <a:spcPts val="0"/>
              </a:spcBef>
              <a:spcAft>
                <a:spcPts val="400"/>
              </a:spcAft>
            </a:pPr>
            <a:r>
              <a:rPr lang="tr-TR" dirty="0" smtClean="0"/>
              <a:t>Bazı durumlarda bir bilgi, belge veya doküman birden çok ölçütün/alt ölçütün kanıtı olabilir. Bu durumda bilgi, </a:t>
            </a:r>
            <a:r>
              <a:rPr lang="tr-TR" b="1" dirty="0" smtClean="0">
                <a:solidFill>
                  <a:srgbClr val="FF0000"/>
                </a:solidFill>
              </a:rPr>
              <a:t>belge veya dokümanın yalnızca ilgili bölümlerine atıf yapılmalıdır.</a:t>
            </a:r>
            <a:endParaRPr lang="tr-TR" b="1" dirty="0">
              <a:solidFill>
                <a:srgbClr val="FF0000"/>
              </a:solidFill>
            </a:endParaRPr>
          </a:p>
        </p:txBody>
      </p:sp>
      <p:sp>
        <p:nvSpPr>
          <p:cNvPr id="4" name="Veri Yer Tutucusu 3"/>
          <p:cNvSpPr>
            <a:spLocks noGrp="1"/>
          </p:cNvSpPr>
          <p:nvPr>
            <p:ph type="dt" sz="half" idx="10"/>
          </p:nvPr>
        </p:nvSpPr>
        <p:spPr/>
        <p:txBody>
          <a:bodyPr/>
          <a:lstStyle/>
          <a:p>
            <a:fld id="{6D9CBC00-5D9C-4D00-A894-120A932AAE8A}"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109</a:t>
            </a:fld>
            <a:endParaRPr lang="tr-TR"/>
          </a:p>
        </p:txBody>
      </p:sp>
    </p:spTree>
    <p:extLst>
      <p:ext uri="{BB962C8B-B14F-4D97-AF65-F5344CB8AC3E}">
        <p14:creationId xmlns:p14="http://schemas.microsoft.com/office/powerpoint/2010/main" val="3761053543"/>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85108" y="152399"/>
            <a:ext cx="10358846" cy="605247"/>
          </a:xfrm>
        </p:spPr>
        <p:txBody>
          <a:bodyPr>
            <a:noAutofit/>
          </a:bodyPr>
          <a:lstStyle/>
          <a:p>
            <a:pPr algn="ctr"/>
            <a:r>
              <a:rPr lang="tr-TR" sz="3200" b="1" dirty="0" smtClean="0">
                <a:solidFill>
                  <a:srgbClr val="C00000"/>
                </a:solidFill>
              </a:rPr>
              <a:t>2023 Yılı Akredite Program Sayısı </a:t>
            </a:r>
            <a:br>
              <a:rPr lang="tr-TR" sz="3200" b="1" dirty="0" smtClean="0">
                <a:solidFill>
                  <a:srgbClr val="C00000"/>
                </a:solidFill>
              </a:rPr>
            </a:br>
            <a:r>
              <a:rPr lang="tr-TR" sz="2000" b="1" i="1" dirty="0" smtClean="0">
                <a:solidFill>
                  <a:srgbClr val="0000CC"/>
                </a:solidFill>
              </a:rPr>
              <a:t>(YÖKAK 2023 Yılı Değerlendirme Programları Raporu)</a:t>
            </a:r>
            <a:endParaRPr lang="tr-TR" sz="2000" b="1" i="1" dirty="0">
              <a:solidFill>
                <a:srgbClr val="0000CC"/>
              </a:solidFill>
            </a:endParaRPr>
          </a:p>
        </p:txBody>
      </p:sp>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11</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079" y="1181100"/>
            <a:ext cx="5714247" cy="5175249"/>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3" y="1181100"/>
            <a:ext cx="6094576" cy="5175248"/>
          </a:xfrm>
          <a:prstGeom prst="rect">
            <a:avLst/>
          </a:prstGeom>
        </p:spPr>
      </p:pic>
    </p:spTree>
    <p:extLst>
      <p:ext uri="{BB962C8B-B14F-4D97-AF65-F5344CB8AC3E}">
        <p14:creationId xmlns:p14="http://schemas.microsoft.com/office/powerpoint/2010/main" val="3676089819"/>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9333" y="128820"/>
            <a:ext cx="10916203" cy="924915"/>
          </a:xfrm>
        </p:spPr>
        <p:txBody>
          <a:bodyPr>
            <a:noAutofit/>
          </a:bodyPr>
          <a:lstStyle/>
          <a:p>
            <a:pPr algn="ctr"/>
            <a:r>
              <a:rPr lang="tr-TR" sz="3600" b="1" dirty="0">
                <a:solidFill>
                  <a:srgbClr val="C00000"/>
                </a:solidFill>
              </a:rPr>
              <a:t>KİDR/BİDR Yazımında Temel İlkeler</a:t>
            </a:r>
            <a:endParaRPr lang="tr-TR" sz="2800" dirty="0">
              <a:solidFill>
                <a:srgbClr val="0000CC"/>
              </a:solidFill>
            </a:endParaRPr>
          </a:p>
        </p:txBody>
      </p:sp>
      <p:sp>
        <p:nvSpPr>
          <p:cNvPr id="3" name="İçerik Yer Tutucusu 2"/>
          <p:cNvSpPr>
            <a:spLocks noGrp="1"/>
          </p:cNvSpPr>
          <p:nvPr>
            <p:ph idx="1"/>
          </p:nvPr>
        </p:nvSpPr>
        <p:spPr>
          <a:xfrm>
            <a:off x="367748" y="1210491"/>
            <a:ext cx="11528161" cy="5087566"/>
          </a:xfrm>
        </p:spPr>
        <p:txBody>
          <a:bodyPr>
            <a:normAutofit/>
          </a:bodyPr>
          <a:lstStyle/>
          <a:p>
            <a:pPr>
              <a:lnSpc>
                <a:spcPct val="100000"/>
              </a:lnSpc>
              <a:spcBef>
                <a:spcPts val="0"/>
              </a:spcBef>
              <a:spcAft>
                <a:spcPts val="400"/>
              </a:spcAft>
            </a:pPr>
            <a:r>
              <a:rPr lang="tr-TR" dirty="0" smtClean="0"/>
              <a:t>Kanıtın alt </a:t>
            </a:r>
            <a:r>
              <a:rPr lang="tr-TR" dirty="0"/>
              <a:t>ölçüt için yazılan metindeki ifadeleri doğrudan destekleyici olmasıdır. Bu amaçla, </a:t>
            </a:r>
            <a:r>
              <a:rPr lang="tr-TR" b="1" i="1" dirty="0">
                <a:solidFill>
                  <a:srgbClr val="FF0000"/>
                </a:solidFill>
              </a:rPr>
              <a:t>kuruma ait mevzuat, doküman, web sayfası, rapor, vb. </a:t>
            </a:r>
            <a:r>
              <a:rPr lang="tr-TR" dirty="0"/>
              <a:t>kanıt olarak kullanılabilir. </a:t>
            </a:r>
            <a:endParaRPr lang="tr-TR" dirty="0" smtClean="0"/>
          </a:p>
          <a:p>
            <a:pPr>
              <a:lnSpc>
                <a:spcPct val="100000"/>
              </a:lnSpc>
              <a:spcBef>
                <a:spcPts val="0"/>
              </a:spcBef>
              <a:spcAft>
                <a:spcPts val="400"/>
              </a:spcAft>
            </a:pPr>
            <a:endParaRPr lang="tr-TR" dirty="0"/>
          </a:p>
          <a:p>
            <a:pPr lvl="0">
              <a:lnSpc>
                <a:spcPct val="100000"/>
              </a:lnSpc>
              <a:spcBef>
                <a:spcPts val="0"/>
              </a:spcBef>
              <a:spcAft>
                <a:spcPts val="400"/>
              </a:spcAft>
            </a:pPr>
            <a:r>
              <a:rPr lang="tr-TR" b="1" dirty="0" smtClean="0">
                <a:solidFill>
                  <a:srgbClr val="0000CC"/>
                </a:solidFill>
              </a:rPr>
              <a:t>Kanıt başlıkları, </a:t>
            </a:r>
            <a:r>
              <a:rPr lang="tr-TR" dirty="0" smtClean="0"/>
              <a:t>kılavuzun </a:t>
            </a:r>
            <a:r>
              <a:rPr lang="tr-TR" dirty="0"/>
              <a:t>yazım stili sayfasında yer alan şekilde </a:t>
            </a:r>
            <a:r>
              <a:rPr lang="tr-TR" dirty="0" smtClean="0"/>
              <a:t>olmalıdır,</a:t>
            </a:r>
          </a:p>
          <a:p>
            <a:pPr lvl="0">
              <a:lnSpc>
                <a:spcPct val="100000"/>
              </a:lnSpc>
              <a:spcBef>
                <a:spcPts val="0"/>
              </a:spcBef>
              <a:spcAft>
                <a:spcPts val="400"/>
              </a:spcAft>
            </a:pPr>
            <a:endParaRPr lang="tr-TR" dirty="0"/>
          </a:p>
          <a:p>
            <a:pPr lvl="0">
              <a:lnSpc>
                <a:spcPct val="100000"/>
              </a:lnSpc>
              <a:spcBef>
                <a:spcPts val="0"/>
              </a:spcBef>
              <a:spcAft>
                <a:spcPts val="400"/>
              </a:spcAft>
            </a:pPr>
            <a:r>
              <a:rPr lang="tr-TR" dirty="0"/>
              <a:t>Kanıt olarak eklenen rapor/doküman vb.nin alt ölçütle </a:t>
            </a:r>
            <a:r>
              <a:rPr lang="tr-TR" b="1" dirty="0">
                <a:solidFill>
                  <a:srgbClr val="FF0000"/>
                </a:solidFill>
              </a:rPr>
              <a:t>ilişkili sayfalarına atıfta </a:t>
            </a:r>
            <a:r>
              <a:rPr lang="tr-TR" b="1" dirty="0" smtClean="0">
                <a:solidFill>
                  <a:srgbClr val="FF0000"/>
                </a:solidFill>
              </a:rPr>
              <a:t>bulunulmalıdır,</a:t>
            </a:r>
          </a:p>
          <a:p>
            <a:pPr marL="794385" marR="734695" lvl="1" indent="-287020">
              <a:lnSpc>
                <a:spcPct val="110000"/>
              </a:lnSpc>
              <a:spcBef>
                <a:spcPts val="0"/>
              </a:spcBef>
              <a:spcAft>
                <a:spcPts val="400"/>
              </a:spcAft>
              <a:buClr>
                <a:srgbClr val="000000"/>
              </a:buClr>
              <a:buFont typeface="Arial"/>
              <a:buChar char="•"/>
              <a:tabLst>
                <a:tab pos="337185" algn="l"/>
              </a:tabLst>
            </a:pPr>
            <a:r>
              <a:rPr lang="tr-TR" b="1" dirty="0" smtClean="0">
                <a:solidFill>
                  <a:srgbClr val="377CFF"/>
                </a:solidFill>
                <a:latin typeface="Calibri" panose="020F0502020204030204" pitchFamily="34" charset="0"/>
                <a:ea typeface="Calibri" panose="020F0502020204030204" pitchFamily="34" charset="0"/>
                <a:cs typeface="Calibri" panose="020F0502020204030204" pitchFamily="34" charset="0"/>
              </a:rPr>
              <a:t>Örnek</a:t>
            </a:r>
            <a:r>
              <a:rPr lang="tr-TR" b="1" spc="-45" dirty="0" smtClean="0">
                <a:solidFill>
                  <a:srgbClr val="377CFF"/>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377CFF"/>
                </a:solidFill>
                <a:latin typeface="Calibri" panose="020F0502020204030204" pitchFamily="34" charset="0"/>
                <a:ea typeface="Calibri" panose="020F0502020204030204" pitchFamily="34" charset="0"/>
                <a:cs typeface="Calibri" panose="020F0502020204030204" pitchFamily="34" charset="0"/>
              </a:rPr>
              <a:t>(metin</a:t>
            </a:r>
            <a:r>
              <a:rPr lang="tr-TR" b="1" spc="-60" dirty="0">
                <a:solidFill>
                  <a:srgbClr val="377CFF"/>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377CFF"/>
                </a:solidFill>
                <a:latin typeface="Calibri" panose="020F0502020204030204" pitchFamily="34" charset="0"/>
                <a:ea typeface="Calibri" panose="020F0502020204030204" pitchFamily="34" charset="0"/>
                <a:cs typeface="Calibri" panose="020F0502020204030204" pitchFamily="34" charset="0"/>
              </a:rPr>
              <a:t>içerisinde):</a:t>
            </a:r>
            <a:r>
              <a:rPr lang="tr-TR" b="1" spc="-65" dirty="0">
                <a:solidFill>
                  <a:srgbClr val="377CFF"/>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Paydaş</a:t>
            </a:r>
            <a:r>
              <a:rPr lang="tr-TR" spc="-4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analizi</a:t>
            </a:r>
            <a:r>
              <a:rPr lang="tr-TR" spc="-3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ile</a:t>
            </a:r>
            <a:r>
              <a:rPr lang="tr-TR" spc="-3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paydaşlar</a:t>
            </a:r>
            <a:r>
              <a:rPr lang="tr-TR" spc="-5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belirlenerek</a:t>
            </a:r>
            <a:r>
              <a:rPr lang="tr-TR" spc="-2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görüş</a:t>
            </a:r>
            <a:r>
              <a:rPr lang="tr-TR" spc="-5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ve</a:t>
            </a:r>
            <a:r>
              <a:rPr lang="tr-TR" spc="-5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önerileri</a:t>
            </a:r>
            <a:r>
              <a:rPr lang="tr-TR" spc="-3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alınarak</a:t>
            </a:r>
            <a:r>
              <a:rPr lang="tr-TR" spc="-3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spc="-20" dirty="0">
                <a:solidFill>
                  <a:srgbClr val="172044"/>
                </a:solidFill>
                <a:latin typeface="Calibri" panose="020F0502020204030204" pitchFamily="34" charset="0"/>
                <a:ea typeface="Calibri" panose="020F0502020204030204" pitchFamily="34" charset="0"/>
                <a:cs typeface="Calibri" panose="020F0502020204030204" pitchFamily="34" charset="0"/>
              </a:rPr>
              <a:t>amaç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ve</a:t>
            </a:r>
            <a:r>
              <a:rPr lang="tr-TR" spc="-5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hedeflere</a:t>
            </a:r>
            <a:r>
              <a:rPr lang="tr-TR" spc="-3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yansıtılmıştır</a:t>
            </a:r>
            <a:r>
              <a:rPr lang="tr-TR" spc="-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a:t>
            </a:r>
            <a:r>
              <a:rPr lang="tr-TR" dirty="0" err="1">
                <a:solidFill>
                  <a:srgbClr val="172044"/>
                </a:solidFill>
                <a:latin typeface="Calibri" panose="020F0502020204030204" pitchFamily="34" charset="0"/>
                <a:ea typeface="Calibri" panose="020F0502020204030204" pitchFamily="34" charset="0"/>
                <a:cs typeface="Calibri" panose="020F0502020204030204" pitchFamily="34" charset="0"/>
              </a:rPr>
              <a:t>UzayÜni</a:t>
            </a:r>
            <a:r>
              <a:rPr lang="tr-TR" spc="-5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172044"/>
                </a:solidFill>
                <a:latin typeface="Calibri" panose="020F0502020204030204" pitchFamily="34" charset="0"/>
                <a:ea typeface="Calibri" panose="020F0502020204030204" pitchFamily="34" charset="0"/>
                <a:cs typeface="Calibri" panose="020F0502020204030204" pitchFamily="34" charset="0"/>
              </a:rPr>
              <a:t>2022-</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2026</a:t>
            </a:r>
            <a:r>
              <a:rPr lang="tr-TR" spc="-8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Stratejik</a:t>
            </a:r>
            <a:r>
              <a:rPr lang="tr-TR" spc="-2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Planı,</a:t>
            </a:r>
            <a:r>
              <a:rPr lang="tr-TR" spc="-35"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172044"/>
                </a:solidFill>
                <a:latin typeface="Calibri" panose="020F0502020204030204" pitchFamily="34" charset="0"/>
                <a:ea typeface="Calibri" panose="020F0502020204030204" pitchFamily="34" charset="0"/>
                <a:cs typeface="Calibri" panose="020F0502020204030204" pitchFamily="34" charset="0"/>
              </a:rPr>
              <a:t>sayfa</a:t>
            </a:r>
            <a:r>
              <a:rPr lang="tr-TR" spc="-40" dirty="0">
                <a:solidFill>
                  <a:srgbClr val="172044"/>
                </a:solidFill>
                <a:latin typeface="Calibri" panose="020F0502020204030204" pitchFamily="34" charset="0"/>
                <a:ea typeface="Calibri" panose="020F0502020204030204" pitchFamily="34" charset="0"/>
                <a:cs typeface="Calibri" panose="020F0502020204030204" pitchFamily="34" charset="0"/>
              </a:rPr>
              <a:t> </a:t>
            </a:r>
            <a:r>
              <a:rPr lang="tr-TR" spc="-20" dirty="0">
                <a:solidFill>
                  <a:srgbClr val="172044"/>
                </a:solidFill>
                <a:latin typeface="Calibri" panose="020F0502020204030204" pitchFamily="34" charset="0"/>
                <a:ea typeface="Calibri" panose="020F0502020204030204" pitchFamily="34" charset="0"/>
                <a:cs typeface="Calibri" panose="020F0502020204030204" pitchFamily="34" charset="0"/>
              </a:rPr>
              <a:t>57).</a:t>
            </a:r>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lnSpc>
                <a:spcPct val="110000"/>
              </a:lnSpc>
              <a:spcBef>
                <a:spcPts val="0"/>
              </a:spcBef>
              <a:spcAft>
                <a:spcPts val="400"/>
              </a:spcAft>
              <a:buNone/>
            </a:pPr>
            <a:endParaRPr lang="tr-TR" dirty="0">
              <a:latin typeface="Calibri" panose="020F0502020204030204" pitchFamily="34" charset="0"/>
              <a:ea typeface="Calibri" panose="020F0502020204030204" pitchFamily="34" charset="0"/>
              <a:cs typeface="Calibri" panose="020F0502020204030204" pitchFamily="34" charset="0"/>
            </a:endParaRPr>
          </a:p>
          <a:p>
            <a:pPr lvl="0">
              <a:lnSpc>
                <a:spcPct val="100000"/>
              </a:lnSpc>
              <a:spcBef>
                <a:spcPts val="0"/>
              </a:spcBef>
              <a:spcAft>
                <a:spcPts val="400"/>
              </a:spcAft>
            </a:pPr>
            <a:endParaRPr lang="tr-TR" b="1" dirty="0">
              <a:solidFill>
                <a:srgbClr val="FF0000"/>
              </a:solidFill>
            </a:endParaRPr>
          </a:p>
          <a:p>
            <a:pPr>
              <a:lnSpc>
                <a:spcPct val="100000"/>
              </a:lnSpc>
              <a:spcBef>
                <a:spcPts val="0"/>
              </a:spcBef>
              <a:spcAft>
                <a:spcPts val="400"/>
              </a:spcAft>
            </a:pPr>
            <a:endParaRPr lang="tr-TR" dirty="0"/>
          </a:p>
          <a:p>
            <a:pPr>
              <a:lnSpc>
                <a:spcPct val="100000"/>
              </a:lnSpc>
              <a:spcBef>
                <a:spcPts val="0"/>
              </a:spcBef>
              <a:spcAft>
                <a:spcPts val="400"/>
              </a:spcAft>
            </a:pPr>
            <a:endParaRPr lang="tr-TR" dirty="0"/>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110</a:t>
            </a:fld>
            <a:endParaRPr lang="tr-TR"/>
          </a:p>
        </p:txBody>
      </p:sp>
    </p:spTree>
    <p:extLst>
      <p:ext uri="{BB962C8B-B14F-4D97-AF65-F5344CB8AC3E}">
        <p14:creationId xmlns:p14="http://schemas.microsoft.com/office/powerpoint/2010/main" val="2548915569"/>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54">
            <a:extLst>
              <a:ext uri="{FF2B5EF4-FFF2-40B4-BE49-F238E27FC236}">
                <a16:creationId xmlns:a16="http://schemas.microsoft.com/office/drawing/2014/main" id="{A22F2B7B-3F05-4899-B047-6C29FB8C42D1}"/>
              </a:ext>
            </a:extLst>
          </p:cNvPr>
          <p:cNvSpPr txBox="1"/>
          <p:nvPr/>
        </p:nvSpPr>
        <p:spPr>
          <a:xfrm>
            <a:off x="838200" y="125130"/>
            <a:ext cx="10783186" cy="646331"/>
          </a:xfrm>
          <a:prstGeom prst="rect">
            <a:avLst/>
          </a:prstGeom>
          <a:noFill/>
        </p:spPr>
        <p:txBody>
          <a:bodyPr wrap="square" rtlCol="0">
            <a:spAutoFit/>
          </a:bodyPr>
          <a:lstStyle/>
          <a:p>
            <a:pPr algn="ctr" defTabSz="457109">
              <a:defRPr/>
            </a:pPr>
            <a:r>
              <a:rPr lang="tr-TR" sz="3600" b="1" dirty="0">
                <a:solidFill>
                  <a:srgbClr val="C00000"/>
                </a:solidFill>
              </a:rPr>
              <a:t>KİDR/BİDR Yazımında Temel İlkeler</a:t>
            </a:r>
            <a:endParaRPr lang="tr-TR" sz="3600" b="1" dirty="0">
              <a:solidFill>
                <a:srgbClr val="003399"/>
              </a:solidFill>
              <a:latin typeface="Calibri" panose="020F0502020204030204" pitchFamily="34" charset="0"/>
            </a:endParaRPr>
          </a:p>
        </p:txBody>
      </p:sp>
      <p:graphicFrame>
        <p:nvGraphicFramePr>
          <p:cNvPr id="12" name="Tablo 11">
            <a:extLst>
              <a:ext uri="{FF2B5EF4-FFF2-40B4-BE49-F238E27FC236}">
                <a16:creationId xmlns:a16="http://schemas.microsoft.com/office/drawing/2014/main" id="{A1259496-E0E2-44F4-9188-D347A4F080D3}"/>
              </a:ext>
            </a:extLst>
          </p:cNvPr>
          <p:cNvGraphicFramePr>
            <a:graphicFrameLocks noGrp="1"/>
          </p:cNvGraphicFramePr>
          <p:nvPr>
            <p:extLst>
              <p:ext uri="{D42A27DB-BD31-4B8C-83A1-F6EECF244321}">
                <p14:modId xmlns:p14="http://schemas.microsoft.com/office/powerpoint/2010/main" val="3422997741"/>
              </p:ext>
            </p:extLst>
          </p:nvPr>
        </p:nvGraphicFramePr>
        <p:xfrm>
          <a:off x="629093" y="2259098"/>
          <a:ext cx="11201400" cy="2853210"/>
        </p:xfrm>
        <a:graphic>
          <a:graphicData uri="http://schemas.openxmlformats.org/drawingml/2006/table">
            <a:tbl>
              <a:tblPr firstRow="1" bandRow="1">
                <a:tableStyleId>{69012ECD-51FC-41F1-AA8D-1B2483CD663E}</a:tableStyleId>
              </a:tblPr>
              <a:tblGrid>
                <a:gridCol w="5600700">
                  <a:extLst>
                    <a:ext uri="{9D8B030D-6E8A-4147-A177-3AD203B41FA5}">
                      <a16:colId xmlns:a16="http://schemas.microsoft.com/office/drawing/2014/main" val="3826522350"/>
                    </a:ext>
                  </a:extLst>
                </a:gridCol>
                <a:gridCol w="5600700">
                  <a:extLst>
                    <a:ext uri="{9D8B030D-6E8A-4147-A177-3AD203B41FA5}">
                      <a16:colId xmlns:a16="http://schemas.microsoft.com/office/drawing/2014/main" val="3648440130"/>
                    </a:ext>
                  </a:extLst>
                </a:gridCol>
              </a:tblGrid>
              <a:tr h="395941">
                <a:tc>
                  <a:txBody>
                    <a:bodyPr/>
                    <a:lstStyle/>
                    <a:p>
                      <a:pPr algn="ctr"/>
                      <a:r>
                        <a:rPr lang="tr-TR" sz="2200" b="1" i="0" dirty="0">
                          <a:solidFill>
                            <a:srgbClr val="962E2E"/>
                          </a:solidFill>
                          <a:latin typeface="+mn-lt"/>
                          <a:cs typeface="DIN Pro Regular" panose="020B0504020101020102" pitchFamily="34" charset="0"/>
                        </a:rPr>
                        <a:t>(Eğer) </a:t>
                      </a:r>
                      <a:r>
                        <a:rPr lang="tr-TR" sz="2200" b="1" i="0" dirty="0" smtClean="0">
                          <a:solidFill>
                            <a:srgbClr val="003399"/>
                          </a:solidFill>
                          <a:latin typeface="+mn-lt"/>
                          <a:cs typeface="DIN Pro Regular" panose="020B0504020101020102" pitchFamily="34" charset="0"/>
                        </a:rPr>
                        <a:t>BİDR </a:t>
                      </a:r>
                      <a:r>
                        <a:rPr lang="tr-TR" sz="2200" b="1" i="0" dirty="0">
                          <a:solidFill>
                            <a:srgbClr val="003399"/>
                          </a:solidFill>
                          <a:latin typeface="+mn-lt"/>
                          <a:cs typeface="DIN Pro Regular" panose="020B0504020101020102" pitchFamily="34" charset="0"/>
                        </a:rPr>
                        <a:t>İfadesi </a:t>
                      </a:r>
                      <a:r>
                        <a:rPr lang="tr-TR" sz="2200" b="1" i="0" dirty="0">
                          <a:solidFill>
                            <a:srgbClr val="962E2E"/>
                          </a:solidFill>
                          <a:latin typeface="+mn-lt"/>
                          <a:cs typeface="DIN Pro Regular" panose="020B0504020101020102" pitchFamily="34" charset="0"/>
                        </a:rPr>
                        <a:t>(ise)</a:t>
                      </a:r>
                      <a:endParaRPr lang="tr-TR" sz="2200" b="1" i="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noFill/>
                  </a:tcPr>
                </a:tc>
                <a:tc>
                  <a:txBody>
                    <a:bodyPr/>
                    <a:lstStyle/>
                    <a:p>
                      <a:pPr algn="ctr"/>
                      <a:r>
                        <a:rPr lang="tr-TR" sz="2200" b="1" i="0" dirty="0">
                          <a:solidFill>
                            <a:srgbClr val="962E2E"/>
                          </a:solidFill>
                          <a:latin typeface="+mn-lt"/>
                          <a:cs typeface="DIN Pro Regular" panose="020B0504020101020102" pitchFamily="34" charset="0"/>
                        </a:rPr>
                        <a:t>(Sunulması gereken)</a:t>
                      </a:r>
                      <a:r>
                        <a:rPr lang="tr-TR" sz="2200" b="1" i="0" dirty="0">
                          <a:solidFill>
                            <a:srgbClr val="003399"/>
                          </a:solidFill>
                          <a:latin typeface="+mn-lt"/>
                          <a:cs typeface="DIN Pro Regular" panose="020B0504020101020102" pitchFamily="34" charset="0"/>
                        </a:rPr>
                        <a:t> Kanıt </a:t>
                      </a:r>
                      <a:r>
                        <a:rPr lang="tr-TR" sz="2200" b="1" i="0" dirty="0">
                          <a:solidFill>
                            <a:srgbClr val="962E2E"/>
                          </a:solidFill>
                          <a:latin typeface="+mn-lt"/>
                          <a:cs typeface="DIN Pro Regular" panose="020B0504020101020102" pitchFamily="34" charset="0"/>
                        </a:rPr>
                        <a:t>(</a:t>
                      </a:r>
                      <a:r>
                        <a:rPr lang="tr-TR" sz="2200" b="1" dirty="0" err="1">
                          <a:solidFill>
                            <a:srgbClr val="962E2E"/>
                          </a:solidFill>
                          <a:latin typeface="+mn-lt"/>
                          <a:cs typeface="DIN Pro Regular" panose="020B0504020101020102" pitchFamily="34" charset="0"/>
                        </a:rPr>
                        <a:t>lar</a:t>
                      </a:r>
                      <a:r>
                        <a:rPr lang="tr-TR" sz="2200" b="1" dirty="0">
                          <a:solidFill>
                            <a:srgbClr val="962E2E"/>
                          </a:solidFill>
                          <a:latin typeface="+mn-lt"/>
                          <a:cs typeface="DIN Pro Regular" panose="020B0504020101020102" pitchFamily="34" charset="0"/>
                        </a:rPr>
                        <a:t>)</a:t>
                      </a:r>
                      <a:endParaRPr lang="tr-TR" sz="2200" b="1" i="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noFill/>
                  </a:tcPr>
                </a:tc>
                <a:extLst>
                  <a:ext uri="{0D108BD9-81ED-4DB2-BD59-A6C34878D82A}">
                    <a16:rowId xmlns:a16="http://schemas.microsoft.com/office/drawing/2014/main" val="2467442052"/>
                  </a:ext>
                </a:extLst>
              </a:tr>
              <a:tr h="481976">
                <a:tc>
                  <a:txBody>
                    <a:bodyPr/>
                    <a:lstStyle/>
                    <a:p>
                      <a:pPr algn="ctr"/>
                      <a:r>
                        <a:rPr lang="tr-TR" sz="2400" b="1" i="0" dirty="0">
                          <a:latin typeface="+mn-lt"/>
                          <a:cs typeface="DIN Pro Regular" panose="020B0504020101020102" pitchFamily="34" charset="0"/>
                        </a:rPr>
                        <a:t>….plan bulunmaktadır. </a:t>
                      </a:r>
                      <a:endParaRPr lang="tr-TR" sz="2400" b="1" dirty="0">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tc>
                  <a:txBody>
                    <a:bodyPr/>
                    <a:lstStyle/>
                    <a:p>
                      <a:pPr algn="ctr"/>
                      <a:r>
                        <a:rPr lang="tr-TR" sz="2400" b="1" i="0" dirty="0">
                          <a:solidFill>
                            <a:srgbClr val="962E2E"/>
                          </a:solidFill>
                          <a:latin typeface="+mn-lt"/>
                          <a:cs typeface="DIN Pro Regular" panose="020B0504020101020102" pitchFamily="34" charset="0"/>
                        </a:rPr>
                        <a:t>(Bahsedilen) Plan</a:t>
                      </a:r>
                      <a:endParaRPr lang="tr-TR" sz="2400" b="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extLst>
                  <a:ext uri="{0D108BD9-81ED-4DB2-BD59-A6C34878D82A}">
                    <a16:rowId xmlns:a16="http://schemas.microsoft.com/office/drawing/2014/main" val="3486411038"/>
                  </a:ext>
                </a:extLst>
              </a:tr>
              <a:tr h="424223">
                <a:tc>
                  <a:txBody>
                    <a:bodyPr/>
                    <a:lstStyle/>
                    <a:p>
                      <a:pPr algn="ctr"/>
                      <a:r>
                        <a:rPr lang="tr-TR" sz="2400" b="1" i="0" dirty="0">
                          <a:latin typeface="+mn-lt"/>
                          <a:cs typeface="DIN Pro Regular" panose="020B0504020101020102" pitchFamily="34" charset="0"/>
                        </a:rPr>
                        <a:t>….uygulanmaktadır. </a:t>
                      </a:r>
                      <a:endParaRPr lang="tr-TR" sz="2400" b="1" dirty="0">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tc>
                  <a:txBody>
                    <a:bodyPr/>
                    <a:lstStyle/>
                    <a:p>
                      <a:pPr algn="ctr"/>
                      <a:r>
                        <a:rPr lang="tr-TR" sz="2400" b="1" i="0" dirty="0">
                          <a:solidFill>
                            <a:srgbClr val="962E2E"/>
                          </a:solidFill>
                          <a:latin typeface="+mn-lt"/>
                          <a:cs typeface="DIN Pro Regular" panose="020B0504020101020102" pitchFamily="34" charset="0"/>
                        </a:rPr>
                        <a:t>Tanımlı Süreç</a:t>
                      </a:r>
                      <a:endParaRPr lang="tr-TR" sz="2400" b="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extLst>
                  <a:ext uri="{0D108BD9-81ED-4DB2-BD59-A6C34878D82A}">
                    <a16:rowId xmlns:a16="http://schemas.microsoft.com/office/drawing/2014/main" val="2328010092"/>
                  </a:ext>
                </a:extLst>
              </a:tr>
              <a:tr h="432182">
                <a:tc>
                  <a:txBody>
                    <a:bodyPr/>
                    <a:lstStyle/>
                    <a:p>
                      <a:pPr algn="ctr"/>
                      <a:r>
                        <a:rPr lang="tr-TR" sz="2400" b="1" i="0" dirty="0">
                          <a:latin typeface="+mn-lt"/>
                          <a:cs typeface="DIN Pro Regular" panose="020B0504020101020102" pitchFamily="34" charset="0"/>
                        </a:rPr>
                        <a:t>….ölçülmektedir.</a:t>
                      </a:r>
                      <a:endParaRPr lang="tr-TR" sz="2400" b="1" dirty="0">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tc>
                  <a:txBody>
                    <a:bodyPr/>
                    <a:lstStyle/>
                    <a:p>
                      <a:pPr algn="ctr"/>
                      <a:r>
                        <a:rPr lang="tr-TR" sz="2400" b="1" i="0" dirty="0">
                          <a:solidFill>
                            <a:srgbClr val="962E2E"/>
                          </a:solidFill>
                          <a:latin typeface="+mn-lt"/>
                          <a:cs typeface="DIN Pro Regular" panose="020B0504020101020102" pitchFamily="34" charset="0"/>
                        </a:rPr>
                        <a:t>Anket vb. Ölçüm Araç Sonuçları</a:t>
                      </a:r>
                      <a:endParaRPr lang="tr-TR" sz="2400" b="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extLst>
                  <a:ext uri="{0D108BD9-81ED-4DB2-BD59-A6C34878D82A}">
                    <a16:rowId xmlns:a16="http://schemas.microsoft.com/office/drawing/2014/main" val="346601394"/>
                  </a:ext>
                </a:extLst>
              </a:tr>
              <a:tr h="424223">
                <a:tc>
                  <a:txBody>
                    <a:bodyPr/>
                    <a:lstStyle/>
                    <a:p>
                      <a:pPr algn="ctr"/>
                      <a:r>
                        <a:rPr lang="tr-TR" sz="2400" b="1" i="0" dirty="0">
                          <a:latin typeface="+mn-lt"/>
                          <a:cs typeface="DIN Pro Regular" panose="020B0504020101020102" pitchFamily="34" charset="0"/>
                        </a:rPr>
                        <a:t>….izlenerek değerlendirilmektedir.</a:t>
                      </a:r>
                      <a:endParaRPr lang="tr-TR" sz="2400" b="1" dirty="0">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tc>
                  <a:txBody>
                    <a:bodyPr/>
                    <a:lstStyle/>
                    <a:p>
                      <a:pPr algn="ctr"/>
                      <a:r>
                        <a:rPr lang="tr-TR" sz="2400" b="1" i="0" dirty="0">
                          <a:solidFill>
                            <a:srgbClr val="962E2E"/>
                          </a:solidFill>
                          <a:latin typeface="+mn-lt"/>
                          <a:cs typeface="DIN Pro Regular" panose="020B0504020101020102" pitchFamily="34" charset="0"/>
                        </a:rPr>
                        <a:t>Analiz Raporu, Değerlendirme Raporu</a:t>
                      </a:r>
                      <a:endParaRPr lang="tr-TR" sz="2400" b="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extLst>
                  <a:ext uri="{0D108BD9-81ED-4DB2-BD59-A6C34878D82A}">
                    <a16:rowId xmlns:a16="http://schemas.microsoft.com/office/drawing/2014/main" val="51250773"/>
                  </a:ext>
                </a:extLst>
              </a:tr>
              <a:tr h="572962">
                <a:tc>
                  <a:txBody>
                    <a:bodyPr/>
                    <a:lstStyle/>
                    <a:p>
                      <a:pPr algn="ctr"/>
                      <a:r>
                        <a:rPr lang="tr-TR" sz="2400" b="1" i="0" dirty="0">
                          <a:latin typeface="+mn-lt"/>
                          <a:cs typeface="DIN Pro Regular" panose="020B0504020101020102" pitchFamily="34" charset="0"/>
                        </a:rPr>
                        <a:t>…iyileştirilmektedir.</a:t>
                      </a:r>
                      <a:endParaRPr lang="tr-TR" sz="2400" b="1" dirty="0">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tc>
                  <a:txBody>
                    <a:bodyPr/>
                    <a:lstStyle/>
                    <a:p>
                      <a:pPr algn="ctr"/>
                      <a:r>
                        <a:rPr lang="tr-TR" sz="2400" b="1" i="0" dirty="0">
                          <a:solidFill>
                            <a:srgbClr val="962E2E"/>
                          </a:solidFill>
                          <a:latin typeface="+mn-lt"/>
                          <a:cs typeface="DIN Pro Regular" panose="020B0504020101020102" pitchFamily="34" charset="0"/>
                        </a:rPr>
                        <a:t>Yapılan İyileştirmelerin Listesi</a:t>
                      </a:r>
                      <a:endParaRPr lang="tr-TR" sz="2400" b="1" dirty="0">
                        <a:solidFill>
                          <a:srgbClr val="962E2E"/>
                        </a:solidFill>
                        <a:latin typeface="+mn-lt"/>
                        <a:cs typeface="DIN Pro Regular" panose="020B0504020101020102" pitchFamily="34" charset="0"/>
                      </a:endParaRPr>
                    </a:p>
                  </a:txBody>
                  <a:tcPr marL="91428" marR="91428" marT="45714" marB="45714" anchor="ctr">
                    <a:lnL w="12700" cap="flat" cmpd="sng" algn="ctr">
                      <a:solidFill>
                        <a:srgbClr val="172144"/>
                      </a:solidFill>
                      <a:prstDash val="solid"/>
                      <a:round/>
                      <a:headEnd type="none" w="med" len="med"/>
                      <a:tailEnd type="none" w="med" len="med"/>
                    </a:lnL>
                    <a:lnR w="12700" cap="flat" cmpd="sng" algn="ctr">
                      <a:solidFill>
                        <a:srgbClr val="172144"/>
                      </a:solidFill>
                      <a:prstDash val="solid"/>
                      <a:round/>
                      <a:headEnd type="none" w="med" len="med"/>
                      <a:tailEnd type="none" w="med" len="med"/>
                    </a:lnR>
                    <a:lnT w="12700" cap="flat" cmpd="sng" algn="ctr">
                      <a:solidFill>
                        <a:srgbClr val="172144"/>
                      </a:solidFill>
                      <a:prstDash val="solid"/>
                      <a:round/>
                      <a:headEnd type="none" w="med" len="med"/>
                      <a:tailEnd type="none" w="med" len="med"/>
                    </a:lnT>
                    <a:lnB w="12700" cap="flat" cmpd="sng" algn="ctr">
                      <a:solidFill>
                        <a:srgbClr val="172144"/>
                      </a:solidFill>
                      <a:prstDash val="solid"/>
                      <a:round/>
                      <a:headEnd type="none" w="med" len="med"/>
                      <a:tailEnd type="none" w="med" len="med"/>
                    </a:lnB>
                    <a:solidFill>
                      <a:schemeClr val="bg1"/>
                    </a:solidFill>
                  </a:tcPr>
                </a:tc>
                <a:extLst>
                  <a:ext uri="{0D108BD9-81ED-4DB2-BD59-A6C34878D82A}">
                    <a16:rowId xmlns:a16="http://schemas.microsoft.com/office/drawing/2014/main" val="3743348527"/>
                  </a:ext>
                </a:extLst>
              </a:tr>
            </a:tbl>
          </a:graphicData>
        </a:graphic>
      </p:graphicFrame>
      <p:sp>
        <p:nvSpPr>
          <p:cNvPr id="13" name="İçerik Yer Tutucusu 2">
            <a:extLst>
              <a:ext uri="{FF2B5EF4-FFF2-40B4-BE49-F238E27FC236}">
                <a16:creationId xmlns:a16="http://schemas.microsoft.com/office/drawing/2014/main" id="{552EAD0E-A89E-40C2-8F92-2DFCE529B346}"/>
              </a:ext>
            </a:extLst>
          </p:cNvPr>
          <p:cNvSpPr txBox="1">
            <a:spLocks/>
          </p:cNvSpPr>
          <p:nvPr/>
        </p:nvSpPr>
        <p:spPr>
          <a:xfrm>
            <a:off x="488648" y="1279317"/>
            <a:ext cx="11462681" cy="705667"/>
          </a:xfrm>
          <a:prstGeom prst="rect">
            <a:avLst/>
          </a:prstGeom>
        </p:spPr>
        <p:txBody>
          <a:bodyPr>
            <a:noAutofit/>
          </a:bodyPr>
          <a:lst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tr-TR" sz="2400" b="1" dirty="0">
                <a:solidFill>
                  <a:srgbClr val="172144"/>
                </a:solidFill>
                <a:cs typeface="DIN Pro Regular" panose="020B0504020101020102" pitchFamily="34" charset="0"/>
              </a:rPr>
              <a:t>Raporda yer alabilecek olası ifadeler ve buna karşılık muhakkak sunulması gereken kanıtlar şöyledir;</a:t>
            </a:r>
          </a:p>
        </p:txBody>
      </p:sp>
      <p:sp>
        <p:nvSpPr>
          <p:cNvPr id="19" name="Metin kutusu 18">
            <a:extLst>
              <a:ext uri="{FF2B5EF4-FFF2-40B4-BE49-F238E27FC236}">
                <a16:creationId xmlns:a16="http://schemas.microsoft.com/office/drawing/2014/main" id="{90C95F7F-4943-4169-A2C5-5EFEF6CFCEFF}"/>
              </a:ext>
            </a:extLst>
          </p:cNvPr>
          <p:cNvSpPr txBox="1"/>
          <p:nvPr/>
        </p:nvSpPr>
        <p:spPr>
          <a:xfrm>
            <a:off x="748573" y="5525353"/>
            <a:ext cx="11127994" cy="830997"/>
          </a:xfrm>
          <a:prstGeom prst="rect">
            <a:avLst/>
          </a:prstGeom>
          <a:noFill/>
        </p:spPr>
        <p:txBody>
          <a:bodyPr wrap="square" rtlCol="0">
            <a:spAutoFit/>
          </a:bodyPr>
          <a:lstStyle/>
          <a:p>
            <a:pPr>
              <a:spcAft>
                <a:spcPts val="400"/>
              </a:spcAft>
            </a:pPr>
            <a:r>
              <a:rPr lang="tr-TR" sz="2400" b="1" u="sng" dirty="0" smtClean="0">
                <a:solidFill>
                  <a:srgbClr val="962E2E"/>
                </a:solidFill>
                <a:ea typeface="CamberW01-Light" panose="01000000000000000000" pitchFamily="2" charset="0"/>
                <a:cs typeface="DIN Pro Regular" panose="020B0504020101020102" pitchFamily="34" charset="0"/>
              </a:rPr>
              <a:t>Beş (5) </a:t>
            </a:r>
            <a:r>
              <a:rPr lang="tr-TR" sz="2400" b="1" u="sng" dirty="0">
                <a:solidFill>
                  <a:srgbClr val="962E2E"/>
                </a:solidFill>
                <a:ea typeface="CamberW01-Light" panose="01000000000000000000" pitchFamily="2" charset="0"/>
                <a:cs typeface="DIN Pro Regular" panose="020B0504020101020102" pitchFamily="34" charset="0"/>
              </a:rPr>
              <a:t>seviyesinde </a:t>
            </a:r>
            <a:r>
              <a:rPr lang="tr-TR" sz="2400" b="1" dirty="0">
                <a:solidFill>
                  <a:srgbClr val="002060"/>
                </a:solidFill>
                <a:ea typeface="CamberW01-Light" panose="01000000000000000000" pitchFamily="2" charset="0"/>
                <a:cs typeface="DIN Pro Regular" panose="020B0504020101020102" pitchFamily="34" charset="0"/>
              </a:rPr>
              <a:t>bir uygulama için yukarıdaki kanıt </a:t>
            </a:r>
            <a:r>
              <a:rPr lang="tr-TR" sz="2400" b="1" dirty="0" smtClean="0">
                <a:solidFill>
                  <a:srgbClr val="002060"/>
                </a:solidFill>
                <a:ea typeface="CamberW01-Light" panose="01000000000000000000" pitchFamily="2" charset="0"/>
                <a:cs typeface="DIN Pro Regular" panose="020B0504020101020102" pitchFamily="34" charset="0"/>
              </a:rPr>
              <a:t>çeşidinin </a:t>
            </a:r>
            <a:r>
              <a:rPr lang="tr-TR" sz="2400" b="1" u="sng" dirty="0" smtClean="0">
                <a:solidFill>
                  <a:srgbClr val="962E2E"/>
                </a:solidFill>
                <a:ea typeface="CamberW01-Light" panose="01000000000000000000" pitchFamily="2" charset="0"/>
                <a:cs typeface="DIN Pro Regular" panose="020B0504020101020102" pitchFamily="34" charset="0"/>
              </a:rPr>
              <a:t>her </a:t>
            </a:r>
            <a:r>
              <a:rPr lang="tr-TR" sz="2400" b="1" u="sng" dirty="0">
                <a:solidFill>
                  <a:srgbClr val="962E2E"/>
                </a:solidFill>
                <a:ea typeface="CamberW01-Light" panose="01000000000000000000" pitchFamily="2" charset="0"/>
                <a:cs typeface="DIN Pro Regular" panose="020B0504020101020102" pitchFamily="34" charset="0"/>
              </a:rPr>
              <a:t>birinden en az bir kanıt </a:t>
            </a:r>
            <a:r>
              <a:rPr lang="tr-TR" sz="2400" b="1" dirty="0">
                <a:solidFill>
                  <a:srgbClr val="002060"/>
                </a:solidFill>
                <a:ea typeface="CamberW01-Light" panose="01000000000000000000" pitchFamily="2" charset="0"/>
                <a:cs typeface="DIN Pro Regular" panose="020B0504020101020102" pitchFamily="34" charset="0"/>
              </a:rPr>
              <a:t>sunulmuş/sunulabilir olması gerekir. </a:t>
            </a:r>
          </a:p>
        </p:txBody>
      </p:sp>
      <p:sp>
        <p:nvSpPr>
          <p:cNvPr id="2" name="Veri Yer Tutucusu 1"/>
          <p:cNvSpPr>
            <a:spLocks noGrp="1"/>
          </p:cNvSpPr>
          <p:nvPr>
            <p:ph type="dt" sz="half" idx="10"/>
          </p:nvPr>
        </p:nvSpPr>
        <p:spPr/>
        <p:txBody>
          <a:bodyPr/>
          <a:lstStyle/>
          <a:p>
            <a:fld id="{3CA78DC0-91A9-49D6-9127-EF1B9FD1A2A2}"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DDCE7859-ABE5-4F86-9590-63E6FFC2B8A3}" type="slidenum">
              <a:rPr lang="tr-TR" smtClean="0"/>
              <a:pPr/>
              <a:t>111</a:t>
            </a:fld>
            <a:endParaRPr lang="tr-TR"/>
          </a:p>
        </p:txBody>
      </p:sp>
    </p:spTree>
    <p:extLst>
      <p:ext uri="{BB962C8B-B14F-4D97-AF65-F5344CB8AC3E}">
        <p14:creationId xmlns:p14="http://schemas.microsoft.com/office/powerpoint/2010/main" val="86961470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112</a:t>
            </a:fld>
            <a:endParaRPr lang="tr-T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61" y="1027906"/>
            <a:ext cx="11892677" cy="5167630"/>
          </a:xfrm>
          <a:prstGeom prst="rect">
            <a:avLst/>
          </a:prstGeom>
        </p:spPr>
      </p:pic>
      <p:sp>
        <p:nvSpPr>
          <p:cNvPr id="7" name="Unvan 6"/>
          <p:cNvSpPr>
            <a:spLocks noGrp="1"/>
          </p:cNvSpPr>
          <p:nvPr>
            <p:ph type="title"/>
          </p:nvPr>
        </p:nvSpPr>
        <p:spPr>
          <a:xfrm>
            <a:off x="1676400" y="133350"/>
            <a:ext cx="10365938" cy="663485"/>
          </a:xfrm>
        </p:spPr>
        <p:txBody>
          <a:bodyPr>
            <a:normAutofit fontScale="90000"/>
          </a:bodyPr>
          <a:lstStyle/>
          <a:p>
            <a:pPr algn="ctr"/>
            <a:r>
              <a:rPr lang="tr-TR" sz="2700" b="1" dirty="0" smtClean="0">
                <a:solidFill>
                  <a:srgbClr val="C00000"/>
                </a:solidFill>
              </a:rPr>
              <a:t>2023 Yılı Kurumsal İç değerlendirme Raporlarında Karşılaşılan Yaygın Problemler </a:t>
            </a:r>
            <a:r>
              <a:rPr lang="tr-TR" sz="2000" b="1" i="1" dirty="0" smtClean="0">
                <a:solidFill>
                  <a:srgbClr val="0000CC"/>
                </a:solidFill>
              </a:rPr>
              <a:t>(2023 </a:t>
            </a:r>
            <a:r>
              <a:rPr lang="tr-TR" sz="2000" b="1" i="1" dirty="0">
                <a:solidFill>
                  <a:srgbClr val="0000CC"/>
                </a:solidFill>
              </a:rPr>
              <a:t>Yılı Değerlendirme Programları Raporu)</a:t>
            </a:r>
            <a:endParaRPr lang="tr-TR" sz="2000" dirty="0"/>
          </a:p>
        </p:txBody>
      </p:sp>
    </p:spTree>
    <p:extLst>
      <p:ext uri="{BB962C8B-B14F-4D97-AF65-F5344CB8AC3E}">
        <p14:creationId xmlns:p14="http://schemas.microsoft.com/office/powerpoint/2010/main" val="1340947885"/>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44842" y="272716"/>
            <a:ext cx="10077192" cy="497847"/>
          </a:xfrm>
        </p:spPr>
        <p:txBody>
          <a:bodyPr>
            <a:normAutofit fontScale="90000"/>
          </a:bodyPr>
          <a:lstStyle/>
          <a:p>
            <a:pPr algn="ctr"/>
            <a:r>
              <a:rPr lang="tr-TR" sz="3600" b="1" dirty="0">
                <a:solidFill>
                  <a:srgbClr val="C00000"/>
                </a:solidFill>
              </a:rPr>
              <a:t>KİDR/BİDR Yazımında Temel İlkeler</a:t>
            </a:r>
            <a:endParaRPr lang="tr-TR" sz="3600" dirty="0">
              <a:solidFill>
                <a:srgbClr val="0000CC"/>
              </a:solidFill>
            </a:endParaRPr>
          </a:p>
        </p:txBody>
      </p:sp>
      <p:sp>
        <p:nvSpPr>
          <p:cNvPr id="3" name="İçerik Yer Tutucusu 2"/>
          <p:cNvSpPr>
            <a:spLocks noGrp="1"/>
          </p:cNvSpPr>
          <p:nvPr>
            <p:ph idx="1"/>
          </p:nvPr>
        </p:nvSpPr>
        <p:spPr>
          <a:xfrm>
            <a:off x="481262" y="1315453"/>
            <a:ext cx="11440771" cy="4982603"/>
          </a:xfrm>
        </p:spPr>
        <p:txBody>
          <a:bodyPr>
            <a:normAutofit/>
          </a:bodyPr>
          <a:lstStyle/>
          <a:p>
            <a:pPr>
              <a:lnSpc>
                <a:spcPct val="100000"/>
              </a:lnSpc>
              <a:spcBef>
                <a:spcPts val="0"/>
              </a:spcBef>
              <a:spcAft>
                <a:spcPts val="400"/>
              </a:spcAft>
            </a:pPr>
            <a:r>
              <a:rPr lang="tr-TR" sz="3600" dirty="0" smtClean="0"/>
              <a:t>Kanıtlarda </a:t>
            </a:r>
            <a:r>
              <a:rPr lang="tr-TR" sz="3600" dirty="0"/>
              <a:t>kullanılan </a:t>
            </a:r>
            <a:r>
              <a:rPr lang="tr-TR" sz="3600" b="1" dirty="0">
                <a:solidFill>
                  <a:srgbClr val="0000CC"/>
                </a:solidFill>
              </a:rPr>
              <a:t>görsel dosyaların (</a:t>
            </a:r>
            <a:r>
              <a:rPr lang="tr-TR" sz="3600" b="1" dirty="0" err="1">
                <a:solidFill>
                  <a:srgbClr val="0000CC"/>
                </a:solidFill>
              </a:rPr>
              <a:t>jpeg</a:t>
            </a:r>
            <a:r>
              <a:rPr lang="tr-TR" sz="3600" b="1" dirty="0">
                <a:solidFill>
                  <a:srgbClr val="0000CC"/>
                </a:solidFill>
              </a:rPr>
              <a:t>, </a:t>
            </a:r>
            <a:r>
              <a:rPr lang="tr-TR" sz="3600" b="1" dirty="0" err="1">
                <a:solidFill>
                  <a:srgbClr val="0000CC"/>
                </a:solidFill>
              </a:rPr>
              <a:t>png</a:t>
            </a:r>
            <a:r>
              <a:rPr lang="tr-TR" sz="3600" b="1" dirty="0">
                <a:solidFill>
                  <a:srgbClr val="0000CC"/>
                </a:solidFill>
              </a:rPr>
              <a:t>, vb.) </a:t>
            </a:r>
            <a:r>
              <a:rPr lang="tr-TR" sz="3600" dirty="0"/>
              <a:t>kullanımından kaçınılmalı ve mümkünse </a:t>
            </a:r>
            <a:r>
              <a:rPr lang="tr-TR" sz="3600" b="1" dirty="0">
                <a:solidFill>
                  <a:srgbClr val="FF0000"/>
                </a:solidFill>
              </a:rPr>
              <a:t>görselin bulunduğu web sayfasının bağlantısı </a:t>
            </a:r>
            <a:r>
              <a:rPr lang="tr-TR" sz="3600" dirty="0" smtClean="0"/>
              <a:t>paylaşılmalıdır,</a:t>
            </a:r>
          </a:p>
          <a:p>
            <a:pPr lvl="1">
              <a:lnSpc>
                <a:spcPct val="100000"/>
              </a:lnSpc>
              <a:spcBef>
                <a:spcPts val="0"/>
              </a:spcBef>
              <a:spcAft>
                <a:spcPts val="400"/>
              </a:spcAft>
            </a:pPr>
            <a:r>
              <a:rPr lang="tr-TR" sz="3200" b="1" dirty="0">
                <a:solidFill>
                  <a:srgbClr val="377CFF"/>
                </a:solidFill>
                <a:latin typeface="Calibri" panose="020F0502020204030204" pitchFamily="34" charset="0"/>
                <a:ea typeface="Calibri" panose="020F0502020204030204" pitchFamily="34" charset="0"/>
                <a:cs typeface="Calibri" panose="020F0502020204030204" pitchFamily="34" charset="0"/>
              </a:rPr>
              <a:t>Örnek</a:t>
            </a:r>
            <a:r>
              <a:rPr lang="tr-TR" sz="3200" b="1" spc="-50" dirty="0">
                <a:solidFill>
                  <a:srgbClr val="377CFF"/>
                </a:solidFill>
                <a:latin typeface="Calibri" panose="020F0502020204030204" pitchFamily="34" charset="0"/>
                <a:ea typeface="Calibri" panose="020F0502020204030204" pitchFamily="34" charset="0"/>
                <a:cs typeface="Calibri" panose="020F0502020204030204" pitchFamily="34" charset="0"/>
              </a:rPr>
              <a:t> </a:t>
            </a:r>
            <a:r>
              <a:rPr lang="tr-TR" sz="3200" b="1" dirty="0">
                <a:solidFill>
                  <a:srgbClr val="377CFF"/>
                </a:solidFill>
                <a:latin typeface="Calibri" panose="020F0502020204030204" pitchFamily="34" charset="0"/>
                <a:ea typeface="Calibri" panose="020F0502020204030204" pitchFamily="34" charset="0"/>
                <a:cs typeface="Calibri" panose="020F0502020204030204" pitchFamily="34" charset="0"/>
              </a:rPr>
              <a:t>(metin</a:t>
            </a:r>
            <a:r>
              <a:rPr lang="tr-TR" sz="3200" b="1" spc="-70" dirty="0">
                <a:solidFill>
                  <a:srgbClr val="377CFF"/>
                </a:solidFill>
                <a:latin typeface="Calibri" panose="020F0502020204030204" pitchFamily="34" charset="0"/>
                <a:ea typeface="Calibri" panose="020F0502020204030204" pitchFamily="34" charset="0"/>
                <a:cs typeface="Calibri" panose="020F0502020204030204" pitchFamily="34" charset="0"/>
              </a:rPr>
              <a:t> </a:t>
            </a:r>
            <a:r>
              <a:rPr lang="tr-TR" sz="3200" b="1" dirty="0">
                <a:solidFill>
                  <a:srgbClr val="377CFF"/>
                </a:solidFill>
                <a:latin typeface="Calibri" panose="020F0502020204030204" pitchFamily="34" charset="0"/>
                <a:ea typeface="Calibri" panose="020F0502020204030204" pitchFamily="34" charset="0"/>
                <a:cs typeface="Calibri" panose="020F0502020204030204" pitchFamily="34" charset="0"/>
              </a:rPr>
              <a:t>içerisinde):</a:t>
            </a:r>
            <a:r>
              <a:rPr lang="tr-TR" sz="3200" b="1" spc="-70" dirty="0">
                <a:solidFill>
                  <a:srgbClr val="377CFF"/>
                </a:solidFill>
                <a:latin typeface="Calibri" panose="020F0502020204030204" pitchFamily="34" charset="0"/>
                <a:ea typeface="Calibri" panose="020F0502020204030204" pitchFamily="34" charset="0"/>
                <a:cs typeface="Calibri" panose="020F0502020204030204" pitchFamily="34" charset="0"/>
              </a:rPr>
              <a:t> </a:t>
            </a:r>
            <a:r>
              <a:rPr lang="tr-TR" sz="3200" dirty="0">
                <a:solidFill>
                  <a:srgbClr val="272D39"/>
                </a:solidFill>
                <a:latin typeface="Calibri" panose="020F0502020204030204" pitchFamily="34" charset="0"/>
                <a:ea typeface="Calibri" panose="020F0502020204030204" pitchFamily="34" charset="0"/>
                <a:cs typeface="Calibri" panose="020F0502020204030204" pitchFamily="34" charset="0"/>
              </a:rPr>
              <a:t>A.1.2.4.Yönetim_toplantısı.jpeg</a:t>
            </a:r>
            <a:r>
              <a:rPr lang="tr-TR" sz="3200" spc="16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z="3200" b="1" spc="-75" baseline="-6944" dirty="0">
                <a:solidFill>
                  <a:srgbClr val="272D39"/>
                </a:solidFill>
                <a:latin typeface="Calibri" panose="020F0502020204030204" pitchFamily="34" charset="0"/>
                <a:ea typeface="Calibri" panose="020F0502020204030204" pitchFamily="34" charset="0"/>
                <a:cs typeface="Calibri" panose="020F0502020204030204" pitchFamily="34" charset="0"/>
              </a:rPr>
              <a:t>x</a:t>
            </a:r>
            <a:endParaRPr lang="tr-TR" sz="3200" baseline="-6944"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spcAft>
                <a:spcPts val="400"/>
              </a:spcAft>
            </a:pPr>
            <a:endParaRPr lang="tr-TR" sz="3600" dirty="0" smtClean="0"/>
          </a:p>
          <a:p>
            <a:pPr>
              <a:lnSpc>
                <a:spcPct val="100000"/>
              </a:lnSpc>
              <a:spcBef>
                <a:spcPts val="0"/>
              </a:spcBef>
              <a:spcAft>
                <a:spcPts val="400"/>
              </a:spcAft>
            </a:pPr>
            <a:r>
              <a:rPr lang="tr-TR" sz="3600" dirty="0" smtClean="0">
                <a:solidFill>
                  <a:srgbClr val="FF0000"/>
                </a:solidFill>
              </a:rPr>
              <a:t>Kanıtlar </a:t>
            </a:r>
            <a:r>
              <a:rPr lang="tr-TR" sz="3600" dirty="0"/>
              <a:t>olarak yüklenen ve içinde yalnızca linklerin bulunduğu </a:t>
            </a:r>
            <a:r>
              <a:rPr lang="tr-TR" sz="3600" dirty="0" err="1"/>
              <a:t>word</a:t>
            </a:r>
            <a:r>
              <a:rPr lang="tr-TR" sz="3600" dirty="0"/>
              <a:t>/PDF dosyaları yerine, bu linkler ilgili metin içerisine </a:t>
            </a:r>
            <a:r>
              <a:rPr lang="tr-TR" sz="3600" dirty="0" smtClean="0"/>
              <a:t>yerleştirilmelidir</a:t>
            </a:r>
            <a:r>
              <a:rPr lang="tr-TR" sz="3600" dirty="0"/>
              <a:t>,</a:t>
            </a: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113</a:t>
            </a:fld>
            <a:endParaRPr lang="tr-TR"/>
          </a:p>
        </p:txBody>
      </p:sp>
    </p:spTree>
    <p:extLst>
      <p:ext uri="{BB962C8B-B14F-4D97-AF65-F5344CB8AC3E}">
        <p14:creationId xmlns:p14="http://schemas.microsoft.com/office/powerpoint/2010/main" val="2232676712"/>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50929" y="2040052"/>
            <a:ext cx="127000" cy="2046605"/>
          </a:xfrm>
          <a:prstGeom prst="rect">
            <a:avLst/>
          </a:prstGeom>
        </p:spPr>
        <p:txBody>
          <a:bodyPr vert="vert270" wrap="square" lIns="0" tIns="0" rIns="0" bIns="0" rtlCol="0">
            <a:spAutoFit/>
          </a:bodyPr>
          <a:lstStyle/>
          <a:p>
            <a:pPr>
              <a:lnSpc>
                <a:spcPts val="944"/>
              </a:lnSpc>
            </a:pPr>
            <a:r>
              <a:rPr sz="1000" b="1" dirty="0">
                <a:solidFill>
                  <a:srgbClr val="172044"/>
                </a:solidFill>
                <a:latin typeface="Carlito"/>
                <a:cs typeface="Carlito"/>
              </a:rPr>
              <a:t>THEQC</a:t>
            </a:r>
            <a:r>
              <a:rPr sz="1000" b="1" spc="-5" dirty="0">
                <a:solidFill>
                  <a:srgbClr val="172044"/>
                </a:solidFill>
                <a:latin typeface="Carlito"/>
                <a:cs typeface="Carlito"/>
              </a:rPr>
              <a:t> </a:t>
            </a:r>
            <a:r>
              <a:rPr sz="1000" spc="-10" dirty="0">
                <a:solidFill>
                  <a:srgbClr val="172044"/>
                </a:solidFill>
                <a:latin typeface="Carlito"/>
                <a:cs typeface="Carlito"/>
              </a:rPr>
              <a:t>presentation</a:t>
            </a:r>
            <a:r>
              <a:rPr sz="1000" spc="-15" dirty="0">
                <a:solidFill>
                  <a:srgbClr val="172044"/>
                </a:solidFill>
                <a:latin typeface="Carlito"/>
                <a:cs typeface="Carlito"/>
              </a:rPr>
              <a:t> </a:t>
            </a:r>
            <a:r>
              <a:rPr sz="1000" dirty="0">
                <a:solidFill>
                  <a:srgbClr val="172044"/>
                </a:solidFill>
                <a:latin typeface="Carlito"/>
                <a:cs typeface="Carlito"/>
              </a:rPr>
              <a:t>to</a:t>
            </a:r>
            <a:r>
              <a:rPr sz="1000" spc="-5" dirty="0">
                <a:solidFill>
                  <a:srgbClr val="172044"/>
                </a:solidFill>
                <a:latin typeface="Carlito"/>
                <a:cs typeface="Carlito"/>
              </a:rPr>
              <a:t> </a:t>
            </a:r>
            <a:r>
              <a:rPr sz="1000" dirty="0">
                <a:solidFill>
                  <a:srgbClr val="172044"/>
                </a:solidFill>
                <a:latin typeface="Carlito"/>
                <a:cs typeface="Carlito"/>
              </a:rPr>
              <a:t>DesignBall </a:t>
            </a:r>
            <a:r>
              <a:rPr sz="1000" spc="-20" dirty="0">
                <a:solidFill>
                  <a:srgbClr val="172044"/>
                </a:solidFill>
                <a:latin typeface="Carlito"/>
                <a:cs typeface="Carlito"/>
              </a:rPr>
              <a:t>team</a:t>
            </a:r>
            <a:endParaRPr sz="1000">
              <a:latin typeface="Carlito"/>
              <a:cs typeface="Carlito"/>
            </a:endParaRPr>
          </a:p>
        </p:txBody>
      </p:sp>
      <p:sp>
        <p:nvSpPr>
          <p:cNvPr id="4" name="object 4"/>
          <p:cNvSpPr txBox="1"/>
          <p:nvPr/>
        </p:nvSpPr>
        <p:spPr>
          <a:xfrm>
            <a:off x="11708003" y="4523232"/>
            <a:ext cx="155575" cy="152400"/>
          </a:xfrm>
          <a:prstGeom prst="rect">
            <a:avLst/>
          </a:prstGeom>
        </p:spPr>
        <p:txBody>
          <a:bodyPr vert="horz" wrap="square" lIns="0" tIns="0" rIns="0" bIns="0" rtlCol="0">
            <a:spAutoFit/>
          </a:bodyPr>
          <a:lstStyle/>
          <a:p>
            <a:pPr>
              <a:lnSpc>
                <a:spcPts val="1140"/>
              </a:lnSpc>
            </a:pPr>
            <a:r>
              <a:rPr sz="1200" b="1" spc="-25" dirty="0">
                <a:solidFill>
                  <a:srgbClr val="212F62"/>
                </a:solidFill>
                <a:latin typeface="Carlito"/>
                <a:cs typeface="Carlito"/>
              </a:rPr>
              <a:t>20</a:t>
            </a:r>
            <a:endParaRPr sz="1200">
              <a:latin typeface="Carlito"/>
              <a:cs typeface="Carlito"/>
            </a:endParaRPr>
          </a:p>
        </p:txBody>
      </p:sp>
      <p:sp>
        <p:nvSpPr>
          <p:cNvPr id="10" name="object 10"/>
          <p:cNvSpPr/>
          <p:nvPr/>
        </p:nvSpPr>
        <p:spPr>
          <a:xfrm>
            <a:off x="6121537" y="531223"/>
            <a:ext cx="6096000" cy="5650538"/>
          </a:xfrm>
          <a:custGeom>
            <a:avLst/>
            <a:gdLst/>
            <a:ahLst/>
            <a:cxnLst/>
            <a:rect l="l" t="t" r="r" b="b"/>
            <a:pathLst>
              <a:path w="6096000" h="5523230">
                <a:moveTo>
                  <a:pt x="6096000" y="0"/>
                </a:moveTo>
                <a:lnTo>
                  <a:pt x="0" y="0"/>
                </a:lnTo>
                <a:lnTo>
                  <a:pt x="0" y="5522976"/>
                </a:lnTo>
                <a:lnTo>
                  <a:pt x="6096000" y="5522976"/>
                </a:lnTo>
                <a:lnTo>
                  <a:pt x="6096000" y="0"/>
                </a:lnTo>
                <a:close/>
              </a:path>
            </a:pathLst>
          </a:custGeom>
          <a:solidFill>
            <a:srgbClr val="377CFF"/>
          </a:solidFill>
        </p:spPr>
        <p:txBody>
          <a:bodyPr wrap="square" lIns="0" tIns="0" rIns="0" bIns="0" rtlCol="0"/>
          <a:lstStyle/>
          <a:p>
            <a:endParaRPr/>
          </a:p>
        </p:txBody>
      </p:sp>
      <p:sp>
        <p:nvSpPr>
          <p:cNvPr id="11" name="object 11"/>
          <p:cNvSpPr txBox="1"/>
          <p:nvPr/>
        </p:nvSpPr>
        <p:spPr>
          <a:xfrm>
            <a:off x="6529335" y="2806064"/>
            <a:ext cx="5510266" cy="635635"/>
          </a:xfrm>
          <a:prstGeom prst="rect">
            <a:avLst/>
          </a:prstGeom>
        </p:spPr>
        <p:txBody>
          <a:bodyPr vert="horz" wrap="square" lIns="0" tIns="13335" rIns="0" bIns="0" rtlCol="0">
            <a:spAutoFit/>
          </a:bodyPr>
          <a:lstStyle/>
          <a:p>
            <a:pPr marL="12700" marR="5080">
              <a:lnSpc>
                <a:spcPct val="100000"/>
              </a:lnSpc>
              <a:spcBef>
                <a:spcPts val="105"/>
              </a:spcBef>
            </a:pPr>
            <a:r>
              <a:rPr sz="2000" spc="-10" dirty="0">
                <a:solidFill>
                  <a:srgbClr val="FFFFFF"/>
                </a:solidFill>
                <a:latin typeface="Carlito"/>
                <a:cs typeface="Carlito"/>
              </a:rPr>
              <a:t>(2)A.3.2.1.hizmet_içi_eğitim_yönetmeliği.pdf (4)B.1.3.9.fen_fakültesi_anket_sonuçları.pdf</a:t>
            </a:r>
            <a:endParaRPr sz="2000" dirty="0">
              <a:latin typeface="Carlito"/>
              <a:cs typeface="Carlito"/>
            </a:endParaRPr>
          </a:p>
        </p:txBody>
      </p:sp>
      <p:sp>
        <p:nvSpPr>
          <p:cNvPr id="12" name="object 12"/>
          <p:cNvSpPr txBox="1"/>
          <p:nvPr/>
        </p:nvSpPr>
        <p:spPr>
          <a:xfrm>
            <a:off x="6786498" y="1720418"/>
            <a:ext cx="2128902" cy="697230"/>
          </a:xfrm>
          <a:prstGeom prst="rect">
            <a:avLst/>
          </a:prstGeom>
        </p:spPr>
        <p:txBody>
          <a:bodyPr vert="horz" wrap="square" lIns="0" tIns="13335" rIns="0" bIns="0" rtlCol="0">
            <a:spAutoFit/>
          </a:bodyPr>
          <a:lstStyle/>
          <a:p>
            <a:pPr marL="12700">
              <a:lnSpc>
                <a:spcPct val="100000"/>
              </a:lnSpc>
              <a:spcBef>
                <a:spcPts val="105"/>
              </a:spcBef>
            </a:pPr>
            <a:r>
              <a:rPr sz="4400" b="1" spc="-10" dirty="0">
                <a:solidFill>
                  <a:srgbClr val="FFFFFF"/>
                </a:solidFill>
                <a:latin typeface="Carlito"/>
                <a:cs typeface="Carlito"/>
              </a:rPr>
              <a:t>örnek</a:t>
            </a:r>
            <a:endParaRPr sz="4400" dirty="0">
              <a:latin typeface="Carlito"/>
              <a:cs typeface="Carlito"/>
            </a:endParaRPr>
          </a:p>
        </p:txBody>
      </p:sp>
      <p:grpSp>
        <p:nvGrpSpPr>
          <p:cNvPr id="13" name="object 13"/>
          <p:cNvGrpSpPr/>
          <p:nvPr/>
        </p:nvGrpSpPr>
        <p:grpSpPr>
          <a:xfrm>
            <a:off x="0" y="-100648"/>
            <a:ext cx="7585166" cy="7476808"/>
            <a:chOff x="0" y="0"/>
            <a:chExt cx="7579359" cy="6857365"/>
          </a:xfrm>
        </p:grpSpPr>
        <p:sp>
          <p:nvSpPr>
            <p:cNvPr id="14" name="object 14"/>
            <p:cNvSpPr/>
            <p:nvPr/>
          </p:nvSpPr>
          <p:spPr>
            <a:xfrm>
              <a:off x="6809993" y="2453639"/>
              <a:ext cx="768985" cy="190500"/>
            </a:xfrm>
            <a:custGeom>
              <a:avLst/>
              <a:gdLst/>
              <a:ahLst/>
              <a:cxnLst/>
              <a:rect l="l" t="t" r="r" b="b"/>
              <a:pathLst>
                <a:path w="768984" h="190500">
                  <a:moveTo>
                    <a:pt x="0" y="190500"/>
                  </a:moveTo>
                  <a:lnTo>
                    <a:pt x="768857" y="190500"/>
                  </a:lnTo>
                  <a:lnTo>
                    <a:pt x="768857" y="0"/>
                  </a:lnTo>
                  <a:lnTo>
                    <a:pt x="0" y="0"/>
                  </a:lnTo>
                  <a:lnTo>
                    <a:pt x="0" y="190500"/>
                  </a:lnTo>
                  <a:close/>
                </a:path>
              </a:pathLst>
            </a:custGeom>
            <a:solidFill>
              <a:srgbClr val="FFFFFF"/>
            </a:solidFill>
          </p:spPr>
          <p:txBody>
            <a:bodyPr wrap="square" lIns="0" tIns="0" rIns="0" bIns="0" rtlCol="0"/>
            <a:lstStyle/>
            <a:p>
              <a:endParaRPr/>
            </a:p>
          </p:txBody>
        </p:sp>
        <p:sp>
          <p:nvSpPr>
            <p:cNvPr id="15" name="object 15"/>
            <p:cNvSpPr/>
            <p:nvPr/>
          </p:nvSpPr>
          <p:spPr>
            <a:xfrm>
              <a:off x="6096000" y="0"/>
              <a:ext cx="0" cy="6857365"/>
            </a:xfrm>
            <a:custGeom>
              <a:avLst/>
              <a:gdLst/>
              <a:ahLst/>
              <a:cxnLst/>
              <a:rect l="l" t="t" r="r" b="b"/>
              <a:pathLst>
                <a:path h="6857365">
                  <a:moveTo>
                    <a:pt x="0" y="0"/>
                  </a:moveTo>
                  <a:lnTo>
                    <a:pt x="0" y="6857106"/>
                  </a:lnTo>
                </a:path>
              </a:pathLst>
            </a:custGeom>
            <a:ln w="64008">
              <a:solidFill>
                <a:srgbClr val="377CFF"/>
              </a:solidFill>
            </a:ln>
          </p:spPr>
          <p:txBody>
            <a:bodyPr wrap="square" lIns="0" tIns="0" rIns="0" bIns="0" rtlCol="0"/>
            <a:lstStyle/>
            <a:p>
              <a:endParaRPr/>
            </a:p>
          </p:txBody>
        </p:sp>
        <p:sp>
          <p:nvSpPr>
            <p:cNvPr id="16" name="object 16"/>
            <p:cNvSpPr/>
            <p:nvPr/>
          </p:nvSpPr>
          <p:spPr>
            <a:xfrm>
              <a:off x="0" y="667512"/>
              <a:ext cx="6096000" cy="524510"/>
            </a:xfrm>
            <a:custGeom>
              <a:avLst/>
              <a:gdLst/>
              <a:ahLst/>
              <a:cxnLst/>
              <a:rect l="l" t="t" r="r" b="b"/>
              <a:pathLst>
                <a:path w="6096000" h="524510">
                  <a:moveTo>
                    <a:pt x="6096000" y="0"/>
                  </a:moveTo>
                  <a:lnTo>
                    <a:pt x="0" y="0"/>
                  </a:lnTo>
                  <a:lnTo>
                    <a:pt x="0" y="524256"/>
                  </a:lnTo>
                  <a:lnTo>
                    <a:pt x="6096000" y="524256"/>
                  </a:lnTo>
                  <a:lnTo>
                    <a:pt x="6096000" y="0"/>
                  </a:lnTo>
                  <a:close/>
                </a:path>
              </a:pathLst>
            </a:custGeom>
            <a:solidFill>
              <a:srgbClr val="377CFF"/>
            </a:solidFill>
          </p:spPr>
          <p:txBody>
            <a:bodyPr wrap="square" lIns="0" tIns="0" rIns="0" bIns="0" rtlCol="0"/>
            <a:lstStyle/>
            <a:p>
              <a:endParaRPr/>
            </a:p>
          </p:txBody>
        </p:sp>
      </p:grpSp>
      <p:sp>
        <p:nvSpPr>
          <p:cNvPr id="17" name="object 17"/>
          <p:cNvSpPr txBox="1">
            <a:spLocks noGrp="1"/>
          </p:cNvSpPr>
          <p:nvPr>
            <p:ph type="title"/>
          </p:nvPr>
        </p:nvSpPr>
        <p:spPr>
          <a:xfrm>
            <a:off x="719674" y="1772036"/>
            <a:ext cx="4942993" cy="574040"/>
          </a:xfrm>
          <a:prstGeom prst="rect">
            <a:avLst/>
          </a:prstGeom>
        </p:spPr>
        <p:txBody>
          <a:bodyPr vert="horz" wrap="square" lIns="0" tIns="12700" rIns="0" bIns="0" rtlCol="0">
            <a:spAutoFit/>
          </a:bodyPr>
          <a:lstStyle/>
          <a:p>
            <a:pPr marL="12700">
              <a:lnSpc>
                <a:spcPct val="100000"/>
              </a:lnSpc>
              <a:spcBef>
                <a:spcPts val="100"/>
              </a:spcBef>
            </a:pPr>
            <a:r>
              <a:rPr sz="3600" b="0" spc="-10" dirty="0">
                <a:solidFill>
                  <a:srgbClr val="00AF50"/>
                </a:solidFill>
                <a:latin typeface="Carlito"/>
                <a:cs typeface="Carlito"/>
              </a:rPr>
              <a:t>(4)</a:t>
            </a:r>
            <a:r>
              <a:rPr sz="3600" b="0" spc="-10" dirty="0">
                <a:solidFill>
                  <a:srgbClr val="7E7E7E"/>
                </a:solidFill>
                <a:latin typeface="Carlito"/>
                <a:cs typeface="Carlito"/>
              </a:rPr>
              <a:t>A.3.1.</a:t>
            </a:r>
            <a:r>
              <a:rPr sz="3600" b="0" spc="-10" dirty="0">
                <a:latin typeface="Carlito"/>
                <a:cs typeface="Carlito"/>
              </a:rPr>
              <a:t>1.</a:t>
            </a:r>
            <a:r>
              <a:rPr sz="3600" b="0" spc="-10" dirty="0">
                <a:solidFill>
                  <a:srgbClr val="0000CC"/>
                </a:solidFill>
                <a:latin typeface="Carlito"/>
                <a:cs typeface="Carlito"/>
              </a:rPr>
              <a:t>kanıtın_adı</a:t>
            </a:r>
            <a:endParaRPr sz="3600" dirty="0">
              <a:latin typeface="Carlito"/>
              <a:cs typeface="Carlito"/>
            </a:endParaRPr>
          </a:p>
        </p:txBody>
      </p:sp>
      <p:sp>
        <p:nvSpPr>
          <p:cNvPr id="18" name="object 18"/>
          <p:cNvSpPr txBox="1"/>
          <p:nvPr/>
        </p:nvSpPr>
        <p:spPr>
          <a:xfrm>
            <a:off x="3665220" y="2843783"/>
            <a:ext cx="1454150" cy="356870"/>
          </a:xfrm>
          <a:prstGeom prst="rect">
            <a:avLst/>
          </a:prstGeom>
          <a:solidFill>
            <a:srgbClr val="0000CC"/>
          </a:solidFill>
        </p:spPr>
        <p:txBody>
          <a:bodyPr vert="horz" wrap="square" lIns="0" tIns="0" rIns="0" bIns="0" rtlCol="0">
            <a:spAutoFit/>
          </a:bodyPr>
          <a:lstStyle/>
          <a:p>
            <a:pPr marL="137795">
              <a:lnSpc>
                <a:spcPts val="2270"/>
              </a:lnSpc>
            </a:pPr>
            <a:r>
              <a:rPr sz="2000" dirty="0">
                <a:solidFill>
                  <a:srgbClr val="FFFFFF"/>
                </a:solidFill>
                <a:latin typeface="Carlito"/>
                <a:cs typeface="Carlito"/>
              </a:rPr>
              <a:t>Kanıtın</a:t>
            </a:r>
            <a:r>
              <a:rPr sz="2000" spc="-20" dirty="0">
                <a:solidFill>
                  <a:srgbClr val="FFFFFF"/>
                </a:solidFill>
                <a:latin typeface="Carlito"/>
                <a:cs typeface="Carlito"/>
              </a:rPr>
              <a:t> </a:t>
            </a:r>
            <a:r>
              <a:rPr sz="2000" spc="-25" dirty="0">
                <a:solidFill>
                  <a:srgbClr val="FFFFFF"/>
                </a:solidFill>
                <a:latin typeface="Carlito"/>
                <a:cs typeface="Carlito"/>
              </a:rPr>
              <a:t>adı</a:t>
            </a:r>
            <a:endParaRPr sz="2000">
              <a:latin typeface="Carlito"/>
              <a:cs typeface="Carlito"/>
            </a:endParaRPr>
          </a:p>
        </p:txBody>
      </p:sp>
      <p:sp>
        <p:nvSpPr>
          <p:cNvPr id="19" name="object 19"/>
          <p:cNvSpPr txBox="1"/>
          <p:nvPr/>
        </p:nvSpPr>
        <p:spPr>
          <a:xfrm>
            <a:off x="1898904" y="4149852"/>
            <a:ext cx="1905000" cy="364490"/>
          </a:xfrm>
          <a:prstGeom prst="rect">
            <a:avLst/>
          </a:prstGeom>
          <a:solidFill>
            <a:srgbClr val="7E7E7E"/>
          </a:solidFill>
        </p:spPr>
        <p:txBody>
          <a:bodyPr vert="horz" wrap="square" lIns="0" tIns="19050" rIns="0" bIns="0" rtlCol="0">
            <a:spAutoFit/>
          </a:bodyPr>
          <a:lstStyle/>
          <a:p>
            <a:pPr marL="154305">
              <a:lnSpc>
                <a:spcPct val="100000"/>
              </a:lnSpc>
              <a:spcBef>
                <a:spcPts val="150"/>
              </a:spcBef>
            </a:pPr>
            <a:r>
              <a:rPr sz="2000" dirty="0">
                <a:solidFill>
                  <a:srgbClr val="FFFFFF"/>
                </a:solidFill>
                <a:latin typeface="Carlito"/>
                <a:cs typeface="Carlito"/>
              </a:rPr>
              <a:t>İlgili</a:t>
            </a:r>
            <a:r>
              <a:rPr sz="2000" spc="-30" dirty="0">
                <a:solidFill>
                  <a:srgbClr val="FFFFFF"/>
                </a:solidFill>
                <a:latin typeface="Carlito"/>
                <a:cs typeface="Carlito"/>
              </a:rPr>
              <a:t> </a:t>
            </a:r>
            <a:r>
              <a:rPr sz="2000" dirty="0">
                <a:solidFill>
                  <a:srgbClr val="FFFFFF"/>
                </a:solidFill>
                <a:latin typeface="Carlito"/>
                <a:cs typeface="Carlito"/>
              </a:rPr>
              <a:t>alt</a:t>
            </a:r>
            <a:r>
              <a:rPr sz="2000" spc="-10" dirty="0">
                <a:solidFill>
                  <a:srgbClr val="FFFFFF"/>
                </a:solidFill>
                <a:latin typeface="Carlito"/>
                <a:cs typeface="Carlito"/>
              </a:rPr>
              <a:t> ölçütü</a:t>
            </a:r>
            <a:endParaRPr sz="2000">
              <a:latin typeface="Carlito"/>
              <a:cs typeface="Carlito"/>
            </a:endParaRPr>
          </a:p>
        </p:txBody>
      </p:sp>
      <p:sp>
        <p:nvSpPr>
          <p:cNvPr id="20" name="object 20"/>
          <p:cNvSpPr/>
          <p:nvPr/>
        </p:nvSpPr>
        <p:spPr>
          <a:xfrm>
            <a:off x="1156716" y="4773167"/>
            <a:ext cx="2287905" cy="363220"/>
          </a:xfrm>
          <a:custGeom>
            <a:avLst/>
            <a:gdLst/>
            <a:ahLst/>
            <a:cxnLst/>
            <a:rect l="l" t="t" r="r" b="b"/>
            <a:pathLst>
              <a:path w="2287904" h="363220">
                <a:moveTo>
                  <a:pt x="2287524" y="0"/>
                </a:moveTo>
                <a:lnTo>
                  <a:pt x="0" y="0"/>
                </a:lnTo>
                <a:lnTo>
                  <a:pt x="0" y="362711"/>
                </a:lnTo>
                <a:lnTo>
                  <a:pt x="2287524" y="362711"/>
                </a:lnTo>
                <a:lnTo>
                  <a:pt x="2287524" y="0"/>
                </a:lnTo>
                <a:close/>
              </a:path>
            </a:pathLst>
          </a:custGeom>
          <a:solidFill>
            <a:srgbClr val="009544"/>
          </a:solidFill>
        </p:spPr>
        <p:txBody>
          <a:bodyPr wrap="square" lIns="0" tIns="0" rIns="0" bIns="0" rtlCol="0"/>
          <a:lstStyle/>
          <a:p>
            <a:endParaRPr/>
          </a:p>
        </p:txBody>
      </p:sp>
      <p:sp>
        <p:nvSpPr>
          <p:cNvPr id="21" name="object 21"/>
          <p:cNvSpPr txBox="1"/>
          <p:nvPr/>
        </p:nvSpPr>
        <p:spPr>
          <a:xfrm>
            <a:off x="1434846" y="4756530"/>
            <a:ext cx="1696085"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rlito"/>
                <a:cs typeface="Carlito"/>
              </a:rPr>
              <a:t>Olgunluk</a:t>
            </a:r>
            <a:r>
              <a:rPr sz="2000" spc="-30" dirty="0">
                <a:solidFill>
                  <a:srgbClr val="FFFFFF"/>
                </a:solidFill>
                <a:latin typeface="Carlito"/>
                <a:cs typeface="Carlito"/>
              </a:rPr>
              <a:t> </a:t>
            </a:r>
            <a:r>
              <a:rPr sz="2000" spc="-10" dirty="0">
                <a:solidFill>
                  <a:srgbClr val="FFFFFF"/>
                </a:solidFill>
                <a:latin typeface="Carlito"/>
                <a:cs typeface="Carlito"/>
              </a:rPr>
              <a:t>Düzeyi</a:t>
            </a:r>
            <a:endParaRPr sz="2000">
              <a:latin typeface="Carlito"/>
              <a:cs typeface="Carlito"/>
            </a:endParaRPr>
          </a:p>
        </p:txBody>
      </p:sp>
      <p:sp>
        <p:nvSpPr>
          <p:cNvPr id="22" name="object 22"/>
          <p:cNvSpPr/>
          <p:nvPr/>
        </p:nvSpPr>
        <p:spPr>
          <a:xfrm>
            <a:off x="2647188" y="3502152"/>
            <a:ext cx="1811020" cy="353695"/>
          </a:xfrm>
          <a:custGeom>
            <a:avLst/>
            <a:gdLst/>
            <a:ahLst/>
            <a:cxnLst/>
            <a:rect l="l" t="t" r="r" b="b"/>
            <a:pathLst>
              <a:path w="1811020" h="353695">
                <a:moveTo>
                  <a:pt x="1810512" y="0"/>
                </a:moveTo>
                <a:lnTo>
                  <a:pt x="0" y="0"/>
                </a:lnTo>
                <a:lnTo>
                  <a:pt x="0" y="353568"/>
                </a:lnTo>
                <a:lnTo>
                  <a:pt x="1810512" y="353568"/>
                </a:lnTo>
                <a:lnTo>
                  <a:pt x="1810512" y="0"/>
                </a:lnTo>
                <a:close/>
              </a:path>
            </a:pathLst>
          </a:custGeom>
          <a:solidFill>
            <a:srgbClr val="377CFF"/>
          </a:solidFill>
        </p:spPr>
        <p:txBody>
          <a:bodyPr wrap="square" lIns="0" tIns="0" rIns="0" bIns="0" rtlCol="0"/>
          <a:lstStyle/>
          <a:p>
            <a:endParaRPr/>
          </a:p>
        </p:txBody>
      </p:sp>
      <p:sp>
        <p:nvSpPr>
          <p:cNvPr id="23" name="object 23"/>
          <p:cNvSpPr txBox="1"/>
          <p:nvPr/>
        </p:nvSpPr>
        <p:spPr>
          <a:xfrm>
            <a:off x="2802382" y="3477005"/>
            <a:ext cx="115189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FF"/>
                </a:solidFill>
                <a:latin typeface="Carlito"/>
                <a:cs typeface="Carlito"/>
              </a:rPr>
              <a:t>kanıt</a:t>
            </a:r>
            <a:r>
              <a:rPr sz="2000" spc="-45" dirty="0">
                <a:solidFill>
                  <a:srgbClr val="FFFFFF"/>
                </a:solidFill>
                <a:latin typeface="Carlito"/>
                <a:cs typeface="Carlito"/>
              </a:rPr>
              <a:t> </a:t>
            </a:r>
            <a:r>
              <a:rPr sz="2000" spc="-10" dirty="0">
                <a:solidFill>
                  <a:srgbClr val="FFFFFF"/>
                </a:solidFill>
                <a:latin typeface="Carlito"/>
                <a:cs typeface="Carlito"/>
              </a:rPr>
              <a:t>sayısı</a:t>
            </a:r>
            <a:endParaRPr sz="2000">
              <a:latin typeface="Carlito"/>
              <a:cs typeface="Carlito"/>
            </a:endParaRPr>
          </a:p>
        </p:txBody>
      </p:sp>
      <p:grpSp>
        <p:nvGrpSpPr>
          <p:cNvPr id="24" name="object 24"/>
          <p:cNvGrpSpPr/>
          <p:nvPr/>
        </p:nvGrpSpPr>
        <p:grpSpPr>
          <a:xfrm>
            <a:off x="1129283" y="2275332"/>
            <a:ext cx="2565400" cy="2840990"/>
            <a:chOff x="1129283" y="2275332"/>
            <a:chExt cx="2565400" cy="2840990"/>
          </a:xfrm>
        </p:grpSpPr>
        <p:sp>
          <p:nvSpPr>
            <p:cNvPr id="25" name="object 25"/>
            <p:cNvSpPr/>
            <p:nvPr/>
          </p:nvSpPr>
          <p:spPr>
            <a:xfrm>
              <a:off x="1159763" y="2409444"/>
              <a:ext cx="0" cy="2707005"/>
            </a:xfrm>
            <a:custGeom>
              <a:avLst/>
              <a:gdLst/>
              <a:ahLst/>
              <a:cxnLst/>
              <a:rect l="l" t="t" r="r" b="b"/>
              <a:pathLst>
                <a:path h="2707004">
                  <a:moveTo>
                    <a:pt x="0" y="2706750"/>
                  </a:moveTo>
                  <a:lnTo>
                    <a:pt x="0" y="0"/>
                  </a:lnTo>
                </a:path>
              </a:pathLst>
            </a:custGeom>
            <a:ln w="6096">
              <a:solidFill>
                <a:srgbClr val="009544"/>
              </a:solidFill>
            </a:ln>
          </p:spPr>
          <p:txBody>
            <a:bodyPr wrap="square" lIns="0" tIns="0" rIns="0" bIns="0" rtlCol="0"/>
            <a:lstStyle/>
            <a:p>
              <a:endParaRPr/>
            </a:p>
          </p:txBody>
        </p:sp>
        <p:sp>
          <p:nvSpPr>
            <p:cNvPr id="26" name="object 26"/>
            <p:cNvSpPr/>
            <p:nvPr/>
          </p:nvSpPr>
          <p:spPr>
            <a:xfrm>
              <a:off x="1129283" y="2380488"/>
              <a:ext cx="59690" cy="58419"/>
            </a:xfrm>
            <a:custGeom>
              <a:avLst/>
              <a:gdLst/>
              <a:ahLst/>
              <a:cxnLst/>
              <a:rect l="l" t="t" r="r" b="b"/>
              <a:pathLst>
                <a:path w="59690" h="58419">
                  <a:moveTo>
                    <a:pt x="29718" y="0"/>
                  </a:moveTo>
                  <a:lnTo>
                    <a:pt x="18152" y="2274"/>
                  </a:lnTo>
                  <a:lnTo>
                    <a:pt x="8705" y="8477"/>
                  </a:lnTo>
                  <a:lnTo>
                    <a:pt x="2336" y="17680"/>
                  </a:lnTo>
                  <a:lnTo>
                    <a:pt x="0" y="28956"/>
                  </a:lnTo>
                  <a:lnTo>
                    <a:pt x="2336" y="40231"/>
                  </a:lnTo>
                  <a:lnTo>
                    <a:pt x="8705" y="49434"/>
                  </a:lnTo>
                  <a:lnTo>
                    <a:pt x="18152" y="55637"/>
                  </a:lnTo>
                  <a:lnTo>
                    <a:pt x="29718" y="57912"/>
                  </a:lnTo>
                  <a:lnTo>
                    <a:pt x="41283" y="55637"/>
                  </a:lnTo>
                  <a:lnTo>
                    <a:pt x="50730" y="49434"/>
                  </a:lnTo>
                  <a:lnTo>
                    <a:pt x="57099" y="40231"/>
                  </a:lnTo>
                  <a:lnTo>
                    <a:pt x="59435" y="28956"/>
                  </a:lnTo>
                  <a:lnTo>
                    <a:pt x="57099" y="17680"/>
                  </a:lnTo>
                  <a:lnTo>
                    <a:pt x="50730" y="8477"/>
                  </a:lnTo>
                  <a:lnTo>
                    <a:pt x="41283" y="2274"/>
                  </a:lnTo>
                  <a:lnTo>
                    <a:pt x="29718" y="0"/>
                  </a:lnTo>
                  <a:close/>
                </a:path>
              </a:pathLst>
            </a:custGeom>
            <a:solidFill>
              <a:srgbClr val="009544"/>
            </a:solidFill>
          </p:spPr>
          <p:txBody>
            <a:bodyPr wrap="square" lIns="0" tIns="0" rIns="0" bIns="0" rtlCol="0"/>
            <a:lstStyle/>
            <a:p>
              <a:endParaRPr/>
            </a:p>
          </p:txBody>
        </p:sp>
        <p:sp>
          <p:nvSpPr>
            <p:cNvPr id="27" name="object 27"/>
            <p:cNvSpPr/>
            <p:nvPr/>
          </p:nvSpPr>
          <p:spPr>
            <a:xfrm>
              <a:off x="2647187" y="2304288"/>
              <a:ext cx="1270" cy="1374775"/>
            </a:xfrm>
            <a:custGeom>
              <a:avLst/>
              <a:gdLst/>
              <a:ahLst/>
              <a:cxnLst/>
              <a:rect l="l" t="t" r="r" b="b"/>
              <a:pathLst>
                <a:path w="1269" h="1374775">
                  <a:moveTo>
                    <a:pt x="0" y="1374394"/>
                  </a:moveTo>
                  <a:lnTo>
                    <a:pt x="1016" y="0"/>
                  </a:lnTo>
                </a:path>
              </a:pathLst>
            </a:custGeom>
            <a:ln w="6096">
              <a:solidFill>
                <a:srgbClr val="377CFF"/>
              </a:solidFill>
            </a:ln>
          </p:spPr>
          <p:txBody>
            <a:bodyPr wrap="square" lIns="0" tIns="0" rIns="0" bIns="0" rtlCol="0"/>
            <a:lstStyle/>
            <a:p>
              <a:endParaRPr/>
            </a:p>
          </p:txBody>
        </p:sp>
        <p:sp>
          <p:nvSpPr>
            <p:cNvPr id="28" name="object 28"/>
            <p:cNvSpPr/>
            <p:nvPr/>
          </p:nvSpPr>
          <p:spPr>
            <a:xfrm>
              <a:off x="2619755" y="2275332"/>
              <a:ext cx="58419" cy="58419"/>
            </a:xfrm>
            <a:custGeom>
              <a:avLst/>
              <a:gdLst/>
              <a:ahLst/>
              <a:cxnLst/>
              <a:rect l="l" t="t" r="r" b="b"/>
              <a:pathLst>
                <a:path w="58419" h="58419">
                  <a:moveTo>
                    <a:pt x="28956" y="0"/>
                  </a:moveTo>
                  <a:lnTo>
                    <a:pt x="17680" y="2274"/>
                  </a:lnTo>
                  <a:lnTo>
                    <a:pt x="8477" y="8477"/>
                  </a:lnTo>
                  <a:lnTo>
                    <a:pt x="2274" y="17680"/>
                  </a:lnTo>
                  <a:lnTo>
                    <a:pt x="0" y="28955"/>
                  </a:lnTo>
                  <a:lnTo>
                    <a:pt x="2274" y="40231"/>
                  </a:lnTo>
                  <a:lnTo>
                    <a:pt x="8477" y="49434"/>
                  </a:lnTo>
                  <a:lnTo>
                    <a:pt x="17680" y="55637"/>
                  </a:lnTo>
                  <a:lnTo>
                    <a:pt x="28956" y="57912"/>
                  </a:lnTo>
                  <a:lnTo>
                    <a:pt x="40231" y="55637"/>
                  </a:lnTo>
                  <a:lnTo>
                    <a:pt x="49434" y="49434"/>
                  </a:lnTo>
                  <a:lnTo>
                    <a:pt x="55637" y="40231"/>
                  </a:lnTo>
                  <a:lnTo>
                    <a:pt x="57912" y="28955"/>
                  </a:lnTo>
                  <a:lnTo>
                    <a:pt x="55637" y="17680"/>
                  </a:lnTo>
                  <a:lnTo>
                    <a:pt x="49434" y="8477"/>
                  </a:lnTo>
                  <a:lnTo>
                    <a:pt x="40231" y="2274"/>
                  </a:lnTo>
                  <a:lnTo>
                    <a:pt x="28956" y="0"/>
                  </a:lnTo>
                  <a:close/>
                </a:path>
              </a:pathLst>
            </a:custGeom>
            <a:solidFill>
              <a:srgbClr val="377CFF"/>
            </a:solidFill>
          </p:spPr>
          <p:txBody>
            <a:bodyPr wrap="square" lIns="0" tIns="0" rIns="0" bIns="0" rtlCol="0"/>
            <a:lstStyle/>
            <a:p>
              <a:endParaRPr/>
            </a:p>
          </p:txBody>
        </p:sp>
        <p:sp>
          <p:nvSpPr>
            <p:cNvPr id="29" name="object 29"/>
            <p:cNvSpPr/>
            <p:nvPr/>
          </p:nvSpPr>
          <p:spPr>
            <a:xfrm>
              <a:off x="1898903" y="2324100"/>
              <a:ext cx="1270" cy="2007870"/>
            </a:xfrm>
            <a:custGeom>
              <a:avLst/>
              <a:gdLst/>
              <a:ahLst/>
              <a:cxnLst/>
              <a:rect l="l" t="t" r="r" b="b"/>
              <a:pathLst>
                <a:path w="1269" h="2007870">
                  <a:moveTo>
                    <a:pt x="0" y="2007616"/>
                  </a:moveTo>
                  <a:lnTo>
                    <a:pt x="1015" y="0"/>
                  </a:lnTo>
                </a:path>
              </a:pathLst>
            </a:custGeom>
            <a:ln w="6096">
              <a:solidFill>
                <a:srgbClr val="7E7E7E"/>
              </a:solidFill>
            </a:ln>
          </p:spPr>
          <p:txBody>
            <a:bodyPr wrap="square" lIns="0" tIns="0" rIns="0" bIns="0" rtlCol="0"/>
            <a:lstStyle/>
            <a:p>
              <a:endParaRPr/>
            </a:p>
          </p:txBody>
        </p:sp>
        <p:sp>
          <p:nvSpPr>
            <p:cNvPr id="30" name="object 30"/>
            <p:cNvSpPr/>
            <p:nvPr/>
          </p:nvSpPr>
          <p:spPr>
            <a:xfrm>
              <a:off x="1869947" y="2321052"/>
              <a:ext cx="58419" cy="58419"/>
            </a:xfrm>
            <a:custGeom>
              <a:avLst/>
              <a:gdLst/>
              <a:ahLst/>
              <a:cxnLst/>
              <a:rect l="l" t="t" r="r" b="b"/>
              <a:pathLst>
                <a:path w="58419" h="58419">
                  <a:moveTo>
                    <a:pt x="28956" y="0"/>
                  </a:moveTo>
                  <a:lnTo>
                    <a:pt x="17680" y="2274"/>
                  </a:lnTo>
                  <a:lnTo>
                    <a:pt x="8477" y="8477"/>
                  </a:lnTo>
                  <a:lnTo>
                    <a:pt x="2274" y="17680"/>
                  </a:lnTo>
                  <a:lnTo>
                    <a:pt x="0" y="28956"/>
                  </a:lnTo>
                  <a:lnTo>
                    <a:pt x="2274" y="40231"/>
                  </a:lnTo>
                  <a:lnTo>
                    <a:pt x="8477" y="49434"/>
                  </a:lnTo>
                  <a:lnTo>
                    <a:pt x="17680" y="55637"/>
                  </a:lnTo>
                  <a:lnTo>
                    <a:pt x="28956" y="57912"/>
                  </a:lnTo>
                  <a:lnTo>
                    <a:pt x="40231" y="55637"/>
                  </a:lnTo>
                  <a:lnTo>
                    <a:pt x="49434" y="49434"/>
                  </a:lnTo>
                  <a:lnTo>
                    <a:pt x="55637" y="40231"/>
                  </a:lnTo>
                  <a:lnTo>
                    <a:pt x="57912" y="28956"/>
                  </a:lnTo>
                  <a:lnTo>
                    <a:pt x="55637" y="17680"/>
                  </a:lnTo>
                  <a:lnTo>
                    <a:pt x="49434" y="8477"/>
                  </a:lnTo>
                  <a:lnTo>
                    <a:pt x="40231" y="2274"/>
                  </a:lnTo>
                  <a:lnTo>
                    <a:pt x="28956" y="0"/>
                  </a:lnTo>
                  <a:close/>
                </a:path>
              </a:pathLst>
            </a:custGeom>
            <a:solidFill>
              <a:srgbClr val="7E7E7E"/>
            </a:solidFill>
          </p:spPr>
          <p:txBody>
            <a:bodyPr wrap="square" lIns="0" tIns="0" rIns="0" bIns="0" rtlCol="0"/>
            <a:lstStyle/>
            <a:p>
              <a:endParaRPr/>
            </a:p>
          </p:txBody>
        </p:sp>
        <p:sp>
          <p:nvSpPr>
            <p:cNvPr id="31" name="object 31"/>
            <p:cNvSpPr/>
            <p:nvPr/>
          </p:nvSpPr>
          <p:spPr>
            <a:xfrm>
              <a:off x="3663695" y="2351532"/>
              <a:ext cx="1905" cy="669925"/>
            </a:xfrm>
            <a:custGeom>
              <a:avLst/>
              <a:gdLst/>
              <a:ahLst/>
              <a:cxnLst/>
              <a:rect l="l" t="t" r="r" b="b"/>
              <a:pathLst>
                <a:path w="1904" h="669925">
                  <a:moveTo>
                    <a:pt x="1396" y="669670"/>
                  </a:moveTo>
                  <a:lnTo>
                    <a:pt x="0" y="0"/>
                  </a:lnTo>
                </a:path>
              </a:pathLst>
            </a:custGeom>
            <a:ln w="6096">
              <a:solidFill>
                <a:srgbClr val="0000CC"/>
              </a:solidFill>
            </a:ln>
          </p:spPr>
          <p:txBody>
            <a:bodyPr wrap="square" lIns="0" tIns="0" rIns="0" bIns="0" rtlCol="0"/>
            <a:lstStyle/>
            <a:p>
              <a:endParaRPr/>
            </a:p>
          </p:txBody>
        </p:sp>
        <p:sp>
          <p:nvSpPr>
            <p:cNvPr id="32" name="object 32"/>
            <p:cNvSpPr/>
            <p:nvPr/>
          </p:nvSpPr>
          <p:spPr>
            <a:xfrm>
              <a:off x="3636263" y="2322576"/>
              <a:ext cx="58419" cy="58419"/>
            </a:xfrm>
            <a:custGeom>
              <a:avLst/>
              <a:gdLst/>
              <a:ahLst/>
              <a:cxnLst/>
              <a:rect l="l" t="t" r="r" b="b"/>
              <a:pathLst>
                <a:path w="58420" h="58419">
                  <a:moveTo>
                    <a:pt x="28956" y="0"/>
                  </a:moveTo>
                  <a:lnTo>
                    <a:pt x="17680" y="2274"/>
                  </a:lnTo>
                  <a:lnTo>
                    <a:pt x="8477" y="8477"/>
                  </a:lnTo>
                  <a:lnTo>
                    <a:pt x="2274" y="17680"/>
                  </a:lnTo>
                  <a:lnTo>
                    <a:pt x="0" y="28956"/>
                  </a:lnTo>
                  <a:lnTo>
                    <a:pt x="2274" y="40231"/>
                  </a:lnTo>
                  <a:lnTo>
                    <a:pt x="8477" y="49434"/>
                  </a:lnTo>
                  <a:lnTo>
                    <a:pt x="17680" y="55637"/>
                  </a:lnTo>
                  <a:lnTo>
                    <a:pt x="28956" y="57912"/>
                  </a:lnTo>
                  <a:lnTo>
                    <a:pt x="40231" y="55637"/>
                  </a:lnTo>
                  <a:lnTo>
                    <a:pt x="49434" y="49434"/>
                  </a:lnTo>
                  <a:lnTo>
                    <a:pt x="55637" y="40231"/>
                  </a:lnTo>
                  <a:lnTo>
                    <a:pt x="57912" y="28956"/>
                  </a:lnTo>
                  <a:lnTo>
                    <a:pt x="55637" y="17680"/>
                  </a:lnTo>
                  <a:lnTo>
                    <a:pt x="49434" y="8477"/>
                  </a:lnTo>
                  <a:lnTo>
                    <a:pt x="40231" y="2274"/>
                  </a:lnTo>
                  <a:lnTo>
                    <a:pt x="28956" y="0"/>
                  </a:lnTo>
                  <a:close/>
                </a:path>
              </a:pathLst>
            </a:custGeom>
            <a:solidFill>
              <a:srgbClr val="0000CC"/>
            </a:solidFill>
          </p:spPr>
          <p:txBody>
            <a:bodyPr wrap="square" lIns="0" tIns="0" rIns="0" bIns="0" rtlCol="0"/>
            <a:lstStyle/>
            <a:p>
              <a:endParaRPr/>
            </a:p>
          </p:txBody>
        </p:sp>
      </p:grpSp>
      <p:sp>
        <p:nvSpPr>
          <p:cNvPr id="33" name="object 33"/>
          <p:cNvSpPr txBox="1"/>
          <p:nvPr/>
        </p:nvSpPr>
        <p:spPr>
          <a:xfrm>
            <a:off x="591413" y="650875"/>
            <a:ext cx="5010785" cy="382797"/>
          </a:xfrm>
          <a:prstGeom prst="rect">
            <a:avLst/>
          </a:prstGeom>
        </p:spPr>
        <p:txBody>
          <a:bodyPr vert="horz" wrap="square" lIns="0" tIns="13335" rIns="0" bIns="0" rtlCol="0">
            <a:spAutoFit/>
          </a:bodyPr>
          <a:lstStyle/>
          <a:p>
            <a:pPr marL="12700" algn="ctr">
              <a:lnSpc>
                <a:spcPct val="100000"/>
              </a:lnSpc>
              <a:spcBef>
                <a:spcPts val="105"/>
              </a:spcBef>
            </a:pPr>
            <a:r>
              <a:rPr sz="2400" b="1" dirty="0">
                <a:solidFill>
                  <a:srgbClr val="FFFFFF"/>
                </a:solidFill>
                <a:latin typeface="Carlito"/>
                <a:cs typeface="Carlito"/>
              </a:rPr>
              <a:t>KANIT</a:t>
            </a:r>
            <a:r>
              <a:rPr sz="2400" b="1" spc="-65" dirty="0">
                <a:solidFill>
                  <a:srgbClr val="FFFFFF"/>
                </a:solidFill>
                <a:latin typeface="Carlito"/>
                <a:cs typeface="Carlito"/>
              </a:rPr>
              <a:t> </a:t>
            </a:r>
            <a:r>
              <a:rPr sz="2400" b="1" dirty="0">
                <a:solidFill>
                  <a:srgbClr val="FFFFFF"/>
                </a:solidFill>
                <a:latin typeface="Carlito"/>
                <a:cs typeface="Carlito"/>
              </a:rPr>
              <a:t>BAŞLIKLARININ</a:t>
            </a:r>
            <a:r>
              <a:rPr sz="2400" b="1" spc="-80" dirty="0">
                <a:solidFill>
                  <a:srgbClr val="FFFFFF"/>
                </a:solidFill>
                <a:latin typeface="Carlito"/>
                <a:cs typeface="Carlito"/>
              </a:rPr>
              <a:t> </a:t>
            </a:r>
            <a:r>
              <a:rPr sz="2400" b="1" spc="-20" dirty="0">
                <a:solidFill>
                  <a:srgbClr val="FFFFFF"/>
                </a:solidFill>
                <a:latin typeface="Carlito"/>
                <a:cs typeface="Carlito"/>
              </a:rPr>
              <a:t>YAZIMI</a:t>
            </a:r>
            <a:endParaRPr sz="2400" dirty="0">
              <a:latin typeface="Carlito"/>
              <a:cs typeface="Carlito"/>
            </a:endParaRPr>
          </a:p>
        </p:txBody>
      </p:sp>
    </p:spTree>
    <p:extLst>
      <p:ext uri="{BB962C8B-B14F-4D97-AF65-F5344CB8AC3E}">
        <p14:creationId xmlns:p14="http://schemas.microsoft.com/office/powerpoint/2010/main" val="226094865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50929" y="2040052"/>
            <a:ext cx="127000" cy="2046605"/>
          </a:xfrm>
          <a:prstGeom prst="rect">
            <a:avLst/>
          </a:prstGeom>
        </p:spPr>
        <p:txBody>
          <a:bodyPr vert="vert270" wrap="square" lIns="0" tIns="0" rIns="0" bIns="0" rtlCol="0">
            <a:spAutoFit/>
          </a:bodyPr>
          <a:lstStyle/>
          <a:p>
            <a:pPr>
              <a:lnSpc>
                <a:spcPts val="944"/>
              </a:lnSpc>
            </a:pPr>
            <a:r>
              <a:rPr sz="1000" b="1" dirty="0">
                <a:solidFill>
                  <a:srgbClr val="172044"/>
                </a:solidFill>
                <a:latin typeface="Carlito"/>
                <a:cs typeface="Carlito"/>
              </a:rPr>
              <a:t>THEQC</a:t>
            </a:r>
            <a:r>
              <a:rPr sz="1000" b="1" spc="-5" dirty="0">
                <a:solidFill>
                  <a:srgbClr val="172044"/>
                </a:solidFill>
                <a:latin typeface="Carlito"/>
                <a:cs typeface="Carlito"/>
              </a:rPr>
              <a:t> </a:t>
            </a:r>
            <a:r>
              <a:rPr sz="1000" spc="-10" dirty="0">
                <a:solidFill>
                  <a:srgbClr val="172044"/>
                </a:solidFill>
                <a:latin typeface="Carlito"/>
                <a:cs typeface="Carlito"/>
              </a:rPr>
              <a:t>presentation</a:t>
            </a:r>
            <a:r>
              <a:rPr sz="1000" spc="-15" dirty="0">
                <a:solidFill>
                  <a:srgbClr val="172044"/>
                </a:solidFill>
                <a:latin typeface="Carlito"/>
                <a:cs typeface="Carlito"/>
              </a:rPr>
              <a:t> </a:t>
            </a:r>
            <a:r>
              <a:rPr sz="1000" dirty="0">
                <a:solidFill>
                  <a:srgbClr val="172044"/>
                </a:solidFill>
                <a:latin typeface="Carlito"/>
                <a:cs typeface="Carlito"/>
              </a:rPr>
              <a:t>to</a:t>
            </a:r>
            <a:r>
              <a:rPr sz="1000" spc="-5" dirty="0">
                <a:solidFill>
                  <a:srgbClr val="172044"/>
                </a:solidFill>
                <a:latin typeface="Carlito"/>
                <a:cs typeface="Carlito"/>
              </a:rPr>
              <a:t> </a:t>
            </a:r>
            <a:r>
              <a:rPr sz="1000" dirty="0">
                <a:solidFill>
                  <a:srgbClr val="172044"/>
                </a:solidFill>
                <a:latin typeface="Carlito"/>
                <a:cs typeface="Carlito"/>
              </a:rPr>
              <a:t>DesignBall </a:t>
            </a:r>
            <a:r>
              <a:rPr sz="1000" spc="-20" dirty="0">
                <a:solidFill>
                  <a:srgbClr val="172044"/>
                </a:solidFill>
                <a:latin typeface="Carlito"/>
                <a:cs typeface="Carlito"/>
              </a:rPr>
              <a:t>team</a:t>
            </a:r>
            <a:endParaRPr sz="1000">
              <a:latin typeface="Carlito"/>
              <a:cs typeface="Carlito"/>
            </a:endParaRPr>
          </a:p>
        </p:txBody>
      </p:sp>
      <p:sp>
        <p:nvSpPr>
          <p:cNvPr id="4" name="object 4"/>
          <p:cNvSpPr txBox="1"/>
          <p:nvPr/>
        </p:nvSpPr>
        <p:spPr>
          <a:xfrm>
            <a:off x="11708003" y="4523232"/>
            <a:ext cx="155575" cy="152400"/>
          </a:xfrm>
          <a:prstGeom prst="rect">
            <a:avLst/>
          </a:prstGeom>
        </p:spPr>
        <p:txBody>
          <a:bodyPr vert="horz" wrap="square" lIns="0" tIns="0" rIns="0" bIns="0" rtlCol="0">
            <a:spAutoFit/>
          </a:bodyPr>
          <a:lstStyle/>
          <a:p>
            <a:pPr>
              <a:lnSpc>
                <a:spcPts val="1140"/>
              </a:lnSpc>
            </a:pPr>
            <a:r>
              <a:rPr sz="1200" b="1" spc="-25" dirty="0">
                <a:solidFill>
                  <a:srgbClr val="212F62"/>
                </a:solidFill>
                <a:latin typeface="Carlito"/>
                <a:cs typeface="Carlito"/>
              </a:rPr>
              <a:t>21</a:t>
            </a:r>
            <a:endParaRPr sz="1200">
              <a:latin typeface="Carlito"/>
              <a:cs typeface="Carlito"/>
            </a:endParaRPr>
          </a:p>
        </p:txBody>
      </p:sp>
      <p:grpSp>
        <p:nvGrpSpPr>
          <p:cNvPr id="7" name="object 7"/>
          <p:cNvGrpSpPr/>
          <p:nvPr/>
        </p:nvGrpSpPr>
        <p:grpSpPr>
          <a:xfrm>
            <a:off x="0" y="304799"/>
            <a:ext cx="6096000" cy="887094"/>
            <a:chOff x="0" y="304799"/>
            <a:chExt cx="6096000" cy="887094"/>
          </a:xfrm>
        </p:grpSpPr>
        <p:sp>
          <p:nvSpPr>
            <p:cNvPr id="8" name="object 8"/>
            <p:cNvSpPr/>
            <p:nvPr/>
          </p:nvSpPr>
          <p:spPr>
            <a:xfrm>
              <a:off x="94488" y="304799"/>
              <a:ext cx="471170" cy="363220"/>
            </a:xfrm>
            <a:custGeom>
              <a:avLst/>
              <a:gdLst/>
              <a:ahLst/>
              <a:cxnLst/>
              <a:rect l="l" t="t" r="r" b="b"/>
              <a:pathLst>
                <a:path w="471170" h="363220">
                  <a:moveTo>
                    <a:pt x="0" y="362712"/>
                  </a:moveTo>
                  <a:lnTo>
                    <a:pt x="470916" y="362712"/>
                  </a:lnTo>
                  <a:lnTo>
                    <a:pt x="470916" y="0"/>
                  </a:lnTo>
                  <a:lnTo>
                    <a:pt x="0" y="0"/>
                  </a:lnTo>
                  <a:lnTo>
                    <a:pt x="0" y="362712"/>
                  </a:lnTo>
                  <a:close/>
                </a:path>
              </a:pathLst>
            </a:custGeom>
            <a:solidFill>
              <a:srgbClr val="FFFFFF"/>
            </a:solidFill>
          </p:spPr>
          <p:txBody>
            <a:bodyPr wrap="square" lIns="0" tIns="0" rIns="0" bIns="0" rtlCol="0"/>
            <a:lstStyle/>
            <a:p>
              <a:endParaRPr/>
            </a:p>
          </p:txBody>
        </p:sp>
        <p:sp>
          <p:nvSpPr>
            <p:cNvPr id="9" name="object 9"/>
            <p:cNvSpPr/>
            <p:nvPr/>
          </p:nvSpPr>
          <p:spPr>
            <a:xfrm>
              <a:off x="0" y="667511"/>
              <a:ext cx="6096000" cy="524510"/>
            </a:xfrm>
            <a:custGeom>
              <a:avLst/>
              <a:gdLst/>
              <a:ahLst/>
              <a:cxnLst/>
              <a:rect l="l" t="t" r="r" b="b"/>
              <a:pathLst>
                <a:path w="6096000" h="524510">
                  <a:moveTo>
                    <a:pt x="6096000" y="0"/>
                  </a:moveTo>
                  <a:lnTo>
                    <a:pt x="0" y="0"/>
                  </a:lnTo>
                  <a:lnTo>
                    <a:pt x="0" y="524256"/>
                  </a:lnTo>
                  <a:lnTo>
                    <a:pt x="6096000" y="524256"/>
                  </a:lnTo>
                  <a:lnTo>
                    <a:pt x="6096000" y="0"/>
                  </a:lnTo>
                  <a:close/>
                </a:path>
              </a:pathLst>
            </a:custGeom>
            <a:solidFill>
              <a:srgbClr val="377CFF"/>
            </a:solidFill>
          </p:spPr>
          <p:txBody>
            <a:bodyPr wrap="square" lIns="0" tIns="0" rIns="0" bIns="0" rtlCol="0"/>
            <a:lstStyle/>
            <a:p>
              <a:endParaRPr/>
            </a:p>
          </p:txBody>
        </p:sp>
      </p:grpSp>
      <p:sp>
        <p:nvSpPr>
          <p:cNvPr id="13" name="object 13"/>
          <p:cNvSpPr/>
          <p:nvPr/>
        </p:nvSpPr>
        <p:spPr>
          <a:xfrm>
            <a:off x="6096000" y="939445"/>
            <a:ext cx="6096000" cy="5251290"/>
          </a:xfrm>
          <a:custGeom>
            <a:avLst/>
            <a:gdLst/>
            <a:ahLst/>
            <a:cxnLst/>
            <a:rect l="l" t="t" r="r" b="b"/>
            <a:pathLst>
              <a:path w="6096000" h="5523230">
                <a:moveTo>
                  <a:pt x="6096000" y="0"/>
                </a:moveTo>
                <a:lnTo>
                  <a:pt x="0" y="0"/>
                </a:lnTo>
                <a:lnTo>
                  <a:pt x="0" y="5522976"/>
                </a:lnTo>
                <a:lnTo>
                  <a:pt x="6096000" y="5522976"/>
                </a:lnTo>
                <a:lnTo>
                  <a:pt x="6096000" y="0"/>
                </a:lnTo>
                <a:close/>
              </a:path>
            </a:pathLst>
          </a:custGeom>
          <a:solidFill>
            <a:srgbClr val="377CFF"/>
          </a:solidFill>
        </p:spPr>
        <p:txBody>
          <a:bodyPr wrap="square" lIns="0" tIns="0" rIns="0" bIns="0" rtlCol="0"/>
          <a:lstStyle/>
          <a:p>
            <a:endParaRPr/>
          </a:p>
        </p:txBody>
      </p:sp>
      <p:sp>
        <p:nvSpPr>
          <p:cNvPr id="14" name="object 14"/>
          <p:cNvSpPr txBox="1"/>
          <p:nvPr/>
        </p:nvSpPr>
        <p:spPr>
          <a:xfrm>
            <a:off x="6435294" y="3173730"/>
            <a:ext cx="5377103" cy="636270"/>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FFFFFF"/>
                </a:solidFill>
                <a:latin typeface="Carlito"/>
                <a:cs typeface="Carlito"/>
              </a:rPr>
              <a:t>(2)(3)A.3.2.1.hizmet_içi_eğitim_yönetmeliği_ve_</a:t>
            </a:r>
            <a:endParaRPr sz="2000" dirty="0">
              <a:latin typeface="Carlito"/>
              <a:cs typeface="Carlito"/>
            </a:endParaRPr>
          </a:p>
          <a:p>
            <a:pPr marL="12700">
              <a:lnSpc>
                <a:spcPct val="100000"/>
              </a:lnSpc>
            </a:pPr>
            <a:r>
              <a:rPr sz="2000" spc="-10" dirty="0">
                <a:solidFill>
                  <a:srgbClr val="FFFFFF"/>
                </a:solidFill>
                <a:latin typeface="Carlito"/>
                <a:cs typeface="Carlito"/>
              </a:rPr>
              <a:t>uygulama_örnekleri.pdf</a:t>
            </a:r>
            <a:endParaRPr sz="2000" dirty="0">
              <a:latin typeface="Carlito"/>
              <a:cs typeface="Carlito"/>
            </a:endParaRPr>
          </a:p>
        </p:txBody>
      </p:sp>
      <p:sp>
        <p:nvSpPr>
          <p:cNvPr id="15" name="object 15"/>
          <p:cNvSpPr txBox="1"/>
          <p:nvPr/>
        </p:nvSpPr>
        <p:spPr>
          <a:xfrm>
            <a:off x="6220586" y="4088384"/>
            <a:ext cx="5640706" cy="635635"/>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FFFFFF"/>
                </a:solidFill>
                <a:latin typeface="Carlito"/>
                <a:cs typeface="Carlito"/>
              </a:rPr>
              <a:t>(3)(4)B.1.3.9.mimarlık_fakültesi_anket_formu_ve</a:t>
            </a:r>
            <a:endParaRPr sz="2000" dirty="0">
              <a:latin typeface="Carlito"/>
              <a:cs typeface="Carlito"/>
            </a:endParaRPr>
          </a:p>
          <a:p>
            <a:pPr marL="12700">
              <a:lnSpc>
                <a:spcPct val="100000"/>
              </a:lnSpc>
            </a:pPr>
            <a:r>
              <a:rPr sz="2000" spc="-10" dirty="0">
                <a:solidFill>
                  <a:srgbClr val="FFFFFF"/>
                </a:solidFill>
                <a:latin typeface="Carlito"/>
                <a:cs typeface="Carlito"/>
              </a:rPr>
              <a:t>_sonuçları.pdf</a:t>
            </a:r>
            <a:endParaRPr sz="2000" dirty="0">
              <a:latin typeface="Carlito"/>
              <a:cs typeface="Carlito"/>
            </a:endParaRPr>
          </a:p>
        </p:txBody>
      </p:sp>
      <p:sp>
        <p:nvSpPr>
          <p:cNvPr id="16" name="object 16"/>
          <p:cNvSpPr txBox="1"/>
          <p:nvPr/>
        </p:nvSpPr>
        <p:spPr>
          <a:xfrm>
            <a:off x="6786498" y="1995297"/>
            <a:ext cx="1820976" cy="696595"/>
          </a:xfrm>
          <a:prstGeom prst="rect">
            <a:avLst/>
          </a:prstGeom>
        </p:spPr>
        <p:txBody>
          <a:bodyPr vert="horz" wrap="square" lIns="0" tIns="13335" rIns="0" bIns="0" rtlCol="0">
            <a:spAutoFit/>
          </a:bodyPr>
          <a:lstStyle/>
          <a:p>
            <a:pPr marL="12700">
              <a:lnSpc>
                <a:spcPct val="100000"/>
              </a:lnSpc>
              <a:spcBef>
                <a:spcPts val="105"/>
              </a:spcBef>
            </a:pPr>
            <a:r>
              <a:rPr sz="4400" b="1" spc="-10" dirty="0">
                <a:solidFill>
                  <a:srgbClr val="FFFFFF"/>
                </a:solidFill>
                <a:latin typeface="Carlito"/>
                <a:cs typeface="Carlito"/>
              </a:rPr>
              <a:t>örnek</a:t>
            </a:r>
            <a:endParaRPr sz="4400" dirty="0">
              <a:latin typeface="Carlito"/>
              <a:cs typeface="Carlito"/>
            </a:endParaRPr>
          </a:p>
        </p:txBody>
      </p:sp>
      <p:grpSp>
        <p:nvGrpSpPr>
          <p:cNvPr id="17" name="object 17"/>
          <p:cNvGrpSpPr/>
          <p:nvPr/>
        </p:nvGrpSpPr>
        <p:grpSpPr>
          <a:xfrm>
            <a:off x="6063996" y="0"/>
            <a:ext cx="1515110" cy="6857365"/>
            <a:chOff x="6063996" y="0"/>
            <a:chExt cx="1515110" cy="6857365"/>
          </a:xfrm>
        </p:grpSpPr>
        <p:sp>
          <p:nvSpPr>
            <p:cNvPr id="18" name="object 18"/>
            <p:cNvSpPr/>
            <p:nvPr/>
          </p:nvSpPr>
          <p:spPr>
            <a:xfrm>
              <a:off x="6809994" y="2727960"/>
              <a:ext cx="768985" cy="190500"/>
            </a:xfrm>
            <a:custGeom>
              <a:avLst/>
              <a:gdLst/>
              <a:ahLst/>
              <a:cxnLst/>
              <a:rect l="l" t="t" r="r" b="b"/>
              <a:pathLst>
                <a:path w="768984" h="190500">
                  <a:moveTo>
                    <a:pt x="0" y="190500"/>
                  </a:moveTo>
                  <a:lnTo>
                    <a:pt x="768857" y="190500"/>
                  </a:lnTo>
                  <a:lnTo>
                    <a:pt x="768857" y="0"/>
                  </a:lnTo>
                  <a:lnTo>
                    <a:pt x="0" y="0"/>
                  </a:lnTo>
                  <a:lnTo>
                    <a:pt x="0" y="190500"/>
                  </a:lnTo>
                  <a:close/>
                </a:path>
              </a:pathLst>
            </a:custGeom>
            <a:solidFill>
              <a:srgbClr val="FFFFFF"/>
            </a:solidFill>
          </p:spPr>
          <p:txBody>
            <a:bodyPr wrap="square" lIns="0" tIns="0" rIns="0" bIns="0" rtlCol="0"/>
            <a:lstStyle/>
            <a:p>
              <a:endParaRPr/>
            </a:p>
          </p:txBody>
        </p:sp>
        <p:sp>
          <p:nvSpPr>
            <p:cNvPr id="19" name="object 19"/>
            <p:cNvSpPr/>
            <p:nvPr/>
          </p:nvSpPr>
          <p:spPr>
            <a:xfrm>
              <a:off x="6096000" y="0"/>
              <a:ext cx="0" cy="6857365"/>
            </a:xfrm>
            <a:custGeom>
              <a:avLst/>
              <a:gdLst/>
              <a:ahLst/>
              <a:cxnLst/>
              <a:rect l="l" t="t" r="r" b="b"/>
              <a:pathLst>
                <a:path h="6857365">
                  <a:moveTo>
                    <a:pt x="0" y="0"/>
                  </a:moveTo>
                  <a:lnTo>
                    <a:pt x="0" y="6857106"/>
                  </a:lnTo>
                </a:path>
              </a:pathLst>
            </a:custGeom>
            <a:ln w="64008">
              <a:solidFill>
                <a:srgbClr val="377CFF"/>
              </a:solidFill>
            </a:ln>
          </p:spPr>
          <p:txBody>
            <a:bodyPr wrap="square" lIns="0" tIns="0" rIns="0" bIns="0" rtlCol="0"/>
            <a:lstStyle/>
            <a:p>
              <a:endParaRPr/>
            </a:p>
          </p:txBody>
        </p:sp>
      </p:grpSp>
      <p:sp>
        <p:nvSpPr>
          <p:cNvPr id="20" name="object 20"/>
          <p:cNvSpPr txBox="1"/>
          <p:nvPr/>
        </p:nvSpPr>
        <p:spPr>
          <a:xfrm>
            <a:off x="-1" y="650875"/>
            <a:ext cx="6096000" cy="505908"/>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Carlito"/>
                <a:cs typeface="Carlito"/>
              </a:rPr>
              <a:t>KANIT</a:t>
            </a:r>
            <a:r>
              <a:rPr sz="3200" b="1" spc="-65" dirty="0">
                <a:solidFill>
                  <a:srgbClr val="FFFFFF"/>
                </a:solidFill>
                <a:latin typeface="Carlito"/>
                <a:cs typeface="Carlito"/>
              </a:rPr>
              <a:t> </a:t>
            </a:r>
            <a:r>
              <a:rPr sz="3200" b="1" dirty="0">
                <a:solidFill>
                  <a:srgbClr val="FFFFFF"/>
                </a:solidFill>
                <a:latin typeface="Carlito"/>
                <a:cs typeface="Carlito"/>
              </a:rPr>
              <a:t>BAŞLIKLARININ</a:t>
            </a:r>
            <a:r>
              <a:rPr sz="3200" b="1" spc="-80" dirty="0">
                <a:solidFill>
                  <a:srgbClr val="FFFFFF"/>
                </a:solidFill>
                <a:latin typeface="Carlito"/>
                <a:cs typeface="Carlito"/>
              </a:rPr>
              <a:t> </a:t>
            </a:r>
            <a:r>
              <a:rPr sz="3200" b="1" spc="-20" dirty="0">
                <a:solidFill>
                  <a:srgbClr val="FFFFFF"/>
                </a:solidFill>
                <a:latin typeface="Carlito"/>
                <a:cs typeface="Carlito"/>
              </a:rPr>
              <a:t>YAZIMI</a:t>
            </a:r>
            <a:endParaRPr sz="3200" dirty="0">
              <a:latin typeface="Carlito"/>
              <a:cs typeface="Carlito"/>
            </a:endParaRPr>
          </a:p>
        </p:txBody>
      </p:sp>
      <p:sp>
        <p:nvSpPr>
          <p:cNvPr id="21" name="object 21"/>
          <p:cNvSpPr txBox="1"/>
          <p:nvPr/>
        </p:nvSpPr>
        <p:spPr>
          <a:xfrm>
            <a:off x="273405" y="1959355"/>
            <a:ext cx="5149496" cy="566822"/>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AF50"/>
                </a:solidFill>
                <a:latin typeface="Carlito"/>
                <a:cs typeface="Carlito"/>
              </a:rPr>
              <a:t>(4)</a:t>
            </a:r>
            <a:r>
              <a:rPr sz="3600" spc="-10" dirty="0">
                <a:solidFill>
                  <a:srgbClr val="7E7E7E"/>
                </a:solidFill>
                <a:latin typeface="Carlito"/>
                <a:cs typeface="Carlito"/>
              </a:rPr>
              <a:t>A.3.1.</a:t>
            </a:r>
            <a:r>
              <a:rPr sz="3600" spc="-10" dirty="0">
                <a:solidFill>
                  <a:srgbClr val="377CFF"/>
                </a:solidFill>
                <a:latin typeface="Carlito"/>
                <a:cs typeface="Carlito"/>
              </a:rPr>
              <a:t>1.</a:t>
            </a:r>
            <a:r>
              <a:rPr sz="3600" spc="-10" dirty="0">
                <a:solidFill>
                  <a:srgbClr val="0000CC"/>
                </a:solidFill>
                <a:latin typeface="Carlito"/>
                <a:cs typeface="Carlito"/>
              </a:rPr>
              <a:t>kanıtın_adı</a:t>
            </a:r>
            <a:endParaRPr sz="3600" dirty="0">
              <a:latin typeface="Carlito"/>
              <a:cs typeface="Carlito"/>
            </a:endParaRPr>
          </a:p>
        </p:txBody>
      </p:sp>
      <p:sp>
        <p:nvSpPr>
          <p:cNvPr id="22" name="object 22"/>
          <p:cNvSpPr txBox="1"/>
          <p:nvPr/>
        </p:nvSpPr>
        <p:spPr>
          <a:xfrm>
            <a:off x="384047" y="3843648"/>
            <a:ext cx="5511243"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AF50"/>
                </a:solidFill>
                <a:latin typeface="Carlito"/>
                <a:cs typeface="Carlito"/>
              </a:rPr>
              <a:t>(3)(4)</a:t>
            </a:r>
            <a:r>
              <a:rPr sz="3600" spc="-10" dirty="0">
                <a:solidFill>
                  <a:srgbClr val="7E7E7E"/>
                </a:solidFill>
                <a:latin typeface="Carlito"/>
                <a:cs typeface="Carlito"/>
              </a:rPr>
              <a:t>A.3.1.</a:t>
            </a:r>
            <a:r>
              <a:rPr sz="3600" spc="-10" dirty="0">
                <a:solidFill>
                  <a:srgbClr val="377CFF"/>
                </a:solidFill>
                <a:latin typeface="Carlito"/>
                <a:cs typeface="Carlito"/>
              </a:rPr>
              <a:t>1.</a:t>
            </a:r>
            <a:r>
              <a:rPr sz="3600" spc="-10" dirty="0">
                <a:solidFill>
                  <a:srgbClr val="0000CC"/>
                </a:solidFill>
                <a:latin typeface="Carlito"/>
                <a:cs typeface="Carlito"/>
              </a:rPr>
              <a:t>kanıtın_adı</a:t>
            </a:r>
            <a:endParaRPr sz="3600" dirty="0">
              <a:latin typeface="Carlito"/>
              <a:cs typeface="Carlito"/>
            </a:endParaRPr>
          </a:p>
        </p:txBody>
      </p:sp>
      <p:sp>
        <p:nvSpPr>
          <p:cNvPr id="23" name="object 23"/>
          <p:cNvSpPr txBox="1"/>
          <p:nvPr/>
        </p:nvSpPr>
        <p:spPr>
          <a:xfrm>
            <a:off x="681582" y="3296602"/>
            <a:ext cx="4596765" cy="315595"/>
          </a:xfrm>
          <a:prstGeom prst="rect">
            <a:avLst/>
          </a:prstGeom>
          <a:solidFill>
            <a:srgbClr val="00AF50"/>
          </a:solidFill>
        </p:spPr>
        <p:txBody>
          <a:bodyPr vert="horz" wrap="square" lIns="0" tIns="0" rIns="0" bIns="0" rtlCol="0">
            <a:spAutoFit/>
          </a:bodyPr>
          <a:lstStyle/>
          <a:p>
            <a:pPr marR="276225" algn="ctr">
              <a:lnSpc>
                <a:spcPts val="2265"/>
              </a:lnSpc>
            </a:pPr>
            <a:r>
              <a:rPr sz="2000" dirty="0">
                <a:solidFill>
                  <a:srgbClr val="FFFFFF"/>
                </a:solidFill>
                <a:latin typeface="Carlito"/>
                <a:cs typeface="Carlito"/>
              </a:rPr>
              <a:t>4</a:t>
            </a:r>
            <a:r>
              <a:rPr sz="2000" spc="-20" dirty="0">
                <a:solidFill>
                  <a:srgbClr val="FFFFFF"/>
                </a:solidFill>
                <a:latin typeface="Carlito"/>
                <a:cs typeface="Carlito"/>
              </a:rPr>
              <a:t> </a:t>
            </a:r>
            <a:r>
              <a:rPr sz="2000" dirty="0">
                <a:solidFill>
                  <a:srgbClr val="FFFFFF"/>
                </a:solidFill>
                <a:latin typeface="Carlito"/>
                <a:cs typeface="Carlito"/>
              </a:rPr>
              <a:t>Olgunluk</a:t>
            </a:r>
            <a:r>
              <a:rPr sz="2000" spc="-35" dirty="0">
                <a:solidFill>
                  <a:srgbClr val="FFFFFF"/>
                </a:solidFill>
                <a:latin typeface="Carlito"/>
                <a:cs typeface="Carlito"/>
              </a:rPr>
              <a:t> </a:t>
            </a:r>
            <a:r>
              <a:rPr sz="2000" dirty="0">
                <a:solidFill>
                  <a:srgbClr val="FFFFFF"/>
                </a:solidFill>
                <a:latin typeface="Carlito"/>
                <a:cs typeface="Carlito"/>
              </a:rPr>
              <a:t>düzeyini</a:t>
            </a:r>
            <a:r>
              <a:rPr sz="2000" spc="-35" dirty="0">
                <a:solidFill>
                  <a:srgbClr val="FFFFFF"/>
                </a:solidFill>
                <a:latin typeface="Carlito"/>
                <a:cs typeface="Carlito"/>
              </a:rPr>
              <a:t> </a:t>
            </a:r>
            <a:r>
              <a:rPr sz="2000" dirty="0">
                <a:solidFill>
                  <a:srgbClr val="FFFFFF"/>
                </a:solidFill>
                <a:latin typeface="Carlito"/>
                <a:cs typeface="Carlito"/>
              </a:rPr>
              <a:t>ifade</a:t>
            </a:r>
            <a:r>
              <a:rPr sz="2000" spc="-15" dirty="0">
                <a:solidFill>
                  <a:srgbClr val="FFFFFF"/>
                </a:solidFill>
                <a:latin typeface="Carlito"/>
                <a:cs typeface="Carlito"/>
              </a:rPr>
              <a:t> </a:t>
            </a:r>
            <a:r>
              <a:rPr sz="2000" spc="-20" dirty="0">
                <a:solidFill>
                  <a:srgbClr val="FFFFFF"/>
                </a:solidFill>
                <a:latin typeface="Carlito"/>
                <a:cs typeface="Carlito"/>
              </a:rPr>
              <a:t>eder</a:t>
            </a:r>
            <a:endParaRPr sz="2000" dirty="0">
              <a:latin typeface="Carlito"/>
              <a:cs typeface="Carlito"/>
            </a:endParaRPr>
          </a:p>
        </p:txBody>
      </p:sp>
      <p:sp>
        <p:nvSpPr>
          <p:cNvPr id="24" name="object 24"/>
          <p:cNvSpPr txBox="1"/>
          <p:nvPr/>
        </p:nvSpPr>
        <p:spPr>
          <a:xfrm>
            <a:off x="855216" y="4929668"/>
            <a:ext cx="4746981" cy="294953"/>
          </a:xfrm>
          <a:prstGeom prst="rect">
            <a:avLst/>
          </a:prstGeom>
          <a:solidFill>
            <a:srgbClr val="00AF50"/>
          </a:solidFill>
        </p:spPr>
        <p:txBody>
          <a:bodyPr vert="horz" wrap="square" lIns="0" tIns="0" rIns="0" bIns="0" rtlCol="0">
            <a:spAutoFit/>
          </a:bodyPr>
          <a:lstStyle/>
          <a:p>
            <a:pPr marL="397510">
              <a:lnSpc>
                <a:spcPts val="2310"/>
              </a:lnSpc>
            </a:pPr>
            <a:r>
              <a:rPr sz="2000" dirty="0">
                <a:solidFill>
                  <a:srgbClr val="FFFFFF"/>
                </a:solidFill>
                <a:latin typeface="Carlito"/>
                <a:cs typeface="Carlito"/>
              </a:rPr>
              <a:t>3</a:t>
            </a:r>
            <a:r>
              <a:rPr sz="2000" spc="-25" dirty="0">
                <a:solidFill>
                  <a:srgbClr val="FFFFFF"/>
                </a:solidFill>
                <a:latin typeface="Carlito"/>
                <a:cs typeface="Carlito"/>
              </a:rPr>
              <a:t> </a:t>
            </a:r>
            <a:r>
              <a:rPr sz="2000" dirty="0">
                <a:solidFill>
                  <a:srgbClr val="FFFFFF"/>
                </a:solidFill>
                <a:latin typeface="Carlito"/>
                <a:cs typeface="Carlito"/>
              </a:rPr>
              <a:t>ve</a:t>
            </a:r>
            <a:r>
              <a:rPr sz="2000" spc="-25" dirty="0">
                <a:solidFill>
                  <a:srgbClr val="FFFFFF"/>
                </a:solidFill>
                <a:latin typeface="Carlito"/>
                <a:cs typeface="Carlito"/>
              </a:rPr>
              <a:t> </a:t>
            </a:r>
            <a:r>
              <a:rPr sz="2000" dirty="0">
                <a:solidFill>
                  <a:srgbClr val="FFFFFF"/>
                </a:solidFill>
                <a:latin typeface="Carlito"/>
                <a:cs typeface="Carlito"/>
              </a:rPr>
              <a:t>4</a:t>
            </a:r>
            <a:r>
              <a:rPr sz="2000" spc="-25" dirty="0">
                <a:solidFill>
                  <a:srgbClr val="FFFFFF"/>
                </a:solidFill>
                <a:latin typeface="Carlito"/>
                <a:cs typeface="Carlito"/>
              </a:rPr>
              <a:t> </a:t>
            </a:r>
            <a:r>
              <a:rPr sz="2000" dirty="0">
                <a:solidFill>
                  <a:srgbClr val="FFFFFF"/>
                </a:solidFill>
                <a:latin typeface="Carlito"/>
                <a:cs typeface="Carlito"/>
              </a:rPr>
              <a:t>Olgunluk</a:t>
            </a:r>
            <a:r>
              <a:rPr sz="2000" spc="-55" dirty="0">
                <a:solidFill>
                  <a:srgbClr val="FFFFFF"/>
                </a:solidFill>
                <a:latin typeface="Carlito"/>
                <a:cs typeface="Carlito"/>
              </a:rPr>
              <a:t> </a:t>
            </a:r>
            <a:r>
              <a:rPr sz="2000" dirty="0">
                <a:solidFill>
                  <a:srgbClr val="FFFFFF"/>
                </a:solidFill>
                <a:latin typeface="Carlito"/>
                <a:cs typeface="Carlito"/>
              </a:rPr>
              <a:t>düzeylerini</a:t>
            </a:r>
            <a:r>
              <a:rPr sz="2000" spc="-25" dirty="0">
                <a:solidFill>
                  <a:srgbClr val="FFFFFF"/>
                </a:solidFill>
                <a:latin typeface="Carlito"/>
                <a:cs typeface="Carlito"/>
              </a:rPr>
              <a:t> </a:t>
            </a:r>
            <a:r>
              <a:rPr sz="2000" dirty="0">
                <a:solidFill>
                  <a:srgbClr val="FFFFFF"/>
                </a:solidFill>
                <a:latin typeface="Carlito"/>
                <a:cs typeface="Carlito"/>
              </a:rPr>
              <a:t>ifade</a:t>
            </a:r>
            <a:r>
              <a:rPr sz="2000" spc="-20" dirty="0">
                <a:solidFill>
                  <a:srgbClr val="FFFFFF"/>
                </a:solidFill>
                <a:latin typeface="Carlito"/>
                <a:cs typeface="Carlito"/>
              </a:rPr>
              <a:t> eder</a:t>
            </a:r>
            <a:endParaRPr sz="2000" dirty="0">
              <a:latin typeface="Carlito"/>
              <a:cs typeface="Carlito"/>
            </a:endParaRPr>
          </a:p>
        </p:txBody>
      </p:sp>
      <p:grpSp>
        <p:nvGrpSpPr>
          <p:cNvPr id="25" name="object 25"/>
          <p:cNvGrpSpPr/>
          <p:nvPr/>
        </p:nvGrpSpPr>
        <p:grpSpPr>
          <a:xfrm>
            <a:off x="381000" y="4133088"/>
            <a:ext cx="1050290" cy="843915"/>
            <a:chOff x="381000" y="4133088"/>
            <a:chExt cx="1050290" cy="843915"/>
          </a:xfrm>
        </p:grpSpPr>
        <p:sp>
          <p:nvSpPr>
            <p:cNvPr id="26" name="object 26"/>
            <p:cNvSpPr/>
            <p:nvPr/>
          </p:nvSpPr>
          <p:spPr>
            <a:xfrm>
              <a:off x="384047" y="4133088"/>
              <a:ext cx="1045844" cy="843915"/>
            </a:xfrm>
            <a:custGeom>
              <a:avLst/>
              <a:gdLst/>
              <a:ahLst/>
              <a:cxnLst/>
              <a:rect l="l" t="t" r="r" b="b"/>
              <a:pathLst>
                <a:path w="1045844" h="843914">
                  <a:moveTo>
                    <a:pt x="0" y="1524"/>
                  </a:moveTo>
                  <a:lnTo>
                    <a:pt x="0" y="106806"/>
                  </a:lnTo>
                </a:path>
                <a:path w="1045844" h="843914">
                  <a:moveTo>
                    <a:pt x="0" y="105156"/>
                  </a:moveTo>
                  <a:lnTo>
                    <a:pt x="1045718" y="105156"/>
                  </a:lnTo>
                </a:path>
                <a:path w="1045844" h="843914">
                  <a:moveTo>
                    <a:pt x="1043940" y="0"/>
                  </a:moveTo>
                  <a:lnTo>
                    <a:pt x="1043940" y="105282"/>
                  </a:lnTo>
                </a:path>
                <a:path w="1045844" h="843914">
                  <a:moveTo>
                    <a:pt x="502920" y="843788"/>
                  </a:moveTo>
                  <a:lnTo>
                    <a:pt x="502920" y="181356"/>
                  </a:lnTo>
                </a:path>
              </a:pathLst>
            </a:custGeom>
            <a:ln w="6096">
              <a:solidFill>
                <a:srgbClr val="00AF50"/>
              </a:solidFill>
            </a:ln>
          </p:spPr>
          <p:txBody>
            <a:bodyPr wrap="square" lIns="0" tIns="0" rIns="0" bIns="0" rtlCol="0"/>
            <a:lstStyle/>
            <a:p>
              <a:endParaRPr/>
            </a:p>
          </p:txBody>
        </p:sp>
        <p:pic>
          <p:nvPicPr>
            <p:cNvPr id="27" name="object 27"/>
            <p:cNvPicPr/>
            <p:nvPr/>
          </p:nvPicPr>
          <p:blipFill>
            <a:blip r:embed="rId2" cstate="print"/>
            <a:stretch>
              <a:fillRect/>
            </a:stretch>
          </p:blipFill>
          <p:spPr>
            <a:xfrm>
              <a:off x="850391" y="4279392"/>
              <a:ext cx="70104" cy="70103"/>
            </a:xfrm>
            <a:prstGeom prst="rect">
              <a:avLst/>
            </a:prstGeom>
          </p:spPr>
        </p:pic>
      </p:grpSp>
      <p:grpSp>
        <p:nvGrpSpPr>
          <p:cNvPr id="28" name="object 28"/>
          <p:cNvGrpSpPr/>
          <p:nvPr/>
        </p:nvGrpSpPr>
        <p:grpSpPr>
          <a:xfrm>
            <a:off x="658368" y="2638044"/>
            <a:ext cx="71755" cy="697865"/>
            <a:chOff x="658368" y="2638044"/>
            <a:chExt cx="71755" cy="697865"/>
          </a:xfrm>
        </p:grpSpPr>
        <p:sp>
          <p:nvSpPr>
            <p:cNvPr id="29" name="object 29"/>
            <p:cNvSpPr/>
            <p:nvPr/>
          </p:nvSpPr>
          <p:spPr>
            <a:xfrm>
              <a:off x="694944" y="2673096"/>
              <a:ext cx="0" cy="662940"/>
            </a:xfrm>
            <a:custGeom>
              <a:avLst/>
              <a:gdLst/>
              <a:ahLst/>
              <a:cxnLst/>
              <a:rect l="l" t="t" r="r" b="b"/>
              <a:pathLst>
                <a:path h="662939">
                  <a:moveTo>
                    <a:pt x="0" y="662431"/>
                  </a:moveTo>
                  <a:lnTo>
                    <a:pt x="0" y="0"/>
                  </a:lnTo>
                </a:path>
              </a:pathLst>
            </a:custGeom>
            <a:ln w="6096">
              <a:solidFill>
                <a:srgbClr val="00AF50"/>
              </a:solidFill>
            </a:ln>
          </p:spPr>
          <p:txBody>
            <a:bodyPr wrap="square" lIns="0" tIns="0" rIns="0" bIns="0" rtlCol="0"/>
            <a:lstStyle/>
            <a:p>
              <a:endParaRPr/>
            </a:p>
          </p:txBody>
        </p:sp>
        <p:pic>
          <p:nvPicPr>
            <p:cNvPr id="30" name="object 30"/>
            <p:cNvPicPr/>
            <p:nvPr/>
          </p:nvPicPr>
          <p:blipFill>
            <a:blip r:embed="rId3" cstate="print"/>
            <a:stretch>
              <a:fillRect/>
            </a:stretch>
          </p:blipFill>
          <p:spPr>
            <a:xfrm>
              <a:off x="658368" y="2638044"/>
              <a:ext cx="71627" cy="70104"/>
            </a:xfrm>
            <a:prstGeom prst="rect">
              <a:avLst/>
            </a:prstGeom>
          </p:spPr>
        </p:pic>
      </p:grpSp>
      <p:sp>
        <p:nvSpPr>
          <p:cNvPr id="31" name="object 31"/>
          <p:cNvSpPr txBox="1"/>
          <p:nvPr/>
        </p:nvSpPr>
        <p:spPr>
          <a:xfrm>
            <a:off x="6496594" y="1115009"/>
            <a:ext cx="5547360" cy="566822"/>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Carlito"/>
                <a:cs typeface="Carlito"/>
              </a:rPr>
              <a:t>Kanıt</a:t>
            </a:r>
            <a:r>
              <a:rPr sz="1800" b="1" spc="-15" dirty="0">
                <a:solidFill>
                  <a:srgbClr val="FFFFFF"/>
                </a:solidFill>
                <a:latin typeface="Carlito"/>
                <a:cs typeface="Carlito"/>
              </a:rPr>
              <a:t> </a:t>
            </a:r>
            <a:r>
              <a:rPr sz="1800" b="1" dirty="0">
                <a:solidFill>
                  <a:srgbClr val="FFFFFF"/>
                </a:solidFill>
                <a:latin typeface="Carlito"/>
                <a:cs typeface="Carlito"/>
              </a:rPr>
              <a:t>adı</a:t>
            </a:r>
            <a:r>
              <a:rPr sz="1800" b="1" spc="-5" dirty="0">
                <a:solidFill>
                  <a:srgbClr val="FFFFFF"/>
                </a:solidFill>
                <a:latin typeface="Carlito"/>
                <a:cs typeface="Carlito"/>
              </a:rPr>
              <a:t> </a:t>
            </a:r>
            <a:r>
              <a:rPr sz="1800" b="1" dirty="0">
                <a:solidFill>
                  <a:srgbClr val="FFFFFF"/>
                </a:solidFill>
                <a:latin typeface="Carlito"/>
                <a:cs typeface="Carlito"/>
              </a:rPr>
              <a:t>yazılırken,</a:t>
            </a:r>
            <a:r>
              <a:rPr sz="1800" b="1" spc="-30" dirty="0">
                <a:solidFill>
                  <a:srgbClr val="FFFFFF"/>
                </a:solidFill>
                <a:latin typeface="Carlito"/>
                <a:cs typeface="Carlito"/>
              </a:rPr>
              <a:t> </a:t>
            </a:r>
            <a:r>
              <a:rPr sz="1800" b="1" dirty="0">
                <a:solidFill>
                  <a:srgbClr val="FFFFFF"/>
                </a:solidFill>
                <a:latin typeface="Carlito"/>
                <a:cs typeface="Carlito"/>
              </a:rPr>
              <a:t>en başa</a:t>
            </a:r>
            <a:r>
              <a:rPr sz="1800" b="1" spc="-10" dirty="0">
                <a:solidFill>
                  <a:srgbClr val="FFFFFF"/>
                </a:solidFill>
                <a:latin typeface="Carlito"/>
                <a:cs typeface="Carlito"/>
              </a:rPr>
              <a:t> </a:t>
            </a:r>
            <a:r>
              <a:rPr sz="1800" b="1" dirty="0">
                <a:solidFill>
                  <a:srgbClr val="FFFFFF"/>
                </a:solidFill>
                <a:latin typeface="Carlito"/>
                <a:cs typeface="Carlito"/>
              </a:rPr>
              <a:t>ilgili</a:t>
            </a:r>
            <a:r>
              <a:rPr sz="1800" b="1" spc="-30" dirty="0">
                <a:solidFill>
                  <a:srgbClr val="FFFFFF"/>
                </a:solidFill>
                <a:latin typeface="Carlito"/>
                <a:cs typeface="Carlito"/>
              </a:rPr>
              <a:t> </a:t>
            </a:r>
            <a:r>
              <a:rPr sz="1800" b="1" dirty="0">
                <a:solidFill>
                  <a:srgbClr val="FFFFFF"/>
                </a:solidFill>
                <a:latin typeface="Carlito"/>
                <a:cs typeface="Carlito"/>
              </a:rPr>
              <a:t>alt</a:t>
            </a:r>
            <a:r>
              <a:rPr sz="1800" b="1" spc="5" dirty="0">
                <a:solidFill>
                  <a:srgbClr val="FFFFFF"/>
                </a:solidFill>
                <a:latin typeface="Carlito"/>
                <a:cs typeface="Carlito"/>
              </a:rPr>
              <a:t> </a:t>
            </a:r>
            <a:r>
              <a:rPr sz="1800" b="1" dirty="0" err="1">
                <a:solidFill>
                  <a:srgbClr val="FFFFFF"/>
                </a:solidFill>
                <a:latin typeface="Carlito"/>
                <a:cs typeface="Carlito"/>
              </a:rPr>
              <a:t>ölçütü</a:t>
            </a:r>
            <a:r>
              <a:rPr sz="1800" b="1" spc="-30" dirty="0">
                <a:solidFill>
                  <a:srgbClr val="FFFFFF"/>
                </a:solidFill>
                <a:latin typeface="Carlito"/>
                <a:cs typeface="Carlito"/>
              </a:rPr>
              <a:t> </a:t>
            </a:r>
            <a:r>
              <a:rPr sz="1800" b="1" spc="-10" dirty="0" err="1" smtClean="0">
                <a:solidFill>
                  <a:srgbClr val="FFFFFF"/>
                </a:solidFill>
                <a:latin typeface="Carlito"/>
                <a:cs typeface="Carlito"/>
              </a:rPr>
              <a:t>ifade</a:t>
            </a:r>
            <a:r>
              <a:rPr lang="tr-TR" sz="1800" b="1" spc="-10" dirty="0" smtClean="0">
                <a:solidFill>
                  <a:srgbClr val="FFFFFF"/>
                </a:solidFill>
                <a:latin typeface="Carlito"/>
                <a:cs typeface="Carlito"/>
              </a:rPr>
              <a:t> </a:t>
            </a:r>
            <a:r>
              <a:rPr sz="1800" b="1" dirty="0" err="1" smtClean="0">
                <a:solidFill>
                  <a:srgbClr val="FFFFFF"/>
                </a:solidFill>
                <a:latin typeface="Carlito"/>
                <a:cs typeface="Carlito"/>
              </a:rPr>
              <a:t>eden</a:t>
            </a:r>
            <a:r>
              <a:rPr sz="1800" b="1" spc="-25" dirty="0" smtClean="0">
                <a:solidFill>
                  <a:srgbClr val="FFFFFF"/>
                </a:solidFill>
                <a:latin typeface="Carlito"/>
                <a:cs typeface="Carlito"/>
              </a:rPr>
              <a:t> </a:t>
            </a:r>
            <a:r>
              <a:rPr sz="1800" b="1" dirty="0">
                <a:solidFill>
                  <a:srgbClr val="FFFFFF"/>
                </a:solidFill>
                <a:latin typeface="Carlito"/>
                <a:cs typeface="Carlito"/>
              </a:rPr>
              <a:t>olgunluk</a:t>
            </a:r>
            <a:r>
              <a:rPr sz="1800" b="1" spc="-35" dirty="0">
                <a:solidFill>
                  <a:srgbClr val="FFFFFF"/>
                </a:solidFill>
                <a:latin typeface="Carlito"/>
                <a:cs typeface="Carlito"/>
              </a:rPr>
              <a:t> </a:t>
            </a:r>
            <a:r>
              <a:rPr sz="1800" b="1" dirty="0">
                <a:solidFill>
                  <a:srgbClr val="FFFFFF"/>
                </a:solidFill>
                <a:latin typeface="Carlito"/>
                <a:cs typeface="Carlito"/>
              </a:rPr>
              <a:t>düzeyi</a:t>
            </a:r>
            <a:r>
              <a:rPr sz="1800" b="1" spc="-50" dirty="0">
                <a:solidFill>
                  <a:srgbClr val="FFFFFF"/>
                </a:solidFill>
                <a:latin typeface="Carlito"/>
                <a:cs typeface="Carlito"/>
              </a:rPr>
              <a:t> </a:t>
            </a:r>
            <a:r>
              <a:rPr sz="1800" b="1" spc="-10" dirty="0">
                <a:solidFill>
                  <a:srgbClr val="FFFFFF"/>
                </a:solidFill>
                <a:latin typeface="Carlito"/>
                <a:cs typeface="Carlito"/>
              </a:rPr>
              <a:t>yazılmalıdır.</a:t>
            </a:r>
            <a:endParaRPr sz="1800" dirty="0">
              <a:latin typeface="Carlito"/>
              <a:cs typeface="Carlito"/>
            </a:endParaRPr>
          </a:p>
        </p:txBody>
      </p:sp>
    </p:spTree>
    <p:extLst>
      <p:ext uri="{BB962C8B-B14F-4D97-AF65-F5344CB8AC3E}">
        <p14:creationId xmlns:p14="http://schemas.microsoft.com/office/powerpoint/2010/main" val="1476654152"/>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65100"/>
            <a:ext cx="10515600" cy="636361"/>
          </a:xfrm>
        </p:spPr>
        <p:txBody>
          <a:bodyPr>
            <a:normAutofit fontScale="90000"/>
          </a:bodyPr>
          <a:lstStyle/>
          <a:p>
            <a:pPr algn="ctr"/>
            <a:r>
              <a:rPr lang="tr-TR" b="1" spc="-10" dirty="0">
                <a:solidFill>
                  <a:srgbClr val="FF0000"/>
                </a:solidFill>
              </a:rPr>
              <a:t>Örnek</a:t>
            </a:r>
            <a:endParaRPr lang="tr-TR" dirty="0"/>
          </a:p>
        </p:txBody>
      </p:sp>
      <p:sp>
        <p:nvSpPr>
          <p:cNvPr id="3" name="İçerik Yer Tutucusu 2"/>
          <p:cNvSpPr>
            <a:spLocks noGrp="1"/>
          </p:cNvSpPr>
          <p:nvPr>
            <p:ph idx="1"/>
          </p:nvPr>
        </p:nvSpPr>
        <p:spPr>
          <a:xfrm>
            <a:off x="433137" y="1475873"/>
            <a:ext cx="11454064" cy="5038137"/>
          </a:xfrm>
        </p:spPr>
        <p:txBody>
          <a:bodyPr>
            <a:normAutofit fontScale="62500" lnSpcReduction="20000"/>
          </a:bodyPr>
          <a:lstStyle/>
          <a:p>
            <a:pPr marR="5080" algn="just">
              <a:lnSpc>
                <a:spcPct val="120000"/>
              </a:lnSpc>
              <a:spcBef>
                <a:spcPts val="0"/>
              </a:spcBef>
              <a:spcAft>
                <a:spcPts val="400"/>
              </a:spcAft>
            </a:pP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Üniversitemizde,</a:t>
            </a:r>
            <a:r>
              <a:rPr lang="tr-TR" spc="2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alan</a:t>
            </a:r>
            <a:r>
              <a:rPr lang="tr-TR" spc="2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farklılıklarına</a:t>
            </a:r>
            <a:r>
              <a:rPr lang="tr-TR" spc="2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göre</a:t>
            </a:r>
            <a:r>
              <a:rPr lang="tr-TR" spc="2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yeterliliklerin</a:t>
            </a:r>
            <a:r>
              <a:rPr lang="tr-TR" spc="2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çeşitli</a:t>
            </a:r>
            <a:r>
              <a:rPr lang="tr-TR" spc="2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eğitim</a:t>
            </a:r>
            <a:r>
              <a:rPr lang="tr-TR" spc="2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türlerine</a:t>
            </a:r>
            <a:r>
              <a:rPr lang="tr-TR" spc="2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20" dirty="0">
                <a:solidFill>
                  <a:srgbClr val="272D39"/>
                </a:solidFill>
                <a:latin typeface="Calibri" panose="020F0502020204030204" pitchFamily="34" charset="0"/>
                <a:ea typeface="Calibri" panose="020F0502020204030204" pitchFamily="34" charset="0"/>
                <a:cs typeface="Calibri" panose="020F0502020204030204" pitchFamily="34" charset="0"/>
              </a:rPr>
              <a:t>göre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kazandırılabileceğine</a:t>
            </a:r>
            <a:r>
              <a:rPr lang="tr-TR" spc="40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yönelik</a:t>
            </a:r>
            <a:r>
              <a:rPr lang="tr-TR" spc="40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ilke</a:t>
            </a:r>
            <a:r>
              <a:rPr lang="tr-TR" spc="40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ve</a:t>
            </a:r>
            <a:r>
              <a:rPr lang="tr-TR" spc="40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kurallar</a:t>
            </a:r>
            <a:r>
              <a:rPr lang="tr-TR" spc="40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belirlenmiştir</a:t>
            </a:r>
            <a:r>
              <a:rPr lang="tr-TR" spc="40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272D39"/>
                </a:solidFill>
                <a:latin typeface="Calibri" panose="020F0502020204030204" pitchFamily="34" charset="0"/>
                <a:ea typeface="Calibri" panose="020F0502020204030204" pitchFamily="34" charset="0"/>
                <a:cs typeface="Calibri" panose="020F0502020204030204" pitchFamily="34" charset="0"/>
              </a:rPr>
              <a:t>(B.1.1.1.)</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t>
            </a:r>
            <a:r>
              <a:rPr lang="tr-TR" spc="39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Programların</a:t>
            </a:r>
            <a:r>
              <a:rPr lang="tr-TR" spc="409"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tasarımı</a:t>
            </a:r>
            <a:r>
              <a:rPr lang="tr-TR" spc="39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25" dirty="0">
                <a:solidFill>
                  <a:srgbClr val="272D39"/>
                </a:solidFill>
                <a:latin typeface="Calibri" panose="020F0502020204030204" pitchFamily="34" charset="0"/>
                <a:ea typeface="Calibri" panose="020F0502020204030204" pitchFamily="34" charset="0"/>
                <a:cs typeface="Calibri" panose="020F0502020204030204" pitchFamily="34" charset="0"/>
              </a:rPr>
              <a:t>ve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onayına</a:t>
            </a:r>
            <a:r>
              <a:rPr lang="tr-TR" spc="33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ilişkin</a:t>
            </a:r>
            <a:r>
              <a:rPr lang="tr-TR" spc="34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tanımlı</a:t>
            </a:r>
            <a:r>
              <a:rPr lang="tr-TR" spc="33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süreçler</a:t>
            </a:r>
            <a:r>
              <a:rPr lang="tr-TR" spc="35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doğrultusunda</a:t>
            </a:r>
            <a:r>
              <a:rPr lang="tr-TR" spc="3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uygulamalar</a:t>
            </a:r>
            <a:r>
              <a:rPr lang="tr-TR" spc="34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gerçekleştirilmektedir</a:t>
            </a:r>
            <a:r>
              <a:rPr lang="tr-TR" spc="3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t>
            </a:r>
            <a:r>
              <a:rPr lang="tr-TR" b="1" dirty="0">
                <a:solidFill>
                  <a:srgbClr val="272D39"/>
                </a:solidFill>
                <a:latin typeface="Calibri" panose="020F0502020204030204" pitchFamily="34" charset="0"/>
                <a:ea typeface="Calibri" panose="020F0502020204030204" pitchFamily="34" charset="0"/>
                <a:cs typeface="Calibri" panose="020F0502020204030204" pitchFamily="34" charset="0"/>
              </a:rPr>
              <a:t>B.1.1.2.)</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t>
            </a:r>
            <a:r>
              <a:rPr lang="tr-TR" spc="33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25" dirty="0">
                <a:solidFill>
                  <a:srgbClr val="272D39"/>
                </a:solidFill>
                <a:latin typeface="Calibri" panose="020F0502020204030204" pitchFamily="34" charset="0"/>
                <a:ea typeface="Calibri" panose="020F0502020204030204" pitchFamily="34" charset="0"/>
                <a:cs typeface="Calibri" panose="020F0502020204030204" pitchFamily="34" charset="0"/>
              </a:rPr>
              <a:t>Bu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uygulamalardan</a:t>
            </a:r>
            <a:r>
              <a:rPr lang="tr-TR" spc="32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bazı</a:t>
            </a:r>
            <a:r>
              <a:rPr lang="tr-TR" spc="31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sonuçlar</a:t>
            </a:r>
            <a:r>
              <a:rPr lang="tr-TR" spc="33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elde</a:t>
            </a:r>
            <a:r>
              <a:rPr lang="tr-TR" spc="32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edilmekte</a:t>
            </a:r>
            <a:r>
              <a:rPr lang="tr-TR" spc="34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olup</a:t>
            </a:r>
            <a:r>
              <a:rPr lang="tr-TR" spc="32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bu</a:t>
            </a:r>
            <a:r>
              <a:rPr lang="tr-TR" spc="32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sonuçların</a:t>
            </a:r>
            <a:r>
              <a:rPr lang="tr-TR" spc="32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paydaşlarla</a:t>
            </a:r>
            <a:r>
              <a:rPr lang="tr-TR" spc="33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birlikte</a:t>
            </a:r>
            <a:r>
              <a:rPr lang="tr-TR" spc="33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izlenmesi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sistematik</a:t>
            </a:r>
            <a:r>
              <a:rPr lang="tr-TR" spc="8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olarak</a:t>
            </a:r>
            <a:r>
              <a:rPr lang="tr-TR" spc="8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yapılmaktadır</a:t>
            </a:r>
            <a:r>
              <a:rPr lang="tr-TR" spc="7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272D39"/>
                </a:solidFill>
                <a:latin typeface="Calibri" panose="020F0502020204030204" pitchFamily="34" charset="0"/>
                <a:ea typeface="Calibri" panose="020F0502020204030204" pitchFamily="34" charset="0"/>
                <a:cs typeface="Calibri" panose="020F0502020204030204" pitchFamily="34" charset="0"/>
              </a:rPr>
              <a:t>(B.1.1.3.)(B.1.1.4.)</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t>
            </a:r>
            <a:r>
              <a:rPr lang="tr-TR" spc="7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Bu</a:t>
            </a:r>
            <a:r>
              <a:rPr lang="tr-TR" spc="8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çerçevede</a:t>
            </a:r>
            <a:r>
              <a:rPr lang="tr-TR" spc="9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müfredat</a:t>
            </a:r>
            <a:r>
              <a:rPr lang="tr-TR" spc="8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geliştirme</a:t>
            </a:r>
            <a:r>
              <a:rPr lang="tr-TR" spc="8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çalışmaları,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Bologna</a:t>
            </a:r>
            <a:r>
              <a:rPr lang="tr-TR" spc="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süreci</a:t>
            </a:r>
            <a:r>
              <a:rPr lang="tr-TR" spc="5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ile</a:t>
            </a:r>
            <a:r>
              <a:rPr lang="tr-TR" spc="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birlikte</a:t>
            </a:r>
            <a:r>
              <a:rPr lang="tr-TR" spc="6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bütün</a:t>
            </a:r>
            <a:r>
              <a:rPr lang="tr-TR" spc="8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programların</a:t>
            </a:r>
            <a:r>
              <a:rPr lang="tr-TR" spc="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ders</a:t>
            </a:r>
            <a:r>
              <a:rPr lang="tr-TR" spc="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amacı,</a:t>
            </a:r>
            <a:r>
              <a:rPr lang="tr-TR" spc="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ders</a:t>
            </a:r>
            <a:r>
              <a:rPr lang="tr-TR" spc="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öğrenme</a:t>
            </a:r>
            <a:r>
              <a:rPr lang="tr-TR" spc="6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çıktıları,</a:t>
            </a:r>
            <a:r>
              <a:rPr lang="tr-TR" spc="5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program</a:t>
            </a:r>
            <a:r>
              <a:rPr lang="tr-TR" spc="6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çıktıları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TYYÇ</a:t>
            </a:r>
            <a:r>
              <a:rPr lang="tr-TR" spc="-4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ile</a:t>
            </a:r>
            <a:r>
              <a:rPr lang="tr-TR" spc="-1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ilişkilendirilmiş</a:t>
            </a:r>
            <a:r>
              <a:rPr lang="tr-TR" spc="-1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olup,</a:t>
            </a:r>
            <a:r>
              <a:rPr lang="tr-TR" spc="-2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ilgili</a:t>
            </a:r>
            <a:r>
              <a:rPr lang="tr-TR" spc="-2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iç</a:t>
            </a:r>
            <a:r>
              <a:rPr lang="tr-TR" spc="-3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ve</a:t>
            </a:r>
            <a:r>
              <a:rPr lang="tr-TR" spc="-3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dış</a:t>
            </a:r>
            <a:r>
              <a:rPr lang="tr-TR" spc="-3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paydaşların</a:t>
            </a:r>
            <a:r>
              <a:rPr lang="tr-TR" spc="-2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görüşleri</a:t>
            </a:r>
            <a:r>
              <a:rPr lang="tr-TR" spc="-5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alınarak</a:t>
            </a:r>
            <a:r>
              <a:rPr lang="tr-TR" spc="-3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güncellenmiştir</a:t>
            </a:r>
            <a:r>
              <a:rPr lang="tr-TR" spc="-1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b="1" spc="-10" dirty="0">
                <a:solidFill>
                  <a:srgbClr val="272D39"/>
                </a:solidFill>
                <a:latin typeface="Calibri" panose="020F0502020204030204" pitchFamily="34" charset="0"/>
                <a:ea typeface="Calibri" panose="020F0502020204030204" pitchFamily="34" charset="0"/>
                <a:cs typeface="Calibri" panose="020F0502020204030204" pitchFamily="34" charset="0"/>
              </a:rPr>
              <a:t>(B.1.1.5.)</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a:t>
            </a:r>
            <a:endParaRPr lang="tr-TR"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400"/>
              </a:spcAft>
            </a:pPr>
            <a:endParaRPr lang="tr-TR" dirty="0">
              <a:latin typeface="Calibri" panose="020F0502020204030204" pitchFamily="34" charset="0"/>
              <a:ea typeface="Calibri" panose="020F0502020204030204" pitchFamily="34" charset="0"/>
              <a:cs typeface="Calibri" panose="020F0502020204030204" pitchFamily="34" charset="0"/>
            </a:endParaRPr>
          </a:p>
          <a:p>
            <a:pPr marL="12700">
              <a:lnSpc>
                <a:spcPct val="120000"/>
              </a:lnSpc>
              <a:spcBef>
                <a:spcPts val="0"/>
              </a:spcBef>
              <a:spcAft>
                <a:spcPts val="400"/>
              </a:spcAft>
            </a:pPr>
            <a:r>
              <a:rPr lang="tr-TR" b="1" dirty="0">
                <a:solidFill>
                  <a:srgbClr val="FF0000"/>
                </a:solidFill>
                <a:latin typeface="Calibri" panose="020F0502020204030204" pitchFamily="34" charset="0"/>
                <a:ea typeface="Calibri" panose="020F0502020204030204" pitchFamily="34" charset="0"/>
                <a:cs typeface="Calibri" panose="020F0502020204030204" pitchFamily="34" charset="0"/>
              </a:rPr>
              <a:t>Olgunluk</a:t>
            </a:r>
            <a:r>
              <a:rPr lang="tr-TR" b="1" spc="36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b="1" dirty="0">
                <a:solidFill>
                  <a:srgbClr val="FF0000"/>
                </a:solidFill>
                <a:latin typeface="Calibri" panose="020F0502020204030204" pitchFamily="34" charset="0"/>
                <a:ea typeface="Calibri" panose="020F0502020204030204" pitchFamily="34" charset="0"/>
                <a:cs typeface="Calibri" panose="020F0502020204030204" pitchFamily="34" charset="0"/>
              </a:rPr>
              <a:t>düzeyi:</a:t>
            </a:r>
            <a:r>
              <a:rPr lang="tr-TR" b="1" spc="37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Programların</a:t>
            </a:r>
            <a:r>
              <a:rPr lang="tr-TR" spc="39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tasarım</a:t>
            </a:r>
            <a:r>
              <a:rPr lang="tr-TR" spc="37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ve</a:t>
            </a:r>
            <a:r>
              <a:rPr lang="tr-TR" spc="37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onay</a:t>
            </a:r>
            <a:r>
              <a:rPr lang="tr-TR" spc="37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süreçleri</a:t>
            </a:r>
            <a:r>
              <a:rPr lang="tr-TR" spc="37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sistematik</a:t>
            </a:r>
            <a:r>
              <a:rPr lang="tr-TR" spc="370"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olarak</a:t>
            </a:r>
            <a:r>
              <a:rPr lang="tr-TR" spc="36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izlenmekte</a:t>
            </a:r>
            <a:r>
              <a:rPr lang="tr-TR" spc="37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ve</a:t>
            </a:r>
            <a:r>
              <a:rPr lang="tr-TR" spc="38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ilgili</a:t>
            </a:r>
            <a:r>
              <a:rPr lang="tr-TR" dirty="0" smtClean="0">
                <a:latin typeface="Calibri" panose="020F0502020204030204" pitchFamily="34" charset="0"/>
                <a:ea typeface="Calibri" panose="020F0502020204030204" pitchFamily="34" charset="0"/>
                <a:cs typeface="Calibri" panose="020F0502020204030204" pitchFamily="34" charset="0"/>
              </a:rPr>
              <a:t> </a:t>
            </a:r>
            <a:r>
              <a:rPr lang="tr-TR" spc="-1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paydaşlarla</a:t>
            </a:r>
            <a:r>
              <a:rPr lang="tr-TR" spc="-3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dirty="0">
                <a:solidFill>
                  <a:srgbClr val="272D39"/>
                </a:solidFill>
                <a:latin typeface="Calibri" panose="020F0502020204030204" pitchFamily="34" charset="0"/>
                <a:ea typeface="Calibri" panose="020F0502020204030204" pitchFamily="34" charset="0"/>
                <a:cs typeface="Calibri" panose="020F0502020204030204" pitchFamily="34" charset="0"/>
              </a:rPr>
              <a:t>birlikte</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 değerlendirilerek</a:t>
            </a:r>
            <a:r>
              <a:rPr lang="tr-TR" spc="-1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iyileştirilmektedir.</a:t>
            </a:r>
            <a:endParaRPr lang="tr-TR"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400"/>
              </a:spcAft>
            </a:pPr>
            <a:endParaRPr lang="tr-TR" dirty="0">
              <a:latin typeface="Calibri" panose="020F0502020204030204" pitchFamily="34" charset="0"/>
              <a:ea typeface="Calibri" panose="020F0502020204030204" pitchFamily="34" charset="0"/>
              <a:cs typeface="Calibri" panose="020F0502020204030204" pitchFamily="34" charset="0"/>
            </a:endParaRPr>
          </a:p>
          <a:p>
            <a:pPr marL="268605" indent="-255904">
              <a:lnSpc>
                <a:spcPct val="120000"/>
              </a:lnSpc>
              <a:spcBef>
                <a:spcPts val="0"/>
              </a:spcBef>
              <a:spcAft>
                <a:spcPts val="400"/>
              </a:spcAft>
              <a:buSzPct val="94444"/>
              <a:buAutoNum type="arabicParenBoth" startAt="2"/>
              <a:tabLst>
                <a:tab pos="268605" algn="l"/>
              </a:tabLst>
            </a:pPr>
            <a:r>
              <a:rPr lang="tr-TR" b="1" spc="-10" dirty="0">
                <a:solidFill>
                  <a:srgbClr val="272D39"/>
                </a:solidFill>
                <a:latin typeface="Calibri" panose="020F0502020204030204" pitchFamily="34" charset="0"/>
                <a:ea typeface="Calibri" panose="020F0502020204030204" pitchFamily="34" charset="0"/>
                <a:cs typeface="Calibri" panose="020F0502020204030204" pitchFamily="34" charset="0"/>
              </a:rPr>
              <a:t>B.1.1.1.</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Eğitim_öğretim_programları_tasarımı_ve</a:t>
            </a:r>
            <a:r>
              <a:rPr lang="tr-TR" spc="45" dirty="0">
                <a:solidFill>
                  <a:srgbClr val="272D39"/>
                </a:solidFill>
                <a:latin typeface="Calibri" panose="020F0502020204030204" pitchFamily="34" charset="0"/>
                <a:ea typeface="Calibri" panose="020F0502020204030204" pitchFamily="34" charset="0"/>
                <a:cs typeface="Calibri" panose="020F0502020204030204" pitchFamily="34" charset="0"/>
              </a:rPr>
              <a:t> </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_onayı_yönergesi.pdf</a:t>
            </a:r>
            <a:endParaRPr lang="tr-TR" dirty="0">
              <a:latin typeface="Calibri" panose="020F0502020204030204" pitchFamily="34" charset="0"/>
              <a:ea typeface="Calibri" panose="020F0502020204030204" pitchFamily="34" charset="0"/>
              <a:cs typeface="Calibri" panose="020F0502020204030204" pitchFamily="34" charset="0"/>
            </a:endParaRPr>
          </a:p>
          <a:p>
            <a:pPr marL="268605" indent="-255904">
              <a:lnSpc>
                <a:spcPct val="120000"/>
              </a:lnSpc>
              <a:spcBef>
                <a:spcPts val="0"/>
              </a:spcBef>
              <a:spcAft>
                <a:spcPts val="400"/>
              </a:spcAft>
              <a:buSzPct val="94444"/>
              <a:buAutoNum type="arabicParenBoth" startAt="2"/>
              <a:tabLst>
                <a:tab pos="268605" algn="l"/>
              </a:tabLst>
            </a:pPr>
            <a:r>
              <a:rPr lang="tr-TR" b="1" spc="-10" dirty="0">
                <a:solidFill>
                  <a:srgbClr val="272D39"/>
                </a:solidFill>
                <a:latin typeface="Calibri" panose="020F0502020204030204" pitchFamily="34" charset="0"/>
                <a:ea typeface="Calibri" panose="020F0502020204030204" pitchFamily="34" charset="0"/>
                <a:cs typeface="Calibri" panose="020F0502020204030204" pitchFamily="34" charset="0"/>
              </a:rPr>
              <a:t>B.1.1.2.</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Müfredat_ve_ders_ekleme_formu.pdf</a:t>
            </a:r>
            <a:endParaRPr lang="tr-TR" dirty="0">
              <a:latin typeface="Calibri" panose="020F0502020204030204" pitchFamily="34" charset="0"/>
              <a:ea typeface="Calibri" panose="020F0502020204030204" pitchFamily="34" charset="0"/>
              <a:cs typeface="Calibri" panose="020F0502020204030204" pitchFamily="34" charset="0"/>
            </a:endParaRPr>
          </a:p>
          <a:p>
            <a:pPr marL="12700" marR="2858770" indent="255904">
              <a:lnSpc>
                <a:spcPct val="120000"/>
              </a:lnSpc>
              <a:spcBef>
                <a:spcPts val="0"/>
              </a:spcBef>
              <a:spcAft>
                <a:spcPts val="400"/>
              </a:spcAft>
              <a:buSzPct val="94444"/>
              <a:buAutoNum type="arabicParenBoth" startAt="2"/>
              <a:tabLst>
                <a:tab pos="268605" algn="l"/>
              </a:tabLst>
            </a:pPr>
            <a:r>
              <a:rPr lang="tr-TR" b="1" spc="-10" dirty="0">
                <a:solidFill>
                  <a:srgbClr val="272D39"/>
                </a:solidFill>
                <a:latin typeface="Calibri" panose="020F0502020204030204" pitchFamily="34" charset="0"/>
                <a:ea typeface="Calibri" panose="020F0502020204030204" pitchFamily="34" charset="0"/>
                <a:cs typeface="Calibri" panose="020F0502020204030204" pitchFamily="34" charset="0"/>
              </a:rPr>
              <a:t>B.1.1.3.</a:t>
            </a:r>
            <a:r>
              <a:rPr lang="tr-TR" spc="-10" dirty="0">
                <a:solidFill>
                  <a:srgbClr val="272D39"/>
                </a:solidFill>
                <a:latin typeface="Calibri" panose="020F0502020204030204" pitchFamily="34" charset="0"/>
                <a:ea typeface="Calibri" panose="020F0502020204030204" pitchFamily="34" charset="0"/>
                <a:cs typeface="Calibri" panose="020F0502020204030204" pitchFamily="34" charset="0"/>
              </a:rPr>
              <a:t>Öğrenme_çıktıları_program_yeterlilikleri_eşleştirmesi.pdf </a:t>
            </a:r>
            <a:r>
              <a:rPr lang="tr-TR" b="1" spc="-10" dirty="0">
                <a:solidFill>
                  <a:srgbClr val="272D39"/>
                </a:solidFill>
                <a:latin typeface="Calibri" panose="020F0502020204030204" pitchFamily="34" charset="0"/>
                <a:ea typeface="Calibri" panose="020F0502020204030204" pitchFamily="34" charset="0"/>
                <a:cs typeface="Calibri" panose="020F0502020204030204" pitchFamily="34" charset="0"/>
              </a:rPr>
              <a:t>(</a:t>
            </a:r>
            <a:r>
              <a:rPr lang="tr-TR" b="1" spc="-1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4)B.1.1.4.</a:t>
            </a:r>
            <a:r>
              <a:rPr lang="tr-TR" spc="-1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Öğrenci_memnuniyet_anketi_sonuçları.pdf</a:t>
            </a:r>
          </a:p>
          <a:p>
            <a:pPr marL="12700" marR="2858770" indent="0">
              <a:lnSpc>
                <a:spcPct val="120000"/>
              </a:lnSpc>
              <a:spcBef>
                <a:spcPts val="0"/>
              </a:spcBef>
              <a:spcAft>
                <a:spcPts val="400"/>
              </a:spcAft>
              <a:buSzPct val="94444"/>
              <a:buNone/>
              <a:tabLst>
                <a:tab pos="268605" algn="l"/>
              </a:tabLst>
            </a:pPr>
            <a:r>
              <a:rPr lang="tr-TR" b="1" spc="-1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(4) B.1.1.5.</a:t>
            </a:r>
            <a:r>
              <a:rPr lang="tr-TR" spc="-10" dirty="0" smtClean="0">
                <a:solidFill>
                  <a:srgbClr val="272D39"/>
                </a:solidFill>
                <a:latin typeface="Calibri" panose="020F0502020204030204" pitchFamily="34" charset="0"/>
                <a:ea typeface="Calibri" panose="020F0502020204030204" pitchFamily="34" charset="0"/>
                <a:cs typeface="Calibri" panose="020F0502020204030204" pitchFamily="34" charset="0"/>
              </a:rPr>
              <a:t>Fakültelere_ait_güncellenmiş_müfredatlar.pdf</a:t>
            </a:r>
            <a:endParaRPr lang="tr-TR"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pPr>
            <a:endParaRPr lang="tr-TR" dirty="0">
              <a:latin typeface="Calibri" panose="020F0502020204030204" pitchFamily="34" charset="0"/>
              <a:ea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116</a:t>
            </a:fld>
            <a:endParaRPr lang="tr-TR"/>
          </a:p>
        </p:txBody>
      </p:sp>
    </p:spTree>
    <p:extLst>
      <p:ext uri="{BB962C8B-B14F-4D97-AF65-F5344CB8AC3E}">
        <p14:creationId xmlns:p14="http://schemas.microsoft.com/office/powerpoint/2010/main" val="2022736722"/>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288759"/>
            <a:ext cx="10173419" cy="418380"/>
          </a:xfrm>
        </p:spPr>
        <p:txBody>
          <a:bodyPr>
            <a:normAutofit fontScale="90000"/>
          </a:bodyPr>
          <a:lstStyle/>
          <a:p>
            <a:pPr lvl="0" algn="ctr"/>
            <a:r>
              <a:rPr lang="tr-TR" sz="3200" b="1" spc="-10" dirty="0">
                <a:solidFill>
                  <a:srgbClr val="FF0000"/>
                </a:solidFill>
              </a:rPr>
              <a:t>Örnek</a:t>
            </a:r>
            <a:endParaRPr lang="tr-TR" sz="3200" dirty="0">
              <a:solidFill>
                <a:srgbClr val="962E2E"/>
              </a:solidFill>
              <a:latin typeface="+mn-lt"/>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117</a:t>
            </a:fld>
            <a:endParaRPr lang="tr-TR"/>
          </a:p>
        </p:txBody>
      </p:sp>
      <p:sp>
        <p:nvSpPr>
          <p:cNvPr id="10" name="7 İçerik Yer Tutucusu"/>
          <p:cNvSpPr txBox="1">
            <a:spLocks/>
          </p:cNvSpPr>
          <p:nvPr/>
        </p:nvSpPr>
        <p:spPr>
          <a:xfrm>
            <a:off x="474068" y="1540133"/>
            <a:ext cx="11499396" cy="800646"/>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1200" cap="none" spc="0" normalizeH="0" baseline="0" noProof="0" dirty="0" smtClean="0">
                <a:ln>
                  <a:noFill/>
                </a:ln>
                <a:solidFill>
                  <a:srgbClr val="000099"/>
                </a:solidFill>
                <a:effectLst/>
                <a:uLnTx/>
                <a:uFillTx/>
                <a:latin typeface="+mn-lt"/>
                <a:ea typeface="+mn-ea"/>
                <a:cs typeface="+mn-cs"/>
              </a:rPr>
              <a:t>Özel olarak bir belgenin belirli bir sayfasına</a:t>
            </a:r>
            <a:r>
              <a:rPr kumimoji="0" lang="tr-TR" sz="2800" b="1" i="0" u="none" strike="noStrike" kern="1200" cap="none" spc="0" normalizeH="0" noProof="0" dirty="0" smtClean="0">
                <a:ln>
                  <a:noFill/>
                </a:ln>
                <a:solidFill>
                  <a:srgbClr val="000099"/>
                </a:solidFill>
                <a:effectLst/>
                <a:uLnTx/>
                <a:uFillTx/>
                <a:latin typeface="+mn-lt"/>
                <a:ea typeface="+mn-ea"/>
                <a:cs typeface="+mn-cs"/>
              </a:rPr>
              <a:t> atıf yapılıyorsa ilgili sayfanın belirtilmesi</a:t>
            </a:r>
            <a:r>
              <a:rPr kumimoji="0" lang="tr-TR" sz="2800" b="1" i="0" u="none" strike="noStrike" kern="1200" cap="none" spc="0" normalizeH="0" baseline="0" noProof="0" dirty="0" smtClean="0">
                <a:ln>
                  <a:noFill/>
                </a:ln>
                <a:solidFill>
                  <a:srgbClr val="000099"/>
                </a:solidFill>
                <a:effectLst/>
                <a:uLnTx/>
                <a:uFillTx/>
                <a:latin typeface="+mn-lt"/>
                <a:ea typeface="+mn-ea"/>
                <a:cs typeface="+mn-cs"/>
              </a:rPr>
              <a:t>,</a:t>
            </a:r>
          </a:p>
        </p:txBody>
      </p:sp>
      <p:pic>
        <p:nvPicPr>
          <p:cNvPr id="193539" name="Picture 3"/>
          <p:cNvPicPr>
            <a:picLocks noChangeAspect="1" noChangeArrowheads="1"/>
          </p:cNvPicPr>
          <p:nvPr/>
        </p:nvPicPr>
        <p:blipFill>
          <a:blip r:embed="rId2"/>
          <a:srcRect/>
          <a:stretch>
            <a:fillRect/>
          </a:stretch>
        </p:blipFill>
        <p:spPr bwMode="auto">
          <a:xfrm>
            <a:off x="509261" y="2486526"/>
            <a:ext cx="11249601" cy="3036829"/>
          </a:xfrm>
          <a:prstGeom prst="rect">
            <a:avLst/>
          </a:prstGeom>
          <a:noFill/>
          <a:ln w="9525">
            <a:noFill/>
            <a:miter lim="800000"/>
            <a:headEnd/>
            <a:tailEnd/>
          </a:ln>
          <a:effectLst/>
        </p:spPr>
      </p:pic>
      <p:sp>
        <p:nvSpPr>
          <p:cNvPr id="11" name="7 İçerik Yer Tutucusu"/>
          <p:cNvSpPr txBox="1">
            <a:spLocks/>
          </p:cNvSpPr>
          <p:nvPr/>
        </p:nvSpPr>
        <p:spPr>
          <a:xfrm>
            <a:off x="203774" y="5510266"/>
            <a:ext cx="3048001" cy="319178"/>
          </a:xfrm>
          <a:prstGeom prst="rect">
            <a:avLst/>
          </a:prstGeom>
        </p:spPr>
        <p:txBody>
          <a:bodyPr vert="horz" lIns="91440" tIns="45720" rIns="91440" bIns="45720" rtlCol="0">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1300" b="0" i="0" u="none" strike="noStrike" kern="1200" cap="none" spc="0" normalizeH="0" baseline="0" noProof="0" dirty="0" smtClean="0">
                <a:ln>
                  <a:noFill/>
                </a:ln>
                <a:effectLst/>
                <a:uLnTx/>
                <a:uFillTx/>
                <a:latin typeface="+mn-lt"/>
                <a:ea typeface="+mn-ea"/>
                <a:cs typeface="+mn-cs"/>
              </a:rPr>
              <a:t>Kaynak: Trabzon Üniversitesi</a:t>
            </a:r>
            <a:r>
              <a:rPr kumimoji="0" lang="tr-TR" sz="1300" b="0" i="0" u="none" strike="noStrike" kern="1200" cap="none" spc="0" normalizeH="0" noProof="0" dirty="0" smtClean="0">
                <a:ln>
                  <a:noFill/>
                </a:ln>
                <a:effectLst/>
                <a:uLnTx/>
                <a:uFillTx/>
                <a:latin typeface="+mn-lt"/>
                <a:ea typeface="+mn-ea"/>
                <a:cs typeface="+mn-cs"/>
              </a:rPr>
              <a:t> 2023 KİDR</a:t>
            </a:r>
            <a:endParaRPr kumimoji="0" lang="tr-TR" sz="1300" b="0" i="0" u="none" strike="noStrike" kern="1200" cap="none" spc="0" normalizeH="0" baseline="0" noProof="0" dirty="0" smtClean="0">
              <a:ln>
                <a:noFill/>
              </a:ln>
              <a:effectLst/>
              <a:uLnTx/>
              <a:uFillTx/>
              <a:latin typeface="+mn-lt"/>
              <a:ea typeface="+mn-ea"/>
              <a:cs typeface="+mn-cs"/>
            </a:endParaRPr>
          </a:p>
        </p:txBody>
      </p:sp>
    </p:spTree>
    <p:extLst>
      <p:ext uri="{BB962C8B-B14F-4D97-AF65-F5344CB8AC3E}">
        <p14:creationId xmlns:p14="http://schemas.microsoft.com/office/powerpoint/2010/main" val="965842777"/>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37347" y="128337"/>
            <a:ext cx="9936117" cy="858010"/>
          </a:xfrm>
        </p:spPr>
        <p:txBody>
          <a:bodyPr>
            <a:normAutofit/>
          </a:bodyPr>
          <a:lstStyle/>
          <a:p>
            <a:pPr algn="ctr" defTabSz="457109">
              <a:defRPr/>
            </a:pPr>
            <a:r>
              <a:rPr lang="tr-TR" sz="3200" b="1" dirty="0">
                <a:solidFill>
                  <a:srgbClr val="C00000"/>
                </a:solidFill>
              </a:rPr>
              <a:t>KİDR/BİDR Yazımında Temel İlkeler</a:t>
            </a:r>
            <a:endParaRPr lang="tr-TR" sz="3200" b="1" dirty="0">
              <a:solidFill>
                <a:srgbClr val="0000CC"/>
              </a:solidFill>
            </a:endParaRPr>
          </a:p>
        </p:txBody>
      </p:sp>
      <p:sp>
        <p:nvSpPr>
          <p:cNvPr id="8" name="7 İçerik Yer Tutucusu"/>
          <p:cNvSpPr>
            <a:spLocks noGrp="1"/>
          </p:cNvSpPr>
          <p:nvPr>
            <p:ph idx="1"/>
          </p:nvPr>
        </p:nvSpPr>
        <p:spPr>
          <a:xfrm>
            <a:off x="198170" y="1324513"/>
            <a:ext cx="11697419" cy="1105654"/>
          </a:xfrm>
        </p:spPr>
        <p:txBody>
          <a:bodyPr>
            <a:noAutofit/>
          </a:bodyPr>
          <a:lstStyle/>
          <a:p>
            <a:pPr>
              <a:lnSpc>
                <a:spcPct val="100000"/>
              </a:lnSpc>
              <a:spcBef>
                <a:spcPts val="0"/>
              </a:spcBef>
              <a:spcAft>
                <a:spcPts val="400"/>
              </a:spcAft>
            </a:pPr>
            <a:r>
              <a:rPr lang="tr-TR" sz="2400" b="1" dirty="0" smtClean="0">
                <a:solidFill>
                  <a:srgbClr val="000099"/>
                </a:solidFill>
              </a:rPr>
              <a:t>Kalite Komisyonu ve Kalite Koordinatörlüğü tarafından geliştirilen KİDR Yazım ve İyileştirme Kılavuzu’ndan yararlanılması (Kılavuz kidr.trabzon.edu.tr  sistemi içerisinde yer almaktadır),</a:t>
            </a: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118</a:t>
            </a:fld>
            <a:endParaRPr lang="tr-TR"/>
          </a:p>
        </p:txBody>
      </p:sp>
      <p:pic>
        <p:nvPicPr>
          <p:cNvPr id="26626" name="Picture 2"/>
          <p:cNvPicPr>
            <a:picLocks noChangeAspect="1" noChangeArrowheads="1"/>
          </p:cNvPicPr>
          <p:nvPr/>
        </p:nvPicPr>
        <p:blipFill>
          <a:blip r:embed="rId2" cstate="print"/>
          <a:srcRect/>
          <a:stretch>
            <a:fillRect/>
          </a:stretch>
        </p:blipFill>
        <p:spPr bwMode="auto">
          <a:xfrm>
            <a:off x="530795" y="2988527"/>
            <a:ext cx="2340742" cy="3279400"/>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cstate="print"/>
          <a:srcRect/>
          <a:stretch>
            <a:fillRect/>
          </a:stretch>
        </p:blipFill>
        <p:spPr bwMode="auto">
          <a:xfrm>
            <a:off x="4505327" y="2589335"/>
            <a:ext cx="2472989" cy="3607684"/>
          </a:xfrm>
          <a:prstGeom prst="rect">
            <a:avLst/>
          </a:prstGeom>
          <a:noFill/>
          <a:ln w="9525">
            <a:noFill/>
            <a:miter lim="800000"/>
            <a:headEnd/>
            <a:tailEnd/>
          </a:ln>
          <a:effectLst/>
        </p:spPr>
      </p:pic>
      <p:pic>
        <p:nvPicPr>
          <p:cNvPr id="26628" name="Picture 4"/>
          <p:cNvPicPr>
            <a:picLocks noChangeAspect="1" noChangeArrowheads="1"/>
          </p:cNvPicPr>
          <p:nvPr/>
        </p:nvPicPr>
        <p:blipFill>
          <a:blip r:embed="rId4" cstate="print"/>
          <a:srcRect/>
          <a:stretch>
            <a:fillRect/>
          </a:stretch>
        </p:blipFill>
        <p:spPr bwMode="auto">
          <a:xfrm>
            <a:off x="8113954" y="2093343"/>
            <a:ext cx="3781635" cy="4103839"/>
          </a:xfrm>
          <a:prstGeom prst="rect">
            <a:avLst/>
          </a:prstGeom>
          <a:noFill/>
          <a:ln w="9525">
            <a:noFill/>
            <a:miter lim="800000"/>
            <a:headEnd/>
            <a:tailEnd/>
          </a:ln>
          <a:effectLst/>
        </p:spPr>
      </p:pic>
    </p:spTree>
    <p:extLst>
      <p:ext uri="{BB962C8B-B14F-4D97-AF65-F5344CB8AC3E}">
        <p14:creationId xmlns:p14="http://schemas.microsoft.com/office/powerpoint/2010/main" val="282180556"/>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77978" y="288757"/>
            <a:ext cx="8973079" cy="481805"/>
          </a:xfrm>
        </p:spPr>
        <p:txBody>
          <a:bodyPr>
            <a:noAutofit/>
          </a:bodyPr>
          <a:lstStyle/>
          <a:p>
            <a:pPr algn="ctr"/>
            <a:r>
              <a:rPr lang="tr-TR" sz="3600" b="1" dirty="0">
                <a:solidFill>
                  <a:srgbClr val="C00000"/>
                </a:solidFill>
              </a:rPr>
              <a:t>KİDR/BİDR Yazımında Temel İlkeler</a:t>
            </a:r>
            <a:endParaRPr lang="tr-TR" sz="3600" dirty="0">
              <a:solidFill>
                <a:srgbClr val="0000CC"/>
              </a:solidFill>
            </a:endParaRPr>
          </a:p>
        </p:txBody>
      </p:sp>
      <p:sp>
        <p:nvSpPr>
          <p:cNvPr id="3" name="İçerik Yer Tutucusu 2"/>
          <p:cNvSpPr>
            <a:spLocks noGrp="1"/>
          </p:cNvSpPr>
          <p:nvPr>
            <p:ph idx="1"/>
          </p:nvPr>
        </p:nvSpPr>
        <p:spPr>
          <a:xfrm>
            <a:off x="625641" y="1363578"/>
            <a:ext cx="11252849" cy="4934479"/>
          </a:xfrm>
        </p:spPr>
        <p:txBody>
          <a:bodyPr>
            <a:noAutofit/>
          </a:bodyPr>
          <a:lstStyle/>
          <a:p>
            <a:pPr lvl="0">
              <a:lnSpc>
                <a:spcPct val="100000"/>
              </a:lnSpc>
              <a:spcBef>
                <a:spcPts val="0"/>
              </a:spcBef>
              <a:spcAft>
                <a:spcPts val="400"/>
              </a:spcAft>
            </a:pPr>
            <a:r>
              <a:rPr lang="tr-TR" sz="3200" b="1" dirty="0" err="1" smtClean="0">
                <a:solidFill>
                  <a:srgbClr val="FF0000"/>
                </a:solidFill>
              </a:rPr>
              <a:t>KVKK’ya</a:t>
            </a:r>
            <a:r>
              <a:rPr lang="tr-TR" sz="3200" b="1" dirty="0" smtClean="0">
                <a:solidFill>
                  <a:srgbClr val="FF0000"/>
                </a:solidFill>
              </a:rPr>
              <a:t> </a:t>
            </a:r>
            <a:r>
              <a:rPr lang="tr-TR" sz="3200" b="1" dirty="0">
                <a:solidFill>
                  <a:srgbClr val="FF0000"/>
                </a:solidFill>
              </a:rPr>
              <a:t>aykırı olan kanıtlar </a:t>
            </a:r>
            <a:r>
              <a:rPr lang="tr-TR" sz="3200" dirty="0"/>
              <a:t>kullanılmamalıdır (öğrenci/personel vb. kişisel bilgilerini içeren</a:t>
            </a:r>
            <a:r>
              <a:rPr lang="tr-TR" sz="3200" dirty="0" smtClean="0"/>
              <a:t>),</a:t>
            </a:r>
          </a:p>
          <a:p>
            <a:pPr lvl="0">
              <a:lnSpc>
                <a:spcPct val="100000"/>
              </a:lnSpc>
              <a:spcBef>
                <a:spcPts val="0"/>
              </a:spcBef>
              <a:spcAft>
                <a:spcPts val="400"/>
              </a:spcAft>
            </a:pPr>
            <a:endParaRPr lang="tr-TR" sz="3200" dirty="0"/>
          </a:p>
          <a:p>
            <a:pPr lvl="0">
              <a:lnSpc>
                <a:spcPct val="100000"/>
              </a:lnSpc>
              <a:spcBef>
                <a:spcPts val="0"/>
              </a:spcBef>
              <a:spcAft>
                <a:spcPts val="400"/>
              </a:spcAft>
            </a:pPr>
            <a:r>
              <a:rPr lang="tr-TR" sz="3200" b="1" dirty="0" smtClean="0">
                <a:solidFill>
                  <a:srgbClr val="FF0000"/>
                </a:solidFill>
              </a:rPr>
              <a:t>Kurumun/birimin </a:t>
            </a:r>
            <a:r>
              <a:rPr lang="tr-TR" sz="3200" b="1" dirty="0">
                <a:solidFill>
                  <a:srgbClr val="FF0000"/>
                </a:solidFill>
              </a:rPr>
              <a:t>ticari sır ya da iş sırrı niteliği taşıyan hassas veri ve belgeler</a:t>
            </a:r>
            <a:r>
              <a:rPr lang="tr-TR" sz="3200" dirty="0"/>
              <a:t> </a:t>
            </a:r>
            <a:r>
              <a:rPr lang="tr-TR" sz="3200" dirty="0" smtClean="0"/>
              <a:t>paylaşılmamalıdır,</a:t>
            </a:r>
          </a:p>
          <a:p>
            <a:pPr lvl="0">
              <a:lnSpc>
                <a:spcPct val="100000"/>
              </a:lnSpc>
              <a:spcBef>
                <a:spcPts val="0"/>
              </a:spcBef>
              <a:spcAft>
                <a:spcPts val="400"/>
              </a:spcAft>
            </a:pPr>
            <a:endParaRPr lang="tr-TR" sz="3200" dirty="0"/>
          </a:p>
          <a:p>
            <a:pPr lvl="0">
              <a:lnSpc>
                <a:spcPct val="100000"/>
              </a:lnSpc>
              <a:spcBef>
                <a:spcPts val="0"/>
              </a:spcBef>
              <a:spcAft>
                <a:spcPts val="400"/>
              </a:spcAft>
            </a:pPr>
            <a:r>
              <a:rPr lang="tr-TR" sz="3200" b="1" dirty="0">
                <a:solidFill>
                  <a:srgbClr val="FF0000"/>
                </a:solidFill>
              </a:rPr>
              <a:t>Toplantı tutanaklarında imza sirküleri yerine</a:t>
            </a:r>
            <a:r>
              <a:rPr lang="tr-TR" sz="3200" dirty="0"/>
              <a:t>, </a:t>
            </a:r>
            <a:r>
              <a:rPr lang="tr-TR" sz="3200" b="1" dirty="0">
                <a:solidFill>
                  <a:srgbClr val="0000CC"/>
                </a:solidFill>
              </a:rPr>
              <a:t>alınan kararları </a:t>
            </a:r>
            <a:r>
              <a:rPr lang="tr-TR" sz="3200" dirty="0"/>
              <a:t>içeren kanıtlar (iyileştirmelerin yansıtıldığı kararlar)  kullanılmalıdır</a:t>
            </a:r>
            <a:r>
              <a:rPr lang="tr-TR" sz="3200" dirty="0" smtClean="0"/>
              <a:t>.</a:t>
            </a:r>
            <a:endParaRPr lang="tr-TR" sz="3200" dirty="0"/>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119</a:t>
            </a:fld>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72330719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802674" y="1"/>
            <a:ext cx="9551126" cy="796834"/>
          </a:xfrm>
        </p:spPr>
        <p:txBody>
          <a:bodyPr>
            <a:normAutofit fontScale="90000"/>
          </a:bodyPr>
          <a:lstStyle/>
          <a:p>
            <a:pPr algn="ctr"/>
            <a:r>
              <a:rPr lang="tr-TR" sz="3600" b="1" dirty="0">
                <a:solidFill>
                  <a:srgbClr val="C00000"/>
                </a:solidFill>
              </a:rPr>
              <a:t>2023 Yılı Akredite Program Sayısı </a:t>
            </a:r>
            <a:br>
              <a:rPr lang="tr-TR" sz="3600" b="1" dirty="0">
                <a:solidFill>
                  <a:srgbClr val="C00000"/>
                </a:solidFill>
              </a:rPr>
            </a:br>
            <a:r>
              <a:rPr lang="tr-TR" sz="2700" b="1" i="1" dirty="0">
                <a:solidFill>
                  <a:srgbClr val="0000CC"/>
                </a:solidFill>
              </a:rPr>
              <a:t>(</a:t>
            </a:r>
            <a:r>
              <a:rPr lang="tr-TR" sz="2200" b="1" i="1" dirty="0">
                <a:solidFill>
                  <a:srgbClr val="0000CC"/>
                </a:solidFill>
              </a:rPr>
              <a:t>YÖKAK </a:t>
            </a:r>
            <a:r>
              <a:rPr lang="tr-TR" sz="2200" b="1" i="1" dirty="0" smtClean="0">
                <a:solidFill>
                  <a:srgbClr val="0000CC"/>
                </a:solidFill>
              </a:rPr>
              <a:t>2023 </a:t>
            </a:r>
            <a:r>
              <a:rPr lang="tr-TR" sz="2200" b="1" i="1" dirty="0">
                <a:solidFill>
                  <a:srgbClr val="0000CC"/>
                </a:solidFill>
              </a:rPr>
              <a:t>Yılı Değerlendirme Programları Raporu)</a:t>
            </a:r>
            <a:endParaRPr lang="tr-TR" sz="2200" dirty="0"/>
          </a:p>
        </p:txBody>
      </p:sp>
      <p:sp>
        <p:nvSpPr>
          <p:cNvPr id="5" name="Veri Yer Tutucusu 4"/>
          <p:cNvSpPr>
            <a:spLocks noGrp="1"/>
          </p:cNvSpPr>
          <p:nvPr>
            <p:ph type="dt" sz="half" idx="10"/>
          </p:nvPr>
        </p:nvSpPr>
        <p:spPr/>
        <p:txBody>
          <a:bodyPr/>
          <a:lstStyle/>
          <a:p>
            <a:fld id="{D7F3340D-6E59-408F-B107-3A14E73966AD}"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993F692B-8A7A-473C-8BE4-D66C8DE9A1BF}" type="slidenum">
              <a:rPr lang="tr-TR" smtClean="0"/>
              <a:pPr/>
              <a:t>12</a:t>
            </a:fld>
            <a:endParaRPr lang="tr-T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423" y="933450"/>
            <a:ext cx="5734594" cy="5422900"/>
          </a:xfrm>
          <a:prstGeom prst="rect">
            <a:avLst/>
          </a:prstGeo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7" y="933450"/>
            <a:ext cx="6152606" cy="5422900"/>
          </a:xfrm>
          <a:prstGeom prst="rect">
            <a:avLst/>
          </a:prstGeom>
        </p:spPr>
      </p:pic>
    </p:spTree>
    <p:extLst>
      <p:ext uri="{BB962C8B-B14F-4D97-AF65-F5344CB8AC3E}">
        <p14:creationId xmlns:p14="http://schemas.microsoft.com/office/powerpoint/2010/main" val="3651668924"/>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71D876-832F-6AC2-A4FD-EF77657DF0A3}"/>
              </a:ext>
            </a:extLst>
          </p:cNvPr>
          <p:cNvSpPr>
            <a:spLocks noGrp="1"/>
          </p:cNvSpPr>
          <p:nvPr>
            <p:ph type="title"/>
          </p:nvPr>
        </p:nvSpPr>
        <p:spPr>
          <a:xfrm>
            <a:off x="1786854" y="125835"/>
            <a:ext cx="9566945" cy="687897"/>
          </a:xfrm>
        </p:spPr>
        <p:txBody>
          <a:bodyPr>
            <a:normAutofit/>
          </a:bodyPr>
          <a:lstStyle/>
          <a:p>
            <a:pPr algn="ctr"/>
            <a:r>
              <a:rPr lang="tr-TR" sz="3200" b="1" dirty="0" smtClean="0">
                <a:solidFill>
                  <a:srgbClr val="962E2E"/>
                </a:solidFill>
                <a:latin typeface="+mn-lt"/>
              </a:rPr>
              <a:t>2025 Yılı KİDR/BİDR Yazım Takvimi</a:t>
            </a:r>
            <a:endParaRPr lang="tr-TR" sz="3200" b="1" dirty="0">
              <a:solidFill>
                <a:srgbClr val="962E2E"/>
              </a:solidFill>
              <a:latin typeface="+mn-lt"/>
            </a:endParaRPr>
          </a:p>
        </p:txBody>
      </p:sp>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pPr/>
              <a:t>25.12.2024</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pPr/>
              <a:t>120</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graphicFrame>
        <p:nvGraphicFramePr>
          <p:cNvPr id="9" name="Tablo 7"/>
          <p:cNvGraphicFramePr>
            <a:graphicFrameLocks noGrp="1"/>
          </p:cNvGraphicFramePr>
          <p:nvPr>
            <p:extLst>
              <p:ext uri="{D42A27DB-BD31-4B8C-83A1-F6EECF244321}">
                <p14:modId xmlns:p14="http://schemas.microsoft.com/office/powerpoint/2010/main" val="1775683902"/>
              </p:ext>
            </p:extLst>
          </p:nvPr>
        </p:nvGraphicFramePr>
        <p:xfrm>
          <a:off x="433137" y="1201654"/>
          <a:ext cx="11304738" cy="5016137"/>
        </p:xfrm>
        <a:graphic>
          <a:graphicData uri="http://schemas.openxmlformats.org/drawingml/2006/table">
            <a:tbl>
              <a:tblPr firstRow="1" firstCol="1" bandRow="1">
                <a:tableStyleId>{BDBED569-4797-4DF1-A0F4-6AAB3CD982D8}</a:tableStyleId>
              </a:tblPr>
              <a:tblGrid>
                <a:gridCol w="5003812">
                  <a:extLst>
                    <a:ext uri="{9D8B030D-6E8A-4147-A177-3AD203B41FA5}">
                      <a16:colId xmlns:a16="http://schemas.microsoft.com/office/drawing/2014/main" val="3142741169"/>
                    </a:ext>
                  </a:extLst>
                </a:gridCol>
                <a:gridCol w="3392105">
                  <a:extLst>
                    <a:ext uri="{9D8B030D-6E8A-4147-A177-3AD203B41FA5}">
                      <a16:colId xmlns:a16="http://schemas.microsoft.com/office/drawing/2014/main" val="3648668113"/>
                    </a:ext>
                  </a:extLst>
                </a:gridCol>
                <a:gridCol w="2908821">
                  <a:extLst>
                    <a:ext uri="{9D8B030D-6E8A-4147-A177-3AD203B41FA5}">
                      <a16:colId xmlns:a16="http://schemas.microsoft.com/office/drawing/2014/main" val="1680124412"/>
                    </a:ext>
                  </a:extLst>
                </a:gridCol>
              </a:tblGrid>
              <a:tr h="836023">
                <a:tc>
                  <a:txBody>
                    <a:bodyPr/>
                    <a:lstStyle/>
                    <a:p>
                      <a:pPr algn="ctr">
                        <a:lnSpc>
                          <a:spcPct val="107000"/>
                        </a:lnSpc>
                        <a:spcAft>
                          <a:spcPts val="0"/>
                        </a:spcAft>
                      </a:pPr>
                      <a:r>
                        <a:rPr lang="tr-TR" sz="2000" dirty="0">
                          <a:solidFill>
                            <a:schemeClr val="bg1"/>
                          </a:solidFill>
                          <a:effectLst/>
                        </a:rPr>
                        <a:t>SORUMLU BİRİM</a:t>
                      </a:r>
                      <a:endParaRPr lang="tr-T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962E2E"/>
                    </a:solidFill>
                  </a:tcPr>
                </a:tc>
                <a:tc>
                  <a:txBody>
                    <a:bodyPr/>
                    <a:lstStyle/>
                    <a:p>
                      <a:pPr algn="ctr">
                        <a:lnSpc>
                          <a:spcPct val="107000"/>
                        </a:lnSpc>
                        <a:spcAft>
                          <a:spcPts val="0"/>
                        </a:spcAft>
                      </a:pPr>
                      <a:r>
                        <a:rPr lang="tr-TR" sz="2000" dirty="0">
                          <a:solidFill>
                            <a:schemeClr val="bg1"/>
                          </a:solidFill>
                          <a:effectLst/>
                        </a:rPr>
                        <a:t>RAPOR TÜRÜ</a:t>
                      </a:r>
                      <a:endParaRPr lang="tr-T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962E2E"/>
                    </a:solidFill>
                  </a:tcPr>
                </a:tc>
                <a:tc>
                  <a:txBody>
                    <a:bodyPr/>
                    <a:lstStyle/>
                    <a:p>
                      <a:pPr algn="ctr">
                        <a:lnSpc>
                          <a:spcPct val="107000"/>
                        </a:lnSpc>
                        <a:spcAft>
                          <a:spcPts val="0"/>
                        </a:spcAft>
                      </a:pPr>
                      <a:r>
                        <a:rPr lang="tr-TR" sz="2000" dirty="0">
                          <a:solidFill>
                            <a:schemeClr val="bg1"/>
                          </a:solidFill>
                          <a:effectLst/>
                        </a:rPr>
                        <a:t>RAPORUN TESLİM EDİLECEĞİ SON TARİH</a:t>
                      </a:r>
                      <a:endParaRPr lang="tr-T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962E2E"/>
                    </a:solidFill>
                  </a:tcPr>
                </a:tc>
                <a:extLst>
                  <a:ext uri="{0D108BD9-81ED-4DB2-BD59-A6C34878D82A}">
                    <a16:rowId xmlns:a16="http://schemas.microsoft.com/office/drawing/2014/main" val="3511264903"/>
                  </a:ext>
                </a:extLst>
              </a:tr>
              <a:tr h="836023">
                <a:tc>
                  <a:txBody>
                    <a:bodyPr/>
                    <a:lstStyle/>
                    <a:p>
                      <a:pPr algn="l">
                        <a:lnSpc>
                          <a:spcPct val="107000"/>
                        </a:lnSpc>
                        <a:spcAft>
                          <a:spcPts val="0"/>
                        </a:spcAft>
                      </a:pPr>
                      <a:r>
                        <a:rPr lang="tr-TR" sz="2000" dirty="0">
                          <a:effectLst/>
                        </a:rPr>
                        <a:t>BÖLÜM BAŞKANLIKLARI</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lumMod val="20000"/>
                        <a:lumOff val="80000"/>
                      </a:schemeClr>
                    </a:solidFill>
                  </a:tcPr>
                </a:tc>
                <a:tc>
                  <a:txBody>
                    <a:bodyPr/>
                    <a:lstStyle/>
                    <a:p>
                      <a:pPr algn="ctr">
                        <a:lnSpc>
                          <a:spcPct val="107000"/>
                        </a:lnSpc>
                        <a:spcAft>
                          <a:spcPts val="0"/>
                        </a:spcAft>
                      </a:pPr>
                      <a:r>
                        <a:rPr lang="tr-TR" sz="2000" b="1" dirty="0">
                          <a:effectLst/>
                        </a:rPr>
                        <a:t>BÖLÜM İÇ DEĞERLENDİRME RAPORU (BİDR)</a:t>
                      </a:r>
                      <a:endParaRPr lang="tr-TR"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tr-TR" sz="3200" b="1" dirty="0" smtClean="0">
                          <a:solidFill>
                            <a:schemeClr val="bg1"/>
                          </a:solidFill>
                          <a:effectLst/>
                        </a:rPr>
                        <a:t>17 OCAK 2025</a:t>
                      </a:r>
                      <a:endParaRPr lang="tr-TR"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lumMod val="50000"/>
                      </a:schemeClr>
                    </a:solidFill>
                  </a:tcPr>
                </a:tc>
                <a:extLst>
                  <a:ext uri="{0D108BD9-81ED-4DB2-BD59-A6C34878D82A}">
                    <a16:rowId xmlns:a16="http://schemas.microsoft.com/office/drawing/2014/main" val="2349027156"/>
                  </a:ext>
                </a:extLst>
              </a:tr>
              <a:tr h="1263490">
                <a:tc>
                  <a:txBody>
                    <a:bodyPr/>
                    <a:lstStyle/>
                    <a:p>
                      <a:pPr>
                        <a:lnSpc>
                          <a:spcPct val="107000"/>
                        </a:lnSpc>
                        <a:spcAft>
                          <a:spcPts val="0"/>
                        </a:spcAft>
                      </a:pPr>
                      <a:r>
                        <a:rPr lang="tr-TR" sz="2000" dirty="0">
                          <a:effectLst/>
                        </a:rPr>
                        <a:t>AKADEMİK BİRİMLER (FAKÜLTE, ENSTİTÜ, DEVLET KONSERVATUVARI, YÜKSEKOKUL, MESLEK YÜKSEKOKULU)</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lumMod val="20000"/>
                        <a:lumOff val="80000"/>
                      </a:schemeClr>
                    </a:solidFill>
                  </a:tcPr>
                </a:tc>
                <a:tc rowSpan="3">
                  <a:txBody>
                    <a:bodyPr/>
                    <a:lstStyle/>
                    <a:p>
                      <a:pPr algn="ctr">
                        <a:lnSpc>
                          <a:spcPct val="107000"/>
                        </a:lnSpc>
                        <a:spcAft>
                          <a:spcPts val="0"/>
                        </a:spcAft>
                      </a:pPr>
                      <a:r>
                        <a:rPr lang="tr-TR" sz="2000" b="1" dirty="0">
                          <a:effectLst/>
                        </a:rPr>
                        <a:t>BİRİM İÇ DEĞERLENDİRME RAPORU (BİDR)</a:t>
                      </a:r>
                      <a:endParaRPr lang="tr-TR"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lumMod val="20000"/>
                        <a:lumOff val="80000"/>
                      </a:schemeClr>
                    </a:solidFill>
                  </a:tcPr>
                </a:tc>
                <a:tc rowSpan="3">
                  <a:txBody>
                    <a:bodyPr/>
                    <a:lstStyle/>
                    <a:p>
                      <a:pPr algn="ctr">
                        <a:lnSpc>
                          <a:spcPct val="107000"/>
                        </a:lnSpc>
                        <a:spcAft>
                          <a:spcPts val="0"/>
                        </a:spcAft>
                      </a:pPr>
                      <a:r>
                        <a:rPr lang="tr-TR" sz="3200" b="1" dirty="0" smtClean="0">
                          <a:solidFill>
                            <a:schemeClr val="bg1"/>
                          </a:solidFill>
                          <a:effectLst/>
                        </a:rPr>
                        <a:t>31 OCAK 2025</a:t>
                      </a:r>
                      <a:endParaRPr lang="tr-TR"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lumMod val="50000"/>
                      </a:schemeClr>
                    </a:solidFill>
                  </a:tcPr>
                </a:tc>
                <a:extLst>
                  <a:ext uri="{0D108BD9-81ED-4DB2-BD59-A6C34878D82A}">
                    <a16:rowId xmlns:a16="http://schemas.microsoft.com/office/drawing/2014/main" val="2556270379"/>
                  </a:ext>
                </a:extLst>
              </a:tr>
              <a:tr h="836023">
                <a:tc>
                  <a:txBody>
                    <a:bodyPr/>
                    <a:lstStyle/>
                    <a:p>
                      <a:pPr>
                        <a:lnSpc>
                          <a:spcPct val="107000"/>
                        </a:lnSpc>
                        <a:spcAft>
                          <a:spcPts val="0"/>
                        </a:spcAft>
                      </a:pPr>
                      <a:r>
                        <a:rPr lang="tr-TR" sz="2000" dirty="0">
                          <a:effectLst/>
                        </a:rPr>
                        <a:t>ARAŞTIRMA VE UYGULAMA MERKEZLERİ İLE KOORDİNATÖRLÜKLER</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lumMod val="20000"/>
                        <a:lumOff val="80000"/>
                      </a:schemeClr>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95559947"/>
                  </a:ext>
                </a:extLst>
              </a:tr>
              <a:tr h="408555">
                <a:tc>
                  <a:txBody>
                    <a:bodyPr/>
                    <a:lstStyle/>
                    <a:p>
                      <a:pPr>
                        <a:lnSpc>
                          <a:spcPct val="107000"/>
                        </a:lnSpc>
                        <a:spcAft>
                          <a:spcPts val="0"/>
                        </a:spcAft>
                      </a:pPr>
                      <a:r>
                        <a:rPr lang="tr-TR" sz="2000" dirty="0">
                          <a:effectLst/>
                        </a:rPr>
                        <a:t>İDARİ BİRİMLER (Daire Başkanlıkları)</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lumMod val="20000"/>
                        <a:lumOff val="80000"/>
                      </a:schemeClr>
                    </a:solidFill>
                  </a:tcPr>
                </a:tc>
                <a:tc vMerge="1">
                  <a:txBody>
                    <a:bodyPr/>
                    <a:lstStyle/>
                    <a:p>
                      <a:endParaRPr lang="tr-TR"/>
                    </a:p>
                  </a:txBody>
                  <a:tcPr/>
                </a:tc>
                <a:tc vMerge="1">
                  <a:txBody>
                    <a:bodyPr/>
                    <a:lstStyle/>
                    <a:p>
                      <a:pPr algn="ctr">
                        <a:lnSpc>
                          <a:spcPct val="107000"/>
                        </a:lnSpc>
                        <a:spcAft>
                          <a:spcPts val="0"/>
                        </a:spcAft>
                      </a:pP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0651443"/>
                  </a:ext>
                </a:extLst>
              </a:tr>
              <a:tr h="836023">
                <a:tc>
                  <a:txBody>
                    <a:bodyPr/>
                    <a:lstStyle/>
                    <a:p>
                      <a:pPr>
                        <a:lnSpc>
                          <a:spcPct val="107000"/>
                        </a:lnSpc>
                        <a:spcAft>
                          <a:spcPts val="0"/>
                        </a:spcAft>
                      </a:pPr>
                      <a:r>
                        <a:rPr lang="tr-TR" sz="2000" dirty="0">
                          <a:effectLst/>
                        </a:rPr>
                        <a:t>REKTÖRLÜK</a:t>
                      </a:r>
                      <a:endParaRPr lang="tr-TR"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4">
                        <a:lumMod val="20000"/>
                        <a:lumOff val="80000"/>
                      </a:schemeClr>
                    </a:solidFill>
                  </a:tcPr>
                </a:tc>
                <a:tc>
                  <a:txBody>
                    <a:bodyPr/>
                    <a:lstStyle/>
                    <a:p>
                      <a:pPr algn="ctr">
                        <a:lnSpc>
                          <a:spcPct val="107000"/>
                        </a:lnSpc>
                        <a:spcAft>
                          <a:spcPts val="0"/>
                        </a:spcAft>
                      </a:pPr>
                      <a:r>
                        <a:rPr lang="tr-TR" sz="2000" b="1" dirty="0">
                          <a:effectLst/>
                        </a:rPr>
                        <a:t>KURUM İÇ DEĞERLENDİRME </a:t>
                      </a:r>
                      <a:r>
                        <a:rPr lang="tr-TR" sz="2000" b="1" dirty="0" smtClean="0">
                          <a:effectLst/>
                        </a:rPr>
                        <a:t>RAPORU </a:t>
                      </a:r>
                      <a:r>
                        <a:rPr lang="tr-TR" sz="2000" b="1" dirty="0">
                          <a:effectLst/>
                        </a:rPr>
                        <a:t>(KİDR)</a:t>
                      </a:r>
                      <a:endParaRPr lang="tr-TR"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tr-TR" sz="3200" b="1" dirty="0">
                          <a:solidFill>
                            <a:schemeClr val="bg1"/>
                          </a:solidFill>
                          <a:effectLst/>
                        </a:rPr>
                        <a:t>31 MART </a:t>
                      </a:r>
                      <a:r>
                        <a:rPr lang="tr-TR" sz="3200" b="1" dirty="0" smtClean="0">
                          <a:solidFill>
                            <a:schemeClr val="bg1"/>
                          </a:solidFill>
                          <a:effectLst/>
                        </a:rPr>
                        <a:t>2025</a:t>
                      </a:r>
                      <a:endParaRPr lang="tr-TR" sz="32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lumMod val="50000"/>
                      </a:schemeClr>
                    </a:solidFill>
                  </a:tcPr>
                </a:tc>
                <a:extLst>
                  <a:ext uri="{0D108BD9-81ED-4DB2-BD59-A6C34878D82A}">
                    <a16:rowId xmlns:a16="http://schemas.microsoft.com/office/drawing/2014/main" val="184869805"/>
                  </a:ext>
                </a:extLst>
              </a:tr>
            </a:tbl>
          </a:graphicData>
        </a:graphic>
      </p:graphicFrame>
    </p:spTree>
    <p:extLst>
      <p:ext uri="{BB962C8B-B14F-4D97-AF65-F5344CB8AC3E}">
        <p14:creationId xmlns:p14="http://schemas.microsoft.com/office/powerpoint/2010/main" val="2909856216"/>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0090" y="192506"/>
            <a:ext cx="10035026" cy="539014"/>
          </a:xfrm>
        </p:spPr>
        <p:txBody>
          <a:bodyPr>
            <a:noAutofit/>
          </a:bodyPr>
          <a:lstStyle/>
          <a:p>
            <a:pPr algn="ctr"/>
            <a:r>
              <a:rPr lang="tr-TR" sz="2800" b="1" dirty="0">
                <a:solidFill>
                  <a:srgbClr val="962E2E"/>
                </a:solidFill>
              </a:rPr>
              <a:t>2025 </a:t>
            </a:r>
            <a:r>
              <a:rPr lang="tr-TR" sz="2800" b="1" dirty="0" smtClean="0">
                <a:solidFill>
                  <a:srgbClr val="962E2E"/>
                </a:solidFill>
              </a:rPr>
              <a:t>Yılı </a:t>
            </a:r>
            <a:r>
              <a:rPr lang="tr-TR" sz="2800" b="1" dirty="0">
                <a:solidFill>
                  <a:srgbClr val="962E2E"/>
                </a:solidFill>
              </a:rPr>
              <a:t>KİDR/BİDR </a:t>
            </a:r>
            <a:r>
              <a:rPr lang="tr-TR" sz="2800" b="1" dirty="0" smtClean="0">
                <a:solidFill>
                  <a:srgbClr val="962E2E"/>
                </a:solidFill>
              </a:rPr>
              <a:t>Yazım Takvimi </a:t>
            </a:r>
            <a:r>
              <a:rPr lang="tr-TR" sz="2800" b="1" dirty="0" smtClean="0">
                <a:solidFill>
                  <a:srgbClr val="0000CC"/>
                </a:solidFill>
              </a:rPr>
              <a:t>Yapılacak Çalışmalar</a:t>
            </a:r>
            <a:endParaRPr lang="tr-TR" sz="2800" b="1" dirty="0">
              <a:solidFill>
                <a:srgbClr val="0000CC"/>
              </a:solidFill>
            </a:endParaRPr>
          </a:p>
        </p:txBody>
      </p:sp>
      <p:sp>
        <p:nvSpPr>
          <p:cNvPr id="3" name="İçerik Yer Tutucusu 2"/>
          <p:cNvSpPr>
            <a:spLocks noGrp="1"/>
          </p:cNvSpPr>
          <p:nvPr>
            <p:ph idx="1"/>
          </p:nvPr>
        </p:nvSpPr>
        <p:spPr>
          <a:xfrm>
            <a:off x="418011" y="1556084"/>
            <a:ext cx="11645652" cy="4800266"/>
          </a:xfrm>
        </p:spPr>
        <p:txBody>
          <a:bodyPr>
            <a:noAutofit/>
          </a:bodyPr>
          <a:lstStyle/>
          <a:p>
            <a:pPr>
              <a:lnSpc>
                <a:spcPct val="100000"/>
              </a:lnSpc>
              <a:spcBef>
                <a:spcPts val="0"/>
              </a:spcBef>
              <a:spcAft>
                <a:spcPts val="400"/>
              </a:spcAft>
            </a:pPr>
            <a:r>
              <a:rPr lang="tr-TR" sz="3200" b="1" dirty="0" smtClean="0">
                <a:solidFill>
                  <a:srgbClr val="0000CC"/>
                </a:solidFill>
              </a:rPr>
              <a:t>2024 Mart Ayı sonuna kadar </a:t>
            </a:r>
            <a:r>
              <a:rPr lang="tr-TR" sz="3200" b="1" dirty="0" smtClean="0">
                <a:solidFill>
                  <a:srgbClr val="FF0000"/>
                </a:solidFill>
              </a:rPr>
              <a:t>Trabzon Üniversitesi Kurum İç Değerlendirme Raporunun (</a:t>
            </a:r>
            <a:r>
              <a:rPr lang="tr-TR" sz="3200" b="1" dirty="0">
                <a:solidFill>
                  <a:srgbClr val="FF0000"/>
                </a:solidFill>
              </a:rPr>
              <a:t>KİDR)</a:t>
            </a:r>
            <a:r>
              <a:rPr lang="tr-TR" sz="3200" b="1" dirty="0">
                <a:solidFill>
                  <a:srgbClr val="0000CC"/>
                </a:solidFill>
              </a:rPr>
              <a:t> </a:t>
            </a:r>
            <a:r>
              <a:rPr lang="tr-TR" sz="3200" b="1" dirty="0" smtClean="0">
                <a:solidFill>
                  <a:srgbClr val="0000CC"/>
                </a:solidFill>
              </a:rPr>
              <a:t>hazırlanarak YÖKAK </a:t>
            </a:r>
            <a:r>
              <a:rPr lang="tr-TR" sz="3200" b="1" dirty="0" err="1" smtClean="0">
                <a:solidFill>
                  <a:srgbClr val="0000CC"/>
                </a:solidFill>
              </a:rPr>
              <a:t>KGYBS’ne</a:t>
            </a:r>
            <a:r>
              <a:rPr lang="tr-TR" sz="3200" b="1" dirty="0" smtClean="0">
                <a:solidFill>
                  <a:srgbClr val="0000CC"/>
                </a:solidFill>
              </a:rPr>
              <a:t> yüklenmesi zorunludur. </a:t>
            </a:r>
          </a:p>
          <a:p>
            <a:pPr>
              <a:lnSpc>
                <a:spcPct val="100000"/>
              </a:lnSpc>
              <a:spcBef>
                <a:spcPts val="0"/>
              </a:spcBef>
              <a:spcAft>
                <a:spcPts val="400"/>
              </a:spcAft>
            </a:pPr>
            <a:endParaRPr lang="tr-TR" sz="3200" b="1" dirty="0" smtClean="0">
              <a:solidFill>
                <a:srgbClr val="0000CC"/>
              </a:solidFill>
            </a:endParaRPr>
          </a:p>
          <a:p>
            <a:pPr>
              <a:lnSpc>
                <a:spcPct val="100000"/>
              </a:lnSpc>
              <a:spcBef>
                <a:spcPts val="0"/>
              </a:spcBef>
              <a:spcAft>
                <a:spcPts val="400"/>
              </a:spcAft>
            </a:pPr>
            <a:r>
              <a:rPr lang="tr-TR" sz="3200" b="1" dirty="0">
                <a:solidFill>
                  <a:srgbClr val="FF0000"/>
                </a:solidFill>
              </a:rPr>
              <a:t>Trabzon Üniversitesi Kurum İç Değerlendirme </a:t>
            </a:r>
            <a:r>
              <a:rPr lang="tr-TR" sz="3200" b="1" dirty="0" smtClean="0">
                <a:solidFill>
                  <a:srgbClr val="FF0000"/>
                </a:solidFill>
              </a:rPr>
              <a:t>Raporu </a:t>
            </a:r>
            <a:r>
              <a:rPr lang="tr-TR" sz="3200" b="1" dirty="0">
                <a:solidFill>
                  <a:srgbClr val="FF0000"/>
                </a:solidFill>
              </a:rPr>
              <a:t>(KİDR</a:t>
            </a:r>
            <a:r>
              <a:rPr lang="tr-TR" sz="3200" b="1" dirty="0" smtClean="0">
                <a:solidFill>
                  <a:srgbClr val="FF0000"/>
                </a:solidFill>
              </a:rPr>
              <a:t>), tüm akademik, idari ve araştırma birimlerimiz tarafından hazırlanacak Birim İç Değerlendirme Raporlarını esas alarak hazırlanacaktır. </a:t>
            </a:r>
          </a:p>
          <a:p>
            <a:pPr marL="0" indent="0">
              <a:lnSpc>
                <a:spcPct val="100000"/>
              </a:lnSpc>
              <a:spcBef>
                <a:spcPts val="0"/>
              </a:spcBef>
              <a:spcAft>
                <a:spcPts val="400"/>
              </a:spcAft>
              <a:buNone/>
            </a:pPr>
            <a:endParaRPr lang="tr-TR" sz="3200" b="1" dirty="0" smtClean="0">
              <a:solidFill>
                <a:srgbClr val="0000CC"/>
              </a:solidFill>
            </a:endParaRP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121</a:t>
            </a:fld>
            <a:endParaRPr lang="tr-TR"/>
          </a:p>
        </p:txBody>
      </p:sp>
    </p:spTree>
    <p:extLst>
      <p:ext uri="{BB962C8B-B14F-4D97-AF65-F5344CB8AC3E}">
        <p14:creationId xmlns:p14="http://schemas.microsoft.com/office/powerpoint/2010/main" val="508929969"/>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0090" y="176464"/>
            <a:ext cx="9986899" cy="555056"/>
          </a:xfrm>
        </p:spPr>
        <p:txBody>
          <a:bodyPr>
            <a:noAutofit/>
          </a:bodyPr>
          <a:lstStyle/>
          <a:p>
            <a:pPr algn="ctr"/>
            <a:r>
              <a:rPr lang="tr-TR" sz="2800" b="1" dirty="0">
                <a:solidFill>
                  <a:srgbClr val="962E2E"/>
                </a:solidFill>
              </a:rPr>
              <a:t>2025 Yılı KİDR/BİDR Yazım Takvimi </a:t>
            </a:r>
            <a:r>
              <a:rPr lang="tr-TR" sz="2800" b="1" dirty="0">
                <a:solidFill>
                  <a:srgbClr val="0000CC"/>
                </a:solidFill>
              </a:rPr>
              <a:t>Yapılacak Çalışmalar</a:t>
            </a:r>
          </a:p>
        </p:txBody>
      </p:sp>
      <p:sp>
        <p:nvSpPr>
          <p:cNvPr id="3" name="İçerik Yer Tutucusu 2"/>
          <p:cNvSpPr>
            <a:spLocks noGrp="1"/>
          </p:cNvSpPr>
          <p:nvPr>
            <p:ph idx="1"/>
          </p:nvPr>
        </p:nvSpPr>
        <p:spPr>
          <a:xfrm>
            <a:off x="418011" y="1331495"/>
            <a:ext cx="11599818" cy="5024855"/>
          </a:xfrm>
        </p:spPr>
        <p:txBody>
          <a:bodyPr>
            <a:noAutofit/>
          </a:bodyPr>
          <a:lstStyle/>
          <a:p>
            <a:pPr>
              <a:lnSpc>
                <a:spcPct val="100000"/>
              </a:lnSpc>
              <a:spcBef>
                <a:spcPts val="0"/>
              </a:spcBef>
              <a:spcAft>
                <a:spcPts val="400"/>
              </a:spcAft>
            </a:pPr>
            <a:r>
              <a:rPr lang="tr-TR" sz="2400" b="1" dirty="0" smtClean="0">
                <a:solidFill>
                  <a:srgbClr val="0000CC"/>
                </a:solidFill>
              </a:rPr>
              <a:t>Bu nedenle;</a:t>
            </a:r>
          </a:p>
          <a:p>
            <a:pPr>
              <a:lnSpc>
                <a:spcPct val="100000"/>
              </a:lnSpc>
              <a:spcBef>
                <a:spcPts val="0"/>
              </a:spcBef>
              <a:spcAft>
                <a:spcPts val="400"/>
              </a:spcAft>
            </a:pPr>
            <a:endParaRPr lang="tr-TR" sz="2400" b="1" dirty="0" smtClean="0">
              <a:solidFill>
                <a:srgbClr val="0000CC"/>
              </a:solidFill>
            </a:endParaRPr>
          </a:p>
          <a:p>
            <a:pPr>
              <a:lnSpc>
                <a:spcPct val="100000"/>
              </a:lnSpc>
              <a:spcBef>
                <a:spcPts val="0"/>
              </a:spcBef>
              <a:spcAft>
                <a:spcPts val="400"/>
              </a:spcAft>
            </a:pPr>
            <a:r>
              <a:rPr lang="tr-TR" sz="2400" b="1" dirty="0" smtClean="0">
                <a:solidFill>
                  <a:srgbClr val="0000CC"/>
                </a:solidFill>
              </a:rPr>
              <a:t>Akademik ve idari birimleri, uygulama ve araştırma merkezleri ile koordinatörlükler;</a:t>
            </a:r>
          </a:p>
          <a:p>
            <a:pPr lvl="1">
              <a:lnSpc>
                <a:spcPct val="100000"/>
              </a:lnSpc>
              <a:spcBef>
                <a:spcPts val="0"/>
              </a:spcBef>
              <a:spcAft>
                <a:spcPts val="400"/>
              </a:spcAft>
            </a:pPr>
            <a:r>
              <a:rPr lang="tr-TR" b="1" dirty="0" smtClean="0">
                <a:solidFill>
                  <a:srgbClr val="FF0000"/>
                </a:solidFill>
              </a:rPr>
              <a:t>Birim İç Değerlendirme Raporlarını (BİDR)</a:t>
            </a:r>
            <a:r>
              <a:rPr lang="tr-TR" b="1" dirty="0" smtClean="0">
                <a:solidFill>
                  <a:srgbClr val="0000CC"/>
                </a:solidFill>
              </a:rPr>
              <a:t> en geç </a:t>
            </a:r>
            <a:r>
              <a:rPr lang="tr-TR" b="1" u="sng" dirty="0" smtClean="0">
                <a:solidFill>
                  <a:srgbClr val="FF0000"/>
                </a:solidFill>
              </a:rPr>
              <a:t>31 OCAK 2025 Cuma GÜNÜ </a:t>
            </a:r>
            <a:r>
              <a:rPr lang="tr-TR" b="1" dirty="0" smtClean="0">
                <a:solidFill>
                  <a:srgbClr val="FF0000"/>
                </a:solidFill>
              </a:rPr>
              <a:t>sonuna </a:t>
            </a:r>
            <a:r>
              <a:rPr lang="tr-TR" b="1" dirty="0" smtClean="0">
                <a:solidFill>
                  <a:srgbClr val="0000CC"/>
                </a:solidFill>
              </a:rPr>
              <a:t>kadar,</a:t>
            </a:r>
          </a:p>
          <a:p>
            <a:pPr lvl="1">
              <a:lnSpc>
                <a:spcPct val="100000"/>
              </a:lnSpc>
              <a:spcBef>
                <a:spcPts val="0"/>
              </a:spcBef>
              <a:spcAft>
                <a:spcPts val="400"/>
              </a:spcAft>
            </a:pPr>
            <a:endParaRPr lang="tr-TR" b="1" dirty="0">
              <a:solidFill>
                <a:srgbClr val="0000CC"/>
              </a:solidFill>
            </a:endParaRPr>
          </a:p>
          <a:p>
            <a:pPr>
              <a:lnSpc>
                <a:spcPct val="100000"/>
              </a:lnSpc>
              <a:spcBef>
                <a:spcPts val="0"/>
              </a:spcBef>
              <a:spcAft>
                <a:spcPts val="400"/>
              </a:spcAft>
            </a:pPr>
            <a:r>
              <a:rPr lang="tr-TR" sz="2400" b="1" dirty="0" smtClean="0">
                <a:solidFill>
                  <a:srgbClr val="0000CC"/>
                </a:solidFill>
              </a:rPr>
              <a:t>Bölüm başkanlıkları, </a:t>
            </a:r>
          </a:p>
          <a:p>
            <a:pPr lvl="1">
              <a:lnSpc>
                <a:spcPct val="100000"/>
              </a:lnSpc>
              <a:spcBef>
                <a:spcPts val="0"/>
              </a:spcBef>
              <a:spcAft>
                <a:spcPts val="400"/>
              </a:spcAft>
            </a:pPr>
            <a:r>
              <a:rPr lang="tr-TR" b="1" dirty="0" smtClean="0">
                <a:solidFill>
                  <a:srgbClr val="FF0000"/>
                </a:solidFill>
              </a:rPr>
              <a:t>Bölüm </a:t>
            </a:r>
            <a:r>
              <a:rPr lang="tr-TR" b="1" dirty="0">
                <a:solidFill>
                  <a:srgbClr val="FF0000"/>
                </a:solidFill>
              </a:rPr>
              <a:t>İç Değerlendirme </a:t>
            </a:r>
            <a:r>
              <a:rPr lang="tr-TR" b="1" dirty="0" smtClean="0">
                <a:solidFill>
                  <a:srgbClr val="FF0000"/>
                </a:solidFill>
              </a:rPr>
              <a:t>Raporlarını,</a:t>
            </a:r>
            <a:r>
              <a:rPr lang="tr-TR" b="1" dirty="0" smtClean="0">
                <a:solidFill>
                  <a:srgbClr val="0000CC"/>
                </a:solidFill>
              </a:rPr>
              <a:t> </a:t>
            </a:r>
            <a:r>
              <a:rPr lang="tr-TR" b="1" dirty="0">
                <a:solidFill>
                  <a:srgbClr val="0000CC"/>
                </a:solidFill>
              </a:rPr>
              <a:t>en geç </a:t>
            </a:r>
            <a:r>
              <a:rPr lang="tr-TR" b="1" u="sng" dirty="0" smtClean="0">
                <a:solidFill>
                  <a:srgbClr val="FF0000"/>
                </a:solidFill>
              </a:rPr>
              <a:t>17 OCAK 2024 CUMA GÜNÜ </a:t>
            </a:r>
            <a:r>
              <a:rPr lang="tr-TR" b="1" dirty="0" smtClean="0">
                <a:solidFill>
                  <a:srgbClr val="FF0000"/>
                </a:solidFill>
              </a:rPr>
              <a:t>sonuna </a:t>
            </a:r>
            <a:r>
              <a:rPr lang="tr-TR" b="1" dirty="0" smtClean="0">
                <a:solidFill>
                  <a:srgbClr val="0000CC"/>
                </a:solidFill>
              </a:rPr>
              <a:t>kadar,</a:t>
            </a:r>
            <a:endParaRPr lang="tr-TR" b="1" dirty="0">
              <a:solidFill>
                <a:srgbClr val="0000CC"/>
              </a:solidFill>
            </a:endParaRPr>
          </a:p>
          <a:p>
            <a:pPr marL="269875" lvl="1">
              <a:lnSpc>
                <a:spcPct val="100000"/>
              </a:lnSpc>
              <a:spcBef>
                <a:spcPts val="0"/>
              </a:spcBef>
              <a:spcAft>
                <a:spcPts val="400"/>
              </a:spcAft>
            </a:pPr>
            <a:r>
              <a:rPr lang="tr-TR" b="1" dirty="0" smtClean="0">
                <a:solidFill>
                  <a:srgbClr val="0000CC"/>
                </a:solidFill>
              </a:rPr>
              <a:t>hazırlamalı </a:t>
            </a:r>
            <a:r>
              <a:rPr lang="tr-TR" b="1" dirty="0">
                <a:solidFill>
                  <a:srgbClr val="0000CC"/>
                </a:solidFill>
              </a:rPr>
              <a:t>ve tüm kanıtlarıyla birlikte </a:t>
            </a:r>
            <a:r>
              <a:rPr lang="tr-TR" b="1" dirty="0" smtClean="0">
                <a:solidFill>
                  <a:srgbClr val="FF0000"/>
                </a:solidFill>
              </a:rPr>
              <a:t>Üniversitemiz KİDR </a:t>
            </a:r>
            <a:r>
              <a:rPr lang="tr-TR" b="1" dirty="0" smtClean="0">
                <a:solidFill>
                  <a:srgbClr val="0000CC"/>
                </a:solidFill>
              </a:rPr>
              <a:t>sistemine yüklemelidirler. </a:t>
            </a:r>
            <a:endParaRPr lang="tr-TR" dirty="0"/>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122</a:t>
            </a:fld>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1406002492"/>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838200" y="2223087"/>
            <a:ext cx="10515600" cy="1354304"/>
          </a:xfrm>
        </p:spPr>
        <p:txBody>
          <a:bodyPr/>
          <a:lstStyle/>
          <a:p>
            <a:pPr algn="ctr"/>
            <a:r>
              <a:rPr lang="tr-TR" b="1" dirty="0" smtClean="0">
                <a:solidFill>
                  <a:srgbClr val="C00000"/>
                </a:solidFill>
              </a:rPr>
              <a:t>PROGRAM AKREDİTASYONU</a:t>
            </a:r>
            <a:endParaRPr lang="tr-TR" b="1" dirty="0">
              <a:solidFill>
                <a:srgbClr val="C00000"/>
              </a:solidFill>
            </a:endParaRP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123</a:t>
            </a:fld>
            <a:endParaRPr lang="tr-TR"/>
          </a:p>
        </p:txBody>
      </p:sp>
    </p:spTree>
    <p:extLst>
      <p:ext uri="{BB962C8B-B14F-4D97-AF65-F5344CB8AC3E}">
        <p14:creationId xmlns:p14="http://schemas.microsoft.com/office/powerpoint/2010/main" val="1528646268"/>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0090" y="252548"/>
            <a:ext cx="9533709" cy="478971"/>
          </a:xfrm>
        </p:spPr>
        <p:txBody>
          <a:bodyPr>
            <a:noAutofit/>
          </a:bodyPr>
          <a:lstStyle/>
          <a:p>
            <a:pPr algn="ctr"/>
            <a:r>
              <a:rPr lang="tr-TR" sz="3600" b="1" dirty="0" smtClean="0">
                <a:solidFill>
                  <a:srgbClr val="962E2E"/>
                </a:solidFill>
                <a:latin typeface="+mn-lt"/>
              </a:rPr>
              <a:t>Akreditasyon Dernekleri Takvimi</a:t>
            </a:r>
            <a:endParaRPr lang="tr-TR" sz="3600" b="1" dirty="0">
              <a:solidFill>
                <a:srgbClr val="962E2E"/>
              </a:solidFill>
              <a:latin typeface="+mn-lt"/>
            </a:endParaRPr>
          </a:p>
        </p:txBody>
      </p:sp>
      <p:sp>
        <p:nvSpPr>
          <p:cNvPr id="3" name="İçerik Yer Tutucusu 2"/>
          <p:cNvSpPr>
            <a:spLocks noGrp="1"/>
          </p:cNvSpPr>
          <p:nvPr>
            <p:ph idx="1"/>
          </p:nvPr>
        </p:nvSpPr>
        <p:spPr>
          <a:xfrm>
            <a:off x="365760" y="1414732"/>
            <a:ext cx="11652069" cy="4941618"/>
          </a:xfrm>
        </p:spPr>
        <p:txBody>
          <a:bodyPr>
            <a:noAutofit/>
          </a:bodyPr>
          <a:lstStyle/>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marL="0" indent="0">
              <a:lnSpc>
                <a:spcPct val="100000"/>
              </a:lnSpc>
              <a:spcBef>
                <a:spcPts val="0"/>
              </a:spcBef>
              <a:spcAft>
                <a:spcPts val="400"/>
              </a:spcAft>
              <a:buNone/>
            </a:pPr>
            <a:endParaRPr lang="tr-TR" sz="1800" b="1" dirty="0" smtClean="0">
              <a:solidFill>
                <a:srgbClr val="0000CC"/>
              </a:solidFill>
            </a:endParaRPr>
          </a:p>
          <a:p>
            <a:pPr marL="0" indent="0">
              <a:lnSpc>
                <a:spcPct val="100000"/>
              </a:lnSpc>
              <a:spcBef>
                <a:spcPts val="0"/>
              </a:spcBef>
              <a:spcAft>
                <a:spcPts val="400"/>
              </a:spcAft>
              <a:buNone/>
            </a:pPr>
            <a:endParaRPr lang="tr-TR" sz="1800" b="1" dirty="0">
              <a:solidFill>
                <a:srgbClr val="0000CC"/>
              </a:solidFill>
            </a:endParaRPr>
          </a:p>
          <a:p>
            <a:pPr>
              <a:lnSpc>
                <a:spcPct val="100000"/>
              </a:lnSpc>
              <a:spcBef>
                <a:spcPts val="0"/>
              </a:spcBef>
              <a:spcAft>
                <a:spcPts val="400"/>
              </a:spcAft>
            </a:pPr>
            <a:r>
              <a:rPr lang="tr-TR" sz="1200" b="1" dirty="0" smtClean="0">
                <a:solidFill>
                  <a:srgbClr val="003399"/>
                </a:solidFill>
              </a:rPr>
              <a:t>Dernekler 2025 yılı takvimlerini henüz ilan etmemişlerdir. Tablo genel bir bilgilendirme amacıyla, her bir derneğin web sayfasında yer alan tarihler esas alınarak düzenlenmiştir.</a:t>
            </a:r>
            <a:endParaRPr lang="tr-TR" sz="1200" dirty="0">
              <a:solidFill>
                <a:srgbClr val="003399"/>
              </a:solidFill>
            </a:endParaRPr>
          </a:p>
        </p:txBody>
      </p:sp>
      <p:sp>
        <p:nvSpPr>
          <p:cNvPr id="4" name="Veri Yer Tutucusu 3"/>
          <p:cNvSpPr>
            <a:spLocks noGrp="1"/>
          </p:cNvSpPr>
          <p:nvPr>
            <p:ph type="dt" sz="half" idx="10"/>
          </p:nvPr>
        </p:nvSpPr>
        <p:spPr/>
        <p:txBody>
          <a:bodyPr/>
          <a:lstStyle/>
          <a:p>
            <a:fld id="{1597167B-9759-4EA5-A53B-C2458A1197E1}"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124</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888035764"/>
              </p:ext>
            </p:extLst>
          </p:nvPr>
        </p:nvGraphicFramePr>
        <p:xfrm>
          <a:off x="734488" y="1144222"/>
          <a:ext cx="10914611" cy="4833859"/>
        </p:xfrm>
        <a:graphic>
          <a:graphicData uri="http://schemas.openxmlformats.org/drawingml/2006/table">
            <a:tbl>
              <a:tblPr firstRow="1" bandRow="1">
                <a:tableStyleId>{5C22544A-7EE6-4342-B048-85BDC9FD1C3A}</a:tableStyleId>
              </a:tblPr>
              <a:tblGrid>
                <a:gridCol w="4373106">
                  <a:extLst>
                    <a:ext uri="{9D8B030D-6E8A-4147-A177-3AD203B41FA5}">
                      <a16:colId xmlns:a16="http://schemas.microsoft.com/office/drawing/2014/main" val="636072676"/>
                    </a:ext>
                  </a:extLst>
                </a:gridCol>
                <a:gridCol w="1809561">
                  <a:extLst>
                    <a:ext uri="{9D8B030D-6E8A-4147-A177-3AD203B41FA5}">
                      <a16:colId xmlns:a16="http://schemas.microsoft.com/office/drawing/2014/main" val="3437364521"/>
                    </a:ext>
                  </a:extLst>
                </a:gridCol>
                <a:gridCol w="2186553">
                  <a:extLst>
                    <a:ext uri="{9D8B030D-6E8A-4147-A177-3AD203B41FA5}">
                      <a16:colId xmlns:a16="http://schemas.microsoft.com/office/drawing/2014/main" val="1305805056"/>
                    </a:ext>
                  </a:extLst>
                </a:gridCol>
                <a:gridCol w="2545391">
                  <a:extLst>
                    <a:ext uri="{9D8B030D-6E8A-4147-A177-3AD203B41FA5}">
                      <a16:colId xmlns:a16="http://schemas.microsoft.com/office/drawing/2014/main" val="2326414402"/>
                    </a:ext>
                  </a:extLst>
                </a:gridCol>
              </a:tblGrid>
              <a:tr h="627228">
                <a:tc>
                  <a:txBody>
                    <a:bodyPr/>
                    <a:lstStyle/>
                    <a:p>
                      <a:pPr algn="ctr"/>
                      <a:r>
                        <a:rPr lang="tr-TR" sz="1500" dirty="0" smtClean="0"/>
                        <a:t>Dernek Adı</a:t>
                      </a:r>
                      <a:endParaRPr lang="tr-TR" sz="1500" dirty="0"/>
                    </a:p>
                  </a:txBody>
                  <a:tcPr>
                    <a:solidFill>
                      <a:srgbClr val="962E2E"/>
                    </a:solidFill>
                  </a:tcPr>
                </a:tc>
                <a:tc>
                  <a:txBody>
                    <a:bodyPr/>
                    <a:lstStyle/>
                    <a:p>
                      <a:r>
                        <a:rPr lang="tr-TR" sz="1500" dirty="0" smtClean="0"/>
                        <a:t>Başvuruların Alınması</a:t>
                      </a:r>
                      <a:endParaRPr lang="tr-TR" sz="1500" dirty="0"/>
                    </a:p>
                  </a:txBody>
                  <a:tcPr>
                    <a:solidFill>
                      <a:srgbClr val="962E2E"/>
                    </a:solidFill>
                  </a:tcPr>
                </a:tc>
                <a:tc>
                  <a:txBody>
                    <a:bodyPr/>
                    <a:lstStyle/>
                    <a:p>
                      <a:r>
                        <a:rPr lang="tr-TR" sz="1500" dirty="0" smtClean="0"/>
                        <a:t>Başvuruların İncelenmesi ve Geri Bildirim</a:t>
                      </a:r>
                      <a:endParaRPr lang="tr-TR" sz="1500" dirty="0"/>
                    </a:p>
                  </a:txBody>
                  <a:tcPr>
                    <a:solidFill>
                      <a:srgbClr val="962E2E"/>
                    </a:solidFill>
                  </a:tcPr>
                </a:tc>
                <a:tc>
                  <a:txBody>
                    <a:bodyPr/>
                    <a:lstStyle/>
                    <a:p>
                      <a:r>
                        <a:rPr lang="tr-TR" sz="1500" dirty="0" smtClean="0"/>
                        <a:t>Öz Değerlendirme Raporlarının Gönderilmesi</a:t>
                      </a:r>
                      <a:endParaRPr lang="tr-TR" sz="1500" dirty="0"/>
                    </a:p>
                  </a:txBody>
                  <a:tcPr>
                    <a:solidFill>
                      <a:srgbClr val="962E2E"/>
                    </a:solidFill>
                  </a:tcPr>
                </a:tc>
                <a:extLst>
                  <a:ext uri="{0D108BD9-81ED-4DB2-BD59-A6C34878D82A}">
                    <a16:rowId xmlns:a16="http://schemas.microsoft.com/office/drawing/2014/main" val="3323675710"/>
                  </a:ext>
                </a:extLst>
              </a:tr>
              <a:tr h="469020">
                <a:tc>
                  <a:txBody>
                    <a:bodyPr/>
                    <a:lstStyle/>
                    <a:p>
                      <a:r>
                        <a:rPr lang="tr-TR" sz="1400" b="1" dirty="0" smtClean="0"/>
                        <a:t>Eğitim Fakülteleri Akreditasyon ve Değerlendirme Derneği </a:t>
                      </a:r>
                      <a:r>
                        <a:rPr lang="tr-TR" sz="1400" b="1" dirty="0" smtClean="0">
                          <a:solidFill>
                            <a:srgbClr val="000099"/>
                          </a:solidFill>
                        </a:rPr>
                        <a:t>(EPDAD) </a:t>
                      </a:r>
                      <a:endParaRPr lang="tr-TR" sz="1400" b="1" dirty="0">
                        <a:solidFill>
                          <a:srgbClr val="000099"/>
                        </a:solidFill>
                      </a:endParaRPr>
                    </a:p>
                  </a:txBody>
                  <a:tcPr>
                    <a:solidFill>
                      <a:schemeClr val="accent4">
                        <a:lumMod val="20000"/>
                        <a:lumOff val="80000"/>
                      </a:schemeClr>
                    </a:solidFill>
                  </a:tcPr>
                </a:tc>
                <a:tc>
                  <a:txBody>
                    <a:bodyPr/>
                    <a:lstStyle/>
                    <a:p>
                      <a:pPr algn="ctr"/>
                      <a:r>
                        <a:rPr lang="tr-TR" sz="1500" b="1" dirty="0" smtClean="0"/>
                        <a:t>1-26</a:t>
                      </a:r>
                      <a:r>
                        <a:rPr lang="tr-TR" sz="1500" b="1" baseline="0" dirty="0" smtClean="0"/>
                        <a:t> Ocak</a:t>
                      </a:r>
                      <a:endParaRPr lang="tr-TR" sz="1500" b="1" dirty="0"/>
                    </a:p>
                  </a:txBody>
                  <a:tcPr>
                    <a:solidFill>
                      <a:schemeClr val="accent1">
                        <a:lumMod val="20000"/>
                        <a:lumOff val="80000"/>
                      </a:schemeClr>
                    </a:solidFill>
                  </a:tcPr>
                </a:tc>
                <a:tc>
                  <a:txBody>
                    <a:bodyPr/>
                    <a:lstStyle/>
                    <a:p>
                      <a:pPr algn="ctr"/>
                      <a:r>
                        <a:rPr lang="tr-TR" sz="1500" b="1" dirty="0" smtClean="0"/>
                        <a:t>29 Mart</a:t>
                      </a:r>
                      <a:endParaRPr lang="tr-TR" sz="1500" b="1" dirty="0"/>
                    </a:p>
                  </a:txBody>
                  <a:tcPr>
                    <a:solidFill>
                      <a:schemeClr val="accent1">
                        <a:lumMod val="20000"/>
                        <a:lumOff val="80000"/>
                      </a:schemeClr>
                    </a:solidFill>
                  </a:tcPr>
                </a:tc>
                <a:tc>
                  <a:txBody>
                    <a:bodyPr/>
                    <a:lstStyle/>
                    <a:p>
                      <a:pPr algn="ctr"/>
                      <a:r>
                        <a:rPr lang="tr-TR" sz="1500" b="1" dirty="0" smtClean="0"/>
                        <a:t>5 Temmuz</a:t>
                      </a:r>
                      <a:endParaRPr lang="tr-TR" sz="1500" b="1" dirty="0"/>
                    </a:p>
                  </a:txBody>
                  <a:tcPr>
                    <a:solidFill>
                      <a:schemeClr val="accent1">
                        <a:lumMod val="20000"/>
                        <a:lumOff val="80000"/>
                      </a:schemeClr>
                    </a:solidFill>
                  </a:tcPr>
                </a:tc>
                <a:extLst>
                  <a:ext uri="{0D108BD9-81ED-4DB2-BD59-A6C34878D82A}">
                    <a16:rowId xmlns:a16="http://schemas.microsoft.com/office/drawing/2014/main" val="3128684408"/>
                  </a:ext>
                </a:extLst>
              </a:tr>
              <a:tr h="335671">
                <a:tc>
                  <a:txBody>
                    <a:bodyPr/>
                    <a:lstStyle/>
                    <a:p>
                      <a:r>
                        <a:rPr lang="tr-TR" sz="1400" b="1" dirty="0" smtClean="0"/>
                        <a:t>İlahiyat Akreditasyon Ajansı </a:t>
                      </a:r>
                      <a:r>
                        <a:rPr lang="tr-TR" sz="1400" b="1" dirty="0" smtClean="0">
                          <a:solidFill>
                            <a:srgbClr val="000099"/>
                          </a:solidFill>
                        </a:rPr>
                        <a:t>(İAA) </a:t>
                      </a:r>
                      <a:endParaRPr lang="tr-TR" sz="1400" b="1" dirty="0">
                        <a:solidFill>
                          <a:srgbClr val="000099"/>
                        </a:solidFill>
                      </a:endParaRPr>
                    </a:p>
                  </a:txBody>
                  <a:tcPr>
                    <a:solidFill>
                      <a:schemeClr val="accent4">
                        <a:lumMod val="20000"/>
                        <a:lumOff val="80000"/>
                      </a:schemeClr>
                    </a:solidFill>
                  </a:tcPr>
                </a:tc>
                <a:tc>
                  <a:txBody>
                    <a:bodyPr/>
                    <a:lstStyle/>
                    <a:p>
                      <a:pPr algn="ctr"/>
                      <a:r>
                        <a:rPr lang="tr-TR" sz="1500" b="1" dirty="0" smtClean="0"/>
                        <a:t>31 Ocak</a:t>
                      </a:r>
                      <a:endParaRPr lang="tr-TR" sz="1500" b="1" dirty="0"/>
                    </a:p>
                  </a:txBody>
                  <a:tcPr>
                    <a:solidFill>
                      <a:schemeClr val="accent1">
                        <a:lumMod val="20000"/>
                        <a:lumOff val="80000"/>
                      </a:schemeClr>
                    </a:solidFill>
                  </a:tcPr>
                </a:tc>
                <a:tc>
                  <a:txBody>
                    <a:bodyPr/>
                    <a:lstStyle/>
                    <a:p>
                      <a:pPr algn="ctr"/>
                      <a:r>
                        <a:rPr lang="tr-TR" sz="1500" b="1" dirty="0" smtClean="0"/>
                        <a:t>15 Mart</a:t>
                      </a:r>
                      <a:endParaRPr lang="tr-TR" sz="1500" b="1" dirty="0"/>
                    </a:p>
                  </a:txBody>
                  <a:tcPr>
                    <a:solidFill>
                      <a:schemeClr val="accent1">
                        <a:lumMod val="20000"/>
                        <a:lumOff val="80000"/>
                      </a:schemeClr>
                    </a:solidFill>
                  </a:tcPr>
                </a:tc>
                <a:tc>
                  <a:txBody>
                    <a:bodyPr/>
                    <a:lstStyle/>
                    <a:p>
                      <a:pPr algn="ctr"/>
                      <a:r>
                        <a:rPr lang="tr-TR" sz="1500" b="1" dirty="0" smtClean="0"/>
                        <a:t>5 Temmuz</a:t>
                      </a:r>
                      <a:endParaRPr lang="tr-TR" sz="1500" b="1" dirty="0"/>
                    </a:p>
                  </a:txBody>
                  <a:tcPr>
                    <a:solidFill>
                      <a:schemeClr val="accent1">
                        <a:lumMod val="20000"/>
                        <a:lumOff val="80000"/>
                      </a:schemeClr>
                    </a:solidFill>
                  </a:tcPr>
                </a:tc>
                <a:extLst>
                  <a:ext uri="{0D108BD9-81ED-4DB2-BD59-A6C34878D82A}">
                    <a16:rowId xmlns:a16="http://schemas.microsoft.com/office/drawing/2014/main" val="1776266480"/>
                  </a:ext>
                </a:extLst>
              </a:tr>
              <a:tr h="469020">
                <a:tc>
                  <a:txBody>
                    <a:bodyPr/>
                    <a:lstStyle/>
                    <a:p>
                      <a:r>
                        <a:rPr lang="tr-TR" sz="1400" b="1" dirty="0" smtClean="0"/>
                        <a:t>İletişim Eğitimi Değerlendirme Akreditasyon Kurulu </a:t>
                      </a:r>
                      <a:r>
                        <a:rPr lang="tr-TR" sz="1400" b="1" dirty="0" smtClean="0">
                          <a:solidFill>
                            <a:srgbClr val="000099"/>
                          </a:solidFill>
                        </a:rPr>
                        <a:t>(İLEDAK) </a:t>
                      </a:r>
                      <a:endParaRPr lang="tr-TR" sz="1400" b="1" dirty="0">
                        <a:solidFill>
                          <a:srgbClr val="000099"/>
                        </a:solidFill>
                      </a:endParaRPr>
                    </a:p>
                  </a:txBody>
                  <a:tcPr>
                    <a:solidFill>
                      <a:schemeClr val="accent4">
                        <a:lumMod val="20000"/>
                        <a:lumOff val="80000"/>
                      </a:schemeClr>
                    </a:solidFill>
                  </a:tcPr>
                </a:tc>
                <a:tc>
                  <a:txBody>
                    <a:bodyPr/>
                    <a:lstStyle/>
                    <a:p>
                      <a:pPr algn="ctr"/>
                      <a:r>
                        <a:rPr lang="tr-TR" sz="1500" b="1" dirty="0" smtClean="0"/>
                        <a:t>1 Mart</a:t>
                      </a:r>
                      <a:endParaRPr lang="tr-TR" sz="1500" b="1" dirty="0"/>
                    </a:p>
                  </a:txBody>
                  <a:tcPr>
                    <a:solidFill>
                      <a:schemeClr val="accent1">
                        <a:lumMod val="20000"/>
                        <a:lumOff val="80000"/>
                      </a:schemeClr>
                    </a:solidFill>
                  </a:tcPr>
                </a:tc>
                <a:tc>
                  <a:txBody>
                    <a:bodyPr/>
                    <a:lstStyle/>
                    <a:p>
                      <a:pPr algn="ctr"/>
                      <a:r>
                        <a:rPr lang="tr-TR" sz="1500" b="1" dirty="0" smtClean="0"/>
                        <a:t>15 Mart</a:t>
                      </a:r>
                      <a:endParaRPr lang="tr-TR" sz="1500" b="1" dirty="0"/>
                    </a:p>
                  </a:txBody>
                  <a:tcPr>
                    <a:solidFill>
                      <a:schemeClr val="accent1">
                        <a:lumMod val="20000"/>
                        <a:lumOff val="80000"/>
                      </a:schemeClr>
                    </a:solidFill>
                  </a:tcPr>
                </a:tc>
                <a:tc>
                  <a:txBody>
                    <a:bodyPr/>
                    <a:lstStyle/>
                    <a:p>
                      <a:pPr algn="ctr"/>
                      <a:r>
                        <a:rPr lang="tr-TR" sz="1500" b="1" dirty="0" smtClean="0"/>
                        <a:t>5 Temmuz</a:t>
                      </a:r>
                      <a:endParaRPr lang="tr-TR" sz="1500" b="1" dirty="0"/>
                    </a:p>
                  </a:txBody>
                  <a:tcPr>
                    <a:solidFill>
                      <a:schemeClr val="accent1">
                        <a:lumMod val="20000"/>
                        <a:lumOff val="80000"/>
                      </a:schemeClr>
                    </a:solidFill>
                  </a:tcPr>
                </a:tc>
                <a:extLst>
                  <a:ext uri="{0D108BD9-81ED-4DB2-BD59-A6C34878D82A}">
                    <a16:rowId xmlns:a16="http://schemas.microsoft.com/office/drawing/2014/main" val="3977191562"/>
                  </a:ext>
                </a:extLst>
              </a:tr>
              <a:tr h="469020">
                <a:tc>
                  <a:txBody>
                    <a:bodyPr/>
                    <a:lstStyle/>
                    <a:p>
                      <a:r>
                        <a:rPr lang="tr-TR" sz="1400" b="1" dirty="0" smtClean="0"/>
                        <a:t>Spor Bilimleri Eğitim Programları Değerlendirme ve Akreditasyon Kurulu </a:t>
                      </a:r>
                      <a:r>
                        <a:rPr lang="tr-TR" sz="1400" b="1" dirty="0" smtClean="0">
                          <a:solidFill>
                            <a:srgbClr val="000099"/>
                          </a:solidFill>
                        </a:rPr>
                        <a:t>(SPORAK) </a:t>
                      </a:r>
                      <a:endParaRPr lang="tr-TR" sz="1400" b="1" dirty="0">
                        <a:solidFill>
                          <a:srgbClr val="000099"/>
                        </a:solidFill>
                      </a:endParaRPr>
                    </a:p>
                  </a:txBody>
                  <a:tcPr>
                    <a:solidFill>
                      <a:schemeClr val="accent4">
                        <a:lumMod val="20000"/>
                        <a:lumOff val="80000"/>
                      </a:schemeClr>
                    </a:solidFill>
                  </a:tcPr>
                </a:tc>
                <a:tc>
                  <a:txBody>
                    <a:bodyPr/>
                    <a:lstStyle/>
                    <a:p>
                      <a:pPr algn="ctr"/>
                      <a:r>
                        <a:rPr lang="tr-TR" sz="1500" b="1" dirty="0" smtClean="0"/>
                        <a:t>15 Şubat-15 Nisan</a:t>
                      </a:r>
                      <a:endParaRPr lang="tr-TR" sz="1500" b="1" dirty="0"/>
                    </a:p>
                  </a:txBody>
                  <a:tcPr>
                    <a:solidFill>
                      <a:schemeClr val="accent1">
                        <a:lumMod val="20000"/>
                        <a:lumOff val="80000"/>
                      </a:schemeClr>
                    </a:solidFill>
                  </a:tcPr>
                </a:tc>
                <a:tc>
                  <a:txBody>
                    <a:bodyPr/>
                    <a:lstStyle/>
                    <a:p>
                      <a:pPr algn="ctr"/>
                      <a:r>
                        <a:rPr lang="tr-TR" sz="1500" b="1" dirty="0" smtClean="0"/>
                        <a:t>15 Nisan-30 Mayıs</a:t>
                      </a:r>
                      <a:endParaRPr lang="tr-TR" sz="1500" b="1" dirty="0"/>
                    </a:p>
                  </a:txBody>
                  <a:tcPr>
                    <a:solidFill>
                      <a:schemeClr val="accent1">
                        <a:lumMod val="20000"/>
                        <a:lumOff val="80000"/>
                      </a:schemeClr>
                    </a:solidFill>
                  </a:tcPr>
                </a:tc>
                <a:tc>
                  <a:txBody>
                    <a:bodyPr/>
                    <a:lstStyle/>
                    <a:p>
                      <a:pPr algn="ctr"/>
                      <a:r>
                        <a:rPr lang="tr-TR" sz="1500" b="1" dirty="0" smtClean="0"/>
                        <a:t>30 Haziran-31 Ağustos</a:t>
                      </a:r>
                      <a:endParaRPr lang="tr-TR" sz="1500" b="1" dirty="0"/>
                    </a:p>
                  </a:txBody>
                  <a:tcPr>
                    <a:solidFill>
                      <a:schemeClr val="accent1">
                        <a:lumMod val="20000"/>
                        <a:lumOff val="80000"/>
                      </a:schemeClr>
                    </a:solidFill>
                  </a:tcPr>
                </a:tc>
                <a:extLst>
                  <a:ext uri="{0D108BD9-81ED-4DB2-BD59-A6C34878D82A}">
                    <a16:rowId xmlns:a16="http://schemas.microsoft.com/office/drawing/2014/main" val="3587326338"/>
                  </a:ext>
                </a:extLst>
              </a:tr>
              <a:tr h="469020">
                <a:tc>
                  <a:txBody>
                    <a:bodyPr/>
                    <a:lstStyle/>
                    <a:p>
                      <a:r>
                        <a:rPr lang="tr-TR" sz="1400" b="1" dirty="0" smtClean="0"/>
                        <a:t>Mesleki Eğitim Değerlendirme ve Akreditasyon Derneği </a:t>
                      </a:r>
                      <a:r>
                        <a:rPr lang="tr-TR" sz="1400" b="1" dirty="0" smtClean="0">
                          <a:solidFill>
                            <a:srgbClr val="000099"/>
                          </a:solidFill>
                        </a:rPr>
                        <a:t>(MEDEK)</a:t>
                      </a:r>
                      <a:endParaRPr lang="tr-TR" sz="1400" b="1" dirty="0">
                        <a:solidFill>
                          <a:srgbClr val="000099"/>
                        </a:solidFill>
                      </a:endParaRPr>
                    </a:p>
                  </a:txBody>
                  <a:tcPr>
                    <a:solidFill>
                      <a:schemeClr val="accent4">
                        <a:lumMod val="20000"/>
                        <a:lumOff val="80000"/>
                      </a:schemeClr>
                    </a:solidFill>
                  </a:tcPr>
                </a:tc>
                <a:tc>
                  <a:txBody>
                    <a:bodyPr/>
                    <a:lstStyle/>
                    <a:p>
                      <a:pPr algn="ctr"/>
                      <a:r>
                        <a:rPr lang="tr-TR" sz="1500" b="1" dirty="0" smtClean="0"/>
                        <a:t>1-31</a:t>
                      </a:r>
                      <a:r>
                        <a:rPr lang="tr-TR" sz="1500" b="1" baseline="0" dirty="0" smtClean="0"/>
                        <a:t> Ocak</a:t>
                      </a:r>
                      <a:endParaRPr lang="tr-TR" sz="1500" b="1" dirty="0"/>
                    </a:p>
                  </a:txBody>
                  <a:tcPr>
                    <a:solidFill>
                      <a:schemeClr val="accent1">
                        <a:lumMod val="20000"/>
                        <a:lumOff val="80000"/>
                      </a:schemeClr>
                    </a:solidFill>
                  </a:tcPr>
                </a:tc>
                <a:tc>
                  <a:txBody>
                    <a:bodyPr/>
                    <a:lstStyle/>
                    <a:p>
                      <a:pPr algn="ctr"/>
                      <a:r>
                        <a:rPr lang="tr-TR" sz="1500" b="1" dirty="0" smtClean="0"/>
                        <a:t>5-9 Şubat</a:t>
                      </a:r>
                      <a:endParaRPr lang="tr-TR" sz="1500" b="1" dirty="0"/>
                    </a:p>
                  </a:txBody>
                  <a:tcPr>
                    <a:solidFill>
                      <a:schemeClr val="accent1">
                        <a:lumMod val="20000"/>
                        <a:lumOff val="80000"/>
                      </a:schemeClr>
                    </a:solidFill>
                  </a:tcPr>
                </a:tc>
                <a:tc>
                  <a:txBody>
                    <a:bodyPr/>
                    <a:lstStyle/>
                    <a:p>
                      <a:pPr algn="ctr"/>
                      <a:r>
                        <a:rPr lang="tr-TR" sz="1500" b="1" dirty="0" smtClean="0"/>
                        <a:t>28 Haziran</a:t>
                      </a:r>
                      <a:endParaRPr lang="tr-TR" sz="1500" b="1" dirty="0"/>
                    </a:p>
                  </a:txBody>
                  <a:tcPr>
                    <a:solidFill>
                      <a:schemeClr val="accent1">
                        <a:lumMod val="20000"/>
                        <a:lumOff val="80000"/>
                      </a:schemeClr>
                    </a:solidFill>
                  </a:tcPr>
                </a:tc>
                <a:extLst>
                  <a:ext uri="{0D108BD9-81ED-4DB2-BD59-A6C34878D82A}">
                    <a16:rowId xmlns:a16="http://schemas.microsoft.com/office/drawing/2014/main" val="1473075881"/>
                  </a:ext>
                </a:extLst>
              </a:tr>
              <a:tr h="469020">
                <a:tc>
                  <a:txBody>
                    <a:bodyPr/>
                    <a:lstStyle/>
                    <a:p>
                      <a:r>
                        <a:rPr lang="tr-TR" sz="1400" b="1" dirty="0" smtClean="0"/>
                        <a:t>Turizm Eğitimi Değerlendirme Ve Akreditasyon Kurulu </a:t>
                      </a:r>
                      <a:r>
                        <a:rPr lang="tr-TR" sz="1400" b="1" dirty="0" smtClean="0">
                          <a:solidFill>
                            <a:srgbClr val="000099"/>
                          </a:solidFill>
                        </a:rPr>
                        <a:t>(TURAK) </a:t>
                      </a:r>
                      <a:endParaRPr lang="tr-TR" sz="1400" b="1" dirty="0">
                        <a:solidFill>
                          <a:srgbClr val="000099"/>
                        </a:solidFill>
                      </a:endParaRPr>
                    </a:p>
                  </a:txBody>
                  <a:tcPr>
                    <a:solidFill>
                      <a:schemeClr val="accent4">
                        <a:lumMod val="20000"/>
                        <a:lumOff val="80000"/>
                      </a:schemeClr>
                    </a:solidFill>
                  </a:tcPr>
                </a:tc>
                <a:tc>
                  <a:txBody>
                    <a:bodyPr/>
                    <a:lstStyle/>
                    <a:p>
                      <a:pPr algn="ctr"/>
                      <a:r>
                        <a:rPr lang="tr-TR" sz="1500" b="1" dirty="0" smtClean="0"/>
                        <a:t>01-31 Ocak</a:t>
                      </a:r>
                      <a:endParaRPr lang="tr-TR" sz="1500" b="1" dirty="0"/>
                    </a:p>
                  </a:txBody>
                  <a:tcPr>
                    <a:solidFill>
                      <a:schemeClr val="accent1">
                        <a:lumMod val="20000"/>
                        <a:lumOff val="80000"/>
                      </a:schemeClr>
                    </a:solidFill>
                  </a:tcPr>
                </a:tc>
                <a:tc>
                  <a:txBody>
                    <a:bodyPr/>
                    <a:lstStyle/>
                    <a:p>
                      <a:pPr algn="ctr"/>
                      <a:r>
                        <a:rPr lang="tr-TR" sz="1500" b="1" dirty="0" smtClean="0"/>
                        <a:t>1-28</a:t>
                      </a:r>
                      <a:r>
                        <a:rPr lang="tr-TR" sz="1500" b="1" baseline="0" dirty="0" smtClean="0"/>
                        <a:t> Şubat</a:t>
                      </a:r>
                      <a:endParaRPr lang="tr-TR" sz="1500" b="1" dirty="0"/>
                    </a:p>
                  </a:txBody>
                  <a:tcPr>
                    <a:solidFill>
                      <a:schemeClr val="accent1">
                        <a:lumMod val="20000"/>
                        <a:lumOff val="80000"/>
                      </a:schemeClr>
                    </a:solidFill>
                  </a:tcPr>
                </a:tc>
                <a:tc>
                  <a:txBody>
                    <a:bodyPr/>
                    <a:lstStyle/>
                    <a:p>
                      <a:pPr algn="ctr"/>
                      <a:r>
                        <a:rPr lang="tr-TR" sz="1500" b="1" dirty="0" smtClean="0"/>
                        <a:t>1 Temmuz</a:t>
                      </a:r>
                      <a:endParaRPr lang="tr-TR" sz="1500" b="1" dirty="0"/>
                    </a:p>
                  </a:txBody>
                  <a:tcPr>
                    <a:solidFill>
                      <a:schemeClr val="accent1">
                        <a:lumMod val="20000"/>
                        <a:lumOff val="80000"/>
                      </a:schemeClr>
                    </a:solidFill>
                  </a:tcPr>
                </a:tc>
                <a:extLst>
                  <a:ext uri="{0D108BD9-81ED-4DB2-BD59-A6C34878D82A}">
                    <a16:rowId xmlns:a16="http://schemas.microsoft.com/office/drawing/2014/main" val="2237453163"/>
                  </a:ext>
                </a:extLst>
              </a:tr>
              <a:tr h="662146">
                <a:tc>
                  <a:txBody>
                    <a:bodyPr/>
                    <a:lstStyle/>
                    <a:p>
                      <a:r>
                        <a:rPr lang="tr-TR" sz="1400" b="1" dirty="0" smtClean="0"/>
                        <a:t>Fen, Edebiyat, Fen - Edebiyat, Dil Ve Tarih - Coğrafya Fakülteleri Öğretim Programları Değerlendirme Ve Akreditasyon Derneği </a:t>
                      </a:r>
                      <a:r>
                        <a:rPr lang="tr-TR" sz="1400" b="1" dirty="0" smtClean="0">
                          <a:solidFill>
                            <a:srgbClr val="000099"/>
                          </a:solidFill>
                        </a:rPr>
                        <a:t>(FEDEK) </a:t>
                      </a:r>
                      <a:endParaRPr lang="tr-TR" sz="1400" b="1" dirty="0">
                        <a:solidFill>
                          <a:srgbClr val="000099"/>
                        </a:solidFill>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smtClean="0"/>
                        <a:t>01-31 Ocak</a:t>
                      </a:r>
                    </a:p>
                    <a:p>
                      <a:pPr algn="ctr"/>
                      <a:endParaRPr lang="tr-TR" sz="1500" b="1" dirty="0"/>
                    </a:p>
                  </a:txBody>
                  <a:tcPr>
                    <a:solidFill>
                      <a:schemeClr val="accent1">
                        <a:lumMod val="20000"/>
                        <a:lumOff val="80000"/>
                      </a:schemeClr>
                    </a:solidFill>
                  </a:tcPr>
                </a:tc>
                <a:tc>
                  <a:txBody>
                    <a:bodyPr/>
                    <a:lstStyle/>
                    <a:p>
                      <a:pPr algn="ctr"/>
                      <a:r>
                        <a:rPr lang="tr-TR" sz="1500" b="1" dirty="0" smtClean="0"/>
                        <a:t>28 Şubat</a:t>
                      </a:r>
                      <a:endParaRPr lang="tr-TR" sz="1500" b="1" dirty="0"/>
                    </a:p>
                  </a:txBody>
                  <a:tcPr>
                    <a:solidFill>
                      <a:schemeClr val="accent1">
                        <a:lumMod val="20000"/>
                        <a:lumOff val="80000"/>
                      </a:schemeClr>
                    </a:solidFill>
                  </a:tcPr>
                </a:tc>
                <a:tc>
                  <a:txBody>
                    <a:bodyPr/>
                    <a:lstStyle/>
                    <a:p>
                      <a:pPr algn="ctr"/>
                      <a:r>
                        <a:rPr lang="tr-TR" sz="1500" b="1" dirty="0" smtClean="0"/>
                        <a:t>31 Temmuz</a:t>
                      </a:r>
                      <a:endParaRPr lang="tr-TR" sz="1500" b="1" dirty="0"/>
                    </a:p>
                  </a:txBody>
                  <a:tcPr>
                    <a:solidFill>
                      <a:schemeClr val="accent1">
                        <a:lumMod val="20000"/>
                        <a:lumOff val="80000"/>
                      </a:schemeClr>
                    </a:solidFill>
                  </a:tcPr>
                </a:tc>
                <a:extLst>
                  <a:ext uri="{0D108BD9-81ED-4DB2-BD59-A6C34878D82A}">
                    <a16:rowId xmlns:a16="http://schemas.microsoft.com/office/drawing/2014/main" val="990305077"/>
                  </a:ext>
                </a:extLst>
              </a:tr>
              <a:tr h="496610">
                <a:tc>
                  <a:txBody>
                    <a:bodyPr/>
                    <a:lstStyle/>
                    <a:p>
                      <a:r>
                        <a:rPr lang="tr-TR" sz="1400" b="1" dirty="0" smtClean="0"/>
                        <a:t>Sosyal Beşeri Ve Temel Bilimler Akreditasyon Ve </a:t>
                      </a:r>
                      <a:r>
                        <a:rPr lang="tr-TR" sz="1400" b="1" dirty="0" err="1" smtClean="0"/>
                        <a:t>Rating</a:t>
                      </a:r>
                      <a:r>
                        <a:rPr lang="tr-TR" sz="1400" b="1" dirty="0" smtClean="0"/>
                        <a:t> Derneği </a:t>
                      </a:r>
                      <a:r>
                        <a:rPr lang="tr-TR" sz="1400" b="1" dirty="0" smtClean="0">
                          <a:solidFill>
                            <a:srgbClr val="000099"/>
                          </a:solidFill>
                        </a:rPr>
                        <a:t>(STAR) </a:t>
                      </a:r>
                      <a:endParaRPr lang="tr-TR" sz="1400" b="1" dirty="0">
                        <a:solidFill>
                          <a:srgbClr val="000099"/>
                        </a:solidFill>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smtClean="0"/>
                        <a:t>1 Ocak-31 Mart</a:t>
                      </a:r>
                    </a:p>
                  </a:txBody>
                  <a:tcPr>
                    <a:solidFill>
                      <a:schemeClr val="accent1">
                        <a:lumMod val="20000"/>
                        <a:lumOff val="80000"/>
                      </a:schemeClr>
                    </a:solidFill>
                  </a:tcPr>
                </a:tc>
                <a:tc>
                  <a:txBody>
                    <a:bodyPr/>
                    <a:lstStyle/>
                    <a:p>
                      <a:pPr algn="ctr"/>
                      <a:r>
                        <a:rPr lang="tr-TR" sz="1500" b="1" dirty="0" smtClean="0"/>
                        <a:t>Başvurudan sonra 1 ay içerisinde</a:t>
                      </a:r>
                      <a:endParaRPr lang="tr-TR" sz="1500" b="1" dirty="0"/>
                    </a:p>
                  </a:txBody>
                  <a:tcPr>
                    <a:solidFill>
                      <a:schemeClr val="accent1">
                        <a:lumMod val="20000"/>
                        <a:lumOff val="80000"/>
                      </a:schemeClr>
                    </a:solidFill>
                  </a:tcPr>
                </a:tc>
                <a:tc>
                  <a:txBody>
                    <a:bodyPr/>
                    <a:lstStyle/>
                    <a:p>
                      <a:pPr algn="ctr"/>
                      <a:r>
                        <a:rPr lang="tr-TR" sz="1500" b="1" dirty="0" smtClean="0"/>
                        <a:t>30 Haziran</a:t>
                      </a:r>
                      <a:endParaRPr lang="tr-TR" sz="1500" b="1" dirty="0"/>
                    </a:p>
                  </a:txBody>
                  <a:tcPr>
                    <a:solidFill>
                      <a:schemeClr val="accent1">
                        <a:lumMod val="20000"/>
                        <a:lumOff val="80000"/>
                      </a:schemeClr>
                    </a:solidFill>
                  </a:tcPr>
                </a:tc>
                <a:extLst>
                  <a:ext uri="{0D108BD9-81ED-4DB2-BD59-A6C34878D82A}">
                    <a16:rowId xmlns:a16="http://schemas.microsoft.com/office/drawing/2014/main" val="3009955"/>
                  </a:ext>
                </a:extLst>
              </a:tr>
            </a:tbl>
          </a:graphicData>
        </a:graphic>
      </p:graphicFrame>
    </p:spTree>
    <p:extLst>
      <p:ext uri="{BB962C8B-B14F-4D97-AF65-F5344CB8AC3E}">
        <p14:creationId xmlns:p14="http://schemas.microsoft.com/office/powerpoint/2010/main" val="1404929257"/>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35605" y="160421"/>
            <a:ext cx="9421483" cy="513347"/>
          </a:xfrm>
        </p:spPr>
        <p:txBody>
          <a:bodyPr>
            <a:normAutofit fontScale="90000"/>
          </a:bodyPr>
          <a:lstStyle/>
          <a:p>
            <a:pPr lvl="0" algn="ctr"/>
            <a:r>
              <a:rPr lang="tr-TR" sz="3200" b="1" dirty="0" smtClean="0">
                <a:solidFill>
                  <a:srgbClr val="962E2E"/>
                </a:solidFill>
                <a:latin typeface="+mn-lt"/>
              </a:rPr>
              <a:t>Ziyaretlerin Değerlendirilmesi…</a:t>
            </a:r>
            <a:endParaRPr lang="tr-TR" sz="3200" dirty="0">
              <a:solidFill>
                <a:srgbClr val="962E2E"/>
              </a:solidFill>
              <a:latin typeface="+mn-lt"/>
            </a:endParaRPr>
          </a:p>
        </p:txBody>
      </p:sp>
      <p:sp>
        <p:nvSpPr>
          <p:cNvPr id="8" name="7 İçerik Yer Tutucusu"/>
          <p:cNvSpPr>
            <a:spLocks noGrp="1"/>
          </p:cNvSpPr>
          <p:nvPr>
            <p:ph idx="1"/>
          </p:nvPr>
        </p:nvSpPr>
        <p:spPr>
          <a:xfrm>
            <a:off x="838200" y="1523999"/>
            <a:ext cx="11053011" cy="4711683"/>
          </a:xfrm>
        </p:spPr>
        <p:txBody>
          <a:bodyPr>
            <a:normAutofit/>
          </a:bodyPr>
          <a:lstStyle/>
          <a:p>
            <a:pPr algn="ctr"/>
            <a:r>
              <a:rPr lang="tr-TR" sz="3600" dirty="0" smtClean="0"/>
              <a:t>Gerçekleştirilen ziyaretler sonucunda tüm birimlerde </a:t>
            </a:r>
            <a:r>
              <a:rPr lang="tr-TR" sz="3600" b="1" dirty="0" smtClean="0">
                <a:solidFill>
                  <a:srgbClr val="003399"/>
                </a:solidFill>
              </a:rPr>
              <a:t>“Ziyaret Değerlendirme Anketi” </a:t>
            </a:r>
            <a:r>
              <a:rPr lang="tr-TR" sz="3600" dirty="0" smtClean="0"/>
              <a:t>uygulanmıştır.</a:t>
            </a:r>
          </a:p>
          <a:p>
            <a:pPr algn="ctr"/>
            <a:endParaRPr lang="tr-TR" sz="3600" dirty="0" smtClean="0"/>
          </a:p>
          <a:p>
            <a:pPr algn="ctr"/>
            <a:r>
              <a:rPr lang="tr-TR" sz="3600" dirty="0" smtClean="0"/>
              <a:t>Ankete toplam </a:t>
            </a:r>
            <a:r>
              <a:rPr lang="tr-TR" sz="3600" b="1" dirty="0" smtClean="0">
                <a:solidFill>
                  <a:srgbClr val="C00000"/>
                </a:solidFill>
              </a:rPr>
              <a:t>191 kişi </a:t>
            </a:r>
            <a:r>
              <a:rPr lang="tr-TR" sz="3600" dirty="0" smtClean="0"/>
              <a:t>katılmıştır.</a:t>
            </a: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125</a:t>
            </a:fld>
            <a:endParaRPr lang="tr-TR"/>
          </a:p>
        </p:txBody>
      </p:sp>
    </p:spTree>
    <p:extLst>
      <p:ext uri="{BB962C8B-B14F-4D97-AF65-F5344CB8AC3E}">
        <p14:creationId xmlns:p14="http://schemas.microsoft.com/office/powerpoint/2010/main" val="2306707066"/>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59789" y="83330"/>
            <a:ext cx="9628516" cy="721802"/>
          </a:xfrm>
        </p:spPr>
        <p:txBody>
          <a:bodyPr>
            <a:normAutofit/>
          </a:bodyPr>
          <a:lstStyle/>
          <a:p>
            <a:pPr lvl="0" algn="ctr"/>
            <a:r>
              <a:rPr lang="tr-TR" sz="3200" b="1" dirty="0" smtClean="0">
                <a:solidFill>
                  <a:srgbClr val="C00000"/>
                </a:solidFill>
                <a:latin typeface="+mn-lt"/>
              </a:rPr>
              <a:t>Ziyaretlerin Değerlendirilmesi…</a:t>
            </a:r>
            <a:endParaRPr lang="tr-TR" sz="3200" dirty="0">
              <a:solidFill>
                <a:srgbClr val="C00000"/>
              </a:solidFill>
              <a:latin typeface="+mn-lt"/>
            </a:endParaRPr>
          </a:p>
        </p:txBody>
      </p:sp>
      <p:sp>
        <p:nvSpPr>
          <p:cNvPr id="7" name="6 İçerik Yer Tutucusu"/>
          <p:cNvSpPr>
            <a:spLocks noGrp="1"/>
          </p:cNvSpPr>
          <p:nvPr>
            <p:ph sz="half" idx="2"/>
          </p:nvPr>
        </p:nvSpPr>
        <p:spPr>
          <a:xfrm>
            <a:off x="329241" y="4892842"/>
            <a:ext cx="11448691" cy="1377243"/>
          </a:xfrm>
        </p:spPr>
        <p:txBody>
          <a:bodyPr>
            <a:normAutofit/>
          </a:bodyPr>
          <a:lstStyle/>
          <a:p>
            <a:pPr algn="just">
              <a:buNone/>
            </a:pPr>
            <a:r>
              <a:rPr lang="tr-TR" sz="2400" b="1" dirty="0" smtClean="0"/>
              <a:t>	Anket katılımcılarının </a:t>
            </a:r>
            <a:r>
              <a:rPr lang="tr-TR" sz="2400" b="1" dirty="0" smtClean="0">
                <a:solidFill>
                  <a:srgbClr val="C00000"/>
                </a:solidFill>
              </a:rPr>
              <a:t>%96’sı </a:t>
            </a:r>
            <a:r>
              <a:rPr lang="tr-TR" sz="2400" b="1" dirty="0" smtClean="0"/>
              <a:t>birim danışman üye uygulamasının kalite çalışmalarına olumlu katkı sağladığını ve gerçekleştirilen ziyaretlerde birim faaliyetlerini iyileştirecek uygulamalara yönelik faydalı geri bildirimlerde bulunulduğunu belirtmiştir.</a:t>
            </a:r>
            <a:endParaRPr lang="tr-TR" sz="2400" b="1"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126</a:t>
            </a:fld>
            <a:endParaRPr lang="tr-TR" dirty="0"/>
          </a:p>
        </p:txBody>
      </p:sp>
      <p:graphicFrame>
        <p:nvGraphicFramePr>
          <p:cNvPr id="16" name="5 Grafik"/>
          <p:cNvGraphicFramePr/>
          <p:nvPr/>
        </p:nvGraphicFramePr>
        <p:xfrm>
          <a:off x="848893" y="1356324"/>
          <a:ext cx="5229853" cy="34112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1 Grafik"/>
          <p:cNvGraphicFramePr/>
          <p:nvPr/>
        </p:nvGraphicFramePr>
        <p:xfrm>
          <a:off x="6780361" y="1431805"/>
          <a:ext cx="4537495" cy="3249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1964140"/>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59789" y="83330"/>
            <a:ext cx="9628516" cy="721802"/>
          </a:xfrm>
        </p:spPr>
        <p:txBody>
          <a:bodyPr>
            <a:normAutofit/>
          </a:bodyPr>
          <a:lstStyle/>
          <a:p>
            <a:pPr lvl="0" algn="ctr"/>
            <a:r>
              <a:rPr lang="tr-TR" sz="3200" b="1" dirty="0" smtClean="0">
                <a:solidFill>
                  <a:srgbClr val="C00000"/>
                </a:solidFill>
                <a:latin typeface="+mn-lt"/>
              </a:rPr>
              <a:t>Ziyaretlerin Değerlendirilmesi…</a:t>
            </a:r>
            <a:endParaRPr lang="tr-TR" sz="3200" b="1" dirty="0">
              <a:solidFill>
                <a:srgbClr val="C00000"/>
              </a:solidFill>
              <a:latin typeface="+mn-lt"/>
            </a:endParaRPr>
          </a:p>
        </p:txBody>
      </p:sp>
      <p:sp>
        <p:nvSpPr>
          <p:cNvPr id="7" name="6 İçerik Yer Tutucusu"/>
          <p:cNvSpPr>
            <a:spLocks noGrp="1"/>
          </p:cNvSpPr>
          <p:nvPr>
            <p:ph sz="half" idx="2"/>
          </p:nvPr>
        </p:nvSpPr>
        <p:spPr>
          <a:xfrm>
            <a:off x="329241" y="5069306"/>
            <a:ext cx="11654212" cy="1304296"/>
          </a:xfrm>
        </p:spPr>
        <p:txBody>
          <a:bodyPr>
            <a:noAutofit/>
          </a:bodyPr>
          <a:lstStyle/>
          <a:p>
            <a:pPr>
              <a:buNone/>
            </a:pPr>
            <a:r>
              <a:rPr lang="tr-TR" b="1" dirty="0" smtClean="0"/>
              <a:t>	Anket katılımcılarının </a:t>
            </a:r>
            <a:r>
              <a:rPr lang="tr-TR" b="1" dirty="0" smtClean="0">
                <a:solidFill>
                  <a:srgbClr val="C00000"/>
                </a:solidFill>
              </a:rPr>
              <a:t>%95’i </a:t>
            </a:r>
            <a:r>
              <a:rPr lang="tr-TR" b="1" dirty="0" smtClean="0"/>
              <a:t>BİDR yazımına dair açıklayıcı bilgilere yer verildiğini ve BİDR ile ilgili olarak verilen geri bildirimlerin faydalı olduğunu belirtmiştir.</a:t>
            </a:r>
            <a:endParaRPr lang="tr-TR" b="1"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127</a:t>
            </a:fld>
            <a:endParaRPr lang="tr-TR" dirty="0"/>
          </a:p>
        </p:txBody>
      </p:sp>
      <p:graphicFrame>
        <p:nvGraphicFramePr>
          <p:cNvPr id="14" name="1 Grafik"/>
          <p:cNvGraphicFramePr/>
          <p:nvPr/>
        </p:nvGraphicFramePr>
        <p:xfrm>
          <a:off x="6533072" y="1328470"/>
          <a:ext cx="4518533" cy="3479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1 Grafik"/>
          <p:cNvGraphicFramePr/>
          <p:nvPr/>
        </p:nvGraphicFramePr>
        <p:xfrm>
          <a:off x="606993" y="1399007"/>
          <a:ext cx="5230215" cy="3426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0061949"/>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59789" y="83330"/>
            <a:ext cx="9628516" cy="721802"/>
          </a:xfrm>
        </p:spPr>
        <p:txBody>
          <a:bodyPr>
            <a:normAutofit/>
          </a:bodyPr>
          <a:lstStyle/>
          <a:p>
            <a:pPr lvl="0" algn="ctr"/>
            <a:r>
              <a:rPr lang="tr-TR" sz="3200" b="1" dirty="0" smtClean="0">
                <a:solidFill>
                  <a:srgbClr val="C00000"/>
                </a:solidFill>
                <a:latin typeface="+mn-lt"/>
              </a:rPr>
              <a:t>Ziyaretlerin Değerlendirilmesi…</a:t>
            </a:r>
            <a:endParaRPr lang="tr-TR" sz="3200" dirty="0">
              <a:solidFill>
                <a:srgbClr val="C00000"/>
              </a:solidFill>
              <a:latin typeface="+mn-lt"/>
            </a:endParaRPr>
          </a:p>
        </p:txBody>
      </p:sp>
      <p:sp>
        <p:nvSpPr>
          <p:cNvPr id="7" name="6 İçerik Yer Tutucusu"/>
          <p:cNvSpPr>
            <a:spLocks noGrp="1"/>
          </p:cNvSpPr>
          <p:nvPr>
            <p:ph sz="half" idx="2"/>
          </p:nvPr>
        </p:nvSpPr>
        <p:spPr>
          <a:xfrm>
            <a:off x="329241" y="5239109"/>
            <a:ext cx="11391182" cy="816634"/>
          </a:xfrm>
        </p:spPr>
        <p:txBody>
          <a:bodyPr>
            <a:noAutofit/>
          </a:bodyPr>
          <a:lstStyle/>
          <a:p>
            <a:pPr>
              <a:buNone/>
            </a:pPr>
            <a:r>
              <a:rPr lang="tr-TR" b="1" dirty="0" smtClean="0"/>
              <a:t>Anket katılımcılarının </a:t>
            </a:r>
            <a:r>
              <a:rPr lang="tr-TR" b="1" dirty="0" smtClean="0">
                <a:solidFill>
                  <a:srgbClr val="C00000"/>
                </a:solidFill>
              </a:rPr>
              <a:t>%98’i </a:t>
            </a:r>
            <a:r>
              <a:rPr lang="tr-TR" b="1" dirty="0" smtClean="0"/>
              <a:t>gerçekleştirilen ziyaretlerin birim kalite çalışmalarına olumlu katkı yaptığını belirtmiştir.</a:t>
            </a:r>
            <a:endParaRPr lang="tr-TR" b="1"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128</a:t>
            </a:fld>
            <a:endParaRPr lang="tr-TR" dirty="0"/>
          </a:p>
        </p:txBody>
      </p:sp>
      <p:graphicFrame>
        <p:nvGraphicFramePr>
          <p:cNvPr id="8" name="2 Grafik"/>
          <p:cNvGraphicFramePr/>
          <p:nvPr/>
        </p:nvGraphicFramePr>
        <p:xfrm>
          <a:off x="2595562" y="1176338"/>
          <a:ext cx="7000875" cy="37292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102808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31034" y="151571"/>
            <a:ext cx="10173419" cy="584738"/>
          </a:xfrm>
        </p:spPr>
        <p:txBody>
          <a:bodyPr>
            <a:normAutofit/>
          </a:bodyPr>
          <a:lstStyle/>
          <a:p>
            <a:pPr lvl="0" algn="ctr"/>
            <a:r>
              <a:rPr lang="tr-TR" sz="3200" b="1" dirty="0" smtClean="0">
                <a:solidFill>
                  <a:srgbClr val="962E2E"/>
                </a:solidFill>
                <a:latin typeface="+mn-lt"/>
              </a:rPr>
              <a:t>Ziyaret Sürecine Dair Son Söz…</a:t>
            </a:r>
            <a:endParaRPr lang="tr-TR" sz="3200" dirty="0">
              <a:solidFill>
                <a:srgbClr val="962E2E"/>
              </a:solidFill>
              <a:latin typeface="+mn-lt"/>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129</a:t>
            </a:fld>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633" y="1768870"/>
            <a:ext cx="1759590" cy="1283294"/>
          </a:xfrm>
          <a:prstGeom prst="rect">
            <a:avLst/>
          </a:prstGeom>
        </p:spPr>
      </p:pic>
      <p:pic>
        <p:nvPicPr>
          <p:cNvPr id="7" name="İçerik Yer Tutucusu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78" y="5185930"/>
            <a:ext cx="1841086" cy="1082597"/>
          </a:xfrm>
          <a:prstGeom prst="rect">
            <a:avLst/>
          </a:prstGeom>
        </p:spPr>
      </p:pic>
      <p:pic>
        <p:nvPicPr>
          <p:cNvPr id="9" name="Resim 2"/>
          <p:cNvPicPr>
            <a:picLocks noChangeAspect="1"/>
          </p:cNvPicPr>
          <p:nvPr/>
        </p:nvPicPr>
        <p:blipFill rotWithShape="1">
          <a:blip r:embed="rId4" cstate="print">
            <a:extLst>
              <a:ext uri="{28A0092B-C50C-407E-A947-70E740481C1C}">
                <a14:useLocalDpi xmlns:a14="http://schemas.microsoft.com/office/drawing/2010/main" val="0"/>
              </a:ext>
            </a:extLst>
          </a:blip>
          <a:srcRect t="31070" b="22691"/>
          <a:stretch/>
        </p:blipFill>
        <p:spPr>
          <a:xfrm>
            <a:off x="186258" y="3713357"/>
            <a:ext cx="1734557" cy="1255458"/>
          </a:xfrm>
          <a:prstGeom prst="rect">
            <a:avLst/>
          </a:prstGeom>
        </p:spPr>
      </p:pic>
      <p:pic>
        <p:nvPicPr>
          <p:cNvPr id="10" name="Resim 6"/>
          <p:cNvPicPr>
            <a:picLocks noChangeAspect="1"/>
          </p:cNvPicPr>
          <p:nvPr/>
        </p:nvPicPr>
        <p:blipFill rotWithShape="1">
          <a:blip r:embed="rId5" cstate="print">
            <a:extLst>
              <a:ext uri="{28A0092B-C50C-407E-A947-70E740481C1C}">
                <a14:useLocalDpi xmlns:a14="http://schemas.microsoft.com/office/drawing/2010/main" val="0"/>
              </a:ext>
            </a:extLst>
          </a:blip>
          <a:srcRect l="12675" t="28624" b="23651"/>
          <a:stretch/>
        </p:blipFill>
        <p:spPr>
          <a:xfrm>
            <a:off x="8910254" y="2724951"/>
            <a:ext cx="1707933" cy="1244587"/>
          </a:xfrm>
          <a:prstGeom prst="rect">
            <a:avLst/>
          </a:prstGeom>
        </p:spPr>
      </p:pic>
      <p:pic>
        <p:nvPicPr>
          <p:cNvPr id="11" name="İçerik Yer Tutucusu 5"/>
          <p:cNvPicPr>
            <a:picLocks noChangeAspect="1"/>
          </p:cNvPicPr>
          <p:nvPr/>
        </p:nvPicPr>
        <p:blipFill rotWithShape="1">
          <a:blip r:embed="rId6" cstate="print">
            <a:extLst>
              <a:ext uri="{28A0092B-C50C-407E-A947-70E740481C1C}">
                <a14:useLocalDpi xmlns:a14="http://schemas.microsoft.com/office/drawing/2010/main" val="0"/>
              </a:ext>
            </a:extLst>
          </a:blip>
          <a:srcRect t="13441" b="25676"/>
          <a:stretch/>
        </p:blipFill>
        <p:spPr>
          <a:xfrm>
            <a:off x="2344836" y="1505755"/>
            <a:ext cx="2695650" cy="970243"/>
          </a:xfrm>
          <a:prstGeom prst="rect">
            <a:avLst/>
          </a:prstGeom>
        </p:spPr>
      </p:pic>
      <p:pic>
        <p:nvPicPr>
          <p:cNvPr id="12" name="İçerik Yer Tutucusu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9832" y="4488969"/>
            <a:ext cx="1674684" cy="1739302"/>
          </a:xfrm>
          <a:prstGeom prst="rect">
            <a:avLst/>
          </a:prstGeom>
        </p:spPr>
      </p:pic>
      <p:pic>
        <p:nvPicPr>
          <p:cNvPr id="13" name="Resim 2"/>
          <p:cNvPicPr>
            <a:picLocks noChangeAspect="1"/>
          </p:cNvPicPr>
          <p:nvPr/>
        </p:nvPicPr>
        <p:blipFill>
          <a:blip r:embed="rId8" cstate="print"/>
          <a:stretch>
            <a:fillRect/>
          </a:stretch>
        </p:blipFill>
        <p:spPr>
          <a:xfrm>
            <a:off x="2369207" y="2788292"/>
            <a:ext cx="1273991" cy="1181247"/>
          </a:xfrm>
          <a:prstGeom prst="rect">
            <a:avLst/>
          </a:prstGeom>
        </p:spPr>
      </p:pic>
      <p:pic>
        <p:nvPicPr>
          <p:cNvPr id="14" name="İçerik Yer Tutucusu 5"/>
          <p:cNvPicPr>
            <a:picLocks noChangeAspect="1"/>
          </p:cNvPicPr>
          <p:nvPr/>
        </p:nvPicPr>
        <p:blipFill rotWithShape="1">
          <a:blip r:embed="rId9" cstate="print">
            <a:extLst>
              <a:ext uri="{28A0092B-C50C-407E-A947-70E740481C1C}">
                <a14:useLocalDpi xmlns:a14="http://schemas.microsoft.com/office/drawing/2010/main" val="0"/>
              </a:ext>
            </a:extLst>
          </a:blip>
          <a:srcRect t="12194" b="6516"/>
          <a:stretch/>
        </p:blipFill>
        <p:spPr>
          <a:xfrm>
            <a:off x="5776871" y="3468239"/>
            <a:ext cx="2541917" cy="1002599"/>
          </a:xfrm>
          <a:prstGeom prst="rect">
            <a:avLst/>
          </a:prstGeom>
        </p:spPr>
      </p:pic>
      <p:pic>
        <p:nvPicPr>
          <p:cNvPr id="15" name="İçerik Yer Tutucusu 5"/>
          <p:cNvPicPr>
            <a:picLocks noChangeAspect="1"/>
          </p:cNvPicPr>
          <p:nvPr/>
        </p:nvPicPr>
        <p:blipFill rotWithShape="1">
          <a:blip r:embed="rId10" cstate="print">
            <a:extLst>
              <a:ext uri="{28A0092B-C50C-407E-A947-70E740481C1C}">
                <a14:useLocalDpi xmlns:a14="http://schemas.microsoft.com/office/drawing/2010/main" val="0"/>
              </a:ext>
            </a:extLst>
          </a:blip>
          <a:srcRect b="13210"/>
          <a:stretch/>
        </p:blipFill>
        <p:spPr>
          <a:xfrm>
            <a:off x="7115305" y="4561490"/>
            <a:ext cx="1765637" cy="1215690"/>
          </a:xfrm>
          <a:prstGeom prst="rect">
            <a:avLst/>
          </a:prstGeom>
        </p:spPr>
      </p:pic>
      <p:pic>
        <p:nvPicPr>
          <p:cNvPr id="16" name="İçerik Yer Tutucusu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9049" y="4077419"/>
            <a:ext cx="1175404" cy="2183833"/>
          </a:xfrm>
          <a:prstGeom prst="rect">
            <a:avLst/>
          </a:prstGeom>
        </p:spPr>
      </p:pic>
      <p:pic>
        <p:nvPicPr>
          <p:cNvPr id="17" name="Resim 1"/>
          <p:cNvPicPr>
            <a:picLocks noChangeAspect="1"/>
          </p:cNvPicPr>
          <p:nvPr/>
        </p:nvPicPr>
        <p:blipFill>
          <a:blip r:embed="rId12" cstate="print"/>
          <a:stretch>
            <a:fillRect/>
          </a:stretch>
        </p:blipFill>
        <p:spPr>
          <a:xfrm>
            <a:off x="3564425" y="5304423"/>
            <a:ext cx="1714941" cy="1060687"/>
          </a:xfrm>
          <a:prstGeom prst="rect">
            <a:avLst/>
          </a:prstGeom>
        </p:spPr>
      </p:pic>
      <p:pic>
        <p:nvPicPr>
          <p:cNvPr id="18" name="Resim 6"/>
          <p:cNvPicPr>
            <a:picLocks noChangeAspect="1"/>
          </p:cNvPicPr>
          <p:nvPr/>
        </p:nvPicPr>
        <p:blipFill rotWithShape="1">
          <a:blip r:embed="rId13" cstate="print">
            <a:extLst>
              <a:ext uri="{28A0092B-C50C-407E-A947-70E740481C1C}">
                <a14:useLocalDpi xmlns:a14="http://schemas.microsoft.com/office/drawing/2010/main" val="0"/>
              </a:ext>
            </a:extLst>
          </a:blip>
          <a:srcRect t="26292"/>
          <a:stretch/>
        </p:blipFill>
        <p:spPr>
          <a:xfrm>
            <a:off x="3881482" y="2984849"/>
            <a:ext cx="1572907" cy="1945134"/>
          </a:xfrm>
          <a:prstGeom prst="rect">
            <a:avLst/>
          </a:prstGeom>
        </p:spPr>
      </p:pic>
      <p:pic>
        <p:nvPicPr>
          <p:cNvPr id="19" name="İçerik Yer Tutucusu 5"/>
          <p:cNvPicPr>
            <a:picLocks noChangeAspect="1"/>
          </p:cNvPicPr>
          <p:nvPr/>
        </p:nvPicPr>
        <p:blipFill rotWithShape="1">
          <a:blip r:embed="rId14" cstate="print">
            <a:extLst>
              <a:ext uri="{28A0092B-C50C-407E-A947-70E740481C1C}">
                <a14:useLocalDpi xmlns:a14="http://schemas.microsoft.com/office/drawing/2010/main" val="0"/>
              </a:ext>
            </a:extLst>
          </a:blip>
          <a:srcRect r="13873"/>
          <a:stretch/>
        </p:blipFill>
        <p:spPr>
          <a:xfrm>
            <a:off x="5392123" y="1442159"/>
            <a:ext cx="3254469" cy="1639900"/>
          </a:xfrm>
          <a:prstGeom prst="rect">
            <a:avLst/>
          </a:prstGeom>
        </p:spPr>
      </p:pic>
      <p:pic>
        <p:nvPicPr>
          <p:cNvPr id="20" name="Resim 10"/>
          <p:cNvPicPr>
            <a:picLocks noChangeAspect="1"/>
          </p:cNvPicPr>
          <p:nvPr/>
        </p:nvPicPr>
        <p:blipFill rotWithShape="1">
          <a:blip r:embed="rId15" cstate="print">
            <a:extLst>
              <a:ext uri="{28A0092B-C50C-407E-A947-70E740481C1C}">
                <a14:useLocalDpi xmlns:a14="http://schemas.microsoft.com/office/drawing/2010/main" val="0"/>
              </a:ext>
            </a:extLst>
          </a:blip>
          <a:srcRect t="16683"/>
          <a:stretch/>
        </p:blipFill>
        <p:spPr>
          <a:xfrm>
            <a:off x="5311148" y="4968814"/>
            <a:ext cx="1653245" cy="1503397"/>
          </a:xfrm>
          <a:prstGeom prst="rect">
            <a:avLst/>
          </a:prstGeom>
          <a:ln>
            <a:noFill/>
          </a:ln>
          <a:effectLst>
            <a:softEdge rad="112500"/>
          </a:effectLst>
        </p:spPr>
      </p:pic>
      <p:pic>
        <p:nvPicPr>
          <p:cNvPr id="21" name="İçerik Yer Tutucusu 7" descr="https://kalite.trabzon.edu.tr/storage/2024/11/6/7d05704d-5473-48ae-bc55-bdb90bec28db.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93561" y="1469092"/>
            <a:ext cx="1249394" cy="1807118"/>
          </a:xfrm>
          <a:prstGeom prst="rect">
            <a:avLst/>
          </a:prstGeom>
          <a:noFill/>
          <a:ln>
            <a:noFill/>
          </a:ln>
        </p:spPr>
      </p:pic>
      <p:pic>
        <p:nvPicPr>
          <p:cNvPr id="22" name="Resim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40634" y="1100474"/>
            <a:ext cx="1689265" cy="1266949"/>
          </a:xfrm>
          <a:prstGeom prst="rect">
            <a:avLst/>
          </a:prstGeom>
        </p:spPr>
      </p:pic>
      <p:pic>
        <p:nvPicPr>
          <p:cNvPr id="23" name="İçerik Yer Tutucusu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38433" y="4727275"/>
            <a:ext cx="1283378" cy="1394373"/>
          </a:xfrm>
          <a:prstGeom prst="rect">
            <a:avLst/>
          </a:prstGeom>
        </p:spPr>
      </p:pic>
    </p:spTree>
    <p:extLst>
      <p:ext uri="{BB962C8B-B14F-4D97-AF65-F5344CB8AC3E}">
        <p14:creationId xmlns:p14="http://schemas.microsoft.com/office/powerpoint/2010/main" val="4087310875"/>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13</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37"/>
            <a:ext cx="12192000" cy="5455013"/>
          </a:xfrm>
          <a:prstGeom prst="rect">
            <a:avLst/>
          </a:prstGeom>
        </p:spPr>
      </p:pic>
      <p:sp>
        <p:nvSpPr>
          <p:cNvPr id="6" name="Unvan 6"/>
          <p:cNvSpPr>
            <a:spLocks noGrp="1"/>
          </p:cNvSpPr>
          <p:nvPr>
            <p:ph type="title"/>
          </p:nvPr>
        </p:nvSpPr>
        <p:spPr>
          <a:xfrm>
            <a:off x="1802674" y="1"/>
            <a:ext cx="10084526" cy="796834"/>
          </a:xfrm>
        </p:spPr>
        <p:txBody>
          <a:bodyPr>
            <a:normAutofit fontScale="90000"/>
          </a:bodyPr>
          <a:lstStyle/>
          <a:p>
            <a:pPr algn="ctr"/>
            <a:r>
              <a:rPr lang="tr-TR" sz="3600" b="1" dirty="0">
                <a:solidFill>
                  <a:srgbClr val="C00000"/>
                </a:solidFill>
              </a:rPr>
              <a:t>2023 Yılı Akredite Program Sayısı </a:t>
            </a:r>
            <a:br>
              <a:rPr lang="tr-TR" sz="3600" b="1" dirty="0">
                <a:solidFill>
                  <a:srgbClr val="C00000"/>
                </a:solidFill>
              </a:rPr>
            </a:br>
            <a:r>
              <a:rPr lang="tr-TR" sz="2200" b="1" i="1" dirty="0">
                <a:solidFill>
                  <a:srgbClr val="0000CC"/>
                </a:solidFill>
              </a:rPr>
              <a:t>(YÖKAK </a:t>
            </a:r>
            <a:r>
              <a:rPr lang="tr-TR" sz="2200" b="1" i="1" dirty="0" smtClean="0">
                <a:solidFill>
                  <a:srgbClr val="0000CC"/>
                </a:solidFill>
              </a:rPr>
              <a:t>2023 </a:t>
            </a:r>
            <a:r>
              <a:rPr lang="tr-TR" sz="2200" b="1" i="1" dirty="0">
                <a:solidFill>
                  <a:srgbClr val="0000CC"/>
                </a:solidFill>
              </a:rPr>
              <a:t>Yılı Değerlendirme Programları Raporu)</a:t>
            </a:r>
            <a:endParaRPr lang="tr-TR" sz="2200" dirty="0"/>
          </a:p>
        </p:txBody>
      </p:sp>
    </p:spTree>
    <p:extLst>
      <p:ext uri="{BB962C8B-B14F-4D97-AF65-F5344CB8AC3E}">
        <p14:creationId xmlns:p14="http://schemas.microsoft.com/office/powerpoint/2010/main" val="3436902187"/>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31034" y="151571"/>
            <a:ext cx="10173419" cy="584738"/>
          </a:xfrm>
        </p:spPr>
        <p:txBody>
          <a:bodyPr>
            <a:normAutofit/>
          </a:bodyPr>
          <a:lstStyle/>
          <a:p>
            <a:pPr lvl="0" algn="ctr"/>
            <a:r>
              <a:rPr lang="tr-TR" sz="3200" b="1" dirty="0" smtClean="0">
                <a:solidFill>
                  <a:srgbClr val="962E2E"/>
                </a:solidFill>
                <a:latin typeface="+mn-lt"/>
              </a:rPr>
              <a:t>Ziyaret Sürecine Dair Son Söz…</a:t>
            </a:r>
            <a:endParaRPr lang="tr-TR" sz="3200" dirty="0">
              <a:solidFill>
                <a:srgbClr val="962E2E"/>
              </a:solidFill>
              <a:latin typeface="+mn-lt"/>
            </a:endParaRPr>
          </a:p>
        </p:txBody>
      </p:sp>
      <p:sp>
        <p:nvSpPr>
          <p:cNvPr id="8" name="7 İçerik Yer Tutucusu"/>
          <p:cNvSpPr>
            <a:spLocks noGrp="1"/>
          </p:cNvSpPr>
          <p:nvPr>
            <p:ph idx="1"/>
          </p:nvPr>
        </p:nvSpPr>
        <p:spPr>
          <a:xfrm>
            <a:off x="1267326" y="1363579"/>
            <a:ext cx="10379242" cy="4684295"/>
          </a:xfrm>
        </p:spPr>
        <p:txBody>
          <a:bodyPr>
            <a:noAutofit/>
          </a:bodyPr>
          <a:lstStyle/>
          <a:p>
            <a:pPr marL="0" indent="0" algn="ctr">
              <a:buNone/>
            </a:pPr>
            <a:r>
              <a:rPr lang="tr-TR" sz="6000" b="1" dirty="0" smtClean="0"/>
              <a:t>Kalite Komisyonu Üyeleri ve Kalite Koordinatörlüğü çalışanlarını nezaketle ağırlayan bütün birim yöneticilerimize teşekkür ederiz…</a:t>
            </a: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130</a:t>
            </a:fld>
            <a:endParaRPr lang="tr-TR"/>
          </a:p>
        </p:txBody>
      </p:sp>
    </p:spTree>
    <p:extLst>
      <p:ext uri="{BB962C8B-B14F-4D97-AF65-F5344CB8AC3E}">
        <p14:creationId xmlns:p14="http://schemas.microsoft.com/office/powerpoint/2010/main" val="373685185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Unvan 1"/>
          <p:cNvSpPr>
            <a:spLocks noGrp="1"/>
          </p:cNvSpPr>
          <p:nvPr>
            <p:ph type="title"/>
          </p:nvPr>
        </p:nvSpPr>
        <p:spPr>
          <a:xfrm>
            <a:off x="1764633" y="224589"/>
            <a:ext cx="10235778" cy="449179"/>
          </a:xfrm>
        </p:spPr>
        <p:txBody>
          <a:bodyPr>
            <a:noAutofit/>
          </a:bodyPr>
          <a:lstStyle/>
          <a:p>
            <a:pPr algn="ctr">
              <a:lnSpc>
                <a:spcPct val="100000"/>
              </a:lnSpc>
            </a:pPr>
            <a:r>
              <a:rPr lang="tr-TR" sz="3200" b="1" dirty="0" smtClean="0">
                <a:solidFill>
                  <a:srgbClr val="962E2E"/>
                </a:solidFill>
                <a:latin typeface="+mn-lt"/>
              </a:rPr>
              <a:t>Birim İç Değerlendirme Raporu (BİDR) Hazırlama</a:t>
            </a:r>
            <a:endParaRPr lang="tr-TR" altLang="tr-TR" sz="3200" dirty="0">
              <a:solidFill>
                <a:srgbClr val="962E2E"/>
              </a:solidFill>
              <a:latin typeface="+mn-lt"/>
            </a:endParaRPr>
          </a:p>
        </p:txBody>
      </p:sp>
      <p:sp>
        <p:nvSpPr>
          <p:cNvPr id="24579" name="İçerik Yer Tutucusu 2"/>
          <p:cNvSpPr>
            <a:spLocks noGrp="1"/>
          </p:cNvSpPr>
          <p:nvPr>
            <p:ph idx="1"/>
          </p:nvPr>
        </p:nvSpPr>
        <p:spPr>
          <a:xfrm>
            <a:off x="670561" y="1844675"/>
            <a:ext cx="7482840" cy="4281488"/>
          </a:xfrm>
        </p:spPr>
        <p:txBody>
          <a:bodyPr/>
          <a:lstStyle/>
          <a:p>
            <a:pPr marL="0" indent="0" algn="ctr">
              <a:buNone/>
            </a:pPr>
            <a:r>
              <a:rPr lang="tr-TR" altLang="tr-TR" sz="5400" b="1" dirty="0">
                <a:solidFill>
                  <a:srgbClr val="003399"/>
                </a:solidFill>
              </a:rPr>
              <a:t>SORULARINIZ?</a:t>
            </a:r>
          </a:p>
          <a:p>
            <a:pPr marL="0" indent="0" algn="ctr">
              <a:buNone/>
            </a:pPr>
            <a:r>
              <a:rPr lang="tr-TR" altLang="tr-TR" sz="5400" b="1" dirty="0">
                <a:solidFill>
                  <a:srgbClr val="003399"/>
                </a:solidFill>
              </a:rPr>
              <a:t>VE</a:t>
            </a:r>
          </a:p>
          <a:p>
            <a:pPr marL="0" indent="0" algn="ctr">
              <a:buNone/>
            </a:pPr>
            <a:r>
              <a:rPr lang="tr-TR" altLang="tr-TR" sz="5400" b="1" dirty="0">
                <a:solidFill>
                  <a:srgbClr val="003399"/>
                </a:solidFill>
              </a:rPr>
              <a:t>ÖNERİLERİNİZ?</a:t>
            </a:r>
          </a:p>
        </p:txBody>
      </p:sp>
      <p:sp>
        <p:nvSpPr>
          <p:cNvPr id="4" name="Veri Yer Tutucusu 3"/>
          <p:cNvSpPr>
            <a:spLocks noGrp="1"/>
          </p:cNvSpPr>
          <p:nvPr>
            <p:ph type="dt" sz="quarter" idx="10"/>
          </p:nvPr>
        </p:nvSpPr>
        <p:spPr/>
        <p:txBody>
          <a:bodyPr/>
          <a:lstStyle/>
          <a:p>
            <a:pPr>
              <a:defRPr/>
            </a:pPr>
            <a:fld id="{2E7AE206-DB96-4021-935E-C747C2C2270E}" type="datetime1">
              <a:rPr lang="tr-TR"/>
              <a:pPr>
                <a:defRPr/>
              </a:pPr>
              <a:t>25.12.2024</a:t>
            </a:fld>
            <a:endParaRPr lang="tr-TR"/>
          </a:p>
        </p:txBody>
      </p:sp>
      <p:sp>
        <p:nvSpPr>
          <p:cNvPr id="5" name="Altbilgi Yer Tutucusu 4"/>
          <p:cNvSpPr>
            <a:spLocks noGrp="1"/>
          </p:cNvSpPr>
          <p:nvPr>
            <p:ph type="ftr" sz="quarter" idx="11"/>
          </p:nvPr>
        </p:nvSpPr>
        <p:spPr/>
        <p:txBody>
          <a:bodyPr/>
          <a:lstStyle/>
          <a:p>
            <a:pPr>
              <a:defRPr/>
            </a:pPr>
            <a:r>
              <a:rPr lang="tr-TR" smtClean="0"/>
              <a:t>TRÜ KALİTE KOORDİNATÖRLÜĞÜ</a:t>
            </a:r>
            <a:endParaRPr lang="tr-TR"/>
          </a:p>
        </p:txBody>
      </p:sp>
      <p:sp>
        <p:nvSpPr>
          <p:cNvPr id="24582"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1F27BE6-943F-408C-98DB-2BD9A05C6F1A}" type="slidenum">
              <a:rPr lang="tr-TR" altLang="tr-TR" sz="1200">
                <a:solidFill>
                  <a:srgbClr val="898989"/>
                </a:solidFill>
              </a:rPr>
              <a:pPr>
                <a:spcBef>
                  <a:spcPct val="0"/>
                </a:spcBef>
                <a:buFontTx/>
                <a:buNone/>
              </a:pPr>
              <a:t>131</a:t>
            </a:fld>
            <a:endParaRPr lang="tr-TR" altLang="tr-TR" sz="1200">
              <a:solidFill>
                <a:srgbClr val="898989"/>
              </a:solidFill>
            </a:endParaRPr>
          </a:p>
        </p:txBody>
      </p:sp>
      <p:pic>
        <p:nvPicPr>
          <p:cNvPr id="1026" name="Picture 2" descr="Soru Sorma Sanatı - Martı Derg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427" y="2080419"/>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53184"/>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654305"/>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14</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673" y="990813"/>
            <a:ext cx="10280469" cy="5462237"/>
          </a:xfrm>
          <a:prstGeom prst="rect">
            <a:avLst/>
          </a:prstGeom>
        </p:spPr>
      </p:pic>
      <p:sp>
        <p:nvSpPr>
          <p:cNvPr id="6" name="Unvan 6"/>
          <p:cNvSpPr>
            <a:spLocks noGrp="1"/>
          </p:cNvSpPr>
          <p:nvPr>
            <p:ph type="title"/>
          </p:nvPr>
        </p:nvSpPr>
        <p:spPr>
          <a:xfrm>
            <a:off x="1802673" y="104504"/>
            <a:ext cx="10280469" cy="796834"/>
          </a:xfrm>
        </p:spPr>
        <p:txBody>
          <a:bodyPr>
            <a:normAutofit fontScale="90000"/>
          </a:bodyPr>
          <a:lstStyle/>
          <a:p>
            <a:pPr algn="ctr"/>
            <a:r>
              <a:rPr lang="tr-TR" sz="3600" b="1" dirty="0">
                <a:solidFill>
                  <a:srgbClr val="C00000"/>
                </a:solidFill>
              </a:rPr>
              <a:t>2023 Yılı Akredite Program Sayısı </a:t>
            </a:r>
            <a:br>
              <a:rPr lang="tr-TR" sz="3600" b="1" dirty="0">
                <a:solidFill>
                  <a:srgbClr val="C00000"/>
                </a:solidFill>
              </a:rPr>
            </a:br>
            <a:r>
              <a:rPr lang="tr-TR" sz="2700" b="1" i="1" dirty="0">
                <a:solidFill>
                  <a:srgbClr val="0000CC"/>
                </a:solidFill>
              </a:rPr>
              <a:t>(YÖKAK </a:t>
            </a:r>
            <a:r>
              <a:rPr lang="tr-TR" sz="2700" b="1" i="1" dirty="0" smtClean="0">
                <a:solidFill>
                  <a:srgbClr val="0000CC"/>
                </a:solidFill>
              </a:rPr>
              <a:t>2023 </a:t>
            </a:r>
            <a:r>
              <a:rPr lang="tr-TR" sz="2700" b="1" i="1" dirty="0">
                <a:solidFill>
                  <a:srgbClr val="0000CC"/>
                </a:solidFill>
              </a:rPr>
              <a:t>Yılı Değerlendirme Programları Raporu)</a:t>
            </a:r>
            <a:endParaRPr lang="tr-TR" sz="2700" dirty="0"/>
          </a:p>
        </p:txBody>
      </p:sp>
    </p:spTree>
    <p:extLst>
      <p:ext uri="{BB962C8B-B14F-4D97-AF65-F5344CB8AC3E}">
        <p14:creationId xmlns:p14="http://schemas.microsoft.com/office/powerpoint/2010/main" val="2262938311"/>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2192001" cy="5441950"/>
          </a:xfrm>
          <a:prstGeom prst="rect">
            <a:avLst/>
          </a:prstGeom>
        </p:spPr>
      </p:pic>
      <p:sp>
        <p:nvSpPr>
          <p:cNvPr id="7" name="Unvan 6"/>
          <p:cNvSpPr>
            <a:spLocks noGrp="1"/>
          </p:cNvSpPr>
          <p:nvPr>
            <p:ph type="title"/>
          </p:nvPr>
        </p:nvSpPr>
        <p:spPr>
          <a:xfrm>
            <a:off x="1802674" y="1"/>
            <a:ext cx="10241280" cy="796834"/>
          </a:xfrm>
        </p:spPr>
        <p:txBody>
          <a:bodyPr>
            <a:normAutofit fontScale="90000"/>
          </a:bodyPr>
          <a:lstStyle/>
          <a:p>
            <a:pPr algn="ctr"/>
            <a:r>
              <a:rPr lang="tr-TR" sz="3600" b="1" dirty="0">
                <a:solidFill>
                  <a:srgbClr val="C00000"/>
                </a:solidFill>
              </a:rPr>
              <a:t>2023 Yılı Akredite Program Sayısı </a:t>
            </a:r>
            <a:br>
              <a:rPr lang="tr-TR" sz="3600" b="1" dirty="0">
                <a:solidFill>
                  <a:srgbClr val="C00000"/>
                </a:solidFill>
              </a:rPr>
            </a:br>
            <a:r>
              <a:rPr lang="tr-TR" sz="2200" b="1" i="1" dirty="0">
                <a:solidFill>
                  <a:srgbClr val="0000CC"/>
                </a:solidFill>
              </a:rPr>
              <a:t>(YÖKAK </a:t>
            </a:r>
            <a:r>
              <a:rPr lang="tr-TR" sz="2200" b="1" i="1" dirty="0" smtClean="0">
                <a:solidFill>
                  <a:srgbClr val="0000CC"/>
                </a:solidFill>
              </a:rPr>
              <a:t>2023 </a:t>
            </a:r>
            <a:r>
              <a:rPr lang="tr-TR" sz="2200" b="1" i="1" dirty="0">
                <a:solidFill>
                  <a:srgbClr val="0000CC"/>
                </a:solidFill>
              </a:rPr>
              <a:t>Yılı Değerlendirme Programları Raporu)</a:t>
            </a:r>
            <a:endParaRPr lang="tr-TR" sz="2200" dirty="0"/>
          </a:p>
        </p:txBody>
      </p:sp>
    </p:spTree>
    <p:extLst>
      <p:ext uri="{BB962C8B-B14F-4D97-AF65-F5344CB8AC3E}">
        <p14:creationId xmlns:p14="http://schemas.microsoft.com/office/powerpoint/2010/main" val="2970526503"/>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16</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399"/>
            <a:ext cx="12192001" cy="5441949"/>
          </a:xfrm>
          <a:prstGeom prst="rect">
            <a:avLst/>
          </a:prstGeom>
        </p:spPr>
      </p:pic>
      <p:sp>
        <p:nvSpPr>
          <p:cNvPr id="6" name="Unvan 6"/>
          <p:cNvSpPr>
            <a:spLocks noGrp="1"/>
          </p:cNvSpPr>
          <p:nvPr>
            <p:ph type="title"/>
          </p:nvPr>
        </p:nvSpPr>
        <p:spPr>
          <a:xfrm>
            <a:off x="1802674" y="1"/>
            <a:ext cx="9551126" cy="796834"/>
          </a:xfrm>
        </p:spPr>
        <p:txBody>
          <a:bodyPr>
            <a:normAutofit fontScale="90000"/>
          </a:bodyPr>
          <a:lstStyle/>
          <a:p>
            <a:pPr algn="ctr"/>
            <a:r>
              <a:rPr lang="tr-TR" sz="3600" b="1" dirty="0">
                <a:solidFill>
                  <a:srgbClr val="C00000"/>
                </a:solidFill>
              </a:rPr>
              <a:t>2023 Yılı Akredite Program Sayısı </a:t>
            </a:r>
            <a:br>
              <a:rPr lang="tr-TR" sz="3600" b="1" dirty="0">
                <a:solidFill>
                  <a:srgbClr val="C00000"/>
                </a:solidFill>
              </a:rPr>
            </a:br>
            <a:r>
              <a:rPr lang="tr-TR" sz="2200" b="1" i="1" dirty="0">
                <a:solidFill>
                  <a:srgbClr val="0000CC"/>
                </a:solidFill>
              </a:rPr>
              <a:t>(YÖKAK </a:t>
            </a:r>
            <a:r>
              <a:rPr lang="tr-TR" sz="2200" b="1" i="1" dirty="0" smtClean="0">
                <a:solidFill>
                  <a:srgbClr val="0000CC"/>
                </a:solidFill>
              </a:rPr>
              <a:t>2023 </a:t>
            </a:r>
            <a:r>
              <a:rPr lang="tr-TR" sz="2200" b="1" i="1" dirty="0">
                <a:solidFill>
                  <a:srgbClr val="0000CC"/>
                </a:solidFill>
              </a:rPr>
              <a:t>Yılı Değerlendirme Programları Raporu)</a:t>
            </a:r>
            <a:endParaRPr lang="tr-TR" sz="2200" dirty="0"/>
          </a:p>
        </p:txBody>
      </p:sp>
    </p:spTree>
    <p:extLst>
      <p:ext uri="{BB962C8B-B14F-4D97-AF65-F5344CB8AC3E}">
        <p14:creationId xmlns:p14="http://schemas.microsoft.com/office/powerpoint/2010/main" val="3265716468"/>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17</a:t>
            </a:fld>
            <a:endParaRPr lang="tr-T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351"/>
            <a:ext cx="12192000" cy="5503999"/>
          </a:xfrm>
          <a:prstGeom prst="rect">
            <a:avLst/>
          </a:prstGeom>
        </p:spPr>
      </p:pic>
      <p:sp>
        <p:nvSpPr>
          <p:cNvPr id="7" name="Unvan 1"/>
          <p:cNvSpPr>
            <a:spLocks noGrp="1"/>
          </p:cNvSpPr>
          <p:nvPr>
            <p:ph type="title"/>
          </p:nvPr>
        </p:nvSpPr>
        <p:spPr>
          <a:xfrm>
            <a:off x="1562100" y="133351"/>
            <a:ext cx="10458450" cy="762000"/>
          </a:xfrm>
        </p:spPr>
        <p:txBody>
          <a:bodyPr>
            <a:noAutofit/>
          </a:bodyPr>
          <a:lstStyle/>
          <a:p>
            <a:pPr algn="ctr"/>
            <a:r>
              <a:rPr lang="tr-TR" sz="3000" b="1" dirty="0">
                <a:solidFill>
                  <a:srgbClr val="C00000"/>
                </a:solidFill>
              </a:rPr>
              <a:t>Üniversitemizde Kalite Güvencesi Sistemine Neden İhtiyaç Var? </a:t>
            </a:r>
          </a:p>
        </p:txBody>
      </p:sp>
    </p:spTree>
    <p:extLst>
      <p:ext uri="{BB962C8B-B14F-4D97-AF65-F5344CB8AC3E}">
        <p14:creationId xmlns:p14="http://schemas.microsoft.com/office/powerpoint/2010/main" val="2448408756"/>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4294967295"/>
          </p:nvPr>
        </p:nvSpPr>
        <p:spPr>
          <a:xfrm>
            <a:off x="0" y="6356350"/>
            <a:ext cx="2743200" cy="365125"/>
          </a:xfrm>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4294967295"/>
          </p:nvPr>
        </p:nvSpPr>
        <p:spPr>
          <a:xfrm>
            <a:off x="9448800" y="6356350"/>
            <a:ext cx="2743200" cy="365125"/>
          </a:xfrm>
        </p:spPr>
        <p:txBody>
          <a:bodyPr/>
          <a:lstStyle/>
          <a:p>
            <a:fld id="{993F692B-8A7A-473C-8BE4-D66C8DE9A1BF}" type="slidenum">
              <a:rPr lang="tr-TR" smtClean="0"/>
              <a:pPr/>
              <a:t>18</a:t>
            </a:fld>
            <a:endParaRPr lang="tr-T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2192000" cy="5943600"/>
          </a:xfrm>
          <a:prstGeom prst="rect">
            <a:avLst/>
          </a:prstGeom>
        </p:spPr>
      </p:pic>
      <p:sp>
        <p:nvSpPr>
          <p:cNvPr id="7" name="Unvan 1"/>
          <p:cNvSpPr txBox="1">
            <a:spLocks/>
          </p:cNvSpPr>
          <p:nvPr/>
        </p:nvSpPr>
        <p:spPr>
          <a:xfrm>
            <a:off x="1562100" y="133351"/>
            <a:ext cx="10458450"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r>
              <a:rPr lang="tr-TR" sz="3000" b="1" smtClean="0">
                <a:solidFill>
                  <a:srgbClr val="C00000"/>
                </a:solidFill>
              </a:rPr>
              <a:t>Üniversitemizde Kalite Güvencesi Sistemine Neden İhtiyaç Var? </a:t>
            </a:r>
            <a:endParaRPr lang="tr-TR" sz="3000" b="1" dirty="0">
              <a:solidFill>
                <a:srgbClr val="C00000"/>
              </a:solidFill>
            </a:endParaRPr>
          </a:p>
        </p:txBody>
      </p:sp>
      <p:pic>
        <p:nvPicPr>
          <p:cNvPr id="2" name="Resim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39808" y="6496050"/>
            <a:ext cx="452192" cy="458472"/>
          </a:xfrm>
          <a:prstGeom prst="rect">
            <a:avLst/>
          </a:prstGeom>
        </p:spPr>
      </p:pic>
    </p:spTree>
    <p:extLst>
      <p:ext uri="{BB962C8B-B14F-4D97-AF65-F5344CB8AC3E}">
        <p14:creationId xmlns:p14="http://schemas.microsoft.com/office/powerpoint/2010/main" val="1562053986"/>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395662" y="152400"/>
            <a:ext cx="9958137" cy="665748"/>
          </a:xfrm>
        </p:spPr>
        <p:txBody>
          <a:bodyPr>
            <a:normAutofit fontScale="90000"/>
          </a:bodyPr>
          <a:lstStyle/>
          <a:p>
            <a:pPr algn="ctr"/>
            <a:r>
              <a:rPr lang="tr-TR" b="1" dirty="0" smtClean="0">
                <a:solidFill>
                  <a:srgbClr val="C00000"/>
                </a:solidFill>
              </a:rPr>
              <a:t>Kalite Güvencesi Nedir?</a:t>
            </a:r>
            <a:endParaRPr lang="tr-TR" b="1" dirty="0">
              <a:solidFill>
                <a:srgbClr val="C00000"/>
              </a:solidFill>
            </a:endParaRPr>
          </a:p>
        </p:txBody>
      </p:sp>
      <p:sp>
        <p:nvSpPr>
          <p:cNvPr id="8" name="İçerik Yer Tutucusu 7"/>
          <p:cNvSpPr>
            <a:spLocks noGrp="1"/>
          </p:cNvSpPr>
          <p:nvPr>
            <p:ph idx="1"/>
          </p:nvPr>
        </p:nvSpPr>
        <p:spPr>
          <a:xfrm>
            <a:off x="514349" y="1447800"/>
            <a:ext cx="7282113" cy="4729163"/>
          </a:xfrm>
        </p:spPr>
        <p:txBody>
          <a:bodyPr>
            <a:normAutofit fontScale="92500" lnSpcReduction="10000"/>
          </a:bodyPr>
          <a:lstStyle/>
          <a:p>
            <a:pPr>
              <a:lnSpc>
                <a:spcPct val="120000"/>
              </a:lnSpc>
              <a:spcBef>
                <a:spcPts val="0"/>
              </a:spcBef>
              <a:spcAft>
                <a:spcPts val="400"/>
              </a:spcAft>
            </a:pPr>
            <a:r>
              <a:rPr lang="tr-TR" sz="3200" dirty="0" smtClean="0"/>
              <a:t>Eğitim kurumlarının ve programlarının kalitesini artırmak ve sürekli iyileştirmek amacıyla uyguladığı bir dizi politika, süreç ve prosedürdür.</a:t>
            </a:r>
          </a:p>
          <a:p>
            <a:pPr>
              <a:lnSpc>
                <a:spcPct val="120000"/>
              </a:lnSpc>
              <a:spcBef>
                <a:spcPts val="0"/>
              </a:spcBef>
              <a:spcAft>
                <a:spcPts val="400"/>
              </a:spcAft>
            </a:pPr>
            <a:endParaRPr lang="tr-TR" sz="3200" dirty="0" smtClean="0"/>
          </a:p>
          <a:p>
            <a:pPr>
              <a:lnSpc>
                <a:spcPct val="120000"/>
              </a:lnSpc>
              <a:spcBef>
                <a:spcPts val="0"/>
              </a:spcBef>
              <a:spcAft>
                <a:spcPts val="400"/>
              </a:spcAft>
            </a:pPr>
            <a:r>
              <a:rPr lang="tr-TR" sz="3200" dirty="0" smtClean="0"/>
              <a:t>Kalite Güvencesi, eğitim alanındaki standartları ve en iyi uygulamaları belirlemek, ölçmek ve sürdürmek için kullanılır.  </a:t>
            </a:r>
            <a:endParaRPr lang="tr-TR" sz="3200" dirty="0"/>
          </a:p>
        </p:txBody>
      </p:sp>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19</a:t>
            </a:fld>
            <a:endParaRPr lang="tr-TR"/>
          </a:p>
        </p:txBody>
      </p:sp>
      <p:pic>
        <p:nvPicPr>
          <p:cNvPr id="5122" name="Picture 2" descr="Kalite Koordinatörlüğü"/>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19006189">
            <a:off x="6856873" y="2435987"/>
            <a:ext cx="5161427" cy="215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10094"/>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B6C9DBDA-5FB6-7923-E61A-AB4ABBDDB67A}"/>
              </a:ext>
            </a:extLst>
          </p:cNvPr>
          <p:cNvSpPr txBox="1"/>
          <p:nvPr/>
        </p:nvSpPr>
        <p:spPr>
          <a:xfrm>
            <a:off x="2277979" y="189814"/>
            <a:ext cx="9783594" cy="5262979"/>
          </a:xfrm>
          <a:prstGeom prst="rect">
            <a:avLst/>
          </a:prstGeom>
          <a:noFill/>
        </p:spPr>
        <p:txBody>
          <a:bodyPr wrap="square">
            <a:spAutoFit/>
          </a:bodyPr>
          <a:lstStyle/>
          <a:p>
            <a:pPr lvl="0" algn="ctr">
              <a:defRPr/>
            </a:pPr>
            <a:r>
              <a:rPr lang="tr-TR" sz="3600" b="1" dirty="0">
                <a:solidFill>
                  <a:schemeClr val="bg1"/>
                </a:solidFill>
                <a:ea typeface="Tahoma" panose="020B0604030504040204" pitchFamily="34" charset="0"/>
                <a:cs typeface="Calibri" panose="020F0502020204030204" pitchFamily="34" charset="0"/>
              </a:rPr>
              <a:t>T.C.</a:t>
            </a:r>
          </a:p>
          <a:p>
            <a:pPr lvl="0" algn="ctr">
              <a:defRPr/>
            </a:pPr>
            <a:r>
              <a:rPr lang="tr-TR" sz="3600" b="1" dirty="0">
                <a:solidFill>
                  <a:schemeClr val="bg1"/>
                </a:solidFill>
                <a:ea typeface="Tahoma" panose="020B0604030504040204" pitchFamily="34" charset="0"/>
                <a:cs typeface="Calibri" panose="020F0502020204030204" pitchFamily="34" charset="0"/>
              </a:rPr>
              <a:t>TRABZON ÜNİVERSİTESİ</a:t>
            </a:r>
          </a:p>
          <a:p>
            <a:pPr algn="ctr"/>
            <a:r>
              <a:rPr lang="tr-TR" sz="3600" b="1" dirty="0">
                <a:solidFill>
                  <a:schemeClr val="bg1"/>
                </a:solidFill>
              </a:rPr>
              <a:t>KURUMSAL İÇ DEĞERLENDİRME RAPORU (KİDR) VE BİRİM/BÖLÜM İÇ DEĞERLENDİRME RAPORU (BİDR) </a:t>
            </a:r>
            <a:r>
              <a:rPr lang="tr-TR" sz="3600" b="1" dirty="0" smtClean="0">
                <a:solidFill>
                  <a:schemeClr val="bg1"/>
                </a:solidFill>
              </a:rPr>
              <a:t>BİLGİLENDİRME </a:t>
            </a:r>
            <a:r>
              <a:rPr lang="tr-TR" sz="3600" b="1" dirty="0">
                <a:solidFill>
                  <a:schemeClr val="bg1"/>
                </a:solidFill>
              </a:rPr>
              <a:t>VE  </a:t>
            </a:r>
          </a:p>
          <a:p>
            <a:pPr algn="ctr"/>
            <a:r>
              <a:rPr lang="tr-TR" sz="3600" b="1" dirty="0">
                <a:solidFill>
                  <a:schemeClr val="bg1"/>
                </a:solidFill>
                <a:ea typeface="Tahoma" panose="020B0604030504040204" pitchFamily="34" charset="0"/>
                <a:cs typeface="Calibri" panose="020F0502020204030204" pitchFamily="34" charset="0"/>
              </a:rPr>
              <a:t>KALİTE KOMİSYONU - KALİTE KOORDİNATÖRLÜĞÜ BİRİM ZİYARETLERİ GERİ </a:t>
            </a:r>
            <a:r>
              <a:rPr lang="tr-TR" sz="3600" b="1" dirty="0" smtClean="0">
                <a:solidFill>
                  <a:schemeClr val="bg1"/>
                </a:solidFill>
                <a:ea typeface="Tahoma" panose="020B0604030504040204" pitchFamily="34" charset="0"/>
                <a:cs typeface="Calibri" panose="020F0502020204030204" pitchFamily="34" charset="0"/>
              </a:rPr>
              <a:t>BİLDİRİM</a:t>
            </a:r>
            <a:endParaRPr lang="tr-TR" sz="3600" b="1" dirty="0">
              <a:solidFill>
                <a:schemeClr val="bg1"/>
              </a:solidFill>
              <a:ea typeface="Tahoma" panose="020B0604030504040204" pitchFamily="34" charset="0"/>
              <a:cs typeface="Calibri" panose="020F0502020204030204" pitchFamily="34" charset="0"/>
            </a:endParaRPr>
          </a:p>
          <a:p>
            <a:pPr lvl="0" algn="ctr"/>
            <a:r>
              <a:rPr lang="tr-TR" sz="3600" b="1" dirty="0" smtClean="0">
                <a:solidFill>
                  <a:prstClr val="white"/>
                </a:solidFill>
                <a:ea typeface="Tahoma" panose="020B0604030504040204" pitchFamily="34" charset="0"/>
                <a:cs typeface="Calibri" panose="020F0502020204030204" pitchFamily="34" charset="0"/>
              </a:rPr>
              <a:t> TOPLANTISINA </a:t>
            </a:r>
            <a:r>
              <a:rPr kumimoji="0" lang="tr-TR" sz="3600" b="1" i="0" u="none" strike="noStrike" kern="1200" cap="none" spc="0" normalizeH="0" baseline="0" noProof="0" dirty="0" smtClean="0">
                <a:ln>
                  <a:noFill/>
                </a:ln>
                <a:solidFill>
                  <a:prstClr val="white"/>
                </a:solidFill>
                <a:effectLst/>
                <a:uLnTx/>
                <a:uFillTx/>
                <a:latin typeface="Calibri" panose="020F0502020204030204"/>
                <a:ea typeface="Tahoma" panose="020B0604030504040204" pitchFamily="34" charset="0"/>
                <a:cs typeface="Calibri" panose="020F0502020204030204" pitchFamily="34" charset="0"/>
              </a:rPr>
              <a:t>HOŞGELDİNİZ</a:t>
            </a:r>
            <a:r>
              <a:rPr kumimoji="0" lang="tr-TR" sz="36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Calibri" panose="020F0502020204030204" pitchFamily="34" charset="0"/>
              </a:rPr>
              <a:t>.</a:t>
            </a:r>
          </a:p>
          <a:p>
            <a:pPr marL="0" marR="0" lvl="0" indent="0" algn="ctr" defTabSz="914400" rtl="0" eaLnBrk="1" fontAlgn="auto" latinLnBrk="0" hangingPunct="1">
              <a:buClrTx/>
              <a:buSzTx/>
              <a:buFontTx/>
              <a:buNone/>
              <a:tabLst/>
              <a:defRPr/>
            </a:pPr>
            <a:endParaRPr kumimoji="0" lang="tr-TR" sz="1600" b="1" i="0" u="none" strike="noStrike" kern="1200" cap="none" spc="0" normalizeH="0" baseline="0" noProof="0" dirty="0" smtClean="0">
              <a:ln>
                <a:noFill/>
              </a:ln>
              <a:solidFill>
                <a:prstClr val="white"/>
              </a:solidFill>
              <a:effectLst/>
              <a:uLnTx/>
              <a:uFillTx/>
              <a:latin typeface="Calibri" panose="020F0502020204030204"/>
              <a:ea typeface="Tahoma" panose="020B0604030504040204" pitchFamily="34" charset="0"/>
              <a:cs typeface="Calibri" panose="020F0502020204030204" pitchFamily="34" charset="0"/>
            </a:endParaRPr>
          </a:p>
          <a:p>
            <a:pPr marL="0" marR="0" lvl="0" indent="0" algn="ctr" defTabSz="914400" rtl="0" eaLnBrk="1" fontAlgn="auto" latinLnBrk="0" hangingPunct="1">
              <a:buClrTx/>
              <a:buSzTx/>
              <a:buFontTx/>
              <a:buNone/>
              <a:tabLst/>
              <a:defRPr/>
            </a:pPr>
            <a:r>
              <a:rPr kumimoji="0" lang="tr-TR" sz="1600" b="1" i="0" u="none" strike="noStrike" kern="1200" cap="none" spc="0" normalizeH="0" baseline="0" noProof="0" dirty="0" smtClean="0">
                <a:ln>
                  <a:noFill/>
                </a:ln>
                <a:solidFill>
                  <a:prstClr val="white"/>
                </a:solidFill>
                <a:effectLst/>
                <a:uLnTx/>
                <a:uFillTx/>
                <a:latin typeface="Calibri" panose="020F0502020204030204"/>
                <a:ea typeface="Tahoma" panose="020B0604030504040204" pitchFamily="34" charset="0"/>
                <a:cs typeface="Calibri" panose="020F0502020204030204" pitchFamily="34" charset="0"/>
              </a:rPr>
              <a:t>PROF</a:t>
            </a:r>
            <a:r>
              <a:rPr kumimoji="0" lang="tr-TR" sz="16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Calibri" panose="020F0502020204030204" pitchFamily="34" charset="0"/>
              </a:rPr>
              <a:t>. DR. </a:t>
            </a:r>
            <a:r>
              <a:rPr lang="tr-TR" sz="1600" b="1" dirty="0" smtClean="0">
                <a:solidFill>
                  <a:prstClr val="white"/>
                </a:solidFill>
                <a:latin typeface="Calibri" panose="020F0502020204030204"/>
                <a:ea typeface="Tahoma" panose="020B0604030504040204" pitchFamily="34" charset="0"/>
                <a:cs typeface="Calibri" panose="020F0502020204030204" pitchFamily="34" charset="0"/>
              </a:rPr>
              <a:t>ATİLLA ÇİMER</a:t>
            </a:r>
            <a:endParaRPr kumimoji="0" lang="tr-TR" sz="16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Calibri" panose="020F0502020204030204" pitchFamily="34" charset="0"/>
            </a:endParaRPr>
          </a:p>
          <a:p>
            <a:pPr marL="0" marR="0" lvl="0" indent="0" algn="ctr" defTabSz="914400" rtl="0" eaLnBrk="1" fontAlgn="auto" latinLnBrk="0" hangingPunct="1">
              <a:buClrTx/>
              <a:buSzTx/>
              <a:buFontTx/>
              <a:buNone/>
              <a:tabLst/>
              <a:defRPr/>
            </a:pPr>
            <a:r>
              <a:rPr kumimoji="0" lang="tr-TR" sz="1600" b="1" i="0" u="none" strike="noStrike" kern="1200" cap="none" spc="0" normalizeH="0" baseline="0" noProof="0" dirty="0" smtClean="0">
                <a:ln>
                  <a:noFill/>
                </a:ln>
                <a:solidFill>
                  <a:prstClr val="white"/>
                </a:solidFill>
                <a:effectLst/>
                <a:uLnTx/>
                <a:uFillTx/>
                <a:latin typeface="Calibri" panose="020F0502020204030204"/>
                <a:ea typeface="Tahoma" panose="020B0604030504040204" pitchFamily="34" charset="0"/>
                <a:cs typeface="Calibri" panose="020F0502020204030204" pitchFamily="34" charset="0"/>
              </a:rPr>
              <a:t>REKTÖR YARDIMCISI</a:t>
            </a:r>
            <a:endParaRPr kumimoji="0" lang="tr-TR" sz="16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932519854"/>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395662" y="152400"/>
            <a:ext cx="9958137" cy="665748"/>
          </a:xfrm>
        </p:spPr>
        <p:txBody>
          <a:bodyPr>
            <a:normAutofit fontScale="90000"/>
          </a:bodyPr>
          <a:lstStyle/>
          <a:p>
            <a:pPr algn="ctr"/>
            <a:r>
              <a:rPr lang="tr-TR" b="1" dirty="0" smtClean="0">
                <a:solidFill>
                  <a:srgbClr val="C00000"/>
                </a:solidFill>
              </a:rPr>
              <a:t>Kalite Güvencesi Nedir?</a:t>
            </a:r>
            <a:endParaRPr lang="tr-TR" b="1" dirty="0">
              <a:solidFill>
                <a:srgbClr val="C00000"/>
              </a:solidFill>
            </a:endParaRPr>
          </a:p>
        </p:txBody>
      </p:sp>
      <p:sp>
        <p:nvSpPr>
          <p:cNvPr id="8" name="İçerik Yer Tutucusu 7"/>
          <p:cNvSpPr>
            <a:spLocks noGrp="1"/>
          </p:cNvSpPr>
          <p:nvPr>
            <p:ph idx="1"/>
          </p:nvPr>
        </p:nvSpPr>
        <p:spPr>
          <a:xfrm>
            <a:off x="514350" y="1443790"/>
            <a:ext cx="8096250" cy="4733174"/>
          </a:xfrm>
        </p:spPr>
        <p:txBody>
          <a:bodyPr>
            <a:normAutofit lnSpcReduction="10000"/>
          </a:bodyPr>
          <a:lstStyle/>
          <a:p>
            <a:pPr>
              <a:lnSpc>
                <a:spcPct val="120000"/>
              </a:lnSpc>
              <a:spcBef>
                <a:spcPts val="0"/>
              </a:spcBef>
              <a:spcAft>
                <a:spcPts val="400"/>
              </a:spcAft>
            </a:pPr>
            <a:r>
              <a:rPr lang="tr-TR" dirty="0" smtClean="0"/>
              <a:t>Uygulamaların </a:t>
            </a:r>
            <a:r>
              <a:rPr lang="tr-TR" dirty="0" smtClean="0">
                <a:solidFill>
                  <a:srgbClr val="FF0000"/>
                </a:solidFill>
              </a:rPr>
              <a:t>sistematik</a:t>
            </a:r>
            <a:r>
              <a:rPr lang="tr-TR" dirty="0" smtClean="0"/>
              <a:t>, birbirleri ile </a:t>
            </a:r>
            <a:r>
              <a:rPr lang="tr-TR" b="1" dirty="0" smtClean="0">
                <a:solidFill>
                  <a:srgbClr val="FF0000"/>
                </a:solidFill>
              </a:rPr>
              <a:t>tutarlı</a:t>
            </a:r>
            <a:r>
              <a:rPr lang="tr-TR" dirty="0" smtClean="0"/>
              <a:t>, sürekliliği olan, benzer ve rakip kurumlarla benzeşen, kurumsal karakterde uygulamalar olması beklenmektedir,</a:t>
            </a:r>
          </a:p>
          <a:p>
            <a:pPr>
              <a:lnSpc>
                <a:spcPct val="120000"/>
              </a:lnSpc>
              <a:spcBef>
                <a:spcPts val="0"/>
              </a:spcBef>
              <a:spcAft>
                <a:spcPts val="400"/>
              </a:spcAft>
            </a:pPr>
            <a:endParaRPr lang="tr-TR" dirty="0" smtClean="0"/>
          </a:p>
          <a:p>
            <a:pPr>
              <a:lnSpc>
                <a:spcPct val="120000"/>
              </a:lnSpc>
              <a:spcBef>
                <a:spcPts val="0"/>
              </a:spcBef>
              <a:spcAft>
                <a:spcPts val="400"/>
              </a:spcAft>
            </a:pPr>
            <a:r>
              <a:rPr lang="tr-TR" b="1" dirty="0" smtClean="0">
                <a:solidFill>
                  <a:srgbClr val="FF0000"/>
                </a:solidFill>
              </a:rPr>
              <a:t>Hesap verebilirlik ve şeffaflık </a:t>
            </a:r>
            <a:r>
              <a:rPr lang="tr-TR" dirty="0" smtClean="0"/>
              <a:t>unsuru olarak </a:t>
            </a:r>
            <a:r>
              <a:rPr lang="tr-TR" dirty="0"/>
              <a:t>b</a:t>
            </a:r>
            <a:r>
              <a:rPr lang="tr-TR" dirty="0" smtClean="0"/>
              <a:t>aşlayan ve standartlara uyum vurgusunu taşıyan kalite güvencesi, giderek iyileşme / gelişme hedefine </a:t>
            </a:r>
            <a:r>
              <a:rPr lang="tr-TR" dirty="0" err="1" smtClean="0"/>
              <a:t>evrilmektedir</a:t>
            </a:r>
            <a:r>
              <a:rPr lang="tr-TR" dirty="0" smtClean="0"/>
              <a:t>.  </a:t>
            </a:r>
            <a:endParaRPr lang="tr-TR" dirty="0"/>
          </a:p>
        </p:txBody>
      </p:sp>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20</a:t>
            </a:fld>
            <a:endParaRPr lang="tr-TR"/>
          </a:p>
        </p:txBody>
      </p:sp>
      <p:pic>
        <p:nvPicPr>
          <p:cNvPr id="6146" name="Picture 2" descr="ISO 26000 Standardının Temel İlkeleri | KUM"/>
          <p:cNvPicPr>
            <a:picLocks noChangeAspect="1" noChangeArrowheads="1"/>
          </p:cNvPicPr>
          <p:nvPr/>
        </p:nvPicPr>
        <p:blipFill rotWithShape="1">
          <a:blip r:embed="rId2">
            <a:extLst>
              <a:ext uri="{28A0092B-C50C-407E-A947-70E740481C1C}">
                <a14:useLocalDpi xmlns:a14="http://schemas.microsoft.com/office/drawing/2010/main" val="0"/>
              </a:ext>
            </a:extLst>
          </a:blip>
          <a:srcRect l="24784" r="26479" b="-517"/>
          <a:stretch/>
        </p:blipFill>
        <p:spPr bwMode="auto">
          <a:xfrm>
            <a:off x="8640000" y="1571492"/>
            <a:ext cx="3418650" cy="352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93360"/>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62150" y="133350"/>
            <a:ext cx="9391650" cy="685800"/>
          </a:xfrm>
        </p:spPr>
        <p:txBody>
          <a:bodyPr>
            <a:normAutofit fontScale="90000"/>
          </a:bodyPr>
          <a:lstStyle/>
          <a:p>
            <a:pPr algn="ctr"/>
            <a:r>
              <a:rPr lang="tr-TR" b="1" dirty="0">
                <a:solidFill>
                  <a:srgbClr val="C00000"/>
                </a:solidFill>
              </a:rPr>
              <a:t>Kalite Güvencesi Nedir?</a:t>
            </a:r>
            <a:endParaRPr lang="tr-TR" dirty="0"/>
          </a:p>
        </p:txBody>
      </p:sp>
      <p:sp>
        <p:nvSpPr>
          <p:cNvPr id="3" name="İçerik Yer Tutucusu 2"/>
          <p:cNvSpPr>
            <a:spLocks noGrp="1"/>
          </p:cNvSpPr>
          <p:nvPr>
            <p:ph idx="1"/>
          </p:nvPr>
        </p:nvSpPr>
        <p:spPr>
          <a:xfrm>
            <a:off x="647700" y="1443789"/>
            <a:ext cx="11087100" cy="4252162"/>
          </a:xfrm>
        </p:spPr>
        <p:txBody>
          <a:bodyPr>
            <a:normAutofit fontScale="92500" lnSpcReduction="10000"/>
          </a:bodyPr>
          <a:lstStyle/>
          <a:p>
            <a:pPr marL="0" indent="0">
              <a:buNone/>
            </a:pPr>
            <a:r>
              <a:rPr lang="tr-TR" sz="3600" dirty="0"/>
              <a:t>Bu sistem </a:t>
            </a:r>
            <a:r>
              <a:rPr lang="tr-TR" sz="3600" dirty="0">
                <a:solidFill>
                  <a:srgbClr val="0000CC"/>
                </a:solidFill>
              </a:rPr>
              <a:t>özel sektör ya da işletmelerinin </a:t>
            </a:r>
            <a:r>
              <a:rPr lang="tr-TR" sz="3600" dirty="0"/>
              <a:t>yönetim anlayışı </a:t>
            </a:r>
            <a:r>
              <a:rPr lang="tr-TR" sz="3600" dirty="0" smtClean="0"/>
              <a:t>arasında; </a:t>
            </a:r>
          </a:p>
          <a:p>
            <a:pPr algn="ctr"/>
            <a:r>
              <a:rPr lang="tr-TR" sz="3600" b="1" dirty="0" smtClean="0">
                <a:solidFill>
                  <a:srgbClr val="0000CC"/>
                </a:solidFill>
              </a:rPr>
              <a:t>stratejik </a:t>
            </a:r>
            <a:r>
              <a:rPr lang="tr-TR" sz="3600" b="1" dirty="0">
                <a:solidFill>
                  <a:srgbClr val="0000CC"/>
                </a:solidFill>
              </a:rPr>
              <a:t>planlama, </a:t>
            </a:r>
            <a:endParaRPr lang="tr-TR" sz="3600" b="1" dirty="0" smtClean="0">
              <a:solidFill>
                <a:srgbClr val="0000CC"/>
              </a:solidFill>
            </a:endParaRPr>
          </a:p>
          <a:p>
            <a:pPr algn="ctr"/>
            <a:r>
              <a:rPr lang="tr-TR" sz="3600" b="1" dirty="0" smtClean="0">
                <a:solidFill>
                  <a:srgbClr val="0000CC"/>
                </a:solidFill>
              </a:rPr>
              <a:t>toplam </a:t>
            </a:r>
            <a:r>
              <a:rPr lang="tr-TR" sz="3600" b="1" dirty="0">
                <a:solidFill>
                  <a:srgbClr val="0000CC"/>
                </a:solidFill>
              </a:rPr>
              <a:t>kalite yönetimi, </a:t>
            </a:r>
            <a:endParaRPr lang="tr-TR" sz="3600" b="1" dirty="0" smtClean="0">
              <a:solidFill>
                <a:srgbClr val="0000CC"/>
              </a:solidFill>
            </a:endParaRPr>
          </a:p>
          <a:p>
            <a:pPr algn="ctr"/>
            <a:r>
              <a:rPr lang="tr-TR" sz="3600" b="1" dirty="0" smtClean="0">
                <a:solidFill>
                  <a:srgbClr val="0000CC"/>
                </a:solidFill>
              </a:rPr>
              <a:t>performans </a:t>
            </a:r>
            <a:r>
              <a:rPr lang="tr-TR" sz="3600" b="1" dirty="0">
                <a:solidFill>
                  <a:srgbClr val="0000CC"/>
                </a:solidFill>
              </a:rPr>
              <a:t>bütçeleme ve </a:t>
            </a:r>
            <a:endParaRPr lang="tr-TR" sz="3600" b="1" dirty="0" smtClean="0">
              <a:solidFill>
                <a:srgbClr val="0000CC"/>
              </a:solidFill>
            </a:endParaRPr>
          </a:p>
          <a:p>
            <a:pPr algn="ctr"/>
            <a:r>
              <a:rPr lang="tr-TR" sz="3600" b="1" dirty="0" smtClean="0">
                <a:solidFill>
                  <a:srgbClr val="0000CC"/>
                </a:solidFill>
              </a:rPr>
              <a:t>performans </a:t>
            </a:r>
            <a:r>
              <a:rPr lang="tr-TR" sz="3600" b="1" dirty="0">
                <a:solidFill>
                  <a:srgbClr val="0000CC"/>
                </a:solidFill>
              </a:rPr>
              <a:t>yönetimi </a:t>
            </a:r>
            <a:endParaRPr lang="tr-TR" sz="3600" b="1" dirty="0" smtClean="0">
              <a:solidFill>
                <a:srgbClr val="0000CC"/>
              </a:solidFill>
            </a:endParaRPr>
          </a:p>
          <a:p>
            <a:pPr marL="0" indent="0">
              <a:buNone/>
            </a:pPr>
            <a:endParaRPr lang="tr-TR" sz="3600" dirty="0"/>
          </a:p>
          <a:p>
            <a:pPr marL="0" indent="0">
              <a:buNone/>
            </a:pPr>
            <a:r>
              <a:rPr lang="tr-TR" sz="3600" dirty="0" smtClean="0"/>
              <a:t>gibi </a:t>
            </a:r>
            <a:r>
              <a:rPr lang="tr-TR" sz="3600" dirty="0"/>
              <a:t>bazı kavramların </a:t>
            </a:r>
            <a:r>
              <a:rPr lang="tr-TR" sz="3600" dirty="0">
                <a:solidFill>
                  <a:srgbClr val="0000CC"/>
                </a:solidFill>
              </a:rPr>
              <a:t>kamu sektörüne </a:t>
            </a:r>
            <a:r>
              <a:rPr lang="tr-TR" sz="3600" dirty="0"/>
              <a:t>uyarlanmasını sağlamıştır. </a:t>
            </a:r>
          </a:p>
          <a:p>
            <a:pPr marL="0" indent="0">
              <a:buNone/>
            </a:pPr>
            <a:endParaRPr lang="tr-TR" sz="3600" dirty="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21</a:t>
            </a:fld>
            <a:endParaRPr lang="tr-TR"/>
          </a:p>
        </p:txBody>
      </p:sp>
    </p:spTree>
    <p:extLst>
      <p:ext uri="{BB962C8B-B14F-4D97-AF65-F5344CB8AC3E}">
        <p14:creationId xmlns:p14="http://schemas.microsoft.com/office/powerpoint/2010/main" val="3158647392"/>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1650" y="159026"/>
            <a:ext cx="10278409" cy="609600"/>
          </a:xfrm>
        </p:spPr>
        <p:txBody>
          <a:bodyPr>
            <a:noAutofit/>
          </a:bodyPr>
          <a:lstStyle/>
          <a:p>
            <a:pPr algn="ctr"/>
            <a:r>
              <a:rPr lang="tr-TR" sz="3200" b="1" dirty="0" smtClean="0">
                <a:solidFill>
                  <a:srgbClr val="C00000"/>
                </a:solidFill>
              </a:rPr>
              <a:t>Yükseköğretimde Kalite Güvencesinin Amaçları</a:t>
            </a:r>
            <a:endParaRPr lang="tr-TR" sz="3200" dirty="0"/>
          </a:p>
        </p:txBody>
      </p:sp>
      <p:sp>
        <p:nvSpPr>
          <p:cNvPr id="3" name="İçerik Yer Tutucusu 2"/>
          <p:cNvSpPr>
            <a:spLocks noGrp="1"/>
          </p:cNvSpPr>
          <p:nvPr>
            <p:ph idx="1"/>
          </p:nvPr>
        </p:nvSpPr>
        <p:spPr>
          <a:xfrm>
            <a:off x="457200" y="1425388"/>
            <a:ext cx="8153400" cy="4800600"/>
          </a:xfrm>
        </p:spPr>
        <p:txBody>
          <a:bodyPr>
            <a:noAutofit/>
          </a:bodyPr>
          <a:lstStyle/>
          <a:p>
            <a:pPr marL="0" indent="0" algn="ctr">
              <a:lnSpc>
                <a:spcPct val="100000"/>
              </a:lnSpc>
              <a:spcBef>
                <a:spcPts val="0"/>
              </a:spcBef>
              <a:spcAft>
                <a:spcPts val="400"/>
              </a:spcAft>
              <a:buNone/>
            </a:pPr>
            <a:r>
              <a:rPr lang="tr-TR" sz="3200" b="1" dirty="0" smtClean="0">
                <a:solidFill>
                  <a:srgbClr val="0000CC"/>
                </a:solidFill>
              </a:rPr>
              <a:t>Kurumun, faaliyetlerinin amaca uygun olarak gerçekleştirdiğine dair kamuoyuna verdiği </a:t>
            </a:r>
            <a:r>
              <a:rPr lang="tr-TR" sz="3200" b="1" dirty="0" smtClean="0">
                <a:solidFill>
                  <a:srgbClr val="FF0000"/>
                </a:solidFill>
              </a:rPr>
              <a:t>güvencedir. </a:t>
            </a:r>
          </a:p>
          <a:p>
            <a:pPr marL="0" indent="0" algn="ctr">
              <a:lnSpc>
                <a:spcPct val="100000"/>
              </a:lnSpc>
              <a:spcBef>
                <a:spcPts val="0"/>
              </a:spcBef>
              <a:spcAft>
                <a:spcPts val="400"/>
              </a:spcAft>
              <a:buNone/>
            </a:pPr>
            <a:endParaRPr lang="tr-TR" sz="3200" dirty="0"/>
          </a:p>
          <a:p>
            <a:pPr marL="0" indent="0" algn="ctr">
              <a:lnSpc>
                <a:spcPct val="100000"/>
              </a:lnSpc>
              <a:spcBef>
                <a:spcPts val="0"/>
              </a:spcBef>
              <a:spcAft>
                <a:spcPts val="400"/>
              </a:spcAft>
              <a:buNone/>
            </a:pPr>
            <a:r>
              <a:rPr lang="tr-TR" sz="3200" b="1" dirty="0" smtClean="0">
                <a:solidFill>
                  <a:srgbClr val="FF0000"/>
                </a:solidFill>
              </a:rPr>
              <a:t>İşin püf noktası, kurum içindeki </a:t>
            </a:r>
            <a:r>
              <a:rPr lang="tr-TR" sz="3200" b="1" dirty="0" smtClean="0">
                <a:solidFill>
                  <a:srgbClr val="0000CC"/>
                </a:solidFill>
              </a:rPr>
              <a:t>miyopluğu </a:t>
            </a:r>
            <a:r>
              <a:rPr lang="tr-TR" sz="3200" b="1" dirty="0" smtClean="0">
                <a:solidFill>
                  <a:srgbClr val="FF0000"/>
                </a:solidFill>
              </a:rPr>
              <a:t>dışsal verilerle etkisiz kılmaktadır. </a:t>
            </a:r>
          </a:p>
          <a:p>
            <a:pPr marL="0" indent="0" algn="ctr">
              <a:lnSpc>
                <a:spcPct val="100000"/>
              </a:lnSpc>
              <a:spcBef>
                <a:spcPts val="0"/>
              </a:spcBef>
              <a:spcAft>
                <a:spcPts val="400"/>
              </a:spcAft>
              <a:buNone/>
            </a:pPr>
            <a:r>
              <a:rPr lang="tr-TR" sz="3200" b="1" dirty="0" smtClean="0">
                <a:solidFill>
                  <a:srgbClr val="FF0000"/>
                </a:solidFill>
              </a:rPr>
              <a:t>Hızlı hareket eden bir dünyada, içerdeki </a:t>
            </a:r>
            <a:r>
              <a:rPr lang="tr-TR" sz="3200" b="1" dirty="0" smtClean="0">
                <a:solidFill>
                  <a:srgbClr val="0000CC"/>
                </a:solidFill>
              </a:rPr>
              <a:t>miyopluk </a:t>
            </a:r>
            <a:r>
              <a:rPr lang="tr-TR" sz="3200" b="1" dirty="0" smtClean="0">
                <a:solidFill>
                  <a:srgbClr val="FF0000"/>
                </a:solidFill>
              </a:rPr>
              <a:t>ölümcül olabilir. </a:t>
            </a:r>
            <a:endParaRPr lang="tr-TR" sz="3200" dirty="0">
              <a:solidFill>
                <a:srgbClr val="FF0000"/>
              </a:solidFill>
            </a:endParaRP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22</a:t>
            </a:fld>
            <a:endParaRPr lang="tr-TR"/>
          </a:p>
        </p:txBody>
      </p:sp>
      <p:pic>
        <p:nvPicPr>
          <p:cNvPr id="1026" name="Picture 2" descr="Miyopluk Nedir? - Samsun Dok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9578" y="3973606"/>
            <a:ext cx="2964516" cy="1972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üvence Hesabı'nı öğrendik - Son Haberler - Milliy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578" y="1425387"/>
            <a:ext cx="3100481" cy="170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44755"/>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6400" y="159026"/>
            <a:ext cx="10648122" cy="609600"/>
          </a:xfrm>
        </p:spPr>
        <p:txBody>
          <a:bodyPr>
            <a:noAutofit/>
          </a:bodyPr>
          <a:lstStyle/>
          <a:p>
            <a:pPr algn="ctr"/>
            <a:r>
              <a:rPr lang="tr-TR" sz="3200" b="1" dirty="0" smtClean="0">
                <a:solidFill>
                  <a:srgbClr val="C00000"/>
                </a:solidFill>
              </a:rPr>
              <a:t>Yükseköğretimde Kalite Güvence Sistemi</a:t>
            </a:r>
            <a:endParaRPr lang="tr-TR" sz="3200" dirty="0"/>
          </a:p>
        </p:txBody>
      </p:sp>
      <p:sp>
        <p:nvSpPr>
          <p:cNvPr id="3" name="İçerik Yer Tutucusu 2"/>
          <p:cNvSpPr>
            <a:spLocks noGrp="1"/>
          </p:cNvSpPr>
          <p:nvPr>
            <p:ph idx="1"/>
          </p:nvPr>
        </p:nvSpPr>
        <p:spPr>
          <a:xfrm>
            <a:off x="428771" y="1902901"/>
            <a:ext cx="4829029" cy="4088999"/>
          </a:xfrm>
        </p:spPr>
        <p:txBody>
          <a:bodyPr>
            <a:normAutofit fontScale="92500"/>
          </a:bodyPr>
          <a:lstStyle/>
          <a:p>
            <a:pPr>
              <a:lnSpc>
                <a:spcPct val="120000"/>
              </a:lnSpc>
              <a:spcBef>
                <a:spcPts val="0"/>
              </a:spcBef>
              <a:spcAft>
                <a:spcPts val="400"/>
              </a:spcAft>
            </a:pPr>
            <a:r>
              <a:rPr lang="tr-TR" sz="2400" dirty="0" smtClean="0"/>
              <a:t>Kurumun </a:t>
            </a:r>
            <a:r>
              <a:rPr lang="tr-TR" sz="2400" b="1" dirty="0" smtClean="0">
                <a:solidFill>
                  <a:srgbClr val="FF0000"/>
                </a:solidFill>
              </a:rPr>
              <a:t>misyon, vizyon</a:t>
            </a:r>
            <a:r>
              <a:rPr lang="tr-TR" sz="2400" b="1" dirty="0">
                <a:solidFill>
                  <a:srgbClr val="FF0000"/>
                </a:solidFill>
              </a:rPr>
              <a:t> </a:t>
            </a:r>
            <a:r>
              <a:rPr lang="tr-TR" sz="2400" b="1" dirty="0" smtClean="0">
                <a:solidFill>
                  <a:srgbClr val="FF0000"/>
                </a:solidFill>
              </a:rPr>
              <a:t>ve stratejik planındaki </a:t>
            </a:r>
            <a:r>
              <a:rPr lang="tr-TR" sz="2400" dirty="0" smtClean="0"/>
              <a:t>hedefleriyle uyumlu olarak;</a:t>
            </a:r>
          </a:p>
          <a:p>
            <a:pPr>
              <a:lnSpc>
                <a:spcPct val="120000"/>
              </a:lnSpc>
              <a:spcBef>
                <a:spcPts val="0"/>
              </a:spcBef>
              <a:spcAft>
                <a:spcPts val="400"/>
              </a:spcAft>
            </a:pPr>
            <a:endParaRPr lang="tr-TR" sz="2400" dirty="0" smtClean="0"/>
          </a:p>
          <a:p>
            <a:pPr lvl="2">
              <a:lnSpc>
                <a:spcPct val="120000"/>
              </a:lnSpc>
              <a:spcBef>
                <a:spcPts val="0"/>
              </a:spcBef>
              <a:spcAft>
                <a:spcPts val="400"/>
              </a:spcAft>
            </a:pPr>
            <a:r>
              <a:rPr lang="tr-TR" sz="2400" b="1" dirty="0" smtClean="0">
                <a:solidFill>
                  <a:srgbClr val="C00000"/>
                </a:solidFill>
              </a:rPr>
              <a:t>Liderlik</a:t>
            </a:r>
            <a:r>
              <a:rPr lang="tr-TR" sz="2400" b="1" dirty="0">
                <a:solidFill>
                  <a:srgbClr val="C00000"/>
                </a:solidFill>
              </a:rPr>
              <a:t>,</a:t>
            </a:r>
            <a:r>
              <a:rPr lang="tr-TR" sz="2400" b="1" dirty="0" smtClean="0">
                <a:solidFill>
                  <a:srgbClr val="C00000"/>
                </a:solidFill>
              </a:rPr>
              <a:t> Yönetişim ve Kalite,</a:t>
            </a:r>
          </a:p>
          <a:p>
            <a:pPr lvl="2">
              <a:lnSpc>
                <a:spcPct val="120000"/>
              </a:lnSpc>
              <a:spcBef>
                <a:spcPts val="0"/>
              </a:spcBef>
              <a:spcAft>
                <a:spcPts val="400"/>
              </a:spcAft>
            </a:pPr>
            <a:r>
              <a:rPr lang="tr-TR" sz="2400" b="1" dirty="0" smtClean="0">
                <a:solidFill>
                  <a:srgbClr val="003399"/>
                </a:solidFill>
              </a:rPr>
              <a:t>Eğitim ve Öğretim,</a:t>
            </a:r>
          </a:p>
          <a:p>
            <a:pPr lvl="2">
              <a:lnSpc>
                <a:spcPct val="120000"/>
              </a:lnSpc>
              <a:spcBef>
                <a:spcPts val="0"/>
              </a:spcBef>
              <a:spcAft>
                <a:spcPts val="400"/>
              </a:spcAft>
            </a:pPr>
            <a:r>
              <a:rPr lang="tr-TR" sz="2400" b="1" dirty="0" smtClean="0">
                <a:solidFill>
                  <a:srgbClr val="C00000"/>
                </a:solidFill>
              </a:rPr>
              <a:t>Araştırma ve Geliştirme</a:t>
            </a:r>
          </a:p>
          <a:p>
            <a:pPr lvl="2">
              <a:lnSpc>
                <a:spcPct val="120000"/>
              </a:lnSpc>
              <a:spcBef>
                <a:spcPts val="0"/>
              </a:spcBef>
              <a:spcAft>
                <a:spcPts val="400"/>
              </a:spcAft>
            </a:pPr>
            <a:r>
              <a:rPr lang="tr-TR" sz="2400" b="1" dirty="0" smtClean="0">
                <a:solidFill>
                  <a:srgbClr val="003399"/>
                </a:solidFill>
              </a:rPr>
              <a:t>Toplumsal Katkı, </a:t>
            </a:r>
          </a:p>
          <a:p>
            <a:pPr marL="914400" lvl="2" indent="0">
              <a:lnSpc>
                <a:spcPct val="120000"/>
              </a:lnSpc>
              <a:spcBef>
                <a:spcPts val="0"/>
              </a:spcBef>
              <a:spcAft>
                <a:spcPts val="400"/>
              </a:spcAft>
              <a:buNone/>
            </a:pPr>
            <a:r>
              <a:rPr lang="tr-TR" sz="2400" dirty="0" smtClean="0"/>
              <a:t>alanlarında</a:t>
            </a:r>
            <a:endParaRPr lang="tr-TR" sz="2400" b="1" dirty="0" smtClean="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23</a:t>
            </a:fld>
            <a:endParaRPr lang="tr-TR"/>
          </a:p>
        </p:txBody>
      </p:sp>
      <p:sp>
        <p:nvSpPr>
          <p:cNvPr id="6" name="İçerik Yer Tutucusu 2"/>
          <p:cNvSpPr txBox="1">
            <a:spLocks/>
          </p:cNvSpPr>
          <p:nvPr/>
        </p:nvSpPr>
        <p:spPr>
          <a:xfrm>
            <a:off x="6324600" y="1902901"/>
            <a:ext cx="5543549" cy="4250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3" indent="-342900">
              <a:lnSpc>
                <a:spcPct val="100000"/>
              </a:lnSpc>
              <a:spcBef>
                <a:spcPts val="0"/>
              </a:spcBef>
              <a:spcAft>
                <a:spcPts val="400"/>
              </a:spcAft>
            </a:pPr>
            <a:r>
              <a:rPr lang="tr-TR" sz="2300" b="1" dirty="0" smtClean="0">
                <a:solidFill>
                  <a:srgbClr val="0000CC"/>
                </a:solidFill>
              </a:rPr>
              <a:t>Hedeflerinin olup olmadığı,</a:t>
            </a:r>
          </a:p>
          <a:p>
            <a:pPr marL="342900" lvl="3" indent="-342900">
              <a:lnSpc>
                <a:spcPct val="100000"/>
              </a:lnSpc>
              <a:spcBef>
                <a:spcPts val="0"/>
              </a:spcBef>
              <a:spcAft>
                <a:spcPts val="400"/>
              </a:spcAft>
            </a:pPr>
            <a:r>
              <a:rPr lang="tr-TR" sz="2300" b="1" dirty="0" smtClean="0">
                <a:solidFill>
                  <a:srgbClr val="C00000"/>
                </a:solidFill>
              </a:rPr>
              <a:t>Planının olup olmadığı, </a:t>
            </a:r>
          </a:p>
          <a:p>
            <a:pPr marL="342900" lvl="3" indent="-342900">
              <a:lnSpc>
                <a:spcPct val="100000"/>
              </a:lnSpc>
              <a:spcBef>
                <a:spcPts val="0"/>
              </a:spcBef>
              <a:spcAft>
                <a:spcPts val="400"/>
              </a:spcAft>
            </a:pPr>
            <a:r>
              <a:rPr lang="tr-TR" sz="2300" b="1" dirty="0" smtClean="0">
                <a:solidFill>
                  <a:srgbClr val="0000CC"/>
                </a:solidFill>
              </a:rPr>
              <a:t>Hedef ve plana göre uygulamaların yapılıp yapılmadığı,</a:t>
            </a:r>
          </a:p>
          <a:p>
            <a:pPr marL="342900" lvl="3" indent="-342900">
              <a:lnSpc>
                <a:spcPct val="100000"/>
              </a:lnSpc>
              <a:spcBef>
                <a:spcPts val="0"/>
              </a:spcBef>
              <a:spcAft>
                <a:spcPts val="400"/>
              </a:spcAft>
            </a:pPr>
            <a:r>
              <a:rPr lang="tr-TR" sz="2300" b="1" dirty="0" smtClean="0">
                <a:solidFill>
                  <a:srgbClr val="C00000"/>
                </a:solidFill>
              </a:rPr>
              <a:t>Varsa hedeflere ulaşmak için ölçüm, izleme ve değerlendirme yapılıp yapılmadığı, </a:t>
            </a:r>
          </a:p>
          <a:p>
            <a:pPr marL="342900" lvl="3" indent="-342900">
              <a:lnSpc>
                <a:spcPct val="100000"/>
              </a:lnSpc>
              <a:spcBef>
                <a:spcPts val="0"/>
              </a:spcBef>
              <a:spcAft>
                <a:spcPts val="400"/>
              </a:spcAft>
            </a:pPr>
            <a:r>
              <a:rPr lang="tr-TR" sz="2300" b="1" dirty="0" smtClean="0">
                <a:solidFill>
                  <a:srgbClr val="0000CC"/>
                </a:solidFill>
              </a:rPr>
              <a:t>Yapılan değerlendirmelere göre gelişmeye açık yönlerin belirlenerek iyileştirme yapılıp yapılmadığını,</a:t>
            </a:r>
          </a:p>
          <a:p>
            <a:pPr marL="0" lvl="3" indent="0">
              <a:lnSpc>
                <a:spcPct val="100000"/>
              </a:lnSpc>
              <a:spcBef>
                <a:spcPts val="0"/>
              </a:spcBef>
              <a:spcAft>
                <a:spcPts val="400"/>
              </a:spcAft>
              <a:buNone/>
            </a:pPr>
            <a:r>
              <a:rPr lang="tr-TR" sz="2300" b="1" dirty="0" smtClean="0"/>
              <a:t>kapsar. </a:t>
            </a:r>
          </a:p>
        </p:txBody>
      </p:sp>
      <p:sp>
        <p:nvSpPr>
          <p:cNvPr id="7" name="İçerik Yer Tutucusu 2"/>
          <p:cNvSpPr txBox="1">
            <a:spLocks/>
          </p:cNvSpPr>
          <p:nvPr/>
        </p:nvSpPr>
        <p:spPr>
          <a:xfrm>
            <a:off x="681317" y="1082931"/>
            <a:ext cx="11510683" cy="751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spcAft>
                <a:spcPts val="400"/>
              </a:spcAft>
            </a:pPr>
            <a:r>
              <a:rPr lang="tr-TR" b="1" dirty="0" smtClean="0">
                <a:solidFill>
                  <a:srgbClr val="FF0000"/>
                </a:solidFill>
              </a:rPr>
              <a:t>Hesap verebilirlik, şeffaflık, ve iyileştirme </a:t>
            </a:r>
            <a:r>
              <a:rPr lang="tr-TR" b="1" dirty="0" smtClean="0"/>
              <a:t>ilkelerine dayanır,</a:t>
            </a:r>
            <a:endParaRPr lang="tr-TR" sz="2300" b="1" dirty="0" smtClean="0"/>
          </a:p>
        </p:txBody>
      </p:sp>
      <p:grpSp>
        <p:nvGrpSpPr>
          <p:cNvPr id="11" name="Grup 10"/>
          <p:cNvGrpSpPr/>
          <p:nvPr/>
        </p:nvGrpSpPr>
        <p:grpSpPr>
          <a:xfrm>
            <a:off x="5257800" y="2867606"/>
            <a:ext cx="1102658" cy="2530922"/>
            <a:chOff x="5257800" y="2867606"/>
            <a:chExt cx="1102658" cy="2530922"/>
          </a:xfrm>
        </p:grpSpPr>
        <p:sp>
          <p:nvSpPr>
            <p:cNvPr id="8" name="Sağ Ok 7"/>
            <p:cNvSpPr/>
            <p:nvPr/>
          </p:nvSpPr>
          <p:spPr>
            <a:xfrm>
              <a:off x="5293658" y="3846120"/>
              <a:ext cx="1066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ağ Ok 8"/>
            <p:cNvSpPr/>
            <p:nvPr/>
          </p:nvSpPr>
          <p:spPr>
            <a:xfrm>
              <a:off x="5257800" y="4913896"/>
              <a:ext cx="1066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5257800" y="2867606"/>
              <a:ext cx="1066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032726775"/>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5792" y="119271"/>
            <a:ext cx="10018644" cy="795130"/>
          </a:xfrm>
        </p:spPr>
        <p:txBody>
          <a:bodyPr>
            <a:normAutofit/>
          </a:bodyPr>
          <a:lstStyle/>
          <a:p>
            <a:pPr algn="ctr"/>
            <a:r>
              <a:rPr lang="tr-TR" sz="3200" b="1" dirty="0" smtClean="0">
                <a:solidFill>
                  <a:srgbClr val="C00000"/>
                </a:solidFill>
              </a:rPr>
              <a:t>Yükseköğretimde Kalite Güvencesinin Amaçları</a:t>
            </a:r>
            <a:endParaRPr lang="tr-TR" sz="3200" b="1" dirty="0">
              <a:solidFill>
                <a:srgbClr val="C00000"/>
              </a:solidFill>
            </a:endParaRPr>
          </a:p>
        </p:txBody>
      </p:sp>
      <p:sp>
        <p:nvSpPr>
          <p:cNvPr id="3" name="İçerik Yer Tutucusu 2"/>
          <p:cNvSpPr>
            <a:spLocks noGrp="1"/>
          </p:cNvSpPr>
          <p:nvPr>
            <p:ph idx="1"/>
          </p:nvPr>
        </p:nvSpPr>
        <p:spPr>
          <a:xfrm>
            <a:off x="647700" y="1484242"/>
            <a:ext cx="11305761" cy="4572001"/>
          </a:xfrm>
        </p:spPr>
        <p:txBody>
          <a:bodyPr>
            <a:noAutofit/>
          </a:bodyPr>
          <a:lstStyle/>
          <a:p>
            <a:pPr>
              <a:lnSpc>
                <a:spcPct val="100000"/>
              </a:lnSpc>
              <a:spcBef>
                <a:spcPts val="0"/>
              </a:spcBef>
              <a:spcAft>
                <a:spcPts val="400"/>
              </a:spcAft>
            </a:pPr>
            <a:r>
              <a:rPr lang="tr-TR" sz="3600" dirty="0"/>
              <a:t>Yükseköğretim kurumlarının </a:t>
            </a:r>
            <a:r>
              <a:rPr lang="tr-TR" sz="3600" b="1" dirty="0">
                <a:solidFill>
                  <a:srgbClr val="0000CC"/>
                </a:solidFill>
              </a:rPr>
              <a:t>nitelikli mezunlar </a:t>
            </a:r>
            <a:r>
              <a:rPr lang="tr-TR" sz="3600" b="1" dirty="0" smtClean="0">
                <a:solidFill>
                  <a:srgbClr val="0000CC"/>
                </a:solidFill>
              </a:rPr>
              <a:t>verilebilmesi </a:t>
            </a:r>
            <a:r>
              <a:rPr lang="tr-TR" sz="3600" dirty="0"/>
              <a:t>için eğitim-öğretim programlarındaki kalitenin artırılması, </a:t>
            </a:r>
            <a:endParaRPr lang="tr-TR" sz="3600" dirty="0" smtClean="0"/>
          </a:p>
          <a:p>
            <a:pPr>
              <a:lnSpc>
                <a:spcPct val="100000"/>
              </a:lnSpc>
              <a:spcBef>
                <a:spcPts val="0"/>
              </a:spcBef>
              <a:spcAft>
                <a:spcPts val="400"/>
              </a:spcAft>
            </a:pPr>
            <a:endParaRPr lang="tr-TR" sz="3600" dirty="0" smtClean="0"/>
          </a:p>
          <a:p>
            <a:pPr>
              <a:lnSpc>
                <a:spcPct val="100000"/>
              </a:lnSpc>
              <a:spcBef>
                <a:spcPts val="0"/>
              </a:spcBef>
              <a:spcAft>
                <a:spcPts val="400"/>
              </a:spcAft>
            </a:pPr>
            <a:r>
              <a:rPr lang="tr-TR" sz="3600" dirty="0" smtClean="0"/>
              <a:t>Yükseköğretimin </a:t>
            </a:r>
            <a:r>
              <a:rPr lang="tr-TR" sz="3600" b="1" dirty="0" smtClean="0">
                <a:solidFill>
                  <a:srgbClr val="0000CC"/>
                </a:solidFill>
              </a:rPr>
              <a:t>finansmanının/kaynakların etkili </a:t>
            </a:r>
            <a:r>
              <a:rPr lang="tr-TR" sz="3600" b="1" dirty="0">
                <a:solidFill>
                  <a:srgbClr val="0000CC"/>
                </a:solidFill>
              </a:rPr>
              <a:t>ve verimli şekilde kullanılarak</a:t>
            </a:r>
            <a:r>
              <a:rPr lang="tr-TR" sz="3600" dirty="0"/>
              <a:t>, yükseköğretim kurumları arasında rekabetin artırılmasını, </a:t>
            </a:r>
            <a:endParaRPr lang="tr-TR" sz="3600" dirty="0" smtClean="0"/>
          </a:p>
          <a:p>
            <a:pPr>
              <a:lnSpc>
                <a:spcPct val="100000"/>
              </a:lnSpc>
              <a:spcBef>
                <a:spcPts val="0"/>
              </a:spcBef>
              <a:spcAft>
                <a:spcPts val="400"/>
              </a:spcAft>
            </a:pPr>
            <a:endParaRPr lang="tr-TR" sz="3600" dirty="0" smtClean="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24</a:t>
            </a:fld>
            <a:endParaRPr lang="tr-TR"/>
          </a:p>
        </p:txBody>
      </p:sp>
      <p:sp>
        <p:nvSpPr>
          <p:cNvPr id="6" name="Dikdörtgen 5"/>
          <p:cNvSpPr/>
          <p:nvPr/>
        </p:nvSpPr>
        <p:spPr>
          <a:xfrm>
            <a:off x="3362739" y="6042418"/>
            <a:ext cx="8812696" cy="313932"/>
          </a:xfrm>
          <a:prstGeom prst="rect">
            <a:avLst/>
          </a:prstGeom>
        </p:spPr>
        <p:txBody>
          <a:bodyPr wrap="square">
            <a:spAutoFit/>
          </a:bodyPr>
          <a:lstStyle/>
          <a:p>
            <a:pPr algn="r">
              <a:lnSpc>
                <a:spcPct val="120000"/>
              </a:lnSpc>
              <a:spcBef>
                <a:spcPts val="0"/>
              </a:spcBef>
              <a:spcAft>
                <a:spcPts val="400"/>
              </a:spcAft>
            </a:pPr>
            <a:r>
              <a:rPr lang="tr-TR" sz="1200" b="1" i="1" dirty="0">
                <a:solidFill>
                  <a:srgbClr val="C00000"/>
                </a:solidFill>
              </a:rPr>
              <a:t>(</a:t>
            </a:r>
            <a:r>
              <a:rPr lang="en-US" sz="1200" b="1" i="1" dirty="0">
                <a:solidFill>
                  <a:srgbClr val="C00000"/>
                </a:solidFill>
              </a:rPr>
              <a:t>ESU-ESIB (The European Students' Union - </a:t>
            </a:r>
            <a:r>
              <a:rPr lang="en-US" sz="1200" b="1" i="1" dirty="0" err="1">
                <a:solidFill>
                  <a:srgbClr val="C00000"/>
                </a:solidFill>
              </a:rPr>
              <a:t>Ecole</a:t>
            </a:r>
            <a:r>
              <a:rPr lang="en-US" sz="1200" b="1" i="1" dirty="0">
                <a:solidFill>
                  <a:srgbClr val="C00000"/>
                </a:solidFill>
              </a:rPr>
              <a:t> </a:t>
            </a:r>
            <a:r>
              <a:rPr lang="en-US" sz="1200" b="1" i="1" dirty="0" err="1">
                <a:solidFill>
                  <a:srgbClr val="C00000"/>
                </a:solidFill>
              </a:rPr>
              <a:t>Supérieure</a:t>
            </a:r>
            <a:r>
              <a:rPr lang="en-US" sz="1200" b="1" i="1" dirty="0">
                <a:solidFill>
                  <a:srgbClr val="C00000"/>
                </a:solidFill>
              </a:rPr>
              <a:t> </a:t>
            </a:r>
            <a:r>
              <a:rPr lang="en-US" sz="1200" b="1" i="1" dirty="0" err="1">
                <a:solidFill>
                  <a:srgbClr val="C00000"/>
                </a:solidFill>
              </a:rPr>
              <a:t>d'Ingénieurs</a:t>
            </a:r>
            <a:r>
              <a:rPr lang="en-US" sz="1200" b="1" i="1" dirty="0">
                <a:solidFill>
                  <a:srgbClr val="C00000"/>
                </a:solidFill>
              </a:rPr>
              <a:t> de </a:t>
            </a:r>
            <a:r>
              <a:rPr lang="en-US" sz="1200" b="1" i="1" dirty="0" err="1">
                <a:solidFill>
                  <a:srgbClr val="C00000"/>
                </a:solidFill>
              </a:rPr>
              <a:t>Beyrouth</a:t>
            </a:r>
            <a:r>
              <a:rPr lang="en-US" sz="1200" b="1" i="1" dirty="0">
                <a:solidFill>
                  <a:srgbClr val="C00000"/>
                </a:solidFill>
              </a:rPr>
              <a:t>). The Black Book of the Bologna Process (2016).</a:t>
            </a:r>
            <a:r>
              <a:rPr lang="tr-TR" sz="1200" b="1" i="1" dirty="0">
                <a:solidFill>
                  <a:srgbClr val="C00000"/>
                </a:solidFill>
              </a:rPr>
              <a:t>)</a:t>
            </a:r>
          </a:p>
        </p:txBody>
      </p:sp>
    </p:spTree>
    <p:extLst>
      <p:ext uri="{BB962C8B-B14F-4D97-AF65-F5344CB8AC3E}">
        <p14:creationId xmlns:p14="http://schemas.microsoft.com/office/powerpoint/2010/main" val="1077665304"/>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5792" y="119271"/>
            <a:ext cx="10018644" cy="795130"/>
          </a:xfrm>
        </p:spPr>
        <p:txBody>
          <a:bodyPr>
            <a:normAutofit/>
          </a:bodyPr>
          <a:lstStyle/>
          <a:p>
            <a:pPr algn="ctr"/>
            <a:r>
              <a:rPr lang="tr-TR" sz="3200" b="1" dirty="0" smtClean="0">
                <a:solidFill>
                  <a:srgbClr val="C00000"/>
                </a:solidFill>
              </a:rPr>
              <a:t>Yükseköğretimde Kalite Güvencesinin Amaçları</a:t>
            </a:r>
            <a:endParaRPr lang="tr-TR" sz="3200" b="1" dirty="0">
              <a:solidFill>
                <a:srgbClr val="C00000"/>
              </a:solidFill>
            </a:endParaRPr>
          </a:p>
        </p:txBody>
      </p:sp>
      <p:sp>
        <p:nvSpPr>
          <p:cNvPr id="3" name="İçerik Yer Tutucusu 2"/>
          <p:cNvSpPr>
            <a:spLocks noGrp="1"/>
          </p:cNvSpPr>
          <p:nvPr>
            <p:ph idx="1"/>
          </p:nvPr>
        </p:nvSpPr>
        <p:spPr>
          <a:xfrm>
            <a:off x="647701" y="1484242"/>
            <a:ext cx="10877550" cy="4572001"/>
          </a:xfrm>
        </p:spPr>
        <p:txBody>
          <a:bodyPr>
            <a:noAutofit/>
          </a:bodyPr>
          <a:lstStyle/>
          <a:p>
            <a:pPr marL="0" indent="0" algn="ctr">
              <a:lnSpc>
                <a:spcPct val="100000"/>
              </a:lnSpc>
              <a:spcBef>
                <a:spcPts val="0"/>
              </a:spcBef>
              <a:spcAft>
                <a:spcPts val="400"/>
              </a:spcAft>
              <a:buNone/>
            </a:pPr>
            <a:r>
              <a:rPr lang="tr-TR" sz="3600" dirty="0" smtClean="0"/>
              <a:t>Yükseköğretim </a:t>
            </a:r>
            <a:r>
              <a:rPr lang="tr-TR" sz="3600" dirty="0"/>
              <a:t>kurumlarında </a:t>
            </a:r>
            <a:r>
              <a:rPr lang="tr-TR" sz="3600" b="1" dirty="0">
                <a:solidFill>
                  <a:srgbClr val="0000CC"/>
                </a:solidFill>
              </a:rPr>
              <a:t>akademik ve idari işlemlerinin daha hızlı ve kolay çözümlenebilmesi </a:t>
            </a:r>
            <a:r>
              <a:rPr lang="tr-TR" sz="3600" dirty="0"/>
              <a:t>için yeni yapılanmalar oluşturulması ve </a:t>
            </a:r>
            <a:r>
              <a:rPr lang="tr-TR" sz="3600" b="1" dirty="0"/>
              <a:t>yükseköğretimin tüm paydaşları arasında (öğrenci, personel, yönetici vb.) arasında uyumlu ve verimli bilgi akışının gerçekleştirilmesi</a:t>
            </a:r>
            <a:r>
              <a:rPr lang="tr-TR" sz="3600" dirty="0" smtClean="0"/>
              <a:t>,</a:t>
            </a: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25</a:t>
            </a:fld>
            <a:endParaRPr lang="tr-TR"/>
          </a:p>
        </p:txBody>
      </p:sp>
      <p:sp>
        <p:nvSpPr>
          <p:cNvPr id="6" name="Dikdörtgen 5"/>
          <p:cNvSpPr/>
          <p:nvPr/>
        </p:nvSpPr>
        <p:spPr>
          <a:xfrm>
            <a:off x="3362739" y="6042418"/>
            <a:ext cx="8812696" cy="313932"/>
          </a:xfrm>
          <a:prstGeom prst="rect">
            <a:avLst/>
          </a:prstGeom>
        </p:spPr>
        <p:txBody>
          <a:bodyPr wrap="square">
            <a:spAutoFit/>
          </a:bodyPr>
          <a:lstStyle/>
          <a:p>
            <a:pPr algn="r">
              <a:lnSpc>
                <a:spcPct val="120000"/>
              </a:lnSpc>
              <a:spcBef>
                <a:spcPts val="0"/>
              </a:spcBef>
              <a:spcAft>
                <a:spcPts val="400"/>
              </a:spcAft>
            </a:pPr>
            <a:r>
              <a:rPr lang="tr-TR" sz="1200" b="1" i="1" dirty="0">
                <a:solidFill>
                  <a:srgbClr val="C00000"/>
                </a:solidFill>
              </a:rPr>
              <a:t>(</a:t>
            </a:r>
            <a:r>
              <a:rPr lang="en-US" sz="1200" b="1" i="1" dirty="0">
                <a:solidFill>
                  <a:srgbClr val="C00000"/>
                </a:solidFill>
              </a:rPr>
              <a:t>ESU-ESIB (The European Students' Union - </a:t>
            </a:r>
            <a:r>
              <a:rPr lang="en-US" sz="1200" b="1" i="1" dirty="0" err="1">
                <a:solidFill>
                  <a:srgbClr val="C00000"/>
                </a:solidFill>
              </a:rPr>
              <a:t>Ecole</a:t>
            </a:r>
            <a:r>
              <a:rPr lang="en-US" sz="1200" b="1" i="1" dirty="0">
                <a:solidFill>
                  <a:srgbClr val="C00000"/>
                </a:solidFill>
              </a:rPr>
              <a:t> </a:t>
            </a:r>
            <a:r>
              <a:rPr lang="en-US" sz="1200" b="1" i="1" dirty="0" err="1">
                <a:solidFill>
                  <a:srgbClr val="C00000"/>
                </a:solidFill>
              </a:rPr>
              <a:t>Supérieure</a:t>
            </a:r>
            <a:r>
              <a:rPr lang="en-US" sz="1200" b="1" i="1" dirty="0">
                <a:solidFill>
                  <a:srgbClr val="C00000"/>
                </a:solidFill>
              </a:rPr>
              <a:t> </a:t>
            </a:r>
            <a:r>
              <a:rPr lang="en-US" sz="1200" b="1" i="1" dirty="0" err="1">
                <a:solidFill>
                  <a:srgbClr val="C00000"/>
                </a:solidFill>
              </a:rPr>
              <a:t>d'Ingénieurs</a:t>
            </a:r>
            <a:r>
              <a:rPr lang="en-US" sz="1200" b="1" i="1" dirty="0">
                <a:solidFill>
                  <a:srgbClr val="C00000"/>
                </a:solidFill>
              </a:rPr>
              <a:t> de </a:t>
            </a:r>
            <a:r>
              <a:rPr lang="en-US" sz="1200" b="1" i="1" dirty="0" err="1">
                <a:solidFill>
                  <a:srgbClr val="C00000"/>
                </a:solidFill>
              </a:rPr>
              <a:t>Beyrouth</a:t>
            </a:r>
            <a:r>
              <a:rPr lang="en-US" sz="1200" b="1" i="1" dirty="0">
                <a:solidFill>
                  <a:srgbClr val="C00000"/>
                </a:solidFill>
              </a:rPr>
              <a:t>). The Black Book of the Bologna Process (2016).</a:t>
            </a:r>
            <a:r>
              <a:rPr lang="tr-TR" sz="1200" b="1" i="1" dirty="0">
                <a:solidFill>
                  <a:srgbClr val="C00000"/>
                </a:solidFill>
              </a:rPr>
              <a:t>)</a:t>
            </a:r>
          </a:p>
        </p:txBody>
      </p:sp>
    </p:spTree>
    <p:extLst>
      <p:ext uri="{BB962C8B-B14F-4D97-AF65-F5344CB8AC3E}">
        <p14:creationId xmlns:p14="http://schemas.microsoft.com/office/powerpoint/2010/main" val="2904901441"/>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5792" y="119271"/>
            <a:ext cx="10018644" cy="795130"/>
          </a:xfrm>
        </p:spPr>
        <p:txBody>
          <a:bodyPr>
            <a:normAutofit/>
          </a:bodyPr>
          <a:lstStyle/>
          <a:p>
            <a:pPr algn="ctr"/>
            <a:r>
              <a:rPr lang="tr-TR" sz="3200" b="1" dirty="0" smtClean="0">
                <a:solidFill>
                  <a:srgbClr val="C00000"/>
                </a:solidFill>
              </a:rPr>
              <a:t>Yükseköğretimde Kalite Güvencesinin Amaçları</a:t>
            </a:r>
            <a:endParaRPr lang="tr-TR" sz="3200" b="1" dirty="0">
              <a:solidFill>
                <a:srgbClr val="C00000"/>
              </a:solidFill>
            </a:endParaRPr>
          </a:p>
        </p:txBody>
      </p:sp>
      <p:sp>
        <p:nvSpPr>
          <p:cNvPr id="3" name="İçerik Yer Tutucusu 2"/>
          <p:cNvSpPr>
            <a:spLocks noGrp="1"/>
          </p:cNvSpPr>
          <p:nvPr>
            <p:ph idx="1"/>
          </p:nvPr>
        </p:nvSpPr>
        <p:spPr>
          <a:xfrm>
            <a:off x="625642" y="1459832"/>
            <a:ext cx="11293642" cy="4217462"/>
          </a:xfrm>
        </p:spPr>
        <p:txBody>
          <a:bodyPr>
            <a:noAutofit/>
          </a:bodyPr>
          <a:lstStyle/>
          <a:p>
            <a:pPr>
              <a:lnSpc>
                <a:spcPct val="100000"/>
              </a:lnSpc>
              <a:spcBef>
                <a:spcPts val="0"/>
              </a:spcBef>
              <a:spcAft>
                <a:spcPts val="400"/>
              </a:spcAft>
            </a:pPr>
            <a:r>
              <a:rPr lang="tr-TR" sz="3400" dirty="0" smtClean="0"/>
              <a:t>Kalite </a:t>
            </a:r>
            <a:r>
              <a:rPr lang="tr-TR" sz="3400" dirty="0"/>
              <a:t>güvencesi süreçleri ile </a:t>
            </a:r>
            <a:r>
              <a:rPr lang="tr-TR" sz="3400" b="1" dirty="0">
                <a:solidFill>
                  <a:srgbClr val="0000CC"/>
                </a:solidFill>
              </a:rPr>
              <a:t>yükseköğretim kurumunun bilinirliğinin artırılarak uluslararası görünürlüğünün sağlanması ve yükseköğretimde uluslararası öğrenci sayısının artırılması, </a:t>
            </a:r>
            <a:endParaRPr lang="tr-TR" sz="3400" b="1" dirty="0" smtClean="0">
              <a:solidFill>
                <a:srgbClr val="0000CC"/>
              </a:solidFill>
            </a:endParaRPr>
          </a:p>
          <a:p>
            <a:pPr>
              <a:lnSpc>
                <a:spcPct val="100000"/>
              </a:lnSpc>
              <a:spcBef>
                <a:spcPts val="0"/>
              </a:spcBef>
              <a:spcAft>
                <a:spcPts val="400"/>
              </a:spcAft>
            </a:pPr>
            <a:endParaRPr lang="tr-TR" sz="3400" b="1" dirty="0" smtClean="0">
              <a:solidFill>
                <a:srgbClr val="0000CC"/>
              </a:solidFill>
            </a:endParaRPr>
          </a:p>
          <a:p>
            <a:pPr>
              <a:lnSpc>
                <a:spcPct val="100000"/>
              </a:lnSpc>
              <a:spcBef>
                <a:spcPts val="0"/>
              </a:spcBef>
              <a:spcAft>
                <a:spcPts val="400"/>
              </a:spcAft>
            </a:pPr>
            <a:r>
              <a:rPr lang="tr-TR" sz="3400" dirty="0" smtClean="0"/>
              <a:t>Sürekli </a:t>
            </a:r>
            <a:r>
              <a:rPr lang="tr-TR" sz="3400" dirty="0"/>
              <a:t>iyileştirme süreçlerinin aktif olarak kullanılarak </a:t>
            </a:r>
            <a:r>
              <a:rPr lang="tr-TR" sz="3400" b="1" dirty="0">
                <a:solidFill>
                  <a:srgbClr val="0000CC"/>
                </a:solidFill>
              </a:rPr>
              <a:t>yükseköğretim kurumlarının gelişiminin teşvik </a:t>
            </a:r>
            <a:r>
              <a:rPr lang="tr-TR" sz="3400" b="1" dirty="0" smtClean="0">
                <a:solidFill>
                  <a:srgbClr val="0000CC"/>
                </a:solidFill>
              </a:rPr>
              <a:t>edilmesi,</a:t>
            </a:r>
          </a:p>
          <a:p>
            <a:pPr>
              <a:lnSpc>
                <a:spcPct val="100000"/>
              </a:lnSpc>
              <a:spcBef>
                <a:spcPts val="0"/>
              </a:spcBef>
              <a:spcAft>
                <a:spcPts val="400"/>
              </a:spcAft>
            </a:pPr>
            <a:r>
              <a:rPr lang="tr-TR" sz="3400" b="1" dirty="0" smtClean="0">
                <a:solidFill>
                  <a:srgbClr val="0000CC"/>
                </a:solidFill>
              </a:rPr>
              <a:t>hedeflenmiştir.</a:t>
            </a: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26</a:t>
            </a:fld>
            <a:endParaRPr lang="tr-TR"/>
          </a:p>
        </p:txBody>
      </p:sp>
      <p:sp>
        <p:nvSpPr>
          <p:cNvPr id="6" name="Dikdörtgen 5"/>
          <p:cNvSpPr/>
          <p:nvPr/>
        </p:nvSpPr>
        <p:spPr>
          <a:xfrm>
            <a:off x="3362739" y="6042418"/>
            <a:ext cx="8812696" cy="313932"/>
          </a:xfrm>
          <a:prstGeom prst="rect">
            <a:avLst/>
          </a:prstGeom>
        </p:spPr>
        <p:txBody>
          <a:bodyPr wrap="square">
            <a:spAutoFit/>
          </a:bodyPr>
          <a:lstStyle/>
          <a:p>
            <a:pPr algn="r">
              <a:lnSpc>
                <a:spcPct val="120000"/>
              </a:lnSpc>
              <a:spcBef>
                <a:spcPts val="0"/>
              </a:spcBef>
              <a:spcAft>
                <a:spcPts val="400"/>
              </a:spcAft>
            </a:pPr>
            <a:r>
              <a:rPr lang="tr-TR" sz="1200" b="1" i="1" dirty="0">
                <a:solidFill>
                  <a:srgbClr val="C00000"/>
                </a:solidFill>
              </a:rPr>
              <a:t>(</a:t>
            </a:r>
            <a:r>
              <a:rPr lang="en-US" sz="1200" b="1" i="1" dirty="0">
                <a:solidFill>
                  <a:srgbClr val="C00000"/>
                </a:solidFill>
              </a:rPr>
              <a:t>ESU-ESIB (The European Students' Union - </a:t>
            </a:r>
            <a:r>
              <a:rPr lang="en-US" sz="1200" b="1" i="1" dirty="0" err="1">
                <a:solidFill>
                  <a:srgbClr val="C00000"/>
                </a:solidFill>
              </a:rPr>
              <a:t>Ecole</a:t>
            </a:r>
            <a:r>
              <a:rPr lang="en-US" sz="1200" b="1" i="1" dirty="0">
                <a:solidFill>
                  <a:srgbClr val="C00000"/>
                </a:solidFill>
              </a:rPr>
              <a:t> </a:t>
            </a:r>
            <a:r>
              <a:rPr lang="en-US" sz="1200" b="1" i="1" dirty="0" err="1">
                <a:solidFill>
                  <a:srgbClr val="C00000"/>
                </a:solidFill>
              </a:rPr>
              <a:t>Supérieure</a:t>
            </a:r>
            <a:r>
              <a:rPr lang="en-US" sz="1200" b="1" i="1" dirty="0">
                <a:solidFill>
                  <a:srgbClr val="C00000"/>
                </a:solidFill>
              </a:rPr>
              <a:t> </a:t>
            </a:r>
            <a:r>
              <a:rPr lang="en-US" sz="1200" b="1" i="1" dirty="0" err="1">
                <a:solidFill>
                  <a:srgbClr val="C00000"/>
                </a:solidFill>
              </a:rPr>
              <a:t>d'Ingénieurs</a:t>
            </a:r>
            <a:r>
              <a:rPr lang="en-US" sz="1200" b="1" i="1" dirty="0">
                <a:solidFill>
                  <a:srgbClr val="C00000"/>
                </a:solidFill>
              </a:rPr>
              <a:t> de </a:t>
            </a:r>
            <a:r>
              <a:rPr lang="en-US" sz="1200" b="1" i="1" dirty="0" err="1">
                <a:solidFill>
                  <a:srgbClr val="C00000"/>
                </a:solidFill>
              </a:rPr>
              <a:t>Beyrouth</a:t>
            </a:r>
            <a:r>
              <a:rPr lang="en-US" sz="1200" b="1" i="1" dirty="0">
                <a:solidFill>
                  <a:srgbClr val="C00000"/>
                </a:solidFill>
              </a:rPr>
              <a:t>). The Black Book of the Bologna Process (2016).</a:t>
            </a:r>
            <a:r>
              <a:rPr lang="tr-TR" sz="1200" b="1" i="1" dirty="0">
                <a:solidFill>
                  <a:srgbClr val="C00000"/>
                </a:solidFill>
              </a:rPr>
              <a:t>)</a:t>
            </a:r>
          </a:p>
        </p:txBody>
      </p:sp>
    </p:spTree>
    <p:extLst>
      <p:ext uri="{BB962C8B-B14F-4D97-AF65-F5344CB8AC3E}">
        <p14:creationId xmlns:p14="http://schemas.microsoft.com/office/powerpoint/2010/main" val="4273109709"/>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81200" y="152399"/>
            <a:ext cx="9372600" cy="742951"/>
          </a:xfrm>
        </p:spPr>
        <p:txBody>
          <a:bodyPr>
            <a:normAutofit/>
          </a:bodyPr>
          <a:lstStyle/>
          <a:p>
            <a:pPr algn="ctr"/>
            <a:r>
              <a:rPr lang="tr-TR" sz="3200" b="1" dirty="0">
                <a:solidFill>
                  <a:srgbClr val="C00000"/>
                </a:solidFill>
              </a:rPr>
              <a:t>Yükseköğretimde Kalite Güvencesinin Amaçları</a:t>
            </a:r>
          </a:p>
        </p:txBody>
      </p:sp>
      <p:sp>
        <p:nvSpPr>
          <p:cNvPr id="3" name="İçerik Yer Tutucusu 2"/>
          <p:cNvSpPr>
            <a:spLocks noGrp="1"/>
          </p:cNvSpPr>
          <p:nvPr>
            <p:ph idx="1"/>
          </p:nvPr>
        </p:nvSpPr>
        <p:spPr>
          <a:xfrm>
            <a:off x="514348" y="1315453"/>
            <a:ext cx="11111595" cy="4924926"/>
          </a:xfrm>
        </p:spPr>
        <p:txBody>
          <a:bodyPr>
            <a:normAutofit/>
          </a:bodyPr>
          <a:lstStyle/>
          <a:p>
            <a:pPr marL="288000" indent="-288000">
              <a:lnSpc>
                <a:spcPct val="100000"/>
              </a:lnSpc>
              <a:spcBef>
                <a:spcPts val="0"/>
              </a:spcBef>
              <a:spcAft>
                <a:spcPts val="400"/>
              </a:spcAft>
            </a:pPr>
            <a:r>
              <a:rPr lang="tr-TR" sz="3600" dirty="0"/>
              <a:t>Kurumların </a:t>
            </a:r>
            <a:r>
              <a:rPr lang="tr-TR" sz="3600" b="1" dirty="0">
                <a:solidFill>
                  <a:srgbClr val="0000CC"/>
                </a:solidFill>
              </a:rPr>
              <a:t>şeffaf yönetim anlayışıyla </a:t>
            </a:r>
            <a:r>
              <a:rPr lang="tr-TR" sz="3600" b="1" dirty="0">
                <a:solidFill>
                  <a:srgbClr val="FF0000"/>
                </a:solidFill>
              </a:rPr>
              <a:t>hesap verebilirliğini </a:t>
            </a:r>
            <a:r>
              <a:rPr lang="tr-TR" sz="3600" dirty="0"/>
              <a:t>artırmak,</a:t>
            </a:r>
          </a:p>
          <a:p>
            <a:pPr marL="288000" indent="-288000">
              <a:lnSpc>
                <a:spcPct val="100000"/>
              </a:lnSpc>
              <a:spcBef>
                <a:spcPts val="0"/>
              </a:spcBef>
              <a:spcAft>
                <a:spcPts val="400"/>
              </a:spcAft>
            </a:pPr>
            <a:endParaRPr lang="tr-TR" sz="3600" b="1" dirty="0" smtClean="0">
              <a:solidFill>
                <a:srgbClr val="FF0000"/>
              </a:solidFill>
            </a:endParaRPr>
          </a:p>
          <a:p>
            <a:pPr marL="288000" indent="-288000">
              <a:lnSpc>
                <a:spcPct val="100000"/>
              </a:lnSpc>
              <a:spcBef>
                <a:spcPts val="0"/>
              </a:spcBef>
              <a:spcAft>
                <a:spcPts val="400"/>
              </a:spcAft>
            </a:pPr>
            <a:r>
              <a:rPr lang="tr-TR" sz="3600" b="1" dirty="0" smtClean="0">
                <a:solidFill>
                  <a:srgbClr val="FF0000"/>
                </a:solidFill>
              </a:rPr>
              <a:t>Sonuç odaklı yönetim anlayışını </a:t>
            </a:r>
            <a:r>
              <a:rPr lang="tr-TR" sz="3600" dirty="0" smtClean="0"/>
              <a:t>geliştirmek,</a:t>
            </a:r>
          </a:p>
          <a:p>
            <a:pPr marL="288000" indent="-288000">
              <a:lnSpc>
                <a:spcPct val="100000"/>
              </a:lnSpc>
              <a:spcBef>
                <a:spcPts val="0"/>
              </a:spcBef>
              <a:spcAft>
                <a:spcPts val="400"/>
              </a:spcAft>
            </a:pPr>
            <a:endParaRPr lang="tr-TR" sz="3600" b="1" dirty="0" smtClean="0">
              <a:solidFill>
                <a:srgbClr val="FF0000"/>
              </a:solidFill>
            </a:endParaRPr>
          </a:p>
          <a:p>
            <a:pPr marL="288000" indent="-288000">
              <a:lnSpc>
                <a:spcPct val="100000"/>
              </a:lnSpc>
              <a:spcBef>
                <a:spcPts val="0"/>
              </a:spcBef>
              <a:spcAft>
                <a:spcPts val="400"/>
              </a:spcAft>
            </a:pPr>
            <a:r>
              <a:rPr lang="tr-TR" sz="3600" b="1" dirty="0" smtClean="0">
                <a:solidFill>
                  <a:srgbClr val="FF0000"/>
                </a:solidFill>
              </a:rPr>
              <a:t>Hizmet alanların memnuniyet düzeyini </a:t>
            </a:r>
            <a:r>
              <a:rPr lang="tr-TR" sz="3600" dirty="0" smtClean="0"/>
              <a:t>yükseltmek (</a:t>
            </a:r>
            <a:r>
              <a:rPr lang="tr-TR" sz="3600" b="1" dirty="0">
                <a:solidFill>
                  <a:srgbClr val="C00000"/>
                </a:solidFill>
              </a:rPr>
              <a:t>Öğrenci Memnuniyet ve Geri </a:t>
            </a:r>
            <a:r>
              <a:rPr lang="tr-TR" sz="3600" b="1" dirty="0" smtClean="0">
                <a:solidFill>
                  <a:srgbClr val="C00000"/>
                </a:solidFill>
              </a:rPr>
              <a:t>Bildirim)</a:t>
            </a:r>
            <a:r>
              <a:rPr lang="tr-TR" sz="3600" dirty="0" smtClean="0"/>
              <a:t>,</a:t>
            </a:r>
          </a:p>
          <a:p>
            <a:pPr marL="288000" indent="-288000">
              <a:lnSpc>
                <a:spcPct val="100000"/>
              </a:lnSpc>
              <a:spcBef>
                <a:spcPts val="0"/>
              </a:spcBef>
              <a:spcAft>
                <a:spcPts val="400"/>
              </a:spcAft>
            </a:pPr>
            <a:endParaRPr lang="tr-TR" sz="3600" dirty="0" smtClean="0"/>
          </a:p>
          <a:p>
            <a:pPr marL="288000" indent="-288000">
              <a:lnSpc>
                <a:spcPct val="100000"/>
              </a:lnSpc>
              <a:spcBef>
                <a:spcPts val="0"/>
              </a:spcBef>
              <a:spcAft>
                <a:spcPts val="400"/>
              </a:spcAft>
            </a:pPr>
            <a:endParaRPr lang="tr-TR" sz="3600" dirty="0" smtClean="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27</a:t>
            </a:fld>
            <a:endParaRPr lang="tr-TR"/>
          </a:p>
        </p:txBody>
      </p:sp>
    </p:spTree>
    <p:extLst>
      <p:ext uri="{BB962C8B-B14F-4D97-AF65-F5344CB8AC3E}">
        <p14:creationId xmlns:p14="http://schemas.microsoft.com/office/powerpoint/2010/main" val="2054252132"/>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24050" y="152401"/>
            <a:ext cx="9429750" cy="704849"/>
          </a:xfrm>
        </p:spPr>
        <p:txBody>
          <a:bodyPr>
            <a:normAutofit/>
          </a:bodyPr>
          <a:lstStyle/>
          <a:p>
            <a:pPr algn="ctr"/>
            <a:r>
              <a:rPr lang="tr-TR" b="1" dirty="0" smtClean="0">
                <a:solidFill>
                  <a:srgbClr val="C00000"/>
                </a:solidFill>
              </a:rPr>
              <a:t>Kalite Güvencesi Ne Değildir?</a:t>
            </a:r>
            <a:endParaRPr lang="tr-TR" b="1" dirty="0">
              <a:solidFill>
                <a:srgbClr val="C00000"/>
              </a:solidFill>
            </a:endParaRPr>
          </a:p>
        </p:txBody>
      </p:sp>
      <p:sp>
        <p:nvSpPr>
          <p:cNvPr id="3" name="İçerik Yer Tutucusu 2"/>
          <p:cNvSpPr>
            <a:spLocks noGrp="1"/>
          </p:cNvSpPr>
          <p:nvPr>
            <p:ph idx="1"/>
          </p:nvPr>
        </p:nvSpPr>
        <p:spPr>
          <a:xfrm>
            <a:off x="419099" y="1410788"/>
            <a:ext cx="11363598" cy="4766175"/>
          </a:xfrm>
        </p:spPr>
        <p:txBody>
          <a:bodyPr>
            <a:normAutofit lnSpcReduction="10000"/>
          </a:bodyPr>
          <a:lstStyle/>
          <a:p>
            <a:pPr>
              <a:lnSpc>
                <a:spcPct val="110000"/>
              </a:lnSpc>
              <a:spcBef>
                <a:spcPts val="0"/>
              </a:spcBef>
              <a:spcAft>
                <a:spcPts val="400"/>
              </a:spcAft>
            </a:pPr>
            <a:r>
              <a:rPr lang="tr-TR" b="1" u="sng" dirty="0" smtClean="0">
                <a:solidFill>
                  <a:srgbClr val="FF0000"/>
                </a:solidFill>
              </a:rPr>
              <a:t>Sadece; </a:t>
            </a:r>
          </a:p>
          <a:p>
            <a:pPr lvl="1">
              <a:lnSpc>
                <a:spcPct val="110000"/>
              </a:lnSpc>
              <a:spcBef>
                <a:spcPts val="0"/>
              </a:spcBef>
              <a:spcAft>
                <a:spcPts val="400"/>
              </a:spcAft>
            </a:pPr>
            <a:r>
              <a:rPr lang="tr-TR" b="1" dirty="0" smtClean="0">
                <a:solidFill>
                  <a:srgbClr val="FF0000"/>
                </a:solidFill>
              </a:rPr>
              <a:t>Bürokratik bir raporlama,</a:t>
            </a:r>
          </a:p>
          <a:p>
            <a:pPr lvl="1">
              <a:lnSpc>
                <a:spcPct val="110000"/>
              </a:lnSpc>
              <a:spcBef>
                <a:spcPts val="0"/>
              </a:spcBef>
              <a:spcAft>
                <a:spcPts val="400"/>
              </a:spcAft>
            </a:pPr>
            <a:r>
              <a:rPr lang="tr-TR" b="1" dirty="0" smtClean="0">
                <a:solidFill>
                  <a:srgbClr val="0000CC"/>
                </a:solidFill>
              </a:rPr>
              <a:t>Bir defalık seferberlik</a:t>
            </a:r>
            <a:r>
              <a:rPr lang="tr-TR" b="1" dirty="0" smtClean="0">
                <a:solidFill>
                  <a:srgbClr val="FF0000"/>
                </a:solidFill>
              </a:rPr>
              <a:t>,</a:t>
            </a:r>
          </a:p>
          <a:p>
            <a:pPr lvl="1">
              <a:lnSpc>
                <a:spcPct val="110000"/>
              </a:lnSpc>
              <a:spcBef>
                <a:spcPts val="0"/>
              </a:spcBef>
              <a:spcAft>
                <a:spcPts val="400"/>
              </a:spcAft>
            </a:pPr>
            <a:r>
              <a:rPr lang="tr-TR" b="1" dirty="0" smtClean="0">
                <a:solidFill>
                  <a:srgbClr val="FF0000"/>
                </a:solidFill>
              </a:rPr>
              <a:t>Dış değerlendirmeleri hasarsız atlatma yöntemi,</a:t>
            </a:r>
          </a:p>
          <a:p>
            <a:pPr lvl="1">
              <a:lnSpc>
                <a:spcPct val="110000"/>
              </a:lnSpc>
              <a:spcBef>
                <a:spcPts val="0"/>
              </a:spcBef>
              <a:spcAft>
                <a:spcPts val="400"/>
              </a:spcAft>
            </a:pPr>
            <a:r>
              <a:rPr lang="tr-TR" b="1" dirty="0" smtClean="0">
                <a:solidFill>
                  <a:srgbClr val="0000CC"/>
                </a:solidFill>
              </a:rPr>
              <a:t>Bir grup görevlinin veya üst yönetimin sorumluluğu,</a:t>
            </a:r>
          </a:p>
          <a:p>
            <a:pPr lvl="1">
              <a:lnSpc>
                <a:spcPct val="110000"/>
              </a:lnSpc>
              <a:spcBef>
                <a:spcPts val="0"/>
              </a:spcBef>
              <a:spcAft>
                <a:spcPts val="400"/>
              </a:spcAft>
            </a:pPr>
            <a:r>
              <a:rPr lang="tr-TR" b="1" dirty="0" smtClean="0">
                <a:solidFill>
                  <a:srgbClr val="FF0000"/>
                </a:solidFill>
              </a:rPr>
              <a:t>Veri toplayıp gereken yerler için rapor hazırlanması,</a:t>
            </a:r>
          </a:p>
          <a:p>
            <a:pPr lvl="1">
              <a:lnSpc>
                <a:spcPct val="110000"/>
              </a:lnSpc>
              <a:spcBef>
                <a:spcPts val="0"/>
              </a:spcBef>
              <a:spcAft>
                <a:spcPts val="400"/>
              </a:spcAft>
            </a:pPr>
            <a:r>
              <a:rPr lang="tr-TR" b="1" dirty="0" smtClean="0">
                <a:solidFill>
                  <a:srgbClr val="FF0000"/>
                </a:solidFill>
              </a:rPr>
              <a:t>Bireysel </a:t>
            </a:r>
            <a:r>
              <a:rPr lang="tr-TR" b="1" dirty="0">
                <a:solidFill>
                  <a:srgbClr val="FF0000"/>
                </a:solidFill>
              </a:rPr>
              <a:t>gayret temelli bir </a:t>
            </a:r>
            <a:r>
              <a:rPr lang="tr-TR" b="1" dirty="0" smtClean="0">
                <a:solidFill>
                  <a:srgbClr val="FF0000"/>
                </a:solidFill>
              </a:rPr>
              <a:t>uğraşı,</a:t>
            </a:r>
          </a:p>
          <a:p>
            <a:pPr lvl="1">
              <a:lnSpc>
                <a:spcPct val="110000"/>
              </a:lnSpc>
              <a:spcBef>
                <a:spcPts val="0"/>
              </a:spcBef>
              <a:spcAft>
                <a:spcPts val="400"/>
              </a:spcAft>
            </a:pPr>
            <a:r>
              <a:rPr lang="tr-TR" b="1" dirty="0" smtClean="0">
                <a:solidFill>
                  <a:srgbClr val="0000CC"/>
                </a:solidFill>
              </a:rPr>
              <a:t>Veri/kanıt </a:t>
            </a:r>
            <a:r>
              <a:rPr lang="tr-TR" b="1" dirty="0">
                <a:solidFill>
                  <a:srgbClr val="0000CC"/>
                </a:solidFill>
              </a:rPr>
              <a:t>toplama </a:t>
            </a:r>
            <a:r>
              <a:rPr lang="tr-TR" b="1" dirty="0" smtClean="0">
                <a:solidFill>
                  <a:srgbClr val="0000CC"/>
                </a:solidFill>
              </a:rPr>
              <a:t>seferberliği,</a:t>
            </a:r>
          </a:p>
          <a:p>
            <a:pPr lvl="1">
              <a:lnSpc>
                <a:spcPct val="110000"/>
              </a:lnSpc>
              <a:spcBef>
                <a:spcPts val="0"/>
              </a:spcBef>
              <a:spcAft>
                <a:spcPts val="400"/>
              </a:spcAft>
            </a:pPr>
            <a:r>
              <a:rPr lang="tr-TR" b="1" dirty="0" smtClean="0">
                <a:solidFill>
                  <a:srgbClr val="0000CC"/>
                </a:solidFill>
              </a:rPr>
              <a:t>Her </a:t>
            </a:r>
            <a:r>
              <a:rPr lang="tr-TR" b="1" dirty="0">
                <a:solidFill>
                  <a:srgbClr val="0000CC"/>
                </a:solidFill>
              </a:rPr>
              <a:t>kuruma uyan tek tip çözümleri olan bir süreç, </a:t>
            </a:r>
          </a:p>
          <a:p>
            <a:pPr lvl="1" algn="ctr">
              <a:lnSpc>
                <a:spcPct val="110000"/>
              </a:lnSpc>
              <a:spcBef>
                <a:spcPts val="0"/>
              </a:spcBef>
              <a:spcAft>
                <a:spcPts val="400"/>
              </a:spcAft>
            </a:pPr>
            <a:endParaRPr lang="tr-TR" b="1" dirty="0" smtClean="0">
              <a:solidFill>
                <a:srgbClr val="FF0000"/>
              </a:solidFill>
            </a:endParaRPr>
          </a:p>
          <a:p>
            <a:pPr marL="457200" lvl="1" indent="0" algn="ctr">
              <a:lnSpc>
                <a:spcPct val="110000"/>
              </a:lnSpc>
              <a:spcBef>
                <a:spcPts val="0"/>
              </a:spcBef>
              <a:spcAft>
                <a:spcPts val="400"/>
              </a:spcAft>
              <a:buNone/>
            </a:pPr>
            <a:r>
              <a:rPr lang="tr-TR" b="1" dirty="0" smtClean="0">
                <a:solidFill>
                  <a:srgbClr val="0000CC"/>
                </a:solidFill>
              </a:rPr>
              <a:t>DEĞİLDİR</a:t>
            </a:r>
            <a:r>
              <a:rPr lang="tr-TR" b="1" dirty="0">
                <a:solidFill>
                  <a:srgbClr val="0000CC"/>
                </a:solidFill>
              </a:rPr>
              <a:t>. </a:t>
            </a:r>
          </a:p>
          <a:p>
            <a:pPr lvl="1" algn="ctr">
              <a:lnSpc>
                <a:spcPct val="110000"/>
              </a:lnSpc>
              <a:spcBef>
                <a:spcPts val="0"/>
              </a:spcBef>
              <a:spcAft>
                <a:spcPts val="400"/>
              </a:spcAft>
            </a:pPr>
            <a:endParaRPr lang="tr-TR" b="1" dirty="0" smtClean="0">
              <a:solidFill>
                <a:srgbClr val="FF0000"/>
              </a:solidFill>
            </a:endParaRP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28</a:t>
            </a:fld>
            <a:endParaRPr lang="tr-TR"/>
          </a:p>
        </p:txBody>
      </p:sp>
      <p:pic>
        <p:nvPicPr>
          <p:cNvPr id="7" name="Resim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847228" y="5903495"/>
            <a:ext cx="382872" cy="388190"/>
          </a:xfrm>
          <a:prstGeom prst="rect">
            <a:avLst/>
          </a:prstGeom>
        </p:spPr>
      </p:pic>
    </p:spTree>
    <p:extLst>
      <p:ext uri="{BB962C8B-B14F-4D97-AF65-F5344CB8AC3E}">
        <p14:creationId xmlns:p14="http://schemas.microsoft.com/office/powerpoint/2010/main" val="1186483556"/>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0;p1"/>
          <p:cNvSpPr/>
          <p:nvPr/>
        </p:nvSpPr>
        <p:spPr>
          <a:xfrm>
            <a:off x="465790" y="2177160"/>
            <a:ext cx="10909576" cy="212361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Clr>
                <a:srgbClr val="0000CC"/>
              </a:buClr>
              <a:buSzPts val="3200"/>
              <a:buFont typeface="Calibri"/>
              <a:buNone/>
            </a:pPr>
            <a:r>
              <a:rPr lang="tr-TR" sz="4400" b="1" i="0" u="none" strike="noStrike" cap="none" dirty="0" smtClean="0">
                <a:solidFill>
                  <a:srgbClr val="FF0000"/>
                </a:solidFill>
                <a:latin typeface="+mn-lt"/>
                <a:ea typeface="Calibri"/>
                <a:cs typeface="Calibri"/>
                <a:sym typeface="Calibri"/>
              </a:rPr>
              <a:t>PUKÖ DÖNGÜSÜ </a:t>
            </a:r>
          </a:p>
          <a:p>
            <a:pPr marL="0" marR="0" lvl="0" indent="0" algn="ctr" rtl="0">
              <a:spcBef>
                <a:spcPts val="0"/>
              </a:spcBef>
              <a:spcAft>
                <a:spcPts val="0"/>
              </a:spcAft>
              <a:buClr>
                <a:srgbClr val="0000CC"/>
              </a:buClr>
              <a:buSzPts val="3200"/>
              <a:buFont typeface="Calibri"/>
              <a:buNone/>
            </a:pPr>
            <a:r>
              <a:rPr lang="tr-TR" sz="4400" b="1" dirty="0" smtClean="0">
                <a:solidFill>
                  <a:srgbClr val="FF0000"/>
                </a:solidFill>
                <a:latin typeface="+mn-lt"/>
                <a:ea typeface="Calibri"/>
                <a:cs typeface="Calibri"/>
                <a:sym typeface="Calibri"/>
              </a:rPr>
              <a:t>ve</a:t>
            </a:r>
          </a:p>
          <a:p>
            <a:pPr lvl="0" algn="ctr">
              <a:buClr>
                <a:srgbClr val="0000CC"/>
              </a:buClr>
              <a:buSzPts val="3200"/>
            </a:pPr>
            <a:r>
              <a:rPr lang="tr-TR" sz="4400" b="1" dirty="0" smtClean="0">
                <a:solidFill>
                  <a:srgbClr val="FF0000"/>
                </a:solidFill>
                <a:latin typeface="+mn-lt"/>
              </a:rPr>
              <a:t>KALİTE GÜVENCE SİSTEMİ</a:t>
            </a:r>
            <a:endParaRPr lang="tr-TR" sz="4400" b="1" i="0" u="none" strike="noStrike" cap="none" dirty="0">
              <a:solidFill>
                <a:srgbClr val="FF0000"/>
              </a:solidFill>
              <a:latin typeface="+mn-lt"/>
              <a:ea typeface="Calibri"/>
              <a:cs typeface="Calibri"/>
              <a:sym typeface="Calibri"/>
            </a:endParaRPr>
          </a:p>
        </p:txBody>
      </p:sp>
    </p:spTree>
    <p:extLst>
      <p:ext uri="{BB962C8B-B14F-4D97-AF65-F5344CB8AC3E}">
        <p14:creationId xmlns:p14="http://schemas.microsoft.com/office/powerpoint/2010/main" val="518505176"/>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p:cNvSpPr>
            <a:spLocks noGrp="1"/>
          </p:cNvSpPr>
          <p:nvPr>
            <p:ph idx="1"/>
          </p:nvPr>
        </p:nvSpPr>
        <p:spPr>
          <a:xfrm>
            <a:off x="457200" y="3505200"/>
            <a:ext cx="11391900" cy="2533650"/>
          </a:xfrm>
        </p:spPr>
        <p:txBody>
          <a:bodyPr>
            <a:normAutofit/>
          </a:bodyPr>
          <a:lstStyle/>
          <a:p>
            <a:pPr marL="0" indent="0" algn="ctr">
              <a:buNone/>
            </a:pPr>
            <a:r>
              <a:rPr lang="tr-TR" sz="6000" b="1" dirty="0" smtClean="0">
                <a:solidFill>
                  <a:srgbClr val="C00000"/>
                </a:solidFill>
              </a:rPr>
              <a:t>Üniversitemizde Kalite </a:t>
            </a:r>
            <a:r>
              <a:rPr lang="tr-TR" sz="6000" b="1" dirty="0">
                <a:solidFill>
                  <a:srgbClr val="C00000"/>
                </a:solidFill>
              </a:rPr>
              <a:t>Güvencesi </a:t>
            </a:r>
            <a:r>
              <a:rPr lang="tr-TR" sz="6000" b="1" dirty="0" smtClean="0">
                <a:solidFill>
                  <a:srgbClr val="C00000"/>
                </a:solidFill>
              </a:rPr>
              <a:t>Sistemine Neden İhtiyaç Var?</a:t>
            </a:r>
            <a:endParaRPr lang="tr-TR" sz="6000" dirty="0"/>
          </a:p>
        </p:txBody>
      </p:sp>
      <p:sp>
        <p:nvSpPr>
          <p:cNvPr id="5" name="Veri Yer Tutucusu 4"/>
          <p:cNvSpPr>
            <a:spLocks noGrp="1"/>
          </p:cNvSpPr>
          <p:nvPr>
            <p:ph type="dt" sz="half" idx="10"/>
          </p:nvPr>
        </p:nvSpPr>
        <p:spPr/>
        <p:txBody>
          <a:bodyPr/>
          <a:lstStyle/>
          <a:p>
            <a:fld id="{D7F3340D-6E59-408F-B107-3A14E73966AD}"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993F692B-8A7A-473C-8BE4-D66C8DE9A1BF}" type="slidenum">
              <a:rPr lang="tr-TR" smtClean="0"/>
              <a:pPr/>
              <a:t>3</a:t>
            </a:fld>
            <a:endParaRPr lang="tr-TR"/>
          </a:p>
        </p:txBody>
      </p:sp>
      <p:pic>
        <p:nvPicPr>
          <p:cNvPr id="4098" name="Picture 2" descr="Duvar Resimleri 3d küçük insanlar - bir soru işareti"/>
          <p:cNvPicPr>
            <a:picLocks noChangeAspect="1" noChangeArrowheads="1"/>
          </p:cNvPicPr>
          <p:nvPr/>
        </p:nvPicPr>
        <p:blipFill rotWithShape="1">
          <a:blip r:embed="rId2">
            <a:extLst>
              <a:ext uri="{28A0092B-C50C-407E-A947-70E740481C1C}">
                <a14:useLocalDpi xmlns:a14="http://schemas.microsoft.com/office/drawing/2010/main" val="0"/>
              </a:ext>
            </a:extLst>
          </a:blip>
          <a:srcRect b="7474"/>
          <a:stretch/>
        </p:blipFill>
        <p:spPr bwMode="auto">
          <a:xfrm>
            <a:off x="4844715" y="-32191"/>
            <a:ext cx="2903621" cy="31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809311"/>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3601211" y="1578863"/>
            <a:ext cx="4989830" cy="4989830"/>
            <a:chOff x="3601211" y="1578863"/>
            <a:chExt cx="4989830" cy="4989830"/>
          </a:xfrm>
        </p:grpSpPr>
        <p:sp>
          <p:nvSpPr>
            <p:cNvPr id="7" name="object 7"/>
            <p:cNvSpPr/>
            <p:nvPr/>
          </p:nvSpPr>
          <p:spPr>
            <a:xfrm>
              <a:off x="3601211" y="1578863"/>
              <a:ext cx="4989830" cy="4989830"/>
            </a:xfrm>
            <a:custGeom>
              <a:avLst/>
              <a:gdLst/>
              <a:ahLst/>
              <a:cxnLst/>
              <a:rect l="l" t="t" r="r" b="b"/>
              <a:pathLst>
                <a:path w="4989830" h="4989830">
                  <a:moveTo>
                    <a:pt x="2494788" y="0"/>
                  </a:moveTo>
                  <a:lnTo>
                    <a:pt x="2446268" y="462"/>
                  </a:lnTo>
                  <a:lnTo>
                    <a:pt x="2397974" y="1844"/>
                  </a:lnTo>
                  <a:lnTo>
                    <a:pt x="2349913" y="4136"/>
                  </a:lnTo>
                  <a:lnTo>
                    <a:pt x="2302094" y="7331"/>
                  </a:lnTo>
                  <a:lnTo>
                    <a:pt x="2254524" y="11420"/>
                  </a:lnTo>
                  <a:lnTo>
                    <a:pt x="2207214" y="16395"/>
                  </a:lnTo>
                  <a:lnTo>
                    <a:pt x="2160170" y="22247"/>
                  </a:lnTo>
                  <a:lnTo>
                    <a:pt x="2113401" y="28968"/>
                  </a:lnTo>
                  <a:lnTo>
                    <a:pt x="2066916" y="36550"/>
                  </a:lnTo>
                  <a:lnTo>
                    <a:pt x="2020723" y="44985"/>
                  </a:lnTo>
                  <a:lnTo>
                    <a:pt x="1974830" y="54263"/>
                  </a:lnTo>
                  <a:lnTo>
                    <a:pt x="1929245" y="64377"/>
                  </a:lnTo>
                  <a:lnTo>
                    <a:pt x="1883978" y="75318"/>
                  </a:lnTo>
                  <a:lnTo>
                    <a:pt x="1839036" y="87077"/>
                  </a:lnTo>
                  <a:lnTo>
                    <a:pt x="1794427" y="99648"/>
                  </a:lnTo>
                  <a:lnTo>
                    <a:pt x="1750161" y="113020"/>
                  </a:lnTo>
                  <a:lnTo>
                    <a:pt x="1706246" y="127186"/>
                  </a:lnTo>
                  <a:lnTo>
                    <a:pt x="1662689" y="142138"/>
                  </a:lnTo>
                  <a:lnTo>
                    <a:pt x="1619499" y="157867"/>
                  </a:lnTo>
                  <a:lnTo>
                    <a:pt x="1576685" y="174364"/>
                  </a:lnTo>
                  <a:lnTo>
                    <a:pt x="1534254" y="191622"/>
                  </a:lnTo>
                  <a:lnTo>
                    <a:pt x="1492216" y="209631"/>
                  </a:lnTo>
                  <a:lnTo>
                    <a:pt x="1450579" y="228384"/>
                  </a:lnTo>
                  <a:lnTo>
                    <a:pt x="1409351" y="247872"/>
                  </a:lnTo>
                  <a:lnTo>
                    <a:pt x="1368540" y="268088"/>
                  </a:lnTo>
                  <a:lnTo>
                    <a:pt x="1328154" y="289021"/>
                  </a:lnTo>
                  <a:lnTo>
                    <a:pt x="1288203" y="310665"/>
                  </a:lnTo>
                  <a:lnTo>
                    <a:pt x="1248695" y="333011"/>
                  </a:lnTo>
                  <a:lnTo>
                    <a:pt x="1209637" y="356049"/>
                  </a:lnTo>
                  <a:lnTo>
                    <a:pt x="1171038" y="379773"/>
                  </a:lnTo>
                  <a:lnTo>
                    <a:pt x="1132907" y="404174"/>
                  </a:lnTo>
                  <a:lnTo>
                    <a:pt x="1095252" y="429243"/>
                  </a:lnTo>
                  <a:lnTo>
                    <a:pt x="1058081" y="454971"/>
                  </a:lnTo>
                  <a:lnTo>
                    <a:pt x="1021403" y="481352"/>
                  </a:lnTo>
                  <a:lnTo>
                    <a:pt x="985225" y="508375"/>
                  </a:lnTo>
                  <a:lnTo>
                    <a:pt x="949557" y="536034"/>
                  </a:lnTo>
                  <a:lnTo>
                    <a:pt x="914407" y="564319"/>
                  </a:lnTo>
                  <a:lnTo>
                    <a:pt x="879783" y="593222"/>
                  </a:lnTo>
                  <a:lnTo>
                    <a:pt x="845694" y="622734"/>
                  </a:lnTo>
                  <a:lnTo>
                    <a:pt x="812147" y="652848"/>
                  </a:lnTo>
                  <a:lnTo>
                    <a:pt x="779151" y="683556"/>
                  </a:lnTo>
                  <a:lnTo>
                    <a:pt x="746715" y="714847"/>
                  </a:lnTo>
                  <a:lnTo>
                    <a:pt x="714847" y="746715"/>
                  </a:lnTo>
                  <a:lnTo>
                    <a:pt x="683556" y="779151"/>
                  </a:lnTo>
                  <a:lnTo>
                    <a:pt x="652848" y="812147"/>
                  </a:lnTo>
                  <a:lnTo>
                    <a:pt x="622734" y="845694"/>
                  </a:lnTo>
                  <a:lnTo>
                    <a:pt x="593222" y="879783"/>
                  </a:lnTo>
                  <a:lnTo>
                    <a:pt x="564319" y="914407"/>
                  </a:lnTo>
                  <a:lnTo>
                    <a:pt x="536034" y="949557"/>
                  </a:lnTo>
                  <a:lnTo>
                    <a:pt x="508375" y="985225"/>
                  </a:lnTo>
                  <a:lnTo>
                    <a:pt x="481352" y="1021403"/>
                  </a:lnTo>
                  <a:lnTo>
                    <a:pt x="454971" y="1058081"/>
                  </a:lnTo>
                  <a:lnTo>
                    <a:pt x="429243" y="1095252"/>
                  </a:lnTo>
                  <a:lnTo>
                    <a:pt x="404174" y="1132907"/>
                  </a:lnTo>
                  <a:lnTo>
                    <a:pt x="379773" y="1171038"/>
                  </a:lnTo>
                  <a:lnTo>
                    <a:pt x="356049" y="1209637"/>
                  </a:lnTo>
                  <a:lnTo>
                    <a:pt x="333011" y="1248695"/>
                  </a:lnTo>
                  <a:lnTo>
                    <a:pt x="310665" y="1288203"/>
                  </a:lnTo>
                  <a:lnTo>
                    <a:pt x="289021" y="1328154"/>
                  </a:lnTo>
                  <a:lnTo>
                    <a:pt x="268088" y="1368540"/>
                  </a:lnTo>
                  <a:lnTo>
                    <a:pt x="247872" y="1409351"/>
                  </a:lnTo>
                  <a:lnTo>
                    <a:pt x="228384" y="1450579"/>
                  </a:lnTo>
                  <a:lnTo>
                    <a:pt x="209631" y="1492216"/>
                  </a:lnTo>
                  <a:lnTo>
                    <a:pt x="191622" y="1534254"/>
                  </a:lnTo>
                  <a:lnTo>
                    <a:pt x="174364" y="1576685"/>
                  </a:lnTo>
                  <a:lnTo>
                    <a:pt x="157867" y="1619499"/>
                  </a:lnTo>
                  <a:lnTo>
                    <a:pt x="142138" y="1662689"/>
                  </a:lnTo>
                  <a:lnTo>
                    <a:pt x="127186" y="1706246"/>
                  </a:lnTo>
                  <a:lnTo>
                    <a:pt x="113020" y="1750161"/>
                  </a:lnTo>
                  <a:lnTo>
                    <a:pt x="99648" y="1794427"/>
                  </a:lnTo>
                  <a:lnTo>
                    <a:pt x="87077" y="1839036"/>
                  </a:lnTo>
                  <a:lnTo>
                    <a:pt x="75318" y="1883978"/>
                  </a:lnTo>
                  <a:lnTo>
                    <a:pt x="64377" y="1929245"/>
                  </a:lnTo>
                  <a:lnTo>
                    <a:pt x="54263" y="1974830"/>
                  </a:lnTo>
                  <a:lnTo>
                    <a:pt x="44985" y="2020723"/>
                  </a:lnTo>
                  <a:lnTo>
                    <a:pt x="36550" y="2066916"/>
                  </a:lnTo>
                  <a:lnTo>
                    <a:pt x="28968" y="2113401"/>
                  </a:lnTo>
                  <a:lnTo>
                    <a:pt x="22247" y="2160170"/>
                  </a:lnTo>
                  <a:lnTo>
                    <a:pt x="16395" y="2207214"/>
                  </a:lnTo>
                  <a:lnTo>
                    <a:pt x="11420" y="2254524"/>
                  </a:lnTo>
                  <a:lnTo>
                    <a:pt x="7331" y="2302094"/>
                  </a:lnTo>
                  <a:lnTo>
                    <a:pt x="4136" y="2349913"/>
                  </a:lnTo>
                  <a:lnTo>
                    <a:pt x="1844" y="2397974"/>
                  </a:lnTo>
                  <a:lnTo>
                    <a:pt x="462" y="2446268"/>
                  </a:lnTo>
                  <a:lnTo>
                    <a:pt x="0" y="2494788"/>
                  </a:lnTo>
                  <a:lnTo>
                    <a:pt x="462" y="2543307"/>
                  </a:lnTo>
                  <a:lnTo>
                    <a:pt x="1844" y="2591601"/>
                  </a:lnTo>
                  <a:lnTo>
                    <a:pt x="4136" y="2639662"/>
                  </a:lnTo>
                  <a:lnTo>
                    <a:pt x="7331" y="2687481"/>
                  </a:lnTo>
                  <a:lnTo>
                    <a:pt x="11420" y="2735051"/>
                  </a:lnTo>
                  <a:lnTo>
                    <a:pt x="16395" y="2782361"/>
                  </a:lnTo>
                  <a:lnTo>
                    <a:pt x="22247" y="2829405"/>
                  </a:lnTo>
                  <a:lnTo>
                    <a:pt x="28968" y="2876174"/>
                  </a:lnTo>
                  <a:lnTo>
                    <a:pt x="36550" y="2922659"/>
                  </a:lnTo>
                  <a:lnTo>
                    <a:pt x="44985" y="2968852"/>
                  </a:lnTo>
                  <a:lnTo>
                    <a:pt x="54263" y="3014745"/>
                  </a:lnTo>
                  <a:lnTo>
                    <a:pt x="64377" y="3060330"/>
                  </a:lnTo>
                  <a:lnTo>
                    <a:pt x="75318" y="3105597"/>
                  </a:lnTo>
                  <a:lnTo>
                    <a:pt x="87077" y="3150539"/>
                  </a:lnTo>
                  <a:lnTo>
                    <a:pt x="99648" y="3195148"/>
                  </a:lnTo>
                  <a:lnTo>
                    <a:pt x="113020" y="3239414"/>
                  </a:lnTo>
                  <a:lnTo>
                    <a:pt x="127186" y="3283329"/>
                  </a:lnTo>
                  <a:lnTo>
                    <a:pt x="142138" y="3326886"/>
                  </a:lnTo>
                  <a:lnTo>
                    <a:pt x="157867" y="3370076"/>
                  </a:lnTo>
                  <a:lnTo>
                    <a:pt x="174364" y="3412890"/>
                  </a:lnTo>
                  <a:lnTo>
                    <a:pt x="191622" y="3455321"/>
                  </a:lnTo>
                  <a:lnTo>
                    <a:pt x="209631" y="3497359"/>
                  </a:lnTo>
                  <a:lnTo>
                    <a:pt x="228384" y="3538996"/>
                  </a:lnTo>
                  <a:lnTo>
                    <a:pt x="247872" y="3580224"/>
                  </a:lnTo>
                  <a:lnTo>
                    <a:pt x="268088" y="3621035"/>
                  </a:lnTo>
                  <a:lnTo>
                    <a:pt x="289021" y="3661421"/>
                  </a:lnTo>
                  <a:lnTo>
                    <a:pt x="310665" y="3701372"/>
                  </a:lnTo>
                  <a:lnTo>
                    <a:pt x="333011" y="3740880"/>
                  </a:lnTo>
                  <a:lnTo>
                    <a:pt x="356049" y="3779938"/>
                  </a:lnTo>
                  <a:lnTo>
                    <a:pt x="379773" y="3818537"/>
                  </a:lnTo>
                  <a:lnTo>
                    <a:pt x="404174" y="3856668"/>
                  </a:lnTo>
                  <a:lnTo>
                    <a:pt x="429243" y="3894323"/>
                  </a:lnTo>
                  <a:lnTo>
                    <a:pt x="454971" y="3931494"/>
                  </a:lnTo>
                  <a:lnTo>
                    <a:pt x="481352" y="3968172"/>
                  </a:lnTo>
                  <a:lnTo>
                    <a:pt x="508375" y="4004350"/>
                  </a:lnTo>
                  <a:lnTo>
                    <a:pt x="536034" y="4040018"/>
                  </a:lnTo>
                  <a:lnTo>
                    <a:pt x="564319" y="4075168"/>
                  </a:lnTo>
                  <a:lnTo>
                    <a:pt x="593222" y="4109792"/>
                  </a:lnTo>
                  <a:lnTo>
                    <a:pt x="622734" y="4143881"/>
                  </a:lnTo>
                  <a:lnTo>
                    <a:pt x="652848" y="4177428"/>
                  </a:lnTo>
                  <a:lnTo>
                    <a:pt x="683556" y="4210424"/>
                  </a:lnTo>
                  <a:lnTo>
                    <a:pt x="714847" y="4242860"/>
                  </a:lnTo>
                  <a:lnTo>
                    <a:pt x="746715" y="4274728"/>
                  </a:lnTo>
                  <a:lnTo>
                    <a:pt x="779151" y="4306019"/>
                  </a:lnTo>
                  <a:lnTo>
                    <a:pt x="812147" y="4336727"/>
                  </a:lnTo>
                  <a:lnTo>
                    <a:pt x="845694" y="4366841"/>
                  </a:lnTo>
                  <a:lnTo>
                    <a:pt x="879783" y="4396353"/>
                  </a:lnTo>
                  <a:lnTo>
                    <a:pt x="914407" y="4425256"/>
                  </a:lnTo>
                  <a:lnTo>
                    <a:pt x="949557" y="4453541"/>
                  </a:lnTo>
                  <a:lnTo>
                    <a:pt x="985225" y="4481200"/>
                  </a:lnTo>
                  <a:lnTo>
                    <a:pt x="1021403" y="4508223"/>
                  </a:lnTo>
                  <a:lnTo>
                    <a:pt x="1058081" y="4534604"/>
                  </a:lnTo>
                  <a:lnTo>
                    <a:pt x="1095252" y="4560332"/>
                  </a:lnTo>
                  <a:lnTo>
                    <a:pt x="1132907" y="4585401"/>
                  </a:lnTo>
                  <a:lnTo>
                    <a:pt x="1171038" y="4609802"/>
                  </a:lnTo>
                  <a:lnTo>
                    <a:pt x="1209637" y="4633526"/>
                  </a:lnTo>
                  <a:lnTo>
                    <a:pt x="1248695" y="4656564"/>
                  </a:lnTo>
                  <a:lnTo>
                    <a:pt x="1288203" y="4678910"/>
                  </a:lnTo>
                  <a:lnTo>
                    <a:pt x="1328154" y="4700554"/>
                  </a:lnTo>
                  <a:lnTo>
                    <a:pt x="1368540" y="4721487"/>
                  </a:lnTo>
                  <a:lnTo>
                    <a:pt x="1409351" y="4741703"/>
                  </a:lnTo>
                  <a:lnTo>
                    <a:pt x="1450579" y="4761191"/>
                  </a:lnTo>
                  <a:lnTo>
                    <a:pt x="1492216" y="4779944"/>
                  </a:lnTo>
                  <a:lnTo>
                    <a:pt x="1534254" y="4797953"/>
                  </a:lnTo>
                  <a:lnTo>
                    <a:pt x="1576685" y="4815211"/>
                  </a:lnTo>
                  <a:lnTo>
                    <a:pt x="1619499" y="4831708"/>
                  </a:lnTo>
                  <a:lnTo>
                    <a:pt x="1662689" y="4847437"/>
                  </a:lnTo>
                  <a:lnTo>
                    <a:pt x="1706246" y="4862389"/>
                  </a:lnTo>
                  <a:lnTo>
                    <a:pt x="1750161" y="4876555"/>
                  </a:lnTo>
                  <a:lnTo>
                    <a:pt x="1794427" y="4889927"/>
                  </a:lnTo>
                  <a:lnTo>
                    <a:pt x="1839036" y="4902498"/>
                  </a:lnTo>
                  <a:lnTo>
                    <a:pt x="1883978" y="4914257"/>
                  </a:lnTo>
                  <a:lnTo>
                    <a:pt x="1929245" y="4925198"/>
                  </a:lnTo>
                  <a:lnTo>
                    <a:pt x="1974830" y="4935312"/>
                  </a:lnTo>
                  <a:lnTo>
                    <a:pt x="2020723" y="4944590"/>
                  </a:lnTo>
                  <a:lnTo>
                    <a:pt x="2066916" y="4953025"/>
                  </a:lnTo>
                  <a:lnTo>
                    <a:pt x="2113401" y="4960607"/>
                  </a:lnTo>
                  <a:lnTo>
                    <a:pt x="2160170" y="4967328"/>
                  </a:lnTo>
                  <a:lnTo>
                    <a:pt x="2207214" y="4973180"/>
                  </a:lnTo>
                  <a:lnTo>
                    <a:pt x="2254524" y="4978155"/>
                  </a:lnTo>
                  <a:lnTo>
                    <a:pt x="2302094" y="4982244"/>
                  </a:lnTo>
                  <a:lnTo>
                    <a:pt x="2349913" y="4985439"/>
                  </a:lnTo>
                  <a:lnTo>
                    <a:pt x="2397974" y="4987731"/>
                  </a:lnTo>
                  <a:lnTo>
                    <a:pt x="2446268" y="4989113"/>
                  </a:lnTo>
                  <a:lnTo>
                    <a:pt x="2494788" y="4989576"/>
                  </a:lnTo>
                  <a:lnTo>
                    <a:pt x="2543307" y="4989113"/>
                  </a:lnTo>
                  <a:lnTo>
                    <a:pt x="2591601" y="4987731"/>
                  </a:lnTo>
                  <a:lnTo>
                    <a:pt x="2639662" y="4985439"/>
                  </a:lnTo>
                  <a:lnTo>
                    <a:pt x="2687481" y="4982244"/>
                  </a:lnTo>
                  <a:lnTo>
                    <a:pt x="2735051" y="4978155"/>
                  </a:lnTo>
                  <a:lnTo>
                    <a:pt x="2782361" y="4973180"/>
                  </a:lnTo>
                  <a:lnTo>
                    <a:pt x="2829405" y="4967328"/>
                  </a:lnTo>
                  <a:lnTo>
                    <a:pt x="2876174" y="4960607"/>
                  </a:lnTo>
                  <a:lnTo>
                    <a:pt x="2922659" y="4953025"/>
                  </a:lnTo>
                  <a:lnTo>
                    <a:pt x="2968852" y="4944590"/>
                  </a:lnTo>
                  <a:lnTo>
                    <a:pt x="3014745" y="4935312"/>
                  </a:lnTo>
                  <a:lnTo>
                    <a:pt x="3060330" y="4925198"/>
                  </a:lnTo>
                  <a:lnTo>
                    <a:pt x="3105597" y="4914257"/>
                  </a:lnTo>
                  <a:lnTo>
                    <a:pt x="3150539" y="4902498"/>
                  </a:lnTo>
                  <a:lnTo>
                    <a:pt x="3195148" y="4889927"/>
                  </a:lnTo>
                  <a:lnTo>
                    <a:pt x="3239414" y="4876555"/>
                  </a:lnTo>
                  <a:lnTo>
                    <a:pt x="3283329" y="4862389"/>
                  </a:lnTo>
                  <a:lnTo>
                    <a:pt x="3326886" y="4847437"/>
                  </a:lnTo>
                  <a:lnTo>
                    <a:pt x="3370076" y="4831708"/>
                  </a:lnTo>
                  <a:lnTo>
                    <a:pt x="3412890" y="4815211"/>
                  </a:lnTo>
                  <a:lnTo>
                    <a:pt x="3455321" y="4797953"/>
                  </a:lnTo>
                  <a:lnTo>
                    <a:pt x="3497359" y="4779944"/>
                  </a:lnTo>
                  <a:lnTo>
                    <a:pt x="3538996" y="4761191"/>
                  </a:lnTo>
                  <a:lnTo>
                    <a:pt x="3580224" y="4741703"/>
                  </a:lnTo>
                  <a:lnTo>
                    <a:pt x="3621035" y="4721487"/>
                  </a:lnTo>
                  <a:lnTo>
                    <a:pt x="3661421" y="4700554"/>
                  </a:lnTo>
                  <a:lnTo>
                    <a:pt x="3701372" y="4678910"/>
                  </a:lnTo>
                  <a:lnTo>
                    <a:pt x="3740880" y="4656564"/>
                  </a:lnTo>
                  <a:lnTo>
                    <a:pt x="3779938" y="4633526"/>
                  </a:lnTo>
                  <a:lnTo>
                    <a:pt x="3818537" y="4609802"/>
                  </a:lnTo>
                  <a:lnTo>
                    <a:pt x="3856668" y="4585401"/>
                  </a:lnTo>
                  <a:lnTo>
                    <a:pt x="3894323" y="4560332"/>
                  </a:lnTo>
                  <a:lnTo>
                    <a:pt x="3931494" y="4534604"/>
                  </a:lnTo>
                  <a:lnTo>
                    <a:pt x="3968172" y="4508223"/>
                  </a:lnTo>
                  <a:lnTo>
                    <a:pt x="4004350" y="4481200"/>
                  </a:lnTo>
                  <a:lnTo>
                    <a:pt x="4040018" y="4453541"/>
                  </a:lnTo>
                  <a:lnTo>
                    <a:pt x="4075168" y="4425256"/>
                  </a:lnTo>
                  <a:lnTo>
                    <a:pt x="4109792" y="4396353"/>
                  </a:lnTo>
                  <a:lnTo>
                    <a:pt x="4143881" y="4366841"/>
                  </a:lnTo>
                  <a:lnTo>
                    <a:pt x="4177428" y="4336727"/>
                  </a:lnTo>
                  <a:lnTo>
                    <a:pt x="4210424" y="4306019"/>
                  </a:lnTo>
                  <a:lnTo>
                    <a:pt x="4242860" y="4274728"/>
                  </a:lnTo>
                  <a:lnTo>
                    <a:pt x="4274728" y="4242860"/>
                  </a:lnTo>
                  <a:lnTo>
                    <a:pt x="4306019" y="4210424"/>
                  </a:lnTo>
                  <a:lnTo>
                    <a:pt x="4336727" y="4177428"/>
                  </a:lnTo>
                  <a:lnTo>
                    <a:pt x="4366841" y="4143881"/>
                  </a:lnTo>
                  <a:lnTo>
                    <a:pt x="4396353" y="4109792"/>
                  </a:lnTo>
                  <a:lnTo>
                    <a:pt x="4425256" y="4075168"/>
                  </a:lnTo>
                  <a:lnTo>
                    <a:pt x="4453541" y="4040018"/>
                  </a:lnTo>
                  <a:lnTo>
                    <a:pt x="4481200" y="4004350"/>
                  </a:lnTo>
                  <a:lnTo>
                    <a:pt x="4508223" y="3968172"/>
                  </a:lnTo>
                  <a:lnTo>
                    <a:pt x="4534604" y="3931494"/>
                  </a:lnTo>
                  <a:lnTo>
                    <a:pt x="4560332" y="3894323"/>
                  </a:lnTo>
                  <a:lnTo>
                    <a:pt x="4585401" y="3856668"/>
                  </a:lnTo>
                  <a:lnTo>
                    <a:pt x="4609802" y="3818537"/>
                  </a:lnTo>
                  <a:lnTo>
                    <a:pt x="4633526" y="3779938"/>
                  </a:lnTo>
                  <a:lnTo>
                    <a:pt x="4656564" y="3740880"/>
                  </a:lnTo>
                  <a:lnTo>
                    <a:pt x="4678910" y="3701372"/>
                  </a:lnTo>
                  <a:lnTo>
                    <a:pt x="4700554" y="3661421"/>
                  </a:lnTo>
                  <a:lnTo>
                    <a:pt x="4721487" y="3621035"/>
                  </a:lnTo>
                  <a:lnTo>
                    <a:pt x="4741703" y="3580224"/>
                  </a:lnTo>
                  <a:lnTo>
                    <a:pt x="4761191" y="3538996"/>
                  </a:lnTo>
                  <a:lnTo>
                    <a:pt x="4779944" y="3497359"/>
                  </a:lnTo>
                  <a:lnTo>
                    <a:pt x="4797953" y="3455321"/>
                  </a:lnTo>
                  <a:lnTo>
                    <a:pt x="4815211" y="3412890"/>
                  </a:lnTo>
                  <a:lnTo>
                    <a:pt x="4831708" y="3370076"/>
                  </a:lnTo>
                  <a:lnTo>
                    <a:pt x="4847437" y="3326886"/>
                  </a:lnTo>
                  <a:lnTo>
                    <a:pt x="4862389" y="3283329"/>
                  </a:lnTo>
                  <a:lnTo>
                    <a:pt x="4876555" y="3239414"/>
                  </a:lnTo>
                  <a:lnTo>
                    <a:pt x="4889927" y="3195148"/>
                  </a:lnTo>
                  <a:lnTo>
                    <a:pt x="4902498" y="3150539"/>
                  </a:lnTo>
                  <a:lnTo>
                    <a:pt x="4914257" y="3105597"/>
                  </a:lnTo>
                  <a:lnTo>
                    <a:pt x="4925198" y="3060330"/>
                  </a:lnTo>
                  <a:lnTo>
                    <a:pt x="4935312" y="3014745"/>
                  </a:lnTo>
                  <a:lnTo>
                    <a:pt x="4944590" y="2968852"/>
                  </a:lnTo>
                  <a:lnTo>
                    <a:pt x="4953025" y="2922659"/>
                  </a:lnTo>
                  <a:lnTo>
                    <a:pt x="4960607" y="2876174"/>
                  </a:lnTo>
                  <a:lnTo>
                    <a:pt x="4967328" y="2829405"/>
                  </a:lnTo>
                  <a:lnTo>
                    <a:pt x="4973180" y="2782361"/>
                  </a:lnTo>
                  <a:lnTo>
                    <a:pt x="4978155" y="2735051"/>
                  </a:lnTo>
                  <a:lnTo>
                    <a:pt x="4982244" y="2687481"/>
                  </a:lnTo>
                  <a:lnTo>
                    <a:pt x="4985439" y="2639662"/>
                  </a:lnTo>
                  <a:lnTo>
                    <a:pt x="4987731" y="2591601"/>
                  </a:lnTo>
                  <a:lnTo>
                    <a:pt x="4989113" y="2543307"/>
                  </a:lnTo>
                  <a:lnTo>
                    <a:pt x="4989576" y="2494788"/>
                  </a:lnTo>
                  <a:lnTo>
                    <a:pt x="4989113" y="2446268"/>
                  </a:lnTo>
                  <a:lnTo>
                    <a:pt x="4987731" y="2397974"/>
                  </a:lnTo>
                  <a:lnTo>
                    <a:pt x="4985439" y="2349913"/>
                  </a:lnTo>
                  <a:lnTo>
                    <a:pt x="4982244" y="2302094"/>
                  </a:lnTo>
                  <a:lnTo>
                    <a:pt x="4978155" y="2254524"/>
                  </a:lnTo>
                  <a:lnTo>
                    <a:pt x="4973180" y="2207214"/>
                  </a:lnTo>
                  <a:lnTo>
                    <a:pt x="4967328" y="2160170"/>
                  </a:lnTo>
                  <a:lnTo>
                    <a:pt x="4960607" y="2113401"/>
                  </a:lnTo>
                  <a:lnTo>
                    <a:pt x="4953025" y="2066916"/>
                  </a:lnTo>
                  <a:lnTo>
                    <a:pt x="4944590" y="2020723"/>
                  </a:lnTo>
                  <a:lnTo>
                    <a:pt x="4935312" y="1974830"/>
                  </a:lnTo>
                  <a:lnTo>
                    <a:pt x="4925198" y="1929245"/>
                  </a:lnTo>
                  <a:lnTo>
                    <a:pt x="4914257" y="1883978"/>
                  </a:lnTo>
                  <a:lnTo>
                    <a:pt x="4902498" y="1839036"/>
                  </a:lnTo>
                  <a:lnTo>
                    <a:pt x="4889927" y="1794427"/>
                  </a:lnTo>
                  <a:lnTo>
                    <a:pt x="4876555" y="1750161"/>
                  </a:lnTo>
                  <a:lnTo>
                    <a:pt x="4862389" y="1706246"/>
                  </a:lnTo>
                  <a:lnTo>
                    <a:pt x="4847437" y="1662689"/>
                  </a:lnTo>
                  <a:lnTo>
                    <a:pt x="4831708" y="1619499"/>
                  </a:lnTo>
                  <a:lnTo>
                    <a:pt x="4815211" y="1576685"/>
                  </a:lnTo>
                  <a:lnTo>
                    <a:pt x="4797953" y="1534254"/>
                  </a:lnTo>
                  <a:lnTo>
                    <a:pt x="4779944" y="1492216"/>
                  </a:lnTo>
                  <a:lnTo>
                    <a:pt x="4761191" y="1450579"/>
                  </a:lnTo>
                  <a:lnTo>
                    <a:pt x="4741703" y="1409351"/>
                  </a:lnTo>
                  <a:lnTo>
                    <a:pt x="4721487" y="1368540"/>
                  </a:lnTo>
                  <a:lnTo>
                    <a:pt x="4700554" y="1328154"/>
                  </a:lnTo>
                  <a:lnTo>
                    <a:pt x="4678910" y="1288203"/>
                  </a:lnTo>
                  <a:lnTo>
                    <a:pt x="4656564" y="1248695"/>
                  </a:lnTo>
                  <a:lnTo>
                    <a:pt x="4633526" y="1209637"/>
                  </a:lnTo>
                  <a:lnTo>
                    <a:pt x="4609802" y="1171038"/>
                  </a:lnTo>
                  <a:lnTo>
                    <a:pt x="4585401" y="1132907"/>
                  </a:lnTo>
                  <a:lnTo>
                    <a:pt x="4560332" y="1095252"/>
                  </a:lnTo>
                  <a:lnTo>
                    <a:pt x="4534604" y="1058081"/>
                  </a:lnTo>
                  <a:lnTo>
                    <a:pt x="4508223" y="1021403"/>
                  </a:lnTo>
                  <a:lnTo>
                    <a:pt x="4481200" y="985225"/>
                  </a:lnTo>
                  <a:lnTo>
                    <a:pt x="4453541" y="949557"/>
                  </a:lnTo>
                  <a:lnTo>
                    <a:pt x="4425256" y="914407"/>
                  </a:lnTo>
                  <a:lnTo>
                    <a:pt x="4396353" y="879783"/>
                  </a:lnTo>
                  <a:lnTo>
                    <a:pt x="4366841" y="845694"/>
                  </a:lnTo>
                  <a:lnTo>
                    <a:pt x="4336727" y="812147"/>
                  </a:lnTo>
                  <a:lnTo>
                    <a:pt x="4306019" y="779151"/>
                  </a:lnTo>
                  <a:lnTo>
                    <a:pt x="4274728" y="746715"/>
                  </a:lnTo>
                  <a:lnTo>
                    <a:pt x="4242860" y="714847"/>
                  </a:lnTo>
                  <a:lnTo>
                    <a:pt x="4210424" y="683556"/>
                  </a:lnTo>
                  <a:lnTo>
                    <a:pt x="4177428" y="652848"/>
                  </a:lnTo>
                  <a:lnTo>
                    <a:pt x="4143881" y="622734"/>
                  </a:lnTo>
                  <a:lnTo>
                    <a:pt x="4109792" y="593222"/>
                  </a:lnTo>
                  <a:lnTo>
                    <a:pt x="4075168" y="564319"/>
                  </a:lnTo>
                  <a:lnTo>
                    <a:pt x="4040018" y="536034"/>
                  </a:lnTo>
                  <a:lnTo>
                    <a:pt x="4004350" y="508375"/>
                  </a:lnTo>
                  <a:lnTo>
                    <a:pt x="3968172" y="481352"/>
                  </a:lnTo>
                  <a:lnTo>
                    <a:pt x="3931494" y="454971"/>
                  </a:lnTo>
                  <a:lnTo>
                    <a:pt x="3894323" y="429243"/>
                  </a:lnTo>
                  <a:lnTo>
                    <a:pt x="3856668" y="404174"/>
                  </a:lnTo>
                  <a:lnTo>
                    <a:pt x="3818537" y="379773"/>
                  </a:lnTo>
                  <a:lnTo>
                    <a:pt x="3779938" y="356049"/>
                  </a:lnTo>
                  <a:lnTo>
                    <a:pt x="3740880" y="333011"/>
                  </a:lnTo>
                  <a:lnTo>
                    <a:pt x="3701372" y="310665"/>
                  </a:lnTo>
                  <a:lnTo>
                    <a:pt x="3661421" y="289021"/>
                  </a:lnTo>
                  <a:lnTo>
                    <a:pt x="3621035" y="268088"/>
                  </a:lnTo>
                  <a:lnTo>
                    <a:pt x="3580224" y="247872"/>
                  </a:lnTo>
                  <a:lnTo>
                    <a:pt x="3538996" y="228384"/>
                  </a:lnTo>
                  <a:lnTo>
                    <a:pt x="3497359" y="209631"/>
                  </a:lnTo>
                  <a:lnTo>
                    <a:pt x="3455321" y="191622"/>
                  </a:lnTo>
                  <a:lnTo>
                    <a:pt x="3412890" y="174364"/>
                  </a:lnTo>
                  <a:lnTo>
                    <a:pt x="3370076" y="157867"/>
                  </a:lnTo>
                  <a:lnTo>
                    <a:pt x="3326886" y="142138"/>
                  </a:lnTo>
                  <a:lnTo>
                    <a:pt x="3283329" y="127186"/>
                  </a:lnTo>
                  <a:lnTo>
                    <a:pt x="3239414" y="113020"/>
                  </a:lnTo>
                  <a:lnTo>
                    <a:pt x="3195148" y="99648"/>
                  </a:lnTo>
                  <a:lnTo>
                    <a:pt x="3150539" y="87077"/>
                  </a:lnTo>
                  <a:lnTo>
                    <a:pt x="3105597" y="75318"/>
                  </a:lnTo>
                  <a:lnTo>
                    <a:pt x="3060330" y="64377"/>
                  </a:lnTo>
                  <a:lnTo>
                    <a:pt x="3014745" y="54263"/>
                  </a:lnTo>
                  <a:lnTo>
                    <a:pt x="2968852" y="44985"/>
                  </a:lnTo>
                  <a:lnTo>
                    <a:pt x="2922659" y="36550"/>
                  </a:lnTo>
                  <a:lnTo>
                    <a:pt x="2876174" y="28968"/>
                  </a:lnTo>
                  <a:lnTo>
                    <a:pt x="2829405" y="22247"/>
                  </a:lnTo>
                  <a:lnTo>
                    <a:pt x="2782361" y="16395"/>
                  </a:lnTo>
                  <a:lnTo>
                    <a:pt x="2735051" y="11420"/>
                  </a:lnTo>
                  <a:lnTo>
                    <a:pt x="2687481" y="7331"/>
                  </a:lnTo>
                  <a:lnTo>
                    <a:pt x="2639662" y="4136"/>
                  </a:lnTo>
                  <a:lnTo>
                    <a:pt x="2591601" y="1844"/>
                  </a:lnTo>
                  <a:lnTo>
                    <a:pt x="2543307" y="462"/>
                  </a:lnTo>
                  <a:lnTo>
                    <a:pt x="2494788" y="0"/>
                  </a:lnTo>
                  <a:close/>
                </a:path>
              </a:pathLst>
            </a:custGeom>
            <a:solidFill>
              <a:srgbClr val="F1F1F1"/>
            </a:solidFill>
          </p:spPr>
          <p:txBody>
            <a:bodyPr wrap="square" lIns="0" tIns="0" rIns="0" bIns="0" rtlCol="0"/>
            <a:lstStyle/>
            <a:p>
              <a:endParaRPr/>
            </a:p>
          </p:txBody>
        </p:sp>
        <p:pic>
          <p:nvPicPr>
            <p:cNvPr id="8" name="object 8"/>
            <p:cNvPicPr/>
            <p:nvPr/>
          </p:nvPicPr>
          <p:blipFill>
            <a:blip r:embed="rId2" cstate="print"/>
            <a:stretch>
              <a:fillRect/>
            </a:stretch>
          </p:blipFill>
          <p:spPr>
            <a:xfrm>
              <a:off x="3770375" y="1748027"/>
              <a:ext cx="2237232" cy="2237232"/>
            </a:xfrm>
            <a:prstGeom prst="rect">
              <a:avLst/>
            </a:prstGeom>
          </p:spPr>
        </p:pic>
        <p:pic>
          <p:nvPicPr>
            <p:cNvPr id="9" name="object 9"/>
            <p:cNvPicPr/>
            <p:nvPr/>
          </p:nvPicPr>
          <p:blipFill>
            <a:blip r:embed="rId3" cstate="print"/>
            <a:stretch>
              <a:fillRect/>
            </a:stretch>
          </p:blipFill>
          <p:spPr>
            <a:xfrm>
              <a:off x="6182867" y="1748027"/>
              <a:ext cx="2237232" cy="2237232"/>
            </a:xfrm>
            <a:prstGeom prst="rect">
              <a:avLst/>
            </a:prstGeom>
          </p:spPr>
        </p:pic>
        <p:pic>
          <p:nvPicPr>
            <p:cNvPr id="10" name="object 10"/>
            <p:cNvPicPr/>
            <p:nvPr/>
          </p:nvPicPr>
          <p:blipFill>
            <a:blip r:embed="rId4" cstate="print"/>
            <a:stretch>
              <a:fillRect/>
            </a:stretch>
          </p:blipFill>
          <p:spPr>
            <a:xfrm>
              <a:off x="3770375" y="4160519"/>
              <a:ext cx="2237232" cy="2238756"/>
            </a:xfrm>
            <a:prstGeom prst="rect">
              <a:avLst/>
            </a:prstGeom>
          </p:spPr>
        </p:pic>
        <p:pic>
          <p:nvPicPr>
            <p:cNvPr id="11" name="object 11"/>
            <p:cNvPicPr/>
            <p:nvPr/>
          </p:nvPicPr>
          <p:blipFill>
            <a:blip r:embed="rId5" cstate="print"/>
            <a:stretch>
              <a:fillRect/>
            </a:stretch>
          </p:blipFill>
          <p:spPr>
            <a:xfrm>
              <a:off x="6182867" y="4160519"/>
              <a:ext cx="2237232" cy="2238756"/>
            </a:xfrm>
            <a:prstGeom prst="rect">
              <a:avLst/>
            </a:prstGeom>
          </p:spPr>
        </p:pic>
        <p:sp>
          <p:nvSpPr>
            <p:cNvPr id="12" name="object 12"/>
            <p:cNvSpPr/>
            <p:nvPr/>
          </p:nvSpPr>
          <p:spPr>
            <a:xfrm>
              <a:off x="5288279" y="3265931"/>
              <a:ext cx="719455" cy="719455"/>
            </a:xfrm>
            <a:custGeom>
              <a:avLst/>
              <a:gdLst/>
              <a:ahLst/>
              <a:cxnLst/>
              <a:rect l="l" t="t" r="r" b="b"/>
              <a:pathLst>
                <a:path w="719454" h="719454">
                  <a:moveTo>
                    <a:pt x="719328" y="0"/>
                  </a:moveTo>
                  <a:lnTo>
                    <a:pt x="670400" y="6953"/>
                  </a:lnTo>
                  <a:lnTo>
                    <a:pt x="622472" y="16724"/>
                  </a:lnTo>
                  <a:lnTo>
                    <a:pt x="575628" y="29226"/>
                  </a:lnTo>
                  <a:lnTo>
                    <a:pt x="529956" y="44372"/>
                  </a:lnTo>
                  <a:lnTo>
                    <a:pt x="485542" y="62076"/>
                  </a:lnTo>
                  <a:lnTo>
                    <a:pt x="442473" y="82250"/>
                  </a:lnTo>
                  <a:lnTo>
                    <a:pt x="400836" y="104808"/>
                  </a:lnTo>
                  <a:lnTo>
                    <a:pt x="360717" y="129665"/>
                  </a:lnTo>
                  <a:lnTo>
                    <a:pt x="322202" y="156732"/>
                  </a:lnTo>
                  <a:lnTo>
                    <a:pt x="285379" y="185924"/>
                  </a:lnTo>
                  <a:lnTo>
                    <a:pt x="250334" y="217153"/>
                  </a:lnTo>
                  <a:lnTo>
                    <a:pt x="217153" y="250334"/>
                  </a:lnTo>
                  <a:lnTo>
                    <a:pt x="185924" y="285379"/>
                  </a:lnTo>
                  <a:lnTo>
                    <a:pt x="156732" y="322202"/>
                  </a:lnTo>
                  <a:lnTo>
                    <a:pt x="129665" y="360717"/>
                  </a:lnTo>
                  <a:lnTo>
                    <a:pt x="104808" y="400836"/>
                  </a:lnTo>
                  <a:lnTo>
                    <a:pt x="82250" y="442473"/>
                  </a:lnTo>
                  <a:lnTo>
                    <a:pt x="62076" y="485542"/>
                  </a:lnTo>
                  <a:lnTo>
                    <a:pt x="44372" y="529956"/>
                  </a:lnTo>
                  <a:lnTo>
                    <a:pt x="29226" y="575628"/>
                  </a:lnTo>
                  <a:lnTo>
                    <a:pt x="16724" y="622472"/>
                  </a:lnTo>
                  <a:lnTo>
                    <a:pt x="6953" y="670400"/>
                  </a:lnTo>
                  <a:lnTo>
                    <a:pt x="0" y="719327"/>
                  </a:lnTo>
                  <a:lnTo>
                    <a:pt x="719328" y="719327"/>
                  </a:lnTo>
                  <a:lnTo>
                    <a:pt x="719328" y="0"/>
                  </a:lnTo>
                  <a:close/>
                </a:path>
              </a:pathLst>
            </a:custGeom>
            <a:solidFill>
              <a:srgbClr val="86B0FF"/>
            </a:solidFill>
          </p:spPr>
          <p:txBody>
            <a:bodyPr wrap="square" lIns="0" tIns="0" rIns="0" bIns="0" rtlCol="0"/>
            <a:lstStyle/>
            <a:p>
              <a:endParaRPr/>
            </a:p>
          </p:txBody>
        </p:sp>
        <p:pic>
          <p:nvPicPr>
            <p:cNvPr id="13" name="object 13"/>
            <p:cNvPicPr/>
            <p:nvPr/>
          </p:nvPicPr>
          <p:blipFill>
            <a:blip r:embed="rId6" cstate="print"/>
            <a:stretch>
              <a:fillRect/>
            </a:stretch>
          </p:blipFill>
          <p:spPr>
            <a:xfrm>
              <a:off x="5669914" y="3654297"/>
              <a:ext cx="94869" cy="129158"/>
            </a:xfrm>
            <a:prstGeom prst="rect">
              <a:avLst/>
            </a:prstGeom>
          </p:spPr>
        </p:pic>
        <p:sp>
          <p:nvSpPr>
            <p:cNvPr id="14" name="object 14"/>
            <p:cNvSpPr/>
            <p:nvPr/>
          </p:nvSpPr>
          <p:spPr>
            <a:xfrm>
              <a:off x="6184391" y="3265931"/>
              <a:ext cx="719455" cy="719455"/>
            </a:xfrm>
            <a:custGeom>
              <a:avLst/>
              <a:gdLst/>
              <a:ahLst/>
              <a:cxnLst/>
              <a:rect l="l" t="t" r="r" b="b"/>
              <a:pathLst>
                <a:path w="719454" h="719454">
                  <a:moveTo>
                    <a:pt x="0" y="0"/>
                  </a:moveTo>
                  <a:lnTo>
                    <a:pt x="0" y="719327"/>
                  </a:lnTo>
                  <a:lnTo>
                    <a:pt x="719328" y="719327"/>
                  </a:lnTo>
                  <a:lnTo>
                    <a:pt x="712374" y="670400"/>
                  </a:lnTo>
                  <a:lnTo>
                    <a:pt x="702603" y="622472"/>
                  </a:lnTo>
                  <a:lnTo>
                    <a:pt x="690101" y="575628"/>
                  </a:lnTo>
                  <a:lnTo>
                    <a:pt x="674955" y="529956"/>
                  </a:lnTo>
                  <a:lnTo>
                    <a:pt x="657251" y="485542"/>
                  </a:lnTo>
                  <a:lnTo>
                    <a:pt x="637077" y="442473"/>
                  </a:lnTo>
                  <a:lnTo>
                    <a:pt x="614519" y="400836"/>
                  </a:lnTo>
                  <a:lnTo>
                    <a:pt x="589662" y="360717"/>
                  </a:lnTo>
                  <a:lnTo>
                    <a:pt x="562595" y="322202"/>
                  </a:lnTo>
                  <a:lnTo>
                    <a:pt x="533403" y="285379"/>
                  </a:lnTo>
                  <a:lnTo>
                    <a:pt x="502174" y="250334"/>
                  </a:lnTo>
                  <a:lnTo>
                    <a:pt x="468993" y="217153"/>
                  </a:lnTo>
                  <a:lnTo>
                    <a:pt x="433948" y="185924"/>
                  </a:lnTo>
                  <a:lnTo>
                    <a:pt x="397125" y="156732"/>
                  </a:lnTo>
                  <a:lnTo>
                    <a:pt x="358610" y="129665"/>
                  </a:lnTo>
                  <a:lnTo>
                    <a:pt x="318491" y="104808"/>
                  </a:lnTo>
                  <a:lnTo>
                    <a:pt x="276854" y="82250"/>
                  </a:lnTo>
                  <a:lnTo>
                    <a:pt x="233785" y="62076"/>
                  </a:lnTo>
                  <a:lnTo>
                    <a:pt x="189371" y="44372"/>
                  </a:lnTo>
                  <a:lnTo>
                    <a:pt x="143699" y="29226"/>
                  </a:lnTo>
                  <a:lnTo>
                    <a:pt x="96855" y="16724"/>
                  </a:lnTo>
                  <a:lnTo>
                    <a:pt x="48927" y="6953"/>
                  </a:lnTo>
                  <a:lnTo>
                    <a:pt x="0" y="0"/>
                  </a:lnTo>
                  <a:close/>
                </a:path>
              </a:pathLst>
            </a:custGeom>
            <a:solidFill>
              <a:srgbClr val="7EBDFD"/>
            </a:solidFill>
          </p:spPr>
          <p:txBody>
            <a:bodyPr wrap="square" lIns="0" tIns="0" rIns="0" bIns="0" rtlCol="0"/>
            <a:lstStyle/>
            <a:p>
              <a:endParaRPr/>
            </a:p>
          </p:txBody>
        </p:sp>
        <p:pic>
          <p:nvPicPr>
            <p:cNvPr id="15" name="object 15"/>
            <p:cNvPicPr/>
            <p:nvPr/>
          </p:nvPicPr>
          <p:blipFill>
            <a:blip r:embed="rId7" cstate="print"/>
            <a:stretch>
              <a:fillRect/>
            </a:stretch>
          </p:blipFill>
          <p:spPr>
            <a:xfrm>
              <a:off x="6438772" y="3654043"/>
              <a:ext cx="78740" cy="128905"/>
            </a:xfrm>
            <a:prstGeom prst="rect">
              <a:avLst/>
            </a:prstGeom>
          </p:spPr>
        </p:pic>
        <p:sp>
          <p:nvSpPr>
            <p:cNvPr id="16" name="object 16"/>
            <p:cNvSpPr/>
            <p:nvPr/>
          </p:nvSpPr>
          <p:spPr>
            <a:xfrm>
              <a:off x="5288279" y="4162043"/>
              <a:ext cx="719455" cy="719455"/>
            </a:xfrm>
            <a:custGeom>
              <a:avLst/>
              <a:gdLst/>
              <a:ahLst/>
              <a:cxnLst/>
              <a:rect l="l" t="t" r="r" b="b"/>
              <a:pathLst>
                <a:path w="719454" h="719454">
                  <a:moveTo>
                    <a:pt x="719328" y="0"/>
                  </a:moveTo>
                  <a:lnTo>
                    <a:pt x="0" y="0"/>
                  </a:lnTo>
                  <a:lnTo>
                    <a:pt x="6953" y="48927"/>
                  </a:lnTo>
                  <a:lnTo>
                    <a:pt x="16724" y="96855"/>
                  </a:lnTo>
                  <a:lnTo>
                    <a:pt x="29226" y="143699"/>
                  </a:lnTo>
                  <a:lnTo>
                    <a:pt x="44372" y="189371"/>
                  </a:lnTo>
                  <a:lnTo>
                    <a:pt x="62076" y="233785"/>
                  </a:lnTo>
                  <a:lnTo>
                    <a:pt x="82250" y="276854"/>
                  </a:lnTo>
                  <a:lnTo>
                    <a:pt x="104808" y="318491"/>
                  </a:lnTo>
                  <a:lnTo>
                    <a:pt x="129665" y="358610"/>
                  </a:lnTo>
                  <a:lnTo>
                    <a:pt x="156732" y="397125"/>
                  </a:lnTo>
                  <a:lnTo>
                    <a:pt x="185924" y="433948"/>
                  </a:lnTo>
                  <a:lnTo>
                    <a:pt x="217153" y="468993"/>
                  </a:lnTo>
                  <a:lnTo>
                    <a:pt x="250334" y="502174"/>
                  </a:lnTo>
                  <a:lnTo>
                    <a:pt x="285379" y="533403"/>
                  </a:lnTo>
                  <a:lnTo>
                    <a:pt x="322202" y="562595"/>
                  </a:lnTo>
                  <a:lnTo>
                    <a:pt x="360717" y="589662"/>
                  </a:lnTo>
                  <a:lnTo>
                    <a:pt x="400836" y="614519"/>
                  </a:lnTo>
                  <a:lnTo>
                    <a:pt x="442473" y="637077"/>
                  </a:lnTo>
                  <a:lnTo>
                    <a:pt x="485542" y="657251"/>
                  </a:lnTo>
                  <a:lnTo>
                    <a:pt x="529956" y="674955"/>
                  </a:lnTo>
                  <a:lnTo>
                    <a:pt x="575628" y="690101"/>
                  </a:lnTo>
                  <a:lnTo>
                    <a:pt x="622472" y="702603"/>
                  </a:lnTo>
                  <a:lnTo>
                    <a:pt x="670400" y="712374"/>
                  </a:lnTo>
                  <a:lnTo>
                    <a:pt x="719328" y="719327"/>
                  </a:lnTo>
                  <a:lnTo>
                    <a:pt x="719328" y="0"/>
                  </a:lnTo>
                  <a:close/>
                </a:path>
              </a:pathLst>
            </a:custGeom>
            <a:solidFill>
              <a:srgbClr val="6ED6FB"/>
            </a:solidFill>
          </p:spPr>
          <p:txBody>
            <a:bodyPr wrap="square" lIns="0" tIns="0" rIns="0" bIns="0" rtlCol="0"/>
            <a:lstStyle/>
            <a:p>
              <a:endParaRPr/>
            </a:p>
          </p:txBody>
        </p:sp>
        <p:pic>
          <p:nvPicPr>
            <p:cNvPr id="17" name="object 17"/>
            <p:cNvPicPr/>
            <p:nvPr/>
          </p:nvPicPr>
          <p:blipFill>
            <a:blip r:embed="rId8" cstate="print"/>
            <a:stretch>
              <a:fillRect/>
            </a:stretch>
          </p:blipFill>
          <p:spPr>
            <a:xfrm>
              <a:off x="5674613" y="4371974"/>
              <a:ext cx="85598" cy="132587"/>
            </a:xfrm>
            <a:prstGeom prst="rect">
              <a:avLst/>
            </a:prstGeom>
          </p:spPr>
        </p:pic>
        <p:sp>
          <p:nvSpPr>
            <p:cNvPr id="18" name="object 18"/>
            <p:cNvSpPr/>
            <p:nvPr/>
          </p:nvSpPr>
          <p:spPr>
            <a:xfrm>
              <a:off x="6184391" y="4162043"/>
              <a:ext cx="719455" cy="719455"/>
            </a:xfrm>
            <a:custGeom>
              <a:avLst/>
              <a:gdLst/>
              <a:ahLst/>
              <a:cxnLst/>
              <a:rect l="l" t="t" r="r" b="b"/>
              <a:pathLst>
                <a:path w="719454" h="719454">
                  <a:moveTo>
                    <a:pt x="719328" y="0"/>
                  </a:moveTo>
                  <a:lnTo>
                    <a:pt x="0" y="0"/>
                  </a:lnTo>
                  <a:lnTo>
                    <a:pt x="0" y="719327"/>
                  </a:lnTo>
                  <a:lnTo>
                    <a:pt x="48927" y="712374"/>
                  </a:lnTo>
                  <a:lnTo>
                    <a:pt x="96855" y="702603"/>
                  </a:lnTo>
                  <a:lnTo>
                    <a:pt x="143699" y="690101"/>
                  </a:lnTo>
                  <a:lnTo>
                    <a:pt x="189371" y="674955"/>
                  </a:lnTo>
                  <a:lnTo>
                    <a:pt x="233785" y="657251"/>
                  </a:lnTo>
                  <a:lnTo>
                    <a:pt x="276854" y="637077"/>
                  </a:lnTo>
                  <a:lnTo>
                    <a:pt x="318491" y="614519"/>
                  </a:lnTo>
                  <a:lnTo>
                    <a:pt x="358610" y="589662"/>
                  </a:lnTo>
                  <a:lnTo>
                    <a:pt x="397125" y="562595"/>
                  </a:lnTo>
                  <a:lnTo>
                    <a:pt x="433948" y="533403"/>
                  </a:lnTo>
                  <a:lnTo>
                    <a:pt x="468993" y="502174"/>
                  </a:lnTo>
                  <a:lnTo>
                    <a:pt x="502174" y="468993"/>
                  </a:lnTo>
                  <a:lnTo>
                    <a:pt x="533403" y="433948"/>
                  </a:lnTo>
                  <a:lnTo>
                    <a:pt x="562595" y="397125"/>
                  </a:lnTo>
                  <a:lnTo>
                    <a:pt x="589662" y="358610"/>
                  </a:lnTo>
                  <a:lnTo>
                    <a:pt x="614519" y="318491"/>
                  </a:lnTo>
                  <a:lnTo>
                    <a:pt x="637077" y="276854"/>
                  </a:lnTo>
                  <a:lnTo>
                    <a:pt x="657251" y="233785"/>
                  </a:lnTo>
                  <a:lnTo>
                    <a:pt x="674955" y="189371"/>
                  </a:lnTo>
                  <a:lnTo>
                    <a:pt x="690101" y="143699"/>
                  </a:lnTo>
                  <a:lnTo>
                    <a:pt x="702603" y="96855"/>
                  </a:lnTo>
                  <a:lnTo>
                    <a:pt x="712374" y="48927"/>
                  </a:lnTo>
                  <a:lnTo>
                    <a:pt x="719328" y="0"/>
                  </a:lnTo>
                  <a:close/>
                </a:path>
              </a:pathLst>
            </a:custGeom>
            <a:solidFill>
              <a:srgbClr val="77C9FC"/>
            </a:solidFill>
          </p:spPr>
          <p:txBody>
            <a:bodyPr wrap="square" lIns="0" tIns="0" rIns="0" bIns="0" rtlCol="0"/>
            <a:lstStyle/>
            <a:p>
              <a:endParaRPr/>
            </a:p>
          </p:txBody>
        </p:sp>
        <p:pic>
          <p:nvPicPr>
            <p:cNvPr id="19" name="object 19"/>
            <p:cNvPicPr/>
            <p:nvPr/>
          </p:nvPicPr>
          <p:blipFill>
            <a:blip r:embed="rId9" cstate="print"/>
            <a:stretch>
              <a:fillRect/>
            </a:stretch>
          </p:blipFill>
          <p:spPr>
            <a:xfrm>
              <a:off x="6432930" y="4371974"/>
              <a:ext cx="85851" cy="130175"/>
            </a:xfrm>
            <a:prstGeom prst="rect">
              <a:avLst/>
            </a:prstGeom>
          </p:spPr>
        </p:pic>
      </p:grpSp>
      <p:sp>
        <p:nvSpPr>
          <p:cNvPr id="20" name="object 20"/>
          <p:cNvSpPr txBox="1"/>
          <p:nvPr/>
        </p:nvSpPr>
        <p:spPr>
          <a:xfrm>
            <a:off x="60672" y="1564385"/>
            <a:ext cx="3846990" cy="1859483"/>
          </a:xfrm>
          <a:prstGeom prst="rect">
            <a:avLst/>
          </a:prstGeom>
        </p:spPr>
        <p:txBody>
          <a:bodyPr vert="horz" wrap="square" lIns="0" tIns="12700" rIns="0" bIns="0" rtlCol="0">
            <a:spAutoFit/>
          </a:bodyPr>
          <a:lstStyle/>
          <a:p>
            <a:pPr marR="5080" algn="ctr"/>
            <a:r>
              <a:rPr lang="tr-TR" sz="2400" b="1" dirty="0" smtClean="0">
                <a:solidFill>
                  <a:srgbClr val="FF0000"/>
                </a:solidFill>
                <a:latin typeface="Carlito"/>
                <a:cs typeface="Carlito"/>
              </a:rPr>
              <a:t>Önlem</a:t>
            </a:r>
            <a:r>
              <a:rPr lang="tr-TR" sz="2400" b="1" spc="-35" dirty="0" smtClean="0">
                <a:solidFill>
                  <a:srgbClr val="FF0000"/>
                </a:solidFill>
                <a:latin typeface="Carlito"/>
                <a:cs typeface="Carlito"/>
              </a:rPr>
              <a:t> </a:t>
            </a:r>
            <a:r>
              <a:rPr lang="tr-TR" sz="2400" b="1" spc="-25" dirty="0">
                <a:solidFill>
                  <a:srgbClr val="FF0000"/>
                </a:solidFill>
                <a:latin typeface="Carlito"/>
                <a:cs typeface="Carlito"/>
              </a:rPr>
              <a:t>Al </a:t>
            </a:r>
            <a:r>
              <a:rPr lang="tr-TR" sz="2400" b="1" spc="-10" dirty="0" smtClean="0">
                <a:solidFill>
                  <a:srgbClr val="FF0000"/>
                </a:solidFill>
                <a:latin typeface="Carlito"/>
                <a:cs typeface="Carlito"/>
              </a:rPr>
              <a:t>(İyileştir</a:t>
            </a:r>
            <a:r>
              <a:rPr lang="tr-TR" sz="2400" b="1" spc="-10" dirty="0">
                <a:solidFill>
                  <a:srgbClr val="FF0000"/>
                </a:solidFill>
                <a:latin typeface="Carlito"/>
                <a:cs typeface="Carlito"/>
              </a:rPr>
              <a:t>)</a:t>
            </a:r>
          </a:p>
          <a:p>
            <a:pPr marR="5080" algn="ctr">
              <a:lnSpc>
                <a:spcPct val="100000"/>
              </a:lnSpc>
            </a:pPr>
            <a:endParaRPr lang="tr-TR" sz="2400" b="1" spc="-10" dirty="0" smtClean="0">
              <a:latin typeface="Carlito"/>
              <a:cs typeface="Carlito"/>
            </a:endParaRPr>
          </a:p>
          <a:p>
            <a:pPr marR="5080" algn="ctr">
              <a:lnSpc>
                <a:spcPct val="100000"/>
              </a:lnSpc>
            </a:pPr>
            <a:r>
              <a:rPr sz="2400" b="1" spc="-10" dirty="0" err="1" smtClean="0">
                <a:latin typeface="Carlito"/>
                <a:cs typeface="Carlito"/>
              </a:rPr>
              <a:t>İyileştirmeyi</a:t>
            </a:r>
            <a:r>
              <a:rPr sz="2400" b="1" spc="-30" dirty="0" smtClean="0">
                <a:latin typeface="Carlito"/>
                <a:cs typeface="Carlito"/>
              </a:rPr>
              <a:t> </a:t>
            </a:r>
            <a:r>
              <a:rPr sz="2400" b="1" dirty="0">
                <a:latin typeface="Carlito"/>
                <a:cs typeface="Carlito"/>
              </a:rPr>
              <a:t>kararlı</a:t>
            </a:r>
            <a:r>
              <a:rPr sz="2400" b="1" spc="-15" dirty="0">
                <a:latin typeface="Carlito"/>
                <a:cs typeface="Carlito"/>
              </a:rPr>
              <a:t> </a:t>
            </a:r>
            <a:r>
              <a:rPr sz="2400" b="1" dirty="0">
                <a:latin typeface="Carlito"/>
                <a:cs typeface="Carlito"/>
              </a:rPr>
              <a:t>hale</a:t>
            </a:r>
            <a:r>
              <a:rPr sz="2400" b="1" spc="-35" dirty="0">
                <a:latin typeface="Carlito"/>
                <a:cs typeface="Carlito"/>
              </a:rPr>
              <a:t> </a:t>
            </a:r>
            <a:r>
              <a:rPr sz="2400" b="1" spc="-20" dirty="0">
                <a:latin typeface="Carlito"/>
                <a:cs typeface="Carlito"/>
              </a:rPr>
              <a:t>getir </a:t>
            </a:r>
            <a:r>
              <a:rPr sz="2400" b="1" dirty="0">
                <a:latin typeface="Carlito"/>
                <a:cs typeface="Carlito"/>
              </a:rPr>
              <a:t>ve</a:t>
            </a:r>
            <a:r>
              <a:rPr sz="2400" b="1" spc="-25" dirty="0">
                <a:latin typeface="Carlito"/>
                <a:cs typeface="Carlito"/>
              </a:rPr>
              <a:t> </a:t>
            </a:r>
            <a:r>
              <a:rPr sz="2400" b="1" dirty="0">
                <a:latin typeface="Carlito"/>
                <a:cs typeface="Carlito"/>
              </a:rPr>
              <a:t>yeni</a:t>
            </a:r>
            <a:r>
              <a:rPr sz="2400" b="1" spc="-25" dirty="0">
                <a:latin typeface="Carlito"/>
                <a:cs typeface="Carlito"/>
              </a:rPr>
              <a:t> </a:t>
            </a:r>
            <a:r>
              <a:rPr sz="2400" b="1" dirty="0">
                <a:latin typeface="Carlito"/>
                <a:cs typeface="Carlito"/>
              </a:rPr>
              <a:t>çalışma</a:t>
            </a:r>
            <a:r>
              <a:rPr sz="2400" b="1" spc="-50" dirty="0">
                <a:latin typeface="Carlito"/>
                <a:cs typeface="Carlito"/>
              </a:rPr>
              <a:t> </a:t>
            </a:r>
            <a:r>
              <a:rPr sz="2400" b="1" spc="-10" dirty="0">
                <a:latin typeface="Carlito"/>
                <a:cs typeface="Carlito"/>
              </a:rPr>
              <a:t>kurallarını düzenle</a:t>
            </a:r>
            <a:endParaRPr sz="2400" b="1" dirty="0">
              <a:latin typeface="Carlito"/>
              <a:cs typeface="Carlito"/>
            </a:endParaRPr>
          </a:p>
        </p:txBody>
      </p:sp>
      <p:sp>
        <p:nvSpPr>
          <p:cNvPr id="21" name="object 21"/>
          <p:cNvSpPr txBox="1"/>
          <p:nvPr/>
        </p:nvSpPr>
        <p:spPr>
          <a:xfrm>
            <a:off x="8517112" y="1428206"/>
            <a:ext cx="3404922" cy="1658787"/>
          </a:xfrm>
          <a:prstGeom prst="rect">
            <a:avLst/>
          </a:prstGeom>
        </p:spPr>
        <p:txBody>
          <a:bodyPr vert="horz" wrap="square" lIns="0" tIns="90805" rIns="0" bIns="0" rtlCol="0">
            <a:spAutoFit/>
          </a:bodyPr>
          <a:lstStyle/>
          <a:p>
            <a:pPr marL="62865" algn="ctr">
              <a:lnSpc>
                <a:spcPct val="100000"/>
              </a:lnSpc>
              <a:spcBef>
                <a:spcPts val="715"/>
              </a:spcBef>
            </a:pPr>
            <a:r>
              <a:rPr sz="2400" b="1" spc="-10" dirty="0" err="1" smtClean="0">
                <a:solidFill>
                  <a:srgbClr val="FF0000"/>
                </a:solidFill>
                <a:latin typeface="Carlito"/>
                <a:cs typeface="Carlito"/>
              </a:rPr>
              <a:t>Planla</a:t>
            </a:r>
            <a:r>
              <a:rPr lang="tr-TR" sz="2400" b="1" dirty="0">
                <a:solidFill>
                  <a:srgbClr val="FF0000"/>
                </a:solidFill>
                <a:latin typeface="Carlito"/>
                <a:cs typeface="Carlito"/>
              </a:rPr>
              <a:t> </a:t>
            </a:r>
            <a:endParaRPr lang="tr-TR" sz="2400" b="1" dirty="0" smtClean="0">
              <a:solidFill>
                <a:srgbClr val="FF0000"/>
              </a:solidFill>
              <a:latin typeface="Carlito"/>
              <a:cs typeface="Carlito"/>
            </a:endParaRPr>
          </a:p>
          <a:p>
            <a:pPr marL="62865" algn="ctr">
              <a:lnSpc>
                <a:spcPct val="100000"/>
              </a:lnSpc>
              <a:spcBef>
                <a:spcPts val="715"/>
              </a:spcBef>
            </a:pPr>
            <a:r>
              <a:rPr sz="2400" b="1" dirty="0" smtClean="0">
                <a:latin typeface="Carlito"/>
                <a:cs typeface="Carlito"/>
              </a:rPr>
              <a:t>Ne</a:t>
            </a:r>
            <a:r>
              <a:rPr sz="2400" b="1" spc="-15" dirty="0" smtClean="0">
                <a:latin typeface="Carlito"/>
                <a:cs typeface="Carlito"/>
              </a:rPr>
              <a:t> </a:t>
            </a:r>
            <a:r>
              <a:rPr sz="2400" b="1" dirty="0">
                <a:latin typeface="Carlito"/>
                <a:cs typeface="Carlito"/>
              </a:rPr>
              <a:t>yapmak</a:t>
            </a:r>
            <a:r>
              <a:rPr sz="2400" b="1" spc="-25" dirty="0">
                <a:latin typeface="Carlito"/>
                <a:cs typeface="Carlito"/>
              </a:rPr>
              <a:t> </a:t>
            </a:r>
            <a:r>
              <a:rPr sz="2400" b="1" spc="-10" dirty="0">
                <a:latin typeface="Carlito"/>
                <a:cs typeface="Carlito"/>
              </a:rPr>
              <a:t>gerektiğini</a:t>
            </a:r>
            <a:r>
              <a:rPr sz="2400" b="1" spc="-15" dirty="0">
                <a:latin typeface="Carlito"/>
                <a:cs typeface="Carlito"/>
              </a:rPr>
              <a:t> </a:t>
            </a:r>
            <a:r>
              <a:rPr sz="2400" b="1" spc="-25" dirty="0">
                <a:latin typeface="Carlito"/>
                <a:cs typeface="Carlito"/>
              </a:rPr>
              <a:t>ve </a:t>
            </a:r>
            <a:r>
              <a:rPr sz="2400" b="1" dirty="0">
                <a:latin typeface="Carlito"/>
                <a:cs typeface="Carlito"/>
              </a:rPr>
              <a:t>nasıl</a:t>
            </a:r>
            <a:r>
              <a:rPr sz="2400" b="1" spc="10" dirty="0">
                <a:latin typeface="Carlito"/>
                <a:cs typeface="Carlito"/>
              </a:rPr>
              <a:t> </a:t>
            </a:r>
            <a:r>
              <a:rPr sz="2400" b="1" spc="-10" dirty="0">
                <a:latin typeface="Carlito"/>
                <a:cs typeface="Carlito"/>
              </a:rPr>
              <a:t>yapılacağını belirle</a:t>
            </a:r>
            <a:endParaRPr sz="2400" b="1" dirty="0">
              <a:latin typeface="Carlito"/>
              <a:cs typeface="Carlito"/>
            </a:endParaRPr>
          </a:p>
        </p:txBody>
      </p:sp>
      <p:sp>
        <p:nvSpPr>
          <p:cNvPr id="23" name="object 23"/>
          <p:cNvSpPr txBox="1"/>
          <p:nvPr/>
        </p:nvSpPr>
        <p:spPr>
          <a:xfrm>
            <a:off x="9068262" y="4896685"/>
            <a:ext cx="2984517" cy="1311898"/>
          </a:xfrm>
          <a:prstGeom prst="rect">
            <a:avLst/>
          </a:prstGeom>
        </p:spPr>
        <p:txBody>
          <a:bodyPr vert="horz" wrap="square" lIns="0" tIns="113030" rIns="0" bIns="0" rtlCol="0">
            <a:spAutoFit/>
          </a:bodyPr>
          <a:lstStyle/>
          <a:p>
            <a:pPr marL="56515" algn="ctr">
              <a:lnSpc>
                <a:spcPct val="100000"/>
              </a:lnSpc>
              <a:spcBef>
                <a:spcPts val="890"/>
              </a:spcBef>
            </a:pPr>
            <a:r>
              <a:rPr sz="2400" b="1" spc="-10" dirty="0">
                <a:solidFill>
                  <a:srgbClr val="FF0000"/>
                </a:solidFill>
                <a:latin typeface="Carlito"/>
                <a:cs typeface="Carlito"/>
              </a:rPr>
              <a:t>Uygula</a:t>
            </a:r>
            <a:endParaRPr sz="2400" dirty="0">
              <a:solidFill>
                <a:srgbClr val="FF0000"/>
              </a:solidFill>
              <a:latin typeface="Carlito"/>
              <a:cs typeface="Carlito"/>
            </a:endParaRPr>
          </a:p>
          <a:p>
            <a:pPr marL="12700" algn="ctr">
              <a:lnSpc>
                <a:spcPct val="100000"/>
              </a:lnSpc>
              <a:spcBef>
                <a:spcPts val="695"/>
              </a:spcBef>
            </a:pPr>
            <a:r>
              <a:rPr sz="2400" dirty="0">
                <a:latin typeface="Carlito"/>
                <a:cs typeface="Carlito"/>
              </a:rPr>
              <a:t>Planı</a:t>
            </a:r>
            <a:r>
              <a:rPr sz="2400" spc="-40" dirty="0">
                <a:latin typeface="Carlito"/>
                <a:cs typeface="Carlito"/>
              </a:rPr>
              <a:t> </a:t>
            </a:r>
            <a:r>
              <a:rPr sz="2400" dirty="0">
                <a:latin typeface="Carlito"/>
                <a:cs typeface="Carlito"/>
              </a:rPr>
              <a:t>ve</a:t>
            </a:r>
            <a:r>
              <a:rPr sz="2400" spc="-10" dirty="0">
                <a:latin typeface="Carlito"/>
                <a:cs typeface="Carlito"/>
              </a:rPr>
              <a:t> ölçüm</a:t>
            </a:r>
            <a:endParaRPr sz="2400" dirty="0">
              <a:latin typeface="Carlito"/>
              <a:cs typeface="Carlito"/>
            </a:endParaRPr>
          </a:p>
          <a:p>
            <a:pPr marL="12700" algn="ctr">
              <a:lnSpc>
                <a:spcPct val="100000"/>
              </a:lnSpc>
            </a:pPr>
            <a:r>
              <a:rPr sz="2400" spc="-10" dirty="0">
                <a:latin typeface="Carlito"/>
                <a:cs typeface="Carlito"/>
              </a:rPr>
              <a:t>araçlarını</a:t>
            </a:r>
            <a:r>
              <a:rPr sz="2400" dirty="0">
                <a:latin typeface="Carlito"/>
                <a:cs typeface="Carlito"/>
              </a:rPr>
              <a:t> </a:t>
            </a:r>
            <a:r>
              <a:rPr sz="2400" spc="-10" dirty="0">
                <a:latin typeface="Carlito"/>
                <a:cs typeface="Carlito"/>
              </a:rPr>
              <a:t>uygula</a:t>
            </a:r>
            <a:endParaRPr sz="2400" dirty="0">
              <a:latin typeface="Carlito"/>
              <a:cs typeface="Carlito"/>
            </a:endParaRPr>
          </a:p>
        </p:txBody>
      </p:sp>
      <p:pic>
        <p:nvPicPr>
          <p:cNvPr id="24" name="object 24"/>
          <p:cNvPicPr/>
          <p:nvPr/>
        </p:nvPicPr>
        <p:blipFill>
          <a:blip r:embed="rId10" cstate="print"/>
          <a:stretch>
            <a:fillRect/>
          </a:stretch>
        </p:blipFill>
        <p:spPr>
          <a:xfrm>
            <a:off x="3974591" y="1952244"/>
            <a:ext cx="2033016" cy="2033015"/>
          </a:xfrm>
          <a:prstGeom prst="rect">
            <a:avLst/>
          </a:prstGeom>
        </p:spPr>
      </p:pic>
      <p:sp>
        <p:nvSpPr>
          <p:cNvPr id="25" name="object 25"/>
          <p:cNvSpPr txBox="1"/>
          <p:nvPr/>
        </p:nvSpPr>
        <p:spPr>
          <a:xfrm>
            <a:off x="4281297" y="3054857"/>
            <a:ext cx="1231229" cy="513080"/>
          </a:xfrm>
          <a:prstGeom prst="rect">
            <a:avLst/>
          </a:prstGeom>
        </p:spPr>
        <p:txBody>
          <a:bodyPr vert="horz" wrap="square" lIns="0" tIns="12065" rIns="0" bIns="0" rtlCol="0">
            <a:spAutoFit/>
          </a:bodyPr>
          <a:lstStyle/>
          <a:p>
            <a:pPr marR="5080" indent="11113" algn="ctr">
              <a:lnSpc>
                <a:spcPct val="100000"/>
              </a:lnSpc>
              <a:spcBef>
                <a:spcPts val="95"/>
              </a:spcBef>
            </a:pPr>
            <a:r>
              <a:rPr sz="1600" b="1" i="1" dirty="0">
                <a:solidFill>
                  <a:srgbClr val="FFFFFF"/>
                </a:solidFill>
                <a:latin typeface="Carlito"/>
                <a:cs typeface="Carlito"/>
              </a:rPr>
              <a:t>ÖNLEM</a:t>
            </a:r>
            <a:r>
              <a:rPr sz="1600" b="1" i="1" spc="-35" dirty="0">
                <a:solidFill>
                  <a:srgbClr val="FFFFFF"/>
                </a:solidFill>
                <a:latin typeface="Carlito"/>
                <a:cs typeface="Carlito"/>
              </a:rPr>
              <a:t> </a:t>
            </a:r>
            <a:r>
              <a:rPr sz="1600" b="1" i="1" spc="-25" dirty="0" smtClean="0">
                <a:solidFill>
                  <a:srgbClr val="FFFFFF"/>
                </a:solidFill>
                <a:latin typeface="Carlito"/>
                <a:cs typeface="Carlito"/>
              </a:rPr>
              <a:t>AL</a:t>
            </a:r>
            <a:r>
              <a:rPr lang="tr-TR" sz="1600" b="1" i="1" spc="-25" dirty="0" smtClean="0">
                <a:solidFill>
                  <a:srgbClr val="FFFFFF"/>
                </a:solidFill>
                <a:latin typeface="Carlito"/>
                <a:cs typeface="Carlito"/>
              </a:rPr>
              <a:t> </a:t>
            </a:r>
            <a:r>
              <a:rPr sz="1600" b="1" i="1" spc="-25" dirty="0" smtClean="0">
                <a:solidFill>
                  <a:srgbClr val="FFFFFF"/>
                </a:solidFill>
                <a:latin typeface="Carlito"/>
                <a:cs typeface="Carlito"/>
              </a:rPr>
              <a:t>(Ö</a:t>
            </a:r>
            <a:r>
              <a:rPr sz="1600" b="1" i="1" spc="-25" dirty="0">
                <a:solidFill>
                  <a:srgbClr val="FFFFFF"/>
                </a:solidFill>
                <a:latin typeface="Carlito"/>
                <a:cs typeface="Carlito"/>
              </a:rPr>
              <a:t>)</a:t>
            </a:r>
            <a:endParaRPr sz="1600" b="1" dirty="0">
              <a:latin typeface="Carlito"/>
              <a:cs typeface="Carlito"/>
            </a:endParaRPr>
          </a:p>
        </p:txBody>
      </p:sp>
      <p:pic>
        <p:nvPicPr>
          <p:cNvPr id="27" name="object 27"/>
          <p:cNvPicPr/>
          <p:nvPr/>
        </p:nvPicPr>
        <p:blipFill>
          <a:blip r:embed="rId11" cstate="print"/>
          <a:stretch>
            <a:fillRect/>
          </a:stretch>
        </p:blipFill>
        <p:spPr>
          <a:xfrm>
            <a:off x="6176771" y="1930962"/>
            <a:ext cx="2033015" cy="2033015"/>
          </a:xfrm>
          <a:prstGeom prst="rect">
            <a:avLst/>
          </a:prstGeom>
        </p:spPr>
      </p:pic>
      <p:sp>
        <p:nvSpPr>
          <p:cNvPr id="28" name="object 28"/>
          <p:cNvSpPr txBox="1"/>
          <p:nvPr/>
        </p:nvSpPr>
        <p:spPr>
          <a:xfrm>
            <a:off x="6727571" y="3063239"/>
            <a:ext cx="1144978" cy="517449"/>
          </a:xfrm>
          <a:prstGeom prst="rect">
            <a:avLst/>
          </a:prstGeom>
        </p:spPr>
        <p:txBody>
          <a:bodyPr vert="horz" wrap="square" lIns="0" tIns="12065" rIns="0" bIns="0" rtlCol="0">
            <a:spAutoFit/>
          </a:bodyPr>
          <a:lstStyle/>
          <a:p>
            <a:pPr marL="219710" marR="5080" indent="-207645" algn="ctr">
              <a:lnSpc>
                <a:spcPct val="100000"/>
              </a:lnSpc>
              <a:spcBef>
                <a:spcPts val="95"/>
              </a:spcBef>
            </a:pPr>
            <a:r>
              <a:rPr sz="1600" b="1" i="1" spc="-10" dirty="0">
                <a:solidFill>
                  <a:srgbClr val="FFFFFF"/>
                </a:solidFill>
                <a:latin typeface="Carlito"/>
                <a:cs typeface="Carlito"/>
              </a:rPr>
              <a:t>PLANLA </a:t>
            </a:r>
            <a:endParaRPr lang="tr-TR" sz="1600" b="1" i="1" spc="-10" dirty="0" smtClean="0">
              <a:solidFill>
                <a:srgbClr val="FFFFFF"/>
              </a:solidFill>
              <a:latin typeface="Carlito"/>
              <a:cs typeface="Carlito"/>
            </a:endParaRPr>
          </a:p>
          <a:p>
            <a:pPr marR="5080" indent="12700" algn="ctr">
              <a:lnSpc>
                <a:spcPct val="100000"/>
              </a:lnSpc>
              <a:spcBef>
                <a:spcPts val="95"/>
              </a:spcBef>
            </a:pPr>
            <a:r>
              <a:rPr sz="1600" b="1" i="1" spc="-25" dirty="0" smtClean="0">
                <a:solidFill>
                  <a:srgbClr val="FFFFFF"/>
                </a:solidFill>
                <a:latin typeface="Carlito"/>
                <a:cs typeface="Carlito"/>
              </a:rPr>
              <a:t>(</a:t>
            </a:r>
            <a:r>
              <a:rPr sz="1600" b="1" i="1" spc="-25" dirty="0">
                <a:solidFill>
                  <a:srgbClr val="FFFFFF"/>
                </a:solidFill>
                <a:latin typeface="Carlito"/>
                <a:cs typeface="Carlito"/>
              </a:rPr>
              <a:t>P)</a:t>
            </a:r>
            <a:endParaRPr sz="1600" b="1" dirty="0">
              <a:latin typeface="Carlito"/>
              <a:cs typeface="Carlito"/>
            </a:endParaRPr>
          </a:p>
        </p:txBody>
      </p:sp>
      <p:pic>
        <p:nvPicPr>
          <p:cNvPr id="29" name="object 29"/>
          <p:cNvPicPr/>
          <p:nvPr/>
        </p:nvPicPr>
        <p:blipFill>
          <a:blip r:embed="rId12" cstate="print"/>
          <a:stretch>
            <a:fillRect/>
          </a:stretch>
        </p:blipFill>
        <p:spPr>
          <a:xfrm>
            <a:off x="3974591" y="4162044"/>
            <a:ext cx="2033016" cy="2034539"/>
          </a:xfrm>
          <a:prstGeom prst="rect">
            <a:avLst/>
          </a:prstGeom>
        </p:spPr>
      </p:pic>
      <p:sp>
        <p:nvSpPr>
          <p:cNvPr id="30" name="object 30"/>
          <p:cNvSpPr txBox="1"/>
          <p:nvPr/>
        </p:nvSpPr>
        <p:spPr>
          <a:xfrm>
            <a:off x="4203711" y="4375977"/>
            <a:ext cx="1196592" cy="695703"/>
          </a:xfrm>
          <a:prstGeom prst="rect">
            <a:avLst/>
          </a:prstGeom>
        </p:spPr>
        <p:txBody>
          <a:bodyPr vert="horz" wrap="square" lIns="0" tIns="201295" rIns="0" bIns="0" rtlCol="0">
            <a:spAutoFit/>
          </a:bodyPr>
          <a:lstStyle/>
          <a:p>
            <a:pPr marR="5080" indent="4763" algn="ctr">
              <a:lnSpc>
                <a:spcPct val="100000"/>
              </a:lnSpc>
              <a:spcBef>
                <a:spcPts val="660"/>
              </a:spcBef>
            </a:pPr>
            <a:r>
              <a:rPr sz="1600" b="1" spc="-10" dirty="0" smtClean="0">
                <a:solidFill>
                  <a:srgbClr val="FFFFFF"/>
                </a:solidFill>
                <a:latin typeface="Carlito"/>
                <a:cs typeface="Carlito"/>
              </a:rPr>
              <a:t>KONROL</a:t>
            </a:r>
            <a:r>
              <a:rPr sz="1600" b="1" spc="-65" dirty="0" smtClean="0">
                <a:solidFill>
                  <a:srgbClr val="FFFFFF"/>
                </a:solidFill>
                <a:latin typeface="Carlito"/>
                <a:cs typeface="Carlito"/>
              </a:rPr>
              <a:t> </a:t>
            </a:r>
            <a:r>
              <a:rPr sz="1600" b="1" spc="-25" dirty="0">
                <a:solidFill>
                  <a:srgbClr val="FFFFFF"/>
                </a:solidFill>
                <a:latin typeface="Carlito"/>
                <a:cs typeface="Carlito"/>
              </a:rPr>
              <a:t>ET (K)</a:t>
            </a:r>
            <a:endParaRPr sz="1600" b="1" dirty="0">
              <a:latin typeface="Carlito"/>
              <a:cs typeface="Carlito"/>
            </a:endParaRPr>
          </a:p>
        </p:txBody>
      </p:sp>
      <p:pic>
        <p:nvPicPr>
          <p:cNvPr id="31" name="object 31"/>
          <p:cNvPicPr/>
          <p:nvPr/>
        </p:nvPicPr>
        <p:blipFill>
          <a:blip r:embed="rId13" cstate="print"/>
          <a:stretch>
            <a:fillRect/>
          </a:stretch>
        </p:blipFill>
        <p:spPr>
          <a:xfrm>
            <a:off x="6184391" y="4162044"/>
            <a:ext cx="2033015" cy="2034539"/>
          </a:xfrm>
          <a:prstGeom prst="rect">
            <a:avLst/>
          </a:prstGeom>
        </p:spPr>
      </p:pic>
      <p:sp>
        <p:nvSpPr>
          <p:cNvPr id="32" name="object 32"/>
          <p:cNvSpPr txBox="1"/>
          <p:nvPr/>
        </p:nvSpPr>
        <p:spPr>
          <a:xfrm>
            <a:off x="6832554" y="4545806"/>
            <a:ext cx="1143253" cy="633507"/>
          </a:xfrm>
          <a:prstGeom prst="rect">
            <a:avLst/>
          </a:prstGeom>
        </p:spPr>
        <p:txBody>
          <a:bodyPr vert="horz" wrap="square" lIns="0" tIns="139700" rIns="0" bIns="0" rtlCol="0">
            <a:spAutoFit/>
          </a:bodyPr>
          <a:lstStyle/>
          <a:p>
            <a:pPr marL="12700" marR="5080" algn="ctr">
              <a:lnSpc>
                <a:spcPct val="100000"/>
              </a:lnSpc>
              <a:spcBef>
                <a:spcPts val="440"/>
              </a:spcBef>
            </a:pPr>
            <a:r>
              <a:rPr sz="1600" b="1" spc="-25" dirty="0" smtClean="0">
                <a:solidFill>
                  <a:srgbClr val="FFFFFF"/>
                </a:solidFill>
                <a:latin typeface="Carlito"/>
                <a:cs typeface="Carlito"/>
              </a:rPr>
              <a:t>UYGULA </a:t>
            </a:r>
            <a:r>
              <a:rPr sz="1600" b="1" spc="-25" dirty="0">
                <a:solidFill>
                  <a:srgbClr val="FFFFFF"/>
                </a:solidFill>
                <a:latin typeface="Carlito"/>
                <a:cs typeface="Carlito"/>
              </a:rPr>
              <a:t>(U)</a:t>
            </a:r>
            <a:endParaRPr sz="1600" b="1" dirty="0">
              <a:latin typeface="Carlito"/>
              <a:cs typeface="Carlito"/>
            </a:endParaRPr>
          </a:p>
        </p:txBody>
      </p:sp>
      <p:grpSp>
        <p:nvGrpSpPr>
          <p:cNvPr id="33" name="object 33"/>
          <p:cNvGrpSpPr/>
          <p:nvPr/>
        </p:nvGrpSpPr>
        <p:grpSpPr>
          <a:xfrm>
            <a:off x="5870447" y="3811523"/>
            <a:ext cx="450850" cy="523875"/>
            <a:chOff x="5870447" y="3811523"/>
            <a:chExt cx="450850" cy="523875"/>
          </a:xfrm>
        </p:grpSpPr>
        <p:pic>
          <p:nvPicPr>
            <p:cNvPr id="34" name="object 34"/>
            <p:cNvPicPr/>
            <p:nvPr/>
          </p:nvPicPr>
          <p:blipFill>
            <a:blip r:embed="rId14" cstate="print"/>
            <a:stretch>
              <a:fillRect/>
            </a:stretch>
          </p:blipFill>
          <p:spPr>
            <a:xfrm>
              <a:off x="5881115" y="3811523"/>
              <a:ext cx="439674" cy="186689"/>
            </a:xfrm>
            <a:prstGeom prst="rect">
              <a:avLst/>
            </a:prstGeom>
          </p:spPr>
        </p:pic>
        <p:pic>
          <p:nvPicPr>
            <p:cNvPr id="35" name="object 35"/>
            <p:cNvPicPr/>
            <p:nvPr/>
          </p:nvPicPr>
          <p:blipFill>
            <a:blip r:embed="rId15" cstate="print"/>
            <a:stretch>
              <a:fillRect/>
            </a:stretch>
          </p:blipFill>
          <p:spPr>
            <a:xfrm>
              <a:off x="5870447" y="4148327"/>
              <a:ext cx="439674" cy="186689"/>
            </a:xfrm>
            <a:prstGeom prst="rect">
              <a:avLst/>
            </a:prstGeom>
          </p:spPr>
        </p:pic>
      </p:grpSp>
      <p:sp>
        <p:nvSpPr>
          <p:cNvPr id="36" name="object 36"/>
          <p:cNvSpPr txBox="1"/>
          <p:nvPr/>
        </p:nvSpPr>
        <p:spPr>
          <a:xfrm>
            <a:off x="5196349" y="2027865"/>
            <a:ext cx="2030948" cy="499496"/>
          </a:xfrm>
          <a:prstGeom prst="rect">
            <a:avLst/>
          </a:prstGeom>
        </p:spPr>
        <p:txBody>
          <a:bodyPr vert="horz" wrap="square" lIns="0" tIns="12065" rIns="0" bIns="0" rtlCol="0">
            <a:spAutoFit/>
          </a:bodyPr>
          <a:lstStyle/>
          <a:p>
            <a:pPr marL="12700" algn="ctr">
              <a:lnSpc>
                <a:spcPts val="1910"/>
              </a:lnSpc>
              <a:spcBef>
                <a:spcPts val="95"/>
              </a:spcBef>
            </a:pPr>
            <a:r>
              <a:rPr sz="1600" b="1" dirty="0">
                <a:solidFill>
                  <a:srgbClr val="FD7B88"/>
                </a:solidFill>
                <a:latin typeface="Carlito"/>
                <a:cs typeface="Carlito"/>
              </a:rPr>
              <a:t>İÇ</a:t>
            </a:r>
            <a:r>
              <a:rPr sz="1600" b="1" spc="-20" dirty="0">
                <a:solidFill>
                  <a:srgbClr val="FD7B88"/>
                </a:solidFill>
                <a:latin typeface="Carlito"/>
                <a:cs typeface="Carlito"/>
              </a:rPr>
              <a:t> </a:t>
            </a:r>
            <a:r>
              <a:rPr sz="1600" b="1" spc="-10" dirty="0" smtClean="0">
                <a:solidFill>
                  <a:srgbClr val="FD7B88"/>
                </a:solidFill>
                <a:latin typeface="Carlito"/>
                <a:cs typeface="Carlito"/>
              </a:rPr>
              <a:t>DEĞERLENDİRME</a:t>
            </a:r>
            <a:endParaRPr sz="1600" dirty="0">
              <a:latin typeface="Carlito"/>
              <a:cs typeface="Carlito"/>
            </a:endParaRPr>
          </a:p>
        </p:txBody>
      </p:sp>
      <p:sp>
        <p:nvSpPr>
          <p:cNvPr id="37" name="object 37"/>
          <p:cNvSpPr txBox="1"/>
          <p:nvPr/>
        </p:nvSpPr>
        <p:spPr>
          <a:xfrm>
            <a:off x="2737589" y="-45568"/>
            <a:ext cx="7979964" cy="792525"/>
          </a:xfrm>
          <a:prstGeom prst="rect">
            <a:avLst/>
          </a:prstGeom>
        </p:spPr>
        <p:txBody>
          <a:bodyPr vert="horz" wrap="square" lIns="0" tIns="297180" rIns="0" bIns="0" rtlCol="0">
            <a:spAutoFit/>
          </a:bodyPr>
          <a:lstStyle/>
          <a:p>
            <a:pPr algn="ctr" defTabSz="0">
              <a:lnSpc>
                <a:spcPct val="100000"/>
              </a:lnSpc>
            </a:pPr>
            <a:r>
              <a:rPr sz="3200" b="1" dirty="0">
                <a:solidFill>
                  <a:srgbClr val="FF0000"/>
                </a:solidFill>
                <a:latin typeface="Carlito"/>
                <a:cs typeface="Carlito"/>
              </a:rPr>
              <a:t>Kalite</a:t>
            </a:r>
            <a:r>
              <a:rPr sz="3200" b="1" spc="-140" dirty="0">
                <a:solidFill>
                  <a:srgbClr val="FF0000"/>
                </a:solidFill>
                <a:latin typeface="Carlito"/>
                <a:cs typeface="Carlito"/>
              </a:rPr>
              <a:t> </a:t>
            </a:r>
            <a:r>
              <a:rPr sz="3200" b="1" dirty="0">
                <a:solidFill>
                  <a:srgbClr val="FF0000"/>
                </a:solidFill>
                <a:latin typeface="Carlito"/>
                <a:cs typeface="Carlito"/>
              </a:rPr>
              <a:t>Süreçlerinde</a:t>
            </a:r>
            <a:r>
              <a:rPr sz="3200" b="1" spc="-110" dirty="0">
                <a:solidFill>
                  <a:srgbClr val="FF0000"/>
                </a:solidFill>
                <a:latin typeface="Carlito"/>
                <a:cs typeface="Carlito"/>
              </a:rPr>
              <a:t> </a:t>
            </a:r>
            <a:r>
              <a:rPr sz="3200" b="1" dirty="0">
                <a:solidFill>
                  <a:srgbClr val="FF0000"/>
                </a:solidFill>
                <a:latin typeface="Carlito"/>
                <a:cs typeface="Carlito"/>
              </a:rPr>
              <a:t>PUKÖ</a:t>
            </a:r>
            <a:r>
              <a:rPr sz="3200" b="1" spc="-105" dirty="0">
                <a:solidFill>
                  <a:srgbClr val="FF0000"/>
                </a:solidFill>
                <a:latin typeface="Carlito"/>
                <a:cs typeface="Carlito"/>
              </a:rPr>
              <a:t> </a:t>
            </a:r>
            <a:r>
              <a:rPr sz="3200" b="1" spc="-10" dirty="0" err="1" smtClean="0">
                <a:solidFill>
                  <a:srgbClr val="FF0000"/>
                </a:solidFill>
                <a:latin typeface="Carlito"/>
                <a:cs typeface="Carlito"/>
              </a:rPr>
              <a:t>Döngüsü</a:t>
            </a:r>
            <a:endParaRPr lang="tr-TR" sz="3200" b="1" spc="-10" dirty="0" smtClean="0">
              <a:solidFill>
                <a:srgbClr val="FF0000"/>
              </a:solidFill>
              <a:latin typeface="Carlito"/>
              <a:cs typeface="Carlito"/>
            </a:endParaRPr>
          </a:p>
        </p:txBody>
      </p:sp>
      <p:sp>
        <p:nvSpPr>
          <p:cNvPr id="41" name="object 20"/>
          <p:cNvSpPr txBox="1"/>
          <p:nvPr/>
        </p:nvSpPr>
        <p:spPr>
          <a:xfrm>
            <a:off x="60672" y="4637558"/>
            <a:ext cx="3967779" cy="1305486"/>
          </a:xfrm>
          <a:prstGeom prst="rect">
            <a:avLst/>
          </a:prstGeom>
        </p:spPr>
        <p:txBody>
          <a:bodyPr vert="horz" wrap="square" lIns="0" tIns="12700" rIns="0" bIns="0" rtlCol="0">
            <a:spAutoFit/>
          </a:bodyPr>
          <a:lstStyle/>
          <a:p>
            <a:pPr marR="1051560" algn="ctr" defTabSz="0">
              <a:lnSpc>
                <a:spcPct val="100000"/>
              </a:lnSpc>
            </a:pPr>
            <a:r>
              <a:rPr lang="tr-TR" sz="2400" b="1" spc="-10" dirty="0">
                <a:solidFill>
                  <a:srgbClr val="FF0000"/>
                </a:solidFill>
                <a:latin typeface="Carlito"/>
                <a:cs typeface="Carlito"/>
              </a:rPr>
              <a:t>Kontrol</a:t>
            </a:r>
            <a:r>
              <a:rPr lang="tr-TR" sz="2400" b="1" spc="-45" dirty="0">
                <a:solidFill>
                  <a:srgbClr val="FF0000"/>
                </a:solidFill>
                <a:latin typeface="Carlito"/>
                <a:cs typeface="Carlito"/>
              </a:rPr>
              <a:t> </a:t>
            </a:r>
            <a:r>
              <a:rPr lang="tr-TR" sz="2400" b="1" spc="-25" dirty="0">
                <a:solidFill>
                  <a:srgbClr val="FF0000"/>
                </a:solidFill>
                <a:latin typeface="Carlito"/>
                <a:cs typeface="Carlito"/>
              </a:rPr>
              <a:t>Et </a:t>
            </a:r>
            <a:r>
              <a:rPr lang="tr-TR" sz="2400" b="1" spc="-10" dirty="0" smtClean="0">
                <a:solidFill>
                  <a:srgbClr val="FF0000"/>
                </a:solidFill>
                <a:latin typeface="Carlito"/>
                <a:cs typeface="Carlito"/>
              </a:rPr>
              <a:t>(İzle</a:t>
            </a:r>
            <a:r>
              <a:rPr lang="tr-TR" sz="2400" b="1" spc="-10" dirty="0">
                <a:solidFill>
                  <a:srgbClr val="FF0000"/>
                </a:solidFill>
                <a:latin typeface="Carlito"/>
                <a:cs typeface="Carlito"/>
              </a:rPr>
              <a:t>)</a:t>
            </a:r>
            <a:r>
              <a:rPr lang="tr-TR" sz="2000" dirty="0">
                <a:solidFill>
                  <a:srgbClr val="FF0000"/>
                </a:solidFill>
                <a:latin typeface="Carlito"/>
                <a:cs typeface="Carlito"/>
              </a:rPr>
              <a:t> </a:t>
            </a:r>
            <a:endParaRPr lang="tr-TR" sz="2000" dirty="0" smtClean="0">
              <a:solidFill>
                <a:srgbClr val="FF0000"/>
              </a:solidFill>
              <a:latin typeface="Carlito"/>
              <a:cs typeface="Carlito"/>
            </a:endParaRPr>
          </a:p>
          <a:p>
            <a:pPr marR="1051560" algn="ctr" defTabSz="0">
              <a:lnSpc>
                <a:spcPct val="100000"/>
              </a:lnSpc>
            </a:pPr>
            <a:r>
              <a:rPr lang="tr-TR" sz="2000" dirty="0" smtClean="0">
                <a:latin typeface="Carlito"/>
                <a:cs typeface="Carlito"/>
              </a:rPr>
              <a:t>Sonuçları </a:t>
            </a:r>
            <a:r>
              <a:rPr lang="tr-TR" sz="2000" dirty="0">
                <a:latin typeface="Carlito"/>
                <a:cs typeface="Carlito"/>
              </a:rPr>
              <a:t>değerlendir</a:t>
            </a:r>
            <a:r>
              <a:rPr lang="tr-TR" sz="2000" spc="-75" dirty="0">
                <a:latin typeface="Carlito"/>
                <a:cs typeface="Carlito"/>
              </a:rPr>
              <a:t> </a:t>
            </a:r>
            <a:r>
              <a:rPr lang="tr-TR" sz="2000" spc="-25" dirty="0">
                <a:latin typeface="Carlito"/>
                <a:cs typeface="Carlito"/>
              </a:rPr>
              <a:t>ve </a:t>
            </a:r>
            <a:r>
              <a:rPr lang="tr-TR" sz="2000" dirty="0">
                <a:latin typeface="Carlito"/>
                <a:cs typeface="Carlito"/>
              </a:rPr>
              <a:t>varsa</a:t>
            </a:r>
            <a:r>
              <a:rPr lang="tr-TR" sz="2000" spc="-40" dirty="0">
                <a:latin typeface="Carlito"/>
                <a:cs typeface="Carlito"/>
              </a:rPr>
              <a:t> </a:t>
            </a:r>
            <a:r>
              <a:rPr lang="tr-TR" sz="2000" dirty="0">
                <a:latin typeface="Carlito"/>
                <a:cs typeface="Carlito"/>
              </a:rPr>
              <a:t>sapma</a:t>
            </a:r>
            <a:r>
              <a:rPr lang="tr-TR" sz="2000" spc="-40" dirty="0">
                <a:latin typeface="Carlito"/>
                <a:cs typeface="Carlito"/>
              </a:rPr>
              <a:t> </a:t>
            </a:r>
            <a:r>
              <a:rPr lang="tr-TR" sz="2000" spc="-10" dirty="0">
                <a:latin typeface="Carlito"/>
                <a:cs typeface="Carlito"/>
              </a:rPr>
              <a:t>nedenlerini </a:t>
            </a:r>
            <a:r>
              <a:rPr lang="tr-TR" sz="2000" spc="-20" dirty="0">
                <a:latin typeface="Carlito"/>
                <a:cs typeface="Carlito"/>
              </a:rPr>
              <a:t>anla</a:t>
            </a:r>
            <a:endParaRPr lang="tr-TR" sz="2000" dirty="0">
              <a:latin typeface="Carlito"/>
              <a:cs typeface="Carlito"/>
            </a:endParaRPr>
          </a:p>
        </p:txBody>
      </p:sp>
    </p:spTree>
    <p:extLst>
      <p:ext uri="{BB962C8B-B14F-4D97-AF65-F5344CB8AC3E}">
        <p14:creationId xmlns:p14="http://schemas.microsoft.com/office/powerpoint/2010/main" val="3054425015"/>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1855303" y="132522"/>
            <a:ext cx="10243931" cy="728870"/>
          </a:xfrm>
        </p:spPr>
        <p:txBody>
          <a:bodyPr>
            <a:normAutofit/>
          </a:bodyPr>
          <a:lstStyle/>
          <a:p>
            <a:pPr algn="ctr"/>
            <a:r>
              <a:rPr lang="en-US" sz="3200" b="1" dirty="0" err="1">
                <a:solidFill>
                  <a:srgbClr val="962E2E"/>
                </a:solidFill>
              </a:rPr>
              <a:t>Kalite</a:t>
            </a:r>
            <a:r>
              <a:rPr lang="en-US" sz="3200" b="1" dirty="0">
                <a:solidFill>
                  <a:srgbClr val="962E2E"/>
                </a:solidFill>
              </a:rPr>
              <a:t> </a:t>
            </a:r>
            <a:r>
              <a:rPr lang="en-US" sz="3200" b="1" dirty="0" err="1">
                <a:solidFill>
                  <a:srgbClr val="962E2E"/>
                </a:solidFill>
              </a:rPr>
              <a:t>İç</a:t>
            </a:r>
            <a:r>
              <a:rPr lang="en-US" sz="3200" b="1" dirty="0">
                <a:solidFill>
                  <a:srgbClr val="962E2E"/>
                </a:solidFill>
              </a:rPr>
              <a:t> </a:t>
            </a:r>
            <a:r>
              <a:rPr lang="en-US" sz="3200" b="1" dirty="0" err="1">
                <a:solidFill>
                  <a:srgbClr val="962E2E"/>
                </a:solidFill>
              </a:rPr>
              <a:t>ve</a:t>
            </a:r>
            <a:r>
              <a:rPr lang="en-US" sz="3200" b="1" dirty="0">
                <a:solidFill>
                  <a:srgbClr val="962E2E"/>
                </a:solidFill>
              </a:rPr>
              <a:t> </a:t>
            </a:r>
            <a:r>
              <a:rPr lang="en-US" sz="3200" b="1" dirty="0" err="1">
                <a:solidFill>
                  <a:srgbClr val="962E2E"/>
                </a:solidFill>
              </a:rPr>
              <a:t>Dış</a:t>
            </a:r>
            <a:r>
              <a:rPr lang="en-US" sz="3200" b="1" dirty="0">
                <a:solidFill>
                  <a:srgbClr val="962E2E"/>
                </a:solidFill>
              </a:rPr>
              <a:t> </a:t>
            </a:r>
            <a:r>
              <a:rPr lang="en-US" sz="3200" b="1" dirty="0" err="1">
                <a:solidFill>
                  <a:srgbClr val="962E2E"/>
                </a:solidFill>
              </a:rPr>
              <a:t>Değerlendirme</a:t>
            </a:r>
            <a:r>
              <a:rPr lang="en-US" sz="3200" b="1" dirty="0">
                <a:solidFill>
                  <a:srgbClr val="962E2E"/>
                </a:solidFill>
              </a:rPr>
              <a:t> </a:t>
            </a:r>
            <a:r>
              <a:rPr lang="en-US" sz="3200" b="1" dirty="0" err="1">
                <a:solidFill>
                  <a:srgbClr val="962E2E"/>
                </a:solidFill>
              </a:rPr>
              <a:t>Süreçlerinde</a:t>
            </a:r>
            <a:r>
              <a:rPr lang="en-US" sz="3200" b="1" dirty="0">
                <a:solidFill>
                  <a:srgbClr val="962E2E"/>
                </a:solidFill>
              </a:rPr>
              <a:t> PUKÖ</a:t>
            </a:r>
            <a:endParaRPr lang="tr-TR" sz="3200" dirty="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31</a:t>
            </a:fld>
            <a:endParaRPr lang="tr-T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927170"/>
            <a:ext cx="11889684" cy="5429180"/>
          </a:xfrm>
          <a:prstGeom prst="rect">
            <a:avLst/>
          </a:prstGeom>
        </p:spPr>
      </p:pic>
    </p:spTree>
    <p:extLst>
      <p:ext uri="{BB962C8B-B14F-4D97-AF65-F5344CB8AC3E}">
        <p14:creationId xmlns:p14="http://schemas.microsoft.com/office/powerpoint/2010/main" val="4153739140"/>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7252" y="172278"/>
            <a:ext cx="10186851" cy="612913"/>
          </a:xfrm>
        </p:spPr>
        <p:txBody>
          <a:bodyPr>
            <a:normAutofit/>
          </a:bodyPr>
          <a:lstStyle/>
          <a:p>
            <a:pPr algn="ctr"/>
            <a:r>
              <a:rPr lang="en-US" sz="3200" b="1" dirty="0" err="1">
                <a:solidFill>
                  <a:srgbClr val="962E2E"/>
                </a:solidFill>
                <a:latin typeface="+mn-lt"/>
              </a:rPr>
              <a:t>Kalite</a:t>
            </a:r>
            <a:r>
              <a:rPr lang="en-US" sz="3200" b="1" dirty="0">
                <a:solidFill>
                  <a:srgbClr val="962E2E"/>
                </a:solidFill>
                <a:latin typeface="+mn-lt"/>
              </a:rPr>
              <a:t> </a:t>
            </a:r>
            <a:r>
              <a:rPr lang="en-US" sz="3200" b="1" dirty="0" err="1">
                <a:solidFill>
                  <a:srgbClr val="962E2E"/>
                </a:solidFill>
                <a:latin typeface="+mn-lt"/>
              </a:rPr>
              <a:t>İç</a:t>
            </a:r>
            <a:r>
              <a:rPr lang="en-US" sz="3200" b="1" dirty="0">
                <a:solidFill>
                  <a:srgbClr val="962E2E"/>
                </a:solidFill>
                <a:latin typeface="+mn-lt"/>
              </a:rPr>
              <a:t> </a:t>
            </a:r>
            <a:r>
              <a:rPr lang="en-US" sz="3200" b="1" dirty="0" err="1">
                <a:solidFill>
                  <a:srgbClr val="962E2E"/>
                </a:solidFill>
                <a:latin typeface="+mn-lt"/>
              </a:rPr>
              <a:t>ve</a:t>
            </a:r>
            <a:r>
              <a:rPr lang="en-US" sz="3200" b="1" dirty="0">
                <a:solidFill>
                  <a:srgbClr val="962E2E"/>
                </a:solidFill>
                <a:latin typeface="+mn-lt"/>
              </a:rPr>
              <a:t> </a:t>
            </a:r>
            <a:r>
              <a:rPr lang="en-US" sz="3200" b="1" dirty="0" err="1">
                <a:solidFill>
                  <a:srgbClr val="962E2E"/>
                </a:solidFill>
                <a:latin typeface="+mn-lt"/>
              </a:rPr>
              <a:t>Dış</a:t>
            </a:r>
            <a:r>
              <a:rPr lang="en-US" sz="3200" b="1" dirty="0">
                <a:solidFill>
                  <a:srgbClr val="962E2E"/>
                </a:solidFill>
                <a:latin typeface="+mn-lt"/>
              </a:rPr>
              <a:t> </a:t>
            </a:r>
            <a:r>
              <a:rPr lang="en-US" sz="3200" b="1" dirty="0" err="1">
                <a:solidFill>
                  <a:srgbClr val="962E2E"/>
                </a:solidFill>
                <a:latin typeface="+mn-lt"/>
              </a:rPr>
              <a:t>Değerlendirme</a:t>
            </a:r>
            <a:r>
              <a:rPr lang="en-US" sz="3200" b="1" dirty="0">
                <a:solidFill>
                  <a:srgbClr val="962E2E"/>
                </a:solidFill>
                <a:latin typeface="+mn-lt"/>
              </a:rPr>
              <a:t> </a:t>
            </a:r>
            <a:r>
              <a:rPr lang="en-US" sz="3200" b="1" dirty="0" err="1">
                <a:solidFill>
                  <a:srgbClr val="962E2E"/>
                </a:solidFill>
                <a:latin typeface="+mn-lt"/>
              </a:rPr>
              <a:t>Süreçlerinde</a:t>
            </a:r>
            <a:r>
              <a:rPr lang="en-US" sz="3200" b="1" dirty="0">
                <a:solidFill>
                  <a:srgbClr val="962E2E"/>
                </a:solidFill>
                <a:latin typeface="+mn-lt"/>
              </a:rPr>
              <a:t> PUKÖ</a:t>
            </a:r>
            <a:endParaRPr lang="tr-TR" sz="3200" dirty="0">
              <a:solidFill>
                <a:srgbClr val="962E2E"/>
              </a:solidFill>
              <a:latin typeface="+mn-lt"/>
            </a:endParaRPr>
          </a:p>
        </p:txBody>
      </p:sp>
      <p:sp>
        <p:nvSpPr>
          <p:cNvPr id="4" name="Veri Yer Tutucusu 3"/>
          <p:cNvSpPr>
            <a:spLocks noGrp="1"/>
          </p:cNvSpPr>
          <p:nvPr>
            <p:ph type="dt" sz="half" idx="10"/>
          </p:nvPr>
        </p:nvSpPr>
        <p:spPr/>
        <p:txBody>
          <a:bodyPr/>
          <a:lstStyle/>
          <a:p>
            <a:fld id="{1597167B-9759-4EA5-A53B-C2458A1197E1}"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32</a:t>
            </a:fld>
            <a:endParaRPr lang="tr-TR"/>
          </a:p>
        </p:txBody>
      </p:sp>
      <p:pic>
        <p:nvPicPr>
          <p:cNvPr id="1026" name="Picture 2" descr="Hacettepe Üniversit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0903"/>
            <a:ext cx="11261785" cy="521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851649"/>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96161"/>
            <a:ext cx="10515600" cy="557984"/>
          </a:xfrm>
        </p:spPr>
        <p:txBody>
          <a:bodyPr>
            <a:normAutofit fontScale="90000"/>
          </a:bodyPr>
          <a:lstStyle/>
          <a:p>
            <a:pPr algn="ctr"/>
            <a:r>
              <a:rPr lang="tr-TR" b="1" dirty="0" smtClean="0">
                <a:solidFill>
                  <a:srgbClr val="962E2E"/>
                </a:solidFill>
                <a:latin typeface="Calibri" panose="020F0502020204030204" pitchFamily="34" charset="0"/>
                <a:ea typeface="Calibri" panose="020F0502020204030204" pitchFamily="34" charset="0"/>
                <a:cs typeface="Calibri" panose="020F0502020204030204" pitchFamily="34" charset="0"/>
              </a:rPr>
              <a:t>PLANLA</a:t>
            </a:r>
            <a:endParaRPr lang="tr-TR" dirty="0">
              <a:solidFill>
                <a:srgbClr val="962E2E"/>
              </a:solidFill>
            </a:endParaRPr>
          </a:p>
        </p:txBody>
      </p:sp>
      <p:sp>
        <p:nvSpPr>
          <p:cNvPr id="3" name="İçerik Yer Tutucusu 2"/>
          <p:cNvSpPr>
            <a:spLocks noGrp="1"/>
          </p:cNvSpPr>
          <p:nvPr>
            <p:ph idx="1"/>
          </p:nvPr>
        </p:nvSpPr>
        <p:spPr>
          <a:xfrm>
            <a:off x="838199" y="1371600"/>
            <a:ext cx="10347121" cy="4979534"/>
          </a:xfrm>
        </p:spPr>
        <p:txBody>
          <a:bodyPr>
            <a:normAutofit fontScale="92500"/>
          </a:bodyPr>
          <a:lstStyle/>
          <a:p>
            <a:pPr>
              <a:lnSpc>
                <a:spcPct val="120000"/>
              </a:lnSpc>
              <a:spcBef>
                <a:spcPts val="0"/>
              </a:spcBef>
              <a:spcAft>
                <a:spcPts val="400"/>
              </a:spcAft>
            </a:pPr>
            <a:r>
              <a:rPr lang="tr-TR" dirty="0"/>
              <a:t>Problemler </a:t>
            </a:r>
            <a:r>
              <a:rPr lang="tr-TR" dirty="0" smtClean="0"/>
              <a:t>belirlenir,</a:t>
            </a:r>
            <a:endParaRPr lang="tr-TR" dirty="0"/>
          </a:p>
          <a:p>
            <a:pPr>
              <a:lnSpc>
                <a:spcPct val="120000"/>
              </a:lnSpc>
              <a:spcBef>
                <a:spcPts val="0"/>
              </a:spcBef>
              <a:spcAft>
                <a:spcPts val="400"/>
              </a:spcAft>
            </a:pPr>
            <a:r>
              <a:rPr lang="tr-TR" dirty="0"/>
              <a:t> Durum analiz edilir, fırsatlar </a:t>
            </a:r>
            <a:r>
              <a:rPr lang="tr-TR" dirty="0" smtClean="0"/>
              <a:t>belirlenir,</a:t>
            </a:r>
            <a:endParaRPr lang="tr-TR" dirty="0"/>
          </a:p>
          <a:p>
            <a:pPr>
              <a:lnSpc>
                <a:spcPct val="120000"/>
              </a:lnSpc>
              <a:spcBef>
                <a:spcPts val="0"/>
              </a:spcBef>
              <a:spcAft>
                <a:spcPts val="400"/>
              </a:spcAft>
            </a:pPr>
            <a:r>
              <a:rPr lang="tr-TR" dirty="0"/>
              <a:t> Önem derecesine göre iyileştirilmesi gereken noktalar sıralanır ve </a:t>
            </a:r>
            <a:r>
              <a:rPr lang="tr-TR" dirty="0" smtClean="0"/>
              <a:t>seçilir,</a:t>
            </a:r>
            <a:endParaRPr lang="tr-TR" dirty="0"/>
          </a:p>
          <a:p>
            <a:pPr>
              <a:lnSpc>
                <a:spcPct val="120000"/>
              </a:lnSpc>
              <a:spcBef>
                <a:spcPts val="0"/>
              </a:spcBef>
              <a:spcAft>
                <a:spcPts val="400"/>
              </a:spcAft>
            </a:pPr>
            <a:r>
              <a:rPr lang="tr-TR" dirty="0"/>
              <a:t> Amaç ve hedefler </a:t>
            </a:r>
            <a:r>
              <a:rPr lang="tr-TR" dirty="0" smtClean="0"/>
              <a:t>belirlenir,</a:t>
            </a:r>
            <a:endParaRPr lang="tr-TR" dirty="0"/>
          </a:p>
          <a:p>
            <a:pPr>
              <a:lnSpc>
                <a:spcPct val="120000"/>
              </a:lnSpc>
              <a:spcBef>
                <a:spcPts val="0"/>
              </a:spcBef>
              <a:spcAft>
                <a:spcPts val="400"/>
              </a:spcAft>
            </a:pPr>
            <a:r>
              <a:rPr lang="tr-TR" dirty="0"/>
              <a:t> Amaç ve hedeflere yönelik ölçütler ve standartlar </a:t>
            </a:r>
            <a:r>
              <a:rPr lang="tr-TR" dirty="0" smtClean="0"/>
              <a:t>belirlenir,</a:t>
            </a:r>
            <a:endParaRPr lang="tr-TR" dirty="0"/>
          </a:p>
          <a:p>
            <a:pPr>
              <a:lnSpc>
                <a:spcPct val="120000"/>
              </a:lnSpc>
              <a:spcBef>
                <a:spcPts val="0"/>
              </a:spcBef>
              <a:spcAft>
                <a:spcPts val="400"/>
              </a:spcAft>
            </a:pPr>
            <a:r>
              <a:rPr lang="tr-TR" dirty="0"/>
              <a:t> İşbirliği yapılacak paydaşlar </a:t>
            </a:r>
            <a:r>
              <a:rPr lang="tr-TR" dirty="0" smtClean="0"/>
              <a:t>belirlenir,</a:t>
            </a:r>
            <a:endParaRPr lang="tr-TR" dirty="0"/>
          </a:p>
          <a:p>
            <a:pPr>
              <a:lnSpc>
                <a:spcPct val="120000"/>
              </a:lnSpc>
              <a:spcBef>
                <a:spcPts val="0"/>
              </a:spcBef>
              <a:spcAft>
                <a:spcPts val="400"/>
              </a:spcAft>
            </a:pPr>
            <a:r>
              <a:rPr lang="tr-TR" dirty="0"/>
              <a:t> Görev ve sorumluluklar </a:t>
            </a:r>
            <a:r>
              <a:rPr lang="tr-TR" dirty="0" smtClean="0"/>
              <a:t>paylaşılır,</a:t>
            </a:r>
            <a:endParaRPr lang="tr-TR" dirty="0"/>
          </a:p>
          <a:p>
            <a:pPr>
              <a:lnSpc>
                <a:spcPct val="120000"/>
              </a:lnSpc>
              <a:spcBef>
                <a:spcPts val="0"/>
              </a:spcBef>
              <a:spcAft>
                <a:spcPts val="400"/>
              </a:spcAft>
            </a:pPr>
            <a:r>
              <a:rPr lang="tr-TR" dirty="0"/>
              <a:t> Risk analizi yapılarak olası riskler ve risk yönetimi stratejileri </a:t>
            </a:r>
            <a:r>
              <a:rPr lang="tr-TR" dirty="0" smtClean="0"/>
              <a:t>belirlenir,</a:t>
            </a:r>
            <a:endParaRPr lang="tr-TR" dirty="0"/>
          </a:p>
          <a:p>
            <a:pPr>
              <a:lnSpc>
                <a:spcPct val="120000"/>
              </a:lnSpc>
              <a:spcBef>
                <a:spcPts val="0"/>
              </a:spcBef>
              <a:spcAft>
                <a:spcPts val="400"/>
              </a:spcAft>
            </a:pPr>
            <a:r>
              <a:rPr lang="tr-TR" dirty="0"/>
              <a:t> Kaynaklar güvence altına alınır.</a:t>
            </a:r>
          </a:p>
          <a:p>
            <a:pPr>
              <a:lnSpc>
                <a:spcPct val="120000"/>
              </a:lnSpc>
              <a:spcAft>
                <a:spcPts val="400"/>
              </a:spcAft>
            </a:pPr>
            <a:endParaRPr lang="tr-TR" dirty="0"/>
          </a:p>
        </p:txBody>
      </p:sp>
      <p:sp>
        <p:nvSpPr>
          <p:cNvPr id="4" name="Veri Yer Tutucusu 3"/>
          <p:cNvSpPr>
            <a:spLocks noGrp="1"/>
          </p:cNvSpPr>
          <p:nvPr>
            <p:ph type="dt" sz="half" idx="10"/>
          </p:nvPr>
        </p:nvSpPr>
        <p:spPr/>
        <p:txBody>
          <a:bodyPr/>
          <a:lstStyle/>
          <a:p>
            <a:fld id="{02E5D483-289A-4200-B5F9-E324C08D5E43}"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33</a:t>
            </a:fld>
            <a:endParaRPr lang="tr-TR"/>
          </a:p>
        </p:txBody>
      </p:sp>
      <p:sp>
        <p:nvSpPr>
          <p:cNvPr id="7" name="Akış Çizelgesi: Toplam Birleşimi 6"/>
          <p:cNvSpPr/>
          <p:nvPr/>
        </p:nvSpPr>
        <p:spPr>
          <a:xfrm>
            <a:off x="11643359" y="6351134"/>
            <a:ext cx="209005" cy="3063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2" name="Picture 4" descr="Planlama - Kültür Deniz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4959" y="475153"/>
            <a:ext cx="2050362" cy="154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5040"/>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4583" y="116647"/>
            <a:ext cx="10439400" cy="627652"/>
          </a:xfrm>
        </p:spPr>
        <p:txBody>
          <a:bodyPr>
            <a:normAutofit fontScale="90000"/>
          </a:bodyPr>
          <a:lstStyle/>
          <a:p>
            <a:pPr algn="ctr"/>
            <a:r>
              <a:rPr lang="tr-TR" b="1" dirty="0" smtClean="0">
                <a:solidFill>
                  <a:srgbClr val="962E2E"/>
                </a:solidFill>
                <a:latin typeface="Calibri" panose="020F0502020204030204" pitchFamily="34" charset="0"/>
                <a:ea typeface="Calibri" panose="020F0502020204030204" pitchFamily="34" charset="0"/>
                <a:cs typeface="Calibri" panose="020F0502020204030204" pitchFamily="34" charset="0"/>
              </a:rPr>
              <a:t>UYGULA</a:t>
            </a:r>
            <a:endParaRPr lang="tr-TR" dirty="0">
              <a:solidFill>
                <a:srgbClr val="962E2E"/>
              </a:solidFill>
            </a:endParaRPr>
          </a:p>
        </p:txBody>
      </p:sp>
      <p:sp>
        <p:nvSpPr>
          <p:cNvPr id="3" name="İçerik Yer Tutucusu 2"/>
          <p:cNvSpPr>
            <a:spLocks noGrp="1"/>
          </p:cNvSpPr>
          <p:nvPr>
            <p:ph idx="1"/>
          </p:nvPr>
        </p:nvSpPr>
        <p:spPr>
          <a:xfrm>
            <a:off x="612775" y="1447800"/>
            <a:ext cx="7997825" cy="3654786"/>
          </a:xfrm>
        </p:spPr>
        <p:txBody>
          <a:bodyPr>
            <a:normAutofit/>
          </a:bodyPr>
          <a:lstStyle/>
          <a:p>
            <a:pPr>
              <a:lnSpc>
                <a:spcPct val="100000"/>
              </a:lnSpc>
              <a:spcBef>
                <a:spcPts val="0"/>
              </a:spcBef>
              <a:spcAft>
                <a:spcPts val="400"/>
              </a:spcAft>
            </a:pPr>
            <a:r>
              <a:rPr lang="tr-TR" sz="3200" dirty="0">
                <a:cs typeface="Calibri" panose="020F0502020204030204" pitchFamily="34" charset="0"/>
              </a:rPr>
              <a:t>Görev alacak personel, gerekiyorsa </a:t>
            </a:r>
            <a:r>
              <a:rPr lang="tr-TR" sz="3200" dirty="0" smtClean="0">
                <a:cs typeface="Calibri" panose="020F0502020204030204" pitchFamily="34" charset="0"/>
              </a:rPr>
              <a:t>eğitilir,</a:t>
            </a:r>
            <a:endParaRPr lang="tr-TR" sz="3200" dirty="0">
              <a:cs typeface="Calibri" panose="020F0502020204030204" pitchFamily="34" charset="0"/>
            </a:endParaRPr>
          </a:p>
          <a:p>
            <a:pPr>
              <a:lnSpc>
                <a:spcPct val="100000"/>
              </a:lnSpc>
              <a:spcBef>
                <a:spcPts val="0"/>
              </a:spcBef>
              <a:spcAft>
                <a:spcPts val="400"/>
              </a:spcAft>
            </a:pPr>
            <a:r>
              <a:rPr lang="tr-TR" sz="3200" dirty="0">
                <a:cs typeface="Calibri" panose="020F0502020204030204" pitchFamily="34" charset="0"/>
              </a:rPr>
              <a:t>Süreç iyi bir şekilde tanımlanır ve prosedürler </a:t>
            </a:r>
            <a:r>
              <a:rPr lang="tr-TR" sz="3200" dirty="0" smtClean="0">
                <a:cs typeface="Calibri" panose="020F0502020204030204" pitchFamily="34" charset="0"/>
              </a:rPr>
              <a:t>hazırlanır,</a:t>
            </a:r>
            <a:endParaRPr lang="tr-TR" sz="3200" dirty="0">
              <a:cs typeface="Calibri" panose="020F0502020204030204" pitchFamily="34" charset="0"/>
            </a:endParaRPr>
          </a:p>
          <a:p>
            <a:pPr>
              <a:lnSpc>
                <a:spcPct val="100000"/>
              </a:lnSpc>
              <a:spcBef>
                <a:spcPts val="0"/>
              </a:spcBef>
              <a:spcAft>
                <a:spcPts val="400"/>
              </a:spcAft>
            </a:pPr>
            <a:r>
              <a:rPr lang="tr-TR" sz="3200" dirty="0">
                <a:cs typeface="Calibri" panose="020F0502020204030204" pitchFamily="34" charset="0"/>
              </a:rPr>
              <a:t>Birimler arası koordinasyon </a:t>
            </a:r>
            <a:r>
              <a:rPr lang="tr-TR" sz="3200" dirty="0" smtClean="0">
                <a:cs typeface="Calibri" panose="020F0502020204030204" pitchFamily="34" charset="0"/>
              </a:rPr>
              <a:t>sağlanır,</a:t>
            </a:r>
            <a:endParaRPr lang="tr-TR" sz="3200" dirty="0">
              <a:cs typeface="Calibri" panose="020F0502020204030204" pitchFamily="34" charset="0"/>
            </a:endParaRPr>
          </a:p>
          <a:p>
            <a:pPr>
              <a:lnSpc>
                <a:spcPct val="100000"/>
              </a:lnSpc>
              <a:spcBef>
                <a:spcPts val="0"/>
              </a:spcBef>
              <a:spcAft>
                <a:spcPts val="400"/>
              </a:spcAft>
            </a:pPr>
            <a:r>
              <a:rPr lang="tr-TR" sz="3200" dirty="0">
                <a:cs typeface="Calibri" panose="020F0502020204030204" pitchFamily="34" charset="0"/>
              </a:rPr>
              <a:t>Beklenmedik olaylar ve problemlerle, yeni öğrenilen bilgiler not edilir.</a:t>
            </a:r>
          </a:p>
          <a:p>
            <a:pPr>
              <a:lnSpc>
                <a:spcPct val="100000"/>
              </a:lnSpc>
              <a:spcBef>
                <a:spcPts val="0"/>
              </a:spcBef>
              <a:spcAft>
                <a:spcPts val="400"/>
              </a:spcAft>
            </a:pPr>
            <a:endParaRPr lang="tr-TR" sz="3200" dirty="0"/>
          </a:p>
        </p:txBody>
      </p:sp>
      <p:sp>
        <p:nvSpPr>
          <p:cNvPr id="4" name="Veri Yer Tutucusu 3"/>
          <p:cNvSpPr>
            <a:spLocks noGrp="1"/>
          </p:cNvSpPr>
          <p:nvPr>
            <p:ph type="dt" sz="half" idx="10"/>
          </p:nvPr>
        </p:nvSpPr>
        <p:spPr/>
        <p:txBody>
          <a:bodyPr/>
          <a:lstStyle/>
          <a:p>
            <a:fld id="{7436D15C-3964-4734-A166-2E919280E48D}"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34</a:t>
            </a:fld>
            <a:endParaRPr lang="tr-TR"/>
          </a:p>
        </p:txBody>
      </p:sp>
      <p:sp>
        <p:nvSpPr>
          <p:cNvPr id="7" name="Akış Çizelgesi: Toplam Birleşimi 6"/>
          <p:cNvSpPr/>
          <p:nvPr/>
        </p:nvSpPr>
        <p:spPr>
          <a:xfrm>
            <a:off x="11643359" y="6351134"/>
            <a:ext cx="209005" cy="3063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8" name="Picture 6" descr="Ehliyet deneme sınavı | Baskı noktalarına baskı uygulamak yeterliy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041" y="4755721"/>
            <a:ext cx="2144575" cy="165200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Öğrendiğini Uygulamak | KAYNAĞIM İNS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AutoShape 10" descr="Öğrendiğini Uygulamak | KAYNAĞIM İNS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84" name="Picture 12" descr="Aldığınız kararları uygulamak için 10 hayati tavsiy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688" y="4931584"/>
            <a:ext cx="1572712" cy="157271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STEMEK YETMEZ ÇALIŞMAK GEREK – Her gün daha iyiy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3051" y="1239351"/>
            <a:ext cx="3198949" cy="281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348686"/>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45028" y="218661"/>
            <a:ext cx="10308771" cy="626165"/>
          </a:xfrm>
        </p:spPr>
        <p:txBody>
          <a:bodyPr>
            <a:normAutofit fontScale="90000"/>
          </a:bodyPr>
          <a:lstStyle/>
          <a:p>
            <a:pPr algn="ctr"/>
            <a:r>
              <a:rPr lang="tr-TR" b="1" dirty="0" smtClean="0">
                <a:solidFill>
                  <a:srgbClr val="962E2E"/>
                </a:solidFill>
                <a:latin typeface="+mn-lt"/>
              </a:rPr>
              <a:t>KONTROL ET</a:t>
            </a:r>
            <a:endParaRPr lang="tr-TR" b="1" dirty="0">
              <a:solidFill>
                <a:srgbClr val="962E2E"/>
              </a:solidFill>
              <a:latin typeface="+mn-lt"/>
            </a:endParaRPr>
          </a:p>
        </p:txBody>
      </p:sp>
      <p:sp>
        <p:nvSpPr>
          <p:cNvPr id="3" name="İçerik Yer Tutucusu 2"/>
          <p:cNvSpPr>
            <a:spLocks noGrp="1"/>
          </p:cNvSpPr>
          <p:nvPr>
            <p:ph idx="1"/>
          </p:nvPr>
        </p:nvSpPr>
        <p:spPr>
          <a:xfrm>
            <a:off x="646136" y="1640298"/>
            <a:ext cx="11206228" cy="3910148"/>
          </a:xfrm>
        </p:spPr>
        <p:txBody>
          <a:bodyPr>
            <a:noAutofit/>
          </a:bodyPr>
          <a:lstStyle/>
          <a:p>
            <a:pPr marL="360000" indent="-360000">
              <a:lnSpc>
                <a:spcPct val="100000"/>
              </a:lnSpc>
              <a:spcBef>
                <a:spcPts val="0"/>
              </a:spcBef>
              <a:spcAft>
                <a:spcPts val="400"/>
              </a:spcAft>
            </a:pPr>
            <a:r>
              <a:rPr lang="tr-TR" sz="4000" dirty="0">
                <a:cs typeface="Calibri" panose="020F0502020204030204" pitchFamily="34" charset="0"/>
              </a:rPr>
              <a:t>Hedeflere ulaşılıp ulaşılmadığı kontrol </a:t>
            </a:r>
            <a:r>
              <a:rPr lang="tr-TR" sz="4000" dirty="0" smtClean="0">
                <a:cs typeface="Calibri" panose="020F0502020204030204" pitchFamily="34" charset="0"/>
              </a:rPr>
              <a:t>edilir,</a:t>
            </a:r>
            <a:endParaRPr lang="tr-TR" sz="4000" dirty="0">
              <a:cs typeface="Calibri" panose="020F0502020204030204" pitchFamily="34" charset="0"/>
            </a:endParaRPr>
          </a:p>
          <a:p>
            <a:pPr marL="360000" indent="-360000">
              <a:lnSpc>
                <a:spcPct val="100000"/>
              </a:lnSpc>
              <a:spcBef>
                <a:spcPts val="0"/>
              </a:spcBef>
              <a:spcAft>
                <a:spcPts val="400"/>
              </a:spcAft>
            </a:pPr>
            <a:r>
              <a:rPr lang="tr-TR" sz="4000" dirty="0">
                <a:cs typeface="Calibri" panose="020F0502020204030204" pitchFamily="34" charset="0"/>
              </a:rPr>
              <a:t>Planlanan hedeflerden sapmalar varsa düzeltici eylemler </a:t>
            </a:r>
            <a:r>
              <a:rPr lang="tr-TR" sz="4000" dirty="0" smtClean="0">
                <a:cs typeface="Calibri" panose="020F0502020204030204" pitchFamily="34" charset="0"/>
              </a:rPr>
              <a:t>oluşturulur, </a:t>
            </a:r>
            <a:endParaRPr lang="tr-TR" sz="4000" dirty="0">
              <a:cs typeface="Calibri" panose="020F0502020204030204" pitchFamily="34" charset="0"/>
            </a:endParaRPr>
          </a:p>
          <a:p>
            <a:pPr marL="360000" indent="-360000">
              <a:lnSpc>
                <a:spcPct val="100000"/>
              </a:lnSpc>
              <a:spcBef>
                <a:spcPts val="0"/>
              </a:spcBef>
              <a:spcAft>
                <a:spcPts val="400"/>
              </a:spcAft>
            </a:pPr>
            <a:r>
              <a:rPr lang="tr-TR" sz="4000" dirty="0">
                <a:cs typeface="Calibri" panose="020F0502020204030204" pitchFamily="34" charset="0"/>
              </a:rPr>
              <a:t>Kalite güvence standartları </a:t>
            </a:r>
            <a:r>
              <a:rPr lang="tr-TR" sz="4000" dirty="0" smtClean="0">
                <a:cs typeface="Calibri" panose="020F0502020204030204" pitchFamily="34" charset="0"/>
              </a:rPr>
              <a:t>hazırlanır.</a:t>
            </a:r>
            <a:endParaRPr lang="tr-TR" sz="4000" dirty="0"/>
          </a:p>
          <a:p>
            <a:pPr marL="360000" indent="-360000">
              <a:lnSpc>
                <a:spcPct val="100000"/>
              </a:lnSpc>
              <a:spcBef>
                <a:spcPts val="0"/>
              </a:spcBef>
              <a:spcAft>
                <a:spcPts val="400"/>
              </a:spcAft>
            </a:pPr>
            <a:endParaRPr lang="tr-TR" sz="4000" dirty="0"/>
          </a:p>
        </p:txBody>
      </p:sp>
      <p:sp>
        <p:nvSpPr>
          <p:cNvPr id="4" name="Veri Yer Tutucusu 3"/>
          <p:cNvSpPr>
            <a:spLocks noGrp="1"/>
          </p:cNvSpPr>
          <p:nvPr>
            <p:ph type="dt" sz="half" idx="10"/>
          </p:nvPr>
        </p:nvSpPr>
        <p:spPr/>
        <p:txBody>
          <a:bodyPr/>
          <a:lstStyle/>
          <a:p>
            <a:fld id="{5234E2B3-48A4-4A1C-8726-B56B10756931}"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35</a:t>
            </a:fld>
            <a:endParaRPr lang="tr-TR"/>
          </a:p>
        </p:txBody>
      </p:sp>
      <p:sp>
        <p:nvSpPr>
          <p:cNvPr id="7" name="Akış Çizelgesi: Toplam Birleşimi 6"/>
          <p:cNvSpPr/>
          <p:nvPr/>
        </p:nvSpPr>
        <p:spPr>
          <a:xfrm>
            <a:off x="11643359" y="6351134"/>
            <a:ext cx="209005" cy="3063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İşaretle Ve Çapraz Simgeleri Kontrol Etvector Stok Vektör Sanatı &amp;  Sinirlendirme'nin Daha Fazla Görseli - Sinirlendirme, Onay İşareti, Simge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1554" y="4323382"/>
            <a:ext cx="2373370" cy="158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8305"/>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775064"/>
          </a:xfrm>
        </p:spPr>
        <p:txBody>
          <a:bodyPr>
            <a:normAutofit/>
          </a:bodyPr>
          <a:lstStyle/>
          <a:p>
            <a:pPr algn="ctr"/>
            <a:r>
              <a:rPr lang="tr-TR" sz="4000" b="1" dirty="0" smtClean="0">
                <a:solidFill>
                  <a:srgbClr val="962E2E"/>
                </a:solidFill>
                <a:latin typeface="+mn-lt"/>
              </a:rPr>
              <a:t>ÖNLEM AL</a:t>
            </a:r>
            <a:endParaRPr lang="tr-TR" sz="4000" b="1" dirty="0">
              <a:solidFill>
                <a:srgbClr val="962E2E"/>
              </a:solidFill>
              <a:latin typeface="+mn-lt"/>
            </a:endParaRPr>
          </a:p>
        </p:txBody>
      </p:sp>
      <p:sp>
        <p:nvSpPr>
          <p:cNvPr id="3" name="İçerik Yer Tutucusu 2"/>
          <p:cNvSpPr>
            <a:spLocks noGrp="1"/>
          </p:cNvSpPr>
          <p:nvPr>
            <p:ph idx="1"/>
          </p:nvPr>
        </p:nvSpPr>
        <p:spPr>
          <a:xfrm>
            <a:off x="487680" y="1393371"/>
            <a:ext cx="10866121" cy="4807131"/>
          </a:xfrm>
        </p:spPr>
        <p:txBody>
          <a:bodyPr>
            <a:normAutofit fontScale="92500"/>
          </a:bodyPr>
          <a:lstStyle/>
          <a:p>
            <a:pPr marL="360000" lvl="0" indent="-360000">
              <a:lnSpc>
                <a:spcPct val="100000"/>
              </a:lnSpc>
              <a:spcBef>
                <a:spcPts val="0"/>
              </a:spcBef>
            </a:pPr>
            <a:r>
              <a:rPr lang="tr-TR" sz="3200" dirty="0">
                <a:latin typeface="Calibri" panose="020F0502020204030204" pitchFamily="34" charset="0"/>
                <a:ea typeface="Calibri" panose="020F0502020204030204" pitchFamily="34" charset="0"/>
                <a:cs typeface="Calibri" panose="020F0502020204030204" pitchFamily="34" charset="0"/>
              </a:rPr>
              <a:t>Projenin başarılı olup olmadığına karar </a:t>
            </a:r>
            <a:r>
              <a:rPr lang="tr-TR" sz="3200" dirty="0" smtClean="0">
                <a:latin typeface="Calibri" panose="020F0502020204030204" pitchFamily="34" charset="0"/>
                <a:ea typeface="Calibri" panose="020F0502020204030204" pitchFamily="34" charset="0"/>
                <a:cs typeface="Calibri" panose="020F0502020204030204" pitchFamily="34" charset="0"/>
              </a:rPr>
              <a:t>verilir,</a:t>
            </a:r>
            <a:endParaRPr lang="tr-TR" sz="3200" dirty="0">
              <a:latin typeface="Calibri" panose="020F0502020204030204" pitchFamily="34" charset="0"/>
              <a:ea typeface="Calibri" panose="020F0502020204030204" pitchFamily="34" charset="0"/>
              <a:cs typeface="Calibri" panose="020F0502020204030204" pitchFamily="34" charset="0"/>
            </a:endParaRPr>
          </a:p>
          <a:p>
            <a:pPr marL="360000" lvl="0" indent="-360000">
              <a:lnSpc>
                <a:spcPct val="100000"/>
              </a:lnSpc>
              <a:spcBef>
                <a:spcPts val="0"/>
              </a:spcBef>
            </a:pPr>
            <a:endParaRPr lang="tr-TR" sz="3200" dirty="0" smtClean="0">
              <a:latin typeface="Calibri" panose="020F0502020204030204" pitchFamily="34" charset="0"/>
              <a:ea typeface="Calibri" panose="020F0502020204030204" pitchFamily="34" charset="0"/>
              <a:cs typeface="Calibri" panose="020F0502020204030204" pitchFamily="34" charset="0"/>
            </a:endParaRPr>
          </a:p>
          <a:p>
            <a:pPr marL="360000" lvl="0" indent="-360000">
              <a:lnSpc>
                <a:spcPct val="100000"/>
              </a:lnSpc>
              <a:spcBef>
                <a:spcPts val="0"/>
              </a:spcBef>
            </a:pPr>
            <a:r>
              <a:rPr lang="tr-TR" sz="3200" dirty="0" smtClean="0">
                <a:latin typeface="Calibri" panose="020F0502020204030204" pitchFamily="34" charset="0"/>
                <a:ea typeface="Calibri" panose="020F0502020204030204" pitchFamily="34" charset="0"/>
                <a:cs typeface="Calibri" panose="020F0502020204030204" pitchFamily="34" charset="0"/>
              </a:rPr>
              <a:t>Başarılıysa </a:t>
            </a:r>
            <a:r>
              <a:rPr lang="tr-TR" sz="3200" dirty="0">
                <a:latin typeface="Calibri" panose="020F0502020204030204" pitchFamily="34" charset="0"/>
                <a:ea typeface="Calibri" panose="020F0502020204030204" pitchFamily="34" charset="0"/>
                <a:cs typeface="Calibri" panose="020F0502020204030204" pitchFamily="34" charset="0"/>
              </a:rPr>
              <a:t>elde edilen kazanımları sürdürmek için gerekli önlemlerin alınması ve uygulamanın standartlaştırılması </a:t>
            </a:r>
            <a:r>
              <a:rPr lang="tr-TR" sz="3200" dirty="0" smtClean="0">
                <a:latin typeface="Calibri" panose="020F0502020204030204" pitchFamily="34" charset="0"/>
                <a:ea typeface="Calibri" panose="020F0502020204030204" pitchFamily="34" charset="0"/>
                <a:cs typeface="Calibri" panose="020F0502020204030204" pitchFamily="34" charset="0"/>
              </a:rPr>
              <a:t>gerekir,</a:t>
            </a:r>
            <a:endParaRPr lang="tr-TR" sz="3200" dirty="0">
              <a:latin typeface="Calibri" panose="020F0502020204030204" pitchFamily="34" charset="0"/>
              <a:ea typeface="Calibri" panose="020F0502020204030204" pitchFamily="34" charset="0"/>
              <a:cs typeface="Calibri" panose="020F0502020204030204" pitchFamily="34" charset="0"/>
            </a:endParaRPr>
          </a:p>
          <a:p>
            <a:pPr marL="360000" lvl="0" indent="-360000">
              <a:lnSpc>
                <a:spcPct val="100000"/>
              </a:lnSpc>
              <a:spcBef>
                <a:spcPts val="0"/>
              </a:spcBef>
            </a:pPr>
            <a:endParaRPr lang="tr-TR" sz="3200" dirty="0" smtClean="0">
              <a:latin typeface="Calibri" panose="020F0502020204030204" pitchFamily="34" charset="0"/>
              <a:ea typeface="Calibri" panose="020F0502020204030204" pitchFamily="34" charset="0"/>
              <a:cs typeface="Calibri" panose="020F0502020204030204" pitchFamily="34" charset="0"/>
            </a:endParaRPr>
          </a:p>
          <a:p>
            <a:pPr marL="360000" lvl="0" indent="-360000">
              <a:lnSpc>
                <a:spcPct val="100000"/>
              </a:lnSpc>
              <a:spcBef>
                <a:spcPts val="0"/>
              </a:spcBef>
            </a:pPr>
            <a:r>
              <a:rPr lang="tr-TR" sz="3200" dirty="0" smtClean="0">
                <a:latin typeface="Calibri" panose="020F0502020204030204" pitchFamily="34" charset="0"/>
                <a:ea typeface="Calibri" panose="020F0502020204030204" pitchFamily="34" charset="0"/>
                <a:cs typeface="Calibri" panose="020F0502020204030204" pitchFamily="34" charset="0"/>
              </a:rPr>
              <a:t>Uygulama </a:t>
            </a:r>
            <a:r>
              <a:rPr lang="tr-TR" sz="3200" dirty="0">
                <a:latin typeface="Calibri" panose="020F0502020204030204" pitchFamily="34" charset="0"/>
                <a:ea typeface="Calibri" panose="020F0502020204030204" pitchFamily="34" charset="0"/>
                <a:cs typeface="Calibri" panose="020F0502020204030204" pitchFamily="34" charset="0"/>
              </a:rPr>
              <a:t>pilot bir uygulamaysa ve başarılı olduysa gerekli revizyonlarla birlikte daha geniş çerçevede </a:t>
            </a:r>
            <a:r>
              <a:rPr lang="tr-TR" sz="3200" dirty="0" smtClean="0">
                <a:latin typeface="Calibri" panose="020F0502020204030204" pitchFamily="34" charset="0"/>
                <a:ea typeface="Calibri" panose="020F0502020204030204" pitchFamily="34" charset="0"/>
                <a:cs typeface="Calibri" panose="020F0502020204030204" pitchFamily="34" charset="0"/>
              </a:rPr>
              <a:t>uygulanmaya çalışılır, </a:t>
            </a:r>
          </a:p>
          <a:p>
            <a:pPr marL="360000" lvl="0" indent="-360000">
              <a:lnSpc>
                <a:spcPct val="100000"/>
              </a:lnSpc>
              <a:spcBef>
                <a:spcPts val="0"/>
              </a:spcBef>
            </a:pPr>
            <a:endParaRPr lang="tr-TR" sz="3200" dirty="0" smtClean="0">
              <a:latin typeface="Calibri" panose="020F0502020204030204" pitchFamily="34" charset="0"/>
              <a:ea typeface="Calibri" panose="020F0502020204030204" pitchFamily="34" charset="0"/>
              <a:cs typeface="Calibri" panose="020F0502020204030204" pitchFamily="34" charset="0"/>
            </a:endParaRPr>
          </a:p>
          <a:p>
            <a:pPr marL="360000" lvl="0" indent="-360000">
              <a:lnSpc>
                <a:spcPct val="100000"/>
              </a:lnSpc>
              <a:spcBef>
                <a:spcPts val="0"/>
              </a:spcBef>
            </a:pPr>
            <a:r>
              <a:rPr lang="tr-TR" sz="3200" dirty="0" smtClean="0">
                <a:latin typeface="Calibri" panose="020F0502020204030204" pitchFamily="34" charset="0"/>
                <a:ea typeface="Calibri" panose="020F0502020204030204" pitchFamily="34" charset="0"/>
                <a:cs typeface="Calibri" panose="020F0502020204030204" pitchFamily="34" charset="0"/>
              </a:rPr>
              <a:t>Başarısız </a:t>
            </a:r>
            <a:r>
              <a:rPr lang="tr-TR" sz="3200" dirty="0">
                <a:latin typeface="Calibri" panose="020F0502020204030204" pitchFamily="34" charset="0"/>
                <a:ea typeface="Calibri" panose="020F0502020204030204" pitchFamily="34" charset="0"/>
                <a:cs typeface="Calibri" panose="020F0502020204030204" pitchFamily="34" charset="0"/>
              </a:rPr>
              <a:t>bir pilot çalışmaysa revizyonlarla birlikte yeni bir döngüye başlanabilir ya da proje terk edilebilir.</a:t>
            </a:r>
          </a:p>
          <a:p>
            <a:pPr marL="360000" indent="-360000">
              <a:lnSpc>
                <a:spcPct val="100000"/>
              </a:lnSpc>
              <a:spcBef>
                <a:spcPts val="0"/>
              </a:spcBef>
            </a:pPr>
            <a:endParaRPr lang="tr-TR"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Veri Yer Tutucusu 3"/>
          <p:cNvSpPr>
            <a:spLocks noGrp="1"/>
          </p:cNvSpPr>
          <p:nvPr>
            <p:ph type="dt" sz="half" idx="10"/>
          </p:nvPr>
        </p:nvSpPr>
        <p:spPr/>
        <p:txBody>
          <a:bodyPr/>
          <a:lstStyle/>
          <a:p>
            <a:fld id="{3D972B0D-2409-4BA3-8D47-03C573E4C335}"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36</a:t>
            </a:fld>
            <a:endParaRPr lang="tr-TR"/>
          </a:p>
        </p:txBody>
      </p:sp>
      <p:pic>
        <p:nvPicPr>
          <p:cNvPr id="4098" name="Picture 2" descr="DEÜ TEKNİK ATÖLYELER ŞUBE MÜDÜRLÜĞÜ on X: &quot;#universitemDEU'nun  @DEUYapiisleri dairesinin üretim merkezi olan Teknik Atölyeler Şube  Müdürlüğünde #İSG'ye yönelik çalışmaları yerinde inceleyen  Gen.Sek.Yard.Dr.Dilek Eser hocamız ile iş güvenliği uzmanları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2173" y="69141"/>
            <a:ext cx="2269827" cy="156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18364"/>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222864"/>
            <a:ext cx="10706100" cy="520086"/>
          </a:xfrm>
        </p:spPr>
        <p:txBody>
          <a:bodyPr>
            <a:normAutofit fontScale="90000"/>
          </a:bodyPr>
          <a:lstStyle/>
          <a:p>
            <a:pPr algn="ctr"/>
            <a:r>
              <a:rPr lang="tr-TR" sz="3200" b="1" dirty="0" smtClean="0">
                <a:solidFill>
                  <a:srgbClr val="003399"/>
                </a:solidFill>
                <a:latin typeface="+mn-lt"/>
              </a:rPr>
              <a:t>Yönetsel/İdari </a:t>
            </a:r>
            <a:r>
              <a:rPr lang="tr-TR" sz="3200" b="1" dirty="0">
                <a:solidFill>
                  <a:srgbClr val="962E2E"/>
                </a:solidFill>
                <a:latin typeface="+mn-lt"/>
              </a:rPr>
              <a:t>S</a:t>
            </a:r>
            <a:r>
              <a:rPr lang="tr-TR" sz="3200" b="1" dirty="0" smtClean="0">
                <a:solidFill>
                  <a:srgbClr val="962E2E"/>
                </a:solidFill>
                <a:latin typeface="+mn-lt"/>
              </a:rPr>
              <a:t>üreçlerde </a:t>
            </a:r>
            <a:r>
              <a:rPr lang="tr-TR" sz="3200" b="1" dirty="0">
                <a:solidFill>
                  <a:srgbClr val="962E2E"/>
                </a:solidFill>
                <a:latin typeface="+mn-lt"/>
              </a:rPr>
              <a:t>PUKÖ </a:t>
            </a:r>
            <a:r>
              <a:rPr lang="tr-TR" sz="3200" b="1" dirty="0" smtClean="0">
                <a:solidFill>
                  <a:srgbClr val="962E2E"/>
                </a:solidFill>
                <a:latin typeface="+mn-lt"/>
              </a:rPr>
              <a:t>Döngüsünü Sağlamak Amacıyla</a:t>
            </a:r>
            <a:endParaRPr lang="tr-TR" sz="3200" b="1" dirty="0">
              <a:solidFill>
                <a:srgbClr val="962E2E"/>
              </a:solidFill>
              <a:latin typeface="+mn-lt"/>
            </a:endParaRPr>
          </a:p>
        </p:txBody>
      </p:sp>
      <p:sp>
        <p:nvSpPr>
          <p:cNvPr id="3" name="İçerik Yer Tutucusu 2"/>
          <p:cNvSpPr>
            <a:spLocks noGrp="1"/>
          </p:cNvSpPr>
          <p:nvPr>
            <p:ph idx="1"/>
          </p:nvPr>
        </p:nvSpPr>
        <p:spPr>
          <a:xfrm>
            <a:off x="383178" y="1459848"/>
            <a:ext cx="6627222" cy="4717116"/>
          </a:xfrm>
        </p:spPr>
        <p:txBody>
          <a:bodyPr>
            <a:normAutofit/>
          </a:bodyPr>
          <a:lstStyle/>
          <a:p>
            <a:pPr>
              <a:lnSpc>
                <a:spcPct val="110000"/>
              </a:lnSpc>
              <a:spcBef>
                <a:spcPts val="0"/>
              </a:spcBef>
            </a:pPr>
            <a:r>
              <a:rPr lang="tr-TR" sz="3600" dirty="0"/>
              <a:t>Stratejik Planlar, </a:t>
            </a:r>
          </a:p>
          <a:p>
            <a:pPr>
              <a:lnSpc>
                <a:spcPct val="110000"/>
              </a:lnSpc>
              <a:spcBef>
                <a:spcPts val="0"/>
              </a:spcBef>
            </a:pPr>
            <a:r>
              <a:rPr lang="tr-TR" sz="3600" dirty="0"/>
              <a:t>Kurum İç Değerlendirme Raporları,</a:t>
            </a:r>
          </a:p>
          <a:p>
            <a:pPr>
              <a:lnSpc>
                <a:spcPct val="110000"/>
              </a:lnSpc>
              <a:spcBef>
                <a:spcPts val="0"/>
              </a:spcBef>
            </a:pPr>
            <a:r>
              <a:rPr lang="tr-TR" sz="3600" dirty="0"/>
              <a:t>Birim İç Değerlendirme Raporları </a:t>
            </a:r>
            <a:endParaRPr lang="tr-TR" sz="3600" dirty="0" smtClean="0"/>
          </a:p>
          <a:p>
            <a:pPr>
              <a:lnSpc>
                <a:spcPct val="110000"/>
              </a:lnSpc>
              <a:spcBef>
                <a:spcPts val="0"/>
              </a:spcBef>
            </a:pPr>
            <a:r>
              <a:rPr lang="tr-TR" sz="3600" dirty="0" smtClean="0"/>
              <a:t>İdare </a:t>
            </a:r>
            <a:r>
              <a:rPr lang="tr-TR" sz="3600" dirty="0"/>
              <a:t>Faaliyet Raporları,</a:t>
            </a:r>
          </a:p>
          <a:p>
            <a:pPr>
              <a:lnSpc>
                <a:spcPct val="110000"/>
              </a:lnSpc>
              <a:spcBef>
                <a:spcPts val="0"/>
              </a:spcBef>
            </a:pPr>
            <a:r>
              <a:rPr lang="tr-TR" sz="3600" dirty="0"/>
              <a:t>İç Kontrol Eylem Planları, </a:t>
            </a:r>
            <a:endParaRPr lang="tr-TR" sz="3600" dirty="0" smtClean="0"/>
          </a:p>
          <a:p>
            <a:pPr>
              <a:lnSpc>
                <a:spcPct val="110000"/>
              </a:lnSpc>
              <a:spcBef>
                <a:spcPts val="0"/>
              </a:spcBef>
            </a:pPr>
            <a:r>
              <a:rPr lang="tr-TR" sz="3600" dirty="0" smtClean="0"/>
              <a:t>...</a:t>
            </a:r>
          </a:p>
        </p:txBody>
      </p:sp>
      <p:sp>
        <p:nvSpPr>
          <p:cNvPr id="4" name="Akış Çizelgesi: Toplam Birleşimi 3"/>
          <p:cNvSpPr/>
          <p:nvPr/>
        </p:nvSpPr>
        <p:spPr>
          <a:xfrm>
            <a:off x="11643359" y="6351134"/>
            <a:ext cx="209005" cy="3063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Veri Yer Tutucusu 4"/>
          <p:cNvSpPr>
            <a:spLocks noGrp="1"/>
          </p:cNvSpPr>
          <p:nvPr>
            <p:ph type="dt" sz="half" idx="10"/>
          </p:nvPr>
        </p:nvSpPr>
        <p:spPr/>
        <p:txBody>
          <a:bodyPr/>
          <a:lstStyle/>
          <a:p>
            <a:fld id="{FE61FA78-00C2-4145-8EE4-0CF9B9B91105}" type="datetime1">
              <a:rPr lang="tr-TR" smtClean="0"/>
              <a:pPr/>
              <a:t>25.12.2024</a:t>
            </a:fld>
            <a:endParaRPr lang="tr-TR"/>
          </a:p>
        </p:txBody>
      </p:sp>
      <p:sp>
        <p:nvSpPr>
          <p:cNvPr id="7" name="Slayt Numarası Yer Tutucusu 6"/>
          <p:cNvSpPr>
            <a:spLocks noGrp="1"/>
          </p:cNvSpPr>
          <p:nvPr>
            <p:ph type="sldNum" sz="quarter" idx="12"/>
          </p:nvPr>
        </p:nvSpPr>
        <p:spPr/>
        <p:txBody>
          <a:bodyPr/>
          <a:lstStyle/>
          <a:p>
            <a:fld id="{DDCE7859-ABE5-4F86-9590-63E6FFC2B8A3}" type="slidenum">
              <a:rPr lang="tr-TR" smtClean="0"/>
              <a:pPr/>
              <a:t>37</a:t>
            </a:fld>
            <a:endParaRPr lang="tr-T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1155048"/>
            <a:ext cx="2514600" cy="3352800"/>
          </a:xfrm>
          <a:prstGeom prst="rect">
            <a:avLst/>
          </a:prstGeo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158" y="2767919"/>
            <a:ext cx="2467242" cy="3344893"/>
          </a:xfrm>
          <a:prstGeom prst="rect">
            <a:avLst/>
          </a:prstGeom>
        </p:spPr>
      </p:pic>
    </p:spTree>
    <p:extLst>
      <p:ext uri="{BB962C8B-B14F-4D97-AF65-F5344CB8AC3E}">
        <p14:creationId xmlns:p14="http://schemas.microsoft.com/office/powerpoint/2010/main" val="691987272"/>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39018" y="191590"/>
            <a:ext cx="10552982" cy="766354"/>
          </a:xfrm>
        </p:spPr>
        <p:txBody>
          <a:bodyPr>
            <a:noAutofit/>
          </a:bodyPr>
          <a:lstStyle/>
          <a:p>
            <a:pPr algn="ctr"/>
            <a:r>
              <a:rPr lang="tr-TR" sz="3200" b="1" dirty="0" smtClean="0"/>
              <a:t/>
            </a:r>
            <a:br>
              <a:rPr lang="tr-TR" sz="3200" b="1" dirty="0" smtClean="0"/>
            </a:br>
            <a:r>
              <a:rPr lang="tr-TR" sz="3200" b="1" dirty="0" smtClean="0">
                <a:solidFill>
                  <a:srgbClr val="003399"/>
                </a:solidFill>
                <a:latin typeface="+mn-lt"/>
              </a:rPr>
              <a:t>Eğitim-Öğretim</a:t>
            </a:r>
            <a:r>
              <a:rPr lang="tr-TR" sz="3200" b="1" dirty="0" smtClean="0">
                <a:solidFill>
                  <a:srgbClr val="0000CC"/>
                </a:solidFill>
              </a:rPr>
              <a:t> </a:t>
            </a:r>
            <a:r>
              <a:rPr lang="tr-TR" sz="3200" b="1" dirty="0" smtClean="0">
                <a:solidFill>
                  <a:srgbClr val="962E2E"/>
                </a:solidFill>
                <a:latin typeface="+mn-lt"/>
              </a:rPr>
              <a:t>Süreçlerinde PUKÖ Döngüsünü Sağlamak için,</a:t>
            </a:r>
            <a:r>
              <a:rPr lang="tr-TR" sz="3200" b="1" dirty="0">
                <a:solidFill>
                  <a:srgbClr val="962E2E"/>
                </a:solidFill>
                <a:latin typeface="+mn-lt"/>
              </a:rPr>
              <a:t/>
            </a:r>
            <a:br>
              <a:rPr lang="tr-TR" sz="3200" b="1" dirty="0">
                <a:solidFill>
                  <a:srgbClr val="962E2E"/>
                </a:solidFill>
                <a:latin typeface="+mn-lt"/>
              </a:rPr>
            </a:br>
            <a:endParaRPr lang="tr-TR" sz="3200" b="1" dirty="0">
              <a:solidFill>
                <a:srgbClr val="962E2E"/>
              </a:solidFill>
              <a:latin typeface="+mn-lt"/>
            </a:endParaRPr>
          </a:p>
        </p:txBody>
      </p:sp>
      <p:sp>
        <p:nvSpPr>
          <p:cNvPr id="3" name="İçerik Yer Tutucusu 2"/>
          <p:cNvSpPr>
            <a:spLocks noGrp="1"/>
          </p:cNvSpPr>
          <p:nvPr>
            <p:ph idx="1"/>
          </p:nvPr>
        </p:nvSpPr>
        <p:spPr>
          <a:xfrm>
            <a:off x="627017" y="1447800"/>
            <a:ext cx="7983583" cy="4903334"/>
          </a:xfrm>
        </p:spPr>
        <p:txBody>
          <a:bodyPr>
            <a:normAutofit/>
          </a:bodyPr>
          <a:lstStyle/>
          <a:p>
            <a:pPr>
              <a:lnSpc>
                <a:spcPct val="100000"/>
              </a:lnSpc>
              <a:spcBef>
                <a:spcPts val="0"/>
              </a:spcBef>
              <a:spcAft>
                <a:spcPts val="400"/>
              </a:spcAft>
            </a:pPr>
            <a:r>
              <a:rPr lang="tr-TR" sz="3600" dirty="0" smtClean="0"/>
              <a:t>Stratejik </a:t>
            </a:r>
            <a:r>
              <a:rPr lang="tr-TR" sz="3600" dirty="0"/>
              <a:t>Yönetim kapsamında yıllık performans izlemeleri ve değerlendirme toplantıları,</a:t>
            </a:r>
          </a:p>
          <a:p>
            <a:pPr>
              <a:lnSpc>
                <a:spcPct val="100000"/>
              </a:lnSpc>
              <a:spcBef>
                <a:spcPts val="0"/>
              </a:spcBef>
              <a:spcAft>
                <a:spcPts val="400"/>
              </a:spcAft>
            </a:pPr>
            <a:r>
              <a:rPr lang="tr-TR" sz="3600" dirty="0"/>
              <a:t>Birim İç Değerlendirme </a:t>
            </a:r>
            <a:r>
              <a:rPr lang="tr-TR" sz="3600" dirty="0" smtClean="0"/>
              <a:t>Raporları,</a:t>
            </a:r>
          </a:p>
          <a:p>
            <a:pPr>
              <a:lnSpc>
                <a:spcPct val="100000"/>
              </a:lnSpc>
              <a:spcBef>
                <a:spcPts val="0"/>
              </a:spcBef>
              <a:spcAft>
                <a:spcPts val="400"/>
              </a:spcAft>
            </a:pPr>
            <a:r>
              <a:rPr lang="tr-TR" sz="3600" dirty="0"/>
              <a:t>Üniversite Bilgi Sistemi ve </a:t>
            </a:r>
            <a:r>
              <a:rPr lang="tr-TR" sz="3600" dirty="0" smtClean="0"/>
              <a:t>Raporları,</a:t>
            </a:r>
            <a:endParaRPr lang="tr-TR" sz="3600" dirty="0"/>
          </a:p>
          <a:p>
            <a:pPr>
              <a:lnSpc>
                <a:spcPct val="100000"/>
              </a:lnSpc>
              <a:spcBef>
                <a:spcPts val="0"/>
              </a:spcBef>
              <a:spcAft>
                <a:spcPts val="400"/>
              </a:spcAft>
            </a:pPr>
            <a:r>
              <a:rPr lang="tr-TR" sz="3600" dirty="0" smtClean="0"/>
              <a:t>Öğrenci </a:t>
            </a:r>
            <a:r>
              <a:rPr lang="tr-TR" sz="3600" dirty="0"/>
              <a:t>ve Çalışan Memnuniyet </a:t>
            </a:r>
            <a:r>
              <a:rPr lang="tr-TR" sz="3600" dirty="0" smtClean="0"/>
              <a:t>Anketleri,</a:t>
            </a:r>
          </a:p>
          <a:p>
            <a:pPr>
              <a:lnSpc>
                <a:spcPct val="100000"/>
              </a:lnSpc>
              <a:spcBef>
                <a:spcPts val="0"/>
              </a:spcBef>
              <a:spcAft>
                <a:spcPts val="400"/>
              </a:spcAft>
            </a:pPr>
            <a:r>
              <a:rPr lang="tr-TR" sz="3600" dirty="0" smtClean="0"/>
              <a:t>… </a:t>
            </a:r>
            <a:endParaRPr lang="tr-TR" sz="3600" dirty="0"/>
          </a:p>
        </p:txBody>
      </p:sp>
      <p:sp>
        <p:nvSpPr>
          <p:cNvPr id="4" name="Akış Çizelgesi: Toplam Birleşimi 3"/>
          <p:cNvSpPr/>
          <p:nvPr/>
        </p:nvSpPr>
        <p:spPr>
          <a:xfrm>
            <a:off x="11643359" y="6351134"/>
            <a:ext cx="209005" cy="3063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Veri Yer Tutucusu 4"/>
          <p:cNvSpPr>
            <a:spLocks noGrp="1"/>
          </p:cNvSpPr>
          <p:nvPr>
            <p:ph type="dt" sz="half" idx="10"/>
          </p:nvPr>
        </p:nvSpPr>
        <p:spPr/>
        <p:txBody>
          <a:bodyPr/>
          <a:lstStyle/>
          <a:p>
            <a:fld id="{5F936693-522A-4B75-B502-2AB9C047579A}" type="datetime1">
              <a:rPr lang="tr-TR" smtClean="0"/>
              <a:pPr/>
              <a:t>25.12.2024</a:t>
            </a:fld>
            <a:endParaRPr lang="tr-TR"/>
          </a:p>
        </p:txBody>
      </p:sp>
      <p:sp>
        <p:nvSpPr>
          <p:cNvPr id="7" name="Slayt Numarası Yer Tutucusu 6"/>
          <p:cNvSpPr>
            <a:spLocks noGrp="1"/>
          </p:cNvSpPr>
          <p:nvPr>
            <p:ph type="sldNum" sz="quarter" idx="12"/>
          </p:nvPr>
        </p:nvSpPr>
        <p:spPr/>
        <p:txBody>
          <a:bodyPr/>
          <a:lstStyle/>
          <a:p>
            <a:fld id="{DDCE7859-ABE5-4F86-9590-63E6FFC2B8A3}" type="slidenum">
              <a:rPr lang="tr-TR" smtClean="0"/>
              <a:pPr/>
              <a:t>38</a:t>
            </a:fld>
            <a:endParaRPr lang="tr-TR"/>
          </a:p>
        </p:txBody>
      </p:sp>
      <p:sp>
        <p:nvSpPr>
          <p:cNvPr id="8" name="AutoShape 2" descr="KARADENİZ TEKNİK ÜNİVERSİTES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AutoShape 4" descr="YÜKSEKÖĞRETİM KURUL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817" y="1695564"/>
            <a:ext cx="2680547" cy="3912734"/>
          </a:xfrm>
          <a:prstGeom prst="rect">
            <a:avLst/>
          </a:prstGeom>
        </p:spPr>
      </p:pic>
    </p:spTree>
    <p:extLst>
      <p:ext uri="{BB962C8B-B14F-4D97-AF65-F5344CB8AC3E}">
        <p14:creationId xmlns:p14="http://schemas.microsoft.com/office/powerpoint/2010/main" val="3791784051"/>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75795" y="223548"/>
            <a:ext cx="11001802" cy="691592"/>
          </a:xfrm>
        </p:spPr>
        <p:txBody>
          <a:bodyPr>
            <a:noAutofit/>
          </a:bodyPr>
          <a:lstStyle/>
          <a:p>
            <a:pPr algn="ctr"/>
            <a:r>
              <a:rPr lang="tr-TR" sz="2800" b="1" dirty="0" smtClean="0">
                <a:solidFill>
                  <a:srgbClr val="003399"/>
                </a:solidFill>
                <a:latin typeface="+mn-lt"/>
              </a:rPr>
              <a:t>Araştırma-Geliştirme</a:t>
            </a:r>
            <a:r>
              <a:rPr lang="tr-TR" sz="2800" b="1" dirty="0" smtClean="0">
                <a:solidFill>
                  <a:srgbClr val="0000CC"/>
                </a:solidFill>
              </a:rPr>
              <a:t> </a:t>
            </a:r>
            <a:r>
              <a:rPr lang="tr-TR" sz="2800" b="1" dirty="0" smtClean="0">
                <a:solidFill>
                  <a:srgbClr val="962E2E"/>
                </a:solidFill>
                <a:latin typeface="+mn-lt"/>
              </a:rPr>
              <a:t>Süreçlerinde </a:t>
            </a:r>
            <a:r>
              <a:rPr lang="tr-TR" sz="2800" b="1" dirty="0">
                <a:solidFill>
                  <a:srgbClr val="962E2E"/>
                </a:solidFill>
                <a:latin typeface="+mn-lt"/>
              </a:rPr>
              <a:t>PUKÖ </a:t>
            </a:r>
            <a:r>
              <a:rPr lang="tr-TR" sz="2800" b="1" dirty="0" smtClean="0">
                <a:solidFill>
                  <a:srgbClr val="962E2E"/>
                </a:solidFill>
                <a:latin typeface="+mn-lt"/>
              </a:rPr>
              <a:t>Döngüsünü Sağlamak </a:t>
            </a:r>
            <a:r>
              <a:rPr lang="tr-TR" sz="2800" b="1" dirty="0">
                <a:solidFill>
                  <a:srgbClr val="962E2E"/>
                </a:solidFill>
                <a:latin typeface="+mn-lt"/>
              </a:rPr>
              <a:t>için;</a:t>
            </a:r>
          </a:p>
        </p:txBody>
      </p:sp>
      <p:sp>
        <p:nvSpPr>
          <p:cNvPr id="3" name="İçerik Yer Tutucusu 2"/>
          <p:cNvSpPr>
            <a:spLocks noGrp="1"/>
          </p:cNvSpPr>
          <p:nvPr>
            <p:ph idx="1"/>
          </p:nvPr>
        </p:nvSpPr>
        <p:spPr>
          <a:xfrm>
            <a:off x="838198" y="1349828"/>
            <a:ext cx="8340636" cy="5001305"/>
          </a:xfrm>
        </p:spPr>
        <p:txBody>
          <a:bodyPr>
            <a:normAutofit lnSpcReduction="10000"/>
          </a:bodyPr>
          <a:lstStyle/>
          <a:p>
            <a:pPr>
              <a:lnSpc>
                <a:spcPct val="110000"/>
              </a:lnSpc>
              <a:spcBef>
                <a:spcPts val="0"/>
              </a:spcBef>
            </a:pPr>
            <a:r>
              <a:rPr lang="tr-TR" dirty="0"/>
              <a:t>TÜBİTAK proje sayısı, </a:t>
            </a:r>
            <a:endParaRPr lang="tr-TR" dirty="0" smtClean="0"/>
          </a:p>
          <a:p>
            <a:pPr>
              <a:lnSpc>
                <a:spcPct val="110000"/>
              </a:lnSpc>
              <a:spcBef>
                <a:spcPts val="0"/>
              </a:spcBef>
            </a:pPr>
            <a:r>
              <a:rPr lang="tr-TR" dirty="0" smtClean="0"/>
              <a:t>Düzenlenen </a:t>
            </a:r>
            <a:r>
              <a:rPr lang="tr-TR" dirty="0"/>
              <a:t>ulusal bilimsel etkinlik sayısı, </a:t>
            </a:r>
            <a:endParaRPr lang="tr-TR" dirty="0" smtClean="0"/>
          </a:p>
          <a:p>
            <a:pPr>
              <a:lnSpc>
                <a:spcPct val="110000"/>
              </a:lnSpc>
              <a:spcBef>
                <a:spcPts val="0"/>
              </a:spcBef>
            </a:pPr>
            <a:r>
              <a:rPr lang="tr-TR" dirty="0" smtClean="0"/>
              <a:t>Girişimcilik </a:t>
            </a:r>
            <a:r>
              <a:rPr lang="tr-TR" dirty="0"/>
              <a:t>yarışmalarına katılan proje sayısı, </a:t>
            </a:r>
            <a:endParaRPr lang="tr-TR" dirty="0" smtClean="0"/>
          </a:p>
          <a:p>
            <a:pPr>
              <a:lnSpc>
                <a:spcPct val="110000"/>
              </a:lnSpc>
              <a:spcBef>
                <a:spcPts val="0"/>
              </a:spcBef>
            </a:pPr>
            <a:r>
              <a:rPr lang="tr-TR" dirty="0" smtClean="0"/>
              <a:t>Girişimcilik </a:t>
            </a:r>
            <a:r>
              <a:rPr lang="tr-TR" dirty="0"/>
              <a:t>konusunda verilen danışmanlık sayısı,</a:t>
            </a:r>
          </a:p>
          <a:p>
            <a:pPr>
              <a:lnSpc>
                <a:spcPct val="110000"/>
              </a:lnSpc>
              <a:spcBef>
                <a:spcPts val="0"/>
              </a:spcBef>
            </a:pPr>
            <a:r>
              <a:rPr lang="tr-TR" dirty="0"/>
              <a:t>Bilimsel yayın sayısı, </a:t>
            </a:r>
            <a:endParaRPr lang="tr-TR" dirty="0" smtClean="0"/>
          </a:p>
          <a:p>
            <a:pPr>
              <a:lnSpc>
                <a:spcPct val="110000"/>
              </a:lnSpc>
              <a:spcBef>
                <a:spcPts val="0"/>
              </a:spcBef>
            </a:pPr>
            <a:r>
              <a:rPr lang="tr-TR" dirty="0" smtClean="0"/>
              <a:t>URAP </a:t>
            </a:r>
            <a:r>
              <a:rPr lang="tr-TR" dirty="0"/>
              <a:t>sıralaması,</a:t>
            </a:r>
          </a:p>
          <a:p>
            <a:pPr>
              <a:lnSpc>
                <a:spcPct val="110000"/>
              </a:lnSpc>
              <a:spcBef>
                <a:spcPts val="0"/>
              </a:spcBef>
            </a:pPr>
            <a:r>
              <a:rPr lang="tr-TR" dirty="0"/>
              <a:t>CÜBAP proje sayısı, </a:t>
            </a:r>
            <a:endParaRPr lang="tr-TR" dirty="0" smtClean="0"/>
          </a:p>
          <a:p>
            <a:pPr>
              <a:lnSpc>
                <a:spcPct val="110000"/>
              </a:lnSpc>
              <a:spcBef>
                <a:spcPts val="0"/>
              </a:spcBef>
            </a:pPr>
            <a:r>
              <a:rPr lang="tr-TR" dirty="0" smtClean="0"/>
              <a:t>Stratejik </a:t>
            </a:r>
            <a:r>
              <a:rPr lang="tr-TR" dirty="0"/>
              <a:t>Yönetim kapsamında yıllık performans izlemeleri ve değerlendirme toplantıları,</a:t>
            </a:r>
          </a:p>
          <a:p>
            <a:pPr>
              <a:lnSpc>
                <a:spcPct val="110000"/>
              </a:lnSpc>
              <a:spcBef>
                <a:spcPts val="0"/>
              </a:spcBef>
            </a:pPr>
            <a:r>
              <a:rPr lang="tr-TR" dirty="0"/>
              <a:t>Birim İç Değerlendirme </a:t>
            </a:r>
            <a:r>
              <a:rPr lang="tr-TR" dirty="0" smtClean="0"/>
              <a:t>Raporları</a:t>
            </a:r>
          </a:p>
          <a:p>
            <a:pPr>
              <a:lnSpc>
                <a:spcPct val="110000"/>
              </a:lnSpc>
              <a:spcBef>
                <a:spcPts val="0"/>
              </a:spcBef>
            </a:pPr>
            <a:r>
              <a:rPr lang="tr-TR" dirty="0" smtClean="0"/>
              <a:t>…</a:t>
            </a:r>
            <a:endParaRPr lang="tr-TR" dirty="0"/>
          </a:p>
        </p:txBody>
      </p:sp>
      <p:sp>
        <p:nvSpPr>
          <p:cNvPr id="4" name="Akış Çizelgesi: Toplam Birleşimi 3"/>
          <p:cNvSpPr/>
          <p:nvPr/>
        </p:nvSpPr>
        <p:spPr>
          <a:xfrm>
            <a:off x="11643359" y="6351134"/>
            <a:ext cx="209005" cy="3063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Veri Yer Tutucusu 4"/>
          <p:cNvSpPr>
            <a:spLocks noGrp="1"/>
          </p:cNvSpPr>
          <p:nvPr>
            <p:ph type="dt" sz="half" idx="10"/>
          </p:nvPr>
        </p:nvSpPr>
        <p:spPr/>
        <p:txBody>
          <a:bodyPr/>
          <a:lstStyle/>
          <a:p>
            <a:fld id="{A30B49E5-E0E5-45C0-93F2-28C9B53085B7}" type="datetime1">
              <a:rPr lang="tr-TR" smtClean="0"/>
              <a:pPr/>
              <a:t>25.12.2024</a:t>
            </a:fld>
            <a:endParaRPr lang="tr-TR"/>
          </a:p>
        </p:txBody>
      </p:sp>
      <p:sp>
        <p:nvSpPr>
          <p:cNvPr id="7" name="Slayt Numarası Yer Tutucusu 6"/>
          <p:cNvSpPr>
            <a:spLocks noGrp="1"/>
          </p:cNvSpPr>
          <p:nvPr>
            <p:ph type="sldNum" sz="quarter" idx="12"/>
          </p:nvPr>
        </p:nvSpPr>
        <p:spPr/>
        <p:txBody>
          <a:bodyPr/>
          <a:lstStyle/>
          <a:p>
            <a:fld id="{DDCE7859-ABE5-4F86-9590-63E6FFC2B8A3}" type="slidenum">
              <a:rPr lang="tr-TR" smtClean="0"/>
              <a:pPr/>
              <a:t>39</a:t>
            </a:fld>
            <a:endParaRPr lang="tr-T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834" y="1796787"/>
            <a:ext cx="2720164" cy="3667485"/>
          </a:xfrm>
          <a:prstGeom prst="rect">
            <a:avLst/>
          </a:prstGeom>
        </p:spPr>
      </p:pic>
    </p:spTree>
    <p:extLst>
      <p:ext uri="{BB962C8B-B14F-4D97-AF65-F5344CB8AC3E}">
        <p14:creationId xmlns:p14="http://schemas.microsoft.com/office/powerpoint/2010/main" val="3426851479"/>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695450" y="171451"/>
            <a:ext cx="10172700" cy="647700"/>
          </a:xfrm>
        </p:spPr>
        <p:txBody>
          <a:bodyPr>
            <a:normAutofit/>
          </a:bodyPr>
          <a:lstStyle/>
          <a:p>
            <a:pPr algn="ctr"/>
            <a:r>
              <a:rPr lang="tr-TR" sz="3600" b="1" dirty="0">
                <a:solidFill>
                  <a:srgbClr val="C00000"/>
                </a:solidFill>
              </a:rPr>
              <a:t>On İkinci Kalkınma Planı (2024-2028</a:t>
            </a:r>
            <a:r>
              <a:rPr lang="tr-TR" sz="3600" b="1" dirty="0" smtClean="0">
                <a:solidFill>
                  <a:srgbClr val="C00000"/>
                </a:solidFill>
              </a:rPr>
              <a:t>) Hedefleri</a:t>
            </a:r>
            <a:endParaRPr lang="tr-TR" sz="3600" b="1" dirty="0">
              <a:solidFill>
                <a:srgbClr val="C00000"/>
              </a:solidFill>
            </a:endParaRPr>
          </a:p>
        </p:txBody>
      </p:sp>
      <p:sp>
        <p:nvSpPr>
          <p:cNvPr id="8" name="İçerik Yer Tutucusu 7"/>
          <p:cNvSpPr>
            <a:spLocks noGrp="1"/>
          </p:cNvSpPr>
          <p:nvPr>
            <p:ph idx="1"/>
          </p:nvPr>
        </p:nvSpPr>
        <p:spPr>
          <a:xfrm>
            <a:off x="590550" y="1428751"/>
            <a:ext cx="11430000" cy="1295400"/>
          </a:xfrm>
        </p:spPr>
        <p:txBody>
          <a:bodyPr>
            <a:noAutofit/>
          </a:bodyPr>
          <a:lstStyle/>
          <a:p>
            <a:pPr>
              <a:lnSpc>
                <a:spcPct val="110000"/>
              </a:lnSpc>
              <a:spcBef>
                <a:spcPts val="0"/>
              </a:spcBef>
              <a:spcAft>
                <a:spcPts val="400"/>
              </a:spcAft>
            </a:pPr>
            <a:r>
              <a:rPr lang="tr-TR" b="1" dirty="0">
                <a:solidFill>
                  <a:srgbClr val="C00000"/>
                </a:solidFill>
              </a:rPr>
              <a:t>On İkinci Kalkınma Planı (2024-2028</a:t>
            </a:r>
            <a:r>
              <a:rPr lang="tr-TR" b="1" dirty="0"/>
              <a:t>), 30.10.1984 tarihli ve 3067 sayılı Kanun gereğince, Türkiye Büyük Millet Meclisi Genel Kurulunun 31.10.2023 tarihli 15'inci Birleşiminde onaylanmıştır.</a:t>
            </a:r>
          </a:p>
        </p:txBody>
      </p:sp>
      <p:sp>
        <p:nvSpPr>
          <p:cNvPr id="5" name="Veri Yer Tutucusu 4"/>
          <p:cNvSpPr>
            <a:spLocks noGrp="1"/>
          </p:cNvSpPr>
          <p:nvPr>
            <p:ph type="dt" sz="half" idx="10"/>
          </p:nvPr>
        </p:nvSpPr>
        <p:spPr/>
        <p:txBody>
          <a:bodyPr/>
          <a:lstStyle/>
          <a:p>
            <a:fld id="{D7F3340D-6E59-408F-B107-3A14E73966AD}"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993F692B-8A7A-473C-8BE4-D66C8DE9A1BF}" type="slidenum">
              <a:rPr lang="tr-TR" smtClean="0"/>
              <a:pPr/>
              <a:t>4</a:t>
            </a:fld>
            <a:endParaRPr lang="tr-TR"/>
          </a:p>
        </p:txBody>
      </p:sp>
      <p:graphicFrame>
        <p:nvGraphicFramePr>
          <p:cNvPr id="9" name="Tablo 8"/>
          <p:cNvGraphicFramePr>
            <a:graphicFrameLocks noGrp="1"/>
          </p:cNvGraphicFramePr>
          <p:nvPr>
            <p:extLst>
              <p:ext uri="{D42A27DB-BD31-4B8C-83A1-F6EECF244321}">
                <p14:modId xmlns:p14="http://schemas.microsoft.com/office/powerpoint/2010/main" val="3133192902"/>
              </p:ext>
            </p:extLst>
          </p:nvPr>
        </p:nvGraphicFramePr>
        <p:xfrm>
          <a:off x="590550" y="3333751"/>
          <a:ext cx="11277600" cy="2362199"/>
        </p:xfrm>
        <a:graphic>
          <a:graphicData uri="http://schemas.openxmlformats.org/drawingml/2006/table">
            <a:tbl>
              <a:tblPr firstRow="1" firstCol="1" bandRow="1">
                <a:tableStyleId>{5940675A-B579-460E-94D1-54222C63F5DA}</a:tableStyleId>
              </a:tblPr>
              <a:tblGrid>
                <a:gridCol w="4033447">
                  <a:extLst>
                    <a:ext uri="{9D8B030D-6E8A-4147-A177-3AD203B41FA5}">
                      <a16:colId xmlns:a16="http://schemas.microsoft.com/office/drawing/2014/main" val="4239631767"/>
                    </a:ext>
                  </a:extLst>
                </a:gridCol>
                <a:gridCol w="7244153">
                  <a:extLst>
                    <a:ext uri="{9D8B030D-6E8A-4147-A177-3AD203B41FA5}">
                      <a16:colId xmlns:a16="http://schemas.microsoft.com/office/drawing/2014/main" val="2633152853"/>
                    </a:ext>
                  </a:extLst>
                </a:gridCol>
              </a:tblGrid>
              <a:tr h="1001229">
                <a:tc rowSpan="2">
                  <a:txBody>
                    <a:bodyPr/>
                    <a:lstStyle/>
                    <a:p>
                      <a:pPr>
                        <a:lnSpc>
                          <a:spcPct val="107000"/>
                        </a:lnSpc>
                        <a:spcAft>
                          <a:spcPts val="0"/>
                        </a:spcAft>
                      </a:pPr>
                      <a:r>
                        <a:rPr lang="tr-TR" sz="2400" b="1" dirty="0">
                          <a:solidFill>
                            <a:srgbClr val="C00000"/>
                          </a:solidFill>
                          <a:effectLst/>
                        </a:rPr>
                        <a:t>693. Yükseköğretim sisteminde kalite güvencesi kültürü yaygınlaştırılacak ve güçlendirilecektir.</a:t>
                      </a:r>
                      <a:endParaRPr lang="tr-TR"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2400" b="1" dirty="0">
                          <a:solidFill>
                            <a:srgbClr val="0000CC"/>
                          </a:solidFill>
                          <a:effectLst/>
                        </a:rPr>
                        <a:t>693.1. Yükseköğretimde kurumsal akreditasyon ile program akreditasyonu geliştirilecektir. </a:t>
                      </a:r>
                      <a:endParaRPr lang="tr-TR" sz="24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4987353"/>
                  </a:ext>
                </a:extLst>
              </a:tr>
              <a:tr h="1360970">
                <a:tc vMerge="1">
                  <a:txBody>
                    <a:bodyPr/>
                    <a:lstStyle/>
                    <a:p>
                      <a:endParaRPr lang="tr-TR"/>
                    </a:p>
                  </a:txBody>
                  <a:tcPr/>
                </a:tc>
                <a:tc>
                  <a:txBody>
                    <a:bodyPr/>
                    <a:lstStyle/>
                    <a:p>
                      <a:pPr>
                        <a:lnSpc>
                          <a:spcPct val="107000"/>
                        </a:lnSpc>
                        <a:spcAft>
                          <a:spcPts val="0"/>
                        </a:spcAft>
                      </a:pPr>
                      <a:r>
                        <a:rPr lang="tr-TR" sz="2400" b="1" dirty="0">
                          <a:solidFill>
                            <a:srgbClr val="0000CC"/>
                          </a:solidFill>
                          <a:effectLst/>
                        </a:rPr>
                        <a:t>693.2. Kalite güvencesi, stratejik planlama, performans ve veri yönetimi sistemlerinin entegrasyonu sağlanacaktır.</a:t>
                      </a:r>
                      <a:endParaRPr lang="tr-TR" sz="24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109666"/>
                  </a:ext>
                </a:extLst>
              </a:tr>
            </a:tbl>
          </a:graphicData>
        </a:graphic>
      </p:graphicFrame>
    </p:spTree>
    <p:extLst>
      <p:ext uri="{BB962C8B-B14F-4D97-AF65-F5344CB8AC3E}">
        <p14:creationId xmlns:p14="http://schemas.microsoft.com/office/powerpoint/2010/main" val="4242937100"/>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82792" y="218893"/>
            <a:ext cx="10288438" cy="485958"/>
          </a:xfrm>
        </p:spPr>
        <p:txBody>
          <a:bodyPr>
            <a:noAutofit/>
          </a:bodyPr>
          <a:lstStyle/>
          <a:p>
            <a:pPr algn="ctr"/>
            <a:r>
              <a:rPr lang="tr-TR" sz="2800" b="1" dirty="0">
                <a:solidFill>
                  <a:srgbClr val="000099"/>
                </a:solidFill>
                <a:latin typeface="+mn-lt"/>
              </a:rPr>
              <a:t>Toplumsal </a:t>
            </a:r>
            <a:r>
              <a:rPr lang="tr-TR" sz="2800" b="1" dirty="0" smtClean="0">
                <a:solidFill>
                  <a:srgbClr val="000099"/>
                </a:solidFill>
                <a:latin typeface="+mn-lt"/>
              </a:rPr>
              <a:t>Katkı </a:t>
            </a:r>
            <a:r>
              <a:rPr lang="tr-TR" sz="2800" b="1" dirty="0" smtClean="0">
                <a:solidFill>
                  <a:srgbClr val="962E2E"/>
                </a:solidFill>
                <a:latin typeface="+mn-lt"/>
              </a:rPr>
              <a:t>Süreçlerinde </a:t>
            </a:r>
            <a:r>
              <a:rPr lang="tr-TR" sz="2800" b="1" dirty="0">
                <a:solidFill>
                  <a:srgbClr val="962E2E"/>
                </a:solidFill>
                <a:latin typeface="+mn-lt"/>
              </a:rPr>
              <a:t>PUKÖ </a:t>
            </a:r>
            <a:r>
              <a:rPr lang="tr-TR" sz="2800" b="1" dirty="0" smtClean="0">
                <a:solidFill>
                  <a:srgbClr val="962E2E"/>
                </a:solidFill>
                <a:latin typeface="+mn-lt"/>
              </a:rPr>
              <a:t>Döngüsünü Sağlamak Amacıyla</a:t>
            </a:r>
            <a:r>
              <a:rPr lang="tr-TR" sz="2800" b="1" dirty="0">
                <a:solidFill>
                  <a:srgbClr val="962E2E"/>
                </a:solidFill>
                <a:latin typeface="+mn-lt"/>
              </a:rPr>
              <a:t>;</a:t>
            </a:r>
          </a:p>
        </p:txBody>
      </p:sp>
      <p:sp>
        <p:nvSpPr>
          <p:cNvPr id="3" name="İçerik Yer Tutucusu 2"/>
          <p:cNvSpPr>
            <a:spLocks noGrp="1"/>
          </p:cNvSpPr>
          <p:nvPr>
            <p:ph idx="1"/>
          </p:nvPr>
        </p:nvSpPr>
        <p:spPr>
          <a:xfrm>
            <a:off x="531222" y="1367246"/>
            <a:ext cx="8725989" cy="4809716"/>
          </a:xfrm>
        </p:spPr>
        <p:txBody>
          <a:bodyPr>
            <a:normAutofit/>
          </a:bodyPr>
          <a:lstStyle/>
          <a:p>
            <a:pPr>
              <a:lnSpc>
                <a:spcPct val="110000"/>
              </a:lnSpc>
              <a:spcBef>
                <a:spcPts val="0"/>
              </a:spcBef>
            </a:pPr>
            <a:r>
              <a:rPr lang="tr-TR" sz="3200" dirty="0"/>
              <a:t>Stratejik Yönetim kapsamında yıllık performans izlemeleri ve değerlendirme toplantıları, </a:t>
            </a:r>
            <a:endParaRPr lang="tr-TR" sz="3200" dirty="0" smtClean="0"/>
          </a:p>
          <a:p>
            <a:pPr>
              <a:lnSpc>
                <a:spcPct val="110000"/>
              </a:lnSpc>
              <a:spcBef>
                <a:spcPts val="0"/>
              </a:spcBef>
            </a:pPr>
            <a:r>
              <a:rPr lang="tr-TR" sz="3200" dirty="0" smtClean="0"/>
              <a:t>Şehir </a:t>
            </a:r>
            <a:r>
              <a:rPr lang="tr-TR" sz="3200" dirty="0"/>
              <a:t>tanıtım çalışmaları,</a:t>
            </a:r>
          </a:p>
          <a:p>
            <a:pPr>
              <a:lnSpc>
                <a:spcPct val="110000"/>
              </a:lnSpc>
              <a:spcBef>
                <a:spcPts val="0"/>
              </a:spcBef>
            </a:pPr>
            <a:r>
              <a:rPr lang="tr-TR" sz="3200" dirty="0" smtClean="0"/>
              <a:t>Yerel </a:t>
            </a:r>
            <a:r>
              <a:rPr lang="tr-TR" sz="3200" dirty="0"/>
              <a:t>kuruluşlarla yapılan protokol sayıları, </a:t>
            </a:r>
            <a:endParaRPr lang="tr-TR" sz="3200" dirty="0" smtClean="0"/>
          </a:p>
          <a:p>
            <a:pPr>
              <a:lnSpc>
                <a:spcPct val="110000"/>
              </a:lnSpc>
              <a:spcBef>
                <a:spcPts val="0"/>
              </a:spcBef>
            </a:pPr>
            <a:r>
              <a:rPr lang="tr-TR" sz="3200" dirty="0" smtClean="0"/>
              <a:t>Öğrenci toplulukları faaliyet raporları, </a:t>
            </a:r>
          </a:p>
          <a:p>
            <a:pPr>
              <a:lnSpc>
                <a:spcPct val="110000"/>
              </a:lnSpc>
              <a:spcBef>
                <a:spcPts val="0"/>
              </a:spcBef>
            </a:pPr>
            <a:r>
              <a:rPr lang="tr-TR" sz="3200" dirty="0" smtClean="0"/>
              <a:t>Danışmanlık </a:t>
            </a:r>
            <a:r>
              <a:rPr lang="tr-TR" sz="3200" dirty="0"/>
              <a:t>hizmetinden yararlanan kuruluş </a:t>
            </a:r>
            <a:r>
              <a:rPr lang="tr-TR" sz="3200" dirty="0" smtClean="0"/>
              <a:t>sayıları</a:t>
            </a:r>
          </a:p>
          <a:p>
            <a:pPr>
              <a:lnSpc>
                <a:spcPct val="110000"/>
              </a:lnSpc>
              <a:spcBef>
                <a:spcPts val="0"/>
              </a:spcBef>
            </a:pPr>
            <a:r>
              <a:rPr lang="tr-TR" sz="3200" dirty="0" smtClean="0"/>
              <a:t>…</a:t>
            </a:r>
            <a:endParaRPr lang="tr-TR" sz="3200" dirty="0"/>
          </a:p>
        </p:txBody>
      </p:sp>
      <p:sp>
        <p:nvSpPr>
          <p:cNvPr id="4" name="Akış Çizelgesi: Toplam Birleşimi 3"/>
          <p:cNvSpPr/>
          <p:nvPr/>
        </p:nvSpPr>
        <p:spPr>
          <a:xfrm>
            <a:off x="11643360" y="6356350"/>
            <a:ext cx="209004" cy="301108"/>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Veri Yer Tutucusu 4"/>
          <p:cNvSpPr>
            <a:spLocks noGrp="1"/>
          </p:cNvSpPr>
          <p:nvPr>
            <p:ph type="dt" sz="half" idx="10"/>
          </p:nvPr>
        </p:nvSpPr>
        <p:spPr/>
        <p:txBody>
          <a:bodyPr/>
          <a:lstStyle/>
          <a:p>
            <a:fld id="{6D8067F4-A294-4B69-B1DD-ECEFA425CF8D}" type="datetime1">
              <a:rPr lang="tr-TR" smtClean="0"/>
              <a:pPr/>
              <a:t>25.12.2024</a:t>
            </a:fld>
            <a:endParaRPr lang="tr-TR"/>
          </a:p>
        </p:txBody>
      </p:sp>
      <p:sp>
        <p:nvSpPr>
          <p:cNvPr id="7" name="Slayt Numarası Yer Tutucusu 6"/>
          <p:cNvSpPr>
            <a:spLocks noGrp="1"/>
          </p:cNvSpPr>
          <p:nvPr>
            <p:ph type="sldNum" sz="quarter" idx="12"/>
          </p:nvPr>
        </p:nvSpPr>
        <p:spPr/>
        <p:txBody>
          <a:bodyPr/>
          <a:lstStyle/>
          <a:p>
            <a:fld id="{DDCE7859-ABE5-4F86-9590-63E6FFC2B8A3}" type="slidenum">
              <a:rPr lang="tr-TR" smtClean="0"/>
              <a:pPr/>
              <a:t>40</a:t>
            </a:fld>
            <a:endParaRPr lang="tr-TR"/>
          </a:p>
        </p:txBody>
      </p:sp>
      <p:sp>
        <p:nvSpPr>
          <p:cNvPr id="8" name="AutoShape 2" descr="2020 YILI TRABZON ÜNİVERSİTESİ SAĞLIK KÜLTÜR VE SPOR DAİRE BAŞKANLIĞI  FAALİYET RAPO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172" name="Picture 4" descr="https://encrypted-tbn0.gstatic.com/images?q=tbn:ANd9GcS0TIRD8jxpH4g7QSaVOPmQBDaa1j35ZqOIrSUuX7DnZ6yqQSLdHp4ffzrhAo1U5hExo-Y&amp;usqp=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6148" y="1866901"/>
            <a:ext cx="2383541" cy="336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21094"/>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280160" y="156754"/>
            <a:ext cx="10073639" cy="461555"/>
          </a:xfrm>
        </p:spPr>
        <p:txBody>
          <a:bodyPr>
            <a:noAutofit/>
          </a:bodyPr>
          <a:lstStyle/>
          <a:p>
            <a:pPr algn="ctr"/>
            <a:r>
              <a:rPr lang="en-US" sz="3200" b="1" dirty="0" err="1">
                <a:solidFill>
                  <a:srgbClr val="962E2E"/>
                </a:solidFill>
                <a:latin typeface="+mn-lt"/>
              </a:rPr>
              <a:t>Kalite</a:t>
            </a:r>
            <a:r>
              <a:rPr lang="en-US" sz="3200" b="1" dirty="0">
                <a:solidFill>
                  <a:srgbClr val="962E2E"/>
                </a:solidFill>
                <a:latin typeface="+mn-lt"/>
              </a:rPr>
              <a:t> </a:t>
            </a:r>
            <a:r>
              <a:rPr lang="en-US" sz="3200" b="1" dirty="0" err="1">
                <a:solidFill>
                  <a:srgbClr val="962E2E"/>
                </a:solidFill>
                <a:latin typeface="+mn-lt"/>
              </a:rPr>
              <a:t>İç</a:t>
            </a:r>
            <a:r>
              <a:rPr lang="en-US" sz="3200" b="1" dirty="0">
                <a:solidFill>
                  <a:srgbClr val="962E2E"/>
                </a:solidFill>
                <a:latin typeface="+mn-lt"/>
              </a:rPr>
              <a:t> </a:t>
            </a:r>
            <a:r>
              <a:rPr lang="en-US" sz="3200" b="1" dirty="0" err="1">
                <a:solidFill>
                  <a:srgbClr val="962E2E"/>
                </a:solidFill>
                <a:latin typeface="+mn-lt"/>
              </a:rPr>
              <a:t>ve</a:t>
            </a:r>
            <a:r>
              <a:rPr lang="en-US" sz="3200" b="1" dirty="0">
                <a:solidFill>
                  <a:srgbClr val="962E2E"/>
                </a:solidFill>
                <a:latin typeface="+mn-lt"/>
              </a:rPr>
              <a:t> </a:t>
            </a:r>
            <a:r>
              <a:rPr lang="en-US" sz="3200" b="1" dirty="0" err="1">
                <a:solidFill>
                  <a:srgbClr val="962E2E"/>
                </a:solidFill>
                <a:latin typeface="+mn-lt"/>
              </a:rPr>
              <a:t>Dış</a:t>
            </a:r>
            <a:r>
              <a:rPr lang="en-US" sz="3200" b="1" dirty="0">
                <a:solidFill>
                  <a:srgbClr val="962E2E"/>
                </a:solidFill>
                <a:latin typeface="+mn-lt"/>
              </a:rPr>
              <a:t> </a:t>
            </a:r>
            <a:r>
              <a:rPr lang="en-US" sz="3200" b="1" dirty="0" err="1">
                <a:solidFill>
                  <a:srgbClr val="962E2E"/>
                </a:solidFill>
                <a:latin typeface="+mn-lt"/>
              </a:rPr>
              <a:t>Değerlendirme</a:t>
            </a:r>
            <a:r>
              <a:rPr lang="en-US" sz="3200" b="1" dirty="0">
                <a:solidFill>
                  <a:srgbClr val="962E2E"/>
                </a:solidFill>
                <a:latin typeface="+mn-lt"/>
              </a:rPr>
              <a:t> </a:t>
            </a:r>
            <a:r>
              <a:rPr lang="en-US" sz="3200" b="1" dirty="0" err="1">
                <a:solidFill>
                  <a:srgbClr val="962E2E"/>
                </a:solidFill>
                <a:latin typeface="+mn-lt"/>
              </a:rPr>
              <a:t>Süreçlerinde</a:t>
            </a:r>
            <a:r>
              <a:rPr lang="en-US" sz="3200" b="1" dirty="0">
                <a:solidFill>
                  <a:srgbClr val="962E2E"/>
                </a:solidFill>
                <a:latin typeface="+mn-lt"/>
              </a:rPr>
              <a:t> PUKÖ</a:t>
            </a:r>
            <a:endParaRPr lang="tr-TR" sz="3200" dirty="0">
              <a:solidFill>
                <a:srgbClr val="962E2E"/>
              </a:solidFill>
              <a:latin typeface="+mn-lt"/>
            </a:endParaRPr>
          </a:p>
        </p:txBody>
      </p:sp>
      <p:sp>
        <p:nvSpPr>
          <p:cNvPr id="4" name="Veri Yer Tutucusu 3"/>
          <p:cNvSpPr>
            <a:spLocks noGrp="1"/>
          </p:cNvSpPr>
          <p:nvPr>
            <p:ph type="dt" sz="half" idx="10"/>
          </p:nvPr>
        </p:nvSpPr>
        <p:spPr/>
        <p:txBody>
          <a:bodyPr/>
          <a:lstStyle/>
          <a:p>
            <a:fld id="{1597167B-9759-4EA5-A53B-C2458A1197E1}"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41</a:t>
            </a:fld>
            <a:endParaRPr lang="tr-TR"/>
          </a:p>
        </p:txBody>
      </p:sp>
      <p:graphicFrame>
        <p:nvGraphicFramePr>
          <p:cNvPr id="8" name="Tablo 7"/>
          <p:cNvGraphicFramePr>
            <a:graphicFrameLocks noGrp="1"/>
          </p:cNvGraphicFramePr>
          <p:nvPr>
            <p:extLst/>
          </p:nvPr>
        </p:nvGraphicFramePr>
        <p:xfrm>
          <a:off x="247650" y="1035976"/>
          <a:ext cx="11693841" cy="5251394"/>
        </p:xfrm>
        <a:graphic>
          <a:graphicData uri="http://schemas.openxmlformats.org/drawingml/2006/table">
            <a:tbl>
              <a:tblPr firstRow="1" firstCol="1" bandRow="1">
                <a:tableStyleId>{22838BEF-8BB2-4498-84A7-C5851F593DF1}</a:tableStyleId>
              </a:tblPr>
              <a:tblGrid>
                <a:gridCol w="2835622">
                  <a:extLst>
                    <a:ext uri="{9D8B030D-6E8A-4147-A177-3AD203B41FA5}">
                      <a16:colId xmlns:a16="http://schemas.microsoft.com/office/drawing/2014/main" val="1549454239"/>
                    </a:ext>
                  </a:extLst>
                </a:gridCol>
                <a:gridCol w="8858219">
                  <a:extLst>
                    <a:ext uri="{9D8B030D-6E8A-4147-A177-3AD203B41FA5}">
                      <a16:colId xmlns:a16="http://schemas.microsoft.com/office/drawing/2014/main" val="2323051250"/>
                    </a:ext>
                  </a:extLst>
                </a:gridCol>
              </a:tblGrid>
              <a:tr h="151881">
                <a:tc gridSpan="2">
                  <a:txBody>
                    <a:bodyPr/>
                    <a:lstStyle/>
                    <a:p>
                      <a:pPr algn="ctr">
                        <a:lnSpc>
                          <a:spcPct val="107000"/>
                        </a:lnSpc>
                        <a:spcAft>
                          <a:spcPts val="0"/>
                        </a:spcAft>
                      </a:pPr>
                      <a:r>
                        <a:rPr lang="tr-TR" sz="1050" dirty="0">
                          <a:solidFill>
                            <a:schemeClr val="bg1"/>
                          </a:solidFill>
                          <a:effectLst/>
                        </a:rPr>
                        <a:t>PUKÖ DÖNGÜSÜ FORMATI</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003399"/>
                    </a:solidFill>
                  </a:tcPr>
                </a:tc>
                <a:tc hMerge="1">
                  <a:txBody>
                    <a:bodyPr/>
                    <a:lstStyle/>
                    <a:p>
                      <a:endParaRPr lang="tr-TR"/>
                    </a:p>
                  </a:txBody>
                  <a:tcPr/>
                </a:tc>
                <a:extLst>
                  <a:ext uri="{0D108BD9-81ED-4DB2-BD59-A6C34878D82A}">
                    <a16:rowId xmlns:a16="http://schemas.microsoft.com/office/drawing/2014/main" val="2390858579"/>
                  </a:ext>
                </a:extLst>
              </a:tr>
              <a:tr h="151881">
                <a:tc gridSpan="2">
                  <a:txBody>
                    <a:bodyPr/>
                    <a:lstStyle/>
                    <a:p>
                      <a:pPr algn="ctr">
                        <a:lnSpc>
                          <a:spcPct val="107000"/>
                        </a:lnSpc>
                        <a:spcAft>
                          <a:spcPts val="0"/>
                        </a:spcAft>
                      </a:pPr>
                      <a:r>
                        <a:rPr lang="tr-TR" sz="1050" dirty="0">
                          <a:solidFill>
                            <a:schemeClr val="bg1"/>
                          </a:solidFill>
                          <a:effectLst/>
                        </a:rPr>
                        <a:t>TANIMLAMA </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hMerge="1">
                  <a:txBody>
                    <a:bodyPr/>
                    <a:lstStyle/>
                    <a:p>
                      <a:endParaRPr lang="tr-TR"/>
                    </a:p>
                  </a:txBody>
                  <a:tcPr/>
                </a:tc>
                <a:extLst>
                  <a:ext uri="{0D108BD9-81ED-4DB2-BD59-A6C34878D82A}">
                    <a16:rowId xmlns:a16="http://schemas.microsoft.com/office/drawing/2014/main" val="680823818"/>
                  </a:ext>
                </a:extLst>
              </a:tr>
              <a:tr h="151881">
                <a:tc>
                  <a:txBody>
                    <a:bodyPr/>
                    <a:lstStyle/>
                    <a:p>
                      <a:pPr algn="l">
                        <a:lnSpc>
                          <a:spcPct val="107000"/>
                        </a:lnSpc>
                        <a:spcAft>
                          <a:spcPts val="0"/>
                        </a:spcAft>
                      </a:pPr>
                      <a:r>
                        <a:rPr lang="tr-TR" sz="1050" dirty="0">
                          <a:solidFill>
                            <a:schemeClr val="bg1"/>
                          </a:solidFill>
                          <a:effectLst/>
                        </a:rPr>
                        <a:t>Birim Adı</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3885120162"/>
                  </a:ext>
                </a:extLst>
              </a:tr>
              <a:tr h="151881">
                <a:tc>
                  <a:txBody>
                    <a:bodyPr/>
                    <a:lstStyle/>
                    <a:p>
                      <a:pPr algn="l">
                        <a:lnSpc>
                          <a:spcPct val="107000"/>
                        </a:lnSpc>
                        <a:spcAft>
                          <a:spcPts val="0"/>
                        </a:spcAft>
                      </a:pPr>
                      <a:r>
                        <a:rPr lang="tr-TR" sz="1050" dirty="0">
                          <a:solidFill>
                            <a:schemeClr val="bg1"/>
                          </a:solidFill>
                          <a:effectLst/>
                        </a:rPr>
                        <a:t>Konu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084535065"/>
                  </a:ext>
                </a:extLst>
              </a:tr>
              <a:tr h="233017">
                <a:tc>
                  <a:txBody>
                    <a:bodyPr/>
                    <a:lstStyle/>
                    <a:p>
                      <a:pPr algn="l">
                        <a:lnSpc>
                          <a:spcPct val="107000"/>
                        </a:lnSpc>
                        <a:spcAft>
                          <a:spcPts val="0"/>
                        </a:spcAft>
                      </a:pPr>
                      <a:r>
                        <a:rPr lang="tr-TR" sz="1050" dirty="0">
                          <a:solidFill>
                            <a:schemeClr val="bg1"/>
                          </a:solidFill>
                          <a:effectLst/>
                        </a:rPr>
                        <a:t>İlgili Kontrol Faaliyeti ve Paydaş Katılımı</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1684130604"/>
                  </a:ext>
                </a:extLst>
              </a:tr>
              <a:tr h="233017">
                <a:tc>
                  <a:txBody>
                    <a:bodyPr/>
                    <a:lstStyle/>
                    <a:p>
                      <a:pPr algn="l">
                        <a:lnSpc>
                          <a:spcPct val="107000"/>
                        </a:lnSpc>
                        <a:spcAft>
                          <a:spcPts val="0"/>
                        </a:spcAft>
                      </a:pPr>
                      <a:r>
                        <a:rPr lang="tr-TR" sz="1050" dirty="0">
                          <a:solidFill>
                            <a:schemeClr val="bg1"/>
                          </a:solidFill>
                          <a:effectLst/>
                        </a:rPr>
                        <a:t>Geliştirme/İyileştirme Periyodu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4181123664"/>
                  </a:ext>
                </a:extLst>
              </a:tr>
              <a:tr h="151881">
                <a:tc gridSpan="2">
                  <a:txBody>
                    <a:bodyPr/>
                    <a:lstStyle/>
                    <a:p>
                      <a:pPr algn="ctr">
                        <a:lnSpc>
                          <a:spcPct val="107000"/>
                        </a:lnSpc>
                        <a:spcAft>
                          <a:spcPts val="0"/>
                        </a:spcAft>
                      </a:pPr>
                      <a:r>
                        <a:rPr lang="tr-TR" sz="1050" dirty="0">
                          <a:solidFill>
                            <a:schemeClr val="bg1"/>
                          </a:solidFill>
                          <a:effectLst/>
                        </a:rPr>
                        <a:t>PLANLA</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hMerge="1">
                  <a:txBody>
                    <a:bodyPr/>
                    <a:lstStyle/>
                    <a:p>
                      <a:endParaRPr lang="tr-TR"/>
                    </a:p>
                  </a:txBody>
                  <a:tcPr/>
                </a:tc>
                <a:extLst>
                  <a:ext uri="{0D108BD9-81ED-4DB2-BD59-A6C34878D82A}">
                    <a16:rowId xmlns:a16="http://schemas.microsoft.com/office/drawing/2014/main" val="4178925792"/>
                  </a:ext>
                </a:extLst>
              </a:tr>
              <a:tr h="151881">
                <a:tc>
                  <a:txBody>
                    <a:bodyPr/>
                    <a:lstStyle/>
                    <a:p>
                      <a:pPr algn="l">
                        <a:lnSpc>
                          <a:spcPct val="107000"/>
                        </a:lnSpc>
                        <a:spcAft>
                          <a:spcPts val="0"/>
                        </a:spcAft>
                      </a:pPr>
                      <a:r>
                        <a:rPr lang="tr-TR" sz="1050" dirty="0">
                          <a:solidFill>
                            <a:schemeClr val="bg1"/>
                          </a:solidFill>
                          <a:effectLst/>
                        </a:rPr>
                        <a:t>Faaliyet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1979787994"/>
                  </a:ext>
                </a:extLst>
              </a:tr>
              <a:tr h="151881">
                <a:tc>
                  <a:txBody>
                    <a:bodyPr/>
                    <a:lstStyle/>
                    <a:p>
                      <a:pPr algn="l">
                        <a:lnSpc>
                          <a:spcPct val="107000"/>
                        </a:lnSpc>
                        <a:spcAft>
                          <a:spcPts val="0"/>
                        </a:spcAft>
                      </a:pPr>
                      <a:r>
                        <a:rPr lang="tr-TR" sz="1050" dirty="0">
                          <a:solidFill>
                            <a:schemeClr val="bg1"/>
                          </a:solidFill>
                          <a:effectLst/>
                        </a:rPr>
                        <a:t>Sorumlu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545856723"/>
                  </a:ext>
                </a:extLst>
              </a:tr>
              <a:tr h="151881">
                <a:tc>
                  <a:txBody>
                    <a:bodyPr/>
                    <a:lstStyle/>
                    <a:p>
                      <a:pPr algn="l">
                        <a:lnSpc>
                          <a:spcPct val="107000"/>
                        </a:lnSpc>
                        <a:spcAft>
                          <a:spcPts val="0"/>
                        </a:spcAft>
                      </a:pPr>
                      <a:r>
                        <a:rPr lang="tr-TR" sz="1050" dirty="0">
                          <a:solidFill>
                            <a:schemeClr val="bg1"/>
                          </a:solidFill>
                          <a:effectLst/>
                        </a:rPr>
                        <a:t>Nesnel Kanıt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3032066218"/>
                  </a:ext>
                </a:extLst>
              </a:tr>
              <a:tr h="151881">
                <a:tc>
                  <a:txBody>
                    <a:bodyPr/>
                    <a:lstStyle/>
                    <a:p>
                      <a:pPr algn="l">
                        <a:lnSpc>
                          <a:spcPct val="107000"/>
                        </a:lnSpc>
                        <a:spcAft>
                          <a:spcPts val="0"/>
                        </a:spcAft>
                      </a:pPr>
                      <a:r>
                        <a:rPr lang="tr-TR" sz="1050" dirty="0">
                          <a:solidFill>
                            <a:schemeClr val="bg1"/>
                          </a:solidFill>
                          <a:effectLst/>
                        </a:rPr>
                        <a:t>Planlama Tarihi</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ctr">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3569296371"/>
                  </a:ext>
                </a:extLst>
              </a:tr>
              <a:tr h="151881">
                <a:tc gridSpan="2">
                  <a:txBody>
                    <a:bodyPr/>
                    <a:lstStyle/>
                    <a:p>
                      <a:pPr algn="ctr">
                        <a:lnSpc>
                          <a:spcPct val="107000"/>
                        </a:lnSpc>
                        <a:spcAft>
                          <a:spcPts val="0"/>
                        </a:spcAft>
                      </a:pPr>
                      <a:r>
                        <a:rPr lang="tr-TR" sz="1050" dirty="0">
                          <a:solidFill>
                            <a:schemeClr val="bg1"/>
                          </a:solidFill>
                          <a:effectLst/>
                        </a:rPr>
                        <a:t>UYGULA</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hMerge="1">
                  <a:txBody>
                    <a:bodyPr/>
                    <a:lstStyle/>
                    <a:p>
                      <a:endParaRPr lang="tr-TR"/>
                    </a:p>
                  </a:txBody>
                  <a:tcPr/>
                </a:tc>
                <a:extLst>
                  <a:ext uri="{0D108BD9-81ED-4DB2-BD59-A6C34878D82A}">
                    <a16:rowId xmlns:a16="http://schemas.microsoft.com/office/drawing/2014/main" val="3246457318"/>
                  </a:ext>
                </a:extLst>
              </a:tr>
              <a:tr h="151881">
                <a:tc>
                  <a:txBody>
                    <a:bodyPr/>
                    <a:lstStyle/>
                    <a:p>
                      <a:pPr algn="l">
                        <a:lnSpc>
                          <a:spcPct val="107000"/>
                        </a:lnSpc>
                        <a:spcAft>
                          <a:spcPts val="0"/>
                        </a:spcAft>
                      </a:pPr>
                      <a:r>
                        <a:rPr lang="tr-TR" sz="1050" dirty="0">
                          <a:solidFill>
                            <a:schemeClr val="bg1"/>
                          </a:solidFill>
                          <a:effectLst/>
                        </a:rPr>
                        <a:t>Faaliyet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3266135202"/>
                  </a:ext>
                </a:extLst>
              </a:tr>
              <a:tr h="151881">
                <a:tc>
                  <a:txBody>
                    <a:bodyPr/>
                    <a:lstStyle/>
                    <a:p>
                      <a:pPr algn="l">
                        <a:lnSpc>
                          <a:spcPct val="107000"/>
                        </a:lnSpc>
                        <a:spcAft>
                          <a:spcPts val="0"/>
                        </a:spcAft>
                      </a:pPr>
                      <a:r>
                        <a:rPr lang="tr-TR" sz="1050" dirty="0">
                          <a:solidFill>
                            <a:schemeClr val="bg1"/>
                          </a:solidFill>
                          <a:effectLst/>
                        </a:rPr>
                        <a:t>Sorumlu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372669894"/>
                  </a:ext>
                </a:extLst>
              </a:tr>
              <a:tr h="151881">
                <a:tc>
                  <a:txBody>
                    <a:bodyPr/>
                    <a:lstStyle/>
                    <a:p>
                      <a:pPr algn="l">
                        <a:lnSpc>
                          <a:spcPct val="107000"/>
                        </a:lnSpc>
                        <a:spcAft>
                          <a:spcPts val="0"/>
                        </a:spcAft>
                      </a:pPr>
                      <a:r>
                        <a:rPr lang="tr-TR" sz="1050" dirty="0">
                          <a:solidFill>
                            <a:schemeClr val="bg1"/>
                          </a:solidFill>
                          <a:effectLst/>
                        </a:rPr>
                        <a:t>Nesnel Kanıt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1490916554"/>
                  </a:ext>
                </a:extLst>
              </a:tr>
              <a:tr h="151881">
                <a:tc>
                  <a:txBody>
                    <a:bodyPr/>
                    <a:lstStyle/>
                    <a:p>
                      <a:pPr algn="l">
                        <a:lnSpc>
                          <a:spcPct val="107000"/>
                        </a:lnSpc>
                        <a:spcAft>
                          <a:spcPts val="0"/>
                        </a:spcAft>
                      </a:pPr>
                      <a:r>
                        <a:rPr lang="tr-TR" sz="1050" dirty="0">
                          <a:solidFill>
                            <a:schemeClr val="bg1"/>
                          </a:solidFill>
                          <a:effectLst/>
                        </a:rPr>
                        <a:t>Uygulama Tarihi</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942340423"/>
                  </a:ext>
                </a:extLst>
              </a:tr>
              <a:tr h="151881">
                <a:tc gridSpan="2">
                  <a:txBody>
                    <a:bodyPr/>
                    <a:lstStyle/>
                    <a:p>
                      <a:pPr algn="ctr">
                        <a:lnSpc>
                          <a:spcPct val="107000"/>
                        </a:lnSpc>
                        <a:spcAft>
                          <a:spcPts val="0"/>
                        </a:spcAft>
                      </a:pPr>
                      <a:r>
                        <a:rPr lang="tr-TR" sz="1050" dirty="0">
                          <a:solidFill>
                            <a:schemeClr val="bg1"/>
                          </a:solidFill>
                          <a:effectLst/>
                        </a:rPr>
                        <a:t>KONTROL ET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hMerge="1">
                  <a:txBody>
                    <a:bodyPr/>
                    <a:lstStyle/>
                    <a:p>
                      <a:endParaRPr lang="tr-TR"/>
                    </a:p>
                  </a:txBody>
                  <a:tcPr/>
                </a:tc>
                <a:extLst>
                  <a:ext uri="{0D108BD9-81ED-4DB2-BD59-A6C34878D82A}">
                    <a16:rowId xmlns:a16="http://schemas.microsoft.com/office/drawing/2014/main" val="3220377908"/>
                  </a:ext>
                </a:extLst>
              </a:tr>
              <a:tr h="151881">
                <a:tc>
                  <a:txBody>
                    <a:bodyPr/>
                    <a:lstStyle/>
                    <a:p>
                      <a:pPr algn="l">
                        <a:lnSpc>
                          <a:spcPct val="107000"/>
                        </a:lnSpc>
                        <a:spcAft>
                          <a:spcPts val="0"/>
                        </a:spcAft>
                      </a:pPr>
                      <a:r>
                        <a:rPr lang="tr-TR" sz="1050" dirty="0">
                          <a:solidFill>
                            <a:schemeClr val="bg1"/>
                          </a:solidFill>
                          <a:effectLst/>
                        </a:rPr>
                        <a:t>Faaliyet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920087162"/>
                  </a:ext>
                </a:extLst>
              </a:tr>
              <a:tr h="151881">
                <a:tc>
                  <a:txBody>
                    <a:bodyPr/>
                    <a:lstStyle/>
                    <a:p>
                      <a:pPr algn="l">
                        <a:lnSpc>
                          <a:spcPct val="107000"/>
                        </a:lnSpc>
                        <a:spcAft>
                          <a:spcPts val="0"/>
                        </a:spcAft>
                      </a:pPr>
                      <a:r>
                        <a:rPr lang="tr-TR" sz="1050" dirty="0">
                          <a:solidFill>
                            <a:schemeClr val="bg1"/>
                          </a:solidFill>
                          <a:effectLst/>
                        </a:rPr>
                        <a:t>Sorumlu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132668975"/>
                  </a:ext>
                </a:extLst>
              </a:tr>
              <a:tr h="151881">
                <a:tc>
                  <a:txBody>
                    <a:bodyPr/>
                    <a:lstStyle/>
                    <a:p>
                      <a:pPr algn="l">
                        <a:lnSpc>
                          <a:spcPct val="107000"/>
                        </a:lnSpc>
                        <a:spcAft>
                          <a:spcPts val="0"/>
                        </a:spcAft>
                      </a:pPr>
                      <a:r>
                        <a:rPr lang="tr-TR" sz="1050" dirty="0">
                          <a:solidFill>
                            <a:schemeClr val="bg1"/>
                          </a:solidFill>
                          <a:effectLst/>
                        </a:rPr>
                        <a:t>Paydaş Katılımı</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4035035017"/>
                  </a:ext>
                </a:extLst>
              </a:tr>
              <a:tr h="151881">
                <a:tc>
                  <a:txBody>
                    <a:bodyPr/>
                    <a:lstStyle/>
                    <a:p>
                      <a:pPr algn="l">
                        <a:lnSpc>
                          <a:spcPct val="107000"/>
                        </a:lnSpc>
                        <a:spcAft>
                          <a:spcPts val="0"/>
                        </a:spcAft>
                      </a:pPr>
                      <a:r>
                        <a:rPr lang="tr-TR" sz="1050" dirty="0">
                          <a:solidFill>
                            <a:schemeClr val="bg1"/>
                          </a:solidFill>
                          <a:effectLst/>
                        </a:rPr>
                        <a:t>Nesnel Kanıt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420983167"/>
                  </a:ext>
                </a:extLst>
              </a:tr>
              <a:tr h="151881">
                <a:tc>
                  <a:txBody>
                    <a:bodyPr/>
                    <a:lstStyle/>
                    <a:p>
                      <a:pPr algn="l">
                        <a:lnSpc>
                          <a:spcPct val="107000"/>
                        </a:lnSpc>
                        <a:spcAft>
                          <a:spcPts val="0"/>
                        </a:spcAft>
                      </a:pPr>
                      <a:r>
                        <a:rPr lang="tr-TR" sz="1050" dirty="0">
                          <a:solidFill>
                            <a:schemeClr val="bg1"/>
                          </a:solidFill>
                          <a:effectLst/>
                        </a:rPr>
                        <a:t>Kontrol Periyodu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603068479"/>
                  </a:ext>
                </a:extLst>
              </a:tr>
              <a:tr h="151881">
                <a:tc gridSpan="2">
                  <a:txBody>
                    <a:bodyPr/>
                    <a:lstStyle/>
                    <a:p>
                      <a:pPr algn="ctr">
                        <a:lnSpc>
                          <a:spcPct val="107000"/>
                        </a:lnSpc>
                        <a:spcAft>
                          <a:spcPts val="0"/>
                        </a:spcAft>
                      </a:pPr>
                      <a:r>
                        <a:rPr lang="tr-TR" sz="1050" dirty="0">
                          <a:solidFill>
                            <a:schemeClr val="bg1"/>
                          </a:solidFill>
                          <a:effectLst/>
                        </a:rPr>
                        <a:t>ÖNLEM AL</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hMerge="1">
                  <a:txBody>
                    <a:bodyPr/>
                    <a:lstStyle/>
                    <a:p>
                      <a:endParaRPr lang="tr-TR"/>
                    </a:p>
                  </a:txBody>
                  <a:tcPr/>
                </a:tc>
                <a:extLst>
                  <a:ext uri="{0D108BD9-81ED-4DB2-BD59-A6C34878D82A}">
                    <a16:rowId xmlns:a16="http://schemas.microsoft.com/office/drawing/2014/main" val="2602684449"/>
                  </a:ext>
                </a:extLst>
              </a:tr>
              <a:tr h="151881">
                <a:tc>
                  <a:txBody>
                    <a:bodyPr/>
                    <a:lstStyle/>
                    <a:p>
                      <a:pPr algn="l">
                        <a:lnSpc>
                          <a:spcPct val="107000"/>
                        </a:lnSpc>
                        <a:spcAft>
                          <a:spcPts val="0"/>
                        </a:spcAft>
                      </a:pPr>
                      <a:r>
                        <a:rPr lang="tr-TR" sz="1050" dirty="0">
                          <a:solidFill>
                            <a:schemeClr val="bg1"/>
                          </a:solidFill>
                          <a:effectLst/>
                        </a:rPr>
                        <a:t>Faaliyet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678666924"/>
                  </a:ext>
                </a:extLst>
              </a:tr>
              <a:tr h="151881">
                <a:tc>
                  <a:txBody>
                    <a:bodyPr/>
                    <a:lstStyle/>
                    <a:p>
                      <a:pPr algn="l">
                        <a:lnSpc>
                          <a:spcPct val="107000"/>
                        </a:lnSpc>
                        <a:spcAft>
                          <a:spcPts val="0"/>
                        </a:spcAft>
                      </a:pPr>
                      <a:r>
                        <a:rPr lang="tr-TR" sz="1050" dirty="0">
                          <a:solidFill>
                            <a:schemeClr val="bg1"/>
                          </a:solidFill>
                          <a:effectLst/>
                        </a:rPr>
                        <a:t>Sorumlu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2025058457"/>
                  </a:ext>
                </a:extLst>
              </a:tr>
              <a:tr h="151881">
                <a:tc>
                  <a:txBody>
                    <a:bodyPr/>
                    <a:lstStyle/>
                    <a:p>
                      <a:pPr algn="l">
                        <a:lnSpc>
                          <a:spcPct val="107000"/>
                        </a:lnSpc>
                        <a:spcAft>
                          <a:spcPts val="0"/>
                        </a:spcAft>
                      </a:pPr>
                      <a:r>
                        <a:rPr lang="tr-TR" sz="1050" dirty="0">
                          <a:solidFill>
                            <a:schemeClr val="bg1"/>
                          </a:solidFill>
                          <a:effectLst/>
                        </a:rPr>
                        <a:t>Nesnel Kanıt</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1587192847"/>
                  </a:ext>
                </a:extLst>
              </a:tr>
              <a:tr h="151881">
                <a:tc>
                  <a:txBody>
                    <a:bodyPr/>
                    <a:lstStyle/>
                    <a:p>
                      <a:pPr algn="l">
                        <a:lnSpc>
                          <a:spcPct val="107000"/>
                        </a:lnSpc>
                        <a:spcAft>
                          <a:spcPts val="0"/>
                        </a:spcAft>
                      </a:pPr>
                      <a:r>
                        <a:rPr lang="tr-TR" sz="1050" dirty="0">
                          <a:solidFill>
                            <a:schemeClr val="bg1"/>
                          </a:solidFill>
                          <a:effectLst/>
                        </a:rPr>
                        <a:t>Önlem Periyodu</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4272951768"/>
                  </a:ext>
                </a:extLst>
              </a:tr>
              <a:tr h="151881">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50" dirty="0">
                          <a:effectLst/>
                        </a:rPr>
                        <a:t> </a:t>
                      </a:r>
                      <a:endParaRPr lang="tr-TR" sz="105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1268862618"/>
                  </a:ext>
                </a:extLst>
              </a:tr>
              <a:tr h="151881">
                <a:tc gridSpan="2">
                  <a:txBody>
                    <a:bodyPr/>
                    <a:lstStyle/>
                    <a:p>
                      <a:pPr algn="ctr">
                        <a:lnSpc>
                          <a:spcPct val="107000"/>
                        </a:lnSpc>
                        <a:spcAft>
                          <a:spcPts val="0"/>
                        </a:spcAft>
                      </a:pPr>
                      <a:r>
                        <a:rPr lang="tr-TR" sz="1050" dirty="0">
                          <a:solidFill>
                            <a:schemeClr val="bg1"/>
                          </a:solidFill>
                          <a:effectLst/>
                        </a:rPr>
                        <a:t>KANITLAR</a:t>
                      </a:r>
                      <a:endParaRPr lang="tr-TR" sz="105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hMerge="1">
                  <a:txBody>
                    <a:bodyPr/>
                    <a:lstStyle/>
                    <a:p>
                      <a:endParaRPr lang="tr-TR"/>
                    </a:p>
                  </a:txBody>
                  <a:tcPr/>
                </a:tc>
                <a:extLst>
                  <a:ext uri="{0D108BD9-81ED-4DB2-BD59-A6C34878D82A}">
                    <a16:rowId xmlns:a16="http://schemas.microsoft.com/office/drawing/2014/main" val="2587175697"/>
                  </a:ext>
                </a:extLst>
              </a:tr>
              <a:tr h="151881">
                <a:tc>
                  <a:txBody>
                    <a:bodyPr/>
                    <a:lstStyle/>
                    <a:p>
                      <a:pPr algn="l">
                        <a:lnSpc>
                          <a:spcPct val="107000"/>
                        </a:lnSpc>
                        <a:spcAft>
                          <a:spcPts val="0"/>
                        </a:spcAft>
                      </a:pPr>
                      <a:r>
                        <a:rPr lang="tr-TR" sz="1000" dirty="0">
                          <a:effectLst/>
                        </a:rPr>
                        <a:t> </a:t>
                      </a:r>
                      <a:endParaRPr lang="tr-TR" sz="100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nchor="ctr">
                    <a:solidFill>
                      <a:srgbClr val="962E2E"/>
                    </a:solidFill>
                  </a:tcPr>
                </a:tc>
                <a:tc>
                  <a:txBody>
                    <a:bodyPr/>
                    <a:lstStyle/>
                    <a:p>
                      <a:pPr algn="l">
                        <a:lnSpc>
                          <a:spcPct val="107000"/>
                        </a:lnSpc>
                        <a:spcAft>
                          <a:spcPts val="0"/>
                        </a:spcAft>
                      </a:pPr>
                      <a:r>
                        <a:rPr lang="tr-TR" sz="1000" u="none" strike="noStrike" dirty="0">
                          <a:effectLst/>
                        </a:rPr>
                        <a:t> </a:t>
                      </a:r>
                      <a:endParaRPr lang="tr-TR" sz="1000" b="1" dirty="0">
                        <a:effectLst/>
                        <a:latin typeface="Calibri" panose="020F0502020204030204" pitchFamily="34" charset="0"/>
                        <a:ea typeface="Calibri" panose="020F0502020204030204" pitchFamily="34" charset="0"/>
                        <a:cs typeface="Calibri" panose="020F0502020204030204" pitchFamily="34" charset="0"/>
                      </a:endParaRPr>
                    </a:p>
                  </a:txBody>
                  <a:tcPr marL="51985" marR="51985" marT="0" marB="0"/>
                </a:tc>
                <a:extLst>
                  <a:ext uri="{0D108BD9-81ED-4DB2-BD59-A6C34878D82A}">
                    <a16:rowId xmlns:a16="http://schemas.microsoft.com/office/drawing/2014/main" val="131520303"/>
                  </a:ext>
                </a:extLst>
              </a:tr>
            </a:tbl>
          </a:graphicData>
        </a:graphic>
      </p:graphicFrame>
    </p:spTree>
    <p:extLst>
      <p:ext uri="{BB962C8B-B14F-4D97-AF65-F5344CB8AC3E}">
        <p14:creationId xmlns:p14="http://schemas.microsoft.com/office/powerpoint/2010/main" val="2431780724"/>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323703" y="190955"/>
            <a:ext cx="10030097" cy="592818"/>
          </a:xfrm>
        </p:spPr>
        <p:txBody>
          <a:bodyPr>
            <a:normAutofit fontScale="90000"/>
          </a:bodyPr>
          <a:lstStyle/>
          <a:p>
            <a:pPr algn="ctr"/>
            <a:r>
              <a:rPr lang="tr-TR" b="1" dirty="0">
                <a:solidFill>
                  <a:srgbClr val="962E2E"/>
                </a:solidFill>
                <a:latin typeface="+mn-lt"/>
              </a:rPr>
              <a:t>PUKÖ D</a:t>
            </a:r>
            <a:r>
              <a:rPr lang="tr-TR" b="1" dirty="0" smtClean="0">
                <a:solidFill>
                  <a:srgbClr val="962E2E"/>
                </a:solidFill>
                <a:latin typeface="+mn-lt"/>
              </a:rPr>
              <a:t>öngüsü Örnekleri</a:t>
            </a:r>
            <a:endParaRPr lang="tr-TR" dirty="0">
              <a:solidFill>
                <a:srgbClr val="962E2E"/>
              </a:solidFill>
              <a:latin typeface="+mn-lt"/>
            </a:endParaRPr>
          </a:p>
        </p:txBody>
      </p:sp>
      <p:sp>
        <p:nvSpPr>
          <p:cNvPr id="4" name="Veri Yer Tutucusu 3"/>
          <p:cNvSpPr>
            <a:spLocks noGrp="1"/>
          </p:cNvSpPr>
          <p:nvPr>
            <p:ph type="dt" sz="half" idx="10"/>
          </p:nvPr>
        </p:nvSpPr>
        <p:spPr/>
        <p:txBody>
          <a:bodyPr/>
          <a:lstStyle/>
          <a:p>
            <a:fld id="{1597167B-9759-4EA5-A53B-C2458A1197E1}"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42</a:t>
            </a:fld>
            <a:endParaRPr lang="tr-T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799" y="1009651"/>
            <a:ext cx="9550669" cy="5346700"/>
          </a:xfrm>
          <a:prstGeom prst="rect">
            <a:avLst/>
          </a:prstGeom>
        </p:spPr>
      </p:pic>
      <p:sp>
        <p:nvSpPr>
          <p:cNvPr id="10" name="Akış Çizelgesi: Toplam Birleşimi 9"/>
          <p:cNvSpPr/>
          <p:nvPr/>
        </p:nvSpPr>
        <p:spPr>
          <a:xfrm>
            <a:off x="11643360" y="6356350"/>
            <a:ext cx="209004" cy="301108"/>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72574415"/>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323703" y="190955"/>
            <a:ext cx="10030097" cy="592818"/>
          </a:xfrm>
        </p:spPr>
        <p:txBody>
          <a:bodyPr>
            <a:normAutofit fontScale="90000"/>
          </a:bodyPr>
          <a:lstStyle/>
          <a:p>
            <a:pPr algn="ctr"/>
            <a:r>
              <a:rPr lang="tr-TR" b="1" dirty="0">
                <a:solidFill>
                  <a:srgbClr val="962E2E"/>
                </a:solidFill>
                <a:latin typeface="+mn-lt"/>
              </a:rPr>
              <a:t>PUKÖ D</a:t>
            </a:r>
            <a:r>
              <a:rPr lang="tr-TR" b="1" dirty="0" smtClean="0">
                <a:solidFill>
                  <a:srgbClr val="962E2E"/>
                </a:solidFill>
                <a:latin typeface="+mn-lt"/>
              </a:rPr>
              <a:t>öngüsü Örnekleri</a:t>
            </a:r>
            <a:endParaRPr lang="tr-TR" dirty="0">
              <a:solidFill>
                <a:srgbClr val="962E2E"/>
              </a:solidFill>
              <a:latin typeface="+mn-lt"/>
            </a:endParaRPr>
          </a:p>
        </p:txBody>
      </p:sp>
      <p:sp>
        <p:nvSpPr>
          <p:cNvPr id="4" name="Veri Yer Tutucusu 3"/>
          <p:cNvSpPr>
            <a:spLocks noGrp="1"/>
          </p:cNvSpPr>
          <p:nvPr>
            <p:ph type="dt" sz="half" idx="10"/>
          </p:nvPr>
        </p:nvSpPr>
        <p:spPr/>
        <p:txBody>
          <a:bodyPr/>
          <a:lstStyle/>
          <a:p>
            <a:fld id="{1597167B-9759-4EA5-A53B-C2458A1197E1}" type="datetime1">
              <a:rPr lang="tr-TR" smtClean="0"/>
              <a:pPr/>
              <a:t>25.12.2024</a:t>
            </a:fld>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43</a:t>
            </a:fld>
            <a:endParaRPr lang="tr-TR"/>
          </a:p>
        </p:txBody>
      </p:sp>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040" y="956812"/>
            <a:ext cx="10036324" cy="5574006"/>
          </a:xfrm>
          <a:prstGeom prst="rect">
            <a:avLst/>
          </a:prstGeom>
        </p:spPr>
      </p:pic>
      <p:sp>
        <p:nvSpPr>
          <p:cNvPr id="10" name="Akış Çizelgesi: Toplam Birleşimi 9"/>
          <p:cNvSpPr/>
          <p:nvPr/>
        </p:nvSpPr>
        <p:spPr>
          <a:xfrm>
            <a:off x="11643360" y="6356350"/>
            <a:ext cx="209004" cy="301108"/>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69639194"/>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44</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100" y="0"/>
            <a:ext cx="5133356" cy="6356350"/>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150" y="48413"/>
            <a:ext cx="4895850" cy="6490499"/>
          </a:xfrm>
          <a:prstGeom prst="rect">
            <a:avLst/>
          </a:prstGeom>
        </p:spPr>
      </p:pic>
      <p:pic>
        <p:nvPicPr>
          <p:cNvPr id="7" name="Resim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783449" y="5903494"/>
            <a:ext cx="446651" cy="452855"/>
          </a:xfrm>
          <a:prstGeom prst="rect">
            <a:avLst/>
          </a:prstGeom>
        </p:spPr>
      </p:pic>
    </p:spTree>
    <p:extLst>
      <p:ext uri="{BB962C8B-B14F-4D97-AF65-F5344CB8AC3E}">
        <p14:creationId xmlns:p14="http://schemas.microsoft.com/office/powerpoint/2010/main" val="231314589"/>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ctrTitle"/>
          </p:nvPr>
        </p:nvSpPr>
        <p:spPr>
          <a:xfrm>
            <a:off x="1342445" y="1053737"/>
            <a:ext cx="9882903" cy="3167300"/>
          </a:xfrm>
        </p:spPr>
        <p:txBody>
          <a:bodyPr>
            <a:normAutofit/>
          </a:bodyPr>
          <a:lstStyle/>
          <a:p>
            <a:r>
              <a:rPr lang="tr-TR" b="1" dirty="0">
                <a:solidFill>
                  <a:srgbClr val="0000CC"/>
                </a:solidFill>
              </a:rPr>
              <a:t>Kurumsal İç Değerlendirme Raporu (KİDR) H</a:t>
            </a:r>
            <a:r>
              <a:rPr lang="tr-TR" b="1" dirty="0" smtClean="0">
                <a:solidFill>
                  <a:srgbClr val="0000CC"/>
                </a:solidFill>
              </a:rPr>
              <a:t>azırlama</a:t>
            </a:r>
            <a:endParaRPr lang="tr-TR" dirty="0"/>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45</a:t>
            </a:fld>
            <a:endParaRPr lang="tr-TR"/>
          </a:p>
        </p:txBody>
      </p:sp>
    </p:spTree>
    <p:extLst>
      <p:ext uri="{BB962C8B-B14F-4D97-AF65-F5344CB8AC3E}">
        <p14:creationId xmlns:p14="http://schemas.microsoft.com/office/powerpoint/2010/main" val="1648294223"/>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1023800" y="218211"/>
            <a:ext cx="10387149" cy="566691"/>
          </a:xfrm>
        </p:spPr>
        <p:txBody>
          <a:bodyPr>
            <a:noAutofit/>
          </a:bodyPr>
          <a:lstStyle/>
          <a:p>
            <a:pPr algn="ctr"/>
            <a:r>
              <a:rPr lang="tr-TR" sz="3600" b="1" dirty="0">
                <a:solidFill>
                  <a:srgbClr val="FF0000"/>
                </a:solidFill>
                <a:latin typeface="Calibri" panose="020F0502020204030204" pitchFamily="34" charset="0"/>
                <a:ea typeface="Calibri" panose="020F0502020204030204" pitchFamily="34" charset="0"/>
                <a:cs typeface="Calibri" panose="020F0502020204030204" pitchFamily="34" charset="0"/>
              </a:rPr>
              <a:t>İÇ</a:t>
            </a:r>
            <a:r>
              <a:rPr lang="tr-TR" sz="3600" b="1" spc="-4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sz="3600" b="1" dirty="0">
                <a:solidFill>
                  <a:srgbClr val="FF0000"/>
                </a:solidFill>
                <a:latin typeface="Calibri" panose="020F0502020204030204" pitchFamily="34" charset="0"/>
                <a:ea typeface="Calibri" panose="020F0502020204030204" pitchFamily="34" charset="0"/>
                <a:cs typeface="Calibri" panose="020F0502020204030204" pitchFamily="34" charset="0"/>
              </a:rPr>
              <a:t>KALİTE</a:t>
            </a:r>
            <a:r>
              <a:rPr lang="tr-TR" sz="3600" b="1" spc="-4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sz="3600" b="1" dirty="0">
                <a:solidFill>
                  <a:srgbClr val="FF0000"/>
                </a:solidFill>
                <a:latin typeface="Calibri" panose="020F0502020204030204" pitchFamily="34" charset="0"/>
                <a:ea typeface="Calibri" panose="020F0502020204030204" pitchFamily="34" charset="0"/>
                <a:cs typeface="Calibri" panose="020F0502020204030204" pitchFamily="34" charset="0"/>
              </a:rPr>
              <a:t>GÜVENCESİ</a:t>
            </a:r>
            <a:r>
              <a:rPr lang="tr-TR" sz="3600" b="1" spc="-4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sz="3600" b="1" dirty="0">
                <a:solidFill>
                  <a:srgbClr val="FF0000"/>
                </a:solidFill>
                <a:latin typeface="Calibri" panose="020F0502020204030204" pitchFamily="34" charset="0"/>
                <a:ea typeface="Calibri" panose="020F0502020204030204" pitchFamily="34" charset="0"/>
                <a:cs typeface="Calibri" panose="020F0502020204030204" pitchFamily="34" charset="0"/>
              </a:rPr>
              <a:t>SİSTEMİ</a:t>
            </a:r>
            <a:r>
              <a:rPr lang="tr-TR" sz="3600" b="1" spc="-45"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tr-TR"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İçerik Yer Tutucusu 5"/>
          <p:cNvSpPr>
            <a:spLocks noGrp="1"/>
          </p:cNvSpPr>
          <p:nvPr>
            <p:ph idx="1"/>
          </p:nvPr>
        </p:nvSpPr>
        <p:spPr>
          <a:xfrm>
            <a:off x="1" y="1380488"/>
            <a:ext cx="12191999" cy="560524"/>
          </a:xfrm>
          <a:solidFill>
            <a:schemeClr val="accent1">
              <a:lumMod val="20000"/>
              <a:lumOff val="80000"/>
            </a:schemeClr>
          </a:solidFill>
        </p:spPr>
        <p:txBody>
          <a:bodyPr>
            <a:normAutofit/>
          </a:bodyPr>
          <a:lstStyle/>
          <a:p>
            <a:pPr marL="0" indent="0" algn="ctr">
              <a:buNone/>
            </a:pPr>
            <a:r>
              <a:rPr lang="tr-TR" b="1" spc="-20" dirty="0" smtClean="0">
                <a:latin typeface="Carlito"/>
                <a:cs typeface="Carlito"/>
              </a:rPr>
              <a:t>Bölüm İç Değerlendirme Raporu (BİDR) </a:t>
            </a:r>
          </a:p>
        </p:txBody>
      </p:sp>
      <p:sp>
        <p:nvSpPr>
          <p:cNvPr id="3" name="Veri Yer Tutucusu 2"/>
          <p:cNvSpPr>
            <a:spLocks noGrp="1"/>
          </p:cNvSpPr>
          <p:nvPr>
            <p:ph type="dt" sz="half" idx="4294967295"/>
          </p:nvPr>
        </p:nvSpPr>
        <p:spPr>
          <a:xfrm>
            <a:off x="0" y="6356350"/>
            <a:ext cx="2743200" cy="365125"/>
          </a:xfrm>
        </p:spPr>
        <p:txBody>
          <a:bodyPr/>
          <a:lstStyle/>
          <a:p>
            <a:fld id="{381B17DC-59C7-4DB1-ACD5-B27B430D5C9A}" type="datetime1">
              <a:rPr lang="en-US" smtClean="0"/>
              <a:t>12/25/2024</a:t>
            </a:fld>
            <a:endParaRPr lang="en-US"/>
          </a:p>
        </p:txBody>
      </p:sp>
      <p:sp>
        <p:nvSpPr>
          <p:cNvPr id="4" name="Slayt Numarası Yer Tutucusu 3"/>
          <p:cNvSpPr>
            <a:spLocks noGrp="1"/>
          </p:cNvSpPr>
          <p:nvPr>
            <p:ph type="sldNum" sz="quarter" idx="4294967295"/>
          </p:nvPr>
        </p:nvSpPr>
        <p:spPr>
          <a:xfrm>
            <a:off x="9448800" y="6356350"/>
            <a:ext cx="2743200" cy="365125"/>
          </a:xfrm>
        </p:spPr>
        <p:txBody>
          <a:bodyPr/>
          <a:lstStyle/>
          <a:p>
            <a:pPr marL="74295">
              <a:lnSpc>
                <a:spcPts val="1045"/>
              </a:lnSpc>
            </a:pPr>
            <a:fld id="{81D60167-4931-47E6-BA6A-407CBD079E47}" type="slidenum">
              <a:rPr lang="tr-TR" spc="-50" smtClean="0">
                <a:latin typeface="Carlito"/>
                <a:cs typeface="Carlito"/>
              </a:rPr>
              <a:t>46</a:t>
            </a:fld>
            <a:endParaRPr lang="tr-TR" spc="-50" dirty="0">
              <a:latin typeface="Carlito"/>
              <a:cs typeface="Carlito"/>
            </a:endParaRPr>
          </a:p>
        </p:txBody>
      </p:sp>
      <p:sp>
        <p:nvSpPr>
          <p:cNvPr id="7" name="İçerik Yer Tutucusu 5"/>
          <p:cNvSpPr txBox="1">
            <a:spLocks/>
          </p:cNvSpPr>
          <p:nvPr/>
        </p:nvSpPr>
        <p:spPr>
          <a:xfrm>
            <a:off x="0" y="2950208"/>
            <a:ext cx="12192000" cy="629015"/>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3600" b="1" spc="-20" dirty="0" smtClean="0">
                <a:latin typeface="Carlito"/>
                <a:cs typeface="Carlito"/>
              </a:rPr>
              <a:t>Birim İç Değerlendirme Raporu (BİDR) </a:t>
            </a:r>
          </a:p>
        </p:txBody>
      </p:sp>
      <p:sp>
        <p:nvSpPr>
          <p:cNvPr id="8" name="İçerik Yer Tutucusu 5"/>
          <p:cNvSpPr txBox="1">
            <a:spLocks/>
          </p:cNvSpPr>
          <p:nvPr/>
        </p:nvSpPr>
        <p:spPr>
          <a:xfrm>
            <a:off x="0" y="4819059"/>
            <a:ext cx="12192000" cy="658360"/>
          </a:xfrm>
          <a:prstGeom prst="rect">
            <a:avLst/>
          </a:prstGeom>
          <a:solidFill>
            <a:schemeClr val="accent1">
              <a:lumMod val="60000"/>
              <a:lumOff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4400" b="1" spc="-20" dirty="0" smtClean="0">
                <a:latin typeface="Carlito"/>
                <a:cs typeface="Carlito"/>
              </a:rPr>
              <a:t>Kurumsal İç Değerlendirme Raporu (KİDR) </a:t>
            </a:r>
            <a:endParaRPr lang="tr-TR" sz="4400" b="1" dirty="0"/>
          </a:p>
        </p:txBody>
      </p:sp>
      <p:sp>
        <p:nvSpPr>
          <p:cNvPr id="9" name="Aşağı Ok 8"/>
          <p:cNvSpPr/>
          <p:nvPr/>
        </p:nvSpPr>
        <p:spPr>
          <a:xfrm>
            <a:off x="5611368" y="1941012"/>
            <a:ext cx="484632" cy="1009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Aşağı Ok 9"/>
          <p:cNvSpPr/>
          <p:nvPr/>
        </p:nvSpPr>
        <p:spPr>
          <a:xfrm>
            <a:off x="5611368" y="3579223"/>
            <a:ext cx="484632" cy="1239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06121184"/>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07922" y="1057402"/>
            <a:ext cx="9338310" cy="3390900"/>
            <a:chOff x="1407922" y="1057402"/>
            <a:chExt cx="9338310" cy="3390900"/>
          </a:xfrm>
        </p:grpSpPr>
        <p:sp>
          <p:nvSpPr>
            <p:cNvPr id="3" name="object 3"/>
            <p:cNvSpPr/>
            <p:nvPr/>
          </p:nvSpPr>
          <p:spPr>
            <a:xfrm>
              <a:off x="1581150" y="4286249"/>
              <a:ext cx="5245735" cy="161925"/>
            </a:xfrm>
            <a:custGeom>
              <a:avLst/>
              <a:gdLst/>
              <a:ahLst/>
              <a:cxnLst/>
              <a:rect l="l" t="t" r="r" b="b"/>
              <a:pathLst>
                <a:path w="5245734" h="161925">
                  <a:moveTo>
                    <a:pt x="1516380" y="26924"/>
                  </a:moveTo>
                  <a:lnTo>
                    <a:pt x="1514259" y="16459"/>
                  </a:lnTo>
                  <a:lnTo>
                    <a:pt x="1508480" y="7899"/>
                  </a:lnTo>
                  <a:lnTo>
                    <a:pt x="1499920" y="2120"/>
                  </a:lnTo>
                  <a:lnTo>
                    <a:pt x="1489456" y="0"/>
                  </a:lnTo>
                  <a:lnTo>
                    <a:pt x="26924" y="0"/>
                  </a:lnTo>
                  <a:lnTo>
                    <a:pt x="16446" y="2120"/>
                  </a:lnTo>
                  <a:lnTo>
                    <a:pt x="7886" y="7899"/>
                  </a:lnTo>
                  <a:lnTo>
                    <a:pt x="2108" y="16459"/>
                  </a:lnTo>
                  <a:lnTo>
                    <a:pt x="0" y="26924"/>
                  </a:lnTo>
                  <a:lnTo>
                    <a:pt x="0" y="134620"/>
                  </a:lnTo>
                  <a:lnTo>
                    <a:pt x="2108" y="145097"/>
                  </a:lnTo>
                  <a:lnTo>
                    <a:pt x="7886" y="153657"/>
                  </a:lnTo>
                  <a:lnTo>
                    <a:pt x="16446" y="159435"/>
                  </a:lnTo>
                  <a:lnTo>
                    <a:pt x="26924" y="161544"/>
                  </a:lnTo>
                  <a:lnTo>
                    <a:pt x="1489456" y="161544"/>
                  </a:lnTo>
                  <a:lnTo>
                    <a:pt x="1499920" y="159435"/>
                  </a:lnTo>
                  <a:lnTo>
                    <a:pt x="1508480" y="153657"/>
                  </a:lnTo>
                  <a:lnTo>
                    <a:pt x="1514259" y="145097"/>
                  </a:lnTo>
                  <a:lnTo>
                    <a:pt x="1516380" y="134620"/>
                  </a:lnTo>
                  <a:lnTo>
                    <a:pt x="1516380" y="26924"/>
                  </a:lnTo>
                  <a:close/>
                </a:path>
                <a:path w="5245734" h="161925">
                  <a:moveTo>
                    <a:pt x="3521964" y="26924"/>
                  </a:moveTo>
                  <a:lnTo>
                    <a:pt x="3519843" y="16459"/>
                  </a:lnTo>
                  <a:lnTo>
                    <a:pt x="3514064" y="7899"/>
                  </a:lnTo>
                  <a:lnTo>
                    <a:pt x="3505504" y="2120"/>
                  </a:lnTo>
                  <a:lnTo>
                    <a:pt x="3495040" y="0"/>
                  </a:lnTo>
                  <a:lnTo>
                    <a:pt x="1797812" y="0"/>
                  </a:lnTo>
                  <a:lnTo>
                    <a:pt x="1787334" y="2120"/>
                  </a:lnTo>
                  <a:lnTo>
                    <a:pt x="1778774" y="7899"/>
                  </a:lnTo>
                  <a:lnTo>
                    <a:pt x="1772996" y="16459"/>
                  </a:lnTo>
                  <a:lnTo>
                    <a:pt x="1770888" y="26924"/>
                  </a:lnTo>
                  <a:lnTo>
                    <a:pt x="1770888" y="134620"/>
                  </a:lnTo>
                  <a:lnTo>
                    <a:pt x="1772996" y="145097"/>
                  </a:lnTo>
                  <a:lnTo>
                    <a:pt x="1778774" y="153657"/>
                  </a:lnTo>
                  <a:lnTo>
                    <a:pt x="1787334" y="159435"/>
                  </a:lnTo>
                  <a:lnTo>
                    <a:pt x="1797812" y="161544"/>
                  </a:lnTo>
                  <a:lnTo>
                    <a:pt x="3495040" y="161544"/>
                  </a:lnTo>
                  <a:lnTo>
                    <a:pt x="3505504" y="159435"/>
                  </a:lnTo>
                  <a:lnTo>
                    <a:pt x="3514064" y="153657"/>
                  </a:lnTo>
                  <a:lnTo>
                    <a:pt x="3519843" y="145097"/>
                  </a:lnTo>
                  <a:lnTo>
                    <a:pt x="3521964" y="134620"/>
                  </a:lnTo>
                  <a:lnTo>
                    <a:pt x="3521964" y="26924"/>
                  </a:lnTo>
                  <a:close/>
                </a:path>
                <a:path w="5245734" h="161925">
                  <a:moveTo>
                    <a:pt x="5245608" y="26924"/>
                  </a:moveTo>
                  <a:lnTo>
                    <a:pt x="5243487" y="16459"/>
                  </a:lnTo>
                  <a:lnTo>
                    <a:pt x="5237708" y="7899"/>
                  </a:lnTo>
                  <a:lnTo>
                    <a:pt x="5229149" y="2120"/>
                  </a:lnTo>
                  <a:lnTo>
                    <a:pt x="5218684" y="0"/>
                  </a:lnTo>
                  <a:lnTo>
                    <a:pt x="3756152" y="0"/>
                  </a:lnTo>
                  <a:lnTo>
                    <a:pt x="3745674" y="2120"/>
                  </a:lnTo>
                  <a:lnTo>
                    <a:pt x="3737114" y="7899"/>
                  </a:lnTo>
                  <a:lnTo>
                    <a:pt x="3731336" y="16459"/>
                  </a:lnTo>
                  <a:lnTo>
                    <a:pt x="3729228" y="26924"/>
                  </a:lnTo>
                  <a:lnTo>
                    <a:pt x="3729228" y="134620"/>
                  </a:lnTo>
                  <a:lnTo>
                    <a:pt x="3731336" y="145097"/>
                  </a:lnTo>
                  <a:lnTo>
                    <a:pt x="3737114" y="153657"/>
                  </a:lnTo>
                  <a:lnTo>
                    <a:pt x="3745674" y="159435"/>
                  </a:lnTo>
                  <a:lnTo>
                    <a:pt x="3756152" y="161544"/>
                  </a:lnTo>
                  <a:lnTo>
                    <a:pt x="5218684" y="161544"/>
                  </a:lnTo>
                  <a:lnTo>
                    <a:pt x="5229149" y="159435"/>
                  </a:lnTo>
                  <a:lnTo>
                    <a:pt x="5237708" y="153657"/>
                  </a:lnTo>
                  <a:lnTo>
                    <a:pt x="5243487" y="145097"/>
                  </a:lnTo>
                  <a:lnTo>
                    <a:pt x="5245608" y="134620"/>
                  </a:lnTo>
                  <a:lnTo>
                    <a:pt x="5245608" y="26924"/>
                  </a:lnTo>
                  <a:close/>
                </a:path>
              </a:pathLst>
            </a:custGeom>
            <a:solidFill>
              <a:srgbClr val="88B3FF"/>
            </a:solidFill>
          </p:spPr>
          <p:txBody>
            <a:bodyPr wrap="square" lIns="0" tIns="0" rIns="0" bIns="0" rtlCol="0"/>
            <a:lstStyle/>
            <a:p>
              <a:endParaRPr/>
            </a:p>
          </p:txBody>
        </p:sp>
        <p:sp>
          <p:nvSpPr>
            <p:cNvPr id="4" name="object 4"/>
            <p:cNvSpPr/>
            <p:nvPr/>
          </p:nvSpPr>
          <p:spPr>
            <a:xfrm>
              <a:off x="1418082" y="1067562"/>
              <a:ext cx="9317990" cy="989330"/>
            </a:xfrm>
            <a:custGeom>
              <a:avLst/>
              <a:gdLst/>
              <a:ahLst/>
              <a:cxnLst/>
              <a:rect l="l" t="t" r="r" b="b"/>
              <a:pathLst>
                <a:path w="9317990" h="989330">
                  <a:moveTo>
                    <a:pt x="4658868" y="0"/>
                  </a:moveTo>
                  <a:lnTo>
                    <a:pt x="0" y="989076"/>
                  </a:lnTo>
                  <a:lnTo>
                    <a:pt x="9317736" y="989076"/>
                  </a:lnTo>
                  <a:lnTo>
                    <a:pt x="4658868" y="0"/>
                  </a:lnTo>
                  <a:close/>
                </a:path>
              </a:pathLst>
            </a:custGeom>
            <a:solidFill>
              <a:srgbClr val="377CFF"/>
            </a:solidFill>
          </p:spPr>
          <p:txBody>
            <a:bodyPr wrap="square" lIns="0" tIns="0" rIns="0" bIns="0" rtlCol="0"/>
            <a:lstStyle/>
            <a:p>
              <a:endParaRPr/>
            </a:p>
          </p:txBody>
        </p:sp>
        <p:sp>
          <p:nvSpPr>
            <p:cNvPr id="5" name="object 5"/>
            <p:cNvSpPr/>
            <p:nvPr/>
          </p:nvSpPr>
          <p:spPr>
            <a:xfrm>
              <a:off x="1418082" y="1067562"/>
              <a:ext cx="9317990" cy="989330"/>
            </a:xfrm>
            <a:custGeom>
              <a:avLst/>
              <a:gdLst/>
              <a:ahLst/>
              <a:cxnLst/>
              <a:rect l="l" t="t" r="r" b="b"/>
              <a:pathLst>
                <a:path w="9317990" h="989330">
                  <a:moveTo>
                    <a:pt x="0" y="989076"/>
                  </a:moveTo>
                  <a:lnTo>
                    <a:pt x="4658868" y="0"/>
                  </a:lnTo>
                  <a:lnTo>
                    <a:pt x="9317736" y="989076"/>
                  </a:lnTo>
                  <a:lnTo>
                    <a:pt x="0" y="989076"/>
                  </a:lnTo>
                  <a:close/>
                </a:path>
              </a:pathLst>
            </a:custGeom>
            <a:ln w="19812">
              <a:solidFill>
                <a:srgbClr val="0000CC"/>
              </a:solidFill>
            </a:ln>
          </p:spPr>
          <p:txBody>
            <a:bodyPr wrap="square" lIns="0" tIns="0" rIns="0" bIns="0" rtlCol="0"/>
            <a:lstStyle/>
            <a:p>
              <a:endParaRPr/>
            </a:p>
          </p:txBody>
        </p:sp>
      </p:grpSp>
      <p:sp>
        <p:nvSpPr>
          <p:cNvPr id="6" name="object 6"/>
          <p:cNvSpPr/>
          <p:nvPr/>
        </p:nvSpPr>
        <p:spPr>
          <a:xfrm>
            <a:off x="1581150" y="5732526"/>
            <a:ext cx="1516380" cy="161925"/>
          </a:xfrm>
          <a:custGeom>
            <a:avLst/>
            <a:gdLst/>
            <a:ahLst/>
            <a:cxnLst/>
            <a:rect l="l" t="t" r="r" b="b"/>
            <a:pathLst>
              <a:path w="1516380" h="161925">
                <a:moveTo>
                  <a:pt x="1489456" y="0"/>
                </a:moveTo>
                <a:lnTo>
                  <a:pt x="26924" y="0"/>
                </a:lnTo>
                <a:lnTo>
                  <a:pt x="16448" y="2115"/>
                </a:lnTo>
                <a:lnTo>
                  <a:pt x="7889" y="7885"/>
                </a:lnTo>
                <a:lnTo>
                  <a:pt x="2117" y="16443"/>
                </a:lnTo>
                <a:lnTo>
                  <a:pt x="0" y="26924"/>
                </a:lnTo>
                <a:lnTo>
                  <a:pt x="0" y="134620"/>
                </a:lnTo>
                <a:lnTo>
                  <a:pt x="2117" y="145100"/>
                </a:lnTo>
                <a:lnTo>
                  <a:pt x="7889" y="153658"/>
                </a:lnTo>
                <a:lnTo>
                  <a:pt x="16448" y="159428"/>
                </a:lnTo>
                <a:lnTo>
                  <a:pt x="26924" y="161544"/>
                </a:lnTo>
                <a:lnTo>
                  <a:pt x="1489456" y="161544"/>
                </a:lnTo>
                <a:lnTo>
                  <a:pt x="1499931" y="159428"/>
                </a:lnTo>
                <a:lnTo>
                  <a:pt x="1508490" y="153658"/>
                </a:lnTo>
                <a:lnTo>
                  <a:pt x="1514262" y="145100"/>
                </a:lnTo>
                <a:lnTo>
                  <a:pt x="1516380" y="134620"/>
                </a:lnTo>
                <a:lnTo>
                  <a:pt x="1516380" y="26924"/>
                </a:lnTo>
                <a:lnTo>
                  <a:pt x="1514262" y="16443"/>
                </a:lnTo>
                <a:lnTo>
                  <a:pt x="1508490" y="7885"/>
                </a:lnTo>
                <a:lnTo>
                  <a:pt x="1499931" y="2115"/>
                </a:lnTo>
                <a:lnTo>
                  <a:pt x="1489456" y="0"/>
                </a:lnTo>
                <a:close/>
              </a:path>
            </a:pathLst>
          </a:custGeom>
          <a:solidFill>
            <a:srgbClr val="88B3FF"/>
          </a:solidFill>
        </p:spPr>
        <p:txBody>
          <a:bodyPr wrap="square" lIns="0" tIns="0" rIns="0" bIns="0" rtlCol="0"/>
          <a:lstStyle/>
          <a:p>
            <a:endParaRPr/>
          </a:p>
        </p:txBody>
      </p:sp>
      <p:sp>
        <p:nvSpPr>
          <p:cNvPr id="7" name="object 7"/>
          <p:cNvSpPr/>
          <p:nvPr/>
        </p:nvSpPr>
        <p:spPr>
          <a:xfrm>
            <a:off x="3352038" y="5732526"/>
            <a:ext cx="1751330" cy="161925"/>
          </a:xfrm>
          <a:custGeom>
            <a:avLst/>
            <a:gdLst/>
            <a:ahLst/>
            <a:cxnLst/>
            <a:rect l="l" t="t" r="r" b="b"/>
            <a:pathLst>
              <a:path w="1751329" h="161925">
                <a:moveTo>
                  <a:pt x="1724152" y="0"/>
                </a:moveTo>
                <a:lnTo>
                  <a:pt x="26924" y="0"/>
                </a:lnTo>
                <a:lnTo>
                  <a:pt x="16448" y="2115"/>
                </a:lnTo>
                <a:lnTo>
                  <a:pt x="7889" y="7885"/>
                </a:lnTo>
                <a:lnTo>
                  <a:pt x="2117" y="16443"/>
                </a:lnTo>
                <a:lnTo>
                  <a:pt x="0" y="26924"/>
                </a:lnTo>
                <a:lnTo>
                  <a:pt x="0" y="134620"/>
                </a:lnTo>
                <a:lnTo>
                  <a:pt x="2117" y="145100"/>
                </a:lnTo>
                <a:lnTo>
                  <a:pt x="7889" y="153658"/>
                </a:lnTo>
                <a:lnTo>
                  <a:pt x="16448" y="159428"/>
                </a:lnTo>
                <a:lnTo>
                  <a:pt x="26924" y="161544"/>
                </a:lnTo>
                <a:lnTo>
                  <a:pt x="1724152" y="161544"/>
                </a:lnTo>
                <a:lnTo>
                  <a:pt x="1734627" y="159428"/>
                </a:lnTo>
                <a:lnTo>
                  <a:pt x="1743186" y="153658"/>
                </a:lnTo>
                <a:lnTo>
                  <a:pt x="1748958" y="145100"/>
                </a:lnTo>
                <a:lnTo>
                  <a:pt x="1751076" y="134620"/>
                </a:lnTo>
                <a:lnTo>
                  <a:pt x="1751076" y="26924"/>
                </a:lnTo>
                <a:lnTo>
                  <a:pt x="1748958" y="16443"/>
                </a:lnTo>
                <a:lnTo>
                  <a:pt x="1743186" y="7885"/>
                </a:lnTo>
                <a:lnTo>
                  <a:pt x="1734627" y="2115"/>
                </a:lnTo>
                <a:lnTo>
                  <a:pt x="1724152" y="0"/>
                </a:lnTo>
                <a:close/>
              </a:path>
            </a:pathLst>
          </a:custGeom>
          <a:solidFill>
            <a:srgbClr val="88B3FF"/>
          </a:solidFill>
        </p:spPr>
        <p:txBody>
          <a:bodyPr wrap="square" lIns="0" tIns="0" rIns="0" bIns="0" rtlCol="0"/>
          <a:lstStyle/>
          <a:p>
            <a:endParaRPr/>
          </a:p>
        </p:txBody>
      </p:sp>
      <p:sp>
        <p:nvSpPr>
          <p:cNvPr id="8" name="object 8"/>
          <p:cNvSpPr/>
          <p:nvPr/>
        </p:nvSpPr>
        <p:spPr>
          <a:xfrm>
            <a:off x="5310378" y="5732526"/>
            <a:ext cx="1516380" cy="161925"/>
          </a:xfrm>
          <a:custGeom>
            <a:avLst/>
            <a:gdLst/>
            <a:ahLst/>
            <a:cxnLst/>
            <a:rect l="l" t="t" r="r" b="b"/>
            <a:pathLst>
              <a:path w="1516379" h="161925">
                <a:moveTo>
                  <a:pt x="1489455" y="0"/>
                </a:moveTo>
                <a:lnTo>
                  <a:pt x="26924" y="0"/>
                </a:lnTo>
                <a:lnTo>
                  <a:pt x="16448" y="2115"/>
                </a:lnTo>
                <a:lnTo>
                  <a:pt x="7889" y="7885"/>
                </a:lnTo>
                <a:lnTo>
                  <a:pt x="2117" y="16443"/>
                </a:lnTo>
                <a:lnTo>
                  <a:pt x="0" y="26924"/>
                </a:lnTo>
                <a:lnTo>
                  <a:pt x="0" y="134620"/>
                </a:lnTo>
                <a:lnTo>
                  <a:pt x="2117" y="145100"/>
                </a:lnTo>
                <a:lnTo>
                  <a:pt x="7889" y="153658"/>
                </a:lnTo>
                <a:lnTo>
                  <a:pt x="16448" y="159428"/>
                </a:lnTo>
                <a:lnTo>
                  <a:pt x="26924" y="161544"/>
                </a:lnTo>
                <a:lnTo>
                  <a:pt x="1489455" y="161544"/>
                </a:lnTo>
                <a:lnTo>
                  <a:pt x="1499931" y="159428"/>
                </a:lnTo>
                <a:lnTo>
                  <a:pt x="1508490" y="153658"/>
                </a:lnTo>
                <a:lnTo>
                  <a:pt x="1514262" y="145100"/>
                </a:lnTo>
                <a:lnTo>
                  <a:pt x="1516379" y="134620"/>
                </a:lnTo>
                <a:lnTo>
                  <a:pt x="1516379" y="26924"/>
                </a:lnTo>
                <a:lnTo>
                  <a:pt x="1514262" y="16443"/>
                </a:lnTo>
                <a:lnTo>
                  <a:pt x="1508490" y="7885"/>
                </a:lnTo>
                <a:lnTo>
                  <a:pt x="1499931" y="2115"/>
                </a:lnTo>
                <a:lnTo>
                  <a:pt x="1489455" y="0"/>
                </a:lnTo>
                <a:close/>
              </a:path>
            </a:pathLst>
          </a:custGeom>
          <a:solidFill>
            <a:srgbClr val="88B3FF"/>
          </a:solidFill>
        </p:spPr>
        <p:txBody>
          <a:bodyPr wrap="square" lIns="0" tIns="0" rIns="0" bIns="0" rtlCol="0"/>
          <a:lstStyle/>
          <a:p>
            <a:endParaRPr/>
          </a:p>
        </p:txBody>
      </p:sp>
      <p:sp>
        <p:nvSpPr>
          <p:cNvPr id="9" name="object 9"/>
          <p:cNvSpPr txBox="1"/>
          <p:nvPr/>
        </p:nvSpPr>
        <p:spPr>
          <a:xfrm>
            <a:off x="4391914" y="1636902"/>
            <a:ext cx="336804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Calibri" panose="020F0502020204030204" pitchFamily="34" charset="0"/>
                <a:cs typeface="Calibri" panose="020F0502020204030204" pitchFamily="34" charset="0"/>
              </a:rPr>
              <a:t>KALİTE</a:t>
            </a:r>
            <a:r>
              <a:rPr sz="2000" b="1" spc="-15" dirty="0">
                <a:solidFill>
                  <a:srgbClr val="FFFFFF"/>
                </a:solidFill>
                <a:latin typeface="Calibri" panose="020F0502020204030204" pitchFamily="34" charset="0"/>
                <a:cs typeface="Calibri" panose="020F0502020204030204" pitchFamily="34" charset="0"/>
              </a:rPr>
              <a:t> </a:t>
            </a:r>
            <a:r>
              <a:rPr sz="2000" b="1" spc="55" dirty="0">
                <a:solidFill>
                  <a:srgbClr val="FFFFFF"/>
                </a:solidFill>
                <a:latin typeface="Calibri" panose="020F0502020204030204" pitchFamily="34" charset="0"/>
                <a:cs typeface="Calibri" panose="020F0502020204030204" pitchFamily="34" charset="0"/>
              </a:rPr>
              <a:t>GÜVENCESİ</a:t>
            </a:r>
            <a:r>
              <a:rPr sz="2000" b="1" spc="-55" dirty="0">
                <a:solidFill>
                  <a:srgbClr val="FFFFFF"/>
                </a:solidFill>
                <a:latin typeface="Calibri" panose="020F0502020204030204" pitchFamily="34" charset="0"/>
                <a:cs typeface="Calibri" panose="020F0502020204030204" pitchFamily="34" charset="0"/>
              </a:rPr>
              <a:t> </a:t>
            </a:r>
            <a:r>
              <a:rPr sz="2000" b="1" spc="75" dirty="0">
                <a:solidFill>
                  <a:srgbClr val="FFFFFF"/>
                </a:solidFill>
                <a:latin typeface="Calibri" panose="020F0502020204030204" pitchFamily="34" charset="0"/>
                <a:cs typeface="Calibri" panose="020F0502020204030204" pitchFamily="34" charset="0"/>
              </a:rPr>
              <a:t>SİSTEMİ</a:t>
            </a:r>
            <a:endParaRPr sz="2000" dirty="0">
              <a:latin typeface="Calibri" panose="020F0502020204030204" pitchFamily="34" charset="0"/>
              <a:cs typeface="Calibri" panose="020F0502020204030204" pitchFamily="34" charset="0"/>
            </a:endParaRPr>
          </a:p>
        </p:txBody>
      </p:sp>
      <p:sp>
        <p:nvSpPr>
          <p:cNvPr id="10" name="object 10"/>
          <p:cNvSpPr/>
          <p:nvPr/>
        </p:nvSpPr>
        <p:spPr>
          <a:xfrm>
            <a:off x="7087361" y="5732526"/>
            <a:ext cx="1516380" cy="161925"/>
          </a:xfrm>
          <a:custGeom>
            <a:avLst/>
            <a:gdLst/>
            <a:ahLst/>
            <a:cxnLst/>
            <a:rect l="l" t="t" r="r" b="b"/>
            <a:pathLst>
              <a:path w="1516379" h="161925">
                <a:moveTo>
                  <a:pt x="1489456" y="0"/>
                </a:moveTo>
                <a:lnTo>
                  <a:pt x="26924" y="0"/>
                </a:lnTo>
                <a:lnTo>
                  <a:pt x="16448" y="2115"/>
                </a:lnTo>
                <a:lnTo>
                  <a:pt x="7889" y="7885"/>
                </a:lnTo>
                <a:lnTo>
                  <a:pt x="2117" y="16443"/>
                </a:lnTo>
                <a:lnTo>
                  <a:pt x="0" y="26924"/>
                </a:lnTo>
                <a:lnTo>
                  <a:pt x="0" y="134620"/>
                </a:lnTo>
                <a:lnTo>
                  <a:pt x="2117" y="145100"/>
                </a:lnTo>
                <a:lnTo>
                  <a:pt x="7889" y="153658"/>
                </a:lnTo>
                <a:lnTo>
                  <a:pt x="16448" y="159428"/>
                </a:lnTo>
                <a:lnTo>
                  <a:pt x="26924" y="161544"/>
                </a:lnTo>
                <a:lnTo>
                  <a:pt x="1489456" y="161544"/>
                </a:lnTo>
                <a:lnTo>
                  <a:pt x="1499931" y="159428"/>
                </a:lnTo>
                <a:lnTo>
                  <a:pt x="1508490" y="153658"/>
                </a:lnTo>
                <a:lnTo>
                  <a:pt x="1514262" y="145100"/>
                </a:lnTo>
                <a:lnTo>
                  <a:pt x="1516380" y="134620"/>
                </a:lnTo>
                <a:lnTo>
                  <a:pt x="1516380" y="26924"/>
                </a:lnTo>
                <a:lnTo>
                  <a:pt x="1514262" y="16443"/>
                </a:lnTo>
                <a:lnTo>
                  <a:pt x="1508490" y="7885"/>
                </a:lnTo>
                <a:lnTo>
                  <a:pt x="1499931" y="2115"/>
                </a:lnTo>
                <a:lnTo>
                  <a:pt x="1489456" y="0"/>
                </a:lnTo>
                <a:close/>
              </a:path>
            </a:pathLst>
          </a:custGeom>
          <a:solidFill>
            <a:srgbClr val="88B3FF"/>
          </a:solidFill>
        </p:spPr>
        <p:txBody>
          <a:bodyPr wrap="square" lIns="0" tIns="0" rIns="0" bIns="0" rtlCol="0"/>
          <a:lstStyle/>
          <a:p>
            <a:endParaRPr/>
          </a:p>
        </p:txBody>
      </p:sp>
      <p:sp>
        <p:nvSpPr>
          <p:cNvPr id="11" name="object 11"/>
          <p:cNvSpPr/>
          <p:nvPr/>
        </p:nvSpPr>
        <p:spPr>
          <a:xfrm>
            <a:off x="8826245" y="5732526"/>
            <a:ext cx="1762125" cy="161925"/>
          </a:xfrm>
          <a:custGeom>
            <a:avLst/>
            <a:gdLst/>
            <a:ahLst/>
            <a:cxnLst/>
            <a:rect l="l" t="t" r="r" b="b"/>
            <a:pathLst>
              <a:path w="1762125" h="161925">
                <a:moveTo>
                  <a:pt x="1734820" y="0"/>
                </a:moveTo>
                <a:lnTo>
                  <a:pt x="26924" y="0"/>
                </a:lnTo>
                <a:lnTo>
                  <a:pt x="16448" y="2115"/>
                </a:lnTo>
                <a:lnTo>
                  <a:pt x="7889" y="7885"/>
                </a:lnTo>
                <a:lnTo>
                  <a:pt x="2117" y="16443"/>
                </a:lnTo>
                <a:lnTo>
                  <a:pt x="0" y="26924"/>
                </a:lnTo>
                <a:lnTo>
                  <a:pt x="0" y="134620"/>
                </a:lnTo>
                <a:lnTo>
                  <a:pt x="2117" y="145100"/>
                </a:lnTo>
                <a:lnTo>
                  <a:pt x="7889" y="153658"/>
                </a:lnTo>
                <a:lnTo>
                  <a:pt x="16448" y="159428"/>
                </a:lnTo>
                <a:lnTo>
                  <a:pt x="26924" y="161544"/>
                </a:lnTo>
                <a:lnTo>
                  <a:pt x="1734820" y="161544"/>
                </a:lnTo>
                <a:lnTo>
                  <a:pt x="1745295" y="159428"/>
                </a:lnTo>
                <a:lnTo>
                  <a:pt x="1753854" y="153658"/>
                </a:lnTo>
                <a:lnTo>
                  <a:pt x="1759626" y="145100"/>
                </a:lnTo>
                <a:lnTo>
                  <a:pt x="1761744" y="134620"/>
                </a:lnTo>
                <a:lnTo>
                  <a:pt x="1761744" y="26924"/>
                </a:lnTo>
                <a:lnTo>
                  <a:pt x="1759626" y="16443"/>
                </a:lnTo>
                <a:lnTo>
                  <a:pt x="1753854" y="7885"/>
                </a:lnTo>
                <a:lnTo>
                  <a:pt x="1745295" y="2115"/>
                </a:lnTo>
                <a:lnTo>
                  <a:pt x="1734820" y="0"/>
                </a:lnTo>
                <a:close/>
              </a:path>
            </a:pathLst>
          </a:custGeom>
          <a:solidFill>
            <a:srgbClr val="88B3FF"/>
          </a:solidFill>
        </p:spPr>
        <p:txBody>
          <a:bodyPr wrap="square" lIns="0" tIns="0" rIns="0" bIns="0" rtlCol="0"/>
          <a:lstStyle/>
          <a:p>
            <a:endParaRPr/>
          </a:p>
        </p:txBody>
      </p:sp>
      <p:grpSp>
        <p:nvGrpSpPr>
          <p:cNvPr id="12" name="object 12"/>
          <p:cNvGrpSpPr/>
          <p:nvPr/>
        </p:nvGrpSpPr>
        <p:grpSpPr>
          <a:xfrm>
            <a:off x="1413510" y="2049017"/>
            <a:ext cx="9322435" cy="2399030"/>
            <a:chOff x="1413510" y="2049017"/>
            <a:chExt cx="9322435" cy="2399030"/>
          </a:xfrm>
        </p:grpSpPr>
        <p:sp>
          <p:nvSpPr>
            <p:cNvPr id="13" name="object 13"/>
            <p:cNvSpPr/>
            <p:nvPr/>
          </p:nvSpPr>
          <p:spPr>
            <a:xfrm>
              <a:off x="1413510" y="2049017"/>
              <a:ext cx="3091180" cy="2245360"/>
            </a:xfrm>
            <a:custGeom>
              <a:avLst/>
              <a:gdLst/>
              <a:ahLst/>
              <a:cxnLst/>
              <a:rect l="l" t="t" r="r" b="b"/>
              <a:pathLst>
                <a:path w="3091179" h="2245360">
                  <a:moveTo>
                    <a:pt x="3090672" y="0"/>
                  </a:moveTo>
                  <a:lnTo>
                    <a:pt x="0" y="0"/>
                  </a:lnTo>
                  <a:lnTo>
                    <a:pt x="0" y="2244851"/>
                  </a:lnTo>
                  <a:lnTo>
                    <a:pt x="3090672" y="2244851"/>
                  </a:lnTo>
                  <a:lnTo>
                    <a:pt x="3090672" y="0"/>
                  </a:lnTo>
                  <a:close/>
                </a:path>
              </a:pathLst>
            </a:custGeom>
            <a:solidFill>
              <a:srgbClr val="D4E3FF"/>
            </a:solidFill>
          </p:spPr>
          <p:txBody>
            <a:bodyPr wrap="square" lIns="0" tIns="0" rIns="0" bIns="0" rtlCol="0"/>
            <a:lstStyle/>
            <a:p>
              <a:endParaRPr/>
            </a:p>
          </p:txBody>
        </p:sp>
        <p:sp>
          <p:nvSpPr>
            <p:cNvPr id="14" name="object 14"/>
            <p:cNvSpPr/>
            <p:nvPr/>
          </p:nvSpPr>
          <p:spPr>
            <a:xfrm>
              <a:off x="7087362" y="4286249"/>
              <a:ext cx="3500754" cy="161925"/>
            </a:xfrm>
            <a:custGeom>
              <a:avLst/>
              <a:gdLst/>
              <a:ahLst/>
              <a:cxnLst/>
              <a:rect l="l" t="t" r="r" b="b"/>
              <a:pathLst>
                <a:path w="3500754" h="161925">
                  <a:moveTo>
                    <a:pt x="1516380" y="26924"/>
                  </a:moveTo>
                  <a:lnTo>
                    <a:pt x="1514259" y="16459"/>
                  </a:lnTo>
                  <a:lnTo>
                    <a:pt x="1508480" y="7899"/>
                  </a:lnTo>
                  <a:lnTo>
                    <a:pt x="1499920" y="2120"/>
                  </a:lnTo>
                  <a:lnTo>
                    <a:pt x="1489456" y="0"/>
                  </a:lnTo>
                  <a:lnTo>
                    <a:pt x="26924" y="0"/>
                  </a:lnTo>
                  <a:lnTo>
                    <a:pt x="16446" y="2120"/>
                  </a:lnTo>
                  <a:lnTo>
                    <a:pt x="7886" y="7899"/>
                  </a:lnTo>
                  <a:lnTo>
                    <a:pt x="2108" y="16459"/>
                  </a:lnTo>
                  <a:lnTo>
                    <a:pt x="0" y="26924"/>
                  </a:lnTo>
                  <a:lnTo>
                    <a:pt x="0" y="134620"/>
                  </a:lnTo>
                  <a:lnTo>
                    <a:pt x="2108" y="145097"/>
                  </a:lnTo>
                  <a:lnTo>
                    <a:pt x="7886" y="153657"/>
                  </a:lnTo>
                  <a:lnTo>
                    <a:pt x="16446" y="159435"/>
                  </a:lnTo>
                  <a:lnTo>
                    <a:pt x="26924" y="161544"/>
                  </a:lnTo>
                  <a:lnTo>
                    <a:pt x="1489456" y="161544"/>
                  </a:lnTo>
                  <a:lnTo>
                    <a:pt x="1499920" y="159435"/>
                  </a:lnTo>
                  <a:lnTo>
                    <a:pt x="1508480" y="153657"/>
                  </a:lnTo>
                  <a:lnTo>
                    <a:pt x="1514259" y="145097"/>
                  </a:lnTo>
                  <a:lnTo>
                    <a:pt x="1516380" y="134620"/>
                  </a:lnTo>
                  <a:lnTo>
                    <a:pt x="1516380" y="26924"/>
                  </a:lnTo>
                  <a:close/>
                </a:path>
                <a:path w="3500754" h="161925">
                  <a:moveTo>
                    <a:pt x="3500628" y="26924"/>
                  </a:moveTo>
                  <a:lnTo>
                    <a:pt x="3498507" y="16459"/>
                  </a:lnTo>
                  <a:lnTo>
                    <a:pt x="3492728" y="7899"/>
                  </a:lnTo>
                  <a:lnTo>
                    <a:pt x="3484168" y="2120"/>
                  </a:lnTo>
                  <a:lnTo>
                    <a:pt x="3473704" y="0"/>
                  </a:lnTo>
                  <a:lnTo>
                    <a:pt x="1765808" y="0"/>
                  </a:lnTo>
                  <a:lnTo>
                    <a:pt x="1755330" y="2120"/>
                  </a:lnTo>
                  <a:lnTo>
                    <a:pt x="1746770" y="7899"/>
                  </a:lnTo>
                  <a:lnTo>
                    <a:pt x="1740992" y="16459"/>
                  </a:lnTo>
                  <a:lnTo>
                    <a:pt x="1738884" y="26924"/>
                  </a:lnTo>
                  <a:lnTo>
                    <a:pt x="1738884" y="134620"/>
                  </a:lnTo>
                  <a:lnTo>
                    <a:pt x="1740992" y="145097"/>
                  </a:lnTo>
                  <a:lnTo>
                    <a:pt x="1746770" y="153657"/>
                  </a:lnTo>
                  <a:lnTo>
                    <a:pt x="1755330" y="159435"/>
                  </a:lnTo>
                  <a:lnTo>
                    <a:pt x="1765808" y="161544"/>
                  </a:lnTo>
                  <a:lnTo>
                    <a:pt x="3473704" y="161544"/>
                  </a:lnTo>
                  <a:lnTo>
                    <a:pt x="3484168" y="159435"/>
                  </a:lnTo>
                  <a:lnTo>
                    <a:pt x="3492728" y="153657"/>
                  </a:lnTo>
                  <a:lnTo>
                    <a:pt x="3498507" y="145097"/>
                  </a:lnTo>
                  <a:lnTo>
                    <a:pt x="3500628" y="134620"/>
                  </a:lnTo>
                  <a:lnTo>
                    <a:pt x="3500628" y="26924"/>
                  </a:lnTo>
                  <a:close/>
                </a:path>
              </a:pathLst>
            </a:custGeom>
            <a:solidFill>
              <a:srgbClr val="88B3FF"/>
            </a:solidFill>
          </p:spPr>
          <p:txBody>
            <a:bodyPr wrap="square" lIns="0" tIns="0" rIns="0" bIns="0" rtlCol="0"/>
            <a:lstStyle/>
            <a:p>
              <a:endParaRPr/>
            </a:p>
          </p:txBody>
        </p:sp>
        <p:sp>
          <p:nvSpPr>
            <p:cNvPr id="15" name="object 15"/>
            <p:cNvSpPr/>
            <p:nvPr/>
          </p:nvSpPr>
          <p:spPr>
            <a:xfrm>
              <a:off x="2481834" y="2334005"/>
              <a:ext cx="695325" cy="451484"/>
            </a:xfrm>
            <a:custGeom>
              <a:avLst/>
              <a:gdLst/>
              <a:ahLst/>
              <a:cxnLst/>
              <a:rect l="l" t="t" r="r" b="b"/>
              <a:pathLst>
                <a:path w="695325" h="451485">
                  <a:moveTo>
                    <a:pt x="619760" y="0"/>
                  </a:moveTo>
                  <a:lnTo>
                    <a:pt x="75184" y="0"/>
                  </a:lnTo>
                  <a:lnTo>
                    <a:pt x="45916" y="5907"/>
                  </a:lnTo>
                  <a:lnTo>
                    <a:pt x="22018" y="22018"/>
                  </a:lnTo>
                  <a:lnTo>
                    <a:pt x="5907" y="45916"/>
                  </a:lnTo>
                  <a:lnTo>
                    <a:pt x="0" y="75184"/>
                  </a:lnTo>
                  <a:lnTo>
                    <a:pt x="0" y="375920"/>
                  </a:lnTo>
                  <a:lnTo>
                    <a:pt x="5907" y="405187"/>
                  </a:lnTo>
                  <a:lnTo>
                    <a:pt x="22018" y="429085"/>
                  </a:lnTo>
                  <a:lnTo>
                    <a:pt x="45916" y="445196"/>
                  </a:lnTo>
                  <a:lnTo>
                    <a:pt x="75184" y="451104"/>
                  </a:lnTo>
                  <a:lnTo>
                    <a:pt x="619760" y="451104"/>
                  </a:lnTo>
                  <a:lnTo>
                    <a:pt x="649027" y="445196"/>
                  </a:lnTo>
                  <a:lnTo>
                    <a:pt x="672925" y="429085"/>
                  </a:lnTo>
                  <a:lnTo>
                    <a:pt x="689036" y="405187"/>
                  </a:lnTo>
                  <a:lnTo>
                    <a:pt x="694944" y="375920"/>
                  </a:lnTo>
                  <a:lnTo>
                    <a:pt x="694944" y="75184"/>
                  </a:lnTo>
                  <a:lnTo>
                    <a:pt x="689036" y="45916"/>
                  </a:lnTo>
                  <a:lnTo>
                    <a:pt x="672925" y="22018"/>
                  </a:lnTo>
                  <a:lnTo>
                    <a:pt x="649027" y="5907"/>
                  </a:lnTo>
                  <a:lnTo>
                    <a:pt x="619760" y="0"/>
                  </a:lnTo>
                  <a:close/>
                </a:path>
              </a:pathLst>
            </a:custGeom>
            <a:solidFill>
              <a:srgbClr val="377CFF"/>
            </a:solidFill>
          </p:spPr>
          <p:txBody>
            <a:bodyPr wrap="square" lIns="0" tIns="0" rIns="0" bIns="0" rtlCol="0"/>
            <a:lstStyle/>
            <a:p>
              <a:endParaRPr/>
            </a:p>
          </p:txBody>
        </p:sp>
        <p:sp>
          <p:nvSpPr>
            <p:cNvPr id="16" name="object 16"/>
            <p:cNvSpPr/>
            <p:nvPr/>
          </p:nvSpPr>
          <p:spPr>
            <a:xfrm>
              <a:off x="2481834" y="2334005"/>
              <a:ext cx="695325" cy="451484"/>
            </a:xfrm>
            <a:custGeom>
              <a:avLst/>
              <a:gdLst/>
              <a:ahLst/>
              <a:cxnLst/>
              <a:rect l="l" t="t" r="r" b="b"/>
              <a:pathLst>
                <a:path w="695325" h="451485">
                  <a:moveTo>
                    <a:pt x="0" y="75184"/>
                  </a:moveTo>
                  <a:lnTo>
                    <a:pt x="5907" y="45916"/>
                  </a:lnTo>
                  <a:lnTo>
                    <a:pt x="22018" y="22018"/>
                  </a:lnTo>
                  <a:lnTo>
                    <a:pt x="45916" y="5907"/>
                  </a:lnTo>
                  <a:lnTo>
                    <a:pt x="75184" y="0"/>
                  </a:lnTo>
                  <a:lnTo>
                    <a:pt x="619760" y="0"/>
                  </a:lnTo>
                  <a:lnTo>
                    <a:pt x="649027" y="5907"/>
                  </a:lnTo>
                  <a:lnTo>
                    <a:pt x="672925" y="22018"/>
                  </a:lnTo>
                  <a:lnTo>
                    <a:pt x="689036" y="45916"/>
                  </a:lnTo>
                  <a:lnTo>
                    <a:pt x="694944" y="75184"/>
                  </a:lnTo>
                  <a:lnTo>
                    <a:pt x="694944" y="375920"/>
                  </a:lnTo>
                  <a:lnTo>
                    <a:pt x="689036" y="405187"/>
                  </a:lnTo>
                  <a:lnTo>
                    <a:pt x="672925" y="429085"/>
                  </a:lnTo>
                  <a:lnTo>
                    <a:pt x="649027" y="445196"/>
                  </a:lnTo>
                  <a:lnTo>
                    <a:pt x="619760" y="451104"/>
                  </a:lnTo>
                  <a:lnTo>
                    <a:pt x="75184" y="451104"/>
                  </a:lnTo>
                  <a:lnTo>
                    <a:pt x="45916" y="445196"/>
                  </a:lnTo>
                  <a:lnTo>
                    <a:pt x="22018" y="429085"/>
                  </a:lnTo>
                  <a:lnTo>
                    <a:pt x="5907" y="405187"/>
                  </a:lnTo>
                  <a:lnTo>
                    <a:pt x="0" y="375920"/>
                  </a:lnTo>
                  <a:lnTo>
                    <a:pt x="0" y="75184"/>
                  </a:lnTo>
                  <a:close/>
                </a:path>
              </a:pathLst>
            </a:custGeom>
            <a:ln w="19812">
              <a:solidFill>
                <a:srgbClr val="FFFFFF"/>
              </a:solidFill>
            </a:ln>
          </p:spPr>
          <p:txBody>
            <a:bodyPr wrap="square" lIns="0" tIns="0" rIns="0" bIns="0" rtlCol="0"/>
            <a:lstStyle/>
            <a:p>
              <a:endParaRPr/>
            </a:p>
          </p:txBody>
        </p:sp>
        <p:sp>
          <p:nvSpPr>
            <p:cNvPr id="17" name="object 17"/>
            <p:cNvSpPr/>
            <p:nvPr/>
          </p:nvSpPr>
          <p:spPr>
            <a:xfrm>
              <a:off x="3265677" y="2697606"/>
              <a:ext cx="238760" cy="276860"/>
            </a:xfrm>
            <a:custGeom>
              <a:avLst/>
              <a:gdLst/>
              <a:ahLst/>
              <a:cxnLst/>
              <a:rect l="l" t="t" r="r" b="b"/>
              <a:pathLst>
                <a:path w="238760" h="276860">
                  <a:moveTo>
                    <a:pt x="226556" y="272681"/>
                  </a:moveTo>
                  <a:lnTo>
                    <a:pt x="232918" y="276732"/>
                  </a:lnTo>
                  <a:lnTo>
                    <a:pt x="233125" y="272795"/>
                  </a:lnTo>
                  <a:lnTo>
                    <a:pt x="226949" y="272795"/>
                  </a:lnTo>
                  <a:lnTo>
                    <a:pt x="226556" y="272681"/>
                  </a:lnTo>
                  <a:close/>
                </a:path>
                <a:path w="238760" h="276860">
                  <a:moveTo>
                    <a:pt x="210142" y="247261"/>
                  </a:moveTo>
                  <a:lnTo>
                    <a:pt x="217043" y="259968"/>
                  </a:lnTo>
                  <a:lnTo>
                    <a:pt x="221487" y="268477"/>
                  </a:lnTo>
                  <a:lnTo>
                    <a:pt x="222163" y="269884"/>
                  </a:lnTo>
                  <a:lnTo>
                    <a:pt x="226556" y="272681"/>
                  </a:lnTo>
                  <a:lnTo>
                    <a:pt x="233519" y="265302"/>
                  </a:lnTo>
                  <a:lnTo>
                    <a:pt x="220725" y="265302"/>
                  </a:lnTo>
                  <a:lnTo>
                    <a:pt x="221308" y="254369"/>
                  </a:lnTo>
                  <a:lnTo>
                    <a:pt x="210142" y="247261"/>
                  </a:lnTo>
                  <a:close/>
                </a:path>
                <a:path w="238760" h="276860">
                  <a:moveTo>
                    <a:pt x="233317" y="269134"/>
                  </a:moveTo>
                  <a:lnTo>
                    <a:pt x="233172" y="269620"/>
                  </a:lnTo>
                  <a:lnTo>
                    <a:pt x="229997" y="271271"/>
                  </a:lnTo>
                  <a:lnTo>
                    <a:pt x="226949" y="272795"/>
                  </a:lnTo>
                  <a:lnTo>
                    <a:pt x="233125" y="272795"/>
                  </a:lnTo>
                  <a:lnTo>
                    <a:pt x="233317" y="269134"/>
                  </a:lnTo>
                  <a:close/>
                </a:path>
                <a:path w="238760" h="276860">
                  <a:moveTo>
                    <a:pt x="222163" y="269884"/>
                  </a:moveTo>
                  <a:lnTo>
                    <a:pt x="223012" y="271652"/>
                  </a:lnTo>
                  <a:lnTo>
                    <a:pt x="226556" y="272681"/>
                  </a:lnTo>
                  <a:lnTo>
                    <a:pt x="222163" y="269884"/>
                  </a:lnTo>
                  <a:close/>
                </a:path>
                <a:path w="238760" h="276860">
                  <a:moveTo>
                    <a:pt x="153162" y="210946"/>
                  </a:moveTo>
                  <a:lnTo>
                    <a:pt x="149225" y="211835"/>
                  </a:lnTo>
                  <a:lnTo>
                    <a:pt x="147320" y="214756"/>
                  </a:lnTo>
                  <a:lnTo>
                    <a:pt x="145542" y="217677"/>
                  </a:lnTo>
                  <a:lnTo>
                    <a:pt x="146304" y="221614"/>
                  </a:lnTo>
                  <a:lnTo>
                    <a:pt x="149351" y="223519"/>
                  </a:lnTo>
                  <a:lnTo>
                    <a:pt x="222163" y="269884"/>
                  </a:lnTo>
                  <a:lnTo>
                    <a:pt x="221487" y="268477"/>
                  </a:lnTo>
                  <a:lnTo>
                    <a:pt x="217043" y="259968"/>
                  </a:lnTo>
                  <a:lnTo>
                    <a:pt x="210142" y="247261"/>
                  </a:lnTo>
                  <a:lnTo>
                    <a:pt x="156083" y="212851"/>
                  </a:lnTo>
                  <a:lnTo>
                    <a:pt x="153162" y="210946"/>
                  </a:lnTo>
                  <a:close/>
                </a:path>
                <a:path w="238760" h="276860">
                  <a:moveTo>
                    <a:pt x="233574" y="264267"/>
                  </a:moveTo>
                  <a:lnTo>
                    <a:pt x="233317" y="269134"/>
                  </a:lnTo>
                  <a:lnTo>
                    <a:pt x="234314" y="265810"/>
                  </a:lnTo>
                  <a:lnTo>
                    <a:pt x="233574" y="264267"/>
                  </a:lnTo>
                  <a:close/>
                </a:path>
                <a:path w="238760" h="276860">
                  <a:moveTo>
                    <a:pt x="221308" y="254369"/>
                  </a:moveTo>
                  <a:lnTo>
                    <a:pt x="220725" y="265302"/>
                  </a:lnTo>
                  <a:lnTo>
                    <a:pt x="230505" y="260222"/>
                  </a:lnTo>
                  <a:lnTo>
                    <a:pt x="221308" y="254369"/>
                  </a:lnTo>
                  <a:close/>
                </a:path>
                <a:path w="238760" h="276860">
                  <a:moveTo>
                    <a:pt x="221948" y="242365"/>
                  </a:moveTo>
                  <a:lnTo>
                    <a:pt x="221308" y="254369"/>
                  </a:lnTo>
                  <a:lnTo>
                    <a:pt x="230505" y="260222"/>
                  </a:lnTo>
                  <a:lnTo>
                    <a:pt x="220725" y="265302"/>
                  </a:lnTo>
                  <a:lnTo>
                    <a:pt x="233519" y="265302"/>
                  </a:lnTo>
                  <a:lnTo>
                    <a:pt x="233574" y="264267"/>
                  </a:lnTo>
                  <a:lnTo>
                    <a:pt x="232791" y="262635"/>
                  </a:lnTo>
                  <a:lnTo>
                    <a:pt x="228219" y="253872"/>
                  </a:lnTo>
                  <a:lnTo>
                    <a:pt x="221948" y="242365"/>
                  </a:lnTo>
                  <a:close/>
                </a:path>
                <a:path w="238760" h="276860">
                  <a:moveTo>
                    <a:pt x="228600" y="170941"/>
                  </a:moveTo>
                  <a:lnTo>
                    <a:pt x="225679" y="173608"/>
                  </a:lnTo>
                  <a:lnTo>
                    <a:pt x="225391" y="177800"/>
                  </a:lnTo>
                  <a:lnTo>
                    <a:pt x="221948" y="242365"/>
                  </a:lnTo>
                  <a:lnTo>
                    <a:pt x="228219" y="253872"/>
                  </a:lnTo>
                  <a:lnTo>
                    <a:pt x="232791" y="262635"/>
                  </a:lnTo>
                  <a:lnTo>
                    <a:pt x="233574" y="264267"/>
                  </a:lnTo>
                  <a:lnTo>
                    <a:pt x="238125" y="177800"/>
                  </a:lnTo>
                  <a:lnTo>
                    <a:pt x="238251" y="174370"/>
                  </a:lnTo>
                  <a:lnTo>
                    <a:pt x="235585" y="171322"/>
                  </a:lnTo>
                  <a:lnTo>
                    <a:pt x="232156" y="171195"/>
                  </a:lnTo>
                  <a:lnTo>
                    <a:pt x="228600" y="170941"/>
                  </a:lnTo>
                  <a:close/>
                </a:path>
                <a:path w="238760" h="276860">
                  <a:moveTo>
                    <a:pt x="8255" y="0"/>
                  </a:moveTo>
                  <a:lnTo>
                    <a:pt x="4318" y="380"/>
                  </a:lnTo>
                  <a:lnTo>
                    <a:pt x="0" y="5968"/>
                  </a:lnTo>
                  <a:lnTo>
                    <a:pt x="381" y="9905"/>
                  </a:lnTo>
                  <a:lnTo>
                    <a:pt x="3175" y="12064"/>
                  </a:lnTo>
                  <a:lnTo>
                    <a:pt x="38100" y="39496"/>
                  </a:lnTo>
                  <a:lnTo>
                    <a:pt x="71120" y="68833"/>
                  </a:lnTo>
                  <a:lnTo>
                    <a:pt x="102108" y="99821"/>
                  </a:lnTo>
                  <a:lnTo>
                    <a:pt x="131318" y="132714"/>
                  </a:lnTo>
                  <a:lnTo>
                    <a:pt x="158496" y="167131"/>
                  </a:lnTo>
                  <a:lnTo>
                    <a:pt x="183642" y="203200"/>
                  </a:lnTo>
                  <a:lnTo>
                    <a:pt x="206629" y="240791"/>
                  </a:lnTo>
                  <a:lnTo>
                    <a:pt x="210142" y="247261"/>
                  </a:lnTo>
                  <a:lnTo>
                    <a:pt x="221308" y="254369"/>
                  </a:lnTo>
                  <a:lnTo>
                    <a:pt x="194056" y="195960"/>
                  </a:lnTo>
                  <a:lnTo>
                    <a:pt x="168529" y="159257"/>
                  </a:lnTo>
                  <a:lnTo>
                    <a:pt x="140843" y="124205"/>
                  </a:lnTo>
                  <a:lnTo>
                    <a:pt x="111125" y="90804"/>
                  </a:lnTo>
                  <a:lnTo>
                    <a:pt x="79501" y="59308"/>
                  </a:lnTo>
                  <a:lnTo>
                    <a:pt x="45974" y="29590"/>
                  </a:lnTo>
                  <a:lnTo>
                    <a:pt x="11049" y="2158"/>
                  </a:lnTo>
                  <a:lnTo>
                    <a:pt x="8255" y="0"/>
                  </a:lnTo>
                  <a:close/>
                </a:path>
              </a:pathLst>
            </a:custGeom>
            <a:solidFill>
              <a:srgbClr val="0000CC"/>
            </a:solidFill>
          </p:spPr>
          <p:txBody>
            <a:bodyPr wrap="square" lIns="0" tIns="0" rIns="0" bIns="0" rtlCol="0"/>
            <a:lstStyle/>
            <a:p>
              <a:endParaRPr/>
            </a:p>
          </p:txBody>
        </p:sp>
        <p:sp>
          <p:nvSpPr>
            <p:cNvPr id="18" name="object 18"/>
            <p:cNvSpPr/>
            <p:nvPr/>
          </p:nvSpPr>
          <p:spPr>
            <a:xfrm>
              <a:off x="3228594" y="3080765"/>
              <a:ext cx="695325" cy="451484"/>
            </a:xfrm>
            <a:custGeom>
              <a:avLst/>
              <a:gdLst/>
              <a:ahLst/>
              <a:cxnLst/>
              <a:rect l="l" t="t" r="r" b="b"/>
              <a:pathLst>
                <a:path w="695325" h="451485">
                  <a:moveTo>
                    <a:pt x="619759" y="0"/>
                  </a:moveTo>
                  <a:lnTo>
                    <a:pt x="75183" y="0"/>
                  </a:lnTo>
                  <a:lnTo>
                    <a:pt x="45916" y="5907"/>
                  </a:lnTo>
                  <a:lnTo>
                    <a:pt x="22018" y="22018"/>
                  </a:lnTo>
                  <a:lnTo>
                    <a:pt x="5907" y="45916"/>
                  </a:lnTo>
                  <a:lnTo>
                    <a:pt x="0" y="75184"/>
                  </a:lnTo>
                  <a:lnTo>
                    <a:pt x="0" y="375920"/>
                  </a:lnTo>
                  <a:lnTo>
                    <a:pt x="5907" y="405187"/>
                  </a:lnTo>
                  <a:lnTo>
                    <a:pt x="22018" y="429085"/>
                  </a:lnTo>
                  <a:lnTo>
                    <a:pt x="45916" y="445196"/>
                  </a:lnTo>
                  <a:lnTo>
                    <a:pt x="75183" y="451104"/>
                  </a:lnTo>
                  <a:lnTo>
                    <a:pt x="619759" y="451104"/>
                  </a:lnTo>
                  <a:lnTo>
                    <a:pt x="649027" y="445196"/>
                  </a:lnTo>
                  <a:lnTo>
                    <a:pt x="672925" y="429085"/>
                  </a:lnTo>
                  <a:lnTo>
                    <a:pt x="689036" y="405187"/>
                  </a:lnTo>
                  <a:lnTo>
                    <a:pt x="694944" y="375920"/>
                  </a:lnTo>
                  <a:lnTo>
                    <a:pt x="694944" y="75184"/>
                  </a:lnTo>
                  <a:lnTo>
                    <a:pt x="689036" y="45916"/>
                  </a:lnTo>
                  <a:lnTo>
                    <a:pt x="672925" y="22018"/>
                  </a:lnTo>
                  <a:lnTo>
                    <a:pt x="649027" y="5907"/>
                  </a:lnTo>
                  <a:lnTo>
                    <a:pt x="619759" y="0"/>
                  </a:lnTo>
                  <a:close/>
                </a:path>
              </a:pathLst>
            </a:custGeom>
            <a:solidFill>
              <a:srgbClr val="377CFF"/>
            </a:solidFill>
          </p:spPr>
          <p:txBody>
            <a:bodyPr wrap="square" lIns="0" tIns="0" rIns="0" bIns="0" rtlCol="0"/>
            <a:lstStyle/>
            <a:p>
              <a:endParaRPr/>
            </a:p>
          </p:txBody>
        </p:sp>
        <p:sp>
          <p:nvSpPr>
            <p:cNvPr id="19" name="object 19"/>
            <p:cNvSpPr/>
            <p:nvPr/>
          </p:nvSpPr>
          <p:spPr>
            <a:xfrm>
              <a:off x="3228594" y="3080765"/>
              <a:ext cx="695325" cy="451484"/>
            </a:xfrm>
            <a:custGeom>
              <a:avLst/>
              <a:gdLst/>
              <a:ahLst/>
              <a:cxnLst/>
              <a:rect l="l" t="t" r="r" b="b"/>
              <a:pathLst>
                <a:path w="695325" h="451485">
                  <a:moveTo>
                    <a:pt x="0" y="75184"/>
                  </a:moveTo>
                  <a:lnTo>
                    <a:pt x="5907" y="45916"/>
                  </a:lnTo>
                  <a:lnTo>
                    <a:pt x="22018" y="22018"/>
                  </a:lnTo>
                  <a:lnTo>
                    <a:pt x="45916" y="5907"/>
                  </a:lnTo>
                  <a:lnTo>
                    <a:pt x="75183" y="0"/>
                  </a:lnTo>
                  <a:lnTo>
                    <a:pt x="619759" y="0"/>
                  </a:lnTo>
                  <a:lnTo>
                    <a:pt x="649027" y="5907"/>
                  </a:lnTo>
                  <a:lnTo>
                    <a:pt x="672925" y="22018"/>
                  </a:lnTo>
                  <a:lnTo>
                    <a:pt x="689036" y="45916"/>
                  </a:lnTo>
                  <a:lnTo>
                    <a:pt x="694944" y="75184"/>
                  </a:lnTo>
                  <a:lnTo>
                    <a:pt x="694944" y="375920"/>
                  </a:lnTo>
                  <a:lnTo>
                    <a:pt x="689036" y="405187"/>
                  </a:lnTo>
                  <a:lnTo>
                    <a:pt x="672925" y="429085"/>
                  </a:lnTo>
                  <a:lnTo>
                    <a:pt x="649027" y="445196"/>
                  </a:lnTo>
                  <a:lnTo>
                    <a:pt x="619759" y="451104"/>
                  </a:lnTo>
                  <a:lnTo>
                    <a:pt x="75183" y="451104"/>
                  </a:lnTo>
                  <a:lnTo>
                    <a:pt x="45916" y="445196"/>
                  </a:lnTo>
                  <a:lnTo>
                    <a:pt x="22018" y="429085"/>
                  </a:lnTo>
                  <a:lnTo>
                    <a:pt x="5907" y="405187"/>
                  </a:lnTo>
                  <a:lnTo>
                    <a:pt x="0" y="375920"/>
                  </a:lnTo>
                  <a:lnTo>
                    <a:pt x="0" y="75184"/>
                  </a:lnTo>
                  <a:close/>
                </a:path>
              </a:pathLst>
            </a:custGeom>
            <a:ln w="19812">
              <a:solidFill>
                <a:srgbClr val="FFFFFF"/>
              </a:solidFill>
            </a:ln>
          </p:spPr>
          <p:txBody>
            <a:bodyPr wrap="square" lIns="0" tIns="0" rIns="0" bIns="0" rtlCol="0"/>
            <a:lstStyle/>
            <a:p>
              <a:endParaRPr/>
            </a:p>
          </p:txBody>
        </p:sp>
        <p:sp>
          <p:nvSpPr>
            <p:cNvPr id="20" name="object 20"/>
            <p:cNvSpPr/>
            <p:nvPr/>
          </p:nvSpPr>
          <p:spPr>
            <a:xfrm>
              <a:off x="3272789" y="3628643"/>
              <a:ext cx="233045" cy="276860"/>
            </a:xfrm>
            <a:custGeom>
              <a:avLst/>
              <a:gdLst/>
              <a:ahLst/>
              <a:cxnLst/>
              <a:rect l="l" t="t" r="r" b="b"/>
              <a:pathLst>
                <a:path w="233045" h="276860">
                  <a:moveTo>
                    <a:pt x="2698" y="270009"/>
                  </a:moveTo>
                  <a:lnTo>
                    <a:pt x="0" y="276859"/>
                  </a:lnTo>
                  <a:lnTo>
                    <a:pt x="7206" y="275853"/>
                  </a:lnTo>
                  <a:lnTo>
                    <a:pt x="4825" y="273049"/>
                  </a:lnTo>
                  <a:lnTo>
                    <a:pt x="2667" y="270255"/>
                  </a:lnTo>
                  <a:lnTo>
                    <a:pt x="2698" y="270009"/>
                  </a:lnTo>
                  <a:close/>
                </a:path>
                <a:path w="233045" h="276860">
                  <a:moveTo>
                    <a:pt x="12484" y="275115"/>
                  </a:moveTo>
                  <a:lnTo>
                    <a:pt x="7206" y="275853"/>
                  </a:lnTo>
                  <a:lnTo>
                    <a:pt x="11049" y="276224"/>
                  </a:lnTo>
                  <a:lnTo>
                    <a:pt x="12484" y="275115"/>
                  </a:lnTo>
                  <a:close/>
                </a:path>
                <a:path w="233045" h="276860">
                  <a:moveTo>
                    <a:pt x="24329" y="249660"/>
                  </a:moveTo>
                  <a:lnTo>
                    <a:pt x="5969" y="264159"/>
                  </a:lnTo>
                  <a:lnTo>
                    <a:pt x="4580" y="265233"/>
                  </a:lnTo>
                  <a:lnTo>
                    <a:pt x="2698" y="270009"/>
                  </a:lnTo>
                  <a:lnTo>
                    <a:pt x="2667" y="270255"/>
                  </a:lnTo>
                  <a:lnTo>
                    <a:pt x="4825" y="273049"/>
                  </a:lnTo>
                  <a:lnTo>
                    <a:pt x="7112" y="275843"/>
                  </a:lnTo>
                  <a:lnTo>
                    <a:pt x="7271" y="275843"/>
                  </a:lnTo>
                  <a:lnTo>
                    <a:pt x="12484" y="275115"/>
                  </a:lnTo>
                  <a:lnTo>
                    <a:pt x="17223" y="271398"/>
                  </a:lnTo>
                  <a:lnTo>
                    <a:pt x="15748" y="271398"/>
                  </a:lnTo>
                  <a:lnTo>
                    <a:pt x="9017" y="262762"/>
                  </a:lnTo>
                  <a:lnTo>
                    <a:pt x="19748" y="261265"/>
                  </a:lnTo>
                  <a:lnTo>
                    <a:pt x="24329" y="249660"/>
                  </a:lnTo>
                  <a:close/>
                </a:path>
                <a:path w="233045" h="276860">
                  <a:moveTo>
                    <a:pt x="99822" y="250062"/>
                  </a:moveTo>
                  <a:lnTo>
                    <a:pt x="32284" y="259516"/>
                  </a:lnTo>
                  <a:lnTo>
                    <a:pt x="13843" y="274065"/>
                  </a:lnTo>
                  <a:lnTo>
                    <a:pt x="12484" y="275115"/>
                  </a:lnTo>
                  <a:lnTo>
                    <a:pt x="101600" y="262635"/>
                  </a:lnTo>
                  <a:lnTo>
                    <a:pt x="104012" y="259460"/>
                  </a:lnTo>
                  <a:lnTo>
                    <a:pt x="102997" y="252475"/>
                  </a:lnTo>
                  <a:lnTo>
                    <a:pt x="99822" y="250062"/>
                  </a:lnTo>
                  <a:close/>
                </a:path>
                <a:path w="233045" h="276860">
                  <a:moveTo>
                    <a:pt x="19748" y="261265"/>
                  </a:moveTo>
                  <a:lnTo>
                    <a:pt x="9017" y="262762"/>
                  </a:lnTo>
                  <a:lnTo>
                    <a:pt x="15748" y="271398"/>
                  </a:lnTo>
                  <a:lnTo>
                    <a:pt x="19748" y="261265"/>
                  </a:lnTo>
                  <a:close/>
                </a:path>
                <a:path w="233045" h="276860">
                  <a:moveTo>
                    <a:pt x="32284" y="259516"/>
                  </a:moveTo>
                  <a:lnTo>
                    <a:pt x="19748" y="261265"/>
                  </a:lnTo>
                  <a:lnTo>
                    <a:pt x="15748" y="271398"/>
                  </a:lnTo>
                  <a:lnTo>
                    <a:pt x="17223" y="271398"/>
                  </a:lnTo>
                  <a:lnTo>
                    <a:pt x="32284" y="259516"/>
                  </a:lnTo>
                  <a:close/>
                </a:path>
                <a:path w="233045" h="276860">
                  <a:moveTo>
                    <a:pt x="4580" y="265233"/>
                  </a:moveTo>
                  <a:lnTo>
                    <a:pt x="3175" y="266318"/>
                  </a:lnTo>
                  <a:lnTo>
                    <a:pt x="2698" y="270009"/>
                  </a:lnTo>
                  <a:lnTo>
                    <a:pt x="4580" y="265233"/>
                  </a:lnTo>
                  <a:close/>
                </a:path>
                <a:path w="233045" h="276860">
                  <a:moveTo>
                    <a:pt x="41275" y="179831"/>
                  </a:moveTo>
                  <a:lnTo>
                    <a:pt x="37592" y="181482"/>
                  </a:lnTo>
                  <a:lnTo>
                    <a:pt x="36322" y="184657"/>
                  </a:lnTo>
                  <a:lnTo>
                    <a:pt x="4580" y="265233"/>
                  </a:lnTo>
                  <a:lnTo>
                    <a:pt x="5969" y="264159"/>
                  </a:lnTo>
                  <a:lnTo>
                    <a:pt x="24329" y="249660"/>
                  </a:lnTo>
                  <a:lnTo>
                    <a:pt x="48133" y="189356"/>
                  </a:lnTo>
                  <a:lnTo>
                    <a:pt x="49402" y="186054"/>
                  </a:lnTo>
                  <a:lnTo>
                    <a:pt x="47879" y="182371"/>
                  </a:lnTo>
                  <a:lnTo>
                    <a:pt x="41275" y="179831"/>
                  </a:lnTo>
                  <a:close/>
                </a:path>
                <a:path w="233045" h="276860">
                  <a:moveTo>
                    <a:pt x="225551" y="0"/>
                  </a:moveTo>
                  <a:lnTo>
                    <a:pt x="221742" y="1269"/>
                  </a:lnTo>
                  <a:lnTo>
                    <a:pt x="220090" y="4317"/>
                  </a:lnTo>
                  <a:lnTo>
                    <a:pt x="209931" y="24129"/>
                  </a:lnTo>
                  <a:lnTo>
                    <a:pt x="199262" y="43433"/>
                  </a:lnTo>
                  <a:lnTo>
                    <a:pt x="176275" y="81025"/>
                  </a:lnTo>
                  <a:lnTo>
                    <a:pt x="151130" y="117093"/>
                  </a:lnTo>
                  <a:lnTo>
                    <a:pt x="123951" y="151637"/>
                  </a:lnTo>
                  <a:lnTo>
                    <a:pt x="94742" y="184403"/>
                  </a:lnTo>
                  <a:lnTo>
                    <a:pt x="63754" y="215391"/>
                  </a:lnTo>
                  <a:lnTo>
                    <a:pt x="30734" y="244601"/>
                  </a:lnTo>
                  <a:lnTo>
                    <a:pt x="24329" y="249660"/>
                  </a:lnTo>
                  <a:lnTo>
                    <a:pt x="19748" y="261265"/>
                  </a:lnTo>
                  <a:lnTo>
                    <a:pt x="72644" y="224408"/>
                  </a:lnTo>
                  <a:lnTo>
                    <a:pt x="104267" y="192785"/>
                  </a:lnTo>
                  <a:lnTo>
                    <a:pt x="133985" y="159511"/>
                  </a:lnTo>
                  <a:lnTo>
                    <a:pt x="161671" y="124459"/>
                  </a:lnTo>
                  <a:lnTo>
                    <a:pt x="187198" y="87756"/>
                  </a:lnTo>
                  <a:lnTo>
                    <a:pt x="210438" y="49529"/>
                  </a:lnTo>
                  <a:lnTo>
                    <a:pt x="231394" y="10159"/>
                  </a:lnTo>
                  <a:lnTo>
                    <a:pt x="233045" y="6984"/>
                  </a:lnTo>
                  <a:lnTo>
                    <a:pt x="231775" y="3174"/>
                  </a:lnTo>
                  <a:lnTo>
                    <a:pt x="228600" y="1650"/>
                  </a:lnTo>
                  <a:lnTo>
                    <a:pt x="225551" y="0"/>
                  </a:lnTo>
                  <a:close/>
                </a:path>
              </a:pathLst>
            </a:custGeom>
            <a:solidFill>
              <a:srgbClr val="0000CC"/>
            </a:solidFill>
          </p:spPr>
          <p:txBody>
            <a:bodyPr wrap="square" lIns="0" tIns="0" rIns="0" bIns="0" rtlCol="0"/>
            <a:lstStyle/>
            <a:p>
              <a:endParaRPr/>
            </a:p>
          </p:txBody>
        </p:sp>
        <p:sp>
          <p:nvSpPr>
            <p:cNvPr id="21" name="object 21"/>
            <p:cNvSpPr/>
            <p:nvPr/>
          </p:nvSpPr>
          <p:spPr>
            <a:xfrm>
              <a:off x="2481834" y="3827525"/>
              <a:ext cx="695325" cy="451484"/>
            </a:xfrm>
            <a:custGeom>
              <a:avLst/>
              <a:gdLst/>
              <a:ahLst/>
              <a:cxnLst/>
              <a:rect l="l" t="t" r="r" b="b"/>
              <a:pathLst>
                <a:path w="695325" h="451485">
                  <a:moveTo>
                    <a:pt x="619760" y="0"/>
                  </a:moveTo>
                  <a:lnTo>
                    <a:pt x="75184" y="0"/>
                  </a:lnTo>
                  <a:lnTo>
                    <a:pt x="45916" y="5907"/>
                  </a:lnTo>
                  <a:lnTo>
                    <a:pt x="22018" y="22018"/>
                  </a:lnTo>
                  <a:lnTo>
                    <a:pt x="5907" y="45916"/>
                  </a:lnTo>
                  <a:lnTo>
                    <a:pt x="0" y="75184"/>
                  </a:lnTo>
                  <a:lnTo>
                    <a:pt x="0" y="375919"/>
                  </a:lnTo>
                  <a:lnTo>
                    <a:pt x="5907" y="405187"/>
                  </a:lnTo>
                  <a:lnTo>
                    <a:pt x="22018" y="429085"/>
                  </a:lnTo>
                  <a:lnTo>
                    <a:pt x="45916" y="445196"/>
                  </a:lnTo>
                  <a:lnTo>
                    <a:pt x="75184" y="451104"/>
                  </a:lnTo>
                  <a:lnTo>
                    <a:pt x="619760" y="451104"/>
                  </a:lnTo>
                  <a:lnTo>
                    <a:pt x="649027" y="445196"/>
                  </a:lnTo>
                  <a:lnTo>
                    <a:pt x="672925" y="429085"/>
                  </a:lnTo>
                  <a:lnTo>
                    <a:pt x="689036" y="405187"/>
                  </a:lnTo>
                  <a:lnTo>
                    <a:pt x="694944" y="375919"/>
                  </a:lnTo>
                  <a:lnTo>
                    <a:pt x="694944" y="75184"/>
                  </a:lnTo>
                  <a:lnTo>
                    <a:pt x="689036" y="45916"/>
                  </a:lnTo>
                  <a:lnTo>
                    <a:pt x="672925" y="22018"/>
                  </a:lnTo>
                  <a:lnTo>
                    <a:pt x="649027" y="5907"/>
                  </a:lnTo>
                  <a:lnTo>
                    <a:pt x="619760" y="0"/>
                  </a:lnTo>
                  <a:close/>
                </a:path>
              </a:pathLst>
            </a:custGeom>
            <a:solidFill>
              <a:srgbClr val="377CFF"/>
            </a:solidFill>
          </p:spPr>
          <p:txBody>
            <a:bodyPr wrap="square" lIns="0" tIns="0" rIns="0" bIns="0" rtlCol="0"/>
            <a:lstStyle/>
            <a:p>
              <a:endParaRPr/>
            </a:p>
          </p:txBody>
        </p:sp>
        <p:sp>
          <p:nvSpPr>
            <p:cNvPr id="22" name="object 22"/>
            <p:cNvSpPr/>
            <p:nvPr/>
          </p:nvSpPr>
          <p:spPr>
            <a:xfrm>
              <a:off x="2481834" y="3827525"/>
              <a:ext cx="695325" cy="451484"/>
            </a:xfrm>
            <a:custGeom>
              <a:avLst/>
              <a:gdLst/>
              <a:ahLst/>
              <a:cxnLst/>
              <a:rect l="l" t="t" r="r" b="b"/>
              <a:pathLst>
                <a:path w="695325" h="451485">
                  <a:moveTo>
                    <a:pt x="0" y="75184"/>
                  </a:moveTo>
                  <a:lnTo>
                    <a:pt x="5907" y="45916"/>
                  </a:lnTo>
                  <a:lnTo>
                    <a:pt x="22018" y="22018"/>
                  </a:lnTo>
                  <a:lnTo>
                    <a:pt x="45916" y="5907"/>
                  </a:lnTo>
                  <a:lnTo>
                    <a:pt x="75184" y="0"/>
                  </a:lnTo>
                  <a:lnTo>
                    <a:pt x="619760" y="0"/>
                  </a:lnTo>
                  <a:lnTo>
                    <a:pt x="649027" y="5907"/>
                  </a:lnTo>
                  <a:lnTo>
                    <a:pt x="672925" y="22018"/>
                  </a:lnTo>
                  <a:lnTo>
                    <a:pt x="689036" y="45916"/>
                  </a:lnTo>
                  <a:lnTo>
                    <a:pt x="694944" y="75184"/>
                  </a:lnTo>
                  <a:lnTo>
                    <a:pt x="694944" y="375919"/>
                  </a:lnTo>
                  <a:lnTo>
                    <a:pt x="689036" y="405187"/>
                  </a:lnTo>
                  <a:lnTo>
                    <a:pt x="672925" y="429085"/>
                  </a:lnTo>
                  <a:lnTo>
                    <a:pt x="649027" y="445196"/>
                  </a:lnTo>
                  <a:lnTo>
                    <a:pt x="619760" y="451104"/>
                  </a:lnTo>
                  <a:lnTo>
                    <a:pt x="75184" y="451104"/>
                  </a:lnTo>
                  <a:lnTo>
                    <a:pt x="45916" y="445196"/>
                  </a:lnTo>
                  <a:lnTo>
                    <a:pt x="22018" y="429085"/>
                  </a:lnTo>
                  <a:lnTo>
                    <a:pt x="5907" y="405187"/>
                  </a:lnTo>
                  <a:lnTo>
                    <a:pt x="0" y="375919"/>
                  </a:lnTo>
                  <a:lnTo>
                    <a:pt x="0" y="75184"/>
                  </a:lnTo>
                  <a:close/>
                </a:path>
              </a:pathLst>
            </a:custGeom>
            <a:ln w="19812">
              <a:solidFill>
                <a:srgbClr val="FFFFFF"/>
              </a:solidFill>
            </a:ln>
          </p:spPr>
          <p:txBody>
            <a:bodyPr wrap="square" lIns="0" tIns="0" rIns="0" bIns="0" rtlCol="0"/>
            <a:lstStyle/>
            <a:p>
              <a:endParaRPr/>
            </a:p>
          </p:txBody>
        </p:sp>
        <p:sp>
          <p:nvSpPr>
            <p:cNvPr id="23" name="object 23"/>
            <p:cNvSpPr/>
            <p:nvPr/>
          </p:nvSpPr>
          <p:spPr>
            <a:xfrm>
              <a:off x="2155190" y="3635882"/>
              <a:ext cx="238760" cy="276860"/>
            </a:xfrm>
            <a:custGeom>
              <a:avLst/>
              <a:gdLst/>
              <a:ahLst/>
              <a:cxnLst/>
              <a:rect l="l" t="t" r="r" b="b"/>
              <a:pathLst>
                <a:path w="238760" h="276860">
                  <a:moveTo>
                    <a:pt x="16948" y="22382"/>
                  </a:moveTo>
                  <a:lnTo>
                    <a:pt x="44196" y="80772"/>
                  </a:lnTo>
                  <a:lnTo>
                    <a:pt x="69850" y="117475"/>
                  </a:lnTo>
                  <a:lnTo>
                    <a:pt x="97536" y="152527"/>
                  </a:lnTo>
                  <a:lnTo>
                    <a:pt x="127127" y="185801"/>
                  </a:lnTo>
                  <a:lnTo>
                    <a:pt x="158750" y="217424"/>
                  </a:lnTo>
                  <a:lnTo>
                    <a:pt x="192278" y="247142"/>
                  </a:lnTo>
                  <a:lnTo>
                    <a:pt x="227330" y="274701"/>
                  </a:lnTo>
                  <a:lnTo>
                    <a:pt x="229997" y="276860"/>
                  </a:lnTo>
                  <a:lnTo>
                    <a:pt x="234061" y="276352"/>
                  </a:lnTo>
                  <a:lnTo>
                    <a:pt x="238379" y="270764"/>
                  </a:lnTo>
                  <a:lnTo>
                    <a:pt x="237871" y="266827"/>
                  </a:lnTo>
                  <a:lnTo>
                    <a:pt x="235077" y="264668"/>
                  </a:lnTo>
                  <a:lnTo>
                    <a:pt x="200152" y="237109"/>
                  </a:lnTo>
                  <a:lnTo>
                    <a:pt x="167259" y="207899"/>
                  </a:lnTo>
                  <a:lnTo>
                    <a:pt x="136144" y="176911"/>
                  </a:lnTo>
                  <a:lnTo>
                    <a:pt x="106934" y="144018"/>
                  </a:lnTo>
                  <a:lnTo>
                    <a:pt x="79756" y="109601"/>
                  </a:lnTo>
                  <a:lnTo>
                    <a:pt x="54737" y="73533"/>
                  </a:lnTo>
                  <a:lnTo>
                    <a:pt x="31750" y="35941"/>
                  </a:lnTo>
                  <a:lnTo>
                    <a:pt x="28268" y="29607"/>
                  </a:lnTo>
                  <a:lnTo>
                    <a:pt x="16948" y="22382"/>
                  </a:lnTo>
                  <a:close/>
                </a:path>
                <a:path w="238760" h="276860">
                  <a:moveTo>
                    <a:pt x="4798" y="12579"/>
                  </a:moveTo>
                  <a:lnTo>
                    <a:pt x="208" y="99568"/>
                  </a:lnTo>
                  <a:lnTo>
                    <a:pt x="0" y="102489"/>
                  </a:lnTo>
                  <a:lnTo>
                    <a:pt x="2667" y="105410"/>
                  </a:lnTo>
                  <a:lnTo>
                    <a:pt x="6223" y="105664"/>
                  </a:lnTo>
                  <a:lnTo>
                    <a:pt x="9652" y="105791"/>
                  </a:lnTo>
                  <a:lnTo>
                    <a:pt x="12700" y="103124"/>
                  </a:lnTo>
                  <a:lnTo>
                    <a:pt x="12860" y="98933"/>
                  </a:lnTo>
                  <a:lnTo>
                    <a:pt x="16317" y="34187"/>
                  </a:lnTo>
                  <a:lnTo>
                    <a:pt x="10033" y="22860"/>
                  </a:lnTo>
                  <a:lnTo>
                    <a:pt x="5587" y="14097"/>
                  </a:lnTo>
                  <a:lnTo>
                    <a:pt x="4798" y="12579"/>
                  </a:lnTo>
                  <a:close/>
                </a:path>
                <a:path w="238760" h="276860">
                  <a:moveTo>
                    <a:pt x="16083" y="6764"/>
                  </a:moveTo>
                  <a:lnTo>
                    <a:pt x="16891" y="8255"/>
                  </a:lnTo>
                  <a:lnTo>
                    <a:pt x="21209" y="16764"/>
                  </a:lnTo>
                  <a:lnTo>
                    <a:pt x="28268" y="29607"/>
                  </a:lnTo>
                  <a:lnTo>
                    <a:pt x="82168" y="64008"/>
                  </a:lnTo>
                  <a:lnTo>
                    <a:pt x="85090" y="65786"/>
                  </a:lnTo>
                  <a:lnTo>
                    <a:pt x="89027" y="65024"/>
                  </a:lnTo>
                  <a:lnTo>
                    <a:pt x="90932" y="61976"/>
                  </a:lnTo>
                  <a:lnTo>
                    <a:pt x="92837" y="59055"/>
                  </a:lnTo>
                  <a:lnTo>
                    <a:pt x="91948" y="55118"/>
                  </a:lnTo>
                  <a:lnTo>
                    <a:pt x="89027" y="53213"/>
                  </a:lnTo>
                  <a:lnTo>
                    <a:pt x="16083" y="6764"/>
                  </a:lnTo>
                  <a:close/>
                </a:path>
                <a:path w="238760" h="276860">
                  <a:moveTo>
                    <a:pt x="11430" y="3937"/>
                  </a:moveTo>
                  <a:lnTo>
                    <a:pt x="8255" y="5588"/>
                  </a:lnTo>
                  <a:lnTo>
                    <a:pt x="5207" y="7112"/>
                  </a:lnTo>
                  <a:lnTo>
                    <a:pt x="5064" y="7540"/>
                  </a:lnTo>
                  <a:lnTo>
                    <a:pt x="4798" y="12579"/>
                  </a:lnTo>
                  <a:lnTo>
                    <a:pt x="5587" y="14097"/>
                  </a:lnTo>
                  <a:lnTo>
                    <a:pt x="10033" y="22860"/>
                  </a:lnTo>
                  <a:lnTo>
                    <a:pt x="16317" y="34187"/>
                  </a:lnTo>
                  <a:lnTo>
                    <a:pt x="16948" y="22382"/>
                  </a:lnTo>
                  <a:lnTo>
                    <a:pt x="7747" y="16510"/>
                  </a:lnTo>
                  <a:lnTo>
                    <a:pt x="17526" y="11557"/>
                  </a:lnTo>
                  <a:lnTo>
                    <a:pt x="18566" y="11557"/>
                  </a:lnTo>
                  <a:lnTo>
                    <a:pt x="16891" y="8255"/>
                  </a:lnTo>
                  <a:lnTo>
                    <a:pt x="16083" y="6764"/>
                  </a:lnTo>
                  <a:lnTo>
                    <a:pt x="11878" y="4086"/>
                  </a:lnTo>
                  <a:lnTo>
                    <a:pt x="11430" y="3937"/>
                  </a:lnTo>
                  <a:close/>
                </a:path>
                <a:path w="238760" h="276860">
                  <a:moveTo>
                    <a:pt x="18566" y="11557"/>
                  </a:moveTo>
                  <a:lnTo>
                    <a:pt x="17526" y="11557"/>
                  </a:lnTo>
                  <a:lnTo>
                    <a:pt x="16948" y="22382"/>
                  </a:lnTo>
                  <a:lnTo>
                    <a:pt x="28268" y="29607"/>
                  </a:lnTo>
                  <a:lnTo>
                    <a:pt x="21209" y="16764"/>
                  </a:lnTo>
                  <a:lnTo>
                    <a:pt x="18566" y="11557"/>
                  </a:lnTo>
                  <a:close/>
                </a:path>
                <a:path w="238760" h="276860">
                  <a:moveTo>
                    <a:pt x="17526" y="11557"/>
                  </a:moveTo>
                  <a:lnTo>
                    <a:pt x="7747" y="16510"/>
                  </a:lnTo>
                  <a:lnTo>
                    <a:pt x="16948" y="22382"/>
                  </a:lnTo>
                  <a:lnTo>
                    <a:pt x="17526" y="11557"/>
                  </a:lnTo>
                  <a:close/>
                </a:path>
                <a:path w="238760" h="276860">
                  <a:moveTo>
                    <a:pt x="5064" y="7540"/>
                  </a:moveTo>
                  <a:lnTo>
                    <a:pt x="3937" y="10922"/>
                  </a:lnTo>
                  <a:lnTo>
                    <a:pt x="4798" y="12579"/>
                  </a:lnTo>
                  <a:lnTo>
                    <a:pt x="5064" y="7540"/>
                  </a:lnTo>
                  <a:close/>
                </a:path>
                <a:path w="238760" h="276860">
                  <a:moveTo>
                    <a:pt x="5461" y="0"/>
                  </a:moveTo>
                  <a:lnTo>
                    <a:pt x="5064" y="7540"/>
                  </a:lnTo>
                  <a:lnTo>
                    <a:pt x="5207" y="7112"/>
                  </a:lnTo>
                  <a:lnTo>
                    <a:pt x="8255" y="5588"/>
                  </a:lnTo>
                  <a:lnTo>
                    <a:pt x="11430" y="3937"/>
                  </a:lnTo>
                  <a:lnTo>
                    <a:pt x="11643" y="3937"/>
                  </a:lnTo>
                  <a:lnTo>
                    <a:pt x="5461" y="0"/>
                  </a:lnTo>
                  <a:close/>
                </a:path>
                <a:path w="238760" h="276860">
                  <a:moveTo>
                    <a:pt x="11878" y="4086"/>
                  </a:moveTo>
                  <a:lnTo>
                    <a:pt x="16083" y="6764"/>
                  </a:lnTo>
                  <a:lnTo>
                    <a:pt x="15240" y="5207"/>
                  </a:lnTo>
                  <a:lnTo>
                    <a:pt x="11878" y="4086"/>
                  </a:lnTo>
                  <a:close/>
                </a:path>
                <a:path w="238760" h="276860">
                  <a:moveTo>
                    <a:pt x="11643" y="3937"/>
                  </a:moveTo>
                  <a:lnTo>
                    <a:pt x="11430" y="3937"/>
                  </a:lnTo>
                  <a:lnTo>
                    <a:pt x="11878" y="4086"/>
                  </a:lnTo>
                  <a:lnTo>
                    <a:pt x="11643" y="3937"/>
                  </a:lnTo>
                  <a:close/>
                </a:path>
              </a:pathLst>
            </a:custGeom>
            <a:solidFill>
              <a:srgbClr val="0000CC"/>
            </a:solidFill>
          </p:spPr>
          <p:txBody>
            <a:bodyPr wrap="square" lIns="0" tIns="0" rIns="0" bIns="0" rtlCol="0"/>
            <a:lstStyle/>
            <a:p>
              <a:endParaRPr/>
            </a:p>
          </p:txBody>
        </p:sp>
        <p:sp>
          <p:nvSpPr>
            <p:cNvPr id="24" name="object 24"/>
            <p:cNvSpPr/>
            <p:nvPr/>
          </p:nvSpPr>
          <p:spPr>
            <a:xfrm>
              <a:off x="1736598" y="3080765"/>
              <a:ext cx="693420" cy="451484"/>
            </a:xfrm>
            <a:custGeom>
              <a:avLst/>
              <a:gdLst/>
              <a:ahLst/>
              <a:cxnLst/>
              <a:rect l="l" t="t" r="r" b="b"/>
              <a:pathLst>
                <a:path w="693419" h="451485">
                  <a:moveTo>
                    <a:pt x="618235" y="0"/>
                  </a:moveTo>
                  <a:lnTo>
                    <a:pt x="75183" y="0"/>
                  </a:lnTo>
                  <a:lnTo>
                    <a:pt x="45916" y="5907"/>
                  </a:lnTo>
                  <a:lnTo>
                    <a:pt x="22018" y="22018"/>
                  </a:lnTo>
                  <a:lnTo>
                    <a:pt x="5907" y="45916"/>
                  </a:lnTo>
                  <a:lnTo>
                    <a:pt x="0" y="75184"/>
                  </a:lnTo>
                  <a:lnTo>
                    <a:pt x="0" y="375920"/>
                  </a:lnTo>
                  <a:lnTo>
                    <a:pt x="5907" y="405187"/>
                  </a:lnTo>
                  <a:lnTo>
                    <a:pt x="22018" y="429085"/>
                  </a:lnTo>
                  <a:lnTo>
                    <a:pt x="45916" y="445196"/>
                  </a:lnTo>
                  <a:lnTo>
                    <a:pt x="75183" y="451104"/>
                  </a:lnTo>
                  <a:lnTo>
                    <a:pt x="618235" y="451104"/>
                  </a:lnTo>
                  <a:lnTo>
                    <a:pt x="647503" y="445196"/>
                  </a:lnTo>
                  <a:lnTo>
                    <a:pt x="671401" y="429085"/>
                  </a:lnTo>
                  <a:lnTo>
                    <a:pt x="687512" y="405187"/>
                  </a:lnTo>
                  <a:lnTo>
                    <a:pt x="693419" y="375920"/>
                  </a:lnTo>
                  <a:lnTo>
                    <a:pt x="693419" y="75184"/>
                  </a:lnTo>
                  <a:lnTo>
                    <a:pt x="687512" y="45916"/>
                  </a:lnTo>
                  <a:lnTo>
                    <a:pt x="671401" y="22018"/>
                  </a:lnTo>
                  <a:lnTo>
                    <a:pt x="647503" y="5907"/>
                  </a:lnTo>
                  <a:lnTo>
                    <a:pt x="618235" y="0"/>
                  </a:lnTo>
                  <a:close/>
                </a:path>
              </a:pathLst>
            </a:custGeom>
            <a:solidFill>
              <a:srgbClr val="377CFF"/>
            </a:solidFill>
          </p:spPr>
          <p:txBody>
            <a:bodyPr wrap="square" lIns="0" tIns="0" rIns="0" bIns="0" rtlCol="0"/>
            <a:lstStyle/>
            <a:p>
              <a:endParaRPr/>
            </a:p>
          </p:txBody>
        </p:sp>
        <p:sp>
          <p:nvSpPr>
            <p:cNvPr id="25" name="object 25"/>
            <p:cNvSpPr/>
            <p:nvPr/>
          </p:nvSpPr>
          <p:spPr>
            <a:xfrm>
              <a:off x="1736598" y="3080765"/>
              <a:ext cx="693420" cy="451484"/>
            </a:xfrm>
            <a:custGeom>
              <a:avLst/>
              <a:gdLst/>
              <a:ahLst/>
              <a:cxnLst/>
              <a:rect l="l" t="t" r="r" b="b"/>
              <a:pathLst>
                <a:path w="693419" h="451485">
                  <a:moveTo>
                    <a:pt x="0" y="75184"/>
                  </a:moveTo>
                  <a:lnTo>
                    <a:pt x="5907" y="45916"/>
                  </a:lnTo>
                  <a:lnTo>
                    <a:pt x="22018" y="22018"/>
                  </a:lnTo>
                  <a:lnTo>
                    <a:pt x="45916" y="5907"/>
                  </a:lnTo>
                  <a:lnTo>
                    <a:pt x="75183" y="0"/>
                  </a:lnTo>
                  <a:lnTo>
                    <a:pt x="618235" y="0"/>
                  </a:lnTo>
                  <a:lnTo>
                    <a:pt x="647503" y="5907"/>
                  </a:lnTo>
                  <a:lnTo>
                    <a:pt x="671401" y="22018"/>
                  </a:lnTo>
                  <a:lnTo>
                    <a:pt x="687512" y="45916"/>
                  </a:lnTo>
                  <a:lnTo>
                    <a:pt x="693419" y="75184"/>
                  </a:lnTo>
                  <a:lnTo>
                    <a:pt x="693419" y="375920"/>
                  </a:lnTo>
                  <a:lnTo>
                    <a:pt x="687512" y="405187"/>
                  </a:lnTo>
                  <a:lnTo>
                    <a:pt x="671401" y="429085"/>
                  </a:lnTo>
                  <a:lnTo>
                    <a:pt x="647503" y="445196"/>
                  </a:lnTo>
                  <a:lnTo>
                    <a:pt x="618235" y="451104"/>
                  </a:lnTo>
                  <a:lnTo>
                    <a:pt x="75183" y="451104"/>
                  </a:lnTo>
                  <a:lnTo>
                    <a:pt x="45916" y="445196"/>
                  </a:lnTo>
                  <a:lnTo>
                    <a:pt x="22018" y="429085"/>
                  </a:lnTo>
                  <a:lnTo>
                    <a:pt x="5907" y="405187"/>
                  </a:lnTo>
                  <a:lnTo>
                    <a:pt x="0" y="375920"/>
                  </a:lnTo>
                  <a:lnTo>
                    <a:pt x="0" y="75184"/>
                  </a:lnTo>
                  <a:close/>
                </a:path>
              </a:pathLst>
            </a:custGeom>
            <a:ln w="19811">
              <a:solidFill>
                <a:srgbClr val="FFFFFF"/>
              </a:solidFill>
            </a:ln>
          </p:spPr>
          <p:txBody>
            <a:bodyPr wrap="square" lIns="0" tIns="0" rIns="0" bIns="0" rtlCol="0"/>
            <a:lstStyle/>
            <a:p>
              <a:endParaRPr/>
            </a:p>
          </p:txBody>
        </p:sp>
        <p:sp>
          <p:nvSpPr>
            <p:cNvPr id="26" name="object 26"/>
            <p:cNvSpPr/>
            <p:nvPr/>
          </p:nvSpPr>
          <p:spPr>
            <a:xfrm>
              <a:off x="2153412" y="2704718"/>
              <a:ext cx="233045" cy="276860"/>
            </a:xfrm>
            <a:custGeom>
              <a:avLst/>
              <a:gdLst/>
              <a:ahLst/>
              <a:cxnLst/>
              <a:rect l="l" t="t" r="r" b="b"/>
              <a:pathLst>
                <a:path w="233044" h="276860">
                  <a:moveTo>
                    <a:pt x="213153" y="15581"/>
                  </a:moveTo>
                  <a:lnTo>
                    <a:pt x="160274" y="52450"/>
                  </a:lnTo>
                  <a:lnTo>
                    <a:pt x="128650" y="83946"/>
                  </a:lnTo>
                  <a:lnTo>
                    <a:pt x="99060" y="117475"/>
                  </a:lnTo>
                  <a:lnTo>
                    <a:pt x="71374" y="152526"/>
                  </a:lnTo>
                  <a:lnTo>
                    <a:pt x="45846" y="189229"/>
                  </a:lnTo>
                  <a:lnTo>
                    <a:pt x="22479" y="227329"/>
                  </a:lnTo>
                  <a:lnTo>
                    <a:pt x="1650" y="266700"/>
                  </a:lnTo>
                  <a:lnTo>
                    <a:pt x="0" y="269875"/>
                  </a:lnTo>
                  <a:lnTo>
                    <a:pt x="1269" y="273684"/>
                  </a:lnTo>
                  <a:lnTo>
                    <a:pt x="4318" y="275335"/>
                  </a:lnTo>
                  <a:lnTo>
                    <a:pt x="7493" y="276859"/>
                  </a:lnTo>
                  <a:lnTo>
                    <a:pt x="11302" y="275716"/>
                  </a:lnTo>
                  <a:lnTo>
                    <a:pt x="12826" y="272541"/>
                  </a:lnTo>
                  <a:lnTo>
                    <a:pt x="23113" y="252729"/>
                  </a:lnTo>
                  <a:lnTo>
                    <a:pt x="56642" y="195833"/>
                  </a:lnTo>
                  <a:lnTo>
                    <a:pt x="81787" y="159765"/>
                  </a:lnTo>
                  <a:lnTo>
                    <a:pt x="108965" y="125221"/>
                  </a:lnTo>
                  <a:lnTo>
                    <a:pt x="138175" y="92455"/>
                  </a:lnTo>
                  <a:lnTo>
                    <a:pt x="169290" y="61467"/>
                  </a:lnTo>
                  <a:lnTo>
                    <a:pt x="202183" y="32130"/>
                  </a:lnTo>
                  <a:lnTo>
                    <a:pt x="208574" y="27116"/>
                  </a:lnTo>
                  <a:lnTo>
                    <a:pt x="213153" y="15581"/>
                  </a:lnTo>
                  <a:close/>
                </a:path>
                <a:path w="233044" h="276860">
                  <a:moveTo>
                    <a:pt x="228465" y="11528"/>
                  </a:moveTo>
                  <a:lnTo>
                    <a:pt x="208574" y="27116"/>
                  </a:lnTo>
                  <a:lnTo>
                    <a:pt x="184657" y="87375"/>
                  </a:lnTo>
                  <a:lnTo>
                    <a:pt x="183387" y="90677"/>
                  </a:lnTo>
                  <a:lnTo>
                    <a:pt x="185038" y="94360"/>
                  </a:lnTo>
                  <a:lnTo>
                    <a:pt x="188213" y="95630"/>
                  </a:lnTo>
                  <a:lnTo>
                    <a:pt x="191515" y="97027"/>
                  </a:lnTo>
                  <a:lnTo>
                    <a:pt x="195199" y="95376"/>
                  </a:lnTo>
                  <a:lnTo>
                    <a:pt x="196469" y="92075"/>
                  </a:lnTo>
                  <a:lnTo>
                    <a:pt x="228465" y="11528"/>
                  </a:lnTo>
                  <a:close/>
                </a:path>
                <a:path w="233044" h="276860">
                  <a:moveTo>
                    <a:pt x="229367" y="5460"/>
                  </a:moveTo>
                  <a:lnTo>
                    <a:pt x="217169" y="5460"/>
                  </a:lnTo>
                  <a:lnTo>
                    <a:pt x="223900" y="14096"/>
                  </a:lnTo>
                  <a:lnTo>
                    <a:pt x="213153" y="15581"/>
                  </a:lnTo>
                  <a:lnTo>
                    <a:pt x="208574" y="27116"/>
                  </a:lnTo>
                  <a:lnTo>
                    <a:pt x="226949" y="12700"/>
                  </a:lnTo>
                  <a:lnTo>
                    <a:pt x="228465" y="11528"/>
                  </a:lnTo>
                  <a:lnTo>
                    <a:pt x="230168" y="7240"/>
                  </a:lnTo>
                  <a:lnTo>
                    <a:pt x="230250" y="6603"/>
                  </a:lnTo>
                  <a:lnTo>
                    <a:pt x="229367" y="5460"/>
                  </a:lnTo>
                  <a:close/>
                </a:path>
                <a:path w="233044" h="276860">
                  <a:moveTo>
                    <a:pt x="220510" y="1735"/>
                  </a:moveTo>
                  <a:lnTo>
                    <a:pt x="134874" y="13588"/>
                  </a:lnTo>
                  <a:lnTo>
                    <a:pt x="131318" y="13969"/>
                  </a:lnTo>
                  <a:lnTo>
                    <a:pt x="128905" y="17271"/>
                  </a:lnTo>
                  <a:lnTo>
                    <a:pt x="129920" y="24129"/>
                  </a:lnTo>
                  <a:lnTo>
                    <a:pt x="133095" y="26542"/>
                  </a:lnTo>
                  <a:lnTo>
                    <a:pt x="136525" y="26161"/>
                  </a:lnTo>
                  <a:lnTo>
                    <a:pt x="200726" y="17296"/>
                  </a:lnTo>
                  <a:lnTo>
                    <a:pt x="219201" y="2793"/>
                  </a:lnTo>
                  <a:lnTo>
                    <a:pt x="220510" y="1735"/>
                  </a:lnTo>
                  <a:close/>
                </a:path>
                <a:path w="233044" h="276860">
                  <a:moveTo>
                    <a:pt x="225331" y="1067"/>
                  </a:moveTo>
                  <a:lnTo>
                    <a:pt x="220510" y="1735"/>
                  </a:lnTo>
                  <a:lnTo>
                    <a:pt x="219201" y="2793"/>
                  </a:lnTo>
                  <a:lnTo>
                    <a:pt x="200726" y="17296"/>
                  </a:lnTo>
                  <a:lnTo>
                    <a:pt x="213153" y="15581"/>
                  </a:lnTo>
                  <a:lnTo>
                    <a:pt x="217169" y="5460"/>
                  </a:lnTo>
                  <a:lnTo>
                    <a:pt x="229367" y="5460"/>
                  </a:lnTo>
                  <a:lnTo>
                    <a:pt x="228092" y="3809"/>
                  </a:lnTo>
                  <a:lnTo>
                    <a:pt x="225932" y="1142"/>
                  </a:lnTo>
                  <a:lnTo>
                    <a:pt x="225331" y="1067"/>
                  </a:lnTo>
                  <a:close/>
                </a:path>
                <a:path w="233044" h="276860">
                  <a:moveTo>
                    <a:pt x="217169" y="5460"/>
                  </a:moveTo>
                  <a:lnTo>
                    <a:pt x="213153" y="15581"/>
                  </a:lnTo>
                  <a:lnTo>
                    <a:pt x="223900" y="14096"/>
                  </a:lnTo>
                  <a:lnTo>
                    <a:pt x="217169" y="5460"/>
                  </a:lnTo>
                  <a:close/>
                </a:path>
                <a:path w="233044" h="276860">
                  <a:moveTo>
                    <a:pt x="230168" y="7240"/>
                  </a:moveTo>
                  <a:lnTo>
                    <a:pt x="228465" y="11528"/>
                  </a:lnTo>
                  <a:lnTo>
                    <a:pt x="229743" y="10540"/>
                  </a:lnTo>
                  <a:lnTo>
                    <a:pt x="230168" y="7240"/>
                  </a:lnTo>
                  <a:close/>
                </a:path>
                <a:path w="233044" h="276860">
                  <a:moveTo>
                    <a:pt x="233044" y="0"/>
                  </a:moveTo>
                  <a:lnTo>
                    <a:pt x="225331" y="1067"/>
                  </a:lnTo>
                  <a:lnTo>
                    <a:pt x="225932" y="1142"/>
                  </a:lnTo>
                  <a:lnTo>
                    <a:pt x="228092" y="3809"/>
                  </a:lnTo>
                  <a:lnTo>
                    <a:pt x="230250" y="6603"/>
                  </a:lnTo>
                  <a:lnTo>
                    <a:pt x="230168" y="7240"/>
                  </a:lnTo>
                  <a:lnTo>
                    <a:pt x="233044" y="0"/>
                  </a:lnTo>
                  <a:close/>
                </a:path>
                <a:path w="233044" h="276860">
                  <a:moveTo>
                    <a:pt x="221869" y="634"/>
                  </a:moveTo>
                  <a:lnTo>
                    <a:pt x="220510" y="1735"/>
                  </a:lnTo>
                  <a:lnTo>
                    <a:pt x="225331" y="1067"/>
                  </a:lnTo>
                  <a:lnTo>
                    <a:pt x="221869" y="634"/>
                  </a:lnTo>
                  <a:close/>
                </a:path>
              </a:pathLst>
            </a:custGeom>
            <a:solidFill>
              <a:srgbClr val="0000CC"/>
            </a:solidFill>
          </p:spPr>
          <p:txBody>
            <a:bodyPr wrap="square" lIns="0" tIns="0" rIns="0" bIns="0" rtlCol="0"/>
            <a:lstStyle/>
            <a:p>
              <a:endParaRPr/>
            </a:p>
          </p:txBody>
        </p:sp>
        <p:sp>
          <p:nvSpPr>
            <p:cNvPr id="27" name="object 27"/>
            <p:cNvSpPr/>
            <p:nvPr/>
          </p:nvSpPr>
          <p:spPr>
            <a:xfrm>
              <a:off x="4510277" y="2049017"/>
              <a:ext cx="3188335" cy="2245360"/>
            </a:xfrm>
            <a:custGeom>
              <a:avLst/>
              <a:gdLst/>
              <a:ahLst/>
              <a:cxnLst/>
              <a:rect l="l" t="t" r="r" b="b"/>
              <a:pathLst>
                <a:path w="3188334" h="2245360">
                  <a:moveTo>
                    <a:pt x="3188207" y="0"/>
                  </a:moveTo>
                  <a:lnTo>
                    <a:pt x="0" y="0"/>
                  </a:lnTo>
                  <a:lnTo>
                    <a:pt x="0" y="2244851"/>
                  </a:lnTo>
                  <a:lnTo>
                    <a:pt x="3188207" y="2244851"/>
                  </a:lnTo>
                  <a:lnTo>
                    <a:pt x="3188207" y="0"/>
                  </a:lnTo>
                  <a:close/>
                </a:path>
              </a:pathLst>
            </a:custGeom>
            <a:solidFill>
              <a:srgbClr val="D4E3FF"/>
            </a:solidFill>
          </p:spPr>
          <p:txBody>
            <a:bodyPr wrap="square" lIns="0" tIns="0" rIns="0" bIns="0" rtlCol="0"/>
            <a:lstStyle/>
            <a:p>
              <a:endParaRPr/>
            </a:p>
          </p:txBody>
        </p:sp>
        <p:sp>
          <p:nvSpPr>
            <p:cNvPr id="28" name="object 28"/>
            <p:cNvSpPr/>
            <p:nvPr/>
          </p:nvSpPr>
          <p:spPr>
            <a:xfrm>
              <a:off x="5732525" y="2367533"/>
              <a:ext cx="673735" cy="437515"/>
            </a:xfrm>
            <a:custGeom>
              <a:avLst/>
              <a:gdLst/>
              <a:ahLst/>
              <a:cxnLst/>
              <a:rect l="l" t="t" r="r" b="b"/>
              <a:pathLst>
                <a:path w="673735" h="437514">
                  <a:moveTo>
                    <a:pt x="600710" y="0"/>
                  </a:moveTo>
                  <a:lnTo>
                    <a:pt x="72898" y="0"/>
                  </a:lnTo>
                  <a:lnTo>
                    <a:pt x="44523" y="5728"/>
                  </a:lnTo>
                  <a:lnTo>
                    <a:pt x="21351" y="21351"/>
                  </a:lnTo>
                  <a:lnTo>
                    <a:pt x="5728" y="44523"/>
                  </a:lnTo>
                  <a:lnTo>
                    <a:pt x="0" y="72898"/>
                  </a:lnTo>
                  <a:lnTo>
                    <a:pt x="0" y="364489"/>
                  </a:lnTo>
                  <a:lnTo>
                    <a:pt x="5728" y="392864"/>
                  </a:lnTo>
                  <a:lnTo>
                    <a:pt x="21351" y="416036"/>
                  </a:lnTo>
                  <a:lnTo>
                    <a:pt x="44523" y="431659"/>
                  </a:lnTo>
                  <a:lnTo>
                    <a:pt x="72898" y="437388"/>
                  </a:lnTo>
                  <a:lnTo>
                    <a:pt x="600710" y="437388"/>
                  </a:lnTo>
                  <a:lnTo>
                    <a:pt x="629084" y="431659"/>
                  </a:lnTo>
                  <a:lnTo>
                    <a:pt x="652256" y="416036"/>
                  </a:lnTo>
                  <a:lnTo>
                    <a:pt x="667879" y="392864"/>
                  </a:lnTo>
                  <a:lnTo>
                    <a:pt x="673608" y="364489"/>
                  </a:lnTo>
                  <a:lnTo>
                    <a:pt x="673608" y="72898"/>
                  </a:lnTo>
                  <a:lnTo>
                    <a:pt x="667879" y="44523"/>
                  </a:lnTo>
                  <a:lnTo>
                    <a:pt x="652256" y="21351"/>
                  </a:lnTo>
                  <a:lnTo>
                    <a:pt x="629084" y="5728"/>
                  </a:lnTo>
                  <a:lnTo>
                    <a:pt x="600710" y="0"/>
                  </a:lnTo>
                  <a:close/>
                </a:path>
              </a:pathLst>
            </a:custGeom>
            <a:solidFill>
              <a:srgbClr val="377CFF"/>
            </a:solidFill>
          </p:spPr>
          <p:txBody>
            <a:bodyPr wrap="square" lIns="0" tIns="0" rIns="0" bIns="0" rtlCol="0"/>
            <a:lstStyle/>
            <a:p>
              <a:endParaRPr/>
            </a:p>
          </p:txBody>
        </p:sp>
        <p:sp>
          <p:nvSpPr>
            <p:cNvPr id="29" name="object 29"/>
            <p:cNvSpPr/>
            <p:nvPr/>
          </p:nvSpPr>
          <p:spPr>
            <a:xfrm>
              <a:off x="5732525" y="2367533"/>
              <a:ext cx="673735" cy="437515"/>
            </a:xfrm>
            <a:custGeom>
              <a:avLst/>
              <a:gdLst/>
              <a:ahLst/>
              <a:cxnLst/>
              <a:rect l="l" t="t" r="r" b="b"/>
              <a:pathLst>
                <a:path w="673735" h="437514">
                  <a:moveTo>
                    <a:pt x="0" y="72898"/>
                  </a:moveTo>
                  <a:lnTo>
                    <a:pt x="5728" y="44523"/>
                  </a:lnTo>
                  <a:lnTo>
                    <a:pt x="21351" y="21351"/>
                  </a:lnTo>
                  <a:lnTo>
                    <a:pt x="44523" y="5728"/>
                  </a:lnTo>
                  <a:lnTo>
                    <a:pt x="72898" y="0"/>
                  </a:lnTo>
                  <a:lnTo>
                    <a:pt x="600710" y="0"/>
                  </a:lnTo>
                  <a:lnTo>
                    <a:pt x="629084" y="5728"/>
                  </a:lnTo>
                  <a:lnTo>
                    <a:pt x="652256" y="21351"/>
                  </a:lnTo>
                  <a:lnTo>
                    <a:pt x="667879" y="44523"/>
                  </a:lnTo>
                  <a:lnTo>
                    <a:pt x="673608" y="72898"/>
                  </a:lnTo>
                  <a:lnTo>
                    <a:pt x="673608" y="364489"/>
                  </a:lnTo>
                  <a:lnTo>
                    <a:pt x="667879" y="392864"/>
                  </a:lnTo>
                  <a:lnTo>
                    <a:pt x="652256" y="416036"/>
                  </a:lnTo>
                  <a:lnTo>
                    <a:pt x="629084" y="431659"/>
                  </a:lnTo>
                  <a:lnTo>
                    <a:pt x="600710" y="437388"/>
                  </a:lnTo>
                  <a:lnTo>
                    <a:pt x="72898" y="437388"/>
                  </a:lnTo>
                  <a:lnTo>
                    <a:pt x="44523" y="431659"/>
                  </a:lnTo>
                  <a:lnTo>
                    <a:pt x="21351" y="416036"/>
                  </a:lnTo>
                  <a:lnTo>
                    <a:pt x="5728" y="392864"/>
                  </a:lnTo>
                  <a:lnTo>
                    <a:pt x="0" y="364489"/>
                  </a:lnTo>
                  <a:lnTo>
                    <a:pt x="0" y="72898"/>
                  </a:lnTo>
                  <a:close/>
                </a:path>
              </a:pathLst>
            </a:custGeom>
            <a:ln w="19812">
              <a:solidFill>
                <a:srgbClr val="FFFFFF"/>
              </a:solidFill>
            </a:ln>
          </p:spPr>
          <p:txBody>
            <a:bodyPr wrap="square" lIns="0" tIns="0" rIns="0" bIns="0" rtlCol="0"/>
            <a:lstStyle/>
            <a:p>
              <a:endParaRPr/>
            </a:p>
          </p:txBody>
        </p:sp>
        <p:sp>
          <p:nvSpPr>
            <p:cNvPr id="30" name="object 30"/>
            <p:cNvSpPr/>
            <p:nvPr/>
          </p:nvSpPr>
          <p:spPr>
            <a:xfrm>
              <a:off x="6491350" y="2720593"/>
              <a:ext cx="230504" cy="269240"/>
            </a:xfrm>
            <a:custGeom>
              <a:avLst/>
              <a:gdLst/>
              <a:ahLst/>
              <a:cxnLst/>
              <a:rect l="l" t="t" r="r" b="b"/>
              <a:pathLst>
                <a:path w="230504" h="269239">
                  <a:moveTo>
                    <a:pt x="226482" y="261038"/>
                  </a:moveTo>
                  <a:lnTo>
                    <a:pt x="226314" y="261619"/>
                  </a:lnTo>
                  <a:lnTo>
                    <a:pt x="223266" y="263270"/>
                  </a:lnTo>
                  <a:lnTo>
                    <a:pt x="220091" y="264921"/>
                  </a:lnTo>
                  <a:lnTo>
                    <a:pt x="226187" y="268731"/>
                  </a:lnTo>
                  <a:lnTo>
                    <a:pt x="226482" y="261038"/>
                  </a:lnTo>
                  <a:close/>
                </a:path>
                <a:path w="230504" h="269239">
                  <a:moveTo>
                    <a:pt x="219929" y="264868"/>
                  </a:moveTo>
                  <a:lnTo>
                    <a:pt x="220091" y="264921"/>
                  </a:lnTo>
                  <a:lnTo>
                    <a:pt x="219929" y="264868"/>
                  </a:lnTo>
                  <a:close/>
                </a:path>
                <a:path w="230504" h="269239">
                  <a:moveTo>
                    <a:pt x="203580" y="239886"/>
                  </a:moveTo>
                  <a:lnTo>
                    <a:pt x="215437" y="262094"/>
                  </a:lnTo>
                  <a:lnTo>
                    <a:pt x="219929" y="264868"/>
                  </a:lnTo>
                  <a:lnTo>
                    <a:pt x="220091" y="264921"/>
                  </a:lnTo>
                  <a:lnTo>
                    <a:pt x="223266" y="263270"/>
                  </a:lnTo>
                  <a:lnTo>
                    <a:pt x="226314" y="261619"/>
                  </a:lnTo>
                  <a:lnTo>
                    <a:pt x="226482" y="261038"/>
                  </a:lnTo>
                  <a:lnTo>
                    <a:pt x="226621" y="257428"/>
                  </a:lnTo>
                  <a:lnTo>
                    <a:pt x="213868" y="257428"/>
                  </a:lnTo>
                  <a:lnTo>
                    <a:pt x="214291" y="246512"/>
                  </a:lnTo>
                  <a:lnTo>
                    <a:pt x="203580" y="239886"/>
                  </a:lnTo>
                  <a:close/>
                </a:path>
                <a:path w="230504" h="269239">
                  <a:moveTo>
                    <a:pt x="215437" y="262094"/>
                  </a:moveTo>
                  <a:lnTo>
                    <a:pt x="216280" y="263651"/>
                  </a:lnTo>
                  <a:lnTo>
                    <a:pt x="219929" y="264868"/>
                  </a:lnTo>
                  <a:lnTo>
                    <a:pt x="215437" y="262094"/>
                  </a:lnTo>
                  <a:close/>
                </a:path>
                <a:path w="230504" h="269239">
                  <a:moveTo>
                    <a:pt x="145542" y="203961"/>
                  </a:moveTo>
                  <a:lnTo>
                    <a:pt x="141604" y="204977"/>
                  </a:lnTo>
                  <a:lnTo>
                    <a:pt x="139826" y="207898"/>
                  </a:lnTo>
                  <a:lnTo>
                    <a:pt x="137922" y="210946"/>
                  </a:lnTo>
                  <a:lnTo>
                    <a:pt x="138810" y="214883"/>
                  </a:lnTo>
                  <a:lnTo>
                    <a:pt x="141858" y="216661"/>
                  </a:lnTo>
                  <a:lnTo>
                    <a:pt x="215437" y="262094"/>
                  </a:lnTo>
                  <a:lnTo>
                    <a:pt x="203580" y="239886"/>
                  </a:lnTo>
                  <a:lnTo>
                    <a:pt x="145542" y="203961"/>
                  </a:lnTo>
                  <a:close/>
                </a:path>
                <a:path w="230504" h="269239">
                  <a:moveTo>
                    <a:pt x="226667" y="256226"/>
                  </a:moveTo>
                  <a:lnTo>
                    <a:pt x="226482" y="261038"/>
                  </a:lnTo>
                  <a:lnTo>
                    <a:pt x="227456" y="257682"/>
                  </a:lnTo>
                  <a:lnTo>
                    <a:pt x="226667" y="256226"/>
                  </a:lnTo>
                  <a:close/>
                </a:path>
                <a:path w="230504" h="269239">
                  <a:moveTo>
                    <a:pt x="214291" y="246512"/>
                  </a:moveTo>
                  <a:lnTo>
                    <a:pt x="213868" y="257428"/>
                  </a:lnTo>
                  <a:lnTo>
                    <a:pt x="223520" y="252221"/>
                  </a:lnTo>
                  <a:lnTo>
                    <a:pt x="214291" y="246512"/>
                  </a:lnTo>
                  <a:close/>
                </a:path>
                <a:path w="230504" h="269239">
                  <a:moveTo>
                    <a:pt x="214782" y="233845"/>
                  </a:moveTo>
                  <a:lnTo>
                    <a:pt x="214291" y="246512"/>
                  </a:lnTo>
                  <a:lnTo>
                    <a:pt x="223520" y="252221"/>
                  </a:lnTo>
                  <a:lnTo>
                    <a:pt x="213868" y="257428"/>
                  </a:lnTo>
                  <a:lnTo>
                    <a:pt x="226621" y="257428"/>
                  </a:lnTo>
                  <a:lnTo>
                    <a:pt x="226667" y="256226"/>
                  </a:lnTo>
                  <a:lnTo>
                    <a:pt x="225805" y="254634"/>
                  </a:lnTo>
                  <a:lnTo>
                    <a:pt x="214782" y="233845"/>
                  </a:lnTo>
                  <a:close/>
                </a:path>
                <a:path w="230504" h="269239">
                  <a:moveTo>
                    <a:pt x="220345" y="162940"/>
                  </a:moveTo>
                  <a:lnTo>
                    <a:pt x="217424" y="165734"/>
                  </a:lnTo>
                  <a:lnTo>
                    <a:pt x="214782" y="233845"/>
                  </a:lnTo>
                  <a:lnTo>
                    <a:pt x="225805" y="254634"/>
                  </a:lnTo>
                  <a:lnTo>
                    <a:pt x="226667" y="256226"/>
                  </a:lnTo>
                  <a:lnTo>
                    <a:pt x="230124" y="166242"/>
                  </a:lnTo>
                  <a:lnTo>
                    <a:pt x="227456" y="163321"/>
                  </a:lnTo>
                  <a:lnTo>
                    <a:pt x="223900" y="163194"/>
                  </a:lnTo>
                  <a:lnTo>
                    <a:pt x="220345" y="162940"/>
                  </a:lnTo>
                  <a:close/>
                </a:path>
                <a:path w="230504" h="269239">
                  <a:moveTo>
                    <a:pt x="8382" y="0"/>
                  </a:moveTo>
                  <a:lnTo>
                    <a:pt x="4318" y="507"/>
                  </a:lnTo>
                  <a:lnTo>
                    <a:pt x="2159" y="3301"/>
                  </a:lnTo>
                  <a:lnTo>
                    <a:pt x="0" y="5968"/>
                  </a:lnTo>
                  <a:lnTo>
                    <a:pt x="508" y="10032"/>
                  </a:lnTo>
                  <a:lnTo>
                    <a:pt x="3301" y="12191"/>
                  </a:lnTo>
                  <a:lnTo>
                    <a:pt x="37210" y="38861"/>
                  </a:lnTo>
                  <a:lnTo>
                    <a:pt x="69215" y="67182"/>
                  </a:lnTo>
                  <a:lnTo>
                    <a:pt x="99314" y="97154"/>
                  </a:lnTo>
                  <a:lnTo>
                    <a:pt x="127507" y="129031"/>
                  </a:lnTo>
                  <a:lnTo>
                    <a:pt x="153797" y="162432"/>
                  </a:lnTo>
                  <a:lnTo>
                    <a:pt x="178180" y="197484"/>
                  </a:lnTo>
                  <a:lnTo>
                    <a:pt x="200405" y="233933"/>
                  </a:lnTo>
                  <a:lnTo>
                    <a:pt x="203580" y="239886"/>
                  </a:lnTo>
                  <a:lnTo>
                    <a:pt x="214291" y="246512"/>
                  </a:lnTo>
                  <a:lnTo>
                    <a:pt x="188595" y="190245"/>
                  </a:lnTo>
                  <a:lnTo>
                    <a:pt x="163829" y="154558"/>
                  </a:lnTo>
                  <a:lnTo>
                    <a:pt x="137032" y="120650"/>
                  </a:lnTo>
                  <a:lnTo>
                    <a:pt x="108203" y="88264"/>
                  </a:lnTo>
                  <a:lnTo>
                    <a:pt x="77597" y="57657"/>
                  </a:lnTo>
                  <a:lnTo>
                    <a:pt x="44957" y="28828"/>
                  </a:lnTo>
                  <a:lnTo>
                    <a:pt x="11049" y="2158"/>
                  </a:lnTo>
                  <a:lnTo>
                    <a:pt x="8382" y="0"/>
                  </a:lnTo>
                  <a:close/>
                </a:path>
              </a:pathLst>
            </a:custGeom>
            <a:solidFill>
              <a:srgbClr val="0000CC"/>
            </a:solidFill>
          </p:spPr>
          <p:txBody>
            <a:bodyPr wrap="square" lIns="0" tIns="0" rIns="0" bIns="0" rtlCol="0"/>
            <a:lstStyle/>
            <a:p>
              <a:endParaRPr/>
            </a:p>
          </p:txBody>
        </p:sp>
        <p:sp>
          <p:nvSpPr>
            <p:cNvPr id="31" name="object 31"/>
            <p:cNvSpPr/>
            <p:nvPr/>
          </p:nvSpPr>
          <p:spPr>
            <a:xfrm>
              <a:off x="6456425" y="3091433"/>
              <a:ext cx="673735" cy="437515"/>
            </a:xfrm>
            <a:custGeom>
              <a:avLst/>
              <a:gdLst/>
              <a:ahLst/>
              <a:cxnLst/>
              <a:rect l="l" t="t" r="r" b="b"/>
              <a:pathLst>
                <a:path w="673734" h="437514">
                  <a:moveTo>
                    <a:pt x="600709" y="0"/>
                  </a:moveTo>
                  <a:lnTo>
                    <a:pt x="72898" y="0"/>
                  </a:lnTo>
                  <a:lnTo>
                    <a:pt x="44523" y="5728"/>
                  </a:lnTo>
                  <a:lnTo>
                    <a:pt x="21351" y="21351"/>
                  </a:lnTo>
                  <a:lnTo>
                    <a:pt x="5728" y="44523"/>
                  </a:lnTo>
                  <a:lnTo>
                    <a:pt x="0" y="72898"/>
                  </a:lnTo>
                  <a:lnTo>
                    <a:pt x="0" y="364489"/>
                  </a:lnTo>
                  <a:lnTo>
                    <a:pt x="5728" y="392864"/>
                  </a:lnTo>
                  <a:lnTo>
                    <a:pt x="21351" y="416036"/>
                  </a:lnTo>
                  <a:lnTo>
                    <a:pt x="44523" y="431659"/>
                  </a:lnTo>
                  <a:lnTo>
                    <a:pt x="72898" y="437388"/>
                  </a:lnTo>
                  <a:lnTo>
                    <a:pt x="600709" y="437388"/>
                  </a:lnTo>
                  <a:lnTo>
                    <a:pt x="629084" y="431659"/>
                  </a:lnTo>
                  <a:lnTo>
                    <a:pt x="652256" y="416036"/>
                  </a:lnTo>
                  <a:lnTo>
                    <a:pt x="667879" y="392864"/>
                  </a:lnTo>
                  <a:lnTo>
                    <a:pt x="673607" y="364489"/>
                  </a:lnTo>
                  <a:lnTo>
                    <a:pt x="673607" y="72898"/>
                  </a:lnTo>
                  <a:lnTo>
                    <a:pt x="667879" y="44523"/>
                  </a:lnTo>
                  <a:lnTo>
                    <a:pt x="652256" y="21351"/>
                  </a:lnTo>
                  <a:lnTo>
                    <a:pt x="629084" y="5728"/>
                  </a:lnTo>
                  <a:lnTo>
                    <a:pt x="600709" y="0"/>
                  </a:lnTo>
                  <a:close/>
                </a:path>
              </a:pathLst>
            </a:custGeom>
            <a:solidFill>
              <a:srgbClr val="377CFF"/>
            </a:solidFill>
          </p:spPr>
          <p:txBody>
            <a:bodyPr wrap="square" lIns="0" tIns="0" rIns="0" bIns="0" rtlCol="0"/>
            <a:lstStyle/>
            <a:p>
              <a:endParaRPr/>
            </a:p>
          </p:txBody>
        </p:sp>
        <p:sp>
          <p:nvSpPr>
            <p:cNvPr id="32" name="object 32"/>
            <p:cNvSpPr/>
            <p:nvPr/>
          </p:nvSpPr>
          <p:spPr>
            <a:xfrm>
              <a:off x="6456425" y="3091433"/>
              <a:ext cx="673735" cy="437515"/>
            </a:xfrm>
            <a:custGeom>
              <a:avLst/>
              <a:gdLst/>
              <a:ahLst/>
              <a:cxnLst/>
              <a:rect l="l" t="t" r="r" b="b"/>
              <a:pathLst>
                <a:path w="673734" h="437514">
                  <a:moveTo>
                    <a:pt x="0" y="72898"/>
                  </a:moveTo>
                  <a:lnTo>
                    <a:pt x="5728" y="44523"/>
                  </a:lnTo>
                  <a:lnTo>
                    <a:pt x="21351" y="21351"/>
                  </a:lnTo>
                  <a:lnTo>
                    <a:pt x="44523" y="5728"/>
                  </a:lnTo>
                  <a:lnTo>
                    <a:pt x="72898" y="0"/>
                  </a:lnTo>
                  <a:lnTo>
                    <a:pt x="600709" y="0"/>
                  </a:lnTo>
                  <a:lnTo>
                    <a:pt x="629084" y="5728"/>
                  </a:lnTo>
                  <a:lnTo>
                    <a:pt x="652256" y="21351"/>
                  </a:lnTo>
                  <a:lnTo>
                    <a:pt x="667879" y="44523"/>
                  </a:lnTo>
                  <a:lnTo>
                    <a:pt x="673607" y="72898"/>
                  </a:lnTo>
                  <a:lnTo>
                    <a:pt x="673607" y="364489"/>
                  </a:lnTo>
                  <a:lnTo>
                    <a:pt x="667879" y="392864"/>
                  </a:lnTo>
                  <a:lnTo>
                    <a:pt x="652256" y="416036"/>
                  </a:lnTo>
                  <a:lnTo>
                    <a:pt x="629084" y="431659"/>
                  </a:lnTo>
                  <a:lnTo>
                    <a:pt x="600709" y="437388"/>
                  </a:lnTo>
                  <a:lnTo>
                    <a:pt x="72898" y="437388"/>
                  </a:lnTo>
                  <a:lnTo>
                    <a:pt x="44523" y="431659"/>
                  </a:lnTo>
                  <a:lnTo>
                    <a:pt x="21351" y="416036"/>
                  </a:lnTo>
                  <a:lnTo>
                    <a:pt x="5728" y="392864"/>
                  </a:lnTo>
                  <a:lnTo>
                    <a:pt x="0" y="364489"/>
                  </a:lnTo>
                  <a:lnTo>
                    <a:pt x="0" y="72898"/>
                  </a:lnTo>
                  <a:close/>
                </a:path>
              </a:pathLst>
            </a:custGeom>
            <a:ln w="19811">
              <a:solidFill>
                <a:srgbClr val="FFFFFF"/>
              </a:solidFill>
            </a:ln>
          </p:spPr>
          <p:txBody>
            <a:bodyPr wrap="square" lIns="0" tIns="0" rIns="0" bIns="0" rtlCol="0"/>
            <a:lstStyle/>
            <a:p>
              <a:endParaRPr/>
            </a:p>
          </p:txBody>
        </p:sp>
        <p:sp>
          <p:nvSpPr>
            <p:cNvPr id="33" name="object 33"/>
            <p:cNvSpPr/>
            <p:nvPr/>
          </p:nvSpPr>
          <p:spPr>
            <a:xfrm>
              <a:off x="6498463" y="3623817"/>
              <a:ext cx="226695" cy="269240"/>
            </a:xfrm>
            <a:custGeom>
              <a:avLst/>
              <a:gdLst/>
              <a:ahLst/>
              <a:cxnLst/>
              <a:rect l="l" t="t" r="r" b="b"/>
              <a:pathLst>
                <a:path w="226695" h="269239">
                  <a:moveTo>
                    <a:pt x="2880" y="261454"/>
                  </a:moveTo>
                  <a:lnTo>
                    <a:pt x="0" y="268731"/>
                  </a:lnTo>
                  <a:lnTo>
                    <a:pt x="7247" y="267728"/>
                  </a:lnTo>
                  <a:lnTo>
                    <a:pt x="7112" y="267715"/>
                  </a:lnTo>
                  <a:lnTo>
                    <a:pt x="2794" y="262127"/>
                  </a:lnTo>
                  <a:lnTo>
                    <a:pt x="2880" y="261454"/>
                  </a:lnTo>
                  <a:close/>
                </a:path>
                <a:path w="226695" h="269239">
                  <a:moveTo>
                    <a:pt x="12534" y="266996"/>
                  </a:moveTo>
                  <a:lnTo>
                    <a:pt x="7247" y="267728"/>
                  </a:lnTo>
                  <a:lnTo>
                    <a:pt x="11176" y="268096"/>
                  </a:lnTo>
                  <a:lnTo>
                    <a:pt x="12534" y="266996"/>
                  </a:lnTo>
                  <a:close/>
                </a:path>
                <a:path w="226695" h="269239">
                  <a:moveTo>
                    <a:pt x="24474" y="241484"/>
                  </a:moveTo>
                  <a:lnTo>
                    <a:pt x="5968" y="256031"/>
                  </a:lnTo>
                  <a:lnTo>
                    <a:pt x="4583" y="257153"/>
                  </a:lnTo>
                  <a:lnTo>
                    <a:pt x="2880" y="261454"/>
                  </a:lnTo>
                  <a:lnTo>
                    <a:pt x="2794" y="262127"/>
                  </a:lnTo>
                  <a:lnTo>
                    <a:pt x="7112" y="267715"/>
                  </a:lnTo>
                  <a:lnTo>
                    <a:pt x="7247" y="267728"/>
                  </a:lnTo>
                  <a:lnTo>
                    <a:pt x="12534" y="266996"/>
                  </a:lnTo>
                  <a:lnTo>
                    <a:pt x="13842" y="265937"/>
                  </a:lnTo>
                  <a:lnTo>
                    <a:pt x="17256" y="263270"/>
                  </a:lnTo>
                  <a:lnTo>
                    <a:pt x="15875" y="263270"/>
                  </a:lnTo>
                  <a:lnTo>
                    <a:pt x="9016" y="254761"/>
                  </a:lnTo>
                  <a:lnTo>
                    <a:pt x="19829" y="253251"/>
                  </a:lnTo>
                  <a:lnTo>
                    <a:pt x="24474" y="241484"/>
                  </a:lnTo>
                  <a:close/>
                </a:path>
                <a:path w="226695" h="269239">
                  <a:moveTo>
                    <a:pt x="99948" y="242061"/>
                  </a:moveTo>
                  <a:lnTo>
                    <a:pt x="32312" y="251508"/>
                  </a:lnTo>
                  <a:lnTo>
                    <a:pt x="13842" y="265937"/>
                  </a:lnTo>
                  <a:lnTo>
                    <a:pt x="12534" y="266996"/>
                  </a:lnTo>
                  <a:lnTo>
                    <a:pt x="101727" y="254634"/>
                  </a:lnTo>
                  <a:lnTo>
                    <a:pt x="104139" y="251459"/>
                  </a:lnTo>
                  <a:lnTo>
                    <a:pt x="103123" y="244474"/>
                  </a:lnTo>
                  <a:lnTo>
                    <a:pt x="99948" y="242061"/>
                  </a:lnTo>
                  <a:close/>
                </a:path>
                <a:path w="226695" h="269239">
                  <a:moveTo>
                    <a:pt x="19829" y="253251"/>
                  </a:moveTo>
                  <a:lnTo>
                    <a:pt x="9016" y="254761"/>
                  </a:lnTo>
                  <a:lnTo>
                    <a:pt x="15875" y="263270"/>
                  </a:lnTo>
                  <a:lnTo>
                    <a:pt x="19829" y="253251"/>
                  </a:lnTo>
                  <a:close/>
                </a:path>
                <a:path w="226695" h="269239">
                  <a:moveTo>
                    <a:pt x="32312" y="251508"/>
                  </a:moveTo>
                  <a:lnTo>
                    <a:pt x="19829" y="253251"/>
                  </a:lnTo>
                  <a:lnTo>
                    <a:pt x="15875" y="263270"/>
                  </a:lnTo>
                  <a:lnTo>
                    <a:pt x="17256" y="263270"/>
                  </a:lnTo>
                  <a:lnTo>
                    <a:pt x="32312" y="251508"/>
                  </a:lnTo>
                  <a:close/>
                </a:path>
                <a:path w="226695" h="269239">
                  <a:moveTo>
                    <a:pt x="4583" y="257153"/>
                  </a:moveTo>
                  <a:lnTo>
                    <a:pt x="3301" y="258190"/>
                  </a:lnTo>
                  <a:lnTo>
                    <a:pt x="2880" y="261454"/>
                  </a:lnTo>
                  <a:lnTo>
                    <a:pt x="4583" y="257153"/>
                  </a:lnTo>
                  <a:close/>
                </a:path>
                <a:path w="226695" h="269239">
                  <a:moveTo>
                    <a:pt x="41402" y="171703"/>
                  </a:moveTo>
                  <a:lnTo>
                    <a:pt x="37718" y="173354"/>
                  </a:lnTo>
                  <a:lnTo>
                    <a:pt x="36448" y="176656"/>
                  </a:lnTo>
                  <a:lnTo>
                    <a:pt x="4583" y="257153"/>
                  </a:lnTo>
                  <a:lnTo>
                    <a:pt x="5968" y="256031"/>
                  </a:lnTo>
                  <a:lnTo>
                    <a:pt x="24474" y="241484"/>
                  </a:lnTo>
                  <a:lnTo>
                    <a:pt x="48260" y="181228"/>
                  </a:lnTo>
                  <a:lnTo>
                    <a:pt x="49530" y="178053"/>
                  </a:lnTo>
                  <a:lnTo>
                    <a:pt x="48006" y="174370"/>
                  </a:lnTo>
                  <a:lnTo>
                    <a:pt x="44704" y="173100"/>
                  </a:lnTo>
                  <a:lnTo>
                    <a:pt x="41402" y="171703"/>
                  </a:lnTo>
                  <a:close/>
                </a:path>
                <a:path w="226695" h="269239">
                  <a:moveTo>
                    <a:pt x="218947" y="0"/>
                  </a:moveTo>
                  <a:lnTo>
                    <a:pt x="215137" y="1142"/>
                  </a:lnTo>
                  <a:lnTo>
                    <a:pt x="213487" y="4190"/>
                  </a:lnTo>
                  <a:lnTo>
                    <a:pt x="193166" y="42290"/>
                  </a:lnTo>
                  <a:lnTo>
                    <a:pt x="170814" y="78739"/>
                  </a:lnTo>
                  <a:lnTo>
                    <a:pt x="146431" y="113791"/>
                  </a:lnTo>
                  <a:lnTo>
                    <a:pt x="120141" y="147192"/>
                  </a:lnTo>
                  <a:lnTo>
                    <a:pt x="91947" y="179069"/>
                  </a:lnTo>
                  <a:lnTo>
                    <a:pt x="61721" y="209041"/>
                  </a:lnTo>
                  <a:lnTo>
                    <a:pt x="29717" y="237362"/>
                  </a:lnTo>
                  <a:lnTo>
                    <a:pt x="24474" y="241484"/>
                  </a:lnTo>
                  <a:lnTo>
                    <a:pt x="19829" y="253251"/>
                  </a:lnTo>
                  <a:lnTo>
                    <a:pt x="70738" y="218058"/>
                  </a:lnTo>
                  <a:lnTo>
                    <a:pt x="101345" y="187451"/>
                  </a:lnTo>
                  <a:lnTo>
                    <a:pt x="130175" y="155066"/>
                  </a:lnTo>
                  <a:lnTo>
                    <a:pt x="156971" y="121030"/>
                  </a:lnTo>
                  <a:lnTo>
                    <a:pt x="181737" y="85343"/>
                  </a:lnTo>
                  <a:lnTo>
                    <a:pt x="204342" y="48259"/>
                  </a:lnTo>
                  <a:lnTo>
                    <a:pt x="224662" y="10159"/>
                  </a:lnTo>
                  <a:lnTo>
                    <a:pt x="226313" y="7111"/>
                  </a:lnTo>
                  <a:lnTo>
                    <a:pt x="225170" y="3301"/>
                  </a:lnTo>
                  <a:lnTo>
                    <a:pt x="221995" y="1650"/>
                  </a:lnTo>
                  <a:lnTo>
                    <a:pt x="218947" y="0"/>
                  </a:lnTo>
                  <a:close/>
                </a:path>
              </a:pathLst>
            </a:custGeom>
            <a:solidFill>
              <a:srgbClr val="0000CC"/>
            </a:solidFill>
          </p:spPr>
          <p:txBody>
            <a:bodyPr wrap="square" lIns="0" tIns="0" rIns="0" bIns="0" rtlCol="0"/>
            <a:lstStyle/>
            <a:p>
              <a:endParaRPr/>
            </a:p>
          </p:txBody>
        </p:sp>
        <p:sp>
          <p:nvSpPr>
            <p:cNvPr id="34" name="object 34"/>
            <p:cNvSpPr/>
            <p:nvPr/>
          </p:nvSpPr>
          <p:spPr>
            <a:xfrm>
              <a:off x="5732525" y="3815333"/>
              <a:ext cx="673735" cy="437515"/>
            </a:xfrm>
            <a:custGeom>
              <a:avLst/>
              <a:gdLst/>
              <a:ahLst/>
              <a:cxnLst/>
              <a:rect l="l" t="t" r="r" b="b"/>
              <a:pathLst>
                <a:path w="673735" h="437514">
                  <a:moveTo>
                    <a:pt x="600710" y="0"/>
                  </a:moveTo>
                  <a:lnTo>
                    <a:pt x="72898" y="0"/>
                  </a:lnTo>
                  <a:lnTo>
                    <a:pt x="44523" y="5728"/>
                  </a:lnTo>
                  <a:lnTo>
                    <a:pt x="21351" y="21351"/>
                  </a:lnTo>
                  <a:lnTo>
                    <a:pt x="5728" y="44523"/>
                  </a:lnTo>
                  <a:lnTo>
                    <a:pt x="0" y="72898"/>
                  </a:lnTo>
                  <a:lnTo>
                    <a:pt x="0" y="364490"/>
                  </a:lnTo>
                  <a:lnTo>
                    <a:pt x="5728" y="392864"/>
                  </a:lnTo>
                  <a:lnTo>
                    <a:pt x="21351" y="416036"/>
                  </a:lnTo>
                  <a:lnTo>
                    <a:pt x="44523" y="431659"/>
                  </a:lnTo>
                  <a:lnTo>
                    <a:pt x="72898" y="437388"/>
                  </a:lnTo>
                  <a:lnTo>
                    <a:pt x="600710" y="437388"/>
                  </a:lnTo>
                  <a:lnTo>
                    <a:pt x="629084" y="431659"/>
                  </a:lnTo>
                  <a:lnTo>
                    <a:pt x="652256" y="416036"/>
                  </a:lnTo>
                  <a:lnTo>
                    <a:pt x="667879" y="392864"/>
                  </a:lnTo>
                  <a:lnTo>
                    <a:pt x="673608" y="364490"/>
                  </a:lnTo>
                  <a:lnTo>
                    <a:pt x="673608" y="72898"/>
                  </a:lnTo>
                  <a:lnTo>
                    <a:pt x="667879" y="44523"/>
                  </a:lnTo>
                  <a:lnTo>
                    <a:pt x="652256" y="21351"/>
                  </a:lnTo>
                  <a:lnTo>
                    <a:pt x="629084" y="5728"/>
                  </a:lnTo>
                  <a:lnTo>
                    <a:pt x="600710" y="0"/>
                  </a:lnTo>
                  <a:close/>
                </a:path>
              </a:pathLst>
            </a:custGeom>
            <a:solidFill>
              <a:srgbClr val="377CFF"/>
            </a:solidFill>
          </p:spPr>
          <p:txBody>
            <a:bodyPr wrap="square" lIns="0" tIns="0" rIns="0" bIns="0" rtlCol="0"/>
            <a:lstStyle/>
            <a:p>
              <a:endParaRPr/>
            </a:p>
          </p:txBody>
        </p:sp>
        <p:sp>
          <p:nvSpPr>
            <p:cNvPr id="35" name="object 35"/>
            <p:cNvSpPr/>
            <p:nvPr/>
          </p:nvSpPr>
          <p:spPr>
            <a:xfrm>
              <a:off x="5732525" y="3815333"/>
              <a:ext cx="673735" cy="437515"/>
            </a:xfrm>
            <a:custGeom>
              <a:avLst/>
              <a:gdLst/>
              <a:ahLst/>
              <a:cxnLst/>
              <a:rect l="l" t="t" r="r" b="b"/>
              <a:pathLst>
                <a:path w="673735" h="437514">
                  <a:moveTo>
                    <a:pt x="0" y="72898"/>
                  </a:moveTo>
                  <a:lnTo>
                    <a:pt x="5728" y="44523"/>
                  </a:lnTo>
                  <a:lnTo>
                    <a:pt x="21351" y="21351"/>
                  </a:lnTo>
                  <a:lnTo>
                    <a:pt x="44523" y="5728"/>
                  </a:lnTo>
                  <a:lnTo>
                    <a:pt x="72898" y="0"/>
                  </a:lnTo>
                  <a:lnTo>
                    <a:pt x="600710" y="0"/>
                  </a:lnTo>
                  <a:lnTo>
                    <a:pt x="629084" y="5728"/>
                  </a:lnTo>
                  <a:lnTo>
                    <a:pt x="652256" y="21351"/>
                  </a:lnTo>
                  <a:lnTo>
                    <a:pt x="667879" y="44523"/>
                  </a:lnTo>
                  <a:lnTo>
                    <a:pt x="673608" y="72898"/>
                  </a:lnTo>
                  <a:lnTo>
                    <a:pt x="673608" y="364490"/>
                  </a:lnTo>
                  <a:lnTo>
                    <a:pt x="667879" y="392864"/>
                  </a:lnTo>
                  <a:lnTo>
                    <a:pt x="652256" y="416036"/>
                  </a:lnTo>
                  <a:lnTo>
                    <a:pt x="629084" y="431659"/>
                  </a:lnTo>
                  <a:lnTo>
                    <a:pt x="600710" y="437388"/>
                  </a:lnTo>
                  <a:lnTo>
                    <a:pt x="72898" y="437388"/>
                  </a:lnTo>
                  <a:lnTo>
                    <a:pt x="44523" y="431659"/>
                  </a:lnTo>
                  <a:lnTo>
                    <a:pt x="21351" y="416036"/>
                  </a:lnTo>
                  <a:lnTo>
                    <a:pt x="5728" y="392864"/>
                  </a:lnTo>
                  <a:lnTo>
                    <a:pt x="0" y="364490"/>
                  </a:lnTo>
                  <a:lnTo>
                    <a:pt x="0" y="72898"/>
                  </a:lnTo>
                  <a:close/>
                </a:path>
              </a:pathLst>
            </a:custGeom>
            <a:ln w="19812">
              <a:solidFill>
                <a:srgbClr val="FFFFFF"/>
              </a:solidFill>
            </a:ln>
          </p:spPr>
          <p:txBody>
            <a:bodyPr wrap="square" lIns="0" tIns="0" rIns="0" bIns="0" rtlCol="0"/>
            <a:lstStyle/>
            <a:p>
              <a:endParaRPr/>
            </a:p>
          </p:txBody>
        </p:sp>
        <p:sp>
          <p:nvSpPr>
            <p:cNvPr id="36" name="object 36"/>
            <p:cNvSpPr/>
            <p:nvPr/>
          </p:nvSpPr>
          <p:spPr>
            <a:xfrm>
              <a:off x="5415788" y="3631056"/>
              <a:ext cx="230504" cy="269240"/>
            </a:xfrm>
            <a:custGeom>
              <a:avLst/>
              <a:gdLst/>
              <a:ahLst/>
              <a:cxnLst/>
              <a:rect l="l" t="t" r="r" b="b"/>
              <a:pathLst>
                <a:path w="230504" h="269239">
                  <a:moveTo>
                    <a:pt x="15720" y="22218"/>
                  </a:moveTo>
                  <a:lnTo>
                    <a:pt x="41401" y="78486"/>
                  </a:lnTo>
                  <a:lnTo>
                    <a:pt x="66166" y="114046"/>
                  </a:lnTo>
                  <a:lnTo>
                    <a:pt x="92963" y="148082"/>
                  </a:lnTo>
                  <a:lnTo>
                    <a:pt x="121792" y="180467"/>
                  </a:lnTo>
                  <a:lnTo>
                    <a:pt x="152526" y="211074"/>
                  </a:lnTo>
                  <a:lnTo>
                    <a:pt x="185038" y="239903"/>
                  </a:lnTo>
                  <a:lnTo>
                    <a:pt x="218948" y="266573"/>
                  </a:lnTo>
                  <a:lnTo>
                    <a:pt x="221741" y="268732"/>
                  </a:lnTo>
                  <a:lnTo>
                    <a:pt x="225678" y="268224"/>
                  </a:lnTo>
                  <a:lnTo>
                    <a:pt x="227964" y="265430"/>
                  </a:lnTo>
                  <a:lnTo>
                    <a:pt x="230124" y="262636"/>
                  </a:lnTo>
                  <a:lnTo>
                    <a:pt x="229615" y="258699"/>
                  </a:lnTo>
                  <a:lnTo>
                    <a:pt x="226822" y="256540"/>
                  </a:lnTo>
                  <a:lnTo>
                    <a:pt x="192912" y="229870"/>
                  </a:lnTo>
                  <a:lnTo>
                    <a:pt x="160909" y="201549"/>
                  </a:lnTo>
                  <a:lnTo>
                    <a:pt x="130810" y="171450"/>
                  </a:lnTo>
                  <a:lnTo>
                    <a:pt x="102488" y="139700"/>
                  </a:lnTo>
                  <a:lnTo>
                    <a:pt x="76200" y="106299"/>
                  </a:lnTo>
                  <a:lnTo>
                    <a:pt x="51815" y="71247"/>
                  </a:lnTo>
                  <a:lnTo>
                    <a:pt x="29577" y="34772"/>
                  </a:lnTo>
                  <a:lnTo>
                    <a:pt x="26441" y="28840"/>
                  </a:lnTo>
                  <a:lnTo>
                    <a:pt x="15720" y="22218"/>
                  </a:lnTo>
                  <a:close/>
                </a:path>
                <a:path w="230504" h="269239">
                  <a:moveTo>
                    <a:pt x="3449" y="12670"/>
                  </a:moveTo>
                  <a:lnTo>
                    <a:pt x="0" y="102489"/>
                  </a:lnTo>
                  <a:lnTo>
                    <a:pt x="2666" y="105410"/>
                  </a:lnTo>
                  <a:lnTo>
                    <a:pt x="9651" y="105664"/>
                  </a:lnTo>
                  <a:lnTo>
                    <a:pt x="12573" y="102997"/>
                  </a:lnTo>
                  <a:lnTo>
                    <a:pt x="12826" y="99441"/>
                  </a:lnTo>
                  <a:lnTo>
                    <a:pt x="15249" y="34772"/>
                  </a:lnTo>
                  <a:lnTo>
                    <a:pt x="4190" y="14097"/>
                  </a:lnTo>
                  <a:lnTo>
                    <a:pt x="3449" y="12670"/>
                  </a:lnTo>
                  <a:close/>
                </a:path>
                <a:path w="230504" h="269239">
                  <a:moveTo>
                    <a:pt x="14734" y="6666"/>
                  </a:moveTo>
                  <a:lnTo>
                    <a:pt x="26441" y="28840"/>
                  </a:lnTo>
                  <a:lnTo>
                    <a:pt x="81534" y="62865"/>
                  </a:lnTo>
                  <a:lnTo>
                    <a:pt x="84582" y="64643"/>
                  </a:lnTo>
                  <a:lnTo>
                    <a:pt x="88391" y="63754"/>
                  </a:lnTo>
                  <a:lnTo>
                    <a:pt x="90297" y="60706"/>
                  </a:lnTo>
                  <a:lnTo>
                    <a:pt x="92201" y="57785"/>
                  </a:lnTo>
                  <a:lnTo>
                    <a:pt x="91186" y="53848"/>
                  </a:lnTo>
                  <a:lnTo>
                    <a:pt x="60250" y="34772"/>
                  </a:lnTo>
                  <a:lnTo>
                    <a:pt x="14734" y="6666"/>
                  </a:lnTo>
                  <a:close/>
                </a:path>
                <a:path w="230504" h="269239">
                  <a:moveTo>
                    <a:pt x="9906" y="3810"/>
                  </a:moveTo>
                  <a:lnTo>
                    <a:pt x="3810" y="7112"/>
                  </a:lnTo>
                  <a:lnTo>
                    <a:pt x="3643" y="7610"/>
                  </a:lnTo>
                  <a:lnTo>
                    <a:pt x="3449" y="12670"/>
                  </a:lnTo>
                  <a:lnTo>
                    <a:pt x="4190" y="14097"/>
                  </a:lnTo>
                  <a:lnTo>
                    <a:pt x="15249" y="34772"/>
                  </a:lnTo>
                  <a:lnTo>
                    <a:pt x="15720" y="22218"/>
                  </a:lnTo>
                  <a:lnTo>
                    <a:pt x="6476" y="16510"/>
                  </a:lnTo>
                  <a:lnTo>
                    <a:pt x="16128" y="11303"/>
                  </a:lnTo>
                  <a:lnTo>
                    <a:pt x="17172" y="11303"/>
                  </a:lnTo>
                  <a:lnTo>
                    <a:pt x="14734" y="6666"/>
                  </a:lnTo>
                  <a:lnTo>
                    <a:pt x="10286" y="3920"/>
                  </a:lnTo>
                  <a:lnTo>
                    <a:pt x="9906" y="3810"/>
                  </a:lnTo>
                  <a:close/>
                </a:path>
                <a:path w="230504" h="269239">
                  <a:moveTo>
                    <a:pt x="17172" y="11303"/>
                  </a:moveTo>
                  <a:lnTo>
                    <a:pt x="16128" y="11303"/>
                  </a:lnTo>
                  <a:lnTo>
                    <a:pt x="15720" y="22218"/>
                  </a:lnTo>
                  <a:lnTo>
                    <a:pt x="26441" y="28840"/>
                  </a:lnTo>
                  <a:lnTo>
                    <a:pt x="17172" y="11303"/>
                  </a:lnTo>
                  <a:close/>
                </a:path>
                <a:path w="230504" h="269239">
                  <a:moveTo>
                    <a:pt x="16128" y="11303"/>
                  </a:moveTo>
                  <a:lnTo>
                    <a:pt x="6476" y="16510"/>
                  </a:lnTo>
                  <a:lnTo>
                    <a:pt x="15720" y="22218"/>
                  </a:lnTo>
                  <a:lnTo>
                    <a:pt x="16128" y="11303"/>
                  </a:lnTo>
                  <a:close/>
                </a:path>
                <a:path w="230504" h="269239">
                  <a:moveTo>
                    <a:pt x="3643" y="7610"/>
                  </a:moveTo>
                  <a:lnTo>
                    <a:pt x="2539" y="10922"/>
                  </a:lnTo>
                  <a:lnTo>
                    <a:pt x="3449" y="12670"/>
                  </a:lnTo>
                  <a:lnTo>
                    <a:pt x="3643" y="7610"/>
                  </a:lnTo>
                  <a:close/>
                </a:path>
                <a:path w="230504" h="269239">
                  <a:moveTo>
                    <a:pt x="3937" y="0"/>
                  </a:moveTo>
                  <a:lnTo>
                    <a:pt x="3643" y="7610"/>
                  </a:lnTo>
                  <a:lnTo>
                    <a:pt x="3810" y="7112"/>
                  </a:lnTo>
                  <a:lnTo>
                    <a:pt x="9906" y="3810"/>
                  </a:lnTo>
                  <a:lnTo>
                    <a:pt x="10107" y="3810"/>
                  </a:lnTo>
                  <a:lnTo>
                    <a:pt x="3937" y="0"/>
                  </a:lnTo>
                  <a:close/>
                </a:path>
                <a:path w="230504" h="269239">
                  <a:moveTo>
                    <a:pt x="10286" y="3920"/>
                  </a:moveTo>
                  <a:lnTo>
                    <a:pt x="14734" y="6666"/>
                  </a:lnTo>
                  <a:lnTo>
                    <a:pt x="13842" y="4953"/>
                  </a:lnTo>
                  <a:lnTo>
                    <a:pt x="10286" y="3920"/>
                  </a:lnTo>
                  <a:close/>
                </a:path>
                <a:path w="230504" h="269239">
                  <a:moveTo>
                    <a:pt x="10107" y="3810"/>
                  </a:moveTo>
                  <a:lnTo>
                    <a:pt x="9906" y="3810"/>
                  </a:lnTo>
                  <a:lnTo>
                    <a:pt x="10286" y="3920"/>
                  </a:lnTo>
                  <a:lnTo>
                    <a:pt x="10107" y="3810"/>
                  </a:lnTo>
                  <a:close/>
                </a:path>
              </a:pathLst>
            </a:custGeom>
            <a:solidFill>
              <a:srgbClr val="0000CC"/>
            </a:solidFill>
          </p:spPr>
          <p:txBody>
            <a:bodyPr wrap="square" lIns="0" tIns="0" rIns="0" bIns="0" rtlCol="0"/>
            <a:lstStyle/>
            <a:p>
              <a:endParaRPr/>
            </a:p>
          </p:txBody>
        </p:sp>
        <p:sp>
          <p:nvSpPr>
            <p:cNvPr id="37" name="object 37"/>
            <p:cNvSpPr/>
            <p:nvPr/>
          </p:nvSpPr>
          <p:spPr>
            <a:xfrm>
              <a:off x="5008625" y="3091433"/>
              <a:ext cx="673735" cy="437515"/>
            </a:xfrm>
            <a:custGeom>
              <a:avLst/>
              <a:gdLst/>
              <a:ahLst/>
              <a:cxnLst/>
              <a:rect l="l" t="t" r="r" b="b"/>
              <a:pathLst>
                <a:path w="673735" h="437514">
                  <a:moveTo>
                    <a:pt x="600710" y="0"/>
                  </a:moveTo>
                  <a:lnTo>
                    <a:pt x="72898" y="0"/>
                  </a:lnTo>
                  <a:lnTo>
                    <a:pt x="44523" y="5728"/>
                  </a:lnTo>
                  <a:lnTo>
                    <a:pt x="21351" y="21351"/>
                  </a:lnTo>
                  <a:lnTo>
                    <a:pt x="5728" y="44523"/>
                  </a:lnTo>
                  <a:lnTo>
                    <a:pt x="0" y="72898"/>
                  </a:lnTo>
                  <a:lnTo>
                    <a:pt x="0" y="364489"/>
                  </a:lnTo>
                  <a:lnTo>
                    <a:pt x="5728" y="392864"/>
                  </a:lnTo>
                  <a:lnTo>
                    <a:pt x="21351" y="416036"/>
                  </a:lnTo>
                  <a:lnTo>
                    <a:pt x="44523" y="431659"/>
                  </a:lnTo>
                  <a:lnTo>
                    <a:pt x="72898" y="437388"/>
                  </a:lnTo>
                  <a:lnTo>
                    <a:pt x="600710" y="437388"/>
                  </a:lnTo>
                  <a:lnTo>
                    <a:pt x="629084" y="431659"/>
                  </a:lnTo>
                  <a:lnTo>
                    <a:pt x="652256" y="416036"/>
                  </a:lnTo>
                  <a:lnTo>
                    <a:pt x="667879" y="392864"/>
                  </a:lnTo>
                  <a:lnTo>
                    <a:pt x="673608" y="364489"/>
                  </a:lnTo>
                  <a:lnTo>
                    <a:pt x="673608" y="72898"/>
                  </a:lnTo>
                  <a:lnTo>
                    <a:pt x="667879" y="44523"/>
                  </a:lnTo>
                  <a:lnTo>
                    <a:pt x="652256" y="21351"/>
                  </a:lnTo>
                  <a:lnTo>
                    <a:pt x="629084" y="5728"/>
                  </a:lnTo>
                  <a:lnTo>
                    <a:pt x="600710" y="0"/>
                  </a:lnTo>
                  <a:close/>
                </a:path>
              </a:pathLst>
            </a:custGeom>
            <a:solidFill>
              <a:srgbClr val="377CFF"/>
            </a:solidFill>
          </p:spPr>
          <p:txBody>
            <a:bodyPr wrap="square" lIns="0" tIns="0" rIns="0" bIns="0" rtlCol="0"/>
            <a:lstStyle/>
            <a:p>
              <a:endParaRPr/>
            </a:p>
          </p:txBody>
        </p:sp>
        <p:sp>
          <p:nvSpPr>
            <p:cNvPr id="38" name="object 38"/>
            <p:cNvSpPr/>
            <p:nvPr/>
          </p:nvSpPr>
          <p:spPr>
            <a:xfrm>
              <a:off x="5008625" y="3091433"/>
              <a:ext cx="673735" cy="437515"/>
            </a:xfrm>
            <a:custGeom>
              <a:avLst/>
              <a:gdLst/>
              <a:ahLst/>
              <a:cxnLst/>
              <a:rect l="l" t="t" r="r" b="b"/>
              <a:pathLst>
                <a:path w="673735" h="437514">
                  <a:moveTo>
                    <a:pt x="0" y="72898"/>
                  </a:moveTo>
                  <a:lnTo>
                    <a:pt x="5728" y="44523"/>
                  </a:lnTo>
                  <a:lnTo>
                    <a:pt x="21351" y="21351"/>
                  </a:lnTo>
                  <a:lnTo>
                    <a:pt x="44523" y="5728"/>
                  </a:lnTo>
                  <a:lnTo>
                    <a:pt x="72898" y="0"/>
                  </a:lnTo>
                  <a:lnTo>
                    <a:pt x="600710" y="0"/>
                  </a:lnTo>
                  <a:lnTo>
                    <a:pt x="629084" y="5728"/>
                  </a:lnTo>
                  <a:lnTo>
                    <a:pt x="652256" y="21351"/>
                  </a:lnTo>
                  <a:lnTo>
                    <a:pt x="667879" y="44523"/>
                  </a:lnTo>
                  <a:lnTo>
                    <a:pt x="673608" y="72898"/>
                  </a:lnTo>
                  <a:lnTo>
                    <a:pt x="673608" y="364489"/>
                  </a:lnTo>
                  <a:lnTo>
                    <a:pt x="667879" y="392864"/>
                  </a:lnTo>
                  <a:lnTo>
                    <a:pt x="652256" y="416036"/>
                  </a:lnTo>
                  <a:lnTo>
                    <a:pt x="629084" y="431659"/>
                  </a:lnTo>
                  <a:lnTo>
                    <a:pt x="600710" y="437388"/>
                  </a:lnTo>
                  <a:lnTo>
                    <a:pt x="72898" y="437388"/>
                  </a:lnTo>
                  <a:lnTo>
                    <a:pt x="44523" y="431659"/>
                  </a:lnTo>
                  <a:lnTo>
                    <a:pt x="21351" y="416036"/>
                  </a:lnTo>
                  <a:lnTo>
                    <a:pt x="5728" y="392864"/>
                  </a:lnTo>
                  <a:lnTo>
                    <a:pt x="0" y="364489"/>
                  </a:lnTo>
                  <a:lnTo>
                    <a:pt x="0" y="72898"/>
                  </a:lnTo>
                  <a:close/>
                </a:path>
              </a:pathLst>
            </a:custGeom>
            <a:ln w="19812">
              <a:solidFill>
                <a:srgbClr val="FFFFFF"/>
              </a:solidFill>
            </a:ln>
          </p:spPr>
          <p:txBody>
            <a:bodyPr wrap="square" lIns="0" tIns="0" rIns="0" bIns="0" rtlCol="0"/>
            <a:lstStyle/>
            <a:p>
              <a:endParaRPr/>
            </a:p>
          </p:txBody>
        </p:sp>
        <p:sp>
          <p:nvSpPr>
            <p:cNvPr id="39" name="object 39"/>
            <p:cNvSpPr/>
            <p:nvPr/>
          </p:nvSpPr>
          <p:spPr>
            <a:xfrm>
              <a:off x="5412486" y="2727705"/>
              <a:ext cx="226695" cy="269240"/>
            </a:xfrm>
            <a:custGeom>
              <a:avLst/>
              <a:gdLst/>
              <a:ahLst/>
              <a:cxnLst/>
              <a:rect l="l" t="t" r="r" b="b"/>
              <a:pathLst>
                <a:path w="226695" h="269239">
                  <a:moveTo>
                    <a:pt x="206438" y="15594"/>
                  </a:moveTo>
                  <a:lnTo>
                    <a:pt x="155575" y="50800"/>
                  </a:lnTo>
                  <a:lnTo>
                    <a:pt x="124840" y="81407"/>
                  </a:lnTo>
                  <a:lnTo>
                    <a:pt x="96012" y="113792"/>
                  </a:lnTo>
                  <a:lnTo>
                    <a:pt x="69214" y="147828"/>
                  </a:lnTo>
                  <a:lnTo>
                    <a:pt x="44450" y="183388"/>
                  </a:lnTo>
                  <a:lnTo>
                    <a:pt x="21971" y="220472"/>
                  </a:lnTo>
                  <a:lnTo>
                    <a:pt x="1650" y="258572"/>
                  </a:lnTo>
                  <a:lnTo>
                    <a:pt x="0" y="261747"/>
                  </a:lnTo>
                  <a:lnTo>
                    <a:pt x="1142" y="265557"/>
                  </a:lnTo>
                  <a:lnTo>
                    <a:pt x="4190" y="267208"/>
                  </a:lnTo>
                  <a:lnTo>
                    <a:pt x="7365" y="268859"/>
                  </a:lnTo>
                  <a:lnTo>
                    <a:pt x="11175" y="267716"/>
                  </a:lnTo>
                  <a:lnTo>
                    <a:pt x="12826" y="264541"/>
                  </a:lnTo>
                  <a:lnTo>
                    <a:pt x="33147" y="226441"/>
                  </a:lnTo>
                  <a:lnTo>
                    <a:pt x="55372" y="189992"/>
                  </a:lnTo>
                  <a:lnTo>
                    <a:pt x="79755" y="155067"/>
                  </a:lnTo>
                  <a:lnTo>
                    <a:pt x="106044" y="121666"/>
                  </a:lnTo>
                  <a:lnTo>
                    <a:pt x="134365" y="89789"/>
                  </a:lnTo>
                  <a:lnTo>
                    <a:pt x="164464" y="59817"/>
                  </a:lnTo>
                  <a:lnTo>
                    <a:pt x="196468" y="31496"/>
                  </a:lnTo>
                  <a:lnTo>
                    <a:pt x="201823" y="27286"/>
                  </a:lnTo>
                  <a:lnTo>
                    <a:pt x="206438" y="15594"/>
                  </a:lnTo>
                  <a:close/>
                </a:path>
                <a:path w="226695" h="269239">
                  <a:moveTo>
                    <a:pt x="221534" y="11809"/>
                  </a:moveTo>
                  <a:lnTo>
                    <a:pt x="201823" y="27286"/>
                  </a:lnTo>
                  <a:lnTo>
                    <a:pt x="178053" y="87503"/>
                  </a:lnTo>
                  <a:lnTo>
                    <a:pt x="176784" y="90805"/>
                  </a:lnTo>
                  <a:lnTo>
                    <a:pt x="178308" y="94488"/>
                  </a:lnTo>
                  <a:lnTo>
                    <a:pt x="184912" y="97028"/>
                  </a:lnTo>
                  <a:lnTo>
                    <a:pt x="188594" y="95504"/>
                  </a:lnTo>
                  <a:lnTo>
                    <a:pt x="189864" y="92202"/>
                  </a:lnTo>
                  <a:lnTo>
                    <a:pt x="221534" y="11809"/>
                  </a:lnTo>
                  <a:close/>
                </a:path>
                <a:path w="226695" h="269239">
                  <a:moveTo>
                    <a:pt x="222594" y="5461"/>
                  </a:moveTo>
                  <a:lnTo>
                    <a:pt x="210438" y="5461"/>
                  </a:lnTo>
                  <a:lnTo>
                    <a:pt x="217169" y="14097"/>
                  </a:lnTo>
                  <a:lnTo>
                    <a:pt x="206438" y="15594"/>
                  </a:lnTo>
                  <a:lnTo>
                    <a:pt x="201823" y="27286"/>
                  </a:lnTo>
                  <a:lnTo>
                    <a:pt x="220217" y="12827"/>
                  </a:lnTo>
                  <a:lnTo>
                    <a:pt x="221534" y="11809"/>
                  </a:lnTo>
                  <a:lnTo>
                    <a:pt x="223489" y="6847"/>
                  </a:lnTo>
                  <a:lnTo>
                    <a:pt x="223519" y="6604"/>
                  </a:lnTo>
                  <a:lnTo>
                    <a:pt x="222594" y="5461"/>
                  </a:lnTo>
                  <a:close/>
                </a:path>
                <a:path w="226695" h="269239">
                  <a:moveTo>
                    <a:pt x="213777" y="1735"/>
                  </a:moveTo>
                  <a:lnTo>
                    <a:pt x="124587" y="14224"/>
                  </a:lnTo>
                  <a:lnTo>
                    <a:pt x="122174" y="17399"/>
                  </a:lnTo>
                  <a:lnTo>
                    <a:pt x="123189" y="24384"/>
                  </a:lnTo>
                  <a:lnTo>
                    <a:pt x="126364" y="26797"/>
                  </a:lnTo>
                  <a:lnTo>
                    <a:pt x="193985" y="17332"/>
                  </a:lnTo>
                  <a:lnTo>
                    <a:pt x="212471" y="2794"/>
                  </a:lnTo>
                  <a:lnTo>
                    <a:pt x="213777" y="1735"/>
                  </a:lnTo>
                  <a:close/>
                </a:path>
                <a:path w="226695" h="269239">
                  <a:moveTo>
                    <a:pt x="218576" y="1064"/>
                  </a:moveTo>
                  <a:lnTo>
                    <a:pt x="213777" y="1735"/>
                  </a:lnTo>
                  <a:lnTo>
                    <a:pt x="212471" y="2794"/>
                  </a:lnTo>
                  <a:lnTo>
                    <a:pt x="193985" y="17332"/>
                  </a:lnTo>
                  <a:lnTo>
                    <a:pt x="206438" y="15594"/>
                  </a:lnTo>
                  <a:lnTo>
                    <a:pt x="210438" y="5461"/>
                  </a:lnTo>
                  <a:lnTo>
                    <a:pt x="222594" y="5461"/>
                  </a:lnTo>
                  <a:lnTo>
                    <a:pt x="221361" y="3937"/>
                  </a:lnTo>
                  <a:lnTo>
                    <a:pt x="219201" y="1143"/>
                  </a:lnTo>
                  <a:lnTo>
                    <a:pt x="218576" y="1064"/>
                  </a:lnTo>
                  <a:close/>
                </a:path>
                <a:path w="226695" h="269239">
                  <a:moveTo>
                    <a:pt x="210438" y="5461"/>
                  </a:moveTo>
                  <a:lnTo>
                    <a:pt x="206438" y="15594"/>
                  </a:lnTo>
                  <a:lnTo>
                    <a:pt x="217169" y="14097"/>
                  </a:lnTo>
                  <a:lnTo>
                    <a:pt x="210438" y="5461"/>
                  </a:lnTo>
                  <a:close/>
                </a:path>
                <a:path w="226695" h="269239">
                  <a:moveTo>
                    <a:pt x="223489" y="6847"/>
                  </a:moveTo>
                  <a:lnTo>
                    <a:pt x="221534" y="11809"/>
                  </a:lnTo>
                  <a:lnTo>
                    <a:pt x="223012" y="10668"/>
                  </a:lnTo>
                  <a:lnTo>
                    <a:pt x="223489" y="6847"/>
                  </a:lnTo>
                  <a:close/>
                </a:path>
                <a:path w="226695" h="269239">
                  <a:moveTo>
                    <a:pt x="226187" y="0"/>
                  </a:moveTo>
                  <a:lnTo>
                    <a:pt x="218576" y="1064"/>
                  </a:lnTo>
                  <a:lnTo>
                    <a:pt x="219201" y="1143"/>
                  </a:lnTo>
                  <a:lnTo>
                    <a:pt x="221361" y="3937"/>
                  </a:lnTo>
                  <a:lnTo>
                    <a:pt x="223519" y="6604"/>
                  </a:lnTo>
                  <a:lnTo>
                    <a:pt x="223489" y="6847"/>
                  </a:lnTo>
                  <a:lnTo>
                    <a:pt x="226187" y="0"/>
                  </a:lnTo>
                  <a:close/>
                </a:path>
                <a:path w="226695" h="269239">
                  <a:moveTo>
                    <a:pt x="215137" y="635"/>
                  </a:moveTo>
                  <a:lnTo>
                    <a:pt x="213777" y="1735"/>
                  </a:lnTo>
                  <a:lnTo>
                    <a:pt x="218576" y="1064"/>
                  </a:lnTo>
                  <a:lnTo>
                    <a:pt x="215137" y="635"/>
                  </a:lnTo>
                  <a:close/>
                </a:path>
              </a:pathLst>
            </a:custGeom>
            <a:solidFill>
              <a:srgbClr val="0000CC"/>
            </a:solidFill>
          </p:spPr>
          <p:txBody>
            <a:bodyPr wrap="square" lIns="0" tIns="0" rIns="0" bIns="0" rtlCol="0"/>
            <a:lstStyle/>
            <a:p>
              <a:endParaRPr/>
            </a:p>
          </p:txBody>
        </p:sp>
        <p:sp>
          <p:nvSpPr>
            <p:cNvPr id="40" name="object 40"/>
            <p:cNvSpPr/>
            <p:nvPr/>
          </p:nvSpPr>
          <p:spPr>
            <a:xfrm>
              <a:off x="7692389" y="2049017"/>
              <a:ext cx="3043555" cy="2228215"/>
            </a:xfrm>
            <a:custGeom>
              <a:avLst/>
              <a:gdLst/>
              <a:ahLst/>
              <a:cxnLst/>
              <a:rect l="l" t="t" r="r" b="b"/>
              <a:pathLst>
                <a:path w="3043554" h="2228215">
                  <a:moveTo>
                    <a:pt x="3043428" y="0"/>
                  </a:moveTo>
                  <a:lnTo>
                    <a:pt x="0" y="0"/>
                  </a:lnTo>
                  <a:lnTo>
                    <a:pt x="0" y="2228087"/>
                  </a:lnTo>
                  <a:lnTo>
                    <a:pt x="3043428" y="2228087"/>
                  </a:lnTo>
                  <a:lnTo>
                    <a:pt x="3043428" y="0"/>
                  </a:lnTo>
                  <a:close/>
                </a:path>
              </a:pathLst>
            </a:custGeom>
            <a:solidFill>
              <a:srgbClr val="D4E3FF"/>
            </a:solidFill>
          </p:spPr>
          <p:txBody>
            <a:bodyPr wrap="square" lIns="0" tIns="0" rIns="0" bIns="0" rtlCol="0"/>
            <a:lstStyle/>
            <a:p>
              <a:endParaRPr/>
            </a:p>
          </p:txBody>
        </p:sp>
      </p:grpSp>
      <p:grpSp>
        <p:nvGrpSpPr>
          <p:cNvPr id="41" name="object 41"/>
          <p:cNvGrpSpPr/>
          <p:nvPr/>
        </p:nvGrpSpPr>
        <p:grpSpPr>
          <a:xfrm>
            <a:off x="8843771" y="2334767"/>
            <a:ext cx="701040" cy="463550"/>
            <a:chOff x="8843771" y="2334767"/>
            <a:chExt cx="701040" cy="463550"/>
          </a:xfrm>
        </p:grpSpPr>
        <p:sp>
          <p:nvSpPr>
            <p:cNvPr id="42" name="object 42"/>
            <p:cNvSpPr/>
            <p:nvPr/>
          </p:nvSpPr>
          <p:spPr>
            <a:xfrm>
              <a:off x="8853677" y="2344673"/>
              <a:ext cx="681355" cy="443865"/>
            </a:xfrm>
            <a:custGeom>
              <a:avLst/>
              <a:gdLst/>
              <a:ahLst/>
              <a:cxnLst/>
              <a:rect l="l" t="t" r="r" b="b"/>
              <a:pathLst>
                <a:path w="681354" h="443864">
                  <a:moveTo>
                    <a:pt x="607314" y="0"/>
                  </a:moveTo>
                  <a:lnTo>
                    <a:pt x="73914" y="0"/>
                  </a:lnTo>
                  <a:lnTo>
                    <a:pt x="45166" y="5816"/>
                  </a:lnTo>
                  <a:lnTo>
                    <a:pt x="21669" y="21669"/>
                  </a:lnTo>
                  <a:lnTo>
                    <a:pt x="5816" y="45166"/>
                  </a:lnTo>
                  <a:lnTo>
                    <a:pt x="0" y="73913"/>
                  </a:lnTo>
                  <a:lnTo>
                    <a:pt x="0" y="369570"/>
                  </a:lnTo>
                  <a:lnTo>
                    <a:pt x="5816" y="398317"/>
                  </a:lnTo>
                  <a:lnTo>
                    <a:pt x="21669" y="421814"/>
                  </a:lnTo>
                  <a:lnTo>
                    <a:pt x="45166" y="437667"/>
                  </a:lnTo>
                  <a:lnTo>
                    <a:pt x="73914" y="443484"/>
                  </a:lnTo>
                  <a:lnTo>
                    <a:pt x="607314" y="443484"/>
                  </a:lnTo>
                  <a:lnTo>
                    <a:pt x="636061" y="437667"/>
                  </a:lnTo>
                  <a:lnTo>
                    <a:pt x="659558" y="421814"/>
                  </a:lnTo>
                  <a:lnTo>
                    <a:pt x="675411" y="398317"/>
                  </a:lnTo>
                  <a:lnTo>
                    <a:pt x="681227" y="369570"/>
                  </a:lnTo>
                  <a:lnTo>
                    <a:pt x="681227" y="73913"/>
                  </a:lnTo>
                  <a:lnTo>
                    <a:pt x="675411" y="45166"/>
                  </a:lnTo>
                  <a:lnTo>
                    <a:pt x="659558" y="21669"/>
                  </a:lnTo>
                  <a:lnTo>
                    <a:pt x="636061" y="5816"/>
                  </a:lnTo>
                  <a:lnTo>
                    <a:pt x="607314" y="0"/>
                  </a:lnTo>
                  <a:close/>
                </a:path>
              </a:pathLst>
            </a:custGeom>
            <a:solidFill>
              <a:srgbClr val="377CFF"/>
            </a:solidFill>
          </p:spPr>
          <p:txBody>
            <a:bodyPr wrap="square" lIns="0" tIns="0" rIns="0" bIns="0" rtlCol="0"/>
            <a:lstStyle/>
            <a:p>
              <a:endParaRPr/>
            </a:p>
          </p:txBody>
        </p:sp>
        <p:sp>
          <p:nvSpPr>
            <p:cNvPr id="43" name="object 43"/>
            <p:cNvSpPr/>
            <p:nvPr/>
          </p:nvSpPr>
          <p:spPr>
            <a:xfrm>
              <a:off x="8853677" y="2344673"/>
              <a:ext cx="681355" cy="443865"/>
            </a:xfrm>
            <a:custGeom>
              <a:avLst/>
              <a:gdLst/>
              <a:ahLst/>
              <a:cxnLst/>
              <a:rect l="l" t="t" r="r" b="b"/>
              <a:pathLst>
                <a:path w="681354" h="443864">
                  <a:moveTo>
                    <a:pt x="0" y="73913"/>
                  </a:moveTo>
                  <a:lnTo>
                    <a:pt x="5816" y="45166"/>
                  </a:lnTo>
                  <a:lnTo>
                    <a:pt x="21669" y="21669"/>
                  </a:lnTo>
                  <a:lnTo>
                    <a:pt x="45166" y="5816"/>
                  </a:lnTo>
                  <a:lnTo>
                    <a:pt x="73914" y="0"/>
                  </a:lnTo>
                  <a:lnTo>
                    <a:pt x="607314" y="0"/>
                  </a:lnTo>
                  <a:lnTo>
                    <a:pt x="636061" y="5816"/>
                  </a:lnTo>
                  <a:lnTo>
                    <a:pt x="659558" y="21669"/>
                  </a:lnTo>
                  <a:lnTo>
                    <a:pt x="675411" y="45166"/>
                  </a:lnTo>
                  <a:lnTo>
                    <a:pt x="681227" y="73913"/>
                  </a:lnTo>
                  <a:lnTo>
                    <a:pt x="681227" y="369570"/>
                  </a:lnTo>
                  <a:lnTo>
                    <a:pt x="675411" y="398317"/>
                  </a:lnTo>
                  <a:lnTo>
                    <a:pt x="659558" y="421814"/>
                  </a:lnTo>
                  <a:lnTo>
                    <a:pt x="636061" y="437667"/>
                  </a:lnTo>
                  <a:lnTo>
                    <a:pt x="607314" y="443484"/>
                  </a:lnTo>
                  <a:lnTo>
                    <a:pt x="73914" y="443484"/>
                  </a:lnTo>
                  <a:lnTo>
                    <a:pt x="45166" y="437667"/>
                  </a:lnTo>
                  <a:lnTo>
                    <a:pt x="21669" y="421814"/>
                  </a:lnTo>
                  <a:lnTo>
                    <a:pt x="5816" y="398317"/>
                  </a:lnTo>
                  <a:lnTo>
                    <a:pt x="0" y="369570"/>
                  </a:lnTo>
                  <a:lnTo>
                    <a:pt x="0" y="73913"/>
                  </a:lnTo>
                  <a:close/>
                </a:path>
              </a:pathLst>
            </a:custGeom>
            <a:ln w="19812">
              <a:solidFill>
                <a:srgbClr val="FFFFFF"/>
              </a:solidFill>
            </a:ln>
          </p:spPr>
          <p:txBody>
            <a:bodyPr wrap="square" lIns="0" tIns="0" rIns="0" bIns="0" rtlCol="0"/>
            <a:lstStyle/>
            <a:p>
              <a:endParaRPr/>
            </a:p>
          </p:txBody>
        </p:sp>
      </p:grpSp>
      <p:grpSp>
        <p:nvGrpSpPr>
          <p:cNvPr id="44" name="object 44"/>
          <p:cNvGrpSpPr/>
          <p:nvPr/>
        </p:nvGrpSpPr>
        <p:grpSpPr>
          <a:xfrm>
            <a:off x="9575292" y="3067811"/>
            <a:ext cx="702945" cy="463550"/>
            <a:chOff x="9575292" y="3067811"/>
            <a:chExt cx="702945" cy="463550"/>
          </a:xfrm>
        </p:grpSpPr>
        <p:sp>
          <p:nvSpPr>
            <p:cNvPr id="45" name="object 45"/>
            <p:cNvSpPr/>
            <p:nvPr/>
          </p:nvSpPr>
          <p:spPr>
            <a:xfrm>
              <a:off x="9585198" y="3077717"/>
              <a:ext cx="683260" cy="443865"/>
            </a:xfrm>
            <a:custGeom>
              <a:avLst/>
              <a:gdLst/>
              <a:ahLst/>
              <a:cxnLst/>
              <a:rect l="l" t="t" r="r" b="b"/>
              <a:pathLst>
                <a:path w="683259" h="443864">
                  <a:moveTo>
                    <a:pt x="608837" y="0"/>
                  </a:moveTo>
                  <a:lnTo>
                    <a:pt x="73913" y="0"/>
                  </a:lnTo>
                  <a:lnTo>
                    <a:pt x="45166" y="5816"/>
                  </a:lnTo>
                  <a:lnTo>
                    <a:pt x="21669" y="21669"/>
                  </a:lnTo>
                  <a:lnTo>
                    <a:pt x="5816" y="45166"/>
                  </a:lnTo>
                  <a:lnTo>
                    <a:pt x="0" y="73914"/>
                  </a:lnTo>
                  <a:lnTo>
                    <a:pt x="0" y="369570"/>
                  </a:lnTo>
                  <a:lnTo>
                    <a:pt x="5816" y="398317"/>
                  </a:lnTo>
                  <a:lnTo>
                    <a:pt x="21669" y="421814"/>
                  </a:lnTo>
                  <a:lnTo>
                    <a:pt x="45166" y="437667"/>
                  </a:lnTo>
                  <a:lnTo>
                    <a:pt x="73913" y="443484"/>
                  </a:lnTo>
                  <a:lnTo>
                    <a:pt x="608837" y="443484"/>
                  </a:lnTo>
                  <a:lnTo>
                    <a:pt x="637585" y="437667"/>
                  </a:lnTo>
                  <a:lnTo>
                    <a:pt x="661082" y="421814"/>
                  </a:lnTo>
                  <a:lnTo>
                    <a:pt x="676935" y="398317"/>
                  </a:lnTo>
                  <a:lnTo>
                    <a:pt x="682751" y="369570"/>
                  </a:lnTo>
                  <a:lnTo>
                    <a:pt x="682751" y="73914"/>
                  </a:lnTo>
                  <a:lnTo>
                    <a:pt x="676935" y="45166"/>
                  </a:lnTo>
                  <a:lnTo>
                    <a:pt x="661082" y="21669"/>
                  </a:lnTo>
                  <a:lnTo>
                    <a:pt x="637585" y="5816"/>
                  </a:lnTo>
                  <a:lnTo>
                    <a:pt x="608837" y="0"/>
                  </a:lnTo>
                  <a:close/>
                </a:path>
              </a:pathLst>
            </a:custGeom>
            <a:solidFill>
              <a:srgbClr val="377CFF"/>
            </a:solidFill>
          </p:spPr>
          <p:txBody>
            <a:bodyPr wrap="square" lIns="0" tIns="0" rIns="0" bIns="0" rtlCol="0"/>
            <a:lstStyle/>
            <a:p>
              <a:endParaRPr/>
            </a:p>
          </p:txBody>
        </p:sp>
        <p:sp>
          <p:nvSpPr>
            <p:cNvPr id="46" name="object 46"/>
            <p:cNvSpPr/>
            <p:nvPr/>
          </p:nvSpPr>
          <p:spPr>
            <a:xfrm>
              <a:off x="9585198" y="3077717"/>
              <a:ext cx="683260" cy="443865"/>
            </a:xfrm>
            <a:custGeom>
              <a:avLst/>
              <a:gdLst/>
              <a:ahLst/>
              <a:cxnLst/>
              <a:rect l="l" t="t" r="r" b="b"/>
              <a:pathLst>
                <a:path w="683259" h="443864">
                  <a:moveTo>
                    <a:pt x="0" y="73914"/>
                  </a:moveTo>
                  <a:lnTo>
                    <a:pt x="5816" y="45166"/>
                  </a:lnTo>
                  <a:lnTo>
                    <a:pt x="21669" y="21669"/>
                  </a:lnTo>
                  <a:lnTo>
                    <a:pt x="45166" y="5816"/>
                  </a:lnTo>
                  <a:lnTo>
                    <a:pt x="73913" y="0"/>
                  </a:lnTo>
                  <a:lnTo>
                    <a:pt x="608837" y="0"/>
                  </a:lnTo>
                  <a:lnTo>
                    <a:pt x="637585" y="5816"/>
                  </a:lnTo>
                  <a:lnTo>
                    <a:pt x="661082" y="21669"/>
                  </a:lnTo>
                  <a:lnTo>
                    <a:pt x="676935" y="45166"/>
                  </a:lnTo>
                  <a:lnTo>
                    <a:pt x="682751" y="73914"/>
                  </a:lnTo>
                  <a:lnTo>
                    <a:pt x="682751" y="369570"/>
                  </a:lnTo>
                  <a:lnTo>
                    <a:pt x="676935" y="398317"/>
                  </a:lnTo>
                  <a:lnTo>
                    <a:pt x="661082" y="421814"/>
                  </a:lnTo>
                  <a:lnTo>
                    <a:pt x="637585" y="437667"/>
                  </a:lnTo>
                  <a:lnTo>
                    <a:pt x="608837" y="443484"/>
                  </a:lnTo>
                  <a:lnTo>
                    <a:pt x="73913" y="443484"/>
                  </a:lnTo>
                  <a:lnTo>
                    <a:pt x="45166" y="437667"/>
                  </a:lnTo>
                  <a:lnTo>
                    <a:pt x="21669" y="421814"/>
                  </a:lnTo>
                  <a:lnTo>
                    <a:pt x="5816" y="398317"/>
                  </a:lnTo>
                  <a:lnTo>
                    <a:pt x="0" y="369570"/>
                  </a:lnTo>
                  <a:lnTo>
                    <a:pt x="0" y="73914"/>
                  </a:lnTo>
                  <a:close/>
                </a:path>
              </a:pathLst>
            </a:custGeom>
            <a:ln w="19812">
              <a:solidFill>
                <a:srgbClr val="FFFFFF"/>
              </a:solidFill>
            </a:ln>
          </p:spPr>
          <p:txBody>
            <a:bodyPr wrap="square" lIns="0" tIns="0" rIns="0" bIns="0" rtlCol="0"/>
            <a:lstStyle/>
            <a:p>
              <a:endParaRPr/>
            </a:p>
          </p:txBody>
        </p:sp>
      </p:grpSp>
      <p:grpSp>
        <p:nvGrpSpPr>
          <p:cNvPr id="47" name="object 47"/>
          <p:cNvGrpSpPr/>
          <p:nvPr/>
        </p:nvGrpSpPr>
        <p:grpSpPr>
          <a:xfrm>
            <a:off x="8843771" y="3800855"/>
            <a:ext cx="701040" cy="463550"/>
            <a:chOff x="8843771" y="3800855"/>
            <a:chExt cx="701040" cy="463550"/>
          </a:xfrm>
        </p:grpSpPr>
        <p:sp>
          <p:nvSpPr>
            <p:cNvPr id="48" name="object 48"/>
            <p:cNvSpPr/>
            <p:nvPr/>
          </p:nvSpPr>
          <p:spPr>
            <a:xfrm>
              <a:off x="8853677" y="3810761"/>
              <a:ext cx="681355" cy="443865"/>
            </a:xfrm>
            <a:custGeom>
              <a:avLst/>
              <a:gdLst/>
              <a:ahLst/>
              <a:cxnLst/>
              <a:rect l="l" t="t" r="r" b="b"/>
              <a:pathLst>
                <a:path w="681354" h="443864">
                  <a:moveTo>
                    <a:pt x="607314" y="0"/>
                  </a:moveTo>
                  <a:lnTo>
                    <a:pt x="73914" y="0"/>
                  </a:lnTo>
                  <a:lnTo>
                    <a:pt x="45166" y="5816"/>
                  </a:lnTo>
                  <a:lnTo>
                    <a:pt x="21669" y="21669"/>
                  </a:lnTo>
                  <a:lnTo>
                    <a:pt x="5816" y="45166"/>
                  </a:lnTo>
                  <a:lnTo>
                    <a:pt x="0" y="73913"/>
                  </a:lnTo>
                  <a:lnTo>
                    <a:pt x="0" y="369569"/>
                  </a:lnTo>
                  <a:lnTo>
                    <a:pt x="5816" y="398317"/>
                  </a:lnTo>
                  <a:lnTo>
                    <a:pt x="21669" y="421814"/>
                  </a:lnTo>
                  <a:lnTo>
                    <a:pt x="45166" y="437667"/>
                  </a:lnTo>
                  <a:lnTo>
                    <a:pt x="73914" y="443483"/>
                  </a:lnTo>
                  <a:lnTo>
                    <a:pt x="607314" y="443483"/>
                  </a:lnTo>
                  <a:lnTo>
                    <a:pt x="636061" y="437667"/>
                  </a:lnTo>
                  <a:lnTo>
                    <a:pt x="659558" y="421814"/>
                  </a:lnTo>
                  <a:lnTo>
                    <a:pt x="675411" y="398317"/>
                  </a:lnTo>
                  <a:lnTo>
                    <a:pt x="681227" y="369569"/>
                  </a:lnTo>
                  <a:lnTo>
                    <a:pt x="681227" y="73913"/>
                  </a:lnTo>
                  <a:lnTo>
                    <a:pt x="675411" y="45166"/>
                  </a:lnTo>
                  <a:lnTo>
                    <a:pt x="659558" y="21669"/>
                  </a:lnTo>
                  <a:lnTo>
                    <a:pt x="636061" y="5816"/>
                  </a:lnTo>
                  <a:lnTo>
                    <a:pt x="607314" y="0"/>
                  </a:lnTo>
                  <a:close/>
                </a:path>
              </a:pathLst>
            </a:custGeom>
            <a:solidFill>
              <a:srgbClr val="377CFF"/>
            </a:solidFill>
          </p:spPr>
          <p:txBody>
            <a:bodyPr wrap="square" lIns="0" tIns="0" rIns="0" bIns="0" rtlCol="0"/>
            <a:lstStyle/>
            <a:p>
              <a:endParaRPr/>
            </a:p>
          </p:txBody>
        </p:sp>
        <p:sp>
          <p:nvSpPr>
            <p:cNvPr id="49" name="object 49"/>
            <p:cNvSpPr/>
            <p:nvPr/>
          </p:nvSpPr>
          <p:spPr>
            <a:xfrm>
              <a:off x="8853677" y="3810761"/>
              <a:ext cx="681355" cy="443865"/>
            </a:xfrm>
            <a:custGeom>
              <a:avLst/>
              <a:gdLst/>
              <a:ahLst/>
              <a:cxnLst/>
              <a:rect l="l" t="t" r="r" b="b"/>
              <a:pathLst>
                <a:path w="681354" h="443864">
                  <a:moveTo>
                    <a:pt x="0" y="73913"/>
                  </a:moveTo>
                  <a:lnTo>
                    <a:pt x="5816" y="45166"/>
                  </a:lnTo>
                  <a:lnTo>
                    <a:pt x="21669" y="21669"/>
                  </a:lnTo>
                  <a:lnTo>
                    <a:pt x="45166" y="5816"/>
                  </a:lnTo>
                  <a:lnTo>
                    <a:pt x="73914" y="0"/>
                  </a:lnTo>
                  <a:lnTo>
                    <a:pt x="607314" y="0"/>
                  </a:lnTo>
                  <a:lnTo>
                    <a:pt x="636061" y="5816"/>
                  </a:lnTo>
                  <a:lnTo>
                    <a:pt x="659558" y="21669"/>
                  </a:lnTo>
                  <a:lnTo>
                    <a:pt x="675411" y="45166"/>
                  </a:lnTo>
                  <a:lnTo>
                    <a:pt x="681227" y="73913"/>
                  </a:lnTo>
                  <a:lnTo>
                    <a:pt x="681227" y="369569"/>
                  </a:lnTo>
                  <a:lnTo>
                    <a:pt x="675411" y="398317"/>
                  </a:lnTo>
                  <a:lnTo>
                    <a:pt x="659558" y="421814"/>
                  </a:lnTo>
                  <a:lnTo>
                    <a:pt x="636061" y="437667"/>
                  </a:lnTo>
                  <a:lnTo>
                    <a:pt x="607314" y="443483"/>
                  </a:lnTo>
                  <a:lnTo>
                    <a:pt x="73914" y="443483"/>
                  </a:lnTo>
                  <a:lnTo>
                    <a:pt x="45166" y="437667"/>
                  </a:lnTo>
                  <a:lnTo>
                    <a:pt x="21669" y="421814"/>
                  </a:lnTo>
                  <a:lnTo>
                    <a:pt x="5816" y="398317"/>
                  </a:lnTo>
                  <a:lnTo>
                    <a:pt x="0" y="369569"/>
                  </a:lnTo>
                  <a:lnTo>
                    <a:pt x="0" y="73913"/>
                  </a:lnTo>
                  <a:close/>
                </a:path>
              </a:pathLst>
            </a:custGeom>
            <a:ln w="19812">
              <a:solidFill>
                <a:srgbClr val="FFFFFF"/>
              </a:solidFill>
            </a:ln>
          </p:spPr>
          <p:txBody>
            <a:bodyPr wrap="square" lIns="0" tIns="0" rIns="0" bIns="0" rtlCol="0"/>
            <a:lstStyle/>
            <a:p>
              <a:endParaRPr/>
            </a:p>
          </p:txBody>
        </p:sp>
      </p:grpSp>
      <p:grpSp>
        <p:nvGrpSpPr>
          <p:cNvPr id="50" name="object 50"/>
          <p:cNvGrpSpPr/>
          <p:nvPr/>
        </p:nvGrpSpPr>
        <p:grpSpPr>
          <a:xfrm>
            <a:off x="8110728" y="3067811"/>
            <a:ext cx="701040" cy="463550"/>
            <a:chOff x="8110728" y="3067811"/>
            <a:chExt cx="701040" cy="463550"/>
          </a:xfrm>
        </p:grpSpPr>
        <p:sp>
          <p:nvSpPr>
            <p:cNvPr id="51" name="object 51"/>
            <p:cNvSpPr/>
            <p:nvPr/>
          </p:nvSpPr>
          <p:spPr>
            <a:xfrm>
              <a:off x="8120634" y="3077717"/>
              <a:ext cx="681355" cy="443865"/>
            </a:xfrm>
            <a:custGeom>
              <a:avLst/>
              <a:gdLst/>
              <a:ahLst/>
              <a:cxnLst/>
              <a:rect l="l" t="t" r="r" b="b"/>
              <a:pathLst>
                <a:path w="681354" h="443864">
                  <a:moveTo>
                    <a:pt x="607314" y="0"/>
                  </a:moveTo>
                  <a:lnTo>
                    <a:pt x="73914" y="0"/>
                  </a:lnTo>
                  <a:lnTo>
                    <a:pt x="45166" y="5816"/>
                  </a:lnTo>
                  <a:lnTo>
                    <a:pt x="21669" y="21669"/>
                  </a:lnTo>
                  <a:lnTo>
                    <a:pt x="5816" y="45166"/>
                  </a:lnTo>
                  <a:lnTo>
                    <a:pt x="0" y="73914"/>
                  </a:lnTo>
                  <a:lnTo>
                    <a:pt x="0" y="369570"/>
                  </a:lnTo>
                  <a:lnTo>
                    <a:pt x="5816" y="398317"/>
                  </a:lnTo>
                  <a:lnTo>
                    <a:pt x="21669" y="421814"/>
                  </a:lnTo>
                  <a:lnTo>
                    <a:pt x="45166" y="437667"/>
                  </a:lnTo>
                  <a:lnTo>
                    <a:pt x="73914" y="443484"/>
                  </a:lnTo>
                  <a:lnTo>
                    <a:pt x="607314" y="443484"/>
                  </a:lnTo>
                  <a:lnTo>
                    <a:pt x="636061" y="437667"/>
                  </a:lnTo>
                  <a:lnTo>
                    <a:pt x="659558" y="421814"/>
                  </a:lnTo>
                  <a:lnTo>
                    <a:pt x="675411" y="398317"/>
                  </a:lnTo>
                  <a:lnTo>
                    <a:pt x="681227" y="369570"/>
                  </a:lnTo>
                  <a:lnTo>
                    <a:pt x="681227" y="73914"/>
                  </a:lnTo>
                  <a:lnTo>
                    <a:pt x="675411" y="45166"/>
                  </a:lnTo>
                  <a:lnTo>
                    <a:pt x="659558" y="21669"/>
                  </a:lnTo>
                  <a:lnTo>
                    <a:pt x="636061" y="5816"/>
                  </a:lnTo>
                  <a:lnTo>
                    <a:pt x="607314" y="0"/>
                  </a:lnTo>
                  <a:close/>
                </a:path>
              </a:pathLst>
            </a:custGeom>
            <a:solidFill>
              <a:srgbClr val="377CFF"/>
            </a:solidFill>
          </p:spPr>
          <p:txBody>
            <a:bodyPr wrap="square" lIns="0" tIns="0" rIns="0" bIns="0" rtlCol="0"/>
            <a:lstStyle/>
            <a:p>
              <a:endParaRPr/>
            </a:p>
          </p:txBody>
        </p:sp>
        <p:sp>
          <p:nvSpPr>
            <p:cNvPr id="52" name="object 52"/>
            <p:cNvSpPr/>
            <p:nvPr/>
          </p:nvSpPr>
          <p:spPr>
            <a:xfrm>
              <a:off x="8120634" y="3077717"/>
              <a:ext cx="681355" cy="443865"/>
            </a:xfrm>
            <a:custGeom>
              <a:avLst/>
              <a:gdLst/>
              <a:ahLst/>
              <a:cxnLst/>
              <a:rect l="l" t="t" r="r" b="b"/>
              <a:pathLst>
                <a:path w="681354" h="443864">
                  <a:moveTo>
                    <a:pt x="0" y="73914"/>
                  </a:moveTo>
                  <a:lnTo>
                    <a:pt x="5816" y="45166"/>
                  </a:lnTo>
                  <a:lnTo>
                    <a:pt x="21669" y="21669"/>
                  </a:lnTo>
                  <a:lnTo>
                    <a:pt x="45166" y="5816"/>
                  </a:lnTo>
                  <a:lnTo>
                    <a:pt x="73914" y="0"/>
                  </a:lnTo>
                  <a:lnTo>
                    <a:pt x="607314" y="0"/>
                  </a:lnTo>
                  <a:lnTo>
                    <a:pt x="636061" y="5816"/>
                  </a:lnTo>
                  <a:lnTo>
                    <a:pt x="659558" y="21669"/>
                  </a:lnTo>
                  <a:lnTo>
                    <a:pt x="675411" y="45166"/>
                  </a:lnTo>
                  <a:lnTo>
                    <a:pt x="681227" y="73914"/>
                  </a:lnTo>
                  <a:lnTo>
                    <a:pt x="681227" y="369570"/>
                  </a:lnTo>
                  <a:lnTo>
                    <a:pt x="675411" y="398317"/>
                  </a:lnTo>
                  <a:lnTo>
                    <a:pt x="659558" y="421814"/>
                  </a:lnTo>
                  <a:lnTo>
                    <a:pt x="636061" y="437667"/>
                  </a:lnTo>
                  <a:lnTo>
                    <a:pt x="607314" y="443484"/>
                  </a:lnTo>
                  <a:lnTo>
                    <a:pt x="73914" y="443484"/>
                  </a:lnTo>
                  <a:lnTo>
                    <a:pt x="45166" y="437667"/>
                  </a:lnTo>
                  <a:lnTo>
                    <a:pt x="21669" y="421814"/>
                  </a:lnTo>
                  <a:lnTo>
                    <a:pt x="5816" y="398317"/>
                  </a:lnTo>
                  <a:lnTo>
                    <a:pt x="0" y="369570"/>
                  </a:lnTo>
                  <a:lnTo>
                    <a:pt x="0" y="73914"/>
                  </a:lnTo>
                  <a:close/>
                </a:path>
              </a:pathLst>
            </a:custGeom>
            <a:ln w="19812">
              <a:solidFill>
                <a:srgbClr val="FFFFFF"/>
              </a:solidFill>
            </a:ln>
          </p:spPr>
          <p:txBody>
            <a:bodyPr wrap="square" lIns="0" tIns="0" rIns="0" bIns="0" rtlCol="0"/>
            <a:lstStyle/>
            <a:p>
              <a:endParaRPr/>
            </a:p>
          </p:txBody>
        </p:sp>
      </p:grpSp>
      <p:graphicFrame>
        <p:nvGraphicFramePr>
          <p:cNvPr id="53" name="object 53"/>
          <p:cNvGraphicFramePr>
            <a:graphicFrameLocks noGrp="1"/>
          </p:cNvGraphicFramePr>
          <p:nvPr/>
        </p:nvGraphicFramePr>
        <p:xfrm>
          <a:off x="1405889" y="2042160"/>
          <a:ext cx="9324336" cy="4349750"/>
        </p:xfrm>
        <a:graphic>
          <a:graphicData uri="http://schemas.openxmlformats.org/drawingml/2006/table">
            <a:tbl>
              <a:tblPr firstRow="1" bandRow="1">
                <a:tableStyleId>{2D5ABB26-0587-4C30-8999-92F81FD0307C}</a:tableStyleId>
              </a:tblPr>
              <a:tblGrid>
                <a:gridCol w="163195">
                  <a:extLst>
                    <a:ext uri="{9D8B030D-6E8A-4147-A177-3AD203B41FA5}">
                      <a16:colId xmlns:a16="http://schemas.microsoft.com/office/drawing/2014/main" val="20000"/>
                    </a:ext>
                  </a:extLst>
                </a:gridCol>
                <a:gridCol w="207645">
                  <a:extLst>
                    <a:ext uri="{9D8B030D-6E8A-4147-A177-3AD203B41FA5}">
                      <a16:colId xmlns:a16="http://schemas.microsoft.com/office/drawing/2014/main" val="20001"/>
                    </a:ext>
                  </a:extLst>
                </a:gridCol>
                <a:gridCol w="1103630">
                  <a:extLst>
                    <a:ext uri="{9D8B030D-6E8A-4147-A177-3AD203B41FA5}">
                      <a16:colId xmlns:a16="http://schemas.microsoft.com/office/drawing/2014/main" val="20002"/>
                    </a:ext>
                  </a:extLst>
                </a:gridCol>
                <a:gridCol w="205740">
                  <a:extLst>
                    <a:ext uri="{9D8B030D-6E8A-4147-A177-3AD203B41FA5}">
                      <a16:colId xmlns:a16="http://schemas.microsoft.com/office/drawing/2014/main" val="20003"/>
                    </a:ext>
                  </a:extLst>
                </a:gridCol>
                <a:gridCol w="254635">
                  <a:extLst>
                    <a:ext uri="{9D8B030D-6E8A-4147-A177-3AD203B41FA5}">
                      <a16:colId xmlns:a16="http://schemas.microsoft.com/office/drawing/2014/main" val="20004"/>
                    </a:ext>
                  </a:extLst>
                </a:gridCol>
                <a:gridCol w="239394">
                  <a:extLst>
                    <a:ext uri="{9D8B030D-6E8A-4147-A177-3AD203B41FA5}">
                      <a16:colId xmlns:a16="http://schemas.microsoft.com/office/drawing/2014/main" val="20005"/>
                    </a:ext>
                  </a:extLst>
                </a:gridCol>
                <a:gridCol w="916305">
                  <a:extLst>
                    <a:ext uri="{9D8B030D-6E8A-4147-A177-3AD203B41FA5}">
                      <a16:colId xmlns:a16="http://schemas.microsoft.com/office/drawing/2014/main" val="20006"/>
                    </a:ext>
                  </a:extLst>
                </a:gridCol>
                <a:gridCol w="356870">
                  <a:extLst>
                    <a:ext uri="{9D8B030D-6E8A-4147-A177-3AD203B41FA5}">
                      <a16:colId xmlns:a16="http://schemas.microsoft.com/office/drawing/2014/main" val="20007"/>
                    </a:ext>
                  </a:extLst>
                </a:gridCol>
                <a:gridCol w="239395">
                  <a:extLst>
                    <a:ext uri="{9D8B030D-6E8A-4147-A177-3AD203B41FA5}">
                      <a16:colId xmlns:a16="http://schemas.microsoft.com/office/drawing/2014/main" val="20008"/>
                    </a:ext>
                  </a:extLst>
                </a:gridCol>
                <a:gridCol w="207645">
                  <a:extLst>
                    <a:ext uri="{9D8B030D-6E8A-4147-A177-3AD203B41FA5}">
                      <a16:colId xmlns:a16="http://schemas.microsoft.com/office/drawing/2014/main" val="20009"/>
                    </a:ext>
                  </a:extLst>
                </a:gridCol>
                <a:gridCol w="207645">
                  <a:extLst>
                    <a:ext uri="{9D8B030D-6E8A-4147-A177-3AD203B41FA5}">
                      <a16:colId xmlns:a16="http://schemas.microsoft.com/office/drawing/2014/main" val="20010"/>
                    </a:ext>
                  </a:extLst>
                </a:gridCol>
                <a:gridCol w="1102360">
                  <a:extLst>
                    <a:ext uri="{9D8B030D-6E8A-4147-A177-3AD203B41FA5}">
                      <a16:colId xmlns:a16="http://schemas.microsoft.com/office/drawing/2014/main" val="20011"/>
                    </a:ext>
                  </a:extLst>
                </a:gridCol>
                <a:gridCol w="207645">
                  <a:extLst>
                    <a:ext uri="{9D8B030D-6E8A-4147-A177-3AD203B41FA5}">
                      <a16:colId xmlns:a16="http://schemas.microsoft.com/office/drawing/2014/main" val="20012"/>
                    </a:ext>
                  </a:extLst>
                </a:gridCol>
                <a:gridCol w="260985">
                  <a:extLst>
                    <a:ext uri="{9D8B030D-6E8A-4147-A177-3AD203B41FA5}">
                      <a16:colId xmlns:a16="http://schemas.microsoft.com/office/drawing/2014/main" val="20013"/>
                    </a:ext>
                  </a:extLst>
                </a:gridCol>
                <a:gridCol w="207645">
                  <a:extLst>
                    <a:ext uri="{9D8B030D-6E8A-4147-A177-3AD203B41FA5}">
                      <a16:colId xmlns:a16="http://schemas.microsoft.com/office/drawing/2014/main" val="20014"/>
                    </a:ext>
                  </a:extLst>
                </a:gridCol>
                <a:gridCol w="401320">
                  <a:extLst>
                    <a:ext uri="{9D8B030D-6E8A-4147-A177-3AD203B41FA5}">
                      <a16:colId xmlns:a16="http://schemas.microsoft.com/office/drawing/2014/main" val="20015"/>
                    </a:ext>
                  </a:extLst>
                </a:gridCol>
                <a:gridCol w="701675">
                  <a:extLst>
                    <a:ext uri="{9D8B030D-6E8A-4147-A177-3AD203B41FA5}">
                      <a16:colId xmlns:a16="http://schemas.microsoft.com/office/drawing/2014/main" val="20016"/>
                    </a:ext>
                  </a:extLst>
                </a:gridCol>
                <a:gridCol w="207645">
                  <a:extLst>
                    <a:ext uri="{9D8B030D-6E8A-4147-A177-3AD203B41FA5}">
                      <a16:colId xmlns:a16="http://schemas.microsoft.com/office/drawing/2014/main" val="20017"/>
                    </a:ext>
                  </a:extLst>
                </a:gridCol>
                <a:gridCol w="222884">
                  <a:extLst>
                    <a:ext uri="{9D8B030D-6E8A-4147-A177-3AD203B41FA5}">
                      <a16:colId xmlns:a16="http://schemas.microsoft.com/office/drawing/2014/main" val="20018"/>
                    </a:ext>
                  </a:extLst>
                </a:gridCol>
                <a:gridCol w="239395">
                  <a:extLst>
                    <a:ext uri="{9D8B030D-6E8A-4147-A177-3AD203B41FA5}">
                      <a16:colId xmlns:a16="http://schemas.microsoft.com/office/drawing/2014/main" val="20019"/>
                    </a:ext>
                  </a:extLst>
                </a:gridCol>
                <a:gridCol w="1362709">
                  <a:extLst>
                    <a:ext uri="{9D8B030D-6E8A-4147-A177-3AD203B41FA5}">
                      <a16:colId xmlns:a16="http://schemas.microsoft.com/office/drawing/2014/main" val="20020"/>
                    </a:ext>
                  </a:extLst>
                </a:gridCol>
                <a:gridCol w="160020">
                  <a:extLst>
                    <a:ext uri="{9D8B030D-6E8A-4147-A177-3AD203B41FA5}">
                      <a16:colId xmlns:a16="http://schemas.microsoft.com/office/drawing/2014/main" val="20021"/>
                    </a:ext>
                  </a:extLst>
                </a:gridCol>
                <a:gridCol w="147954">
                  <a:extLst>
                    <a:ext uri="{9D8B030D-6E8A-4147-A177-3AD203B41FA5}">
                      <a16:colId xmlns:a16="http://schemas.microsoft.com/office/drawing/2014/main" val="20022"/>
                    </a:ext>
                  </a:extLst>
                </a:gridCol>
              </a:tblGrid>
              <a:tr h="2237105">
                <a:tc gridSpan="7">
                  <a:txBody>
                    <a:bodyPr/>
                    <a:lstStyle/>
                    <a:p>
                      <a:pPr marL="600710">
                        <a:lnSpc>
                          <a:spcPct val="100000"/>
                        </a:lnSpc>
                        <a:spcBef>
                          <a:spcPts val="330"/>
                        </a:spcBef>
                      </a:pPr>
                      <a:r>
                        <a:rPr sz="1400" b="1" spc="60" dirty="0">
                          <a:solidFill>
                            <a:srgbClr val="272D39"/>
                          </a:solidFill>
                          <a:latin typeface="Calibri" panose="020F0502020204030204" pitchFamily="34" charset="0"/>
                          <a:cs typeface="Calibri" panose="020F0502020204030204" pitchFamily="34" charset="0"/>
                        </a:rPr>
                        <a:t>EĞİTİM</a:t>
                      </a:r>
                      <a:r>
                        <a:rPr sz="1400" b="1" spc="-55" dirty="0">
                          <a:solidFill>
                            <a:srgbClr val="272D39"/>
                          </a:solidFill>
                          <a:latin typeface="Calibri" panose="020F0502020204030204" pitchFamily="34" charset="0"/>
                          <a:cs typeface="Calibri" panose="020F0502020204030204" pitchFamily="34" charset="0"/>
                        </a:rPr>
                        <a:t> </a:t>
                      </a:r>
                      <a:r>
                        <a:rPr sz="1400" b="1" dirty="0">
                          <a:solidFill>
                            <a:srgbClr val="272D39"/>
                          </a:solidFill>
                          <a:latin typeface="Calibri" panose="020F0502020204030204" pitchFamily="34" charset="0"/>
                          <a:cs typeface="Calibri" panose="020F0502020204030204" pitchFamily="34" charset="0"/>
                        </a:rPr>
                        <a:t>VE</a:t>
                      </a:r>
                      <a:r>
                        <a:rPr sz="1400" b="1" spc="-35" dirty="0">
                          <a:solidFill>
                            <a:srgbClr val="272D39"/>
                          </a:solidFill>
                          <a:latin typeface="Calibri" panose="020F0502020204030204" pitchFamily="34" charset="0"/>
                          <a:cs typeface="Calibri" panose="020F0502020204030204" pitchFamily="34" charset="0"/>
                        </a:rPr>
                        <a:t> </a:t>
                      </a:r>
                      <a:r>
                        <a:rPr sz="1400" b="1" spc="50" dirty="0">
                          <a:solidFill>
                            <a:srgbClr val="272D39"/>
                          </a:solidFill>
                          <a:latin typeface="Calibri" panose="020F0502020204030204" pitchFamily="34" charset="0"/>
                          <a:cs typeface="Calibri" panose="020F0502020204030204" pitchFamily="34" charset="0"/>
                        </a:rPr>
                        <a:t>ÖĞRETİM</a:t>
                      </a:r>
                      <a:endParaRPr sz="1400" dirty="0">
                        <a:latin typeface="Calibri" panose="020F0502020204030204" pitchFamily="34" charset="0"/>
                        <a:cs typeface="Calibri" panose="020F0502020204030204" pitchFamily="34" charset="0"/>
                      </a:endParaRPr>
                    </a:p>
                    <a:p>
                      <a:pPr marR="260350" algn="ctr">
                        <a:lnSpc>
                          <a:spcPct val="100000"/>
                        </a:lnSpc>
                        <a:spcBef>
                          <a:spcPts val="1495"/>
                        </a:spcBef>
                      </a:pPr>
                      <a:r>
                        <a:rPr sz="700" spc="-10" dirty="0">
                          <a:solidFill>
                            <a:srgbClr val="FFFFFF"/>
                          </a:solidFill>
                          <a:latin typeface="Calibri" panose="020F0502020204030204" pitchFamily="34" charset="0"/>
                          <a:cs typeface="Calibri" panose="020F0502020204030204" pitchFamily="34" charset="0"/>
                        </a:rPr>
                        <a:t>Planlama</a:t>
                      </a: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spcBef>
                          <a:spcPts val="204"/>
                        </a:spcBef>
                      </a:pPr>
                      <a:endParaRPr sz="700" dirty="0">
                        <a:latin typeface="Calibri" panose="020F0502020204030204" pitchFamily="34" charset="0"/>
                        <a:cs typeface="Calibri" panose="020F0502020204030204" pitchFamily="34" charset="0"/>
                      </a:endParaRPr>
                    </a:p>
                    <a:p>
                      <a:pPr marL="375285">
                        <a:lnSpc>
                          <a:spcPct val="100000"/>
                        </a:lnSpc>
                        <a:tabLst>
                          <a:tab pos="1959610" algn="l"/>
                        </a:tabLst>
                      </a:pPr>
                      <a:r>
                        <a:rPr sz="700" spc="-10" dirty="0">
                          <a:solidFill>
                            <a:srgbClr val="FFFFFF"/>
                          </a:solidFill>
                          <a:latin typeface="Calibri" panose="020F0502020204030204" pitchFamily="34" charset="0"/>
                          <a:cs typeface="Calibri" panose="020F0502020204030204" pitchFamily="34" charset="0"/>
                        </a:rPr>
                        <a:t>Değerlendirme</a:t>
                      </a:r>
                      <a:r>
                        <a:rPr sz="700" dirty="0">
                          <a:solidFill>
                            <a:srgbClr val="FFFFFF"/>
                          </a:solidFill>
                          <a:latin typeface="Calibri" panose="020F0502020204030204" pitchFamily="34" charset="0"/>
                          <a:cs typeface="Calibri" panose="020F0502020204030204" pitchFamily="34" charset="0"/>
                        </a:rPr>
                        <a:t>	</a:t>
                      </a:r>
                      <a:r>
                        <a:rPr sz="700" spc="-10" dirty="0">
                          <a:solidFill>
                            <a:srgbClr val="FFFFFF"/>
                          </a:solidFill>
                          <a:latin typeface="Calibri" panose="020F0502020204030204" pitchFamily="34" charset="0"/>
                          <a:cs typeface="Calibri" panose="020F0502020204030204" pitchFamily="34" charset="0"/>
                        </a:rPr>
                        <a:t>Uygulama</a:t>
                      </a: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spcBef>
                          <a:spcPts val="204"/>
                        </a:spcBef>
                      </a:pPr>
                      <a:endParaRPr sz="700" dirty="0">
                        <a:latin typeface="Calibri" panose="020F0502020204030204" pitchFamily="34" charset="0"/>
                        <a:cs typeface="Calibri" panose="020F0502020204030204" pitchFamily="34" charset="0"/>
                      </a:endParaRPr>
                    </a:p>
                    <a:p>
                      <a:pPr marR="259715" algn="ctr">
                        <a:lnSpc>
                          <a:spcPct val="100000"/>
                        </a:lnSpc>
                        <a:spcBef>
                          <a:spcPts val="5"/>
                        </a:spcBef>
                      </a:pPr>
                      <a:r>
                        <a:rPr sz="700" spc="-10" dirty="0">
                          <a:solidFill>
                            <a:srgbClr val="FFFFFF"/>
                          </a:solidFill>
                          <a:latin typeface="Calibri" panose="020F0502020204030204" pitchFamily="34" charset="0"/>
                          <a:cs typeface="Calibri" panose="020F0502020204030204" pitchFamily="34" charset="0"/>
                        </a:rPr>
                        <a:t>İzleme</a:t>
                      </a:r>
                      <a:endParaRPr sz="700" dirty="0">
                        <a:latin typeface="Calibri" panose="020F0502020204030204" pitchFamily="34" charset="0"/>
                        <a:cs typeface="Calibri" panose="020F0502020204030204" pitchFamily="34" charset="0"/>
                      </a:endParaRPr>
                    </a:p>
                  </a:txBody>
                  <a:tcPr marL="0" marR="0" marT="41910" marB="0">
                    <a:lnL w="28575">
                      <a:solidFill>
                        <a:srgbClr val="0000CC"/>
                      </a:solidFill>
                      <a:prstDash val="solid"/>
                    </a:lnL>
                    <a:lnR w="28575">
                      <a:solidFill>
                        <a:srgbClr val="0000CC"/>
                      </a:solidFill>
                      <a:prstDash val="solid"/>
                    </a:lnR>
                    <a:lnT w="28575">
                      <a:solidFill>
                        <a:srgbClr val="0000CC"/>
                      </a:solidFill>
                      <a:prstDash val="solid"/>
                    </a:lnT>
                    <a:lnB w="38100">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9">
                  <a:txBody>
                    <a:bodyPr/>
                    <a:lstStyle/>
                    <a:p>
                      <a:pPr marL="417195">
                        <a:lnSpc>
                          <a:spcPct val="100000"/>
                        </a:lnSpc>
                        <a:spcBef>
                          <a:spcPts val="330"/>
                        </a:spcBef>
                      </a:pPr>
                      <a:r>
                        <a:rPr sz="1400" b="1" spc="85" dirty="0">
                          <a:solidFill>
                            <a:srgbClr val="272D39"/>
                          </a:solidFill>
                          <a:latin typeface="Calibri" panose="020F0502020204030204" pitchFamily="34" charset="0"/>
                          <a:cs typeface="Calibri" panose="020F0502020204030204" pitchFamily="34" charset="0"/>
                        </a:rPr>
                        <a:t>ARAŞTIRMA</a:t>
                      </a:r>
                      <a:r>
                        <a:rPr sz="1400" b="1" spc="-40" dirty="0">
                          <a:solidFill>
                            <a:srgbClr val="272D39"/>
                          </a:solidFill>
                          <a:latin typeface="Calibri" panose="020F0502020204030204" pitchFamily="34" charset="0"/>
                          <a:cs typeface="Calibri" panose="020F0502020204030204" pitchFamily="34" charset="0"/>
                        </a:rPr>
                        <a:t> </a:t>
                      </a:r>
                      <a:r>
                        <a:rPr sz="1400" b="1" dirty="0">
                          <a:solidFill>
                            <a:srgbClr val="272D39"/>
                          </a:solidFill>
                          <a:latin typeface="Calibri" panose="020F0502020204030204" pitchFamily="34" charset="0"/>
                          <a:cs typeface="Calibri" panose="020F0502020204030204" pitchFamily="34" charset="0"/>
                        </a:rPr>
                        <a:t>VE</a:t>
                      </a:r>
                      <a:r>
                        <a:rPr sz="1400" b="1" spc="-35" dirty="0">
                          <a:solidFill>
                            <a:srgbClr val="272D39"/>
                          </a:solidFill>
                          <a:latin typeface="Calibri" panose="020F0502020204030204" pitchFamily="34" charset="0"/>
                          <a:cs typeface="Calibri" panose="020F0502020204030204" pitchFamily="34" charset="0"/>
                        </a:rPr>
                        <a:t> </a:t>
                      </a:r>
                      <a:r>
                        <a:rPr sz="1400" b="1" spc="-10" dirty="0">
                          <a:solidFill>
                            <a:srgbClr val="272D39"/>
                          </a:solidFill>
                          <a:latin typeface="Calibri" panose="020F0502020204030204" pitchFamily="34" charset="0"/>
                          <a:cs typeface="Calibri" panose="020F0502020204030204" pitchFamily="34" charset="0"/>
                        </a:rPr>
                        <a:t>GELİŞTİRME</a:t>
                      </a:r>
                      <a:endParaRPr sz="1400" dirty="0">
                        <a:latin typeface="Calibri" panose="020F0502020204030204" pitchFamily="34" charset="0"/>
                        <a:cs typeface="Calibri" panose="020F0502020204030204" pitchFamily="34" charset="0"/>
                      </a:endParaRPr>
                    </a:p>
                    <a:p>
                      <a:pPr>
                        <a:lnSpc>
                          <a:spcPct val="100000"/>
                        </a:lnSpc>
                        <a:spcBef>
                          <a:spcPts val="150"/>
                        </a:spcBef>
                      </a:pPr>
                      <a:endParaRPr sz="1400" dirty="0">
                        <a:latin typeface="Calibri" panose="020F0502020204030204" pitchFamily="34" charset="0"/>
                        <a:cs typeface="Calibri" panose="020F0502020204030204" pitchFamily="34" charset="0"/>
                      </a:endParaRPr>
                    </a:p>
                    <a:p>
                      <a:pPr marR="56515" algn="ctr">
                        <a:lnSpc>
                          <a:spcPct val="100000"/>
                        </a:lnSpc>
                        <a:spcBef>
                          <a:spcPts val="5"/>
                        </a:spcBef>
                      </a:pPr>
                      <a:r>
                        <a:rPr sz="600" spc="-10" dirty="0">
                          <a:solidFill>
                            <a:srgbClr val="FFFFFF"/>
                          </a:solidFill>
                          <a:latin typeface="Calibri" panose="020F0502020204030204" pitchFamily="34" charset="0"/>
                          <a:cs typeface="Calibri" panose="020F0502020204030204" pitchFamily="34" charset="0"/>
                        </a:rPr>
                        <a:t>Planlama</a:t>
                      </a: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spcBef>
                          <a:spcPts val="150"/>
                        </a:spcBef>
                      </a:pPr>
                      <a:endParaRPr sz="600" dirty="0">
                        <a:latin typeface="Calibri" panose="020F0502020204030204" pitchFamily="34" charset="0"/>
                        <a:cs typeface="Calibri" panose="020F0502020204030204" pitchFamily="34" charset="0"/>
                      </a:endParaRPr>
                    </a:p>
                    <a:p>
                      <a:pPr marL="589280">
                        <a:lnSpc>
                          <a:spcPct val="100000"/>
                        </a:lnSpc>
                        <a:tabLst>
                          <a:tab pos="2117725" algn="l"/>
                        </a:tabLst>
                      </a:pPr>
                      <a:r>
                        <a:rPr sz="600" spc="-10" dirty="0">
                          <a:solidFill>
                            <a:srgbClr val="FFFFFF"/>
                          </a:solidFill>
                          <a:latin typeface="Calibri" panose="020F0502020204030204" pitchFamily="34" charset="0"/>
                          <a:cs typeface="Calibri" panose="020F0502020204030204" pitchFamily="34" charset="0"/>
                        </a:rPr>
                        <a:t>Değerlendirme</a:t>
                      </a:r>
                      <a:r>
                        <a:rPr sz="600" dirty="0">
                          <a:solidFill>
                            <a:srgbClr val="FFFFFF"/>
                          </a:solidFill>
                          <a:latin typeface="Calibri" panose="020F0502020204030204" pitchFamily="34" charset="0"/>
                          <a:cs typeface="Calibri" panose="020F0502020204030204" pitchFamily="34" charset="0"/>
                        </a:rPr>
                        <a:t>	</a:t>
                      </a:r>
                      <a:r>
                        <a:rPr sz="600" spc="-10" dirty="0">
                          <a:solidFill>
                            <a:srgbClr val="FFFFFF"/>
                          </a:solidFill>
                          <a:latin typeface="Calibri" panose="020F0502020204030204" pitchFamily="34" charset="0"/>
                          <a:cs typeface="Calibri" panose="020F0502020204030204" pitchFamily="34" charset="0"/>
                        </a:rPr>
                        <a:t>Uygulama</a:t>
                      </a: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pPr>
                      <a:endParaRPr sz="600" dirty="0">
                        <a:latin typeface="Calibri" panose="020F0502020204030204" pitchFamily="34" charset="0"/>
                        <a:cs typeface="Calibri" panose="020F0502020204030204" pitchFamily="34" charset="0"/>
                      </a:endParaRPr>
                    </a:p>
                    <a:p>
                      <a:pPr>
                        <a:lnSpc>
                          <a:spcPct val="100000"/>
                        </a:lnSpc>
                        <a:spcBef>
                          <a:spcPts val="150"/>
                        </a:spcBef>
                      </a:pPr>
                      <a:endParaRPr sz="600" dirty="0">
                        <a:latin typeface="Calibri" panose="020F0502020204030204" pitchFamily="34" charset="0"/>
                        <a:cs typeface="Calibri" panose="020F0502020204030204" pitchFamily="34" charset="0"/>
                      </a:endParaRPr>
                    </a:p>
                    <a:p>
                      <a:pPr marR="58419" algn="ctr">
                        <a:lnSpc>
                          <a:spcPct val="100000"/>
                        </a:lnSpc>
                      </a:pPr>
                      <a:r>
                        <a:rPr sz="600" spc="-10" dirty="0">
                          <a:solidFill>
                            <a:srgbClr val="FFFFFF"/>
                          </a:solidFill>
                          <a:latin typeface="Calibri" panose="020F0502020204030204" pitchFamily="34" charset="0"/>
                          <a:cs typeface="Calibri" panose="020F0502020204030204" pitchFamily="34" charset="0"/>
                        </a:rPr>
                        <a:t>İzleme</a:t>
                      </a:r>
                      <a:endParaRPr sz="600" dirty="0">
                        <a:latin typeface="Calibri" panose="020F0502020204030204" pitchFamily="34" charset="0"/>
                        <a:cs typeface="Calibri" panose="020F0502020204030204" pitchFamily="34" charset="0"/>
                      </a:endParaRPr>
                    </a:p>
                  </a:txBody>
                  <a:tcPr marL="0" marR="0" marT="41910" marB="0">
                    <a:lnL w="28575">
                      <a:solidFill>
                        <a:srgbClr val="0000CC"/>
                      </a:solidFill>
                      <a:prstDash val="solid"/>
                    </a:lnL>
                    <a:lnR w="28575">
                      <a:solidFill>
                        <a:srgbClr val="0000CC"/>
                      </a:solidFill>
                      <a:prstDash val="solid"/>
                    </a:lnR>
                    <a:lnT w="28575">
                      <a:solidFill>
                        <a:srgbClr val="0000CC"/>
                      </a:solidFill>
                      <a:prstDash val="solid"/>
                    </a:lnT>
                    <a:lnB w="38100">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7">
                  <a:txBody>
                    <a:bodyPr/>
                    <a:lstStyle/>
                    <a:p>
                      <a:pPr marL="816610">
                        <a:lnSpc>
                          <a:spcPct val="100000"/>
                        </a:lnSpc>
                        <a:spcBef>
                          <a:spcPts val="330"/>
                        </a:spcBef>
                      </a:pPr>
                      <a:r>
                        <a:rPr sz="1400" b="1" spc="10" dirty="0">
                          <a:solidFill>
                            <a:srgbClr val="272D39"/>
                          </a:solidFill>
                          <a:latin typeface="Calibri" panose="020F0502020204030204" pitchFamily="34" charset="0"/>
                          <a:cs typeface="Calibri" panose="020F0502020204030204" pitchFamily="34" charset="0"/>
                        </a:rPr>
                        <a:t>TOPLUMSAL</a:t>
                      </a:r>
                      <a:r>
                        <a:rPr sz="1400" b="1" spc="204" dirty="0">
                          <a:solidFill>
                            <a:srgbClr val="272D39"/>
                          </a:solidFill>
                          <a:latin typeface="Calibri" panose="020F0502020204030204" pitchFamily="34" charset="0"/>
                          <a:cs typeface="Calibri" panose="020F0502020204030204" pitchFamily="34" charset="0"/>
                        </a:rPr>
                        <a:t> </a:t>
                      </a:r>
                      <a:r>
                        <a:rPr sz="1400" b="1" spc="-20" dirty="0">
                          <a:solidFill>
                            <a:srgbClr val="272D39"/>
                          </a:solidFill>
                          <a:latin typeface="Calibri" panose="020F0502020204030204" pitchFamily="34" charset="0"/>
                          <a:cs typeface="Calibri" panose="020F0502020204030204" pitchFamily="34" charset="0"/>
                        </a:rPr>
                        <a:t>KATKI</a:t>
                      </a:r>
                      <a:endParaRPr sz="1400" dirty="0">
                        <a:latin typeface="Calibri" panose="020F0502020204030204" pitchFamily="34" charset="0"/>
                        <a:cs typeface="Calibri" panose="020F0502020204030204" pitchFamily="34" charset="0"/>
                      </a:endParaRPr>
                    </a:p>
                    <a:p>
                      <a:pPr marR="36830" algn="ctr">
                        <a:lnSpc>
                          <a:spcPct val="100000"/>
                        </a:lnSpc>
                        <a:spcBef>
                          <a:spcPts val="1545"/>
                        </a:spcBef>
                      </a:pPr>
                      <a:r>
                        <a:rPr sz="700" spc="-10" dirty="0">
                          <a:solidFill>
                            <a:srgbClr val="FFFFFF"/>
                          </a:solidFill>
                          <a:latin typeface="Calibri" panose="020F0502020204030204" pitchFamily="34" charset="0"/>
                          <a:cs typeface="Calibri" panose="020F0502020204030204" pitchFamily="34" charset="0"/>
                        </a:rPr>
                        <a:t>Planlama</a:t>
                      </a: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spcBef>
                          <a:spcPts val="100"/>
                        </a:spcBef>
                      </a:pPr>
                      <a:endParaRPr sz="700" dirty="0">
                        <a:latin typeface="Calibri" panose="020F0502020204030204" pitchFamily="34" charset="0"/>
                        <a:cs typeface="Calibri" panose="020F0502020204030204" pitchFamily="34" charset="0"/>
                      </a:endParaRPr>
                    </a:p>
                    <a:p>
                      <a:pPr marL="476250">
                        <a:lnSpc>
                          <a:spcPct val="100000"/>
                        </a:lnSpc>
                        <a:tabLst>
                          <a:tab pos="2033270" algn="l"/>
                        </a:tabLst>
                      </a:pPr>
                      <a:r>
                        <a:rPr sz="700" spc="-10" dirty="0">
                          <a:solidFill>
                            <a:srgbClr val="FFFFFF"/>
                          </a:solidFill>
                          <a:latin typeface="Calibri" panose="020F0502020204030204" pitchFamily="34" charset="0"/>
                          <a:cs typeface="Calibri" panose="020F0502020204030204" pitchFamily="34" charset="0"/>
                        </a:rPr>
                        <a:t>Değerlendirme</a:t>
                      </a:r>
                      <a:r>
                        <a:rPr sz="700" dirty="0">
                          <a:solidFill>
                            <a:srgbClr val="FFFFFF"/>
                          </a:solidFill>
                          <a:latin typeface="Calibri" panose="020F0502020204030204" pitchFamily="34" charset="0"/>
                          <a:cs typeface="Calibri" panose="020F0502020204030204" pitchFamily="34" charset="0"/>
                        </a:rPr>
                        <a:t>	</a:t>
                      </a:r>
                      <a:r>
                        <a:rPr sz="700" spc="-10" dirty="0">
                          <a:solidFill>
                            <a:srgbClr val="FFFFFF"/>
                          </a:solidFill>
                          <a:latin typeface="Calibri" panose="020F0502020204030204" pitchFamily="34" charset="0"/>
                          <a:cs typeface="Calibri" panose="020F0502020204030204" pitchFamily="34" charset="0"/>
                        </a:rPr>
                        <a:t>Uygulama</a:t>
                      </a: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spcBef>
                          <a:spcPts val="100"/>
                        </a:spcBef>
                      </a:pPr>
                      <a:endParaRPr sz="700" dirty="0">
                        <a:latin typeface="Calibri" panose="020F0502020204030204" pitchFamily="34" charset="0"/>
                        <a:cs typeface="Calibri" panose="020F0502020204030204" pitchFamily="34" charset="0"/>
                      </a:endParaRPr>
                    </a:p>
                    <a:p>
                      <a:pPr marR="36195" algn="ctr">
                        <a:lnSpc>
                          <a:spcPct val="100000"/>
                        </a:lnSpc>
                      </a:pPr>
                      <a:r>
                        <a:rPr sz="700" spc="-10" dirty="0">
                          <a:solidFill>
                            <a:srgbClr val="FFFFFF"/>
                          </a:solidFill>
                          <a:latin typeface="Calibri" panose="020F0502020204030204" pitchFamily="34" charset="0"/>
                          <a:cs typeface="Calibri" panose="020F0502020204030204" pitchFamily="34" charset="0"/>
                        </a:rPr>
                        <a:t>İzleme</a:t>
                      </a:r>
                      <a:endParaRPr sz="700" dirty="0">
                        <a:latin typeface="Calibri" panose="020F0502020204030204" pitchFamily="34" charset="0"/>
                        <a:cs typeface="Calibri" panose="020F0502020204030204" pitchFamily="34" charset="0"/>
                      </a:endParaRPr>
                    </a:p>
                  </a:txBody>
                  <a:tcPr marL="0" marR="0" marT="41910" marB="0">
                    <a:lnL w="28575">
                      <a:solidFill>
                        <a:srgbClr val="0000CC"/>
                      </a:solidFill>
                      <a:prstDash val="solid"/>
                    </a:lnL>
                    <a:lnR w="28575">
                      <a:solidFill>
                        <a:srgbClr val="0000CC"/>
                      </a:solidFill>
                      <a:prstDash val="solid"/>
                    </a:lnR>
                    <a:lnT w="28575">
                      <a:solidFill>
                        <a:srgbClr val="0000CC"/>
                      </a:solidFill>
                      <a:prstDash val="solid"/>
                    </a:lnT>
                    <a:lnB w="57150">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53670">
                <a:tc>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38100">
                      <a:solidFill>
                        <a:srgbClr val="0000CC"/>
                      </a:solidFill>
                      <a:prstDash val="solid"/>
                    </a:lnR>
                    <a:lnT w="38100" cap="flat" cmpd="sng" algn="ctr">
                      <a:solidFill>
                        <a:srgbClr val="0000CC"/>
                      </a:solidFill>
                      <a:prstDash val="solid"/>
                      <a:round/>
                      <a:headEnd type="none" w="med" len="med"/>
                      <a:tailEnd type="none" w="med" len="med"/>
                    </a:lnT>
                  </a:tcPr>
                </a:tc>
                <a:tc gridSpan="3">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tcPr>
                </a:tc>
                <a:tc gridSpan="4">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38100">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tcPr>
                </a:tc>
                <a:tc gridSpan="3">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tcPr>
                </a:tc>
                <a:tc gridSpan="4">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57150">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tcPr>
                </a:tc>
                <a:tc gridSpan="3">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57150">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28575">
                      <a:solidFill>
                        <a:srgbClr val="0000CC"/>
                      </a:solidFill>
                      <a:prstDash val="solid"/>
                    </a:lnR>
                    <a:lnT w="28575">
                      <a:solidFill>
                        <a:srgbClr val="0000CC"/>
                      </a:solidFill>
                      <a:prstDash val="solid"/>
                    </a:lnT>
                  </a:tcPr>
                </a:tc>
                <a:extLst>
                  <a:ext uri="{0D108BD9-81ED-4DB2-BD59-A6C34878D82A}">
                    <a16:rowId xmlns:a16="http://schemas.microsoft.com/office/drawing/2014/main" val="10001"/>
                  </a:ext>
                </a:extLst>
              </a:tr>
              <a:tr h="1284605">
                <a:tc gridSpan="2">
                  <a:txBody>
                    <a:bodyPr/>
                    <a:lstStyle/>
                    <a:p>
                      <a:pPr>
                        <a:lnSpc>
                          <a:spcPct val="100000"/>
                        </a:lnSpc>
                      </a:pPr>
                      <a:endParaRPr sz="13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tcPr>
                </a:tc>
                <a:tc hMerge="1">
                  <a:txBody>
                    <a:bodyPr/>
                    <a:lstStyle/>
                    <a:p>
                      <a:endParaRPr/>
                    </a:p>
                  </a:txBody>
                  <a:tcPr marL="0" marR="0" marT="0" marB="0"/>
                </a:tc>
                <a:tc>
                  <a:txBody>
                    <a:bodyPr/>
                    <a:lstStyle/>
                    <a:p>
                      <a:pPr>
                        <a:lnSpc>
                          <a:spcPct val="100000"/>
                        </a:lnSpc>
                        <a:spcBef>
                          <a:spcPts val="760"/>
                        </a:spcBef>
                      </a:pPr>
                      <a:endParaRPr sz="1200" dirty="0">
                        <a:latin typeface="Calibri" panose="020F0502020204030204" pitchFamily="34" charset="0"/>
                        <a:cs typeface="Calibri" panose="020F0502020204030204" pitchFamily="34" charset="0"/>
                      </a:endParaRPr>
                    </a:p>
                    <a:p>
                      <a:pPr marL="121285" marR="116205" algn="ctr">
                        <a:lnSpc>
                          <a:spcPct val="100000"/>
                        </a:lnSpc>
                        <a:spcBef>
                          <a:spcPts val="5"/>
                        </a:spcBef>
                      </a:pPr>
                      <a:r>
                        <a:rPr sz="1200" spc="-70" dirty="0">
                          <a:solidFill>
                            <a:srgbClr val="FFFFFF"/>
                          </a:solidFill>
                          <a:latin typeface="Calibri" panose="020F0502020204030204" pitchFamily="34" charset="0"/>
                          <a:cs typeface="Calibri" panose="020F0502020204030204" pitchFamily="34" charset="0"/>
                        </a:rPr>
                        <a:t>YÖNETİM</a:t>
                      </a:r>
                      <a:r>
                        <a:rPr sz="1200" spc="40" dirty="0">
                          <a:solidFill>
                            <a:srgbClr val="FFFFFF"/>
                          </a:solidFill>
                          <a:latin typeface="Calibri" panose="020F0502020204030204" pitchFamily="34" charset="0"/>
                          <a:cs typeface="Calibri" panose="020F0502020204030204" pitchFamily="34" charset="0"/>
                        </a:rPr>
                        <a:t> </a:t>
                      </a:r>
                      <a:r>
                        <a:rPr sz="1200" spc="-130" dirty="0">
                          <a:solidFill>
                            <a:srgbClr val="FFFFFF"/>
                          </a:solidFill>
                          <a:latin typeface="Calibri" panose="020F0502020204030204" pitchFamily="34" charset="0"/>
                          <a:cs typeface="Calibri" panose="020F0502020204030204" pitchFamily="34" charset="0"/>
                        </a:rPr>
                        <a:t>VE </a:t>
                      </a:r>
                      <a:r>
                        <a:rPr sz="1200" spc="-20" dirty="0">
                          <a:solidFill>
                            <a:srgbClr val="FFFFFF"/>
                          </a:solidFill>
                          <a:latin typeface="Calibri" panose="020F0502020204030204" pitchFamily="34" charset="0"/>
                          <a:cs typeface="Calibri" panose="020F0502020204030204" pitchFamily="34" charset="0"/>
                        </a:rPr>
                        <a:t>İDARİ</a:t>
                      </a:r>
                      <a:endParaRPr sz="1200" dirty="0">
                        <a:latin typeface="Calibri" panose="020F0502020204030204" pitchFamily="34" charset="0"/>
                        <a:cs typeface="Calibri" panose="020F0502020204030204" pitchFamily="34" charset="0"/>
                      </a:endParaRPr>
                    </a:p>
                    <a:p>
                      <a:pPr algn="ctr">
                        <a:lnSpc>
                          <a:spcPct val="100000"/>
                        </a:lnSpc>
                      </a:pPr>
                      <a:r>
                        <a:rPr sz="1200" spc="-10" dirty="0">
                          <a:solidFill>
                            <a:srgbClr val="FFFFFF"/>
                          </a:solidFill>
                          <a:latin typeface="Calibri" panose="020F0502020204030204" pitchFamily="34" charset="0"/>
                          <a:cs typeface="Calibri" panose="020F0502020204030204" pitchFamily="34" charset="0"/>
                        </a:rPr>
                        <a:t>BİRİMLERİN</a:t>
                      </a:r>
                      <a:endParaRPr sz="1200" dirty="0">
                        <a:latin typeface="Calibri" panose="020F0502020204030204" pitchFamily="34" charset="0"/>
                        <a:cs typeface="Calibri" panose="020F0502020204030204" pitchFamily="34" charset="0"/>
                      </a:endParaRPr>
                    </a:p>
                    <a:p>
                      <a:pPr algn="ctr">
                        <a:lnSpc>
                          <a:spcPct val="100000"/>
                        </a:lnSpc>
                      </a:pPr>
                      <a:r>
                        <a:rPr sz="1200" spc="-10" dirty="0">
                          <a:solidFill>
                            <a:srgbClr val="FFFFFF"/>
                          </a:solidFill>
                          <a:latin typeface="Calibri" panose="020F0502020204030204" pitchFamily="34" charset="0"/>
                          <a:cs typeface="Calibri" panose="020F0502020204030204" pitchFamily="34" charset="0"/>
                        </a:rPr>
                        <a:t>YAPISI</a:t>
                      </a:r>
                      <a:endParaRPr sz="1200" dirty="0">
                        <a:latin typeface="Calibri" panose="020F0502020204030204" pitchFamily="34" charset="0"/>
                        <a:cs typeface="Calibri" panose="020F0502020204030204" pitchFamily="34" charset="0"/>
                      </a:endParaRPr>
                    </a:p>
                  </a:txBody>
                  <a:tcPr marL="0" marR="0" marT="96520" marB="0">
                    <a:lnL w="28575">
                      <a:solidFill>
                        <a:srgbClr val="0000CC"/>
                      </a:solidFill>
                      <a:prstDash val="solid"/>
                    </a:lnL>
                    <a:lnR w="28575">
                      <a:solidFill>
                        <a:srgbClr val="0000CC"/>
                      </a:solidFill>
                      <a:prstDash val="solid"/>
                    </a:lnR>
                    <a:lnT w="28575">
                      <a:solidFill>
                        <a:srgbClr val="0000CC"/>
                      </a:solidFill>
                      <a:prstDash val="solid"/>
                    </a:lnT>
                    <a:lnB w="28575">
                      <a:solidFill>
                        <a:srgbClr val="0000CC"/>
                      </a:solidFill>
                      <a:prstDash val="solid"/>
                    </a:lnB>
                    <a:solidFill>
                      <a:srgbClr val="88B3FF"/>
                    </a:solidFill>
                  </a:tcPr>
                </a:tc>
                <a:tc gridSpan="3">
                  <a:txBody>
                    <a:bodyPr/>
                    <a:lstStyle/>
                    <a:p>
                      <a:pPr>
                        <a:lnSpc>
                          <a:spcPct val="100000"/>
                        </a:lnSpc>
                      </a:pPr>
                      <a:endParaRPr sz="13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200" dirty="0">
                        <a:latin typeface="Calibri" panose="020F0502020204030204" pitchFamily="34" charset="0"/>
                        <a:cs typeface="Calibri" panose="020F0502020204030204" pitchFamily="34" charset="0"/>
                      </a:endParaRPr>
                    </a:p>
                    <a:p>
                      <a:pPr>
                        <a:lnSpc>
                          <a:spcPct val="100000"/>
                        </a:lnSpc>
                        <a:spcBef>
                          <a:spcPts val="819"/>
                        </a:spcBef>
                      </a:pPr>
                      <a:endParaRPr sz="1200" dirty="0">
                        <a:latin typeface="Calibri" panose="020F0502020204030204" pitchFamily="34" charset="0"/>
                        <a:cs typeface="Calibri" panose="020F0502020204030204" pitchFamily="34" charset="0"/>
                      </a:endParaRPr>
                    </a:p>
                    <a:p>
                      <a:pPr algn="ctr">
                        <a:lnSpc>
                          <a:spcPct val="100000"/>
                        </a:lnSpc>
                        <a:spcBef>
                          <a:spcPts val="5"/>
                        </a:spcBef>
                      </a:pPr>
                      <a:r>
                        <a:rPr sz="1200" spc="-10" dirty="0">
                          <a:solidFill>
                            <a:srgbClr val="FFFFFF"/>
                          </a:solidFill>
                          <a:latin typeface="Calibri" panose="020F0502020204030204" pitchFamily="34" charset="0"/>
                          <a:cs typeface="Calibri" panose="020F0502020204030204" pitchFamily="34" charset="0"/>
                        </a:rPr>
                        <a:t>KAYNAKLARIN</a:t>
                      </a:r>
                      <a:endParaRPr sz="1200" dirty="0">
                        <a:latin typeface="Calibri" panose="020F0502020204030204" pitchFamily="34" charset="0"/>
                        <a:cs typeface="Calibri" panose="020F0502020204030204" pitchFamily="34" charset="0"/>
                      </a:endParaRPr>
                    </a:p>
                    <a:p>
                      <a:pPr algn="ctr">
                        <a:lnSpc>
                          <a:spcPct val="100000"/>
                        </a:lnSpc>
                      </a:pPr>
                      <a:r>
                        <a:rPr sz="1200" spc="-10" dirty="0">
                          <a:solidFill>
                            <a:srgbClr val="FFFFFF"/>
                          </a:solidFill>
                          <a:latin typeface="Calibri" panose="020F0502020204030204" pitchFamily="34" charset="0"/>
                          <a:cs typeface="Calibri" panose="020F0502020204030204" pitchFamily="34" charset="0"/>
                        </a:rPr>
                        <a:t>YÖNETİMİ</a:t>
                      </a:r>
                      <a:endParaRPr sz="12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lnT w="28575">
                      <a:solidFill>
                        <a:srgbClr val="0000CC"/>
                      </a:solidFill>
                      <a:prstDash val="solid"/>
                    </a:lnT>
                    <a:lnB w="28575">
                      <a:solidFill>
                        <a:srgbClr val="0000CC"/>
                      </a:solidFill>
                      <a:prstDash val="solid"/>
                    </a:lnB>
                    <a:solidFill>
                      <a:srgbClr val="88B3FF"/>
                    </a:solidFill>
                  </a:tcPr>
                </a:tc>
                <a:tc hMerge="1">
                  <a:txBody>
                    <a:bodyPr/>
                    <a:lstStyle/>
                    <a:p>
                      <a:endParaRPr/>
                    </a:p>
                  </a:txBody>
                  <a:tcPr marL="0" marR="0" marT="0" marB="0"/>
                </a:tc>
                <a:tc gridSpan="3">
                  <a:txBody>
                    <a:bodyPr/>
                    <a:lstStyle/>
                    <a:p>
                      <a:pPr>
                        <a:lnSpc>
                          <a:spcPct val="100000"/>
                        </a:lnSpc>
                      </a:pPr>
                      <a:endParaRPr sz="13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dirty="0">
                        <a:latin typeface="Calibri" panose="020F0502020204030204" pitchFamily="34" charset="0"/>
                        <a:cs typeface="Calibri" panose="020F0502020204030204" pitchFamily="34" charset="0"/>
                      </a:endParaRPr>
                    </a:p>
                    <a:p>
                      <a:pPr>
                        <a:lnSpc>
                          <a:spcPct val="100000"/>
                        </a:lnSpc>
                        <a:spcBef>
                          <a:spcPts val="100"/>
                        </a:spcBef>
                      </a:pPr>
                      <a:endParaRPr sz="1200" dirty="0">
                        <a:latin typeface="Calibri" panose="020F0502020204030204" pitchFamily="34" charset="0"/>
                        <a:cs typeface="Calibri" panose="020F0502020204030204" pitchFamily="34" charset="0"/>
                      </a:endParaRPr>
                    </a:p>
                    <a:p>
                      <a:pPr marL="228600" marR="220979" indent="-1905" algn="ctr">
                        <a:lnSpc>
                          <a:spcPct val="100000"/>
                        </a:lnSpc>
                        <a:spcBef>
                          <a:spcPts val="5"/>
                        </a:spcBef>
                      </a:pPr>
                      <a:r>
                        <a:rPr sz="1200" spc="-10" dirty="0">
                          <a:solidFill>
                            <a:srgbClr val="FFFFFF"/>
                          </a:solidFill>
                          <a:latin typeface="Calibri" panose="020F0502020204030204" pitchFamily="34" charset="0"/>
                          <a:cs typeface="Calibri" panose="020F0502020204030204" pitchFamily="34" charset="0"/>
                        </a:rPr>
                        <a:t>BİLGİ </a:t>
                      </a:r>
                      <a:r>
                        <a:rPr sz="1200" spc="-70" dirty="0">
                          <a:solidFill>
                            <a:srgbClr val="FFFFFF"/>
                          </a:solidFill>
                          <a:latin typeface="Calibri" panose="020F0502020204030204" pitchFamily="34" charset="0"/>
                          <a:cs typeface="Calibri" panose="020F0502020204030204" pitchFamily="34" charset="0"/>
                        </a:rPr>
                        <a:t>YÖNETİM </a:t>
                      </a:r>
                      <a:r>
                        <a:rPr sz="1200" spc="-10" dirty="0">
                          <a:solidFill>
                            <a:srgbClr val="FFFFFF"/>
                          </a:solidFill>
                          <a:latin typeface="Calibri" panose="020F0502020204030204" pitchFamily="34" charset="0"/>
                          <a:cs typeface="Calibri" panose="020F0502020204030204" pitchFamily="34" charset="0"/>
                        </a:rPr>
                        <a:t>SİSTEMİ</a:t>
                      </a:r>
                      <a:endParaRPr sz="12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lnT w="28575">
                      <a:solidFill>
                        <a:srgbClr val="0000CC"/>
                      </a:solidFill>
                      <a:prstDash val="solid"/>
                    </a:lnT>
                    <a:lnB w="28575">
                      <a:solidFill>
                        <a:srgbClr val="0000CC"/>
                      </a:solidFill>
                      <a:prstDash val="solid"/>
                    </a:lnB>
                    <a:solidFill>
                      <a:srgbClr val="88B3FF"/>
                    </a:solidFill>
                  </a:tcPr>
                </a:tc>
                <a:tc gridSpan="3">
                  <a:txBody>
                    <a:bodyPr/>
                    <a:lstStyle/>
                    <a:p>
                      <a:pPr>
                        <a:lnSpc>
                          <a:spcPct val="100000"/>
                        </a:lnSpc>
                      </a:pPr>
                      <a:endParaRPr sz="13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200" dirty="0">
                        <a:latin typeface="Calibri" panose="020F0502020204030204" pitchFamily="34" charset="0"/>
                        <a:cs typeface="Calibri" panose="020F0502020204030204" pitchFamily="34" charset="0"/>
                      </a:endParaRPr>
                    </a:p>
                    <a:p>
                      <a:pPr>
                        <a:lnSpc>
                          <a:spcPct val="100000"/>
                        </a:lnSpc>
                        <a:spcBef>
                          <a:spcPts val="819"/>
                        </a:spcBef>
                      </a:pPr>
                      <a:endParaRPr sz="1200" dirty="0">
                        <a:latin typeface="Calibri" panose="020F0502020204030204" pitchFamily="34" charset="0"/>
                        <a:cs typeface="Calibri" panose="020F0502020204030204" pitchFamily="34" charset="0"/>
                      </a:endParaRPr>
                    </a:p>
                    <a:p>
                      <a:pPr algn="ctr">
                        <a:lnSpc>
                          <a:spcPct val="100000"/>
                        </a:lnSpc>
                        <a:spcBef>
                          <a:spcPts val="5"/>
                        </a:spcBef>
                      </a:pPr>
                      <a:r>
                        <a:rPr sz="1200" spc="-10" dirty="0">
                          <a:solidFill>
                            <a:srgbClr val="FFFFFF"/>
                          </a:solidFill>
                          <a:latin typeface="Calibri" panose="020F0502020204030204" pitchFamily="34" charset="0"/>
                          <a:cs typeface="Calibri" panose="020F0502020204030204" pitchFamily="34" charset="0"/>
                        </a:rPr>
                        <a:t>DESTEK</a:t>
                      </a:r>
                      <a:endParaRPr sz="1200" dirty="0">
                        <a:latin typeface="Calibri" panose="020F0502020204030204" pitchFamily="34" charset="0"/>
                        <a:cs typeface="Calibri" panose="020F0502020204030204" pitchFamily="34" charset="0"/>
                      </a:endParaRPr>
                    </a:p>
                    <a:p>
                      <a:pPr algn="ctr">
                        <a:lnSpc>
                          <a:spcPct val="100000"/>
                        </a:lnSpc>
                      </a:pPr>
                      <a:r>
                        <a:rPr sz="1200" spc="-10" dirty="0">
                          <a:solidFill>
                            <a:srgbClr val="FFFFFF"/>
                          </a:solidFill>
                          <a:latin typeface="Calibri" panose="020F0502020204030204" pitchFamily="34" charset="0"/>
                          <a:cs typeface="Calibri" panose="020F0502020204030204" pitchFamily="34" charset="0"/>
                        </a:rPr>
                        <a:t>HİZMETLERİ</a:t>
                      </a:r>
                      <a:endParaRPr sz="12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lnT w="28575">
                      <a:solidFill>
                        <a:srgbClr val="0000CC"/>
                      </a:solidFill>
                      <a:prstDash val="solid"/>
                    </a:lnT>
                    <a:lnB w="28575">
                      <a:solidFill>
                        <a:srgbClr val="0000CC"/>
                      </a:solidFill>
                      <a:prstDash val="solid"/>
                    </a:lnB>
                    <a:solidFill>
                      <a:srgbClr val="88B3FF"/>
                    </a:solidFill>
                  </a:tcPr>
                </a:tc>
                <a:tc hMerge="1">
                  <a:txBody>
                    <a:bodyPr/>
                    <a:lstStyle/>
                    <a:p>
                      <a:endParaRPr/>
                    </a:p>
                  </a:txBody>
                  <a:tcPr marL="0" marR="0" marT="0" marB="0"/>
                </a:tc>
                <a:tc gridSpan="3">
                  <a:txBody>
                    <a:bodyPr/>
                    <a:lstStyle/>
                    <a:p>
                      <a:pPr>
                        <a:lnSpc>
                          <a:spcPct val="100000"/>
                        </a:lnSpc>
                      </a:pPr>
                      <a:endParaRPr sz="13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a:lnSpc>
                          <a:spcPct val="100000"/>
                        </a:lnSpc>
                        <a:spcBef>
                          <a:spcPts val="760"/>
                        </a:spcBef>
                      </a:pPr>
                      <a:endParaRPr sz="1200" dirty="0">
                        <a:latin typeface="Calibri" panose="020F0502020204030204" pitchFamily="34" charset="0"/>
                        <a:cs typeface="Calibri" panose="020F0502020204030204" pitchFamily="34" charset="0"/>
                      </a:endParaRPr>
                    </a:p>
                    <a:p>
                      <a:pPr marL="151765" marR="144780" indent="-1270" algn="ctr">
                        <a:lnSpc>
                          <a:spcPct val="100000"/>
                        </a:lnSpc>
                        <a:spcBef>
                          <a:spcPts val="5"/>
                        </a:spcBef>
                      </a:pPr>
                      <a:r>
                        <a:rPr sz="1200" spc="-10" dirty="0">
                          <a:solidFill>
                            <a:srgbClr val="FFFFFF"/>
                          </a:solidFill>
                          <a:latin typeface="Calibri" panose="020F0502020204030204" pitchFamily="34" charset="0"/>
                          <a:cs typeface="Calibri" panose="020F0502020204030204" pitchFamily="34" charset="0"/>
                        </a:rPr>
                        <a:t>KAMUOYUNU </a:t>
                      </a:r>
                      <a:r>
                        <a:rPr sz="1200" spc="-80" dirty="0">
                          <a:solidFill>
                            <a:srgbClr val="FFFFFF"/>
                          </a:solidFill>
                          <a:latin typeface="Calibri" panose="020F0502020204030204" pitchFamily="34" charset="0"/>
                          <a:cs typeface="Calibri" panose="020F0502020204030204" pitchFamily="34" charset="0"/>
                        </a:rPr>
                        <a:t>BİLGİLENDİRME </a:t>
                      </a:r>
                      <a:r>
                        <a:rPr sz="1200" spc="-135" dirty="0">
                          <a:solidFill>
                            <a:srgbClr val="FFFFFF"/>
                          </a:solidFill>
                          <a:latin typeface="Calibri" panose="020F0502020204030204" pitchFamily="34" charset="0"/>
                          <a:cs typeface="Calibri" panose="020F0502020204030204" pitchFamily="34" charset="0"/>
                        </a:rPr>
                        <a:t>VE</a:t>
                      </a:r>
                      <a:r>
                        <a:rPr sz="1200" spc="10" dirty="0">
                          <a:solidFill>
                            <a:srgbClr val="FFFFFF"/>
                          </a:solidFill>
                          <a:latin typeface="Calibri" panose="020F0502020204030204" pitchFamily="34" charset="0"/>
                          <a:cs typeface="Calibri" panose="020F0502020204030204" pitchFamily="34" charset="0"/>
                        </a:rPr>
                        <a:t> </a:t>
                      </a:r>
                      <a:r>
                        <a:rPr sz="1200" spc="-10" dirty="0">
                          <a:solidFill>
                            <a:srgbClr val="FFFFFF"/>
                          </a:solidFill>
                          <a:latin typeface="Calibri" panose="020F0502020204030204" pitchFamily="34" charset="0"/>
                          <a:cs typeface="Calibri" panose="020F0502020204030204" pitchFamily="34" charset="0"/>
                        </a:rPr>
                        <a:t>HESAP</a:t>
                      </a:r>
                      <a:endParaRPr sz="1200" dirty="0">
                        <a:latin typeface="Calibri" panose="020F0502020204030204" pitchFamily="34" charset="0"/>
                        <a:cs typeface="Calibri" panose="020F0502020204030204" pitchFamily="34" charset="0"/>
                      </a:endParaRPr>
                    </a:p>
                    <a:p>
                      <a:pPr algn="ctr">
                        <a:lnSpc>
                          <a:spcPct val="100000"/>
                        </a:lnSpc>
                      </a:pPr>
                      <a:r>
                        <a:rPr sz="1200" spc="-30" dirty="0">
                          <a:solidFill>
                            <a:srgbClr val="FFFFFF"/>
                          </a:solidFill>
                          <a:latin typeface="Calibri" panose="020F0502020204030204" pitchFamily="34" charset="0"/>
                          <a:cs typeface="Calibri" panose="020F0502020204030204" pitchFamily="34" charset="0"/>
                        </a:rPr>
                        <a:t>VEREBİLİRLİK</a:t>
                      </a:r>
                      <a:endParaRPr sz="1200" dirty="0">
                        <a:latin typeface="Calibri" panose="020F0502020204030204" pitchFamily="34" charset="0"/>
                        <a:cs typeface="Calibri" panose="020F0502020204030204" pitchFamily="34" charset="0"/>
                      </a:endParaRPr>
                    </a:p>
                  </a:txBody>
                  <a:tcPr marL="0" marR="0" marT="96520" marB="0">
                    <a:lnL w="28575">
                      <a:solidFill>
                        <a:srgbClr val="0000CC"/>
                      </a:solidFill>
                      <a:prstDash val="solid"/>
                    </a:lnL>
                    <a:lnR w="28575">
                      <a:solidFill>
                        <a:srgbClr val="0000CC"/>
                      </a:solidFill>
                      <a:prstDash val="solid"/>
                    </a:lnR>
                    <a:lnT w="28575">
                      <a:solidFill>
                        <a:srgbClr val="0000CC"/>
                      </a:solidFill>
                      <a:prstDash val="solid"/>
                    </a:lnT>
                    <a:lnB w="28575">
                      <a:solidFill>
                        <a:srgbClr val="0000CC"/>
                      </a:solidFill>
                      <a:prstDash val="solid"/>
                    </a:lnB>
                    <a:solidFill>
                      <a:srgbClr val="88B3FF"/>
                    </a:solidFill>
                  </a:tcPr>
                </a:tc>
                <a:tc gridSpan="2">
                  <a:txBody>
                    <a:bodyPr/>
                    <a:lstStyle/>
                    <a:p>
                      <a:pPr>
                        <a:lnSpc>
                          <a:spcPct val="100000"/>
                        </a:lnSpc>
                      </a:pPr>
                      <a:endParaRPr sz="13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28575">
                      <a:solidFill>
                        <a:srgbClr val="0000CC"/>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61290">
                <a:tc>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R w="38100">
                      <a:solidFill>
                        <a:srgbClr val="0000CC"/>
                      </a:solidFill>
                      <a:prstDash val="solid"/>
                    </a:lnR>
                    <a:lnB w="28575">
                      <a:solidFill>
                        <a:srgbClr val="0000CC"/>
                      </a:solidFill>
                      <a:prstDash val="solid"/>
                    </a:lnB>
                  </a:tcPr>
                </a:tc>
                <a:tc gridSpan="3">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B w="28575">
                      <a:solidFill>
                        <a:srgbClr val="0000CC"/>
                      </a:solidFill>
                      <a:prstDash val="solid"/>
                    </a:lnB>
                  </a:tcPr>
                </a:tc>
                <a:tc gridSpan="4">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B w="28575">
                      <a:solidFill>
                        <a:srgbClr val="0000CC"/>
                      </a:solidFill>
                      <a:prstDash val="solid"/>
                    </a:lnB>
                  </a:tcPr>
                </a:tc>
                <a:tc gridSpan="3">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B w="28575">
                      <a:solidFill>
                        <a:srgbClr val="0000CC"/>
                      </a:solidFill>
                      <a:prstDash val="solid"/>
                    </a:lnB>
                  </a:tcPr>
                </a:tc>
                <a:tc gridSpan="4">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B w="28575">
                      <a:solidFill>
                        <a:srgbClr val="0000CC"/>
                      </a:solidFill>
                      <a:prstDash val="solid"/>
                    </a:lnB>
                  </a:tcPr>
                </a:tc>
                <a:tc gridSpan="3">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38100">
                      <a:solidFill>
                        <a:srgbClr val="0000CC"/>
                      </a:solidFill>
                      <a:prstDash val="solid"/>
                    </a:lnR>
                    <a:lnT w="28575">
                      <a:solidFill>
                        <a:srgbClr val="0000CC"/>
                      </a:solidFill>
                      <a:prstDash val="solid"/>
                    </a:lnT>
                    <a:lnB w="28575">
                      <a:solidFill>
                        <a:srgbClr val="0000CC"/>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dirty="0">
                        <a:latin typeface="Calibri" panose="020F0502020204030204" pitchFamily="34" charset="0"/>
                        <a:cs typeface="Calibri" panose="020F0502020204030204" pitchFamily="34" charset="0"/>
                      </a:endParaRPr>
                    </a:p>
                  </a:txBody>
                  <a:tcPr marL="0" marR="0" marT="0" marB="0">
                    <a:lnL w="38100">
                      <a:solidFill>
                        <a:srgbClr val="0000CC"/>
                      </a:solidFill>
                      <a:prstDash val="solid"/>
                    </a:lnL>
                    <a:lnR w="28575">
                      <a:solidFill>
                        <a:srgbClr val="0000CC"/>
                      </a:solidFill>
                      <a:prstDash val="solid"/>
                    </a:lnR>
                    <a:lnB w="28575">
                      <a:solidFill>
                        <a:srgbClr val="0000CC"/>
                      </a:solidFill>
                      <a:prstDash val="solid"/>
                    </a:lnB>
                  </a:tcPr>
                </a:tc>
                <a:extLst>
                  <a:ext uri="{0D108BD9-81ED-4DB2-BD59-A6C34878D82A}">
                    <a16:rowId xmlns:a16="http://schemas.microsoft.com/office/drawing/2014/main" val="10003"/>
                  </a:ext>
                </a:extLst>
              </a:tr>
              <a:tr h="513080">
                <a:tc gridSpan="23">
                  <a:txBody>
                    <a:bodyPr/>
                    <a:lstStyle/>
                    <a:p>
                      <a:pPr algn="ctr">
                        <a:lnSpc>
                          <a:spcPct val="100000"/>
                        </a:lnSpc>
                        <a:spcBef>
                          <a:spcPts val="285"/>
                        </a:spcBef>
                      </a:pPr>
                      <a:r>
                        <a:rPr sz="2800" spc="-215" dirty="0">
                          <a:solidFill>
                            <a:srgbClr val="FFFFFF"/>
                          </a:solidFill>
                          <a:latin typeface="Calibri" panose="020F0502020204030204" pitchFamily="34" charset="0"/>
                          <a:cs typeface="Calibri" panose="020F0502020204030204" pitchFamily="34" charset="0"/>
                        </a:rPr>
                        <a:t>LİDERLİK,</a:t>
                      </a:r>
                      <a:r>
                        <a:rPr sz="2800" dirty="0">
                          <a:solidFill>
                            <a:srgbClr val="FFFFFF"/>
                          </a:solidFill>
                          <a:latin typeface="Calibri" panose="020F0502020204030204" pitchFamily="34" charset="0"/>
                          <a:cs typeface="Calibri" panose="020F0502020204030204" pitchFamily="34" charset="0"/>
                        </a:rPr>
                        <a:t> </a:t>
                      </a:r>
                      <a:r>
                        <a:rPr sz="2800" spc="-165" dirty="0">
                          <a:solidFill>
                            <a:srgbClr val="FFFFFF"/>
                          </a:solidFill>
                          <a:latin typeface="Calibri" panose="020F0502020204030204" pitchFamily="34" charset="0"/>
                          <a:cs typeface="Calibri" panose="020F0502020204030204" pitchFamily="34" charset="0"/>
                        </a:rPr>
                        <a:t>YÖNETİŞİM</a:t>
                      </a:r>
                      <a:r>
                        <a:rPr sz="2800" spc="-30" dirty="0">
                          <a:solidFill>
                            <a:srgbClr val="FFFFFF"/>
                          </a:solidFill>
                          <a:latin typeface="Calibri" panose="020F0502020204030204" pitchFamily="34" charset="0"/>
                          <a:cs typeface="Calibri" panose="020F0502020204030204" pitchFamily="34" charset="0"/>
                        </a:rPr>
                        <a:t> ve</a:t>
                      </a:r>
                      <a:r>
                        <a:rPr sz="2800" spc="-35" dirty="0">
                          <a:solidFill>
                            <a:srgbClr val="FFFFFF"/>
                          </a:solidFill>
                          <a:latin typeface="Calibri" panose="020F0502020204030204" pitchFamily="34" charset="0"/>
                          <a:cs typeface="Calibri" panose="020F0502020204030204" pitchFamily="34" charset="0"/>
                        </a:rPr>
                        <a:t> </a:t>
                      </a:r>
                      <a:r>
                        <a:rPr sz="2800" spc="-30" dirty="0">
                          <a:solidFill>
                            <a:srgbClr val="FFFFFF"/>
                          </a:solidFill>
                          <a:latin typeface="Calibri" panose="020F0502020204030204" pitchFamily="34" charset="0"/>
                          <a:cs typeface="Calibri" panose="020F0502020204030204" pitchFamily="34" charset="0"/>
                        </a:rPr>
                        <a:t>KALİTE</a:t>
                      </a:r>
                      <a:endParaRPr sz="2800" dirty="0">
                        <a:latin typeface="Calibri" panose="020F0502020204030204" pitchFamily="34" charset="0"/>
                        <a:cs typeface="Calibri" panose="020F0502020204030204" pitchFamily="34" charset="0"/>
                      </a:endParaRPr>
                    </a:p>
                  </a:txBody>
                  <a:tcPr marL="0" marR="0" marT="36195" marB="0">
                    <a:lnL w="28575">
                      <a:solidFill>
                        <a:srgbClr val="0000CC"/>
                      </a:solidFill>
                      <a:prstDash val="solid"/>
                    </a:lnL>
                    <a:lnR w="28575">
                      <a:solidFill>
                        <a:srgbClr val="0000CC"/>
                      </a:solidFill>
                      <a:prstDash val="solid"/>
                    </a:lnR>
                    <a:lnT w="28575">
                      <a:solidFill>
                        <a:srgbClr val="0000CC"/>
                      </a:solidFill>
                      <a:prstDash val="solid"/>
                    </a:lnT>
                    <a:lnB w="38100">
                      <a:solidFill>
                        <a:srgbClr val="0000CC"/>
                      </a:solidFill>
                      <a:prstDash val="solid"/>
                    </a:lnB>
                    <a:solidFill>
                      <a:srgbClr val="377C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54" name="object 54"/>
          <p:cNvSpPr/>
          <p:nvPr/>
        </p:nvSpPr>
        <p:spPr>
          <a:xfrm>
            <a:off x="9620377" y="2702560"/>
            <a:ext cx="233045" cy="272415"/>
          </a:xfrm>
          <a:custGeom>
            <a:avLst/>
            <a:gdLst/>
            <a:ahLst/>
            <a:cxnLst/>
            <a:rect l="l" t="t" r="r" b="b"/>
            <a:pathLst>
              <a:path w="233045" h="272414">
                <a:moveTo>
                  <a:pt x="229287" y="264196"/>
                </a:moveTo>
                <a:lnTo>
                  <a:pt x="229107" y="264794"/>
                </a:lnTo>
                <a:lnTo>
                  <a:pt x="226059" y="266445"/>
                </a:lnTo>
                <a:lnTo>
                  <a:pt x="222884" y="268097"/>
                </a:lnTo>
                <a:lnTo>
                  <a:pt x="228980" y="271906"/>
                </a:lnTo>
                <a:lnTo>
                  <a:pt x="229287" y="264196"/>
                </a:lnTo>
                <a:close/>
              </a:path>
              <a:path w="233045" h="272414">
                <a:moveTo>
                  <a:pt x="222776" y="268060"/>
                </a:moveTo>
                <a:close/>
              </a:path>
              <a:path w="233045" h="272414">
                <a:moveTo>
                  <a:pt x="206466" y="243026"/>
                </a:moveTo>
                <a:lnTo>
                  <a:pt x="217424" y="263778"/>
                </a:lnTo>
                <a:lnTo>
                  <a:pt x="218209" y="265229"/>
                </a:lnTo>
                <a:lnTo>
                  <a:pt x="222776" y="268060"/>
                </a:lnTo>
                <a:lnTo>
                  <a:pt x="226059" y="266445"/>
                </a:lnTo>
                <a:lnTo>
                  <a:pt x="229107" y="264794"/>
                </a:lnTo>
                <a:lnTo>
                  <a:pt x="229287" y="264196"/>
                </a:lnTo>
                <a:lnTo>
                  <a:pt x="229430" y="260603"/>
                </a:lnTo>
                <a:lnTo>
                  <a:pt x="216662" y="260603"/>
                </a:lnTo>
                <a:lnTo>
                  <a:pt x="217103" y="249614"/>
                </a:lnTo>
                <a:lnTo>
                  <a:pt x="206466" y="243026"/>
                </a:lnTo>
                <a:close/>
              </a:path>
              <a:path w="233045" h="272414">
                <a:moveTo>
                  <a:pt x="218209" y="265229"/>
                </a:moveTo>
                <a:lnTo>
                  <a:pt x="219075" y="266826"/>
                </a:lnTo>
                <a:lnTo>
                  <a:pt x="222776" y="268060"/>
                </a:lnTo>
                <a:lnTo>
                  <a:pt x="218209" y="265229"/>
                </a:lnTo>
                <a:close/>
              </a:path>
              <a:path w="233045" h="272414">
                <a:moveTo>
                  <a:pt x="148463" y="207137"/>
                </a:moveTo>
                <a:lnTo>
                  <a:pt x="144525" y="208025"/>
                </a:lnTo>
                <a:lnTo>
                  <a:pt x="142621" y="210947"/>
                </a:lnTo>
                <a:lnTo>
                  <a:pt x="140843" y="213994"/>
                </a:lnTo>
                <a:lnTo>
                  <a:pt x="141731" y="217931"/>
                </a:lnTo>
                <a:lnTo>
                  <a:pt x="144779" y="219710"/>
                </a:lnTo>
                <a:lnTo>
                  <a:pt x="218209" y="265229"/>
                </a:lnTo>
                <a:lnTo>
                  <a:pt x="217424" y="263778"/>
                </a:lnTo>
                <a:lnTo>
                  <a:pt x="206466" y="243026"/>
                </a:lnTo>
                <a:lnTo>
                  <a:pt x="151383" y="208914"/>
                </a:lnTo>
                <a:lnTo>
                  <a:pt x="148463" y="207137"/>
                </a:lnTo>
                <a:close/>
              </a:path>
              <a:path w="233045" h="272414">
                <a:moveTo>
                  <a:pt x="229474" y="259491"/>
                </a:moveTo>
                <a:lnTo>
                  <a:pt x="229287" y="264196"/>
                </a:lnTo>
                <a:lnTo>
                  <a:pt x="230250" y="260985"/>
                </a:lnTo>
                <a:lnTo>
                  <a:pt x="229474" y="259491"/>
                </a:lnTo>
                <a:close/>
              </a:path>
              <a:path w="233045" h="272414">
                <a:moveTo>
                  <a:pt x="217103" y="249614"/>
                </a:moveTo>
                <a:lnTo>
                  <a:pt x="216662" y="260603"/>
                </a:lnTo>
                <a:lnTo>
                  <a:pt x="226441" y="255397"/>
                </a:lnTo>
                <a:lnTo>
                  <a:pt x="217103" y="249614"/>
                </a:lnTo>
                <a:close/>
              </a:path>
              <a:path w="233045" h="272414">
                <a:moveTo>
                  <a:pt x="217607" y="237057"/>
                </a:moveTo>
                <a:lnTo>
                  <a:pt x="217103" y="249614"/>
                </a:lnTo>
                <a:lnTo>
                  <a:pt x="226441" y="255397"/>
                </a:lnTo>
                <a:lnTo>
                  <a:pt x="216662" y="260603"/>
                </a:lnTo>
                <a:lnTo>
                  <a:pt x="229430" y="260603"/>
                </a:lnTo>
                <a:lnTo>
                  <a:pt x="229474" y="259491"/>
                </a:lnTo>
                <a:lnTo>
                  <a:pt x="228600" y="257810"/>
                </a:lnTo>
                <a:lnTo>
                  <a:pt x="217607" y="237057"/>
                </a:lnTo>
                <a:close/>
              </a:path>
              <a:path w="233045" h="272414">
                <a:moveTo>
                  <a:pt x="223393" y="166115"/>
                </a:moveTo>
                <a:lnTo>
                  <a:pt x="220345" y="168910"/>
                </a:lnTo>
                <a:lnTo>
                  <a:pt x="217607" y="237057"/>
                </a:lnTo>
                <a:lnTo>
                  <a:pt x="228600" y="257810"/>
                </a:lnTo>
                <a:lnTo>
                  <a:pt x="229474" y="259491"/>
                </a:lnTo>
                <a:lnTo>
                  <a:pt x="233045" y="169417"/>
                </a:lnTo>
                <a:lnTo>
                  <a:pt x="230377" y="166497"/>
                </a:lnTo>
                <a:lnTo>
                  <a:pt x="226822" y="166369"/>
                </a:lnTo>
                <a:lnTo>
                  <a:pt x="223393" y="166115"/>
                </a:lnTo>
                <a:close/>
              </a:path>
              <a:path w="233045" h="272414">
                <a:moveTo>
                  <a:pt x="8381" y="0"/>
                </a:moveTo>
                <a:lnTo>
                  <a:pt x="4318" y="380"/>
                </a:lnTo>
                <a:lnTo>
                  <a:pt x="0" y="5968"/>
                </a:lnTo>
                <a:lnTo>
                  <a:pt x="507" y="9905"/>
                </a:lnTo>
                <a:lnTo>
                  <a:pt x="3301" y="12064"/>
                </a:lnTo>
                <a:lnTo>
                  <a:pt x="37719" y="39115"/>
                </a:lnTo>
                <a:lnTo>
                  <a:pt x="70103" y="67817"/>
                </a:lnTo>
                <a:lnTo>
                  <a:pt x="100583" y="98298"/>
                </a:lnTo>
                <a:lnTo>
                  <a:pt x="129286" y="130555"/>
                </a:lnTo>
                <a:lnTo>
                  <a:pt x="155828" y="164337"/>
                </a:lnTo>
                <a:lnTo>
                  <a:pt x="180467" y="199770"/>
                </a:lnTo>
                <a:lnTo>
                  <a:pt x="203073" y="236600"/>
                </a:lnTo>
                <a:lnTo>
                  <a:pt x="206466" y="243026"/>
                </a:lnTo>
                <a:lnTo>
                  <a:pt x="217103" y="249614"/>
                </a:lnTo>
                <a:lnTo>
                  <a:pt x="190880" y="192404"/>
                </a:lnTo>
                <a:lnTo>
                  <a:pt x="165862" y="156463"/>
                </a:lnTo>
                <a:lnTo>
                  <a:pt x="138683" y="122047"/>
                </a:lnTo>
                <a:lnTo>
                  <a:pt x="109474" y="89280"/>
                </a:lnTo>
                <a:lnTo>
                  <a:pt x="78486" y="58292"/>
                </a:lnTo>
                <a:lnTo>
                  <a:pt x="45466" y="29082"/>
                </a:lnTo>
                <a:lnTo>
                  <a:pt x="11175" y="2159"/>
                </a:lnTo>
                <a:lnTo>
                  <a:pt x="8381" y="0"/>
                </a:lnTo>
                <a:close/>
              </a:path>
            </a:pathLst>
          </a:custGeom>
          <a:solidFill>
            <a:srgbClr val="0000CC"/>
          </a:solidFill>
        </p:spPr>
        <p:txBody>
          <a:bodyPr wrap="square" lIns="0" tIns="0" rIns="0" bIns="0" rtlCol="0"/>
          <a:lstStyle/>
          <a:p>
            <a:endParaRPr/>
          </a:p>
        </p:txBody>
      </p:sp>
      <p:sp>
        <p:nvSpPr>
          <p:cNvPr id="55" name="object 55"/>
          <p:cNvSpPr/>
          <p:nvPr/>
        </p:nvSpPr>
        <p:spPr>
          <a:xfrm>
            <a:off x="9627616" y="3616705"/>
            <a:ext cx="229235" cy="272415"/>
          </a:xfrm>
          <a:custGeom>
            <a:avLst/>
            <a:gdLst/>
            <a:ahLst/>
            <a:cxnLst/>
            <a:rect l="l" t="t" r="r" b="b"/>
            <a:pathLst>
              <a:path w="229234" h="272414">
                <a:moveTo>
                  <a:pt x="2692" y="265232"/>
                </a:moveTo>
                <a:lnTo>
                  <a:pt x="0" y="272034"/>
                </a:lnTo>
                <a:lnTo>
                  <a:pt x="7206" y="271045"/>
                </a:lnTo>
                <a:lnTo>
                  <a:pt x="6984" y="271018"/>
                </a:lnTo>
                <a:lnTo>
                  <a:pt x="2666" y="265430"/>
                </a:lnTo>
                <a:lnTo>
                  <a:pt x="2692" y="265232"/>
                </a:lnTo>
                <a:close/>
              </a:path>
              <a:path w="229234" h="272414">
                <a:moveTo>
                  <a:pt x="12633" y="270301"/>
                </a:moveTo>
                <a:lnTo>
                  <a:pt x="7206" y="271045"/>
                </a:lnTo>
                <a:lnTo>
                  <a:pt x="11049" y="271526"/>
                </a:lnTo>
                <a:lnTo>
                  <a:pt x="12633" y="270301"/>
                </a:lnTo>
                <a:close/>
              </a:path>
              <a:path w="229234" h="272414">
                <a:moveTo>
                  <a:pt x="24392" y="244886"/>
                </a:moveTo>
                <a:lnTo>
                  <a:pt x="4612" y="260382"/>
                </a:lnTo>
                <a:lnTo>
                  <a:pt x="2692" y="265232"/>
                </a:lnTo>
                <a:lnTo>
                  <a:pt x="2666" y="265430"/>
                </a:lnTo>
                <a:lnTo>
                  <a:pt x="6984" y="271018"/>
                </a:lnTo>
                <a:lnTo>
                  <a:pt x="7206" y="271045"/>
                </a:lnTo>
                <a:lnTo>
                  <a:pt x="12633" y="270301"/>
                </a:lnTo>
                <a:lnTo>
                  <a:pt x="17220" y="266700"/>
                </a:lnTo>
                <a:lnTo>
                  <a:pt x="15748" y="266700"/>
                </a:lnTo>
                <a:lnTo>
                  <a:pt x="9016" y="258064"/>
                </a:lnTo>
                <a:lnTo>
                  <a:pt x="19758" y="256580"/>
                </a:lnTo>
                <a:lnTo>
                  <a:pt x="24392" y="244886"/>
                </a:lnTo>
                <a:close/>
              </a:path>
              <a:path w="229234" h="272414">
                <a:moveTo>
                  <a:pt x="99822" y="245491"/>
                </a:moveTo>
                <a:lnTo>
                  <a:pt x="96392" y="245999"/>
                </a:lnTo>
                <a:lnTo>
                  <a:pt x="32210" y="254861"/>
                </a:lnTo>
                <a:lnTo>
                  <a:pt x="13842" y="269367"/>
                </a:lnTo>
                <a:lnTo>
                  <a:pt x="12633" y="270301"/>
                </a:lnTo>
                <a:lnTo>
                  <a:pt x="98170" y="258572"/>
                </a:lnTo>
                <a:lnTo>
                  <a:pt x="101600" y="258064"/>
                </a:lnTo>
                <a:lnTo>
                  <a:pt x="104012" y="254889"/>
                </a:lnTo>
                <a:lnTo>
                  <a:pt x="103504" y="251460"/>
                </a:lnTo>
                <a:lnTo>
                  <a:pt x="103124" y="247904"/>
                </a:lnTo>
                <a:lnTo>
                  <a:pt x="99822" y="245491"/>
                </a:lnTo>
                <a:close/>
              </a:path>
              <a:path w="229234" h="272414">
                <a:moveTo>
                  <a:pt x="19758" y="256580"/>
                </a:moveTo>
                <a:lnTo>
                  <a:pt x="9016" y="258064"/>
                </a:lnTo>
                <a:lnTo>
                  <a:pt x="15748" y="266700"/>
                </a:lnTo>
                <a:lnTo>
                  <a:pt x="19758" y="256580"/>
                </a:lnTo>
                <a:close/>
              </a:path>
              <a:path w="229234" h="272414">
                <a:moveTo>
                  <a:pt x="32210" y="254861"/>
                </a:moveTo>
                <a:lnTo>
                  <a:pt x="19758" y="256580"/>
                </a:lnTo>
                <a:lnTo>
                  <a:pt x="15748" y="266700"/>
                </a:lnTo>
                <a:lnTo>
                  <a:pt x="17220" y="266700"/>
                </a:lnTo>
                <a:lnTo>
                  <a:pt x="32210" y="254861"/>
                </a:lnTo>
                <a:close/>
              </a:path>
              <a:path w="229234" h="272414">
                <a:moveTo>
                  <a:pt x="4612" y="260382"/>
                </a:moveTo>
                <a:lnTo>
                  <a:pt x="3175" y="261493"/>
                </a:lnTo>
                <a:lnTo>
                  <a:pt x="2692" y="265232"/>
                </a:lnTo>
                <a:lnTo>
                  <a:pt x="4612" y="260382"/>
                </a:lnTo>
                <a:close/>
              </a:path>
              <a:path w="229234" h="272414">
                <a:moveTo>
                  <a:pt x="41528" y="175133"/>
                </a:moveTo>
                <a:lnTo>
                  <a:pt x="37845" y="176657"/>
                </a:lnTo>
                <a:lnTo>
                  <a:pt x="36449" y="179959"/>
                </a:lnTo>
                <a:lnTo>
                  <a:pt x="4612" y="260382"/>
                </a:lnTo>
                <a:lnTo>
                  <a:pt x="24392" y="244886"/>
                </a:lnTo>
                <a:lnTo>
                  <a:pt x="48259" y="184658"/>
                </a:lnTo>
                <a:lnTo>
                  <a:pt x="49656" y="181356"/>
                </a:lnTo>
                <a:lnTo>
                  <a:pt x="48005" y="177673"/>
                </a:lnTo>
                <a:lnTo>
                  <a:pt x="44703" y="176403"/>
                </a:lnTo>
                <a:lnTo>
                  <a:pt x="41528" y="175133"/>
                </a:lnTo>
                <a:close/>
              </a:path>
              <a:path w="229234" h="272414">
                <a:moveTo>
                  <a:pt x="221614" y="0"/>
                </a:moveTo>
                <a:lnTo>
                  <a:pt x="217804" y="1143"/>
                </a:lnTo>
                <a:lnTo>
                  <a:pt x="216153" y="4318"/>
                </a:lnTo>
                <a:lnTo>
                  <a:pt x="195579" y="42926"/>
                </a:lnTo>
                <a:lnTo>
                  <a:pt x="173100" y="79756"/>
                </a:lnTo>
                <a:lnTo>
                  <a:pt x="148335" y="115189"/>
                </a:lnTo>
                <a:lnTo>
                  <a:pt x="121792" y="148971"/>
                </a:lnTo>
                <a:lnTo>
                  <a:pt x="93090" y="181102"/>
                </a:lnTo>
                <a:lnTo>
                  <a:pt x="62483" y="211709"/>
                </a:lnTo>
                <a:lnTo>
                  <a:pt x="30099" y="240411"/>
                </a:lnTo>
                <a:lnTo>
                  <a:pt x="24392" y="244886"/>
                </a:lnTo>
                <a:lnTo>
                  <a:pt x="19758" y="256580"/>
                </a:lnTo>
                <a:lnTo>
                  <a:pt x="71500" y="220599"/>
                </a:lnTo>
                <a:lnTo>
                  <a:pt x="102488" y="189611"/>
                </a:lnTo>
                <a:lnTo>
                  <a:pt x="131699" y="156845"/>
                </a:lnTo>
                <a:lnTo>
                  <a:pt x="158876" y="122428"/>
                </a:lnTo>
                <a:lnTo>
                  <a:pt x="183895" y="86360"/>
                </a:lnTo>
                <a:lnTo>
                  <a:pt x="206882" y="48768"/>
                </a:lnTo>
                <a:lnTo>
                  <a:pt x="227329" y="10287"/>
                </a:lnTo>
                <a:lnTo>
                  <a:pt x="228980" y="7112"/>
                </a:lnTo>
                <a:lnTo>
                  <a:pt x="227837" y="3302"/>
                </a:lnTo>
                <a:lnTo>
                  <a:pt x="224662" y="1651"/>
                </a:lnTo>
                <a:lnTo>
                  <a:pt x="221614" y="0"/>
                </a:lnTo>
                <a:close/>
              </a:path>
            </a:pathLst>
          </a:custGeom>
          <a:solidFill>
            <a:srgbClr val="0000CC"/>
          </a:solidFill>
        </p:spPr>
        <p:txBody>
          <a:bodyPr wrap="square" lIns="0" tIns="0" rIns="0" bIns="0" rtlCol="0"/>
          <a:lstStyle/>
          <a:p>
            <a:endParaRPr/>
          </a:p>
        </p:txBody>
      </p:sp>
      <p:sp>
        <p:nvSpPr>
          <p:cNvPr id="56" name="object 56"/>
          <p:cNvSpPr/>
          <p:nvPr/>
        </p:nvSpPr>
        <p:spPr>
          <a:xfrm>
            <a:off x="8531732" y="3623945"/>
            <a:ext cx="233045" cy="272415"/>
          </a:xfrm>
          <a:custGeom>
            <a:avLst/>
            <a:gdLst/>
            <a:ahLst/>
            <a:cxnLst/>
            <a:rect l="l" t="t" r="r" b="b"/>
            <a:pathLst>
              <a:path w="233045" h="272414">
                <a:moveTo>
                  <a:pt x="15724" y="22221"/>
                </a:moveTo>
                <a:lnTo>
                  <a:pt x="42037" y="79501"/>
                </a:lnTo>
                <a:lnTo>
                  <a:pt x="67056" y="115442"/>
                </a:lnTo>
                <a:lnTo>
                  <a:pt x="94234" y="149859"/>
                </a:lnTo>
                <a:lnTo>
                  <a:pt x="123444" y="182625"/>
                </a:lnTo>
                <a:lnTo>
                  <a:pt x="154432" y="213613"/>
                </a:lnTo>
                <a:lnTo>
                  <a:pt x="187325" y="242823"/>
                </a:lnTo>
                <a:lnTo>
                  <a:pt x="221742" y="269874"/>
                </a:lnTo>
                <a:lnTo>
                  <a:pt x="224536" y="272033"/>
                </a:lnTo>
                <a:lnTo>
                  <a:pt x="228473" y="271525"/>
                </a:lnTo>
                <a:lnTo>
                  <a:pt x="232791" y="265937"/>
                </a:lnTo>
                <a:lnTo>
                  <a:pt x="232283" y="262000"/>
                </a:lnTo>
                <a:lnTo>
                  <a:pt x="229616" y="259841"/>
                </a:lnTo>
                <a:lnTo>
                  <a:pt x="195199" y="232917"/>
                </a:lnTo>
                <a:lnTo>
                  <a:pt x="162941" y="204215"/>
                </a:lnTo>
                <a:lnTo>
                  <a:pt x="132461" y="173608"/>
                </a:lnTo>
                <a:lnTo>
                  <a:pt x="103759" y="141477"/>
                </a:lnTo>
                <a:lnTo>
                  <a:pt x="77089" y="107695"/>
                </a:lnTo>
                <a:lnTo>
                  <a:pt x="52450" y="72262"/>
                </a:lnTo>
                <a:lnTo>
                  <a:pt x="29845" y="35305"/>
                </a:lnTo>
                <a:lnTo>
                  <a:pt x="26380" y="28802"/>
                </a:lnTo>
                <a:lnTo>
                  <a:pt x="15724" y="22221"/>
                </a:lnTo>
                <a:close/>
              </a:path>
              <a:path w="233045" h="272414">
                <a:moveTo>
                  <a:pt x="3447" y="12724"/>
                </a:moveTo>
                <a:lnTo>
                  <a:pt x="0" y="102488"/>
                </a:lnTo>
                <a:lnTo>
                  <a:pt x="2667" y="105536"/>
                </a:lnTo>
                <a:lnTo>
                  <a:pt x="9778" y="105790"/>
                </a:lnTo>
                <a:lnTo>
                  <a:pt x="12700" y="102996"/>
                </a:lnTo>
                <a:lnTo>
                  <a:pt x="15253" y="34804"/>
                </a:lnTo>
                <a:lnTo>
                  <a:pt x="3447" y="12724"/>
                </a:lnTo>
                <a:close/>
              </a:path>
              <a:path w="233045" h="272414">
                <a:moveTo>
                  <a:pt x="14495" y="6519"/>
                </a:moveTo>
                <a:lnTo>
                  <a:pt x="26380" y="28802"/>
                </a:lnTo>
                <a:lnTo>
                  <a:pt x="81534" y="62864"/>
                </a:lnTo>
                <a:lnTo>
                  <a:pt x="84582" y="64642"/>
                </a:lnTo>
                <a:lnTo>
                  <a:pt x="88519" y="63753"/>
                </a:lnTo>
                <a:lnTo>
                  <a:pt x="90297" y="60832"/>
                </a:lnTo>
                <a:lnTo>
                  <a:pt x="92201" y="57784"/>
                </a:lnTo>
                <a:lnTo>
                  <a:pt x="91186" y="53847"/>
                </a:lnTo>
                <a:lnTo>
                  <a:pt x="14495" y="6519"/>
                </a:lnTo>
                <a:close/>
              </a:path>
              <a:path w="233045" h="272414">
                <a:moveTo>
                  <a:pt x="9906" y="3809"/>
                </a:moveTo>
                <a:lnTo>
                  <a:pt x="6858" y="5460"/>
                </a:lnTo>
                <a:lnTo>
                  <a:pt x="3683" y="7111"/>
                </a:lnTo>
                <a:lnTo>
                  <a:pt x="3624" y="8127"/>
                </a:lnTo>
                <a:lnTo>
                  <a:pt x="3447" y="12724"/>
                </a:lnTo>
                <a:lnTo>
                  <a:pt x="15253" y="34804"/>
                </a:lnTo>
                <a:lnTo>
                  <a:pt x="15724" y="22221"/>
                </a:lnTo>
                <a:lnTo>
                  <a:pt x="6476" y="16509"/>
                </a:lnTo>
                <a:lnTo>
                  <a:pt x="16128" y="11429"/>
                </a:lnTo>
                <a:lnTo>
                  <a:pt x="17126" y="11429"/>
                </a:lnTo>
                <a:lnTo>
                  <a:pt x="14495" y="6519"/>
                </a:lnTo>
                <a:lnTo>
                  <a:pt x="10343" y="3955"/>
                </a:lnTo>
                <a:lnTo>
                  <a:pt x="9906" y="3809"/>
                </a:lnTo>
                <a:close/>
              </a:path>
              <a:path w="233045" h="272414">
                <a:moveTo>
                  <a:pt x="17126" y="11429"/>
                </a:moveTo>
                <a:lnTo>
                  <a:pt x="16128" y="11429"/>
                </a:lnTo>
                <a:lnTo>
                  <a:pt x="15724" y="22221"/>
                </a:lnTo>
                <a:lnTo>
                  <a:pt x="26380" y="28802"/>
                </a:lnTo>
                <a:lnTo>
                  <a:pt x="17126" y="11429"/>
                </a:lnTo>
                <a:close/>
              </a:path>
              <a:path w="233045" h="272414">
                <a:moveTo>
                  <a:pt x="16128" y="11429"/>
                </a:moveTo>
                <a:lnTo>
                  <a:pt x="6476" y="16509"/>
                </a:lnTo>
                <a:lnTo>
                  <a:pt x="15724" y="22221"/>
                </a:lnTo>
                <a:lnTo>
                  <a:pt x="16128" y="11429"/>
                </a:lnTo>
                <a:close/>
              </a:path>
              <a:path w="233045" h="272414">
                <a:moveTo>
                  <a:pt x="3660" y="7189"/>
                </a:moveTo>
                <a:lnTo>
                  <a:pt x="2540" y="11048"/>
                </a:lnTo>
                <a:lnTo>
                  <a:pt x="3447" y="12724"/>
                </a:lnTo>
                <a:lnTo>
                  <a:pt x="3660" y="7189"/>
                </a:lnTo>
                <a:close/>
              </a:path>
              <a:path w="233045" h="272414">
                <a:moveTo>
                  <a:pt x="3937" y="0"/>
                </a:moveTo>
                <a:lnTo>
                  <a:pt x="3660" y="7189"/>
                </a:lnTo>
                <a:lnTo>
                  <a:pt x="6858" y="5460"/>
                </a:lnTo>
                <a:lnTo>
                  <a:pt x="9906" y="3809"/>
                </a:lnTo>
                <a:lnTo>
                  <a:pt x="10107" y="3809"/>
                </a:lnTo>
                <a:lnTo>
                  <a:pt x="3937" y="0"/>
                </a:lnTo>
                <a:close/>
              </a:path>
              <a:path w="233045" h="272414">
                <a:moveTo>
                  <a:pt x="10343" y="3955"/>
                </a:moveTo>
                <a:lnTo>
                  <a:pt x="14495" y="6519"/>
                </a:lnTo>
                <a:lnTo>
                  <a:pt x="13716" y="5079"/>
                </a:lnTo>
                <a:lnTo>
                  <a:pt x="10343" y="3955"/>
                </a:lnTo>
                <a:close/>
              </a:path>
              <a:path w="233045" h="272414">
                <a:moveTo>
                  <a:pt x="10107" y="3809"/>
                </a:moveTo>
                <a:lnTo>
                  <a:pt x="9906" y="3809"/>
                </a:lnTo>
                <a:lnTo>
                  <a:pt x="10343" y="3955"/>
                </a:lnTo>
                <a:lnTo>
                  <a:pt x="10107" y="3809"/>
                </a:lnTo>
                <a:close/>
              </a:path>
            </a:pathLst>
          </a:custGeom>
          <a:solidFill>
            <a:srgbClr val="0000CC"/>
          </a:solidFill>
        </p:spPr>
        <p:txBody>
          <a:bodyPr wrap="square" lIns="0" tIns="0" rIns="0" bIns="0" rtlCol="0"/>
          <a:lstStyle/>
          <a:p>
            <a:endParaRPr/>
          </a:p>
        </p:txBody>
      </p:sp>
      <p:sp>
        <p:nvSpPr>
          <p:cNvPr id="57" name="object 57"/>
          <p:cNvSpPr/>
          <p:nvPr/>
        </p:nvSpPr>
        <p:spPr>
          <a:xfrm>
            <a:off x="8528431" y="2709672"/>
            <a:ext cx="229235" cy="272415"/>
          </a:xfrm>
          <a:custGeom>
            <a:avLst/>
            <a:gdLst/>
            <a:ahLst/>
            <a:cxnLst/>
            <a:rect l="l" t="t" r="r" b="b"/>
            <a:pathLst>
              <a:path w="229234" h="272414">
                <a:moveTo>
                  <a:pt x="209088" y="15582"/>
                </a:moveTo>
                <a:lnTo>
                  <a:pt x="157479" y="51435"/>
                </a:lnTo>
                <a:lnTo>
                  <a:pt x="126492" y="82423"/>
                </a:lnTo>
                <a:lnTo>
                  <a:pt x="97282" y="115188"/>
                </a:lnTo>
                <a:lnTo>
                  <a:pt x="70230" y="149605"/>
                </a:lnTo>
                <a:lnTo>
                  <a:pt x="45085" y="185674"/>
                </a:lnTo>
                <a:lnTo>
                  <a:pt x="22225" y="223265"/>
                </a:lnTo>
                <a:lnTo>
                  <a:pt x="1650" y="261747"/>
                </a:lnTo>
                <a:lnTo>
                  <a:pt x="0" y="264922"/>
                </a:lnTo>
                <a:lnTo>
                  <a:pt x="1143" y="268731"/>
                </a:lnTo>
                <a:lnTo>
                  <a:pt x="4191" y="270382"/>
                </a:lnTo>
                <a:lnTo>
                  <a:pt x="7366" y="272033"/>
                </a:lnTo>
                <a:lnTo>
                  <a:pt x="11175" y="270890"/>
                </a:lnTo>
                <a:lnTo>
                  <a:pt x="12826" y="267842"/>
                </a:lnTo>
                <a:lnTo>
                  <a:pt x="33400" y="229235"/>
                </a:lnTo>
                <a:lnTo>
                  <a:pt x="56007" y="192277"/>
                </a:lnTo>
                <a:lnTo>
                  <a:pt x="80645" y="156844"/>
                </a:lnTo>
                <a:lnTo>
                  <a:pt x="107315" y="123062"/>
                </a:lnTo>
                <a:lnTo>
                  <a:pt x="136017" y="90931"/>
                </a:lnTo>
                <a:lnTo>
                  <a:pt x="166497" y="60451"/>
                </a:lnTo>
                <a:lnTo>
                  <a:pt x="198754" y="31750"/>
                </a:lnTo>
                <a:lnTo>
                  <a:pt x="204445" y="27280"/>
                </a:lnTo>
                <a:lnTo>
                  <a:pt x="209088" y="15582"/>
                </a:lnTo>
                <a:close/>
              </a:path>
              <a:path w="229234" h="272414">
                <a:moveTo>
                  <a:pt x="224374" y="11597"/>
                </a:moveTo>
                <a:lnTo>
                  <a:pt x="223012" y="12700"/>
                </a:lnTo>
                <a:lnTo>
                  <a:pt x="204445" y="27280"/>
                </a:lnTo>
                <a:lnTo>
                  <a:pt x="180594" y="87375"/>
                </a:lnTo>
                <a:lnTo>
                  <a:pt x="179324" y="90677"/>
                </a:lnTo>
                <a:lnTo>
                  <a:pt x="180848" y="94361"/>
                </a:lnTo>
                <a:lnTo>
                  <a:pt x="187451" y="96900"/>
                </a:lnTo>
                <a:lnTo>
                  <a:pt x="191135" y="95376"/>
                </a:lnTo>
                <a:lnTo>
                  <a:pt x="192959" y="90677"/>
                </a:lnTo>
                <a:lnTo>
                  <a:pt x="224374" y="11597"/>
                </a:lnTo>
                <a:close/>
              </a:path>
              <a:path w="229234" h="272414">
                <a:moveTo>
                  <a:pt x="225303" y="5461"/>
                </a:moveTo>
                <a:lnTo>
                  <a:pt x="213105" y="5461"/>
                </a:lnTo>
                <a:lnTo>
                  <a:pt x="219964" y="14097"/>
                </a:lnTo>
                <a:lnTo>
                  <a:pt x="209088" y="15582"/>
                </a:lnTo>
                <a:lnTo>
                  <a:pt x="226187" y="6603"/>
                </a:lnTo>
                <a:lnTo>
                  <a:pt x="225303" y="5461"/>
                </a:lnTo>
                <a:close/>
              </a:path>
              <a:path w="229234" h="272414">
                <a:moveTo>
                  <a:pt x="216547" y="1705"/>
                </a:moveTo>
                <a:lnTo>
                  <a:pt x="130810" y="13462"/>
                </a:lnTo>
                <a:lnTo>
                  <a:pt x="127380" y="13969"/>
                </a:lnTo>
                <a:lnTo>
                  <a:pt x="124841" y="17144"/>
                </a:lnTo>
                <a:lnTo>
                  <a:pt x="125857" y="24129"/>
                </a:lnTo>
                <a:lnTo>
                  <a:pt x="129032" y="26542"/>
                </a:lnTo>
                <a:lnTo>
                  <a:pt x="196677" y="17278"/>
                </a:lnTo>
                <a:lnTo>
                  <a:pt x="216547" y="1705"/>
                </a:lnTo>
                <a:close/>
              </a:path>
              <a:path w="229234" h="272414">
                <a:moveTo>
                  <a:pt x="221694" y="999"/>
                </a:moveTo>
                <a:lnTo>
                  <a:pt x="216547" y="1705"/>
                </a:lnTo>
                <a:lnTo>
                  <a:pt x="196677" y="17278"/>
                </a:lnTo>
                <a:lnTo>
                  <a:pt x="209088" y="15582"/>
                </a:lnTo>
                <a:lnTo>
                  <a:pt x="213105" y="5461"/>
                </a:lnTo>
                <a:lnTo>
                  <a:pt x="225303" y="5461"/>
                </a:lnTo>
                <a:lnTo>
                  <a:pt x="221869" y="1015"/>
                </a:lnTo>
                <a:lnTo>
                  <a:pt x="221694" y="999"/>
                </a:lnTo>
                <a:close/>
              </a:path>
              <a:path w="229234" h="272414">
                <a:moveTo>
                  <a:pt x="213105" y="5461"/>
                </a:moveTo>
                <a:lnTo>
                  <a:pt x="209088" y="15582"/>
                </a:lnTo>
                <a:lnTo>
                  <a:pt x="219964" y="14097"/>
                </a:lnTo>
                <a:lnTo>
                  <a:pt x="213105" y="5461"/>
                </a:lnTo>
                <a:close/>
              </a:path>
              <a:path w="229234" h="272414">
                <a:moveTo>
                  <a:pt x="226104" y="7240"/>
                </a:moveTo>
                <a:lnTo>
                  <a:pt x="224374" y="11597"/>
                </a:lnTo>
                <a:lnTo>
                  <a:pt x="225678" y="10540"/>
                </a:lnTo>
                <a:lnTo>
                  <a:pt x="226104" y="7240"/>
                </a:lnTo>
                <a:close/>
              </a:path>
              <a:path w="229234" h="272414">
                <a:moveTo>
                  <a:pt x="228980" y="0"/>
                </a:moveTo>
                <a:lnTo>
                  <a:pt x="221694" y="999"/>
                </a:lnTo>
                <a:lnTo>
                  <a:pt x="221869" y="1015"/>
                </a:lnTo>
                <a:lnTo>
                  <a:pt x="226187" y="6603"/>
                </a:lnTo>
                <a:lnTo>
                  <a:pt x="226104" y="7240"/>
                </a:lnTo>
                <a:lnTo>
                  <a:pt x="228980" y="0"/>
                </a:lnTo>
                <a:close/>
              </a:path>
              <a:path w="229234" h="272414">
                <a:moveTo>
                  <a:pt x="217932" y="635"/>
                </a:moveTo>
                <a:lnTo>
                  <a:pt x="216547" y="1705"/>
                </a:lnTo>
                <a:lnTo>
                  <a:pt x="221694" y="999"/>
                </a:lnTo>
                <a:lnTo>
                  <a:pt x="217932" y="635"/>
                </a:lnTo>
                <a:close/>
              </a:path>
            </a:pathLst>
          </a:custGeom>
          <a:solidFill>
            <a:srgbClr val="0000CC"/>
          </a:solidFill>
        </p:spPr>
        <p:txBody>
          <a:bodyPr wrap="square" lIns="0" tIns="0" rIns="0" bIns="0" rtlCol="0"/>
          <a:lstStyle/>
          <a:p>
            <a:endParaRPr/>
          </a:p>
        </p:txBody>
      </p:sp>
      <p:sp>
        <p:nvSpPr>
          <p:cNvPr id="58" name="object 58"/>
          <p:cNvSpPr txBox="1">
            <a:spLocks noGrp="1"/>
          </p:cNvSpPr>
          <p:nvPr>
            <p:ph type="title"/>
          </p:nvPr>
        </p:nvSpPr>
        <p:spPr>
          <a:xfrm>
            <a:off x="687425" y="221391"/>
            <a:ext cx="11173649" cy="689932"/>
          </a:xfrm>
          <a:prstGeom prst="rect">
            <a:avLst/>
          </a:prstGeom>
        </p:spPr>
        <p:txBody>
          <a:bodyPr vert="horz" wrap="square" lIns="0" tIns="12700" rIns="0" bIns="0" rtlCol="0">
            <a:spAutoFit/>
          </a:bodyPr>
          <a:lstStyle/>
          <a:p>
            <a:pPr marL="12700" algn="ctr">
              <a:lnSpc>
                <a:spcPct val="100000"/>
              </a:lnSpc>
              <a:spcBef>
                <a:spcPts val="100"/>
              </a:spcBef>
            </a:pPr>
            <a:r>
              <a:rPr b="1" dirty="0">
                <a:solidFill>
                  <a:srgbClr val="FF0000"/>
                </a:solidFill>
              </a:rPr>
              <a:t>KİDR’nin</a:t>
            </a:r>
            <a:r>
              <a:rPr b="1" spc="-95" dirty="0">
                <a:solidFill>
                  <a:srgbClr val="FF0000"/>
                </a:solidFill>
              </a:rPr>
              <a:t> </a:t>
            </a:r>
            <a:r>
              <a:rPr b="1" spc="-10" dirty="0">
                <a:solidFill>
                  <a:srgbClr val="FF0000"/>
                </a:solidFill>
              </a:rPr>
              <a:t>Yapısı/Mantığı</a:t>
            </a:r>
          </a:p>
        </p:txBody>
      </p:sp>
      <p:sp>
        <p:nvSpPr>
          <p:cNvPr id="59" name="object 59"/>
          <p:cNvSpPr txBox="1">
            <a:spLocks noGrp="1"/>
          </p:cNvSpPr>
          <p:nvPr>
            <p:ph type="sldNum" sz="quarter" idx="4294967295"/>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47</a:t>
            </a:fld>
            <a:endParaRPr spc="-25" dirty="0"/>
          </a:p>
        </p:txBody>
      </p:sp>
    </p:spTree>
    <p:extLst>
      <p:ext uri="{BB962C8B-B14F-4D97-AF65-F5344CB8AC3E}">
        <p14:creationId xmlns:p14="http://schemas.microsoft.com/office/powerpoint/2010/main" val="2259438698"/>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37689" y="4425441"/>
            <a:ext cx="1127125" cy="1320800"/>
            <a:chOff x="1837689" y="4425441"/>
            <a:chExt cx="1127125" cy="1320800"/>
          </a:xfrm>
        </p:grpSpPr>
        <p:sp>
          <p:nvSpPr>
            <p:cNvPr id="3" name="object 3"/>
            <p:cNvSpPr/>
            <p:nvPr/>
          </p:nvSpPr>
          <p:spPr>
            <a:xfrm>
              <a:off x="1847849" y="4435601"/>
              <a:ext cx="1106805" cy="1300480"/>
            </a:xfrm>
            <a:custGeom>
              <a:avLst/>
              <a:gdLst/>
              <a:ahLst/>
              <a:cxnLst/>
              <a:rect l="l" t="t" r="r" b="b"/>
              <a:pathLst>
                <a:path w="1106805" h="1300479">
                  <a:moveTo>
                    <a:pt x="1106424" y="0"/>
                  </a:moveTo>
                  <a:lnTo>
                    <a:pt x="0" y="0"/>
                  </a:lnTo>
                  <a:lnTo>
                    <a:pt x="0" y="1299972"/>
                  </a:lnTo>
                  <a:lnTo>
                    <a:pt x="1106424" y="1299972"/>
                  </a:lnTo>
                  <a:lnTo>
                    <a:pt x="1106424" y="0"/>
                  </a:lnTo>
                  <a:close/>
                </a:path>
              </a:pathLst>
            </a:custGeom>
            <a:solidFill>
              <a:srgbClr val="88B3FF"/>
            </a:solidFill>
          </p:spPr>
          <p:txBody>
            <a:bodyPr wrap="square" lIns="0" tIns="0" rIns="0" bIns="0" rtlCol="0"/>
            <a:lstStyle/>
            <a:p>
              <a:endParaRPr/>
            </a:p>
          </p:txBody>
        </p:sp>
        <p:sp>
          <p:nvSpPr>
            <p:cNvPr id="4" name="object 4"/>
            <p:cNvSpPr/>
            <p:nvPr/>
          </p:nvSpPr>
          <p:spPr>
            <a:xfrm>
              <a:off x="1847849" y="4435601"/>
              <a:ext cx="1106805" cy="1300480"/>
            </a:xfrm>
            <a:custGeom>
              <a:avLst/>
              <a:gdLst/>
              <a:ahLst/>
              <a:cxnLst/>
              <a:rect l="l" t="t" r="r" b="b"/>
              <a:pathLst>
                <a:path w="1106805" h="1300479">
                  <a:moveTo>
                    <a:pt x="0" y="1299972"/>
                  </a:moveTo>
                  <a:lnTo>
                    <a:pt x="1106424" y="1299972"/>
                  </a:lnTo>
                  <a:lnTo>
                    <a:pt x="1106424" y="0"/>
                  </a:lnTo>
                  <a:lnTo>
                    <a:pt x="0" y="0"/>
                  </a:lnTo>
                  <a:lnTo>
                    <a:pt x="0" y="1299972"/>
                  </a:lnTo>
                  <a:close/>
                </a:path>
              </a:pathLst>
            </a:custGeom>
            <a:ln w="19812">
              <a:solidFill>
                <a:srgbClr val="0000CC"/>
              </a:solidFill>
            </a:ln>
          </p:spPr>
          <p:txBody>
            <a:bodyPr wrap="square" lIns="0" tIns="0" rIns="0" bIns="0" rtlCol="0"/>
            <a:lstStyle/>
            <a:p>
              <a:endParaRPr/>
            </a:p>
          </p:txBody>
        </p:sp>
      </p:grpSp>
      <p:sp>
        <p:nvSpPr>
          <p:cNvPr id="5" name="object 5"/>
          <p:cNvSpPr txBox="1"/>
          <p:nvPr/>
        </p:nvSpPr>
        <p:spPr>
          <a:xfrm>
            <a:off x="1857755" y="4641596"/>
            <a:ext cx="1087120" cy="880110"/>
          </a:xfrm>
          <a:prstGeom prst="rect">
            <a:avLst/>
          </a:prstGeom>
        </p:spPr>
        <p:txBody>
          <a:bodyPr vert="horz" wrap="square" lIns="0" tIns="12700" rIns="0" bIns="0" rtlCol="0">
            <a:spAutoFit/>
          </a:bodyPr>
          <a:lstStyle/>
          <a:p>
            <a:pPr marL="146685" marR="139700" indent="17780" algn="just">
              <a:lnSpc>
                <a:spcPct val="100000"/>
              </a:lnSpc>
              <a:spcBef>
                <a:spcPts val="100"/>
              </a:spcBef>
            </a:pPr>
            <a:r>
              <a:rPr sz="1400" spc="-50" dirty="0">
                <a:solidFill>
                  <a:srgbClr val="FFFFFF"/>
                </a:solidFill>
                <a:latin typeface="Calibri" panose="020F0502020204030204" pitchFamily="34" charset="0"/>
                <a:cs typeface="Calibri" panose="020F0502020204030204" pitchFamily="34" charset="0"/>
              </a:rPr>
              <a:t>YÖNETİM </a:t>
            </a:r>
            <a:r>
              <a:rPr sz="1400" spc="-200" dirty="0">
                <a:solidFill>
                  <a:srgbClr val="FFFFFF"/>
                </a:solidFill>
                <a:latin typeface="Calibri" panose="020F0502020204030204" pitchFamily="34" charset="0"/>
                <a:cs typeface="Calibri" panose="020F0502020204030204" pitchFamily="34" charset="0"/>
              </a:rPr>
              <a:t>VE</a:t>
            </a:r>
            <a:r>
              <a:rPr sz="1400" spc="105" dirty="0">
                <a:solidFill>
                  <a:srgbClr val="FFFFFF"/>
                </a:solidFill>
                <a:latin typeface="Calibri" panose="020F0502020204030204" pitchFamily="34" charset="0"/>
                <a:cs typeface="Calibri" panose="020F0502020204030204" pitchFamily="34" charset="0"/>
              </a:rPr>
              <a:t> </a:t>
            </a:r>
            <a:r>
              <a:rPr sz="1400" spc="-10" dirty="0">
                <a:solidFill>
                  <a:srgbClr val="FFFFFF"/>
                </a:solidFill>
                <a:latin typeface="Calibri" panose="020F0502020204030204" pitchFamily="34" charset="0"/>
                <a:cs typeface="Calibri" panose="020F0502020204030204" pitchFamily="34" charset="0"/>
              </a:rPr>
              <a:t>İDARİ </a:t>
            </a:r>
            <a:r>
              <a:rPr sz="1400" spc="-95" dirty="0">
                <a:solidFill>
                  <a:srgbClr val="FFFFFF"/>
                </a:solidFill>
                <a:latin typeface="Calibri" panose="020F0502020204030204" pitchFamily="34" charset="0"/>
                <a:cs typeface="Calibri" panose="020F0502020204030204" pitchFamily="34" charset="0"/>
              </a:rPr>
              <a:t>BİRİMLERİ </a:t>
            </a:r>
            <a:r>
              <a:rPr sz="1400" dirty="0">
                <a:solidFill>
                  <a:srgbClr val="FFFFFF"/>
                </a:solidFill>
                <a:latin typeface="Calibri" panose="020F0502020204030204" pitchFamily="34" charset="0"/>
                <a:cs typeface="Calibri" panose="020F0502020204030204" pitchFamily="34" charset="0"/>
              </a:rPr>
              <a:t>N</a:t>
            </a:r>
            <a:r>
              <a:rPr sz="1400" spc="25" dirty="0">
                <a:solidFill>
                  <a:srgbClr val="FFFFFF"/>
                </a:solidFill>
                <a:latin typeface="Calibri" panose="020F0502020204030204" pitchFamily="34" charset="0"/>
                <a:cs typeface="Calibri" panose="020F0502020204030204" pitchFamily="34" charset="0"/>
              </a:rPr>
              <a:t> </a:t>
            </a:r>
            <a:r>
              <a:rPr sz="1400" spc="-10" dirty="0">
                <a:solidFill>
                  <a:srgbClr val="FFFFFF"/>
                </a:solidFill>
                <a:latin typeface="Calibri" panose="020F0502020204030204" pitchFamily="34" charset="0"/>
                <a:cs typeface="Calibri" panose="020F0502020204030204" pitchFamily="34" charset="0"/>
              </a:rPr>
              <a:t>YAPISI</a:t>
            </a:r>
            <a:endParaRPr sz="1400" dirty="0">
              <a:latin typeface="Calibri" panose="020F0502020204030204" pitchFamily="34" charset="0"/>
              <a:cs typeface="Calibri" panose="020F0502020204030204" pitchFamily="34" charset="0"/>
            </a:endParaRPr>
          </a:p>
        </p:txBody>
      </p:sp>
      <p:grpSp>
        <p:nvGrpSpPr>
          <p:cNvPr id="6" name="object 6"/>
          <p:cNvGrpSpPr/>
          <p:nvPr/>
        </p:nvGrpSpPr>
        <p:grpSpPr>
          <a:xfrm>
            <a:off x="1630426" y="4262373"/>
            <a:ext cx="3460115" cy="1646555"/>
            <a:chOff x="1630426" y="4262373"/>
            <a:chExt cx="3460115" cy="1646555"/>
          </a:xfrm>
        </p:grpSpPr>
        <p:sp>
          <p:nvSpPr>
            <p:cNvPr id="7" name="object 7"/>
            <p:cNvSpPr/>
            <p:nvPr/>
          </p:nvSpPr>
          <p:spPr>
            <a:xfrm>
              <a:off x="1640586" y="4272533"/>
              <a:ext cx="1521460" cy="163195"/>
            </a:xfrm>
            <a:custGeom>
              <a:avLst/>
              <a:gdLst/>
              <a:ahLst/>
              <a:cxnLst/>
              <a:rect l="l" t="t" r="r" b="b"/>
              <a:pathLst>
                <a:path w="1521460" h="163195">
                  <a:moveTo>
                    <a:pt x="1493774" y="0"/>
                  </a:moveTo>
                  <a:lnTo>
                    <a:pt x="27177" y="0"/>
                  </a:lnTo>
                  <a:lnTo>
                    <a:pt x="16609" y="2139"/>
                  </a:lnTo>
                  <a:lnTo>
                    <a:pt x="7969" y="7969"/>
                  </a:lnTo>
                  <a:lnTo>
                    <a:pt x="2139" y="16609"/>
                  </a:lnTo>
                  <a:lnTo>
                    <a:pt x="0" y="27178"/>
                  </a:lnTo>
                  <a:lnTo>
                    <a:pt x="0" y="135890"/>
                  </a:lnTo>
                  <a:lnTo>
                    <a:pt x="2139" y="146458"/>
                  </a:lnTo>
                  <a:lnTo>
                    <a:pt x="7969" y="155098"/>
                  </a:lnTo>
                  <a:lnTo>
                    <a:pt x="16609" y="160928"/>
                  </a:lnTo>
                  <a:lnTo>
                    <a:pt x="27177" y="163068"/>
                  </a:lnTo>
                  <a:lnTo>
                    <a:pt x="1493774" y="163068"/>
                  </a:lnTo>
                  <a:lnTo>
                    <a:pt x="1504342" y="160928"/>
                  </a:lnTo>
                  <a:lnTo>
                    <a:pt x="1512982" y="155098"/>
                  </a:lnTo>
                  <a:lnTo>
                    <a:pt x="1518812" y="146458"/>
                  </a:lnTo>
                  <a:lnTo>
                    <a:pt x="1520952" y="135890"/>
                  </a:lnTo>
                  <a:lnTo>
                    <a:pt x="1520952" y="27178"/>
                  </a:lnTo>
                  <a:lnTo>
                    <a:pt x="1518812" y="16609"/>
                  </a:lnTo>
                  <a:lnTo>
                    <a:pt x="1512982" y="7969"/>
                  </a:lnTo>
                  <a:lnTo>
                    <a:pt x="1504342" y="2139"/>
                  </a:lnTo>
                  <a:lnTo>
                    <a:pt x="1493774" y="0"/>
                  </a:lnTo>
                  <a:close/>
                </a:path>
              </a:pathLst>
            </a:custGeom>
            <a:solidFill>
              <a:srgbClr val="88B3FF"/>
            </a:solidFill>
          </p:spPr>
          <p:txBody>
            <a:bodyPr wrap="square" lIns="0" tIns="0" rIns="0" bIns="0" rtlCol="0"/>
            <a:lstStyle/>
            <a:p>
              <a:endParaRPr/>
            </a:p>
          </p:txBody>
        </p:sp>
        <p:sp>
          <p:nvSpPr>
            <p:cNvPr id="8" name="object 8"/>
            <p:cNvSpPr/>
            <p:nvPr/>
          </p:nvSpPr>
          <p:spPr>
            <a:xfrm>
              <a:off x="1640586" y="4272533"/>
              <a:ext cx="1521460" cy="163195"/>
            </a:xfrm>
            <a:custGeom>
              <a:avLst/>
              <a:gdLst/>
              <a:ahLst/>
              <a:cxnLst/>
              <a:rect l="l" t="t" r="r" b="b"/>
              <a:pathLst>
                <a:path w="1521460" h="163195">
                  <a:moveTo>
                    <a:pt x="0" y="27178"/>
                  </a:moveTo>
                  <a:lnTo>
                    <a:pt x="2139" y="16609"/>
                  </a:lnTo>
                  <a:lnTo>
                    <a:pt x="7969" y="7969"/>
                  </a:lnTo>
                  <a:lnTo>
                    <a:pt x="16609" y="2139"/>
                  </a:lnTo>
                  <a:lnTo>
                    <a:pt x="27177" y="0"/>
                  </a:lnTo>
                  <a:lnTo>
                    <a:pt x="1493774" y="0"/>
                  </a:lnTo>
                  <a:lnTo>
                    <a:pt x="1504342" y="2139"/>
                  </a:lnTo>
                  <a:lnTo>
                    <a:pt x="1512982" y="7969"/>
                  </a:lnTo>
                  <a:lnTo>
                    <a:pt x="1518812" y="16609"/>
                  </a:lnTo>
                  <a:lnTo>
                    <a:pt x="1520952" y="27178"/>
                  </a:lnTo>
                  <a:lnTo>
                    <a:pt x="1520952" y="135890"/>
                  </a:lnTo>
                  <a:lnTo>
                    <a:pt x="1518812" y="146458"/>
                  </a:lnTo>
                  <a:lnTo>
                    <a:pt x="1512982" y="155098"/>
                  </a:lnTo>
                  <a:lnTo>
                    <a:pt x="1504342" y="160928"/>
                  </a:lnTo>
                  <a:lnTo>
                    <a:pt x="1493774" y="163068"/>
                  </a:lnTo>
                  <a:lnTo>
                    <a:pt x="27177" y="163068"/>
                  </a:lnTo>
                  <a:lnTo>
                    <a:pt x="16609" y="160928"/>
                  </a:lnTo>
                  <a:lnTo>
                    <a:pt x="7969" y="155098"/>
                  </a:lnTo>
                  <a:lnTo>
                    <a:pt x="2139" y="146458"/>
                  </a:lnTo>
                  <a:lnTo>
                    <a:pt x="0" y="135890"/>
                  </a:lnTo>
                  <a:lnTo>
                    <a:pt x="0" y="27178"/>
                  </a:lnTo>
                  <a:close/>
                </a:path>
              </a:pathLst>
            </a:custGeom>
            <a:ln w="19811">
              <a:solidFill>
                <a:srgbClr val="0000CC"/>
              </a:solidFill>
            </a:ln>
          </p:spPr>
          <p:txBody>
            <a:bodyPr wrap="square" lIns="0" tIns="0" rIns="0" bIns="0" rtlCol="0"/>
            <a:lstStyle/>
            <a:p>
              <a:endParaRPr/>
            </a:p>
          </p:txBody>
        </p:sp>
        <p:sp>
          <p:nvSpPr>
            <p:cNvPr id="9" name="object 9"/>
            <p:cNvSpPr/>
            <p:nvPr/>
          </p:nvSpPr>
          <p:spPr>
            <a:xfrm>
              <a:off x="1640586" y="5735573"/>
              <a:ext cx="1521460" cy="163195"/>
            </a:xfrm>
            <a:custGeom>
              <a:avLst/>
              <a:gdLst/>
              <a:ahLst/>
              <a:cxnLst/>
              <a:rect l="l" t="t" r="r" b="b"/>
              <a:pathLst>
                <a:path w="1521460" h="163195">
                  <a:moveTo>
                    <a:pt x="1493774" y="0"/>
                  </a:moveTo>
                  <a:lnTo>
                    <a:pt x="27177" y="0"/>
                  </a:lnTo>
                  <a:lnTo>
                    <a:pt x="16609" y="2135"/>
                  </a:lnTo>
                  <a:lnTo>
                    <a:pt x="7969" y="7959"/>
                  </a:lnTo>
                  <a:lnTo>
                    <a:pt x="2139" y="16598"/>
                  </a:lnTo>
                  <a:lnTo>
                    <a:pt x="0" y="27178"/>
                  </a:lnTo>
                  <a:lnTo>
                    <a:pt x="0" y="135889"/>
                  </a:lnTo>
                  <a:lnTo>
                    <a:pt x="2139" y="146469"/>
                  </a:lnTo>
                  <a:lnTo>
                    <a:pt x="7969" y="155108"/>
                  </a:lnTo>
                  <a:lnTo>
                    <a:pt x="16609" y="160932"/>
                  </a:lnTo>
                  <a:lnTo>
                    <a:pt x="27177" y="163067"/>
                  </a:lnTo>
                  <a:lnTo>
                    <a:pt x="1493774" y="163067"/>
                  </a:lnTo>
                  <a:lnTo>
                    <a:pt x="1504342" y="160932"/>
                  </a:lnTo>
                  <a:lnTo>
                    <a:pt x="1512982" y="155108"/>
                  </a:lnTo>
                  <a:lnTo>
                    <a:pt x="1518812" y="146469"/>
                  </a:lnTo>
                  <a:lnTo>
                    <a:pt x="1520952" y="135889"/>
                  </a:lnTo>
                  <a:lnTo>
                    <a:pt x="1520952" y="27178"/>
                  </a:lnTo>
                  <a:lnTo>
                    <a:pt x="1518812" y="16598"/>
                  </a:lnTo>
                  <a:lnTo>
                    <a:pt x="1512982" y="7959"/>
                  </a:lnTo>
                  <a:lnTo>
                    <a:pt x="1504342" y="2135"/>
                  </a:lnTo>
                  <a:lnTo>
                    <a:pt x="1493774" y="0"/>
                  </a:lnTo>
                  <a:close/>
                </a:path>
              </a:pathLst>
            </a:custGeom>
            <a:solidFill>
              <a:srgbClr val="88B3FF"/>
            </a:solidFill>
          </p:spPr>
          <p:txBody>
            <a:bodyPr wrap="square" lIns="0" tIns="0" rIns="0" bIns="0" rtlCol="0"/>
            <a:lstStyle/>
            <a:p>
              <a:endParaRPr/>
            </a:p>
          </p:txBody>
        </p:sp>
        <p:sp>
          <p:nvSpPr>
            <p:cNvPr id="10" name="object 10"/>
            <p:cNvSpPr/>
            <p:nvPr/>
          </p:nvSpPr>
          <p:spPr>
            <a:xfrm>
              <a:off x="1640586" y="5097017"/>
              <a:ext cx="3439795" cy="802005"/>
            </a:xfrm>
            <a:custGeom>
              <a:avLst/>
              <a:gdLst/>
              <a:ahLst/>
              <a:cxnLst/>
              <a:rect l="l" t="t" r="r" b="b"/>
              <a:pathLst>
                <a:path w="3439795" h="802004">
                  <a:moveTo>
                    <a:pt x="0" y="665733"/>
                  </a:moveTo>
                  <a:lnTo>
                    <a:pt x="2139" y="655154"/>
                  </a:lnTo>
                  <a:lnTo>
                    <a:pt x="7969" y="646515"/>
                  </a:lnTo>
                  <a:lnTo>
                    <a:pt x="16609" y="640691"/>
                  </a:lnTo>
                  <a:lnTo>
                    <a:pt x="27177" y="638555"/>
                  </a:lnTo>
                  <a:lnTo>
                    <a:pt x="1493774" y="638555"/>
                  </a:lnTo>
                  <a:lnTo>
                    <a:pt x="1504342" y="640691"/>
                  </a:lnTo>
                  <a:lnTo>
                    <a:pt x="1512982" y="646515"/>
                  </a:lnTo>
                  <a:lnTo>
                    <a:pt x="1518812" y="655154"/>
                  </a:lnTo>
                  <a:lnTo>
                    <a:pt x="1520952" y="665733"/>
                  </a:lnTo>
                  <a:lnTo>
                    <a:pt x="1520952" y="774445"/>
                  </a:lnTo>
                  <a:lnTo>
                    <a:pt x="1518812" y="785025"/>
                  </a:lnTo>
                  <a:lnTo>
                    <a:pt x="1512982" y="793664"/>
                  </a:lnTo>
                  <a:lnTo>
                    <a:pt x="1504342" y="799488"/>
                  </a:lnTo>
                  <a:lnTo>
                    <a:pt x="1493774" y="801623"/>
                  </a:lnTo>
                  <a:lnTo>
                    <a:pt x="27177" y="801623"/>
                  </a:lnTo>
                  <a:lnTo>
                    <a:pt x="16609" y="799488"/>
                  </a:lnTo>
                  <a:lnTo>
                    <a:pt x="7969" y="793664"/>
                  </a:lnTo>
                  <a:lnTo>
                    <a:pt x="2139" y="785025"/>
                  </a:lnTo>
                  <a:lnTo>
                    <a:pt x="0" y="774445"/>
                  </a:lnTo>
                  <a:lnTo>
                    <a:pt x="0" y="665733"/>
                  </a:lnTo>
                  <a:close/>
                </a:path>
                <a:path w="3439795" h="802004">
                  <a:moveTo>
                    <a:pt x="2014727" y="711707"/>
                  </a:moveTo>
                  <a:lnTo>
                    <a:pt x="3439667" y="711707"/>
                  </a:lnTo>
                  <a:lnTo>
                    <a:pt x="3439667" y="0"/>
                  </a:lnTo>
                  <a:lnTo>
                    <a:pt x="2014727" y="0"/>
                  </a:lnTo>
                  <a:lnTo>
                    <a:pt x="2014727" y="711707"/>
                  </a:lnTo>
                  <a:close/>
                </a:path>
              </a:pathLst>
            </a:custGeom>
            <a:ln w="19812">
              <a:solidFill>
                <a:srgbClr val="0000CC"/>
              </a:solidFill>
            </a:ln>
          </p:spPr>
          <p:txBody>
            <a:bodyPr wrap="square" lIns="0" tIns="0" rIns="0" bIns="0" rtlCol="0"/>
            <a:lstStyle/>
            <a:p>
              <a:endParaRPr/>
            </a:p>
          </p:txBody>
        </p:sp>
      </p:grpSp>
      <p:sp>
        <p:nvSpPr>
          <p:cNvPr id="11" name="object 11"/>
          <p:cNvSpPr txBox="1"/>
          <p:nvPr/>
        </p:nvSpPr>
        <p:spPr>
          <a:xfrm>
            <a:off x="3655314" y="5097017"/>
            <a:ext cx="1424940" cy="570669"/>
          </a:xfrm>
          <a:prstGeom prst="rect">
            <a:avLst/>
          </a:prstGeom>
          <a:solidFill>
            <a:srgbClr val="88B3FF"/>
          </a:solidFill>
        </p:spPr>
        <p:txBody>
          <a:bodyPr vert="horz" wrap="square" lIns="0" tIns="138430" rIns="0" bIns="0" rtlCol="0">
            <a:spAutoFit/>
          </a:bodyPr>
          <a:lstStyle/>
          <a:p>
            <a:pPr algn="ctr">
              <a:lnSpc>
                <a:spcPct val="100000"/>
              </a:lnSpc>
              <a:spcBef>
                <a:spcPts val="1090"/>
              </a:spcBef>
            </a:pPr>
            <a:r>
              <a:rPr sz="1400" spc="-10" dirty="0">
                <a:solidFill>
                  <a:srgbClr val="FFFFFF"/>
                </a:solidFill>
                <a:latin typeface="Calibri" panose="020F0502020204030204" pitchFamily="34" charset="0"/>
                <a:cs typeface="Calibri" panose="020F0502020204030204" pitchFamily="34" charset="0"/>
              </a:rPr>
              <a:t>KAYNAKLARIN</a:t>
            </a:r>
            <a:endParaRPr sz="1400" dirty="0">
              <a:latin typeface="Calibri" panose="020F0502020204030204" pitchFamily="34" charset="0"/>
              <a:cs typeface="Calibri" panose="020F0502020204030204" pitchFamily="34" charset="0"/>
            </a:endParaRPr>
          </a:p>
          <a:p>
            <a:pPr marL="635" algn="ctr">
              <a:lnSpc>
                <a:spcPct val="100000"/>
              </a:lnSpc>
              <a:spcBef>
                <a:spcPts val="5"/>
              </a:spcBef>
            </a:pPr>
            <a:r>
              <a:rPr sz="1400" spc="-10" dirty="0">
                <a:solidFill>
                  <a:srgbClr val="FFFFFF"/>
                </a:solidFill>
                <a:latin typeface="Calibri" panose="020F0502020204030204" pitchFamily="34" charset="0"/>
                <a:cs typeface="Calibri" panose="020F0502020204030204" pitchFamily="34" charset="0"/>
              </a:rPr>
              <a:t>YÖNETİMİ</a:t>
            </a:r>
            <a:endParaRPr sz="1400" dirty="0">
              <a:latin typeface="Calibri" panose="020F0502020204030204" pitchFamily="34" charset="0"/>
              <a:cs typeface="Calibri" panose="020F0502020204030204" pitchFamily="34" charset="0"/>
            </a:endParaRPr>
          </a:p>
        </p:txBody>
      </p:sp>
      <p:grpSp>
        <p:nvGrpSpPr>
          <p:cNvPr id="12" name="object 12"/>
          <p:cNvGrpSpPr/>
          <p:nvPr/>
        </p:nvGrpSpPr>
        <p:grpSpPr>
          <a:xfrm>
            <a:off x="3405885" y="4996941"/>
            <a:ext cx="3333750" cy="911860"/>
            <a:chOff x="3405885" y="4996941"/>
            <a:chExt cx="3333750" cy="911860"/>
          </a:xfrm>
        </p:grpSpPr>
        <p:sp>
          <p:nvSpPr>
            <p:cNvPr id="13" name="object 13"/>
            <p:cNvSpPr/>
            <p:nvPr/>
          </p:nvSpPr>
          <p:spPr>
            <a:xfrm>
              <a:off x="3416045" y="5007101"/>
              <a:ext cx="1755775" cy="90170"/>
            </a:xfrm>
            <a:custGeom>
              <a:avLst/>
              <a:gdLst/>
              <a:ahLst/>
              <a:cxnLst/>
              <a:rect l="l" t="t" r="r" b="b"/>
              <a:pathLst>
                <a:path w="1755775" h="90170">
                  <a:moveTo>
                    <a:pt x="1748916" y="0"/>
                  </a:moveTo>
                  <a:lnTo>
                    <a:pt x="6730" y="0"/>
                  </a:lnTo>
                  <a:lnTo>
                    <a:pt x="0" y="6731"/>
                  </a:lnTo>
                  <a:lnTo>
                    <a:pt x="0" y="14986"/>
                  </a:lnTo>
                  <a:lnTo>
                    <a:pt x="0" y="83185"/>
                  </a:lnTo>
                  <a:lnTo>
                    <a:pt x="6730" y="89916"/>
                  </a:lnTo>
                  <a:lnTo>
                    <a:pt x="1748916" y="89916"/>
                  </a:lnTo>
                  <a:lnTo>
                    <a:pt x="1755648" y="83185"/>
                  </a:lnTo>
                  <a:lnTo>
                    <a:pt x="1755648" y="6731"/>
                  </a:lnTo>
                  <a:lnTo>
                    <a:pt x="1748916" y="0"/>
                  </a:lnTo>
                  <a:close/>
                </a:path>
              </a:pathLst>
            </a:custGeom>
            <a:solidFill>
              <a:srgbClr val="88B3FF"/>
            </a:solidFill>
          </p:spPr>
          <p:txBody>
            <a:bodyPr wrap="square" lIns="0" tIns="0" rIns="0" bIns="0" rtlCol="0"/>
            <a:lstStyle/>
            <a:p>
              <a:endParaRPr/>
            </a:p>
          </p:txBody>
        </p:sp>
        <p:sp>
          <p:nvSpPr>
            <p:cNvPr id="14" name="object 14"/>
            <p:cNvSpPr/>
            <p:nvPr/>
          </p:nvSpPr>
          <p:spPr>
            <a:xfrm>
              <a:off x="3416045" y="5007101"/>
              <a:ext cx="1755775" cy="90170"/>
            </a:xfrm>
            <a:custGeom>
              <a:avLst/>
              <a:gdLst/>
              <a:ahLst/>
              <a:cxnLst/>
              <a:rect l="l" t="t" r="r" b="b"/>
              <a:pathLst>
                <a:path w="1755775" h="90170">
                  <a:moveTo>
                    <a:pt x="0" y="14986"/>
                  </a:moveTo>
                  <a:lnTo>
                    <a:pt x="0" y="6731"/>
                  </a:lnTo>
                  <a:lnTo>
                    <a:pt x="6730" y="0"/>
                  </a:lnTo>
                  <a:lnTo>
                    <a:pt x="14986" y="0"/>
                  </a:lnTo>
                  <a:lnTo>
                    <a:pt x="1740662" y="0"/>
                  </a:lnTo>
                  <a:lnTo>
                    <a:pt x="1748916" y="0"/>
                  </a:lnTo>
                  <a:lnTo>
                    <a:pt x="1755648" y="6731"/>
                  </a:lnTo>
                  <a:lnTo>
                    <a:pt x="1755648" y="14986"/>
                  </a:lnTo>
                  <a:lnTo>
                    <a:pt x="1755648" y="74930"/>
                  </a:lnTo>
                  <a:lnTo>
                    <a:pt x="1755648" y="83185"/>
                  </a:lnTo>
                  <a:lnTo>
                    <a:pt x="1748916" y="89916"/>
                  </a:lnTo>
                  <a:lnTo>
                    <a:pt x="1740662" y="89916"/>
                  </a:lnTo>
                  <a:lnTo>
                    <a:pt x="14986" y="89916"/>
                  </a:lnTo>
                  <a:lnTo>
                    <a:pt x="6730" y="89916"/>
                  </a:lnTo>
                  <a:lnTo>
                    <a:pt x="0" y="83185"/>
                  </a:lnTo>
                  <a:lnTo>
                    <a:pt x="0" y="74930"/>
                  </a:lnTo>
                  <a:lnTo>
                    <a:pt x="0" y="14986"/>
                  </a:lnTo>
                  <a:close/>
                </a:path>
              </a:pathLst>
            </a:custGeom>
            <a:ln w="19812">
              <a:solidFill>
                <a:srgbClr val="0000CC"/>
              </a:solidFill>
            </a:ln>
          </p:spPr>
          <p:txBody>
            <a:bodyPr wrap="square" lIns="0" tIns="0" rIns="0" bIns="0" rtlCol="0"/>
            <a:lstStyle/>
            <a:p>
              <a:endParaRPr/>
            </a:p>
          </p:txBody>
        </p:sp>
        <p:sp>
          <p:nvSpPr>
            <p:cNvPr id="15" name="object 15"/>
            <p:cNvSpPr/>
            <p:nvPr/>
          </p:nvSpPr>
          <p:spPr>
            <a:xfrm>
              <a:off x="3416045" y="5808725"/>
              <a:ext cx="1755775" cy="90170"/>
            </a:xfrm>
            <a:custGeom>
              <a:avLst/>
              <a:gdLst/>
              <a:ahLst/>
              <a:cxnLst/>
              <a:rect l="l" t="t" r="r" b="b"/>
              <a:pathLst>
                <a:path w="1755775" h="90170">
                  <a:moveTo>
                    <a:pt x="1748916" y="0"/>
                  </a:moveTo>
                  <a:lnTo>
                    <a:pt x="6730" y="0"/>
                  </a:lnTo>
                  <a:lnTo>
                    <a:pt x="0" y="6705"/>
                  </a:lnTo>
                  <a:lnTo>
                    <a:pt x="0" y="14986"/>
                  </a:lnTo>
                  <a:lnTo>
                    <a:pt x="0" y="83210"/>
                  </a:lnTo>
                  <a:lnTo>
                    <a:pt x="6730" y="89915"/>
                  </a:lnTo>
                  <a:lnTo>
                    <a:pt x="1748916" y="89915"/>
                  </a:lnTo>
                  <a:lnTo>
                    <a:pt x="1755648" y="83210"/>
                  </a:lnTo>
                  <a:lnTo>
                    <a:pt x="1755648" y="6705"/>
                  </a:lnTo>
                  <a:lnTo>
                    <a:pt x="1748916" y="0"/>
                  </a:lnTo>
                  <a:close/>
                </a:path>
              </a:pathLst>
            </a:custGeom>
            <a:solidFill>
              <a:srgbClr val="88B3FF"/>
            </a:solidFill>
          </p:spPr>
          <p:txBody>
            <a:bodyPr wrap="square" lIns="0" tIns="0" rIns="0" bIns="0" rtlCol="0"/>
            <a:lstStyle/>
            <a:p>
              <a:endParaRPr/>
            </a:p>
          </p:txBody>
        </p:sp>
        <p:sp>
          <p:nvSpPr>
            <p:cNvPr id="16" name="object 16"/>
            <p:cNvSpPr/>
            <p:nvPr/>
          </p:nvSpPr>
          <p:spPr>
            <a:xfrm>
              <a:off x="3416045" y="5808725"/>
              <a:ext cx="1755775" cy="90170"/>
            </a:xfrm>
            <a:custGeom>
              <a:avLst/>
              <a:gdLst/>
              <a:ahLst/>
              <a:cxnLst/>
              <a:rect l="l" t="t" r="r" b="b"/>
              <a:pathLst>
                <a:path w="1755775" h="90170">
                  <a:moveTo>
                    <a:pt x="0" y="14986"/>
                  </a:moveTo>
                  <a:lnTo>
                    <a:pt x="0" y="6705"/>
                  </a:lnTo>
                  <a:lnTo>
                    <a:pt x="6730" y="0"/>
                  </a:lnTo>
                  <a:lnTo>
                    <a:pt x="14986" y="0"/>
                  </a:lnTo>
                  <a:lnTo>
                    <a:pt x="1740662" y="0"/>
                  </a:lnTo>
                  <a:lnTo>
                    <a:pt x="1748916" y="0"/>
                  </a:lnTo>
                  <a:lnTo>
                    <a:pt x="1755648" y="6705"/>
                  </a:lnTo>
                  <a:lnTo>
                    <a:pt x="1755648" y="14986"/>
                  </a:lnTo>
                  <a:lnTo>
                    <a:pt x="1755648" y="74930"/>
                  </a:lnTo>
                  <a:lnTo>
                    <a:pt x="1755648" y="83210"/>
                  </a:lnTo>
                  <a:lnTo>
                    <a:pt x="1748916" y="89915"/>
                  </a:lnTo>
                  <a:lnTo>
                    <a:pt x="1740662" y="89915"/>
                  </a:lnTo>
                  <a:lnTo>
                    <a:pt x="14986" y="89915"/>
                  </a:lnTo>
                  <a:lnTo>
                    <a:pt x="6730" y="89915"/>
                  </a:lnTo>
                  <a:lnTo>
                    <a:pt x="0" y="83210"/>
                  </a:lnTo>
                  <a:lnTo>
                    <a:pt x="0" y="74930"/>
                  </a:lnTo>
                  <a:lnTo>
                    <a:pt x="0" y="14986"/>
                  </a:lnTo>
                  <a:close/>
                </a:path>
              </a:pathLst>
            </a:custGeom>
            <a:ln w="19812">
              <a:solidFill>
                <a:srgbClr val="0000CC"/>
              </a:solidFill>
            </a:ln>
          </p:spPr>
          <p:txBody>
            <a:bodyPr wrap="square" lIns="0" tIns="0" rIns="0" bIns="0" rtlCol="0"/>
            <a:lstStyle/>
            <a:p>
              <a:endParaRPr/>
            </a:p>
          </p:txBody>
        </p:sp>
        <p:sp>
          <p:nvSpPr>
            <p:cNvPr id="17" name="object 17"/>
            <p:cNvSpPr/>
            <p:nvPr/>
          </p:nvSpPr>
          <p:spPr>
            <a:xfrm>
              <a:off x="5622797" y="5426201"/>
              <a:ext cx="1106805" cy="419100"/>
            </a:xfrm>
            <a:custGeom>
              <a:avLst/>
              <a:gdLst/>
              <a:ahLst/>
              <a:cxnLst/>
              <a:rect l="l" t="t" r="r" b="b"/>
              <a:pathLst>
                <a:path w="1106804" h="419100">
                  <a:moveTo>
                    <a:pt x="1106424" y="0"/>
                  </a:moveTo>
                  <a:lnTo>
                    <a:pt x="0" y="0"/>
                  </a:lnTo>
                  <a:lnTo>
                    <a:pt x="0" y="419100"/>
                  </a:lnTo>
                  <a:lnTo>
                    <a:pt x="1106424" y="419100"/>
                  </a:lnTo>
                  <a:lnTo>
                    <a:pt x="1106424" y="0"/>
                  </a:lnTo>
                  <a:close/>
                </a:path>
              </a:pathLst>
            </a:custGeom>
            <a:solidFill>
              <a:srgbClr val="88B3FF"/>
            </a:solidFill>
          </p:spPr>
          <p:txBody>
            <a:bodyPr wrap="square" lIns="0" tIns="0" rIns="0" bIns="0" rtlCol="0"/>
            <a:lstStyle/>
            <a:p>
              <a:endParaRPr/>
            </a:p>
          </p:txBody>
        </p:sp>
        <p:sp>
          <p:nvSpPr>
            <p:cNvPr id="18" name="object 18"/>
            <p:cNvSpPr/>
            <p:nvPr/>
          </p:nvSpPr>
          <p:spPr>
            <a:xfrm>
              <a:off x="5622797" y="5426201"/>
              <a:ext cx="1106805" cy="419100"/>
            </a:xfrm>
            <a:custGeom>
              <a:avLst/>
              <a:gdLst/>
              <a:ahLst/>
              <a:cxnLst/>
              <a:rect l="l" t="t" r="r" b="b"/>
              <a:pathLst>
                <a:path w="1106804" h="419100">
                  <a:moveTo>
                    <a:pt x="0" y="419100"/>
                  </a:moveTo>
                  <a:lnTo>
                    <a:pt x="1106424" y="419100"/>
                  </a:lnTo>
                  <a:lnTo>
                    <a:pt x="1106424" y="0"/>
                  </a:lnTo>
                  <a:lnTo>
                    <a:pt x="0" y="0"/>
                  </a:lnTo>
                  <a:lnTo>
                    <a:pt x="0" y="419100"/>
                  </a:lnTo>
                  <a:close/>
                </a:path>
              </a:pathLst>
            </a:custGeom>
            <a:ln w="19812">
              <a:solidFill>
                <a:srgbClr val="0000CC"/>
              </a:solidFill>
            </a:ln>
          </p:spPr>
          <p:txBody>
            <a:bodyPr wrap="square" lIns="0" tIns="0" rIns="0" bIns="0" rtlCol="0"/>
            <a:lstStyle/>
            <a:p>
              <a:endParaRPr/>
            </a:p>
          </p:txBody>
        </p:sp>
      </p:grpSp>
      <p:sp>
        <p:nvSpPr>
          <p:cNvPr id="19" name="object 19"/>
          <p:cNvSpPr txBox="1"/>
          <p:nvPr/>
        </p:nvSpPr>
        <p:spPr>
          <a:xfrm>
            <a:off x="5732526" y="5468518"/>
            <a:ext cx="884555" cy="330200"/>
          </a:xfrm>
          <a:prstGeom prst="rect">
            <a:avLst/>
          </a:prstGeom>
        </p:spPr>
        <p:txBody>
          <a:bodyPr vert="horz" wrap="square" lIns="0" tIns="12065" rIns="0" bIns="0" rtlCol="0">
            <a:spAutoFit/>
          </a:bodyPr>
          <a:lstStyle/>
          <a:p>
            <a:pPr algn="ctr">
              <a:lnSpc>
                <a:spcPct val="100000"/>
              </a:lnSpc>
              <a:spcBef>
                <a:spcPts val="95"/>
              </a:spcBef>
            </a:pPr>
            <a:r>
              <a:rPr sz="1000" spc="-70" dirty="0">
                <a:solidFill>
                  <a:srgbClr val="FFFFFF"/>
                </a:solidFill>
                <a:latin typeface="Calibri" panose="020F0502020204030204" pitchFamily="34" charset="0"/>
                <a:cs typeface="Calibri" panose="020F0502020204030204" pitchFamily="34" charset="0"/>
              </a:rPr>
              <a:t>BİLGİ</a:t>
            </a:r>
            <a:r>
              <a:rPr sz="1000" spc="30" dirty="0">
                <a:solidFill>
                  <a:srgbClr val="FFFFFF"/>
                </a:solidFill>
                <a:latin typeface="Calibri" panose="020F0502020204030204" pitchFamily="34" charset="0"/>
                <a:cs typeface="Calibri" panose="020F0502020204030204" pitchFamily="34" charset="0"/>
              </a:rPr>
              <a:t> </a:t>
            </a:r>
            <a:r>
              <a:rPr sz="1000" spc="-25" dirty="0">
                <a:solidFill>
                  <a:srgbClr val="FFFFFF"/>
                </a:solidFill>
                <a:latin typeface="Calibri" panose="020F0502020204030204" pitchFamily="34" charset="0"/>
                <a:cs typeface="Calibri" panose="020F0502020204030204" pitchFamily="34" charset="0"/>
              </a:rPr>
              <a:t>YÖNETİM</a:t>
            </a:r>
            <a:endParaRPr sz="1000" dirty="0">
              <a:latin typeface="Calibri" panose="020F0502020204030204" pitchFamily="34" charset="0"/>
              <a:cs typeface="Calibri" panose="020F0502020204030204" pitchFamily="34" charset="0"/>
            </a:endParaRPr>
          </a:p>
          <a:p>
            <a:pPr marL="635" algn="ctr">
              <a:lnSpc>
                <a:spcPct val="100000"/>
              </a:lnSpc>
            </a:pPr>
            <a:r>
              <a:rPr sz="1000" spc="-10" dirty="0">
                <a:solidFill>
                  <a:srgbClr val="FFFFFF"/>
                </a:solidFill>
                <a:latin typeface="Calibri" panose="020F0502020204030204" pitchFamily="34" charset="0"/>
                <a:cs typeface="Calibri" panose="020F0502020204030204" pitchFamily="34" charset="0"/>
              </a:rPr>
              <a:t>SİSTEMİ</a:t>
            </a:r>
            <a:endParaRPr sz="1000" dirty="0">
              <a:latin typeface="Calibri" panose="020F0502020204030204" pitchFamily="34" charset="0"/>
              <a:cs typeface="Calibri" panose="020F0502020204030204" pitchFamily="34" charset="0"/>
            </a:endParaRPr>
          </a:p>
        </p:txBody>
      </p:sp>
      <p:grpSp>
        <p:nvGrpSpPr>
          <p:cNvPr id="20" name="object 20"/>
          <p:cNvGrpSpPr/>
          <p:nvPr/>
        </p:nvGrpSpPr>
        <p:grpSpPr>
          <a:xfrm>
            <a:off x="1667001" y="5364226"/>
            <a:ext cx="5243195" cy="1067435"/>
            <a:chOff x="1667001" y="5364226"/>
            <a:chExt cx="5243195" cy="1067435"/>
          </a:xfrm>
        </p:grpSpPr>
        <p:sp>
          <p:nvSpPr>
            <p:cNvPr id="21" name="object 21"/>
            <p:cNvSpPr/>
            <p:nvPr/>
          </p:nvSpPr>
          <p:spPr>
            <a:xfrm>
              <a:off x="5380481" y="5374386"/>
              <a:ext cx="1519555" cy="52069"/>
            </a:xfrm>
            <a:custGeom>
              <a:avLst/>
              <a:gdLst/>
              <a:ahLst/>
              <a:cxnLst/>
              <a:rect l="l" t="t" r="r" b="b"/>
              <a:pathLst>
                <a:path w="1519554" h="52070">
                  <a:moveTo>
                    <a:pt x="1515617" y="0"/>
                  </a:moveTo>
                  <a:lnTo>
                    <a:pt x="3809" y="0"/>
                  </a:lnTo>
                  <a:lnTo>
                    <a:pt x="0" y="3809"/>
                  </a:lnTo>
                  <a:lnTo>
                    <a:pt x="0" y="8635"/>
                  </a:lnTo>
                  <a:lnTo>
                    <a:pt x="0" y="48005"/>
                  </a:lnTo>
                  <a:lnTo>
                    <a:pt x="3809" y="51815"/>
                  </a:lnTo>
                  <a:lnTo>
                    <a:pt x="1515617" y="51815"/>
                  </a:lnTo>
                  <a:lnTo>
                    <a:pt x="1519427" y="48005"/>
                  </a:lnTo>
                  <a:lnTo>
                    <a:pt x="1519427" y="3809"/>
                  </a:lnTo>
                  <a:lnTo>
                    <a:pt x="1515617" y="0"/>
                  </a:lnTo>
                  <a:close/>
                </a:path>
              </a:pathLst>
            </a:custGeom>
            <a:solidFill>
              <a:srgbClr val="88B3FF"/>
            </a:solidFill>
          </p:spPr>
          <p:txBody>
            <a:bodyPr wrap="square" lIns="0" tIns="0" rIns="0" bIns="0" rtlCol="0"/>
            <a:lstStyle/>
            <a:p>
              <a:endParaRPr/>
            </a:p>
          </p:txBody>
        </p:sp>
        <p:sp>
          <p:nvSpPr>
            <p:cNvPr id="22" name="object 22"/>
            <p:cNvSpPr/>
            <p:nvPr/>
          </p:nvSpPr>
          <p:spPr>
            <a:xfrm>
              <a:off x="5380481" y="5374386"/>
              <a:ext cx="1519555" cy="52069"/>
            </a:xfrm>
            <a:custGeom>
              <a:avLst/>
              <a:gdLst/>
              <a:ahLst/>
              <a:cxnLst/>
              <a:rect l="l" t="t" r="r" b="b"/>
              <a:pathLst>
                <a:path w="1519554" h="52070">
                  <a:moveTo>
                    <a:pt x="0" y="8635"/>
                  </a:moveTo>
                  <a:lnTo>
                    <a:pt x="0" y="3809"/>
                  </a:lnTo>
                  <a:lnTo>
                    <a:pt x="3809" y="0"/>
                  </a:lnTo>
                  <a:lnTo>
                    <a:pt x="8635" y="0"/>
                  </a:lnTo>
                  <a:lnTo>
                    <a:pt x="1510791" y="0"/>
                  </a:lnTo>
                  <a:lnTo>
                    <a:pt x="1515617" y="0"/>
                  </a:lnTo>
                  <a:lnTo>
                    <a:pt x="1519427" y="3809"/>
                  </a:lnTo>
                  <a:lnTo>
                    <a:pt x="1519427" y="8635"/>
                  </a:lnTo>
                  <a:lnTo>
                    <a:pt x="1519427" y="43179"/>
                  </a:lnTo>
                  <a:lnTo>
                    <a:pt x="1519427" y="48005"/>
                  </a:lnTo>
                  <a:lnTo>
                    <a:pt x="1515617" y="51815"/>
                  </a:lnTo>
                  <a:lnTo>
                    <a:pt x="1510791" y="51815"/>
                  </a:lnTo>
                  <a:lnTo>
                    <a:pt x="8635" y="51815"/>
                  </a:lnTo>
                  <a:lnTo>
                    <a:pt x="3809" y="51815"/>
                  </a:lnTo>
                  <a:lnTo>
                    <a:pt x="0" y="48005"/>
                  </a:lnTo>
                  <a:lnTo>
                    <a:pt x="0" y="43179"/>
                  </a:lnTo>
                  <a:lnTo>
                    <a:pt x="0" y="8635"/>
                  </a:lnTo>
                  <a:close/>
                </a:path>
              </a:pathLst>
            </a:custGeom>
            <a:ln w="19812">
              <a:solidFill>
                <a:srgbClr val="0000CC"/>
              </a:solidFill>
            </a:ln>
          </p:spPr>
          <p:txBody>
            <a:bodyPr wrap="square" lIns="0" tIns="0" rIns="0" bIns="0" rtlCol="0"/>
            <a:lstStyle/>
            <a:p>
              <a:endParaRPr/>
            </a:p>
          </p:txBody>
        </p:sp>
        <p:sp>
          <p:nvSpPr>
            <p:cNvPr id="23" name="object 23"/>
            <p:cNvSpPr/>
            <p:nvPr/>
          </p:nvSpPr>
          <p:spPr>
            <a:xfrm>
              <a:off x="5380481" y="5845302"/>
              <a:ext cx="1519555" cy="53340"/>
            </a:xfrm>
            <a:custGeom>
              <a:avLst/>
              <a:gdLst/>
              <a:ahLst/>
              <a:cxnLst/>
              <a:rect l="l" t="t" r="r" b="b"/>
              <a:pathLst>
                <a:path w="1519554" h="53339">
                  <a:moveTo>
                    <a:pt x="1515490" y="0"/>
                  </a:moveTo>
                  <a:lnTo>
                    <a:pt x="3937" y="0"/>
                  </a:lnTo>
                  <a:lnTo>
                    <a:pt x="0" y="3975"/>
                  </a:lnTo>
                  <a:lnTo>
                    <a:pt x="0" y="8890"/>
                  </a:lnTo>
                  <a:lnTo>
                    <a:pt x="0" y="49364"/>
                  </a:lnTo>
                  <a:lnTo>
                    <a:pt x="3937" y="53340"/>
                  </a:lnTo>
                  <a:lnTo>
                    <a:pt x="1515490" y="53340"/>
                  </a:lnTo>
                  <a:lnTo>
                    <a:pt x="1519427" y="49364"/>
                  </a:lnTo>
                  <a:lnTo>
                    <a:pt x="1519427" y="3975"/>
                  </a:lnTo>
                  <a:lnTo>
                    <a:pt x="1515490" y="0"/>
                  </a:lnTo>
                  <a:close/>
                </a:path>
              </a:pathLst>
            </a:custGeom>
            <a:solidFill>
              <a:srgbClr val="88B3FF"/>
            </a:solidFill>
          </p:spPr>
          <p:txBody>
            <a:bodyPr wrap="square" lIns="0" tIns="0" rIns="0" bIns="0" rtlCol="0"/>
            <a:lstStyle/>
            <a:p>
              <a:endParaRPr/>
            </a:p>
          </p:txBody>
        </p:sp>
        <p:sp>
          <p:nvSpPr>
            <p:cNvPr id="24" name="object 24"/>
            <p:cNvSpPr/>
            <p:nvPr/>
          </p:nvSpPr>
          <p:spPr>
            <a:xfrm>
              <a:off x="1677161" y="5845302"/>
              <a:ext cx="5222875" cy="576580"/>
            </a:xfrm>
            <a:custGeom>
              <a:avLst/>
              <a:gdLst/>
              <a:ahLst/>
              <a:cxnLst/>
              <a:rect l="l" t="t" r="r" b="b"/>
              <a:pathLst>
                <a:path w="5222875" h="576579">
                  <a:moveTo>
                    <a:pt x="3703320" y="8890"/>
                  </a:moveTo>
                  <a:lnTo>
                    <a:pt x="3703320" y="3975"/>
                  </a:lnTo>
                  <a:lnTo>
                    <a:pt x="3707257" y="0"/>
                  </a:lnTo>
                  <a:lnTo>
                    <a:pt x="3712210" y="0"/>
                  </a:lnTo>
                  <a:lnTo>
                    <a:pt x="5213858" y="0"/>
                  </a:lnTo>
                  <a:lnTo>
                    <a:pt x="5218811" y="0"/>
                  </a:lnTo>
                  <a:lnTo>
                    <a:pt x="5222747" y="3975"/>
                  </a:lnTo>
                  <a:lnTo>
                    <a:pt x="5222747" y="8890"/>
                  </a:lnTo>
                  <a:lnTo>
                    <a:pt x="5222747" y="44450"/>
                  </a:lnTo>
                  <a:lnTo>
                    <a:pt x="5222747" y="49364"/>
                  </a:lnTo>
                  <a:lnTo>
                    <a:pt x="5218811" y="53340"/>
                  </a:lnTo>
                  <a:lnTo>
                    <a:pt x="5213858" y="53340"/>
                  </a:lnTo>
                  <a:lnTo>
                    <a:pt x="3712210" y="53340"/>
                  </a:lnTo>
                  <a:lnTo>
                    <a:pt x="3707257" y="53340"/>
                  </a:lnTo>
                  <a:lnTo>
                    <a:pt x="3703320" y="49364"/>
                  </a:lnTo>
                  <a:lnTo>
                    <a:pt x="3703320" y="44450"/>
                  </a:lnTo>
                  <a:lnTo>
                    <a:pt x="3703320" y="8890"/>
                  </a:lnTo>
                  <a:close/>
                </a:path>
                <a:path w="5222875" h="576579">
                  <a:moveTo>
                    <a:pt x="0" y="576072"/>
                  </a:moveTo>
                  <a:lnTo>
                    <a:pt x="3703320" y="576072"/>
                  </a:lnTo>
                  <a:lnTo>
                    <a:pt x="3703320" y="53340"/>
                  </a:lnTo>
                  <a:lnTo>
                    <a:pt x="0" y="53340"/>
                  </a:lnTo>
                  <a:lnTo>
                    <a:pt x="0" y="576072"/>
                  </a:lnTo>
                  <a:close/>
                </a:path>
              </a:pathLst>
            </a:custGeom>
            <a:ln w="19812">
              <a:solidFill>
                <a:srgbClr val="0000CC"/>
              </a:solidFill>
            </a:ln>
          </p:spPr>
          <p:txBody>
            <a:bodyPr wrap="square" lIns="0" tIns="0" rIns="0" bIns="0" rtlCol="0"/>
            <a:lstStyle/>
            <a:p>
              <a:endParaRPr/>
            </a:p>
          </p:txBody>
        </p:sp>
      </p:grpSp>
      <p:sp>
        <p:nvSpPr>
          <p:cNvPr id="25" name="object 25"/>
          <p:cNvSpPr txBox="1"/>
          <p:nvPr/>
        </p:nvSpPr>
        <p:spPr>
          <a:xfrm>
            <a:off x="1677161" y="5898641"/>
            <a:ext cx="3703320" cy="396904"/>
          </a:xfrm>
          <a:prstGeom prst="rect">
            <a:avLst/>
          </a:prstGeom>
          <a:solidFill>
            <a:srgbClr val="377CFF"/>
          </a:solidFill>
        </p:spPr>
        <p:txBody>
          <a:bodyPr vert="horz" wrap="square" lIns="0" tIns="118745" rIns="0" bIns="0" rtlCol="0">
            <a:spAutoFit/>
          </a:bodyPr>
          <a:lstStyle/>
          <a:p>
            <a:pPr marL="90170">
              <a:lnSpc>
                <a:spcPct val="100000"/>
              </a:lnSpc>
              <a:spcBef>
                <a:spcPts val="935"/>
              </a:spcBef>
            </a:pPr>
            <a:r>
              <a:rPr sz="1800" spc="-135" dirty="0">
                <a:solidFill>
                  <a:srgbClr val="FFFFFF"/>
                </a:solidFill>
                <a:latin typeface="Calibri" panose="020F0502020204030204" pitchFamily="34" charset="0"/>
                <a:cs typeface="Calibri" panose="020F0502020204030204" pitchFamily="34" charset="0"/>
              </a:rPr>
              <a:t>LİDERLİK,</a:t>
            </a:r>
            <a:r>
              <a:rPr sz="1800" spc="-30" dirty="0">
                <a:solidFill>
                  <a:srgbClr val="FFFFFF"/>
                </a:solidFill>
                <a:latin typeface="Calibri" panose="020F0502020204030204" pitchFamily="34" charset="0"/>
                <a:cs typeface="Calibri" panose="020F0502020204030204" pitchFamily="34" charset="0"/>
              </a:rPr>
              <a:t> </a:t>
            </a:r>
            <a:r>
              <a:rPr sz="1800" spc="-110" dirty="0">
                <a:solidFill>
                  <a:srgbClr val="FFFFFF"/>
                </a:solidFill>
                <a:latin typeface="Calibri" panose="020F0502020204030204" pitchFamily="34" charset="0"/>
                <a:cs typeface="Calibri" panose="020F0502020204030204" pitchFamily="34" charset="0"/>
              </a:rPr>
              <a:t>YÖNETİŞİM</a:t>
            </a:r>
            <a:r>
              <a:rPr sz="1800" spc="-20" dirty="0">
                <a:solidFill>
                  <a:srgbClr val="FFFFFF"/>
                </a:solidFill>
                <a:latin typeface="Calibri" panose="020F0502020204030204" pitchFamily="34" charset="0"/>
                <a:cs typeface="Calibri" panose="020F0502020204030204" pitchFamily="34" charset="0"/>
              </a:rPr>
              <a:t> </a:t>
            </a:r>
            <a:r>
              <a:rPr sz="1800" spc="-10" dirty="0">
                <a:solidFill>
                  <a:srgbClr val="FFFFFF"/>
                </a:solidFill>
                <a:latin typeface="Calibri" panose="020F0502020204030204" pitchFamily="34" charset="0"/>
                <a:cs typeface="Calibri" panose="020F0502020204030204" pitchFamily="34" charset="0"/>
              </a:rPr>
              <a:t>ve</a:t>
            </a:r>
            <a:r>
              <a:rPr sz="1800" spc="-15" dirty="0">
                <a:solidFill>
                  <a:srgbClr val="FFFFFF"/>
                </a:solidFill>
                <a:latin typeface="Calibri" panose="020F0502020204030204" pitchFamily="34" charset="0"/>
                <a:cs typeface="Calibri" panose="020F0502020204030204" pitchFamily="34" charset="0"/>
              </a:rPr>
              <a:t> </a:t>
            </a:r>
            <a:r>
              <a:rPr sz="1800" spc="-10" dirty="0">
                <a:solidFill>
                  <a:srgbClr val="FFFFFF"/>
                </a:solidFill>
                <a:latin typeface="Calibri" panose="020F0502020204030204" pitchFamily="34" charset="0"/>
                <a:cs typeface="Calibri" panose="020F0502020204030204" pitchFamily="34" charset="0"/>
              </a:rPr>
              <a:t>KALİTE</a:t>
            </a:r>
            <a:endParaRPr sz="1800" dirty="0">
              <a:latin typeface="Calibri" panose="020F0502020204030204" pitchFamily="34" charset="0"/>
              <a:cs typeface="Calibri" panose="020F0502020204030204" pitchFamily="34" charset="0"/>
            </a:endParaRPr>
          </a:p>
        </p:txBody>
      </p:sp>
      <p:grpSp>
        <p:nvGrpSpPr>
          <p:cNvPr id="26" name="object 26"/>
          <p:cNvGrpSpPr/>
          <p:nvPr/>
        </p:nvGrpSpPr>
        <p:grpSpPr>
          <a:xfrm>
            <a:off x="1499361" y="865377"/>
            <a:ext cx="3926840" cy="906144"/>
            <a:chOff x="1499361" y="865377"/>
            <a:chExt cx="3926840" cy="906144"/>
          </a:xfrm>
        </p:grpSpPr>
        <p:sp>
          <p:nvSpPr>
            <p:cNvPr id="27" name="object 27"/>
            <p:cNvSpPr/>
            <p:nvPr/>
          </p:nvSpPr>
          <p:spPr>
            <a:xfrm>
              <a:off x="1509521" y="875537"/>
              <a:ext cx="3906520" cy="885825"/>
            </a:xfrm>
            <a:custGeom>
              <a:avLst/>
              <a:gdLst/>
              <a:ahLst/>
              <a:cxnLst/>
              <a:rect l="l" t="t" r="r" b="b"/>
              <a:pathLst>
                <a:path w="3906520" h="885825">
                  <a:moveTo>
                    <a:pt x="1953005" y="0"/>
                  </a:moveTo>
                  <a:lnTo>
                    <a:pt x="0" y="885444"/>
                  </a:lnTo>
                  <a:lnTo>
                    <a:pt x="3906012" y="885444"/>
                  </a:lnTo>
                  <a:lnTo>
                    <a:pt x="1953005" y="0"/>
                  </a:lnTo>
                  <a:close/>
                </a:path>
              </a:pathLst>
            </a:custGeom>
            <a:solidFill>
              <a:srgbClr val="377CFF"/>
            </a:solidFill>
          </p:spPr>
          <p:txBody>
            <a:bodyPr wrap="square" lIns="0" tIns="0" rIns="0" bIns="0" rtlCol="0"/>
            <a:lstStyle/>
            <a:p>
              <a:endParaRPr/>
            </a:p>
          </p:txBody>
        </p:sp>
        <p:sp>
          <p:nvSpPr>
            <p:cNvPr id="28" name="object 28"/>
            <p:cNvSpPr/>
            <p:nvPr/>
          </p:nvSpPr>
          <p:spPr>
            <a:xfrm>
              <a:off x="1509521" y="875537"/>
              <a:ext cx="3906520" cy="885825"/>
            </a:xfrm>
            <a:custGeom>
              <a:avLst/>
              <a:gdLst/>
              <a:ahLst/>
              <a:cxnLst/>
              <a:rect l="l" t="t" r="r" b="b"/>
              <a:pathLst>
                <a:path w="3906520" h="885825">
                  <a:moveTo>
                    <a:pt x="0" y="885444"/>
                  </a:moveTo>
                  <a:lnTo>
                    <a:pt x="1953005" y="0"/>
                  </a:lnTo>
                  <a:lnTo>
                    <a:pt x="3906012" y="885444"/>
                  </a:lnTo>
                  <a:lnTo>
                    <a:pt x="0" y="885444"/>
                  </a:lnTo>
                  <a:close/>
                </a:path>
              </a:pathLst>
            </a:custGeom>
            <a:ln w="19812">
              <a:solidFill>
                <a:srgbClr val="0000CC"/>
              </a:solidFill>
            </a:ln>
          </p:spPr>
          <p:txBody>
            <a:bodyPr wrap="square" lIns="0" tIns="0" rIns="0" bIns="0" rtlCol="0"/>
            <a:lstStyle/>
            <a:p>
              <a:endParaRPr/>
            </a:p>
          </p:txBody>
        </p:sp>
      </p:grpSp>
      <p:sp>
        <p:nvSpPr>
          <p:cNvPr id="29" name="object 29"/>
          <p:cNvSpPr txBox="1"/>
          <p:nvPr/>
        </p:nvSpPr>
        <p:spPr>
          <a:xfrm>
            <a:off x="2643377" y="1308353"/>
            <a:ext cx="1635125" cy="453390"/>
          </a:xfrm>
          <a:prstGeom prst="rect">
            <a:avLst/>
          </a:prstGeom>
        </p:spPr>
        <p:txBody>
          <a:bodyPr vert="horz" wrap="square" lIns="0" tIns="13335" rIns="0" bIns="0" rtlCol="0">
            <a:spAutoFit/>
          </a:bodyPr>
          <a:lstStyle/>
          <a:p>
            <a:pPr algn="ctr">
              <a:lnSpc>
                <a:spcPct val="100000"/>
              </a:lnSpc>
              <a:spcBef>
                <a:spcPts val="105"/>
              </a:spcBef>
            </a:pPr>
            <a:r>
              <a:rPr sz="1400" b="1" dirty="0">
                <a:solidFill>
                  <a:srgbClr val="FFFFFF"/>
                </a:solidFill>
                <a:latin typeface="Calibri" panose="020F0502020204030204" pitchFamily="34" charset="0"/>
                <a:cs typeface="Calibri" panose="020F0502020204030204" pitchFamily="34" charset="0"/>
              </a:rPr>
              <a:t>KALİTE</a:t>
            </a:r>
            <a:r>
              <a:rPr sz="1400" b="1" spc="-30" dirty="0">
                <a:solidFill>
                  <a:srgbClr val="FFFFFF"/>
                </a:solidFill>
                <a:latin typeface="Calibri" panose="020F0502020204030204" pitchFamily="34" charset="0"/>
                <a:cs typeface="Calibri" panose="020F0502020204030204" pitchFamily="34" charset="0"/>
              </a:rPr>
              <a:t> </a:t>
            </a:r>
            <a:r>
              <a:rPr sz="1400" b="1" spc="-10" dirty="0">
                <a:solidFill>
                  <a:srgbClr val="FFFFFF"/>
                </a:solidFill>
                <a:latin typeface="Calibri" panose="020F0502020204030204" pitchFamily="34" charset="0"/>
                <a:cs typeface="Calibri" panose="020F0502020204030204" pitchFamily="34" charset="0"/>
              </a:rPr>
              <a:t>GÜVENCESİ</a:t>
            </a:r>
            <a:endParaRPr sz="1400" dirty="0">
              <a:latin typeface="Calibri" panose="020F0502020204030204" pitchFamily="34" charset="0"/>
              <a:cs typeface="Calibri" panose="020F0502020204030204" pitchFamily="34" charset="0"/>
            </a:endParaRPr>
          </a:p>
          <a:p>
            <a:pPr marL="1905" algn="ctr">
              <a:lnSpc>
                <a:spcPct val="100000"/>
              </a:lnSpc>
            </a:pPr>
            <a:r>
              <a:rPr sz="1400" b="1" spc="50" dirty="0">
                <a:solidFill>
                  <a:srgbClr val="FFFFFF"/>
                </a:solidFill>
                <a:latin typeface="Calibri" panose="020F0502020204030204" pitchFamily="34" charset="0"/>
                <a:cs typeface="Calibri" panose="020F0502020204030204" pitchFamily="34" charset="0"/>
              </a:rPr>
              <a:t>SİSTEMİ</a:t>
            </a:r>
            <a:endParaRPr sz="1400" dirty="0">
              <a:latin typeface="Calibri" panose="020F0502020204030204" pitchFamily="34" charset="0"/>
              <a:cs typeface="Calibri" panose="020F0502020204030204" pitchFamily="34" charset="0"/>
            </a:endParaRPr>
          </a:p>
        </p:txBody>
      </p:sp>
      <p:grpSp>
        <p:nvGrpSpPr>
          <p:cNvPr id="30" name="object 30"/>
          <p:cNvGrpSpPr/>
          <p:nvPr/>
        </p:nvGrpSpPr>
        <p:grpSpPr>
          <a:xfrm>
            <a:off x="1071154" y="1622552"/>
            <a:ext cx="9795601" cy="4799329"/>
            <a:chOff x="1502410" y="1622552"/>
            <a:chExt cx="9364345" cy="4799965"/>
          </a:xfrm>
        </p:grpSpPr>
        <p:sp>
          <p:nvSpPr>
            <p:cNvPr id="31" name="object 31"/>
            <p:cNvSpPr/>
            <p:nvPr/>
          </p:nvSpPr>
          <p:spPr>
            <a:xfrm>
              <a:off x="1512570" y="2018538"/>
              <a:ext cx="9344025" cy="4394200"/>
            </a:xfrm>
            <a:custGeom>
              <a:avLst/>
              <a:gdLst/>
              <a:ahLst/>
              <a:cxnLst/>
              <a:rect l="l" t="t" r="r" b="b"/>
              <a:pathLst>
                <a:path w="9344025" h="4394200">
                  <a:moveTo>
                    <a:pt x="0" y="4393692"/>
                  </a:moveTo>
                  <a:lnTo>
                    <a:pt x="9343644" y="4393692"/>
                  </a:lnTo>
                  <a:lnTo>
                    <a:pt x="9343644" y="0"/>
                  </a:lnTo>
                  <a:lnTo>
                    <a:pt x="0" y="0"/>
                  </a:lnTo>
                  <a:lnTo>
                    <a:pt x="0" y="4393692"/>
                  </a:lnTo>
                  <a:close/>
                </a:path>
              </a:pathLst>
            </a:custGeom>
            <a:ln w="19812">
              <a:solidFill>
                <a:srgbClr val="0000CC"/>
              </a:solidFill>
            </a:ln>
          </p:spPr>
          <p:txBody>
            <a:bodyPr wrap="square" lIns="0" tIns="0" rIns="0" bIns="0" rtlCol="0"/>
            <a:lstStyle/>
            <a:p>
              <a:endParaRPr/>
            </a:p>
          </p:txBody>
        </p:sp>
        <p:sp>
          <p:nvSpPr>
            <p:cNvPr id="32" name="object 32"/>
            <p:cNvSpPr/>
            <p:nvPr/>
          </p:nvSpPr>
          <p:spPr>
            <a:xfrm>
              <a:off x="1631823" y="1632077"/>
              <a:ext cx="3201035" cy="2983230"/>
            </a:xfrm>
            <a:custGeom>
              <a:avLst/>
              <a:gdLst/>
              <a:ahLst/>
              <a:cxnLst/>
              <a:rect l="l" t="t" r="r" b="b"/>
              <a:pathLst>
                <a:path w="3201035" h="2983229">
                  <a:moveTo>
                    <a:pt x="720725" y="0"/>
                  </a:moveTo>
                  <a:lnTo>
                    <a:pt x="0" y="2152904"/>
                  </a:lnTo>
                  <a:lnTo>
                    <a:pt x="2480310" y="2983230"/>
                  </a:lnTo>
                  <a:lnTo>
                    <a:pt x="3201035" y="830199"/>
                  </a:lnTo>
                  <a:lnTo>
                    <a:pt x="720725" y="0"/>
                  </a:lnTo>
                  <a:close/>
                </a:path>
              </a:pathLst>
            </a:custGeom>
            <a:solidFill>
              <a:srgbClr val="D4E3FF"/>
            </a:solidFill>
          </p:spPr>
          <p:txBody>
            <a:bodyPr wrap="square" lIns="0" tIns="0" rIns="0" bIns="0" rtlCol="0"/>
            <a:lstStyle/>
            <a:p>
              <a:endParaRPr/>
            </a:p>
          </p:txBody>
        </p:sp>
        <p:sp>
          <p:nvSpPr>
            <p:cNvPr id="33" name="object 33"/>
            <p:cNvSpPr/>
            <p:nvPr/>
          </p:nvSpPr>
          <p:spPr>
            <a:xfrm>
              <a:off x="1631823" y="1632077"/>
              <a:ext cx="3201035" cy="2983230"/>
            </a:xfrm>
            <a:custGeom>
              <a:avLst/>
              <a:gdLst/>
              <a:ahLst/>
              <a:cxnLst/>
              <a:rect l="l" t="t" r="r" b="b"/>
              <a:pathLst>
                <a:path w="3201035" h="2983229">
                  <a:moveTo>
                    <a:pt x="720725" y="0"/>
                  </a:moveTo>
                  <a:lnTo>
                    <a:pt x="3201035" y="830199"/>
                  </a:lnTo>
                  <a:lnTo>
                    <a:pt x="2480310" y="2983230"/>
                  </a:lnTo>
                  <a:lnTo>
                    <a:pt x="0" y="2152904"/>
                  </a:lnTo>
                  <a:lnTo>
                    <a:pt x="720725" y="0"/>
                  </a:lnTo>
                  <a:close/>
                </a:path>
              </a:pathLst>
            </a:custGeom>
            <a:ln w="19050">
              <a:solidFill>
                <a:srgbClr val="0000CC"/>
              </a:solidFill>
            </a:ln>
          </p:spPr>
          <p:txBody>
            <a:bodyPr wrap="square" lIns="0" tIns="0" rIns="0" bIns="0" rtlCol="0"/>
            <a:lstStyle/>
            <a:p>
              <a:endParaRPr/>
            </a:p>
          </p:txBody>
        </p:sp>
      </p:grpSp>
      <p:sp>
        <p:nvSpPr>
          <p:cNvPr id="34" name="object 34"/>
          <p:cNvSpPr/>
          <p:nvPr/>
        </p:nvSpPr>
        <p:spPr>
          <a:xfrm>
            <a:off x="7197090" y="5753861"/>
            <a:ext cx="1521460" cy="144780"/>
          </a:xfrm>
          <a:custGeom>
            <a:avLst/>
            <a:gdLst/>
            <a:ahLst/>
            <a:cxnLst/>
            <a:rect l="l" t="t" r="r" b="b"/>
            <a:pathLst>
              <a:path w="1521459" h="144779">
                <a:moveTo>
                  <a:pt x="1496821" y="0"/>
                </a:moveTo>
                <a:lnTo>
                  <a:pt x="24129" y="0"/>
                </a:lnTo>
                <a:lnTo>
                  <a:pt x="14733" y="1896"/>
                </a:lnTo>
                <a:lnTo>
                  <a:pt x="7064" y="7069"/>
                </a:lnTo>
                <a:lnTo>
                  <a:pt x="1895" y="14739"/>
                </a:lnTo>
                <a:lnTo>
                  <a:pt x="0" y="24129"/>
                </a:lnTo>
                <a:lnTo>
                  <a:pt x="0" y="120650"/>
                </a:lnTo>
                <a:lnTo>
                  <a:pt x="1895" y="130040"/>
                </a:lnTo>
                <a:lnTo>
                  <a:pt x="7064" y="137710"/>
                </a:lnTo>
                <a:lnTo>
                  <a:pt x="14733" y="142883"/>
                </a:lnTo>
                <a:lnTo>
                  <a:pt x="24129" y="144779"/>
                </a:lnTo>
                <a:lnTo>
                  <a:pt x="1496821" y="144779"/>
                </a:lnTo>
                <a:lnTo>
                  <a:pt x="1506218" y="142883"/>
                </a:lnTo>
                <a:lnTo>
                  <a:pt x="1513887" y="137710"/>
                </a:lnTo>
                <a:lnTo>
                  <a:pt x="1519056" y="130040"/>
                </a:lnTo>
                <a:lnTo>
                  <a:pt x="1520952" y="120650"/>
                </a:lnTo>
                <a:lnTo>
                  <a:pt x="1520952" y="24129"/>
                </a:lnTo>
                <a:lnTo>
                  <a:pt x="1519056" y="14739"/>
                </a:lnTo>
                <a:lnTo>
                  <a:pt x="1513887" y="7069"/>
                </a:lnTo>
                <a:lnTo>
                  <a:pt x="1506218" y="1896"/>
                </a:lnTo>
                <a:lnTo>
                  <a:pt x="1496821" y="0"/>
                </a:lnTo>
                <a:close/>
              </a:path>
            </a:pathLst>
          </a:custGeom>
          <a:solidFill>
            <a:srgbClr val="88B3FF"/>
          </a:solidFill>
        </p:spPr>
        <p:txBody>
          <a:bodyPr wrap="square" lIns="0" tIns="0" rIns="0" bIns="0" rtlCol="0"/>
          <a:lstStyle/>
          <a:p>
            <a:endParaRPr/>
          </a:p>
        </p:txBody>
      </p:sp>
      <p:grpSp>
        <p:nvGrpSpPr>
          <p:cNvPr id="35" name="object 35"/>
          <p:cNvGrpSpPr/>
          <p:nvPr/>
        </p:nvGrpSpPr>
        <p:grpSpPr>
          <a:xfrm>
            <a:off x="7186930" y="4425441"/>
            <a:ext cx="3379470" cy="1320800"/>
            <a:chOff x="7186930" y="4425441"/>
            <a:chExt cx="3379470" cy="1320800"/>
          </a:xfrm>
        </p:grpSpPr>
        <p:sp>
          <p:nvSpPr>
            <p:cNvPr id="36" name="object 36"/>
            <p:cNvSpPr/>
            <p:nvPr/>
          </p:nvSpPr>
          <p:spPr>
            <a:xfrm>
              <a:off x="7197090" y="4461509"/>
              <a:ext cx="1521460" cy="143510"/>
            </a:xfrm>
            <a:custGeom>
              <a:avLst/>
              <a:gdLst/>
              <a:ahLst/>
              <a:cxnLst/>
              <a:rect l="l" t="t" r="r" b="b"/>
              <a:pathLst>
                <a:path w="1521459" h="143510">
                  <a:moveTo>
                    <a:pt x="1497076" y="0"/>
                  </a:moveTo>
                  <a:lnTo>
                    <a:pt x="23875" y="0"/>
                  </a:lnTo>
                  <a:lnTo>
                    <a:pt x="14573" y="1873"/>
                  </a:lnTo>
                  <a:lnTo>
                    <a:pt x="6985" y="6984"/>
                  </a:lnTo>
                  <a:lnTo>
                    <a:pt x="1873" y="14573"/>
                  </a:lnTo>
                  <a:lnTo>
                    <a:pt x="0" y="23875"/>
                  </a:lnTo>
                  <a:lnTo>
                    <a:pt x="0" y="119379"/>
                  </a:lnTo>
                  <a:lnTo>
                    <a:pt x="1873" y="128682"/>
                  </a:lnTo>
                  <a:lnTo>
                    <a:pt x="6984" y="136270"/>
                  </a:lnTo>
                  <a:lnTo>
                    <a:pt x="14573" y="141382"/>
                  </a:lnTo>
                  <a:lnTo>
                    <a:pt x="23875" y="143256"/>
                  </a:lnTo>
                  <a:lnTo>
                    <a:pt x="1497076" y="143256"/>
                  </a:lnTo>
                  <a:lnTo>
                    <a:pt x="1506378" y="141382"/>
                  </a:lnTo>
                  <a:lnTo>
                    <a:pt x="1513966" y="136270"/>
                  </a:lnTo>
                  <a:lnTo>
                    <a:pt x="1519078" y="128682"/>
                  </a:lnTo>
                  <a:lnTo>
                    <a:pt x="1520952" y="119379"/>
                  </a:lnTo>
                  <a:lnTo>
                    <a:pt x="1520952" y="23875"/>
                  </a:lnTo>
                  <a:lnTo>
                    <a:pt x="1519078" y="14573"/>
                  </a:lnTo>
                  <a:lnTo>
                    <a:pt x="1513966" y="6985"/>
                  </a:lnTo>
                  <a:lnTo>
                    <a:pt x="1506378" y="1873"/>
                  </a:lnTo>
                  <a:lnTo>
                    <a:pt x="1497076" y="0"/>
                  </a:lnTo>
                  <a:close/>
                </a:path>
              </a:pathLst>
            </a:custGeom>
            <a:solidFill>
              <a:srgbClr val="88B3FF"/>
            </a:solidFill>
          </p:spPr>
          <p:txBody>
            <a:bodyPr wrap="square" lIns="0" tIns="0" rIns="0" bIns="0" rtlCol="0"/>
            <a:lstStyle/>
            <a:p>
              <a:endParaRPr/>
            </a:p>
          </p:txBody>
        </p:sp>
        <p:sp>
          <p:nvSpPr>
            <p:cNvPr id="37" name="object 37"/>
            <p:cNvSpPr/>
            <p:nvPr/>
          </p:nvSpPr>
          <p:spPr>
            <a:xfrm>
              <a:off x="7197090" y="4435601"/>
              <a:ext cx="3359150" cy="1300480"/>
            </a:xfrm>
            <a:custGeom>
              <a:avLst/>
              <a:gdLst/>
              <a:ahLst/>
              <a:cxnLst/>
              <a:rect l="l" t="t" r="r" b="b"/>
              <a:pathLst>
                <a:path w="3359150" h="1300479">
                  <a:moveTo>
                    <a:pt x="0" y="49784"/>
                  </a:moveTo>
                  <a:lnTo>
                    <a:pt x="1873" y="40481"/>
                  </a:lnTo>
                  <a:lnTo>
                    <a:pt x="6985" y="32893"/>
                  </a:lnTo>
                  <a:lnTo>
                    <a:pt x="14573" y="27781"/>
                  </a:lnTo>
                  <a:lnTo>
                    <a:pt x="23875" y="25908"/>
                  </a:lnTo>
                  <a:lnTo>
                    <a:pt x="1497076" y="25908"/>
                  </a:lnTo>
                  <a:lnTo>
                    <a:pt x="1506378" y="27781"/>
                  </a:lnTo>
                  <a:lnTo>
                    <a:pt x="1513966" y="32893"/>
                  </a:lnTo>
                  <a:lnTo>
                    <a:pt x="1519078" y="40481"/>
                  </a:lnTo>
                  <a:lnTo>
                    <a:pt x="1520952" y="49784"/>
                  </a:lnTo>
                  <a:lnTo>
                    <a:pt x="1520952" y="145287"/>
                  </a:lnTo>
                  <a:lnTo>
                    <a:pt x="1519078" y="154590"/>
                  </a:lnTo>
                  <a:lnTo>
                    <a:pt x="1513966" y="162179"/>
                  </a:lnTo>
                  <a:lnTo>
                    <a:pt x="1506378" y="167290"/>
                  </a:lnTo>
                  <a:lnTo>
                    <a:pt x="1497076" y="169164"/>
                  </a:lnTo>
                  <a:lnTo>
                    <a:pt x="23875" y="169164"/>
                  </a:lnTo>
                  <a:lnTo>
                    <a:pt x="14573" y="167290"/>
                  </a:lnTo>
                  <a:lnTo>
                    <a:pt x="6984" y="162179"/>
                  </a:lnTo>
                  <a:lnTo>
                    <a:pt x="1873" y="154590"/>
                  </a:lnTo>
                  <a:lnTo>
                    <a:pt x="0" y="145287"/>
                  </a:lnTo>
                  <a:lnTo>
                    <a:pt x="0" y="49784"/>
                  </a:lnTo>
                  <a:close/>
                </a:path>
                <a:path w="3359150" h="1300479">
                  <a:moveTo>
                    <a:pt x="2555748" y="1299972"/>
                  </a:moveTo>
                  <a:lnTo>
                    <a:pt x="3358896" y="1299972"/>
                  </a:lnTo>
                  <a:lnTo>
                    <a:pt x="3358896" y="0"/>
                  </a:lnTo>
                  <a:lnTo>
                    <a:pt x="2555748" y="0"/>
                  </a:lnTo>
                  <a:lnTo>
                    <a:pt x="2555748" y="1299972"/>
                  </a:lnTo>
                  <a:close/>
                </a:path>
              </a:pathLst>
            </a:custGeom>
            <a:ln w="19812">
              <a:solidFill>
                <a:srgbClr val="0000CC"/>
              </a:solidFill>
            </a:ln>
          </p:spPr>
          <p:txBody>
            <a:bodyPr wrap="square" lIns="0" tIns="0" rIns="0" bIns="0" rtlCol="0"/>
            <a:lstStyle/>
            <a:p>
              <a:endParaRPr/>
            </a:p>
          </p:txBody>
        </p:sp>
      </p:grpSp>
      <p:graphicFrame>
        <p:nvGraphicFramePr>
          <p:cNvPr id="38" name="object 38"/>
          <p:cNvGraphicFramePr>
            <a:graphicFrameLocks noGrp="1"/>
          </p:cNvGraphicFramePr>
          <p:nvPr/>
        </p:nvGraphicFramePr>
        <p:xfrm>
          <a:off x="7175118" y="4587747"/>
          <a:ext cx="1496060" cy="1292860"/>
        </p:xfrm>
        <a:graphic>
          <a:graphicData uri="http://schemas.openxmlformats.org/drawingml/2006/table">
            <a:tbl>
              <a:tblPr firstRow="1" bandRow="1">
                <a:tableStyleId>{2D5ABB26-0587-4C30-8999-92F81FD0307C}</a:tableStyleId>
              </a:tblPr>
              <a:tblGrid>
                <a:gridCol w="207010">
                  <a:extLst>
                    <a:ext uri="{9D8B030D-6E8A-4147-A177-3AD203B41FA5}">
                      <a16:colId xmlns:a16="http://schemas.microsoft.com/office/drawing/2014/main" val="20000"/>
                    </a:ext>
                  </a:extLst>
                </a:gridCol>
                <a:gridCol w="1106170">
                  <a:extLst>
                    <a:ext uri="{9D8B030D-6E8A-4147-A177-3AD203B41FA5}">
                      <a16:colId xmlns:a16="http://schemas.microsoft.com/office/drawing/2014/main" val="20001"/>
                    </a:ext>
                  </a:extLst>
                </a:gridCol>
                <a:gridCol w="182880">
                  <a:extLst>
                    <a:ext uri="{9D8B030D-6E8A-4147-A177-3AD203B41FA5}">
                      <a16:colId xmlns:a16="http://schemas.microsoft.com/office/drawing/2014/main" val="20002"/>
                    </a:ext>
                  </a:extLst>
                </a:gridCol>
              </a:tblGrid>
              <a:tr h="1148715">
                <a:tc>
                  <a:txBody>
                    <a:bodyPr/>
                    <a:lstStyle/>
                    <a:p>
                      <a:pPr>
                        <a:lnSpc>
                          <a:spcPct val="100000"/>
                        </a:lnSpc>
                      </a:pPr>
                      <a:endParaRPr sz="1500" dirty="0">
                        <a:latin typeface="Calibri" panose="020F0502020204030204" pitchFamily="34" charset="0"/>
                        <a:cs typeface="Calibri" panose="020F0502020204030204" pitchFamily="34" charset="0"/>
                      </a:endParaRPr>
                    </a:p>
                  </a:txBody>
                  <a:tcPr marL="0" marR="0" marT="0" marB="0">
                    <a:lnR w="28575">
                      <a:solidFill>
                        <a:srgbClr val="0000CC"/>
                      </a:solidFill>
                      <a:prstDash val="solid"/>
                    </a:lnR>
                    <a:lnT w="38100">
                      <a:solidFill>
                        <a:srgbClr val="0000CC"/>
                      </a:solidFill>
                      <a:prstDash val="solid"/>
                    </a:lnT>
                    <a:lnB w="38100">
                      <a:solidFill>
                        <a:srgbClr val="0000CC"/>
                      </a:solidFill>
                      <a:prstDash val="solid"/>
                    </a:lnB>
                  </a:tcPr>
                </a:tc>
                <a:tc>
                  <a:txBody>
                    <a:bodyPr/>
                    <a:lstStyle/>
                    <a:p>
                      <a:pPr>
                        <a:lnSpc>
                          <a:spcPct val="100000"/>
                        </a:lnSpc>
                        <a:spcBef>
                          <a:spcPts val="370"/>
                        </a:spcBef>
                      </a:pPr>
                      <a:endParaRPr sz="1400" dirty="0">
                        <a:latin typeface="Calibri" panose="020F0502020204030204" pitchFamily="34" charset="0"/>
                        <a:cs typeface="Calibri" panose="020F0502020204030204" pitchFamily="34" charset="0"/>
                      </a:endParaRPr>
                    </a:p>
                    <a:p>
                      <a:pPr algn="ctr">
                        <a:lnSpc>
                          <a:spcPct val="100000"/>
                        </a:lnSpc>
                      </a:pPr>
                      <a:r>
                        <a:rPr sz="1400" spc="-10" dirty="0">
                          <a:solidFill>
                            <a:srgbClr val="FFFFFF"/>
                          </a:solidFill>
                          <a:latin typeface="Calibri" panose="020F0502020204030204" pitchFamily="34" charset="0"/>
                          <a:cs typeface="Calibri" panose="020F0502020204030204" pitchFamily="34" charset="0"/>
                        </a:rPr>
                        <a:t>DESTEK</a:t>
                      </a:r>
                      <a:endParaRPr sz="1400" dirty="0">
                        <a:latin typeface="Calibri" panose="020F0502020204030204" pitchFamily="34" charset="0"/>
                        <a:cs typeface="Calibri" panose="020F0502020204030204" pitchFamily="34" charset="0"/>
                      </a:endParaRPr>
                    </a:p>
                    <a:p>
                      <a:pPr marL="102870" marR="95885" algn="ctr">
                        <a:lnSpc>
                          <a:spcPct val="100000"/>
                        </a:lnSpc>
                      </a:pPr>
                      <a:r>
                        <a:rPr sz="1400" spc="-105" dirty="0">
                          <a:solidFill>
                            <a:srgbClr val="FFFFFF"/>
                          </a:solidFill>
                          <a:latin typeface="Calibri" panose="020F0502020204030204" pitchFamily="34" charset="0"/>
                          <a:cs typeface="Calibri" panose="020F0502020204030204" pitchFamily="34" charset="0"/>
                        </a:rPr>
                        <a:t>HİZMETLER </a:t>
                      </a:r>
                      <a:r>
                        <a:rPr sz="1400" spc="-50" dirty="0">
                          <a:solidFill>
                            <a:srgbClr val="FFFFFF"/>
                          </a:solidFill>
                          <a:latin typeface="Calibri" panose="020F0502020204030204" pitchFamily="34" charset="0"/>
                          <a:cs typeface="Calibri" panose="020F0502020204030204" pitchFamily="34" charset="0"/>
                        </a:rPr>
                        <a:t>İ</a:t>
                      </a:r>
                      <a:endParaRPr sz="1400" dirty="0">
                        <a:latin typeface="Calibri" panose="020F0502020204030204" pitchFamily="34" charset="0"/>
                        <a:cs typeface="Calibri" panose="020F0502020204030204" pitchFamily="34" charset="0"/>
                      </a:endParaRPr>
                    </a:p>
                  </a:txBody>
                  <a:tcPr marL="0" marR="0" marT="46990" marB="0">
                    <a:lnL w="28575">
                      <a:solidFill>
                        <a:srgbClr val="0000CC"/>
                      </a:solidFill>
                      <a:prstDash val="solid"/>
                    </a:lnL>
                    <a:lnR w="28575">
                      <a:solidFill>
                        <a:srgbClr val="0000CC"/>
                      </a:solidFill>
                      <a:prstDash val="solid"/>
                    </a:lnR>
                    <a:lnT w="38100">
                      <a:solidFill>
                        <a:srgbClr val="0000CC"/>
                      </a:solidFill>
                      <a:prstDash val="solid"/>
                    </a:lnT>
                    <a:lnB w="38100">
                      <a:solidFill>
                        <a:srgbClr val="0000CC"/>
                      </a:solidFill>
                      <a:prstDash val="solid"/>
                    </a:lnB>
                    <a:solidFill>
                      <a:srgbClr val="88B3FF"/>
                    </a:solidFill>
                  </a:tcPr>
                </a:tc>
                <a:tc>
                  <a:txBody>
                    <a:bodyPr/>
                    <a:lstStyle/>
                    <a:p>
                      <a:pPr>
                        <a:lnSpc>
                          <a:spcPct val="100000"/>
                        </a:lnSpc>
                      </a:pPr>
                      <a:endParaRPr sz="1500" dirty="0">
                        <a:latin typeface="Calibri" panose="020F0502020204030204" pitchFamily="34" charset="0"/>
                        <a:cs typeface="Calibri" panose="020F0502020204030204" pitchFamily="34" charset="0"/>
                      </a:endParaRPr>
                    </a:p>
                  </a:txBody>
                  <a:tcPr marL="0" marR="0" marT="0" marB="0">
                    <a:lnL w="28575">
                      <a:solidFill>
                        <a:srgbClr val="0000CC"/>
                      </a:solidFill>
                      <a:prstDash val="solid"/>
                    </a:lnL>
                    <a:lnT w="38100">
                      <a:solidFill>
                        <a:srgbClr val="0000CC"/>
                      </a:solidFill>
                      <a:prstDash val="solid"/>
                    </a:lnT>
                    <a:lnB w="38100">
                      <a:solidFill>
                        <a:srgbClr val="0000CC"/>
                      </a:solidFill>
                      <a:prstDash val="solid"/>
                    </a:lnB>
                  </a:tcPr>
                </a:tc>
                <a:extLst>
                  <a:ext uri="{0D108BD9-81ED-4DB2-BD59-A6C34878D82A}">
                    <a16:rowId xmlns:a16="http://schemas.microsoft.com/office/drawing/2014/main" val="10000"/>
                  </a:ext>
                </a:extLst>
              </a:tr>
              <a:tr h="144145">
                <a:tc gridSpan="3">
                  <a:txBody>
                    <a:bodyPr/>
                    <a:lstStyle/>
                    <a:p>
                      <a:pPr>
                        <a:lnSpc>
                          <a:spcPct val="100000"/>
                        </a:lnSpc>
                      </a:pPr>
                      <a:endParaRPr sz="800" dirty="0">
                        <a:latin typeface="Calibri" panose="020F0502020204030204" pitchFamily="34" charset="0"/>
                        <a:cs typeface="Calibri" panose="020F0502020204030204" pitchFamily="34" charset="0"/>
                      </a:endParaRPr>
                    </a:p>
                  </a:txBody>
                  <a:tcPr marL="0" marR="0" marT="0" marB="0">
                    <a:lnL w="57150">
                      <a:solidFill>
                        <a:srgbClr val="0000CC"/>
                      </a:solidFill>
                      <a:prstDash val="solid"/>
                    </a:lnL>
                    <a:lnT w="38100">
                      <a:solidFill>
                        <a:srgbClr val="0000CC"/>
                      </a:solidFill>
                      <a:prstDash val="solid"/>
                    </a:lnT>
                    <a:lnB w="38100">
                      <a:solidFill>
                        <a:srgbClr val="0000CC"/>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39" name="object 39"/>
          <p:cNvSpPr txBox="1"/>
          <p:nvPr/>
        </p:nvSpPr>
        <p:spPr>
          <a:xfrm>
            <a:off x="9752838" y="4435602"/>
            <a:ext cx="803275" cy="887422"/>
          </a:xfrm>
          <a:prstGeom prst="rect">
            <a:avLst/>
          </a:prstGeom>
          <a:solidFill>
            <a:srgbClr val="88B3FF"/>
          </a:solidFill>
        </p:spPr>
        <p:txBody>
          <a:bodyPr vert="horz" wrap="square" lIns="0" tIns="0" rIns="0" bIns="0" rtlCol="0">
            <a:spAutoFit/>
          </a:bodyPr>
          <a:lstStyle/>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pPr>
            <a:endParaRPr sz="700" dirty="0">
              <a:latin typeface="Calibri" panose="020F0502020204030204" pitchFamily="34" charset="0"/>
              <a:cs typeface="Calibri" panose="020F0502020204030204" pitchFamily="34" charset="0"/>
            </a:endParaRPr>
          </a:p>
          <a:p>
            <a:pPr>
              <a:lnSpc>
                <a:spcPct val="100000"/>
              </a:lnSpc>
              <a:spcBef>
                <a:spcPts val="200"/>
              </a:spcBef>
            </a:pPr>
            <a:endParaRPr sz="700" dirty="0">
              <a:latin typeface="Calibri" panose="020F0502020204030204" pitchFamily="34" charset="0"/>
              <a:cs typeface="Calibri" panose="020F0502020204030204" pitchFamily="34" charset="0"/>
            </a:endParaRPr>
          </a:p>
          <a:p>
            <a:pPr marL="95885" marR="86995" indent="-2540" algn="ctr">
              <a:lnSpc>
                <a:spcPct val="100000"/>
              </a:lnSpc>
            </a:pPr>
            <a:r>
              <a:rPr sz="700" spc="-10" dirty="0">
                <a:solidFill>
                  <a:srgbClr val="FFFFFF"/>
                </a:solidFill>
                <a:latin typeface="Calibri" panose="020F0502020204030204" pitchFamily="34" charset="0"/>
                <a:cs typeface="Calibri" panose="020F0502020204030204" pitchFamily="34" charset="0"/>
              </a:rPr>
              <a:t>KAMUOYUNU</a:t>
            </a:r>
            <a:r>
              <a:rPr sz="700" spc="500" dirty="0">
                <a:solidFill>
                  <a:srgbClr val="FFFFFF"/>
                </a:solidFill>
                <a:latin typeface="Calibri" panose="020F0502020204030204" pitchFamily="34" charset="0"/>
                <a:cs typeface="Calibri" panose="020F0502020204030204" pitchFamily="34" charset="0"/>
              </a:rPr>
              <a:t> </a:t>
            </a:r>
            <a:r>
              <a:rPr sz="700" spc="-55" dirty="0">
                <a:solidFill>
                  <a:srgbClr val="FFFFFF"/>
                </a:solidFill>
                <a:latin typeface="Calibri" panose="020F0502020204030204" pitchFamily="34" charset="0"/>
                <a:cs typeface="Calibri" panose="020F0502020204030204" pitchFamily="34" charset="0"/>
              </a:rPr>
              <a:t>BİLGİLENDİRME</a:t>
            </a:r>
            <a:r>
              <a:rPr sz="700" spc="500" dirty="0">
                <a:solidFill>
                  <a:srgbClr val="FFFFFF"/>
                </a:solidFill>
                <a:latin typeface="Calibri" panose="020F0502020204030204" pitchFamily="34" charset="0"/>
                <a:cs typeface="Calibri" panose="020F0502020204030204" pitchFamily="34" charset="0"/>
              </a:rPr>
              <a:t> </a:t>
            </a:r>
            <a:r>
              <a:rPr sz="700" spc="-75" dirty="0">
                <a:solidFill>
                  <a:srgbClr val="FFFFFF"/>
                </a:solidFill>
                <a:latin typeface="Calibri" panose="020F0502020204030204" pitchFamily="34" charset="0"/>
                <a:cs typeface="Calibri" panose="020F0502020204030204" pitchFamily="34" charset="0"/>
              </a:rPr>
              <a:t>VE</a:t>
            </a:r>
            <a:r>
              <a:rPr sz="700" dirty="0">
                <a:solidFill>
                  <a:srgbClr val="FFFFFF"/>
                </a:solidFill>
                <a:latin typeface="Calibri" panose="020F0502020204030204" pitchFamily="34" charset="0"/>
                <a:cs typeface="Calibri" panose="020F0502020204030204" pitchFamily="34" charset="0"/>
              </a:rPr>
              <a:t> </a:t>
            </a:r>
            <a:r>
              <a:rPr sz="700" spc="-10" dirty="0">
                <a:solidFill>
                  <a:srgbClr val="FFFFFF"/>
                </a:solidFill>
                <a:latin typeface="Calibri" panose="020F0502020204030204" pitchFamily="34" charset="0"/>
                <a:cs typeface="Calibri" panose="020F0502020204030204" pitchFamily="34" charset="0"/>
              </a:rPr>
              <a:t>HESAP</a:t>
            </a:r>
            <a:endParaRPr sz="700" dirty="0">
              <a:latin typeface="Calibri" panose="020F0502020204030204" pitchFamily="34" charset="0"/>
              <a:cs typeface="Calibri" panose="020F0502020204030204" pitchFamily="34" charset="0"/>
            </a:endParaRPr>
          </a:p>
          <a:p>
            <a:pPr algn="ctr">
              <a:lnSpc>
                <a:spcPct val="100000"/>
              </a:lnSpc>
              <a:spcBef>
                <a:spcPts val="5"/>
              </a:spcBef>
            </a:pPr>
            <a:r>
              <a:rPr sz="700" spc="-10" dirty="0">
                <a:solidFill>
                  <a:srgbClr val="FFFFFF"/>
                </a:solidFill>
                <a:latin typeface="Calibri" panose="020F0502020204030204" pitchFamily="34" charset="0"/>
                <a:cs typeface="Calibri" panose="020F0502020204030204" pitchFamily="34" charset="0"/>
              </a:rPr>
              <a:t>VEREBİLİRLİK</a:t>
            </a:r>
            <a:endParaRPr sz="700" dirty="0">
              <a:latin typeface="Calibri" panose="020F0502020204030204" pitchFamily="34" charset="0"/>
              <a:cs typeface="Calibri" panose="020F0502020204030204" pitchFamily="34" charset="0"/>
            </a:endParaRPr>
          </a:p>
        </p:txBody>
      </p:sp>
      <p:grpSp>
        <p:nvGrpSpPr>
          <p:cNvPr id="40" name="object 40"/>
          <p:cNvGrpSpPr/>
          <p:nvPr/>
        </p:nvGrpSpPr>
        <p:grpSpPr>
          <a:xfrm>
            <a:off x="2058670" y="2953257"/>
            <a:ext cx="8658860" cy="2955925"/>
            <a:chOff x="2058670" y="2953257"/>
            <a:chExt cx="8658860" cy="2955925"/>
          </a:xfrm>
        </p:grpSpPr>
        <p:sp>
          <p:nvSpPr>
            <p:cNvPr id="41" name="object 41"/>
            <p:cNvSpPr/>
            <p:nvPr/>
          </p:nvSpPr>
          <p:spPr>
            <a:xfrm>
              <a:off x="9601962" y="4272533"/>
              <a:ext cx="1104900" cy="163195"/>
            </a:xfrm>
            <a:custGeom>
              <a:avLst/>
              <a:gdLst/>
              <a:ahLst/>
              <a:cxnLst/>
              <a:rect l="l" t="t" r="r" b="b"/>
              <a:pathLst>
                <a:path w="1104900" h="163195">
                  <a:moveTo>
                    <a:pt x="1077722" y="0"/>
                  </a:moveTo>
                  <a:lnTo>
                    <a:pt x="27178" y="0"/>
                  </a:lnTo>
                  <a:lnTo>
                    <a:pt x="16609" y="2139"/>
                  </a:lnTo>
                  <a:lnTo>
                    <a:pt x="7969" y="7969"/>
                  </a:lnTo>
                  <a:lnTo>
                    <a:pt x="2139" y="16609"/>
                  </a:lnTo>
                  <a:lnTo>
                    <a:pt x="0" y="27178"/>
                  </a:lnTo>
                  <a:lnTo>
                    <a:pt x="0" y="135890"/>
                  </a:lnTo>
                  <a:lnTo>
                    <a:pt x="2139" y="146458"/>
                  </a:lnTo>
                  <a:lnTo>
                    <a:pt x="7969" y="155098"/>
                  </a:lnTo>
                  <a:lnTo>
                    <a:pt x="16609" y="160928"/>
                  </a:lnTo>
                  <a:lnTo>
                    <a:pt x="27178" y="163068"/>
                  </a:lnTo>
                  <a:lnTo>
                    <a:pt x="1077722" y="163068"/>
                  </a:lnTo>
                  <a:lnTo>
                    <a:pt x="1088290" y="160928"/>
                  </a:lnTo>
                  <a:lnTo>
                    <a:pt x="1096930" y="155098"/>
                  </a:lnTo>
                  <a:lnTo>
                    <a:pt x="1102760" y="146458"/>
                  </a:lnTo>
                  <a:lnTo>
                    <a:pt x="1104900" y="135890"/>
                  </a:lnTo>
                  <a:lnTo>
                    <a:pt x="1104900" y="27178"/>
                  </a:lnTo>
                  <a:lnTo>
                    <a:pt x="1102760" y="16609"/>
                  </a:lnTo>
                  <a:lnTo>
                    <a:pt x="1096930" y="7969"/>
                  </a:lnTo>
                  <a:lnTo>
                    <a:pt x="1088290" y="2139"/>
                  </a:lnTo>
                  <a:lnTo>
                    <a:pt x="1077722" y="0"/>
                  </a:lnTo>
                  <a:close/>
                </a:path>
              </a:pathLst>
            </a:custGeom>
            <a:solidFill>
              <a:srgbClr val="88B3FF"/>
            </a:solidFill>
          </p:spPr>
          <p:txBody>
            <a:bodyPr wrap="square" lIns="0" tIns="0" rIns="0" bIns="0" rtlCol="0"/>
            <a:lstStyle/>
            <a:p>
              <a:endParaRPr/>
            </a:p>
          </p:txBody>
        </p:sp>
        <p:sp>
          <p:nvSpPr>
            <p:cNvPr id="42" name="object 42"/>
            <p:cNvSpPr/>
            <p:nvPr/>
          </p:nvSpPr>
          <p:spPr>
            <a:xfrm>
              <a:off x="9601962" y="4272533"/>
              <a:ext cx="1104900" cy="163195"/>
            </a:xfrm>
            <a:custGeom>
              <a:avLst/>
              <a:gdLst/>
              <a:ahLst/>
              <a:cxnLst/>
              <a:rect l="l" t="t" r="r" b="b"/>
              <a:pathLst>
                <a:path w="1104900" h="163195">
                  <a:moveTo>
                    <a:pt x="0" y="27178"/>
                  </a:moveTo>
                  <a:lnTo>
                    <a:pt x="2139" y="16609"/>
                  </a:lnTo>
                  <a:lnTo>
                    <a:pt x="7969" y="7969"/>
                  </a:lnTo>
                  <a:lnTo>
                    <a:pt x="16609" y="2139"/>
                  </a:lnTo>
                  <a:lnTo>
                    <a:pt x="27178" y="0"/>
                  </a:lnTo>
                  <a:lnTo>
                    <a:pt x="1077722" y="0"/>
                  </a:lnTo>
                  <a:lnTo>
                    <a:pt x="1088290" y="2139"/>
                  </a:lnTo>
                  <a:lnTo>
                    <a:pt x="1096930" y="7969"/>
                  </a:lnTo>
                  <a:lnTo>
                    <a:pt x="1102760" y="16609"/>
                  </a:lnTo>
                  <a:lnTo>
                    <a:pt x="1104900" y="27178"/>
                  </a:lnTo>
                  <a:lnTo>
                    <a:pt x="1104900" y="135890"/>
                  </a:lnTo>
                  <a:lnTo>
                    <a:pt x="1102760" y="146458"/>
                  </a:lnTo>
                  <a:lnTo>
                    <a:pt x="1096930" y="155098"/>
                  </a:lnTo>
                  <a:lnTo>
                    <a:pt x="1088290" y="160928"/>
                  </a:lnTo>
                  <a:lnTo>
                    <a:pt x="1077722" y="163068"/>
                  </a:lnTo>
                  <a:lnTo>
                    <a:pt x="27178" y="163068"/>
                  </a:lnTo>
                  <a:lnTo>
                    <a:pt x="16609" y="160928"/>
                  </a:lnTo>
                  <a:lnTo>
                    <a:pt x="7969" y="155098"/>
                  </a:lnTo>
                  <a:lnTo>
                    <a:pt x="2139" y="146458"/>
                  </a:lnTo>
                  <a:lnTo>
                    <a:pt x="0" y="135890"/>
                  </a:lnTo>
                  <a:lnTo>
                    <a:pt x="0" y="27178"/>
                  </a:lnTo>
                  <a:close/>
                </a:path>
              </a:pathLst>
            </a:custGeom>
            <a:ln w="19812">
              <a:solidFill>
                <a:srgbClr val="0000CC"/>
              </a:solidFill>
            </a:ln>
          </p:spPr>
          <p:txBody>
            <a:bodyPr wrap="square" lIns="0" tIns="0" rIns="0" bIns="0" rtlCol="0"/>
            <a:lstStyle/>
            <a:p>
              <a:endParaRPr/>
            </a:p>
          </p:txBody>
        </p:sp>
        <p:sp>
          <p:nvSpPr>
            <p:cNvPr id="43" name="object 43"/>
            <p:cNvSpPr/>
            <p:nvPr/>
          </p:nvSpPr>
          <p:spPr>
            <a:xfrm>
              <a:off x="9601962" y="5735573"/>
              <a:ext cx="1104900" cy="163195"/>
            </a:xfrm>
            <a:custGeom>
              <a:avLst/>
              <a:gdLst/>
              <a:ahLst/>
              <a:cxnLst/>
              <a:rect l="l" t="t" r="r" b="b"/>
              <a:pathLst>
                <a:path w="1104900" h="163195">
                  <a:moveTo>
                    <a:pt x="1077722" y="0"/>
                  </a:moveTo>
                  <a:lnTo>
                    <a:pt x="27178" y="0"/>
                  </a:lnTo>
                  <a:lnTo>
                    <a:pt x="16609" y="2135"/>
                  </a:lnTo>
                  <a:lnTo>
                    <a:pt x="7969" y="7959"/>
                  </a:lnTo>
                  <a:lnTo>
                    <a:pt x="2139" y="16598"/>
                  </a:lnTo>
                  <a:lnTo>
                    <a:pt x="0" y="27178"/>
                  </a:lnTo>
                  <a:lnTo>
                    <a:pt x="0" y="135889"/>
                  </a:lnTo>
                  <a:lnTo>
                    <a:pt x="2139" y="146469"/>
                  </a:lnTo>
                  <a:lnTo>
                    <a:pt x="7969" y="155108"/>
                  </a:lnTo>
                  <a:lnTo>
                    <a:pt x="16609" y="160932"/>
                  </a:lnTo>
                  <a:lnTo>
                    <a:pt x="27178" y="163067"/>
                  </a:lnTo>
                  <a:lnTo>
                    <a:pt x="1077722" y="163067"/>
                  </a:lnTo>
                  <a:lnTo>
                    <a:pt x="1088290" y="160932"/>
                  </a:lnTo>
                  <a:lnTo>
                    <a:pt x="1096930" y="155108"/>
                  </a:lnTo>
                  <a:lnTo>
                    <a:pt x="1102760" y="146469"/>
                  </a:lnTo>
                  <a:lnTo>
                    <a:pt x="1104900" y="135889"/>
                  </a:lnTo>
                  <a:lnTo>
                    <a:pt x="1104900" y="27178"/>
                  </a:lnTo>
                  <a:lnTo>
                    <a:pt x="1102760" y="16598"/>
                  </a:lnTo>
                  <a:lnTo>
                    <a:pt x="1096930" y="7959"/>
                  </a:lnTo>
                  <a:lnTo>
                    <a:pt x="1088290" y="2135"/>
                  </a:lnTo>
                  <a:lnTo>
                    <a:pt x="1077722" y="0"/>
                  </a:lnTo>
                  <a:close/>
                </a:path>
              </a:pathLst>
            </a:custGeom>
            <a:solidFill>
              <a:srgbClr val="88B3FF"/>
            </a:solidFill>
          </p:spPr>
          <p:txBody>
            <a:bodyPr wrap="square" lIns="0" tIns="0" rIns="0" bIns="0" rtlCol="0"/>
            <a:lstStyle/>
            <a:p>
              <a:endParaRPr/>
            </a:p>
          </p:txBody>
        </p:sp>
        <p:sp>
          <p:nvSpPr>
            <p:cNvPr id="44" name="object 44"/>
            <p:cNvSpPr/>
            <p:nvPr/>
          </p:nvSpPr>
          <p:spPr>
            <a:xfrm>
              <a:off x="9601962" y="5735573"/>
              <a:ext cx="1104900" cy="163195"/>
            </a:xfrm>
            <a:custGeom>
              <a:avLst/>
              <a:gdLst/>
              <a:ahLst/>
              <a:cxnLst/>
              <a:rect l="l" t="t" r="r" b="b"/>
              <a:pathLst>
                <a:path w="1104900" h="163195">
                  <a:moveTo>
                    <a:pt x="0" y="27178"/>
                  </a:moveTo>
                  <a:lnTo>
                    <a:pt x="2139" y="16598"/>
                  </a:lnTo>
                  <a:lnTo>
                    <a:pt x="7969" y="7959"/>
                  </a:lnTo>
                  <a:lnTo>
                    <a:pt x="16609" y="2135"/>
                  </a:lnTo>
                  <a:lnTo>
                    <a:pt x="27178" y="0"/>
                  </a:lnTo>
                  <a:lnTo>
                    <a:pt x="1077722" y="0"/>
                  </a:lnTo>
                  <a:lnTo>
                    <a:pt x="1088290" y="2135"/>
                  </a:lnTo>
                  <a:lnTo>
                    <a:pt x="1096930" y="7959"/>
                  </a:lnTo>
                  <a:lnTo>
                    <a:pt x="1102760" y="16598"/>
                  </a:lnTo>
                  <a:lnTo>
                    <a:pt x="1104900" y="27178"/>
                  </a:lnTo>
                  <a:lnTo>
                    <a:pt x="1104900" y="135889"/>
                  </a:lnTo>
                  <a:lnTo>
                    <a:pt x="1102760" y="146469"/>
                  </a:lnTo>
                  <a:lnTo>
                    <a:pt x="1096930" y="155108"/>
                  </a:lnTo>
                  <a:lnTo>
                    <a:pt x="1088290" y="160932"/>
                  </a:lnTo>
                  <a:lnTo>
                    <a:pt x="1077722" y="163067"/>
                  </a:lnTo>
                  <a:lnTo>
                    <a:pt x="27178" y="163067"/>
                  </a:lnTo>
                  <a:lnTo>
                    <a:pt x="16609" y="160932"/>
                  </a:lnTo>
                  <a:lnTo>
                    <a:pt x="7969" y="155108"/>
                  </a:lnTo>
                  <a:lnTo>
                    <a:pt x="2139" y="146469"/>
                  </a:lnTo>
                  <a:lnTo>
                    <a:pt x="0" y="135889"/>
                  </a:lnTo>
                  <a:lnTo>
                    <a:pt x="0" y="27178"/>
                  </a:lnTo>
                  <a:close/>
                </a:path>
              </a:pathLst>
            </a:custGeom>
            <a:ln w="19812">
              <a:solidFill>
                <a:srgbClr val="0000CC"/>
              </a:solidFill>
            </a:ln>
          </p:spPr>
          <p:txBody>
            <a:bodyPr wrap="square" lIns="0" tIns="0" rIns="0" bIns="0" rtlCol="0"/>
            <a:lstStyle/>
            <a:p>
              <a:endParaRPr/>
            </a:p>
          </p:txBody>
        </p:sp>
        <p:sp>
          <p:nvSpPr>
            <p:cNvPr id="45" name="object 45"/>
            <p:cNvSpPr/>
            <p:nvPr/>
          </p:nvSpPr>
          <p:spPr>
            <a:xfrm>
              <a:off x="2068830" y="2963417"/>
              <a:ext cx="1042669" cy="676910"/>
            </a:xfrm>
            <a:custGeom>
              <a:avLst/>
              <a:gdLst/>
              <a:ahLst/>
              <a:cxnLst/>
              <a:rect l="l" t="t" r="r" b="b"/>
              <a:pathLst>
                <a:path w="1042669" h="676910">
                  <a:moveTo>
                    <a:pt x="929639" y="0"/>
                  </a:moveTo>
                  <a:lnTo>
                    <a:pt x="112775" y="0"/>
                  </a:lnTo>
                  <a:lnTo>
                    <a:pt x="68901" y="8870"/>
                  </a:lnTo>
                  <a:lnTo>
                    <a:pt x="33051" y="33051"/>
                  </a:lnTo>
                  <a:lnTo>
                    <a:pt x="8870" y="68901"/>
                  </a:lnTo>
                  <a:lnTo>
                    <a:pt x="0" y="112776"/>
                  </a:lnTo>
                  <a:lnTo>
                    <a:pt x="0" y="563880"/>
                  </a:lnTo>
                  <a:lnTo>
                    <a:pt x="8870" y="607754"/>
                  </a:lnTo>
                  <a:lnTo>
                    <a:pt x="33051" y="643604"/>
                  </a:lnTo>
                  <a:lnTo>
                    <a:pt x="68901" y="667785"/>
                  </a:lnTo>
                  <a:lnTo>
                    <a:pt x="112775" y="676656"/>
                  </a:lnTo>
                  <a:lnTo>
                    <a:pt x="929639" y="676656"/>
                  </a:lnTo>
                  <a:lnTo>
                    <a:pt x="973514" y="667785"/>
                  </a:lnTo>
                  <a:lnTo>
                    <a:pt x="1009364" y="643604"/>
                  </a:lnTo>
                  <a:lnTo>
                    <a:pt x="1033545" y="607754"/>
                  </a:lnTo>
                  <a:lnTo>
                    <a:pt x="1042415" y="563880"/>
                  </a:lnTo>
                  <a:lnTo>
                    <a:pt x="1042415" y="112776"/>
                  </a:lnTo>
                  <a:lnTo>
                    <a:pt x="1033545" y="68901"/>
                  </a:lnTo>
                  <a:lnTo>
                    <a:pt x="1009364" y="33051"/>
                  </a:lnTo>
                  <a:lnTo>
                    <a:pt x="973514" y="8870"/>
                  </a:lnTo>
                  <a:lnTo>
                    <a:pt x="929639" y="0"/>
                  </a:lnTo>
                  <a:close/>
                </a:path>
              </a:pathLst>
            </a:custGeom>
            <a:solidFill>
              <a:srgbClr val="377CFF"/>
            </a:solidFill>
          </p:spPr>
          <p:txBody>
            <a:bodyPr wrap="square" lIns="0" tIns="0" rIns="0" bIns="0" rtlCol="0"/>
            <a:lstStyle/>
            <a:p>
              <a:endParaRPr/>
            </a:p>
          </p:txBody>
        </p:sp>
        <p:sp>
          <p:nvSpPr>
            <p:cNvPr id="46" name="object 46"/>
            <p:cNvSpPr/>
            <p:nvPr/>
          </p:nvSpPr>
          <p:spPr>
            <a:xfrm>
              <a:off x="2068830" y="2963417"/>
              <a:ext cx="1042669" cy="676910"/>
            </a:xfrm>
            <a:custGeom>
              <a:avLst/>
              <a:gdLst/>
              <a:ahLst/>
              <a:cxnLst/>
              <a:rect l="l" t="t" r="r" b="b"/>
              <a:pathLst>
                <a:path w="1042669" h="676910">
                  <a:moveTo>
                    <a:pt x="0" y="112776"/>
                  </a:moveTo>
                  <a:lnTo>
                    <a:pt x="8870" y="68901"/>
                  </a:lnTo>
                  <a:lnTo>
                    <a:pt x="33051" y="33051"/>
                  </a:lnTo>
                  <a:lnTo>
                    <a:pt x="68901" y="8870"/>
                  </a:lnTo>
                  <a:lnTo>
                    <a:pt x="112775" y="0"/>
                  </a:lnTo>
                  <a:lnTo>
                    <a:pt x="929639" y="0"/>
                  </a:lnTo>
                  <a:lnTo>
                    <a:pt x="973514" y="8870"/>
                  </a:lnTo>
                  <a:lnTo>
                    <a:pt x="1009364" y="33051"/>
                  </a:lnTo>
                  <a:lnTo>
                    <a:pt x="1033545" y="68901"/>
                  </a:lnTo>
                  <a:lnTo>
                    <a:pt x="1042415" y="112776"/>
                  </a:lnTo>
                  <a:lnTo>
                    <a:pt x="1042415" y="563880"/>
                  </a:lnTo>
                  <a:lnTo>
                    <a:pt x="1033545" y="607754"/>
                  </a:lnTo>
                  <a:lnTo>
                    <a:pt x="1009364" y="643604"/>
                  </a:lnTo>
                  <a:lnTo>
                    <a:pt x="973514" y="667785"/>
                  </a:lnTo>
                  <a:lnTo>
                    <a:pt x="929639" y="676656"/>
                  </a:lnTo>
                  <a:lnTo>
                    <a:pt x="112775" y="676656"/>
                  </a:lnTo>
                  <a:lnTo>
                    <a:pt x="68901" y="667785"/>
                  </a:lnTo>
                  <a:lnTo>
                    <a:pt x="33051" y="643604"/>
                  </a:lnTo>
                  <a:lnTo>
                    <a:pt x="8870" y="607754"/>
                  </a:lnTo>
                  <a:lnTo>
                    <a:pt x="0" y="563880"/>
                  </a:lnTo>
                  <a:lnTo>
                    <a:pt x="0" y="112776"/>
                  </a:lnTo>
                  <a:close/>
                </a:path>
              </a:pathLst>
            </a:custGeom>
            <a:ln w="19812">
              <a:solidFill>
                <a:srgbClr val="FFFFFF"/>
              </a:solidFill>
            </a:ln>
          </p:spPr>
          <p:txBody>
            <a:bodyPr wrap="square" lIns="0" tIns="0" rIns="0" bIns="0" rtlCol="0"/>
            <a:lstStyle/>
            <a:p>
              <a:endParaRPr/>
            </a:p>
          </p:txBody>
        </p:sp>
      </p:grpSp>
      <p:sp>
        <p:nvSpPr>
          <p:cNvPr id="47" name="object 47"/>
          <p:cNvSpPr txBox="1"/>
          <p:nvPr/>
        </p:nvSpPr>
        <p:spPr>
          <a:xfrm>
            <a:off x="2194686" y="3164585"/>
            <a:ext cx="788035" cy="243656"/>
          </a:xfrm>
          <a:prstGeom prst="rect">
            <a:avLst/>
          </a:prstGeom>
        </p:spPr>
        <p:txBody>
          <a:bodyPr vert="horz" wrap="square" lIns="0" tIns="12700" rIns="0" bIns="0" rtlCol="0">
            <a:spAutoFit/>
          </a:bodyPr>
          <a:lstStyle/>
          <a:p>
            <a:pPr marL="12700">
              <a:lnSpc>
                <a:spcPct val="100000"/>
              </a:lnSpc>
              <a:spcBef>
                <a:spcPts val="100"/>
              </a:spcBef>
            </a:pPr>
            <a:r>
              <a:rPr sz="1500" spc="-35" dirty="0">
                <a:solidFill>
                  <a:srgbClr val="FFFFFF"/>
                </a:solidFill>
                <a:latin typeface="Calibri" panose="020F0502020204030204" pitchFamily="34" charset="0"/>
                <a:cs typeface="Calibri" panose="020F0502020204030204" pitchFamily="34" charset="0"/>
              </a:rPr>
              <a:t>Planlama</a:t>
            </a:r>
            <a:endParaRPr sz="1500" dirty="0">
              <a:latin typeface="Calibri" panose="020F0502020204030204" pitchFamily="34" charset="0"/>
              <a:cs typeface="Calibri" panose="020F0502020204030204" pitchFamily="34" charset="0"/>
            </a:endParaRPr>
          </a:p>
        </p:txBody>
      </p:sp>
      <p:grpSp>
        <p:nvGrpSpPr>
          <p:cNvPr id="48" name="object 48"/>
          <p:cNvGrpSpPr/>
          <p:nvPr/>
        </p:nvGrpSpPr>
        <p:grpSpPr>
          <a:xfrm>
            <a:off x="2824098" y="2720085"/>
            <a:ext cx="1446530" cy="930275"/>
            <a:chOff x="2824098" y="2720085"/>
            <a:chExt cx="1446530" cy="930275"/>
          </a:xfrm>
        </p:grpSpPr>
        <p:sp>
          <p:nvSpPr>
            <p:cNvPr id="49" name="object 49"/>
            <p:cNvSpPr/>
            <p:nvPr/>
          </p:nvSpPr>
          <p:spPr>
            <a:xfrm>
              <a:off x="2824098" y="2720085"/>
              <a:ext cx="673735" cy="120014"/>
            </a:xfrm>
            <a:custGeom>
              <a:avLst/>
              <a:gdLst/>
              <a:ahLst/>
              <a:cxnLst/>
              <a:rect l="l" t="t" r="r" b="b"/>
              <a:pathLst>
                <a:path w="673735" h="120014">
                  <a:moveTo>
                    <a:pt x="340106" y="0"/>
                  </a:moveTo>
                  <a:lnTo>
                    <a:pt x="295909" y="1777"/>
                  </a:lnTo>
                  <a:lnTo>
                    <a:pt x="251968" y="6730"/>
                  </a:lnTo>
                  <a:lnTo>
                    <a:pt x="208280" y="15112"/>
                  </a:lnTo>
                  <a:lnTo>
                    <a:pt x="165353" y="26924"/>
                  </a:lnTo>
                  <a:lnTo>
                    <a:pt x="123189" y="42037"/>
                  </a:lnTo>
                  <a:lnTo>
                    <a:pt x="82042" y="60578"/>
                  </a:lnTo>
                  <a:lnTo>
                    <a:pt x="42037" y="82423"/>
                  </a:lnTo>
                  <a:lnTo>
                    <a:pt x="3682" y="107441"/>
                  </a:lnTo>
                  <a:lnTo>
                    <a:pt x="0" y="113411"/>
                  </a:lnTo>
                  <a:lnTo>
                    <a:pt x="1905" y="116331"/>
                  </a:lnTo>
                  <a:lnTo>
                    <a:pt x="3937" y="119252"/>
                  </a:lnTo>
                  <a:lnTo>
                    <a:pt x="7874" y="120014"/>
                  </a:lnTo>
                  <a:lnTo>
                    <a:pt x="10794" y="117983"/>
                  </a:lnTo>
                  <a:lnTo>
                    <a:pt x="29590" y="105155"/>
                  </a:lnTo>
                  <a:lnTo>
                    <a:pt x="68199" y="82041"/>
                  </a:lnTo>
                  <a:lnTo>
                    <a:pt x="107823" y="62356"/>
                  </a:lnTo>
                  <a:lnTo>
                    <a:pt x="148717" y="45974"/>
                  </a:lnTo>
                  <a:lnTo>
                    <a:pt x="190373" y="32765"/>
                  </a:lnTo>
                  <a:lnTo>
                    <a:pt x="232790" y="22987"/>
                  </a:lnTo>
                  <a:lnTo>
                    <a:pt x="275589" y="16510"/>
                  </a:lnTo>
                  <a:lnTo>
                    <a:pt x="318896" y="13208"/>
                  </a:lnTo>
                  <a:lnTo>
                    <a:pt x="340487" y="12700"/>
                  </a:lnTo>
                  <a:lnTo>
                    <a:pt x="460907" y="12700"/>
                  </a:lnTo>
                  <a:lnTo>
                    <a:pt x="450341" y="10413"/>
                  </a:lnTo>
                  <a:lnTo>
                    <a:pt x="428498" y="6730"/>
                  </a:lnTo>
                  <a:lnTo>
                    <a:pt x="406526" y="3810"/>
                  </a:lnTo>
                  <a:lnTo>
                    <a:pt x="384428" y="1777"/>
                  </a:lnTo>
                  <a:lnTo>
                    <a:pt x="362331" y="508"/>
                  </a:lnTo>
                  <a:lnTo>
                    <a:pt x="340106" y="0"/>
                  </a:lnTo>
                  <a:close/>
                </a:path>
                <a:path w="673735" h="120014">
                  <a:moveTo>
                    <a:pt x="660978" y="111891"/>
                  </a:moveTo>
                  <a:lnTo>
                    <a:pt x="662431" y="112902"/>
                  </a:lnTo>
                  <a:lnTo>
                    <a:pt x="665869" y="112237"/>
                  </a:lnTo>
                  <a:lnTo>
                    <a:pt x="660978" y="111891"/>
                  </a:lnTo>
                  <a:close/>
                </a:path>
                <a:path w="673735" h="120014">
                  <a:moveTo>
                    <a:pt x="670239" y="105953"/>
                  </a:moveTo>
                  <a:lnTo>
                    <a:pt x="670305" y="106299"/>
                  </a:lnTo>
                  <a:lnTo>
                    <a:pt x="668401" y="109219"/>
                  </a:lnTo>
                  <a:lnTo>
                    <a:pt x="666368" y="112140"/>
                  </a:lnTo>
                  <a:lnTo>
                    <a:pt x="665869" y="112237"/>
                  </a:lnTo>
                  <a:lnTo>
                    <a:pt x="673480" y="112775"/>
                  </a:lnTo>
                  <a:lnTo>
                    <a:pt x="670239" y="105953"/>
                  </a:lnTo>
                  <a:close/>
                </a:path>
                <a:path w="673735" h="120014">
                  <a:moveTo>
                    <a:pt x="638859" y="97565"/>
                  </a:moveTo>
                  <a:lnTo>
                    <a:pt x="651255" y="105283"/>
                  </a:lnTo>
                  <a:lnTo>
                    <a:pt x="659511" y="110871"/>
                  </a:lnTo>
                  <a:lnTo>
                    <a:pt x="660978" y="111891"/>
                  </a:lnTo>
                  <a:lnTo>
                    <a:pt x="665869" y="112237"/>
                  </a:lnTo>
                  <a:lnTo>
                    <a:pt x="666368" y="112140"/>
                  </a:lnTo>
                  <a:lnTo>
                    <a:pt x="668401" y="109219"/>
                  </a:lnTo>
                  <a:lnTo>
                    <a:pt x="668980" y="108330"/>
                  </a:lnTo>
                  <a:lnTo>
                    <a:pt x="657351" y="108330"/>
                  </a:lnTo>
                  <a:lnTo>
                    <a:pt x="652684" y="98543"/>
                  </a:lnTo>
                  <a:lnTo>
                    <a:pt x="638859" y="97565"/>
                  </a:lnTo>
                  <a:close/>
                </a:path>
                <a:path w="673735" h="120014">
                  <a:moveTo>
                    <a:pt x="572008" y="92837"/>
                  </a:moveTo>
                  <a:lnTo>
                    <a:pt x="568960" y="95503"/>
                  </a:lnTo>
                  <a:lnTo>
                    <a:pt x="568451" y="102488"/>
                  </a:lnTo>
                  <a:lnTo>
                    <a:pt x="571118" y="105537"/>
                  </a:lnTo>
                  <a:lnTo>
                    <a:pt x="660978" y="111891"/>
                  </a:lnTo>
                  <a:lnTo>
                    <a:pt x="659511" y="110871"/>
                  </a:lnTo>
                  <a:lnTo>
                    <a:pt x="651255" y="105283"/>
                  </a:lnTo>
                  <a:lnTo>
                    <a:pt x="638859" y="97565"/>
                  </a:lnTo>
                  <a:lnTo>
                    <a:pt x="572008" y="92837"/>
                  </a:lnTo>
                  <a:close/>
                </a:path>
                <a:path w="673735" h="120014">
                  <a:moveTo>
                    <a:pt x="652684" y="98543"/>
                  </a:moveTo>
                  <a:lnTo>
                    <a:pt x="657351" y="108330"/>
                  </a:lnTo>
                  <a:lnTo>
                    <a:pt x="663575" y="99313"/>
                  </a:lnTo>
                  <a:lnTo>
                    <a:pt x="652684" y="98543"/>
                  </a:lnTo>
                  <a:close/>
                </a:path>
                <a:path w="673735" h="120014">
                  <a:moveTo>
                    <a:pt x="647689" y="88068"/>
                  </a:moveTo>
                  <a:lnTo>
                    <a:pt x="652684" y="98543"/>
                  </a:lnTo>
                  <a:lnTo>
                    <a:pt x="663575" y="99313"/>
                  </a:lnTo>
                  <a:lnTo>
                    <a:pt x="657351" y="108330"/>
                  </a:lnTo>
                  <a:lnTo>
                    <a:pt x="668980" y="108330"/>
                  </a:lnTo>
                  <a:lnTo>
                    <a:pt x="670305" y="106299"/>
                  </a:lnTo>
                  <a:lnTo>
                    <a:pt x="670239" y="105953"/>
                  </a:lnTo>
                  <a:lnTo>
                    <a:pt x="668078" y="101406"/>
                  </a:lnTo>
                  <a:lnTo>
                    <a:pt x="666623" y="100456"/>
                  </a:lnTo>
                  <a:lnTo>
                    <a:pt x="657987" y="94487"/>
                  </a:lnTo>
                  <a:lnTo>
                    <a:pt x="647689" y="88068"/>
                  </a:lnTo>
                  <a:close/>
                </a:path>
                <a:path w="673735" h="120014">
                  <a:moveTo>
                    <a:pt x="668078" y="101406"/>
                  </a:moveTo>
                  <a:lnTo>
                    <a:pt x="670239" y="105953"/>
                  </a:lnTo>
                  <a:lnTo>
                    <a:pt x="669543" y="102362"/>
                  </a:lnTo>
                  <a:lnTo>
                    <a:pt x="668078" y="101406"/>
                  </a:lnTo>
                  <a:close/>
                </a:path>
                <a:path w="673735" h="120014">
                  <a:moveTo>
                    <a:pt x="625601" y="18796"/>
                  </a:moveTo>
                  <a:lnTo>
                    <a:pt x="619251" y="21843"/>
                  </a:lnTo>
                  <a:lnTo>
                    <a:pt x="617981" y="25526"/>
                  </a:lnTo>
                  <a:lnTo>
                    <a:pt x="619378" y="28701"/>
                  </a:lnTo>
                  <a:lnTo>
                    <a:pt x="647689" y="88068"/>
                  </a:lnTo>
                  <a:lnTo>
                    <a:pt x="657987" y="94487"/>
                  </a:lnTo>
                  <a:lnTo>
                    <a:pt x="666623" y="100456"/>
                  </a:lnTo>
                  <a:lnTo>
                    <a:pt x="668078" y="101406"/>
                  </a:lnTo>
                  <a:lnTo>
                    <a:pt x="629412" y="20065"/>
                  </a:lnTo>
                  <a:lnTo>
                    <a:pt x="625601" y="18796"/>
                  </a:lnTo>
                  <a:close/>
                </a:path>
                <a:path w="673735" h="120014">
                  <a:moveTo>
                    <a:pt x="460907" y="12700"/>
                  </a:moveTo>
                  <a:lnTo>
                    <a:pt x="340487" y="12700"/>
                  </a:lnTo>
                  <a:lnTo>
                    <a:pt x="362076" y="13208"/>
                  </a:lnTo>
                  <a:lnTo>
                    <a:pt x="383794" y="14350"/>
                  </a:lnTo>
                  <a:lnTo>
                    <a:pt x="426846" y="19303"/>
                  </a:lnTo>
                  <a:lnTo>
                    <a:pt x="469391" y="27559"/>
                  </a:lnTo>
                  <a:lnTo>
                    <a:pt x="511428" y="38988"/>
                  </a:lnTo>
                  <a:lnTo>
                    <a:pt x="552703" y="53848"/>
                  </a:lnTo>
                  <a:lnTo>
                    <a:pt x="593089" y="71881"/>
                  </a:lnTo>
                  <a:lnTo>
                    <a:pt x="632078" y="93344"/>
                  </a:lnTo>
                  <a:lnTo>
                    <a:pt x="638859" y="97565"/>
                  </a:lnTo>
                  <a:lnTo>
                    <a:pt x="652684" y="98543"/>
                  </a:lnTo>
                  <a:lnTo>
                    <a:pt x="618616" y="70865"/>
                  </a:lnTo>
                  <a:lnTo>
                    <a:pt x="578103" y="50800"/>
                  </a:lnTo>
                  <a:lnTo>
                    <a:pt x="536321" y="34036"/>
                  </a:lnTo>
                  <a:lnTo>
                    <a:pt x="493649" y="20574"/>
                  </a:lnTo>
                  <a:lnTo>
                    <a:pt x="472059" y="15112"/>
                  </a:lnTo>
                  <a:lnTo>
                    <a:pt x="460907" y="12700"/>
                  </a:lnTo>
                  <a:close/>
                </a:path>
              </a:pathLst>
            </a:custGeom>
            <a:solidFill>
              <a:srgbClr val="0000CC"/>
            </a:solidFill>
          </p:spPr>
          <p:txBody>
            <a:bodyPr wrap="square" lIns="0" tIns="0" rIns="0" bIns="0" rtlCol="0"/>
            <a:lstStyle/>
            <a:p>
              <a:endParaRPr/>
            </a:p>
          </p:txBody>
        </p:sp>
        <p:sp>
          <p:nvSpPr>
            <p:cNvPr id="50" name="object 50"/>
            <p:cNvSpPr/>
            <p:nvPr/>
          </p:nvSpPr>
          <p:spPr>
            <a:xfrm>
              <a:off x="3219449" y="2963417"/>
              <a:ext cx="1041400" cy="676910"/>
            </a:xfrm>
            <a:custGeom>
              <a:avLst/>
              <a:gdLst/>
              <a:ahLst/>
              <a:cxnLst/>
              <a:rect l="l" t="t" r="r" b="b"/>
              <a:pathLst>
                <a:path w="1041400" h="676910">
                  <a:moveTo>
                    <a:pt x="928115" y="0"/>
                  </a:moveTo>
                  <a:lnTo>
                    <a:pt x="112775" y="0"/>
                  </a:lnTo>
                  <a:lnTo>
                    <a:pt x="68901" y="8870"/>
                  </a:lnTo>
                  <a:lnTo>
                    <a:pt x="33051" y="33051"/>
                  </a:lnTo>
                  <a:lnTo>
                    <a:pt x="8870" y="68901"/>
                  </a:lnTo>
                  <a:lnTo>
                    <a:pt x="0" y="112776"/>
                  </a:lnTo>
                  <a:lnTo>
                    <a:pt x="0" y="563880"/>
                  </a:lnTo>
                  <a:lnTo>
                    <a:pt x="8870" y="607754"/>
                  </a:lnTo>
                  <a:lnTo>
                    <a:pt x="33051" y="643604"/>
                  </a:lnTo>
                  <a:lnTo>
                    <a:pt x="68901" y="667785"/>
                  </a:lnTo>
                  <a:lnTo>
                    <a:pt x="112775" y="676656"/>
                  </a:lnTo>
                  <a:lnTo>
                    <a:pt x="928115" y="676656"/>
                  </a:lnTo>
                  <a:lnTo>
                    <a:pt x="971990" y="667785"/>
                  </a:lnTo>
                  <a:lnTo>
                    <a:pt x="1007840" y="643604"/>
                  </a:lnTo>
                  <a:lnTo>
                    <a:pt x="1032021" y="607754"/>
                  </a:lnTo>
                  <a:lnTo>
                    <a:pt x="1040891" y="563880"/>
                  </a:lnTo>
                  <a:lnTo>
                    <a:pt x="1040891" y="112776"/>
                  </a:lnTo>
                  <a:lnTo>
                    <a:pt x="1032021" y="68901"/>
                  </a:lnTo>
                  <a:lnTo>
                    <a:pt x="1007840" y="33051"/>
                  </a:lnTo>
                  <a:lnTo>
                    <a:pt x="971990" y="8870"/>
                  </a:lnTo>
                  <a:lnTo>
                    <a:pt x="928115" y="0"/>
                  </a:lnTo>
                  <a:close/>
                </a:path>
              </a:pathLst>
            </a:custGeom>
            <a:solidFill>
              <a:srgbClr val="377CFF"/>
            </a:solidFill>
          </p:spPr>
          <p:txBody>
            <a:bodyPr wrap="square" lIns="0" tIns="0" rIns="0" bIns="0" rtlCol="0"/>
            <a:lstStyle/>
            <a:p>
              <a:endParaRPr/>
            </a:p>
          </p:txBody>
        </p:sp>
        <p:sp>
          <p:nvSpPr>
            <p:cNvPr id="51" name="object 51"/>
            <p:cNvSpPr/>
            <p:nvPr/>
          </p:nvSpPr>
          <p:spPr>
            <a:xfrm>
              <a:off x="3219449" y="2963417"/>
              <a:ext cx="1041400" cy="676910"/>
            </a:xfrm>
            <a:custGeom>
              <a:avLst/>
              <a:gdLst/>
              <a:ahLst/>
              <a:cxnLst/>
              <a:rect l="l" t="t" r="r" b="b"/>
              <a:pathLst>
                <a:path w="1041400" h="676910">
                  <a:moveTo>
                    <a:pt x="0" y="112776"/>
                  </a:moveTo>
                  <a:lnTo>
                    <a:pt x="8870" y="68901"/>
                  </a:lnTo>
                  <a:lnTo>
                    <a:pt x="33051" y="33051"/>
                  </a:lnTo>
                  <a:lnTo>
                    <a:pt x="68901" y="8870"/>
                  </a:lnTo>
                  <a:lnTo>
                    <a:pt x="112775" y="0"/>
                  </a:lnTo>
                  <a:lnTo>
                    <a:pt x="928115" y="0"/>
                  </a:lnTo>
                  <a:lnTo>
                    <a:pt x="971990" y="8870"/>
                  </a:lnTo>
                  <a:lnTo>
                    <a:pt x="1007840" y="33051"/>
                  </a:lnTo>
                  <a:lnTo>
                    <a:pt x="1032021" y="68901"/>
                  </a:lnTo>
                  <a:lnTo>
                    <a:pt x="1040891" y="112776"/>
                  </a:lnTo>
                  <a:lnTo>
                    <a:pt x="1040891" y="563880"/>
                  </a:lnTo>
                  <a:lnTo>
                    <a:pt x="1032021" y="607754"/>
                  </a:lnTo>
                  <a:lnTo>
                    <a:pt x="1007840" y="643604"/>
                  </a:lnTo>
                  <a:lnTo>
                    <a:pt x="971990" y="667785"/>
                  </a:lnTo>
                  <a:lnTo>
                    <a:pt x="928115" y="676656"/>
                  </a:lnTo>
                  <a:lnTo>
                    <a:pt x="112775" y="676656"/>
                  </a:lnTo>
                  <a:lnTo>
                    <a:pt x="68901" y="667785"/>
                  </a:lnTo>
                  <a:lnTo>
                    <a:pt x="33051" y="643604"/>
                  </a:lnTo>
                  <a:lnTo>
                    <a:pt x="8870" y="607754"/>
                  </a:lnTo>
                  <a:lnTo>
                    <a:pt x="0" y="563880"/>
                  </a:lnTo>
                  <a:lnTo>
                    <a:pt x="0" y="112776"/>
                  </a:lnTo>
                  <a:close/>
                </a:path>
              </a:pathLst>
            </a:custGeom>
            <a:ln w="19812">
              <a:solidFill>
                <a:srgbClr val="FFFFFF"/>
              </a:solidFill>
            </a:ln>
          </p:spPr>
          <p:txBody>
            <a:bodyPr wrap="square" lIns="0" tIns="0" rIns="0" bIns="0" rtlCol="0"/>
            <a:lstStyle/>
            <a:p>
              <a:endParaRPr/>
            </a:p>
          </p:txBody>
        </p:sp>
      </p:grpSp>
      <p:sp>
        <p:nvSpPr>
          <p:cNvPr id="52" name="object 52"/>
          <p:cNvSpPr txBox="1"/>
          <p:nvPr/>
        </p:nvSpPr>
        <p:spPr>
          <a:xfrm>
            <a:off x="3302253" y="3164585"/>
            <a:ext cx="871855" cy="243656"/>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Calibri" panose="020F0502020204030204" pitchFamily="34" charset="0"/>
                <a:cs typeface="Calibri" panose="020F0502020204030204" pitchFamily="34" charset="0"/>
              </a:rPr>
              <a:t>Uygulama</a:t>
            </a:r>
            <a:endParaRPr sz="1500" dirty="0">
              <a:latin typeface="Calibri" panose="020F0502020204030204" pitchFamily="34" charset="0"/>
              <a:cs typeface="Calibri" panose="020F0502020204030204" pitchFamily="34" charset="0"/>
            </a:endParaRPr>
          </a:p>
        </p:txBody>
      </p:sp>
      <p:grpSp>
        <p:nvGrpSpPr>
          <p:cNvPr id="53" name="object 53"/>
          <p:cNvGrpSpPr/>
          <p:nvPr/>
        </p:nvGrpSpPr>
        <p:grpSpPr>
          <a:xfrm>
            <a:off x="2831338" y="1999233"/>
            <a:ext cx="4714240" cy="2291080"/>
            <a:chOff x="2831338" y="1999233"/>
            <a:chExt cx="4714240" cy="2291080"/>
          </a:xfrm>
        </p:grpSpPr>
        <p:sp>
          <p:nvSpPr>
            <p:cNvPr id="54" name="object 54"/>
            <p:cNvSpPr/>
            <p:nvPr/>
          </p:nvSpPr>
          <p:spPr>
            <a:xfrm>
              <a:off x="2831338" y="3763136"/>
              <a:ext cx="673735" cy="120014"/>
            </a:xfrm>
            <a:custGeom>
              <a:avLst/>
              <a:gdLst/>
              <a:ahLst/>
              <a:cxnLst/>
              <a:rect l="l" t="t" r="r" b="b"/>
              <a:pathLst>
                <a:path w="673735" h="120014">
                  <a:moveTo>
                    <a:pt x="20834" y="21457"/>
                  </a:moveTo>
                  <a:lnTo>
                    <a:pt x="54863" y="49021"/>
                  </a:lnTo>
                  <a:lnTo>
                    <a:pt x="95376" y="69214"/>
                  </a:lnTo>
                  <a:lnTo>
                    <a:pt x="137160" y="85979"/>
                  </a:lnTo>
                  <a:lnTo>
                    <a:pt x="179705" y="99440"/>
                  </a:lnTo>
                  <a:lnTo>
                    <a:pt x="223138" y="109474"/>
                  </a:lnTo>
                  <a:lnTo>
                    <a:pt x="266954" y="116205"/>
                  </a:lnTo>
                  <a:lnTo>
                    <a:pt x="311150" y="119506"/>
                  </a:lnTo>
                  <a:lnTo>
                    <a:pt x="333248" y="120014"/>
                  </a:lnTo>
                  <a:lnTo>
                    <a:pt x="355345" y="119506"/>
                  </a:lnTo>
                  <a:lnTo>
                    <a:pt x="399542" y="116077"/>
                  </a:lnTo>
                  <a:lnTo>
                    <a:pt x="443357" y="109474"/>
                  </a:lnTo>
                  <a:lnTo>
                    <a:pt x="453335" y="107314"/>
                  </a:lnTo>
                  <a:lnTo>
                    <a:pt x="332867" y="107314"/>
                  </a:lnTo>
                  <a:lnTo>
                    <a:pt x="311404" y="106806"/>
                  </a:lnTo>
                  <a:lnTo>
                    <a:pt x="268097" y="103505"/>
                  </a:lnTo>
                  <a:lnTo>
                    <a:pt x="225298" y="97027"/>
                  </a:lnTo>
                  <a:lnTo>
                    <a:pt x="182880" y="87121"/>
                  </a:lnTo>
                  <a:lnTo>
                    <a:pt x="141224" y="73913"/>
                  </a:lnTo>
                  <a:lnTo>
                    <a:pt x="100330" y="57531"/>
                  </a:lnTo>
                  <a:lnTo>
                    <a:pt x="60706" y="37845"/>
                  </a:lnTo>
                  <a:lnTo>
                    <a:pt x="34464" y="22402"/>
                  </a:lnTo>
                  <a:lnTo>
                    <a:pt x="20834" y="21457"/>
                  </a:lnTo>
                  <a:close/>
                </a:path>
                <a:path w="673735" h="120014">
                  <a:moveTo>
                    <a:pt x="665607" y="0"/>
                  </a:moveTo>
                  <a:lnTo>
                    <a:pt x="624713" y="26796"/>
                  </a:lnTo>
                  <a:lnTo>
                    <a:pt x="585597" y="48132"/>
                  </a:lnTo>
                  <a:lnTo>
                    <a:pt x="545211" y="66293"/>
                  </a:lnTo>
                  <a:lnTo>
                    <a:pt x="503936" y="81025"/>
                  </a:lnTo>
                  <a:lnTo>
                    <a:pt x="462025" y="92582"/>
                  </a:lnTo>
                  <a:lnTo>
                    <a:pt x="419354" y="100711"/>
                  </a:lnTo>
                  <a:lnTo>
                    <a:pt x="376300" y="105537"/>
                  </a:lnTo>
                  <a:lnTo>
                    <a:pt x="332867" y="107314"/>
                  </a:lnTo>
                  <a:lnTo>
                    <a:pt x="453335" y="107314"/>
                  </a:lnTo>
                  <a:lnTo>
                    <a:pt x="508126" y="93090"/>
                  </a:lnTo>
                  <a:lnTo>
                    <a:pt x="550290" y="77977"/>
                  </a:lnTo>
                  <a:lnTo>
                    <a:pt x="591438" y="59436"/>
                  </a:lnTo>
                  <a:lnTo>
                    <a:pt x="631444" y="37592"/>
                  </a:lnTo>
                  <a:lnTo>
                    <a:pt x="669798" y="12445"/>
                  </a:lnTo>
                  <a:lnTo>
                    <a:pt x="672719" y="10540"/>
                  </a:lnTo>
                  <a:lnTo>
                    <a:pt x="673481" y="6604"/>
                  </a:lnTo>
                  <a:lnTo>
                    <a:pt x="671449" y="3682"/>
                  </a:lnTo>
                  <a:lnTo>
                    <a:pt x="669544" y="762"/>
                  </a:lnTo>
                  <a:lnTo>
                    <a:pt x="665607" y="0"/>
                  </a:lnTo>
                  <a:close/>
                </a:path>
                <a:path w="673735" h="120014">
                  <a:moveTo>
                    <a:pt x="5444" y="18679"/>
                  </a:moveTo>
                  <a:lnTo>
                    <a:pt x="44068" y="99821"/>
                  </a:lnTo>
                  <a:lnTo>
                    <a:pt x="47879" y="101218"/>
                  </a:lnTo>
                  <a:lnTo>
                    <a:pt x="54229" y="98170"/>
                  </a:lnTo>
                  <a:lnTo>
                    <a:pt x="55499" y="94361"/>
                  </a:lnTo>
                  <a:lnTo>
                    <a:pt x="25831" y="31971"/>
                  </a:lnTo>
                  <a:lnTo>
                    <a:pt x="15493" y="25526"/>
                  </a:lnTo>
                  <a:lnTo>
                    <a:pt x="5444" y="18679"/>
                  </a:lnTo>
                  <a:close/>
                </a:path>
                <a:path w="673735" h="120014">
                  <a:moveTo>
                    <a:pt x="7611" y="7777"/>
                  </a:moveTo>
                  <a:lnTo>
                    <a:pt x="7112" y="7874"/>
                  </a:lnTo>
                  <a:lnTo>
                    <a:pt x="5080" y="10794"/>
                  </a:lnTo>
                  <a:lnTo>
                    <a:pt x="3175" y="13588"/>
                  </a:lnTo>
                  <a:lnTo>
                    <a:pt x="3274" y="14120"/>
                  </a:lnTo>
                  <a:lnTo>
                    <a:pt x="5444" y="18679"/>
                  </a:lnTo>
                  <a:lnTo>
                    <a:pt x="15493" y="25526"/>
                  </a:lnTo>
                  <a:lnTo>
                    <a:pt x="25831" y="31971"/>
                  </a:lnTo>
                  <a:lnTo>
                    <a:pt x="20834" y="21457"/>
                  </a:lnTo>
                  <a:lnTo>
                    <a:pt x="9906" y="20700"/>
                  </a:lnTo>
                  <a:lnTo>
                    <a:pt x="16129" y="11556"/>
                  </a:lnTo>
                  <a:lnTo>
                    <a:pt x="17638" y="11556"/>
                  </a:lnTo>
                  <a:lnTo>
                    <a:pt x="13969" y="9017"/>
                  </a:lnTo>
                  <a:lnTo>
                    <a:pt x="12611" y="8130"/>
                  </a:lnTo>
                  <a:lnTo>
                    <a:pt x="7611" y="7777"/>
                  </a:lnTo>
                  <a:close/>
                </a:path>
                <a:path w="673735" h="120014">
                  <a:moveTo>
                    <a:pt x="12611" y="8130"/>
                  </a:moveTo>
                  <a:lnTo>
                    <a:pt x="13969" y="9017"/>
                  </a:lnTo>
                  <a:lnTo>
                    <a:pt x="22225" y="14731"/>
                  </a:lnTo>
                  <a:lnTo>
                    <a:pt x="34464" y="22402"/>
                  </a:lnTo>
                  <a:lnTo>
                    <a:pt x="101345" y="27050"/>
                  </a:lnTo>
                  <a:lnTo>
                    <a:pt x="104393" y="24511"/>
                  </a:lnTo>
                  <a:lnTo>
                    <a:pt x="104901" y="17525"/>
                  </a:lnTo>
                  <a:lnTo>
                    <a:pt x="102362" y="14477"/>
                  </a:lnTo>
                  <a:lnTo>
                    <a:pt x="12611" y="8130"/>
                  </a:lnTo>
                  <a:close/>
                </a:path>
                <a:path w="673735" h="120014">
                  <a:moveTo>
                    <a:pt x="17638" y="11556"/>
                  </a:moveTo>
                  <a:lnTo>
                    <a:pt x="16129" y="11556"/>
                  </a:lnTo>
                  <a:lnTo>
                    <a:pt x="20834" y="21457"/>
                  </a:lnTo>
                  <a:lnTo>
                    <a:pt x="34464" y="22402"/>
                  </a:lnTo>
                  <a:lnTo>
                    <a:pt x="22225" y="14731"/>
                  </a:lnTo>
                  <a:lnTo>
                    <a:pt x="17638" y="11556"/>
                  </a:lnTo>
                  <a:close/>
                </a:path>
                <a:path w="673735" h="120014">
                  <a:moveTo>
                    <a:pt x="16129" y="11556"/>
                  </a:moveTo>
                  <a:lnTo>
                    <a:pt x="9906" y="20700"/>
                  </a:lnTo>
                  <a:lnTo>
                    <a:pt x="20834" y="21457"/>
                  </a:lnTo>
                  <a:lnTo>
                    <a:pt x="16129" y="11556"/>
                  </a:lnTo>
                  <a:close/>
                </a:path>
                <a:path w="673735" h="120014">
                  <a:moveTo>
                    <a:pt x="3274" y="14120"/>
                  </a:moveTo>
                  <a:lnTo>
                    <a:pt x="3937" y="17652"/>
                  </a:lnTo>
                  <a:lnTo>
                    <a:pt x="5444" y="18679"/>
                  </a:lnTo>
                  <a:lnTo>
                    <a:pt x="3274" y="14120"/>
                  </a:lnTo>
                  <a:close/>
                </a:path>
                <a:path w="673735" h="120014">
                  <a:moveTo>
                    <a:pt x="0" y="7238"/>
                  </a:moveTo>
                  <a:lnTo>
                    <a:pt x="3274" y="14120"/>
                  </a:lnTo>
                  <a:lnTo>
                    <a:pt x="3175" y="13588"/>
                  </a:lnTo>
                  <a:lnTo>
                    <a:pt x="5080" y="10794"/>
                  </a:lnTo>
                  <a:lnTo>
                    <a:pt x="7112" y="7874"/>
                  </a:lnTo>
                  <a:lnTo>
                    <a:pt x="7611" y="7777"/>
                  </a:lnTo>
                  <a:lnTo>
                    <a:pt x="0" y="7238"/>
                  </a:lnTo>
                  <a:close/>
                </a:path>
                <a:path w="673735" h="120014">
                  <a:moveTo>
                    <a:pt x="11049" y="7112"/>
                  </a:moveTo>
                  <a:lnTo>
                    <a:pt x="7611" y="7777"/>
                  </a:lnTo>
                  <a:lnTo>
                    <a:pt x="12611" y="8130"/>
                  </a:lnTo>
                  <a:lnTo>
                    <a:pt x="11049" y="7112"/>
                  </a:lnTo>
                  <a:close/>
                </a:path>
              </a:pathLst>
            </a:custGeom>
            <a:solidFill>
              <a:srgbClr val="0000CC"/>
            </a:solidFill>
          </p:spPr>
          <p:txBody>
            <a:bodyPr wrap="square" lIns="0" tIns="0" rIns="0" bIns="0" rtlCol="0"/>
            <a:lstStyle/>
            <a:p>
              <a:endParaRPr/>
            </a:p>
          </p:txBody>
        </p:sp>
        <p:sp>
          <p:nvSpPr>
            <p:cNvPr id="55" name="object 55"/>
            <p:cNvSpPr/>
            <p:nvPr/>
          </p:nvSpPr>
          <p:spPr>
            <a:xfrm>
              <a:off x="4856226" y="2009393"/>
              <a:ext cx="2679700" cy="2270760"/>
            </a:xfrm>
            <a:custGeom>
              <a:avLst/>
              <a:gdLst/>
              <a:ahLst/>
              <a:cxnLst/>
              <a:rect l="l" t="t" r="r" b="b"/>
              <a:pathLst>
                <a:path w="2679700" h="2270760">
                  <a:moveTo>
                    <a:pt x="2679192" y="0"/>
                  </a:moveTo>
                  <a:lnTo>
                    <a:pt x="0" y="0"/>
                  </a:lnTo>
                  <a:lnTo>
                    <a:pt x="0" y="2270760"/>
                  </a:lnTo>
                  <a:lnTo>
                    <a:pt x="2679192" y="2270760"/>
                  </a:lnTo>
                  <a:lnTo>
                    <a:pt x="2679192" y="0"/>
                  </a:lnTo>
                  <a:close/>
                </a:path>
              </a:pathLst>
            </a:custGeom>
            <a:solidFill>
              <a:srgbClr val="D4E3FF"/>
            </a:solidFill>
          </p:spPr>
          <p:txBody>
            <a:bodyPr wrap="square" lIns="0" tIns="0" rIns="0" bIns="0" rtlCol="0"/>
            <a:lstStyle/>
            <a:p>
              <a:endParaRPr/>
            </a:p>
          </p:txBody>
        </p:sp>
        <p:sp>
          <p:nvSpPr>
            <p:cNvPr id="56" name="object 56"/>
            <p:cNvSpPr/>
            <p:nvPr/>
          </p:nvSpPr>
          <p:spPr>
            <a:xfrm>
              <a:off x="4856226" y="2009393"/>
              <a:ext cx="2679700" cy="2270760"/>
            </a:xfrm>
            <a:custGeom>
              <a:avLst/>
              <a:gdLst/>
              <a:ahLst/>
              <a:cxnLst/>
              <a:rect l="l" t="t" r="r" b="b"/>
              <a:pathLst>
                <a:path w="2679700" h="2270760">
                  <a:moveTo>
                    <a:pt x="0" y="2270760"/>
                  </a:moveTo>
                  <a:lnTo>
                    <a:pt x="2679192" y="2270760"/>
                  </a:lnTo>
                  <a:lnTo>
                    <a:pt x="2679192" y="0"/>
                  </a:lnTo>
                  <a:lnTo>
                    <a:pt x="0" y="0"/>
                  </a:lnTo>
                  <a:lnTo>
                    <a:pt x="0" y="2270760"/>
                  </a:lnTo>
                  <a:close/>
                </a:path>
              </a:pathLst>
            </a:custGeom>
            <a:ln w="19811">
              <a:solidFill>
                <a:srgbClr val="0000CC"/>
              </a:solidFill>
            </a:ln>
          </p:spPr>
          <p:txBody>
            <a:bodyPr wrap="square" lIns="0" tIns="0" rIns="0" bIns="0" rtlCol="0"/>
            <a:lstStyle/>
            <a:p>
              <a:endParaRPr/>
            </a:p>
          </p:txBody>
        </p:sp>
        <p:sp>
          <p:nvSpPr>
            <p:cNvPr id="57" name="object 57"/>
            <p:cNvSpPr/>
            <p:nvPr/>
          </p:nvSpPr>
          <p:spPr>
            <a:xfrm>
              <a:off x="5112258" y="2957322"/>
              <a:ext cx="1010919" cy="657225"/>
            </a:xfrm>
            <a:custGeom>
              <a:avLst/>
              <a:gdLst/>
              <a:ahLst/>
              <a:cxnLst/>
              <a:rect l="l" t="t" r="r" b="b"/>
              <a:pathLst>
                <a:path w="1010920" h="657225">
                  <a:moveTo>
                    <a:pt x="900938" y="0"/>
                  </a:moveTo>
                  <a:lnTo>
                    <a:pt x="109474" y="0"/>
                  </a:lnTo>
                  <a:lnTo>
                    <a:pt x="66865" y="8604"/>
                  </a:lnTo>
                  <a:lnTo>
                    <a:pt x="32067" y="32067"/>
                  </a:lnTo>
                  <a:lnTo>
                    <a:pt x="8604" y="66865"/>
                  </a:lnTo>
                  <a:lnTo>
                    <a:pt x="0" y="109474"/>
                  </a:lnTo>
                  <a:lnTo>
                    <a:pt x="0" y="547369"/>
                  </a:lnTo>
                  <a:lnTo>
                    <a:pt x="8604" y="589978"/>
                  </a:lnTo>
                  <a:lnTo>
                    <a:pt x="32067" y="624776"/>
                  </a:lnTo>
                  <a:lnTo>
                    <a:pt x="66865" y="648239"/>
                  </a:lnTo>
                  <a:lnTo>
                    <a:pt x="109474" y="656844"/>
                  </a:lnTo>
                  <a:lnTo>
                    <a:pt x="900938" y="656844"/>
                  </a:lnTo>
                  <a:lnTo>
                    <a:pt x="943546" y="648239"/>
                  </a:lnTo>
                  <a:lnTo>
                    <a:pt x="978344" y="624776"/>
                  </a:lnTo>
                  <a:lnTo>
                    <a:pt x="1001807" y="589978"/>
                  </a:lnTo>
                  <a:lnTo>
                    <a:pt x="1010412" y="547369"/>
                  </a:lnTo>
                  <a:lnTo>
                    <a:pt x="1010412" y="109474"/>
                  </a:lnTo>
                  <a:lnTo>
                    <a:pt x="1001807" y="66865"/>
                  </a:lnTo>
                  <a:lnTo>
                    <a:pt x="978344" y="32067"/>
                  </a:lnTo>
                  <a:lnTo>
                    <a:pt x="943546" y="8604"/>
                  </a:lnTo>
                  <a:lnTo>
                    <a:pt x="900938" y="0"/>
                  </a:lnTo>
                  <a:close/>
                </a:path>
              </a:pathLst>
            </a:custGeom>
            <a:solidFill>
              <a:srgbClr val="377CFF"/>
            </a:solidFill>
          </p:spPr>
          <p:txBody>
            <a:bodyPr wrap="square" lIns="0" tIns="0" rIns="0" bIns="0" rtlCol="0"/>
            <a:lstStyle/>
            <a:p>
              <a:endParaRPr/>
            </a:p>
          </p:txBody>
        </p:sp>
        <p:sp>
          <p:nvSpPr>
            <p:cNvPr id="58" name="object 58"/>
            <p:cNvSpPr/>
            <p:nvPr/>
          </p:nvSpPr>
          <p:spPr>
            <a:xfrm>
              <a:off x="5112258" y="2957322"/>
              <a:ext cx="1010919" cy="657225"/>
            </a:xfrm>
            <a:custGeom>
              <a:avLst/>
              <a:gdLst/>
              <a:ahLst/>
              <a:cxnLst/>
              <a:rect l="l" t="t" r="r" b="b"/>
              <a:pathLst>
                <a:path w="1010920" h="657225">
                  <a:moveTo>
                    <a:pt x="0" y="109474"/>
                  </a:moveTo>
                  <a:lnTo>
                    <a:pt x="8604" y="66865"/>
                  </a:lnTo>
                  <a:lnTo>
                    <a:pt x="32067" y="32067"/>
                  </a:lnTo>
                  <a:lnTo>
                    <a:pt x="66865" y="8604"/>
                  </a:lnTo>
                  <a:lnTo>
                    <a:pt x="109474" y="0"/>
                  </a:lnTo>
                  <a:lnTo>
                    <a:pt x="900938" y="0"/>
                  </a:lnTo>
                  <a:lnTo>
                    <a:pt x="943546" y="8604"/>
                  </a:lnTo>
                  <a:lnTo>
                    <a:pt x="978344" y="32067"/>
                  </a:lnTo>
                  <a:lnTo>
                    <a:pt x="1001807" y="66865"/>
                  </a:lnTo>
                  <a:lnTo>
                    <a:pt x="1010412" y="109474"/>
                  </a:lnTo>
                  <a:lnTo>
                    <a:pt x="1010412" y="547369"/>
                  </a:lnTo>
                  <a:lnTo>
                    <a:pt x="1001807" y="589978"/>
                  </a:lnTo>
                  <a:lnTo>
                    <a:pt x="978344" y="624776"/>
                  </a:lnTo>
                  <a:lnTo>
                    <a:pt x="943546" y="648239"/>
                  </a:lnTo>
                  <a:lnTo>
                    <a:pt x="900938" y="656844"/>
                  </a:lnTo>
                  <a:lnTo>
                    <a:pt x="109474" y="656844"/>
                  </a:lnTo>
                  <a:lnTo>
                    <a:pt x="66865" y="648239"/>
                  </a:lnTo>
                  <a:lnTo>
                    <a:pt x="32067" y="624776"/>
                  </a:lnTo>
                  <a:lnTo>
                    <a:pt x="8604" y="589978"/>
                  </a:lnTo>
                  <a:lnTo>
                    <a:pt x="0" y="547369"/>
                  </a:lnTo>
                  <a:lnTo>
                    <a:pt x="0" y="109474"/>
                  </a:lnTo>
                  <a:close/>
                </a:path>
              </a:pathLst>
            </a:custGeom>
            <a:ln w="19812">
              <a:solidFill>
                <a:srgbClr val="FFFFFF"/>
              </a:solidFill>
            </a:ln>
          </p:spPr>
          <p:txBody>
            <a:bodyPr wrap="square" lIns="0" tIns="0" rIns="0" bIns="0" rtlCol="0"/>
            <a:lstStyle/>
            <a:p>
              <a:endParaRPr/>
            </a:p>
          </p:txBody>
        </p:sp>
      </p:grpSp>
      <p:sp>
        <p:nvSpPr>
          <p:cNvPr id="59" name="object 59"/>
          <p:cNvSpPr txBox="1"/>
          <p:nvPr/>
        </p:nvSpPr>
        <p:spPr>
          <a:xfrm>
            <a:off x="2390394" y="2236977"/>
            <a:ext cx="1751330" cy="228909"/>
          </a:xfrm>
          <a:prstGeom prst="rect">
            <a:avLst/>
          </a:prstGeom>
        </p:spPr>
        <p:txBody>
          <a:bodyPr vert="horz" wrap="square" lIns="0" tIns="13335" rIns="0" bIns="0" rtlCol="0">
            <a:spAutoFit/>
          </a:bodyPr>
          <a:lstStyle/>
          <a:p>
            <a:pPr marL="12700">
              <a:lnSpc>
                <a:spcPct val="100000"/>
              </a:lnSpc>
              <a:spcBef>
                <a:spcPts val="105"/>
              </a:spcBef>
            </a:pPr>
            <a:r>
              <a:rPr sz="1400" b="1" spc="60" dirty="0">
                <a:solidFill>
                  <a:srgbClr val="272D39"/>
                </a:solidFill>
                <a:latin typeface="Calibri" panose="020F0502020204030204" pitchFamily="34" charset="0"/>
                <a:cs typeface="Calibri" panose="020F0502020204030204" pitchFamily="34" charset="0"/>
              </a:rPr>
              <a:t>EĞİTİM</a:t>
            </a:r>
            <a:r>
              <a:rPr sz="1400" b="1" spc="-55" dirty="0">
                <a:solidFill>
                  <a:srgbClr val="272D39"/>
                </a:solidFill>
                <a:latin typeface="Calibri" panose="020F0502020204030204" pitchFamily="34" charset="0"/>
                <a:cs typeface="Calibri" panose="020F0502020204030204" pitchFamily="34" charset="0"/>
              </a:rPr>
              <a:t> </a:t>
            </a:r>
            <a:r>
              <a:rPr sz="1400" b="1" dirty="0">
                <a:solidFill>
                  <a:srgbClr val="272D39"/>
                </a:solidFill>
                <a:latin typeface="Calibri" panose="020F0502020204030204" pitchFamily="34" charset="0"/>
                <a:cs typeface="Calibri" panose="020F0502020204030204" pitchFamily="34" charset="0"/>
              </a:rPr>
              <a:t>VE</a:t>
            </a:r>
            <a:r>
              <a:rPr sz="1400" b="1" spc="-35" dirty="0">
                <a:solidFill>
                  <a:srgbClr val="272D39"/>
                </a:solidFill>
                <a:latin typeface="Calibri" panose="020F0502020204030204" pitchFamily="34" charset="0"/>
                <a:cs typeface="Calibri" panose="020F0502020204030204" pitchFamily="34" charset="0"/>
              </a:rPr>
              <a:t> </a:t>
            </a:r>
            <a:r>
              <a:rPr sz="1400" b="1" spc="50" dirty="0">
                <a:solidFill>
                  <a:srgbClr val="272D39"/>
                </a:solidFill>
                <a:latin typeface="Calibri" panose="020F0502020204030204" pitchFamily="34" charset="0"/>
                <a:cs typeface="Calibri" panose="020F0502020204030204" pitchFamily="34" charset="0"/>
              </a:rPr>
              <a:t>ÖĞRETİM</a:t>
            </a:r>
            <a:endParaRPr sz="1400" dirty="0">
              <a:latin typeface="Calibri" panose="020F0502020204030204" pitchFamily="34" charset="0"/>
              <a:cs typeface="Calibri" panose="020F0502020204030204" pitchFamily="34" charset="0"/>
            </a:endParaRPr>
          </a:p>
        </p:txBody>
      </p:sp>
      <p:sp>
        <p:nvSpPr>
          <p:cNvPr id="60" name="object 60"/>
          <p:cNvSpPr txBox="1"/>
          <p:nvPr/>
        </p:nvSpPr>
        <p:spPr>
          <a:xfrm>
            <a:off x="5220589" y="3155442"/>
            <a:ext cx="804545" cy="228909"/>
          </a:xfrm>
          <a:prstGeom prst="rect">
            <a:avLst/>
          </a:prstGeom>
        </p:spPr>
        <p:txBody>
          <a:bodyPr vert="horz" wrap="square" lIns="0" tIns="13335" rIns="0" bIns="0" rtlCol="0">
            <a:spAutoFit/>
          </a:bodyPr>
          <a:lstStyle/>
          <a:p>
            <a:pPr>
              <a:lnSpc>
                <a:spcPct val="100000"/>
              </a:lnSpc>
              <a:spcBef>
                <a:spcPts val="105"/>
              </a:spcBef>
            </a:pPr>
            <a:r>
              <a:rPr sz="1400" spc="-10" dirty="0">
                <a:solidFill>
                  <a:srgbClr val="FFFFFF"/>
                </a:solidFill>
                <a:latin typeface="Calibri" panose="020F0502020204030204" pitchFamily="34" charset="0"/>
                <a:cs typeface="Calibri" panose="020F0502020204030204" pitchFamily="34" charset="0"/>
              </a:rPr>
              <a:t>Uygulama</a:t>
            </a:r>
            <a:endParaRPr sz="1400" dirty="0">
              <a:latin typeface="Calibri" panose="020F0502020204030204" pitchFamily="34" charset="0"/>
              <a:cs typeface="Calibri" panose="020F0502020204030204" pitchFamily="34" charset="0"/>
            </a:endParaRPr>
          </a:p>
        </p:txBody>
      </p:sp>
      <p:grpSp>
        <p:nvGrpSpPr>
          <p:cNvPr id="61" name="object 61"/>
          <p:cNvGrpSpPr/>
          <p:nvPr/>
        </p:nvGrpSpPr>
        <p:grpSpPr>
          <a:xfrm>
            <a:off x="5844921" y="2720085"/>
            <a:ext cx="1405255" cy="904240"/>
            <a:chOff x="5844921" y="2720085"/>
            <a:chExt cx="1405255" cy="904240"/>
          </a:xfrm>
        </p:grpSpPr>
        <p:sp>
          <p:nvSpPr>
            <p:cNvPr id="62" name="object 62"/>
            <p:cNvSpPr/>
            <p:nvPr/>
          </p:nvSpPr>
          <p:spPr>
            <a:xfrm>
              <a:off x="5844921" y="2720085"/>
              <a:ext cx="654050" cy="116839"/>
            </a:xfrm>
            <a:custGeom>
              <a:avLst/>
              <a:gdLst/>
              <a:ahLst/>
              <a:cxnLst/>
              <a:rect l="l" t="t" r="r" b="b"/>
              <a:pathLst>
                <a:path w="654050" h="116839">
                  <a:moveTo>
                    <a:pt x="330453" y="0"/>
                  </a:moveTo>
                  <a:lnTo>
                    <a:pt x="287400" y="1650"/>
                  </a:lnTo>
                  <a:lnTo>
                    <a:pt x="244728" y="6603"/>
                  </a:lnTo>
                  <a:lnTo>
                    <a:pt x="202311" y="14731"/>
                  </a:lnTo>
                  <a:lnTo>
                    <a:pt x="160654" y="26162"/>
                  </a:lnTo>
                  <a:lnTo>
                    <a:pt x="119761" y="40893"/>
                  </a:lnTo>
                  <a:lnTo>
                    <a:pt x="79755" y="58800"/>
                  </a:lnTo>
                  <a:lnTo>
                    <a:pt x="40893" y="80010"/>
                  </a:lnTo>
                  <a:lnTo>
                    <a:pt x="3682" y="104393"/>
                  </a:lnTo>
                  <a:lnTo>
                    <a:pt x="762" y="106299"/>
                  </a:lnTo>
                  <a:lnTo>
                    <a:pt x="0" y="110236"/>
                  </a:lnTo>
                  <a:lnTo>
                    <a:pt x="2031" y="113156"/>
                  </a:lnTo>
                  <a:lnTo>
                    <a:pt x="3937" y="116077"/>
                  </a:lnTo>
                  <a:lnTo>
                    <a:pt x="7874" y="116839"/>
                  </a:lnTo>
                  <a:lnTo>
                    <a:pt x="10794" y="114808"/>
                  </a:lnTo>
                  <a:lnTo>
                    <a:pt x="29082" y="102362"/>
                  </a:lnTo>
                  <a:lnTo>
                    <a:pt x="66548" y="80010"/>
                  </a:lnTo>
                  <a:lnTo>
                    <a:pt x="105028" y="60833"/>
                  </a:lnTo>
                  <a:lnTo>
                    <a:pt x="144525" y="44958"/>
                  </a:lnTo>
                  <a:lnTo>
                    <a:pt x="185038" y="32258"/>
                  </a:lnTo>
                  <a:lnTo>
                    <a:pt x="226187" y="22605"/>
                  </a:lnTo>
                  <a:lnTo>
                    <a:pt x="267715" y="16255"/>
                  </a:lnTo>
                  <a:lnTo>
                    <a:pt x="309625" y="13080"/>
                  </a:lnTo>
                  <a:lnTo>
                    <a:pt x="330580" y="12700"/>
                  </a:lnTo>
                  <a:lnTo>
                    <a:pt x="448973" y="12700"/>
                  </a:lnTo>
                  <a:lnTo>
                    <a:pt x="437261" y="10160"/>
                  </a:lnTo>
                  <a:lnTo>
                    <a:pt x="416051" y="6476"/>
                  </a:lnTo>
                  <a:lnTo>
                    <a:pt x="394588" y="3683"/>
                  </a:lnTo>
                  <a:lnTo>
                    <a:pt x="373252" y="1650"/>
                  </a:lnTo>
                  <a:lnTo>
                    <a:pt x="351916" y="380"/>
                  </a:lnTo>
                  <a:lnTo>
                    <a:pt x="330453" y="0"/>
                  </a:lnTo>
                  <a:close/>
                </a:path>
                <a:path w="654050" h="116839">
                  <a:moveTo>
                    <a:pt x="641111" y="108744"/>
                  </a:moveTo>
                  <a:lnTo>
                    <a:pt x="642619" y="109727"/>
                  </a:lnTo>
                  <a:lnTo>
                    <a:pt x="645985" y="109076"/>
                  </a:lnTo>
                  <a:lnTo>
                    <a:pt x="641111" y="108744"/>
                  </a:lnTo>
                  <a:close/>
                </a:path>
                <a:path w="654050" h="116839">
                  <a:moveTo>
                    <a:pt x="650395" y="102742"/>
                  </a:moveTo>
                  <a:lnTo>
                    <a:pt x="650493" y="103250"/>
                  </a:lnTo>
                  <a:lnTo>
                    <a:pt x="648588" y="106044"/>
                  </a:lnTo>
                  <a:lnTo>
                    <a:pt x="646556" y="108965"/>
                  </a:lnTo>
                  <a:lnTo>
                    <a:pt x="645985" y="109076"/>
                  </a:lnTo>
                  <a:lnTo>
                    <a:pt x="653668" y="109600"/>
                  </a:lnTo>
                  <a:lnTo>
                    <a:pt x="650395" y="102742"/>
                  </a:lnTo>
                  <a:close/>
                </a:path>
                <a:path w="654050" h="116839">
                  <a:moveTo>
                    <a:pt x="619337" y="94572"/>
                  </a:moveTo>
                  <a:lnTo>
                    <a:pt x="631951" y="102488"/>
                  </a:lnTo>
                  <a:lnTo>
                    <a:pt x="639699" y="107823"/>
                  </a:lnTo>
                  <a:lnTo>
                    <a:pt x="641111" y="108744"/>
                  </a:lnTo>
                  <a:lnTo>
                    <a:pt x="645985" y="109076"/>
                  </a:lnTo>
                  <a:lnTo>
                    <a:pt x="646556" y="108965"/>
                  </a:lnTo>
                  <a:lnTo>
                    <a:pt x="649108" y="105283"/>
                  </a:lnTo>
                  <a:lnTo>
                    <a:pt x="637539" y="105283"/>
                  </a:lnTo>
                  <a:lnTo>
                    <a:pt x="632864" y="95510"/>
                  </a:lnTo>
                  <a:lnTo>
                    <a:pt x="619337" y="94572"/>
                  </a:lnTo>
                  <a:close/>
                </a:path>
                <a:path w="654050" h="116839">
                  <a:moveTo>
                    <a:pt x="552195" y="89915"/>
                  </a:moveTo>
                  <a:lnTo>
                    <a:pt x="549148" y="92583"/>
                  </a:lnTo>
                  <a:lnTo>
                    <a:pt x="548893" y="96138"/>
                  </a:lnTo>
                  <a:lnTo>
                    <a:pt x="548766" y="99567"/>
                  </a:lnTo>
                  <a:lnTo>
                    <a:pt x="551306" y="102615"/>
                  </a:lnTo>
                  <a:lnTo>
                    <a:pt x="641111" y="108744"/>
                  </a:lnTo>
                  <a:lnTo>
                    <a:pt x="639699" y="107823"/>
                  </a:lnTo>
                  <a:lnTo>
                    <a:pt x="631951" y="102488"/>
                  </a:lnTo>
                  <a:lnTo>
                    <a:pt x="619337" y="94572"/>
                  </a:lnTo>
                  <a:lnTo>
                    <a:pt x="552195" y="89915"/>
                  </a:lnTo>
                  <a:close/>
                </a:path>
                <a:path w="654050" h="116839">
                  <a:moveTo>
                    <a:pt x="632864" y="95510"/>
                  </a:moveTo>
                  <a:lnTo>
                    <a:pt x="637539" y="105283"/>
                  </a:lnTo>
                  <a:lnTo>
                    <a:pt x="643763" y="96265"/>
                  </a:lnTo>
                  <a:lnTo>
                    <a:pt x="632864" y="95510"/>
                  </a:lnTo>
                  <a:close/>
                </a:path>
                <a:path w="654050" h="116839">
                  <a:moveTo>
                    <a:pt x="627782" y="84890"/>
                  </a:moveTo>
                  <a:lnTo>
                    <a:pt x="632864" y="95510"/>
                  </a:lnTo>
                  <a:lnTo>
                    <a:pt x="643763" y="96265"/>
                  </a:lnTo>
                  <a:lnTo>
                    <a:pt x="637539" y="105283"/>
                  </a:lnTo>
                  <a:lnTo>
                    <a:pt x="649108" y="105283"/>
                  </a:lnTo>
                  <a:lnTo>
                    <a:pt x="650493" y="103250"/>
                  </a:lnTo>
                  <a:lnTo>
                    <a:pt x="650395" y="102742"/>
                  </a:lnTo>
                  <a:lnTo>
                    <a:pt x="648275" y="98301"/>
                  </a:lnTo>
                  <a:lnTo>
                    <a:pt x="638682" y="91693"/>
                  </a:lnTo>
                  <a:lnTo>
                    <a:pt x="627782" y="84890"/>
                  </a:lnTo>
                  <a:close/>
                </a:path>
                <a:path w="654050" h="116839">
                  <a:moveTo>
                    <a:pt x="648275" y="98301"/>
                  </a:moveTo>
                  <a:lnTo>
                    <a:pt x="650395" y="102742"/>
                  </a:lnTo>
                  <a:lnTo>
                    <a:pt x="649731" y="99313"/>
                  </a:lnTo>
                  <a:lnTo>
                    <a:pt x="648275" y="98301"/>
                  </a:lnTo>
                  <a:close/>
                </a:path>
                <a:path w="654050" h="116839">
                  <a:moveTo>
                    <a:pt x="605663" y="15748"/>
                  </a:moveTo>
                  <a:lnTo>
                    <a:pt x="599313" y="18796"/>
                  </a:lnTo>
                  <a:lnTo>
                    <a:pt x="597915" y="22605"/>
                  </a:lnTo>
                  <a:lnTo>
                    <a:pt x="600169" y="27177"/>
                  </a:lnTo>
                  <a:lnTo>
                    <a:pt x="627782" y="84890"/>
                  </a:lnTo>
                  <a:lnTo>
                    <a:pt x="638682" y="91693"/>
                  </a:lnTo>
                  <a:lnTo>
                    <a:pt x="648275" y="98301"/>
                  </a:lnTo>
                  <a:lnTo>
                    <a:pt x="609473" y="17017"/>
                  </a:lnTo>
                  <a:lnTo>
                    <a:pt x="605663" y="15748"/>
                  </a:lnTo>
                  <a:close/>
                </a:path>
                <a:path w="654050" h="116839">
                  <a:moveTo>
                    <a:pt x="448973" y="12700"/>
                  </a:moveTo>
                  <a:lnTo>
                    <a:pt x="330580" y="12700"/>
                  </a:lnTo>
                  <a:lnTo>
                    <a:pt x="351663" y="13080"/>
                  </a:lnTo>
                  <a:lnTo>
                    <a:pt x="372490" y="14350"/>
                  </a:lnTo>
                  <a:lnTo>
                    <a:pt x="414400" y="19176"/>
                  </a:lnTo>
                  <a:lnTo>
                    <a:pt x="455675" y="27177"/>
                  </a:lnTo>
                  <a:lnTo>
                    <a:pt x="496442" y="38226"/>
                  </a:lnTo>
                  <a:lnTo>
                    <a:pt x="536448" y="52704"/>
                  </a:lnTo>
                  <a:lnTo>
                    <a:pt x="575563" y="70230"/>
                  </a:lnTo>
                  <a:lnTo>
                    <a:pt x="613537" y="90931"/>
                  </a:lnTo>
                  <a:lnTo>
                    <a:pt x="619337" y="94572"/>
                  </a:lnTo>
                  <a:lnTo>
                    <a:pt x="632864" y="95510"/>
                  </a:lnTo>
                  <a:lnTo>
                    <a:pt x="600582" y="68961"/>
                  </a:lnTo>
                  <a:lnTo>
                    <a:pt x="561086" y="49275"/>
                  </a:lnTo>
                  <a:lnTo>
                    <a:pt x="520700" y="33019"/>
                  </a:lnTo>
                  <a:lnTo>
                    <a:pt x="479298" y="20065"/>
                  </a:lnTo>
                  <a:lnTo>
                    <a:pt x="458342" y="14731"/>
                  </a:lnTo>
                  <a:lnTo>
                    <a:pt x="448973" y="12700"/>
                  </a:lnTo>
                  <a:close/>
                </a:path>
              </a:pathLst>
            </a:custGeom>
            <a:solidFill>
              <a:srgbClr val="0000CC"/>
            </a:solidFill>
          </p:spPr>
          <p:txBody>
            <a:bodyPr wrap="square" lIns="0" tIns="0" rIns="0" bIns="0" rtlCol="0"/>
            <a:lstStyle/>
            <a:p>
              <a:endParaRPr/>
            </a:p>
          </p:txBody>
        </p:sp>
        <p:sp>
          <p:nvSpPr>
            <p:cNvPr id="63" name="object 63"/>
            <p:cNvSpPr/>
            <p:nvPr/>
          </p:nvSpPr>
          <p:spPr>
            <a:xfrm>
              <a:off x="6227826" y="2957321"/>
              <a:ext cx="1012190" cy="657225"/>
            </a:xfrm>
            <a:custGeom>
              <a:avLst/>
              <a:gdLst/>
              <a:ahLst/>
              <a:cxnLst/>
              <a:rect l="l" t="t" r="r" b="b"/>
              <a:pathLst>
                <a:path w="1012190" h="657225">
                  <a:moveTo>
                    <a:pt x="902462" y="0"/>
                  </a:moveTo>
                  <a:lnTo>
                    <a:pt x="109474" y="0"/>
                  </a:lnTo>
                  <a:lnTo>
                    <a:pt x="66865" y="8604"/>
                  </a:lnTo>
                  <a:lnTo>
                    <a:pt x="32067" y="32067"/>
                  </a:lnTo>
                  <a:lnTo>
                    <a:pt x="8604" y="66865"/>
                  </a:lnTo>
                  <a:lnTo>
                    <a:pt x="0" y="109474"/>
                  </a:lnTo>
                  <a:lnTo>
                    <a:pt x="0" y="547369"/>
                  </a:lnTo>
                  <a:lnTo>
                    <a:pt x="8604" y="589978"/>
                  </a:lnTo>
                  <a:lnTo>
                    <a:pt x="32067" y="624776"/>
                  </a:lnTo>
                  <a:lnTo>
                    <a:pt x="66865" y="648239"/>
                  </a:lnTo>
                  <a:lnTo>
                    <a:pt x="109474" y="656844"/>
                  </a:lnTo>
                  <a:lnTo>
                    <a:pt x="902462" y="656844"/>
                  </a:lnTo>
                  <a:lnTo>
                    <a:pt x="945070" y="648239"/>
                  </a:lnTo>
                  <a:lnTo>
                    <a:pt x="979868" y="624776"/>
                  </a:lnTo>
                  <a:lnTo>
                    <a:pt x="1003331" y="589978"/>
                  </a:lnTo>
                  <a:lnTo>
                    <a:pt x="1011935" y="547369"/>
                  </a:lnTo>
                  <a:lnTo>
                    <a:pt x="1011935" y="109474"/>
                  </a:lnTo>
                  <a:lnTo>
                    <a:pt x="1003331" y="66865"/>
                  </a:lnTo>
                  <a:lnTo>
                    <a:pt x="979868" y="32067"/>
                  </a:lnTo>
                  <a:lnTo>
                    <a:pt x="945070" y="8604"/>
                  </a:lnTo>
                  <a:lnTo>
                    <a:pt x="902462" y="0"/>
                  </a:lnTo>
                  <a:close/>
                </a:path>
              </a:pathLst>
            </a:custGeom>
            <a:solidFill>
              <a:srgbClr val="377CFF"/>
            </a:solidFill>
          </p:spPr>
          <p:txBody>
            <a:bodyPr wrap="square" lIns="0" tIns="0" rIns="0" bIns="0" rtlCol="0"/>
            <a:lstStyle/>
            <a:p>
              <a:endParaRPr/>
            </a:p>
          </p:txBody>
        </p:sp>
        <p:sp>
          <p:nvSpPr>
            <p:cNvPr id="64" name="object 64"/>
            <p:cNvSpPr/>
            <p:nvPr/>
          </p:nvSpPr>
          <p:spPr>
            <a:xfrm>
              <a:off x="6227826" y="2957321"/>
              <a:ext cx="1012190" cy="657225"/>
            </a:xfrm>
            <a:custGeom>
              <a:avLst/>
              <a:gdLst/>
              <a:ahLst/>
              <a:cxnLst/>
              <a:rect l="l" t="t" r="r" b="b"/>
              <a:pathLst>
                <a:path w="1012190" h="657225">
                  <a:moveTo>
                    <a:pt x="0" y="109474"/>
                  </a:moveTo>
                  <a:lnTo>
                    <a:pt x="8604" y="66865"/>
                  </a:lnTo>
                  <a:lnTo>
                    <a:pt x="32067" y="32067"/>
                  </a:lnTo>
                  <a:lnTo>
                    <a:pt x="66865" y="8604"/>
                  </a:lnTo>
                  <a:lnTo>
                    <a:pt x="109474" y="0"/>
                  </a:lnTo>
                  <a:lnTo>
                    <a:pt x="902462" y="0"/>
                  </a:lnTo>
                  <a:lnTo>
                    <a:pt x="945070" y="8604"/>
                  </a:lnTo>
                  <a:lnTo>
                    <a:pt x="979868" y="32067"/>
                  </a:lnTo>
                  <a:lnTo>
                    <a:pt x="1003331" y="66865"/>
                  </a:lnTo>
                  <a:lnTo>
                    <a:pt x="1011935" y="109474"/>
                  </a:lnTo>
                  <a:lnTo>
                    <a:pt x="1011935" y="547369"/>
                  </a:lnTo>
                  <a:lnTo>
                    <a:pt x="1003331" y="589978"/>
                  </a:lnTo>
                  <a:lnTo>
                    <a:pt x="979868" y="624776"/>
                  </a:lnTo>
                  <a:lnTo>
                    <a:pt x="945070" y="648239"/>
                  </a:lnTo>
                  <a:lnTo>
                    <a:pt x="902462" y="656844"/>
                  </a:lnTo>
                  <a:lnTo>
                    <a:pt x="109474" y="656844"/>
                  </a:lnTo>
                  <a:lnTo>
                    <a:pt x="66865" y="648239"/>
                  </a:lnTo>
                  <a:lnTo>
                    <a:pt x="32067" y="624776"/>
                  </a:lnTo>
                  <a:lnTo>
                    <a:pt x="8604" y="589978"/>
                  </a:lnTo>
                  <a:lnTo>
                    <a:pt x="0" y="547369"/>
                  </a:lnTo>
                  <a:lnTo>
                    <a:pt x="0" y="109474"/>
                  </a:lnTo>
                  <a:close/>
                </a:path>
              </a:pathLst>
            </a:custGeom>
            <a:ln w="19812">
              <a:solidFill>
                <a:srgbClr val="FFFFFF"/>
              </a:solidFill>
            </a:ln>
          </p:spPr>
          <p:txBody>
            <a:bodyPr wrap="square" lIns="0" tIns="0" rIns="0" bIns="0" rtlCol="0"/>
            <a:lstStyle/>
            <a:p>
              <a:endParaRPr/>
            </a:p>
          </p:txBody>
        </p:sp>
      </p:grpSp>
      <p:sp>
        <p:nvSpPr>
          <p:cNvPr id="65" name="object 65"/>
          <p:cNvSpPr txBox="1"/>
          <p:nvPr/>
        </p:nvSpPr>
        <p:spPr>
          <a:xfrm>
            <a:off x="6478523" y="3155442"/>
            <a:ext cx="523875" cy="228909"/>
          </a:xfrm>
          <a:prstGeom prst="rect">
            <a:avLst/>
          </a:prstGeom>
        </p:spPr>
        <p:txBody>
          <a:bodyPr vert="horz" wrap="square" lIns="0" tIns="13335" rIns="0" bIns="0" rtlCol="0">
            <a:spAutoFit/>
          </a:bodyPr>
          <a:lstStyle/>
          <a:p>
            <a:pPr>
              <a:lnSpc>
                <a:spcPct val="100000"/>
              </a:lnSpc>
              <a:spcBef>
                <a:spcPts val="105"/>
              </a:spcBef>
            </a:pPr>
            <a:r>
              <a:rPr sz="1400" spc="-10" dirty="0">
                <a:solidFill>
                  <a:srgbClr val="FFFFFF"/>
                </a:solidFill>
                <a:latin typeface="Calibri" panose="020F0502020204030204" pitchFamily="34" charset="0"/>
                <a:cs typeface="Calibri" panose="020F0502020204030204" pitchFamily="34" charset="0"/>
              </a:rPr>
              <a:t>İzleme</a:t>
            </a:r>
            <a:endParaRPr sz="1400" dirty="0">
              <a:latin typeface="Calibri" panose="020F0502020204030204" pitchFamily="34" charset="0"/>
              <a:cs typeface="Calibri" panose="020F0502020204030204" pitchFamily="34" charset="0"/>
            </a:endParaRPr>
          </a:p>
        </p:txBody>
      </p:sp>
      <p:grpSp>
        <p:nvGrpSpPr>
          <p:cNvPr id="66" name="object 66"/>
          <p:cNvGrpSpPr/>
          <p:nvPr/>
        </p:nvGrpSpPr>
        <p:grpSpPr>
          <a:xfrm>
            <a:off x="5908461" y="1866254"/>
            <a:ext cx="5002403" cy="2610485"/>
            <a:chOff x="5852159" y="1830577"/>
            <a:chExt cx="5002403" cy="2610485"/>
          </a:xfrm>
        </p:grpSpPr>
        <p:sp>
          <p:nvSpPr>
            <p:cNvPr id="67" name="object 67"/>
            <p:cNvSpPr/>
            <p:nvPr/>
          </p:nvSpPr>
          <p:spPr>
            <a:xfrm>
              <a:off x="5852159" y="3731895"/>
              <a:ext cx="654050" cy="116839"/>
            </a:xfrm>
            <a:custGeom>
              <a:avLst/>
              <a:gdLst/>
              <a:ahLst/>
              <a:cxnLst/>
              <a:rect l="l" t="t" r="r" b="b"/>
              <a:pathLst>
                <a:path w="654050" h="116839">
                  <a:moveTo>
                    <a:pt x="20834" y="21474"/>
                  </a:moveTo>
                  <a:lnTo>
                    <a:pt x="53086" y="47878"/>
                  </a:lnTo>
                  <a:lnTo>
                    <a:pt x="92582" y="67436"/>
                  </a:lnTo>
                  <a:lnTo>
                    <a:pt x="133095" y="83692"/>
                  </a:lnTo>
                  <a:lnTo>
                    <a:pt x="174498" y="96773"/>
                  </a:lnTo>
                  <a:lnTo>
                    <a:pt x="216535" y="106552"/>
                  </a:lnTo>
                  <a:lnTo>
                    <a:pt x="259079" y="113156"/>
                  </a:lnTo>
                  <a:lnTo>
                    <a:pt x="301878" y="116331"/>
                  </a:lnTo>
                  <a:lnTo>
                    <a:pt x="323341" y="116712"/>
                  </a:lnTo>
                  <a:lnTo>
                    <a:pt x="344931" y="116331"/>
                  </a:lnTo>
                  <a:lnTo>
                    <a:pt x="387603" y="113029"/>
                  </a:lnTo>
                  <a:lnTo>
                    <a:pt x="430275" y="106552"/>
                  </a:lnTo>
                  <a:lnTo>
                    <a:pt x="442322" y="104012"/>
                  </a:lnTo>
                  <a:lnTo>
                    <a:pt x="323214" y="104012"/>
                  </a:lnTo>
                  <a:lnTo>
                    <a:pt x="302132" y="103631"/>
                  </a:lnTo>
                  <a:lnTo>
                    <a:pt x="260223" y="100456"/>
                  </a:lnTo>
                  <a:lnTo>
                    <a:pt x="218566" y="93979"/>
                  </a:lnTo>
                  <a:lnTo>
                    <a:pt x="177545" y="84581"/>
                  </a:lnTo>
                  <a:lnTo>
                    <a:pt x="137032" y="71754"/>
                  </a:lnTo>
                  <a:lnTo>
                    <a:pt x="97536" y="55752"/>
                  </a:lnTo>
                  <a:lnTo>
                    <a:pt x="58927" y="36702"/>
                  </a:lnTo>
                  <a:lnTo>
                    <a:pt x="34620" y="22449"/>
                  </a:lnTo>
                  <a:lnTo>
                    <a:pt x="20834" y="21474"/>
                  </a:lnTo>
                  <a:close/>
                </a:path>
                <a:path w="654050" h="116839">
                  <a:moveTo>
                    <a:pt x="645794" y="0"/>
                  </a:moveTo>
                  <a:lnTo>
                    <a:pt x="606043" y="26034"/>
                  </a:lnTo>
                  <a:lnTo>
                    <a:pt x="568198" y="46735"/>
                  </a:lnTo>
                  <a:lnTo>
                    <a:pt x="529081" y="64261"/>
                  </a:lnTo>
                  <a:lnTo>
                    <a:pt x="488950" y="78612"/>
                  </a:lnTo>
                  <a:lnTo>
                    <a:pt x="448182" y="89788"/>
                  </a:lnTo>
                  <a:lnTo>
                    <a:pt x="406907" y="97662"/>
                  </a:lnTo>
                  <a:lnTo>
                    <a:pt x="365125" y="102488"/>
                  </a:lnTo>
                  <a:lnTo>
                    <a:pt x="323214" y="104012"/>
                  </a:lnTo>
                  <a:lnTo>
                    <a:pt x="442322" y="104012"/>
                  </a:lnTo>
                  <a:lnTo>
                    <a:pt x="493013" y="90550"/>
                  </a:lnTo>
                  <a:lnTo>
                    <a:pt x="534035" y="75945"/>
                  </a:lnTo>
                  <a:lnTo>
                    <a:pt x="574039" y="58038"/>
                  </a:lnTo>
                  <a:lnTo>
                    <a:pt x="612775" y="36829"/>
                  </a:lnTo>
                  <a:lnTo>
                    <a:pt x="649986" y="12445"/>
                  </a:lnTo>
                  <a:lnTo>
                    <a:pt x="652907" y="10540"/>
                  </a:lnTo>
                  <a:lnTo>
                    <a:pt x="653668" y="6603"/>
                  </a:lnTo>
                  <a:lnTo>
                    <a:pt x="651763" y="3682"/>
                  </a:lnTo>
                  <a:lnTo>
                    <a:pt x="649731" y="761"/>
                  </a:lnTo>
                  <a:lnTo>
                    <a:pt x="645794" y="0"/>
                  </a:lnTo>
                  <a:close/>
                </a:path>
                <a:path w="654050" h="116839">
                  <a:moveTo>
                    <a:pt x="5402" y="18608"/>
                  </a:moveTo>
                  <a:lnTo>
                    <a:pt x="42544" y="96773"/>
                  </a:lnTo>
                  <a:lnTo>
                    <a:pt x="44068" y="99821"/>
                  </a:lnTo>
                  <a:lnTo>
                    <a:pt x="47878" y="101218"/>
                  </a:lnTo>
                  <a:lnTo>
                    <a:pt x="54228" y="98170"/>
                  </a:lnTo>
                  <a:lnTo>
                    <a:pt x="55499" y="94487"/>
                  </a:lnTo>
                  <a:lnTo>
                    <a:pt x="25825" y="31990"/>
                  </a:lnTo>
                  <a:lnTo>
                    <a:pt x="14859" y="25145"/>
                  </a:lnTo>
                  <a:lnTo>
                    <a:pt x="6857" y="19557"/>
                  </a:lnTo>
                  <a:lnTo>
                    <a:pt x="5402" y="18608"/>
                  </a:lnTo>
                  <a:close/>
                </a:path>
                <a:path w="654050" h="116839">
                  <a:moveTo>
                    <a:pt x="7611" y="7777"/>
                  </a:moveTo>
                  <a:lnTo>
                    <a:pt x="7112" y="7873"/>
                  </a:lnTo>
                  <a:lnTo>
                    <a:pt x="5079" y="10794"/>
                  </a:lnTo>
                  <a:lnTo>
                    <a:pt x="3175" y="13588"/>
                  </a:lnTo>
                  <a:lnTo>
                    <a:pt x="3277" y="14136"/>
                  </a:lnTo>
                  <a:lnTo>
                    <a:pt x="5402" y="18608"/>
                  </a:lnTo>
                  <a:lnTo>
                    <a:pt x="6857" y="19557"/>
                  </a:lnTo>
                  <a:lnTo>
                    <a:pt x="14859" y="25145"/>
                  </a:lnTo>
                  <a:lnTo>
                    <a:pt x="25825" y="31990"/>
                  </a:lnTo>
                  <a:lnTo>
                    <a:pt x="20834" y="21474"/>
                  </a:lnTo>
                  <a:lnTo>
                    <a:pt x="9905" y="20700"/>
                  </a:lnTo>
                  <a:lnTo>
                    <a:pt x="16128" y="11556"/>
                  </a:lnTo>
                  <a:lnTo>
                    <a:pt x="17659" y="11556"/>
                  </a:lnTo>
                  <a:lnTo>
                    <a:pt x="13969" y="9016"/>
                  </a:lnTo>
                  <a:lnTo>
                    <a:pt x="12611" y="8130"/>
                  </a:lnTo>
                  <a:lnTo>
                    <a:pt x="7611" y="7777"/>
                  </a:lnTo>
                  <a:close/>
                </a:path>
                <a:path w="654050" h="116839">
                  <a:moveTo>
                    <a:pt x="12611" y="8130"/>
                  </a:moveTo>
                  <a:lnTo>
                    <a:pt x="13969" y="9016"/>
                  </a:lnTo>
                  <a:lnTo>
                    <a:pt x="21716" y="14350"/>
                  </a:lnTo>
                  <a:lnTo>
                    <a:pt x="34620" y="22449"/>
                  </a:lnTo>
                  <a:lnTo>
                    <a:pt x="101473" y="27177"/>
                  </a:lnTo>
                  <a:lnTo>
                    <a:pt x="104520" y="24510"/>
                  </a:lnTo>
                  <a:lnTo>
                    <a:pt x="104784" y="20700"/>
                  </a:lnTo>
                  <a:lnTo>
                    <a:pt x="104901" y="17525"/>
                  </a:lnTo>
                  <a:lnTo>
                    <a:pt x="102362" y="14477"/>
                  </a:lnTo>
                  <a:lnTo>
                    <a:pt x="12611" y="8130"/>
                  </a:lnTo>
                  <a:close/>
                </a:path>
                <a:path w="654050" h="116839">
                  <a:moveTo>
                    <a:pt x="17659" y="11556"/>
                  </a:moveTo>
                  <a:lnTo>
                    <a:pt x="16128" y="11556"/>
                  </a:lnTo>
                  <a:lnTo>
                    <a:pt x="20834" y="21474"/>
                  </a:lnTo>
                  <a:lnTo>
                    <a:pt x="34620" y="22449"/>
                  </a:lnTo>
                  <a:lnTo>
                    <a:pt x="21716" y="14350"/>
                  </a:lnTo>
                  <a:lnTo>
                    <a:pt x="17659" y="11556"/>
                  </a:lnTo>
                  <a:close/>
                </a:path>
                <a:path w="654050" h="116839">
                  <a:moveTo>
                    <a:pt x="16128" y="11556"/>
                  </a:moveTo>
                  <a:lnTo>
                    <a:pt x="9905" y="20700"/>
                  </a:lnTo>
                  <a:lnTo>
                    <a:pt x="20834" y="21474"/>
                  </a:lnTo>
                  <a:lnTo>
                    <a:pt x="16128" y="11556"/>
                  </a:lnTo>
                  <a:close/>
                </a:path>
                <a:path w="654050" h="116839">
                  <a:moveTo>
                    <a:pt x="3277" y="14136"/>
                  </a:moveTo>
                  <a:lnTo>
                    <a:pt x="3937" y="17652"/>
                  </a:lnTo>
                  <a:lnTo>
                    <a:pt x="5402" y="18608"/>
                  </a:lnTo>
                  <a:lnTo>
                    <a:pt x="3277" y="14136"/>
                  </a:lnTo>
                  <a:close/>
                </a:path>
                <a:path w="654050" h="116839">
                  <a:moveTo>
                    <a:pt x="0" y="7238"/>
                  </a:moveTo>
                  <a:lnTo>
                    <a:pt x="3277" y="14136"/>
                  </a:lnTo>
                  <a:lnTo>
                    <a:pt x="3175" y="13588"/>
                  </a:lnTo>
                  <a:lnTo>
                    <a:pt x="5079" y="10794"/>
                  </a:lnTo>
                  <a:lnTo>
                    <a:pt x="7112" y="7873"/>
                  </a:lnTo>
                  <a:lnTo>
                    <a:pt x="7611" y="7777"/>
                  </a:lnTo>
                  <a:lnTo>
                    <a:pt x="0" y="7238"/>
                  </a:lnTo>
                  <a:close/>
                </a:path>
                <a:path w="654050" h="116839">
                  <a:moveTo>
                    <a:pt x="11049" y="7111"/>
                  </a:moveTo>
                  <a:lnTo>
                    <a:pt x="7611" y="7777"/>
                  </a:lnTo>
                  <a:lnTo>
                    <a:pt x="12611" y="8130"/>
                  </a:lnTo>
                  <a:lnTo>
                    <a:pt x="11049" y="7111"/>
                  </a:lnTo>
                  <a:close/>
                </a:path>
              </a:pathLst>
            </a:custGeom>
            <a:solidFill>
              <a:srgbClr val="0000CC"/>
            </a:solidFill>
          </p:spPr>
          <p:txBody>
            <a:bodyPr wrap="square" lIns="0" tIns="0" rIns="0" bIns="0" rtlCol="0"/>
            <a:lstStyle/>
            <a:p>
              <a:endParaRPr/>
            </a:p>
          </p:txBody>
        </p:sp>
        <p:sp>
          <p:nvSpPr>
            <p:cNvPr id="68" name="object 68"/>
            <p:cNvSpPr/>
            <p:nvPr/>
          </p:nvSpPr>
          <p:spPr>
            <a:xfrm>
              <a:off x="7910702" y="1830577"/>
              <a:ext cx="2943860" cy="2610485"/>
            </a:xfrm>
            <a:custGeom>
              <a:avLst/>
              <a:gdLst/>
              <a:ahLst/>
              <a:cxnLst/>
              <a:rect l="l" t="t" r="r" b="b"/>
              <a:pathLst>
                <a:path w="2943859" h="2610485">
                  <a:moveTo>
                    <a:pt x="2621026" y="0"/>
                  </a:moveTo>
                  <a:lnTo>
                    <a:pt x="0" y="378968"/>
                  </a:lnTo>
                  <a:lnTo>
                    <a:pt x="322579" y="2609977"/>
                  </a:lnTo>
                  <a:lnTo>
                    <a:pt x="2943479" y="2231009"/>
                  </a:lnTo>
                  <a:lnTo>
                    <a:pt x="2621026" y="0"/>
                  </a:lnTo>
                  <a:close/>
                </a:path>
              </a:pathLst>
            </a:custGeom>
            <a:solidFill>
              <a:srgbClr val="D4E3FF"/>
            </a:solidFill>
          </p:spPr>
          <p:txBody>
            <a:bodyPr wrap="square" lIns="0" tIns="0" rIns="0" bIns="0" rtlCol="0"/>
            <a:lstStyle/>
            <a:p>
              <a:endParaRPr/>
            </a:p>
          </p:txBody>
        </p:sp>
        <p:sp>
          <p:nvSpPr>
            <p:cNvPr id="69" name="object 69"/>
            <p:cNvSpPr/>
            <p:nvPr/>
          </p:nvSpPr>
          <p:spPr>
            <a:xfrm>
              <a:off x="7910702" y="1830577"/>
              <a:ext cx="2943860" cy="2610485"/>
            </a:xfrm>
            <a:custGeom>
              <a:avLst/>
              <a:gdLst/>
              <a:ahLst/>
              <a:cxnLst/>
              <a:rect l="l" t="t" r="r" b="b"/>
              <a:pathLst>
                <a:path w="2943859" h="2610485">
                  <a:moveTo>
                    <a:pt x="0" y="378968"/>
                  </a:moveTo>
                  <a:lnTo>
                    <a:pt x="2621026" y="0"/>
                  </a:lnTo>
                  <a:lnTo>
                    <a:pt x="2943479" y="2231009"/>
                  </a:lnTo>
                  <a:lnTo>
                    <a:pt x="322579" y="2609977"/>
                  </a:lnTo>
                  <a:lnTo>
                    <a:pt x="0" y="378968"/>
                  </a:lnTo>
                  <a:close/>
                </a:path>
              </a:pathLst>
            </a:custGeom>
            <a:ln w="19050">
              <a:solidFill>
                <a:srgbClr val="0000CC"/>
              </a:solidFill>
            </a:ln>
          </p:spPr>
          <p:txBody>
            <a:bodyPr wrap="square" lIns="0" tIns="0" rIns="0" bIns="0" rtlCol="0"/>
            <a:lstStyle/>
            <a:p>
              <a:endParaRPr/>
            </a:p>
          </p:txBody>
        </p:sp>
        <p:sp>
          <p:nvSpPr>
            <p:cNvPr id="70" name="object 70"/>
            <p:cNvSpPr/>
            <p:nvPr/>
          </p:nvSpPr>
          <p:spPr>
            <a:xfrm>
              <a:off x="8183416" y="2415436"/>
              <a:ext cx="2305685" cy="1717039"/>
            </a:xfrm>
            <a:custGeom>
              <a:avLst/>
              <a:gdLst/>
              <a:ahLst/>
              <a:cxnLst/>
              <a:rect l="l" t="t" r="r" b="b"/>
              <a:pathLst>
                <a:path w="2305684" h="1717039">
                  <a:moveTo>
                    <a:pt x="1887006" y="0"/>
                  </a:moveTo>
                  <a:lnTo>
                    <a:pt x="1839994" y="4675"/>
                  </a:lnTo>
                  <a:lnTo>
                    <a:pt x="186962" y="340082"/>
                  </a:lnTo>
                  <a:lnTo>
                    <a:pt x="141798" y="354090"/>
                  </a:lnTo>
                  <a:lnTo>
                    <a:pt x="101568" y="376135"/>
                  </a:lnTo>
                  <a:lnTo>
                    <a:pt x="67003" y="405108"/>
                  </a:lnTo>
                  <a:lnTo>
                    <a:pt x="38832" y="439904"/>
                  </a:lnTo>
                  <a:lnTo>
                    <a:pt x="17788" y="479415"/>
                  </a:lnTo>
                  <a:lnTo>
                    <a:pt x="4600" y="522534"/>
                  </a:lnTo>
                  <a:lnTo>
                    <a:pt x="0" y="568153"/>
                  </a:lnTo>
                  <a:lnTo>
                    <a:pt x="4717" y="615164"/>
                  </a:lnTo>
                  <a:lnTo>
                    <a:pt x="190264" y="1529564"/>
                  </a:lnTo>
                  <a:lnTo>
                    <a:pt x="204230" y="1574692"/>
                  </a:lnTo>
                  <a:lnTo>
                    <a:pt x="226243" y="1614904"/>
                  </a:lnTo>
                  <a:lnTo>
                    <a:pt x="255194" y="1649468"/>
                  </a:lnTo>
                  <a:lnTo>
                    <a:pt x="289975" y="1677646"/>
                  </a:lnTo>
                  <a:lnTo>
                    <a:pt x="329477" y="1698705"/>
                  </a:lnTo>
                  <a:lnTo>
                    <a:pt x="372590" y="1711909"/>
                  </a:lnTo>
                  <a:lnTo>
                    <a:pt x="418208" y="1716522"/>
                  </a:lnTo>
                  <a:lnTo>
                    <a:pt x="465219" y="1711809"/>
                  </a:lnTo>
                  <a:lnTo>
                    <a:pt x="2118251" y="1376402"/>
                  </a:lnTo>
                  <a:lnTo>
                    <a:pt x="2163415" y="1362400"/>
                  </a:lnTo>
                  <a:lnTo>
                    <a:pt x="2203645" y="1340370"/>
                  </a:lnTo>
                  <a:lnTo>
                    <a:pt x="2238210" y="1311417"/>
                  </a:lnTo>
                  <a:lnTo>
                    <a:pt x="2266381" y="1276644"/>
                  </a:lnTo>
                  <a:lnTo>
                    <a:pt x="2287425" y="1237156"/>
                  </a:lnTo>
                  <a:lnTo>
                    <a:pt x="2300613" y="1194058"/>
                  </a:lnTo>
                  <a:lnTo>
                    <a:pt x="2305214" y="1148454"/>
                  </a:lnTo>
                  <a:lnTo>
                    <a:pt x="2300496" y="1101447"/>
                  </a:lnTo>
                  <a:lnTo>
                    <a:pt x="2114949" y="186920"/>
                  </a:lnTo>
                  <a:lnTo>
                    <a:pt x="2100983" y="141798"/>
                  </a:lnTo>
                  <a:lnTo>
                    <a:pt x="2078970" y="101598"/>
                  </a:lnTo>
                  <a:lnTo>
                    <a:pt x="2050019" y="67051"/>
                  </a:lnTo>
                  <a:lnTo>
                    <a:pt x="2015238" y="38886"/>
                  </a:lnTo>
                  <a:lnTo>
                    <a:pt x="1975737" y="17836"/>
                  </a:lnTo>
                  <a:lnTo>
                    <a:pt x="1932623" y="4630"/>
                  </a:lnTo>
                  <a:lnTo>
                    <a:pt x="1887006" y="0"/>
                  </a:lnTo>
                  <a:close/>
                </a:path>
              </a:pathLst>
            </a:custGeom>
            <a:solidFill>
              <a:srgbClr val="377CFF"/>
            </a:solidFill>
          </p:spPr>
          <p:txBody>
            <a:bodyPr wrap="square" lIns="0" tIns="0" rIns="0" bIns="0" rtlCol="0"/>
            <a:lstStyle/>
            <a:p>
              <a:endParaRPr/>
            </a:p>
          </p:txBody>
        </p:sp>
        <p:sp>
          <p:nvSpPr>
            <p:cNvPr id="71" name="object 71"/>
            <p:cNvSpPr/>
            <p:nvPr/>
          </p:nvSpPr>
          <p:spPr>
            <a:xfrm>
              <a:off x="8156048" y="2415436"/>
              <a:ext cx="2305685" cy="1717039"/>
            </a:xfrm>
            <a:custGeom>
              <a:avLst/>
              <a:gdLst/>
              <a:ahLst/>
              <a:cxnLst/>
              <a:rect l="l" t="t" r="r" b="b"/>
              <a:pathLst>
                <a:path w="2305684" h="1717039">
                  <a:moveTo>
                    <a:pt x="4717" y="615164"/>
                  </a:moveTo>
                  <a:lnTo>
                    <a:pt x="0" y="568153"/>
                  </a:lnTo>
                  <a:lnTo>
                    <a:pt x="4600" y="522534"/>
                  </a:lnTo>
                  <a:lnTo>
                    <a:pt x="17788" y="479415"/>
                  </a:lnTo>
                  <a:lnTo>
                    <a:pt x="38832" y="439904"/>
                  </a:lnTo>
                  <a:lnTo>
                    <a:pt x="67003" y="405108"/>
                  </a:lnTo>
                  <a:lnTo>
                    <a:pt x="101568" y="376135"/>
                  </a:lnTo>
                  <a:lnTo>
                    <a:pt x="141798" y="354090"/>
                  </a:lnTo>
                  <a:lnTo>
                    <a:pt x="186962" y="340082"/>
                  </a:lnTo>
                  <a:lnTo>
                    <a:pt x="1839994" y="4675"/>
                  </a:lnTo>
                  <a:lnTo>
                    <a:pt x="1887006" y="0"/>
                  </a:lnTo>
                  <a:lnTo>
                    <a:pt x="1932623" y="4630"/>
                  </a:lnTo>
                  <a:lnTo>
                    <a:pt x="1975737" y="17836"/>
                  </a:lnTo>
                  <a:lnTo>
                    <a:pt x="2015238" y="38886"/>
                  </a:lnTo>
                  <a:lnTo>
                    <a:pt x="2050019" y="67051"/>
                  </a:lnTo>
                  <a:lnTo>
                    <a:pt x="2078970" y="101598"/>
                  </a:lnTo>
                  <a:lnTo>
                    <a:pt x="2100983" y="141798"/>
                  </a:lnTo>
                  <a:lnTo>
                    <a:pt x="2114949" y="186920"/>
                  </a:lnTo>
                  <a:lnTo>
                    <a:pt x="2300496" y="1101447"/>
                  </a:lnTo>
                  <a:lnTo>
                    <a:pt x="2305214" y="1148454"/>
                  </a:lnTo>
                  <a:lnTo>
                    <a:pt x="2300613" y="1194058"/>
                  </a:lnTo>
                  <a:lnTo>
                    <a:pt x="2287425" y="1237156"/>
                  </a:lnTo>
                  <a:lnTo>
                    <a:pt x="2266381" y="1276644"/>
                  </a:lnTo>
                  <a:lnTo>
                    <a:pt x="2238210" y="1311417"/>
                  </a:lnTo>
                  <a:lnTo>
                    <a:pt x="2203645" y="1340370"/>
                  </a:lnTo>
                  <a:lnTo>
                    <a:pt x="2163415" y="1362400"/>
                  </a:lnTo>
                  <a:lnTo>
                    <a:pt x="2118251" y="1376402"/>
                  </a:lnTo>
                  <a:lnTo>
                    <a:pt x="465219" y="1711809"/>
                  </a:lnTo>
                  <a:lnTo>
                    <a:pt x="418208" y="1716522"/>
                  </a:lnTo>
                  <a:lnTo>
                    <a:pt x="372590" y="1711909"/>
                  </a:lnTo>
                  <a:lnTo>
                    <a:pt x="329477" y="1698705"/>
                  </a:lnTo>
                  <a:lnTo>
                    <a:pt x="289975" y="1677646"/>
                  </a:lnTo>
                  <a:lnTo>
                    <a:pt x="255194" y="1649468"/>
                  </a:lnTo>
                  <a:lnTo>
                    <a:pt x="226243" y="1614904"/>
                  </a:lnTo>
                  <a:lnTo>
                    <a:pt x="204230" y="1574692"/>
                  </a:lnTo>
                  <a:lnTo>
                    <a:pt x="190264" y="1529564"/>
                  </a:lnTo>
                  <a:lnTo>
                    <a:pt x="4717" y="615164"/>
                  </a:lnTo>
                </a:path>
              </a:pathLst>
            </a:custGeom>
            <a:ln w="19050">
              <a:solidFill>
                <a:srgbClr val="FFFFFF"/>
              </a:solidFill>
            </a:ln>
          </p:spPr>
          <p:txBody>
            <a:bodyPr wrap="square" lIns="0" tIns="0" rIns="0" bIns="0" rtlCol="0"/>
            <a:lstStyle/>
            <a:p>
              <a:endParaRPr/>
            </a:p>
          </p:txBody>
        </p:sp>
        <p:sp>
          <p:nvSpPr>
            <p:cNvPr id="72" name="object 72"/>
            <p:cNvSpPr/>
            <p:nvPr/>
          </p:nvSpPr>
          <p:spPr>
            <a:xfrm>
              <a:off x="8647937" y="3103451"/>
              <a:ext cx="1324610" cy="434340"/>
            </a:xfrm>
            <a:custGeom>
              <a:avLst/>
              <a:gdLst/>
              <a:ahLst/>
              <a:cxnLst/>
              <a:rect l="l" t="t" r="r" b="b"/>
              <a:pathLst>
                <a:path w="1324609" h="434339">
                  <a:moveTo>
                    <a:pt x="24510" y="189277"/>
                  </a:moveTo>
                  <a:lnTo>
                    <a:pt x="25907" y="322119"/>
                  </a:lnTo>
                  <a:lnTo>
                    <a:pt x="38242" y="358243"/>
                  </a:lnTo>
                  <a:lnTo>
                    <a:pt x="84915" y="392914"/>
                  </a:lnTo>
                  <a:lnTo>
                    <a:pt x="119252" y="391461"/>
                  </a:lnTo>
                  <a:lnTo>
                    <a:pt x="152953" y="378884"/>
                  </a:lnTo>
                  <a:lnTo>
                    <a:pt x="162146" y="369667"/>
                  </a:lnTo>
                  <a:lnTo>
                    <a:pt x="92902" y="369667"/>
                  </a:lnTo>
                  <a:lnTo>
                    <a:pt x="73485" y="361061"/>
                  </a:lnTo>
                  <a:lnTo>
                    <a:pt x="59235" y="343048"/>
                  </a:lnTo>
                  <a:lnTo>
                    <a:pt x="50164" y="315642"/>
                  </a:lnTo>
                  <a:lnTo>
                    <a:pt x="24510" y="189277"/>
                  </a:lnTo>
                  <a:close/>
                </a:path>
                <a:path w="1324609" h="434339">
                  <a:moveTo>
                    <a:pt x="155701" y="162734"/>
                  </a:moveTo>
                  <a:lnTo>
                    <a:pt x="131190" y="167687"/>
                  </a:lnTo>
                  <a:lnTo>
                    <a:pt x="157225" y="296211"/>
                  </a:lnTo>
                  <a:lnTo>
                    <a:pt x="159462" y="324046"/>
                  </a:lnTo>
                  <a:lnTo>
                    <a:pt x="153590" y="345440"/>
                  </a:lnTo>
                  <a:lnTo>
                    <a:pt x="139598" y="360380"/>
                  </a:lnTo>
                  <a:lnTo>
                    <a:pt x="117475" y="368855"/>
                  </a:lnTo>
                  <a:lnTo>
                    <a:pt x="92902" y="369667"/>
                  </a:lnTo>
                  <a:lnTo>
                    <a:pt x="162146" y="369667"/>
                  </a:lnTo>
                  <a:lnTo>
                    <a:pt x="174450" y="357330"/>
                  </a:lnTo>
                  <a:lnTo>
                    <a:pt x="183778" y="326774"/>
                  </a:lnTo>
                  <a:lnTo>
                    <a:pt x="180975" y="287194"/>
                  </a:lnTo>
                  <a:lnTo>
                    <a:pt x="155701" y="162734"/>
                  </a:lnTo>
                  <a:close/>
                </a:path>
                <a:path w="1324609" h="434339">
                  <a:moveTo>
                    <a:pt x="239013" y="412416"/>
                  </a:moveTo>
                  <a:lnTo>
                    <a:pt x="243331" y="433879"/>
                  </a:lnTo>
                  <a:lnTo>
                    <a:pt x="247776" y="434260"/>
                  </a:lnTo>
                  <a:lnTo>
                    <a:pt x="253110" y="433879"/>
                  </a:lnTo>
                  <a:lnTo>
                    <a:pt x="259333" y="432609"/>
                  </a:lnTo>
                  <a:lnTo>
                    <a:pt x="274405" y="426541"/>
                  </a:lnTo>
                  <a:lnTo>
                    <a:pt x="286464" y="415020"/>
                  </a:lnTo>
                  <a:lnTo>
                    <a:pt x="287445" y="413178"/>
                  </a:lnTo>
                  <a:lnTo>
                    <a:pt x="244475" y="413178"/>
                  </a:lnTo>
                  <a:lnTo>
                    <a:pt x="239013" y="412416"/>
                  </a:lnTo>
                  <a:close/>
                </a:path>
                <a:path w="1324609" h="434339">
                  <a:moveTo>
                    <a:pt x="220598" y="211756"/>
                  </a:moveTo>
                  <a:lnTo>
                    <a:pt x="194055" y="217217"/>
                  </a:lnTo>
                  <a:lnTo>
                    <a:pt x="282575" y="354377"/>
                  </a:lnTo>
                  <a:lnTo>
                    <a:pt x="276351" y="385111"/>
                  </a:lnTo>
                  <a:lnTo>
                    <a:pt x="249300" y="413051"/>
                  </a:lnTo>
                  <a:lnTo>
                    <a:pt x="244475" y="413178"/>
                  </a:lnTo>
                  <a:lnTo>
                    <a:pt x="287445" y="413178"/>
                  </a:lnTo>
                  <a:lnTo>
                    <a:pt x="295499" y="398069"/>
                  </a:lnTo>
                  <a:lnTo>
                    <a:pt x="301497" y="375713"/>
                  </a:lnTo>
                  <a:lnTo>
                    <a:pt x="309823" y="329231"/>
                  </a:lnTo>
                  <a:lnTo>
                    <a:pt x="289686" y="329231"/>
                  </a:lnTo>
                  <a:lnTo>
                    <a:pt x="285114" y="319833"/>
                  </a:lnTo>
                  <a:lnTo>
                    <a:pt x="284225" y="318563"/>
                  </a:lnTo>
                  <a:lnTo>
                    <a:pt x="220598" y="211756"/>
                  </a:lnTo>
                  <a:close/>
                </a:path>
                <a:path w="1324609" h="434339">
                  <a:moveTo>
                    <a:pt x="335025" y="188515"/>
                  </a:moveTo>
                  <a:lnTo>
                    <a:pt x="310260" y="193595"/>
                  </a:lnTo>
                  <a:lnTo>
                    <a:pt x="291210" y="317420"/>
                  </a:lnTo>
                  <a:lnTo>
                    <a:pt x="290702" y="322754"/>
                  </a:lnTo>
                  <a:lnTo>
                    <a:pt x="290575" y="329104"/>
                  </a:lnTo>
                  <a:lnTo>
                    <a:pt x="289686" y="329231"/>
                  </a:lnTo>
                  <a:lnTo>
                    <a:pt x="309823" y="329231"/>
                  </a:lnTo>
                  <a:lnTo>
                    <a:pt x="335025" y="188515"/>
                  </a:lnTo>
                  <a:close/>
                </a:path>
                <a:path w="1324609" h="434339">
                  <a:moveTo>
                    <a:pt x="398906" y="368474"/>
                  </a:moveTo>
                  <a:lnTo>
                    <a:pt x="403732" y="392350"/>
                  </a:lnTo>
                  <a:lnTo>
                    <a:pt x="415472" y="394753"/>
                  </a:lnTo>
                  <a:lnTo>
                    <a:pt x="427831" y="395668"/>
                  </a:lnTo>
                  <a:lnTo>
                    <a:pt x="440809" y="395083"/>
                  </a:lnTo>
                  <a:lnTo>
                    <a:pt x="454405" y="392985"/>
                  </a:lnTo>
                  <a:lnTo>
                    <a:pt x="487789" y="380914"/>
                  </a:lnTo>
                  <a:lnTo>
                    <a:pt x="494886" y="374171"/>
                  </a:lnTo>
                  <a:lnTo>
                    <a:pt x="438144" y="374171"/>
                  </a:lnTo>
                  <a:lnTo>
                    <a:pt x="425719" y="373951"/>
                  </a:lnTo>
                  <a:lnTo>
                    <a:pt x="412652" y="372040"/>
                  </a:lnTo>
                  <a:lnTo>
                    <a:pt x="398906" y="368474"/>
                  </a:lnTo>
                  <a:close/>
                </a:path>
                <a:path w="1324609" h="434339">
                  <a:moveTo>
                    <a:pt x="514711" y="286559"/>
                  </a:moveTo>
                  <a:lnTo>
                    <a:pt x="489838" y="286559"/>
                  </a:lnTo>
                  <a:lnTo>
                    <a:pt x="493140" y="302815"/>
                  </a:lnTo>
                  <a:lnTo>
                    <a:pt x="494930" y="329178"/>
                  </a:lnTo>
                  <a:lnTo>
                    <a:pt x="488314" y="349599"/>
                  </a:lnTo>
                  <a:lnTo>
                    <a:pt x="473317" y="364091"/>
                  </a:lnTo>
                  <a:lnTo>
                    <a:pt x="449960" y="372665"/>
                  </a:lnTo>
                  <a:lnTo>
                    <a:pt x="438144" y="374171"/>
                  </a:lnTo>
                  <a:lnTo>
                    <a:pt x="494886" y="374171"/>
                  </a:lnTo>
                  <a:lnTo>
                    <a:pt x="509254" y="360521"/>
                  </a:lnTo>
                  <a:lnTo>
                    <a:pt x="518789" y="331817"/>
                  </a:lnTo>
                  <a:lnTo>
                    <a:pt x="516381" y="294814"/>
                  </a:lnTo>
                  <a:lnTo>
                    <a:pt x="514711" y="286559"/>
                  </a:lnTo>
                  <a:close/>
                </a:path>
                <a:path w="1324609" h="434339">
                  <a:moveTo>
                    <a:pt x="432994" y="166606"/>
                  </a:moveTo>
                  <a:lnTo>
                    <a:pt x="391271" y="179355"/>
                  </a:lnTo>
                  <a:lnTo>
                    <a:pt x="367476" y="214389"/>
                  </a:lnTo>
                  <a:lnTo>
                    <a:pt x="364480" y="246532"/>
                  </a:lnTo>
                  <a:lnTo>
                    <a:pt x="367029" y="264842"/>
                  </a:lnTo>
                  <a:lnTo>
                    <a:pt x="385175" y="305544"/>
                  </a:lnTo>
                  <a:lnTo>
                    <a:pt x="417575" y="325755"/>
                  </a:lnTo>
                  <a:lnTo>
                    <a:pt x="430240" y="327078"/>
                  </a:lnTo>
                  <a:lnTo>
                    <a:pt x="443737" y="325675"/>
                  </a:lnTo>
                  <a:lnTo>
                    <a:pt x="459432" y="320601"/>
                  </a:lnTo>
                  <a:lnTo>
                    <a:pt x="472233" y="312420"/>
                  </a:lnTo>
                  <a:lnTo>
                    <a:pt x="478582" y="305186"/>
                  </a:lnTo>
                  <a:lnTo>
                    <a:pt x="436550" y="305186"/>
                  </a:lnTo>
                  <a:lnTo>
                    <a:pt x="427545" y="304101"/>
                  </a:lnTo>
                  <a:lnTo>
                    <a:pt x="394331" y="269932"/>
                  </a:lnTo>
                  <a:lnTo>
                    <a:pt x="389064" y="231854"/>
                  </a:lnTo>
                  <a:lnTo>
                    <a:pt x="390874" y="220591"/>
                  </a:lnTo>
                  <a:lnTo>
                    <a:pt x="415698" y="190539"/>
                  </a:lnTo>
                  <a:lnTo>
                    <a:pt x="434719" y="186439"/>
                  </a:lnTo>
                  <a:lnTo>
                    <a:pt x="494446" y="186439"/>
                  </a:lnTo>
                  <a:lnTo>
                    <a:pt x="493761" y="183054"/>
                  </a:lnTo>
                  <a:lnTo>
                    <a:pt x="468248" y="183054"/>
                  </a:lnTo>
                  <a:lnTo>
                    <a:pt x="457846" y="174174"/>
                  </a:lnTo>
                  <a:lnTo>
                    <a:pt x="446087" y="168687"/>
                  </a:lnTo>
                  <a:lnTo>
                    <a:pt x="432994" y="166606"/>
                  </a:lnTo>
                  <a:close/>
                </a:path>
                <a:path w="1324609" h="434339">
                  <a:moveTo>
                    <a:pt x="494446" y="186439"/>
                  </a:moveTo>
                  <a:lnTo>
                    <a:pt x="434719" y="186439"/>
                  </a:lnTo>
                  <a:lnTo>
                    <a:pt x="443087" y="187245"/>
                  </a:lnTo>
                  <a:lnTo>
                    <a:pt x="451050" y="189765"/>
                  </a:lnTo>
                  <a:lnTo>
                    <a:pt x="476757" y="222043"/>
                  </a:lnTo>
                  <a:lnTo>
                    <a:pt x="482586" y="254932"/>
                  </a:lnTo>
                  <a:lnTo>
                    <a:pt x="482171" y="265033"/>
                  </a:lnTo>
                  <a:lnTo>
                    <a:pt x="455582" y="301331"/>
                  </a:lnTo>
                  <a:lnTo>
                    <a:pt x="436550" y="305186"/>
                  </a:lnTo>
                  <a:lnTo>
                    <a:pt x="478582" y="305186"/>
                  </a:lnTo>
                  <a:lnTo>
                    <a:pt x="482153" y="301118"/>
                  </a:lnTo>
                  <a:lnTo>
                    <a:pt x="489203" y="286686"/>
                  </a:lnTo>
                  <a:lnTo>
                    <a:pt x="489838" y="286559"/>
                  </a:lnTo>
                  <a:lnTo>
                    <a:pt x="514711" y="286559"/>
                  </a:lnTo>
                  <a:lnTo>
                    <a:pt x="494446" y="186439"/>
                  </a:lnTo>
                  <a:close/>
                </a:path>
                <a:path w="1324609" h="434339">
                  <a:moveTo>
                    <a:pt x="488568" y="157400"/>
                  </a:moveTo>
                  <a:lnTo>
                    <a:pt x="464565" y="162226"/>
                  </a:lnTo>
                  <a:lnTo>
                    <a:pt x="468883" y="182927"/>
                  </a:lnTo>
                  <a:lnTo>
                    <a:pt x="468248" y="183054"/>
                  </a:lnTo>
                  <a:lnTo>
                    <a:pt x="493761" y="183054"/>
                  </a:lnTo>
                  <a:lnTo>
                    <a:pt x="488568" y="157400"/>
                  </a:lnTo>
                  <a:close/>
                </a:path>
                <a:path w="1324609" h="434339">
                  <a:moveTo>
                    <a:pt x="557910" y="143303"/>
                  </a:moveTo>
                  <a:lnTo>
                    <a:pt x="534034" y="148129"/>
                  </a:lnTo>
                  <a:lnTo>
                    <a:pt x="552195" y="237410"/>
                  </a:lnTo>
                  <a:lnTo>
                    <a:pt x="561197" y="264560"/>
                  </a:lnTo>
                  <a:lnTo>
                    <a:pt x="575246" y="282400"/>
                  </a:lnTo>
                  <a:lnTo>
                    <a:pt x="594344" y="290953"/>
                  </a:lnTo>
                  <a:lnTo>
                    <a:pt x="618489" y="290242"/>
                  </a:lnTo>
                  <a:lnTo>
                    <a:pt x="632733" y="285545"/>
                  </a:lnTo>
                  <a:lnTo>
                    <a:pt x="644239" y="277907"/>
                  </a:lnTo>
                  <a:lnTo>
                    <a:pt x="651621" y="268993"/>
                  </a:lnTo>
                  <a:lnTo>
                    <a:pt x="604597" y="268993"/>
                  </a:lnTo>
                  <a:lnTo>
                    <a:pt x="591486" y="262397"/>
                  </a:lnTo>
                  <a:lnTo>
                    <a:pt x="581685" y="248991"/>
                  </a:lnTo>
                  <a:lnTo>
                    <a:pt x="575182" y="228774"/>
                  </a:lnTo>
                  <a:lnTo>
                    <a:pt x="557910" y="143303"/>
                  </a:lnTo>
                  <a:close/>
                </a:path>
                <a:path w="1324609" h="434339">
                  <a:moveTo>
                    <a:pt x="684536" y="253539"/>
                  </a:moveTo>
                  <a:lnTo>
                    <a:pt x="659637" y="253539"/>
                  </a:lnTo>
                  <a:lnTo>
                    <a:pt x="664463" y="277161"/>
                  </a:lnTo>
                  <a:lnTo>
                    <a:pt x="688339" y="272335"/>
                  </a:lnTo>
                  <a:lnTo>
                    <a:pt x="684536" y="253539"/>
                  </a:lnTo>
                  <a:close/>
                </a:path>
                <a:path w="1324609" h="434339">
                  <a:moveTo>
                    <a:pt x="658113" y="122983"/>
                  </a:moveTo>
                  <a:lnTo>
                    <a:pt x="634110" y="127809"/>
                  </a:lnTo>
                  <a:lnTo>
                    <a:pt x="651636" y="213915"/>
                  </a:lnTo>
                  <a:lnTo>
                    <a:pt x="652924" y="223962"/>
                  </a:lnTo>
                  <a:lnTo>
                    <a:pt x="636254" y="262286"/>
                  </a:lnTo>
                  <a:lnTo>
                    <a:pt x="604597" y="268993"/>
                  </a:lnTo>
                  <a:lnTo>
                    <a:pt x="651621" y="268993"/>
                  </a:lnTo>
                  <a:lnTo>
                    <a:pt x="653030" y="267293"/>
                  </a:lnTo>
                  <a:lnTo>
                    <a:pt x="659129" y="253666"/>
                  </a:lnTo>
                  <a:lnTo>
                    <a:pt x="659637" y="253539"/>
                  </a:lnTo>
                  <a:lnTo>
                    <a:pt x="684536" y="253539"/>
                  </a:lnTo>
                  <a:lnTo>
                    <a:pt x="658113" y="122983"/>
                  </a:lnTo>
                  <a:close/>
                </a:path>
                <a:path w="1324609" h="434339">
                  <a:moveTo>
                    <a:pt x="715390" y="36623"/>
                  </a:moveTo>
                  <a:lnTo>
                    <a:pt x="691514" y="41449"/>
                  </a:lnTo>
                  <a:lnTo>
                    <a:pt x="736345" y="262683"/>
                  </a:lnTo>
                  <a:lnTo>
                    <a:pt x="760348" y="257730"/>
                  </a:lnTo>
                  <a:lnTo>
                    <a:pt x="715390" y="36623"/>
                  </a:lnTo>
                  <a:close/>
                </a:path>
                <a:path w="1324609" h="434339">
                  <a:moveTo>
                    <a:pt x="886011" y="104390"/>
                  </a:moveTo>
                  <a:lnTo>
                    <a:pt x="847280" y="104390"/>
                  </a:lnTo>
                  <a:lnTo>
                    <a:pt x="858329" y="109585"/>
                  </a:lnTo>
                  <a:lnTo>
                    <a:pt x="866520" y="120304"/>
                  </a:lnTo>
                  <a:lnTo>
                    <a:pt x="871854" y="136572"/>
                  </a:lnTo>
                  <a:lnTo>
                    <a:pt x="828293" y="151939"/>
                  </a:lnTo>
                  <a:lnTo>
                    <a:pt x="807908" y="161911"/>
                  </a:lnTo>
                  <a:lnTo>
                    <a:pt x="794559" y="175037"/>
                  </a:lnTo>
                  <a:lnTo>
                    <a:pt x="788235" y="191283"/>
                  </a:lnTo>
                  <a:lnTo>
                    <a:pt x="788923" y="210613"/>
                  </a:lnTo>
                  <a:lnTo>
                    <a:pt x="815877" y="243230"/>
                  </a:lnTo>
                  <a:lnTo>
                    <a:pt x="834495" y="245568"/>
                  </a:lnTo>
                  <a:lnTo>
                    <a:pt x="845184" y="244141"/>
                  </a:lnTo>
                  <a:lnTo>
                    <a:pt x="859141" y="239595"/>
                  </a:lnTo>
                  <a:lnTo>
                    <a:pt x="870537" y="232060"/>
                  </a:lnTo>
                  <a:lnTo>
                    <a:pt x="876724" y="224710"/>
                  </a:lnTo>
                  <a:lnTo>
                    <a:pt x="838072" y="224710"/>
                  </a:lnTo>
                  <a:lnTo>
                    <a:pt x="830706" y="223821"/>
                  </a:lnTo>
                  <a:lnTo>
                    <a:pt x="824483" y="220265"/>
                  </a:lnTo>
                  <a:lnTo>
                    <a:pt x="818387" y="216709"/>
                  </a:lnTo>
                  <a:lnTo>
                    <a:pt x="814575" y="211234"/>
                  </a:lnTo>
                  <a:lnTo>
                    <a:pt x="811021" y="193976"/>
                  </a:lnTo>
                  <a:lnTo>
                    <a:pt x="812418" y="186356"/>
                  </a:lnTo>
                  <a:lnTo>
                    <a:pt x="875791" y="155622"/>
                  </a:lnTo>
                  <a:lnTo>
                    <a:pt x="900609" y="155622"/>
                  </a:lnTo>
                  <a:lnTo>
                    <a:pt x="895222" y="129206"/>
                  </a:lnTo>
                  <a:lnTo>
                    <a:pt x="887009" y="105537"/>
                  </a:lnTo>
                  <a:lnTo>
                    <a:pt x="886011" y="104390"/>
                  </a:lnTo>
                  <a:close/>
                </a:path>
                <a:path w="1324609" h="434339">
                  <a:moveTo>
                    <a:pt x="911279" y="207946"/>
                  </a:moveTo>
                  <a:lnTo>
                    <a:pt x="886332" y="207946"/>
                  </a:lnTo>
                  <a:lnTo>
                    <a:pt x="891031" y="231187"/>
                  </a:lnTo>
                  <a:lnTo>
                    <a:pt x="915034" y="226361"/>
                  </a:lnTo>
                  <a:lnTo>
                    <a:pt x="911279" y="207946"/>
                  </a:lnTo>
                  <a:close/>
                </a:path>
                <a:path w="1324609" h="434339">
                  <a:moveTo>
                    <a:pt x="900609" y="155622"/>
                  </a:moveTo>
                  <a:lnTo>
                    <a:pt x="875791" y="155622"/>
                  </a:lnTo>
                  <a:lnTo>
                    <a:pt x="878712" y="170608"/>
                  </a:lnTo>
                  <a:lnTo>
                    <a:pt x="879881" y="179871"/>
                  </a:lnTo>
                  <a:lnTo>
                    <a:pt x="862298" y="216535"/>
                  </a:lnTo>
                  <a:lnTo>
                    <a:pt x="838072" y="224710"/>
                  </a:lnTo>
                  <a:lnTo>
                    <a:pt x="876724" y="224710"/>
                  </a:lnTo>
                  <a:lnTo>
                    <a:pt x="879385" y="221549"/>
                  </a:lnTo>
                  <a:lnTo>
                    <a:pt x="885697" y="208073"/>
                  </a:lnTo>
                  <a:lnTo>
                    <a:pt x="886332" y="207946"/>
                  </a:lnTo>
                  <a:lnTo>
                    <a:pt x="911279" y="207946"/>
                  </a:lnTo>
                  <a:lnTo>
                    <a:pt x="900609" y="155622"/>
                  </a:lnTo>
                  <a:close/>
                </a:path>
                <a:path w="1324609" h="434339">
                  <a:moveTo>
                    <a:pt x="855057" y="83058"/>
                  </a:moveTo>
                  <a:lnTo>
                    <a:pt x="804957" y="93186"/>
                  </a:lnTo>
                  <a:lnTo>
                    <a:pt x="783335" y="108505"/>
                  </a:lnTo>
                  <a:lnTo>
                    <a:pt x="788415" y="133016"/>
                  </a:lnTo>
                  <a:lnTo>
                    <a:pt x="797940" y="122680"/>
                  </a:lnTo>
                  <a:lnTo>
                    <a:pt x="808608" y="114522"/>
                  </a:lnTo>
                  <a:lnTo>
                    <a:pt x="820419" y="108531"/>
                  </a:lnTo>
                  <a:lnTo>
                    <a:pt x="833373" y="104695"/>
                  </a:lnTo>
                  <a:lnTo>
                    <a:pt x="847280" y="104390"/>
                  </a:lnTo>
                  <a:lnTo>
                    <a:pt x="886011" y="104390"/>
                  </a:lnTo>
                  <a:lnTo>
                    <a:pt x="873617" y="90154"/>
                  </a:lnTo>
                  <a:lnTo>
                    <a:pt x="855057" y="83058"/>
                  </a:lnTo>
                  <a:close/>
                </a:path>
                <a:path w="1324609" h="434339">
                  <a:moveTo>
                    <a:pt x="954023" y="62912"/>
                  </a:moveTo>
                  <a:lnTo>
                    <a:pt x="930147" y="67865"/>
                  </a:lnTo>
                  <a:lnTo>
                    <a:pt x="960373" y="217217"/>
                  </a:lnTo>
                  <a:lnTo>
                    <a:pt x="984376" y="212264"/>
                  </a:lnTo>
                  <a:lnTo>
                    <a:pt x="967104" y="127174"/>
                  </a:lnTo>
                  <a:lnTo>
                    <a:pt x="965672" y="116961"/>
                  </a:lnTo>
                  <a:lnTo>
                    <a:pt x="965739" y="107473"/>
                  </a:lnTo>
                  <a:lnTo>
                    <a:pt x="967283" y="98724"/>
                  </a:lnTo>
                  <a:lnTo>
                    <a:pt x="970279" y="90725"/>
                  </a:lnTo>
                  <a:lnTo>
                    <a:pt x="972905" y="86534"/>
                  </a:lnTo>
                  <a:lnTo>
                    <a:pt x="958850" y="86534"/>
                  </a:lnTo>
                  <a:lnTo>
                    <a:pt x="954023" y="62912"/>
                  </a:lnTo>
                  <a:close/>
                </a:path>
                <a:path w="1324609" h="434339">
                  <a:moveTo>
                    <a:pt x="1048658" y="71943"/>
                  </a:moveTo>
                  <a:lnTo>
                    <a:pt x="1008979" y="71943"/>
                  </a:lnTo>
                  <a:lnTo>
                    <a:pt x="1021270" y="78073"/>
                  </a:lnTo>
                  <a:lnTo>
                    <a:pt x="1030418" y="90560"/>
                  </a:lnTo>
                  <a:lnTo>
                    <a:pt x="1036446" y="109394"/>
                  </a:lnTo>
                  <a:lnTo>
                    <a:pt x="1054480" y="198040"/>
                  </a:lnTo>
                  <a:lnTo>
                    <a:pt x="1078356" y="193214"/>
                  </a:lnTo>
                  <a:lnTo>
                    <a:pt x="1061084" y="107997"/>
                  </a:lnTo>
                  <a:lnTo>
                    <a:pt x="1059896" y="98474"/>
                  </a:lnTo>
                  <a:lnTo>
                    <a:pt x="1060148" y="89344"/>
                  </a:lnTo>
                  <a:lnTo>
                    <a:pt x="1061852" y="80619"/>
                  </a:lnTo>
                  <a:lnTo>
                    <a:pt x="1065021" y="72310"/>
                  </a:lnTo>
                  <a:lnTo>
                    <a:pt x="1048892" y="72310"/>
                  </a:lnTo>
                  <a:lnTo>
                    <a:pt x="1048658" y="71943"/>
                  </a:lnTo>
                  <a:close/>
                </a:path>
                <a:path w="1324609" h="434339">
                  <a:moveTo>
                    <a:pt x="1142181" y="52008"/>
                  </a:moveTo>
                  <a:lnTo>
                    <a:pt x="1096789" y="52008"/>
                  </a:lnTo>
                  <a:lnTo>
                    <a:pt x="1104280" y="52641"/>
                  </a:lnTo>
                  <a:lnTo>
                    <a:pt x="1110747" y="54917"/>
                  </a:lnTo>
                  <a:lnTo>
                    <a:pt x="1131188" y="93265"/>
                  </a:lnTo>
                  <a:lnTo>
                    <a:pt x="1148587" y="178990"/>
                  </a:lnTo>
                  <a:lnTo>
                    <a:pt x="1172463" y="174164"/>
                  </a:lnTo>
                  <a:lnTo>
                    <a:pt x="1153794" y="82089"/>
                  </a:lnTo>
                  <a:lnTo>
                    <a:pt x="1145313" y="56114"/>
                  </a:lnTo>
                  <a:lnTo>
                    <a:pt x="1142181" y="52008"/>
                  </a:lnTo>
                  <a:close/>
                </a:path>
                <a:path w="1324609" h="434339">
                  <a:moveTo>
                    <a:pt x="1007804" y="48952"/>
                  </a:moveTo>
                  <a:lnTo>
                    <a:pt x="965836" y="72765"/>
                  </a:lnTo>
                  <a:lnTo>
                    <a:pt x="959357" y="86407"/>
                  </a:lnTo>
                  <a:lnTo>
                    <a:pt x="958850" y="86534"/>
                  </a:lnTo>
                  <a:lnTo>
                    <a:pt x="972905" y="86534"/>
                  </a:lnTo>
                  <a:lnTo>
                    <a:pt x="974590" y="83845"/>
                  </a:lnTo>
                  <a:lnTo>
                    <a:pt x="979900" y="78454"/>
                  </a:lnTo>
                  <a:lnTo>
                    <a:pt x="986210" y="74562"/>
                  </a:lnTo>
                  <a:lnTo>
                    <a:pt x="993520" y="72183"/>
                  </a:lnTo>
                  <a:lnTo>
                    <a:pt x="1008979" y="71943"/>
                  </a:lnTo>
                  <a:lnTo>
                    <a:pt x="1048658" y="71943"/>
                  </a:lnTo>
                  <a:lnTo>
                    <a:pt x="1044987" y="66186"/>
                  </a:lnTo>
                  <a:lnTo>
                    <a:pt x="1015047" y="49149"/>
                  </a:lnTo>
                  <a:lnTo>
                    <a:pt x="1007804" y="48952"/>
                  </a:lnTo>
                  <a:close/>
                </a:path>
                <a:path w="1324609" h="434339">
                  <a:moveTo>
                    <a:pt x="1114540" y="30690"/>
                  </a:moveTo>
                  <a:lnTo>
                    <a:pt x="1064879" y="44894"/>
                  </a:lnTo>
                  <a:lnTo>
                    <a:pt x="1048892" y="72310"/>
                  </a:lnTo>
                  <a:lnTo>
                    <a:pt x="1065021" y="72310"/>
                  </a:lnTo>
                  <a:lnTo>
                    <a:pt x="1069457" y="65043"/>
                  </a:lnTo>
                  <a:lnTo>
                    <a:pt x="1074785" y="59420"/>
                  </a:lnTo>
                  <a:lnTo>
                    <a:pt x="1081041" y="55415"/>
                  </a:lnTo>
                  <a:lnTo>
                    <a:pt x="1088262" y="53006"/>
                  </a:lnTo>
                  <a:lnTo>
                    <a:pt x="1096789" y="52008"/>
                  </a:lnTo>
                  <a:lnTo>
                    <a:pt x="1142181" y="52008"/>
                  </a:lnTo>
                  <a:lnTo>
                    <a:pt x="1132236" y="38973"/>
                  </a:lnTo>
                  <a:lnTo>
                    <a:pt x="1114540" y="30690"/>
                  </a:lnTo>
                  <a:close/>
                </a:path>
                <a:path w="1324609" h="434339">
                  <a:moveTo>
                    <a:pt x="1295322" y="21385"/>
                  </a:moveTo>
                  <a:lnTo>
                    <a:pt x="1256545" y="21385"/>
                  </a:lnTo>
                  <a:lnTo>
                    <a:pt x="1267618" y="26542"/>
                  </a:lnTo>
                  <a:lnTo>
                    <a:pt x="1275786" y="37248"/>
                  </a:lnTo>
                  <a:lnTo>
                    <a:pt x="1281048" y="53514"/>
                  </a:lnTo>
                  <a:lnTo>
                    <a:pt x="1237614" y="68881"/>
                  </a:lnTo>
                  <a:lnTo>
                    <a:pt x="1217156" y="78908"/>
                  </a:lnTo>
                  <a:lnTo>
                    <a:pt x="1203769" y="92043"/>
                  </a:lnTo>
                  <a:lnTo>
                    <a:pt x="1197431" y="108297"/>
                  </a:lnTo>
                  <a:lnTo>
                    <a:pt x="1198117" y="127682"/>
                  </a:lnTo>
                  <a:lnTo>
                    <a:pt x="1225145" y="160172"/>
                  </a:lnTo>
                  <a:lnTo>
                    <a:pt x="1243814" y="162510"/>
                  </a:lnTo>
                  <a:lnTo>
                    <a:pt x="1254505" y="161083"/>
                  </a:lnTo>
                  <a:lnTo>
                    <a:pt x="1268390" y="156537"/>
                  </a:lnTo>
                  <a:lnTo>
                    <a:pt x="1279763" y="149002"/>
                  </a:lnTo>
                  <a:lnTo>
                    <a:pt x="1285967" y="141652"/>
                  </a:lnTo>
                  <a:lnTo>
                    <a:pt x="1247266" y="141652"/>
                  </a:lnTo>
                  <a:lnTo>
                    <a:pt x="1239901" y="140763"/>
                  </a:lnTo>
                  <a:lnTo>
                    <a:pt x="1233804" y="137207"/>
                  </a:lnTo>
                  <a:lnTo>
                    <a:pt x="1227581" y="133651"/>
                  </a:lnTo>
                  <a:lnTo>
                    <a:pt x="1223771" y="128190"/>
                  </a:lnTo>
                  <a:lnTo>
                    <a:pt x="1222375" y="120951"/>
                  </a:lnTo>
                  <a:lnTo>
                    <a:pt x="1220342" y="110918"/>
                  </a:lnTo>
                  <a:lnTo>
                    <a:pt x="1221739" y="103298"/>
                  </a:lnTo>
                  <a:lnTo>
                    <a:pt x="1284985" y="72691"/>
                  </a:lnTo>
                  <a:lnTo>
                    <a:pt x="1309921" y="72691"/>
                  </a:lnTo>
                  <a:lnTo>
                    <a:pt x="1304543" y="46148"/>
                  </a:lnTo>
                  <a:lnTo>
                    <a:pt x="1296275" y="22478"/>
                  </a:lnTo>
                  <a:lnTo>
                    <a:pt x="1295322" y="21385"/>
                  </a:lnTo>
                  <a:close/>
                </a:path>
                <a:path w="1324609" h="434339">
                  <a:moveTo>
                    <a:pt x="1320497" y="124888"/>
                  </a:moveTo>
                  <a:lnTo>
                    <a:pt x="1295527" y="124888"/>
                  </a:lnTo>
                  <a:lnTo>
                    <a:pt x="1300352" y="148256"/>
                  </a:lnTo>
                  <a:lnTo>
                    <a:pt x="1324228" y="143303"/>
                  </a:lnTo>
                  <a:lnTo>
                    <a:pt x="1320497" y="124888"/>
                  </a:lnTo>
                  <a:close/>
                </a:path>
                <a:path w="1324609" h="434339">
                  <a:moveTo>
                    <a:pt x="1309921" y="72691"/>
                  </a:moveTo>
                  <a:lnTo>
                    <a:pt x="1284985" y="72691"/>
                  </a:lnTo>
                  <a:lnTo>
                    <a:pt x="1288033" y="87550"/>
                  </a:lnTo>
                  <a:lnTo>
                    <a:pt x="1289131" y="96813"/>
                  </a:lnTo>
                  <a:lnTo>
                    <a:pt x="1271555" y="133476"/>
                  </a:lnTo>
                  <a:lnTo>
                    <a:pt x="1247266" y="141652"/>
                  </a:lnTo>
                  <a:lnTo>
                    <a:pt x="1285967" y="141652"/>
                  </a:lnTo>
                  <a:lnTo>
                    <a:pt x="1288635" y="138491"/>
                  </a:lnTo>
                  <a:lnTo>
                    <a:pt x="1295018" y="125015"/>
                  </a:lnTo>
                  <a:lnTo>
                    <a:pt x="1295527" y="124888"/>
                  </a:lnTo>
                  <a:lnTo>
                    <a:pt x="1320497" y="124888"/>
                  </a:lnTo>
                  <a:lnTo>
                    <a:pt x="1309921" y="72691"/>
                  </a:lnTo>
                  <a:close/>
                </a:path>
                <a:path w="1324609" h="434339">
                  <a:moveTo>
                    <a:pt x="1264306" y="0"/>
                  </a:moveTo>
                  <a:lnTo>
                    <a:pt x="1214215" y="10175"/>
                  </a:lnTo>
                  <a:lnTo>
                    <a:pt x="1192656" y="25447"/>
                  </a:lnTo>
                  <a:lnTo>
                    <a:pt x="1197609" y="49958"/>
                  </a:lnTo>
                  <a:lnTo>
                    <a:pt x="1207152" y="39677"/>
                  </a:lnTo>
                  <a:lnTo>
                    <a:pt x="1217850" y="31527"/>
                  </a:lnTo>
                  <a:lnTo>
                    <a:pt x="1229667" y="25544"/>
                  </a:lnTo>
                  <a:lnTo>
                    <a:pt x="1242567" y="21764"/>
                  </a:lnTo>
                  <a:lnTo>
                    <a:pt x="1256545" y="21385"/>
                  </a:lnTo>
                  <a:lnTo>
                    <a:pt x="1295322" y="21385"/>
                  </a:lnTo>
                  <a:lnTo>
                    <a:pt x="1282874" y="7096"/>
                  </a:lnTo>
                  <a:lnTo>
                    <a:pt x="1264306" y="0"/>
                  </a:lnTo>
                  <a:close/>
                </a:path>
              </a:pathLst>
            </a:custGeom>
            <a:solidFill>
              <a:srgbClr val="FFFFFF"/>
            </a:solidFill>
          </p:spPr>
          <p:txBody>
            <a:bodyPr wrap="square" lIns="0" tIns="0" rIns="0" bIns="0" rtlCol="0"/>
            <a:lstStyle/>
            <a:p>
              <a:endParaRPr/>
            </a:p>
          </p:txBody>
        </p:sp>
        <p:sp>
          <p:nvSpPr>
            <p:cNvPr id="73" name="object 73"/>
            <p:cNvSpPr/>
            <p:nvPr/>
          </p:nvSpPr>
          <p:spPr>
            <a:xfrm>
              <a:off x="8563228" y="2003297"/>
              <a:ext cx="1583055" cy="356870"/>
            </a:xfrm>
            <a:custGeom>
              <a:avLst/>
              <a:gdLst/>
              <a:ahLst/>
              <a:cxnLst/>
              <a:rect l="l" t="t" r="r" b="b"/>
              <a:pathLst>
                <a:path w="1583054" h="356869">
                  <a:moveTo>
                    <a:pt x="67060" y="255524"/>
                  </a:moveTo>
                  <a:lnTo>
                    <a:pt x="38480" y="255524"/>
                  </a:lnTo>
                  <a:lnTo>
                    <a:pt x="53848" y="356362"/>
                  </a:lnTo>
                  <a:lnTo>
                    <a:pt x="81788" y="352043"/>
                  </a:lnTo>
                  <a:lnTo>
                    <a:pt x="67060" y="255524"/>
                  </a:lnTo>
                  <a:close/>
                </a:path>
                <a:path w="1583054" h="356869">
                  <a:moveTo>
                    <a:pt x="98171" y="223265"/>
                  </a:moveTo>
                  <a:lnTo>
                    <a:pt x="0" y="238251"/>
                  </a:lnTo>
                  <a:lnTo>
                    <a:pt x="3428" y="260857"/>
                  </a:lnTo>
                  <a:lnTo>
                    <a:pt x="38480" y="255524"/>
                  </a:lnTo>
                  <a:lnTo>
                    <a:pt x="67060" y="255524"/>
                  </a:lnTo>
                  <a:lnTo>
                    <a:pt x="66421" y="251332"/>
                  </a:lnTo>
                  <a:lnTo>
                    <a:pt x="101600" y="245999"/>
                  </a:lnTo>
                  <a:lnTo>
                    <a:pt x="98171" y="223265"/>
                  </a:lnTo>
                  <a:close/>
                </a:path>
                <a:path w="1583054" h="356869">
                  <a:moveTo>
                    <a:pt x="175958" y="210442"/>
                  </a:moveTo>
                  <a:lnTo>
                    <a:pt x="138683" y="219630"/>
                  </a:lnTo>
                  <a:lnTo>
                    <a:pt x="111521" y="258984"/>
                  </a:lnTo>
                  <a:lnTo>
                    <a:pt x="110226" y="272010"/>
                  </a:lnTo>
                  <a:lnTo>
                    <a:pt x="111251" y="286130"/>
                  </a:lnTo>
                  <a:lnTo>
                    <a:pt x="134874" y="328549"/>
                  </a:lnTo>
                  <a:lnTo>
                    <a:pt x="167913" y="340050"/>
                  </a:lnTo>
                  <a:lnTo>
                    <a:pt x="180721" y="339216"/>
                  </a:lnTo>
                  <a:lnTo>
                    <a:pt x="193458" y="336119"/>
                  </a:lnTo>
                  <a:lnTo>
                    <a:pt x="204612" y="331009"/>
                  </a:lnTo>
                  <a:lnTo>
                    <a:pt x="214171" y="323875"/>
                  </a:lnTo>
                  <a:lnTo>
                    <a:pt x="221503" y="315420"/>
                  </a:lnTo>
                  <a:lnTo>
                    <a:pt x="170811" y="315420"/>
                  </a:lnTo>
                  <a:lnTo>
                    <a:pt x="164528" y="314325"/>
                  </a:lnTo>
                  <a:lnTo>
                    <a:pt x="140335" y="280162"/>
                  </a:lnTo>
                  <a:lnTo>
                    <a:pt x="139616" y="271144"/>
                  </a:lnTo>
                  <a:lnTo>
                    <a:pt x="140049" y="263556"/>
                  </a:lnTo>
                  <a:lnTo>
                    <a:pt x="166116" y="235330"/>
                  </a:lnTo>
                  <a:lnTo>
                    <a:pt x="172902" y="234997"/>
                  </a:lnTo>
                  <a:lnTo>
                    <a:pt x="220303" y="234997"/>
                  </a:lnTo>
                  <a:lnTo>
                    <a:pt x="217132" y="230332"/>
                  </a:lnTo>
                  <a:lnTo>
                    <a:pt x="208534" y="222123"/>
                  </a:lnTo>
                  <a:lnTo>
                    <a:pt x="198628" y="215864"/>
                  </a:lnTo>
                  <a:lnTo>
                    <a:pt x="187769" y="211962"/>
                  </a:lnTo>
                  <a:lnTo>
                    <a:pt x="175958" y="210442"/>
                  </a:lnTo>
                  <a:close/>
                </a:path>
                <a:path w="1583054" h="356869">
                  <a:moveTo>
                    <a:pt x="220303" y="234997"/>
                  </a:moveTo>
                  <a:lnTo>
                    <a:pt x="172902" y="234997"/>
                  </a:lnTo>
                  <a:lnTo>
                    <a:pt x="179165" y="236093"/>
                  </a:lnTo>
                  <a:lnTo>
                    <a:pt x="184904" y="238617"/>
                  </a:lnTo>
                  <a:lnTo>
                    <a:pt x="203561" y="279201"/>
                  </a:lnTo>
                  <a:lnTo>
                    <a:pt x="203619" y="280162"/>
                  </a:lnTo>
                  <a:lnTo>
                    <a:pt x="203215" y="287909"/>
                  </a:lnTo>
                  <a:lnTo>
                    <a:pt x="170811" y="315420"/>
                  </a:lnTo>
                  <a:lnTo>
                    <a:pt x="221503" y="315420"/>
                  </a:lnTo>
                  <a:lnTo>
                    <a:pt x="222123" y="314705"/>
                  </a:lnTo>
                  <a:lnTo>
                    <a:pt x="228026" y="303966"/>
                  </a:lnTo>
                  <a:lnTo>
                    <a:pt x="231632" y="292131"/>
                  </a:lnTo>
                  <a:lnTo>
                    <a:pt x="232927" y="279201"/>
                  </a:lnTo>
                  <a:lnTo>
                    <a:pt x="231901" y="265175"/>
                  </a:lnTo>
                  <a:lnTo>
                    <a:pt x="228804" y="251894"/>
                  </a:lnTo>
                  <a:lnTo>
                    <a:pt x="223885" y="240268"/>
                  </a:lnTo>
                  <a:lnTo>
                    <a:pt x="220303" y="234997"/>
                  </a:lnTo>
                  <a:close/>
                </a:path>
                <a:path w="1583054" h="356869">
                  <a:moveTo>
                    <a:pt x="307810" y="193871"/>
                  </a:moveTo>
                  <a:lnTo>
                    <a:pt x="287020" y="194563"/>
                  </a:lnTo>
                  <a:lnTo>
                    <a:pt x="243459" y="201167"/>
                  </a:lnTo>
                  <a:lnTo>
                    <a:pt x="262254" y="324612"/>
                  </a:lnTo>
                  <a:lnTo>
                    <a:pt x="290068" y="320293"/>
                  </a:lnTo>
                  <a:lnTo>
                    <a:pt x="283591" y="277875"/>
                  </a:lnTo>
                  <a:lnTo>
                    <a:pt x="296925" y="275843"/>
                  </a:lnTo>
                  <a:lnTo>
                    <a:pt x="332250" y="256793"/>
                  </a:lnTo>
                  <a:lnTo>
                    <a:pt x="280416" y="256793"/>
                  </a:lnTo>
                  <a:lnTo>
                    <a:pt x="274574" y="218312"/>
                  </a:lnTo>
                  <a:lnTo>
                    <a:pt x="285496" y="216662"/>
                  </a:lnTo>
                  <a:lnTo>
                    <a:pt x="295352" y="216352"/>
                  </a:lnTo>
                  <a:lnTo>
                    <a:pt x="336253" y="216352"/>
                  </a:lnTo>
                  <a:lnTo>
                    <a:pt x="334150" y="210012"/>
                  </a:lnTo>
                  <a:lnTo>
                    <a:pt x="323516" y="199024"/>
                  </a:lnTo>
                  <a:lnTo>
                    <a:pt x="307810" y="193871"/>
                  </a:lnTo>
                  <a:close/>
                </a:path>
                <a:path w="1583054" h="356869">
                  <a:moveTo>
                    <a:pt x="336253" y="216352"/>
                  </a:moveTo>
                  <a:lnTo>
                    <a:pt x="295352" y="216352"/>
                  </a:lnTo>
                  <a:lnTo>
                    <a:pt x="302815" y="218852"/>
                  </a:lnTo>
                  <a:lnTo>
                    <a:pt x="307873" y="224162"/>
                  </a:lnTo>
                  <a:lnTo>
                    <a:pt x="310515" y="232282"/>
                  </a:lnTo>
                  <a:lnTo>
                    <a:pt x="310447" y="240998"/>
                  </a:lnTo>
                  <a:lnTo>
                    <a:pt x="307213" y="247713"/>
                  </a:lnTo>
                  <a:lnTo>
                    <a:pt x="300835" y="252428"/>
                  </a:lnTo>
                  <a:lnTo>
                    <a:pt x="291338" y="255142"/>
                  </a:lnTo>
                  <a:lnTo>
                    <a:pt x="280416" y="256793"/>
                  </a:lnTo>
                  <a:lnTo>
                    <a:pt x="332250" y="256793"/>
                  </a:lnTo>
                  <a:lnTo>
                    <a:pt x="335760" y="251753"/>
                  </a:lnTo>
                  <a:lnTo>
                    <a:pt x="338899" y="244062"/>
                  </a:lnTo>
                  <a:lnTo>
                    <a:pt x="340229" y="235751"/>
                  </a:lnTo>
                  <a:lnTo>
                    <a:pt x="339725" y="226822"/>
                  </a:lnTo>
                  <a:lnTo>
                    <a:pt x="336253" y="216352"/>
                  </a:lnTo>
                  <a:close/>
                </a:path>
                <a:path w="1583054" h="356869">
                  <a:moveTo>
                    <a:pt x="379729" y="180466"/>
                  </a:moveTo>
                  <a:lnTo>
                    <a:pt x="351917" y="184657"/>
                  </a:lnTo>
                  <a:lnTo>
                    <a:pt x="370713" y="308101"/>
                  </a:lnTo>
                  <a:lnTo>
                    <a:pt x="444246" y="296925"/>
                  </a:lnTo>
                  <a:lnTo>
                    <a:pt x="441876" y="281304"/>
                  </a:lnTo>
                  <a:lnTo>
                    <a:pt x="395097" y="281304"/>
                  </a:lnTo>
                  <a:lnTo>
                    <a:pt x="379729" y="180466"/>
                  </a:lnTo>
                  <a:close/>
                </a:path>
                <a:path w="1583054" h="356869">
                  <a:moveTo>
                    <a:pt x="465709" y="167259"/>
                  </a:moveTo>
                  <a:lnTo>
                    <a:pt x="437896" y="171576"/>
                  </a:lnTo>
                  <a:lnTo>
                    <a:pt x="448691" y="242824"/>
                  </a:lnTo>
                  <a:lnTo>
                    <a:pt x="455481" y="266108"/>
                  </a:lnTo>
                  <a:lnTo>
                    <a:pt x="467487" y="281654"/>
                  </a:lnTo>
                  <a:lnTo>
                    <a:pt x="484731" y="289436"/>
                  </a:lnTo>
                  <a:lnTo>
                    <a:pt x="507238" y="289432"/>
                  </a:lnTo>
                  <a:lnTo>
                    <a:pt x="529383" y="282529"/>
                  </a:lnTo>
                  <a:lnTo>
                    <a:pt x="544004" y="269636"/>
                  </a:lnTo>
                  <a:lnTo>
                    <a:pt x="545634" y="265302"/>
                  </a:lnTo>
                  <a:lnTo>
                    <a:pt x="504698" y="265302"/>
                  </a:lnTo>
                  <a:lnTo>
                    <a:pt x="494151" y="264997"/>
                  </a:lnTo>
                  <a:lnTo>
                    <a:pt x="485949" y="260476"/>
                  </a:lnTo>
                  <a:lnTo>
                    <a:pt x="480105" y="251765"/>
                  </a:lnTo>
                  <a:lnTo>
                    <a:pt x="476630" y="238887"/>
                  </a:lnTo>
                  <a:lnTo>
                    <a:pt x="465709" y="167259"/>
                  </a:lnTo>
                  <a:close/>
                </a:path>
                <a:path w="1583054" h="356869">
                  <a:moveTo>
                    <a:pt x="440817" y="274319"/>
                  </a:moveTo>
                  <a:lnTo>
                    <a:pt x="395097" y="281304"/>
                  </a:lnTo>
                  <a:lnTo>
                    <a:pt x="441876" y="281304"/>
                  </a:lnTo>
                  <a:lnTo>
                    <a:pt x="440817" y="274319"/>
                  </a:lnTo>
                  <a:close/>
                </a:path>
                <a:path w="1583054" h="356869">
                  <a:moveTo>
                    <a:pt x="540003" y="155955"/>
                  </a:moveTo>
                  <a:lnTo>
                    <a:pt x="512191" y="160274"/>
                  </a:lnTo>
                  <a:lnTo>
                    <a:pt x="523240" y="232917"/>
                  </a:lnTo>
                  <a:lnTo>
                    <a:pt x="523718" y="245800"/>
                  </a:lnTo>
                  <a:lnTo>
                    <a:pt x="520779" y="255492"/>
                  </a:lnTo>
                  <a:lnTo>
                    <a:pt x="514435" y="261993"/>
                  </a:lnTo>
                  <a:lnTo>
                    <a:pt x="504698" y="265302"/>
                  </a:lnTo>
                  <a:lnTo>
                    <a:pt x="545634" y="265302"/>
                  </a:lnTo>
                  <a:lnTo>
                    <a:pt x="551100" y="250767"/>
                  </a:lnTo>
                  <a:lnTo>
                    <a:pt x="550672" y="225932"/>
                  </a:lnTo>
                  <a:lnTo>
                    <a:pt x="540003" y="155955"/>
                  </a:lnTo>
                  <a:close/>
                </a:path>
                <a:path w="1583054" h="356869">
                  <a:moveTo>
                    <a:pt x="608076" y="145668"/>
                  </a:moveTo>
                  <a:lnTo>
                    <a:pt x="567436" y="151891"/>
                  </a:lnTo>
                  <a:lnTo>
                    <a:pt x="586231" y="275209"/>
                  </a:lnTo>
                  <a:lnTo>
                    <a:pt x="611251" y="271399"/>
                  </a:lnTo>
                  <a:lnTo>
                    <a:pt x="600837" y="203200"/>
                  </a:lnTo>
                  <a:lnTo>
                    <a:pt x="594868" y="171323"/>
                  </a:lnTo>
                  <a:lnTo>
                    <a:pt x="595629" y="171196"/>
                  </a:lnTo>
                  <a:lnTo>
                    <a:pt x="621494" y="171196"/>
                  </a:lnTo>
                  <a:lnTo>
                    <a:pt x="608076" y="145668"/>
                  </a:lnTo>
                  <a:close/>
                </a:path>
                <a:path w="1583054" h="356869">
                  <a:moveTo>
                    <a:pt x="621494" y="171196"/>
                  </a:moveTo>
                  <a:lnTo>
                    <a:pt x="595629" y="171196"/>
                  </a:lnTo>
                  <a:lnTo>
                    <a:pt x="598804" y="180212"/>
                  </a:lnTo>
                  <a:lnTo>
                    <a:pt x="600964" y="185674"/>
                  </a:lnTo>
                  <a:lnTo>
                    <a:pt x="602106" y="187832"/>
                  </a:lnTo>
                  <a:lnTo>
                    <a:pt x="644271" y="266446"/>
                  </a:lnTo>
                  <a:lnTo>
                    <a:pt x="667003" y="263016"/>
                  </a:lnTo>
                  <a:lnTo>
                    <a:pt x="672681" y="231901"/>
                  </a:lnTo>
                  <a:lnTo>
                    <a:pt x="651510" y="231901"/>
                  </a:lnTo>
                  <a:lnTo>
                    <a:pt x="649731" y="226187"/>
                  </a:lnTo>
                  <a:lnTo>
                    <a:pt x="647446" y="220472"/>
                  </a:lnTo>
                  <a:lnTo>
                    <a:pt x="644525" y="215011"/>
                  </a:lnTo>
                  <a:lnTo>
                    <a:pt x="621494" y="171196"/>
                  </a:lnTo>
                  <a:close/>
                </a:path>
                <a:path w="1583054" h="356869">
                  <a:moveTo>
                    <a:pt x="712163" y="157606"/>
                  </a:moveTo>
                  <a:lnTo>
                    <a:pt x="685165" y="157606"/>
                  </a:lnTo>
                  <a:lnTo>
                    <a:pt x="685857" y="165480"/>
                  </a:lnTo>
                  <a:lnTo>
                    <a:pt x="686482" y="171545"/>
                  </a:lnTo>
                  <a:lnTo>
                    <a:pt x="687254" y="178002"/>
                  </a:lnTo>
                  <a:lnTo>
                    <a:pt x="688086" y="184150"/>
                  </a:lnTo>
                  <a:lnTo>
                    <a:pt x="699389" y="258063"/>
                  </a:lnTo>
                  <a:lnTo>
                    <a:pt x="726821" y="253873"/>
                  </a:lnTo>
                  <a:lnTo>
                    <a:pt x="712163" y="157606"/>
                  </a:lnTo>
                  <a:close/>
                </a:path>
                <a:path w="1583054" h="356869">
                  <a:moveTo>
                    <a:pt x="708025" y="130428"/>
                  </a:moveTo>
                  <a:lnTo>
                    <a:pt x="668401" y="136398"/>
                  </a:lnTo>
                  <a:lnTo>
                    <a:pt x="654303" y="213232"/>
                  </a:lnTo>
                  <a:lnTo>
                    <a:pt x="653288" y="218566"/>
                  </a:lnTo>
                  <a:lnTo>
                    <a:pt x="652526" y="224789"/>
                  </a:lnTo>
                  <a:lnTo>
                    <a:pt x="652018" y="231901"/>
                  </a:lnTo>
                  <a:lnTo>
                    <a:pt x="672681" y="231901"/>
                  </a:lnTo>
                  <a:lnTo>
                    <a:pt x="683768" y="171068"/>
                  </a:lnTo>
                  <a:lnTo>
                    <a:pt x="684149" y="165480"/>
                  </a:lnTo>
                  <a:lnTo>
                    <a:pt x="684402" y="157734"/>
                  </a:lnTo>
                  <a:lnTo>
                    <a:pt x="685165" y="157606"/>
                  </a:lnTo>
                  <a:lnTo>
                    <a:pt x="712163" y="157606"/>
                  </a:lnTo>
                  <a:lnTo>
                    <a:pt x="708025" y="130428"/>
                  </a:lnTo>
                  <a:close/>
                </a:path>
                <a:path w="1583054" h="356869">
                  <a:moveTo>
                    <a:pt x="744347" y="218186"/>
                  </a:moveTo>
                  <a:lnTo>
                    <a:pt x="748538" y="245744"/>
                  </a:lnTo>
                  <a:lnTo>
                    <a:pt x="753364" y="247268"/>
                  </a:lnTo>
                  <a:lnTo>
                    <a:pt x="758951" y="248157"/>
                  </a:lnTo>
                  <a:lnTo>
                    <a:pt x="771525" y="248665"/>
                  </a:lnTo>
                  <a:lnTo>
                    <a:pt x="778001" y="248285"/>
                  </a:lnTo>
                  <a:lnTo>
                    <a:pt x="822071" y="230250"/>
                  </a:lnTo>
                  <a:lnTo>
                    <a:pt x="824648" y="226440"/>
                  </a:lnTo>
                  <a:lnTo>
                    <a:pt x="774319" y="226440"/>
                  </a:lnTo>
                  <a:lnTo>
                    <a:pt x="768223" y="226313"/>
                  </a:lnTo>
                  <a:lnTo>
                    <a:pt x="762000" y="225043"/>
                  </a:lnTo>
                  <a:lnTo>
                    <a:pt x="755903" y="223900"/>
                  </a:lnTo>
                  <a:lnTo>
                    <a:pt x="749935" y="221614"/>
                  </a:lnTo>
                  <a:lnTo>
                    <a:pt x="744347" y="218186"/>
                  </a:lnTo>
                  <a:close/>
                </a:path>
                <a:path w="1583054" h="356869">
                  <a:moveTo>
                    <a:pt x="800480" y="116204"/>
                  </a:moveTo>
                  <a:lnTo>
                    <a:pt x="790321" y="116204"/>
                  </a:lnTo>
                  <a:lnTo>
                    <a:pt x="784478" y="116586"/>
                  </a:lnTo>
                  <a:lnTo>
                    <a:pt x="745363" y="131444"/>
                  </a:lnTo>
                  <a:lnTo>
                    <a:pt x="736600" y="144525"/>
                  </a:lnTo>
                  <a:lnTo>
                    <a:pt x="734695" y="149478"/>
                  </a:lnTo>
                  <a:lnTo>
                    <a:pt x="750131" y="185181"/>
                  </a:lnTo>
                  <a:lnTo>
                    <a:pt x="777113" y="194944"/>
                  </a:lnTo>
                  <a:lnTo>
                    <a:pt x="780669" y="195961"/>
                  </a:lnTo>
                  <a:lnTo>
                    <a:pt x="784098" y="196976"/>
                  </a:lnTo>
                  <a:lnTo>
                    <a:pt x="787146" y="198119"/>
                  </a:lnTo>
                  <a:lnTo>
                    <a:pt x="789813" y="199389"/>
                  </a:lnTo>
                  <a:lnTo>
                    <a:pt x="792479" y="200532"/>
                  </a:lnTo>
                  <a:lnTo>
                    <a:pt x="799592" y="211581"/>
                  </a:lnTo>
                  <a:lnTo>
                    <a:pt x="799338" y="213360"/>
                  </a:lnTo>
                  <a:lnTo>
                    <a:pt x="798068" y="216662"/>
                  </a:lnTo>
                  <a:lnTo>
                    <a:pt x="797051" y="218186"/>
                  </a:lnTo>
                  <a:lnTo>
                    <a:pt x="795401" y="219582"/>
                  </a:lnTo>
                  <a:lnTo>
                    <a:pt x="793876" y="220979"/>
                  </a:lnTo>
                  <a:lnTo>
                    <a:pt x="791845" y="222123"/>
                  </a:lnTo>
                  <a:lnTo>
                    <a:pt x="786765" y="224154"/>
                  </a:lnTo>
                  <a:lnTo>
                    <a:pt x="783717" y="225043"/>
                  </a:lnTo>
                  <a:lnTo>
                    <a:pt x="774319" y="226440"/>
                  </a:lnTo>
                  <a:lnTo>
                    <a:pt x="824648" y="226440"/>
                  </a:lnTo>
                  <a:lnTo>
                    <a:pt x="824992" y="225932"/>
                  </a:lnTo>
                  <a:lnTo>
                    <a:pt x="828801" y="215773"/>
                  </a:lnTo>
                  <a:lnTo>
                    <a:pt x="829182" y="209803"/>
                  </a:lnTo>
                  <a:lnTo>
                    <a:pt x="827404" y="197865"/>
                  </a:lnTo>
                  <a:lnTo>
                    <a:pt x="795527" y="171450"/>
                  </a:lnTo>
                  <a:lnTo>
                    <a:pt x="786511" y="169290"/>
                  </a:lnTo>
                  <a:lnTo>
                    <a:pt x="783081" y="168275"/>
                  </a:lnTo>
                  <a:lnTo>
                    <a:pt x="779906" y="167386"/>
                  </a:lnTo>
                  <a:lnTo>
                    <a:pt x="776859" y="166369"/>
                  </a:lnTo>
                  <a:lnTo>
                    <a:pt x="774192" y="165353"/>
                  </a:lnTo>
                  <a:lnTo>
                    <a:pt x="772032" y="164084"/>
                  </a:lnTo>
                  <a:lnTo>
                    <a:pt x="769747" y="162940"/>
                  </a:lnTo>
                  <a:lnTo>
                    <a:pt x="767969" y="161671"/>
                  </a:lnTo>
                  <a:lnTo>
                    <a:pt x="765301" y="158750"/>
                  </a:lnTo>
                  <a:lnTo>
                    <a:pt x="764413" y="156972"/>
                  </a:lnTo>
                  <a:lnTo>
                    <a:pt x="763904" y="153035"/>
                  </a:lnTo>
                  <a:lnTo>
                    <a:pt x="764031" y="151256"/>
                  </a:lnTo>
                  <a:lnTo>
                    <a:pt x="764848" y="149478"/>
                  </a:lnTo>
                  <a:lnTo>
                    <a:pt x="765555" y="147827"/>
                  </a:lnTo>
                  <a:lnTo>
                    <a:pt x="766699" y="146303"/>
                  </a:lnTo>
                  <a:lnTo>
                    <a:pt x="768350" y="145034"/>
                  </a:lnTo>
                  <a:lnTo>
                    <a:pt x="770001" y="143637"/>
                  </a:lnTo>
                  <a:lnTo>
                    <a:pt x="787780" y="138684"/>
                  </a:lnTo>
                  <a:lnTo>
                    <a:pt x="790321" y="138684"/>
                  </a:lnTo>
                  <a:lnTo>
                    <a:pt x="792988" y="138556"/>
                  </a:lnTo>
                  <a:lnTo>
                    <a:pt x="812821" y="138556"/>
                  </a:lnTo>
                  <a:lnTo>
                    <a:pt x="809625" y="117728"/>
                  </a:lnTo>
                  <a:lnTo>
                    <a:pt x="805179" y="116712"/>
                  </a:lnTo>
                  <a:lnTo>
                    <a:pt x="800480" y="116204"/>
                  </a:lnTo>
                  <a:close/>
                </a:path>
                <a:path w="1583054" h="356869">
                  <a:moveTo>
                    <a:pt x="812821" y="138556"/>
                  </a:moveTo>
                  <a:lnTo>
                    <a:pt x="792988" y="138556"/>
                  </a:lnTo>
                  <a:lnTo>
                    <a:pt x="798322" y="139064"/>
                  </a:lnTo>
                  <a:lnTo>
                    <a:pt x="800989" y="139446"/>
                  </a:lnTo>
                  <a:lnTo>
                    <a:pt x="813562" y="143382"/>
                  </a:lnTo>
                  <a:lnTo>
                    <a:pt x="812821" y="138556"/>
                  </a:lnTo>
                  <a:close/>
                </a:path>
                <a:path w="1583054" h="356869">
                  <a:moveTo>
                    <a:pt x="898778" y="101346"/>
                  </a:moveTo>
                  <a:lnTo>
                    <a:pt x="865759" y="106425"/>
                  </a:lnTo>
                  <a:lnTo>
                    <a:pt x="839597" y="236600"/>
                  </a:lnTo>
                  <a:lnTo>
                    <a:pt x="869696" y="232028"/>
                  </a:lnTo>
                  <a:lnTo>
                    <a:pt x="874268" y="203326"/>
                  </a:lnTo>
                  <a:lnTo>
                    <a:pt x="918210" y="196596"/>
                  </a:lnTo>
                  <a:lnTo>
                    <a:pt x="949876" y="196596"/>
                  </a:lnTo>
                  <a:lnTo>
                    <a:pt x="941564" y="181101"/>
                  </a:lnTo>
                  <a:lnTo>
                    <a:pt x="876935" y="181101"/>
                  </a:lnTo>
                  <a:lnTo>
                    <a:pt x="884099" y="136778"/>
                  </a:lnTo>
                  <a:lnTo>
                    <a:pt x="884554" y="133476"/>
                  </a:lnTo>
                  <a:lnTo>
                    <a:pt x="884809" y="129793"/>
                  </a:lnTo>
                  <a:lnTo>
                    <a:pt x="884554" y="126111"/>
                  </a:lnTo>
                  <a:lnTo>
                    <a:pt x="885190" y="125984"/>
                  </a:lnTo>
                  <a:lnTo>
                    <a:pt x="911996" y="125984"/>
                  </a:lnTo>
                  <a:lnTo>
                    <a:pt x="898778" y="101346"/>
                  </a:lnTo>
                  <a:close/>
                </a:path>
                <a:path w="1583054" h="356869">
                  <a:moveTo>
                    <a:pt x="949876" y="196596"/>
                  </a:moveTo>
                  <a:lnTo>
                    <a:pt x="918210" y="196596"/>
                  </a:lnTo>
                  <a:lnTo>
                    <a:pt x="931164" y="222757"/>
                  </a:lnTo>
                  <a:lnTo>
                    <a:pt x="961390" y="218059"/>
                  </a:lnTo>
                  <a:lnTo>
                    <a:pt x="949876" y="196596"/>
                  </a:lnTo>
                  <a:close/>
                </a:path>
                <a:path w="1583054" h="356869">
                  <a:moveTo>
                    <a:pt x="985393" y="88137"/>
                  </a:moveTo>
                  <a:lnTo>
                    <a:pt x="957579" y="92455"/>
                  </a:lnTo>
                  <a:lnTo>
                    <a:pt x="976376" y="215773"/>
                  </a:lnTo>
                  <a:lnTo>
                    <a:pt x="1049909" y="204597"/>
                  </a:lnTo>
                  <a:lnTo>
                    <a:pt x="1047526" y="188975"/>
                  </a:lnTo>
                  <a:lnTo>
                    <a:pt x="1000760" y="188975"/>
                  </a:lnTo>
                  <a:lnTo>
                    <a:pt x="985393" y="88137"/>
                  </a:lnTo>
                  <a:close/>
                </a:path>
                <a:path w="1583054" h="356869">
                  <a:moveTo>
                    <a:pt x="1046479" y="182117"/>
                  </a:moveTo>
                  <a:lnTo>
                    <a:pt x="1000760" y="188975"/>
                  </a:lnTo>
                  <a:lnTo>
                    <a:pt x="1047526" y="188975"/>
                  </a:lnTo>
                  <a:lnTo>
                    <a:pt x="1046479" y="182117"/>
                  </a:lnTo>
                  <a:close/>
                </a:path>
                <a:path w="1583054" h="356869">
                  <a:moveTo>
                    <a:pt x="911996" y="125984"/>
                  </a:moveTo>
                  <a:lnTo>
                    <a:pt x="885190" y="125984"/>
                  </a:lnTo>
                  <a:lnTo>
                    <a:pt x="886205" y="130175"/>
                  </a:lnTo>
                  <a:lnTo>
                    <a:pt x="887476" y="133857"/>
                  </a:lnTo>
                  <a:lnTo>
                    <a:pt x="889000" y="136778"/>
                  </a:lnTo>
                  <a:lnTo>
                    <a:pt x="908557" y="176275"/>
                  </a:lnTo>
                  <a:lnTo>
                    <a:pt x="876935" y="181101"/>
                  </a:lnTo>
                  <a:lnTo>
                    <a:pt x="941564" y="181101"/>
                  </a:lnTo>
                  <a:lnTo>
                    <a:pt x="911996" y="125984"/>
                  </a:lnTo>
                  <a:close/>
                </a:path>
                <a:path w="1583054" h="356869">
                  <a:moveTo>
                    <a:pt x="1119504" y="67690"/>
                  </a:moveTo>
                  <a:lnTo>
                    <a:pt x="1091692" y="72009"/>
                  </a:lnTo>
                  <a:lnTo>
                    <a:pt x="1110488" y="195452"/>
                  </a:lnTo>
                  <a:lnTo>
                    <a:pt x="1138301" y="191135"/>
                  </a:lnTo>
                  <a:lnTo>
                    <a:pt x="1129156" y="130682"/>
                  </a:lnTo>
                  <a:lnTo>
                    <a:pt x="1164822" y="130682"/>
                  </a:lnTo>
                  <a:lnTo>
                    <a:pt x="1160331" y="126111"/>
                  </a:lnTo>
                  <a:lnTo>
                    <a:pt x="1128395" y="126111"/>
                  </a:lnTo>
                  <a:lnTo>
                    <a:pt x="1119504" y="67690"/>
                  </a:lnTo>
                  <a:close/>
                </a:path>
                <a:path w="1583054" h="356869">
                  <a:moveTo>
                    <a:pt x="1164822" y="130682"/>
                  </a:moveTo>
                  <a:lnTo>
                    <a:pt x="1129538" y="130682"/>
                  </a:lnTo>
                  <a:lnTo>
                    <a:pt x="1131570" y="133985"/>
                  </a:lnTo>
                  <a:lnTo>
                    <a:pt x="1132967" y="136016"/>
                  </a:lnTo>
                  <a:lnTo>
                    <a:pt x="1133855" y="137032"/>
                  </a:lnTo>
                  <a:lnTo>
                    <a:pt x="1178052" y="185165"/>
                  </a:lnTo>
                  <a:lnTo>
                    <a:pt x="1212269" y="179959"/>
                  </a:lnTo>
                  <a:lnTo>
                    <a:pt x="1211706" y="179959"/>
                  </a:lnTo>
                  <a:lnTo>
                    <a:pt x="1211965" y="178672"/>
                  </a:lnTo>
                  <a:lnTo>
                    <a:pt x="1164822" y="130682"/>
                  </a:lnTo>
                  <a:close/>
                </a:path>
                <a:path w="1583054" h="356869">
                  <a:moveTo>
                    <a:pt x="1211965" y="178672"/>
                  </a:moveTo>
                  <a:lnTo>
                    <a:pt x="1211706" y="179959"/>
                  </a:lnTo>
                  <a:lnTo>
                    <a:pt x="1213031" y="179758"/>
                  </a:lnTo>
                  <a:lnTo>
                    <a:pt x="1211965" y="178672"/>
                  </a:lnTo>
                  <a:close/>
                </a:path>
                <a:path w="1583054" h="356869">
                  <a:moveTo>
                    <a:pt x="1213031" y="179758"/>
                  </a:moveTo>
                  <a:lnTo>
                    <a:pt x="1211706" y="179959"/>
                  </a:lnTo>
                  <a:lnTo>
                    <a:pt x="1212269" y="179959"/>
                  </a:lnTo>
                  <a:lnTo>
                    <a:pt x="1213103" y="179831"/>
                  </a:lnTo>
                  <a:close/>
                </a:path>
                <a:path w="1583054" h="356869">
                  <a:moveTo>
                    <a:pt x="1270889" y="44703"/>
                  </a:moveTo>
                  <a:lnTo>
                    <a:pt x="1237869" y="49656"/>
                  </a:lnTo>
                  <a:lnTo>
                    <a:pt x="1211965" y="178672"/>
                  </a:lnTo>
                  <a:lnTo>
                    <a:pt x="1213031" y="179758"/>
                  </a:lnTo>
                  <a:lnTo>
                    <a:pt x="1241932" y="175387"/>
                  </a:lnTo>
                  <a:lnTo>
                    <a:pt x="1246377" y="146557"/>
                  </a:lnTo>
                  <a:lnTo>
                    <a:pt x="1290320" y="139953"/>
                  </a:lnTo>
                  <a:lnTo>
                    <a:pt x="1321986" y="139953"/>
                  </a:lnTo>
                  <a:lnTo>
                    <a:pt x="1313606" y="124332"/>
                  </a:lnTo>
                  <a:lnTo>
                    <a:pt x="1249045" y="124332"/>
                  </a:lnTo>
                  <a:lnTo>
                    <a:pt x="1256792" y="76707"/>
                  </a:lnTo>
                  <a:lnTo>
                    <a:pt x="1256848" y="72009"/>
                  </a:lnTo>
                  <a:lnTo>
                    <a:pt x="1256665" y="69341"/>
                  </a:lnTo>
                  <a:lnTo>
                    <a:pt x="1284106" y="69341"/>
                  </a:lnTo>
                  <a:lnTo>
                    <a:pt x="1270889" y="44703"/>
                  </a:lnTo>
                  <a:close/>
                </a:path>
                <a:path w="1583054" h="356869">
                  <a:moveTo>
                    <a:pt x="1321986" y="139953"/>
                  </a:moveTo>
                  <a:lnTo>
                    <a:pt x="1290320" y="139953"/>
                  </a:lnTo>
                  <a:lnTo>
                    <a:pt x="1303274" y="165988"/>
                  </a:lnTo>
                  <a:lnTo>
                    <a:pt x="1333500" y="161416"/>
                  </a:lnTo>
                  <a:lnTo>
                    <a:pt x="1321986" y="139953"/>
                  </a:lnTo>
                  <a:close/>
                </a:path>
                <a:path w="1583054" h="356869">
                  <a:moveTo>
                    <a:pt x="1373274" y="56641"/>
                  </a:moveTo>
                  <a:lnTo>
                    <a:pt x="1344802" y="56641"/>
                  </a:lnTo>
                  <a:lnTo>
                    <a:pt x="1360043" y="157352"/>
                  </a:lnTo>
                  <a:lnTo>
                    <a:pt x="1387982" y="153162"/>
                  </a:lnTo>
                  <a:lnTo>
                    <a:pt x="1373274" y="56641"/>
                  </a:lnTo>
                  <a:close/>
                </a:path>
                <a:path w="1583054" h="356869">
                  <a:moveTo>
                    <a:pt x="1190625" y="56896"/>
                  </a:moveTo>
                  <a:lnTo>
                    <a:pt x="1157477" y="61975"/>
                  </a:lnTo>
                  <a:lnTo>
                    <a:pt x="1131189" y="118617"/>
                  </a:lnTo>
                  <a:lnTo>
                    <a:pt x="1130046" y="121792"/>
                  </a:lnTo>
                  <a:lnTo>
                    <a:pt x="1128776" y="125984"/>
                  </a:lnTo>
                  <a:lnTo>
                    <a:pt x="1128395" y="126111"/>
                  </a:lnTo>
                  <a:lnTo>
                    <a:pt x="1160331" y="126111"/>
                  </a:lnTo>
                  <a:lnTo>
                    <a:pt x="1156589" y="122300"/>
                  </a:lnTo>
                  <a:lnTo>
                    <a:pt x="1190625" y="56896"/>
                  </a:lnTo>
                  <a:close/>
                </a:path>
                <a:path w="1583054" h="356869">
                  <a:moveTo>
                    <a:pt x="1284106" y="69341"/>
                  </a:moveTo>
                  <a:lnTo>
                    <a:pt x="1257300" y="69341"/>
                  </a:lnTo>
                  <a:lnTo>
                    <a:pt x="1258443" y="73532"/>
                  </a:lnTo>
                  <a:lnTo>
                    <a:pt x="1259713" y="77088"/>
                  </a:lnTo>
                  <a:lnTo>
                    <a:pt x="1261110" y="80137"/>
                  </a:lnTo>
                  <a:lnTo>
                    <a:pt x="1280668" y="119506"/>
                  </a:lnTo>
                  <a:lnTo>
                    <a:pt x="1249045" y="124332"/>
                  </a:lnTo>
                  <a:lnTo>
                    <a:pt x="1313606" y="124332"/>
                  </a:lnTo>
                  <a:lnTo>
                    <a:pt x="1284106" y="69341"/>
                  </a:lnTo>
                  <a:close/>
                </a:path>
                <a:path w="1583054" h="356869">
                  <a:moveTo>
                    <a:pt x="1404366" y="24384"/>
                  </a:moveTo>
                  <a:lnTo>
                    <a:pt x="1306322" y="39242"/>
                  </a:lnTo>
                  <a:lnTo>
                    <a:pt x="1309751" y="61975"/>
                  </a:lnTo>
                  <a:lnTo>
                    <a:pt x="1344802" y="56641"/>
                  </a:lnTo>
                  <a:lnTo>
                    <a:pt x="1373274" y="56641"/>
                  </a:lnTo>
                  <a:lnTo>
                    <a:pt x="1372616" y="52324"/>
                  </a:lnTo>
                  <a:lnTo>
                    <a:pt x="1407795" y="46989"/>
                  </a:lnTo>
                  <a:lnTo>
                    <a:pt x="1404366" y="24384"/>
                  </a:lnTo>
                  <a:close/>
                </a:path>
                <a:path w="1583054" h="356869">
                  <a:moveTo>
                    <a:pt x="1449451" y="17525"/>
                  </a:moveTo>
                  <a:lnTo>
                    <a:pt x="1421638" y="21716"/>
                  </a:lnTo>
                  <a:lnTo>
                    <a:pt x="1440434" y="145161"/>
                  </a:lnTo>
                  <a:lnTo>
                    <a:pt x="1468247" y="140969"/>
                  </a:lnTo>
                  <a:lnTo>
                    <a:pt x="1459102" y="80517"/>
                  </a:lnTo>
                  <a:lnTo>
                    <a:pt x="1459484" y="80390"/>
                  </a:lnTo>
                  <a:lnTo>
                    <a:pt x="1494662" y="80390"/>
                  </a:lnTo>
                  <a:lnTo>
                    <a:pt x="1490160" y="75818"/>
                  </a:lnTo>
                  <a:lnTo>
                    <a:pt x="1458341" y="75818"/>
                  </a:lnTo>
                  <a:lnTo>
                    <a:pt x="1449451" y="17525"/>
                  </a:lnTo>
                  <a:close/>
                </a:path>
                <a:path w="1583054" h="356869">
                  <a:moveTo>
                    <a:pt x="1494662" y="80390"/>
                  </a:moveTo>
                  <a:lnTo>
                    <a:pt x="1459484" y="80390"/>
                  </a:lnTo>
                  <a:lnTo>
                    <a:pt x="1461516" y="83692"/>
                  </a:lnTo>
                  <a:lnTo>
                    <a:pt x="1462913" y="85851"/>
                  </a:lnTo>
                  <a:lnTo>
                    <a:pt x="1463802" y="86740"/>
                  </a:lnTo>
                  <a:lnTo>
                    <a:pt x="1507998" y="134874"/>
                  </a:lnTo>
                  <a:lnTo>
                    <a:pt x="1543050" y="129539"/>
                  </a:lnTo>
                  <a:lnTo>
                    <a:pt x="1494662" y="80390"/>
                  </a:lnTo>
                  <a:close/>
                </a:path>
                <a:path w="1583054" h="356869">
                  <a:moveTo>
                    <a:pt x="1564004" y="0"/>
                  </a:moveTo>
                  <a:lnTo>
                    <a:pt x="1536192" y="4317"/>
                  </a:lnTo>
                  <a:lnTo>
                    <a:pt x="1554988" y="127762"/>
                  </a:lnTo>
                  <a:lnTo>
                    <a:pt x="1582801" y="123443"/>
                  </a:lnTo>
                  <a:lnTo>
                    <a:pt x="1564004" y="0"/>
                  </a:lnTo>
                  <a:close/>
                </a:path>
                <a:path w="1583054" h="356869">
                  <a:moveTo>
                    <a:pt x="1520571" y="6603"/>
                  </a:moveTo>
                  <a:lnTo>
                    <a:pt x="1461135" y="68325"/>
                  </a:lnTo>
                  <a:lnTo>
                    <a:pt x="1458849" y="75818"/>
                  </a:lnTo>
                  <a:lnTo>
                    <a:pt x="1490160" y="75818"/>
                  </a:lnTo>
                  <a:lnTo>
                    <a:pt x="1486535" y="72136"/>
                  </a:lnTo>
                  <a:lnTo>
                    <a:pt x="1520571" y="6603"/>
                  </a:lnTo>
                  <a:close/>
                </a:path>
              </a:pathLst>
            </a:custGeom>
            <a:solidFill>
              <a:srgbClr val="272D39"/>
            </a:solidFill>
          </p:spPr>
          <p:txBody>
            <a:bodyPr wrap="square" lIns="0" tIns="0" rIns="0" bIns="0" rtlCol="0"/>
            <a:lstStyle/>
            <a:p>
              <a:endParaRPr/>
            </a:p>
          </p:txBody>
        </p:sp>
      </p:grpSp>
      <p:sp>
        <p:nvSpPr>
          <p:cNvPr id="74" name="object 74"/>
          <p:cNvSpPr txBox="1"/>
          <p:nvPr/>
        </p:nvSpPr>
        <p:spPr>
          <a:xfrm>
            <a:off x="5683250" y="2116582"/>
            <a:ext cx="1315085" cy="452755"/>
          </a:xfrm>
          <a:prstGeom prst="rect">
            <a:avLst/>
          </a:prstGeom>
        </p:spPr>
        <p:txBody>
          <a:bodyPr vert="horz" wrap="square" lIns="0" tIns="13335" rIns="0" bIns="0" rtlCol="0">
            <a:spAutoFit/>
          </a:bodyPr>
          <a:lstStyle/>
          <a:p>
            <a:pPr marL="144145" marR="5080" indent="-144780">
              <a:lnSpc>
                <a:spcPct val="100000"/>
              </a:lnSpc>
              <a:spcBef>
                <a:spcPts val="105"/>
              </a:spcBef>
            </a:pPr>
            <a:r>
              <a:rPr sz="1400" b="1" spc="85" dirty="0">
                <a:solidFill>
                  <a:srgbClr val="272D39"/>
                </a:solidFill>
                <a:latin typeface="Calibri" panose="020F0502020204030204" pitchFamily="34" charset="0"/>
                <a:cs typeface="Calibri" panose="020F0502020204030204" pitchFamily="34" charset="0"/>
              </a:rPr>
              <a:t>ARAŞTIRMA</a:t>
            </a:r>
            <a:r>
              <a:rPr sz="1400" b="1" spc="-25" dirty="0">
                <a:solidFill>
                  <a:srgbClr val="272D39"/>
                </a:solidFill>
                <a:latin typeface="Calibri" panose="020F0502020204030204" pitchFamily="34" charset="0"/>
                <a:cs typeface="Calibri" panose="020F0502020204030204" pitchFamily="34" charset="0"/>
              </a:rPr>
              <a:t> VE </a:t>
            </a:r>
            <a:r>
              <a:rPr sz="1400" b="1" spc="-10" dirty="0">
                <a:solidFill>
                  <a:srgbClr val="272D39"/>
                </a:solidFill>
                <a:latin typeface="Calibri" panose="020F0502020204030204" pitchFamily="34" charset="0"/>
                <a:cs typeface="Calibri" panose="020F0502020204030204" pitchFamily="34" charset="0"/>
              </a:rPr>
              <a:t>GELİŞTİRME</a:t>
            </a:r>
            <a:endParaRPr sz="1400" dirty="0">
              <a:latin typeface="Calibri" panose="020F0502020204030204" pitchFamily="34" charset="0"/>
              <a:cs typeface="Calibri" panose="020F0502020204030204" pitchFamily="34" charset="0"/>
            </a:endParaRPr>
          </a:p>
        </p:txBody>
      </p:sp>
      <p:sp>
        <p:nvSpPr>
          <p:cNvPr id="76" name="object 76"/>
          <p:cNvSpPr txBox="1">
            <a:spLocks noGrp="1"/>
          </p:cNvSpPr>
          <p:nvPr>
            <p:ph type="sldNum" sz="quarter" idx="4294967295"/>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48</a:t>
            </a:fld>
            <a:endParaRPr spc="-25" dirty="0"/>
          </a:p>
        </p:txBody>
      </p:sp>
      <p:sp>
        <p:nvSpPr>
          <p:cNvPr id="75" name="object 75"/>
          <p:cNvSpPr txBox="1">
            <a:spLocks noGrp="1"/>
          </p:cNvSpPr>
          <p:nvPr>
            <p:ph type="title"/>
          </p:nvPr>
        </p:nvSpPr>
        <p:spPr>
          <a:xfrm>
            <a:off x="1764537" y="108684"/>
            <a:ext cx="9975124" cy="567463"/>
          </a:xfrm>
          <a:prstGeom prst="rect">
            <a:avLst/>
          </a:prstGeom>
        </p:spPr>
        <p:txBody>
          <a:bodyPr vert="horz" wrap="square" lIns="0" tIns="13335" rIns="0" bIns="0" rtlCol="0">
            <a:spAutoFit/>
          </a:bodyPr>
          <a:lstStyle/>
          <a:p>
            <a:pPr marL="241300" marR="5080" indent="-228600" algn="ctr">
              <a:lnSpc>
                <a:spcPct val="100000"/>
              </a:lnSpc>
              <a:spcBef>
                <a:spcPts val="105"/>
              </a:spcBef>
            </a:pPr>
            <a:r>
              <a:rPr sz="3600" b="1" dirty="0">
                <a:solidFill>
                  <a:srgbClr val="FF0000"/>
                </a:solidFill>
                <a:latin typeface="+mn-lt"/>
                <a:cs typeface="Calibri" panose="020F0502020204030204" pitchFamily="34" charset="0"/>
              </a:rPr>
              <a:t>Kurumların</a:t>
            </a:r>
            <a:r>
              <a:rPr sz="3600" b="1" spc="-55" dirty="0">
                <a:solidFill>
                  <a:srgbClr val="FF0000"/>
                </a:solidFill>
                <a:latin typeface="+mn-lt"/>
                <a:cs typeface="Calibri" panose="020F0502020204030204" pitchFamily="34" charset="0"/>
              </a:rPr>
              <a:t> </a:t>
            </a:r>
            <a:r>
              <a:rPr sz="3600" b="1" spc="-10" dirty="0">
                <a:solidFill>
                  <a:srgbClr val="FF0000"/>
                </a:solidFill>
                <a:latin typeface="+mn-lt"/>
                <a:cs typeface="Calibri" panose="020F0502020204030204" pitchFamily="34" charset="0"/>
              </a:rPr>
              <a:t>KİDR’leri </a:t>
            </a:r>
            <a:r>
              <a:rPr sz="3600" b="1" dirty="0">
                <a:solidFill>
                  <a:srgbClr val="FF0000"/>
                </a:solidFill>
                <a:latin typeface="+mn-lt"/>
                <a:cs typeface="Calibri" panose="020F0502020204030204" pitchFamily="34" charset="0"/>
              </a:rPr>
              <a:t>böyle</a:t>
            </a:r>
            <a:r>
              <a:rPr sz="3600" b="1" spc="-65" dirty="0">
                <a:solidFill>
                  <a:srgbClr val="FF0000"/>
                </a:solidFill>
                <a:latin typeface="+mn-lt"/>
                <a:cs typeface="Calibri" panose="020F0502020204030204" pitchFamily="34" charset="0"/>
              </a:rPr>
              <a:t> </a:t>
            </a:r>
            <a:r>
              <a:rPr sz="3600" b="1" spc="-10" dirty="0">
                <a:solidFill>
                  <a:srgbClr val="FF0000"/>
                </a:solidFill>
                <a:latin typeface="+mn-lt"/>
                <a:cs typeface="Calibri" panose="020F0502020204030204" pitchFamily="34" charset="0"/>
              </a:rPr>
              <a:t>olmamalıdır.</a:t>
            </a:r>
          </a:p>
        </p:txBody>
      </p:sp>
    </p:spTree>
    <p:extLst>
      <p:ext uri="{BB962C8B-B14F-4D97-AF65-F5344CB8AC3E}">
        <p14:creationId xmlns:p14="http://schemas.microsoft.com/office/powerpoint/2010/main" val="357072940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0822" y="182880"/>
            <a:ext cx="10756003" cy="529390"/>
          </a:xfrm>
        </p:spPr>
        <p:txBody>
          <a:bodyPr>
            <a:normAutofit fontScale="90000"/>
          </a:bodyPr>
          <a:lstStyle/>
          <a:p>
            <a:pPr algn="ctr"/>
            <a:r>
              <a:rPr lang="tr-TR" sz="3600" b="1" dirty="0">
                <a:solidFill>
                  <a:srgbClr val="FF0000"/>
                </a:solidFill>
              </a:rPr>
              <a:t>Kurum İç Değerlendirme Raporu Şablonu</a:t>
            </a:r>
            <a:endParaRPr lang="tr-TR" sz="3600" dirty="0">
              <a:solidFill>
                <a:srgbClr val="FF0000"/>
              </a:solidFill>
            </a:endParaRPr>
          </a:p>
        </p:txBody>
      </p:sp>
      <p:sp>
        <p:nvSpPr>
          <p:cNvPr id="3" name="İçerik Yer Tutucusu 2"/>
          <p:cNvSpPr>
            <a:spLocks noGrp="1"/>
          </p:cNvSpPr>
          <p:nvPr>
            <p:ph idx="1"/>
          </p:nvPr>
        </p:nvSpPr>
        <p:spPr>
          <a:xfrm>
            <a:off x="552450" y="1347536"/>
            <a:ext cx="11344375" cy="5008813"/>
          </a:xfrm>
        </p:spPr>
        <p:txBody>
          <a:bodyPr>
            <a:noAutofit/>
          </a:bodyPr>
          <a:lstStyle/>
          <a:p>
            <a:pPr>
              <a:lnSpc>
                <a:spcPct val="100000"/>
              </a:lnSpc>
              <a:spcBef>
                <a:spcPts val="0"/>
              </a:spcBef>
              <a:spcAft>
                <a:spcPts val="400"/>
              </a:spcAft>
            </a:pPr>
            <a:r>
              <a:rPr lang="tr-TR" sz="2600" b="1" dirty="0" smtClean="0">
                <a:solidFill>
                  <a:srgbClr val="FF0000"/>
                </a:solidFill>
              </a:rPr>
              <a:t>Kurum İç Değerlendirme Raporunda</a:t>
            </a:r>
            <a:r>
              <a:rPr lang="tr-TR" sz="2600" dirty="0" smtClean="0"/>
              <a:t> yer </a:t>
            </a:r>
            <a:r>
              <a:rPr lang="tr-TR" sz="2600" dirty="0"/>
              <a:t>alan başlıkların yazımı için </a:t>
            </a:r>
            <a:r>
              <a:rPr lang="tr-TR" sz="2600" b="1" dirty="0">
                <a:solidFill>
                  <a:srgbClr val="0000CC"/>
                </a:solidFill>
              </a:rPr>
              <a:t>YÖKAK Dereceli Değerlendirme Anahtarı </a:t>
            </a:r>
            <a:r>
              <a:rPr lang="tr-TR" sz="2600" dirty="0"/>
              <a:t>kullanılacaktır</a:t>
            </a:r>
            <a:r>
              <a:rPr lang="tr-TR" sz="2600" dirty="0" smtClean="0"/>
              <a:t>.</a:t>
            </a:r>
          </a:p>
          <a:p>
            <a:pPr marL="800100" lvl="1" indent="-342900">
              <a:lnSpc>
                <a:spcPct val="100000"/>
              </a:lnSpc>
              <a:spcBef>
                <a:spcPts val="0"/>
              </a:spcBef>
              <a:spcAft>
                <a:spcPts val="400"/>
              </a:spcAft>
              <a:buFont typeface="+mj-lt"/>
              <a:buAutoNum type="alphaUcPeriod"/>
            </a:pPr>
            <a:r>
              <a:rPr lang="tr-TR" sz="2600" b="1" dirty="0" smtClean="0">
                <a:solidFill>
                  <a:srgbClr val="0000CC"/>
                </a:solidFill>
              </a:rPr>
              <a:t> Liderlik, Yönetişim ve Kalite</a:t>
            </a:r>
          </a:p>
          <a:p>
            <a:pPr marL="800100" lvl="1" indent="-342900">
              <a:lnSpc>
                <a:spcPct val="100000"/>
              </a:lnSpc>
              <a:spcBef>
                <a:spcPts val="0"/>
              </a:spcBef>
              <a:spcAft>
                <a:spcPts val="400"/>
              </a:spcAft>
              <a:buFont typeface="+mj-lt"/>
              <a:buAutoNum type="alphaUcPeriod"/>
            </a:pPr>
            <a:r>
              <a:rPr lang="tr-TR" sz="2600" b="1" dirty="0" smtClean="0">
                <a:solidFill>
                  <a:srgbClr val="0000CC"/>
                </a:solidFill>
              </a:rPr>
              <a:t> Eğitim ve Öğretim</a:t>
            </a:r>
            <a:endParaRPr lang="tr-TR" sz="2600" b="1" dirty="0">
              <a:solidFill>
                <a:srgbClr val="0000CC"/>
              </a:solidFill>
            </a:endParaRPr>
          </a:p>
          <a:p>
            <a:pPr marL="800100" lvl="1" indent="-342900">
              <a:lnSpc>
                <a:spcPct val="100000"/>
              </a:lnSpc>
              <a:spcBef>
                <a:spcPts val="0"/>
              </a:spcBef>
              <a:spcAft>
                <a:spcPts val="400"/>
              </a:spcAft>
              <a:buFont typeface="+mj-lt"/>
              <a:buAutoNum type="alphaUcPeriod"/>
            </a:pPr>
            <a:r>
              <a:rPr lang="tr-TR" sz="2600" b="1" dirty="0" smtClean="0">
                <a:solidFill>
                  <a:srgbClr val="0000CC"/>
                </a:solidFill>
              </a:rPr>
              <a:t> Araştırma ve Geliştirme</a:t>
            </a:r>
            <a:endParaRPr lang="tr-TR" sz="2600" b="1" dirty="0">
              <a:solidFill>
                <a:srgbClr val="0000CC"/>
              </a:solidFill>
            </a:endParaRPr>
          </a:p>
          <a:p>
            <a:pPr marL="800100" lvl="1" indent="-342900">
              <a:lnSpc>
                <a:spcPct val="100000"/>
              </a:lnSpc>
              <a:spcBef>
                <a:spcPts val="0"/>
              </a:spcBef>
              <a:spcAft>
                <a:spcPts val="400"/>
              </a:spcAft>
              <a:buFont typeface="+mj-lt"/>
              <a:buAutoNum type="alphaUcPeriod"/>
            </a:pPr>
            <a:r>
              <a:rPr lang="tr-TR" sz="2600" b="1" dirty="0" smtClean="0">
                <a:solidFill>
                  <a:srgbClr val="0000CC"/>
                </a:solidFill>
              </a:rPr>
              <a:t> Toplumsal Katkı</a:t>
            </a:r>
          </a:p>
          <a:p>
            <a:pPr marL="457200" lvl="1" indent="0">
              <a:lnSpc>
                <a:spcPct val="100000"/>
              </a:lnSpc>
              <a:spcBef>
                <a:spcPts val="0"/>
              </a:spcBef>
              <a:spcAft>
                <a:spcPts val="400"/>
              </a:spcAft>
              <a:buNone/>
            </a:pPr>
            <a:endParaRPr lang="tr-TR" sz="2600" b="1" dirty="0">
              <a:solidFill>
                <a:srgbClr val="0000CC"/>
              </a:solidFill>
            </a:endParaRPr>
          </a:p>
          <a:p>
            <a:pPr marL="457200" lvl="1" indent="0">
              <a:lnSpc>
                <a:spcPct val="100000"/>
              </a:lnSpc>
              <a:spcBef>
                <a:spcPts val="0"/>
              </a:spcBef>
              <a:spcAft>
                <a:spcPts val="400"/>
              </a:spcAft>
              <a:buNone/>
            </a:pPr>
            <a:r>
              <a:rPr lang="tr-TR" sz="2600" dirty="0" smtClean="0"/>
              <a:t>başlıkları </a:t>
            </a:r>
            <a:r>
              <a:rPr lang="tr-TR" sz="2600" dirty="0"/>
              <a:t>altında toplam </a:t>
            </a:r>
            <a:r>
              <a:rPr lang="tr-TR" sz="3200" b="1" dirty="0">
                <a:solidFill>
                  <a:srgbClr val="FF0000"/>
                </a:solidFill>
              </a:rPr>
              <a:t>14 ölçüt ve 46 alt ölçüt</a:t>
            </a:r>
            <a:r>
              <a:rPr lang="tr-TR" sz="2600" b="1" dirty="0">
                <a:solidFill>
                  <a:srgbClr val="FF0000"/>
                </a:solidFill>
              </a:rPr>
              <a:t> </a:t>
            </a:r>
            <a:r>
              <a:rPr lang="tr-TR" sz="2600" dirty="0"/>
              <a:t>ile gerçekleştirilmektedir. </a:t>
            </a:r>
            <a:endParaRPr lang="tr-TR" sz="2600" dirty="0" smtClean="0"/>
          </a:p>
          <a:p>
            <a:pPr>
              <a:lnSpc>
                <a:spcPct val="100000"/>
              </a:lnSpc>
              <a:spcBef>
                <a:spcPts val="0"/>
              </a:spcBef>
              <a:spcAft>
                <a:spcPts val="400"/>
              </a:spcAft>
            </a:pPr>
            <a:endParaRPr lang="tr-TR" sz="2600" dirty="0"/>
          </a:p>
          <a:p>
            <a:pPr>
              <a:lnSpc>
                <a:spcPct val="100000"/>
              </a:lnSpc>
              <a:spcBef>
                <a:spcPts val="0"/>
              </a:spcBef>
              <a:spcAft>
                <a:spcPts val="400"/>
              </a:spcAft>
            </a:pPr>
            <a:r>
              <a:rPr lang="tr-TR" sz="2600" dirty="0" smtClean="0"/>
              <a:t>Değerlendirme </a:t>
            </a:r>
            <a:r>
              <a:rPr lang="tr-TR" sz="2600" dirty="0"/>
              <a:t>süreçlerinde kullanılan temel araç </a:t>
            </a:r>
            <a:r>
              <a:rPr lang="tr-TR" sz="2600" b="1" dirty="0">
                <a:solidFill>
                  <a:srgbClr val="0000CC"/>
                </a:solidFill>
              </a:rPr>
              <a:t>YÖKAK Dereceli Değerlendirme </a:t>
            </a:r>
            <a:r>
              <a:rPr lang="tr-TR" sz="2600" b="1" dirty="0" err="1">
                <a:solidFill>
                  <a:srgbClr val="0000CC"/>
                </a:solidFill>
              </a:rPr>
              <a:t>Anahtarı’dır</a:t>
            </a:r>
            <a:r>
              <a:rPr lang="tr-TR" sz="2600" b="1" dirty="0">
                <a:solidFill>
                  <a:srgbClr val="0000CC"/>
                </a:solidFill>
              </a:rPr>
              <a:t>. </a:t>
            </a:r>
          </a:p>
        </p:txBody>
      </p:sp>
      <p:sp>
        <p:nvSpPr>
          <p:cNvPr id="4" name="Veri Yer Tutucusu 3"/>
          <p:cNvSpPr>
            <a:spLocks noGrp="1"/>
          </p:cNvSpPr>
          <p:nvPr>
            <p:ph type="dt" sz="half" idx="10"/>
          </p:nvPr>
        </p:nvSpPr>
        <p:spPr/>
        <p:txBody>
          <a:bodyPr/>
          <a:lstStyle/>
          <a:p>
            <a:fld id="{AD0936F3-C610-44CF-91D5-3FD3A00953EE}"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49</a:t>
            </a:fld>
            <a:endParaRPr lang="tr-TR"/>
          </a:p>
        </p:txBody>
      </p:sp>
    </p:spTree>
    <p:extLst>
      <p:ext uri="{BB962C8B-B14F-4D97-AF65-F5344CB8AC3E}">
        <p14:creationId xmlns:p14="http://schemas.microsoft.com/office/powerpoint/2010/main" val="190556117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98170" y="109331"/>
            <a:ext cx="10493829" cy="735496"/>
          </a:xfrm>
        </p:spPr>
        <p:txBody>
          <a:bodyPr>
            <a:noAutofit/>
          </a:bodyPr>
          <a:lstStyle/>
          <a:p>
            <a:pPr algn="ctr"/>
            <a:r>
              <a:rPr lang="tr-TR" sz="2800" b="1" dirty="0" smtClean="0">
                <a:solidFill>
                  <a:srgbClr val="C00000"/>
                </a:solidFill>
              </a:rPr>
              <a:t>Üniversitemizde </a:t>
            </a:r>
            <a:r>
              <a:rPr lang="tr-TR" sz="2800" b="1" dirty="0">
                <a:solidFill>
                  <a:srgbClr val="C00000"/>
                </a:solidFill>
              </a:rPr>
              <a:t>Kalite Güvencesi Sistemine Neden İhtiyaç Var</a:t>
            </a:r>
            <a:r>
              <a:rPr lang="tr-TR" sz="2800" b="1" dirty="0" smtClean="0">
                <a:solidFill>
                  <a:srgbClr val="C00000"/>
                </a:solidFill>
              </a:rPr>
              <a:t>?  </a:t>
            </a:r>
            <a:endParaRPr lang="tr-TR" sz="2800" dirty="0">
              <a:solidFill>
                <a:srgbClr val="0000CC"/>
              </a:solidFill>
            </a:endParaRPr>
          </a:p>
        </p:txBody>
      </p:sp>
      <p:sp>
        <p:nvSpPr>
          <p:cNvPr id="3" name="İçerik Yer Tutucusu 2"/>
          <p:cNvSpPr>
            <a:spLocks noGrp="1"/>
          </p:cNvSpPr>
          <p:nvPr>
            <p:ph idx="1"/>
          </p:nvPr>
        </p:nvSpPr>
        <p:spPr>
          <a:xfrm>
            <a:off x="381000" y="1371600"/>
            <a:ext cx="11630809" cy="4506686"/>
          </a:xfrm>
        </p:spPr>
        <p:txBody>
          <a:bodyPr>
            <a:noAutofit/>
          </a:bodyPr>
          <a:lstStyle/>
          <a:p>
            <a:pPr marL="0" indent="0" algn="ctr">
              <a:lnSpc>
                <a:spcPct val="100000"/>
              </a:lnSpc>
              <a:spcBef>
                <a:spcPts val="0"/>
              </a:spcBef>
              <a:spcAft>
                <a:spcPts val="400"/>
              </a:spcAft>
              <a:buNone/>
            </a:pPr>
            <a:r>
              <a:rPr lang="tr-TR" sz="2600" b="1" dirty="0" smtClean="0">
                <a:solidFill>
                  <a:srgbClr val="0000CC"/>
                </a:solidFill>
              </a:rPr>
              <a:t>YÖK Lisansüstü Eğitim-Öğretim Programı Açılması ve Yürütülmesine Dair İlkeler (29.02.2024 GK)</a:t>
            </a:r>
          </a:p>
          <a:p>
            <a:pPr marL="0" indent="0" algn="ctr">
              <a:lnSpc>
                <a:spcPct val="100000"/>
              </a:lnSpc>
              <a:spcBef>
                <a:spcPts val="0"/>
              </a:spcBef>
              <a:spcAft>
                <a:spcPts val="400"/>
              </a:spcAft>
              <a:buNone/>
            </a:pPr>
            <a:endParaRPr lang="tr-TR" sz="2600" dirty="0" smtClean="0">
              <a:solidFill>
                <a:srgbClr val="0000CC"/>
              </a:solidFill>
            </a:endParaRPr>
          </a:p>
          <a:p>
            <a:pPr marL="0" indent="0" algn="ctr">
              <a:lnSpc>
                <a:spcPct val="100000"/>
              </a:lnSpc>
              <a:spcBef>
                <a:spcPts val="0"/>
              </a:spcBef>
              <a:spcAft>
                <a:spcPts val="400"/>
              </a:spcAft>
              <a:buNone/>
            </a:pPr>
            <a:r>
              <a:rPr lang="tr-TR" sz="2600" dirty="0" smtClean="0"/>
              <a:t> </a:t>
            </a:r>
            <a:r>
              <a:rPr lang="tr-TR" sz="2600" b="1" u="sng" dirty="0" smtClean="0">
                <a:solidFill>
                  <a:srgbClr val="FF0000"/>
                </a:solidFill>
              </a:rPr>
              <a:t>Yüksek Lisans Programı </a:t>
            </a:r>
          </a:p>
          <a:p>
            <a:pPr marL="0" lvl="1" indent="0" algn="ctr">
              <a:lnSpc>
                <a:spcPct val="100000"/>
              </a:lnSpc>
              <a:spcBef>
                <a:spcPts val="0"/>
              </a:spcBef>
              <a:spcAft>
                <a:spcPts val="400"/>
              </a:spcAft>
              <a:buNone/>
            </a:pPr>
            <a:r>
              <a:rPr lang="tr-TR" sz="2600" dirty="0" smtClean="0"/>
              <a:t>Başvuru </a:t>
            </a:r>
            <a:r>
              <a:rPr lang="tr-TR" sz="2600" dirty="0"/>
              <a:t>yapılan yüksek lisans programında görev alacak öğretim üyeleri başına düşen yayın/eser sayısı ortalaması, </a:t>
            </a:r>
            <a:r>
              <a:rPr lang="tr-TR" sz="2600" b="1" dirty="0">
                <a:solidFill>
                  <a:srgbClr val="FF0000"/>
                </a:solidFill>
              </a:rPr>
              <a:t>müracaat edilen yıldan önceki takvim yılı dikkate alınarak </a:t>
            </a:r>
            <a:r>
              <a:rPr lang="tr-TR" sz="2600" b="1" dirty="0">
                <a:solidFill>
                  <a:srgbClr val="0000CC"/>
                </a:solidFill>
              </a:rPr>
              <a:t>en az 1 olmalıdır. </a:t>
            </a:r>
          </a:p>
          <a:p>
            <a:pPr marL="0" indent="0" algn="ctr">
              <a:lnSpc>
                <a:spcPct val="100000"/>
              </a:lnSpc>
              <a:spcBef>
                <a:spcPts val="0"/>
              </a:spcBef>
              <a:spcAft>
                <a:spcPts val="400"/>
              </a:spcAft>
              <a:buNone/>
            </a:pPr>
            <a:endParaRPr lang="tr-TR" sz="2600" dirty="0"/>
          </a:p>
          <a:p>
            <a:pPr marL="0" indent="0" algn="ctr">
              <a:lnSpc>
                <a:spcPct val="100000"/>
              </a:lnSpc>
              <a:spcBef>
                <a:spcPts val="0"/>
              </a:spcBef>
              <a:spcAft>
                <a:spcPts val="400"/>
              </a:spcAft>
              <a:buNone/>
            </a:pPr>
            <a:r>
              <a:rPr lang="tr-TR" sz="2600" b="1" u="sng" dirty="0">
                <a:solidFill>
                  <a:srgbClr val="FF0000"/>
                </a:solidFill>
              </a:rPr>
              <a:t>Doktora Programı </a:t>
            </a:r>
            <a:endParaRPr lang="tr-TR" sz="2600" b="1" u="sng" dirty="0" smtClean="0">
              <a:solidFill>
                <a:srgbClr val="FF0000"/>
              </a:solidFill>
            </a:endParaRPr>
          </a:p>
          <a:p>
            <a:pPr marL="0" lvl="1" indent="0" algn="ctr">
              <a:lnSpc>
                <a:spcPct val="100000"/>
              </a:lnSpc>
              <a:spcBef>
                <a:spcPts val="0"/>
              </a:spcBef>
              <a:spcAft>
                <a:spcPts val="400"/>
              </a:spcAft>
              <a:buNone/>
            </a:pPr>
            <a:r>
              <a:rPr lang="tr-TR" sz="2600" dirty="0" smtClean="0"/>
              <a:t>Doktora </a:t>
            </a:r>
            <a:r>
              <a:rPr lang="tr-TR" sz="2600" dirty="0"/>
              <a:t>programına üniversitenin başvuru yapabilmesi için </a:t>
            </a:r>
            <a:r>
              <a:rPr lang="tr-TR" sz="2600" b="1" dirty="0">
                <a:solidFill>
                  <a:srgbClr val="0000CC"/>
                </a:solidFill>
              </a:rPr>
              <a:t>en az bir program akreditasyonunun </a:t>
            </a:r>
            <a:r>
              <a:rPr lang="tr-TR" sz="2600" b="1" dirty="0">
                <a:solidFill>
                  <a:srgbClr val="FF0000"/>
                </a:solidFill>
              </a:rPr>
              <a:t>olması gerekmektedir. </a:t>
            </a:r>
          </a:p>
          <a:p>
            <a:pPr marL="0" indent="0" algn="ctr">
              <a:lnSpc>
                <a:spcPct val="100000"/>
              </a:lnSpc>
              <a:spcBef>
                <a:spcPts val="0"/>
              </a:spcBef>
              <a:spcAft>
                <a:spcPts val="400"/>
              </a:spcAft>
              <a:buNone/>
            </a:pPr>
            <a:endParaRPr lang="tr-TR" sz="2600" dirty="0"/>
          </a:p>
        </p:txBody>
      </p:sp>
      <p:sp>
        <p:nvSpPr>
          <p:cNvPr id="4" name="Veri Yer Tutucusu 3"/>
          <p:cNvSpPr>
            <a:spLocks noGrp="1"/>
          </p:cNvSpPr>
          <p:nvPr>
            <p:ph type="dt" sz="half" idx="10"/>
          </p:nvPr>
        </p:nvSpPr>
        <p:spPr/>
        <p:txBody>
          <a:bodyPr/>
          <a:lstStyle/>
          <a:p>
            <a:fld id="{EBEB845E-D99E-4A0A-9B3B-87AE7A2CB54B}" type="datetime1">
              <a:rPr lang="tr-TR" smtClean="0"/>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t>5</a:t>
            </a:fld>
            <a:endParaRPr lang="tr-TR"/>
          </a:p>
        </p:txBody>
      </p:sp>
      <p:pic>
        <p:nvPicPr>
          <p:cNvPr id="7" name="Resim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769634" y="5994245"/>
            <a:ext cx="422366" cy="428232"/>
          </a:xfrm>
          <a:prstGeom prst="rect">
            <a:avLst/>
          </a:prstGeom>
        </p:spPr>
      </p:pic>
    </p:spTree>
    <p:extLst>
      <p:ext uri="{BB962C8B-B14F-4D97-AF65-F5344CB8AC3E}">
        <p14:creationId xmlns:p14="http://schemas.microsoft.com/office/powerpoint/2010/main" val="3394090390"/>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50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492240"/>
          </a:xfrm>
          <a:prstGeom prst="rect">
            <a:avLst/>
          </a:prstGeom>
        </p:spPr>
      </p:pic>
    </p:spTree>
    <p:extLst>
      <p:ext uri="{BB962C8B-B14F-4D97-AF65-F5344CB8AC3E}">
        <p14:creationId xmlns:p14="http://schemas.microsoft.com/office/powerpoint/2010/main" val="3490585112"/>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ircle: Hollow 40">
            <a:extLst>
              <a:ext uri="{FF2B5EF4-FFF2-40B4-BE49-F238E27FC236}">
                <a16:creationId xmlns:a16="http://schemas.microsoft.com/office/drawing/2014/main" id="{10D84DFE-F17C-4DB4-98EE-1AF71CDAB256}"/>
              </a:ext>
            </a:extLst>
          </p:cNvPr>
          <p:cNvSpPr/>
          <p:nvPr/>
        </p:nvSpPr>
        <p:spPr>
          <a:xfrm>
            <a:off x="4650809" y="2457818"/>
            <a:ext cx="2890382" cy="2890382"/>
          </a:xfrm>
          <a:prstGeom prst="donut">
            <a:avLst>
              <a:gd name="adj" fmla="val 1005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FFFFFF"/>
              </a:solidFill>
              <a:latin typeface="CamberW01-Light" panose="01000000000000000000" pitchFamily="2" charset="0"/>
            </a:endParaRPr>
          </a:p>
        </p:txBody>
      </p:sp>
      <p:grpSp>
        <p:nvGrpSpPr>
          <p:cNvPr id="2" name="Group 1">
            <a:extLst>
              <a:ext uri="{FF2B5EF4-FFF2-40B4-BE49-F238E27FC236}">
                <a16:creationId xmlns:a16="http://schemas.microsoft.com/office/drawing/2014/main" id="{2D93141D-0981-424D-AFAE-CF796DDCA694}"/>
              </a:ext>
            </a:extLst>
          </p:cNvPr>
          <p:cNvGrpSpPr/>
          <p:nvPr/>
        </p:nvGrpSpPr>
        <p:grpSpPr>
          <a:xfrm>
            <a:off x="3360242" y="1759523"/>
            <a:ext cx="2619412" cy="2329756"/>
            <a:chOff x="2149803" y="4959477"/>
            <a:chExt cx="3852134" cy="4660726"/>
          </a:xfrm>
          <a:solidFill>
            <a:schemeClr val="bg1">
              <a:lumMod val="85000"/>
            </a:schemeClr>
          </a:solidFill>
        </p:grpSpPr>
        <p:sp>
          <p:nvSpPr>
            <p:cNvPr id="3" name="Oval 2">
              <a:extLst>
                <a:ext uri="{FF2B5EF4-FFF2-40B4-BE49-F238E27FC236}">
                  <a16:creationId xmlns:a16="http://schemas.microsoft.com/office/drawing/2014/main" id="{BCD1AD92-BA40-4B3E-8E8A-1D8D53C60C75}"/>
                </a:ext>
              </a:extLst>
            </p:cNvPr>
            <p:cNvSpPr/>
            <p:nvPr/>
          </p:nvSpPr>
          <p:spPr>
            <a:xfrm>
              <a:off x="2149803" y="5823157"/>
              <a:ext cx="3797046" cy="3797046"/>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chemeClr val="bg1"/>
                </a:solidFill>
                <a:latin typeface="CamberW01-Light" panose="01000000000000000000" pitchFamily="2" charset="0"/>
              </a:endParaRPr>
            </a:p>
          </p:txBody>
        </p:sp>
        <p:sp>
          <p:nvSpPr>
            <p:cNvPr id="4" name="Oval 3">
              <a:extLst>
                <a:ext uri="{FF2B5EF4-FFF2-40B4-BE49-F238E27FC236}">
                  <a16:creationId xmlns:a16="http://schemas.microsoft.com/office/drawing/2014/main" id="{9C07E68B-ECAF-40F4-B818-B38E600496C6}"/>
                </a:ext>
              </a:extLst>
            </p:cNvPr>
            <p:cNvSpPr/>
            <p:nvPr/>
          </p:nvSpPr>
          <p:spPr>
            <a:xfrm>
              <a:off x="2322396" y="5357565"/>
              <a:ext cx="3451860" cy="3989639"/>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chemeClr val="bg1"/>
                </a:solidFill>
                <a:latin typeface="CamberW01-Light" panose="01000000000000000000" pitchFamily="2" charset="0"/>
              </a:endParaRPr>
            </a:p>
          </p:txBody>
        </p:sp>
        <p:sp>
          <p:nvSpPr>
            <p:cNvPr id="5" name="Oval 4">
              <a:extLst>
                <a:ext uri="{FF2B5EF4-FFF2-40B4-BE49-F238E27FC236}">
                  <a16:creationId xmlns:a16="http://schemas.microsoft.com/office/drawing/2014/main" id="{12B3CFA4-2334-48F8-8A48-94A96FDA51B7}"/>
                </a:ext>
              </a:extLst>
            </p:cNvPr>
            <p:cNvSpPr/>
            <p:nvPr/>
          </p:nvSpPr>
          <p:spPr>
            <a:xfrm>
              <a:off x="2149803" y="4959477"/>
              <a:ext cx="3797046" cy="3797046"/>
            </a:xfrm>
            <a:prstGeom prst="ellipse">
              <a:avLst/>
            </a:prstGeom>
            <a:grpFill/>
            <a:ln>
              <a:noFill/>
            </a:ln>
            <a:effectLst>
              <a:innerShdw blurRad="1181100">
                <a:schemeClr val="accent1">
                  <a:lumMod val="75000"/>
                  <a:alpha val="5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08"/>
              <a:endParaRPr lang="en-US" sz="900" dirty="0">
                <a:solidFill>
                  <a:srgbClr val="285697"/>
                </a:solidFill>
                <a:latin typeface="CamberW01-Light" panose="01000000000000000000" pitchFamily="2" charset="0"/>
              </a:endParaRPr>
            </a:p>
          </p:txBody>
        </p:sp>
        <p:sp>
          <p:nvSpPr>
            <p:cNvPr id="7" name="TextBox 6">
              <a:extLst>
                <a:ext uri="{FF2B5EF4-FFF2-40B4-BE49-F238E27FC236}">
                  <a16:creationId xmlns:a16="http://schemas.microsoft.com/office/drawing/2014/main" id="{B8C04007-DE57-41C6-A846-4F48DB884653}"/>
                </a:ext>
              </a:extLst>
            </p:cNvPr>
            <p:cNvSpPr txBox="1"/>
            <p:nvPr/>
          </p:nvSpPr>
          <p:spPr>
            <a:xfrm>
              <a:off x="2198520" y="6059626"/>
              <a:ext cx="3803417" cy="1662427"/>
            </a:xfrm>
            <a:prstGeom prst="rect">
              <a:avLst/>
            </a:prstGeom>
            <a:noFill/>
          </p:spPr>
          <p:txBody>
            <a:bodyPr wrap="none" rtlCol="0" anchor="ctr">
              <a:spAutoFit/>
            </a:bodyPr>
            <a:lstStyle/>
            <a:p>
              <a:pPr algn="ctr"/>
              <a:r>
                <a:rPr lang="tr-TR" sz="2400" b="1" dirty="0">
                  <a:solidFill>
                    <a:srgbClr val="FF0000"/>
                  </a:solidFill>
                  <a:latin typeface="Calibri" panose="020F0502020204030204" pitchFamily="34" charset="0"/>
                </a:rPr>
                <a:t>Liderlik, </a:t>
              </a:r>
              <a:r>
                <a:rPr lang="tr-TR" sz="2400" b="1" dirty="0" smtClean="0">
                  <a:solidFill>
                    <a:srgbClr val="FF0000"/>
                  </a:solidFill>
                  <a:latin typeface="Calibri" panose="020F0502020204030204" pitchFamily="34" charset="0"/>
                </a:rPr>
                <a:t>Yönetişim </a:t>
              </a:r>
              <a:endParaRPr lang="tr-TR" sz="2400" b="1" dirty="0">
                <a:solidFill>
                  <a:srgbClr val="FF0000"/>
                </a:solidFill>
                <a:latin typeface="Calibri" panose="020F0502020204030204" pitchFamily="34" charset="0"/>
              </a:endParaRPr>
            </a:p>
            <a:p>
              <a:pPr algn="ctr"/>
              <a:r>
                <a:rPr lang="tr-TR" sz="2400" b="1" dirty="0">
                  <a:solidFill>
                    <a:srgbClr val="FF0000"/>
                  </a:solidFill>
                  <a:latin typeface="Calibri" panose="020F0502020204030204" pitchFamily="34" charset="0"/>
                </a:rPr>
                <a:t>ve Kalite</a:t>
              </a:r>
            </a:p>
          </p:txBody>
        </p:sp>
      </p:grpSp>
      <p:grpSp>
        <p:nvGrpSpPr>
          <p:cNvPr id="8" name="Group 7">
            <a:extLst>
              <a:ext uri="{FF2B5EF4-FFF2-40B4-BE49-F238E27FC236}">
                <a16:creationId xmlns:a16="http://schemas.microsoft.com/office/drawing/2014/main" id="{5FF96A4E-C571-4096-8B92-FC3C548F4E45}"/>
              </a:ext>
            </a:extLst>
          </p:cNvPr>
          <p:cNvGrpSpPr/>
          <p:nvPr/>
        </p:nvGrpSpPr>
        <p:grpSpPr>
          <a:xfrm>
            <a:off x="6511297" y="1759523"/>
            <a:ext cx="2819851" cy="2329756"/>
            <a:chOff x="2149803" y="4959477"/>
            <a:chExt cx="3797046" cy="4660726"/>
          </a:xfrm>
          <a:solidFill>
            <a:schemeClr val="bg1">
              <a:lumMod val="85000"/>
            </a:schemeClr>
          </a:solidFill>
        </p:grpSpPr>
        <p:sp>
          <p:nvSpPr>
            <p:cNvPr id="9" name="Oval 8">
              <a:extLst>
                <a:ext uri="{FF2B5EF4-FFF2-40B4-BE49-F238E27FC236}">
                  <a16:creationId xmlns:a16="http://schemas.microsoft.com/office/drawing/2014/main" id="{28D6CC3B-6EE6-40BD-8085-87549F4F129A}"/>
                </a:ext>
              </a:extLst>
            </p:cNvPr>
            <p:cNvSpPr/>
            <p:nvPr/>
          </p:nvSpPr>
          <p:spPr>
            <a:xfrm>
              <a:off x="2149803" y="5823157"/>
              <a:ext cx="3797046" cy="3797046"/>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002060"/>
                </a:solidFill>
                <a:latin typeface="CamberW01-Light" panose="01000000000000000000" pitchFamily="2" charset="0"/>
              </a:endParaRPr>
            </a:p>
          </p:txBody>
        </p:sp>
        <p:sp>
          <p:nvSpPr>
            <p:cNvPr id="10" name="Oval 9">
              <a:extLst>
                <a:ext uri="{FF2B5EF4-FFF2-40B4-BE49-F238E27FC236}">
                  <a16:creationId xmlns:a16="http://schemas.microsoft.com/office/drawing/2014/main" id="{6033D165-BEAB-4CB3-AC72-67621E7BB9D2}"/>
                </a:ext>
              </a:extLst>
            </p:cNvPr>
            <p:cNvSpPr/>
            <p:nvPr/>
          </p:nvSpPr>
          <p:spPr>
            <a:xfrm>
              <a:off x="2322396" y="5357565"/>
              <a:ext cx="3451860" cy="3989639"/>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002060"/>
                </a:solidFill>
                <a:latin typeface="CamberW01-Light" panose="01000000000000000000" pitchFamily="2" charset="0"/>
              </a:endParaRPr>
            </a:p>
          </p:txBody>
        </p:sp>
        <p:sp>
          <p:nvSpPr>
            <p:cNvPr id="11" name="Oval 10">
              <a:extLst>
                <a:ext uri="{FF2B5EF4-FFF2-40B4-BE49-F238E27FC236}">
                  <a16:creationId xmlns:a16="http://schemas.microsoft.com/office/drawing/2014/main" id="{9AD66D12-18AB-4650-A8E9-AD172B843E2A}"/>
                </a:ext>
              </a:extLst>
            </p:cNvPr>
            <p:cNvSpPr/>
            <p:nvPr/>
          </p:nvSpPr>
          <p:spPr>
            <a:xfrm>
              <a:off x="2149803" y="4959477"/>
              <a:ext cx="3797046" cy="3797046"/>
            </a:xfrm>
            <a:prstGeom prst="ellipse">
              <a:avLst/>
            </a:prstGeom>
            <a:grpFill/>
            <a:ln>
              <a:noFill/>
            </a:ln>
            <a:effectLst>
              <a:innerShdw blurRad="1181100">
                <a:schemeClr val="accent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08"/>
              <a:endParaRPr lang="en-US" sz="900" dirty="0">
                <a:solidFill>
                  <a:schemeClr val="tx1"/>
                </a:solidFill>
                <a:latin typeface="CamberW01-Light" panose="01000000000000000000" pitchFamily="2" charset="0"/>
              </a:endParaRPr>
            </a:p>
          </p:txBody>
        </p:sp>
      </p:grpSp>
      <p:sp>
        <p:nvSpPr>
          <p:cNvPr id="26" name="TextBox 25">
            <a:extLst>
              <a:ext uri="{FF2B5EF4-FFF2-40B4-BE49-F238E27FC236}">
                <a16:creationId xmlns:a16="http://schemas.microsoft.com/office/drawing/2014/main" id="{93BC8645-A997-4862-82FE-F899DC065058}"/>
              </a:ext>
            </a:extLst>
          </p:cNvPr>
          <p:cNvSpPr txBox="1"/>
          <p:nvPr/>
        </p:nvSpPr>
        <p:spPr>
          <a:xfrm>
            <a:off x="1170183" y="66304"/>
            <a:ext cx="10923872" cy="523220"/>
          </a:xfrm>
          <a:prstGeom prst="rect">
            <a:avLst/>
          </a:prstGeom>
          <a:noFill/>
        </p:spPr>
        <p:txBody>
          <a:bodyPr wrap="square" rtlCol="0">
            <a:spAutoFit/>
          </a:bodyPr>
          <a:lstStyle/>
          <a:p>
            <a:pPr algn="ctr" defTabSz="228508"/>
            <a:r>
              <a:rPr lang="en-US" sz="2800" b="1" dirty="0" err="1">
                <a:solidFill>
                  <a:srgbClr val="0000CC"/>
                </a:solidFill>
                <a:latin typeface="Calibri" panose="020F0502020204030204" pitchFamily="34" charset="0"/>
                <a:cs typeface="Calibri" panose="020F0502020204030204" pitchFamily="34" charset="0"/>
              </a:rPr>
              <a:t>Kurumsal</a:t>
            </a:r>
            <a:r>
              <a:rPr lang="en-US" sz="2800" b="1" dirty="0">
                <a:solidFill>
                  <a:srgbClr val="0000CC"/>
                </a:solidFill>
                <a:latin typeface="Calibri" panose="020F0502020204030204" pitchFamily="34" charset="0"/>
                <a:cs typeface="Calibri" panose="020F0502020204030204" pitchFamily="34" charset="0"/>
              </a:rPr>
              <a:t> </a:t>
            </a:r>
            <a:r>
              <a:rPr lang="en-US" sz="2800" b="1" dirty="0" err="1">
                <a:solidFill>
                  <a:srgbClr val="0000CC"/>
                </a:solidFill>
                <a:latin typeface="Calibri" panose="020F0502020204030204" pitchFamily="34" charset="0"/>
                <a:cs typeface="Calibri" panose="020F0502020204030204" pitchFamily="34" charset="0"/>
              </a:rPr>
              <a:t>Dış</a:t>
            </a:r>
            <a:r>
              <a:rPr lang="en-US" sz="2800" b="1" dirty="0">
                <a:solidFill>
                  <a:srgbClr val="0000CC"/>
                </a:solidFill>
                <a:latin typeface="Calibri" panose="020F0502020204030204" pitchFamily="34" charset="0"/>
                <a:cs typeface="Calibri" panose="020F0502020204030204" pitchFamily="34" charset="0"/>
              </a:rPr>
              <a:t> </a:t>
            </a:r>
            <a:r>
              <a:rPr lang="en-US" sz="2800" b="1" dirty="0" err="1">
                <a:solidFill>
                  <a:srgbClr val="0000CC"/>
                </a:solidFill>
                <a:latin typeface="Calibri" panose="020F0502020204030204" pitchFamily="34" charset="0"/>
                <a:cs typeface="Calibri" panose="020F0502020204030204" pitchFamily="34" charset="0"/>
              </a:rPr>
              <a:t>Değerlendirme</a:t>
            </a:r>
            <a:r>
              <a:rPr lang="en-US" sz="2800" b="1" dirty="0">
                <a:solidFill>
                  <a:srgbClr val="0000CC"/>
                </a:solidFill>
                <a:latin typeface="Calibri" panose="020F0502020204030204" pitchFamily="34" charset="0"/>
                <a:cs typeface="Calibri" panose="020F0502020204030204" pitchFamily="34" charset="0"/>
              </a:rPr>
              <a:t> </a:t>
            </a:r>
            <a:r>
              <a:rPr lang="en-US" sz="2800" b="1" dirty="0" err="1">
                <a:solidFill>
                  <a:srgbClr val="0000CC"/>
                </a:solidFill>
                <a:latin typeface="Calibri" panose="020F0502020204030204" pitchFamily="34" charset="0"/>
                <a:cs typeface="Calibri" panose="020F0502020204030204" pitchFamily="34" charset="0"/>
              </a:rPr>
              <a:t>ve</a:t>
            </a:r>
            <a:r>
              <a:rPr lang="en-US" sz="2800" b="1" dirty="0">
                <a:solidFill>
                  <a:srgbClr val="0000CC"/>
                </a:solidFill>
                <a:latin typeface="Calibri" panose="020F0502020204030204" pitchFamily="34" charset="0"/>
                <a:cs typeface="Calibri" panose="020F0502020204030204" pitchFamily="34" charset="0"/>
              </a:rPr>
              <a:t> </a:t>
            </a:r>
            <a:r>
              <a:rPr lang="en-US" sz="2800" b="1" dirty="0" err="1">
                <a:solidFill>
                  <a:srgbClr val="0000CC"/>
                </a:solidFill>
                <a:latin typeface="Calibri" panose="020F0502020204030204" pitchFamily="34" charset="0"/>
                <a:cs typeface="Calibri" panose="020F0502020204030204" pitchFamily="34" charset="0"/>
              </a:rPr>
              <a:t>Akreditasyon</a:t>
            </a:r>
            <a:r>
              <a:rPr lang="en-US" sz="2800" b="1" dirty="0">
                <a:solidFill>
                  <a:srgbClr val="0000CC"/>
                </a:solidFill>
                <a:latin typeface="Calibri" panose="020F0502020204030204" pitchFamily="34" charset="0"/>
                <a:cs typeface="Calibri" panose="020F0502020204030204" pitchFamily="34" charset="0"/>
              </a:rPr>
              <a:t> </a:t>
            </a:r>
            <a:r>
              <a:rPr lang="en-US" sz="2800" b="1" dirty="0" err="1">
                <a:solidFill>
                  <a:srgbClr val="0000CC"/>
                </a:solidFill>
                <a:latin typeface="Calibri" panose="020F0502020204030204" pitchFamily="34" charset="0"/>
                <a:cs typeface="Calibri" panose="020F0502020204030204" pitchFamily="34" charset="0"/>
              </a:rPr>
              <a:t>Ölçütleri</a:t>
            </a:r>
            <a:r>
              <a:rPr lang="en-US" sz="2800" b="1" dirty="0">
                <a:solidFill>
                  <a:srgbClr val="0000CC"/>
                </a:solidFill>
                <a:latin typeface="Calibri" panose="020F0502020204030204" pitchFamily="34" charset="0"/>
                <a:cs typeface="Calibri" panose="020F0502020204030204" pitchFamily="34" charset="0"/>
              </a:rPr>
              <a:t> (</a:t>
            </a:r>
            <a:r>
              <a:rPr lang="tr-TR" sz="2800" b="1" dirty="0" smtClean="0">
                <a:solidFill>
                  <a:srgbClr val="0000CC"/>
                </a:solidFill>
                <a:latin typeface="Calibri" panose="020F0502020204030204" pitchFamily="34" charset="0"/>
                <a:cs typeface="Calibri" panose="020F0502020204030204" pitchFamily="34" charset="0"/>
              </a:rPr>
              <a:t>s. </a:t>
            </a:r>
            <a:r>
              <a:rPr lang="en-US" sz="2800" b="1" dirty="0" smtClean="0">
                <a:solidFill>
                  <a:srgbClr val="0000CC"/>
                </a:solidFill>
                <a:latin typeface="Calibri" panose="020F0502020204030204" pitchFamily="34" charset="0"/>
                <a:cs typeface="Calibri" panose="020F0502020204030204" pitchFamily="34" charset="0"/>
              </a:rPr>
              <a:t>3</a:t>
            </a:r>
            <a:r>
              <a:rPr lang="tr-TR" sz="2800" b="1" dirty="0" smtClean="0">
                <a:solidFill>
                  <a:srgbClr val="0000CC"/>
                </a:solidFill>
                <a:latin typeface="Calibri" panose="020F0502020204030204" pitchFamily="34" charset="0"/>
                <a:cs typeface="Calibri" panose="020F0502020204030204" pitchFamily="34" charset="0"/>
              </a:rPr>
              <a:t>.2</a:t>
            </a:r>
            <a:r>
              <a:rPr lang="en-US" sz="2800" b="1" dirty="0" smtClean="0">
                <a:solidFill>
                  <a:srgbClr val="0000CC"/>
                </a:solidFill>
                <a:latin typeface="Calibri" panose="020F0502020204030204" pitchFamily="34" charset="0"/>
                <a:cs typeface="Calibri" panose="020F0502020204030204" pitchFamily="34" charset="0"/>
              </a:rPr>
              <a:t>)</a:t>
            </a:r>
            <a:endParaRPr lang="en-US" sz="2800" b="1" dirty="0">
              <a:solidFill>
                <a:srgbClr val="0000CC"/>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531DC38C-E9B7-4582-8B3B-84908F1B6F47}"/>
              </a:ext>
            </a:extLst>
          </p:cNvPr>
          <p:cNvSpPr txBox="1"/>
          <p:nvPr/>
        </p:nvSpPr>
        <p:spPr>
          <a:xfrm>
            <a:off x="15240" y="4227419"/>
            <a:ext cx="3099335" cy="1754326"/>
          </a:xfrm>
          <a:prstGeom prst="rect">
            <a:avLst/>
          </a:prstGeom>
          <a:noFill/>
          <a:ln>
            <a:noFill/>
          </a:ln>
        </p:spPr>
        <p:txBody>
          <a:bodyPr wrap="square" rtlCol="0">
            <a:spAutoFit/>
          </a:bodyPr>
          <a:lstStyle/>
          <a:p>
            <a:pPr marL="228554" indent="-228554" defTabSz="228508">
              <a:buFont typeface="+mj-lt"/>
              <a:buAutoNum type="arabicPeriod"/>
            </a:pPr>
            <a:r>
              <a:rPr lang="en-US" b="1" dirty="0" err="1">
                <a:solidFill>
                  <a:srgbClr val="172144"/>
                </a:solidFill>
                <a:latin typeface="Calibri" panose="020F0502020204030204" pitchFamily="34" charset="0"/>
              </a:rPr>
              <a:t>Toplumsal</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Katkı</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Süreçlerinin</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Yönetimi</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ve</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Toplumsal</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Katkı</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Kaynakları</a:t>
            </a:r>
            <a:endParaRPr lang="en-US" b="1" dirty="0">
              <a:solidFill>
                <a:srgbClr val="172144"/>
              </a:solidFill>
              <a:latin typeface="Calibri" panose="020F0502020204030204" pitchFamily="34" charset="0"/>
            </a:endParaRPr>
          </a:p>
          <a:p>
            <a:pPr marL="228554" indent="-228554" defTabSz="228508">
              <a:buFont typeface="+mj-lt"/>
              <a:buAutoNum type="arabicPeriod"/>
            </a:pPr>
            <a:r>
              <a:rPr lang="en-US" b="1" dirty="0" err="1">
                <a:solidFill>
                  <a:srgbClr val="172144"/>
                </a:solidFill>
                <a:latin typeface="Calibri" panose="020F0502020204030204" pitchFamily="34" charset="0"/>
              </a:rPr>
              <a:t>Toplumsal</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Katkı</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Performansı</a:t>
            </a:r>
            <a:endParaRPr lang="en-US" b="1" dirty="0">
              <a:solidFill>
                <a:srgbClr val="172144"/>
              </a:solidFill>
              <a:latin typeface="Calibri" panose="020F0502020204030204" pitchFamily="34" charset="0"/>
            </a:endParaRPr>
          </a:p>
          <a:p>
            <a:pPr defTabSz="228508"/>
            <a:endParaRPr lang="en-US" b="1" dirty="0">
              <a:solidFill>
                <a:srgbClr val="172144"/>
              </a:solidFill>
              <a:latin typeface="Calibri" panose="020F0502020204030204" pitchFamily="34" charset="0"/>
            </a:endParaRPr>
          </a:p>
        </p:txBody>
      </p:sp>
      <p:sp>
        <p:nvSpPr>
          <p:cNvPr id="28" name="TextBox 27">
            <a:extLst>
              <a:ext uri="{FF2B5EF4-FFF2-40B4-BE49-F238E27FC236}">
                <a16:creationId xmlns:a16="http://schemas.microsoft.com/office/drawing/2014/main" id="{F7ECC9ED-42BA-4B3E-8D23-EC69EC9684D6}"/>
              </a:ext>
            </a:extLst>
          </p:cNvPr>
          <p:cNvSpPr txBox="1"/>
          <p:nvPr/>
        </p:nvSpPr>
        <p:spPr>
          <a:xfrm>
            <a:off x="9331145" y="4195435"/>
            <a:ext cx="2625351" cy="1858361"/>
          </a:xfrm>
          <a:prstGeom prst="rect">
            <a:avLst/>
          </a:prstGeom>
          <a:noFill/>
          <a:ln>
            <a:noFill/>
          </a:ln>
        </p:spPr>
        <p:txBody>
          <a:bodyPr wrap="square" rtlCol="0">
            <a:spAutoFit/>
          </a:bodyPr>
          <a:lstStyle/>
          <a:p>
            <a:pPr marL="228554" indent="-228554" defTabSz="228508">
              <a:buFont typeface="+mj-lt"/>
              <a:buAutoNum type="arabicPeriod"/>
            </a:pPr>
            <a:r>
              <a:rPr lang="en-US" sz="1600" b="1" dirty="0" err="1">
                <a:solidFill>
                  <a:srgbClr val="172144"/>
                </a:solidFill>
                <a:latin typeface="Calibri" panose="020F0502020204030204" pitchFamily="34" charset="0"/>
              </a:rPr>
              <a:t>Araştırma</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Süreçlerinin</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Yönetimi</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ve</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Araştırma</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Kaynakları</a:t>
            </a:r>
            <a:endParaRPr lang="en-US" sz="1600" b="1" dirty="0">
              <a:solidFill>
                <a:srgbClr val="172144"/>
              </a:solidFill>
              <a:latin typeface="Calibri" panose="020F0502020204030204" pitchFamily="34" charset="0"/>
            </a:endParaRPr>
          </a:p>
          <a:p>
            <a:pPr marL="228554" indent="-228554" defTabSz="228508">
              <a:buFont typeface="+mj-lt"/>
              <a:buAutoNum type="arabicPeriod"/>
            </a:pPr>
            <a:r>
              <a:rPr lang="en-US" sz="1600" b="1" dirty="0" err="1">
                <a:solidFill>
                  <a:srgbClr val="172144"/>
                </a:solidFill>
                <a:latin typeface="Calibri" panose="020F0502020204030204" pitchFamily="34" charset="0"/>
              </a:rPr>
              <a:t>Araştırma</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Yetkinliği</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İş</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Birlikleri</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ve</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Destekler</a:t>
            </a:r>
            <a:endParaRPr lang="en-US" sz="1600" b="1" dirty="0">
              <a:solidFill>
                <a:srgbClr val="172144"/>
              </a:solidFill>
              <a:latin typeface="Calibri" panose="020F0502020204030204" pitchFamily="34" charset="0"/>
            </a:endParaRPr>
          </a:p>
          <a:p>
            <a:pPr marL="228554" indent="-228554" defTabSz="228508">
              <a:buFont typeface="+mj-lt"/>
              <a:buAutoNum type="arabicPeriod"/>
            </a:pPr>
            <a:r>
              <a:rPr lang="en-US" sz="1600" b="1" dirty="0" err="1">
                <a:solidFill>
                  <a:srgbClr val="172144"/>
                </a:solidFill>
                <a:latin typeface="Calibri" panose="020F0502020204030204" pitchFamily="34" charset="0"/>
              </a:rPr>
              <a:t>Araştırma</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Performansı</a:t>
            </a:r>
            <a:endParaRPr lang="en-US" sz="1600" b="1" dirty="0">
              <a:solidFill>
                <a:srgbClr val="172144"/>
              </a:solidFill>
              <a:latin typeface="Calibri" panose="020F0502020204030204" pitchFamily="34" charset="0"/>
            </a:endParaRPr>
          </a:p>
          <a:p>
            <a:pPr defTabSz="228508"/>
            <a:endParaRPr lang="en-US" sz="1600" b="1" dirty="0">
              <a:solidFill>
                <a:srgbClr val="172144"/>
              </a:solidFill>
              <a:latin typeface="Calibri" panose="020F0502020204030204" pitchFamily="34" charset="0"/>
            </a:endParaRPr>
          </a:p>
        </p:txBody>
      </p:sp>
      <p:sp>
        <p:nvSpPr>
          <p:cNvPr id="29" name="TextBox 28">
            <a:extLst>
              <a:ext uri="{FF2B5EF4-FFF2-40B4-BE49-F238E27FC236}">
                <a16:creationId xmlns:a16="http://schemas.microsoft.com/office/drawing/2014/main" id="{1E74E9FF-7E0C-4CD7-985C-58A771DC2F96}"/>
              </a:ext>
            </a:extLst>
          </p:cNvPr>
          <p:cNvSpPr txBox="1"/>
          <p:nvPr/>
        </p:nvSpPr>
        <p:spPr>
          <a:xfrm>
            <a:off x="51644" y="1831374"/>
            <a:ext cx="3141408" cy="1754326"/>
          </a:xfrm>
          <a:prstGeom prst="rect">
            <a:avLst/>
          </a:prstGeom>
          <a:noFill/>
          <a:ln>
            <a:noFill/>
          </a:ln>
        </p:spPr>
        <p:txBody>
          <a:bodyPr wrap="square" rtlCol="0">
            <a:spAutoFit/>
          </a:bodyPr>
          <a:lstStyle/>
          <a:p>
            <a:pPr marL="228554" indent="-228554" defTabSz="228508">
              <a:buFont typeface="+mj-lt"/>
              <a:buAutoNum type="arabicPeriod"/>
            </a:pPr>
            <a:r>
              <a:rPr lang="en-US" b="1" dirty="0" err="1">
                <a:solidFill>
                  <a:srgbClr val="172144"/>
                </a:solidFill>
                <a:latin typeface="Calibri" panose="020F0502020204030204" pitchFamily="34" charset="0"/>
              </a:rPr>
              <a:t>Liderlik</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ve</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Kalite</a:t>
            </a:r>
            <a:endParaRPr lang="en-US" b="1" dirty="0">
              <a:solidFill>
                <a:srgbClr val="172144"/>
              </a:solidFill>
              <a:latin typeface="Calibri" panose="020F0502020204030204" pitchFamily="34" charset="0"/>
            </a:endParaRPr>
          </a:p>
          <a:p>
            <a:pPr marL="228554" indent="-228554" defTabSz="228508">
              <a:buFont typeface="+mj-lt"/>
              <a:buAutoNum type="arabicPeriod"/>
            </a:pPr>
            <a:r>
              <a:rPr lang="en-US" b="1" dirty="0" err="1">
                <a:solidFill>
                  <a:srgbClr val="172144"/>
                </a:solidFill>
                <a:latin typeface="Calibri" panose="020F0502020204030204" pitchFamily="34" charset="0"/>
              </a:rPr>
              <a:t>Misyon</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ve</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Stratejik</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Amaçlar</a:t>
            </a:r>
            <a:endParaRPr lang="en-US" b="1" dirty="0">
              <a:solidFill>
                <a:srgbClr val="172144"/>
              </a:solidFill>
              <a:latin typeface="Calibri" panose="020F0502020204030204" pitchFamily="34" charset="0"/>
            </a:endParaRPr>
          </a:p>
          <a:p>
            <a:pPr marL="228554" indent="-228554" defTabSz="228508">
              <a:buFont typeface="+mj-lt"/>
              <a:buAutoNum type="arabicPeriod"/>
            </a:pPr>
            <a:r>
              <a:rPr lang="en-US" b="1" dirty="0" err="1">
                <a:solidFill>
                  <a:srgbClr val="172144"/>
                </a:solidFill>
                <a:latin typeface="Calibri" panose="020F0502020204030204" pitchFamily="34" charset="0"/>
              </a:rPr>
              <a:t>Yönetim</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Sistemleri</a:t>
            </a:r>
            <a:endParaRPr lang="en-US" b="1" dirty="0">
              <a:solidFill>
                <a:srgbClr val="172144"/>
              </a:solidFill>
              <a:latin typeface="Calibri" panose="020F0502020204030204" pitchFamily="34" charset="0"/>
            </a:endParaRPr>
          </a:p>
          <a:p>
            <a:pPr marL="228554" indent="-228554" defTabSz="228508">
              <a:buFont typeface="+mj-lt"/>
              <a:buAutoNum type="arabicPeriod"/>
            </a:pPr>
            <a:r>
              <a:rPr lang="en-US" b="1" dirty="0" err="1">
                <a:solidFill>
                  <a:srgbClr val="172144"/>
                </a:solidFill>
                <a:latin typeface="Calibri" panose="020F0502020204030204" pitchFamily="34" charset="0"/>
              </a:rPr>
              <a:t>Paydaş</a:t>
            </a:r>
            <a:r>
              <a:rPr lang="en-US" b="1" dirty="0">
                <a:solidFill>
                  <a:srgbClr val="172144"/>
                </a:solidFill>
                <a:latin typeface="Calibri" panose="020F0502020204030204" pitchFamily="34" charset="0"/>
              </a:rPr>
              <a:t> </a:t>
            </a:r>
            <a:r>
              <a:rPr lang="en-US" b="1" dirty="0" err="1">
                <a:solidFill>
                  <a:srgbClr val="172144"/>
                </a:solidFill>
                <a:latin typeface="Calibri" panose="020F0502020204030204" pitchFamily="34" charset="0"/>
              </a:rPr>
              <a:t>Katılımı</a:t>
            </a:r>
            <a:endParaRPr lang="en-US" b="1" dirty="0">
              <a:solidFill>
                <a:srgbClr val="172144"/>
              </a:solidFill>
              <a:latin typeface="Calibri" panose="020F0502020204030204" pitchFamily="34" charset="0"/>
            </a:endParaRPr>
          </a:p>
          <a:p>
            <a:pPr marL="228554" indent="-228554" defTabSz="228508">
              <a:buFont typeface="+mj-lt"/>
              <a:buAutoNum type="arabicPeriod"/>
            </a:pPr>
            <a:r>
              <a:rPr lang="en-US" b="1" dirty="0">
                <a:solidFill>
                  <a:srgbClr val="172144"/>
                </a:solidFill>
                <a:latin typeface="Calibri" panose="020F0502020204030204" pitchFamily="34" charset="0"/>
              </a:rPr>
              <a:t>Uluslararasılaşma</a:t>
            </a:r>
          </a:p>
          <a:p>
            <a:pPr defTabSz="228508"/>
            <a:endParaRPr lang="en-US" b="1" dirty="0">
              <a:solidFill>
                <a:srgbClr val="172144"/>
              </a:solidFill>
              <a:latin typeface="Calibri" panose="020F0502020204030204" pitchFamily="34" charset="0"/>
            </a:endParaRPr>
          </a:p>
        </p:txBody>
      </p:sp>
      <p:sp>
        <p:nvSpPr>
          <p:cNvPr id="30" name="TextBox 29">
            <a:extLst>
              <a:ext uri="{FF2B5EF4-FFF2-40B4-BE49-F238E27FC236}">
                <a16:creationId xmlns:a16="http://schemas.microsoft.com/office/drawing/2014/main" id="{CF7F3B41-7085-45E2-B06A-B4708B9F06DF}"/>
              </a:ext>
            </a:extLst>
          </p:cNvPr>
          <p:cNvSpPr txBox="1"/>
          <p:nvPr/>
        </p:nvSpPr>
        <p:spPr>
          <a:xfrm>
            <a:off x="9331145" y="1578543"/>
            <a:ext cx="2860855" cy="1815882"/>
          </a:xfrm>
          <a:prstGeom prst="rect">
            <a:avLst/>
          </a:prstGeom>
          <a:noFill/>
          <a:ln>
            <a:noFill/>
          </a:ln>
        </p:spPr>
        <p:txBody>
          <a:bodyPr wrap="square" rtlCol="0">
            <a:spAutoFit/>
          </a:bodyPr>
          <a:lstStyle/>
          <a:p>
            <a:pPr marL="228554" indent="-228554" defTabSz="228508">
              <a:buFont typeface="+mj-lt"/>
              <a:buAutoNum type="arabicPeriod"/>
            </a:pPr>
            <a:r>
              <a:rPr lang="en-US" sz="1600" b="1" dirty="0">
                <a:solidFill>
                  <a:srgbClr val="172144"/>
                </a:solidFill>
                <a:latin typeface="Calibri" panose="020F0502020204030204" pitchFamily="34" charset="0"/>
              </a:rPr>
              <a:t>Program </a:t>
            </a:r>
            <a:r>
              <a:rPr lang="en-US" sz="1600" b="1" dirty="0" err="1">
                <a:solidFill>
                  <a:srgbClr val="172144"/>
                </a:solidFill>
                <a:latin typeface="Calibri" panose="020F0502020204030204" pitchFamily="34" charset="0"/>
              </a:rPr>
              <a:t>Tasarımı</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Değerlendirimesi</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ve</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Güncellenmesi</a:t>
            </a:r>
            <a:endParaRPr lang="en-US" sz="1600" b="1" dirty="0">
              <a:solidFill>
                <a:srgbClr val="172144"/>
              </a:solidFill>
              <a:latin typeface="Calibri" panose="020F0502020204030204" pitchFamily="34" charset="0"/>
            </a:endParaRPr>
          </a:p>
          <a:p>
            <a:pPr marL="228554" indent="-228554" defTabSz="228508">
              <a:buFont typeface="+mj-lt"/>
              <a:buAutoNum type="arabicPeriod"/>
            </a:pPr>
            <a:r>
              <a:rPr lang="en-US" sz="1600" b="1" dirty="0" err="1">
                <a:solidFill>
                  <a:srgbClr val="172144"/>
                </a:solidFill>
                <a:latin typeface="Calibri" panose="020F0502020204030204" pitchFamily="34" charset="0"/>
              </a:rPr>
              <a:t>Programların</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Yürütülmesi</a:t>
            </a:r>
            <a:endParaRPr lang="en-US" sz="1600" b="1" dirty="0">
              <a:solidFill>
                <a:srgbClr val="172144"/>
              </a:solidFill>
              <a:latin typeface="Calibri" panose="020F0502020204030204" pitchFamily="34" charset="0"/>
            </a:endParaRPr>
          </a:p>
          <a:p>
            <a:pPr marL="228554" indent="-228554" defTabSz="228508">
              <a:buFont typeface="+mj-lt"/>
              <a:buAutoNum type="arabicPeriod"/>
            </a:pPr>
            <a:r>
              <a:rPr lang="en-US" sz="1600" b="1" dirty="0" err="1">
                <a:solidFill>
                  <a:srgbClr val="172144"/>
                </a:solidFill>
                <a:latin typeface="Calibri" panose="020F0502020204030204" pitchFamily="34" charset="0"/>
              </a:rPr>
              <a:t>Öğrenme</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Kaynakları</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ve</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Akademik</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Destek</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Hizmetleri</a:t>
            </a:r>
            <a:endParaRPr lang="en-US" sz="1600" b="1" dirty="0">
              <a:solidFill>
                <a:srgbClr val="172144"/>
              </a:solidFill>
              <a:latin typeface="Calibri" panose="020F0502020204030204" pitchFamily="34" charset="0"/>
            </a:endParaRPr>
          </a:p>
          <a:p>
            <a:pPr marL="228554" indent="-228554" defTabSz="228508">
              <a:buFont typeface="+mj-lt"/>
              <a:buAutoNum type="arabicPeriod"/>
            </a:pPr>
            <a:r>
              <a:rPr lang="en-US" sz="1600" b="1" dirty="0" err="1">
                <a:solidFill>
                  <a:srgbClr val="172144"/>
                </a:solidFill>
                <a:latin typeface="Calibri" panose="020F0502020204030204" pitchFamily="34" charset="0"/>
              </a:rPr>
              <a:t>Öğretim</a:t>
            </a:r>
            <a:r>
              <a:rPr lang="en-US" sz="1600" b="1" dirty="0">
                <a:solidFill>
                  <a:srgbClr val="172144"/>
                </a:solidFill>
                <a:latin typeface="Calibri" panose="020F0502020204030204" pitchFamily="34" charset="0"/>
              </a:rPr>
              <a:t> </a:t>
            </a:r>
            <a:r>
              <a:rPr lang="en-US" sz="1600" b="1" dirty="0" err="1">
                <a:solidFill>
                  <a:srgbClr val="172144"/>
                </a:solidFill>
                <a:latin typeface="Calibri" panose="020F0502020204030204" pitchFamily="34" charset="0"/>
              </a:rPr>
              <a:t>Kadrosu</a:t>
            </a:r>
            <a:endParaRPr lang="en-US" sz="1600" b="1" dirty="0">
              <a:solidFill>
                <a:srgbClr val="172144"/>
              </a:solidFill>
              <a:latin typeface="Calibri" panose="020F0502020204030204" pitchFamily="34" charset="0"/>
            </a:endParaRPr>
          </a:p>
        </p:txBody>
      </p:sp>
      <p:grpSp>
        <p:nvGrpSpPr>
          <p:cNvPr id="14" name="Group 13">
            <a:extLst>
              <a:ext uri="{FF2B5EF4-FFF2-40B4-BE49-F238E27FC236}">
                <a16:creationId xmlns:a16="http://schemas.microsoft.com/office/drawing/2014/main" id="{50A9E416-7804-4718-8D49-B8624857263E}"/>
              </a:ext>
            </a:extLst>
          </p:cNvPr>
          <p:cNvGrpSpPr/>
          <p:nvPr/>
        </p:nvGrpSpPr>
        <p:grpSpPr>
          <a:xfrm>
            <a:off x="3337761" y="3977659"/>
            <a:ext cx="2604433" cy="2329756"/>
            <a:chOff x="2149803" y="4959477"/>
            <a:chExt cx="3797046" cy="4660726"/>
          </a:xfrm>
          <a:solidFill>
            <a:schemeClr val="bg1">
              <a:lumMod val="85000"/>
            </a:schemeClr>
          </a:solidFill>
        </p:grpSpPr>
        <p:sp>
          <p:nvSpPr>
            <p:cNvPr id="15" name="Oval 14">
              <a:extLst>
                <a:ext uri="{FF2B5EF4-FFF2-40B4-BE49-F238E27FC236}">
                  <a16:creationId xmlns:a16="http://schemas.microsoft.com/office/drawing/2014/main" id="{CD80AC1B-A77B-4D31-8E98-9CE95DE12EB1}"/>
                </a:ext>
              </a:extLst>
            </p:cNvPr>
            <p:cNvSpPr/>
            <p:nvPr/>
          </p:nvSpPr>
          <p:spPr>
            <a:xfrm>
              <a:off x="2149803" y="5823157"/>
              <a:ext cx="3797046" cy="3797046"/>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FFFFFF"/>
                </a:solidFill>
                <a:latin typeface="CamberW01-Light" panose="01000000000000000000" pitchFamily="2" charset="0"/>
              </a:endParaRPr>
            </a:p>
          </p:txBody>
        </p:sp>
        <p:sp>
          <p:nvSpPr>
            <p:cNvPr id="16" name="Oval 15">
              <a:extLst>
                <a:ext uri="{FF2B5EF4-FFF2-40B4-BE49-F238E27FC236}">
                  <a16:creationId xmlns:a16="http://schemas.microsoft.com/office/drawing/2014/main" id="{E61FE02A-E0E4-4291-9B8C-0F8C4380AE28}"/>
                </a:ext>
              </a:extLst>
            </p:cNvPr>
            <p:cNvSpPr/>
            <p:nvPr/>
          </p:nvSpPr>
          <p:spPr>
            <a:xfrm>
              <a:off x="2322396" y="5357565"/>
              <a:ext cx="3451860" cy="3989639"/>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FFFFFF"/>
                </a:solidFill>
                <a:latin typeface="CamberW01-Light" panose="01000000000000000000" pitchFamily="2" charset="0"/>
              </a:endParaRPr>
            </a:p>
          </p:txBody>
        </p:sp>
        <p:sp>
          <p:nvSpPr>
            <p:cNvPr id="17" name="Oval 16">
              <a:extLst>
                <a:ext uri="{FF2B5EF4-FFF2-40B4-BE49-F238E27FC236}">
                  <a16:creationId xmlns:a16="http://schemas.microsoft.com/office/drawing/2014/main" id="{DDA29FB4-6E64-46F2-A35E-9009C9DA315F}"/>
                </a:ext>
              </a:extLst>
            </p:cNvPr>
            <p:cNvSpPr/>
            <p:nvPr/>
          </p:nvSpPr>
          <p:spPr>
            <a:xfrm>
              <a:off x="2149803" y="4959477"/>
              <a:ext cx="3797046" cy="3797046"/>
            </a:xfrm>
            <a:prstGeom prst="ellipse">
              <a:avLst/>
            </a:prstGeom>
            <a:solidFill>
              <a:schemeClr val="bg1">
                <a:lumMod val="85000"/>
              </a:schemeClr>
            </a:solidFill>
            <a:ln>
              <a:noFill/>
            </a:ln>
            <a:effectLst>
              <a:innerShdw blurRad="1181100">
                <a:schemeClr val="accent5">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08"/>
              <a:endParaRPr lang="en-US" sz="900" dirty="0">
                <a:solidFill>
                  <a:schemeClr val="tx1"/>
                </a:solidFill>
                <a:latin typeface="CamberW01-Light" panose="01000000000000000000" pitchFamily="2" charset="0"/>
              </a:endParaRPr>
            </a:p>
          </p:txBody>
        </p:sp>
        <p:sp>
          <p:nvSpPr>
            <p:cNvPr id="19" name="TextBox 18">
              <a:extLst>
                <a:ext uri="{FF2B5EF4-FFF2-40B4-BE49-F238E27FC236}">
                  <a16:creationId xmlns:a16="http://schemas.microsoft.com/office/drawing/2014/main" id="{E17E8D5E-1422-45E3-BC1B-40164B2C4D54}"/>
                </a:ext>
              </a:extLst>
            </p:cNvPr>
            <p:cNvSpPr txBox="1"/>
            <p:nvPr/>
          </p:nvSpPr>
          <p:spPr>
            <a:xfrm>
              <a:off x="2448201" y="6360174"/>
              <a:ext cx="3200257" cy="923571"/>
            </a:xfrm>
            <a:prstGeom prst="rect">
              <a:avLst/>
            </a:prstGeom>
            <a:noFill/>
            <a:ln>
              <a:noFill/>
            </a:ln>
          </p:spPr>
          <p:txBody>
            <a:bodyPr wrap="none" rtlCol="0" anchor="ctr">
              <a:spAutoFit/>
            </a:bodyPr>
            <a:lstStyle/>
            <a:p>
              <a:pPr algn="ctr" defTabSz="228508"/>
              <a:r>
                <a:rPr lang="en-US" sz="2400" b="1" dirty="0" err="1">
                  <a:solidFill>
                    <a:srgbClr val="FF0000"/>
                  </a:solidFill>
                  <a:latin typeface="Calibri" panose="020F0502020204030204" pitchFamily="34" charset="0"/>
                  <a:ea typeface="Open Sans Extrabold" panose="020B0906030804020204" pitchFamily="34" charset="0"/>
                  <a:cs typeface="Open Sans Extrabold" panose="020B0906030804020204" pitchFamily="34" charset="0"/>
                </a:rPr>
                <a:t>Toplumsal</a:t>
              </a:r>
              <a:r>
                <a:rPr lang="en-US" sz="2400" b="1" dirty="0">
                  <a:solidFill>
                    <a:srgbClr val="FF0000"/>
                  </a:solidFill>
                  <a:latin typeface="Calibri" panose="020F0502020204030204" pitchFamily="34" charset="0"/>
                  <a:ea typeface="Open Sans Extrabold" panose="020B0906030804020204" pitchFamily="34" charset="0"/>
                  <a:cs typeface="Open Sans Extrabold" panose="020B0906030804020204" pitchFamily="34" charset="0"/>
                </a:rPr>
                <a:t> </a:t>
              </a:r>
              <a:r>
                <a:rPr lang="en-US" sz="2400" b="1" dirty="0" err="1">
                  <a:solidFill>
                    <a:srgbClr val="FF0000"/>
                  </a:solidFill>
                  <a:latin typeface="Calibri" panose="020F0502020204030204" pitchFamily="34" charset="0"/>
                  <a:ea typeface="Open Sans Extrabold" panose="020B0906030804020204" pitchFamily="34" charset="0"/>
                  <a:cs typeface="Open Sans Extrabold" panose="020B0906030804020204" pitchFamily="34" charset="0"/>
                </a:rPr>
                <a:t>Katkı</a:t>
              </a:r>
              <a:endParaRPr lang="en-US" sz="2400" b="1" dirty="0">
                <a:solidFill>
                  <a:srgbClr val="FF0000"/>
                </a:solidFill>
                <a:latin typeface="Calibri" panose="020F0502020204030204" pitchFamily="34" charset="0"/>
                <a:ea typeface="Open Sans Extrabold" panose="020B0906030804020204" pitchFamily="34" charset="0"/>
                <a:cs typeface="Open Sans Extrabold" panose="020B0906030804020204" pitchFamily="34" charset="0"/>
              </a:endParaRPr>
            </a:p>
          </p:txBody>
        </p:sp>
      </p:grpSp>
      <p:grpSp>
        <p:nvGrpSpPr>
          <p:cNvPr id="20" name="Group 19">
            <a:extLst>
              <a:ext uri="{FF2B5EF4-FFF2-40B4-BE49-F238E27FC236}">
                <a16:creationId xmlns:a16="http://schemas.microsoft.com/office/drawing/2014/main" id="{DFBD3E64-3229-4E1E-9331-AD7938970934}"/>
              </a:ext>
            </a:extLst>
          </p:cNvPr>
          <p:cNvGrpSpPr/>
          <p:nvPr/>
        </p:nvGrpSpPr>
        <p:grpSpPr>
          <a:xfrm>
            <a:off x="6503594" y="3970835"/>
            <a:ext cx="2827551" cy="2329756"/>
            <a:chOff x="2149803" y="4959477"/>
            <a:chExt cx="3797046" cy="4660726"/>
          </a:xfrm>
          <a:solidFill>
            <a:schemeClr val="bg1">
              <a:lumMod val="85000"/>
            </a:schemeClr>
          </a:solidFill>
        </p:grpSpPr>
        <p:sp>
          <p:nvSpPr>
            <p:cNvPr id="21" name="Oval 20">
              <a:extLst>
                <a:ext uri="{FF2B5EF4-FFF2-40B4-BE49-F238E27FC236}">
                  <a16:creationId xmlns:a16="http://schemas.microsoft.com/office/drawing/2014/main" id="{790761F9-EE02-4D63-89B8-D8408703CA45}"/>
                </a:ext>
              </a:extLst>
            </p:cNvPr>
            <p:cNvSpPr/>
            <p:nvPr/>
          </p:nvSpPr>
          <p:spPr>
            <a:xfrm>
              <a:off x="2149803" y="5823157"/>
              <a:ext cx="3797046" cy="3797046"/>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FFFFFF"/>
                </a:solidFill>
                <a:latin typeface="CamberW01-Light" panose="01000000000000000000" pitchFamily="2" charset="0"/>
              </a:endParaRPr>
            </a:p>
          </p:txBody>
        </p:sp>
        <p:sp>
          <p:nvSpPr>
            <p:cNvPr id="22" name="Oval 21">
              <a:extLst>
                <a:ext uri="{FF2B5EF4-FFF2-40B4-BE49-F238E27FC236}">
                  <a16:creationId xmlns:a16="http://schemas.microsoft.com/office/drawing/2014/main" id="{A7C093CA-D52C-45E4-9E35-95D66AA3F0E2}"/>
                </a:ext>
              </a:extLst>
            </p:cNvPr>
            <p:cNvSpPr/>
            <p:nvPr/>
          </p:nvSpPr>
          <p:spPr>
            <a:xfrm>
              <a:off x="2322396" y="5357565"/>
              <a:ext cx="3451860" cy="3989639"/>
            </a:xfrm>
            <a:prstGeom prst="ellipse">
              <a:avLst/>
            </a:prstGeom>
            <a:grpFill/>
            <a:ln>
              <a:noFill/>
            </a:ln>
            <a:effectLst>
              <a:innerShdw blurRad="685800">
                <a:prstClr val="black">
                  <a:alpha val="24000"/>
                </a:prstClr>
              </a:innerShdw>
              <a:softEdge rad="203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dirty="0">
                <a:solidFill>
                  <a:srgbClr val="FFFFFF"/>
                </a:solidFill>
                <a:latin typeface="CamberW01-Light" panose="01000000000000000000" pitchFamily="2" charset="0"/>
              </a:endParaRPr>
            </a:p>
          </p:txBody>
        </p:sp>
        <p:sp>
          <p:nvSpPr>
            <p:cNvPr id="23" name="Oval 22">
              <a:extLst>
                <a:ext uri="{FF2B5EF4-FFF2-40B4-BE49-F238E27FC236}">
                  <a16:creationId xmlns:a16="http://schemas.microsoft.com/office/drawing/2014/main" id="{311EBEC6-835C-42C4-8DE4-D3035D1DEF39}"/>
                </a:ext>
              </a:extLst>
            </p:cNvPr>
            <p:cNvSpPr/>
            <p:nvPr/>
          </p:nvSpPr>
          <p:spPr>
            <a:xfrm>
              <a:off x="2149803" y="4959477"/>
              <a:ext cx="3797046" cy="3797046"/>
            </a:xfrm>
            <a:prstGeom prst="ellipse">
              <a:avLst/>
            </a:prstGeom>
            <a:grpFill/>
            <a:ln>
              <a:noFill/>
            </a:ln>
            <a:effectLst>
              <a:innerShdw blurRad="11811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08"/>
              <a:endParaRPr lang="en-US" sz="900" dirty="0">
                <a:solidFill>
                  <a:srgbClr val="002060"/>
                </a:solidFill>
                <a:latin typeface="CamberW01-Light" panose="01000000000000000000" pitchFamily="2" charset="0"/>
              </a:endParaRPr>
            </a:p>
          </p:txBody>
        </p:sp>
        <p:sp>
          <p:nvSpPr>
            <p:cNvPr id="25" name="TextBox 24">
              <a:extLst>
                <a:ext uri="{FF2B5EF4-FFF2-40B4-BE49-F238E27FC236}">
                  <a16:creationId xmlns:a16="http://schemas.microsoft.com/office/drawing/2014/main" id="{E10B7E3C-87B1-4CA3-B50F-0532C16D56AC}"/>
                </a:ext>
              </a:extLst>
            </p:cNvPr>
            <p:cNvSpPr txBox="1"/>
            <p:nvPr/>
          </p:nvSpPr>
          <p:spPr>
            <a:xfrm>
              <a:off x="2939504" y="5839660"/>
              <a:ext cx="2471671" cy="1662427"/>
            </a:xfrm>
            <a:prstGeom prst="rect">
              <a:avLst/>
            </a:prstGeom>
            <a:noFill/>
          </p:spPr>
          <p:txBody>
            <a:bodyPr wrap="square" rtlCol="0" anchor="ctr">
              <a:spAutoFit/>
            </a:bodyPr>
            <a:lstStyle/>
            <a:p>
              <a:pPr algn="ctr" defTabSz="228508"/>
              <a:r>
                <a:rPr lang="en-US" sz="2400" b="1" dirty="0" err="1">
                  <a:solidFill>
                    <a:srgbClr val="FF0000"/>
                  </a:solidFill>
                  <a:latin typeface="Calibri" panose="020F0502020204030204" pitchFamily="34" charset="0"/>
                  <a:ea typeface="Open Sans Extrabold" panose="020B0906030804020204" pitchFamily="34" charset="0"/>
                  <a:cs typeface="Calibri" panose="020F0502020204030204" pitchFamily="34" charset="0"/>
                </a:rPr>
                <a:t>Araştırma</a:t>
              </a:r>
              <a:r>
                <a:rPr lang="en-US" sz="2400" b="1" dirty="0">
                  <a:solidFill>
                    <a:srgbClr val="FF0000"/>
                  </a:solidFill>
                  <a:latin typeface="Calibri" panose="020F0502020204030204" pitchFamily="34" charset="0"/>
                  <a:ea typeface="Open Sans Extrabold" panose="020B0906030804020204" pitchFamily="34" charset="0"/>
                  <a:cs typeface="Calibri" panose="020F0502020204030204" pitchFamily="34" charset="0"/>
                </a:rPr>
                <a:t> </a:t>
              </a:r>
              <a:r>
                <a:rPr lang="en-US" sz="2400" b="1" dirty="0" err="1">
                  <a:solidFill>
                    <a:srgbClr val="FF0000"/>
                  </a:solidFill>
                  <a:latin typeface="Calibri" panose="020F0502020204030204" pitchFamily="34" charset="0"/>
                  <a:ea typeface="Open Sans Extrabold" panose="020B0906030804020204" pitchFamily="34" charset="0"/>
                  <a:cs typeface="Calibri" panose="020F0502020204030204" pitchFamily="34" charset="0"/>
                </a:rPr>
                <a:t>ve</a:t>
              </a:r>
              <a:r>
                <a:rPr lang="en-US" sz="2400" b="1" dirty="0">
                  <a:solidFill>
                    <a:srgbClr val="FF0000"/>
                  </a:solidFill>
                  <a:latin typeface="Calibri" panose="020F0502020204030204" pitchFamily="34" charset="0"/>
                  <a:ea typeface="Open Sans Extrabold" panose="020B0906030804020204" pitchFamily="34" charset="0"/>
                  <a:cs typeface="Calibri" panose="020F0502020204030204" pitchFamily="34" charset="0"/>
                </a:rPr>
                <a:t> </a:t>
              </a:r>
            </a:p>
            <a:p>
              <a:pPr algn="ctr" defTabSz="228508"/>
              <a:r>
                <a:rPr lang="en-US" sz="2400" b="1" dirty="0" err="1">
                  <a:solidFill>
                    <a:srgbClr val="FF0000"/>
                  </a:solidFill>
                  <a:latin typeface="Calibri" panose="020F0502020204030204" pitchFamily="34" charset="0"/>
                  <a:ea typeface="Open Sans Extrabold" panose="020B0906030804020204" pitchFamily="34" charset="0"/>
                  <a:cs typeface="Calibri" panose="020F0502020204030204" pitchFamily="34" charset="0"/>
                </a:rPr>
                <a:t>Geliştirme</a:t>
              </a:r>
              <a:endParaRPr lang="en-US" sz="2400" b="1" dirty="0">
                <a:solidFill>
                  <a:srgbClr val="FF0000"/>
                </a:solidFill>
                <a:latin typeface="Calibri" panose="020F0502020204030204" pitchFamily="34" charset="0"/>
                <a:ea typeface="Open Sans Extrabold" panose="020B0906030804020204" pitchFamily="34" charset="0"/>
                <a:cs typeface="Calibri" panose="020F0502020204030204" pitchFamily="34" charset="0"/>
              </a:endParaRPr>
            </a:p>
          </p:txBody>
        </p:sp>
      </p:grpSp>
      <p:sp>
        <p:nvSpPr>
          <p:cNvPr id="34" name="Metin kutusu 33">
            <a:extLst>
              <a:ext uri="{FF2B5EF4-FFF2-40B4-BE49-F238E27FC236}">
                <a16:creationId xmlns:a16="http://schemas.microsoft.com/office/drawing/2014/main" id="{41457450-A5E1-7F4C-943E-3E960818C3EA}"/>
              </a:ext>
            </a:extLst>
          </p:cNvPr>
          <p:cNvSpPr txBox="1"/>
          <p:nvPr/>
        </p:nvSpPr>
        <p:spPr>
          <a:xfrm>
            <a:off x="1023730" y="816669"/>
            <a:ext cx="10118035" cy="584775"/>
          </a:xfrm>
          <a:prstGeom prst="rect">
            <a:avLst/>
          </a:prstGeom>
          <a:noFill/>
        </p:spPr>
        <p:txBody>
          <a:bodyPr wrap="square">
            <a:spAutoFit/>
          </a:bodyPr>
          <a:lstStyle/>
          <a:p>
            <a:pPr algn="ctr"/>
            <a:r>
              <a:rPr lang="tr-TR" sz="3200" b="1" dirty="0" smtClean="0">
                <a:solidFill>
                  <a:srgbClr val="0000CC"/>
                </a:solidFill>
                <a:latin typeface="Calibri" panose="020F0502020204030204" pitchFamily="34" charset="0"/>
                <a:ea typeface="Calibri" panose="020F0502020204030204" pitchFamily="34" charset="0"/>
                <a:cs typeface="Calibri" panose="020F0502020204030204" pitchFamily="34" charset="0"/>
              </a:rPr>
              <a:t>4 </a:t>
            </a:r>
            <a:r>
              <a:rPr lang="tr-TR" sz="32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ANA BAŞLIK, </a:t>
            </a:r>
            <a:r>
              <a:rPr lang="tr-TR" sz="3200" b="1" dirty="0" smtClean="0">
                <a:solidFill>
                  <a:srgbClr val="0000CC"/>
                </a:solidFill>
                <a:latin typeface="Calibri" panose="020F0502020204030204" pitchFamily="34" charset="0"/>
                <a:ea typeface="Calibri" panose="020F0502020204030204" pitchFamily="34" charset="0"/>
                <a:cs typeface="Calibri" panose="020F0502020204030204" pitchFamily="34" charset="0"/>
              </a:rPr>
              <a:t>14</a:t>
            </a:r>
            <a:r>
              <a:rPr lang="tr-TR" sz="32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ÖLÇÜT VE </a:t>
            </a:r>
            <a:r>
              <a:rPr lang="tr-TR" sz="3200" b="1" dirty="0" smtClean="0">
                <a:solidFill>
                  <a:srgbClr val="0000CC"/>
                </a:solidFill>
                <a:latin typeface="Calibri" panose="020F0502020204030204" pitchFamily="34" charset="0"/>
                <a:ea typeface="Calibri" panose="020F0502020204030204" pitchFamily="34" charset="0"/>
                <a:cs typeface="Calibri" panose="020F0502020204030204" pitchFamily="34" charset="0"/>
              </a:rPr>
              <a:t>46 </a:t>
            </a:r>
            <a:r>
              <a:rPr lang="tr-TR" sz="32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ALT ÖLÇÜT</a:t>
            </a:r>
            <a:endParaRPr lang="tr-TR" sz="3200" dirty="0">
              <a:solidFill>
                <a:srgbClr val="FF0000"/>
              </a:solidFill>
              <a:latin typeface="Calibri" panose="020F0502020204030204" pitchFamily="34" charset="0"/>
            </a:endParaRPr>
          </a:p>
        </p:txBody>
      </p:sp>
      <p:sp>
        <p:nvSpPr>
          <p:cNvPr id="6" name="Veri Yer Tutucusu 5"/>
          <p:cNvSpPr>
            <a:spLocks noGrp="1"/>
          </p:cNvSpPr>
          <p:nvPr>
            <p:ph type="dt" sz="half" idx="10"/>
          </p:nvPr>
        </p:nvSpPr>
        <p:spPr/>
        <p:txBody>
          <a:bodyPr/>
          <a:lstStyle/>
          <a:p>
            <a:fld id="{048E9265-4B6D-45A1-BFBE-8977946CFC63}" type="datetime1">
              <a:rPr lang="tr-TR" smtClean="0"/>
              <a:t>25.12.2024</a:t>
            </a:fld>
            <a:endParaRPr lang="tr-TR"/>
          </a:p>
        </p:txBody>
      </p:sp>
      <p:sp>
        <p:nvSpPr>
          <p:cNvPr id="12" name="Altbilgi Yer Tutucusu 11"/>
          <p:cNvSpPr>
            <a:spLocks noGrp="1"/>
          </p:cNvSpPr>
          <p:nvPr>
            <p:ph type="ftr" sz="quarter" idx="11"/>
          </p:nvPr>
        </p:nvSpPr>
        <p:spPr/>
        <p:txBody>
          <a:bodyPr/>
          <a:lstStyle/>
          <a:p>
            <a:r>
              <a:rPr lang="tr-TR" smtClean="0"/>
              <a:t>TRÜ KALİTE KOORDİNATÖRLÜĞÜ</a:t>
            </a:r>
            <a:endParaRPr lang="tr-TR"/>
          </a:p>
        </p:txBody>
      </p:sp>
      <p:sp>
        <p:nvSpPr>
          <p:cNvPr id="18" name="Slayt Numarası Yer Tutucusu 17"/>
          <p:cNvSpPr>
            <a:spLocks noGrp="1"/>
          </p:cNvSpPr>
          <p:nvPr>
            <p:ph type="sldNum" sz="quarter" idx="12"/>
          </p:nvPr>
        </p:nvSpPr>
        <p:spPr/>
        <p:txBody>
          <a:bodyPr/>
          <a:lstStyle/>
          <a:p>
            <a:fld id="{DDCE7859-ABE5-4F86-9590-63E6FFC2B8A3}" type="slidenum">
              <a:rPr lang="tr-TR" smtClean="0"/>
              <a:pPr/>
              <a:t>51</a:t>
            </a:fld>
            <a:endParaRPr lang="tr-TR"/>
          </a:p>
        </p:txBody>
      </p:sp>
      <p:sp>
        <p:nvSpPr>
          <p:cNvPr id="24" name="Dikdörtgen 23"/>
          <p:cNvSpPr/>
          <p:nvPr/>
        </p:nvSpPr>
        <p:spPr>
          <a:xfrm>
            <a:off x="6704868" y="2274053"/>
            <a:ext cx="2425001" cy="830997"/>
          </a:xfrm>
          <a:prstGeom prst="rect">
            <a:avLst/>
          </a:prstGeom>
        </p:spPr>
        <p:txBody>
          <a:bodyPr wrap="square">
            <a:spAutoFit/>
          </a:bodyPr>
          <a:lstStyle/>
          <a:p>
            <a:pPr algn="ctr" defTabSz="228508"/>
            <a:r>
              <a:rPr lang="en-US" sz="2400" b="1" dirty="0" err="1">
                <a:solidFill>
                  <a:srgbClr val="FF0000"/>
                </a:solidFill>
                <a:ea typeface="Open Sans Extrabold" panose="020B0906030804020204" pitchFamily="34" charset="0"/>
                <a:cs typeface="Open Sans Extrabold" panose="020B0906030804020204" pitchFamily="34" charset="0"/>
              </a:rPr>
              <a:t>Eğitim</a:t>
            </a:r>
            <a:r>
              <a:rPr lang="en-US" sz="2400" b="1" dirty="0">
                <a:solidFill>
                  <a:srgbClr val="FF0000"/>
                </a:solidFill>
                <a:ea typeface="Open Sans Extrabold" panose="020B0906030804020204" pitchFamily="34" charset="0"/>
                <a:cs typeface="Open Sans Extrabold" panose="020B0906030804020204" pitchFamily="34" charset="0"/>
              </a:rPr>
              <a:t> </a:t>
            </a:r>
            <a:r>
              <a:rPr lang="en-US" sz="2400" b="1" dirty="0" err="1" smtClean="0">
                <a:solidFill>
                  <a:srgbClr val="FF0000"/>
                </a:solidFill>
                <a:ea typeface="Open Sans Extrabold" panose="020B0906030804020204" pitchFamily="34" charset="0"/>
                <a:cs typeface="Open Sans Extrabold" panose="020B0906030804020204" pitchFamily="34" charset="0"/>
              </a:rPr>
              <a:t>ve</a:t>
            </a:r>
            <a:r>
              <a:rPr lang="tr-TR" sz="2400" b="1" dirty="0" smtClean="0">
                <a:solidFill>
                  <a:srgbClr val="FF0000"/>
                </a:solidFill>
                <a:ea typeface="Open Sans Extrabold" panose="020B0906030804020204" pitchFamily="34" charset="0"/>
                <a:cs typeface="Open Sans Extrabold" panose="020B0906030804020204" pitchFamily="34" charset="0"/>
              </a:rPr>
              <a:t> </a:t>
            </a:r>
            <a:r>
              <a:rPr lang="en-US" sz="2400" b="1" dirty="0" err="1" smtClean="0">
                <a:solidFill>
                  <a:srgbClr val="FF0000"/>
                </a:solidFill>
                <a:ea typeface="Open Sans Extrabold" panose="020B0906030804020204" pitchFamily="34" charset="0"/>
                <a:cs typeface="Open Sans Extrabold" panose="020B0906030804020204" pitchFamily="34" charset="0"/>
              </a:rPr>
              <a:t>Öğretim</a:t>
            </a:r>
            <a:endParaRPr lang="en-US" sz="2400" b="1" dirty="0">
              <a:solidFill>
                <a:srgbClr val="FF0000"/>
              </a:solidFill>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460041646"/>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44842" y="260350"/>
            <a:ext cx="8570747" cy="433388"/>
          </a:xfrm>
        </p:spPr>
        <p:txBody>
          <a:bodyPr anchorCtr="1">
            <a:noAutofit/>
          </a:bodyPr>
          <a:lstStyle/>
          <a:p>
            <a:pPr lvl="1">
              <a:defRPr/>
            </a:pPr>
            <a:r>
              <a:rPr lang="tr-TR" sz="3200" b="1" dirty="0">
                <a:solidFill>
                  <a:srgbClr val="FF0000"/>
                </a:solidFill>
                <a:latin typeface="+mn-lt"/>
              </a:rPr>
              <a:t>A. </a:t>
            </a:r>
            <a:r>
              <a:rPr lang="tr-TR" sz="3200" b="1" dirty="0">
                <a:solidFill>
                  <a:srgbClr val="FF0000"/>
                </a:solidFill>
              </a:rPr>
              <a:t>LİDERLİK, YÖNETİŞİM ve KALİTE</a:t>
            </a:r>
          </a:p>
        </p:txBody>
      </p:sp>
      <p:graphicFrame>
        <p:nvGraphicFramePr>
          <p:cNvPr id="4" name="Tablo 3"/>
          <p:cNvGraphicFramePr>
            <a:graphicFrameLocks noGrp="1"/>
          </p:cNvGraphicFramePr>
          <p:nvPr>
            <p:extLst>
              <p:ext uri="{D42A27DB-BD31-4B8C-83A1-F6EECF244321}">
                <p14:modId xmlns:p14="http://schemas.microsoft.com/office/powerpoint/2010/main" val="1563477641"/>
              </p:ext>
            </p:extLst>
          </p:nvPr>
        </p:nvGraphicFramePr>
        <p:xfrm>
          <a:off x="1122947" y="1196977"/>
          <a:ext cx="10491537" cy="4981468"/>
        </p:xfrm>
        <a:graphic>
          <a:graphicData uri="http://schemas.openxmlformats.org/drawingml/2006/table">
            <a:tbl>
              <a:tblPr firstRow="1" firstCol="1" bandRow="1">
                <a:tableStyleId>{BC89EF96-8CEA-46FF-86C4-4CE0E7609802}</a:tableStyleId>
              </a:tblPr>
              <a:tblGrid>
                <a:gridCol w="2429907">
                  <a:extLst>
                    <a:ext uri="{9D8B030D-6E8A-4147-A177-3AD203B41FA5}">
                      <a16:colId xmlns:a16="http://schemas.microsoft.com/office/drawing/2014/main" val="2542981450"/>
                    </a:ext>
                  </a:extLst>
                </a:gridCol>
                <a:gridCol w="8061630">
                  <a:extLst>
                    <a:ext uri="{9D8B030D-6E8A-4147-A177-3AD203B41FA5}">
                      <a16:colId xmlns:a16="http://schemas.microsoft.com/office/drawing/2014/main" val="4294191899"/>
                    </a:ext>
                  </a:extLst>
                </a:gridCol>
              </a:tblGrid>
              <a:tr h="377616">
                <a:tc>
                  <a:txBody>
                    <a:bodyPr/>
                    <a:lstStyle/>
                    <a:p>
                      <a:pPr algn="ctr">
                        <a:lnSpc>
                          <a:spcPct val="100000"/>
                        </a:lnSpc>
                        <a:spcAft>
                          <a:spcPts val="0"/>
                        </a:spcAft>
                      </a:pPr>
                      <a:r>
                        <a:rPr lang="tr-TR" sz="1800" dirty="0">
                          <a:solidFill>
                            <a:srgbClr val="0000CC"/>
                          </a:solidFill>
                          <a:effectLst/>
                        </a:rPr>
                        <a:t>ÖLÇÜT</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tc>
                  <a:txBody>
                    <a:bodyPr/>
                    <a:lstStyle/>
                    <a:p>
                      <a:pPr algn="ctr">
                        <a:lnSpc>
                          <a:spcPct val="100000"/>
                        </a:lnSpc>
                        <a:spcAft>
                          <a:spcPts val="0"/>
                        </a:spcAft>
                      </a:pPr>
                      <a:r>
                        <a:rPr lang="tr-TR" sz="1800" dirty="0">
                          <a:solidFill>
                            <a:srgbClr val="0000CC"/>
                          </a:solidFill>
                          <a:effectLst/>
                        </a:rPr>
                        <a:t>TANIM</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extLst>
                  <a:ext uri="{0D108BD9-81ED-4DB2-BD59-A6C34878D82A}">
                    <a16:rowId xmlns:a16="http://schemas.microsoft.com/office/drawing/2014/main" val="1707859987"/>
                  </a:ext>
                </a:extLst>
              </a:tr>
              <a:tr h="876643">
                <a:tc>
                  <a:txBody>
                    <a:bodyPr/>
                    <a:lstStyle/>
                    <a:p>
                      <a:pPr>
                        <a:lnSpc>
                          <a:spcPct val="100000"/>
                        </a:lnSpc>
                        <a:spcAft>
                          <a:spcPts val="0"/>
                        </a:spcAft>
                      </a:pPr>
                      <a:r>
                        <a:rPr lang="tr-TR" sz="1800" dirty="0">
                          <a:solidFill>
                            <a:srgbClr val="0000CC"/>
                          </a:solidFill>
                          <a:effectLst/>
                        </a:rPr>
                        <a:t>A.1 Liderlik ve Kalite </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tc>
                  <a:txBody>
                    <a:bodyPr/>
                    <a:lstStyle/>
                    <a:p>
                      <a:r>
                        <a:rPr lang="tr-TR" sz="1800" kern="1200" dirty="0" smtClean="0">
                          <a:effectLst/>
                        </a:rPr>
                        <a:t>Kurum, kurumsal dönüşümünü sağlayacak yönetişim modeline sahip olmalı, liderlik yaklaşımları uygulamalı, iç kalite güvence mekanizmalarını oluşturmalı ve kalite güvence kültürünü içselleştirmelidir.</a:t>
                      </a:r>
                      <a:endParaRPr lang="tr-TR" sz="1800" kern="1200" dirty="0">
                        <a:solidFill>
                          <a:schemeClr val="dk1"/>
                        </a:solidFill>
                        <a:effectLst/>
                        <a:latin typeface="+mn-lt"/>
                        <a:ea typeface="+mn-ea"/>
                        <a:cs typeface="+mn-cs"/>
                      </a:endParaRPr>
                    </a:p>
                  </a:txBody>
                  <a:tcPr marL="25716" marR="25716" marT="0" marB="0" anchor="ctr"/>
                </a:tc>
                <a:extLst>
                  <a:ext uri="{0D108BD9-81ED-4DB2-BD59-A6C34878D82A}">
                    <a16:rowId xmlns:a16="http://schemas.microsoft.com/office/drawing/2014/main" val="2819426952"/>
                  </a:ext>
                </a:extLst>
              </a:tr>
              <a:tr h="1079003">
                <a:tc>
                  <a:txBody>
                    <a:bodyPr/>
                    <a:lstStyle/>
                    <a:p>
                      <a:pPr>
                        <a:lnSpc>
                          <a:spcPct val="100000"/>
                        </a:lnSpc>
                        <a:spcAft>
                          <a:spcPts val="0"/>
                        </a:spcAft>
                      </a:pPr>
                      <a:r>
                        <a:rPr lang="tr-TR" sz="1800" dirty="0">
                          <a:solidFill>
                            <a:srgbClr val="0000CC"/>
                          </a:solidFill>
                          <a:effectLst/>
                        </a:rPr>
                        <a:t>A.2 Misyon ve Stratejik Amaçlar </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smtClean="0">
                          <a:effectLst/>
                        </a:rPr>
                        <a:t>Kurum; vizyon, misyon ve amacını gerçekleştirmek üzere politikaları doğrultusunda oluşturduğu stratejik amaçlarını ve hedeflerini planlayarak uygulamalı, performans yönetimi kapsamında sonuçlarını izleyerek değerlendirmeli ve kamuoyuyla paylaşmalıdır.</a:t>
                      </a:r>
                      <a:endParaRPr lang="tr-TR" sz="1800" kern="1200" dirty="0" smtClean="0">
                        <a:solidFill>
                          <a:schemeClr val="dk1"/>
                        </a:solidFill>
                        <a:effectLst/>
                        <a:latin typeface="+mn-lt"/>
                        <a:ea typeface="+mn-ea"/>
                        <a:cs typeface="+mn-cs"/>
                      </a:endParaRPr>
                    </a:p>
                  </a:txBody>
                  <a:tcPr marL="25716" marR="25716" marT="0" marB="0" anchor="ctr"/>
                </a:tc>
                <a:extLst>
                  <a:ext uri="{0D108BD9-81ED-4DB2-BD59-A6C34878D82A}">
                    <a16:rowId xmlns:a16="http://schemas.microsoft.com/office/drawing/2014/main" val="1325656469"/>
                  </a:ext>
                </a:extLst>
              </a:tr>
              <a:tr h="876643">
                <a:tc>
                  <a:txBody>
                    <a:bodyPr/>
                    <a:lstStyle/>
                    <a:p>
                      <a:pPr>
                        <a:lnSpc>
                          <a:spcPct val="100000"/>
                        </a:lnSpc>
                        <a:spcAft>
                          <a:spcPts val="0"/>
                        </a:spcAft>
                      </a:pPr>
                      <a:r>
                        <a:rPr lang="tr-TR" sz="1800" dirty="0">
                          <a:solidFill>
                            <a:srgbClr val="0000CC"/>
                          </a:solidFill>
                          <a:effectLst/>
                        </a:rPr>
                        <a:t>A.3 Yönetim Sistemleri </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tc>
                  <a:txBody>
                    <a:bodyPr/>
                    <a:lstStyle/>
                    <a:p>
                      <a:r>
                        <a:rPr lang="tr-TR" sz="1800" kern="1200" dirty="0" smtClean="0">
                          <a:effectLst/>
                        </a:rPr>
                        <a:t>Kurum, stratejik hedeflerine ulaşmayı nitelik ve nicelik olarak güvence altına almak amacıyla mali, beşerî ve bilgi kaynakları ile süreçlerini yönetmek üzere bir sisteme sahip olmalıdır.</a:t>
                      </a:r>
                      <a:endParaRPr lang="tr-TR" sz="1800" kern="1200" dirty="0">
                        <a:solidFill>
                          <a:schemeClr val="dk1"/>
                        </a:solidFill>
                        <a:effectLst/>
                        <a:latin typeface="+mn-lt"/>
                        <a:ea typeface="+mn-ea"/>
                        <a:cs typeface="+mn-cs"/>
                      </a:endParaRPr>
                    </a:p>
                  </a:txBody>
                  <a:tcPr marL="25716" marR="25716" marT="0" marB="0" anchor="ctr"/>
                </a:tc>
                <a:extLst>
                  <a:ext uri="{0D108BD9-81ED-4DB2-BD59-A6C34878D82A}">
                    <a16:rowId xmlns:a16="http://schemas.microsoft.com/office/drawing/2014/main" val="186291873"/>
                  </a:ext>
                </a:extLst>
              </a:tr>
              <a:tr h="876643">
                <a:tc>
                  <a:txBody>
                    <a:bodyPr/>
                    <a:lstStyle/>
                    <a:p>
                      <a:pPr>
                        <a:lnSpc>
                          <a:spcPct val="100000"/>
                        </a:lnSpc>
                        <a:spcAft>
                          <a:spcPts val="0"/>
                        </a:spcAft>
                      </a:pPr>
                      <a:r>
                        <a:rPr lang="tr-TR" sz="1800" dirty="0">
                          <a:solidFill>
                            <a:srgbClr val="0000CC"/>
                          </a:solidFill>
                          <a:effectLst/>
                        </a:rPr>
                        <a:t>A.4 Paydaş Katılımı </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tc>
                  <a:txBody>
                    <a:bodyPr/>
                    <a:lstStyle/>
                    <a:p>
                      <a:r>
                        <a:rPr lang="tr-TR" sz="1800" kern="1200" dirty="0" smtClean="0">
                          <a:effectLst/>
                        </a:rPr>
                        <a:t>Kurum, iç ve dış paydaşlarının stratejik kararlara ve süreçlere katılımını sağlamak üzere geri bildirimlerini almak, yanıtlamak ve kararlarında kullanmak için gerekli sistemleri oluşturmalı ve yönetmelidir.</a:t>
                      </a:r>
                      <a:endParaRPr lang="tr-TR" sz="1800" kern="1200" dirty="0">
                        <a:solidFill>
                          <a:schemeClr val="dk1"/>
                        </a:solidFill>
                        <a:effectLst/>
                        <a:latin typeface="+mn-lt"/>
                        <a:ea typeface="+mn-ea"/>
                        <a:cs typeface="+mn-cs"/>
                      </a:endParaRPr>
                    </a:p>
                  </a:txBody>
                  <a:tcPr marL="25716" marR="25716" marT="0" marB="0" anchor="ctr"/>
                </a:tc>
                <a:extLst>
                  <a:ext uri="{0D108BD9-81ED-4DB2-BD59-A6C34878D82A}">
                    <a16:rowId xmlns:a16="http://schemas.microsoft.com/office/drawing/2014/main" val="3636203125"/>
                  </a:ext>
                </a:extLst>
              </a:tr>
              <a:tr h="876643">
                <a:tc>
                  <a:txBody>
                    <a:bodyPr/>
                    <a:lstStyle/>
                    <a:p>
                      <a:pPr>
                        <a:lnSpc>
                          <a:spcPct val="100000"/>
                        </a:lnSpc>
                        <a:spcAft>
                          <a:spcPts val="0"/>
                        </a:spcAft>
                      </a:pPr>
                      <a:r>
                        <a:rPr lang="tr-TR" sz="1800" dirty="0">
                          <a:solidFill>
                            <a:srgbClr val="0000CC"/>
                          </a:solidFill>
                          <a:effectLst/>
                        </a:rPr>
                        <a:t>A.5 </a:t>
                      </a:r>
                      <a:r>
                        <a:rPr lang="tr-TR" sz="1800" dirty="0" err="1">
                          <a:solidFill>
                            <a:srgbClr val="0000CC"/>
                          </a:solidFill>
                          <a:effectLst/>
                        </a:rPr>
                        <a:t>Uluslararasılaşma</a:t>
                      </a:r>
                      <a:r>
                        <a:rPr lang="tr-TR" sz="1800" dirty="0">
                          <a:solidFill>
                            <a:srgbClr val="0000CC"/>
                          </a:solidFill>
                          <a:effectLst/>
                        </a:rPr>
                        <a:t> </a:t>
                      </a:r>
                      <a:endParaRPr lang="tr-TR" sz="1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6" marR="25716" marT="0" marB="0" anchor="ctr"/>
                </a:tc>
                <a:tc>
                  <a:txBody>
                    <a:bodyPr/>
                    <a:lstStyle/>
                    <a:p>
                      <a:r>
                        <a:rPr lang="tr-TR" sz="1800" kern="1200" dirty="0" smtClean="0">
                          <a:effectLst/>
                        </a:rPr>
                        <a:t>Kurum, </a:t>
                      </a:r>
                      <a:r>
                        <a:rPr lang="tr-TR" sz="1800" kern="1200" dirty="0" err="1" smtClean="0">
                          <a:effectLst/>
                        </a:rPr>
                        <a:t>uluslararasılaşma</a:t>
                      </a:r>
                      <a:r>
                        <a:rPr lang="tr-TR" sz="1800" kern="1200" dirty="0" smtClean="0">
                          <a:effectLst/>
                        </a:rPr>
                        <a:t> stratejisi ve hedefleri doğrultusunda süreçlerini yönetmeli, </a:t>
                      </a:r>
                      <a:r>
                        <a:rPr lang="tr-TR" sz="1800" kern="1200" dirty="0" err="1" smtClean="0">
                          <a:effectLst/>
                        </a:rPr>
                        <a:t>organizasyonel</a:t>
                      </a:r>
                      <a:r>
                        <a:rPr lang="tr-TR" sz="1800" kern="1200" dirty="0" smtClean="0">
                          <a:effectLst/>
                        </a:rPr>
                        <a:t> yapılanmasını oluşturmalı ve sonuçlarını periyodik olarak izleyerek değerlendirmelidir.</a:t>
                      </a:r>
                      <a:endParaRPr lang="tr-TR" sz="1800" kern="1200" dirty="0">
                        <a:solidFill>
                          <a:schemeClr val="dk1"/>
                        </a:solidFill>
                        <a:effectLst/>
                        <a:latin typeface="+mn-lt"/>
                        <a:ea typeface="+mn-ea"/>
                        <a:cs typeface="+mn-cs"/>
                      </a:endParaRPr>
                    </a:p>
                  </a:txBody>
                  <a:tcPr marL="25716" marR="25716" marT="0" marB="0" anchor="ctr"/>
                </a:tc>
                <a:extLst>
                  <a:ext uri="{0D108BD9-81ED-4DB2-BD59-A6C34878D82A}">
                    <a16:rowId xmlns:a16="http://schemas.microsoft.com/office/drawing/2014/main" val="1159455154"/>
                  </a:ext>
                </a:extLst>
              </a:tr>
            </a:tbl>
          </a:graphicData>
        </a:graphic>
      </p:graphicFrame>
      <p:sp>
        <p:nvSpPr>
          <p:cNvPr id="3" name="Veri Yer Tutucusu 2"/>
          <p:cNvSpPr>
            <a:spLocks noGrp="1"/>
          </p:cNvSpPr>
          <p:nvPr>
            <p:ph type="dt" sz="quarter" idx="10"/>
          </p:nvPr>
        </p:nvSpPr>
        <p:spPr/>
        <p:txBody>
          <a:bodyPr/>
          <a:lstStyle/>
          <a:p>
            <a:pPr>
              <a:defRPr/>
            </a:pPr>
            <a:fld id="{88C5B3C6-808A-4346-B42D-72CB5CD154D9}" type="datetime1">
              <a:rPr lang="tr-TR"/>
              <a:pPr>
                <a:defRPr/>
              </a:pPr>
              <a:t>25.12.2024</a:t>
            </a:fld>
            <a:endParaRPr lang="tr-TR"/>
          </a:p>
        </p:txBody>
      </p:sp>
      <p:sp>
        <p:nvSpPr>
          <p:cNvPr id="5" name="Altbilgi Yer Tutucusu 4"/>
          <p:cNvSpPr>
            <a:spLocks noGrp="1"/>
          </p:cNvSpPr>
          <p:nvPr>
            <p:ph type="ftr" sz="quarter" idx="11"/>
          </p:nvPr>
        </p:nvSpPr>
        <p:spPr/>
        <p:txBody>
          <a:bodyPr/>
          <a:lstStyle/>
          <a:p>
            <a:pPr>
              <a:defRPr/>
            </a:pPr>
            <a:r>
              <a:rPr lang="tr-TR" smtClean="0"/>
              <a:t>TRÜ KALİTE KOORDİNATÖRLÜĞÜ</a:t>
            </a:r>
            <a:endParaRPr lang="tr-TR"/>
          </a:p>
        </p:txBody>
      </p:sp>
      <p:sp>
        <p:nvSpPr>
          <p:cNvPr id="23580"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8F3019-E469-425F-BD9D-CD68B9F37167}" type="slidenum">
              <a:rPr lang="tr-TR" altLang="tr-TR" sz="1200">
                <a:solidFill>
                  <a:srgbClr val="898989"/>
                </a:solidFill>
              </a:rPr>
              <a:pPr>
                <a:spcBef>
                  <a:spcPct val="0"/>
                </a:spcBef>
                <a:buFontTx/>
                <a:buNone/>
              </a:pPr>
              <a:t>52</a:t>
            </a:fld>
            <a:endParaRPr lang="tr-TR" altLang="tr-TR" sz="1200">
              <a:solidFill>
                <a:srgbClr val="898989"/>
              </a:solidFill>
            </a:endParaRPr>
          </a:p>
        </p:txBody>
      </p:sp>
    </p:spTree>
    <p:extLst>
      <p:ext uri="{BB962C8B-B14F-4D97-AF65-F5344CB8AC3E}">
        <p14:creationId xmlns:p14="http://schemas.microsoft.com/office/powerpoint/2010/main" val="1218515318"/>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6 Başlık"/>
          <p:cNvSpPr>
            <a:spLocks noGrp="1"/>
          </p:cNvSpPr>
          <p:nvPr>
            <p:ph type="title"/>
          </p:nvPr>
        </p:nvSpPr>
        <p:spPr>
          <a:xfrm>
            <a:off x="2566988" y="192506"/>
            <a:ext cx="8786812" cy="634584"/>
          </a:xfrm>
        </p:spPr>
        <p:txBody>
          <a:bodyPr>
            <a:normAutofit/>
          </a:bodyPr>
          <a:lstStyle/>
          <a:p>
            <a:pPr algn="ctr"/>
            <a:r>
              <a:rPr lang="tr-TR" altLang="tr-TR" sz="3200" b="1" dirty="0">
                <a:solidFill>
                  <a:srgbClr val="FF0000"/>
                </a:solidFill>
              </a:rPr>
              <a:t>A. LİDERLİK, YÖNETİŞİM ve KALİTE</a:t>
            </a:r>
            <a:endParaRPr lang="tr-TR" altLang="tr-TR" sz="3200" dirty="0"/>
          </a:p>
        </p:txBody>
      </p:sp>
      <p:sp>
        <p:nvSpPr>
          <p:cNvPr id="4" name="3 Veri Yer Tutucusu"/>
          <p:cNvSpPr>
            <a:spLocks noGrp="1"/>
          </p:cNvSpPr>
          <p:nvPr>
            <p:ph type="dt" sz="quarter" idx="10"/>
          </p:nvPr>
        </p:nvSpPr>
        <p:spPr/>
        <p:txBody>
          <a:bodyPr/>
          <a:lstStyle/>
          <a:p>
            <a:pPr>
              <a:defRPr/>
            </a:pPr>
            <a:fld id="{2B8991BA-CC89-46C6-B8B3-540CFDE09F2F}" type="datetime1">
              <a:rPr lang="tr-TR"/>
              <a:pPr>
                <a:defRPr/>
              </a:pPr>
              <a:t>25.12.2024</a:t>
            </a:fld>
            <a:endParaRPr lang="tr-TR"/>
          </a:p>
        </p:txBody>
      </p:sp>
      <p:sp>
        <p:nvSpPr>
          <p:cNvPr id="5" name="4 Altbilgi Yer Tutucusu"/>
          <p:cNvSpPr>
            <a:spLocks noGrp="1"/>
          </p:cNvSpPr>
          <p:nvPr>
            <p:ph type="ftr" sz="quarter" idx="11"/>
          </p:nvPr>
        </p:nvSpPr>
        <p:spPr/>
        <p:txBody>
          <a:bodyPr/>
          <a:lstStyle/>
          <a:p>
            <a:pPr>
              <a:defRPr/>
            </a:pPr>
            <a:r>
              <a:rPr lang="tr-TR" smtClean="0"/>
              <a:t>TRÜ KALİTE KOORDİNATÖRLÜĞÜ</a:t>
            </a:r>
            <a:endParaRPr lang="tr-TR"/>
          </a:p>
        </p:txBody>
      </p:sp>
      <p:sp>
        <p:nvSpPr>
          <p:cNvPr id="24581"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59D47B8-3B16-4162-B564-5FBAD05B8792}" type="slidenum">
              <a:rPr lang="tr-TR" altLang="tr-TR" sz="1200">
                <a:solidFill>
                  <a:srgbClr val="898989"/>
                </a:solidFill>
              </a:rPr>
              <a:pPr>
                <a:spcBef>
                  <a:spcPct val="0"/>
                </a:spcBef>
                <a:buFontTx/>
                <a:buNone/>
              </a:pPr>
              <a:t>53</a:t>
            </a:fld>
            <a:endParaRPr lang="tr-TR" altLang="tr-TR" sz="1200">
              <a:solidFill>
                <a:srgbClr val="898989"/>
              </a:solidFill>
            </a:endParaRPr>
          </a:p>
        </p:txBody>
      </p:sp>
      <p:graphicFrame>
        <p:nvGraphicFramePr>
          <p:cNvPr id="8" name="7 Tablo"/>
          <p:cNvGraphicFramePr>
            <a:graphicFrameLocks noGrp="1"/>
          </p:cNvGraphicFramePr>
          <p:nvPr>
            <p:extLst>
              <p:ext uri="{D42A27DB-BD31-4B8C-83A1-F6EECF244321}">
                <p14:modId xmlns:p14="http://schemas.microsoft.com/office/powerpoint/2010/main" val="1935604630"/>
              </p:ext>
            </p:extLst>
          </p:nvPr>
        </p:nvGraphicFramePr>
        <p:xfrm>
          <a:off x="1700463" y="946486"/>
          <a:ext cx="9484895" cy="4945652"/>
        </p:xfrm>
        <a:graphic>
          <a:graphicData uri="http://schemas.openxmlformats.org/drawingml/2006/table">
            <a:tbl>
              <a:tblPr>
                <a:tableStyleId>{BC89EF96-8CEA-46FF-86C4-4CE0E7609802}</a:tableStyleId>
              </a:tblPr>
              <a:tblGrid>
                <a:gridCol w="4170948">
                  <a:extLst>
                    <a:ext uri="{9D8B030D-6E8A-4147-A177-3AD203B41FA5}">
                      <a16:colId xmlns:a16="http://schemas.microsoft.com/office/drawing/2014/main" val="20000"/>
                    </a:ext>
                  </a:extLst>
                </a:gridCol>
                <a:gridCol w="5313947">
                  <a:extLst>
                    <a:ext uri="{9D8B030D-6E8A-4147-A177-3AD203B41FA5}">
                      <a16:colId xmlns:a16="http://schemas.microsoft.com/office/drawing/2014/main" val="20001"/>
                    </a:ext>
                  </a:extLst>
                </a:gridCol>
              </a:tblGrid>
              <a:tr h="320921">
                <a:tc>
                  <a:txBody>
                    <a:bodyPr/>
                    <a:lstStyle/>
                    <a:p>
                      <a:pPr indent="450215" algn="just">
                        <a:lnSpc>
                          <a:spcPct val="115000"/>
                        </a:lnSpc>
                        <a:spcAft>
                          <a:spcPts val="0"/>
                        </a:spcAft>
                      </a:pPr>
                      <a:r>
                        <a:rPr lang="tr-TR" sz="1400" b="1" dirty="0">
                          <a:solidFill>
                            <a:srgbClr val="FF0000"/>
                          </a:solidFill>
                        </a:rPr>
                        <a:t>ÖLÇÜT </a:t>
                      </a:r>
                      <a:endParaRPr lang="tr-TR" sz="1400" b="1" dirty="0">
                        <a:solidFill>
                          <a:srgbClr val="FF0000"/>
                        </a:solidFill>
                        <a:latin typeface="Times New Roman"/>
                        <a:ea typeface="Calibri"/>
                        <a:cs typeface="Times New Roman"/>
                      </a:endParaRPr>
                    </a:p>
                  </a:txBody>
                  <a:tcPr marL="25720" marR="25720" marT="6189" marB="0" anchor="ctr"/>
                </a:tc>
                <a:tc>
                  <a:txBody>
                    <a:bodyPr/>
                    <a:lstStyle/>
                    <a:p>
                      <a:pPr indent="450215" algn="just">
                        <a:lnSpc>
                          <a:spcPct val="115000"/>
                        </a:lnSpc>
                        <a:spcAft>
                          <a:spcPts val="0"/>
                        </a:spcAft>
                      </a:pPr>
                      <a:r>
                        <a:rPr lang="tr-TR" sz="1400" b="1" dirty="0" smtClean="0">
                          <a:solidFill>
                            <a:srgbClr val="FF0000"/>
                          </a:solidFill>
                        </a:rPr>
                        <a:t>ALT ÖLÇÜTLER</a:t>
                      </a:r>
                      <a:endParaRPr lang="tr-TR" sz="1400" b="1" dirty="0">
                        <a:solidFill>
                          <a:srgbClr val="FF0000"/>
                        </a:solidFill>
                        <a:latin typeface="Times New Roman"/>
                        <a:ea typeface="Calibri"/>
                        <a:cs typeface="Times New Roman"/>
                      </a:endParaRPr>
                    </a:p>
                  </a:txBody>
                  <a:tcPr marL="25720" marR="25720" marT="6189" marB="0" anchor="ctr"/>
                </a:tc>
                <a:extLst>
                  <a:ext uri="{0D108BD9-81ED-4DB2-BD59-A6C34878D82A}">
                    <a16:rowId xmlns:a16="http://schemas.microsoft.com/office/drawing/2014/main" val="10000"/>
                  </a:ext>
                </a:extLst>
              </a:tr>
              <a:tr h="1288503">
                <a:tc>
                  <a:txBody>
                    <a:bodyPr/>
                    <a:lstStyle/>
                    <a:p>
                      <a:pPr indent="0" algn="just">
                        <a:lnSpc>
                          <a:spcPct val="115000"/>
                        </a:lnSpc>
                        <a:spcAft>
                          <a:spcPts val="0"/>
                        </a:spcAft>
                      </a:pPr>
                      <a:r>
                        <a:rPr lang="tr-TR" sz="2400" b="1" dirty="0">
                          <a:solidFill>
                            <a:srgbClr val="0000CC"/>
                          </a:solidFill>
                        </a:rPr>
                        <a:t>A.1 Liderlik ve Kalite </a:t>
                      </a:r>
                      <a:endParaRPr lang="tr-TR" sz="2400" b="1" dirty="0">
                        <a:solidFill>
                          <a:srgbClr val="0000CC"/>
                        </a:solidFill>
                        <a:latin typeface="Times New Roman"/>
                        <a:ea typeface="Calibri"/>
                        <a:cs typeface="Times New Roman"/>
                      </a:endParaRPr>
                    </a:p>
                  </a:txBody>
                  <a:tcPr marL="25720" marR="25720" marT="6189" marB="0" anchor="ctr"/>
                </a:tc>
                <a:tc>
                  <a:txBody>
                    <a:bodyPr/>
                    <a:lstStyle/>
                    <a:p>
                      <a:pPr marL="0" indent="0" algn="just">
                        <a:lnSpc>
                          <a:spcPct val="115000"/>
                        </a:lnSpc>
                        <a:spcAft>
                          <a:spcPts val="0"/>
                        </a:spcAft>
                      </a:pPr>
                      <a:r>
                        <a:rPr lang="tr-TR" sz="1400" b="1" dirty="0"/>
                        <a:t>A.1.1. Yönetim modeli ve idari yapı</a:t>
                      </a:r>
                    </a:p>
                    <a:p>
                      <a:pPr marL="0" indent="0" algn="just">
                        <a:lnSpc>
                          <a:spcPct val="115000"/>
                        </a:lnSpc>
                        <a:spcAft>
                          <a:spcPts val="0"/>
                        </a:spcAft>
                      </a:pPr>
                      <a:r>
                        <a:rPr lang="tr-TR" sz="1400" b="1" dirty="0"/>
                        <a:t>A.1.2. Liderlik</a:t>
                      </a:r>
                    </a:p>
                    <a:p>
                      <a:pPr marL="0" indent="0" algn="just">
                        <a:lnSpc>
                          <a:spcPct val="115000"/>
                        </a:lnSpc>
                        <a:spcAft>
                          <a:spcPts val="0"/>
                        </a:spcAft>
                      </a:pPr>
                      <a:r>
                        <a:rPr lang="tr-TR" sz="1400" b="1" dirty="0"/>
                        <a:t>A.1.3. Kurumsal dönüşüm kapasitesi</a:t>
                      </a:r>
                    </a:p>
                    <a:p>
                      <a:pPr marL="0" indent="0" algn="just">
                        <a:lnSpc>
                          <a:spcPct val="115000"/>
                        </a:lnSpc>
                        <a:spcAft>
                          <a:spcPts val="0"/>
                        </a:spcAft>
                      </a:pPr>
                      <a:r>
                        <a:rPr lang="tr-TR" sz="1400" b="1" dirty="0"/>
                        <a:t>A.1.4. İç kalite güvencesi mekanizmaları </a:t>
                      </a:r>
                    </a:p>
                    <a:p>
                      <a:pPr marL="0" indent="0" algn="just">
                        <a:lnSpc>
                          <a:spcPct val="115000"/>
                        </a:lnSpc>
                        <a:spcAft>
                          <a:spcPts val="0"/>
                        </a:spcAft>
                      </a:pPr>
                      <a:r>
                        <a:rPr lang="tr-TR" sz="1400" b="1" dirty="0"/>
                        <a:t>A.1.5. Kamuoyunu bilgilendirme ve hesap verebilirlik</a:t>
                      </a:r>
                      <a:endParaRPr lang="tr-TR" sz="1400" b="1" dirty="0">
                        <a:latin typeface="Times New Roman"/>
                        <a:ea typeface="Calibri"/>
                        <a:cs typeface="Times New Roman"/>
                      </a:endParaRPr>
                    </a:p>
                  </a:txBody>
                  <a:tcPr marL="25720" marR="25720" marT="6189" marB="0" anchor="ctr"/>
                </a:tc>
                <a:extLst>
                  <a:ext uri="{0D108BD9-81ED-4DB2-BD59-A6C34878D82A}">
                    <a16:rowId xmlns:a16="http://schemas.microsoft.com/office/drawing/2014/main" val="10001"/>
                  </a:ext>
                </a:extLst>
              </a:tr>
              <a:tr h="769136">
                <a:tc>
                  <a:txBody>
                    <a:bodyPr/>
                    <a:lstStyle/>
                    <a:p>
                      <a:pPr indent="0" algn="just">
                        <a:lnSpc>
                          <a:spcPct val="115000"/>
                        </a:lnSpc>
                        <a:spcAft>
                          <a:spcPts val="0"/>
                        </a:spcAft>
                      </a:pPr>
                      <a:r>
                        <a:rPr lang="tr-TR" sz="2400" b="1" dirty="0">
                          <a:solidFill>
                            <a:srgbClr val="0000CC"/>
                          </a:solidFill>
                        </a:rPr>
                        <a:t>A.2 Misyon ve Stratejik Amaçlar </a:t>
                      </a:r>
                      <a:endParaRPr lang="tr-TR" sz="2400" b="1" dirty="0">
                        <a:solidFill>
                          <a:srgbClr val="0000CC"/>
                        </a:solidFill>
                        <a:latin typeface="Times New Roman"/>
                        <a:ea typeface="Calibri"/>
                        <a:cs typeface="Times New Roman"/>
                      </a:endParaRPr>
                    </a:p>
                  </a:txBody>
                  <a:tcPr marL="25720" marR="25720" marT="6189" marB="0" anchor="ctr"/>
                </a:tc>
                <a:tc>
                  <a:txBody>
                    <a:bodyPr/>
                    <a:lstStyle/>
                    <a:p>
                      <a:pPr marL="0" indent="0" algn="just">
                        <a:lnSpc>
                          <a:spcPct val="115000"/>
                        </a:lnSpc>
                        <a:spcAft>
                          <a:spcPts val="0"/>
                        </a:spcAft>
                      </a:pPr>
                      <a:r>
                        <a:rPr lang="tr-TR" sz="1400" b="1" dirty="0">
                          <a:solidFill>
                            <a:srgbClr val="FF0000"/>
                          </a:solidFill>
                        </a:rPr>
                        <a:t>A.2.1. Misyon, vizyon ve politikalar </a:t>
                      </a:r>
                    </a:p>
                    <a:p>
                      <a:pPr marL="0" indent="0" algn="just">
                        <a:lnSpc>
                          <a:spcPct val="115000"/>
                        </a:lnSpc>
                        <a:spcAft>
                          <a:spcPts val="0"/>
                        </a:spcAft>
                      </a:pPr>
                      <a:r>
                        <a:rPr lang="tr-TR" sz="1400" b="1" dirty="0">
                          <a:solidFill>
                            <a:srgbClr val="FF0000"/>
                          </a:solidFill>
                        </a:rPr>
                        <a:t>A.2.2. Stratejik amaç ve hedefler</a:t>
                      </a:r>
                    </a:p>
                    <a:p>
                      <a:pPr marL="0" indent="0" algn="just">
                        <a:lnSpc>
                          <a:spcPct val="115000"/>
                        </a:lnSpc>
                        <a:spcAft>
                          <a:spcPts val="0"/>
                        </a:spcAft>
                      </a:pPr>
                      <a:r>
                        <a:rPr lang="tr-TR" sz="1400" b="1" dirty="0">
                          <a:solidFill>
                            <a:srgbClr val="FF0000"/>
                          </a:solidFill>
                        </a:rPr>
                        <a:t>A.2.3. Performans yönetimi</a:t>
                      </a:r>
                      <a:endParaRPr lang="tr-TR" sz="1400" b="1" dirty="0">
                        <a:solidFill>
                          <a:srgbClr val="FF0000"/>
                        </a:solidFill>
                        <a:latin typeface="Times New Roman"/>
                        <a:ea typeface="Calibri"/>
                        <a:cs typeface="Times New Roman"/>
                      </a:endParaRPr>
                    </a:p>
                  </a:txBody>
                  <a:tcPr marL="25720" marR="25720" marT="6189" marB="0" anchor="ctr"/>
                </a:tc>
                <a:extLst>
                  <a:ext uri="{0D108BD9-81ED-4DB2-BD59-A6C34878D82A}">
                    <a16:rowId xmlns:a16="http://schemas.microsoft.com/office/drawing/2014/main" val="10002"/>
                  </a:ext>
                </a:extLst>
              </a:tr>
              <a:tr h="1028820">
                <a:tc>
                  <a:txBody>
                    <a:bodyPr/>
                    <a:lstStyle/>
                    <a:p>
                      <a:pPr indent="0" algn="just">
                        <a:lnSpc>
                          <a:spcPct val="115000"/>
                        </a:lnSpc>
                        <a:spcAft>
                          <a:spcPts val="0"/>
                        </a:spcAft>
                      </a:pPr>
                      <a:r>
                        <a:rPr lang="tr-TR" sz="2400" b="1" dirty="0">
                          <a:solidFill>
                            <a:srgbClr val="0000CC"/>
                          </a:solidFill>
                        </a:rPr>
                        <a:t>A.3 Yönetim Sistemleri </a:t>
                      </a:r>
                      <a:endParaRPr lang="tr-TR" sz="2400" b="1" dirty="0">
                        <a:solidFill>
                          <a:srgbClr val="0000CC"/>
                        </a:solidFill>
                        <a:latin typeface="Times New Roman"/>
                        <a:ea typeface="Calibri"/>
                        <a:cs typeface="Times New Roman"/>
                      </a:endParaRPr>
                    </a:p>
                  </a:txBody>
                  <a:tcPr marL="25720" marR="25720" marT="6189" marB="0" anchor="ctr"/>
                </a:tc>
                <a:tc>
                  <a:txBody>
                    <a:bodyPr/>
                    <a:lstStyle/>
                    <a:p>
                      <a:pPr marL="0" indent="0" algn="just">
                        <a:lnSpc>
                          <a:spcPct val="115000"/>
                        </a:lnSpc>
                        <a:spcAft>
                          <a:spcPts val="0"/>
                        </a:spcAft>
                      </a:pPr>
                      <a:r>
                        <a:rPr lang="tr-TR" sz="1400" b="1" dirty="0"/>
                        <a:t>A.3.1. Bilgi yönetim sistemi</a:t>
                      </a:r>
                    </a:p>
                    <a:p>
                      <a:pPr marL="0" indent="0" algn="just">
                        <a:lnSpc>
                          <a:spcPct val="115000"/>
                        </a:lnSpc>
                        <a:spcAft>
                          <a:spcPts val="0"/>
                        </a:spcAft>
                      </a:pPr>
                      <a:r>
                        <a:rPr lang="tr-TR" sz="1400" b="1" dirty="0"/>
                        <a:t>A.3.2. İnsan kaynakları yönetimi</a:t>
                      </a:r>
                    </a:p>
                    <a:p>
                      <a:pPr marL="0" indent="0" algn="just">
                        <a:lnSpc>
                          <a:spcPct val="115000"/>
                        </a:lnSpc>
                        <a:spcAft>
                          <a:spcPts val="0"/>
                        </a:spcAft>
                      </a:pPr>
                      <a:r>
                        <a:rPr lang="tr-TR" sz="1400" b="1" dirty="0"/>
                        <a:t>A.3.3. Finansal yönetim</a:t>
                      </a:r>
                    </a:p>
                    <a:p>
                      <a:pPr marL="0" indent="0" algn="just">
                        <a:lnSpc>
                          <a:spcPct val="115000"/>
                        </a:lnSpc>
                        <a:spcAft>
                          <a:spcPts val="0"/>
                        </a:spcAft>
                      </a:pPr>
                      <a:r>
                        <a:rPr lang="tr-TR" sz="1400" b="1" dirty="0"/>
                        <a:t>A.3.4. Süreç yönetimi</a:t>
                      </a:r>
                      <a:endParaRPr lang="tr-TR" sz="1400" b="1" dirty="0">
                        <a:latin typeface="Times New Roman"/>
                        <a:ea typeface="Calibri"/>
                        <a:cs typeface="Times New Roman"/>
                      </a:endParaRPr>
                    </a:p>
                  </a:txBody>
                  <a:tcPr marL="25720" marR="25720" marT="6189" marB="0" anchor="ctr"/>
                </a:tc>
                <a:extLst>
                  <a:ext uri="{0D108BD9-81ED-4DB2-BD59-A6C34878D82A}">
                    <a16:rowId xmlns:a16="http://schemas.microsoft.com/office/drawing/2014/main" val="10003"/>
                  </a:ext>
                </a:extLst>
              </a:tr>
              <a:tr h="769136">
                <a:tc>
                  <a:txBody>
                    <a:bodyPr/>
                    <a:lstStyle/>
                    <a:p>
                      <a:pPr indent="0" algn="just">
                        <a:lnSpc>
                          <a:spcPct val="115000"/>
                        </a:lnSpc>
                        <a:spcAft>
                          <a:spcPts val="0"/>
                        </a:spcAft>
                      </a:pPr>
                      <a:r>
                        <a:rPr lang="tr-TR" sz="2400" b="1" dirty="0">
                          <a:solidFill>
                            <a:srgbClr val="0000CC"/>
                          </a:solidFill>
                        </a:rPr>
                        <a:t>A.4 Paydaş Katılımı </a:t>
                      </a:r>
                      <a:endParaRPr lang="tr-TR" sz="2400" b="1" dirty="0">
                        <a:solidFill>
                          <a:srgbClr val="0000CC"/>
                        </a:solidFill>
                        <a:latin typeface="Times New Roman"/>
                        <a:ea typeface="Calibri"/>
                        <a:cs typeface="Times New Roman"/>
                      </a:endParaRPr>
                    </a:p>
                  </a:txBody>
                  <a:tcPr marL="25720" marR="25720" marT="6189" marB="0" anchor="ctr"/>
                </a:tc>
                <a:tc>
                  <a:txBody>
                    <a:bodyPr/>
                    <a:lstStyle/>
                    <a:p>
                      <a:pPr marL="0" indent="0" algn="just">
                        <a:lnSpc>
                          <a:spcPct val="115000"/>
                        </a:lnSpc>
                        <a:spcAft>
                          <a:spcPts val="0"/>
                        </a:spcAft>
                      </a:pPr>
                      <a:r>
                        <a:rPr lang="tr-TR" sz="1400" b="1" dirty="0">
                          <a:solidFill>
                            <a:srgbClr val="FF0000"/>
                          </a:solidFill>
                        </a:rPr>
                        <a:t>A.4.1. İç ve dış paydaş katılımı</a:t>
                      </a:r>
                    </a:p>
                    <a:p>
                      <a:pPr marL="0" indent="0" algn="just">
                        <a:lnSpc>
                          <a:spcPct val="115000"/>
                        </a:lnSpc>
                        <a:spcAft>
                          <a:spcPts val="0"/>
                        </a:spcAft>
                      </a:pPr>
                      <a:r>
                        <a:rPr lang="tr-TR" sz="1400" b="1" dirty="0">
                          <a:solidFill>
                            <a:srgbClr val="FF0000"/>
                          </a:solidFill>
                        </a:rPr>
                        <a:t>A.4.2. Öğrenci geri bildirimleri</a:t>
                      </a:r>
                    </a:p>
                    <a:p>
                      <a:pPr marL="0" indent="0" algn="just">
                        <a:lnSpc>
                          <a:spcPct val="115000"/>
                        </a:lnSpc>
                        <a:spcAft>
                          <a:spcPts val="0"/>
                        </a:spcAft>
                      </a:pPr>
                      <a:r>
                        <a:rPr lang="tr-TR" sz="1400" b="1" dirty="0">
                          <a:solidFill>
                            <a:srgbClr val="FF0000"/>
                          </a:solidFill>
                        </a:rPr>
                        <a:t>A.4.3. Mezun ilişkileri yönetimi</a:t>
                      </a:r>
                      <a:endParaRPr lang="tr-TR" sz="1400" b="1" dirty="0">
                        <a:solidFill>
                          <a:srgbClr val="FF0000"/>
                        </a:solidFill>
                        <a:latin typeface="Times New Roman"/>
                        <a:ea typeface="Calibri"/>
                        <a:cs typeface="Times New Roman"/>
                      </a:endParaRPr>
                    </a:p>
                  </a:txBody>
                  <a:tcPr marL="25720" marR="25720" marT="6189" marB="0" anchor="ctr"/>
                </a:tc>
                <a:extLst>
                  <a:ext uri="{0D108BD9-81ED-4DB2-BD59-A6C34878D82A}">
                    <a16:rowId xmlns:a16="http://schemas.microsoft.com/office/drawing/2014/main" val="10004"/>
                  </a:ext>
                </a:extLst>
              </a:tr>
              <a:tr h="769136">
                <a:tc>
                  <a:txBody>
                    <a:bodyPr/>
                    <a:lstStyle/>
                    <a:p>
                      <a:pPr indent="0" algn="just">
                        <a:lnSpc>
                          <a:spcPct val="115000"/>
                        </a:lnSpc>
                        <a:spcAft>
                          <a:spcPts val="0"/>
                        </a:spcAft>
                      </a:pPr>
                      <a:r>
                        <a:rPr lang="tr-TR" sz="2400" b="1" dirty="0">
                          <a:solidFill>
                            <a:srgbClr val="0000CC"/>
                          </a:solidFill>
                        </a:rPr>
                        <a:t>A.5 </a:t>
                      </a:r>
                      <a:r>
                        <a:rPr lang="tr-TR" sz="2400" b="1" dirty="0" err="1">
                          <a:solidFill>
                            <a:srgbClr val="0000CC"/>
                          </a:solidFill>
                        </a:rPr>
                        <a:t>Uluslararasılaşma</a:t>
                      </a:r>
                      <a:r>
                        <a:rPr lang="tr-TR" sz="2400" b="1" dirty="0">
                          <a:solidFill>
                            <a:srgbClr val="0000CC"/>
                          </a:solidFill>
                        </a:rPr>
                        <a:t> </a:t>
                      </a:r>
                      <a:endParaRPr lang="tr-TR" sz="2400" b="1" dirty="0">
                        <a:solidFill>
                          <a:srgbClr val="0000CC"/>
                        </a:solidFill>
                        <a:latin typeface="Times New Roman"/>
                        <a:ea typeface="Calibri"/>
                        <a:cs typeface="Times New Roman"/>
                      </a:endParaRPr>
                    </a:p>
                  </a:txBody>
                  <a:tcPr marL="25720" marR="25720" marT="6189" marB="0" anchor="ctr"/>
                </a:tc>
                <a:tc>
                  <a:txBody>
                    <a:bodyPr/>
                    <a:lstStyle/>
                    <a:p>
                      <a:pPr marL="0" indent="0" algn="just">
                        <a:lnSpc>
                          <a:spcPct val="115000"/>
                        </a:lnSpc>
                        <a:spcAft>
                          <a:spcPts val="0"/>
                        </a:spcAft>
                      </a:pPr>
                      <a:r>
                        <a:rPr lang="tr-TR" sz="1400" b="1" dirty="0"/>
                        <a:t>A.5.1. </a:t>
                      </a:r>
                      <a:r>
                        <a:rPr lang="tr-TR" sz="1400" b="1" dirty="0" err="1"/>
                        <a:t>Uluslararasılaşma</a:t>
                      </a:r>
                      <a:r>
                        <a:rPr lang="tr-TR" sz="1400" b="1" dirty="0"/>
                        <a:t> süreçlerinin yönetimi</a:t>
                      </a:r>
                    </a:p>
                    <a:p>
                      <a:pPr marL="0" indent="0" algn="just">
                        <a:lnSpc>
                          <a:spcPct val="115000"/>
                        </a:lnSpc>
                        <a:spcAft>
                          <a:spcPts val="0"/>
                        </a:spcAft>
                      </a:pPr>
                      <a:r>
                        <a:rPr lang="tr-TR" sz="1400" b="1" dirty="0"/>
                        <a:t>A.5.2. </a:t>
                      </a:r>
                      <a:r>
                        <a:rPr lang="tr-TR" sz="1400" b="1" dirty="0" err="1"/>
                        <a:t>Uluslararasılaşma</a:t>
                      </a:r>
                      <a:r>
                        <a:rPr lang="tr-TR" sz="1400" b="1" dirty="0"/>
                        <a:t> kaynakları</a:t>
                      </a:r>
                    </a:p>
                    <a:p>
                      <a:pPr marL="0" indent="0" algn="just">
                        <a:lnSpc>
                          <a:spcPct val="115000"/>
                        </a:lnSpc>
                        <a:spcAft>
                          <a:spcPts val="0"/>
                        </a:spcAft>
                      </a:pPr>
                      <a:r>
                        <a:rPr lang="tr-TR" sz="1400" b="1" dirty="0"/>
                        <a:t>A.5.3. </a:t>
                      </a:r>
                      <a:r>
                        <a:rPr lang="tr-TR" sz="1400" b="1" dirty="0" err="1"/>
                        <a:t>Uluslararasılaşma</a:t>
                      </a:r>
                      <a:r>
                        <a:rPr lang="tr-TR" sz="1400" b="1" dirty="0"/>
                        <a:t> performansı</a:t>
                      </a:r>
                      <a:endParaRPr lang="tr-TR" sz="1400" b="1" dirty="0">
                        <a:latin typeface="Times New Roman"/>
                        <a:ea typeface="Calibri"/>
                        <a:cs typeface="Times New Roman"/>
                      </a:endParaRPr>
                    </a:p>
                  </a:txBody>
                  <a:tcPr marL="25720" marR="25720" marT="6189"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8095756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57488" y="336550"/>
            <a:ext cx="9097628" cy="414338"/>
          </a:xfrm>
        </p:spPr>
        <p:txBody>
          <a:bodyPr>
            <a:noAutofit/>
          </a:bodyPr>
          <a:lstStyle/>
          <a:p>
            <a:pPr algn="ctr">
              <a:defRPr/>
            </a:pPr>
            <a:r>
              <a:rPr lang="tr-TR" sz="3200" b="1" dirty="0">
                <a:solidFill>
                  <a:srgbClr val="0000CC"/>
                </a:solidFill>
                <a:latin typeface="+mn-lt"/>
              </a:rPr>
              <a:t>B. EĞİTİM VE ÖĞRETİM</a:t>
            </a:r>
          </a:p>
        </p:txBody>
      </p:sp>
      <p:graphicFrame>
        <p:nvGraphicFramePr>
          <p:cNvPr id="4" name="Tablo 3"/>
          <p:cNvGraphicFramePr>
            <a:graphicFrameLocks noGrp="1"/>
          </p:cNvGraphicFramePr>
          <p:nvPr>
            <p:extLst>
              <p:ext uri="{D42A27DB-BD31-4B8C-83A1-F6EECF244321}">
                <p14:modId xmlns:p14="http://schemas.microsoft.com/office/powerpoint/2010/main" val="3506765787"/>
              </p:ext>
            </p:extLst>
          </p:nvPr>
        </p:nvGraphicFramePr>
        <p:xfrm>
          <a:off x="529389" y="1382212"/>
          <a:ext cx="10972800" cy="4473156"/>
        </p:xfrm>
        <a:graphic>
          <a:graphicData uri="http://schemas.openxmlformats.org/drawingml/2006/table">
            <a:tbl>
              <a:tblPr firstRow="1" firstCol="1" bandRow="1">
                <a:tableStyleId>{BC89EF96-8CEA-46FF-86C4-4CE0E7609802}</a:tableStyleId>
              </a:tblPr>
              <a:tblGrid>
                <a:gridCol w="2311605">
                  <a:extLst>
                    <a:ext uri="{9D8B030D-6E8A-4147-A177-3AD203B41FA5}">
                      <a16:colId xmlns:a16="http://schemas.microsoft.com/office/drawing/2014/main" val="3821551645"/>
                    </a:ext>
                  </a:extLst>
                </a:gridCol>
                <a:gridCol w="8661195">
                  <a:extLst>
                    <a:ext uri="{9D8B030D-6E8A-4147-A177-3AD203B41FA5}">
                      <a16:colId xmlns:a16="http://schemas.microsoft.com/office/drawing/2014/main" val="1051454243"/>
                    </a:ext>
                  </a:extLst>
                </a:gridCol>
              </a:tblGrid>
              <a:tr h="299696">
                <a:tc>
                  <a:txBody>
                    <a:bodyPr/>
                    <a:lstStyle/>
                    <a:p>
                      <a:pPr algn="ctr">
                        <a:lnSpc>
                          <a:spcPct val="100000"/>
                        </a:lnSpc>
                        <a:spcAft>
                          <a:spcPts val="0"/>
                        </a:spcAft>
                      </a:pPr>
                      <a:r>
                        <a:rPr lang="tr-TR" sz="1800" dirty="0">
                          <a:solidFill>
                            <a:srgbClr val="FF0000"/>
                          </a:solidFill>
                          <a:effectLst/>
                        </a:rPr>
                        <a:t>ÖLÇÜT</a:t>
                      </a:r>
                      <a:endParaRPr lang="tr-T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21" marR="25721" marT="0" marB="0" anchor="ctr"/>
                </a:tc>
                <a:tc>
                  <a:txBody>
                    <a:bodyPr/>
                    <a:lstStyle/>
                    <a:p>
                      <a:pPr algn="ctr">
                        <a:lnSpc>
                          <a:spcPct val="100000"/>
                        </a:lnSpc>
                        <a:spcAft>
                          <a:spcPts val="0"/>
                        </a:spcAft>
                      </a:pPr>
                      <a:r>
                        <a:rPr lang="tr-TR" sz="1800" dirty="0">
                          <a:solidFill>
                            <a:srgbClr val="FF0000"/>
                          </a:solidFill>
                          <a:effectLst/>
                        </a:rPr>
                        <a:t>TANIM</a:t>
                      </a:r>
                      <a:endParaRPr lang="tr-T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21" marR="25721" marT="0" marB="0" anchor="ctr"/>
                </a:tc>
                <a:extLst>
                  <a:ext uri="{0D108BD9-81ED-4DB2-BD59-A6C34878D82A}">
                    <a16:rowId xmlns:a16="http://schemas.microsoft.com/office/drawing/2014/main" val="2054006417"/>
                  </a:ext>
                </a:extLst>
              </a:tr>
              <a:tr h="931871">
                <a:tc>
                  <a:txBody>
                    <a:bodyPr/>
                    <a:lstStyle/>
                    <a:p>
                      <a:pPr>
                        <a:lnSpc>
                          <a:spcPct val="100000"/>
                        </a:lnSpc>
                        <a:spcAft>
                          <a:spcPts val="0"/>
                        </a:spcAft>
                      </a:pPr>
                      <a:r>
                        <a:rPr lang="tr-TR" sz="1400" dirty="0">
                          <a:solidFill>
                            <a:srgbClr val="0000CC"/>
                          </a:solidFill>
                          <a:effectLst/>
                        </a:rPr>
                        <a:t>B.1 Program Tasarımı, Değerlendirmesi ve Güncellenmesi </a:t>
                      </a:r>
                      <a:endParaRPr lang="tr-TR"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21" marR="25721" marT="0" marB="0" anchor="ctr"/>
                </a:tc>
                <a:tc>
                  <a:txBody>
                    <a:bodyPr/>
                    <a:lstStyle/>
                    <a:p>
                      <a:r>
                        <a:rPr lang="tr-TR" sz="1400" kern="1200" dirty="0" smtClean="0">
                          <a:effectLst/>
                        </a:rPr>
                        <a:t>Kurum, öğretim programlarını Türkiye Yükseköğretim Yeterlilikleri Çerçevesi ile uyumlu; öğretim amaçlarına ve öğrenme çıktılarına uygun olarak tasarlamalı, öğrencilerin ve toplumun ihtiyaçlarına cevap verdiğinden emin olmak için periyodik olarak değerlendirmeli ve güncellemelidir.</a:t>
                      </a:r>
                      <a:endParaRPr lang="tr-TR" sz="1400" kern="1200" dirty="0">
                        <a:solidFill>
                          <a:schemeClr val="tx1"/>
                        </a:solidFill>
                        <a:effectLst/>
                        <a:latin typeface="+mn-lt"/>
                        <a:ea typeface="+mn-ea"/>
                        <a:cs typeface="+mn-cs"/>
                      </a:endParaRPr>
                    </a:p>
                  </a:txBody>
                  <a:tcPr marL="25721" marR="25721" marT="0" marB="0" anchor="ctr"/>
                </a:tc>
                <a:extLst>
                  <a:ext uri="{0D108BD9-81ED-4DB2-BD59-A6C34878D82A}">
                    <a16:rowId xmlns:a16="http://schemas.microsoft.com/office/drawing/2014/main" val="3313194062"/>
                  </a:ext>
                </a:extLst>
              </a:tr>
              <a:tr h="1164840">
                <a:tc>
                  <a:txBody>
                    <a:bodyPr/>
                    <a:lstStyle/>
                    <a:p>
                      <a:pPr>
                        <a:lnSpc>
                          <a:spcPct val="100000"/>
                        </a:lnSpc>
                        <a:spcAft>
                          <a:spcPts val="0"/>
                        </a:spcAft>
                      </a:pPr>
                      <a:r>
                        <a:rPr lang="tr-TR" sz="1400" dirty="0">
                          <a:solidFill>
                            <a:srgbClr val="0000CC"/>
                          </a:solidFill>
                          <a:effectLst/>
                        </a:rPr>
                        <a:t>B.2 Programların Yürütülmesi (Öğrenci Merkezli Öğrenme Öğretme ve Değerlendirme) </a:t>
                      </a:r>
                      <a:endParaRPr lang="tr-TR"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21" marR="25721" marT="0" marB="0" anchor="ctr"/>
                </a:tc>
                <a:tc>
                  <a:txBody>
                    <a:bodyPr/>
                    <a:lstStyle/>
                    <a:p>
                      <a:r>
                        <a:rPr lang="tr-TR" sz="1400" kern="1200" dirty="0" smtClean="0">
                          <a:effectLst/>
                        </a:rPr>
                        <a:t>Kurum, hedeflediği nitelikli mezun yeterliliklerine ulaşmak amacıyla öğrenci merkezli ve yetkinlik temelli öğretim, ölçme ve değerlendirme yöntemlerini uygulamalıdır. Kurum, öğrenci kabulleri, diploma, derece ve diğer yeterliliklerin tanınması ve sertifikalandırılmasına yönelik açık kriterler belirlemeli; önceden tanımlanmış ve ilan edilmiş kuralları tutarlı şekilde uygulamalıdır.</a:t>
                      </a:r>
                      <a:endParaRPr lang="tr-TR" sz="1400" kern="1200" dirty="0">
                        <a:solidFill>
                          <a:schemeClr val="tx1"/>
                        </a:solidFill>
                        <a:effectLst/>
                        <a:latin typeface="+mn-lt"/>
                        <a:ea typeface="+mn-ea"/>
                        <a:cs typeface="+mn-cs"/>
                      </a:endParaRPr>
                    </a:p>
                  </a:txBody>
                  <a:tcPr marL="25721" marR="25721" marT="0" marB="0" anchor="ctr"/>
                </a:tc>
                <a:extLst>
                  <a:ext uri="{0D108BD9-81ED-4DB2-BD59-A6C34878D82A}">
                    <a16:rowId xmlns:a16="http://schemas.microsoft.com/office/drawing/2014/main" val="614182952"/>
                  </a:ext>
                </a:extLst>
              </a:tr>
              <a:tr h="1144878">
                <a:tc>
                  <a:txBody>
                    <a:bodyPr/>
                    <a:lstStyle/>
                    <a:p>
                      <a:pPr>
                        <a:lnSpc>
                          <a:spcPct val="100000"/>
                        </a:lnSpc>
                        <a:spcAft>
                          <a:spcPts val="0"/>
                        </a:spcAft>
                      </a:pPr>
                      <a:r>
                        <a:rPr lang="tr-TR" sz="1400" dirty="0">
                          <a:solidFill>
                            <a:srgbClr val="0000CC"/>
                          </a:solidFill>
                          <a:effectLst/>
                        </a:rPr>
                        <a:t>B.3 Öğrenme Kaynakları ve Akademik Destek Hizmetleri </a:t>
                      </a:r>
                      <a:endParaRPr lang="tr-TR"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21" marR="25721" marT="0" marB="0" anchor="ctr"/>
                </a:tc>
                <a:tc>
                  <a:txBody>
                    <a:bodyPr/>
                    <a:lstStyle/>
                    <a:p>
                      <a:r>
                        <a:rPr lang="tr-TR" sz="1400" kern="1200" dirty="0" smtClean="0">
                          <a:effectLst/>
                        </a:rPr>
                        <a:t>Kurum, hedeflediği nitelikli mezun yeterliliklerine ulaşmak ve eğitim- öğretim faaliyetlerini yürütmek için uygun altyapıya, kaynaklara ve ortamlara sahip olmalı ve öğrenme olanaklarının tüm öğrenciler için yeterli ve erişilebilir olmasını güvence altına almalıdır. Kurum öğrencilerin akademik gelişimi ve kariyer planlamasına yönelik destek hizmetleri sağlamalıdır.</a:t>
                      </a:r>
                      <a:endParaRPr lang="tr-TR" sz="1400" kern="1200" dirty="0">
                        <a:solidFill>
                          <a:schemeClr val="tx1"/>
                        </a:solidFill>
                        <a:effectLst/>
                        <a:latin typeface="+mn-lt"/>
                        <a:ea typeface="+mn-ea"/>
                        <a:cs typeface="+mn-cs"/>
                      </a:endParaRPr>
                    </a:p>
                  </a:txBody>
                  <a:tcPr marL="25721" marR="25721" marT="0" marB="0" anchor="ctr"/>
                </a:tc>
                <a:extLst>
                  <a:ext uri="{0D108BD9-81ED-4DB2-BD59-A6C34878D82A}">
                    <a16:rowId xmlns:a16="http://schemas.microsoft.com/office/drawing/2014/main" val="2719892315"/>
                  </a:ext>
                </a:extLst>
              </a:tr>
              <a:tr h="931871">
                <a:tc>
                  <a:txBody>
                    <a:bodyPr/>
                    <a:lstStyle/>
                    <a:p>
                      <a:pPr>
                        <a:lnSpc>
                          <a:spcPct val="100000"/>
                        </a:lnSpc>
                        <a:spcAft>
                          <a:spcPts val="0"/>
                        </a:spcAft>
                      </a:pPr>
                      <a:r>
                        <a:rPr lang="tr-TR" sz="1400" dirty="0">
                          <a:solidFill>
                            <a:srgbClr val="0000CC"/>
                          </a:solidFill>
                          <a:effectLst/>
                        </a:rPr>
                        <a:t>B.4 Öğretim Kadrosu </a:t>
                      </a:r>
                      <a:endParaRPr lang="tr-TR"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21" marR="25721" marT="0" marB="0" anchor="ctr"/>
                </a:tc>
                <a:tc>
                  <a:txBody>
                    <a:bodyPr/>
                    <a:lstStyle/>
                    <a:p>
                      <a:r>
                        <a:rPr lang="tr-TR" sz="1400" kern="1200" dirty="0" smtClean="0">
                          <a:effectLst/>
                        </a:rPr>
                        <a:t>Kurum, öğretim elemanlarının işe alınması, atanması, yükseltilmesi ve ders görevlendirmesi ile ilgili tüm süreçlerde adil ve açık olmalıdır. Hedeflenen nitelikli mezun yeterliliklerine ulaşmak amacıyla, öğretim elemanlarının eğitim-öğretim yetkinliklerini sürekli geliştirmek için olanaklar sunmalıdır.</a:t>
                      </a:r>
                      <a:endParaRPr lang="tr-TR" sz="1400" kern="1200" dirty="0">
                        <a:solidFill>
                          <a:schemeClr val="tx1"/>
                        </a:solidFill>
                        <a:effectLst/>
                        <a:latin typeface="+mn-lt"/>
                        <a:ea typeface="+mn-ea"/>
                        <a:cs typeface="+mn-cs"/>
                      </a:endParaRPr>
                    </a:p>
                  </a:txBody>
                  <a:tcPr marL="25721" marR="25721" marT="0" marB="0" anchor="ctr"/>
                </a:tc>
                <a:extLst>
                  <a:ext uri="{0D108BD9-81ED-4DB2-BD59-A6C34878D82A}">
                    <a16:rowId xmlns:a16="http://schemas.microsoft.com/office/drawing/2014/main" val="3690591145"/>
                  </a:ext>
                </a:extLst>
              </a:tr>
            </a:tbl>
          </a:graphicData>
        </a:graphic>
      </p:graphicFrame>
      <p:sp>
        <p:nvSpPr>
          <p:cNvPr id="3" name="Veri Yer Tutucusu 2"/>
          <p:cNvSpPr>
            <a:spLocks noGrp="1"/>
          </p:cNvSpPr>
          <p:nvPr>
            <p:ph type="dt" sz="quarter" idx="10"/>
          </p:nvPr>
        </p:nvSpPr>
        <p:spPr/>
        <p:txBody>
          <a:bodyPr/>
          <a:lstStyle/>
          <a:p>
            <a:pPr>
              <a:defRPr/>
            </a:pPr>
            <a:fld id="{8F849134-C840-4DD1-BA5C-24656036248A}" type="datetime1">
              <a:rPr lang="tr-TR"/>
              <a:pPr>
                <a:defRPr/>
              </a:pPr>
              <a:t>25.12.2024</a:t>
            </a:fld>
            <a:endParaRPr lang="tr-TR"/>
          </a:p>
        </p:txBody>
      </p:sp>
      <p:sp>
        <p:nvSpPr>
          <p:cNvPr id="5" name="Altbilgi Yer Tutucusu 4"/>
          <p:cNvSpPr>
            <a:spLocks noGrp="1"/>
          </p:cNvSpPr>
          <p:nvPr>
            <p:ph type="ftr" sz="quarter" idx="11"/>
          </p:nvPr>
        </p:nvSpPr>
        <p:spPr/>
        <p:txBody>
          <a:bodyPr/>
          <a:lstStyle/>
          <a:p>
            <a:pPr>
              <a:defRPr/>
            </a:pPr>
            <a:r>
              <a:rPr lang="tr-TR" smtClean="0"/>
              <a:t>TRÜ KALİTE KOORDİNATÖRLÜĞÜ</a:t>
            </a:r>
            <a:endParaRPr lang="tr-TR"/>
          </a:p>
        </p:txBody>
      </p:sp>
      <p:sp>
        <p:nvSpPr>
          <p:cNvPr id="25625"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FD01C2-AB4A-4EF7-B03A-D5CC0C18AB70}" type="slidenum">
              <a:rPr lang="tr-TR" altLang="tr-TR" sz="1200">
                <a:solidFill>
                  <a:srgbClr val="898989"/>
                </a:solidFill>
              </a:rPr>
              <a:pPr>
                <a:spcBef>
                  <a:spcPct val="0"/>
                </a:spcBef>
                <a:buFontTx/>
                <a:buNone/>
              </a:pPr>
              <a:t>54</a:t>
            </a:fld>
            <a:endParaRPr lang="tr-TR" altLang="tr-TR" sz="1200">
              <a:solidFill>
                <a:srgbClr val="898989"/>
              </a:solidFill>
            </a:endParaRPr>
          </a:p>
        </p:txBody>
      </p:sp>
    </p:spTree>
    <p:extLst>
      <p:ext uri="{BB962C8B-B14F-4D97-AF65-F5344CB8AC3E}">
        <p14:creationId xmlns:p14="http://schemas.microsoft.com/office/powerpoint/2010/main" val="3470433225"/>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6 Başlık"/>
          <p:cNvSpPr>
            <a:spLocks noGrp="1"/>
          </p:cNvSpPr>
          <p:nvPr>
            <p:ph type="title"/>
          </p:nvPr>
        </p:nvSpPr>
        <p:spPr>
          <a:xfrm>
            <a:off x="1684421" y="260351"/>
            <a:ext cx="10074441" cy="506413"/>
          </a:xfrm>
        </p:spPr>
        <p:txBody>
          <a:bodyPr>
            <a:normAutofit fontScale="90000"/>
          </a:bodyPr>
          <a:lstStyle/>
          <a:p>
            <a:pPr algn="ctr"/>
            <a:r>
              <a:rPr lang="tr-TR" altLang="tr-TR" sz="3200" b="1" dirty="0">
                <a:solidFill>
                  <a:srgbClr val="0000CC"/>
                </a:solidFill>
              </a:rPr>
              <a:t>B. EĞİTİM VE ÖĞRETİM</a:t>
            </a:r>
            <a:endParaRPr lang="tr-TR" altLang="tr-TR" sz="3200" dirty="0">
              <a:solidFill>
                <a:srgbClr val="0000CC"/>
              </a:solidFill>
            </a:endParaRPr>
          </a:p>
        </p:txBody>
      </p:sp>
      <p:sp>
        <p:nvSpPr>
          <p:cNvPr id="4" name="3 Veri Yer Tutucusu"/>
          <p:cNvSpPr>
            <a:spLocks noGrp="1"/>
          </p:cNvSpPr>
          <p:nvPr>
            <p:ph type="dt" sz="quarter" idx="10"/>
          </p:nvPr>
        </p:nvSpPr>
        <p:spPr/>
        <p:txBody>
          <a:bodyPr/>
          <a:lstStyle/>
          <a:p>
            <a:pPr>
              <a:defRPr/>
            </a:pPr>
            <a:fld id="{1A12901D-C1C6-476C-9A35-8086307DEACF}" type="datetime1">
              <a:rPr lang="tr-TR"/>
              <a:pPr>
                <a:defRPr/>
              </a:pPr>
              <a:t>25.12.2024</a:t>
            </a:fld>
            <a:endParaRPr lang="tr-TR"/>
          </a:p>
        </p:txBody>
      </p:sp>
      <p:sp>
        <p:nvSpPr>
          <p:cNvPr id="5" name="4 Altbilgi Yer Tutucusu"/>
          <p:cNvSpPr>
            <a:spLocks noGrp="1"/>
          </p:cNvSpPr>
          <p:nvPr>
            <p:ph type="ftr" sz="quarter" idx="11"/>
          </p:nvPr>
        </p:nvSpPr>
        <p:spPr/>
        <p:txBody>
          <a:bodyPr/>
          <a:lstStyle/>
          <a:p>
            <a:pPr>
              <a:defRPr/>
            </a:pPr>
            <a:r>
              <a:rPr lang="tr-TR" smtClean="0"/>
              <a:t>TRÜ KALİTE KOORDİNATÖRLÜĞÜ</a:t>
            </a:r>
            <a:endParaRPr lang="tr-TR"/>
          </a:p>
        </p:txBody>
      </p:sp>
      <p:sp>
        <p:nvSpPr>
          <p:cNvPr id="26629"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D1FADE-134F-4A10-8136-F4B6D360EBF9}" type="slidenum">
              <a:rPr lang="tr-TR" altLang="tr-TR" sz="1200">
                <a:solidFill>
                  <a:srgbClr val="898989"/>
                </a:solidFill>
              </a:rPr>
              <a:pPr>
                <a:spcBef>
                  <a:spcPct val="0"/>
                </a:spcBef>
                <a:buFontTx/>
                <a:buNone/>
              </a:pPr>
              <a:t>55</a:t>
            </a:fld>
            <a:endParaRPr lang="tr-TR" altLang="tr-TR" sz="1200">
              <a:solidFill>
                <a:srgbClr val="898989"/>
              </a:solidFill>
            </a:endParaRPr>
          </a:p>
        </p:txBody>
      </p:sp>
      <p:graphicFrame>
        <p:nvGraphicFramePr>
          <p:cNvPr id="8" name="7 Tablo"/>
          <p:cNvGraphicFramePr>
            <a:graphicFrameLocks noGrp="1"/>
          </p:cNvGraphicFramePr>
          <p:nvPr>
            <p:extLst>
              <p:ext uri="{D42A27DB-BD31-4B8C-83A1-F6EECF244321}">
                <p14:modId xmlns:p14="http://schemas.microsoft.com/office/powerpoint/2010/main" val="1980694840"/>
              </p:ext>
            </p:extLst>
          </p:nvPr>
        </p:nvGraphicFramePr>
        <p:xfrm>
          <a:off x="838200" y="946484"/>
          <a:ext cx="11081084" cy="5332904"/>
        </p:xfrm>
        <a:graphic>
          <a:graphicData uri="http://schemas.openxmlformats.org/drawingml/2006/table">
            <a:tbl>
              <a:tblPr>
                <a:tableStyleId>{BC89EF96-8CEA-46FF-86C4-4CE0E7609802}</a:tableStyleId>
              </a:tblPr>
              <a:tblGrid>
                <a:gridCol w="5489241">
                  <a:extLst>
                    <a:ext uri="{9D8B030D-6E8A-4147-A177-3AD203B41FA5}">
                      <a16:colId xmlns:a16="http://schemas.microsoft.com/office/drawing/2014/main" val="20000"/>
                    </a:ext>
                  </a:extLst>
                </a:gridCol>
                <a:gridCol w="5591843">
                  <a:extLst>
                    <a:ext uri="{9D8B030D-6E8A-4147-A177-3AD203B41FA5}">
                      <a16:colId xmlns:a16="http://schemas.microsoft.com/office/drawing/2014/main" val="20001"/>
                    </a:ext>
                  </a:extLst>
                </a:gridCol>
              </a:tblGrid>
              <a:tr h="303615">
                <a:tc>
                  <a:txBody>
                    <a:bodyPr/>
                    <a:lstStyle/>
                    <a:p>
                      <a:pPr indent="450215" algn="ctr">
                        <a:lnSpc>
                          <a:spcPct val="115000"/>
                        </a:lnSpc>
                        <a:spcAft>
                          <a:spcPts val="0"/>
                        </a:spcAft>
                      </a:pPr>
                      <a:r>
                        <a:rPr lang="tr-TR" sz="1800" b="1" dirty="0">
                          <a:solidFill>
                            <a:srgbClr val="0000CC"/>
                          </a:solidFill>
                        </a:rPr>
                        <a:t>ÖLÇÜT </a:t>
                      </a:r>
                      <a:endParaRPr lang="tr-TR" sz="1800" b="1" dirty="0">
                        <a:solidFill>
                          <a:srgbClr val="0000CC"/>
                        </a:solidFill>
                        <a:latin typeface="Times New Roman"/>
                        <a:ea typeface="Calibri"/>
                        <a:cs typeface="Times New Roman"/>
                      </a:endParaRPr>
                    </a:p>
                  </a:txBody>
                  <a:tcPr marL="21431" marR="21431" marT="5159" marB="0" anchor="ctr"/>
                </a:tc>
                <a:tc>
                  <a:txBody>
                    <a:bodyPr/>
                    <a:lstStyle/>
                    <a:p>
                      <a:pPr indent="450215" algn="ctr">
                        <a:lnSpc>
                          <a:spcPct val="115000"/>
                        </a:lnSpc>
                        <a:spcAft>
                          <a:spcPts val="0"/>
                        </a:spcAft>
                      </a:pPr>
                      <a:r>
                        <a:rPr lang="tr-TR" sz="1800" b="1" dirty="0" smtClean="0">
                          <a:solidFill>
                            <a:srgbClr val="0000CC"/>
                          </a:solidFill>
                        </a:rPr>
                        <a:t>ALT ÖLÇÜTLER</a:t>
                      </a:r>
                      <a:endParaRPr lang="tr-TR" sz="1800" b="1" dirty="0">
                        <a:solidFill>
                          <a:srgbClr val="0000CC"/>
                        </a:solidFill>
                        <a:latin typeface="Times New Roman"/>
                        <a:ea typeface="Calibri"/>
                        <a:cs typeface="Times New Roman"/>
                      </a:endParaRPr>
                    </a:p>
                  </a:txBody>
                  <a:tcPr marL="21431" marR="21431" marT="5159" marB="0" anchor="ctr"/>
                </a:tc>
                <a:extLst>
                  <a:ext uri="{0D108BD9-81ED-4DB2-BD59-A6C34878D82A}">
                    <a16:rowId xmlns:a16="http://schemas.microsoft.com/office/drawing/2014/main" val="10000"/>
                  </a:ext>
                </a:extLst>
              </a:tr>
              <a:tr h="1608102">
                <a:tc>
                  <a:txBody>
                    <a:bodyPr/>
                    <a:lstStyle/>
                    <a:p>
                      <a:pPr marL="0" indent="0" algn="l">
                        <a:lnSpc>
                          <a:spcPct val="115000"/>
                        </a:lnSpc>
                        <a:spcAft>
                          <a:spcPts val="0"/>
                        </a:spcAft>
                      </a:pPr>
                      <a:r>
                        <a:rPr lang="tr-TR" sz="2400" b="1" dirty="0">
                          <a:solidFill>
                            <a:srgbClr val="0000CC"/>
                          </a:solidFill>
                        </a:rPr>
                        <a:t>B.1 Program Tasarımı, Değerlendirmesi ve Güncellenmesi </a:t>
                      </a:r>
                      <a:endParaRPr lang="tr-TR" sz="2400" b="1" dirty="0">
                        <a:solidFill>
                          <a:srgbClr val="0000CC"/>
                        </a:solidFill>
                        <a:latin typeface="Times New Roman"/>
                        <a:ea typeface="Calibri"/>
                        <a:cs typeface="Times New Roman"/>
                      </a:endParaRPr>
                    </a:p>
                  </a:txBody>
                  <a:tcPr marL="21431" marR="21431" marT="5159" marB="0" anchor="ctr"/>
                </a:tc>
                <a:tc>
                  <a:txBody>
                    <a:bodyPr/>
                    <a:lstStyle/>
                    <a:p>
                      <a:pPr marL="0" indent="0" algn="l">
                        <a:lnSpc>
                          <a:spcPct val="115000"/>
                        </a:lnSpc>
                        <a:spcAft>
                          <a:spcPts val="0"/>
                        </a:spcAft>
                      </a:pPr>
                      <a:r>
                        <a:rPr lang="tr-TR" sz="1400" b="1" u="none" dirty="0">
                          <a:solidFill>
                            <a:srgbClr val="FF0000"/>
                          </a:solidFill>
                        </a:rPr>
                        <a:t>B.1.1. Programların tasarımı ve onayı</a:t>
                      </a:r>
                    </a:p>
                    <a:p>
                      <a:pPr marL="0" indent="0" algn="l">
                        <a:lnSpc>
                          <a:spcPct val="115000"/>
                        </a:lnSpc>
                        <a:spcAft>
                          <a:spcPts val="0"/>
                        </a:spcAft>
                      </a:pPr>
                      <a:r>
                        <a:rPr lang="tr-TR" sz="1400" b="1" u="none" dirty="0">
                          <a:solidFill>
                            <a:srgbClr val="FF0000"/>
                          </a:solidFill>
                        </a:rPr>
                        <a:t>B.1.2. Programın ders dağılım dengesi</a:t>
                      </a:r>
                    </a:p>
                    <a:p>
                      <a:pPr marL="0" indent="0" algn="l">
                        <a:lnSpc>
                          <a:spcPct val="115000"/>
                        </a:lnSpc>
                        <a:spcAft>
                          <a:spcPts val="0"/>
                        </a:spcAft>
                      </a:pPr>
                      <a:r>
                        <a:rPr lang="tr-TR" sz="1400" b="1" u="none" dirty="0">
                          <a:solidFill>
                            <a:srgbClr val="FF0000"/>
                          </a:solidFill>
                        </a:rPr>
                        <a:t>B.1.3. Ders kazanımlarının program çıktılarıyla uyumu</a:t>
                      </a:r>
                    </a:p>
                    <a:p>
                      <a:pPr marL="0" indent="0" algn="l">
                        <a:lnSpc>
                          <a:spcPct val="115000"/>
                        </a:lnSpc>
                        <a:spcAft>
                          <a:spcPts val="0"/>
                        </a:spcAft>
                      </a:pPr>
                      <a:r>
                        <a:rPr lang="tr-TR" sz="1400" b="1" u="none" dirty="0">
                          <a:solidFill>
                            <a:srgbClr val="FF0000"/>
                          </a:solidFill>
                        </a:rPr>
                        <a:t>B.1.4. Öğrenci iş yüküne dayalı ders tasarımı</a:t>
                      </a:r>
                    </a:p>
                    <a:p>
                      <a:pPr marL="0" indent="0" algn="l">
                        <a:lnSpc>
                          <a:spcPct val="115000"/>
                        </a:lnSpc>
                        <a:spcAft>
                          <a:spcPts val="0"/>
                        </a:spcAft>
                      </a:pPr>
                      <a:r>
                        <a:rPr lang="tr-TR" sz="1400" b="1" u="none" dirty="0">
                          <a:solidFill>
                            <a:srgbClr val="FF0000"/>
                          </a:solidFill>
                        </a:rPr>
                        <a:t>B.1.5. Programların izlenmesi ve güncellenmesi</a:t>
                      </a:r>
                    </a:p>
                    <a:p>
                      <a:pPr marL="0" indent="0" algn="l">
                        <a:lnSpc>
                          <a:spcPct val="115000"/>
                        </a:lnSpc>
                        <a:spcAft>
                          <a:spcPts val="0"/>
                        </a:spcAft>
                      </a:pPr>
                      <a:r>
                        <a:rPr lang="tr-TR" sz="1400" b="1" u="none" dirty="0">
                          <a:solidFill>
                            <a:srgbClr val="FF0000"/>
                          </a:solidFill>
                        </a:rPr>
                        <a:t>B.1.6. Eğitim ve öğretim süreçlerinin yönetimi</a:t>
                      </a:r>
                      <a:endParaRPr lang="tr-TR" sz="1400" b="1" u="none" dirty="0">
                        <a:solidFill>
                          <a:srgbClr val="FF0000"/>
                        </a:solidFill>
                        <a:latin typeface="Times New Roman"/>
                        <a:ea typeface="Calibri"/>
                        <a:cs typeface="Times New Roman"/>
                      </a:endParaRPr>
                    </a:p>
                  </a:txBody>
                  <a:tcPr marL="21431" marR="21431" marT="5159" marB="0" anchor="ctr"/>
                </a:tc>
                <a:extLst>
                  <a:ext uri="{0D108BD9-81ED-4DB2-BD59-A6C34878D82A}">
                    <a16:rowId xmlns:a16="http://schemas.microsoft.com/office/drawing/2014/main" val="10001"/>
                  </a:ext>
                </a:extLst>
              </a:tr>
              <a:tr h="1068571">
                <a:tc>
                  <a:txBody>
                    <a:bodyPr/>
                    <a:lstStyle/>
                    <a:p>
                      <a:pPr marL="0" indent="0" algn="l">
                        <a:lnSpc>
                          <a:spcPct val="115000"/>
                        </a:lnSpc>
                        <a:spcAft>
                          <a:spcPts val="0"/>
                        </a:spcAft>
                      </a:pPr>
                      <a:r>
                        <a:rPr lang="tr-TR" sz="2400" b="1" dirty="0">
                          <a:solidFill>
                            <a:srgbClr val="0000CC"/>
                          </a:solidFill>
                        </a:rPr>
                        <a:t>B.2 Programların Yürütülmesi (Öğrenci Merkezli Öğrenme Öğretme ve Değerlendirme) </a:t>
                      </a:r>
                      <a:endParaRPr lang="tr-TR" sz="2400" b="1" dirty="0">
                        <a:solidFill>
                          <a:srgbClr val="0000CC"/>
                        </a:solidFill>
                        <a:latin typeface="Times New Roman"/>
                        <a:ea typeface="Calibri"/>
                        <a:cs typeface="Times New Roman"/>
                      </a:endParaRPr>
                    </a:p>
                  </a:txBody>
                  <a:tcPr marL="21431" marR="21431" marT="5159" marB="0" anchor="ctr"/>
                </a:tc>
                <a:tc>
                  <a:txBody>
                    <a:bodyPr/>
                    <a:lstStyle/>
                    <a:p>
                      <a:pPr marL="0" indent="0" algn="l">
                        <a:lnSpc>
                          <a:spcPct val="115000"/>
                        </a:lnSpc>
                        <a:spcAft>
                          <a:spcPts val="0"/>
                        </a:spcAft>
                      </a:pPr>
                      <a:r>
                        <a:rPr lang="tr-TR" sz="1400" b="1" u="none" dirty="0"/>
                        <a:t>B.2.1. Öğretim yöntem ve teknikleri </a:t>
                      </a:r>
                    </a:p>
                    <a:p>
                      <a:pPr marL="0" indent="0" algn="l">
                        <a:lnSpc>
                          <a:spcPct val="115000"/>
                        </a:lnSpc>
                        <a:spcAft>
                          <a:spcPts val="0"/>
                        </a:spcAft>
                      </a:pPr>
                      <a:r>
                        <a:rPr lang="tr-TR" sz="1400" b="1" u="none" dirty="0"/>
                        <a:t>B.2.2. Ölçme ve değerlendirme </a:t>
                      </a:r>
                    </a:p>
                    <a:p>
                      <a:pPr marL="0" indent="0" algn="l">
                        <a:lnSpc>
                          <a:spcPct val="115000"/>
                        </a:lnSpc>
                        <a:spcAft>
                          <a:spcPts val="0"/>
                        </a:spcAft>
                      </a:pPr>
                      <a:r>
                        <a:rPr lang="tr-TR" sz="1400" b="1" u="none" dirty="0"/>
                        <a:t>B.2.3. Öğrenci kabulü, önceki öğrenmenin tanınması ve kredilendirilmesi* </a:t>
                      </a:r>
                    </a:p>
                    <a:p>
                      <a:pPr marL="0" indent="0" algn="l">
                        <a:lnSpc>
                          <a:spcPct val="115000"/>
                        </a:lnSpc>
                        <a:spcAft>
                          <a:spcPts val="0"/>
                        </a:spcAft>
                      </a:pPr>
                      <a:r>
                        <a:rPr lang="tr-TR" sz="1400" b="1" u="none" dirty="0"/>
                        <a:t>B.2.4. Yeterliliklerin sertifikalandırılması ve diploma</a:t>
                      </a:r>
                      <a:endParaRPr lang="tr-TR" sz="1400" b="1" u="none" dirty="0">
                        <a:latin typeface="Times New Roman"/>
                        <a:ea typeface="Calibri"/>
                        <a:cs typeface="Times New Roman"/>
                      </a:endParaRPr>
                    </a:p>
                  </a:txBody>
                  <a:tcPr marL="21431" marR="21431" marT="5159" marB="0" anchor="ctr"/>
                </a:tc>
                <a:extLst>
                  <a:ext uri="{0D108BD9-81ED-4DB2-BD59-A6C34878D82A}">
                    <a16:rowId xmlns:a16="http://schemas.microsoft.com/office/drawing/2014/main" val="10002"/>
                  </a:ext>
                </a:extLst>
              </a:tr>
              <a:tr h="1338337">
                <a:tc>
                  <a:txBody>
                    <a:bodyPr/>
                    <a:lstStyle/>
                    <a:p>
                      <a:pPr marL="0" indent="0" algn="l">
                        <a:lnSpc>
                          <a:spcPct val="115000"/>
                        </a:lnSpc>
                        <a:spcAft>
                          <a:spcPts val="0"/>
                        </a:spcAft>
                      </a:pPr>
                      <a:r>
                        <a:rPr lang="tr-TR" sz="2400" b="1" dirty="0">
                          <a:solidFill>
                            <a:srgbClr val="0000CC"/>
                          </a:solidFill>
                        </a:rPr>
                        <a:t>B.3 Öğrenme Kaynakları ve Akademik Destek Hizmetleri </a:t>
                      </a:r>
                      <a:endParaRPr lang="tr-TR" sz="2400" b="1" dirty="0">
                        <a:solidFill>
                          <a:srgbClr val="0000CC"/>
                        </a:solidFill>
                        <a:latin typeface="Times New Roman"/>
                        <a:ea typeface="Calibri"/>
                        <a:cs typeface="Times New Roman"/>
                      </a:endParaRPr>
                    </a:p>
                  </a:txBody>
                  <a:tcPr marL="21431" marR="21431" marT="5159" marB="0" anchor="ctr"/>
                </a:tc>
                <a:tc>
                  <a:txBody>
                    <a:bodyPr/>
                    <a:lstStyle/>
                    <a:p>
                      <a:pPr marL="0" indent="0" algn="l">
                        <a:lnSpc>
                          <a:spcPct val="115000"/>
                        </a:lnSpc>
                        <a:spcAft>
                          <a:spcPts val="0"/>
                        </a:spcAft>
                      </a:pPr>
                      <a:r>
                        <a:rPr lang="tr-TR" sz="1400" b="1" u="none" dirty="0">
                          <a:solidFill>
                            <a:srgbClr val="FF0000"/>
                          </a:solidFill>
                        </a:rPr>
                        <a:t>B.3.1. Öğrenme ortam ve kaynakları</a:t>
                      </a:r>
                    </a:p>
                    <a:p>
                      <a:pPr marL="0" indent="0" algn="l">
                        <a:lnSpc>
                          <a:spcPct val="115000"/>
                        </a:lnSpc>
                        <a:spcAft>
                          <a:spcPts val="0"/>
                        </a:spcAft>
                      </a:pPr>
                      <a:r>
                        <a:rPr lang="tr-TR" sz="1400" b="1" u="none" dirty="0">
                          <a:solidFill>
                            <a:srgbClr val="FF0000"/>
                          </a:solidFill>
                        </a:rPr>
                        <a:t>B.3.2. Akademik destek hizmetleri</a:t>
                      </a:r>
                    </a:p>
                    <a:p>
                      <a:pPr marL="0" indent="0" algn="l">
                        <a:lnSpc>
                          <a:spcPct val="115000"/>
                        </a:lnSpc>
                        <a:spcAft>
                          <a:spcPts val="0"/>
                        </a:spcAft>
                      </a:pPr>
                      <a:r>
                        <a:rPr lang="tr-TR" sz="1400" b="1" u="none" dirty="0">
                          <a:solidFill>
                            <a:srgbClr val="FF0000"/>
                          </a:solidFill>
                        </a:rPr>
                        <a:t>B.3.3. Tesis ve altyapılar </a:t>
                      </a:r>
                    </a:p>
                    <a:p>
                      <a:pPr marL="0" indent="0" algn="l">
                        <a:lnSpc>
                          <a:spcPct val="115000"/>
                        </a:lnSpc>
                        <a:spcAft>
                          <a:spcPts val="0"/>
                        </a:spcAft>
                      </a:pPr>
                      <a:r>
                        <a:rPr lang="tr-TR" sz="1400" b="1" u="none" dirty="0">
                          <a:solidFill>
                            <a:srgbClr val="FF0000"/>
                          </a:solidFill>
                        </a:rPr>
                        <a:t>B.3.4. Dezavantajlı gruplar</a:t>
                      </a:r>
                    </a:p>
                    <a:p>
                      <a:pPr marL="0" indent="0" algn="l">
                        <a:lnSpc>
                          <a:spcPct val="115000"/>
                        </a:lnSpc>
                        <a:spcAft>
                          <a:spcPts val="0"/>
                        </a:spcAft>
                      </a:pPr>
                      <a:r>
                        <a:rPr lang="tr-TR" sz="1400" b="1" u="none" dirty="0">
                          <a:solidFill>
                            <a:srgbClr val="FF0000"/>
                          </a:solidFill>
                        </a:rPr>
                        <a:t>B.3.5. Sosyal, kültürel, sportif faaliyetler</a:t>
                      </a:r>
                      <a:endParaRPr lang="tr-TR" sz="1400" b="1" u="none" dirty="0">
                        <a:solidFill>
                          <a:srgbClr val="FF0000"/>
                        </a:solidFill>
                        <a:latin typeface="Times New Roman"/>
                        <a:ea typeface="Calibri"/>
                        <a:cs typeface="Times New Roman"/>
                      </a:endParaRPr>
                    </a:p>
                  </a:txBody>
                  <a:tcPr marL="21431" marR="21431" marT="5159" marB="0" anchor="ctr"/>
                </a:tc>
                <a:extLst>
                  <a:ext uri="{0D108BD9-81ED-4DB2-BD59-A6C34878D82A}">
                    <a16:rowId xmlns:a16="http://schemas.microsoft.com/office/drawing/2014/main" val="10003"/>
                  </a:ext>
                </a:extLst>
              </a:tr>
              <a:tr h="798807">
                <a:tc>
                  <a:txBody>
                    <a:bodyPr/>
                    <a:lstStyle/>
                    <a:p>
                      <a:pPr marL="0" indent="0" algn="l">
                        <a:lnSpc>
                          <a:spcPct val="115000"/>
                        </a:lnSpc>
                        <a:spcAft>
                          <a:spcPts val="0"/>
                        </a:spcAft>
                      </a:pPr>
                      <a:r>
                        <a:rPr lang="tr-TR" sz="2400" b="1" dirty="0">
                          <a:solidFill>
                            <a:srgbClr val="0000CC"/>
                          </a:solidFill>
                        </a:rPr>
                        <a:t>B.4 Öğretim Kadrosu </a:t>
                      </a:r>
                      <a:endParaRPr lang="tr-TR" sz="2400" b="1" dirty="0">
                        <a:solidFill>
                          <a:srgbClr val="0000CC"/>
                        </a:solidFill>
                        <a:latin typeface="Times New Roman"/>
                        <a:ea typeface="Calibri"/>
                        <a:cs typeface="Times New Roman"/>
                      </a:endParaRPr>
                    </a:p>
                  </a:txBody>
                  <a:tcPr marL="21431" marR="21431" marT="5159" marB="0" anchor="ctr"/>
                </a:tc>
                <a:tc>
                  <a:txBody>
                    <a:bodyPr/>
                    <a:lstStyle/>
                    <a:p>
                      <a:pPr marL="0" indent="0" algn="l">
                        <a:lnSpc>
                          <a:spcPct val="115000"/>
                        </a:lnSpc>
                        <a:spcAft>
                          <a:spcPts val="0"/>
                        </a:spcAft>
                      </a:pPr>
                      <a:r>
                        <a:rPr lang="tr-TR" sz="1400" b="1" u="none" dirty="0"/>
                        <a:t>B.4.1. Atama, yükseltme ve görevlendirme kriterleri </a:t>
                      </a:r>
                    </a:p>
                    <a:p>
                      <a:pPr marL="0" indent="0" algn="l">
                        <a:lnSpc>
                          <a:spcPct val="115000"/>
                        </a:lnSpc>
                        <a:spcAft>
                          <a:spcPts val="0"/>
                        </a:spcAft>
                      </a:pPr>
                      <a:r>
                        <a:rPr lang="tr-TR" sz="1400" b="1" u="none" dirty="0"/>
                        <a:t>B.4.2. Öğretim yetkinlikleri ve gelişimi </a:t>
                      </a:r>
                    </a:p>
                    <a:p>
                      <a:pPr marL="0" indent="0" algn="l">
                        <a:lnSpc>
                          <a:spcPct val="115000"/>
                        </a:lnSpc>
                        <a:spcAft>
                          <a:spcPts val="0"/>
                        </a:spcAft>
                      </a:pPr>
                      <a:r>
                        <a:rPr lang="tr-TR" sz="1400" b="1" u="none" dirty="0"/>
                        <a:t>B.4.3. Eğitim faaliyetlerine yönelik teşvik ve ödüllendirme</a:t>
                      </a:r>
                      <a:endParaRPr lang="tr-TR" sz="1400" b="1" u="none" dirty="0">
                        <a:latin typeface="Times New Roman"/>
                        <a:ea typeface="Calibri"/>
                        <a:cs typeface="Times New Roman"/>
                      </a:endParaRPr>
                    </a:p>
                  </a:txBody>
                  <a:tcPr marL="21431" marR="21431" marT="5159"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7655540"/>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09011" y="188913"/>
            <a:ext cx="9946105" cy="647700"/>
          </a:xfrm>
        </p:spPr>
        <p:txBody>
          <a:bodyPr>
            <a:normAutofit fontScale="90000"/>
          </a:bodyPr>
          <a:lstStyle/>
          <a:p>
            <a:pPr algn="ctr">
              <a:defRPr/>
            </a:pPr>
            <a:r>
              <a:rPr lang="tr-TR" sz="3600" b="1" dirty="0">
                <a:solidFill>
                  <a:srgbClr val="FF0000"/>
                </a:solidFill>
                <a:latin typeface="+mn-lt"/>
              </a:rPr>
              <a:t>C. ARAŞTIRMA VE GELİŞTİRME</a:t>
            </a:r>
            <a:br>
              <a:rPr lang="tr-TR" sz="3600" b="1" dirty="0">
                <a:solidFill>
                  <a:srgbClr val="FF0000"/>
                </a:solidFill>
                <a:latin typeface="+mn-lt"/>
              </a:rPr>
            </a:br>
            <a:r>
              <a:rPr lang="tr-TR" sz="975" i="1" dirty="0">
                <a:solidFill>
                  <a:srgbClr val="0000CC"/>
                </a:solidFill>
              </a:rPr>
              <a:t>(</a:t>
            </a:r>
            <a:r>
              <a:rPr lang="tr-TR" sz="975" b="1" i="1" dirty="0">
                <a:solidFill>
                  <a:srgbClr val="0000CC"/>
                </a:solidFill>
              </a:rPr>
              <a:t>Sanat alanları bulunan yükseköğretim kurumlarında Araştırma ve Geliştirme başlığı altında sanat faaliyetleri de bu kapsamda değerlendirilmelidir.)</a:t>
            </a:r>
            <a:endParaRPr lang="tr-TR" sz="975" b="1" dirty="0">
              <a:solidFill>
                <a:srgbClr val="0000CC"/>
              </a:solidFill>
            </a:endParaRPr>
          </a:p>
        </p:txBody>
      </p:sp>
      <p:graphicFrame>
        <p:nvGraphicFramePr>
          <p:cNvPr id="4" name="Tablo 3"/>
          <p:cNvGraphicFramePr>
            <a:graphicFrameLocks noGrp="1"/>
          </p:cNvGraphicFramePr>
          <p:nvPr>
            <p:extLst>
              <p:ext uri="{D42A27DB-BD31-4B8C-83A1-F6EECF244321}">
                <p14:modId xmlns:p14="http://schemas.microsoft.com/office/powerpoint/2010/main" val="1962046559"/>
              </p:ext>
            </p:extLst>
          </p:nvPr>
        </p:nvGraphicFramePr>
        <p:xfrm>
          <a:off x="1058779" y="1347536"/>
          <a:ext cx="10796337" cy="4876801"/>
        </p:xfrm>
        <a:graphic>
          <a:graphicData uri="http://schemas.openxmlformats.org/drawingml/2006/table">
            <a:tbl>
              <a:tblPr firstRow="1" firstCol="1" bandRow="1">
                <a:tableStyleId>{BC89EF96-8CEA-46FF-86C4-4CE0E7609802}</a:tableStyleId>
              </a:tblPr>
              <a:tblGrid>
                <a:gridCol w="2855327">
                  <a:extLst>
                    <a:ext uri="{9D8B030D-6E8A-4147-A177-3AD203B41FA5}">
                      <a16:colId xmlns:a16="http://schemas.microsoft.com/office/drawing/2014/main" val="3787783705"/>
                    </a:ext>
                  </a:extLst>
                </a:gridCol>
                <a:gridCol w="7941010">
                  <a:extLst>
                    <a:ext uri="{9D8B030D-6E8A-4147-A177-3AD203B41FA5}">
                      <a16:colId xmlns:a16="http://schemas.microsoft.com/office/drawing/2014/main" val="3871416720"/>
                    </a:ext>
                  </a:extLst>
                </a:gridCol>
              </a:tblGrid>
              <a:tr h="509477">
                <a:tc>
                  <a:txBody>
                    <a:bodyPr/>
                    <a:lstStyle/>
                    <a:p>
                      <a:pPr algn="ctr">
                        <a:lnSpc>
                          <a:spcPct val="100000"/>
                        </a:lnSpc>
                        <a:spcAft>
                          <a:spcPts val="0"/>
                        </a:spcAft>
                      </a:pPr>
                      <a:r>
                        <a:rPr lang="tr-TR" sz="2000" dirty="0">
                          <a:solidFill>
                            <a:srgbClr val="0000CC"/>
                          </a:solidFill>
                          <a:effectLst/>
                        </a:rPr>
                        <a:t>ÖLÇÜT</a:t>
                      </a:r>
                      <a:endParaRPr lang="tr-TR" sz="2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4" marR="25714" marT="0" marB="0" anchor="ctr"/>
                </a:tc>
                <a:tc>
                  <a:txBody>
                    <a:bodyPr/>
                    <a:lstStyle/>
                    <a:p>
                      <a:pPr algn="ctr">
                        <a:lnSpc>
                          <a:spcPct val="100000"/>
                        </a:lnSpc>
                        <a:spcAft>
                          <a:spcPts val="0"/>
                        </a:spcAft>
                      </a:pPr>
                      <a:r>
                        <a:rPr lang="tr-TR" sz="2000" dirty="0">
                          <a:solidFill>
                            <a:srgbClr val="0000CC"/>
                          </a:solidFill>
                          <a:effectLst/>
                        </a:rPr>
                        <a:t>TANIM</a:t>
                      </a:r>
                      <a:endParaRPr lang="tr-TR" sz="2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4" marR="25714" marT="0" marB="0" anchor="ctr"/>
                </a:tc>
                <a:extLst>
                  <a:ext uri="{0D108BD9-81ED-4DB2-BD59-A6C34878D82A}">
                    <a16:rowId xmlns:a16="http://schemas.microsoft.com/office/drawing/2014/main" val="3565306596"/>
                  </a:ext>
                </a:extLst>
              </a:tr>
              <a:tr h="1824252">
                <a:tc>
                  <a:txBody>
                    <a:bodyPr/>
                    <a:lstStyle/>
                    <a:p>
                      <a:pPr>
                        <a:lnSpc>
                          <a:spcPct val="100000"/>
                        </a:lnSpc>
                        <a:spcAft>
                          <a:spcPts val="0"/>
                        </a:spcAft>
                      </a:pPr>
                      <a:r>
                        <a:rPr lang="tr-TR" sz="2000" dirty="0">
                          <a:solidFill>
                            <a:srgbClr val="0000CC"/>
                          </a:solidFill>
                          <a:effectLst/>
                        </a:rPr>
                        <a:t>C.1 Araştırma Süreçlerinin Yönetimi ve Araştırma Kaynakları </a:t>
                      </a:r>
                      <a:endParaRPr lang="tr-TR" sz="2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4" marR="25714" marT="0" marB="0" anchor="ctr"/>
                </a:tc>
                <a:tc>
                  <a:txBody>
                    <a:bodyPr/>
                    <a:lstStyle/>
                    <a:p>
                      <a:r>
                        <a:rPr lang="tr-TR" sz="2000" kern="1200" dirty="0" smtClean="0">
                          <a:effectLst/>
                        </a:rPr>
                        <a:t>Kurum, araştırma faaliyetlerini stratejik planı çerçevesinde belirlenen akademik öncelikleri ile yerel, bölgesel ve ulusal kalkınma hedefleriyle uyumlu, değer üretebilen ve toplumsal faydaya dönüştürülebilen biçimde yönetmelidir. Bu faaliyetler için uygun fiziki altyapı ve mali kaynaklar oluşturmalı ve bunların etkin şekilde kullanımını sağlamalıdır.</a:t>
                      </a:r>
                      <a:endParaRPr lang="tr-TR" sz="2000" kern="1200" dirty="0">
                        <a:solidFill>
                          <a:schemeClr val="tx1"/>
                        </a:solidFill>
                        <a:effectLst/>
                        <a:latin typeface="+mn-lt"/>
                        <a:ea typeface="+mn-ea"/>
                        <a:cs typeface="+mn-cs"/>
                      </a:endParaRPr>
                    </a:p>
                  </a:txBody>
                  <a:tcPr marL="25714" marR="25714" marT="0" marB="0" anchor="ctr"/>
                </a:tc>
                <a:extLst>
                  <a:ext uri="{0D108BD9-81ED-4DB2-BD59-A6C34878D82A}">
                    <a16:rowId xmlns:a16="http://schemas.microsoft.com/office/drawing/2014/main" val="417553411"/>
                  </a:ext>
                </a:extLst>
              </a:tr>
              <a:tr h="1087296">
                <a:tc>
                  <a:txBody>
                    <a:bodyPr/>
                    <a:lstStyle/>
                    <a:p>
                      <a:pPr>
                        <a:lnSpc>
                          <a:spcPct val="100000"/>
                        </a:lnSpc>
                        <a:spcAft>
                          <a:spcPts val="0"/>
                        </a:spcAft>
                      </a:pPr>
                      <a:r>
                        <a:rPr lang="tr-TR" sz="2000" dirty="0">
                          <a:solidFill>
                            <a:srgbClr val="0000CC"/>
                          </a:solidFill>
                          <a:effectLst/>
                        </a:rPr>
                        <a:t>C.2 Araştırma Yetkinliği, İş birlikleri ve Destekler </a:t>
                      </a:r>
                      <a:endParaRPr lang="tr-TR" sz="2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4" marR="25714" marT="0" marB="0" anchor="ctr"/>
                </a:tc>
                <a:tc>
                  <a:txBody>
                    <a:bodyPr/>
                    <a:lstStyle/>
                    <a:p>
                      <a:r>
                        <a:rPr lang="tr-TR" sz="2000" kern="1200" dirty="0" smtClean="0">
                          <a:effectLst/>
                        </a:rPr>
                        <a:t>Kurum, öğretim elemanları ve araştırmacıların araştırma yetkinliğini sürdürmek ve iyileştirmek için olanaklar (eğitim, iş birlikleri, destekler vb.) sunmalıdır.</a:t>
                      </a:r>
                      <a:endParaRPr lang="tr-TR" sz="2000" kern="1200" dirty="0">
                        <a:solidFill>
                          <a:schemeClr val="tx1"/>
                        </a:solidFill>
                        <a:effectLst/>
                        <a:latin typeface="+mn-lt"/>
                        <a:ea typeface="+mn-ea"/>
                        <a:cs typeface="+mn-cs"/>
                      </a:endParaRPr>
                    </a:p>
                  </a:txBody>
                  <a:tcPr marL="25714" marR="25714" marT="0" marB="0" anchor="ctr"/>
                </a:tc>
                <a:extLst>
                  <a:ext uri="{0D108BD9-81ED-4DB2-BD59-A6C34878D82A}">
                    <a16:rowId xmlns:a16="http://schemas.microsoft.com/office/drawing/2014/main" val="3646755579"/>
                  </a:ext>
                </a:extLst>
              </a:tr>
              <a:tr h="1455776">
                <a:tc>
                  <a:txBody>
                    <a:bodyPr/>
                    <a:lstStyle/>
                    <a:p>
                      <a:pPr>
                        <a:lnSpc>
                          <a:spcPct val="100000"/>
                        </a:lnSpc>
                        <a:spcAft>
                          <a:spcPts val="0"/>
                        </a:spcAft>
                      </a:pPr>
                      <a:r>
                        <a:rPr lang="tr-TR" sz="2000" dirty="0">
                          <a:solidFill>
                            <a:srgbClr val="0000CC"/>
                          </a:solidFill>
                          <a:effectLst/>
                        </a:rPr>
                        <a:t>C.3 Araştırma Performansı </a:t>
                      </a:r>
                      <a:endParaRPr lang="tr-TR" sz="20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4" marR="25714" marT="0" marB="0" anchor="ctr"/>
                </a:tc>
                <a:tc>
                  <a:txBody>
                    <a:bodyPr/>
                    <a:lstStyle/>
                    <a:p>
                      <a:r>
                        <a:rPr lang="tr-TR" sz="2000" kern="1200" dirty="0" smtClean="0">
                          <a:effectLst/>
                        </a:rPr>
                        <a:t>Kurum, araştırma faaliyetlerini verilere dayalı ve periyodik olarak ölçmeli, değerlendirmeli ve sonuçlarını yayımlamalıdır. Elde edilen bulgular, kurumun araştırma ve geliştirme performansının periyodik olarak gözden geçirilmesi ve sürekli iyileştirilmesi için kullanılmalıdır.</a:t>
                      </a:r>
                      <a:endParaRPr lang="tr-TR" sz="2000" kern="1200" dirty="0">
                        <a:solidFill>
                          <a:schemeClr val="tx1"/>
                        </a:solidFill>
                        <a:effectLst/>
                        <a:latin typeface="+mn-lt"/>
                        <a:ea typeface="+mn-ea"/>
                        <a:cs typeface="+mn-cs"/>
                      </a:endParaRPr>
                    </a:p>
                  </a:txBody>
                  <a:tcPr marL="25714" marR="25714" marT="0" marB="0" anchor="ctr"/>
                </a:tc>
                <a:extLst>
                  <a:ext uri="{0D108BD9-81ED-4DB2-BD59-A6C34878D82A}">
                    <a16:rowId xmlns:a16="http://schemas.microsoft.com/office/drawing/2014/main" val="3293110615"/>
                  </a:ext>
                </a:extLst>
              </a:tr>
            </a:tbl>
          </a:graphicData>
        </a:graphic>
      </p:graphicFrame>
      <p:sp>
        <p:nvSpPr>
          <p:cNvPr id="3" name="Veri Yer Tutucusu 2"/>
          <p:cNvSpPr>
            <a:spLocks noGrp="1"/>
          </p:cNvSpPr>
          <p:nvPr>
            <p:ph type="dt" sz="quarter" idx="10"/>
          </p:nvPr>
        </p:nvSpPr>
        <p:spPr/>
        <p:txBody>
          <a:bodyPr/>
          <a:lstStyle/>
          <a:p>
            <a:pPr>
              <a:defRPr/>
            </a:pPr>
            <a:fld id="{367DDDF7-0E18-402B-BF9A-C738D1F46B20}" type="datetime1">
              <a:rPr lang="tr-TR"/>
              <a:pPr>
                <a:defRPr/>
              </a:pPr>
              <a:t>25.12.2024</a:t>
            </a:fld>
            <a:endParaRPr lang="tr-TR"/>
          </a:p>
        </p:txBody>
      </p:sp>
      <p:sp>
        <p:nvSpPr>
          <p:cNvPr id="5" name="Altbilgi Yer Tutucusu 4"/>
          <p:cNvSpPr>
            <a:spLocks noGrp="1"/>
          </p:cNvSpPr>
          <p:nvPr>
            <p:ph type="ftr" sz="quarter" idx="11"/>
          </p:nvPr>
        </p:nvSpPr>
        <p:spPr/>
        <p:txBody>
          <a:bodyPr/>
          <a:lstStyle/>
          <a:p>
            <a:pPr>
              <a:defRPr/>
            </a:pPr>
            <a:r>
              <a:rPr lang="tr-TR" smtClean="0"/>
              <a:t>TRÜ KALİTE KOORDİNATÖRLÜĞÜ</a:t>
            </a:r>
            <a:endParaRPr lang="tr-TR"/>
          </a:p>
        </p:txBody>
      </p:sp>
      <p:sp>
        <p:nvSpPr>
          <p:cNvPr id="27670"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FE5A54-F69F-4DE6-8385-7B9F9C64DC39}" type="slidenum">
              <a:rPr lang="tr-TR" altLang="tr-TR" sz="1200">
                <a:solidFill>
                  <a:srgbClr val="898989"/>
                </a:solidFill>
              </a:rPr>
              <a:pPr>
                <a:spcBef>
                  <a:spcPct val="0"/>
                </a:spcBef>
                <a:buFontTx/>
                <a:buNone/>
              </a:pPr>
              <a:t>56</a:t>
            </a:fld>
            <a:endParaRPr lang="tr-TR" altLang="tr-TR" sz="1200">
              <a:solidFill>
                <a:srgbClr val="898989"/>
              </a:solidFill>
            </a:endParaRPr>
          </a:p>
        </p:txBody>
      </p:sp>
    </p:spTree>
    <p:extLst>
      <p:ext uri="{BB962C8B-B14F-4D97-AF65-F5344CB8AC3E}">
        <p14:creationId xmlns:p14="http://schemas.microsoft.com/office/powerpoint/2010/main" val="409487982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quarter" idx="10"/>
          </p:nvPr>
        </p:nvSpPr>
        <p:spPr/>
        <p:txBody>
          <a:bodyPr/>
          <a:lstStyle/>
          <a:p>
            <a:pPr>
              <a:defRPr/>
            </a:pPr>
            <a:fld id="{CC9A6F95-91ED-4D19-B94D-9C11E6EE6D67}" type="datetime1">
              <a:rPr lang="tr-TR"/>
              <a:pPr>
                <a:defRPr/>
              </a:pPr>
              <a:t>25.12.2024</a:t>
            </a:fld>
            <a:endParaRPr lang="tr-TR"/>
          </a:p>
        </p:txBody>
      </p:sp>
      <p:sp>
        <p:nvSpPr>
          <p:cNvPr id="5" name="4 Altbilgi Yer Tutucusu"/>
          <p:cNvSpPr>
            <a:spLocks noGrp="1"/>
          </p:cNvSpPr>
          <p:nvPr>
            <p:ph type="ftr" sz="quarter" idx="11"/>
          </p:nvPr>
        </p:nvSpPr>
        <p:spPr/>
        <p:txBody>
          <a:bodyPr/>
          <a:lstStyle/>
          <a:p>
            <a:pPr>
              <a:defRPr/>
            </a:pPr>
            <a:r>
              <a:rPr lang="tr-TR" smtClean="0"/>
              <a:t>TRÜ KALİTE KOORDİNATÖRLÜĞÜ</a:t>
            </a:r>
            <a:endParaRPr lang="tr-TR"/>
          </a:p>
        </p:txBody>
      </p:sp>
      <p:sp>
        <p:nvSpPr>
          <p:cNvPr id="28676"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9805B0-D386-46C7-AF2A-6D56CBFFB324}" type="slidenum">
              <a:rPr lang="tr-TR" altLang="tr-TR" sz="1200">
                <a:solidFill>
                  <a:srgbClr val="898989"/>
                </a:solidFill>
              </a:rPr>
              <a:pPr>
                <a:spcBef>
                  <a:spcPct val="0"/>
                </a:spcBef>
                <a:buFontTx/>
                <a:buNone/>
              </a:pPr>
              <a:t>57</a:t>
            </a:fld>
            <a:endParaRPr lang="tr-TR" altLang="tr-TR" sz="1200">
              <a:solidFill>
                <a:srgbClr val="898989"/>
              </a:solidFill>
            </a:endParaRPr>
          </a:p>
        </p:txBody>
      </p:sp>
      <p:graphicFrame>
        <p:nvGraphicFramePr>
          <p:cNvPr id="7" name="6 Tablo"/>
          <p:cNvGraphicFramePr>
            <a:graphicFrameLocks noGrp="1"/>
          </p:cNvGraphicFramePr>
          <p:nvPr>
            <p:extLst>
              <p:ext uri="{D42A27DB-BD31-4B8C-83A1-F6EECF244321}">
                <p14:modId xmlns:p14="http://schemas.microsoft.com/office/powerpoint/2010/main" val="2648716539"/>
              </p:ext>
            </p:extLst>
          </p:nvPr>
        </p:nvGraphicFramePr>
        <p:xfrm>
          <a:off x="497305" y="1346089"/>
          <a:ext cx="11373853" cy="4857808"/>
        </p:xfrm>
        <a:graphic>
          <a:graphicData uri="http://schemas.openxmlformats.org/drawingml/2006/table">
            <a:tbl>
              <a:tblPr>
                <a:tableStyleId>{BC89EF96-8CEA-46FF-86C4-4CE0E7609802}</a:tableStyleId>
              </a:tblPr>
              <a:tblGrid>
                <a:gridCol w="4411579">
                  <a:extLst>
                    <a:ext uri="{9D8B030D-6E8A-4147-A177-3AD203B41FA5}">
                      <a16:colId xmlns:a16="http://schemas.microsoft.com/office/drawing/2014/main" val="20000"/>
                    </a:ext>
                  </a:extLst>
                </a:gridCol>
                <a:gridCol w="6962274">
                  <a:extLst>
                    <a:ext uri="{9D8B030D-6E8A-4147-A177-3AD203B41FA5}">
                      <a16:colId xmlns:a16="http://schemas.microsoft.com/office/drawing/2014/main" val="20001"/>
                    </a:ext>
                  </a:extLst>
                </a:gridCol>
              </a:tblGrid>
              <a:tr h="398046">
                <a:tc>
                  <a:txBody>
                    <a:bodyPr/>
                    <a:lstStyle/>
                    <a:p>
                      <a:pPr indent="450215" algn="ctr">
                        <a:lnSpc>
                          <a:spcPct val="115000"/>
                        </a:lnSpc>
                        <a:spcAft>
                          <a:spcPts val="0"/>
                        </a:spcAft>
                      </a:pPr>
                      <a:r>
                        <a:rPr lang="tr-TR" sz="2400" b="1" dirty="0" smtClean="0">
                          <a:solidFill>
                            <a:srgbClr val="0000CC"/>
                          </a:solidFill>
                        </a:rPr>
                        <a:t>ALT ÖLÇÜTLER</a:t>
                      </a:r>
                      <a:endParaRPr lang="tr-TR" sz="2400" b="1" dirty="0">
                        <a:solidFill>
                          <a:srgbClr val="0000CC"/>
                        </a:solidFill>
                        <a:latin typeface="Times New Roman"/>
                        <a:ea typeface="Calibri"/>
                        <a:cs typeface="Times New Roman"/>
                      </a:endParaRPr>
                    </a:p>
                  </a:txBody>
                  <a:tcPr marL="21430" marR="21430" marT="5158" marB="0" anchor="ctr"/>
                </a:tc>
                <a:tc>
                  <a:txBody>
                    <a:bodyPr/>
                    <a:lstStyle/>
                    <a:p>
                      <a:pPr indent="450215" algn="ctr">
                        <a:lnSpc>
                          <a:spcPct val="115000"/>
                        </a:lnSpc>
                        <a:spcAft>
                          <a:spcPts val="0"/>
                        </a:spcAft>
                      </a:pPr>
                      <a:r>
                        <a:rPr lang="tr-TR" sz="2400" b="1" dirty="0" smtClean="0">
                          <a:solidFill>
                            <a:srgbClr val="0000CC"/>
                          </a:solidFill>
                        </a:rPr>
                        <a:t>ALT ÖLÇÜTLER</a:t>
                      </a:r>
                      <a:endParaRPr lang="tr-TR" sz="2400" b="1" dirty="0">
                        <a:solidFill>
                          <a:srgbClr val="0000CC"/>
                        </a:solidFill>
                        <a:latin typeface="Times New Roman"/>
                        <a:ea typeface="Calibri"/>
                        <a:cs typeface="Times New Roman"/>
                      </a:endParaRPr>
                    </a:p>
                  </a:txBody>
                  <a:tcPr marL="21430" marR="21430" marT="5158" marB="0" anchor="ctr"/>
                </a:tc>
                <a:extLst>
                  <a:ext uri="{0D108BD9-81ED-4DB2-BD59-A6C34878D82A}">
                    <a16:rowId xmlns:a16="http://schemas.microsoft.com/office/drawing/2014/main" val="10000"/>
                  </a:ext>
                </a:extLst>
              </a:tr>
              <a:tr h="1381106">
                <a:tc>
                  <a:txBody>
                    <a:bodyPr/>
                    <a:lstStyle/>
                    <a:p>
                      <a:pPr marL="0" indent="0" algn="l">
                        <a:lnSpc>
                          <a:spcPct val="115000"/>
                        </a:lnSpc>
                        <a:spcAft>
                          <a:spcPts val="0"/>
                        </a:spcAft>
                      </a:pPr>
                      <a:r>
                        <a:rPr lang="tr-TR" sz="2800" b="1" dirty="0">
                          <a:solidFill>
                            <a:srgbClr val="0000CC"/>
                          </a:solidFill>
                        </a:rPr>
                        <a:t>C.1 Araştırma Süreçlerinin Yönetimi ve Araştırma Kaynakları </a:t>
                      </a:r>
                      <a:endParaRPr lang="tr-TR" sz="2800" b="1" dirty="0">
                        <a:solidFill>
                          <a:srgbClr val="0000CC"/>
                        </a:solidFill>
                        <a:latin typeface="Times New Roman"/>
                        <a:ea typeface="Calibri"/>
                        <a:cs typeface="Times New Roman"/>
                      </a:endParaRPr>
                    </a:p>
                  </a:txBody>
                  <a:tcPr marL="21430" marR="21430" marT="5158" marB="0" anchor="ctr"/>
                </a:tc>
                <a:tc>
                  <a:txBody>
                    <a:bodyPr/>
                    <a:lstStyle/>
                    <a:p>
                      <a:pPr marL="0" indent="0" algn="l">
                        <a:lnSpc>
                          <a:spcPct val="115000"/>
                        </a:lnSpc>
                        <a:spcAft>
                          <a:spcPts val="0"/>
                        </a:spcAft>
                      </a:pPr>
                      <a:r>
                        <a:rPr lang="tr-TR" sz="2400" u="none" dirty="0">
                          <a:solidFill>
                            <a:srgbClr val="FF0000"/>
                          </a:solidFill>
                        </a:rPr>
                        <a:t>C.1.1. Araştırma süreçlerinin yönetimi</a:t>
                      </a:r>
                    </a:p>
                    <a:p>
                      <a:pPr marL="0" indent="0" algn="l">
                        <a:lnSpc>
                          <a:spcPct val="115000"/>
                        </a:lnSpc>
                        <a:spcAft>
                          <a:spcPts val="0"/>
                        </a:spcAft>
                      </a:pPr>
                      <a:r>
                        <a:rPr lang="tr-TR" sz="2400" u="none" dirty="0">
                          <a:solidFill>
                            <a:srgbClr val="FF0000"/>
                          </a:solidFill>
                        </a:rPr>
                        <a:t>C.1.2. İç ve dış kaynaklar</a:t>
                      </a:r>
                    </a:p>
                    <a:p>
                      <a:pPr marL="0" indent="0" algn="l">
                        <a:lnSpc>
                          <a:spcPct val="115000"/>
                        </a:lnSpc>
                        <a:spcAft>
                          <a:spcPts val="0"/>
                        </a:spcAft>
                      </a:pPr>
                      <a:r>
                        <a:rPr lang="tr-TR" sz="2400" u="none" dirty="0">
                          <a:solidFill>
                            <a:srgbClr val="FF0000"/>
                          </a:solidFill>
                        </a:rPr>
                        <a:t>C.1.3. Doktora programları ve doktora sonrası imkanlar</a:t>
                      </a:r>
                      <a:endParaRPr lang="tr-TR" sz="2400" u="none" dirty="0">
                        <a:solidFill>
                          <a:srgbClr val="FF0000"/>
                        </a:solidFill>
                        <a:latin typeface="Times New Roman"/>
                        <a:ea typeface="Calibri"/>
                        <a:cs typeface="Times New Roman"/>
                      </a:endParaRPr>
                    </a:p>
                  </a:txBody>
                  <a:tcPr marL="21430" marR="21430" marT="5158" marB="0" anchor="ctr"/>
                </a:tc>
                <a:extLst>
                  <a:ext uri="{0D108BD9-81ED-4DB2-BD59-A6C34878D82A}">
                    <a16:rowId xmlns:a16="http://schemas.microsoft.com/office/drawing/2014/main" val="10001"/>
                  </a:ext>
                </a:extLst>
              </a:tr>
              <a:tr h="1184494">
                <a:tc>
                  <a:txBody>
                    <a:bodyPr/>
                    <a:lstStyle/>
                    <a:p>
                      <a:pPr marL="0" indent="0" algn="l">
                        <a:lnSpc>
                          <a:spcPct val="115000"/>
                        </a:lnSpc>
                        <a:spcAft>
                          <a:spcPts val="0"/>
                        </a:spcAft>
                      </a:pPr>
                      <a:r>
                        <a:rPr lang="tr-TR" sz="2800" b="1" dirty="0">
                          <a:solidFill>
                            <a:srgbClr val="0000CC"/>
                          </a:solidFill>
                        </a:rPr>
                        <a:t>C.2 Araştırma Yetkinliği, İş birlikleri ve Destekler </a:t>
                      </a:r>
                      <a:endParaRPr lang="tr-TR" sz="2800" b="1" dirty="0">
                        <a:solidFill>
                          <a:srgbClr val="0000CC"/>
                        </a:solidFill>
                        <a:latin typeface="Times New Roman"/>
                        <a:ea typeface="Calibri"/>
                        <a:cs typeface="Times New Roman"/>
                      </a:endParaRPr>
                    </a:p>
                  </a:txBody>
                  <a:tcPr marL="21430" marR="21430" marT="5158" marB="0" anchor="ctr"/>
                </a:tc>
                <a:tc>
                  <a:txBody>
                    <a:bodyPr/>
                    <a:lstStyle/>
                    <a:p>
                      <a:pPr marL="0" indent="0" algn="l">
                        <a:lnSpc>
                          <a:spcPct val="115000"/>
                        </a:lnSpc>
                        <a:spcAft>
                          <a:spcPts val="0"/>
                        </a:spcAft>
                      </a:pPr>
                      <a:r>
                        <a:rPr lang="tr-TR" sz="2400" u="none" dirty="0"/>
                        <a:t>C.2.1. Araştırma yetkinlikleri ve gelişimi</a:t>
                      </a:r>
                    </a:p>
                    <a:p>
                      <a:pPr marL="0" indent="0" algn="l">
                        <a:lnSpc>
                          <a:spcPct val="115000"/>
                        </a:lnSpc>
                        <a:spcAft>
                          <a:spcPts val="0"/>
                        </a:spcAft>
                      </a:pPr>
                      <a:r>
                        <a:rPr lang="tr-TR" sz="2400" u="none" dirty="0"/>
                        <a:t>C.2.2. Ulusal ve uluslararası ortak programlar ve ortak araştırma birimleri</a:t>
                      </a:r>
                      <a:endParaRPr lang="tr-TR" sz="2400" u="none" dirty="0">
                        <a:latin typeface="Times New Roman"/>
                        <a:ea typeface="Calibri"/>
                        <a:cs typeface="Times New Roman"/>
                      </a:endParaRPr>
                    </a:p>
                  </a:txBody>
                  <a:tcPr marL="21430" marR="21430" marT="5158" marB="0" anchor="ctr"/>
                </a:tc>
                <a:extLst>
                  <a:ext uri="{0D108BD9-81ED-4DB2-BD59-A6C34878D82A}">
                    <a16:rowId xmlns:a16="http://schemas.microsoft.com/office/drawing/2014/main" val="10002"/>
                  </a:ext>
                </a:extLst>
              </a:tr>
              <a:tr h="1577718">
                <a:tc>
                  <a:txBody>
                    <a:bodyPr/>
                    <a:lstStyle/>
                    <a:p>
                      <a:pPr marL="0" indent="0" algn="l">
                        <a:lnSpc>
                          <a:spcPct val="115000"/>
                        </a:lnSpc>
                        <a:spcAft>
                          <a:spcPts val="0"/>
                        </a:spcAft>
                      </a:pPr>
                      <a:r>
                        <a:rPr lang="tr-TR" sz="2800" b="1" dirty="0">
                          <a:solidFill>
                            <a:srgbClr val="0000CC"/>
                          </a:solidFill>
                        </a:rPr>
                        <a:t>C.3 Araştırma Performansı </a:t>
                      </a:r>
                      <a:endParaRPr lang="tr-TR" sz="2800" b="1" dirty="0">
                        <a:solidFill>
                          <a:srgbClr val="0000CC"/>
                        </a:solidFill>
                        <a:latin typeface="Times New Roman"/>
                        <a:ea typeface="Calibri"/>
                        <a:cs typeface="Times New Roman"/>
                      </a:endParaRPr>
                    </a:p>
                  </a:txBody>
                  <a:tcPr marL="21430" marR="21430" marT="5158" marB="0" anchor="ctr"/>
                </a:tc>
                <a:tc>
                  <a:txBody>
                    <a:bodyPr/>
                    <a:lstStyle/>
                    <a:p>
                      <a:pPr marL="0" indent="0" algn="l">
                        <a:lnSpc>
                          <a:spcPct val="115000"/>
                        </a:lnSpc>
                        <a:spcAft>
                          <a:spcPts val="0"/>
                        </a:spcAft>
                      </a:pPr>
                      <a:r>
                        <a:rPr lang="tr-TR" sz="2400" u="none" dirty="0">
                          <a:solidFill>
                            <a:srgbClr val="FF0000"/>
                          </a:solidFill>
                        </a:rPr>
                        <a:t>C.3.1. Araştırma performansının izlenmesi ve değerlendirilmesi</a:t>
                      </a:r>
                    </a:p>
                    <a:p>
                      <a:pPr marL="0" indent="0" algn="l">
                        <a:lnSpc>
                          <a:spcPct val="115000"/>
                        </a:lnSpc>
                        <a:spcAft>
                          <a:spcPts val="0"/>
                        </a:spcAft>
                      </a:pPr>
                      <a:r>
                        <a:rPr lang="tr-TR" sz="2400" u="none" dirty="0">
                          <a:solidFill>
                            <a:srgbClr val="FF0000"/>
                          </a:solidFill>
                        </a:rPr>
                        <a:t>C.3.2. Öğretim elemanı/araştırmacı performansının değerlendirilmesi</a:t>
                      </a:r>
                      <a:endParaRPr lang="tr-TR" sz="2400" u="none" dirty="0">
                        <a:solidFill>
                          <a:srgbClr val="FF0000"/>
                        </a:solidFill>
                        <a:latin typeface="Times New Roman"/>
                        <a:ea typeface="Calibri"/>
                        <a:cs typeface="Times New Roman"/>
                      </a:endParaRPr>
                    </a:p>
                  </a:txBody>
                  <a:tcPr marL="21430" marR="21430" marT="5158" marB="0" anchor="ctr"/>
                </a:tc>
                <a:extLst>
                  <a:ext uri="{0D108BD9-81ED-4DB2-BD59-A6C34878D82A}">
                    <a16:rowId xmlns:a16="http://schemas.microsoft.com/office/drawing/2014/main" val="10003"/>
                  </a:ext>
                </a:extLst>
              </a:tr>
            </a:tbl>
          </a:graphicData>
        </a:graphic>
      </p:graphicFrame>
      <p:sp>
        <p:nvSpPr>
          <p:cNvPr id="8" name="Unvan 1"/>
          <p:cNvSpPr>
            <a:spLocks noGrp="1"/>
          </p:cNvSpPr>
          <p:nvPr>
            <p:ph type="title"/>
          </p:nvPr>
        </p:nvSpPr>
        <p:spPr>
          <a:xfrm>
            <a:off x="1828800" y="188913"/>
            <a:ext cx="10042358" cy="647700"/>
          </a:xfrm>
        </p:spPr>
        <p:txBody>
          <a:bodyPr>
            <a:normAutofit fontScale="90000"/>
          </a:bodyPr>
          <a:lstStyle/>
          <a:p>
            <a:pPr algn="ctr">
              <a:defRPr/>
            </a:pPr>
            <a:r>
              <a:rPr lang="tr-TR" sz="3600" b="1" dirty="0">
                <a:solidFill>
                  <a:srgbClr val="FF0000"/>
                </a:solidFill>
                <a:latin typeface="+mn-lt"/>
              </a:rPr>
              <a:t>C. ARAŞTIRMA VE GELİŞTİRME</a:t>
            </a:r>
            <a:br>
              <a:rPr lang="tr-TR" sz="3600" b="1" dirty="0">
                <a:solidFill>
                  <a:srgbClr val="FF0000"/>
                </a:solidFill>
                <a:latin typeface="+mn-lt"/>
              </a:rPr>
            </a:br>
            <a:r>
              <a:rPr lang="tr-TR" sz="975" i="1" dirty="0">
                <a:solidFill>
                  <a:srgbClr val="0000CC"/>
                </a:solidFill>
              </a:rPr>
              <a:t>(</a:t>
            </a:r>
            <a:r>
              <a:rPr lang="tr-TR" sz="975" b="1" i="1" dirty="0">
                <a:solidFill>
                  <a:srgbClr val="0000CC"/>
                </a:solidFill>
              </a:rPr>
              <a:t>Sanat alanları bulunan yükseköğretim kurumlarında Araştırma ve Geliştirme başlığı altında sanat faaliyetleri de bu kapsamda değerlendirilmelidir.)</a:t>
            </a:r>
            <a:endParaRPr lang="tr-TR" sz="975" b="1" dirty="0">
              <a:solidFill>
                <a:srgbClr val="0000CC"/>
              </a:solidFill>
            </a:endParaRPr>
          </a:p>
        </p:txBody>
      </p:sp>
    </p:spTree>
    <p:extLst>
      <p:ext uri="{BB962C8B-B14F-4D97-AF65-F5344CB8AC3E}">
        <p14:creationId xmlns:p14="http://schemas.microsoft.com/office/powerpoint/2010/main" val="2626651660"/>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09011" y="256675"/>
            <a:ext cx="9881936" cy="459290"/>
          </a:xfrm>
        </p:spPr>
        <p:txBody>
          <a:bodyPr>
            <a:normAutofit fontScale="90000"/>
          </a:bodyPr>
          <a:lstStyle/>
          <a:p>
            <a:pPr algn="ctr">
              <a:defRPr/>
            </a:pPr>
            <a:r>
              <a:rPr lang="tr-TR" sz="3200" b="1" dirty="0">
                <a:solidFill>
                  <a:srgbClr val="0000CC"/>
                </a:solidFill>
                <a:latin typeface="+mn-lt"/>
              </a:rPr>
              <a:t>D. TOPLUMSAL KATKI </a:t>
            </a:r>
            <a:endParaRPr lang="tr-TR" sz="3200" dirty="0">
              <a:solidFill>
                <a:srgbClr val="0000CC"/>
              </a:solidFill>
            </a:endParaRPr>
          </a:p>
        </p:txBody>
      </p:sp>
      <p:graphicFrame>
        <p:nvGraphicFramePr>
          <p:cNvPr id="4" name="Tablo 3"/>
          <p:cNvGraphicFramePr>
            <a:graphicFrameLocks noGrp="1"/>
          </p:cNvGraphicFramePr>
          <p:nvPr>
            <p:extLst>
              <p:ext uri="{D42A27DB-BD31-4B8C-83A1-F6EECF244321}">
                <p14:modId xmlns:p14="http://schemas.microsoft.com/office/powerpoint/2010/main" val="1429622510"/>
              </p:ext>
            </p:extLst>
          </p:nvPr>
        </p:nvGraphicFramePr>
        <p:xfrm>
          <a:off x="978568" y="1475873"/>
          <a:ext cx="10523621" cy="4636169"/>
        </p:xfrm>
        <a:graphic>
          <a:graphicData uri="http://schemas.openxmlformats.org/drawingml/2006/table">
            <a:tbl>
              <a:tblPr firstRow="1" firstCol="1" bandRow="1">
                <a:tableStyleId>{BC89EF96-8CEA-46FF-86C4-4CE0E7609802}</a:tableStyleId>
              </a:tblPr>
              <a:tblGrid>
                <a:gridCol w="3184511">
                  <a:extLst>
                    <a:ext uri="{9D8B030D-6E8A-4147-A177-3AD203B41FA5}">
                      <a16:colId xmlns:a16="http://schemas.microsoft.com/office/drawing/2014/main" val="440869797"/>
                    </a:ext>
                  </a:extLst>
                </a:gridCol>
                <a:gridCol w="7339110">
                  <a:extLst>
                    <a:ext uri="{9D8B030D-6E8A-4147-A177-3AD203B41FA5}">
                      <a16:colId xmlns:a16="http://schemas.microsoft.com/office/drawing/2014/main" val="4247535324"/>
                    </a:ext>
                  </a:extLst>
                </a:gridCol>
              </a:tblGrid>
              <a:tr h="538295">
                <a:tc>
                  <a:txBody>
                    <a:bodyPr/>
                    <a:lstStyle/>
                    <a:p>
                      <a:pPr algn="ctr">
                        <a:lnSpc>
                          <a:spcPct val="100000"/>
                        </a:lnSpc>
                        <a:spcAft>
                          <a:spcPts val="0"/>
                        </a:spcAft>
                      </a:pPr>
                      <a:r>
                        <a:rPr lang="tr-TR" sz="2800" dirty="0" smtClean="0">
                          <a:solidFill>
                            <a:srgbClr val="FF0000"/>
                          </a:solidFill>
                          <a:effectLst/>
                        </a:rPr>
                        <a:t>ÖLÇÜT</a:t>
                      </a:r>
                      <a:endParaRPr lang="tr-TR"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3" marR="25713" marT="0" marB="0" anchor="ctr"/>
                </a:tc>
                <a:tc>
                  <a:txBody>
                    <a:bodyPr/>
                    <a:lstStyle/>
                    <a:p>
                      <a:pPr algn="ctr">
                        <a:lnSpc>
                          <a:spcPct val="100000"/>
                        </a:lnSpc>
                        <a:spcAft>
                          <a:spcPts val="0"/>
                        </a:spcAft>
                      </a:pPr>
                      <a:r>
                        <a:rPr lang="tr-TR" sz="2800" dirty="0" smtClean="0">
                          <a:solidFill>
                            <a:srgbClr val="FF0000"/>
                          </a:solidFill>
                          <a:effectLst/>
                        </a:rPr>
                        <a:t>TANIM</a:t>
                      </a:r>
                      <a:endParaRPr lang="tr-TR"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3" marR="25713" marT="0" marB="0" anchor="ctr"/>
                </a:tc>
                <a:extLst>
                  <a:ext uri="{0D108BD9-81ED-4DB2-BD59-A6C34878D82A}">
                    <a16:rowId xmlns:a16="http://schemas.microsoft.com/office/drawing/2014/main" val="4116396839"/>
                  </a:ext>
                </a:extLst>
              </a:tr>
              <a:tr h="2210847">
                <a:tc>
                  <a:txBody>
                    <a:bodyPr/>
                    <a:lstStyle/>
                    <a:p>
                      <a:pPr>
                        <a:lnSpc>
                          <a:spcPct val="100000"/>
                        </a:lnSpc>
                        <a:spcAft>
                          <a:spcPts val="0"/>
                        </a:spcAft>
                      </a:pPr>
                      <a:r>
                        <a:rPr lang="tr-TR" sz="2800" dirty="0">
                          <a:solidFill>
                            <a:srgbClr val="0000CC"/>
                          </a:solidFill>
                          <a:effectLst/>
                        </a:rPr>
                        <a:t>D.1 Toplumsal Katkı Süreçlerinin Yönetimi ve Toplumsal Katkı Kaynakları </a:t>
                      </a:r>
                      <a:endParaRPr lang="tr-TR" sz="2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3" marR="25713" marT="0" marB="0" anchor="ctr"/>
                </a:tc>
                <a:tc>
                  <a:txBody>
                    <a:bodyPr/>
                    <a:lstStyle/>
                    <a:p>
                      <a:r>
                        <a:rPr lang="tr-TR" sz="2800" kern="1200" dirty="0" smtClean="0">
                          <a:solidFill>
                            <a:schemeClr val="tx1"/>
                          </a:solidFill>
                          <a:effectLst/>
                          <a:latin typeface="+mn-lt"/>
                          <a:ea typeface="+mn-ea"/>
                          <a:cs typeface="+mn-cs"/>
                        </a:rPr>
                        <a:t>Kurum, toplumsal katkı faaliyetlerini stratejik amaçları ve hedefleri doğrultusunda yönetmelidir. Bu faaliyetler için uygun fiziki altyapı ve mali kaynaklar oluşturmalı ve bunların etkin şekilde kullanımını sağlamalıdır.</a:t>
                      </a:r>
                      <a:endParaRPr lang="tr-TR" sz="2800" kern="1200" dirty="0">
                        <a:solidFill>
                          <a:schemeClr val="tx1"/>
                        </a:solidFill>
                        <a:effectLst/>
                        <a:latin typeface="+mn-lt"/>
                        <a:ea typeface="+mn-ea"/>
                        <a:cs typeface="+mn-cs"/>
                      </a:endParaRPr>
                    </a:p>
                  </a:txBody>
                  <a:tcPr marL="25713" marR="25713" marT="0" marB="0" anchor="ctr"/>
                </a:tc>
                <a:extLst>
                  <a:ext uri="{0D108BD9-81ED-4DB2-BD59-A6C34878D82A}">
                    <a16:rowId xmlns:a16="http://schemas.microsoft.com/office/drawing/2014/main" val="2676630642"/>
                  </a:ext>
                </a:extLst>
              </a:tr>
              <a:tr h="1887027">
                <a:tc>
                  <a:txBody>
                    <a:bodyPr/>
                    <a:lstStyle/>
                    <a:p>
                      <a:pPr>
                        <a:lnSpc>
                          <a:spcPct val="100000"/>
                        </a:lnSpc>
                        <a:spcAft>
                          <a:spcPts val="0"/>
                        </a:spcAft>
                      </a:pPr>
                      <a:r>
                        <a:rPr lang="tr-TR" sz="2800" dirty="0">
                          <a:solidFill>
                            <a:srgbClr val="0000CC"/>
                          </a:solidFill>
                          <a:effectLst/>
                        </a:rPr>
                        <a:t>D.2 Toplumsal Katkı Performansı </a:t>
                      </a:r>
                      <a:endParaRPr lang="tr-TR" sz="28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713" marR="25713" marT="0" marB="0" anchor="ctr"/>
                </a:tc>
                <a:tc>
                  <a:txBody>
                    <a:bodyPr/>
                    <a:lstStyle/>
                    <a:p>
                      <a:r>
                        <a:rPr lang="tr-TR" sz="2800" kern="1200" dirty="0" smtClean="0">
                          <a:solidFill>
                            <a:schemeClr val="tx1"/>
                          </a:solidFill>
                          <a:effectLst/>
                          <a:latin typeface="+mn-lt"/>
                          <a:ea typeface="+mn-ea"/>
                          <a:cs typeface="+mn-cs"/>
                        </a:rPr>
                        <a:t>Kurum, toplumsal katkı stratejisi ve hedefleri doğrultusunda yürüttüğü faaliyetleri periyodik olarak izlemeli ve sürekli iyileştirmelidir.</a:t>
                      </a:r>
                      <a:endParaRPr lang="tr-TR" sz="2800" kern="1200" dirty="0">
                        <a:solidFill>
                          <a:schemeClr val="tx1"/>
                        </a:solidFill>
                        <a:effectLst/>
                        <a:latin typeface="+mn-lt"/>
                        <a:ea typeface="+mn-ea"/>
                        <a:cs typeface="+mn-cs"/>
                      </a:endParaRPr>
                    </a:p>
                  </a:txBody>
                  <a:tcPr marL="25713" marR="25713" marT="0" marB="0" anchor="ctr"/>
                </a:tc>
                <a:extLst>
                  <a:ext uri="{0D108BD9-81ED-4DB2-BD59-A6C34878D82A}">
                    <a16:rowId xmlns:a16="http://schemas.microsoft.com/office/drawing/2014/main" val="1723003270"/>
                  </a:ext>
                </a:extLst>
              </a:tr>
            </a:tbl>
          </a:graphicData>
        </a:graphic>
      </p:graphicFrame>
      <p:sp>
        <p:nvSpPr>
          <p:cNvPr id="3" name="Veri Yer Tutucusu 2"/>
          <p:cNvSpPr>
            <a:spLocks noGrp="1"/>
          </p:cNvSpPr>
          <p:nvPr>
            <p:ph type="dt" sz="quarter" idx="10"/>
          </p:nvPr>
        </p:nvSpPr>
        <p:spPr/>
        <p:txBody>
          <a:bodyPr/>
          <a:lstStyle/>
          <a:p>
            <a:pPr>
              <a:defRPr/>
            </a:pPr>
            <a:fld id="{C731861A-E3DA-44C4-9A4F-8F997298E035}" type="datetime1">
              <a:rPr lang="tr-TR"/>
              <a:pPr>
                <a:defRPr/>
              </a:pPr>
              <a:t>25.12.2024</a:t>
            </a:fld>
            <a:endParaRPr lang="tr-TR"/>
          </a:p>
        </p:txBody>
      </p:sp>
      <p:sp>
        <p:nvSpPr>
          <p:cNvPr id="5" name="Altbilgi Yer Tutucusu 4"/>
          <p:cNvSpPr>
            <a:spLocks noGrp="1"/>
          </p:cNvSpPr>
          <p:nvPr>
            <p:ph type="ftr" sz="quarter" idx="11"/>
          </p:nvPr>
        </p:nvSpPr>
        <p:spPr/>
        <p:txBody>
          <a:bodyPr/>
          <a:lstStyle/>
          <a:p>
            <a:pPr>
              <a:defRPr/>
            </a:pPr>
            <a:r>
              <a:rPr lang="tr-TR" smtClean="0"/>
              <a:t>TRÜ KALİTE KOORDİNATÖRLÜĞÜ</a:t>
            </a:r>
            <a:endParaRPr lang="tr-TR"/>
          </a:p>
        </p:txBody>
      </p:sp>
      <p:sp>
        <p:nvSpPr>
          <p:cNvPr id="29715"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E1A903-5091-4E21-81A0-A66D802FBD1B}" type="slidenum">
              <a:rPr lang="tr-TR" altLang="tr-TR" sz="1200">
                <a:solidFill>
                  <a:srgbClr val="898989"/>
                </a:solidFill>
              </a:rPr>
              <a:pPr>
                <a:spcBef>
                  <a:spcPct val="0"/>
                </a:spcBef>
                <a:buFontTx/>
                <a:buNone/>
              </a:pPr>
              <a:t>58</a:t>
            </a:fld>
            <a:endParaRPr lang="tr-TR" altLang="tr-TR" sz="1200">
              <a:solidFill>
                <a:srgbClr val="898989"/>
              </a:solidFill>
            </a:endParaRPr>
          </a:p>
        </p:txBody>
      </p:sp>
    </p:spTree>
    <p:extLst>
      <p:ext uri="{BB962C8B-B14F-4D97-AF65-F5344CB8AC3E}">
        <p14:creationId xmlns:p14="http://schemas.microsoft.com/office/powerpoint/2010/main" val="2733349705"/>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6 Başlık"/>
          <p:cNvSpPr>
            <a:spLocks noGrp="1"/>
          </p:cNvSpPr>
          <p:nvPr>
            <p:ph type="title"/>
          </p:nvPr>
        </p:nvSpPr>
        <p:spPr>
          <a:xfrm>
            <a:off x="1925053" y="260350"/>
            <a:ext cx="9930064" cy="477838"/>
          </a:xfrm>
        </p:spPr>
        <p:txBody>
          <a:bodyPr>
            <a:normAutofit fontScale="90000"/>
          </a:bodyPr>
          <a:lstStyle/>
          <a:p>
            <a:pPr algn="ctr"/>
            <a:r>
              <a:rPr lang="tr-TR" altLang="tr-TR" sz="3200" b="1" dirty="0">
                <a:solidFill>
                  <a:srgbClr val="0000CC"/>
                </a:solidFill>
              </a:rPr>
              <a:t>D. TOPLUMSAL KATKI </a:t>
            </a:r>
            <a:endParaRPr lang="tr-TR" altLang="tr-TR" sz="3200" dirty="0">
              <a:solidFill>
                <a:srgbClr val="0000CC"/>
              </a:solidFill>
            </a:endParaRPr>
          </a:p>
        </p:txBody>
      </p:sp>
      <p:sp>
        <p:nvSpPr>
          <p:cNvPr id="4" name="3 Veri Yer Tutucusu"/>
          <p:cNvSpPr>
            <a:spLocks noGrp="1"/>
          </p:cNvSpPr>
          <p:nvPr>
            <p:ph type="dt" sz="quarter" idx="10"/>
          </p:nvPr>
        </p:nvSpPr>
        <p:spPr/>
        <p:txBody>
          <a:bodyPr/>
          <a:lstStyle/>
          <a:p>
            <a:pPr>
              <a:defRPr/>
            </a:pPr>
            <a:fld id="{3AF8A9C0-3C14-444F-80F9-94DA02F3969F}" type="datetime1">
              <a:rPr lang="tr-TR"/>
              <a:pPr>
                <a:defRPr/>
              </a:pPr>
              <a:t>25.12.2024</a:t>
            </a:fld>
            <a:endParaRPr lang="tr-TR"/>
          </a:p>
        </p:txBody>
      </p:sp>
      <p:sp>
        <p:nvSpPr>
          <p:cNvPr id="5" name="4 Altbilgi Yer Tutucusu"/>
          <p:cNvSpPr>
            <a:spLocks noGrp="1"/>
          </p:cNvSpPr>
          <p:nvPr>
            <p:ph type="ftr" sz="quarter" idx="11"/>
          </p:nvPr>
        </p:nvSpPr>
        <p:spPr/>
        <p:txBody>
          <a:bodyPr/>
          <a:lstStyle/>
          <a:p>
            <a:pPr>
              <a:defRPr/>
            </a:pPr>
            <a:r>
              <a:rPr lang="tr-TR" smtClean="0"/>
              <a:t>TRÜ KALİTE KOORDİNATÖRLÜĞÜ</a:t>
            </a:r>
            <a:endParaRPr lang="tr-TR"/>
          </a:p>
        </p:txBody>
      </p:sp>
      <p:sp>
        <p:nvSpPr>
          <p:cNvPr id="30725"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2E9084-0D56-4813-81B0-DB978660D48E}" type="slidenum">
              <a:rPr lang="tr-TR" altLang="tr-TR" sz="1200">
                <a:solidFill>
                  <a:srgbClr val="898989"/>
                </a:solidFill>
              </a:rPr>
              <a:pPr>
                <a:spcBef>
                  <a:spcPct val="0"/>
                </a:spcBef>
                <a:buFontTx/>
                <a:buNone/>
              </a:pPr>
              <a:t>59</a:t>
            </a:fld>
            <a:endParaRPr lang="tr-TR" altLang="tr-TR" sz="1200">
              <a:solidFill>
                <a:srgbClr val="898989"/>
              </a:solidFill>
            </a:endParaRPr>
          </a:p>
        </p:txBody>
      </p:sp>
      <p:graphicFrame>
        <p:nvGraphicFramePr>
          <p:cNvPr id="8" name="7 Tablo"/>
          <p:cNvGraphicFramePr>
            <a:graphicFrameLocks noGrp="1"/>
          </p:cNvGraphicFramePr>
          <p:nvPr>
            <p:extLst>
              <p:ext uri="{D42A27DB-BD31-4B8C-83A1-F6EECF244321}">
                <p14:modId xmlns:p14="http://schemas.microsoft.com/office/powerpoint/2010/main" val="3340735296"/>
              </p:ext>
            </p:extLst>
          </p:nvPr>
        </p:nvGraphicFramePr>
        <p:xfrm>
          <a:off x="208547" y="1459831"/>
          <a:ext cx="11261558" cy="4080361"/>
        </p:xfrm>
        <a:graphic>
          <a:graphicData uri="http://schemas.openxmlformats.org/drawingml/2006/table">
            <a:tbl>
              <a:tblPr/>
              <a:tblGrid>
                <a:gridCol w="5069306">
                  <a:extLst>
                    <a:ext uri="{9D8B030D-6E8A-4147-A177-3AD203B41FA5}">
                      <a16:colId xmlns:a16="http://schemas.microsoft.com/office/drawing/2014/main" val="1959713989"/>
                    </a:ext>
                  </a:extLst>
                </a:gridCol>
                <a:gridCol w="6192252">
                  <a:extLst>
                    <a:ext uri="{9D8B030D-6E8A-4147-A177-3AD203B41FA5}">
                      <a16:colId xmlns:a16="http://schemas.microsoft.com/office/drawing/2014/main" val="973073923"/>
                    </a:ext>
                  </a:extLst>
                </a:gridCol>
              </a:tblGrid>
              <a:tr h="472259">
                <a:tc>
                  <a:txBody>
                    <a:bodyPr/>
                    <a:lstStyle>
                      <a:lvl1pPr indent="4492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449263" algn="ctr"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ÖLÇÜT</a:t>
                      </a:r>
                      <a:endParaRPr kumimoji="0" lang="tr-TR" altLang="tr-TR" sz="2800" b="0" i="0" u="none" strike="noStrike" cap="none" normalizeH="0" baseline="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1427" marR="21427" marT="5159" marB="0" anchor="ctr" horzOverflow="overflow">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28575" cap="flat" cmpd="sng" algn="ctr">
                      <a:solidFill>
                        <a:srgbClr val="5B9BD5"/>
                      </a:solidFill>
                      <a:prstDash val="solid"/>
                      <a:round/>
                      <a:headEnd type="none" w="med" len="med"/>
                      <a:tailEnd type="none" w="med" len="med"/>
                    </a:lnB>
                    <a:lnTlToBr>
                      <a:noFill/>
                    </a:lnTlToBr>
                    <a:lnBlToTr>
                      <a:noFill/>
                    </a:lnBlToTr>
                    <a:noFill/>
                  </a:tcPr>
                </a:tc>
                <a:tc>
                  <a:txBody>
                    <a:bodyPr/>
                    <a:lstStyle>
                      <a:lvl1pPr indent="449263">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449263" algn="ctr"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ALT ÖLÇÜTLER</a:t>
                      </a:r>
                      <a:endParaRPr kumimoji="0" lang="tr-TR" altLang="tr-TR" sz="2800" b="0" i="0" u="none" strike="noStrike" cap="none" normalizeH="0" baseline="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1427" marR="21427" marT="5159" marB="0" anchor="ctr" horzOverflow="overflow">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28575"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96833029"/>
                  </a:ext>
                </a:extLst>
              </a:tr>
              <a:tr h="199316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smtClean="0">
                          <a:ln>
                            <a:noFill/>
                          </a:ln>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D.1. Toplumsal Katkı Süreçlerinin Yönetimi ve Toplumsal Katkı Kaynakları </a:t>
                      </a:r>
                      <a:endParaRPr kumimoji="0" lang="tr-TR" altLang="tr-TR" sz="2800" b="0" i="0" u="none" strike="noStrike" cap="none" normalizeH="0" baseline="0" smtClean="0">
                        <a:ln>
                          <a:noFill/>
                        </a:ln>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21427" marR="21427" marT="5159" marB="0" anchor="ctr" horzOverflow="overflow">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solidFill>
                      <a:srgbClr val="EAEFF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smtClean="0">
                          <a:ln>
                            <a:noFill/>
                          </a:ln>
                          <a:solidFill>
                            <a:srgbClr val="FF0000"/>
                          </a:solidFill>
                          <a:effectLst/>
                          <a:latin typeface="Calibri" panose="020F0502020204030204" pitchFamily="34" charset="0"/>
                          <a:cs typeface="Calibri" panose="020F0502020204030204" pitchFamily="34" charset="0"/>
                        </a:rPr>
                        <a:t>D.1.1. Toplumsal katkı süreçlerinin yönetimi</a:t>
                      </a:r>
                      <a:endParaRPr kumimoji="0" lang="tr-TR" altLang="tr-TR" sz="2800" b="1" i="0" u="none" strike="noStrike" cap="none" normalizeH="0" baseline="0" smtClean="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smtClean="0">
                          <a:ln>
                            <a:noFill/>
                          </a:ln>
                          <a:solidFill>
                            <a:srgbClr val="FF0000"/>
                          </a:solidFill>
                          <a:effectLst/>
                          <a:latin typeface="Calibri" panose="020F0502020204030204" pitchFamily="34" charset="0"/>
                          <a:cs typeface="Calibri" panose="020F0502020204030204" pitchFamily="34" charset="0"/>
                        </a:rPr>
                        <a:t>D.1.2. Kaynaklar</a:t>
                      </a:r>
                    </a:p>
                  </a:txBody>
                  <a:tcPr marL="21427" marR="21427" marT="5159" marB="0" anchor="ctr" horzOverflow="overflow">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28575"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620571699"/>
                  </a:ext>
                </a:extLst>
              </a:tr>
              <a:tr h="159130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dirty="0" smtClean="0">
                          <a:ln>
                            <a:noFill/>
                          </a:ln>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D.2. Toplumsal Katkı Performansı </a:t>
                      </a:r>
                      <a:endParaRPr kumimoji="0" lang="tr-TR" altLang="tr-TR" sz="2800" b="0" i="0" u="none" strike="noStrike" cap="none" normalizeH="0" baseline="0" dirty="0" smtClean="0">
                        <a:ln>
                          <a:noFill/>
                        </a:ln>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21427" marR="21427" marT="5159" marB="0" anchor="ctr" horzOverflow="overflow">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altLang="tr-TR" sz="2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D.2.1.Toplumsal katkı performansının izlenmesi ve değerlendirilmesi</a:t>
                      </a:r>
                      <a:endParaRPr kumimoji="0" lang="tr-TR" altLang="tr-TR" sz="2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427" marR="21427" marT="5159" marB="0" anchor="ctr" horzOverflow="overflow">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82487389"/>
                  </a:ext>
                </a:extLst>
              </a:tr>
            </a:tbl>
          </a:graphicData>
        </a:graphic>
      </p:graphicFrame>
      <p:pic>
        <p:nvPicPr>
          <p:cNvPr id="10" name="Resim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855117" y="6041174"/>
            <a:ext cx="382872" cy="388190"/>
          </a:xfrm>
          <a:prstGeom prst="rect">
            <a:avLst/>
          </a:prstGeom>
        </p:spPr>
      </p:pic>
    </p:spTree>
    <p:extLst>
      <p:ext uri="{BB962C8B-B14F-4D97-AF65-F5344CB8AC3E}">
        <p14:creationId xmlns:p14="http://schemas.microsoft.com/office/powerpoint/2010/main" val="3175894593"/>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6900" y="200297"/>
            <a:ext cx="10325099" cy="583475"/>
          </a:xfrm>
        </p:spPr>
        <p:txBody>
          <a:bodyPr>
            <a:noAutofit/>
          </a:bodyPr>
          <a:lstStyle/>
          <a:p>
            <a:pPr algn="ctr"/>
            <a:r>
              <a:rPr lang="tr-TR" sz="2800" b="1" dirty="0">
                <a:solidFill>
                  <a:srgbClr val="C00000"/>
                </a:solidFill>
              </a:rPr>
              <a:t>Üniversitemizde Kalite Güvencesi </a:t>
            </a:r>
            <a:r>
              <a:rPr lang="tr-TR" sz="2800" b="1" dirty="0" smtClean="0">
                <a:solidFill>
                  <a:srgbClr val="C00000"/>
                </a:solidFill>
              </a:rPr>
              <a:t>Sistemine Neden İhtiyaç Var?</a:t>
            </a:r>
            <a:endParaRPr lang="tr-TR" sz="2800" dirty="0"/>
          </a:p>
        </p:txBody>
      </p:sp>
      <p:sp>
        <p:nvSpPr>
          <p:cNvPr id="3" name="İçerik Yer Tutucusu 2"/>
          <p:cNvSpPr>
            <a:spLocks noGrp="1"/>
          </p:cNvSpPr>
          <p:nvPr>
            <p:ph idx="1"/>
          </p:nvPr>
        </p:nvSpPr>
        <p:spPr>
          <a:xfrm>
            <a:off x="342900" y="1427747"/>
            <a:ext cx="11674929" cy="4749217"/>
          </a:xfrm>
        </p:spPr>
        <p:txBody>
          <a:bodyPr>
            <a:normAutofit fontScale="92500" lnSpcReduction="10000"/>
          </a:bodyPr>
          <a:lstStyle/>
          <a:p>
            <a:pPr>
              <a:lnSpc>
                <a:spcPct val="110000"/>
              </a:lnSpc>
              <a:spcBef>
                <a:spcPts val="0"/>
              </a:spcBef>
              <a:spcAft>
                <a:spcPts val="400"/>
              </a:spcAft>
            </a:pPr>
            <a:r>
              <a:rPr lang="tr-TR" sz="3000" b="1" dirty="0"/>
              <a:t>Yükseköğretim Kurulu Başkanı </a:t>
            </a:r>
            <a:r>
              <a:rPr lang="tr-TR" sz="3000" b="1" dirty="0" smtClean="0">
                <a:solidFill>
                  <a:srgbClr val="0000CC"/>
                </a:solidFill>
              </a:rPr>
              <a:t>Prof. Dr. Erol </a:t>
            </a:r>
            <a:r>
              <a:rPr lang="tr-TR" sz="3000" b="1" dirty="0" err="1" smtClean="0">
                <a:solidFill>
                  <a:srgbClr val="0000CC"/>
                </a:solidFill>
              </a:rPr>
              <a:t>Özvar’ın</a:t>
            </a:r>
            <a:r>
              <a:rPr lang="tr-TR" sz="3000" b="1" dirty="0" smtClean="0">
                <a:solidFill>
                  <a:srgbClr val="0000CC"/>
                </a:solidFill>
              </a:rPr>
              <a:t> </a:t>
            </a:r>
            <a:r>
              <a:rPr lang="tr-TR" sz="3000" b="1" dirty="0" smtClean="0"/>
              <a:t>25 </a:t>
            </a:r>
            <a:r>
              <a:rPr lang="tr-TR" sz="3000" b="1" dirty="0"/>
              <a:t>Nisan </a:t>
            </a:r>
            <a:r>
              <a:rPr lang="tr-TR" sz="3000" b="1" dirty="0" smtClean="0"/>
              <a:t>2024 tarihli açıklaması;  </a:t>
            </a:r>
          </a:p>
          <a:p>
            <a:pPr>
              <a:lnSpc>
                <a:spcPct val="110000"/>
              </a:lnSpc>
              <a:spcBef>
                <a:spcPts val="0"/>
              </a:spcBef>
              <a:spcAft>
                <a:spcPts val="400"/>
              </a:spcAft>
            </a:pPr>
            <a:endParaRPr lang="tr-TR" sz="3000" b="1" dirty="0" smtClean="0"/>
          </a:p>
          <a:p>
            <a:pPr marL="457200" lvl="1" indent="0">
              <a:lnSpc>
                <a:spcPct val="110000"/>
              </a:lnSpc>
              <a:spcBef>
                <a:spcPts val="0"/>
              </a:spcBef>
              <a:spcAft>
                <a:spcPts val="400"/>
              </a:spcAft>
              <a:buNone/>
            </a:pPr>
            <a:r>
              <a:rPr lang="tr-TR" sz="3000" b="1" dirty="0" smtClean="0">
                <a:solidFill>
                  <a:srgbClr val="FF0000"/>
                </a:solidFill>
              </a:rPr>
              <a:t>“</a:t>
            </a:r>
            <a:r>
              <a:rPr lang="tr-TR" sz="3000" b="1" dirty="0">
                <a:solidFill>
                  <a:srgbClr val="FF0000"/>
                </a:solidFill>
              </a:rPr>
              <a:t>2027 yılına kadar üniversitelerimizin tamamının akreditasyon süreçlerini tamamlamasını bekliyoruz</a:t>
            </a:r>
            <a:r>
              <a:rPr lang="tr-TR" sz="3000" b="1" dirty="0" smtClean="0">
                <a:solidFill>
                  <a:srgbClr val="FF0000"/>
                </a:solidFill>
              </a:rPr>
              <a:t>”</a:t>
            </a:r>
          </a:p>
          <a:p>
            <a:pPr marL="457200" lvl="1" indent="0">
              <a:lnSpc>
                <a:spcPct val="110000"/>
              </a:lnSpc>
              <a:spcBef>
                <a:spcPts val="0"/>
              </a:spcBef>
              <a:spcAft>
                <a:spcPts val="400"/>
              </a:spcAft>
              <a:buNone/>
            </a:pPr>
            <a:endParaRPr lang="tr-TR" i="1" dirty="0">
              <a:solidFill>
                <a:srgbClr val="FF0000"/>
              </a:solidFill>
            </a:endParaRPr>
          </a:p>
          <a:p>
            <a:pPr marL="457200" lvl="1" indent="0">
              <a:lnSpc>
                <a:spcPct val="110000"/>
              </a:lnSpc>
              <a:spcBef>
                <a:spcPts val="0"/>
              </a:spcBef>
              <a:spcAft>
                <a:spcPts val="400"/>
              </a:spcAft>
              <a:buNone/>
            </a:pPr>
            <a:r>
              <a:rPr lang="tr-TR" i="1" dirty="0" smtClean="0"/>
              <a:t>“</a:t>
            </a:r>
            <a:r>
              <a:rPr lang="tr-TR" i="1" dirty="0"/>
              <a:t>Hayata geçireceğimiz yeni düzenlemelerle yükseköğretimin bileşenlerinin ekonomik kalkınmamızda daha etkin rol oynamalarını ve üniversitelerimizin eğitim, öğretim, bilimsel araştırmayla küresel ölçekte standartlar belirleyen kurumlar arasına girmelerini hedefliyoruz”</a:t>
            </a:r>
          </a:p>
          <a:p>
            <a:pPr>
              <a:lnSpc>
                <a:spcPct val="110000"/>
              </a:lnSpc>
              <a:spcBef>
                <a:spcPts val="0"/>
              </a:spcBef>
              <a:spcAft>
                <a:spcPts val="400"/>
              </a:spcAft>
            </a:pPr>
            <a:endParaRPr lang="tr-TR" b="1" dirty="0" smtClean="0"/>
          </a:p>
          <a:p>
            <a:pPr marL="0" indent="0">
              <a:lnSpc>
                <a:spcPct val="110000"/>
              </a:lnSpc>
              <a:spcBef>
                <a:spcPts val="0"/>
              </a:spcBef>
              <a:spcAft>
                <a:spcPts val="400"/>
              </a:spcAft>
              <a:buNone/>
            </a:pPr>
            <a:r>
              <a:rPr lang="tr-TR" sz="1900" dirty="0">
                <a:hlinkClick r:id="rId2"/>
              </a:rPr>
              <a:t>https://</a:t>
            </a:r>
            <a:r>
              <a:rPr lang="tr-TR" sz="1900" dirty="0" smtClean="0">
                <a:hlinkClick r:id="rId2"/>
              </a:rPr>
              <a:t>www.yok.gov.tr/Sayfalar/Haberler/2024/2024-yokak-uluslararasi-kalite-guvencesi-ve-akreditasyon-konferansi.aspx</a:t>
            </a:r>
            <a:r>
              <a:rPr lang="tr-TR" sz="1900" dirty="0" smtClean="0"/>
              <a:t> </a:t>
            </a:r>
            <a:endParaRPr lang="tr-TR" sz="1900" dirty="0"/>
          </a:p>
          <a:p>
            <a:pPr>
              <a:lnSpc>
                <a:spcPct val="110000"/>
              </a:lnSpc>
              <a:spcBef>
                <a:spcPts val="0"/>
              </a:spcBef>
              <a:spcAft>
                <a:spcPts val="400"/>
              </a:spcAft>
            </a:pPr>
            <a:endParaRPr lang="tr-TR" dirty="0"/>
          </a:p>
        </p:txBody>
      </p:sp>
      <p:sp>
        <p:nvSpPr>
          <p:cNvPr id="4" name="Veri Yer Tutucusu 3"/>
          <p:cNvSpPr>
            <a:spLocks noGrp="1"/>
          </p:cNvSpPr>
          <p:nvPr>
            <p:ph type="dt" sz="half" idx="10"/>
          </p:nvPr>
        </p:nvSpPr>
        <p:spPr/>
        <p:txBody>
          <a:bodyPr/>
          <a:lstStyle/>
          <a:p>
            <a:fld id="{DA69DDBB-1DFD-4563-A0F4-307445DAE5DF}" type="datetime1">
              <a:rPr lang="tr-TR" smtClean="0"/>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t>6</a:t>
            </a:fld>
            <a:endParaRPr lang="tr-TR"/>
          </a:p>
        </p:txBody>
      </p:sp>
    </p:spTree>
    <p:extLst>
      <p:ext uri="{BB962C8B-B14F-4D97-AF65-F5344CB8AC3E}">
        <p14:creationId xmlns:p14="http://schemas.microsoft.com/office/powerpoint/2010/main" val="4179796488"/>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44078" y="231007"/>
            <a:ext cx="11000874" cy="535348"/>
          </a:xfrm>
        </p:spPr>
        <p:txBody>
          <a:bodyPr>
            <a:normAutofit fontScale="90000"/>
          </a:bodyPr>
          <a:lstStyle/>
          <a:p>
            <a:pPr algn="ctr"/>
            <a:r>
              <a:rPr lang="tr-TR" sz="3600" b="1" dirty="0" smtClean="0">
                <a:solidFill>
                  <a:srgbClr val="FF0000"/>
                </a:solidFill>
              </a:rPr>
              <a:t>YÖKAK Dereceli Değerlendirme Anahtarı ve Kullanımı</a:t>
            </a:r>
            <a:endParaRPr lang="tr-TR" sz="3600" dirty="0">
              <a:solidFill>
                <a:srgbClr val="FF0000"/>
              </a:solidFill>
            </a:endParaRPr>
          </a:p>
        </p:txBody>
      </p:sp>
      <p:sp>
        <p:nvSpPr>
          <p:cNvPr id="3" name="İçerik Yer Tutucusu 2"/>
          <p:cNvSpPr>
            <a:spLocks noGrp="1"/>
          </p:cNvSpPr>
          <p:nvPr>
            <p:ph idx="1"/>
          </p:nvPr>
        </p:nvSpPr>
        <p:spPr>
          <a:xfrm>
            <a:off x="555231" y="1411706"/>
            <a:ext cx="11255770" cy="4875884"/>
          </a:xfrm>
        </p:spPr>
        <p:txBody>
          <a:bodyPr>
            <a:normAutofit/>
          </a:bodyPr>
          <a:lstStyle/>
          <a:p>
            <a:pPr>
              <a:lnSpc>
                <a:spcPct val="100000"/>
              </a:lnSpc>
              <a:spcBef>
                <a:spcPts val="0"/>
              </a:spcBef>
              <a:spcAft>
                <a:spcPts val="400"/>
              </a:spcAft>
            </a:pPr>
            <a:r>
              <a:rPr lang="tr-TR" b="1" dirty="0">
                <a:solidFill>
                  <a:srgbClr val="0000CC"/>
                </a:solidFill>
              </a:rPr>
              <a:t>Ölçütlerin olgunluk düzeylerinin belirlenmesinde YÖKAK Dereceli Değerlendirme Anahtarı </a:t>
            </a:r>
            <a:r>
              <a:rPr lang="tr-TR" dirty="0"/>
              <a:t>kullanılacaktır. </a:t>
            </a:r>
            <a:endParaRPr lang="tr-TR" b="1" dirty="0"/>
          </a:p>
          <a:p>
            <a:pPr lvl="0">
              <a:lnSpc>
                <a:spcPct val="100000"/>
              </a:lnSpc>
              <a:spcBef>
                <a:spcPts val="0"/>
              </a:spcBef>
              <a:spcAft>
                <a:spcPts val="400"/>
              </a:spcAft>
            </a:pPr>
            <a:endParaRPr lang="tr-TR" b="1" dirty="0" smtClean="0">
              <a:solidFill>
                <a:srgbClr val="0000CC"/>
              </a:solidFill>
            </a:endParaRPr>
          </a:p>
          <a:p>
            <a:pPr lvl="0">
              <a:lnSpc>
                <a:spcPct val="100000"/>
              </a:lnSpc>
              <a:spcBef>
                <a:spcPts val="0"/>
              </a:spcBef>
              <a:spcAft>
                <a:spcPts val="400"/>
              </a:spcAft>
            </a:pPr>
            <a:r>
              <a:rPr lang="tr-TR" b="1" dirty="0" smtClean="0">
                <a:solidFill>
                  <a:srgbClr val="0000CC"/>
                </a:solidFill>
              </a:rPr>
              <a:t>YÖKAK </a:t>
            </a:r>
            <a:r>
              <a:rPr lang="tr-TR" b="1" dirty="0">
                <a:solidFill>
                  <a:srgbClr val="0000CC"/>
                </a:solidFill>
              </a:rPr>
              <a:t>Dereceli Değerlendirme </a:t>
            </a:r>
            <a:r>
              <a:rPr lang="tr-TR" b="1" dirty="0" err="1">
                <a:solidFill>
                  <a:srgbClr val="0000CC"/>
                </a:solidFill>
              </a:rPr>
              <a:t>Anahtarı’nda</a:t>
            </a:r>
            <a:r>
              <a:rPr lang="tr-TR" b="1" dirty="0">
                <a:solidFill>
                  <a:srgbClr val="0000CC"/>
                </a:solidFill>
              </a:rPr>
              <a:t> </a:t>
            </a:r>
            <a:r>
              <a:rPr lang="tr-TR" dirty="0"/>
              <a:t>her bir alt ölçüt için kalite güvencesi süreç ya da mekanizmaları; </a:t>
            </a:r>
            <a:r>
              <a:rPr lang="tr-TR" b="1" dirty="0" smtClean="0">
                <a:solidFill>
                  <a:srgbClr val="FF0000"/>
                </a:solidFill>
              </a:rPr>
              <a:t>Planlama, Uygulama, Kontrol Etme ve Önlem Alma </a:t>
            </a:r>
            <a:r>
              <a:rPr lang="tr-TR" b="1" dirty="0">
                <a:solidFill>
                  <a:srgbClr val="FF0000"/>
                </a:solidFill>
              </a:rPr>
              <a:t>(PUKÖ)</a:t>
            </a:r>
            <a:r>
              <a:rPr lang="tr-TR" dirty="0"/>
              <a:t> basamaklarının olgunluk düzeyleri dikkate alınarak tanımlanmış olup, </a:t>
            </a:r>
            <a:r>
              <a:rPr lang="tr-TR" b="1" dirty="0" smtClean="0">
                <a:solidFill>
                  <a:srgbClr val="FF0000"/>
                </a:solidFill>
              </a:rPr>
              <a:t>1 - 5 </a:t>
            </a:r>
            <a:r>
              <a:rPr lang="tr-TR" b="1" dirty="0">
                <a:solidFill>
                  <a:srgbClr val="FF0000"/>
                </a:solidFill>
              </a:rPr>
              <a:t>arasındaki bir ölçekle </a:t>
            </a:r>
            <a:r>
              <a:rPr lang="tr-TR" dirty="0"/>
              <a:t>derecelendirilmiştir. </a:t>
            </a:r>
            <a:endParaRPr lang="tr-TR" dirty="0" smtClean="0"/>
          </a:p>
          <a:p>
            <a:pPr lvl="0">
              <a:lnSpc>
                <a:spcPct val="100000"/>
              </a:lnSpc>
              <a:spcBef>
                <a:spcPts val="0"/>
              </a:spcBef>
              <a:spcAft>
                <a:spcPts val="400"/>
              </a:spcAft>
            </a:pPr>
            <a:endParaRPr lang="tr-TR" dirty="0"/>
          </a:p>
          <a:p>
            <a:pPr lvl="0">
              <a:lnSpc>
                <a:spcPct val="100000"/>
              </a:lnSpc>
              <a:spcBef>
                <a:spcPts val="0"/>
              </a:spcBef>
              <a:spcAft>
                <a:spcPts val="400"/>
              </a:spcAft>
            </a:pPr>
            <a:r>
              <a:rPr lang="tr-TR" dirty="0" smtClean="0"/>
              <a:t>Bu </a:t>
            </a:r>
            <a:r>
              <a:rPr lang="tr-TR" dirty="0"/>
              <a:t>anahtarla </a:t>
            </a:r>
            <a:r>
              <a:rPr lang="tr-TR" b="1" dirty="0">
                <a:solidFill>
                  <a:srgbClr val="0000CC"/>
                </a:solidFill>
              </a:rPr>
              <a:t>olgunluk düzeyi belirlenen alt ölçütler</a:t>
            </a:r>
            <a:r>
              <a:rPr lang="tr-TR" dirty="0"/>
              <a:t>, ilgili ölçütlerin </a:t>
            </a:r>
            <a:r>
              <a:rPr lang="tr-TR" b="1" dirty="0">
                <a:solidFill>
                  <a:srgbClr val="0000CC"/>
                </a:solidFill>
              </a:rPr>
              <a:t>karşılanma düzeyini </a:t>
            </a:r>
            <a:r>
              <a:rPr lang="tr-TR" dirty="0"/>
              <a:t>ortaya koymaktadır. </a:t>
            </a:r>
            <a:endParaRPr lang="tr-TR" dirty="0" smtClean="0"/>
          </a:p>
        </p:txBody>
      </p:sp>
      <p:sp>
        <p:nvSpPr>
          <p:cNvPr id="4" name="Veri Yer Tutucusu 3"/>
          <p:cNvSpPr>
            <a:spLocks noGrp="1"/>
          </p:cNvSpPr>
          <p:nvPr>
            <p:ph type="dt" sz="half" idx="10"/>
          </p:nvPr>
        </p:nvSpPr>
        <p:spPr/>
        <p:txBody>
          <a:bodyPr/>
          <a:lstStyle/>
          <a:p>
            <a:fld id="{23B7D409-C26B-4DBA-8FBE-8DE0BE339544}"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60</a:t>
            </a:fld>
            <a:endParaRPr lang="tr-TR"/>
          </a:p>
        </p:txBody>
      </p:sp>
    </p:spTree>
    <p:extLst>
      <p:ext uri="{BB962C8B-B14F-4D97-AF65-F5344CB8AC3E}">
        <p14:creationId xmlns:p14="http://schemas.microsoft.com/office/powerpoint/2010/main" val="4061239156"/>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D191E1-3140-4134-9CD8-720F3EAE997C}"/>
              </a:ext>
            </a:extLst>
          </p:cNvPr>
          <p:cNvSpPr>
            <a:spLocks noGrp="1"/>
          </p:cNvSpPr>
          <p:nvPr>
            <p:ph type="title"/>
          </p:nvPr>
        </p:nvSpPr>
        <p:spPr>
          <a:xfrm>
            <a:off x="295003" y="0"/>
            <a:ext cx="10634253" cy="757645"/>
          </a:xfrm>
        </p:spPr>
        <p:txBody>
          <a:bodyPr vert="horz" lIns="91440" tIns="45720" rIns="91440" bIns="45720" rtlCol="0" anchor="ctr">
            <a:normAutofit/>
          </a:bodyPr>
          <a:lstStyle/>
          <a:p>
            <a:pPr algn="ctr"/>
            <a:r>
              <a:rPr lang="tr-TR" sz="1800" b="1" dirty="0">
                <a:solidFill>
                  <a:srgbClr val="0000CC"/>
                </a:solidFill>
              </a:rPr>
              <a:t>YÖKAK Dereceli Değerlendirme Anahtarı ve </a:t>
            </a:r>
            <a:r>
              <a:rPr lang="tr-TR" sz="1800" b="1" dirty="0" smtClean="0">
                <a:solidFill>
                  <a:srgbClr val="0000CC"/>
                </a:solidFill>
              </a:rPr>
              <a:t>Kullanımı</a:t>
            </a:r>
            <a:br>
              <a:rPr lang="tr-TR" sz="1800" b="1" dirty="0" smtClean="0">
                <a:solidFill>
                  <a:srgbClr val="0000CC"/>
                </a:solidFill>
              </a:rPr>
            </a:br>
            <a:r>
              <a:rPr lang="tr-TR" sz="1800" b="1" dirty="0" smtClean="0">
                <a:solidFill>
                  <a:srgbClr val="FF0000"/>
                </a:solidFill>
              </a:rPr>
              <a:t>Alt </a:t>
            </a:r>
            <a:r>
              <a:rPr lang="tr-TR" sz="1800" b="1" dirty="0">
                <a:solidFill>
                  <a:srgbClr val="FF0000"/>
                </a:solidFill>
              </a:rPr>
              <a:t>ölçütlerin PUKÖ döngüsü ile ilişkilendirilmiş olgunluk </a:t>
            </a:r>
            <a:r>
              <a:rPr lang="tr-TR" sz="1800" b="1" dirty="0" smtClean="0">
                <a:solidFill>
                  <a:srgbClr val="FF0000"/>
                </a:solidFill>
              </a:rPr>
              <a:t>düzeyleri</a:t>
            </a:r>
            <a:endParaRPr lang="en-US" sz="1800" b="1" dirty="0">
              <a:solidFill>
                <a:srgbClr val="FF0000"/>
              </a:solidFill>
            </a:endParaRPr>
          </a:p>
        </p:txBody>
      </p:sp>
      <p:pic>
        <p:nvPicPr>
          <p:cNvPr id="5" name="İçerik Yer Tutucusu 4" descr="metin içeren bir resim&#10;&#10;Açıklama otomatik olarak oluşturuldu">
            <a:extLst>
              <a:ext uri="{FF2B5EF4-FFF2-40B4-BE49-F238E27FC236}">
                <a16:creationId xmlns:a16="http://schemas.microsoft.com/office/drawing/2014/main" id="{E24719E9-16ED-4558-8F03-42743B40B8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91" r="1" b="131"/>
          <a:stretch/>
        </p:blipFill>
        <p:spPr>
          <a:xfrm>
            <a:off x="-78377" y="757645"/>
            <a:ext cx="12270377" cy="6100355"/>
          </a:xfrm>
          <a:prstGeom prst="rect">
            <a:avLst/>
          </a:prstGeom>
        </p:spPr>
      </p:pic>
      <p:sp>
        <p:nvSpPr>
          <p:cNvPr id="3" name="Veri Yer Tutucusu 2"/>
          <p:cNvSpPr>
            <a:spLocks noGrp="1"/>
          </p:cNvSpPr>
          <p:nvPr>
            <p:ph type="dt" sz="half" idx="10"/>
          </p:nvPr>
        </p:nvSpPr>
        <p:spPr/>
        <p:txBody>
          <a:bodyPr/>
          <a:lstStyle/>
          <a:p>
            <a:fld id="{C2B408B7-4FD6-430E-95CC-B87B86F8A902}" type="datetime1">
              <a:rPr lang="tr-TR" smtClean="0"/>
              <a:t>25.12.2024</a:t>
            </a:fld>
            <a:endParaRPr lang="tr-TR"/>
          </a:p>
        </p:txBody>
      </p:sp>
      <p:sp>
        <p:nvSpPr>
          <p:cNvPr id="4" name="Altbilgi Yer Tutucusu 3"/>
          <p:cNvSpPr>
            <a:spLocks noGrp="1"/>
          </p:cNvSpPr>
          <p:nvPr>
            <p:ph type="ftr" sz="quarter" idx="11"/>
          </p:nvPr>
        </p:nvSpPr>
        <p:spPr>
          <a:xfrm>
            <a:off x="4008782" y="6575011"/>
            <a:ext cx="4114800" cy="365125"/>
          </a:xfrm>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61</a:t>
            </a:fld>
            <a:endParaRPr lang="tr-TR"/>
          </a:p>
        </p:txBody>
      </p:sp>
    </p:spTree>
    <p:extLst>
      <p:ext uri="{BB962C8B-B14F-4D97-AF65-F5344CB8AC3E}">
        <p14:creationId xmlns:p14="http://schemas.microsoft.com/office/powerpoint/2010/main" val="2881891609"/>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van 8"/>
          <p:cNvSpPr>
            <a:spLocks noGrp="1"/>
          </p:cNvSpPr>
          <p:nvPr>
            <p:ph type="title"/>
          </p:nvPr>
        </p:nvSpPr>
        <p:spPr>
          <a:xfrm>
            <a:off x="1375954" y="200289"/>
            <a:ext cx="10540121" cy="479684"/>
          </a:xfrm>
        </p:spPr>
        <p:txBody>
          <a:bodyPr>
            <a:normAutofit fontScale="90000"/>
          </a:bodyPr>
          <a:lstStyle/>
          <a:p>
            <a:pPr algn="ctr"/>
            <a:r>
              <a:rPr lang="tr-TR" sz="3200" b="1" dirty="0" smtClean="0">
                <a:solidFill>
                  <a:srgbClr val="FF0000"/>
                </a:solidFill>
              </a:rPr>
              <a:t>YÖKAK Dereceli Değerlendirme Anahtarı ve Kullanımı</a:t>
            </a:r>
            <a:endParaRPr lang="tr-TR" sz="3200" dirty="0">
              <a:solidFill>
                <a:srgbClr val="FF0000"/>
              </a:solidFill>
            </a:endParaRPr>
          </a:p>
        </p:txBody>
      </p:sp>
      <p:sp>
        <p:nvSpPr>
          <p:cNvPr id="4" name="Veri Yer Tutucusu 3"/>
          <p:cNvSpPr>
            <a:spLocks noGrp="1"/>
          </p:cNvSpPr>
          <p:nvPr>
            <p:ph type="dt" sz="half" idx="10"/>
          </p:nvPr>
        </p:nvSpPr>
        <p:spPr/>
        <p:txBody>
          <a:bodyPr/>
          <a:lstStyle/>
          <a:p>
            <a:fld id="{B6E0B89E-B2AB-4262-AFE8-2CF7A7669889}"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62</a:t>
            </a:fld>
            <a:endParaRPr lang="tr-TR"/>
          </a:p>
        </p:txBody>
      </p:sp>
      <p:pic>
        <p:nvPicPr>
          <p:cNvPr id="8" name="image4.jpeg"/>
          <p:cNvPicPr/>
          <p:nvPr/>
        </p:nvPicPr>
        <p:blipFill>
          <a:blip r:embed="rId2" cstate="print"/>
          <a:stretch>
            <a:fillRect/>
          </a:stretch>
        </p:blipFill>
        <p:spPr>
          <a:xfrm>
            <a:off x="160422" y="2326105"/>
            <a:ext cx="12031578" cy="4030244"/>
          </a:xfrm>
          <a:prstGeom prst="rect">
            <a:avLst/>
          </a:prstGeom>
        </p:spPr>
      </p:pic>
      <p:sp>
        <p:nvSpPr>
          <p:cNvPr id="2" name="Dikdörtgen 1"/>
          <p:cNvSpPr/>
          <p:nvPr/>
        </p:nvSpPr>
        <p:spPr>
          <a:xfrm>
            <a:off x="651767" y="1430691"/>
            <a:ext cx="11390811" cy="523220"/>
          </a:xfrm>
          <a:prstGeom prst="rect">
            <a:avLst/>
          </a:prstGeom>
        </p:spPr>
        <p:txBody>
          <a:bodyPr wrap="square">
            <a:spAutoFit/>
          </a:bodyPr>
          <a:lstStyle/>
          <a:p>
            <a:pPr marR="40005" lvl="0" algn="ctr">
              <a:spcAft>
                <a:spcPts val="0"/>
              </a:spcAft>
            </a:pPr>
            <a:r>
              <a:rPr lang="tr-TR" sz="2800" b="1" dirty="0">
                <a:solidFill>
                  <a:srgbClr val="0000CC"/>
                </a:solidFill>
                <a:latin typeface="Calibri" panose="020F0502020204030204" pitchFamily="34" charset="0"/>
                <a:ea typeface="Calibri" panose="020F0502020204030204" pitchFamily="34" charset="0"/>
                <a:cs typeface="Calibri" panose="020F0502020204030204" pitchFamily="34" charset="0"/>
              </a:rPr>
              <a:t>Her bir olgunluk düzeyi bir önceki olgunluk düzeyini mutlaka kapsamalıdır. </a:t>
            </a:r>
            <a:endParaRPr lang="tr-TR"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0934865"/>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375380FA-76B3-46A9-89CE-66E43479B819}"/>
              </a:ext>
            </a:extLst>
          </p:cNvPr>
          <p:cNvPicPr>
            <a:picLocks noGrp="1" noChangeAspect="1"/>
          </p:cNvPicPr>
          <p:nvPr>
            <p:ph idx="1"/>
          </p:nvPr>
        </p:nvPicPr>
        <p:blipFill rotWithShape="1">
          <a:blip r:embed="rId2"/>
          <a:srcRect l="17734" t="43610" r="37731" b="15756"/>
          <a:stretch/>
        </p:blipFill>
        <p:spPr>
          <a:xfrm>
            <a:off x="444136" y="1363579"/>
            <a:ext cx="11303727" cy="4764505"/>
          </a:xfrm>
        </p:spPr>
      </p:pic>
      <p:sp>
        <p:nvSpPr>
          <p:cNvPr id="5" name="Unvan 5"/>
          <p:cNvSpPr>
            <a:spLocks noGrp="1"/>
          </p:cNvSpPr>
          <p:nvPr>
            <p:ph type="title"/>
          </p:nvPr>
        </p:nvSpPr>
        <p:spPr>
          <a:xfrm>
            <a:off x="952900" y="125128"/>
            <a:ext cx="11011302" cy="750772"/>
          </a:xfrm>
        </p:spPr>
        <p:txBody>
          <a:bodyPr>
            <a:normAutofit fontScale="90000"/>
          </a:bodyPr>
          <a:lstStyle/>
          <a:p>
            <a:pPr algn="ctr"/>
            <a:r>
              <a:rPr lang="tr-TR" sz="3600" b="1" dirty="0" smtClean="0">
                <a:solidFill>
                  <a:srgbClr val="FF0000"/>
                </a:solidFill>
              </a:rPr>
              <a:t>YÖKAK Dereceli Değerlendirme Anahtarı ve Kullanımı</a:t>
            </a:r>
            <a:br>
              <a:rPr lang="tr-TR" sz="3600" b="1" dirty="0" smtClean="0">
                <a:solidFill>
                  <a:srgbClr val="FF0000"/>
                </a:solidFill>
              </a:rPr>
            </a:br>
            <a:r>
              <a:rPr lang="tr-TR" sz="2200" b="1" i="1" dirty="0">
                <a:solidFill>
                  <a:srgbClr val="0000CC"/>
                </a:solidFill>
              </a:rPr>
              <a:t>KİDR yazımında başlık, ölçüt ve alt ölçütlerin ilişkilendirilmesi </a:t>
            </a:r>
            <a:r>
              <a:rPr lang="tr-TR" sz="2200" b="1" i="1" dirty="0" smtClean="0">
                <a:solidFill>
                  <a:srgbClr val="0000CC"/>
                </a:solidFill>
              </a:rPr>
              <a:t>örneği</a:t>
            </a:r>
            <a:endParaRPr lang="tr-TR" sz="2200" dirty="0"/>
          </a:p>
        </p:txBody>
      </p:sp>
    </p:spTree>
    <p:extLst>
      <p:ext uri="{BB962C8B-B14F-4D97-AF65-F5344CB8AC3E}">
        <p14:creationId xmlns:p14="http://schemas.microsoft.com/office/powerpoint/2010/main" val="2138543764"/>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1855693" y="134471"/>
            <a:ext cx="10232083" cy="712695"/>
          </a:xfrm>
        </p:spPr>
        <p:txBody>
          <a:bodyPr>
            <a:normAutofit/>
          </a:bodyPr>
          <a:lstStyle/>
          <a:p>
            <a:pPr algn="ctr"/>
            <a:r>
              <a:rPr lang="tr-TR" b="1" dirty="0" smtClean="0">
                <a:solidFill>
                  <a:srgbClr val="C00000"/>
                </a:solidFill>
              </a:rPr>
              <a:t>Olgunluk Düzeylerinin Belirlenmesi</a:t>
            </a:r>
            <a:endParaRPr lang="tr-TR" b="1" dirty="0">
              <a:solidFill>
                <a:srgbClr val="C00000"/>
              </a:solidFill>
            </a:endParaRP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64</a:t>
            </a:fld>
            <a:endParaRPr lang="tr-T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8" y="1048872"/>
            <a:ext cx="11939859" cy="5307480"/>
          </a:xfrm>
          <a:prstGeom prst="rect">
            <a:avLst/>
          </a:prstGeom>
        </p:spPr>
      </p:pic>
    </p:spTree>
    <p:extLst>
      <p:ext uri="{BB962C8B-B14F-4D97-AF65-F5344CB8AC3E}">
        <p14:creationId xmlns:p14="http://schemas.microsoft.com/office/powerpoint/2010/main" val="346085818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39206" y="128337"/>
            <a:ext cx="10752794" cy="672561"/>
          </a:xfrm>
        </p:spPr>
        <p:txBody>
          <a:bodyPr>
            <a:normAutofit/>
          </a:bodyPr>
          <a:lstStyle/>
          <a:p>
            <a:pPr algn="ctr"/>
            <a:r>
              <a:rPr lang="tr-TR" sz="3200" b="1" dirty="0" smtClean="0">
                <a:solidFill>
                  <a:srgbClr val="0000CC"/>
                </a:solidFill>
              </a:rPr>
              <a:t>YÖKAK Dereceli Değerlendirme Anahtarı ve Kullanımı</a:t>
            </a:r>
            <a:endParaRPr lang="tr-TR" sz="3200" dirty="0">
              <a:solidFill>
                <a:srgbClr val="0000CC"/>
              </a:solidFill>
            </a:endParaRPr>
          </a:p>
        </p:txBody>
      </p:sp>
      <p:sp>
        <p:nvSpPr>
          <p:cNvPr id="3" name="İçerik Yer Tutucusu 2"/>
          <p:cNvSpPr>
            <a:spLocks noGrp="1"/>
          </p:cNvSpPr>
          <p:nvPr>
            <p:ph idx="1"/>
          </p:nvPr>
        </p:nvSpPr>
        <p:spPr>
          <a:xfrm>
            <a:off x="641684" y="1491916"/>
            <a:ext cx="11312893" cy="4581625"/>
          </a:xfrm>
        </p:spPr>
        <p:txBody>
          <a:bodyPr>
            <a:normAutofit fontScale="92500"/>
          </a:bodyPr>
          <a:lstStyle/>
          <a:p>
            <a:pPr lvl="0">
              <a:lnSpc>
                <a:spcPct val="110000"/>
              </a:lnSpc>
              <a:spcBef>
                <a:spcPts val="0"/>
              </a:spcBef>
              <a:spcAft>
                <a:spcPts val="400"/>
              </a:spcAft>
            </a:pPr>
            <a:r>
              <a:rPr lang="tr-TR" sz="3200" dirty="0"/>
              <a:t>Bir alt ölçütte </a:t>
            </a:r>
            <a:r>
              <a:rPr lang="tr-TR" sz="3200" b="1" dirty="0" smtClean="0">
                <a:solidFill>
                  <a:srgbClr val="0000CC"/>
                </a:solidFill>
              </a:rPr>
              <a:t>dört (4) </a:t>
            </a:r>
            <a:r>
              <a:rPr lang="tr-TR" sz="3200" b="1" dirty="0" smtClean="0">
                <a:solidFill>
                  <a:srgbClr val="FF0000"/>
                </a:solidFill>
              </a:rPr>
              <a:t>OLGUNLUK SEVİYESİNE</a:t>
            </a:r>
            <a:r>
              <a:rPr lang="tr-TR" sz="3200" dirty="0" smtClean="0"/>
              <a:t> karar </a:t>
            </a:r>
            <a:r>
              <a:rPr lang="tr-TR" sz="3200" dirty="0"/>
              <a:t>verebilmek için</a:t>
            </a:r>
            <a:r>
              <a:rPr lang="tr-TR" sz="3200" dirty="0" smtClean="0"/>
              <a:t>;</a:t>
            </a:r>
          </a:p>
          <a:p>
            <a:pPr lvl="0">
              <a:lnSpc>
                <a:spcPct val="110000"/>
              </a:lnSpc>
              <a:spcBef>
                <a:spcPts val="0"/>
              </a:spcBef>
              <a:spcAft>
                <a:spcPts val="400"/>
              </a:spcAft>
            </a:pPr>
            <a:endParaRPr lang="tr-TR" sz="3200" dirty="0"/>
          </a:p>
          <a:p>
            <a:pPr lvl="1">
              <a:lnSpc>
                <a:spcPct val="110000"/>
              </a:lnSpc>
              <a:spcBef>
                <a:spcPts val="0"/>
              </a:spcBef>
              <a:spcAft>
                <a:spcPts val="400"/>
              </a:spcAft>
            </a:pPr>
            <a:r>
              <a:rPr lang="tr-TR" sz="3200" dirty="0"/>
              <a:t>Uygulamaların kurumun </a:t>
            </a:r>
            <a:r>
              <a:rPr lang="tr-TR" sz="3200" b="1" dirty="0">
                <a:solidFill>
                  <a:srgbClr val="FF0000"/>
                </a:solidFill>
              </a:rPr>
              <a:t>geneline yayılmış olması</a:t>
            </a:r>
            <a:r>
              <a:rPr lang="tr-TR" sz="3200" dirty="0"/>
              <a:t>,</a:t>
            </a:r>
          </a:p>
          <a:p>
            <a:pPr lvl="1">
              <a:lnSpc>
                <a:spcPct val="110000"/>
              </a:lnSpc>
              <a:spcBef>
                <a:spcPts val="0"/>
              </a:spcBef>
              <a:spcAft>
                <a:spcPts val="400"/>
              </a:spcAft>
            </a:pPr>
            <a:r>
              <a:rPr lang="tr-TR" sz="3200" dirty="0"/>
              <a:t>Uygulamalardan </a:t>
            </a:r>
            <a:r>
              <a:rPr lang="tr-TR" sz="3200" b="1" dirty="0">
                <a:solidFill>
                  <a:srgbClr val="FF0000"/>
                </a:solidFill>
              </a:rPr>
              <a:t>sonuç elde edilmiş olması</a:t>
            </a:r>
            <a:r>
              <a:rPr lang="tr-TR" sz="3200" dirty="0"/>
              <a:t>,</a:t>
            </a:r>
          </a:p>
          <a:p>
            <a:pPr lvl="1">
              <a:lnSpc>
                <a:spcPct val="110000"/>
              </a:lnSpc>
              <a:spcBef>
                <a:spcPts val="0"/>
              </a:spcBef>
              <a:spcAft>
                <a:spcPts val="400"/>
              </a:spcAft>
            </a:pPr>
            <a:r>
              <a:rPr lang="tr-TR" sz="3200" dirty="0"/>
              <a:t>Bu sonuçların </a:t>
            </a:r>
            <a:r>
              <a:rPr lang="tr-TR" sz="3200" b="1" dirty="0">
                <a:solidFill>
                  <a:srgbClr val="FF0000"/>
                </a:solidFill>
              </a:rPr>
              <a:t>izleniyor olması</a:t>
            </a:r>
            <a:r>
              <a:rPr lang="tr-TR" sz="3200" dirty="0"/>
              <a:t>,</a:t>
            </a:r>
          </a:p>
          <a:p>
            <a:pPr lvl="1">
              <a:lnSpc>
                <a:spcPct val="110000"/>
              </a:lnSpc>
              <a:spcBef>
                <a:spcPts val="0"/>
              </a:spcBef>
              <a:spcAft>
                <a:spcPts val="400"/>
              </a:spcAft>
            </a:pPr>
            <a:r>
              <a:rPr lang="tr-TR" sz="3200" dirty="0"/>
              <a:t>İzleme sonuçlarının ilgili </a:t>
            </a:r>
            <a:r>
              <a:rPr lang="tr-TR" sz="3200" b="1" dirty="0">
                <a:solidFill>
                  <a:srgbClr val="FF0000"/>
                </a:solidFill>
              </a:rPr>
              <a:t>paydaşlarla birlikte </a:t>
            </a:r>
            <a:r>
              <a:rPr lang="tr-TR" sz="3200" dirty="0"/>
              <a:t>değerlendirilerek; uygulamaların </a:t>
            </a:r>
            <a:r>
              <a:rPr lang="tr-TR" sz="3200" b="1" dirty="0" smtClean="0">
                <a:solidFill>
                  <a:srgbClr val="FF0000"/>
                </a:solidFill>
              </a:rPr>
              <a:t>iyileştirilmiş olması ve</a:t>
            </a:r>
            <a:r>
              <a:rPr lang="tr-TR" sz="32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sz="3200" b="1" dirty="0">
                <a:solidFill>
                  <a:srgbClr val="FF0000"/>
                </a:solidFill>
                <a:latin typeface="Calibri" panose="020F0502020204030204" pitchFamily="34" charset="0"/>
                <a:ea typeface="Calibri" panose="020F0502020204030204" pitchFamily="34" charset="0"/>
                <a:cs typeface="Calibri" panose="020F0502020204030204" pitchFamily="34" charset="0"/>
              </a:rPr>
              <a:t>kanıtlarının sunulması</a:t>
            </a:r>
            <a:r>
              <a:rPr lang="tr-TR" sz="3200" b="1" dirty="0" smtClean="0">
                <a:solidFill>
                  <a:srgbClr val="FF0000"/>
                </a:solidFill>
              </a:rPr>
              <a:t>,</a:t>
            </a:r>
            <a:endParaRPr lang="tr-TR" sz="3200" b="1" dirty="0">
              <a:solidFill>
                <a:srgbClr val="FF0000"/>
              </a:solidFill>
            </a:endParaRPr>
          </a:p>
          <a:p>
            <a:pPr lvl="1">
              <a:lnSpc>
                <a:spcPct val="110000"/>
              </a:lnSpc>
              <a:spcBef>
                <a:spcPts val="0"/>
              </a:spcBef>
              <a:spcAft>
                <a:spcPts val="400"/>
              </a:spcAft>
            </a:pPr>
            <a:r>
              <a:rPr lang="tr-TR" sz="3200" dirty="0"/>
              <a:t>Tüm bunların </a:t>
            </a:r>
            <a:r>
              <a:rPr lang="tr-TR" sz="3200" b="1" dirty="0">
                <a:solidFill>
                  <a:srgbClr val="FF0000"/>
                </a:solidFill>
              </a:rPr>
              <a:t>kanıtlarla desteklenmesi </a:t>
            </a:r>
            <a:r>
              <a:rPr lang="tr-TR" sz="3200" dirty="0"/>
              <a:t>gerekmektedir.</a:t>
            </a:r>
          </a:p>
          <a:p>
            <a:pPr marL="0" indent="0">
              <a:lnSpc>
                <a:spcPct val="110000"/>
              </a:lnSpc>
              <a:spcBef>
                <a:spcPts val="0"/>
              </a:spcBef>
              <a:spcAft>
                <a:spcPts val="400"/>
              </a:spcAft>
              <a:buNone/>
            </a:pPr>
            <a:endParaRPr lang="tr-TR" sz="3200" dirty="0"/>
          </a:p>
        </p:txBody>
      </p:sp>
      <p:sp>
        <p:nvSpPr>
          <p:cNvPr id="4" name="Veri Yer Tutucusu 3"/>
          <p:cNvSpPr>
            <a:spLocks noGrp="1"/>
          </p:cNvSpPr>
          <p:nvPr>
            <p:ph type="dt" sz="half" idx="10"/>
          </p:nvPr>
        </p:nvSpPr>
        <p:spPr/>
        <p:txBody>
          <a:bodyPr/>
          <a:lstStyle/>
          <a:p>
            <a:fld id="{E8AE2DC0-B23B-455A-A5C9-0B872F241FF8}"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65</a:t>
            </a:fld>
            <a:endParaRPr lang="tr-TR"/>
          </a:p>
        </p:txBody>
      </p:sp>
    </p:spTree>
    <p:extLst>
      <p:ext uri="{BB962C8B-B14F-4D97-AF65-F5344CB8AC3E}">
        <p14:creationId xmlns:p14="http://schemas.microsoft.com/office/powerpoint/2010/main" val="3007917741"/>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92968" y="124495"/>
            <a:ext cx="10061609" cy="712904"/>
          </a:xfrm>
        </p:spPr>
        <p:txBody>
          <a:bodyPr>
            <a:normAutofit/>
          </a:bodyPr>
          <a:lstStyle/>
          <a:p>
            <a:pPr algn="ctr"/>
            <a:r>
              <a:rPr lang="tr-TR" sz="3200" b="1" dirty="0" smtClean="0">
                <a:solidFill>
                  <a:srgbClr val="0000CC"/>
                </a:solidFill>
              </a:rPr>
              <a:t>YÖKAK Dereceli Değerlendirme Anahtarı ve Kullanımı</a:t>
            </a:r>
            <a:endParaRPr lang="tr-TR" sz="3200" dirty="0">
              <a:solidFill>
                <a:srgbClr val="0000CC"/>
              </a:solidFill>
            </a:endParaRPr>
          </a:p>
        </p:txBody>
      </p:sp>
      <p:sp>
        <p:nvSpPr>
          <p:cNvPr id="3" name="İçerik Yer Tutucusu 2"/>
          <p:cNvSpPr>
            <a:spLocks noGrp="1"/>
          </p:cNvSpPr>
          <p:nvPr>
            <p:ph idx="1"/>
          </p:nvPr>
        </p:nvSpPr>
        <p:spPr>
          <a:xfrm>
            <a:off x="304800" y="1507958"/>
            <a:ext cx="11649777" cy="4791242"/>
          </a:xfrm>
        </p:spPr>
        <p:txBody>
          <a:bodyPr>
            <a:normAutofit fontScale="92500" lnSpcReduction="20000"/>
          </a:bodyPr>
          <a:lstStyle/>
          <a:p>
            <a:pPr lvl="0">
              <a:lnSpc>
                <a:spcPct val="110000"/>
              </a:lnSpc>
              <a:spcBef>
                <a:spcPts val="0"/>
              </a:spcBef>
              <a:spcAft>
                <a:spcPts val="400"/>
              </a:spcAft>
            </a:pPr>
            <a:r>
              <a:rPr lang="tr-TR" dirty="0" smtClean="0"/>
              <a:t>Bir </a:t>
            </a:r>
            <a:r>
              <a:rPr lang="tr-TR" dirty="0"/>
              <a:t>alt ölçütte </a:t>
            </a:r>
            <a:r>
              <a:rPr lang="tr-TR" b="1" dirty="0" smtClean="0">
                <a:solidFill>
                  <a:srgbClr val="0000CC"/>
                </a:solidFill>
              </a:rPr>
              <a:t>beş (5)</a:t>
            </a:r>
            <a:r>
              <a:rPr lang="tr-TR" b="1" dirty="0" smtClean="0">
                <a:solidFill>
                  <a:srgbClr val="FF0000"/>
                </a:solidFill>
              </a:rPr>
              <a:t> OLGUNLUK SEVİYESİNE </a:t>
            </a:r>
            <a:r>
              <a:rPr lang="tr-TR" dirty="0" smtClean="0"/>
              <a:t>karar </a:t>
            </a:r>
            <a:r>
              <a:rPr lang="tr-TR" dirty="0"/>
              <a:t>verebilmek için ise yukarıda yer alan hususların yanı sıra; </a:t>
            </a:r>
            <a:endParaRPr lang="tr-TR" dirty="0" smtClean="0"/>
          </a:p>
          <a:p>
            <a:pPr lvl="0">
              <a:lnSpc>
                <a:spcPct val="110000"/>
              </a:lnSpc>
              <a:spcBef>
                <a:spcPts val="0"/>
              </a:spcBef>
              <a:spcAft>
                <a:spcPts val="400"/>
              </a:spcAft>
            </a:pPr>
            <a:endParaRPr lang="tr-TR" dirty="0"/>
          </a:p>
          <a:p>
            <a:pPr lvl="1">
              <a:lnSpc>
                <a:spcPct val="110000"/>
              </a:lnSpc>
              <a:spcBef>
                <a:spcPts val="0"/>
              </a:spcBef>
              <a:spcAft>
                <a:spcPts val="400"/>
              </a:spcAft>
            </a:pPr>
            <a:r>
              <a:rPr lang="tr-TR" sz="3200" dirty="0"/>
              <a:t>Uygulamaların sistematikliğinin ve sürdürülebilirliğinin </a:t>
            </a:r>
            <a:r>
              <a:rPr lang="tr-TR" sz="3200" i="1" dirty="0" smtClean="0">
                <a:solidFill>
                  <a:srgbClr val="FF0000"/>
                </a:solidFill>
              </a:rPr>
              <a:t>(PUKÖ çevriminin birkaç kez kapatılması),</a:t>
            </a:r>
          </a:p>
          <a:p>
            <a:pPr lvl="1">
              <a:lnSpc>
                <a:spcPct val="110000"/>
              </a:lnSpc>
              <a:spcBef>
                <a:spcPts val="0"/>
              </a:spcBef>
              <a:spcAft>
                <a:spcPts val="400"/>
              </a:spcAft>
            </a:pPr>
            <a:r>
              <a:rPr lang="tr-TR" sz="3200" dirty="0" smtClean="0"/>
              <a:t>Uygulamaların </a:t>
            </a:r>
            <a:r>
              <a:rPr lang="tr-TR" sz="3200" b="1" dirty="0" smtClean="0">
                <a:solidFill>
                  <a:srgbClr val="FF0000"/>
                </a:solidFill>
              </a:rPr>
              <a:t>kurumun genelinde katkı sağladığının ve içselleştirildiğinin,</a:t>
            </a:r>
          </a:p>
          <a:p>
            <a:pPr lvl="1">
              <a:lnSpc>
                <a:spcPct val="110000"/>
              </a:lnSpc>
              <a:spcBef>
                <a:spcPts val="0"/>
              </a:spcBef>
              <a:spcAft>
                <a:spcPts val="400"/>
              </a:spcAft>
            </a:pPr>
            <a:r>
              <a:rPr lang="tr-TR" sz="3200" dirty="0" smtClean="0"/>
              <a:t>Örnek </a:t>
            </a:r>
            <a:r>
              <a:rPr lang="tr-TR" sz="3200" dirty="0"/>
              <a:t>olabilme durumunun </a:t>
            </a:r>
            <a:r>
              <a:rPr lang="tr-TR" sz="3200" i="1" dirty="0">
                <a:solidFill>
                  <a:srgbClr val="FF0000"/>
                </a:solidFill>
              </a:rPr>
              <a:t>(Bağımsız bir kurum ya da kuruluş tarafından bu durumun teyit edilmesi)</a:t>
            </a:r>
            <a:r>
              <a:rPr lang="tr-TR" sz="3200" dirty="0"/>
              <a:t> karşılandığının, </a:t>
            </a:r>
          </a:p>
          <a:p>
            <a:pPr marL="457200" lvl="1" indent="0">
              <a:lnSpc>
                <a:spcPct val="110000"/>
              </a:lnSpc>
              <a:spcBef>
                <a:spcPts val="0"/>
              </a:spcBef>
              <a:spcAft>
                <a:spcPts val="400"/>
              </a:spcAft>
              <a:buNone/>
            </a:pPr>
            <a:endParaRPr lang="tr-TR" sz="3200" dirty="0" smtClean="0"/>
          </a:p>
          <a:p>
            <a:pPr marL="457200" lvl="1" indent="0">
              <a:lnSpc>
                <a:spcPct val="110000"/>
              </a:lnSpc>
              <a:spcBef>
                <a:spcPts val="0"/>
              </a:spcBef>
              <a:spcAft>
                <a:spcPts val="400"/>
              </a:spcAft>
              <a:buNone/>
            </a:pPr>
            <a:r>
              <a:rPr lang="tr-TR" sz="3200" dirty="0" smtClean="0"/>
              <a:t>ispatlanması </a:t>
            </a:r>
            <a:r>
              <a:rPr lang="tr-TR" sz="3200" dirty="0"/>
              <a:t>gerekmektedir.</a:t>
            </a:r>
          </a:p>
        </p:txBody>
      </p:sp>
      <p:sp>
        <p:nvSpPr>
          <p:cNvPr id="4" name="Veri Yer Tutucusu 3"/>
          <p:cNvSpPr>
            <a:spLocks noGrp="1"/>
          </p:cNvSpPr>
          <p:nvPr>
            <p:ph type="dt" sz="half" idx="10"/>
          </p:nvPr>
        </p:nvSpPr>
        <p:spPr/>
        <p:txBody>
          <a:bodyPr/>
          <a:lstStyle/>
          <a:p>
            <a:fld id="{9106D156-21B6-4EDB-B3B1-E069CC340C03}"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66</a:t>
            </a:fld>
            <a:endParaRPr lang="tr-TR"/>
          </a:p>
        </p:txBody>
      </p:sp>
      <p:pic>
        <p:nvPicPr>
          <p:cNvPr id="8" name="Resim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855117" y="6041174"/>
            <a:ext cx="382872" cy="388190"/>
          </a:xfrm>
          <a:prstGeom prst="rect">
            <a:avLst/>
          </a:prstGeom>
        </p:spPr>
      </p:pic>
    </p:spTree>
    <p:extLst>
      <p:ext uri="{BB962C8B-B14F-4D97-AF65-F5344CB8AC3E}">
        <p14:creationId xmlns:p14="http://schemas.microsoft.com/office/powerpoint/2010/main" val="3679549918"/>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36271" y="190929"/>
            <a:ext cx="5006544" cy="566181"/>
          </a:xfrm>
          <a:prstGeom prst="rect">
            <a:avLst/>
          </a:prstGeom>
        </p:spPr>
        <p:txBody>
          <a:bodyPr vert="horz" wrap="square" lIns="0" tIns="12065" rIns="0" bIns="0" rtlCol="0">
            <a:spAutoFit/>
          </a:bodyPr>
          <a:lstStyle/>
          <a:p>
            <a:pPr marL="12700" algn="ctr">
              <a:lnSpc>
                <a:spcPct val="100000"/>
              </a:lnSpc>
              <a:spcBef>
                <a:spcPts val="95"/>
              </a:spcBef>
            </a:pPr>
            <a:r>
              <a:rPr sz="3600" b="1" dirty="0">
                <a:solidFill>
                  <a:srgbClr val="0000CC"/>
                </a:solidFill>
              </a:rPr>
              <a:t>2</a:t>
            </a:r>
            <a:r>
              <a:rPr sz="3600" b="1" spc="-20" dirty="0">
                <a:solidFill>
                  <a:srgbClr val="0000CC"/>
                </a:solidFill>
              </a:rPr>
              <a:t> </a:t>
            </a:r>
            <a:r>
              <a:rPr sz="3600" b="1" dirty="0">
                <a:solidFill>
                  <a:srgbClr val="0000CC"/>
                </a:solidFill>
              </a:rPr>
              <a:t>Olgunluk</a:t>
            </a:r>
            <a:r>
              <a:rPr sz="3600" b="1" spc="-15" dirty="0">
                <a:solidFill>
                  <a:srgbClr val="0000CC"/>
                </a:solidFill>
              </a:rPr>
              <a:t> </a:t>
            </a:r>
            <a:r>
              <a:rPr sz="3600" b="1" spc="-10" dirty="0">
                <a:solidFill>
                  <a:srgbClr val="0000CC"/>
                </a:solidFill>
              </a:rPr>
              <a:t>Düzeyi</a:t>
            </a:r>
            <a:endParaRPr sz="3600" b="1" dirty="0">
              <a:solidFill>
                <a:srgbClr val="0000CC"/>
              </a:solidFill>
            </a:endParaRPr>
          </a:p>
        </p:txBody>
      </p:sp>
      <p:sp>
        <p:nvSpPr>
          <p:cNvPr id="7" name="object 7"/>
          <p:cNvSpPr txBox="1">
            <a:spLocks noGrp="1"/>
          </p:cNvSpPr>
          <p:nvPr>
            <p:ph type="sldNum" sz="quarter" idx="4294967295"/>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solidFill>
                  <a:srgbClr val="172044"/>
                </a:solidFill>
              </a:rPr>
              <a:t>67</a:t>
            </a:fld>
            <a:endParaRPr spc="-25" dirty="0">
              <a:solidFill>
                <a:srgbClr val="172044"/>
              </a:solidFill>
            </a:endParaRPr>
          </a:p>
        </p:txBody>
      </p:sp>
      <p:sp>
        <p:nvSpPr>
          <p:cNvPr id="3" name="object 3"/>
          <p:cNvSpPr txBox="1"/>
          <p:nvPr/>
        </p:nvSpPr>
        <p:spPr>
          <a:xfrm>
            <a:off x="540714" y="1287374"/>
            <a:ext cx="11197658" cy="2826736"/>
          </a:xfrm>
          <a:prstGeom prst="rect">
            <a:avLst/>
          </a:prstGeom>
        </p:spPr>
        <p:txBody>
          <a:bodyPr vert="horz" wrap="square" lIns="0" tIns="12065" rIns="0" bIns="0" rtlCol="0">
            <a:spAutoFit/>
          </a:bodyPr>
          <a:lstStyle/>
          <a:p>
            <a:pPr marL="12700" marR="5080" algn="just">
              <a:lnSpc>
                <a:spcPct val="107000"/>
              </a:lnSpc>
              <a:spcBef>
                <a:spcPts val="95"/>
              </a:spcBef>
            </a:pPr>
            <a:r>
              <a:rPr sz="1400" dirty="0">
                <a:solidFill>
                  <a:srgbClr val="272D39"/>
                </a:solidFill>
                <a:latin typeface="Carlito"/>
                <a:cs typeface="Carlito"/>
              </a:rPr>
              <a:t>Uzay</a:t>
            </a:r>
            <a:r>
              <a:rPr sz="1400" spc="365" dirty="0">
                <a:solidFill>
                  <a:srgbClr val="272D39"/>
                </a:solidFill>
                <a:latin typeface="Carlito"/>
                <a:cs typeface="Carlito"/>
              </a:rPr>
              <a:t> </a:t>
            </a:r>
            <a:r>
              <a:rPr sz="1400" dirty="0">
                <a:solidFill>
                  <a:srgbClr val="272D39"/>
                </a:solidFill>
                <a:latin typeface="Carlito"/>
                <a:cs typeface="Carlito"/>
              </a:rPr>
              <a:t>Üniversitesi</a:t>
            </a:r>
            <a:r>
              <a:rPr sz="1400" spc="355" dirty="0">
                <a:solidFill>
                  <a:srgbClr val="272D39"/>
                </a:solidFill>
                <a:latin typeface="Carlito"/>
                <a:cs typeface="Carlito"/>
              </a:rPr>
              <a:t> </a:t>
            </a:r>
            <a:r>
              <a:rPr sz="1400" dirty="0">
                <a:solidFill>
                  <a:srgbClr val="272D39"/>
                </a:solidFill>
                <a:latin typeface="Carlito"/>
                <a:cs typeface="Carlito"/>
              </a:rPr>
              <a:t>bünyesinde</a:t>
            </a:r>
            <a:r>
              <a:rPr sz="1400" spc="370" dirty="0">
                <a:solidFill>
                  <a:srgbClr val="272D39"/>
                </a:solidFill>
                <a:latin typeface="Carlito"/>
                <a:cs typeface="Carlito"/>
              </a:rPr>
              <a:t> </a:t>
            </a:r>
            <a:r>
              <a:rPr sz="1400" dirty="0">
                <a:solidFill>
                  <a:srgbClr val="272D39"/>
                </a:solidFill>
                <a:latin typeface="Carlito"/>
                <a:cs typeface="Carlito"/>
              </a:rPr>
              <a:t>yer</a:t>
            </a:r>
            <a:r>
              <a:rPr sz="1400" spc="365" dirty="0">
                <a:solidFill>
                  <a:srgbClr val="272D39"/>
                </a:solidFill>
                <a:latin typeface="Carlito"/>
                <a:cs typeface="Carlito"/>
              </a:rPr>
              <a:t> </a:t>
            </a:r>
            <a:r>
              <a:rPr sz="1400" dirty="0">
                <a:solidFill>
                  <a:srgbClr val="272D39"/>
                </a:solidFill>
                <a:latin typeface="Carlito"/>
                <a:cs typeface="Carlito"/>
              </a:rPr>
              <a:t>alan</a:t>
            </a:r>
            <a:r>
              <a:rPr sz="1400" spc="375" dirty="0">
                <a:solidFill>
                  <a:srgbClr val="272D39"/>
                </a:solidFill>
                <a:latin typeface="Carlito"/>
                <a:cs typeface="Carlito"/>
              </a:rPr>
              <a:t> </a:t>
            </a:r>
            <a:r>
              <a:rPr sz="1400" dirty="0">
                <a:solidFill>
                  <a:srgbClr val="272D39"/>
                </a:solidFill>
                <a:latin typeface="Carlito"/>
                <a:cs typeface="Carlito"/>
              </a:rPr>
              <a:t>gerek</a:t>
            </a:r>
            <a:r>
              <a:rPr sz="1400" spc="360" dirty="0">
                <a:solidFill>
                  <a:srgbClr val="272D39"/>
                </a:solidFill>
                <a:latin typeface="Carlito"/>
                <a:cs typeface="Carlito"/>
              </a:rPr>
              <a:t> </a:t>
            </a:r>
            <a:r>
              <a:rPr sz="1400" dirty="0">
                <a:solidFill>
                  <a:srgbClr val="272D39"/>
                </a:solidFill>
                <a:latin typeface="Carlito"/>
                <a:cs typeface="Carlito"/>
              </a:rPr>
              <a:t>lisans</a:t>
            </a:r>
            <a:r>
              <a:rPr sz="1400" spc="365" dirty="0">
                <a:solidFill>
                  <a:srgbClr val="272D39"/>
                </a:solidFill>
                <a:latin typeface="Carlito"/>
                <a:cs typeface="Carlito"/>
              </a:rPr>
              <a:t> </a:t>
            </a:r>
            <a:r>
              <a:rPr sz="1400" dirty="0">
                <a:solidFill>
                  <a:srgbClr val="272D39"/>
                </a:solidFill>
                <a:latin typeface="Carlito"/>
                <a:cs typeface="Carlito"/>
              </a:rPr>
              <a:t>gerekse</a:t>
            </a:r>
            <a:r>
              <a:rPr sz="1400" spc="365" dirty="0">
                <a:solidFill>
                  <a:srgbClr val="272D39"/>
                </a:solidFill>
                <a:latin typeface="Carlito"/>
                <a:cs typeface="Carlito"/>
              </a:rPr>
              <a:t> </a:t>
            </a:r>
            <a:r>
              <a:rPr sz="1400" dirty="0">
                <a:solidFill>
                  <a:srgbClr val="272D39"/>
                </a:solidFill>
                <a:latin typeface="Carlito"/>
                <a:cs typeface="Carlito"/>
              </a:rPr>
              <a:t>lisansüstü</a:t>
            </a:r>
            <a:r>
              <a:rPr sz="1400" spc="370" dirty="0">
                <a:solidFill>
                  <a:srgbClr val="272D39"/>
                </a:solidFill>
                <a:latin typeface="Carlito"/>
                <a:cs typeface="Carlito"/>
              </a:rPr>
              <a:t> </a:t>
            </a:r>
            <a:r>
              <a:rPr sz="1400" dirty="0">
                <a:solidFill>
                  <a:srgbClr val="272D39"/>
                </a:solidFill>
                <a:latin typeface="Carlito"/>
                <a:cs typeface="Carlito"/>
              </a:rPr>
              <a:t>tüm</a:t>
            </a:r>
            <a:r>
              <a:rPr sz="1400" spc="365" dirty="0">
                <a:solidFill>
                  <a:srgbClr val="272D39"/>
                </a:solidFill>
                <a:latin typeface="Carlito"/>
                <a:cs typeface="Carlito"/>
              </a:rPr>
              <a:t> </a:t>
            </a:r>
            <a:r>
              <a:rPr sz="1400" dirty="0">
                <a:solidFill>
                  <a:srgbClr val="272D39"/>
                </a:solidFill>
                <a:latin typeface="Carlito"/>
                <a:cs typeface="Carlito"/>
              </a:rPr>
              <a:t>programların</a:t>
            </a:r>
            <a:r>
              <a:rPr sz="1400" spc="360" dirty="0">
                <a:solidFill>
                  <a:srgbClr val="272D39"/>
                </a:solidFill>
                <a:latin typeface="Carlito"/>
                <a:cs typeface="Carlito"/>
              </a:rPr>
              <a:t> </a:t>
            </a:r>
            <a:r>
              <a:rPr sz="1400" dirty="0">
                <a:solidFill>
                  <a:srgbClr val="272D39"/>
                </a:solidFill>
                <a:latin typeface="Carlito"/>
                <a:cs typeface="Carlito"/>
              </a:rPr>
              <a:t>amaç</a:t>
            </a:r>
            <a:r>
              <a:rPr sz="1400" spc="365" dirty="0">
                <a:solidFill>
                  <a:srgbClr val="272D39"/>
                </a:solidFill>
                <a:latin typeface="Carlito"/>
                <a:cs typeface="Carlito"/>
              </a:rPr>
              <a:t> </a:t>
            </a:r>
            <a:r>
              <a:rPr sz="1400" dirty="0">
                <a:solidFill>
                  <a:srgbClr val="272D39"/>
                </a:solidFill>
                <a:latin typeface="Carlito"/>
                <a:cs typeface="Carlito"/>
              </a:rPr>
              <a:t>ve</a:t>
            </a:r>
            <a:r>
              <a:rPr sz="1400" spc="365" dirty="0">
                <a:solidFill>
                  <a:srgbClr val="272D39"/>
                </a:solidFill>
                <a:latin typeface="Carlito"/>
                <a:cs typeface="Carlito"/>
              </a:rPr>
              <a:t> </a:t>
            </a:r>
            <a:r>
              <a:rPr sz="1400" dirty="0">
                <a:solidFill>
                  <a:srgbClr val="272D39"/>
                </a:solidFill>
                <a:latin typeface="Carlito"/>
                <a:cs typeface="Carlito"/>
              </a:rPr>
              <a:t>öğrenme</a:t>
            </a:r>
            <a:r>
              <a:rPr sz="1400" spc="365" dirty="0">
                <a:solidFill>
                  <a:srgbClr val="272D39"/>
                </a:solidFill>
                <a:latin typeface="Carlito"/>
                <a:cs typeface="Carlito"/>
              </a:rPr>
              <a:t> </a:t>
            </a:r>
            <a:r>
              <a:rPr sz="1400" dirty="0">
                <a:solidFill>
                  <a:srgbClr val="272D39"/>
                </a:solidFill>
                <a:latin typeface="Carlito"/>
                <a:cs typeface="Carlito"/>
              </a:rPr>
              <a:t>çıktıları</a:t>
            </a:r>
            <a:r>
              <a:rPr sz="1400" spc="360" dirty="0">
                <a:solidFill>
                  <a:srgbClr val="272D39"/>
                </a:solidFill>
                <a:latin typeface="Carlito"/>
                <a:cs typeface="Carlito"/>
              </a:rPr>
              <a:t> </a:t>
            </a:r>
            <a:r>
              <a:rPr sz="1400" spc="-10" dirty="0">
                <a:solidFill>
                  <a:srgbClr val="272D39"/>
                </a:solidFill>
                <a:latin typeface="Carlito"/>
                <a:cs typeface="Carlito"/>
              </a:rPr>
              <a:t>Türkiye </a:t>
            </a:r>
            <a:r>
              <a:rPr sz="1400" dirty="0">
                <a:solidFill>
                  <a:srgbClr val="272D39"/>
                </a:solidFill>
                <a:latin typeface="Carlito"/>
                <a:cs typeface="Carlito"/>
              </a:rPr>
              <a:t>Yükseköğretim</a:t>
            </a:r>
            <a:r>
              <a:rPr sz="1400" spc="100" dirty="0">
                <a:solidFill>
                  <a:srgbClr val="272D39"/>
                </a:solidFill>
                <a:latin typeface="Carlito"/>
                <a:cs typeface="Carlito"/>
              </a:rPr>
              <a:t>  </a:t>
            </a:r>
            <a:r>
              <a:rPr sz="1400" dirty="0" err="1">
                <a:solidFill>
                  <a:srgbClr val="272D39"/>
                </a:solidFill>
                <a:latin typeface="Carlito"/>
                <a:cs typeface="Carlito"/>
              </a:rPr>
              <a:t>Yeterlilikler</a:t>
            </a:r>
            <a:r>
              <a:rPr sz="1400" spc="110" dirty="0">
                <a:solidFill>
                  <a:srgbClr val="272D39"/>
                </a:solidFill>
                <a:latin typeface="Carlito"/>
                <a:cs typeface="Carlito"/>
              </a:rPr>
              <a:t>  </a:t>
            </a:r>
            <a:r>
              <a:rPr sz="1400" dirty="0" err="1" smtClean="0">
                <a:solidFill>
                  <a:srgbClr val="272D39"/>
                </a:solidFill>
                <a:latin typeface="Carlito"/>
                <a:cs typeface="Carlito"/>
              </a:rPr>
              <a:t>Çerçevesi</a:t>
            </a:r>
            <a:r>
              <a:rPr sz="1400" spc="114" dirty="0" smtClean="0">
                <a:solidFill>
                  <a:srgbClr val="272D39"/>
                </a:solidFill>
                <a:latin typeface="Carlito"/>
                <a:cs typeface="Carlito"/>
              </a:rPr>
              <a:t>  </a:t>
            </a:r>
            <a:r>
              <a:rPr sz="1400" dirty="0">
                <a:solidFill>
                  <a:srgbClr val="272D39"/>
                </a:solidFill>
                <a:latin typeface="Carlito"/>
                <a:cs typeface="Carlito"/>
              </a:rPr>
              <a:t>(TYÇ)</a:t>
            </a:r>
            <a:r>
              <a:rPr sz="1400" spc="110" dirty="0">
                <a:solidFill>
                  <a:srgbClr val="272D39"/>
                </a:solidFill>
                <a:latin typeface="Carlito"/>
                <a:cs typeface="Carlito"/>
              </a:rPr>
              <a:t>  </a:t>
            </a:r>
            <a:r>
              <a:rPr sz="1400" dirty="0">
                <a:solidFill>
                  <a:srgbClr val="272D39"/>
                </a:solidFill>
                <a:latin typeface="Carlito"/>
                <a:cs typeface="Carlito"/>
              </a:rPr>
              <a:t>ile</a:t>
            </a:r>
            <a:r>
              <a:rPr sz="1400" spc="110" dirty="0">
                <a:solidFill>
                  <a:srgbClr val="272D39"/>
                </a:solidFill>
                <a:latin typeface="Carlito"/>
                <a:cs typeface="Carlito"/>
              </a:rPr>
              <a:t>  </a:t>
            </a:r>
            <a:r>
              <a:rPr sz="1400" dirty="0">
                <a:solidFill>
                  <a:srgbClr val="272D39"/>
                </a:solidFill>
                <a:latin typeface="Carlito"/>
                <a:cs typeface="Carlito"/>
              </a:rPr>
              <a:t>uyumlu</a:t>
            </a:r>
            <a:r>
              <a:rPr sz="1400" spc="114" dirty="0">
                <a:solidFill>
                  <a:srgbClr val="272D39"/>
                </a:solidFill>
                <a:latin typeface="Carlito"/>
                <a:cs typeface="Carlito"/>
              </a:rPr>
              <a:t>  </a:t>
            </a:r>
            <a:r>
              <a:rPr sz="1400" dirty="0">
                <a:solidFill>
                  <a:srgbClr val="0000CC"/>
                </a:solidFill>
                <a:latin typeface="Carlito"/>
                <a:cs typeface="Carlito"/>
              </a:rPr>
              <a:t>bir</a:t>
            </a:r>
            <a:r>
              <a:rPr sz="1400" spc="105" dirty="0">
                <a:solidFill>
                  <a:srgbClr val="0000CC"/>
                </a:solidFill>
                <a:latin typeface="Carlito"/>
                <a:cs typeface="Carlito"/>
              </a:rPr>
              <a:t>  </a:t>
            </a:r>
            <a:r>
              <a:rPr sz="1400" dirty="0">
                <a:solidFill>
                  <a:srgbClr val="0000CC"/>
                </a:solidFill>
                <a:latin typeface="Carlito"/>
                <a:cs typeface="Carlito"/>
              </a:rPr>
              <a:t>şekilde</a:t>
            </a:r>
            <a:r>
              <a:rPr sz="1400" spc="120" dirty="0">
                <a:solidFill>
                  <a:srgbClr val="0000CC"/>
                </a:solidFill>
                <a:latin typeface="Carlito"/>
                <a:cs typeface="Carlito"/>
              </a:rPr>
              <a:t>  </a:t>
            </a:r>
            <a:r>
              <a:rPr sz="1400" dirty="0">
                <a:solidFill>
                  <a:srgbClr val="0000CC"/>
                </a:solidFill>
                <a:latin typeface="Carlito"/>
                <a:cs typeface="Carlito"/>
              </a:rPr>
              <a:t>tasarlanmıştır</a:t>
            </a:r>
            <a:r>
              <a:rPr sz="1400" dirty="0">
                <a:solidFill>
                  <a:srgbClr val="374151"/>
                </a:solidFill>
                <a:latin typeface="Carlito"/>
                <a:cs typeface="Carlito"/>
              </a:rPr>
              <a:t>.</a:t>
            </a:r>
            <a:r>
              <a:rPr sz="1400" spc="110" dirty="0">
                <a:solidFill>
                  <a:srgbClr val="374151"/>
                </a:solidFill>
                <a:latin typeface="Carlito"/>
                <a:cs typeface="Carlito"/>
              </a:rPr>
              <a:t>  </a:t>
            </a:r>
            <a:r>
              <a:rPr sz="1400" dirty="0">
                <a:solidFill>
                  <a:srgbClr val="272D39"/>
                </a:solidFill>
                <a:latin typeface="Carlito"/>
                <a:cs typeface="Carlito"/>
              </a:rPr>
              <a:t>Üniversitemiz</a:t>
            </a:r>
            <a:r>
              <a:rPr sz="1400" spc="114" dirty="0">
                <a:solidFill>
                  <a:srgbClr val="272D39"/>
                </a:solidFill>
                <a:latin typeface="Carlito"/>
                <a:cs typeface="Carlito"/>
              </a:rPr>
              <a:t>  </a:t>
            </a:r>
            <a:r>
              <a:rPr sz="1400" dirty="0">
                <a:solidFill>
                  <a:srgbClr val="272D39"/>
                </a:solidFill>
                <a:latin typeface="Carlito"/>
                <a:cs typeface="Carlito"/>
              </a:rPr>
              <a:t>bünyesinde</a:t>
            </a:r>
            <a:r>
              <a:rPr sz="1400" spc="110" dirty="0">
                <a:solidFill>
                  <a:srgbClr val="272D39"/>
                </a:solidFill>
                <a:latin typeface="Carlito"/>
                <a:cs typeface="Carlito"/>
              </a:rPr>
              <a:t>  </a:t>
            </a:r>
            <a:r>
              <a:rPr sz="1400" dirty="0">
                <a:solidFill>
                  <a:srgbClr val="272D39"/>
                </a:solidFill>
                <a:latin typeface="Carlito"/>
                <a:cs typeface="Carlito"/>
              </a:rPr>
              <a:t>tüm</a:t>
            </a:r>
            <a:r>
              <a:rPr sz="1400" spc="110" dirty="0">
                <a:solidFill>
                  <a:srgbClr val="272D39"/>
                </a:solidFill>
                <a:latin typeface="Carlito"/>
                <a:cs typeface="Carlito"/>
              </a:rPr>
              <a:t>  </a:t>
            </a:r>
            <a:r>
              <a:rPr sz="1400" spc="-10" dirty="0">
                <a:solidFill>
                  <a:srgbClr val="272D39"/>
                </a:solidFill>
                <a:latin typeface="Carlito"/>
                <a:cs typeface="Carlito"/>
              </a:rPr>
              <a:t>öğretim </a:t>
            </a:r>
            <a:r>
              <a:rPr sz="1400" dirty="0">
                <a:solidFill>
                  <a:srgbClr val="272D39"/>
                </a:solidFill>
                <a:latin typeface="Carlito"/>
                <a:cs typeface="Carlito"/>
              </a:rPr>
              <a:t>programlarının</a:t>
            </a:r>
            <a:r>
              <a:rPr sz="1400" spc="175" dirty="0">
                <a:solidFill>
                  <a:srgbClr val="272D39"/>
                </a:solidFill>
                <a:latin typeface="Carlito"/>
                <a:cs typeface="Carlito"/>
              </a:rPr>
              <a:t> </a:t>
            </a:r>
            <a:r>
              <a:rPr sz="1400" dirty="0">
                <a:solidFill>
                  <a:srgbClr val="272D39"/>
                </a:solidFill>
                <a:latin typeface="Carlito"/>
                <a:cs typeface="Carlito"/>
              </a:rPr>
              <a:t>amaçları,</a:t>
            </a:r>
            <a:r>
              <a:rPr sz="1400" spc="175" dirty="0">
                <a:solidFill>
                  <a:srgbClr val="272D39"/>
                </a:solidFill>
                <a:latin typeface="Carlito"/>
                <a:cs typeface="Carlito"/>
              </a:rPr>
              <a:t> </a:t>
            </a:r>
            <a:r>
              <a:rPr sz="1400" dirty="0">
                <a:solidFill>
                  <a:srgbClr val="272D39"/>
                </a:solidFill>
                <a:latin typeface="Carlito"/>
                <a:cs typeface="Carlito"/>
              </a:rPr>
              <a:t>kazanımları</a:t>
            </a:r>
            <a:r>
              <a:rPr sz="1400" spc="180" dirty="0">
                <a:solidFill>
                  <a:srgbClr val="272D39"/>
                </a:solidFill>
                <a:latin typeface="Carlito"/>
                <a:cs typeface="Carlito"/>
              </a:rPr>
              <a:t> </a:t>
            </a:r>
            <a:r>
              <a:rPr sz="1400" dirty="0">
                <a:solidFill>
                  <a:srgbClr val="272D39"/>
                </a:solidFill>
                <a:latin typeface="Carlito"/>
                <a:cs typeface="Carlito"/>
              </a:rPr>
              <a:t>ve</a:t>
            </a:r>
            <a:r>
              <a:rPr sz="1400" spc="185" dirty="0">
                <a:solidFill>
                  <a:srgbClr val="272D39"/>
                </a:solidFill>
                <a:latin typeface="Carlito"/>
                <a:cs typeface="Carlito"/>
              </a:rPr>
              <a:t> </a:t>
            </a:r>
            <a:r>
              <a:rPr sz="1400" dirty="0">
                <a:solidFill>
                  <a:srgbClr val="272D39"/>
                </a:solidFill>
                <a:latin typeface="Carlito"/>
                <a:cs typeface="Carlito"/>
              </a:rPr>
              <a:t>ders</a:t>
            </a:r>
            <a:r>
              <a:rPr sz="1400" spc="175" dirty="0">
                <a:solidFill>
                  <a:srgbClr val="272D39"/>
                </a:solidFill>
                <a:latin typeface="Carlito"/>
                <a:cs typeface="Carlito"/>
              </a:rPr>
              <a:t> </a:t>
            </a:r>
            <a:r>
              <a:rPr sz="1400" dirty="0">
                <a:solidFill>
                  <a:srgbClr val="272D39"/>
                </a:solidFill>
                <a:latin typeface="Carlito"/>
                <a:cs typeface="Carlito"/>
              </a:rPr>
              <a:t>bilgi</a:t>
            </a:r>
            <a:r>
              <a:rPr sz="1400" spc="180" dirty="0">
                <a:solidFill>
                  <a:srgbClr val="272D39"/>
                </a:solidFill>
                <a:latin typeface="Carlito"/>
                <a:cs typeface="Carlito"/>
              </a:rPr>
              <a:t> </a:t>
            </a:r>
            <a:r>
              <a:rPr sz="1400" dirty="0">
                <a:solidFill>
                  <a:srgbClr val="272D39"/>
                </a:solidFill>
                <a:latin typeface="Carlito"/>
                <a:cs typeface="Carlito"/>
              </a:rPr>
              <a:t>paketleri</a:t>
            </a:r>
            <a:r>
              <a:rPr sz="1400" spc="185" dirty="0">
                <a:solidFill>
                  <a:srgbClr val="272D39"/>
                </a:solidFill>
                <a:latin typeface="Carlito"/>
                <a:cs typeface="Carlito"/>
              </a:rPr>
              <a:t> </a:t>
            </a:r>
            <a:r>
              <a:rPr sz="1400" dirty="0">
                <a:solidFill>
                  <a:srgbClr val="0000CC"/>
                </a:solidFill>
                <a:latin typeface="Carlito"/>
                <a:cs typeface="Carlito"/>
              </a:rPr>
              <a:t>hazırlanıp</a:t>
            </a:r>
            <a:r>
              <a:rPr sz="1400" spc="180" dirty="0">
                <a:solidFill>
                  <a:srgbClr val="0000CC"/>
                </a:solidFill>
                <a:latin typeface="Carlito"/>
                <a:cs typeface="Carlito"/>
              </a:rPr>
              <a:t> </a:t>
            </a:r>
            <a:r>
              <a:rPr sz="1400" dirty="0">
                <a:solidFill>
                  <a:srgbClr val="0000CC"/>
                </a:solidFill>
                <a:latin typeface="Carlito"/>
                <a:cs typeface="Carlito"/>
              </a:rPr>
              <a:t>kamuoyuyla</a:t>
            </a:r>
            <a:r>
              <a:rPr sz="1400" spc="185" dirty="0">
                <a:solidFill>
                  <a:srgbClr val="0000CC"/>
                </a:solidFill>
                <a:latin typeface="Carlito"/>
                <a:cs typeface="Carlito"/>
              </a:rPr>
              <a:t> </a:t>
            </a:r>
            <a:r>
              <a:rPr sz="1400" dirty="0">
                <a:solidFill>
                  <a:srgbClr val="0000CC"/>
                </a:solidFill>
                <a:latin typeface="Carlito"/>
                <a:cs typeface="Carlito"/>
              </a:rPr>
              <a:t>paylaşılmaktadır</a:t>
            </a:r>
            <a:r>
              <a:rPr sz="1400" dirty="0">
                <a:solidFill>
                  <a:srgbClr val="272D39"/>
                </a:solidFill>
                <a:latin typeface="Carlito"/>
                <a:cs typeface="Carlito"/>
              </a:rPr>
              <a:t>.</a:t>
            </a:r>
            <a:r>
              <a:rPr sz="1400" spc="180" dirty="0">
                <a:solidFill>
                  <a:srgbClr val="272D39"/>
                </a:solidFill>
                <a:latin typeface="Carlito"/>
                <a:cs typeface="Carlito"/>
              </a:rPr>
              <a:t> </a:t>
            </a:r>
            <a:r>
              <a:rPr sz="1400" dirty="0">
                <a:solidFill>
                  <a:srgbClr val="272D39"/>
                </a:solidFill>
                <a:latin typeface="Carlito"/>
                <a:cs typeface="Carlito"/>
              </a:rPr>
              <a:t>Üniversite</a:t>
            </a:r>
            <a:r>
              <a:rPr sz="1400" spc="175" dirty="0">
                <a:solidFill>
                  <a:srgbClr val="272D39"/>
                </a:solidFill>
                <a:latin typeface="Carlito"/>
                <a:cs typeface="Carlito"/>
              </a:rPr>
              <a:t> </a:t>
            </a:r>
            <a:r>
              <a:rPr sz="1400" dirty="0">
                <a:solidFill>
                  <a:srgbClr val="272D39"/>
                </a:solidFill>
                <a:latin typeface="Carlito"/>
                <a:cs typeface="Carlito"/>
              </a:rPr>
              <a:t>genelinde</a:t>
            </a:r>
            <a:r>
              <a:rPr sz="1400" spc="175" dirty="0">
                <a:solidFill>
                  <a:srgbClr val="272D39"/>
                </a:solidFill>
                <a:latin typeface="Carlito"/>
                <a:cs typeface="Carlito"/>
              </a:rPr>
              <a:t> </a:t>
            </a:r>
            <a:r>
              <a:rPr sz="1400" spc="-10" dirty="0">
                <a:solidFill>
                  <a:srgbClr val="272D39"/>
                </a:solidFill>
                <a:latin typeface="Carlito"/>
                <a:cs typeface="Carlito"/>
              </a:rPr>
              <a:t>gerek </a:t>
            </a:r>
            <a:r>
              <a:rPr sz="1400" dirty="0">
                <a:solidFill>
                  <a:srgbClr val="272D39"/>
                </a:solidFill>
                <a:latin typeface="Carlito"/>
                <a:cs typeface="Carlito"/>
              </a:rPr>
              <a:t>eğitim</a:t>
            </a:r>
            <a:r>
              <a:rPr sz="1400" spc="290" dirty="0">
                <a:solidFill>
                  <a:srgbClr val="272D39"/>
                </a:solidFill>
                <a:latin typeface="Carlito"/>
                <a:cs typeface="Carlito"/>
              </a:rPr>
              <a:t> </a:t>
            </a:r>
            <a:r>
              <a:rPr sz="1400" dirty="0">
                <a:solidFill>
                  <a:srgbClr val="272D39"/>
                </a:solidFill>
                <a:latin typeface="Carlito"/>
                <a:cs typeface="Carlito"/>
              </a:rPr>
              <a:t>amaçlarının</a:t>
            </a:r>
            <a:r>
              <a:rPr sz="1400" spc="300" dirty="0">
                <a:solidFill>
                  <a:srgbClr val="272D39"/>
                </a:solidFill>
                <a:latin typeface="Carlito"/>
                <a:cs typeface="Carlito"/>
              </a:rPr>
              <a:t> </a:t>
            </a:r>
            <a:r>
              <a:rPr sz="1400" dirty="0">
                <a:solidFill>
                  <a:srgbClr val="272D39"/>
                </a:solidFill>
                <a:latin typeface="Carlito"/>
                <a:cs typeface="Carlito"/>
              </a:rPr>
              <a:t>belirlenmesi</a:t>
            </a:r>
            <a:r>
              <a:rPr sz="1400" spc="310" dirty="0">
                <a:solidFill>
                  <a:srgbClr val="272D39"/>
                </a:solidFill>
                <a:latin typeface="Carlito"/>
                <a:cs typeface="Carlito"/>
              </a:rPr>
              <a:t> </a:t>
            </a:r>
            <a:r>
              <a:rPr sz="1400" dirty="0">
                <a:solidFill>
                  <a:srgbClr val="272D39"/>
                </a:solidFill>
                <a:latin typeface="Carlito"/>
                <a:cs typeface="Carlito"/>
              </a:rPr>
              <a:t>gerekse</a:t>
            </a:r>
            <a:r>
              <a:rPr sz="1400" spc="315" dirty="0">
                <a:solidFill>
                  <a:srgbClr val="272D39"/>
                </a:solidFill>
                <a:latin typeface="Carlito"/>
                <a:cs typeface="Carlito"/>
              </a:rPr>
              <a:t> </a:t>
            </a:r>
            <a:r>
              <a:rPr sz="1400" dirty="0">
                <a:solidFill>
                  <a:srgbClr val="272D39"/>
                </a:solidFill>
                <a:latin typeface="Carlito"/>
                <a:cs typeface="Carlito"/>
              </a:rPr>
              <a:t>eğitim</a:t>
            </a:r>
            <a:r>
              <a:rPr sz="1400" spc="295" dirty="0">
                <a:solidFill>
                  <a:srgbClr val="272D39"/>
                </a:solidFill>
                <a:latin typeface="Carlito"/>
                <a:cs typeface="Carlito"/>
              </a:rPr>
              <a:t> </a:t>
            </a:r>
            <a:r>
              <a:rPr sz="1400" dirty="0">
                <a:solidFill>
                  <a:srgbClr val="272D39"/>
                </a:solidFill>
                <a:latin typeface="Carlito"/>
                <a:cs typeface="Carlito"/>
              </a:rPr>
              <a:t>programlarının</a:t>
            </a:r>
            <a:r>
              <a:rPr sz="1400" spc="310" dirty="0">
                <a:solidFill>
                  <a:srgbClr val="272D39"/>
                </a:solidFill>
                <a:latin typeface="Carlito"/>
                <a:cs typeface="Carlito"/>
              </a:rPr>
              <a:t> </a:t>
            </a:r>
            <a:r>
              <a:rPr sz="1400" dirty="0">
                <a:solidFill>
                  <a:srgbClr val="272D39"/>
                </a:solidFill>
                <a:latin typeface="Carlito"/>
                <a:cs typeface="Carlito"/>
              </a:rPr>
              <a:t>tasarımı</a:t>
            </a:r>
            <a:r>
              <a:rPr sz="1400" spc="315" dirty="0">
                <a:solidFill>
                  <a:srgbClr val="272D39"/>
                </a:solidFill>
                <a:latin typeface="Carlito"/>
                <a:cs typeface="Carlito"/>
              </a:rPr>
              <a:t> </a:t>
            </a:r>
            <a:r>
              <a:rPr sz="1400" dirty="0">
                <a:solidFill>
                  <a:srgbClr val="272D39"/>
                </a:solidFill>
                <a:latin typeface="Carlito"/>
                <a:cs typeface="Carlito"/>
              </a:rPr>
              <a:t>sürecinde</a:t>
            </a:r>
            <a:r>
              <a:rPr sz="1400" spc="300" dirty="0">
                <a:solidFill>
                  <a:srgbClr val="272D39"/>
                </a:solidFill>
                <a:latin typeface="Carlito"/>
                <a:cs typeface="Carlito"/>
              </a:rPr>
              <a:t> </a:t>
            </a:r>
            <a:r>
              <a:rPr sz="1400" dirty="0">
                <a:solidFill>
                  <a:srgbClr val="272D39"/>
                </a:solidFill>
                <a:latin typeface="Carlito"/>
                <a:cs typeface="Carlito"/>
              </a:rPr>
              <a:t>tüm</a:t>
            </a:r>
            <a:r>
              <a:rPr sz="1400" spc="305" dirty="0">
                <a:solidFill>
                  <a:srgbClr val="272D39"/>
                </a:solidFill>
                <a:latin typeface="Carlito"/>
                <a:cs typeface="Carlito"/>
              </a:rPr>
              <a:t> </a:t>
            </a:r>
            <a:r>
              <a:rPr sz="1400" dirty="0">
                <a:solidFill>
                  <a:srgbClr val="272D39"/>
                </a:solidFill>
                <a:latin typeface="Carlito"/>
                <a:cs typeface="Carlito"/>
              </a:rPr>
              <a:t>ilgili</a:t>
            </a:r>
            <a:r>
              <a:rPr sz="1400" spc="310" dirty="0">
                <a:solidFill>
                  <a:srgbClr val="272D39"/>
                </a:solidFill>
                <a:latin typeface="Carlito"/>
                <a:cs typeface="Carlito"/>
              </a:rPr>
              <a:t> </a:t>
            </a:r>
            <a:r>
              <a:rPr sz="1400" dirty="0">
                <a:solidFill>
                  <a:srgbClr val="272D39"/>
                </a:solidFill>
                <a:latin typeface="Carlito"/>
                <a:cs typeface="Carlito"/>
              </a:rPr>
              <a:t>paydaşların</a:t>
            </a:r>
            <a:r>
              <a:rPr sz="1400" spc="315" dirty="0">
                <a:solidFill>
                  <a:srgbClr val="272D39"/>
                </a:solidFill>
                <a:latin typeface="Carlito"/>
                <a:cs typeface="Carlito"/>
              </a:rPr>
              <a:t> </a:t>
            </a:r>
            <a:r>
              <a:rPr sz="1400" dirty="0">
                <a:solidFill>
                  <a:srgbClr val="272D39"/>
                </a:solidFill>
                <a:latin typeface="Carlito"/>
                <a:cs typeface="Carlito"/>
              </a:rPr>
              <a:t>görüş</a:t>
            </a:r>
            <a:r>
              <a:rPr sz="1400" spc="310" dirty="0">
                <a:solidFill>
                  <a:srgbClr val="272D39"/>
                </a:solidFill>
                <a:latin typeface="Carlito"/>
                <a:cs typeface="Carlito"/>
              </a:rPr>
              <a:t> </a:t>
            </a:r>
            <a:r>
              <a:rPr sz="1400" dirty="0">
                <a:solidFill>
                  <a:srgbClr val="272D39"/>
                </a:solidFill>
                <a:latin typeface="Carlito"/>
                <a:cs typeface="Carlito"/>
              </a:rPr>
              <a:t>ve</a:t>
            </a:r>
            <a:r>
              <a:rPr sz="1400" spc="320" dirty="0">
                <a:solidFill>
                  <a:srgbClr val="272D39"/>
                </a:solidFill>
                <a:latin typeface="Carlito"/>
                <a:cs typeface="Carlito"/>
              </a:rPr>
              <a:t> </a:t>
            </a:r>
            <a:r>
              <a:rPr sz="1400" spc="-10" dirty="0">
                <a:solidFill>
                  <a:srgbClr val="272D39"/>
                </a:solidFill>
                <a:latin typeface="Carlito"/>
                <a:cs typeface="Carlito"/>
              </a:rPr>
              <a:t>önerilerinin </a:t>
            </a:r>
            <a:r>
              <a:rPr sz="1400" dirty="0">
                <a:solidFill>
                  <a:srgbClr val="0000CC"/>
                </a:solidFill>
                <a:latin typeface="Carlito"/>
                <a:cs typeface="Carlito"/>
              </a:rPr>
              <a:t>alınmasına</a:t>
            </a:r>
            <a:r>
              <a:rPr sz="1400" spc="-70" dirty="0">
                <a:solidFill>
                  <a:srgbClr val="0000CC"/>
                </a:solidFill>
                <a:latin typeface="Carlito"/>
                <a:cs typeface="Carlito"/>
              </a:rPr>
              <a:t> </a:t>
            </a:r>
            <a:r>
              <a:rPr sz="1400" dirty="0">
                <a:solidFill>
                  <a:srgbClr val="0000CC"/>
                </a:solidFill>
                <a:latin typeface="Carlito"/>
                <a:cs typeface="Carlito"/>
              </a:rPr>
              <a:t>ve</a:t>
            </a:r>
            <a:r>
              <a:rPr sz="1400" spc="-20" dirty="0">
                <a:solidFill>
                  <a:srgbClr val="0000CC"/>
                </a:solidFill>
                <a:latin typeface="Carlito"/>
                <a:cs typeface="Carlito"/>
              </a:rPr>
              <a:t> </a:t>
            </a:r>
            <a:r>
              <a:rPr sz="1400" dirty="0">
                <a:solidFill>
                  <a:srgbClr val="0000CC"/>
                </a:solidFill>
                <a:latin typeface="Carlito"/>
                <a:cs typeface="Carlito"/>
              </a:rPr>
              <a:t>bu</a:t>
            </a:r>
            <a:r>
              <a:rPr sz="1400" spc="-35" dirty="0">
                <a:solidFill>
                  <a:srgbClr val="0000CC"/>
                </a:solidFill>
                <a:latin typeface="Carlito"/>
                <a:cs typeface="Carlito"/>
              </a:rPr>
              <a:t> </a:t>
            </a:r>
            <a:r>
              <a:rPr sz="1400" dirty="0">
                <a:solidFill>
                  <a:srgbClr val="0000CC"/>
                </a:solidFill>
                <a:latin typeface="Carlito"/>
                <a:cs typeface="Carlito"/>
              </a:rPr>
              <a:t>sürece aktif</a:t>
            </a:r>
            <a:r>
              <a:rPr sz="1400" spc="-35" dirty="0">
                <a:solidFill>
                  <a:srgbClr val="0000CC"/>
                </a:solidFill>
                <a:latin typeface="Carlito"/>
                <a:cs typeface="Carlito"/>
              </a:rPr>
              <a:t> </a:t>
            </a:r>
            <a:r>
              <a:rPr sz="1400" dirty="0">
                <a:solidFill>
                  <a:srgbClr val="0000CC"/>
                </a:solidFill>
                <a:latin typeface="Carlito"/>
                <a:cs typeface="Carlito"/>
              </a:rPr>
              <a:t>katılımlarının</a:t>
            </a:r>
            <a:r>
              <a:rPr sz="1400" spc="-65" dirty="0">
                <a:solidFill>
                  <a:srgbClr val="0000CC"/>
                </a:solidFill>
                <a:latin typeface="Carlito"/>
                <a:cs typeface="Carlito"/>
              </a:rPr>
              <a:t> </a:t>
            </a:r>
            <a:r>
              <a:rPr sz="1400" dirty="0">
                <a:solidFill>
                  <a:srgbClr val="0000CC"/>
                </a:solidFill>
                <a:latin typeface="Carlito"/>
                <a:cs typeface="Carlito"/>
              </a:rPr>
              <a:t>sağlanmasına</a:t>
            </a:r>
            <a:r>
              <a:rPr sz="1400" spc="-70" dirty="0">
                <a:solidFill>
                  <a:srgbClr val="0000CC"/>
                </a:solidFill>
                <a:latin typeface="Carlito"/>
                <a:cs typeface="Carlito"/>
              </a:rPr>
              <a:t> </a:t>
            </a:r>
            <a:r>
              <a:rPr sz="1400" dirty="0">
                <a:solidFill>
                  <a:srgbClr val="0000CC"/>
                </a:solidFill>
                <a:latin typeface="Carlito"/>
                <a:cs typeface="Carlito"/>
              </a:rPr>
              <a:t>önem</a:t>
            </a:r>
            <a:r>
              <a:rPr sz="1400" spc="-15" dirty="0">
                <a:solidFill>
                  <a:srgbClr val="0000CC"/>
                </a:solidFill>
                <a:latin typeface="Carlito"/>
                <a:cs typeface="Carlito"/>
              </a:rPr>
              <a:t> </a:t>
            </a:r>
            <a:r>
              <a:rPr sz="1400" spc="-10" dirty="0">
                <a:solidFill>
                  <a:srgbClr val="0000CC"/>
                </a:solidFill>
                <a:latin typeface="Carlito"/>
                <a:cs typeface="Carlito"/>
              </a:rPr>
              <a:t>verilmektedir</a:t>
            </a:r>
            <a:r>
              <a:rPr sz="1400" spc="-10" dirty="0">
                <a:solidFill>
                  <a:srgbClr val="272D39"/>
                </a:solidFill>
                <a:latin typeface="Carlito"/>
                <a:cs typeface="Carlito"/>
              </a:rPr>
              <a:t>.</a:t>
            </a:r>
            <a:endParaRPr sz="1400" dirty="0">
              <a:latin typeface="Carlito"/>
              <a:cs typeface="Carlito"/>
            </a:endParaRPr>
          </a:p>
          <a:p>
            <a:pPr marL="12700" marR="6350">
              <a:lnSpc>
                <a:spcPct val="100000"/>
              </a:lnSpc>
            </a:pPr>
            <a:r>
              <a:rPr sz="1400" b="1" dirty="0" err="1" smtClean="0">
                <a:solidFill>
                  <a:srgbClr val="FF0000"/>
                </a:solidFill>
                <a:latin typeface="Carlito"/>
                <a:cs typeface="Carlito"/>
              </a:rPr>
              <a:t>Olgunluk</a:t>
            </a:r>
            <a:r>
              <a:rPr sz="1400" b="1" spc="25" dirty="0" smtClean="0">
                <a:solidFill>
                  <a:srgbClr val="FF0000"/>
                </a:solidFill>
                <a:latin typeface="Carlito"/>
                <a:cs typeface="Carlito"/>
              </a:rPr>
              <a:t> </a:t>
            </a:r>
            <a:r>
              <a:rPr sz="1400" b="1" dirty="0">
                <a:solidFill>
                  <a:srgbClr val="FF0000"/>
                </a:solidFill>
                <a:latin typeface="Carlito"/>
                <a:cs typeface="Carlito"/>
              </a:rPr>
              <a:t>düzeyi:</a:t>
            </a:r>
            <a:r>
              <a:rPr sz="1400" b="1" spc="5" dirty="0">
                <a:solidFill>
                  <a:srgbClr val="FF0000"/>
                </a:solidFill>
                <a:latin typeface="Carlito"/>
                <a:cs typeface="Carlito"/>
              </a:rPr>
              <a:t> </a:t>
            </a:r>
            <a:r>
              <a:rPr sz="1400" dirty="0">
                <a:solidFill>
                  <a:srgbClr val="272D39"/>
                </a:solidFill>
                <a:latin typeface="Carlito"/>
                <a:cs typeface="Carlito"/>
              </a:rPr>
              <a:t>Kurumun</a:t>
            </a:r>
            <a:r>
              <a:rPr sz="1400" spc="20" dirty="0">
                <a:solidFill>
                  <a:srgbClr val="272D39"/>
                </a:solidFill>
                <a:latin typeface="Carlito"/>
                <a:cs typeface="Carlito"/>
              </a:rPr>
              <a:t> </a:t>
            </a:r>
            <a:r>
              <a:rPr sz="1400" dirty="0">
                <a:solidFill>
                  <a:srgbClr val="272D39"/>
                </a:solidFill>
                <a:latin typeface="Carlito"/>
                <a:cs typeface="Carlito"/>
              </a:rPr>
              <a:t>genelinde,</a:t>
            </a:r>
            <a:r>
              <a:rPr sz="1400" spc="15" dirty="0">
                <a:solidFill>
                  <a:srgbClr val="272D39"/>
                </a:solidFill>
                <a:latin typeface="Carlito"/>
                <a:cs typeface="Carlito"/>
              </a:rPr>
              <a:t> </a:t>
            </a:r>
            <a:r>
              <a:rPr sz="1400" dirty="0">
                <a:solidFill>
                  <a:srgbClr val="272D39"/>
                </a:solidFill>
                <a:latin typeface="Carlito"/>
                <a:cs typeface="Carlito"/>
              </a:rPr>
              <a:t>tasarımı</a:t>
            </a:r>
            <a:r>
              <a:rPr sz="1400" spc="20" dirty="0">
                <a:solidFill>
                  <a:srgbClr val="272D39"/>
                </a:solidFill>
                <a:latin typeface="Carlito"/>
                <a:cs typeface="Carlito"/>
              </a:rPr>
              <a:t> </a:t>
            </a:r>
            <a:r>
              <a:rPr sz="1400" dirty="0">
                <a:solidFill>
                  <a:srgbClr val="272D39"/>
                </a:solidFill>
                <a:latin typeface="Carlito"/>
                <a:cs typeface="Carlito"/>
              </a:rPr>
              <a:t>ve</a:t>
            </a:r>
            <a:r>
              <a:rPr sz="1400" spc="15" dirty="0">
                <a:solidFill>
                  <a:srgbClr val="272D39"/>
                </a:solidFill>
                <a:latin typeface="Carlito"/>
                <a:cs typeface="Carlito"/>
              </a:rPr>
              <a:t> </a:t>
            </a:r>
            <a:r>
              <a:rPr sz="1400" dirty="0">
                <a:solidFill>
                  <a:srgbClr val="272D39"/>
                </a:solidFill>
                <a:latin typeface="Carlito"/>
                <a:cs typeface="Carlito"/>
              </a:rPr>
              <a:t>onayı</a:t>
            </a:r>
            <a:r>
              <a:rPr sz="1400" spc="25" dirty="0">
                <a:solidFill>
                  <a:srgbClr val="272D39"/>
                </a:solidFill>
                <a:latin typeface="Carlito"/>
                <a:cs typeface="Carlito"/>
              </a:rPr>
              <a:t> </a:t>
            </a:r>
            <a:r>
              <a:rPr sz="1400" dirty="0">
                <a:solidFill>
                  <a:srgbClr val="272D39"/>
                </a:solidFill>
                <a:latin typeface="Carlito"/>
                <a:cs typeface="Carlito"/>
              </a:rPr>
              <a:t>gerçekleşen</a:t>
            </a:r>
            <a:r>
              <a:rPr sz="1400" spc="20" dirty="0">
                <a:solidFill>
                  <a:srgbClr val="272D39"/>
                </a:solidFill>
                <a:latin typeface="Carlito"/>
                <a:cs typeface="Carlito"/>
              </a:rPr>
              <a:t> </a:t>
            </a:r>
            <a:r>
              <a:rPr sz="1400" spc="-10" dirty="0">
                <a:solidFill>
                  <a:srgbClr val="272D39"/>
                </a:solidFill>
                <a:latin typeface="Carlito"/>
                <a:cs typeface="Carlito"/>
              </a:rPr>
              <a:t>programlar,</a:t>
            </a:r>
            <a:r>
              <a:rPr sz="1400" spc="20" dirty="0">
                <a:solidFill>
                  <a:srgbClr val="272D39"/>
                </a:solidFill>
                <a:latin typeface="Carlito"/>
                <a:cs typeface="Carlito"/>
              </a:rPr>
              <a:t> </a:t>
            </a:r>
            <a:r>
              <a:rPr sz="1400" dirty="0">
                <a:solidFill>
                  <a:srgbClr val="272D39"/>
                </a:solidFill>
                <a:latin typeface="Carlito"/>
                <a:cs typeface="Carlito"/>
              </a:rPr>
              <a:t>programların</a:t>
            </a:r>
            <a:r>
              <a:rPr sz="1400" spc="25" dirty="0">
                <a:solidFill>
                  <a:srgbClr val="272D39"/>
                </a:solidFill>
                <a:latin typeface="Carlito"/>
                <a:cs typeface="Carlito"/>
              </a:rPr>
              <a:t> </a:t>
            </a:r>
            <a:r>
              <a:rPr sz="1400" dirty="0">
                <a:solidFill>
                  <a:srgbClr val="272D39"/>
                </a:solidFill>
                <a:latin typeface="Carlito"/>
                <a:cs typeface="Carlito"/>
              </a:rPr>
              <a:t>amaç</a:t>
            </a:r>
            <a:r>
              <a:rPr sz="1400" spc="15" dirty="0">
                <a:solidFill>
                  <a:srgbClr val="272D39"/>
                </a:solidFill>
                <a:latin typeface="Carlito"/>
                <a:cs typeface="Carlito"/>
              </a:rPr>
              <a:t> </a:t>
            </a:r>
            <a:r>
              <a:rPr sz="1400" dirty="0">
                <a:solidFill>
                  <a:srgbClr val="272D39"/>
                </a:solidFill>
                <a:latin typeface="Carlito"/>
                <a:cs typeface="Carlito"/>
              </a:rPr>
              <a:t>ve</a:t>
            </a:r>
            <a:r>
              <a:rPr sz="1400" spc="20" dirty="0">
                <a:solidFill>
                  <a:srgbClr val="272D39"/>
                </a:solidFill>
                <a:latin typeface="Carlito"/>
                <a:cs typeface="Carlito"/>
              </a:rPr>
              <a:t> </a:t>
            </a:r>
            <a:r>
              <a:rPr sz="1400" dirty="0">
                <a:solidFill>
                  <a:srgbClr val="272D39"/>
                </a:solidFill>
                <a:latin typeface="Carlito"/>
                <a:cs typeface="Carlito"/>
              </a:rPr>
              <a:t>öğrenme</a:t>
            </a:r>
            <a:r>
              <a:rPr sz="1400" spc="10" dirty="0">
                <a:solidFill>
                  <a:srgbClr val="272D39"/>
                </a:solidFill>
                <a:latin typeface="Carlito"/>
                <a:cs typeface="Carlito"/>
              </a:rPr>
              <a:t> </a:t>
            </a:r>
            <a:r>
              <a:rPr sz="1400" dirty="0">
                <a:solidFill>
                  <a:srgbClr val="272D39"/>
                </a:solidFill>
                <a:latin typeface="Carlito"/>
                <a:cs typeface="Carlito"/>
              </a:rPr>
              <a:t>çıktılarına</a:t>
            </a:r>
            <a:r>
              <a:rPr sz="1400" spc="25" dirty="0">
                <a:solidFill>
                  <a:srgbClr val="272D39"/>
                </a:solidFill>
                <a:latin typeface="Carlito"/>
                <a:cs typeface="Carlito"/>
              </a:rPr>
              <a:t> </a:t>
            </a:r>
            <a:r>
              <a:rPr sz="1400" spc="-10" dirty="0">
                <a:solidFill>
                  <a:srgbClr val="272D39"/>
                </a:solidFill>
                <a:latin typeface="Carlito"/>
                <a:cs typeface="Carlito"/>
              </a:rPr>
              <a:t>uygun </a:t>
            </a:r>
            <a:r>
              <a:rPr sz="1400" dirty="0">
                <a:solidFill>
                  <a:srgbClr val="272D39"/>
                </a:solidFill>
                <a:latin typeface="Carlito"/>
                <a:cs typeface="Carlito"/>
              </a:rPr>
              <a:t>olarak</a:t>
            </a:r>
            <a:r>
              <a:rPr sz="1400" spc="-70" dirty="0">
                <a:solidFill>
                  <a:srgbClr val="272D39"/>
                </a:solidFill>
                <a:latin typeface="Carlito"/>
                <a:cs typeface="Carlito"/>
              </a:rPr>
              <a:t> </a:t>
            </a:r>
            <a:r>
              <a:rPr sz="1400" spc="-10" dirty="0">
                <a:solidFill>
                  <a:srgbClr val="272D39"/>
                </a:solidFill>
                <a:latin typeface="Carlito"/>
                <a:cs typeface="Carlito"/>
              </a:rPr>
              <a:t>yürütülmektedir.</a:t>
            </a:r>
            <a:endParaRPr sz="1400" dirty="0">
              <a:latin typeface="Carlito"/>
              <a:cs typeface="Carlito"/>
            </a:endParaRPr>
          </a:p>
          <a:p>
            <a:pPr>
              <a:lnSpc>
                <a:spcPct val="100000"/>
              </a:lnSpc>
              <a:spcBef>
                <a:spcPts val="940"/>
              </a:spcBef>
            </a:pPr>
            <a:endParaRPr sz="1400" dirty="0">
              <a:latin typeface="Carlito"/>
              <a:cs typeface="Carlito"/>
            </a:endParaRPr>
          </a:p>
          <a:p>
            <a:pPr marL="12700">
              <a:lnSpc>
                <a:spcPct val="100000"/>
              </a:lnSpc>
            </a:pPr>
            <a:r>
              <a:rPr sz="1400" b="1" dirty="0">
                <a:solidFill>
                  <a:srgbClr val="272D39"/>
                </a:solidFill>
                <a:latin typeface="Carlito"/>
                <a:cs typeface="Carlito"/>
              </a:rPr>
              <a:t>Örnek</a:t>
            </a:r>
            <a:r>
              <a:rPr sz="1400" b="1" spc="-20" dirty="0">
                <a:solidFill>
                  <a:srgbClr val="272D39"/>
                </a:solidFill>
                <a:latin typeface="Carlito"/>
                <a:cs typeface="Carlito"/>
              </a:rPr>
              <a:t> </a:t>
            </a:r>
            <a:r>
              <a:rPr sz="1400" b="1" dirty="0">
                <a:solidFill>
                  <a:srgbClr val="272D39"/>
                </a:solidFill>
                <a:latin typeface="Carlito"/>
                <a:cs typeface="Carlito"/>
              </a:rPr>
              <a:t>Kanıt:</a:t>
            </a:r>
            <a:r>
              <a:rPr sz="1400" b="1" spc="-45" dirty="0">
                <a:solidFill>
                  <a:srgbClr val="272D39"/>
                </a:solidFill>
                <a:latin typeface="Carlito"/>
                <a:cs typeface="Carlito"/>
              </a:rPr>
              <a:t> </a:t>
            </a:r>
            <a:r>
              <a:rPr sz="1400" spc="-10" dirty="0">
                <a:solidFill>
                  <a:srgbClr val="272D39"/>
                </a:solidFill>
                <a:latin typeface="Carlito"/>
                <a:cs typeface="Carlito"/>
              </a:rPr>
              <a:t>Egitim_ogretim_programlari_tasarimi_ve_onayi_yonergesi.pdf</a:t>
            </a:r>
            <a:endParaRPr sz="1400" dirty="0">
              <a:latin typeface="Carlito"/>
              <a:cs typeface="Carlito"/>
            </a:endParaRPr>
          </a:p>
          <a:p>
            <a:pPr marL="12700">
              <a:lnSpc>
                <a:spcPct val="100000"/>
              </a:lnSpc>
              <a:spcBef>
                <a:spcPts val="135"/>
              </a:spcBef>
            </a:pPr>
            <a:r>
              <a:rPr sz="1400" b="1" dirty="0">
                <a:solidFill>
                  <a:srgbClr val="272D39"/>
                </a:solidFill>
                <a:latin typeface="Carlito"/>
                <a:cs typeface="Carlito"/>
              </a:rPr>
              <a:t>Örnek</a:t>
            </a:r>
            <a:r>
              <a:rPr sz="1400" b="1" spc="-20" dirty="0">
                <a:solidFill>
                  <a:srgbClr val="272D39"/>
                </a:solidFill>
                <a:latin typeface="Carlito"/>
                <a:cs typeface="Carlito"/>
              </a:rPr>
              <a:t> </a:t>
            </a:r>
            <a:r>
              <a:rPr sz="1400" b="1" dirty="0">
                <a:solidFill>
                  <a:srgbClr val="272D39"/>
                </a:solidFill>
                <a:latin typeface="Carlito"/>
                <a:cs typeface="Carlito"/>
              </a:rPr>
              <a:t>Kanıt:</a:t>
            </a:r>
            <a:r>
              <a:rPr sz="1400" b="1" spc="-45" dirty="0">
                <a:solidFill>
                  <a:srgbClr val="272D39"/>
                </a:solidFill>
                <a:latin typeface="Carlito"/>
                <a:cs typeface="Carlito"/>
              </a:rPr>
              <a:t> </a:t>
            </a:r>
            <a:r>
              <a:rPr sz="1400" spc="-10" dirty="0">
                <a:solidFill>
                  <a:srgbClr val="272D39"/>
                </a:solidFill>
                <a:latin typeface="Carlito"/>
                <a:cs typeface="Carlito"/>
              </a:rPr>
              <a:t>Egitim_komisyonu_calısma_yonergesi.pdf</a:t>
            </a:r>
            <a:endParaRPr sz="1400" dirty="0">
              <a:latin typeface="Carlito"/>
              <a:cs typeface="Carlito"/>
            </a:endParaRPr>
          </a:p>
          <a:p>
            <a:pPr marL="12700">
              <a:lnSpc>
                <a:spcPct val="100000"/>
              </a:lnSpc>
              <a:spcBef>
                <a:spcPts val="145"/>
              </a:spcBef>
            </a:pPr>
            <a:r>
              <a:rPr sz="1400" b="1" dirty="0">
                <a:solidFill>
                  <a:srgbClr val="272D39"/>
                </a:solidFill>
                <a:latin typeface="Carlito"/>
                <a:cs typeface="Carlito"/>
              </a:rPr>
              <a:t>Örnek</a:t>
            </a:r>
            <a:r>
              <a:rPr sz="1400" b="1" spc="5" dirty="0">
                <a:solidFill>
                  <a:srgbClr val="272D39"/>
                </a:solidFill>
                <a:latin typeface="Carlito"/>
                <a:cs typeface="Carlito"/>
              </a:rPr>
              <a:t> </a:t>
            </a:r>
            <a:r>
              <a:rPr sz="1400" b="1" dirty="0">
                <a:solidFill>
                  <a:srgbClr val="272D39"/>
                </a:solidFill>
                <a:latin typeface="Carlito"/>
                <a:cs typeface="Carlito"/>
              </a:rPr>
              <a:t>Kanıt:</a:t>
            </a:r>
            <a:r>
              <a:rPr sz="1400" b="1" spc="-25" dirty="0">
                <a:solidFill>
                  <a:srgbClr val="272D39"/>
                </a:solidFill>
                <a:latin typeface="Carlito"/>
                <a:cs typeface="Carlito"/>
              </a:rPr>
              <a:t> </a:t>
            </a:r>
            <a:r>
              <a:rPr sz="1400" spc="-20" dirty="0" smtClean="0">
                <a:solidFill>
                  <a:srgbClr val="272D39"/>
                </a:solidFill>
                <a:latin typeface="Carlito"/>
                <a:cs typeface="Carlito"/>
              </a:rPr>
              <a:t>2023-</a:t>
            </a:r>
            <a:r>
              <a:rPr sz="1400" spc="-10" dirty="0" smtClean="0">
                <a:solidFill>
                  <a:srgbClr val="272D39"/>
                </a:solidFill>
                <a:latin typeface="Carlito"/>
                <a:cs typeface="Carlito"/>
              </a:rPr>
              <a:t>2024_egitim_ogretim_yili_akademik_takvimi.pdf</a:t>
            </a:r>
            <a:endParaRPr lang="tr-TR" sz="1400" spc="-10" dirty="0" smtClean="0">
              <a:solidFill>
                <a:srgbClr val="272D39"/>
              </a:solidFill>
              <a:latin typeface="Carlito"/>
              <a:cs typeface="Carlito"/>
            </a:endParaRPr>
          </a:p>
          <a:p>
            <a:pPr marL="12700">
              <a:spcBef>
                <a:spcPts val="145"/>
              </a:spcBef>
            </a:pPr>
            <a:r>
              <a:rPr lang="tr-TR" sz="1400" b="1" dirty="0">
                <a:solidFill>
                  <a:srgbClr val="272D39"/>
                </a:solidFill>
                <a:latin typeface="Carlito"/>
                <a:cs typeface="Carlito"/>
              </a:rPr>
              <a:t>Örnek</a:t>
            </a:r>
            <a:r>
              <a:rPr lang="tr-TR" sz="1400" b="1" spc="5" dirty="0">
                <a:solidFill>
                  <a:srgbClr val="272D39"/>
                </a:solidFill>
                <a:latin typeface="Carlito"/>
                <a:cs typeface="Carlito"/>
              </a:rPr>
              <a:t> </a:t>
            </a:r>
            <a:r>
              <a:rPr lang="tr-TR" sz="1400" b="1" dirty="0" err="1" smtClean="0">
                <a:solidFill>
                  <a:srgbClr val="272D39"/>
                </a:solidFill>
                <a:latin typeface="Carlito"/>
                <a:cs typeface="Carlito"/>
              </a:rPr>
              <a:t>Kanıt:</a:t>
            </a:r>
            <a:r>
              <a:rPr lang="tr-TR" sz="1400" spc="-10" dirty="0" err="1" smtClean="0">
                <a:solidFill>
                  <a:srgbClr val="272D39"/>
                </a:solidFill>
                <a:latin typeface="Carlito"/>
                <a:cs typeface="Carlito"/>
              </a:rPr>
              <a:t>Danısma_kurulu_toplantisi.jpeg</a:t>
            </a:r>
            <a:endParaRPr lang="tr-TR" sz="1400" dirty="0">
              <a:latin typeface="Carlito"/>
              <a:cs typeface="Carlito"/>
            </a:endParaRPr>
          </a:p>
        </p:txBody>
      </p:sp>
      <p:sp>
        <p:nvSpPr>
          <p:cNvPr id="6" name="object 6"/>
          <p:cNvSpPr txBox="1"/>
          <p:nvPr/>
        </p:nvSpPr>
        <p:spPr>
          <a:xfrm>
            <a:off x="268334" y="4448195"/>
            <a:ext cx="11704319" cy="1486946"/>
          </a:xfrm>
          <a:prstGeom prst="rect">
            <a:avLst/>
          </a:prstGeom>
        </p:spPr>
        <p:txBody>
          <a:bodyPr vert="horz" wrap="square" lIns="0" tIns="12065" rIns="0" bIns="0" rtlCol="0">
            <a:spAutoFit/>
          </a:bodyPr>
          <a:lstStyle/>
          <a:p>
            <a:pPr marL="12700" marR="5080" algn="just">
              <a:lnSpc>
                <a:spcPct val="100000"/>
              </a:lnSpc>
              <a:spcBef>
                <a:spcPts val="95"/>
              </a:spcBef>
            </a:pPr>
            <a:r>
              <a:rPr sz="1600" b="1" dirty="0">
                <a:solidFill>
                  <a:srgbClr val="0000CC"/>
                </a:solidFill>
                <a:latin typeface="Carlito"/>
                <a:cs typeface="Carlito"/>
              </a:rPr>
              <a:t>Kurum</a:t>
            </a:r>
            <a:r>
              <a:rPr sz="1600" b="1" spc="95" dirty="0">
                <a:solidFill>
                  <a:srgbClr val="0000CC"/>
                </a:solidFill>
                <a:latin typeface="Carlito"/>
                <a:cs typeface="Carlito"/>
              </a:rPr>
              <a:t>  </a:t>
            </a:r>
            <a:r>
              <a:rPr sz="1600" b="1" dirty="0">
                <a:solidFill>
                  <a:srgbClr val="0000CC"/>
                </a:solidFill>
                <a:latin typeface="Carlito"/>
                <a:cs typeface="Carlito"/>
              </a:rPr>
              <a:t>Tarafından</a:t>
            </a:r>
            <a:r>
              <a:rPr sz="1600" b="1" spc="90" dirty="0">
                <a:solidFill>
                  <a:srgbClr val="0000CC"/>
                </a:solidFill>
                <a:latin typeface="Carlito"/>
                <a:cs typeface="Carlito"/>
              </a:rPr>
              <a:t>  </a:t>
            </a:r>
            <a:r>
              <a:rPr sz="1600" b="1" dirty="0">
                <a:solidFill>
                  <a:srgbClr val="0000CC"/>
                </a:solidFill>
                <a:latin typeface="Carlito"/>
                <a:cs typeface="Carlito"/>
              </a:rPr>
              <a:t>Belirlenen</a:t>
            </a:r>
            <a:r>
              <a:rPr sz="1600" b="1" spc="90" dirty="0">
                <a:solidFill>
                  <a:srgbClr val="0000CC"/>
                </a:solidFill>
                <a:latin typeface="Carlito"/>
                <a:cs typeface="Carlito"/>
              </a:rPr>
              <a:t>  </a:t>
            </a:r>
            <a:r>
              <a:rPr sz="1600" b="1" dirty="0">
                <a:solidFill>
                  <a:srgbClr val="0000CC"/>
                </a:solidFill>
                <a:latin typeface="Carlito"/>
                <a:cs typeface="Carlito"/>
              </a:rPr>
              <a:t>(3</a:t>
            </a:r>
            <a:r>
              <a:rPr sz="1600" b="1" spc="95" dirty="0">
                <a:solidFill>
                  <a:srgbClr val="0000CC"/>
                </a:solidFill>
                <a:latin typeface="Carlito"/>
                <a:cs typeface="Carlito"/>
              </a:rPr>
              <a:t>  </a:t>
            </a:r>
            <a:r>
              <a:rPr lang="tr-TR" sz="1600" b="1" dirty="0">
                <a:solidFill>
                  <a:srgbClr val="0000CC"/>
                </a:solidFill>
                <a:latin typeface="Carlito"/>
                <a:cs typeface="Carlito"/>
              </a:rPr>
              <a:t>O</a:t>
            </a:r>
            <a:r>
              <a:rPr sz="1600" b="1" dirty="0" err="1" smtClean="0">
                <a:solidFill>
                  <a:srgbClr val="0000CC"/>
                </a:solidFill>
                <a:latin typeface="Carlito"/>
                <a:cs typeface="Carlito"/>
              </a:rPr>
              <a:t>lgunluk</a:t>
            </a:r>
            <a:r>
              <a:rPr sz="1600" b="1" spc="100" dirty="0" smtClean="0">
                <a:solidFill>
                  <a:srgbClr val="0000CC"/>
                </a:solidFill>
                <a:latin typeface="Carlito"/>
                <a:cs typeface="Carlito"/>
              </a:rPr>
              <a:t>  </a:t>
            </a:r>
            <a:r>
              <a:rPr sz="1600" b="1" dirty="0">
                <a:solidFill>
                  <a:srgbClr val="0000CC"/>
                </a:solidFill>
                <a:latin typeface="Carlito"/>
                <a:cs typeface="Carlito"/>
              </a:rPr>
              <a:t>düzeyi)</a:t>
            </a:r>
            <a:r>
              <a:rPr sz="1600" b="1" spc="95" dirty="0">
                <a:solidFill>
                  <a:srgbClr val="0000CC"/>
                </a:solidFill>
                <a:latin typeface="Carlito"/>
                <a:cs typeface="Carlito"/>
              </a:rPr>
              <a:t>  </a:t>
            </a:r>
            <a:r>
              <a:rPr sz="1600" b="1" dirty="0">
                <a:solidFill>
                  <a:srgbClr val="0000CC"/>
                </a:solidFill>
                <a:latin typeface="Carlito"/>
                <a:cs typeface="Carlito"/>
              </a:rPr>
              <a:t>Programların</a:t>
            </a:r>
            <a:r>
              <a:rPr sz="1600" b="1" spc="85" dirty="0">
                <a:solidFill>
                  <a:srgbClr val="0000CC"/>
                </a:solidFill>
                <a:latin typeface="Carlito"/>
                <a:cs typeface="Carlito"/>
              </a:rPr>
              <a:t>  </a:t>
            </a:r>
            <a:r>
              <a:rPr sz="1600" b="1" dirty="0">
                <a:solidFill>
                  <a:srgbClr val="0000CC"/>
                </a:solidFill>
                <a:latin typeface="Carlito"/>
                <a:cs typeface="Carlito"/>
              </a:rPr>
              <a:t>Tasarımı</a:t>
            </a:r>
            <a:r>
              <a:rPr sz="1600" b="1" spc="95" dirty="0">
                <a:solidFill>
                  <a:srgbClr val="0000CC"/>
                </a:solidFill>
                <a:latin typeface="Carlito"/>
                <a:cs typeface="Carlito"/>
              </a:rPr>
              <a:t>  </a:t>
            </a:r>
            <a:r>
              <a:rPr sz="1600" b="1" dirty="0">
                <a:solidFill>
                  <a:srgbClr val="0000CC"/>
                </a:solidFill>
                <a:latin typeface="Carlito"/>
                <a:cs typeface="Carlito"/>
              </a:rPr>
              <a:t>ve</a:t>
            </a:r>
            <a:r>
              <a:rPr sz="1600" b="1" spc="95" dirty="0">
                <a:solidFill>
                  <a:srgbClr val="0000CC"/>
                </a:solidFill>
                <a:latin typeface="Carlito"/>
                <a:cs typeface="Carlito"/>
              </a:rPr>
              <a:t>  </a:t>
            </a:r>
            <a:r>
              <a:rPr sz="1600" b="1" dirty="0">
                <a:solidFill>
                  <a:srgbClr val="0000CC"/>
                </a:solidFill>
                <a:latin typeface="Carlito"/>
                <a:cs typeface="Carlito"/>
              </a:rPr>
              <a:t>Onayı</a:t>
            </a:r>
            <a:r>
              <a:rPr sz="1600" b="1" spc="95" dirty="0">
                <a:solidFill>
                  <a:srgbClr val="0000CC"/>
                </a:solidFill>
                <a:latin typeface="Carlito"/>
                <a:cs typeface="Carlito"/>
              </a:rPr>
              <a:t>  </a:t>
            </a:r>
            <a:r>
              <a:rPr sz="1600" dirty="0">
                <a:solidFill>
                  <a:srgbClr val="FF0000"/>
                </a:solidFill>
                <a:latin typeface="Carlito"/>
                <a:cs typeface="Carlito"/>
              </a:rPr>
              <a:t>Olgunluk</a:t>
            </a:r>
            <a:r>
              <a:rPr sz="1600" spc="85" dirty="0">
                <a:solidFill>
                  <a:srgbClr val="FF0000"/>
                </a:solidFill>
                <a:latin typeface="Carlito"/>
                <a:cs typeface="Carlito"/>
              </a:rPr>
              <a:t>  </a:t>
            </a:r>
            <a:r>
              <a:rPr sz="1600" dirty="0">
                <a:solidFill>
                  <a:srgbClr val="FF0000"/>
                </a:solidFill>
                <a:latin typeface="Carlito"/>
                <a:cs typeface="Carlito"/>
              </a:rPr>
              <a:t>Düzeyi:</a:t>
            </a:r>
            <a:r>
              <a:rPr sz="1600" spc="90" dirty="0">
                <a:solidFill>
                  <a:srgbClr val="FF0000"/>
                </a:solidFill>
                <a:latin typeface="Carlito"/>
                <a:cs typeface="Carlito"/>
              </a:rPr>
              <a:t>  </a:t>
            </a:r>
            <a:r>
              <a:rPr sz="1600" dirty="0">
                <a:solidFill>
                  <a:srgbClr val="FF0000"/>
                </a:solidFill>
                <a:latin typeface="Carlito"/>
                <a:cs typeface="Carlito"/>
              </a:rPr>
              <a:t>Tanımlı</a:t>
            </a:r>
            <a:r>
              <a:rPr sz="1600" spc="95" dirty="0">
                <a:solidFill>
                  <a:srgbClr val="FF0000"/>
                </a:solidFill>
                <a:latin typeface="Carlito"/>
                <a:cs typeface="Carlito"/>
              </a:rPr>
              <a:t>  </a:t>
            </a:r>
            <a:r>
              <a:rPr sz="1600" spc="-10" dirty="0">
                <a:solidFill>
                  <a:srgbClr val="FF0000"/>
                </a:solidFill>
                <a:latin typeface="Carlito"/>
                <a:cs typeface="Carlito"/>
              </a:rPr>
              <a:t>süreçler </a:t>
            </a:r>
            <a:r>
              <a:rPr sz="1600" dirty="0">
                <a:solidFill>
                  <a:srgbClr val="FF0000"/>
                </a:solidFill>
                <a:latin typeface="Carlito"/>
                <a:cs typeface="Carlito"/>
              </a:rPr>
              <a:t>doğrultusunda;</a:t>
            </a:r>
            <a:r>
              <a:rPr sz="1600" spc="-30" dirty="0">
                <a:solidFill>
                  <a:srgbClr val="FF0000"/>
                </a:solidFill>
                <a:latin typeface="Carlito"/>
                <a:cs typeface="Carlito"/>
              </a:rPr>
              <a:t> </a:t>
            </a:r>
            <a:r>
              <a:rPr sz="1600" dirty="0">
                <a:solidFill>
                  <a:srgbClr val="FF0000"/>
                </a:solidFill>
                <a:latin typeface="Carlito"/>
                <a:cs typeface="Carlito"/>
              </a:rPr>
              <a:t>Kurumun</a:t>
            </a:r>
            <a:r>
              <a:rPr sz="1600" spc="-30" dirty="0">
                <a:solidFill>
                  <a:srgbClr val="FF0000"/>
                </a:solidFill>
                <a:latin typeface="Carlito"/>
                <a:cs typeface="Carlito"/>
              </a:rPr>
              <a:t> </a:t>
            </a:r>
            <a:r>
              <a:rPr sz="1600" dirty="0">
                <a:solidFill>
                  <a:srgbClr val="FF0000"/>
                </a:solidFill>
                <a:latin typeface="Carlito"/>
                <a:cs typeface="Carlito"/>
              </a:rPr>
              <a:t>genelinde,</a:t>
            </a:r>
            <a:r>
              <a:rPr sz="1600" spc="-40" dirty="0">
                <a:solidFill>
                  <a:srgbClr val="FF0000"/>
                </a:solidFill>
                <a:latin typeface="Carlito"/>
                <a:cs typeface="Carlito"/>
              </a:rPr>
              <a:t> </a:t>
            </a:r>
            <a:r>
              <a:rPr sz="1600" dirty="0">
                <a:solidFill>
                  <a:srgbClr val="FF0000"/>
                </a:solidFill>
                <a:latin typeface="Carlito"/>
                <a:cs typeface="Carlito"/>
              </a:rPr>
              <a:t>tasarımı</a:t>
            </a:r>
            <a:r>
              <a:rPr sz="1600" spc="-20" dirty="0">
                <a:solidFill>
                  <a:srgbClr val="FF0000"/>
                </a:solidFill>
                <a:latin typeface="Carlito"/>
                <a:cs typeface="Carlito"/>
              </a:rPr>
              <a:t> </a:t>
            </a:r>
            <a:r>
              <a:rPr sz="1600" dirty="0">
                <a:solidFill>
                  <a:srgbClr val="FF0000"/>
                </a:solidFill>
                <a:latin typeface="Carlito"/>
                <a:cs typeface="Carlito"/>
              </a:rPr>
              <a:t>ve</a:t>
            </a:r>
            <a:r>
              <a:rPr sz="1600" spc="-40" dirty="0">
                <a:solidFill>
                  <a:srgbClr val="FF0000"/>
                </a:solidFill>
                <a:latin typeface="Carlito"/>
                <a:cs typeface="Carlito"/>
              </a:rPr>
              <a:t> </a:t>
            </a:r>
            <a:r>
              <a:rPr sz="1600" dirty="0">
                <a:solidFill>
                  <a:srgbClr val="FF0000"/>
                </a:solidFill>
                <a:latin typeface="Carlito"/>
                <a:cs typeface="Carlito"/>
              </a:rPr>
              <a:t>onayı</a:t>
            </a:r>
            <a:r>
              <a:rPr sz="1600" spc="-30" dirty="0">
                <a:solidFill>
                  <a:srgbClr val="FF0000"/>
                </a:solidFill>
                <a:latin typeface="Carlito"/>
                <a:cs typeface="Carlito"/>
              </a:rPr>
              <a:t> </a:t>
            </a:r>
            <a:r>
              <a:rPr sz="1600" dirty="0">
                <a:solidFill>
                  <a:srgbClr val="FF0000"/>
                </a:solidFill>
                <a:latin typeface="Carlito"/>
                <a:cs typeface="Carlito"/>
              </a:rPr>
              <a:t>gerçekleşen</a:t>
            </a:r>
            <a:r>
              <a:rPr sz="1600" spc="-30" dirty="0">
                <a:solidFill>
                  <a:srgbClr val="FF0000"/>
                </a:solidFill>
                <a:latin typeface="Carlito"/>
                <a:cs typeface="Carlito"/>
              </a:rPr>
              <a:t> </a:t>
            </a:r>
            <a:r>
              <a:rPr sz="1600" dirty="0">
                <a:solidFill>
                  <a:srgbClr val="FF0000"/>
                </a:solidFill>
                <a:latin typeface="Carlito"/>
                <a:cs typeface="Carlito"/>
              </a:rPr>
              <a:t>programlar,</a:t>
            </a:r>
            <a:r>
              <a:rPr sz="1600" spc="-25" dirty="0">
                <a:solidFill>
                  <a:srgbClr val="FF0000"/>
                </a:solidFill>
                <a:latin typeface="Carlito"/>
                <a:cs typeface="Carlito"/>
              </a:rPr>
              <a:t> </a:t>
            </a:r>
            <a:r>
              <a:rPr sz="1600" dirty="0">
                <a:solidFill>
                  <a:srgbClr val="FF0000"/>
                </a:solidFill>
                <a:latin typeface="Carlito"/>
                <a:cs typeface="Carlito"/>
              </a:rPr>
              <a:t>programların</a:t>
            </a:r>
            <a:r>
              <a:rPr sz="1600" spc="-45" dirty="0">
                <a:solidFill>
                  <a:srgbClr val="FF0000"/>
                </a:solidFill>
                <a:latin typeface="Carlito"/>
                <a:cs typeface="Carlito"/>
              </a:rPr>
              <a:t> </a:t>
            </a:r>
            <a:r>
              <a:rPr sz="1600" dirty="0">
                <a:solidFill>
                  <a:srgbClr val="FF0000"/>
                </a:solidFill>
                <a:latin typeface="Carlito"/>
                <a:cs typeface="Carlito"/>
              </a:rPr>
              <a:t>amaç</a:t>
            </a:r>
            <a:r>
              <a:rPr sz="1600" spc="-30" dirty="0">
                <a:solidFill>
                  <a:srgbClr val="FF0000"/>
                </a:solidFill>
                <a:latin typeface="Carlito"/>
                <a:cs typeface="Carlito"/>
              </a:rPr>
              <a:t> </a:t>
            </a:r>
            <a:r>
              <a:rPr sz="1600" dirty="0">
                <a:solidFill>
                  <a:srgbClr val="FF0000"/>
                </a:solidFill>
                <a:latin typeface="Carlito"/>
                <a:cs typeface="Carlito"/>
              </a:rPr>
              <a:t>ve</a:t>
            </a:r>
            <a:r>
              <a:rPr sz="1600" spc="-40" dirty="0">
                <a:solidFill>
                  <a:srgbClr val="FF0000"/>
                </a:solidFill>
                <a:latin typeface="Carlito"/>
                <a:cs typeface="Carlito"/>
              </a:rPr>
              <a:t> </a:t>
            </a:r>
            <a:r>
              <a:rPr sz="1600" dirty="0">
                <a:solidFill>
                  <a:srgbClr val="FF0000"/>
                </a:solidFill>
                <a:latin typeface="Carlito"/>
                <a:cs typeface="Carlito"/>
              </a:rPr>
              <a:t>öğrenme</a:t>
            </a:r>
            <a:r>
              <a:rPr sz="1600" spc="-25" dirty="0">
                <a:solidFill>
                  <a:srgbClr val="FF0000"/>
                </a:solidFill>
                <a:latin typeface="Carlito"/>
                <a:cs typeface="Carlito"/>
              </a:rPr>
              <a:t> </a:t>
            </a:r>
            <a:r>
              <a:rPr sz="1600" dirty="0">
                <a:solidFill>
                  <a:srgbClr val="FF0000"/>
                </a:solidFill>
                <a:latin typeface="Carlito"/>
                <a:cs typeface="Carlito"/>
              </a:rPr>
              <a:t>çıktılarına</a:t>
            </a:r>
            <a:r>
              <a:rPr sz="1600" spc="-30" dirty="0">
                <a:solidFill>
                  <a:srgbClr val="FF0000"/>
                </a:solidFill>
                <a:latin typeface="Carlito"/>
                <a:cs typeface="Carlito"/>
              </a:rPr>
              <a:t> </a:t>
            </a:r>
            <a:r>
              <a:rPr sz="1600" spc="-10" dirty="0">
                <a:solidFill>
                  <a:srgbClr val="FF0000"/>
                </a:solidFill>
                <a:latin typeface="Carlito"/>
                <a:cs typeface="Carlito"/>
              </a:rPr>
              <a:t>uygun </a:t>
            </a:r>
            <a:r>
              <a:rPr sz="1600" dirty="0">
                <a:solidFill>
                  <a:srgbClr val="FF0000"/>
                </a:solidFill>
                <a:latin typeface="Carlito"/>
                <a:cs typeface="Carlito"/>
              </a:rPr>
              <a:t>olarak</a:t>
            </a:r>
            <a:r>
              <a:rPr sz="1600" spc="-30" dirty="0">
                <a:solidFill>
                  <a:srgbClr val="FF0000"/>
                </a:solidFill>
                <a:latin typeface="Carlito"/>
                <a:cs typeface="Carlito"/>
              </a:rPr>
              <a:t> </a:t>
            </a:r>
            <a:r>
              <a:rPr sz="1600" spc="-10" dirty="0">
                <a:solidFill>
                  <a:srgbClr val="FF0000"/>
                </a:solidFill>
                <a:latin typeface="Carlito"/>
                <a:cs typeface="Carlito"/>
              </a:rPr>
              <a:t>yürütülmektedir</a:t>
            </a:r>
            <a:endParaRPr sz="1600" dirty="0">
              <a:latin typeface="Carlito"/>
              <a:cs typeface="Carlito"/>
            </a:endParaRPr>
          </a:p>
          <a:p>
            <a:pPr marL="12700" marR="6985" algn="just">
              <a:lnSpc>
                <a:spcPct val="100000"/>
              </a:lnSpc>
              <a:spcBef>
                <a:spcPts val="1920"/>
              </a:spcBef>
            </a:pPr>
            <a:r>
              <a:rPr sz="1600" dirty="0">
                <a:solidFill>
                  <a:srgbClr val="00AF50"/>
                </a:solidFill>
                <a:latin typeface="Carlito"/>
                <a:cs typeface="Carlito"/>
              </a:rPr>
              <a:t>YÖKAK</a:t>
            </a:r>
            <a:r>
              <a:rPr sz="1600" spc="40" dirty="0">
                <a:solidFill>
                  <a:srgbClr val="00AF50"/>
                </a:solidFill>
                <a:latin typeface="Carlito"/>
                <a:cs typeface="Carlito"/>
              </a:rPr>
              <a:t> </a:t>
            </a:r>
            <a:r>
              <a:rPr sz="1600" dirty="0">
                <a:solidFill>
                  <a:srgbClr val="00AF50"/>
                </a:solidFill>
                <a:latin typeface="Carlito"/>
                <a:cs typeface="Carlito"/>
              </a:rPr>
              <a:t>Geri</a:t>
            </a:r>
            <a:r>
              <a:rPr sz="1600" spc="25" dirty="0">
                <a:solidFill>
                  <a:srgbClr val="00AF50"/>
                </a:solidFill>
                <a:latin typeface="Carlito"/>
                <a:cs typeface="Carlito"/>
              </a:rPr>
              <a:t> </a:t>
            </a:r>
            <a:r>
              <a:rPr sz="1600" dirty="0">
                <a:solidFill>
                  <a:srgbClr val="00AF50"/>
                </a:solidFill>
                <a:latin typeface="Carlito"/>
                <a:cs typeface="Carlito"/>
              </a:rPr>
              <a:t>Bildirim</a:t>
            </a:r>
            <a:r>
              <a:rPr sz="1600" spc="430" dirty="0">
                <a:solidFill>
                  <a:srgbClr val="00AF50"/>
                </a:solidFill>
                <a:latin typeface="Carlito"/>
                <a:cs typeface="Carlito"/>
              </a:rPr>
              <a:t> </a:t>
            </a:r>
            <a:r>
              <a:rPr sz="1600" dirty="0">
                <a:solidFill>
                  <a:srgbClr val="00AF50"/>
                </a:solidFill>
                <a:latin typeface="Carlito"/>
                <a:cs typeface="Carlito"/>
              </a:rPr>
              <a:t>(2</a:t>
            </a:r>
            <a:r>
              <a:rPr sz="1600" spc="30" dirty="0">
                <a:solidFill>
                  <a:srgbClr val="00AF50"/>
                </a:solidFill>
                <a:latin typeface="Carlito"/>
                <a:cs typeface="Carlito"/>
              </a:rPr>
              <a:t> </a:t>
            </a:r>
            <a:r>
              <a:rPr lang="tr-TR" sz="1600" spc="30" dirty="0" smtClean="0">
                <a:solidFill>
                  <a:srgbClr val="00AF50"/>
                </a:solidFill>
                <a:latin typeface="Carlito"/>
                <a:cs typeface="Carlito"/>
              </a:rPr>
              <a:t>O</a:t>
            </a:r>
            <a:r>
              <a:rPr sz="1600" dirty="0" err="1" smtClean="0">
                <a:solidFill>
                  <a:srgbClr val="00AF50"/>
                </a:solidFill>
                <a:latin typeface="Carlito"/>
                <a:cs typeface="Carlito"/>
              </a:rPr>
              <a:t>lgunluk</a:t>
            </a:r>
            <a:r>
              <a:rPr sz="1600" spc="45" dirty="0" smtClean="0">
                <a:solidFill>
                  <a:srgbClr val="00AF50"/>
                </a:solidFill>
                <a:latin typeface="Carlito"/>
                <a:cs typeface="Carlito"/>
              </a:rPr>
              <a:t> </a:t>
            </a:r>
            <a:r>
              <a:rPr sz="1600" dirty="0">
                <a:solidFill>
                  <a:srgbClr val="00AF50"/>
                </a:solidFill>
                <a:latin typeface="Carlito"/>
                <a:cs typeface="Carlito"/>
              </a:rPr>
              <a:t>düzeyi)</a:t>
            </a:r>
            <a:r>
              <a:rPr sz="1600" spc="20" dirty="0">
                <a:solidFill>
                  <a:srgbClr val="00AF50"/>
                </a:solidFill>
                <a:latin typeface="Carlito"/>
                <a:cs typeface="Carlito"/>
              </a:rPr>
              <a:t> </a:t>
            </a:r>
            <a:r>
              <a:rPr sz="1600" dirty="0">
                <a:solidFill>
                  <a:srgbClr val="00AF50"/>
                </a:solidFill>
                <a:latin typeface="Carlito"/>
                <a:cs typeface="Carlito"/>
              </a:rPr>
              <a:t>Programların</a:t>
            </a:r>
            <a:r>
              <a:rPr sz="1600" spc="35" dirty="0">
                <a:solidFill>
                  <a:srgbClr val="00AF50"/>
                </a:solidFill>
                <a:latin typeface="Carlito"/>
                <a:cs typeface="Carlito"/>
              </a:rPr>
              <a:t> </a:t>
            </a:r>
            <a:r>
              <a:rPr sz="1600" dirty="0">
                <a:solidFill>
                  <a:srgbClr val="00AF50"/>
                </a:solidFill>
                <a:latin typeface="Carlito"/>
                <a:cs typeface="Carlito"/>
              </a:rPr>
              <a:t>Tasarımı</a:t>
            </a:r>
            <a:r>
              <a:rPr sz="1600" spc="30" dirty="0">
                <a:solidFill>
                  <a:srgbClr val="00AF50"/>
                </a:solidFill>
                <a:latin typeface="Carlito"/>
                <a:cs typeface="Carlito"/>
              </a:rPr>
              <a:t> </a:t>
            </a:r>
            <a:r>
              <a:rPr sz="1600" dirty="0">
                <a:solidFill>
                  <a:srgbClr val="00AF50"/>
                </a:solidFill>
                <a:latin typeface="Carlito"/>
                <a:cs typeface="Carlito"/>
              </a:rPr>
              <a:t>ve</a:t>
            </a:r>
            <a:r>
              <a:rPr sz="1600" spc="35" dirty="0">
                <a:solidFill>
                  <a:srgbClr val="00AF50"/>
                </a:solidFill>
                <a:latin typeface="Carlito"/>
                <a:cs typeface="Carlito"/>
              </a:rPr>
              <a:t> </a:t>
            </a:r>
            <a:r>
              <a:rPr sz="1600" dirty="0">
                <a:solidFill>
                  <a:srgbClr val="00AF50"/>
                </a:solidFill>
                <a:latin typeface="Carlito"/>
                <a:cs typeface="Carlito"/>
              </a:rPr>
              <a:t>Onayı</a:t>
            </a:r>
            <a:r>
              <a:rPr sz="1600" spc="35" dirty="0">
                <a:solidFill>
                  <a:srgbClr val="00AF50"/>
                </a:solidFill>
                <a:latin typeface="Carlito"/>
                <a:cs typeface="Carlito"/>
              </a:rPr>
              <a:t> </a:t>
            </a:r>
            <a:r>
              <a:rPr sz="1600" dirty="0">
                <a:solidFill>
                  <a:srgbClr val="00AF50"/>
                </a:solidFill>
                <a:latin typeface="Carlito"/>
                <a:cs typeface="Carlito"/>
              </a:rPr>
              <a:t>Olgunluk</a:t>
            </a:r>
            <a:r>
              <a:rPr sz="1600" spc="25" dirty="0">
                <a:solidFill>
                  <a:srgbClr val="00AF50"/>
                </a:solidFill>
                <a:latin typeface="Carlito"/>
                <a:cs typeface="Carlito"/>
              </a:rPr>
              <a:t> </a:t>
            </a:r>
            <a:r>
              <a:rPr sz="1600" dirty="0">
                <a:solidFill>
                  <a:srgbClr val="00AF50"/>
                </a:solidFill>
                <a:latin typeface="Carlito"/>
                <a:cs typeface="Carlito"/>
              </a:rPr>
              <a:t>Düzeyi:</a:t>
            </a:r>
            <a:r>
              <a:rPr sz="1600" spc="30" dirty="0">
                <a:solidFill>
                  <a:srgbClr val="00AF50"/>
                </a:solidFill>
                <a:latin typeface="Carlito"/>
                <a:cs typeface="Carlito"/>
              </a:rPr>
              <a:t> </a:t>
            </a:r>
            <a:r>
              <a:rPr sz="1600" dirty="0">
                <a:solidFill>
                  <a:srgbClr val="00AF50"/>
                </a:solidFill>
                <a:latin typeface="Carlito"/>
                <a:cs typeface="Carlito"/>
              </a:rPr>
              <a:t>Kurumda</a:t>
            </a:r>
            <a:r>
              <a:rPr sz="1600" spc="35" dirty="0">
                <a:solidFill>
                  <a:srgbClr val="00AF50"/>
                </a:solidFill>
                <a:latin typeface="Carlito"/>
                <a:cs typeface="Carlito"/>
              </a:rPr>
              <a:t> </a:t>
            </a:r>
            <a:r>
              <a:rPr sz="1600" dirty="0">
                <a:solidFill>
                  <a:srgbClr val="00AF50"/>
                </a:solidFill>
                <a:latin typeface="Carlito"/>
                <a:cs typeface="Carlito"/>
              </a:rPr>
              <a:t>programların</a:t>
            </a:r>
            <a:r>
              <a:rPr sz="1600" spc="35" dirty="0">
                <a:solidFill>
                  <a:srgbClr val="00AF50"/>
                </a:solidFill>
                <a:latin typeface="Carlito"/>
                <a:cs typeface="Carlito"/>
              </a:rPr>
              <a:t> </a:t>
            </a:r>
            <a:r>
              <a:rPr sz="1600" dirty="0">
                <a:solidFill>
                  <a:srgbClr val="00AF50"/>
                </a:solidFill>
                <a:latin typeface="Carlito"/>
                <a:cs typeface="Carlito"/>
              </a:rPr>
              <a:t>tasarımı</a:t>
            </a:r>
            <a:r>
              <a:rPr sz="1600" spc="30" dirty="0">
                <a:solidFill>
                  <a:srgbClr val="00AF50"/>
                </a:solidFill>
                <a:latin typeface="Carlito"/>
                <a:cs typeface="Carlito"/>
              </a:rPr>
              <a:t> </a:t>
            </a:r>
            <a:r>
              <a:rPr sz="1600" spc="-25" dirty="0">
                <a:solidFill>
                  <a:srgbClr val="00AF50"/>
                </a:solidFill>
                <a:latin typeface="Carlito"/>
                <a:cs typeface="Carlito"/>
              </a:rPr>
              <a:t>ve </a:t>
            </a:r>
            <a:r>
              <a:rPr sz="1600" dirty="0">
                <a:solidFill>
                  <a:srgbClr val="00AF50"/>
                </a:solidFill>
                <a:latin typeface="Carlito"/>
                <a:cs typeface="Carlito"/>
              </a:rPr>
              <a:t>onayına</a:t>
            </a:r>
            <a:r>
              <a:rPr sz="1600" spc="-45" dirty="0">
                <a:solidFill>
                  <a:srgbClr val="00AF50"/>
                </a:solidFill>
                <a:latin typeface="Carlito"/>
                <a:cs typeface="Carlito"/>
              </a:rPr>
              <a:t> </a:t>
            </a:r>
            <a:r>
              <a:rPr sz="1600" dirty="0">
                <a:solidFill>
                  <a:srgbClr val="00AF50"/>
                </a:solidFill>
                <a:latin typeface="Carlito"/>
                <a:cs typeface="Carlito"/>
              </a:rPr>
              <a:t>ilişkin</a:t>
            </a:r>
            <a:r>
              <a:rPr sz="1600" spc="-45" dirty="0">
                <a:solidFill>
                  <a:srgbClr val="00AF50"/>
                </a:solidFill>
                <a:latin typeface="Carlito"/>
                <a:cs typeface="Carlito"/>
              </a:rPr>
              <a:t> </a:t>
            </a:r>
            <a:r>
              <a:rPr sz="1600" dirty="0">
                <a:solidFill>
                  <a:srgbClr val="00AF50"/>
                </a:solidFill>
                <a:latin typeface="Carlito"/>
                <a:cs typeface="Carlito"/>
              </a:rPr>
              <a:t>ilke,</a:t>
            </a:r>
            <a:r>
              <a:rPr sz="1600" spc="-30" dirty="0">
                <a:solidFill>
                  <a:srgbClr val="00AF50"/>
                </a:solidFill>
                <a:latin typeface="Carlito"/>
                <a:cs typeface="Carlito"/>
              </a:rPr>
              <a:t> </a:t>
            </a:r>
            <a:r>
              <a:rPr sz="1600" dirty="0">
                <a:solidFill>
                  <a:srgbClr val="00AF50"/>
                </a:solidFill>
                <a:latin typeface="Carlito"/>
                <a:cs typeface="Carlito"/>
              </a:rPr>
              <a:t>yöntem,</a:t>
            </a:r>
            <a:r>
              <a:rPr sz="1600" spc="-15" dirty="0">
                <a:solidFill>
                  <a:srgbClr val="00AF50"/>
                </a:solidFill>
                <a:latin typeface="Carlito"/>
                <a:cs typeface="Carlito"/>
              </a:rPr>
              <a:t> </a:t>
            </a:r>
            <a:r>
              <a:rPr sz="1600" dirty="0">
                <a:solidFill>
                  <a:srgbClr val="00AF50"/>
                </a:solidFill>
                <a:latin typeface="Carlito"/>
                <a:cs typeface="Carlito"/>
              </a:rPr>
              <a:t>TYÇ</a:t>
            </a:r>
            <a:r>
              <a:rPr sz="1600" spc="-40" dirty="0">
                <a:solidFill>
                  <a:srgbClr val="00AF50"/>
                </a:solidFill>
                <a:latin typeface="Carlito"/>
                <a:cs typeface="Carlito"/>
              </a:rPr>
              <a:t> </a:t>
            </a:r>
            <a:r>
              <a:rPr sz="1600" dirty="0">
                <a:solidFill>
                  <a:srgbClr val="00AF50"/>
                </a:solidFill>
                <a:latin typeface="Carlito"/>
                <a:cs typeface="Carlito"/>
              </a:rPr>
              <a:t>ile</a:t>
            </a:r>
            <a:r>
              <a:rPr sz="1600" spc="-30" dirty="0">
                <a:solidFill>
                  <a:srgbClr val="00AF50"/>
                </a:solidFill>
                <a:latin typeface="Carlito"/>
                <a:cs typeface="Carlito"/>
              </a:rPr>
              <a:t> </a:t>
            </a:r>
            <a:r>
              <a:rPr sz="1600" dirty="0">
                <a:solidFill>
                  <a:srgbClr val="00AF50"/>
                </a:solidFill>
                <a:latin typeface="Carlito"/>
                <a:cs typeface="Carlito"/>
              </a:rPr>
              <a:t>uyum</a:t>
            </a:r>
            <a:r>
              <a:rPr sz="1600" spc="-30" dirty="0">
                <a:solidFill>
                  <a:srgbClr val="00AF50"/>
                </a:solidFill>
                <a:latin typeface="Carlito"/>
                <a:cs typeface="Carlito"/>
              </a:rPr>
              <a:t> </a:t>
            </a:r>
            <a:r>
              <a:rPr sz="1600" dirty="0">
                <a:solidFill>
                  <a:srgbClr val="00AF50"/>
                </a:solidFill>
                <a:latin typeface="Carlito"/>
                <a:cs typeface="Carlito"/>
              </a:rPr>
              <a:t>ve</a:t>
            </a:r>
            <a:r>
              <a:rPr sz="1600" spc="-25" dirty="0">
                <a:solidFill>
                  <a:srgbClr val="00AF50"/>
                </a:solidFill>
                <a:latin typeface="Carlito"/>
                <a:cs typeface="Carlito"/>
              </a:rPr>
              <a:t> </a:t>
            </a:r>
            <a:r>
              <a:rPr sz="1600" dirty="0">
                <a:solidFill>
                  <a:srgbClr val="00AF50"/>
                </a:solidFill>
                <a:latin typeface="Carlito"/>
                <a:cs typeface="Carlito"/>
              </a:rPr>
              <a:t>paydaş</a:t>
            </a:r>
            <a:r>
              <a:rPr sz="1600" spc="-25" dirty="0">
                <a:solidFill>
                  <a:srgbClr val="00AF50"/>
                </a:solidFill>
                <a:latin typeface="Carlito"/>
                <a:cs typeface="Carlito"/>
              </a:rPr>
              <a:t> </a:t>
            </a:r>
            <a:r>
              <a:rPr sz="1600" dirty="0">
                <a:solidFill>
                  <a:srgbClr val="00AF50"/>
                </a:solidFill>
                <a:latin typeface="Carlito"/>
                <a:cs typeface="Carlito"/>
              </a:rPr>
              <a:t>katılımını</a:t>
            </a:r>
            <a:r>
              <a:rPr sz="1600" spc="-35" dirty="0">
                <a:solidFill>
                  <a:srgbClr val="00AF50"/>
                </a:solidFill>
                <a:latin typeface="Carlito"/>
                <a:cs typeface="Carlito"/>
              </a:rPr>
              <a:t> </a:t>
            </a:r>
            <a:r>
              <a:rPr sz="1600" dirty="0">
                <a:solidFill>
                  <a:srgbClr val="00AF50"/>
                </a:solidFill>
                <a:latin typeface="Carlito"/>
                <a:cs typeface="Carlito"/>
              </a:rPr>
              <a:t>içeren</a:t>
            </a:r>
            <a:r>
              <a:rPr sz="1600" spc="-40" dirty="0">
                <a:solidFill>
                  <a:srgbClr val="00AF50"/>
                </a:solidFill>
                <a:latin typeface="Carlito"/>
                <a:cs typeface="Carlito"/>
              </a:rPr>
              <a:t> </a:t>
            </a:r>
            <a:r>
              <a:rPr sz="1600" dirty="0">
                <a:solidFill>
                  <a:srgbClr val="00AF50"/>
                </a:solidFill>
                <a:latin typeface="Carlito"/>
                <a:cs typeface="Carlito"/>
              </a:rPr>
              <a:t>tanımlı</a:t>
            </a:r>
            <a:r>
              <a:rPr sz="1600" spc="-40" dirty="0">
                <a:solidFill>
                  <a:srgbClr val="00AF50"/>
                </a:solidFill>
                <a:latin typeface="Carlito"/>
                <a:cs typeface="Carlito"/>
              </a:rPr>
              <a:t> </a:t>
            </a:r>
            <a:r>
              <a:rPr sz="1600" dirty="0" err="1">
                <a:solidFill>
                  <a:srgbClr val="00AF50"/>
                </a:solidFill>
                <a:latin typeface="Carlito"/>
                <a:cs typeface="Carlito"/>
              </a:rPr>
              <a:t>süreçler</a:t>
            </a:r>
            <a:r>
              <a:rPr sz="1600" spc="-10" dirty="0">
                <a:solidFill>
                  <a:srgbClr val="00AF50"/>
                </a:solidFill>
                <a:latin typeface="Carlito"/>
                <a:cs typeface="Carlito"/>
              </a:rPr>
              <a:t> </a:t>
            </a:r>
            <a:r>
              <a:rPr sz="1600" spc="-10" dirty="0" err="1" smtClean="0">
                <a:solidFill>
                  <a:srgbClr val="00AF50"/>
                </a:solidFill>
                <a:latin typeface="Carlito"/>
                <a:cs typeface="Carlito"/>
              </a:rPr>
              <a:t>bulunmaktadır</a:t>
            </a:r>
            <a:r>
              <a:rPr lang="tr-TR" sz="1600" spc="-10" dirty="0" smtClean="0">
                <a:solidFill>
                  <a:srgbClr val="00AF50"/>
                </a:solidFill>
                <a:latin typeface="Carlito"/>
                <a:cs typeface="Carlito"/>
              </a:rPr>
              <a:t>.</a:t>
            </a:r>
            <a:endParaRPr sz="1600" dirty="0">
              <a:latin typeface="Carlito"/>
              <a:cs typeface="Carlito"/>
            </a:endParaRPr>
          </a:p>
        </p:txBody>
      </p:sp>
    </p:spTree>
    <p:extLst>
      <p:ext uri="{BB962C8B-B14F-4D97-AF65-F5344CB8AC3E}">
        <p14:creationId xmlns:p14="http://schemas.microsoft.com/office/powerpoint/2010/main" val="258371732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3556" y="171570"/>
            <a:ext cx="5692344" cy="566181"/>
          </a:xfrm>
          <a:prstGeom prst="rect">
            <a:avLst/>
          </a:prstGeom>
        </p:spPr>
        <p:txBody>
          <a:bodyPr vert="horz" wrap="square" lIns="0" tIns="12065" rIns="0" bIns="0" rtlCol="0">
            <a:spAutoFit/>
          </a:bodyPr>
          <a:lstStyle/>
          <a:p>
            <a:pPr marL="12700" algn="ctr">
              <a:lnSpc>
                <a:spcPct val="100000"/>
              </a:lnSpc>
              <a:spcBef>
                <a:spcPts val="95"/>
              </a:spcBef>
            </a:pPr>
            <a:r>
              <a:rPr sz="3600" b="1" dirty="0">
                <a:solidFill>
                  <a:srgbClr val="0000CC"/>
                </a:solidFill>
              </a:rPr>
              <a:t>3</a:t>
            </a:r>
            <a:r>
              <a:rPr sz="3600" b="1" spc="-20" dirty="0">
                <a:solidFill>
                  <a:srgbClr val="0000CC"/>
                </a:solidFill>
              </a:rPr>
              <a:t> </a:t>
            </a:r>
            <a:r>
              <a:rPr sz="3600" b="1" dirty="0">
                <a:solidFill>
                  <a:srgbClr val="0000CC"/>
                </a:solidFill>
              </a:rPr>
              <a:t>Olgunluk</a:t>
            </a:r>
            <a:r>
              <a:rPr sz="3600" b="1" spc="-20" dirty="0">
                <a:solidFill>
                  <a:srgbClr val="0000CC"/>
                </a:solidFill>
              </a:rPr>
              <a:t> </a:t>
            </a:r>
            <a:r>
              <a:rPr sz="3600" b="1" spc="-10" dirty="0">
                <a:solidFill>
                  <a:srgbClr val="0000CC"/>
                </a:solidFill>
              </a:rPr>
              <a:t>Düzeyi</a:t>
            </a:r>
            <a:endParaRPr sz="3600" b="1" dirty="0">
              <a:solidFill>
                <a:srgbClr val="0000CC"/>
              </a:solidFill>
            </a:endParaRPr>
          </a:p>
        </p:txBody>
      </p:sp>
      <p:sp>
        <p:nvSpPr>
          <p:cNvPr id="3" name="object 3"/>
          <p:cNvSpPr txBox="1"/>
          <p:nvPr/>
        </p:nvSpPr>
        <p:spPr>
          <a:xfrm>
            <a:off x="609600" y="914400"/>
            <a:ext cx="11201400" cy="5513882"/>
          </a:xfrm>
          <a:prstGeom prst="rect">
            <a:avLst/>
          </a:prstGeom>
        </p:spPr>
        <p:txBody>
          <a:bodyPr vert="horz" wrap="square" lIns="0" tIns="12065" rIns="0" bIns="0" rtlCol="0">
            <a:spAutoFit/>
          </a:bodyPr>
          <a:lstStyle/>
          <a:p>
            <a:pPr marL="12700" marR="5080" algn="just">
              <a:lnSpc>
                <a:spcPct val="107100"/>
              </a:lnSpc>
              <a:spcBef>
                <a:spcPts val="95"/>
              </a:spcBef>
            </a:pPr>
            <a:r>
              <a:rPr sz="1600" dirty="0">
                <a:latin typeface="Carlito"/>
                <a:cs typeface="Carlito"/>
              </a:rPr>
              <a:t>Üniversitemizde,</a:t>
            </a:r>
            <a:r>
              <a:rPr sz="1600" spc="180" dirty="0">
                <a:latin typeface="Carlito"/>
                <a:cs typeface="Carlito"/>
              </a:rPr>
              <a:t> </a:t>
            </a:r>
            <a:r>
              <a:rPr sz="1600" dirty="0">
                <a:latin typeface="Carlito"/>
                <a:cs typeface="Carlito"/>
              </a:rPr>
              <a:t>alan</a:t>
            </a:r>
            <a:r>
              <a:rPr sz="1600" spc="195" dirty="0">
                <a:latin typeface="Carlito"/>
                <a:cs typeface="Carlito"/>
              </a:rPr>
              <a:t> </a:t>
            </a:r>
            <a:r>
              <a:rPr sz="1600" dirty="0">
                <a:latin typeface="Carlito"/>
                <a:cs typeface="Carlito"/>
              </a:rPr>
              <a:t>farklılıklarına</a:t>
            </a:r>
            <a:r>
              <a:rPr sz="1600" spc="185" dirty="0">
                <a:latin typeface="Carlito"/>
                <a:cs typeface="Carlito"/>
              </a:rPr>
              <a:t> </a:t>
            </a:r>
            <a:r>
              <a:rPr sz="1600" dirty="0">
                <a:latin typeface="Carlito"/>
                <a:cs typeface="Carlito"/>
              </a:rPr>
              <a:t>göre</a:t>
            </a:r>
            <a:r>
              <a:rPr sz="1600" spc="200" dirty="0">
                <a:latin typeface="Carlito"/>
                <a:cs typeface="Carlito"/>
              </a:rPr>
              <a:t> </a:t>
            </a:r>
            <a:r>
              <a:rPr sz="1600" dirty="0">
                <a:latin typeface="Carlito"/>
                <a:cs typeface="Carlito"/>
              </a:rPr>
              <a:t>yeterliliklerin</a:t>
            </a:r>
            <a:r>
              <a:rPr sz="1600" spc="185" dirty="0">
                <a:latin typeface="Carlito"/>
                <a:cs typeface="Carlito"/>
              </a:rPr>
              <a:t> </a:t>
            </a:r>
            <a:r>
              <a:rPr sz="1600" dirty="0">
                <a:latin typeface="Carlito"/>
                <a:cs typeface="Carlito"/>
              </a:rPr>
              <a:t>çeşitli</a:t>
            </a:r>
            <a:r>
              <a:rPr sz="1600" spc="200" dirty="0">
                <a:latin typeface="Carlito"/>
                <a:cs typeface="Carlito"/>
              </a:rPr>
              <a:t> </a:t>
            </a:r>
            <a:r>
              <a:rPr sz="1600" dirty="0">
                <a:latin typeface="Carlito"/>
                <a:cs typeface="Carlito"/>
              </a:rPr>
              <a:t>eğitim</a:t>
            </a:r>
            <a:r>
              <a:rPr sz="1600" spc="180" dirty="0">
                <a:latin typeface="Carlito"/>
                <a:cs typeface="Carlito"/>
              </a:rPr>
              <a:t> </a:t>
            </a:r>
            <a:r>
              <a:rPr sz="1600" dirty="0">
                <a:latin typeface="Carlito"/>
                <a:cs typeface="Carlito"/>
              </a:rPr>
              <a:t>türlerine</a:t>
            </a:r>
            <a:r>
              <a:rPr sz="1600" spc="185" dirty="0">
                <a:latin typeface="Carlito"/>
                <a:cs typeface="Carlito"/>
              </a:rPr>
              <a:t> </a:t>
            </a:r>
            <a:r>
              <a:rPr sz="1600" dirty="0">
                <a:latin typeface="Carlito"/>
                <a:cs typeface="Carlito"/>
              </a:rPr>
              <a:t>göre</a:t>
            </a:r>
            <a:r>
              <a:rPr sz="1600" spc="190" dirty="0">
                <a:latin typeface="Carlito"/>
                <a:cs typeface="Carlito"/>
              </a:rPr>
              <a:t> </a:t>
            </a:r>
            <a:r>
              <a:rPr sz="1600" dirty="0">
                <a:latin typeface="Carlito"/>
                <a:cs typeface="Carlito"/>
              </a:rPr>
              <a:t>kazandırılabileceğine</a:t>
            </a:r>
            <a:r>
              <a:rPr sz="1600" spc="190" dirty="0">
                <a:latin typeface="Carlito"/>
                <a:cs typeface="Carlito"/>
              </a:rPr>
              <a:t> </a:t>
            </a:r>
            <a:r>
              <a:rPr sz="1600" dirty="0">
                <a:latin typeface="Carlito"/>
                <a:cs typeface="Carlito"/>
              </a:rPr>
              <a:t>yönelik</a:t>
            </a:r>
            <a:r>
              <a:rPr sz="1600" spc="190" dirty="0">
                <a:latin typeface="Carlito"/>
                <a:cs typeface="Carlito"/>
              </a:rPr>
              <a:t> </a:t>
            </a:r>
            <a:r>
              <a:rPr sz="1600" dirty="0">
                <a:solidFill>
                  <a:srgbClr val="0000CC"/>
                </a:solidFill>
                <a:latin typeface="Carlito"/>
                <a:cs typeface="Carlito"/>
              </a:rPr>
              <a:t>ilke</a:t>
            </a:r>
            <a:r>
              <a:rPr sz="1600" spc="185" dirty="0">
                <a:solidFill>
                  <a:srgbClr val="0000CC"/>
                </a:solidFill>
                <a:latin typeface="Carlito"/>
                <a:cs typeface="Carlito"/>
              </a:rPr>
              <a:t> </a:t>
            </a:r>
            <a:r>
              <a:rPr sz="1600" dirty="0">
                <a:solidFill>
                  <a:srgbClr val="0000CC"/>
                </a:solidFill>
                <a:latin typeface="Carlito"/>
                <a:cs typeface="Carlito"/>
              </a:rPr>
              <a:t>ve</a:t>
            </a:r>
            <a:r>
              <a:rPr sz="1600" spc="195" dirty="0">
                <a:solidFill>
                  <a:srgbClr val="0000CC"/>
                </a:solidFill>
                <a:latin typeface="Carlito"/>
                <a:cs typeface="Carlito"/>
              </a:rPr>
              <a:t> </a:t>
            </a:r>
            <a:r>
              <a:rPr sz="1600" spc="-10" dirty="0">
                <a:solidFill>
                  <a:srgbClr val="0000CC"/>
                </a:solidFill>
                <a:latin typeface="Carlito"/>
                <a:cs typeface="Carlito"/>
              </a:rPr>
              <a:t>kurallar </a:t>
            </a:r>
            <a:r>
              <a:rPr sz="1600" dirty="0">
                <a:solidFill>
                  <a:srgbClr val="0000CC"/>
                </a:solidFill>
                <a:latin typeface="Carlito"/>
                <a:cs typeface="Carlito"/>
              </a:rPr>
              <a:t>belirlenmiştir.</a:t>
            </a:r>
            <a:r>
              <a:rPr sz="1600" spc="315" dirty="0">
                <a:latin typeface="Carlito"/>
                <a:cs typeface="Carlito"/>
              </a:rPr>
              <a:t> </a:t>
            </a:r>
            <a:r>
              <a:rPr sz="1600" dirty="0">
                <a:latin typeface="Carlito"/>
                <a:cs typeface="Carlito"/>
              </a:rPr>
              <a:t>Programların</a:t>
            </a:r>
            <a:r>
              <a:rPr sz="1600" spc="320" dirty="0">
                <a:latin typeface="Carlito"/>
                <a:cs typeface="Carlito"/>
              </a:rPr>
              <a:t> </a:t>
            </a:r>
            <a:r>
              <a:rPr sz="1600" dirty="0">
                <a:latin typeface="Carlito"/>
                <a:cs typeface="Carlito"/>
              </a:rPr>
              <a:t>tasarımı</a:t>
            </a:r>
            <a:r>
              <a:rPr sz="1600" spc="310" dirty="0">
                <a:latin typeface="Carlito"/>
                <a:cs typeface="Carlito"/>
              </a:rPr>
              <a:t> </a:t>
            </a:r>
            <a:r>
              <a:rPr sz="1600" dirty="0">
                <a:latin typeface="Carlito"/>
                <a:cs typeface="Carlito"/>
              </a:rPr>
              <a:t>ve</a:t>
            </a:r>
            <a:r>
              <a:rPr sz="1600" spc="325" dirty="0">
                <a:latin typeface="Carlito"/>
                <a:cs typeface="Carlito"/>
              </a:rPr>
              <a:t> </a:t>
            </a:r>
            <a:r>
              <a:rPr sz="1600" dirty="0">
                <a:latin typeface="Carlito"/>
                <a:cs typeface="Carlito"/>
              </a:rPr>
              <a:t>onayına</a:t>
            </a:r>
            <a:r>
              <a:rPr sz="1600" spc="320" dirty="0">
                <a:latin typeface="Carlito"/>
                <a:cs typeface="Carlito"/>
              </a:rPr>
              <a:t> </a:t>
            </a:r>
            <a:r>
              <a:rPr sz="1600" dirty="0">
                <a:latin typeface="Carlito"/>
                <a:cs typeface="Carlito"/>
              </a:rPr>
              <a:t>ilişkin</a:t>
            </a:r>
            <a:r>
              <a:rPr sz="1600" spc="310" dirty="0">
                <a:latin typeface="Carlito"/>
                <a:cs typeface="Carlito"/>
              </a:rPr>
              <a:t> </a:t>
            </a:r>
            <a:r>
              <a:rPr sz="1600" dirty="0">
                <a:latin typeface="Carlito"/>
                <a:cs typeface="Carlito"/>
              </a:rPr>
              <a:t>tanımlı</a:t>
            </a:r>
            <a:r>
              <a:rPr sz="1600" spc="315" dirty="0">
                <a:latin typeface="Carlito"/>
                <a:cs typeface="Carlito"/>
              </a:rPr>
              <a:t> </a:t>
            </a:r>
            <a:r>
              <a:rPr sz="1600" dirty="0">
                <a:latin typeface="Carlito"/>
                <a:cs typeface="Carlito"/>
              </a:rPr>
              <a:t>süreçler</a:t>
            </a:r>
            <a:r>
              <a:rPr sz="1600" spc="325" dirty="0">
                <a:latin typeface="Carlito"/>
                <a:cs typeface="Carlito"/>
              </a:rPr>
              <a:t> </a:t>
            </a:r>
            <a:r>
              <a:rPr sz="1600" dirty="0">
                <a:latin typeface="Carlito"/>
                <a:cs typeface="Carlito"/>
              </a:rPr>
              <a:t>doğrultusunda</a:t>
            </a:r>
            <a:r>
              <a:rPr sz="1600" spc="320" dirty="0">
                <a:latin typeface="Carlito"/>
                <a:cs typeface="Carlito"/>
              </a:rPr>
              <a:t> </a:t>
            </a:r>
            <a:r>
              <a:rPr sz="1600" dirty="0">
                <a:solidFill>
                  <a:srgbClr val="0000CC"/>
                </a:solidFill>
                <a:latin typeface="Carlito"/>
                <a:cs typeface="Carlito"/>
              </a:rPr>
              <a:t>uygulamalar</a:t>
            </a:r>
            <a:r>
              <a:rPr sz="1600" spc="310" dirty="0">
                <a:solidFill>
                  <a:srgbClr val="0000CC"/>
                </a:solidFill>
                <a:latin typeface="Carlito"/>
                <a:cs typeface="Carlito"/>
              </a:rPr>
              <a:t> </a:t>
            </a:r>
            <a:r>
              <a:rPr sz="1600" dirty="0">
                <a:solidFill>
                  <a:srgbClr val="0000CC"/>
                </a:solidFill>
                <a:latin typeface="Carlito"/>
                <a:cs typeface="Carlito"/>
              </a:rPr>
              <a:t>gerçekleştirilmektedir.</a:t>
            </a:r>
            <a:r>
              <a:rPr sz="1600" spc="315" dirty="0">
                <a:solidFill>
                  <a:srgbClr val="0000CC"/>
                </a:solidFill>
                <a:latin typeface="Carlito"/>
                <a:cs typeface="Carlito"/>
              </a:rPr>
              <a:t> </a:t>
            </a:r>
            <a:r>
              <a:rPr sz="1600" spc="-25" dirty="0">
                <a:latin typeface="Carlito"/>
                <a:cs typeface="Carlito"/>
              </a:rPr>
              <a:t>Bu </a:t>
            </a:r>
            <a:r>
              <a:rPr sz="1600" dirty="0">
                <a:latin typeface="Carlito"/>
                <a:cs typeface="Carlito"/>
              </a:rPr>
              <a:t>uygulamalardan</a:t>
            </a:r>
            <a:r>
              <a:rPr sz="1600" spc="195" dirty="0">
                <a:latin typeface="Carlito"/>
                <a:cs typeface="Carlito"/>
              </a:rPr>
              <a:t> </a:t>
            </a:r>
            <a:r>
              <a:rPr sz="1600" dirty="0">
                <a:solidFill>
                  <a:srgbClr val="0000CC"/>
                </a:solidFill>
                <a:latin typeface="Carlito"/>
                <a:cs typeface="Carlito"/>
              </a:rPr>
              <a:t>bazı</a:t>
            </a:r>
            <a:r>
              <a:rPr sz="1600" spc="204" dirty="0">
                <a:solidFill>
                  <a:srgbClr val="0000CC"/>
                </a:solidFill>
                <a:latin typeface="Carlito"/>
                <a:cs typeface="Carlito"/>
              </a:rPr>
              <a:t> </a:t>
            </a:r>
            <a:r>
              <a:rPr sz="1600" dirty="0">
                <a:solidFill>
                  <a:srgbClr val="0000CC"/>
                </a:solidFill>
                <a:latin typeface="Carlito"/>
                <a:cs typeface="Carlito"/>
              </a:rPr>
              <a:t>sonuçlar</a:t>
            </a:r>
            <a:r>
              <a:rPr sz="1600" spc="195" dirty="0">
                <a:solidFill>
                  <a:srgbClr val="0000CC"/>
                </a:solidFill>
                <a:latin typeface="Carlito"/>
                <a:cs typeface="Carlito"/>
              </a:rPr>
              <a:t> </a:t>
            </a:r>
            <a:r>
              <a:rPr sz="1600" dirty="0">
                <a:latin typeface="Carlito"/>
                <a:cs typeface="Carlito"/>
              </a:rPr>
              <a:t>elde</a:t>
            </a:r>
            <a:r>
              <a:rPr sz="1600" spc="215" dirty="0">
                <a:latin typeface="Carlito"/>
                <a:cs typeface="Carlito"/>
              </a:rPr>
              <a:t> </a:t>
            </a:r>
            <a:r>
              <a:rPr sz="1600" dirty="0">
                <a:latin typeface="Carlito"/>
                <a:cs typeface="Carlito"/>
              </a:rPr>
              <a:t>edilmekte</a:t>
            </a:r>
            <a:r>
              <a:rPr sz="1600" spc="200" dirty="0">
                <a:latin typeface="Carlito"/>
                <a:cs typeface="Carlito"/>
              </a:rPr>
              <a:t> </a:t>
            </a:r>
            <a:r>
              <a:rPr sz="1600" dirty="0">
                <a:latin typeface="Carlito"/>
                <a:cs typeface="Carlito"/>
              </a:rPr>
              <a:t>olup</a:t>
            </a:r>
            <a:r>
              <a:rPr sz="1600" spc="200" dirty="0">
                <a:latin typeface="Carlito"/>
                <a:cs typeface="Carlito"/>
              </a:rPr>
              <a:t> </a:t>
            </a:r>
            <a:r>
              <a:rPr sz="1600" dirty="0">
                <a:latin typeface="Carlito"/>
                <a:cs typeface="Carlito"/>
              </a:rPr>
              <a:t>bu</a:t>
            </a:r>
            <a:r>
              <a:rPr sz="1600" spc="200" dirty="0">
                <a:latin typeface="Carlito"/>
                <a:cs typeface="Carlito"/>
              </a:rPr>
              <a:t> </a:t>
            </a:r>
            <a:r>
              <a:rPr sz="1600" dirty="0">
                <a:latin typeface="Carlito"/>
                <a:cs typeface="Carlito"/>
              </a:rPr>
              <a:t>sonuçların</a:t>
            </a:r>
            <a:r>
              <a:rPr sz="1600" spc="200" dirty="0">
                <a:latin typeface="Carlito"/>
                <a:cs typeface="Carlito"/>
              </a:rPr>
              <a:t> </a:t>
            </a:r>
            <a:r>
              <a:rPr sz="1600" b="1" dirty="0">
                <a:solidFill>
                  <a:srgbClr val="0000CC"/>
                </a:solidFill>
                <a:latin typeface="Carlito"/>
                <a:cs typeface="Carlito"/>
              </a:rPr>
              <a:t>paydaşlarla</a:t>
            </a:r>
            <a:r>
              <a:rPr sz="1600" b="1" spc="200" dirty="0">
                <a:solidFill>
                  <a:srgbClr val="0000CC"/>
                </a:solidFill>
                <a:latin typeface="Carlito"/>
                <a:cs typeface="Carlito"/>
              </a:rPr>
              <a:t> </a:t>
            </a:r>
            <a:r>
              <a:rPr sz="1600" b="1" dirty="0">
                <a:solidFill>
                  <a:srgbClr val="0000CC"/>
                </a:solidFill>
                <a:latin typeface="Carlito"/>
                <a:cs typeface="Carlito"/>
              </a:rPr>
              <a:t>birlikte</a:t>
            </a:r>
            <a:r>
              <a:rPr sz="1600" b="1" spc="200" dirty="0">
                <a:solidFill>
                  <a:srgbClr val="0000CC"/>
                </a:solidFill>
                <a:latin typeface="Carlito"/>
                <a:cs typeface="Carlito"/>
              </a:rPr>
              <a:t> </a:t>
            </a:r>
            <a:r>
              <a:rPr sz="1600" b="1" dirty="0">
                <a:solidFill>
                  <a:srgbClr val="0000CC"/>
                </a:solidFill>
                <a:latin typeface="Carlito"/>
                <a:cs typeface="Carlito"/>
              </a:rPr>
              <a:t>izlenmesi</a:t>
            </a:r>
            <a:r>
              <a:rPr sz="1600" b="1" spc="200" dirty="0">
                <a:solidFill>
                  <a:srgbClr val="0000CC"/>
                </a:solidFill>
                <a:latin typeface="Carlito"/>
                <a:cs typeface="Carlito"/>
              </a:rPr>
              <a:t> </a:t>
            </a:r>
            <a:r>
              <a:rPr sz="1600" b="1" dirty="0">
                <a:solidFill>
                  <a:srgbClr val="0000CC"/>
                </a:solidFill>
                <a:latin typeface="Carlito"/>
                <a:cs typeface="Carlito"/>
              </a:rPr>
              <a:t>sistematik</a:t>
            </a:r>
            <a:r>
              <a:rPr sz="1600" b="1" spc="195" dirty="0">
                <a:solidFill>
                  <a:srgbClr val="0000CC"/>
                </a:solidFill>
                <a:latin typeface="Carlito"/>
                <a:cs typeface="Carlito"/>
              </a:rPr>
              <a:t> </a:t>
            </a:r>
            <a:r>
              <a:rPr sz="1600" b="1" dirty="0">
                <a:solidFill>
                  <a:srgbClr val="0000CC"/>
                </a:solidFill>
                <a:latin typeface="Carlito"/>
                <a:cs typeface="Carlito"/>
              </a:rPr>
              <a:t>olarak</a:t>
            </a:r>
            <a:r>
              <a:rPr sz="1600" b="1" spc="204" dirty="0">
                <a:solidFill>
                  <a:srgbClr val="0000CC"/>
                </a:solidFill>
                <a:latin typeface="Carlito"/>
                <a:cs typeface="Carlito"/>
              </a:rPr>
              <a:t> </a:t>
            </a:r>
            <a:r>
              <a:rPr sz="1600" b="1" spc="-10" dirty="0">
                <a:solidFill>
                  <a:srgbClr val="0000CC"/>
                </a:solidFill>
                <a:latin typeface="Carlito"/>
                <a:cs typeface="Carlito"/>
              </a:rPr>
              <a:t>yapılmaktadır</a:t>
            </a:r>
            <a:r>
              <a:rPr sz="1600" spc="-10" dirty="0">
                <a:latin typeface="Carlito"/>
                <a:cs typeface="Carlito"/>
              </a:rPr>
              <a:t>. </a:t>
            </a:r>
            <a:r>
              <a:rPr sz="1600" dirty="0">
                <a:latin typeface="Carlito"/>
                <a:cs typeface="Carlito"/>
              </a:rPr>
              <a:t>Üniversitemiz,</a:t>
            </a:r>
            <a:r>
              <a:rPr sz="1600" spc="330" dirty="0">
                <a:latin typeface="Carlito"/>
                <a:cs typeface="Carlito"/>
              </a:rPr>
              <a:t> </a:t>
            </a:r>
            <a:r>
              <a:rPr sz="1600" dirty="0">
                <a:latin typeface="Carlito"/>
                <a:cs typeface="Carlito"/>
              </a:rPr>
              <a:t>Bologna</a:t>
            </a:r>
            <a:r>
              <a:rPr sz="1600" spc="335" dirty="0">
                <a:latin typeface="Carlito"/>
                <a:cs typeface="Carlito"/>
              </a:rPr>
              <a:t> </a:t>
            </a:r>
            <a:r>
              <a:rPr sz="1600" dirty="0">
                <a:latin typeface="Carlito"/>
                <a:cs typeface="Carlito"/>
              </a:rPr>
              <a:t>süreci</a:t>
            </a:r>
            <a:r>
              <a:rPr sz="1600" spc="335" dirty="0">
                <a:latin typeface="Carlito"/>
                <a:cs typeface="Carlito"/>
              </a:rPr>
              <a:t> </a:t>
            </a:r>
            <a:r>
              <a:rPr sz="1600" dirty="0">
                <a:latin typeface="Carlito"/>
                <a:cs typeface="Carlito"/>
              </a:rPr>
              <a:t>ile</a:t>
            </a:r>
            <a:r>
              <a:rPr sz="1600" spc="335" dirty="0">
                <a:latin typeface="Carlito"/>
                <a:cs typeface="Carlito"/>
              </a:rPr>
              <a:t> </a:t>
            </a:r>
            <a:r>
              <a:rPr sz="1600" dirty="0">
                <a:latin typeface="Carlito"/>
                <a:cs typeface="Carlito"/>
              </a:rPr>
              <a:t>birlikte</a:t>
            </a:r>
            <a:r>
              <a:rPr sz="1600" spc="330" dirty="0">
                <a:latin typeface="Carlito"/>
                <a:cs typeface="Carlito"/>
              </a:rPr>
              <a:t> </a:t>
            </a:r>
            <a:r>
              <a:rPr sz="1600" dirty="0">
                <a:latin typeface="Carlito"/>
                <a:cs typeface="Carlito"/>
              </a:rPr>
              <a:t>bütün</a:t>
            </a:r>
            <a:r>
              <a:rPr sz="1600" spc="335" dirty="0">
                <a:latin typeface="Carlito"/>
                <a:cs typeface="Carlito"/>
              </a:rPr>
              <a:t> </a:t>
            </a:r>
            <a:r>
              <a:rPr sz="1600" dirty="0">
                <a:latin typeface="Carlito"/>
                <a:cs typeface="Carlito"/>
              </a:rPr>
              <a:t>programlarında</a:t>
            </a:r>
            <a:r>
              <a:rPr sz="1600" spc="335" dirty="0">
                <a:latin typeface="Carlito"/>
                <a:cs typeface="Carlito"/>
              </a:rPr>
              <a:t> </a:t>
            </a:r>
            <a:r>
              <a:rPr sz="1600" dirty="0">
                <a:latin typeface="Carlito"/>
                <a:cs typeface="Carlito"/>
              </a:rPr>
              <a:t>ders</a:t>
            </a:r>
            <a:r>
              <a:rPr sz="1600" spc="335" dirty="0">
                <a:latin typeface="Carlito"/>
                <a:cs typeface="Carlito"/>
              </a:rPr>
              <a:t> </a:t>
            </a:r>
            <a:r>
              <a:rPr sz="1600" dirty="0">
                <a:latin typeface="Carlito"/>
                <a:cs typeface="Carlito"/>
              </a:rPr>
              <a:t>amacı,</a:t>
            </a:r>
            <a:r>
              <a:rPr sz="1600" spc="330" dirty="0">
                <a:latin typeface="Carlito"/>
                <a:cs typeface="Carlito"/>
              </a:rPr>
              <a:t> </a:t>
            </a:r>
            <a:r>
              <a:rPr sz="1600" dirty="0">
                <a:latin typeface="Carlito"/>
                <a:cs typeface="Carlito"/>
              </a:rPr>
              <a:t>ders</a:t>
            </a:r>
            <a:r>
              <a:rPr sz="1600" spc="340" dirty="0">
                <a:latin typeface="Carlito"/>
                <a:cs typeface="Carlito"/>
              </a:rPr>
              <a:t> </a:t>
            </a:r>
            <a:r>
              <a:rPr sz="1600" dirty="0">
                <a:latin typeface="Carlito"/>
                <a:cs typeface="Carlito"/>
              </a:rPr>
              <a:t>öğrenme</a:t>
            </a:r>
            <a:r>
              <a:rPr sz="1600" spc="325" dirty="0">
                <a:latin typeface="Carlito"/>
                <a:cs typeface="Carlito"/>
              </a:rPr>
              <a:t> </a:t>
            </a:r>
            <a:r>
              <a:rPr sz="1600" dirty="0">
                <a:latin typeface="Carlito"/>
                <a:cs typeface="Carlito"/>
              </a:rPr>
              <a:t>çıktıları,</a:t>
            </a:r>
            <a:r>
              <a:rPr sz="1600" spc="340" dirty="0">
                <a:latin typeface="Carlito"/>
                <a:cs typeface="Carlito"/>
              </a:rPr>
              <a:t> </a:t>
            </a:r>
            <a:r>
              <a:rPr sz="1600" dirty="0">
                <a:latin typeface="Carlito"/>
                <a:cs typeface="Carlito"/>
              </a:rPr>
              <a:t>program</a:t>
            </a:r>
            <a:r>
              <a:rPr sz="1600" spc="330" dirty="0">
                <a:latin typeface="Carlito"/>
                <a:cs typeface="Carlito"/>
              </a:rPr>
              <a:t> </a:t>
            </a:r>
            <a:r>
              <a:rPr sz="1600" dirty="0">
                <a:latin typeface="Carlito"/>
                <a:cs typeface="Carlito"/>
              </a:rPr>
              <a:t>çıktıları</a:t>
            </a:r>
            <a:r>
              <a:rPr sz="1600" spc="335" dirty="0">
                <a:latin typeface="Carlito"/>
                <a:cs typeface="Carlito"/>
              </a:rPr>
              <a:t> </a:t>
            </a:r>
            <a:r>
              <a:rPr sz="1600" dirty="0">
                <a:latin typeface="Carlito"/>
                <a:cs typeface="Carlito"/>
              </a:rPr>
              <a:t>TYÇ</a:t>
            </a:r>
            <a:r>
              <a:rPr sz="1600" spc="325" dirty="0">
                <a:latin typeface="Carlito"/>
                <a:cs typeface="Carlito"/>
              </a:rPr>
              <a:t> </a:t>
            </a:r>
            <a:r>
              <a:rPr sz="1600" spc="-25" dirty="0">
                <a:latin typeface="Carlito"/>
                <a:cs typeface="Carlito"/>
              </a:rPr>
              <a:t>ile </a:t>
            </a:r>
            <a:r>
              <a:rPr sz="1600" spc="-10" dirty="0">
                <a:latin typeface="Carlito"/>
                <a:cs typeface="Carlito"/>
              </a:rPr>
              <a:t>ilişkilendirilmiştir.</a:t>
            </a:r>
            <a:endParaRPr sz="1600" dirty="0">
              <a:latin typeface="Carlito"/>
              <a:cs typeface="Carlito"/>
            </a:endParaRPr>
          </a:p>
          <a:p>
            <a:pPr>
              <a:lnSpc>
                <a:spcPct val="100000"/>
              </a:lnSpc>
              <a:spcBef>
                <a:spcPts val="1700"/>
              </a:spcBef>
            </a:pPr>
            <a:endParaRPr sz="1600" dirty="0">
              <a:latin typeface="Carlito"/>
              <a:cs typeface="Carlito"/>
            </a:endParaRPr>
          </a:p>
          <a:p>
            <a:pPr marL="12700" marR="106045" algn="just">
              <a:lnSpc>
                <a:spcPct val="106900"/>
              </a:lnSpc>
            </a:pPr>
            <a:r>
              <a:rPr sz="1600" b="1" dirty="0">
                <a:solidFill>
                  <a:srgbClr val="FF0000"/>
                </a:solidFill>
                <a:latin typeface="Carlito"/>
                <a:cs typeface="Carlito"/>
              </a:rPr>
              <a:t>Olgunluk</a:t>
            </a:r>
            <a:r>
              <a:rPr sz="1600" b="1" spc="-20" dirty="0">
                <a:solidFill>
                  <a:srgbClr val="FF0000"/>
                </a:solidFill>
                <a:latin typeface="Carlito"/>
                <a:cs typeface="Carlito"/>
              </a:rPr>
              <a:t> </a:t>
            </a:r>
            <a:r>
              <a:rPr sz="1600" b="1" dirty="0">
                <a:solidFill>
                  <a:srgbClr val="FF0000"/>
                </a:solidFill>
                <a:latin typeface="Carlito"/>
                <a:cs typeface="Carlito"/>
              </a:rPr>
              <a:t>düzeyi:</a:t>
            </a:r>
            <a:r>
              <a:rPr sz="1600" b="1" spc="-35" dirty="0">
                <a:solidFill>
                  <a:srgbClr val="FF0000"/>
                </a:solidFill>
                <a:latin typeface="Carlito"/>
                <a:cs typeface="Carlito"/>
              </a:rPr>
              <a:t> </a:t>
            </a:r>
            <a:r>
              <a:rPr sz="1600" spc="-10" dirty="0">
                <a:latin typeface="Carlito"/>
                <a:cs typeface="Carlito"/>
              </a:rPr>
              <a:t>Programların</a:t>
            </a:r>
            <a:r>
              <a:rPr sz="1600" spc="-25" dirty="0">
                <a:latin typeface="Carlito"/>
                <a:cs typeface="Carlito"/>
              </a:rPr>
              <a:t> </a:t>
            </a:r>
            <a:r>
              <a:rPr sz="1600" dirty="0">
                <a:latin typeface="Carlito"/>
                <a:cs typeface="Carlito"/>
              </a:rPr>
              <a:t>tasarım</a:t>
            </a:r>
            <a:r>
              <a:rPr sz="1600" spc="-45" dirty="0">
                <a:latin typeface="Carlito"/>
                <a:cs typeface="Carlito"/>
              </a:rPr>
              <a:t> </a:t>
            </a:r>
            <a:r>
              <a:rPr sz="1600" dirty="0">
                <a:latin typeface="Carlito"/>
                <a:cs typeface="Carlito"/>
              </a:rPr>
              <a:t>ve</a:t>
            </a:r>
            <a:r>
              <a:rPr sz="1600" spc="-35" dirty="0">
                <a:latin typeface="Carlito"/>
                <a:cs typeface="Carlito"/>
              </a:rPr>
              <a:t> </a:t>
            </a:r>
            <a:r>
              <a:rPr sz="1600" dirty="0">
                <a:latin typeface="Carlito"/>
                <a:cs typeface="Carlito"/>
              </a:rPr>
              <a:t>onay</a:t>
            </a:r>
            <a:r>
              <a:rPr sz="1600" spc="-40" dirty="0">
                <a:latin typeface="Carlito"/>
                <a:cs typeface="Carlito"/>
              </a:rPr>
              <a:t> </a:t>
            </a:r>
            <a:r>
              <a:rPr sz="1600" dirty="0">
                <a:latin typeface="Carlito"/>
                <a:cs typeface="Carlito"/>
              </a:rPr>
              <a:t>süreçleri</a:t>
            </a:r>
            <a:r>
              <a:rPr sz="1600" spc="-15" dirty="0">
                <a:latin typeface="Carlito"/>
                <a:cs typeface="Carlito"/>
              </a:rPr>
              <a:t> </a:t>
            </a:r>
            <a:r>
              <a:rPr sz="1600" spc="-10" dirty="0">
                <a:latin typeface="Carlito"/>
                <a:cs typeface="Carlito"/>
              </a:rPr>
              <a:t>sistematik</a:t>
            </a:r>
            <a:r>
              <a:rPr sz="1600" spc="-70" dirty="0">
                <a:latin typeface="Carlito"/>
                <a:cs typeface="Carlito"/>
              </a:rPr>
              <a:t> </a:t>
            </a:r>
            <a:r>
              <a:rPr sz="1600" dirty="0">
                <a:latin typeface="Carlito"/>
                <a:cs typeface="Carlito"/>
              </a:rPr>
              <a:t>olarak</a:t>
            </a:r>
            <a:r>
              <a:rPr sz="1600" spc="-30" dirty="0">
                <a:latin typeface="Carlito"/>
                <a:cs typeface="Carlito"/>
              </a:rPr>
              <a:t> </a:t>
            </a:r>
            <a:r>
              <a:rPr sz="1600" spc="-10" dirty="0">
                <a:latin typeface="Carlito"/>
                <a:cs typeface="Carlito"/>
              </a:rPr>
              <a:t>izlenmekte</a:t>
            </a:r>
            <a:r>
              <a:rPr sz="1600" spc="-30" dirty="0">
                <a:latin typeface="Carlito"/>
                <a:cs typeface="Carlito"/>
              </a:rPr>
              <a:t> </a:t>
            </a:r>
            <a:r>
              <a:rPr sz="1600" dirty="0">
                <a:latin typeface="Carlito"/>
                <a:cs typeface="Carlito"/>
              </a:rPr>
              <a:t>ve</a:t>
            </a:r>
            <a:r>
              <a:rPr sz="1600" spc="-35" dirty="0">
                <a:latin typeface="Carlito"/>
                <a:cs typeface="Carlito"/>
              </a:rPr>
              <a:t> </a:t>
            </a:r>
            <a:r>
              <a:rPr sz="1600" dirty="0">
                <a:latin typeface="Carlito"/>
                <a:cs typeface="Carlito"/>
              </a:rPr>
              <a:t>ilgili</a:t>
            </a:r>
            <a:r>
              <a:rPr sz="1600" spc="-75" dirty="0">
                <a:latin typeface="Carlito"/>
                <a:cs typeface="Carlito"/>
              </a:rPr>
              <a:t> </a:t>
            </a:r>
            <a:r>
              <a:rPr sz="1600" dirty="0">
                <a:latin typeface="Carlito"/>
                <a:cs typeface="Carlito"/>
              </a:rPr>
              <a:t>paydaşlarla</a:t>
            </a:r>
            <a:r>
              <a:rPr sz="1600" spc="-60" dirty="0">
                <a:latin typeface="Carlito"/>
                <a:cs typeface="Carlito"/>
              </a:rPr>
              <a:t> </a:t>
            </a:r>
            <a:r>
              <a:rPr sz="1600" dirty="0">
                <a:latin typeface="Carlito"/>
                <a:cs typeface="Carlito"/>
              </a:rPr>
              <a:t>birlikte</a:t>
            </a:r>
            <a:r>
              <a:rPr sz="1600" spc="-55" dirty="0">
                <a:latin typeface="Carlito"/>
                <a:cs typeface="Carlito"/>
              </a:rPr>
              <a:t> </a:t>
            </a:r>
            <a:r>
              <a:rPr sz="1600" spc="-10" dirty="0">
                <a:latin typeface="Carlito"/>
                <a:cs typeface="Carlito"/>
              </a:rPr>
              <a:t>değerlendirilerek iyileştirilmektedir.</a:t>
            </a:r>
            <a:endParaRPr sz="1600" dirty="0">
              <a:latin typeface="Carlito"/>
              <a:cs typeface="Carlito"/>
            </a:endParaRPr>
          </a:p>
          <a:p>
            <a:pPr>
              <a:lnSpc>
                <a:spcPct val="100000"/>
              </a:lnSpc>
              <a:spcBef>
                <a:spcPts val="1839"/>
              </a:spcBef>
            </a:pPr>
            <a:endParaRPr sz="1600" dirty="0">
              <a:latin typeface="Carlito"/>
              <a:cs typeface="Carlito"/>
            </a:endParaRPr>
          </a:p>
          <a:p>
            <a:pPr marL="12700">
              <a:lnSpc>
                <a:spcPct val="100000"/>
              </a:lnSpc>
            </a:pPr>
            <a:r>
              <a:rPr sz="1600" b="1" dirty="0">
                <a:latin typeface="Carlito"/>
                <a:cs typeface="Carlito"/>
              </a:rPr>
              <a:t>Örnek</a:t>
            </a:r>
            <a:r>
              <a:rPr sz="1600" b="1" spc="-20" dirty="0">
                <a:latin typeface="Carlito"/>
                <a:cs typeface="Carlito"/>
              </a:rPr>
              <a:t> </a:t>
            </a:r>
            <a:r>
              <a:rPr sz="1600" b="1" dirty="0">
                <a:latin typeface="Carlito"/>
                <a:cs typeface="Carlito"/>
              </a:rPr>
              <a:t>Kanıt:</a:t>
            </a:r>
            <a:r>
              <a:rPr sz="1600" b="1" spc="-45" dirty="0">
                <a:latin typeface="Carlito"/>
                <a:cs typeface="Carlito"/>
              </a:rPr>
              <a:t> </a:t>
            </a:r>
            <a:r>
              <a:rPr sz="1600" spc="-10" dirty="0">
                <a:latin typeface="Carlito"/>
                <a:cs typeface="Carlito"/>
              </a:rPr>
              <a:t>Egitim_ogretim_programlari_tasarimi_ve_onayi_yonergesi.pdf</a:t>
            </a:r>
            <a:endParaRPr sz="1600" dirty="0">
              <a:latin typeface="Carlito"/>
              <a:cs typeface="Carlito"/>
            </a:endParaRPr>
          </a:p>
          <a:p>
            <a:pPr marL="12700">
              <a:lnSpc>
                <a:spcPct val="100000"/>
              </a:lnSpc>
              <a:spcBef>
                <a:spcPts val="130"/>
              </a:spcBef>
            </a:pPr>
            <a:r>
              <a:rPr sz="1600" b="1" dirty="0">
                <a:latin typeface="Carlito"/>
                <a:cs typeface="Carlito"/>
              </a:rPr>
              <a:t>Örnek</a:t>
            </a:r>
            <a:r>
              <a:rPr sz="1600" b="1" spc="-20" dirty="0">
                <a:latin typeface="Carlito"/>
                <a:cs typeface="Carlito"/>
              </a:rPr>
              <a:t> </a:t>
            </a:r>
            <a:r>
              <a:rPr sz="1600" b="1" dirty="0">
                <a:latin typeface="Carlito"/>
                <a:cs typeface="Carlito"/>
              </a:rPr>
              <a:t>Kanıt:</a:t>
            </a:r>
            <a:r>
              <a:rPr sz="1600" b="1" spc="-45" dirty="0">
                <a:latin typeface="Carlito"/>
                <a:cs typeface="Carlito"/>
              </a:rPr>
              <a:t> </a:t>
            </a:r>
            <a:r>
              <a:rPr sz="1600" spc="-10" dirty="0">
                <a:latin typeface="Carlito"/>
                <a:cs typeface="Carlito"/>
              </a:rPr>
              <a:t>Egitim_komisyonu_calısma_yonergesi.pdf</a:t>
            </a:r>
            <a:endParaRPr sz="1600" dirty="0">
              <a:latin typeface="Carlito"/>
              <a:cs typeface="Carlito"/>
            </a:endParaRPr>
          </a:p>
          <a:p>
            <a:pPr marL="12700">
              <a:lnSpc>
                <a:spcPct val="100000"/>
              </a:lnSpc>
              <a:spcBef>
                <a:spcPts val="145"/>
              </a:spcBef>
            </a:pPr>
            <a:r>
              <a:rPr sz="1600" b="1" dirty="0">
                <a:latin typeface="Carlito"/>
                <a:cs typeface="Carlito"/>
              </a:rPr>
              <a:t>Örnek</a:t>
            </a:r>
            <a:r>
              <a:rPr sz="1600" b="1" spc="5" dirty="0">
                <a:latin typeface="Carlito"/>
                <a:cs typeface="Carlito"/>
              </a:rPr>
              <a:t> </a:t>
            </a:r>
            <a:r>
              <a:rPr sz="1600" b="1" dirty="0">
                <a:latin typeface="Carlito"/>
                <a:cs typeface="Carlito"/>
              </a:rPr>
              <a:t>Kanıt:</a:t>
            </a:r>
            <a:r>
              <a:rPr sz="1600" b="1" spc="-25" dirty="0">
                <a:latin typeface="Carlito"/>
                <a:cs typeface="Carlito"/>
              </a:rPr>
              <a:t> </a:t>
            </a:r>
            <a:r>
              <a:rPr sz="1600" spc="-20" dirty="0">
                <a:latin typeface="Carlito"/>
                <a:cs typeface="Carlito"/>
              </a:rPr>
              <a:t>2023-</a:t>
            </a:r>
            <a:r>
              <a:rPr sz="1600" spc="-10" dirty="0">
                <a:latin typeface="Carlito"/>
                <a:cs typeface="Carlito"/>
              </a:rPr>
              <a:t>2024_egitim_ogretim_yili_akademik_takvimi.pdf</a:t>
            </a:r>
            <a:endParaRPr sz="1600" dirty="0">
              <a:latin typeface="Carlito"/>
              <a:cs typeface="Carlito"/>
            </a:endParaRPr>
          </a:p>
          <a:p>
            <a:pPr marL="12700">
              <a:lnSpc>
                <a:spcPct val="100000"/>
              </a:lnSpc>
              <a:spcBef>
                <a:spcPts val="135"/>
              </a:spcBef>
            </a:pPr>
            <a:r>
              <a:rPr sz="1600" b="1" dirty="0">
                <a:latin typeface="Carlito"/>
                <a:cs typeface="Carlito"/>
              </a:rPr>
              <a:t>Örnek</a:t>
            </a:r>
            <a:r>
              <a:rPr sz="1600" b="1" spc="-20" dirty="0">
                <a:latin typeface="Carlito"/>
                <a:cs typeface="Carlito"/>
              </a:rPr>
              <a:t> </a:t>
            </a:r>
            <a:r>
              <a:rPr sz="1600" b="1" dirty="0">
                <a:latin typeface="Carlito"/>
                <a:cs typeface="Carlito"/>
              </a:rPr>
              <a:t>Kanıt:</a:t>
            </a:r>
            <a:r>
              <a:rPr sz="1600" b="1" spc="-45" dirty="0">
                <a:latin typeface="Carlito"/>
                <a:cs typeface="Carlito"/>
              </a:rPr>
              <a:t> </a:t>
            </a:r>
            <a:r>
              <a:rPr sz="1600" spc="-10" dirty="0">
                <a:latin typeface="Carlito"/>
                <a:cs typeface="Carlito"/>
              </a:rPr>
              <a:t>Mufredat_ve_ders_ekleme_formu.pdf</a:t>
            </a:r>
            <a:endParaRPr sz="1600" dirty="0">
              <a:latin typeface="Carlito"/>
              <a:cs typeface="Carlito"/>
            </a:endParaRPr>
          </a:p>
          <a:p>
            <a:pPr>
              <a:lnSpc>
                <a:spcPct val="100000"/>
              </a:lnSpc>
              <a:spcBef>
                <a:spcPts val="1680"/>
              </a:spcBef>
            </a:pPr>
            <a:endParaRPr sz="1600" dirty="0">
              <a:latin typeface="Carlito"/>
              <a:cs typeface="Carlito"/>
            </a:endParaRPr>
          </a:p>
          <a:p>
            <a:pPr marL="12700" marR="578485">
              <a:lnSpc>
                <a:spcPct val="100000"/>
              </a:lnSpc>
            </a:pPr>
            <a:r>
              <a:rPr sz="1600" b="1" dirty="0">
                <a:solidFill>
                  <a:srgbClr val="FF0000"/>
                </a:solidFill>
                <a:latin typeface="Carlito"/>
                <a:cs typeface="Carlito"/>
              </a:rPr>
              <a:t>Kurum</a:t>
            </a:r>
            <a:r>
              <a:rPr sz="1600" b="1" spc="170" dirty="0">
                <a:solidFill>
                  <a:srgbClr val="FF0000"/>
                </a:solidFill>
                <a:latin typeface="Carlito"/>
                <a:cs typeface="Carlito"/>
              </a:rPr>
              <a:t> </a:t>
            </a:r>
            <a:r>
              <a:rPr sz="1600" b="1" dirty="0">
                <a:solidFill>
                  <a:srgbClr val="FF0000"/>
                </a:solidFill>
                <a:latin typeface="Carlito"/>
                <a:cs typeface="Carlito"/>
              </a:rPr>
              <a:t>Tarafından</a:t>
            </a:r>
            <a:r>
              <a:rPr sz="1600" b="1" spc="185" dirty="0">
                <a:solidFill>
                  <a:srgbClr val="FF0000"/>
                </a:solidFill>
                <a:latin typeface="Carlito"/>
                <a:cs typeface="Carlito"/>
              </a:rPr>
              <a:t> </a:t>
            </a:r>
            <a:r>
              <a:rPr sz="1600" b="1" dirty="0">
                <a:solidFill>
                  <a:srgbClr val="FF0000"/>
                </a:solidFill>
                <a:latin typeface="Carlito"/>
                <a:cs typeface="Carlito"/>
              </a:rPr>
              <a:t>Belirlenen</a:t>
            </a:r>
            <a:r>
              <a:rPr sz="1600" b="1" spc="175" dirty="0">
                <a:solidFill>
                  <a:srgbClr val="FF0000"/>
                </a:solidFill>
                <a:latin typeface="Carlito"/>
                <a:cs typeface="Carlito"/>
              </a:rPr>
              <a:t> </a:t>
            </a:r>
            <a:r>
              <a:rPr sz="1600" b="1" dirty="0">
                <a:solidFill>
                  <a:srgbClr val="FF0000"/>
                </a:solidFill>
                <a:latin typeface="Carlito"/>
                <a:cs typeface="Carlito"/>
              </a:rPr>
              <a:t>(4</a:t>
            </a:r>
            <a:r>
              <a:rPr sz="1600" b="1" spc="170" dirty="0">
                <a:solidFill>
                  <a:srgbClr val="FF0000"/>
                </a:solidFill>
                <a:latin typeface="Carlito"/>
                <a:cs typeface="Carlito"/>
              </a:rPr>
              <a:t> </a:t>
            </a:r>
            <a:r>
              <a:rPr sz="1600" b="1" dirty="0">
                <a:solidFill>
                  <a:srgbClr val="FF0000"/>
                </a:solidFill>
                <a:latin typeface="Carlito"/>
                <a:cs typeface="Carlito"/>
              </a:rPr>
              <a:t>olgunluk</a:t>
            </a:r>
            <a:r>
              <a:rPr sz="1600" b="1" spc="180" dirty="0">
                <a:solidFill>
                  <a:srgbClr val="FF0000"/>
                </a:solidFill>
                <a:latin typeface="Carlito"/>
                <a:cs typeface="Carlito"/>
              </a:rPr>
              <a:t> </a:t>
            </a:r>
            <a:r>
              <a:rPr sz="1600" b="1" dirty="0">
                <a:solidFill>
                  <a:srgbClr val="FF0000"/>
                </a:solidFill>
                <a:latin typeface="Carlito"/>
                <a:cs typeface="Carlito"/>
              </a:rPr>
              <a:t>düzeyi)</a:t>
            </a:r>
            <a:r>
              <a:rPr sz="1600" b="1" spc="170" dirty="0">
                <a:solidFill>
                  <a:srgbClr val="FF0000"/>
                </a:solidFill>
                <a:latin typeface="Carlito"/>
                <a:cs typeface="Carlito"/>
              </a:rPr>
              <a:t> </a:t>
            </a:r>
            <a:r>
              <a:rPr sz="1600" b="1" dirty="0">
                <a:solidFill>
                  <a:srgbClr val="FF0000"/>
                </a:solidFill>
                <a:latin typeface="Carlito"/>
                <a:cs typeface="Carlito"/>
              </a:rPr>
              <a:t>Programların</a:t>
            </a:r>
            <a:r>
              <a:rPr sz="1600" b="1" spc="180" dirty="0">
                <a:solidFill>
                  <a:srgbClr val="FF0000"/>
                </a:solidFill>
                <a:latin typeface="Carlito"/>
                <a:cs typeface="Carlito"/>
              </a:rPr>
              <a:t> </a:t>
            </a:r>
            <a:r>
              <a:rPr sz="1600" b="1" dirty="0">
                <a:solidFill>
                  <a:srgbClr val="FF0000"/>
                </a:solidFill>
                <a:latin typeface="Carlito"/>
                <a:cs typeface="Carlito"/>
              </a:rPr>
              <a:t>Tasarımı</a:t>
            </a:r>
            <a:r>
              <a:rPr sz="1600" b="1" spc="180" dirty="0">
                <a:solidFill>
                  <a:srgbClr val="FF0000"/>
                </a:solidFill>
                <a:latin typeface="Carlito"/>
                <a:cs typeface="Carlito"/>
              </a:rPr>
              <a:t> </a:t>
            </a:r>
            <a:r>
              <a:rPr sz="1600" b="1" dirty="0">
                <a:solidFill>
                  <a:srgbClr val="FF0000"/>
                </a:solidFill>
                <a:latin typeface="Carlito"/>
                <a:cs typeface="Carlito"/>
              </a:rPr>
              <a:t>ve</a:t>
            </a:r>
            <a:r>
              <a:rPr sz="1600" b="1" spc="170" dirty="0">
                <a:solidFill>
                  <a:srgbClr val="FF0000"/>
                </a:solidFill>
                <a:latin typeface="Carlito"/>
                <a:cs typeface="Carlito"/>
              </a:rPr>
              <a:t> </a:t>
            </a:r>
            <a:r>
              <a:rPr sz="1600" b="1" dirty="0">
                <a:solidFill>
                  <a:srgbClr val="FF0000"/>
                </a:solidFill>
                <a:latin typeface="Carlito"/>
                <a:cs typeface="Carlito"/>
              </a:rPr>
              <a:t>Onayı</a:t>
            </a:r>
            <a:r>
              <a:rPr sz="1600" b="1" spc="175" dirty="0">
                <a:solidFill>
                  <a:srgbClr val="FF0000"/>
                </a:solidFill>
                <a:latin typeface="Carlito"/>
                <a:cs typeface="Carlito"/>
              </a:rPr>
              <a:t> </a:t>
            </a:r>
            <a:r>
              <a:rPr sz="1600" dirty="0">
                <a:solidFill>
                  <a:srgbClr val="FF0000"/>
                </a:solidFill>
                <a:latin typeface="Carlito"/>
                <a:cs typeface="Carlito"/>
              </a:rPr>
              <a:t>Olgunluk</a:t>
            </a:r>
            <a:r>
              <a:rPr sz="1600" spc="165" dirty="0">
                <a:solidFill>
                  <a:srgbClr val="FF0000"/>
                </a:solidFill>
                <a:latin typeface="Carlito"/>
                <a:cs typeface="Carlito"/>
              </a:rPr>
              <a:t> </a:t>
            </a:r>
            <a:r>
              <a:rPr sz="1600" dirty="0">
                <a:solidFill>
                  <a:srgbClr val="FF0000"/>
                </a:solidFill>
                <a:latin typeface="Carlito"/>
                <a:cs typeface="Carlito"/>
              </a:rPr>
              <a:t>Düzeyi:</a:t>
            </a:r>
            <a:r>
              <a:rPr sz="1600" spc="175" dirty="0">
                <a:solidFill>
                  <a:srgbClr val="FF0000"/>
                </a:solidFill>
                <a:latin typeface="Carlito"/>
                <a:cs typeface="Carlito"/>
              </a:rPr>
              <a:t> </a:t>
            </a:r>
            <a:r>
              <a:rPr sz="1600" dirty="0">
                <a:solidFill>
                  <a:srgbClr val="FF0000"/>
                </a:solidFill>
                <a:latin typeface="Carlito"/>
                <a:cs typeface="Carlito"/>
              </a:rPr>
              <a:t>Süreçler</a:t>
            </a:r>
            <a:r>
              <a:rPr sz="1600" spc="165" dirty="0">
                <a:solidFill>
                  <a:srgbClr val="FF0000"/>
                </a:solidFill>
                <a:latin typeface="Carlito"/>
                <a:cs typeface="Carlito"/>
              </a:rPr>
              <a:t> </a:t>
            </a:r>
            <a:r>
              <a:rPr sz="1600" spc="-10" dirty="0">
                <a:solidFill>
                  <a:srgbClr val="FF0000"/>
                </a:solidFill>
                <a:latin typeface="Carlito"/>
                <a:cs typeface="Carlito"/>
              </a:rPr>
              <a:t>sistematik </a:t>
            </a:r>
            <a:r>
              <a:rPr sz="1600" dirty="0">
                <a:solidFill>
                  <a:srgbClr val="FF0000"/>
                </a:solidFill>
                <a:latin typeface="Carlito"/>
                <a:cs typeface="Carlito"/>
              </a:rPr>
              <a:t>olarak izlenmekte</a:t>
            </a:r>
            <a:r>
              <a:rPr sz="1600" spc="5" dirty="0">
                <a:solidFill>
                  <a:srgbClr val="FF0000"/>
                </a:solidFill>
                <a:latin typeface="Carlito"/>
                <a:cs typeface="Carlito"/>
              </a:rPr>
              <a:t> </a:t>
            </a:r>
            <a:r>
              <a:rPr sz="1600" dirty="0">
                <a:solidFill>
                  <a:srgbClr val="FF0000"/>
                </a:solidFill>
                <a:latin typeface="Carlito"/>
                <a:cs typeface="Carlito"/>
              </a:rPr>
              <a:t>ve ilgili</a:t>
            </a:r>
            <a:r>
              <a:rPr sz="1600" spc="-10" dirty="0">
                <a:solidFill>
                  <a:srgbClr val="FF0000"/>
                </a:solidFill>
                <a:latin typeface="Carlito"/>
                <a:cs typeface="Carlito"/>
              </a:rPr>
              <a:t> paydaşlarla</a:t>
            </a:r>
            <a:r>
              <a:rPr sz="1600" spc="-55" dirty="0">
                <a:solidFill>
                  <a:srgbClr val="FF0000"/>
                </a:solidFill>
                <a:latin typeface="Carlito"/>
                <a:cs typeface="Carlito"/>
              </a:rPr>
              <a:t> </a:t>
            </a:r>
            <a:r>
              <a:rPr sz="1600" dirty="0">
                <a:solidFill>
                  <a:srgbClr val="FF0000"/>
                </a:solidFill>
                <a:latin typeface="Carlito"/>
                <a:cs typeface="Carlito"/>
              </a:rPr>
              <a:t>birlikte</a:t>
            </a:r>
            <a:r>
              <a:rPr sz="1600" spc="-5" dirty="0">
                <a:solidFill>
                  <a:srgbClr val="FF0000"/>
                </a:solidFill>
                <a:latin typeface="Carlito"/>
                <a:cs typeface="Carlito"/>
              </a:rPr>
              <a:t> </a:t>
            </a:r>
            <a:r>
              <a:rPr sz="1600" spc="-10" dirty="0">
                <a:solidFill>
                  <a:srgbClr val="FF0000"/>
                </a:solidFill>
                <a:latin typeface="Carlito"/>
                <a:cs typeface="Carlito"/>
              </a:rPr>
              <a:t>değerlendirilerek</a:t>
            </a:r>
            <a:r>
              <a:rPr sz="1600" spc="10" dirty="0">
                <a:solidFill>
                  <a:srgbClr val="FF0000"/>
                </a:solidFill>
                <a:latin typeface="Carlito"/>
                <a:cs typeface="Carlito"/>
              </a:rPr>
              <a:t> </a:t>
            </a:r>
            <a:r>
              <a:rPr sz="1600" spc="-10" dirty="0">
                <a:solidFill>
                  <a:srgbClr val="FF0000"/>
                </a:solidFill>
                <a:latin typeface="Carlito"/>
                <a:cs typeface="Carlito"/>
              </a:rPr>
              <a:t>iyileştirilmektedir.</a:t>
            </a:r>
            <a:endParaRPr sz="1600" dirty="0">
              <a:latin typeface="Carlito"/>
              <a:cs typeface="Carlito"/>
            </a:endParaRPr>
          </a:p>
          <a:p>
            <a:pPr marL="12700">
              <a:lnSpc>
                <a:spcPct val="100000"/>
              </a:lnSpc>
              <a:spcBef>
                <a:spcPts val="1920"/>
              </a:spcBef>
            </a:pPr>
            <a:r>
              <a:rPr sz="1600" b="1" dirty="0">
                <a:solidFill>
                  <a:srgbClr val="00AF50"/>
                </a:solidFill>
                <a:latin typeface="Carlito"/>
                <a:cs typeface="Carlito"/>
              </a:rPr>
              <a:t>YÖKAK</a:t>
            </a:r>
            <a:r>
              <a:rPr sz="1600" b="1" spc="-20" dirty="0">
                <a:solidFill>
                  <a:srgbClr val="00AF50"/>
                </a:solidFill>
                <a:latin typeface="Carlito"/>
                <a:cs typeface="Carlito"/>
              </a:rPr>
              <a:t> </a:t>
            </a:r>
            <a:r>
              <a:rPr sz="1600" b="1" dirty="0">
                <a:solidFill>
                  <a:srgbClr val="00AF50"/>
                </a:solidFill>
                <a:latin typeface="Carlito"/>
                <a:cs typeface="Carlito"/>
              </a:rPr>
              <a:t>Geri</a:t>
            </a:r>
            <a:r>
              <a:rPr sz="1600" b="1" spc="-20" dirty="0">
                <a:solidFill>
                  <a:srgbClr val="00AF50"/>
                </a:solidFill>
                <a:latin typeface="Carlito"/>
                <a:cs typeface="Carlito"/>
              </a:rPr>
              <a:t> </a:t>
            </a:r>
            <a:r>
              <a:rPr sz="1600" b="1" dirty="0">
                <a:solidFill>
                  <a:srgbClr val="00AF50"/>
                </a:solidFill>
                <a:latin typeface="Carlito"/>
                <a:cs typeface="Carlito"/>
              </a:rPr>
              <a:t>Bildirim</a:t>
            </a:r>
            <a:r>
              <a:rPr sz="1600" b="1" spc="320" dirty="0">
                <a:solidFill>
                  <a:srgbClr val="00AF50"/>
                </a:solidFill>
                <a:latin typeface="Carlito"/>
                <a:cs typeface="Carlito"/>
              </a:rPr>
              <a:t> </a:t>
            </a:r>
            <a:r>
              <a:rPr sz="1600" b="1" dirty="0">
                <a:solidFill>
                  <a:srgbClr val="00AF50"/>
                </a:solidFill>
                <a:latin typeface="Carlito"/>
                <a:cs typeface="Carlito"/>
              </a:rPr>
              <a:t>(3</a:t>
            </a:r>
            <a:r>
              <a:rPr sz="1600" b="1" spc="-30" dirty="0">
                <a:solidFill>
                  <a:srgbClr val="00AF50"/>
                </a:solidFill>
                <a:latin typeface="Carlito"/>
                <a:cs typeface="Carlito"/>
              </a:rPr>
              <a:t> </a:t>
            </a:r>
            <a:r>
              <a:rPr sz="1600" b="1" dirty="0">
                <a:solidFill>
                  <a:srgbClr val="00AF50"/>
                </a:solidFill>
                <a:latin typeface="Carlito"/>
                <a:cs typeface="Carlito"/>
              </a:rPr>
              <a:t>olgunluk</a:t>
            </a:r>
            <a:r>
              <a:rPr sz="1600" b="1" spc="-10" dirty="0">
                <a:solidFill>
                  <a:srgbClr val="00AF50"/>
                </a:solidFill>
                <a:latin typeface="Carlito"/>
                <a:cs typeface="Carlito"/>
              </a:rPr>
              <a:t> </a:t>
            </a:r>
            <a:r>
              <a:rPr sz="1600" b="1" dirty="0">
                <a:solidFill>
                  <a:srgbClr val="00AF50"/>
                </a:solidFill>
                <a:latin typeface="Carlito"/>
                <a:cs typeface="Carlito"/>
              </a:rPr>
              <a:t>düzeyi)</a:t>
            </a:r>
            <a:r>
              <a:rPr sz="1600" b="1" spc="-25" dirty="0">
                <a:solidFill>
                  <a:srgbClr val="00AF50"/>
                </a:solidFill>
                <a:latin typeface="Carlito"/>
                <a:cs typeface="Carlito"/>
              </a:rPr>
              <a:t> </a:t>
            </a:r>
            <a:r>
              <a:rPr sz="1600" b="1" dirty="0">
                <a:solidFill>
                  <a:srgbClr val="00AF50"/>
                </a:solidFill>
                <a:latin typeface="Carlito"/>
                <a:cs typeface="Carlito"/>
              </a:rPr>
              <a:t>Programların</a:t>
            </a:r>
            <a:r>
              <a:rPr sz="1600" b="1" spc="-15" dirty="0">
                <a:solidFill>
                  <a:srgbClr val="00AF50"/>
                </a:solidFill>
                <a:latin typeface="Carlito"/>
                <a:cs typeface="Carlito"/>
              </a:rPr>
              <a:t> </a:t>
            </a:r>
            <a:r>
              <a:rPr sz="1600" b="1" dirty="0">
                <a:solidFill>
                  <a:srgbClr val="00AF50"/>
                </a:solidFill>
                <a:latin typeface="Carlito"/>
                <a:cs typeface="Carlito"/>
              </a:rPr>
              <a:t>Tasarımı</a:t>
            </a:r>
            <a:r>
              <a:rPr sz="1600" b="1" spc="-25" dirty="0">
                <a:solidFill>
                  <a:srgbClr val="00AF50"/>
                </a:solidFill>
                <a:latin typeface="Carlito"/>
                <a:cs typeface="Carlito"/>
              </a:rPr>
              <a:t> </a:t>
            </a:r>
            <a:r>
              <a:rPr sz="1600" b="1" dirty="0">
                <a:solidFill>
                  <a:srgbClr val="00AF50"/>
                </a:solidFill>
                <a:latin typeface="Carlito"/>
                <a:cs typeface="Carlito"/>
              </a:rPr>
              <a:t>ve</a:t>
            </a:r>
            <a:r>
              <a:rPr sz="1600" b="1" spc="-20" dirty="0">
                <a:solidFill>
                  <a:srgbClr val="00AF50"/>
                </a:solidFill>
                <a:latin typeface="Carlito"/>
                <a:cs typeface="Carlito"/>
              </a:rPr>
              <a:t> </a:t>
            </a:r>
            <a:r>
              <a:rPr sz="1600" b="1" dirty="0">
                <a:solidFill>
                  <a:srgbClr val="00AF50"/>
                </a:solidFill>
                <a:latin typeface="Carlito"/>
                <a:cs typeface="Carlito"/>
              </a:rPr>
              <a:t>Onayı</a:t>
            </a:r>
            <a:r>
              <a:rPr sz="1600" b="1" spc="-20" dirty="0">
                <a:solidFill>
                  <a:srgbClr val="00AF50"/>
                </a:solidFill>
                <a:latin typeface="Carlito"/>
                <a:cs typeface="Carlito"/>
              </a:rPr>
              <a:t> </a:t>
            </a:r>
            <a:r>
              <a:rPr sz="1600" dirty="0">
                <a:solidFill>
                  <a:srgbClr val="00AF50"/>
                </a:solidFill>
                <a:latin typeface="Carlito"/>
                <a:cs typeface="Carlito"/>
              </a:rPr>
              <a:t>Olgunluk</a:t>
            </a:r>
            <a:r>
              <a:rPr sz="1600" spc="-20" dirty="0">
                <a:solidFill>
                  <a:srgbClr val="00AF50"/>
                </a:solidFill>
                <a:latin typeface="Carlito"/>
                <a:cs typeface="Carlito"/>
              </a:rPr>
              <a:t> </a:t>
            </a:r>
            <a:r>
              <a:rPr sz="1600" dirty="0">
                <a:solidFill>
                  <a:srgbClr val="00AF50"/>
                </a:solidFill>
                <a:latin typeface="Carlito"/>
                <a:cs typeface="Carlito"/>
              </a:rPr>
              <a:t>Düzeyi:</a:t>
            </a:r>
            <a:r>
              <a:rPr sz="1600" spc="-20" dirty="0">
                <a:solidFill>
                  <a:srgbClr val="00AF50"/>
                </a:solidFill>
                <a:latin typeface="Carlito"/>
                <a:cs typeface="Carlito"/>
              </a:rPr>
              <a:t> </a:t>
            </a:r>
            <a:r>
              <a:rPr sz="1600" dirty="0">
                <a:solidFill>
                  <a:srgbClr val="00AF50"/>
                </a:solidFill>
                <a:latin typeface="Carlito"/>
                <a:cs typeface="Carlito"/>
              </a:rPr>
              <a:t>Kurumda</a:t>
            </a:r>
            <a:r>
              <a:rPr sz="1600" spc="-25" dirty="0">
                <a:solidFill>
                  <a:srgbClr val="00AF50"/>
                </a:solidFill>
                <a:latin typeface="Carlito"/>
                <a:cs typeface="Carlito"/>
              </a:rPr>
              <a:t> </a:t>
            </a:r>
            <a:r>
              <a:rPr sz="1600" dirty="0" err="1">
                <a:solidFill>
                  <a:srgbClr val="00AF50"/>
                </a:solidFill>
                <a:latin typeface="Carlito"/>
                <a:cs typeface="Carlito"/>
              </a:rPr>
              <a:t>programların</a:t>
            </a:r>
            <a:r>
              <a:rPr sz="1600" spc="-10" dirty="0">
                <a:solidFill>
                  <a:srgbClr val="00AF50"/>
                </a:solidFill>
                <a:latin typeface="Carlito"/>
                <a:cs typeface="Carlito"/>
              </a:rPr>
              <a:t> </a:t>
            </a:r>
            <a:r>
              <a:rPr sz="1600" spc="-10" dirty="0" err="1" smtClean="0">
                <a:solidFill>
                  <a:srgbClr val="00AF50"/>
                </a:solidFill>
                <a:latin typeface="Carlito"/>
                <a:cs typeface="Carlito"/>
              </a:rPr>
              <a:t>tasarımı</a:t>
            </a:r>
            <a:r>
              <a:rPr lang="tr-TR" sz="1600" spc="-10" dirty="0" smtClean="0">
                <a:solidFill>
                  <a:srgbClr val="00AF50"/>
                </a:solidFill>
                <a:latin typeface="Carlito"/>
                <a:cs typeface="Carlito"/>
              </a:rPr>
              <a:t> </a:t>
            </a:r>
            <a:r>
              <a:rPr sz="1600" dirty="0" err="1" smtClean="0">
                <a:solidFill>
                  <a:srgbClr val="00AF50"/>
                </a:solidFill>
                <a:latin typeface="Carlito"/>
                <a:cs typeface="Carlito"/>
              </a:rPr>
              <a:t>ve</a:t>
            </a:r>
            <a:r>
              <a:rPr sz="1600" spc="-35" dirty="0" smtClean="0">
                <a:solidFill>
                  <a:srgbClr val="00AF50"/>
                </a:solidFill>
                <a:latin typeface="Carlito"/>
                <a:cs typeface="Carlito"/>
              </a:rPr>
              <a:t> </a:t>
            </a:r>
            <a:r>
              <a:rPr sz="1600" dirty="0">
                <a:solidFill>
                  <a:srgbClr val="00AF50"/>
                </a:solidFill>
                <a:latin typeface="Carlito"/>
                <a:cs typeface="Carlito"/>
              </a:rPr>
              <a:t>onayına</a:t>
            </a:r>
            <a:r>
              <a:rPr sz="1600" spc="-25" dirty="0">
                <a:solidFill>
                  <a:srgbClr val="00AF50"/>
                </a:solidFill>
                <a:latin typeface="Carlito"/>
                <a:cs typeface="Carlito"/>
              </a:rPr>
              <a:t> </a:t>
            </a:r>
            <a:r>
              <a:rPr sz="1600" dirty="0">
                <a:solidFill>
                  <a:srgbClr val="00AF50"/>
                </a:solidFill>
                <a:latin typeface="Carlito"/>
                <a:cs typeface="Carlito"/>
              </a:rPr>
              <a:t>ilişkin</a:t>
            </a:r>
            <a:r>
              <a:rPr sz="1600" spc="-55" dirty="0">
                <a:solidFill>
                  <a:srgbClr val="00AF50"/>
                </a:solidFill>
                <a:latin typeface="Carlito"/>
                <a:cs typeface="Carlito"/>
              </a:rPr>
              <a:t> </a:t>
            </a:r>
            <a:r>
              <a:rPr sz="1600" dirty="0">
                <a:solidFill>
                  <a:srgbClr val="00AF50"/>
                </a:solidFill>
                <a:latin typeface="Carlito"/>
                <a:cs typeface="Carlito"/>
              </a:rPr>
              <a:t>ilke,</a:t>
            </a:r>
            <a:r>
              <a:rPr sz="1600" spc="-30" dirty="0">
                <a:solidFill>
                  <a:srgbClr val="00AF50"/>
                </a:solidFill>
                <a:latin typeface="Carlito"/>
                <a:cs typeface="Carlito"/>
              </a:rPr>
              <a:t> </a:t>
            </a:r>
            <a:r>
              <a:rPr sz="1600" dirty="0">
                <a:solidFill>
                  <a:srgbClr val="00AF50"/>
                </a:solidFill>
                <a:latin typeface="Carlito"/>
                <a:cs typeface="Carlito"/>
              </a:rPr>
              <a:t>yöntem,</a:t>
            </a:r>
            <a:r>
              <a:rPr sz="1600" spc="-10" dirty="0">
                <a:solidFill>
                  <a:srgbClr val="00AF50"/>
                </a:solidFill>
                <a:latin typeface="Carlito"/>
                <a:cs typeface="Carlito"/>
              </a:rPr>
              <a:t> </a:t>
            </a:r>
            <a:r>
              <a:rPr sz="1600" dirty="0">
                <a:solidFill>
                  <a:srgbClr val="00AF50"/>
                </a:solidFill>
                <a:latin typeface="Carlito"/>
                <a:cs typeface="Carlito"/>
              </a:rPr>
              <a:t>TYÇ</a:t>
            </a:r>
            <a:r>
              <a:rPr sz="1600" spc="-30" dirty="0">
                <a:solidFill>
                  <a:srgbClr val="00AF50"/>
                </a:solidFill>
                <a:latin typeface="Carlito"/>
                <a:cs typeface="Carlito"/>
              </a:rPr>
              <a:t> </a:t>
            </a:r>
            <a:r>
              <a:rPr sz="1600" dirty="0">
                <a:solidFill>
                  <a:srgbClr val="00AF50"/>
                </a:solidFill>
                <a:latin typeface="Carlito"/>
                <a:cs typeface="Carlito"/>
              </a:rPr>
              <a:t>ile</a:t>
            </a:r>
            <a:r>
              <a:rPr sz="1600" spc="-45" dirty="0">
                <a:solidFill>
                  <a:srgbClr val="00AF50"/>
                </a:solidFill>
                <a:latin typeface="Carlito"/>
                <a:cs typeface="Carlito"/>
              </a:rPr>
              <a:t> </a:t>
            </a:r>
            <a:r>
              <a:rPr sz="1600" dirty="0">
                <a:solidFill>
                  <a:srgbClr val="00AF50"/>
                </a:solidFill>
                <a:latin typeface="Carlito"/>
                <a:cs typeface="Carlito"/>
              </a:rPr>
              <a:t>uyum</a:t>
            </a:r>
            <a:r>
              <a:rPr sz="1600" spc="-30" dirty="0">
                <a:solidFill>
                  <a:srgbClr val="00AF50"/>
                </a:solidFill>
                <a:latin typeface="Carlito"/>
                <a:cs typeface="Carlito"/>
              </a:rPr>
              <a:t> </a:t>
            </a:r>
            <a:r>
              <a:rPr sz="1600" dirty="0">
                <a:solidFill>
                  <a:srgbClr val="00AF50"/>
                </a:solidFill>
                <a:latin typeface="Carlito"/>
                <a:cs typeface="Carlito"/>
              </a:rPr>
              <a:t>ve</a:t>
            </a:r>
            <a:r>
              <a:rPr sz="1600" spc="-5" dirty="0">
                <a:solidFill>
                  <a:srgbClr val="00AF50"/>
                </a:solidFill>
                <a:latin typeface="Carlito"/>
                <a:cs typeface="Carlito"/>
              </a:rPr>
              <a:t> </a:t>
            </a:r>
            <a:r>
              <a:rPr sz="1600" dirty="0">
                <a:solidFill>
                  <a:srgbClr val="00AF50"/>
                </a:solidFill>
                <a:latin typeface="Carlito"/>
                <a:cs typeface="Carlito"/>
              </a:rPr>
              <a:t>paydaş</a:t>
            </a:r>
            <a:r>
              <a:rPr sz="1600" spc="-35" dirty="0">
                <a:solidFill>
                  <a:srgbClr val="00AF50"/>
                </a:solidFill>
                <a:latin typeface="Carlito"/>
                <a:cs typeface="Carlito"/>
              </a:rPr>
              <a:t> </a:t>
            </a:r>
            <a:r>
              <a:rPr sz="1600" dirty="0">
                <a:solidFill>
                  <a:srgbClr val="00AF50"/>
                </a:solidFill>
                <a:latin typeface="Carlito"/>
                <a:cs typeface="Carlito"/>
              </a:rPr>
              <a:t>katılımını</a:t>
            </a:r>
            <a:r>
              <a:rPr sz="1600" spc="-65" dirty="0">
                <a:solidFill>
                  <a:srgbClr val="00AF50"/>
                </a:solidFill>
                <a:latin typeface="Carlito"/>
                <a:cs typeface="Carlito"/>
              </a:rPr>
              <a:t> </a:t>
            </a:r>
            <a:r>
              <a:rPr sz="1600" dirty="0">
                <a:solidFill>
                  <a:srgbClr val="00AF50"/>
                </a:solidFill>
                <a:latin typeface="Carlito"/>
                <a:cs typeface="Carlito"/>
              </a:rPr>
              <a:t>içeren</a:t>
            </a:r>
            <a:r>
              <a:rPr sz="1600" spc="-5" dirty="0">
                <a:solidFill>
                  <a:srgbClr val="00AF50"/>
                </a:solidFill>
                <a:latin typeface="Carlito"/>
                <a:cs typeface="Carlito"/>
              </a:rPr>
              <a:t> </a:t>
            </a:r>
            <a:r>
              <a:rPr sz="1600" dirty="0">
                <a:solidFill>
                  <a:srgbClr val="00AF50"/>
                </a:solidFill>
                <a:latin typeface="Carlito"/>
                <a:cs typeface="Carlito"/>
              </a:rPr>
              <a:t>tanımlı</a:t>
            </a:r>
            <a:r>
              <a:rPr sz="1600" spc="-55" dirty="0">
                <a:solidFill>
                  <a:srgbClr val="00AF50"/>
                </a:solidFill>
                <a:latin typeface="Carlito"/>
                <a:cs typeface="Carlito"/>
              </a:rPr>
              <a:t> </a:t>
            </a:r>
            <a:r>
              <a:rPr sz="1600" dirty="0">
                <a:solidFill>
                  <a:srgbClr val="00AF50"/>
                </a:solidFill>
                <a:latin typeface="Carlito"/>
                <a:cs typeface="Carlito"/>
              </a:rPr>
              <a:t>süreçler</a:t>
            </a:r>
            <a:r>
              <a:rPr sz="1600" spc="-10" dirty="0">
                <a:solidFill>
                  <a:srgbClr val="00AF50"/>
                </a:solidFill>
                <a:latin typeface="Carlito"/>
                <a:cs typeface="Carlito"/>
              </a:rPr>
              <a:t> bulunmaktadır.</a:t>
            </a:r>
            <a:endParaRPr sz="1600" dirty="0">
              <a:latin typeface="Carlito"/>
              <a:cs typeface="Carlito"/>
            </a:endParaRPr>
          </a:p>
        </p:txBody>
      </p:sp>
    </p:spTree>
    <p:extLst>
      <p:ext uri="{BB962C8B-B14F-4D97-AF65-F5344CB8AC3E}">
        <p14:creationId xmlns:p14="http://schemas.microsoft.com/office/powerpoint/2010/main" val="2992217877"/>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71875" y="104895"/>
            <a:ext cx="5463744" cy="566181"/>
          </a:xfrm>
          <a:prstGeom prst="rect">
            <a:avLst/>
          </a:prstGeom>
        </p:spPr>
        <p:txBody>
          <a:bodyPr vert="horz" wrap="square" lIns="0" tIns="12065" rIns="0" bIns="0" rtlCol="0">
            <a:spAutoFit/>
          </a:bodyPr>
          <a:lstStyle/>
          <a:p>
            <a:pPr marL="12700" algn="ctr">
              <a:lnSpc>
                <a:spcPct val="100000"/>
              </a:lnSpc>
              <a:spcBef>
                <a:spcPts val="95"/>
              </a:spcBef>
            </a:pPr>
            <a:r>
              <a:rPr sz="3600" b="1" dirty="0">
                <a:solidFill>
                  <a:srgbClr val="0000CC"/>
                </a:solidFill>
              </a:rPr>
              <a:t>4</a:t>
            </a:r>
            <a:r>
              <a:rPr sz="3600" b="1" spc="-20" dirty="0">
                <a:solidFill>
                  <a:srgbClr val="0000CC"/>
                </a:solidFill>
              </a:rPr>
              <a:t> </a:t>
            </a:r>
            <a:r>
              <a:rPr sz="3600" b="1" dirty="0">
                <a:solidFill>
                  <a:srgbClr val="0000CC"/>
                </a:solidFill>
              </a:rPr>
              <a:t>Olgunluk</a:t>
            </a:r>
            <a:r>
              <a:rPr sz="3600" b="1" spc="-20" dirty="0">
                <a:solidFill>
                  <a:srgbClr val="0000CC"/>
                </a:solidFill>
              </a:rPr>
              <a:t> </a:t>
            </a:r>
            <a:r>
              <a:rPr sz="3600" b="1" spc="-10" dirty="0">
                <a:solidFill>
                  <a:srgbClr val="0000CC"/>
                </a:solidFill>
              </a:rPr>
              <a:t>Düzeyi</a:t>
            </a:r>
            <a:endParaRPr sz="3600" b="1" dirty="0">
              <a:solidFill>
                <a:srgbClr val="0000CC"/>
              </a:solidFill>
            </a:endParaRPr>
          </a:p>
        </p:txBody>
      </p:sp>
      <p:sp>
        <p:nvSpPr>
          <p:cNvPr id="3" name="object 3"/>
          <p:cNvSpPr txBox="1"/>
          <p:nvPr/>
        </p:nvSpPr>
        <p:spPr>
          <a:xfrm>
            <a:off x="481263" y="1347536"/>
            <a:ext cx="11320212" cy="5295680"/>
          </a:xfrm>
          <a:prstGeom prst="rect">
            <a:avLst/>
          </a:prstGeom>
        </p:spPr>
        <p:txBody>
          <a:bodyPr vert="horz" wrap="square" lIns="0" tIns="12065" rIns="0" bIns="0" rtlCol="0">
            <a:spAutoFit/>
          </a:bodyPr>
          <a:lstStyle/>
          <a:p>
            <a:pPr marL="36000" marR="5080" algn="just">
              <a:spcAft>
                <a:spcPts val="400"/>
              </a:spcAft>
            </a:pPr>
            <a:r>
              <a:rPr sz="1600" dirty="0">
                <a:latin typeface="Carlito"/>
                <a:cs typeface="Carlito"/>
              </a:rPr>
              <a:t>Üniversitemizde,</a:t>
            </a:r>
            <a:r>
              <a:rPr sz="1600" spc="200" dirty="0">
                <a:latin typeface="Carlito"/>
                <a:cs typeface="Carlito"/>
              </a:rPr>
              <a:t> </a:t>
            </a:r>
            <a:r>
              <a:rPr sz="1600" dirty="0">
                <a:latin typeface="Carlito"/>
                <a:cs typeface="Carlito"/>
              </a:rPr>
              <a:t>alan</a:t>
            </a:r>
            <a:r>
              <a:rPr sz="1600" spc="180" dirty="0">
                <a:latin typeface="Carlito"/>
                <a:cs typeface="Carlito"/>
              </a:rPr>
              <a:t> </a:t>
            </a:r>
            <a:r>
              <a:rPr sz="1600" dirty="0">
                <a:latin typeface="Carlito"/>
                <a:cs typeface="Carlito"/>
              </a:rPr>
              <a:t>farklılıklarına</a:t>
            </a:r>
            <a:r>
              <a:rPr sz="1600" spc="175" dirty="0">
                <a:latin typeface="Carlito"/>
                <a:cs typeface="Carlito"/>
              </a:rPr>
              <a:t> </a:t>
            </a:r>
            <a:r>
              <a:rPr sz="1600" dirty="0">
                <a:latin typeface="Carlito"/>
                <a:cs typeface="Carlito"/>
              </a:rPr>
              <a:t>göre</a:t>
            </a:r>
            <a:r>
              <a:rPr sz="1600" spc="190" dirty="0">
                <a:latin typeface="Carlito"/>
                <a:cs typeface="Carlito"/>
              </a:rPr>
              <a:t> </a:t>
            </a:r>
            <a:r>
              <a:rPr sz="1600" dirty="0">
                <a:latin typeface="Carlito"/>
                <a:cs typeface="Carlito"/>
              </a:rPr>
              <a:t>yeterliliklerin</a:t>
            </a:r>
            <a:r>
              <a:rPr sz="1600" spc="190" dirty="0">
                <a:latin typeface="Carlito"/>
                <a:cs typeface="Carlito"/>
              </a:rPr>
              <a:t> </a:t>
            </a:r>
            <a:r>
              <a:rPr sz="1600" dirty="0">
                <a:latin typeface="Carlito"/>
                <a:cs typeface="Carlito"/>
              </a:rPr>
              <a:t>çeşitli</a:t>
            </a:r>
            <a:r>
              <a:rPr sz="1600" spc="180" dirty="0">
                <a:latin typeface="Carlito"/>
                <a:cs typeface="Carlito"/>
              </a:rPr>
              <a:t> </a:t>
            </a:r>
            <a:r>
              <a:rPr sz="1600" dirty="0">
                <a:latin typeface="Carlito"/>
                <a:cs typeface="Carlito"/>
              </a:rPr>
              <a:t>eğitim</a:t>
            </a:r>
            <a:r>
              <a:rPr sz="1600" spc="165" dirty="0">
                <a:latin typeface="Carlito"/>
                <a:cs typeface="Carlito"/>
              </a:rPr>
              <a:t> </a:t>
            </a:r>
            <a:r>
              <a:rPr sz="1600" dirty="0">
                <a:latin typeface="Carlito"/>
                <a:cs typeface="Carlito"/>
              </a:rPr>
              <a:t>türlerine</a:t>
            </a:r>
            <a:r>
              <a:rPr sz="1600" spc="180" dirty="0">
                <a:latin typeface="Carlito"/>
                <a:cs typeface="Carlito"/>
              </a:rPr>
              <a:t> </a:t>
            </a:r>
            <a:r>
              <a:rPr sz="1600" dirty="0">
                <a:latin typeface="Carlito"/>
                <a:cs typeface="Carlito"/>
              </a:rPr>
              <a:t>göre</a:t>
            </a:r>
            <a:r>
              <a:rPr sz="1600" spc="195" dirty="0">
                <a:latin typeface="Carlito"/>
                <a:cs typeface="Carlito"/>
              </a:rPr>
              <a:t> </a:t>
            </a:r>
            <a:r>
              <a:rPr sz="1600" dirty="0">
                <a:latin typeface="Carlito"/>
                <a:cs typeface="Carlito"/>
              </a:rPr>
              <a:t>kazandırılabileceğine</a:t>
            </a:r>
            <a:r>
              <a:rPr sz="1600" spc="180" dirty="0">
                <a:latin typeface="Carlito"/>
                <a:cs typeface="Carlito"/>
              </a:rPr>
              <a:t> </a:t>
            </a:r>
            <a:r>
              <a:rPr sz="1600" dirty="0">
                <a:latin typeface="Carlito"/>
                <a:cs typeface="Carlito"/>
              </a:rPr>
              <a:t>yönelik</a:t>
            </a:r>
            <a:r>
              <a:rPr sz="1600" spc="180" dirty="0">
                <a:latin typeface="Carlito"/>
                <a:cs typeface="Carlito"/>
              </a:rPr>
              <a:t> </a:t>
            </a:r>
            <a:r>
              <a:rPr sz="1600" dirty="0">
                <a:solidFill>
                  <a:srgbClr val="FF0000"/>
                </a:solidFill>
                <a:latin typeface="Carlito"/>
                <a:cs typeface="Carlito"/>
              </a:rPr>
              <a:t>ilke</a:t>
            </a:r>
            <a:r>
              <a:rPr sz="1600" spc="180" dirty="0">
                <a:solidFill>
                  <a:srgbClr val="FF0000"/>
                </a:solidFill>
                <a:latin typeface="Carlito"/>
                <a:cs typeface="Carlito"/>
              </a:rPr>
              <a:t> </a:t>
            </a:r>
            <a:r>
              <a:rPr sz="1600" dirty="0">
                <a:solidFill>
                  <a:srgbClr val="FF0000"/>
                </a:solidFill>
                <a:latin typeface="Carlito"/>
                <a:cs typeface="Carlito"/>
              </a:rPr>
              <a:t>ve</a:t>
            </a:r>
            <a:r>
              <a:rPr sz="1600" spc="180" dirty="0">
                <a:solidFill>
                  <a:srgbClr val="FF0000"/>
                </a:solidFill>
                <a:latin typeface="Carlito"/>
                <a:cs typeface="Carlito"/>
              </a:rPr>
              <a:t> </a:t>
            </a:r>
            <a:r>
              <a:rPr sz="1600" spc="-10" dirty="0">
                <a:solidFill>
                  <a:srgbClr val="FF0000"/>
                </a:solidFill>
                <a:latin typeface="Carlito"/>
                <a:cs typeface="Carlito"/>
              </a:rPr>
              <a:t>kurallar </a:t>
            </a:r>
            <a:r>
              <a:rPr sz="1600" dirty="0">
                <a:solidFill>
                  <a:srgbClr val="FF0000"/>
                </a:solidFill>
                <a:latin typeface="Carlito"/>
                <a:cs typeface="Carlito"/>
              </a:rPr>
              <a:t>belirlenmiştir</a:t>
            </a:r>
            <a:r>
              <a:rPr sz="1600" dirty="0">
                <a:latin typeface="Carlito"/>
                <a:cs typeface="Carlito"/>
              </a:rPr>
              <a:t>.</a:t>
            </a:r>
            <a:r>
              <a:rPr sz="1600" spc="315" dirty="0">
                <a:latin typeface="Carlito"/>
                <a:cs typeface="Carlito"/>
              </a:rPr>
              <a:t> </a:t>
            </a:r>
            <a:r>
              <a:rPr sz="1600" dirty="0">
                <a:latin typeface="Carlito"/>
                <a:cs typeface="Carlito"/>
              </a:rPr>
              <a:t>Programların</a:t>
            </a:r>
            <a:r>
              <a:rPr sz="1600" spc="325" dirty="0">
                <a:latin typeface="Carlito"/>
                <a:cs typeface="Carlito"/>
              </a:rPr>
              <a:t> </a:t>
            </a:r>
            <a:r>
              <a:rPr sz="1600" dirty="0">
                <a:latin typeface="Carlito"/>
                <a:cs typeface="Carlito"/>
              </a:rPr>
              <a:t>tasarımı</a:t>
            </a:r>
            <a:r>
              <a:rPr sz="1600" spc="315" dirty="0">
                <a:latin typeface="Carlito"/>
                <a:cs typeface="Carlito"/>
              </a:rPr>
              <a:t> </a:t>
            </a:r>
            <a:r>
              <a:rPr sz="1600" dirty="0">
                <a:latin typeface="Carlito"/>
                <a:cs typeface="Carlito"/>
              </a:rPr>
              <a:t>ve</a:t>
            </a:r>
            <a:r>
              <a:rPr sz="1600" spc="320" dirty="0">
                <a:latin typeface="Carlito"/>
                <a:cs typeface="Carlito"/>
              </a:rPr>
              <a:t> </a:t>
            </a:r>
            <a:r>
              <a:rPr sz="1600" dirty="0">
                <a:latin typeface="Carlito"/>
                <a:cs typeface="Carlito"/>
              </a:rPr>
              <a:t>onayına</a:t>
            </a:r>
            <a:r>
              <a:rPr sz="1600" spc="315" dirty="0">
                <a:latin typeface="Carlito"/>
                <a:cs typeface="Carlito"/>
              </a:rPr>
              <a:t> </a:t>
            </a:r>
            <a:r>
              <a:rPr sz="1600" dirty="0">
                <a:latin typeface="Carlito"/>
                <a:cs typeface="Carlito"/>
              </a:rPr>
              <a:t>ilişkin</a:t>
            </a:r>
            <a:r>
              <a:rPr sz="1600" spc="320" dirty="0">
                <a:latin typeface="Carlito"/>
                <a:cs typeface="Carlito"/>
              </a:rPr>
              <a:t> </a:t>
            </a:r>
            <a:r>
              <a:rPr sz="1600" dirty="0">
                <a:latin typeface="Carlito"/>
                <a:cs typeface="Carlito"/>
              </a:rPr>
              <a:t>tanımlı</a:t>
            </a:r>
            <a:r>
              <a:rPr sz="1600" spc="320" dirty="0">
                <a:latin typeface="Carlito"/>
                <a:cs typeface="Carlito"/>
              </a:rPr>
              <a:t> </a:t>
            </a:r>
            <a:r>
              <a:rPr sz="1600" dirty="0">
                <a:latin typeface="Carlito"/>
                <a:cs typeface="Carlito"/>
              </a:rPr>
              <a:t>süreçler</a:t>
            </a:r>
            <a:r>
              <a:rPr sz="1600" spc="320" dirty="0">
                <a:latin typeface="Carlito"/>
                <a:cs typeface="Carlito"/>
              </a:rPr>
              <a:t> </a:t>
            </a:r>
            <a:r>
              <a:rPr sz="1600" dirty="0">
                <a:latin typeface="Carlito"/>
                <a:cs typeface="Carlito"/>
              </a:rPr>
              <a:t>doğrultusunda</a:t>
            </a:r>
            <a:r>
              <a:rPr sz="1600" spc="325" dirty="0">
                <a:latin typeface="Carlito"/>
                <a:cs typeface="Carlito"/>
              </a:rPr>
              <a:t> </a:t>
            </a:r>
            <a:r>
              <a:rPr sz="1600" b="1" dirty="0">
                <a:solidFill>
                  <a:srgbClr val="FF0000"/>
                </a:solidFill>
                <a:latin typeface="Carlito"/>
                <a:cs typeface="Carlito"/>
              </a:rPr>
              <a:t>uygulamalar</a:t>
            </a:r>
            <a:r>
              <a:rPr sz="1600" b="1" spc="310" dirty="0">
                <a:solidFill>
                  <a:srgbClr val="FF0000"/>
                </a:solidFill>
                <a:latin typeface="Carlito"/>
                <a:cs typeface="Carlito"/>
              </a:rPr>
              <a:t> </a:t>
            </a:r>
            <a:r>
              <a:rPr sz="1600" b="1" dirty="0">
                <a:solidFill>
                  <a:srgbClr val="FF0000"/>
                </a:solidFill>
                <a:latin typeface="Carlito"/>
                <a:cs typeface="Carlito"/>
              </a:rPr>
              <a:t>gerçekleştirilmektedir.</a:t>
            </a:r>
            <a:r>
              <a:rPr sz="1600" spc="320" dirty="0">
                <a:latin typeface="Carlito"/>
                <a:cs typeface="Carlito"/>
              </a:rPr>
              <a:t> </a:t>
            </a:r>
            <a:r>
              <a:rPr sz="1600" spc="-25" dirty="0">
                <a:latin typeface="Carlito"/>
                <a:cs typeface="Carlito"/>
              </a:rPr>
              <a:t>Bu </a:t>
            </a:r>
            <a:r>
              <a:rPr sz="1600" dirty="0">
                <a:latin typeface="Carlito"/>
                <a:cs typeface="Carlito"/>
              </a:rPr>
              <a:t>uygulamalardan</a:t>
            </a:r>
            <a:r>
              <a:rPr sz="1600" spc="15" dirty="0">
                <a:latin typeface="Carlito"/>
                <a:cs typeface="Carlito"/>
              </a:rPr>
              <a:t> </a:t>
            </a:r>
            <a:r>
              <a:rPr sz="1600" dirty="0">
                <a:latin typeface="Carlito"/>
                <a:cs typeface="Carlito"/>
              </a:rPr>
              <a:t>bazı</a:t>
            </a:r>
            <a:r>
              <a:rPr sz="1600" spc="20" dirty="0">
                <a:latin typeface="Carlito"/>
                <a:cs typeface="Carlito"/>
              </a:rPr>
              <a:t> </a:t>
            </a:r>
            <a:r>
              <a:rPr sz="1600" dirty="0">
                <a:latin typeface="Carlito"/>
                <a:cs typeface="Carlito"/>
              </a:rPr>
              <a:t>sonuçlar</a:t>
            </a:r>
            <a:r>
              <a:rPr sz="1600" spc="10" dirty="0">
                <a:latin typeface="Carlito"/>
                <a:cs typeface="Carlito"/>
              </a:rPr>
              <a:t> </a:t>
            </a:r>
            <a:r>
              <a:rPr sz="1600" dirty="0">
                <a:latin typeface="Carlito"/>
                <a:cs typeface="Carlito"/>
              </a:rPr>
              <a:t>elde</a:t>
            </a:r>
            <a:r>
              <a:rPr sz="1600" spc="10" dirty="0">
                <a:latin typeface="Carlito"/>
                <a:cs typeface="Carlito"/>
              </a:rPr>
              <a:t> </a:t>
            </a:r>
            <a:r>
              <a:rPr sz="1600" dirty="0">
                <a:latin typeface="Carlito"/>
                <a:cs typeface="Carlito"/>
              </a:rPr>
              <a:t>edilmekte</a:t>
            </a:r>
            <a:r>
              <a:rPr sz="1600" spc="25" dirty="0">
                <a:latin typeface="Carlito"/>
                <a:cs typeface="Carlito"/>
              </a:rPr>
              <a:t> </a:t>
            </a:r>
            <a:r>
              <a:rPr sz="1600" dirty="0">
                <a:latin typeface="Carlito"/>
                <a:cs typeface="Carlito"/>
              </a:rPr>
              <a:t>olup</a:t>
            </a:r>
            <a:r>
              <a:rPr sz="1600" spc="15" dirty="0">
                <a:latin typeface="Carlito"/>
                <a:cs typeface="Carlito"/>
              </a:rPr>
              <a:t> </a:t>
            </a:r>
            <a:r>
              <a:rPr sz="1600" dirty="0">
                <a:latin typeface="Carlito"/>
                <a:cs typeface="Carlito"/>
              </a:rPr>
              <a:t>bu</a:t>
            </a:r>
            <a:r>
              <a:rPr sz="1600" spc="15" dirty="0">
                <a:latin typeface="Carlito"/>
                <a:cs typeface="Carlito"/>
              </a:rPr>
              <a:t> </a:t>
            </a:r>
            <a:r>
              <a:rPr sz="1600" dirty="0">
                <a:latin typeface="Carlito"/>
                <a:cs typeface="Carlito"/>
              </a:rPr>
              <a:t>sonuçların</a:t>
            </a:r>
            <a:r>
              <a:rPr sz="1600" spc="15" dirty="0">
                <a:latin typeface="Carlito"/>
                <a:cs typeface="Carlito"/>
              </a:rPr>
              <a:t> </a:t>
            </a:r>
            <a:r>
              <a:rPr sz="1600" b="1" dirty="0">
                <a:solidFill>
                  <a:srgbClr val="FF0000"/>
                </a:solidFill>
                <a:latin typeface="Carlito"/>
                <a:cs typeface="Carlito"/>
              </a:rPr>
              <a:t>paydaşlarla</a:t>
            </a:r>
            <a:r>
              <a:rPr sz="1600" b="1" spc="15" dirty="0">
                <a:solidFill>
                  <a:srgbClr val="FF0000"/>
                </a:solidFill>
                <a:latin typeface="Carlito"/>
                <a:cs typeface="Carlito"/>
              </a:rPr>
              <a:t> </a:t>
            </a:r>
            <a:r>
              <a:rPr sz="1600" b="1" dirty="0">
                <a:solidFill>
                  <a:srgbClr val="FF0000"/>
                </a:solidFill>
                <a:latin typeface="Carlito"/>
                <a:cs typeface="Carlito"/>
              </a:rPr>
              <a:t>birlikte</a:t>
            </a:r>
            <a:r>
              <a:rPr sz="1600" b="1" spc="15" dirty="0">
                <a:solidFill>
                  <a:srgbClr val="FF0000"/>
                </a:solidFill>
                <a:latin typeface="Carlito"/>
                <a:cs typeface="Carlito"/>
              </a:rPr>
              <a:t> </a:t>
            </a:r>
            <a:r>
              <a:rPr sz="1600" b="1" dirty="0">
                <a:solidFill>
                  <a:srgbClr val="FF0000"/>
                </a:solidFill>
                <a:latin typeface="Carlito"/>
                <a:cs typeface="Carlito"/>
              </a:rPr>
              <a:t>izlenmesi</a:t>
            </a:r>
            <a:r>
              <a:rPr sz="1600" b="1" spc="20" dirty="0">
                <a:solidFill>
                  <a:srgbClr val="FF0000"/>
                </a:solidFill>
                <a:latin typeface="Carlito"/>
                <a:cs typeface="Carlito"/>
              </a:rPr>
              <a:t> </a:t>
            </a:r>
            <a:r>
              <a:rPr sz="1600" b="1" dirty="0">
                <a:solidFill>
                  <a:srgbClr val="FF0000"/>
                </a:solidFill>
                <a:latin typeface="Carlito"/>
                <a:cs typeface="Carlito"/>
              </a:rPr>
              <a:t>sistematik</a:t>
            </a:r>
            <a:r>
              <a:rPr sz="1600" b="1" spc="10" dirty="0">
                <a:solidFill>
                  <a:srgbClr val="FF0000"/>
                </a:solidFill>
                <a:latin typeface="Carlito"/>
                <a:cs typeface="Carlito"/>
              </a:rPr>
              <a:t> </a:t>
            </a:r>
            <a:r>
              <a:rPr sz="1600" b="1" dirty="0">
                <a:solidFill>
                  <a:srgbClr val="FF0000"/>
                </a:solidFill>
                <a:latin typeface="Carlito"/>
                <a:cs typeface="Carlito"/>
              </a:rPr>
              <a:t>olarak</a:t>
            </a:r>
            <a:r>
              <a:rPr sz="1600" b="1" spc="15" dirty="0">
                <a:solidFill>
                  <a:srgbClr val="FF0000"/>
                </a:solidFill>
                <a:latin typeface="Carlito"/>
                <a:cs typeface="Carlito"/>
              </a:rPr>
              <a:t> </a:t>
            </a:r>
            <a:r>
              <a:rPr sz="1600" b="1" dirty="0">
                <a:solidFill>
                  <a:srgbClr val="FF0000"/>
                </a:solidFill>
                <a:latin typeface="Carlito"/>
                <a:cs typeface="Carlito"/>
              </a:rPr>
              <a:t>yapılmaktadır</a:t>
            </a:r>
            <a:r>
              <a:rPr sz="1600" dirty="0">
                <a:latin typeface="Carlito"/>
                <a:cs typeface="Carlito"/>
              </a:rPr>
              <a:t>.</a:t>
            </a:r>
            <a:r>
              <a:rPr sz="1600" spc="15" dirty="0">
                <a:latin typeface="Carlito"/>
                <a:cs typeface="Carlito"/>
              </a:rPr>
              <a:t> </a:t>
            </a:r>
            <a:r>
              <a:rPr sz="1600" spc="-25" dirty="0">
                <a:latin typeface="Carlito"/>
                <a:cs typeface="Carlito"/>
              </a:rPr>
              <a:t>Bu </a:t>
            </a:r>
            <a:r>
              <a:rPr sz="1600" dirty="0">
                <a:latin typeface="Carlito"/>
                <a:cs typeface="Carlito"/>
              </a:rPr>
              <a:t>çerçevede</a:t>
            </a:r>
            <a:r>
              <a:rPr sz="1600" spc="290" dirty="0">
                <a:latin typeface="Carlito"/>
                <a:cs typeface="Carlito"/>
              </a:rPr>
              <a:t> </a:t>
            </a:r>
            <a:r>
              <a:rPr sz="1600" dirty="0">
                <a:latin typeface="Carlito"/>
                <a:cs typeface="Carlito"/>
              </a:rPr>
              <a:t>müfredat</a:t>
            </a:r>
            <a:r>
              <a:rPr sz="1600" spc="300" dirty="0">
                <a:latin typeface="Carlito"/>
                <a:cs typeface="Carlito"/>
              </a:rPr>
              <a:t> </a:t>
            </a:r>
            <a:r>
              <a:rPr sz="1600" dirty="0">
                <a:latin typeface="Carlito"/>
                <a:cs typeface="Carlito"/>
              </a:rPr>
              <a:t>geliştirme</a:t>
            </a:r>
            <a:r>
              <a:rPr sz="1600" spc="290" dirty="0">
                <a:latin typeface="Carlito"/>
                <a:cs typeface="Carlito"/>
              </a:rPr>
              <a:t> </a:t>
            </a:r>
            <a:r>
              <a:rPr sz="1600" dirty="0">
                <a:latin typeface="Carlito"/>
                <a:cs typeface="Carlito"/>
              </a:rPr>
              <a:t>çalışmaları,</a:t>
            </a:r>
            <a:r>
              <a:rPr sz="1600" spc="285" dirty="0">
                <a:latin typeface="Carlito"/>
                <a:cs typeface="Carlito"/>
              </a:rPr>
              <a:t> </a:t>
            </a:r>
            <a:r>
              <a:rPr sz="1600" dirty="0">
                <a:latin typeface="Carlito"/>
                <a:cs typeface="Carlito"/>
              </a:rPr>
              <a:t>Bologna</a:t>
            </a:r>
            <a:r>
              <a:rPr sz="1600" spc="295" dirty="0">
                <a:latin typeface="Carlito"/>
                <a:cs typeface="Carlito"/>
              </a:rPr>
              <a:t> </a:t>
            </a:r>
            <a:r>
              <a:rPr sz="1600" dirty="0">
                <a:latin typeface="Carlito"/>
                <a:cs typeface="Carlito"/>
              </a:rPr>
              <a:t>süreci</a:t>
            </a:r>
            <a:r>
              <a:rPr sz="1600" spc="290" dirty="0">
                <a:latin typeface="Carlito"/>
                <a:cs typeface="Carlito"/>
              </a:rPr>
              <a:t> </a:t>
            </a:r>
            <a:r>
              <a:rPr sz="1600" dirty="0">
                <a:latin typeface="Carlito"/>
                <a:cs typeface="Carlito"/>
              </a:rPr>
              <a:t>ile</a:t>
            </a:r>
            <a:r>
              <a:rPr sz="1600" spc="280" dirty="0">
                <a:latin typeface="Carlito"/>
                <a:cs typeface="Carlito"/>
              </a:rPr>
              <a:t> </a:t>
            </a:r>
            <a:r>
              <a:rPr sz="1600" dirty="0">
                <a:latin typeface="Carlito"/>
                <a:cs typeface="Carlito"/>
              </a:rPr>
              <a:t>birlikte</a:t>
            </a:r>
            <a:r>
              <a:rPr sz="1600" spc="285" dirty="0">
                <a:latin typeface="Carlito"/>
                <a:cs typeface="Carlito"/>
              </a:rPr>
              <a:t> </a:t>
            </a:r>
            <a:r>
              <a:rPr sz="1600" dirty="0">
                <a:latin typeface="Carlito"/>
                <a:cs typeface="Carlito"/>
              </a:rPr>
              <a:t>bütün</a:t>
            </a:r>
            <a:r>
              <a:rPr sz="1600" spc="290" dirty="0">
                <a:latin typeface="Carlito"/>
                <a:cs typeface="Carlito"/>
              </a:rPr>
              <a:t> </a:t>
            </a:r>
            <a:r>
              <a:rPr sz="1600" dirty="0">
                <a:latin typeface="Carlito"/>
                <a:cs typeface="Carlito"/>
              </a:rPr>
              <a:t>programların</a:t>
            </a:r>
            <a:r>
              <a:rPr sz="1600" spc="280" dirty="0">
                <a:latin typeface="Carlito"/>
                <a:cs typeface="Carlito"/>
              </a:rPr>
              <a:t> </a:t>
            </a:r>
            <a:r>
              <a:rPr sz="1600" dirty="0">
                <a:latin typeface="Carlito"/>
                <a:cs typeface="Carlito"/>
              </a:rPr>
              <a:t>ders</a:t>
            </a:r>
            <a:r>
              <a:rPr sz="1600" spc="295" dirty="0">
                <a:latin typeface="Carlito"/>
                <a:cs typeface="Carlito"/>
              </a:rPr>
              <a:t> </a:t>
            </a:r>
            <a:r>
              <a:rPr sz="1600" dirty="0">
                <a:latin typeface="Carlito"/>
                <a:cs typeface="Carlito"/>
              </a:rPr>
              <a:t>amacı,</a:t>
            </a:r>
            <a:r>
              <a:rPr sz="1600" spc="280" dirty="0">
                <a:latin typeface="Carlito"/>
                <a:cs typeface="Carlito"/>
              </a:rPr>
              <a:t> </a:t>
            </a:r>
            <a:r>
              <a:rPr sz="1600" dirty="0">
                <a:latin typeface="Carlito"/>
                <a:cs typeface="Carlito"/>
              </a:rPr>
              <a:t>ders</a:t>
            </a:r>
            <a:r>
              <a:rPr sz="1600" spc="295" dirty="0">
                <a:latin typeface="Carlito"/>
                <a:cs typeface="Carlito"/>
              </a:rPr>
              <a:t> </a:t>
            </a:r>
            <a:r>
              <a:rPr sz="1600" dirty="0">
                <a:latin typeface="Carlito"/>
                <a:cs typeface="Carlito"/>
              </a:rPr>
              <a:t>öğrenme</a:t>
            </a:r>
            <a:r>
              <a:rPr sz="1600" spc="290" dirty="0">
                <a:latin typeface="Carlito"/>
                <a:cs typeface="Carlito"/>
              </a:rPr>
              <a:t> </a:t>
            </a:r>
            <a:r>
              <a:rPr sz="1600" spc="-10" dirty="0">
                <a:latin typeface="Carlito"/>
                <a:cs typeface="Carlito"/>
              </a:rPr>
              <a:t>çıktıları, </a:t>
            </a:r>
            <a:r>
              <a:rPr sz="1600" dirty="0">
                <a:latin typeface="Carlito"/>
                <a:cs typeface="Carlito"/>
              </a:rPr>
              <a:t>program</a:t>
            </a:r>
            <a:r>
              <a:rPr sz="1600" spc="5" dirty="0">
                <a:latin typeface="Carlito"/>
                <a:cs typeface="Carlito"/>
              </a:rPr>
              <a:t> </a:t>
            </a:r>
            <a:r>
              <a:rPr sz="1600" dirty="0">
                <a:latin typeface="Carlito"/>
                <a:cs typeface="Carlito"/>
              </a:rPr>
              <a:t>çıktıları</a:t>
            </a:r>
            <a:r>
              <a:rPr sz="1600" spc="-30" dirty="0">
                <a:latin typeface="Carlito"/>
                <a:cs typeface="Carlito"/>
              </a:rPr>
              <a:t> </a:t>
            </a:r>
            <a:r>
              <a:rPr sz="1600" dirty="0">
                <a:latin typeface="Carlito"/>
                <a:cs typeface="Carlito"/>
              </a:rPr>
              <a:t>TYÇ</a:t>
            </a:r>
            <a:r>
              <a:rPr sz="1600" spc="-20" dirty="0">
                <a:latin typeface="Carlito"/>
                <a:cs typeface="Carlito"/>
              </a:rPr>
              <a:t> </a:t>
            </a:r>
            <a:r>
              <a:rPr sz="1600" dirty="0">
                <a:latin typeface="Carlito"/>
                <a:cs typeface="Carlito"/>
              </a:rPr>
              <a:t>ile</a:t>
            </a:r>
            <a:r>
              <a:rPr sz="1600" spc="-25" dirty="0">
                <a:latin typeface="Carlito"/>
                <a:cs typeface="Carlito"/>
              </a:rPr>
              <a:t> </a:t>
            </a:r>
            <a:r>
              <a:rPr sz="1600" spc="-10" dirty="0">
                <a:latin typeface="Carlito"/>
                <a:cs typeface="Carlito"/>
              </a:rPr>
              <a:t>ilişkilendirilmiş</a:t>
            </a:r>
            <a:r>
              <a:rPr sz="1600" spc="-40" dirty="0">
                <a:latin typeface="Carlito"/>
                <a:cs typeface="Carlito"/>
              </a:rPr>
              <a:t> </a:t>
            </a:r>
            <a:r>
              <a:rPr sz="1600" dirty="0">
                <a:latin typeface="Carlito"/>
                <a:cs typeface="Carlito"/>
              </a:rPr>
              <a:t>olup,</a:t>
            </a:r>
            <a:r>
              <a:rPr sz="1600" spc="5" dirty="0">
                <a:latin typeface="Carlito"/>
                <a:cs typeface="Carlito"/>
              </a:rPr>
              <a:t> </a:t>
            </a:r>
            <a:r>
              <a:rPr sz="1600" dirty="0">
                <a:latin typeface="Carlito"/>
                <a:cs typeface="Carlito"/>
              </a:rPr>
              <a:t>ilgili</a:t>
            </a:r>
            <a:r>
              <a:rPr sz="1600" spc="-50" dirty="0">
                <a:latin typeface="Carlito"/>
                <a:cs typeface="Carlito"/>
              </a:rPr>
              <a:t> </a:t>
            </a:r>
            <a:r>
              <a:rPr sz="1600" b="1" dirty="0">
                <a:solidFill>
                  <a:srgbClr val="FF0000"/>
                </a:solidFill>
                <a:latin typeface="Carlito"/>
                <a:cs typeface="Carlito"/>
              </a:rPr>
              <a:t>iç</a:t>
            </a:r>
            <a:r>
              <a:rPr sz="1600" b="1" spc="-10" dirty="0">
                <a:solidFill>
                  <a:srgbClr val="FF0000"/>
                </a:solidFill>
                <a:latin typeface="Carlito"/>
                <a:cs typeface="Carlito"/>
              </a:rPr>
              <a:t> </a:t>
            </a:r>
            <a:r>
              <a:rPr sz="1600" b="1" dirty="0">
                <a:solidFill>
                  <a:srgbClr val="FF0000"/>
                </a:solidFill>
                <a:latin typeface="Carlito"/>
                <a:cs typeface="Carlito"/>
              </a:rPr>
              <a:t>ve dış</a:t>
            </a:r>
            <a:r>
              <a:rPr sz="1600" b="1" spc="-10" dirty="0">
                <a:solidFill>
                  <a:srgbClr val="FF0000"/>
                </a:solidFill>
                <a:latin typeface="Carlito"/>
                <a:cs typeface="Carlito"/>
              </a:rPr>
              <a:t> </a:t>
            </a:r>
            <a:r>
              <a:rPr sz="1600" b="1" dirty="0">
                <a:solidFill>
                  <a:srgbClr val="FF0000"/>
                </a:solidFill>
                <a:latin typeface="Carlito"/>
                <a:cs typeface="Carlito"/>
              </a:rPr>
              <a:t>paydaşların</a:t>
            </a:r>
            <a:r>
              <a:rPr sz="1600" b="1" spc="-25" dirty="0">
                <a:solidFill>
                  <a:srgbClr val="FF0000"/>
                </a:solidFill>
                <a:latin typeface="Carlito"/>
                <a:cs typeface="Carlito"/>
              </a:rPr>
              <a:t> </a:t>
            </a:r>
            <a:r>
              <a:rPr sz="1600" b="1" dirty="0">
                <a:solidFill>
                  <a:srgbClr val="FF0000"/>
                </a:solidFill>
                <a:latin typeface="Carlito"/>
                <a:cs typeface="Carlito"/>
              </a:rPr>
              <a:t>görüşleri</a:t>
            </a:r>
            <a:r>
              <a:rPr sz="1600" b="1" spc="5" dirty="0">
                <a:solidFill>
                  <a:srgbClr val="FF0000"/>
                </a:solidFill>
                <a:latin typeface="Carlito"/>
                <a:cs typeface="Carlito"/>
              </a:rPr>
              <a:t> </a:t>
            </a:r>
            <a:r>
              <a:rPr sz="1600" b="1" dirty="0">
                <a:solidFill>
                  <a:srgbClr val="FF0000"/>
                </a:solidFill>
                <a:latin typeface="Carlito"/>
                <a:cs typeface="Carlito"/>
              </a:rPr>
              <a:t>alınarak</a:t>
            </a:r>
            <a:r>
              <a:rPr sz="1600" b="1" spc="-35" dirty="0">
                <a:solidFill>
                  <a:srgbClr val="FF0000"/>
                </a:solidFill>
                <a:latin typeface="Carlito"/>
                <a:cs typeface="Carlito"/>
              </a:rPr>
              <a:t> </a:t>
            </a:r>
            <a:r>
              <a:rPr sz="1600" b="1" spc="-10" dirty="0">
                <a:solidFill>
                  <a:srgbClr val="FF0000"/>
                </a:solidFill>
                <a:latin typeface="Carlito"/>
                <a:cs typeface="Carlito"/>
              </a:rPr>
              <a:t>güncellenmiştir.</a:t>
            </a:r>
            <a:endParaRPr sz="1600" b="1" dirty="0">
              <a:solidFill>
                <a:srgbClr val="FF0000"/>
              </a:solidFill>
              <a:latin typeface="Carlito"/>
              <a:cs typeface="Carlito"/>
            </a:endParaRPr>
          </a:p>
          <a:p>
            <a:pPr marL="36000">
              <a:spcAft>
                <a:spcPts val="400"/>
              </a:spcAft>
            </a:pPr>
            <a:endParaRPr sz="1600" dirty="0">
              <a:latin typeface="Carlito"/>
              <a:cs typeface="Carlito"/>
            </a:endParaRPr>
          </a:p>
          <a:p>
            <a:pPr marL="36000" marR="8255" algn="just">
              <a:spcAft>
                <a:spcPts val="400"/>
              </a:spcAft>
            </a:pPr>
            <a:r>
              <a:rPr sz="1600" b="1" dirty="0">
                <a:solidFill>
                  <a:srgbClr val="FF0000"/>
                </a:solidFill>
                <a:latin typeface="Carlito"/>
                <a:cs typeface="Carlito"/>
              </a:rPr>
              <a:t>Olgunluk</a:t>
            </a:r>
            <a:r>
              <a:rPr sz="1600" b="1" spc="-15" dirty="0">
                <a:solidFill>
                  <a:srgbClr val="FF0000"/>
                </a:solidFill>
                <a:latin typeface="Carlito"/>
                <a:cs typeface="Carlito"/>
              </a:rPr>
              <a:t> </a:t>
            </a:r>
            <a:r>
              <a:rPr sz="1600" b="1" dirty="0">
                <a:solidFill>
                  <a:srgbClr val="FF0000"/>
                </a:solidFill>
                <a:latin typeface="Carlito"/>
                <a:cs typeface="Carlito"/>
              </a:rPr>
              <a:t>düzeyi:</a:t>
            </a:r>
            <a:r>
              <a:rPr sz="1600" b="1" spc="-15" dirty="0">
                <a:solidFill>
                  <a:srgbClr val="FF0000"/>
                </a:solidFill>
                <a:latin typeface="Carlito"/>
                <a:cs typeface="Carlito"/>
              </a:rPr>
              <a:t> </a:t>
            </a:r>
            <a:r>
              <a:rPr sz="1600" dirty="0">
                <a:latin typeface="Carlito"/>
                <a:cs typeface="Carlito"/>
              </a:rPr>
              <a:t>Programların</a:t>
            </a:r>
            <a:r>
              <a:rPr sz="1600" spc="-5" dirty="0">
                <a:latin typeface="Carlito"/>
                <a:cs typeface="Carlito"/>
              </a:rPr>
              <a:t> </a:t>
            </a:r>
            <a:r>
              <a:rPr sz="1600" dirty="0">
                <a:latin typeface="Carlito"/>
                <a:cs typeface="Carlito"/>
              </a:rPr>
              <a:t>tasarım</a:t>
            </a:r>
            <a:r>
              <a:rPr sz="1600" spc="-20" dirty="0">
                <a:latin typeface="Carlito"/>
                <a:cs typeface="Carlito"/>
              </a:rPr>
              <a:t> </a:t>
            </a:r>
            <a:r>
              <a:rPr sz="1600" dirty="0">
                <a:latin typeface="Carlito"/>
                <a:cs typeface="Carlito"/>
              </a:rPr>
              <a:t>ve</a:t>
            </a:r>
            <a:r>
              <a:rPr sz="1600" spc="-20" dirty="0">
                <a:latin typeface="Carlito"/>
                <a:cs typeface="Carlito"/>
              </a:rPr>
              <a:t> </a:t>
            </a:r>
            <a:r>
              <a:rPr sz="1600" dirty="0">
                <a:latin typeface="Carlito"/>
                <a:cs typeface="Carlito"/>
              </a:rPr>
              <a:t>onay</a:t>
            </a:r>
            <a:r>
              <a:rPr sz="1600" spc="-20" dirty="0">
                <a:latin typeface="Carlito"/>
                <a:cs typeface="Carlito"/>
              </a:rPr>
              <a:t> </a:t>
            </a:r>
            <a:r>
              <a:rPr sz="1600" dirty="0">
                <a:latin typeface="Carlito"/>
                <a:cs typeface="Carlito"/>
              </a:rPr>
              <a:t>süreçleri</a:t>
            </a:r>
            <a:r>
              <a:rPr sz="1600" spc="-10" dirty="0">
                <a:latin typeface="Carlito"/>
                <a:cs typeface="Carlito"/>
              </a:rPr>
              <a:t> </a:t>
            </a:r>
            <a:r>
              <a:rPr sz="1600" dirty="0">
                <a:latin typeface="Carlito"/>
                <a:cs typeface="Carlito"/>
              </a:rPr>
              <a:t>sistematik</a:t>
            </a:r>
            <a:r>
              <a:rPr sz="1600" spc="-20" dirty="0">
                <a:latin typeface="Carlito"/>
                <a:cs typeface="Carlito"/>
              </a:rPr>
              <a:t> </a:t>
            </a:r>
            <a:r>
              <a:rPr sz="1600" dirty="0">
                <a:latin typeface="Carlito"/>
                <a:cs typeface="Carlito"/>
              </a:rPr>
              <a:t>olarak</a:t>
            </a:r>
            <a:r>
              <a:rPr sz="1600" spc="-25" dirty="0">
                <a:latin typeface="Carlito"/>
                <a:cs typeface="Carlito"/>
              </a:rPr>
              <a:t> </a:t>
            </a:r>
            <a:r>
              <a:rPr sz="1600" dirty="0">
                <a:latin typeface="Carlito"/>
                <a:cs typeface="Carlito"/>
              </a:rPr>
              <a:t>izlenmekte</a:t>
            </a:r>
            <a:r>
              <a:rPr sz="1600" spc="-15" dirty="0">
                <a:latin typeface="Carlito"/>
                <a:cs typeface="Carlito"/>
              </a:rPr>
              <a:t> </a:t>
            </a:r>
            <a:r>
              <a:rPr sz="1600" dirty="0">
                <a:latin typeface="Carlito"/>
                <a:cs typeface="Carlito"/>
              </a:rPr>
              <a:t>ve</a:t>
            </a:r>
            <a:r>
              <a:rPr sz="1600" spc="-20" dirty="0">
                <a:latin typeface="Carlito"/>
                <a:cs typeface="Carlito"/>
              </a:rPr>
              <a:t> </a:t>
            </a:r>
            <a:r>
              <a:rPr sz="1600" dirty="0">
                <a:latin typeface="Carlito"/>
                <a:cs typeface="Carlito"/>
              </a:rPr>
              <a:t>ilgili</a:t>
            </a:r>
            <a:r>
              <a:rPr sz="1600" spc="-20" dirty="0">
                <a:latin typeface="Carlito"/>
                <a:cs typeface="Carlito"/>
              </a:rPr>
              <a:t> </a:t>
            </a:r>
            <a:r>
              <a:rPr sz="1600" dirty="0">
                <a:latin typeface="Carlito"/>
                <a:cs typeface="Carlito"/>
              </a:rPr>
              <a:t>paydaşlarla</a:t>
            </a:r>
            <a:r>
              <a:rPr sz="1600" spc="-10" dirty="0">
                <a:latin typeface="Carlito"/>
                <a:cs typeface="Carlito"/>
              </a:rPr>
              <a:t> </a:t>
            </a:r>
            <a:r>
              <a:rPr sz="1600" dirty="0">
                <a:latin typeface="Carlito"/>
                <a:cs typeface="Carlito"/>
              </a:rPr>
              <a:t>birlikte</a:t>
            </a:r>
            <a:r>
              <a:rPr sz="1600" spc="-20" dirty="0">
                <a:latin typeface="Carlito"/>
                <a:cs typeface="Carlito"/>
              </a:rPr>
              <a:t> </a:t>
            </a:r>
            <a:r>
              <a:rPr sz="1600" spc="-10" dirty="0">
                <a:latin typeface="Carlito"/>
                <a:cs typeface="Carlito"/>
              </a:rPr>
              <a:t>değerlendirilerek iyileştirilmektedir.</a:t>
            </a:r>
            <a:endParaRPr sz="1600" dirty="0">
              <a:latin typeface="Carlito"/>
              <a:cs typeface="Carlito"/>
            </a:endParaRPr>
          </a:p>
          <a:p>
            <a:pPr marL="36000">
              <a:spcAft>
                <a:spcPts val="400"/>
              </a:spcAft>
            </a:pPr>
            <a:endParaRPr sz="1600" dirty="0">
              <a:latin typeface="Carlito"/>
              <a:cs typeface="Carlito"/>
            </a:endParaRPr>
          </a:p>
          <a:p>
            <a:pPr marL="36000">
              <a:spcAft>
                <a:spcPts val="400"/>
              </a:spcAft>
            </a:pPr>
            <a:r>
              <a:rPr sz="1600" b="1" dirty="0">
                <a:latin typeface="Carlito"/>
                <a:cs typeface="Carlito"/>
              </a:rPr>
              <a:t>Örnek</a:t>
            </a:r>
            <a:r>
              <a:rPr sz="1600" b="1" spc="-15" dirty="0">
                <a:latin typeface="Carlito"/>
                <a:cs typeface="Carlito"/>
              </a:rPr>
              <a:t> </a:t>
            </a:r>
            <a:r>
              <a:rPr sz="1600" b="1" dirty="0">
                <a:latin typeface="Carlito"/>
                <a:cs typeface="Carlito"/>
              </a:rPr>
              <a:t>Kanıt:</a:t>
            </a:r>
            <a:r>
              <a:rPr sz="1600" b="1" spc="-40" dirty="0">
                <a:latin typeface="Carlito"/>
                <a:cs typeface="Carlito"/>
              </a:rPr>
              <a:t> </a:t>
            </a:r>
            <a:r>
              <a:rPr sz="1600" spc="-10" dirty="0">
                <a:latin typeface="Carlito"/>
                <a:cs typeface="Carlito"/>
              </a:rPr>
              <a:t>Egitim_ogretim_programlari_tasarimi_ve_onayi_yonergesi.pdf</a:t>
            </a:r>
            <a:endParaRPr sz="1600" dirty="0">
              <a:latin typeface="Carlito"/>
              <a:cs typeface="Carlito"/>
            </a:endParaRPr>
          </a:p>
          <a:p>
            <a:pPr marL="36000">
              <a:spcAft>
                <a:spcPts val="400"/>
              </a:spcAft>
            </a:pPr>
            <a:r>
              <a:rPr sz="1600" b="1" dirty="0">
                <a:latin typeface="Carlito"/>
                <a:cs typeface="Carlito"/>
              </a:rPr>
              <a:t>Örnek</a:t>
            </a:r>
            <a:r>
              <a:rPr sz="1600" b="1" spc="-15" dirty="0">
                <a:latin typeface="Carlito"/>
                <a:cs typeface="Carlito"/>
              </a:rPr>
              <a:t> </a:t>
            </a:r>
            <a:r>
              <a:rPr sz="1600" b="1" dirty="0">
                <a:latin typeface="Carlito"/>
                <a:cs typeface="Carlito"/>
              </a:rPr>
              <a:t>Kanıt:</a:t>
            </a:r>
            <a:r>
              <a:rPr sz="1600" b="1" spc="-40" dirty="0">
                <a:latin typeface="Carlito"/>
                <a:cs typeface="Carlito"/>
              </a:rPr>
              <a:t> </a:t>
            </a:r>
            <a:r>
              <a:rPr sz="1600" spc="-10" dirty="0">
                <a:latin typeface="Carlito"/>
                <a:cs typeface="Carlito"/>
              </a:rPr>
              <a:t>Mufredat_ve_ders_ekleme_formu.pdf</a:t>
            </a:r>
            <a:endParaRPr sz="1600" dirty="0">
              <a:latin typeface="Carlito"/>
              <a:cs typeface="Carlito"/>
            </a:endParaRPr>
          </a:p>
          <a:p>
            <a:pPr marL="36000">
              <a:spcAft>
                <a:spcPts val="400"/>
              </a:spcAft>
            </a:pPr>
            <a:r>
              <a:rPr sz="1600" b="1" dirty="0">
                <a:latin typeface="Carlito"/>
                <a:cs typeface="Carlito"/>
              </a:rPr>
              <a:t>Örnek</a:t>
            </a:r>
            <a:r>
              <a:rPr sz="1600" b="1" spc="-35" dirty="0">
                <a:latin typeface="Carlito"/>
                <a:cs typeface="Carlito"/>
              </a:rPr>
              <a:t> </a:t>
            </a:r>
            <a:r>
              <a:rPr sz="1600" b="1" dirty="0">
                <a:latin typeface="Carlito"/>
                <a:cs typeface="Carlito"/>
              </a:rPr>
              <a:t>Kanıt:</a:t>
            </a:r>
            <a:r>
              <a:rPr sz="1600" b="1" spc="-60" dirty="0">
                <a:latin typeface="Carlito"/>
                <a:cs typeface="Carlito"/>
              </a:rPr>
              <a:t> </a:t>
            </a:r>
            <a:r>
              <a:rPr sz="1600" dirty="0">
                <a:latin typeface="Carlito"/>
                <a:cs typeface="Carlito"/>
              </a:rPr>
              <a:t>Ogrenme_ciktilari</a:t>
            </a:r>
            <a:r>
              <a:rPr sz="1600" spc="-40" dirty="0">
                <a:latin typeface="Carlito"/>
                <a:cs typeface="Carlito"/>
              </a:rPr>
              <a:t> </a:t>
            </a:r>
            <a:r>
              <a:rPr sz="1600" spc="-10" dirty="0">
                <a:latin typeface="Carlito"/>
                <a:cs typeface="Carlito"/>
              </a:rPr>
              <a:t>_program_yeterlilikleri_eslestirmesi.pdf</a:t>
            </a:r>
            <a:endParaRPr sz="1600" dirty="0">
              <a:latin typeface="Carlito"/>
              <a:cs typeface="Carlito"/>
            </a:endParaRPr>
          </a:p>
          <a:p>
            <a:pPr marL="36000">
              <a:spcAft>
                <a:spcPts val="400"/>
              </a:spcAft>
            </a:pPr>
            <a:r>
              <a:rPr sz="1600" b="1" dirty="0">
                <a:latin typeface="Carlito"/>
                <a:cs typeface="Carlito"/>
              </a:rPr>
              <a:t>Örnek</a:t>
            </a:r>
            <a:r>
              <a:rPr sz="1600" b="1" spc="-15" dirty="0">
                <a:latin typeface="Carlito"/>
                <a:cs typeface="Carlito"/>
              </a:rPr>
              <a:t> </a:t>
            </a:r>
            <a:r>
              <a:rPr sz="1600" b="1" dirty="0">
                <a:latin typeface="Carlito"/>
                <a:cs typeface="Carlito"/>
              </a:rPr>
              <a:t>Kanıt:</a:t>
            </a:r>
            <a:r>
              <a:rPr sz="1600" b="1" spc="-40" dirty="0">
                <a:latin typeface="Carlito"/>
                <a:cs typeface="Carlito"/>
              </a:rPr>
              <a:t> </a:t>
            </a:r>
            <a:r>
              <a:rPr sz="1600" spc="-10" dirty="0">
                <a:latin typeface="Carlito"/>
                <a:cs typeface="Carlito"/>
              </a:rPr>
              <a:t>Ogrenci_memnuniyet_anketi_analizi.pdf</a:t>
            </a:r>
            <a:endParaRPr sz="1600" dirty="0">
              <a:latin typeface="Carlito"/>
              <a:cs typeface="Carlito"/>
            </a:endParaRPr>
          </a:p>
          <a:p>
            <a:pPr marL="36000">
              <a:spcAft>
                <a:spcPts val="400"/>
              </a:spcAft>
            </a:pPr>
            <a:r>
              <a:rPr sz="1600" b="1" dirty="0">
                <a:latin typeface="Carlito"/>
                <a:cs typeface="Carlito"/>
              </a:rPr>
              <a:t>Örnek</a:t>
            </a:r>
            <a:r>
              <a:rPr sz="1600" b="1" spc="-15" dirty="0">
                <a:latin typeface="Carlito"/>
                <a:cs typeface="Carlito"/>
              </a:rPr>
              <a:t> </a:t>
            </a:r>
            <a:r>
              <a:rPr sz="1600" b="1" dirty="0">
                <a:latin typeface="Carlito"/>
                <a:cs typeface="Carlito"/>
              </a:rPr>
              <a:t>Kanıt:</a:t>
            </a:r>
            <a:r>
              <a:rPr sz="1600" b="1" spc="-40" dirty="0">
                <a:latin typeface="Carlito"/>
                <a:cs typeface="Carlito"/>
              </a:rPr>
              <a:t> </a:t>
            </a:r>
            <a:r>
              <a:rPr sz="1600" spc="-10" dirty="0">
                <a:latin typeface="Carlito"/>
                <a:cs typeface="Carlito"/>
              </a:rPr>
              <a:t>Fakultelere_ait</a:t>
            </a:r>
            <a:r>
              <a:rPr sz="1600" b="1" spc="-10" dirty="0">
                <a:latin typeface="Carlito"/>
                <a:cs typeface="Carlito"/>
              </a:rPr>
              <a:t>_</a:t>
            </a:r>
            <a:r>
              <a:rPr sz="1600" spc="-10" dirty="0">
                <a:latin typeface="Carlito"/>
                <a:cs typeface="Carlito"/>
              </a:rPr>
              <a:t>guncellenmis_mufredatlar.pdf</a:t>
            </a:r>
            <a:endParaRPr sz="1600" dirty="0">
              <a:latin typeface="Carlito"/>
              <a:cs typeface="Carlito"/>
            </a:endParaRPr>
          </a:p>
          <a:p>
            <a:pPr marL="36000">
              <a:spcAft>
                <a:spcPts val="400"/>
              </a:spcAft>
            </a:pPr>
            <a:endParaRPr sz="1600" dirty="0">
              <a:latin typeface="Carlito"/>
              <a:cs typeface="Carlito"/>
            </a:endParaRPr>
          </a:p>
          <a:p>
            <a:pPr marL="36000" marR="1097280">
              <a:spcAft>
                <a:spcPts val="400"/>
              </a:spcAft>
            </a:pPr>
            <a:r>
              <a:rPr sz="1800" b="1" dirty="0">
                <a:solidFill>
                  <a:srgbClr val="00AF50"/>
                </a:solidFill>
                <a:latin typeface="Carlito"/>
                <a:cs typeface="Carlito"/>
              </a:rPr>
              <a:t>Kurum</a:t>
            </a:r>
            <a:r>
              <a:rPr sz="1800" b="1" spc="204" dirty="0">
                <a:solidFill>
                  <a:srgbClr val="00AF50"/>
                </a:solidFill>
                <a:latin typeface="Carlito"/>
                <a:cs typeface="Carlito"/>
              </a:rPr>
              <a:t> </a:t>
            </a:r>
            <a:r>
              <a:rPr sz="1800" b="1" dirty="0">
                <a:solidFill>
                  <a:srgbClr val="00AF50"/>
                </a:solidFill>
                <a:latin typeface="Carlito"/>
                <a:cs typeface="Carlito"/>
              </a:rPr>
              <a:t>Tarafından</a:t>
            </a:r>
            <a:r>
              <a:rPr sz="1800" b="1" spc="210" dirty="0">
                <a:solidFill>
                  <a:srgbClr val="00AF50"/>
                </a:solidFill>
                <a:latin typeface="Carlito"/>
                <a:cs typeface="Carlito"/>
              </a:rPr>
              <a:t> </a:t>
            </a:r>
            <a:r>
              <a:rPr sz="1800" b="1" dirty="0">
                <a:solidFill>
                  <a:srgbClr val="00AF50"/>
                </a:solidFill>
                <a:latin typeface="Carlito"/>
                <a:cs typeface="Carlito"/>
              </a:rPr>
              <a:t>Belirlenen</a:t>
            </a:r>
            <a:r>
              <a:rPr sz="1800" b="1" spc="210" dirty="0">
                <a:solidFill>
                  <a:srgbClr val="00AF50"/>
                </a:solidFill>
                <a:latin typeface="Carlito"/>
                <a:cs typeface="Carlito"/>
              </a:rPr>
              <a:t> </a:t>
            </a:r>
            <a:r>
              <a:rPr sz="1800" b="1" dirty="0">
                <a:solidFill>
                  <a:srgbClr val="00AF50"/>
                </a:solidFill>
                <a:latin typeface="Carlito"/>
                <a:cs typeface="Carlito"/>
              </a:rPr>
              <a:t>(4</a:t>
            </a:r>
            <a:r>
              <a:rPr sz="1800" b="1" spc="200" dirty="0">
                <a:solidFill>
                  <a:srgbClr val="00AF50"/>
                </a:solidFill>
                <a:latin typeface="Carlito"/>
                <a:cs typeface="Carlito"/>
              </a:rPr>
              <a:t> </a:t>
            </a:r>
            <a:r>
              <a:rPr sz="1800" b="1" dirty="0">
                <a:solidFill>
                  <a:srgbClr val="00AF50"/>
                </a:solidFill>
                <a:latin typeface="Carlito"/>
                <a:cs typeface="Carlito"/>
              </a:rPr>
              <a:t>olgunluk</a:t>
            </a:r>
            <a:r>
              <a:rPr sz="1800" b="1" spc="200" dirty="0">
                <a:solidFill>
                  <a:srgbClr val="00AF50"/>
                </a:solidFill>
                <a:latin typeface="Carlito"/>
                <a:cs typeface="Carlito"/>
              </a:rPr>
              <a:t> </a:t>
            </a:r>
            <a:r>
              <a:rPr sz="1800" b="1" dirty="0">
                <a:solidFill>
                  <a:srgbClr val="00AF50"/>
                </a:solidFill>
                <a:latin typeface="Carlito"/>
                <a:cs typeface="Carlito"/>
              </a:rPr>
              <a:t>düzeyi)</a:t>
            </a:r>
            <a:r>
              <a:rPr sz="1800" b="1" spc="204" dirty="0">
                <a:solidFill>
                  <a:srgbClr val="00AF50"/>
                </a:solidFill>
                <a:latin typeface="Carlito"/>
                <a:cs typeface="Carlito"/>
              </a:rPr>
              <a:t> </a:t>
            </a:r>
            <a:r>
              <a:rPr sz="1800" b="1" dirty="0">
                <a:solidFill>
                  <a:srgbClr val="00AF50"/>
                </a:solidFill>
                <a:latin typeface="Carlito"/>
                <a:cs typeface="Carlito"/>
              </a:rPr>
              <a:t>Programların</a:t>
            </a:r>
            <a:r>
              <a:rPr sz="1800" b="1" spc="200" dirty="0">
                <a:solidFill>
                  <a:srgbClr val="00AF50"/>
                </a:solidFill>
                <a:latin typeface="Carlito"/>
                <a:cs typeface="Carlito"/>
              </a:rPr>
              <a:t> </a:t>
            </a:r>
            <a:r>
              <a:rPr sz="1800" b="1" dirty="0">
                <a:solidFill>
                  <a:srgbClr val="00AF50"/>
                </a:solidFill>
                <a:latin typeface="Carlito"/>
                <a:cs typeface="Carlito"/>
              </a:rPr>
              <a:t>Tasarımı</a:t>
            </a:r>
            <a:r>
              <a:rPr sz="1800" b="1" spc="210" dirty="0">
                <a:solidFill>
                  <a:srgbClr val="00AF50"/>
                </a:solidFill>
                <a:latin typeface="Carlito"/>
                <a:cs typeface="Carlito"/>
              </a:rPr>
              <a:t> </a:t>
            </a:r>
            <a:r>
              <a:rPr sz="1800" b="1" dirty="0">
                <a:solidFill>
                  <a:srgbClr val="00AF50"/>
                </a:solidFill>
                <a:latin typeface="Carlito"/>
                <a:cs typeface="Carlito"/>
              </a:rPr>
              <a:t>ve</a:t>
            </a:r>
            <a:r>
              <a:rPr sz="1800" b="1" spc="210" dirty="0">
                <a:solidFill>
                  <a:srgbClr val="00AF50"/>
                </a:solidFill>
                <a:latin typeface="Carlito"/>
                <a:cs typeface="Carlito"/>
              </a:rPr>
              <a:t> </a:t>
            </a:r>
            <a:r>
              <a:rPr sz="1800" b="1" dirty="0">
                <a:solidFill>
                  <a:srgbClr val="00AF50"/>
                </a:solidFill>
                <a:latin typeface="Carlito"/>
                <a:cs typeface="Carlito"/>
              </a:rPr>
              <a:t>Onayı</a:t>
            </a:r>
            <a:r>
              <a:rPr sz="1800" b="1" spc="200" dirty="0">
                <a:solidFill>
                  <a:srgbClr val="00AF50"/>
                </a:solidFill>
                <a:latin typeface="Carlito"/>
                <a:cs typeface="Carlito"/>
              </a:rPr>
              <a:t> </a:t>
            </a:r>
            <a:r>
              <a:rPr sz="1800" dirty="0">
                <a:solidFill>
                  <a:srgbClr val="00AF50"/>
                </a:solidFill>
                <a:latin typeface="Carlito"/>
                <a:cs typeface="Carlito"/>
              </a:rPr>
              <a:t>Olgunluk</a:t>
            </a:r>
            <a:r>
              <a:rPr sz="1800" spc="210" dirty="0">
                <a:solidFill>
                  <a:srgbClr val="00AF50"/>
                </a:solidFill>
                <a:latin typeface="Carlito"/>
                <a:cs typeface="Carlito"/>
              </a:rPr>
              <a:t> </a:t>
            </a:r>
            <a:r>
              <a:rPr sz="1800" spc="-10" dirty="0">
                <a:solidFill>
                  <a:srgbClr val="00AF50"/>
                </a:solidFill>
                <a:latin typeface="Carlito"/>
                <a:cs typeface="Carlito"/>
              </a:rPr>
              <a:t>Düzeyi: </a:t>
            </a:r>
            <a:r>
              <a:rPr sz="1800" dirty="0">
                <a:solidFill>
                  <a:srgbClr val="00AF50"/>
                </a:solidFill>
                <a:latin typeface="Carlito"/>
                <a:cs typeface="Carlito"/>
              </a:rPr>
              <a:t>Süreçler</a:t>
            </a:r>
            <a:r>
              <a:rPr sz="1800" spc="-45" dirty="0">
                <a:solidFill>
                  <a:srgbClr val="00AF50"/>
                </a:solidFill>
                <a:latin typeface="Carlito"/>
                <a:cs typeface="Carlito"/>
              </a:rPr>
              <a:t> </a:t>
            </a:r>
            <a:r>
              <a:rPr sz="1800" spc="-10" dirty="0">
                <a:solidFill>
                  <a:srgbClr val="00AF50"/>
                </a:solidFill>
                <a:latin typeface="Carlito"/>
                <a:cs typeface="Carlito"/>
              </a:rPr>
              <a:t>sistematik</a:t>
            </a:r>
            <a:r>
              <a:rPr sz="1800" spc="-45" dirty="0">
                <a:solidFill>
                  <a:srgbClr val="00AF50"/>
                </a:solidFill>
                <a:latin typeface="Carlito"/>
                <a:cs typeface="Carlito"/>
              </a:rPr>
              <a:t> </a:t>
            </a:r>
            <a:r>
              <a:rPr sz="1800" dirty="0">
                <a:solidFill>
                  <a:srgbClr val="00AF50"/>
                </a:solidFill>
                <a:latin typeface="Carlito"/>
                <a:cs typeface="Carlito"/>
              </a:rPr>
              <a:t>olarak</a:t>
            </a:r>
            <a:r>
              <a:rPr sz="1800" spc="-50" dirty="0">
                <a:solidFill>
                  <a:srgbClr val="00AF50"/>
                </a:solidFill>
                <a:latin typeface="Carlito"/>
                <a:cs typeface="Carlito"/>
              </a:rPr>
              <a:t> </a:t>
            </a:r>
            <a:r>
              <a:rPr sz="1800" dirty="0">
                <a:solidFill>
                  <a:srgbClr val="00AF50"/>
                </a:solidFill>
                <a:latin typeface="Carlito"/>
                <a:cs typeface="Carlito"/>
              </a:rPr>
              <a:t>izlenmekte</a:t>
            </a:r>
            <a:r>
              <a:rPr sz="1800" spc="-25" dirty="0">
                <a:solidFill>
                  <a:srgbClr val="00AF50"/>
                </a:solidFill>
                <a:latin typeface="Carlito"/>
                <a:cs typeface="Carlito"/>
              </a:rPr>
              <a:t> </a:t>
            </a:r>
            <a:r>
              <a:rPr sz="1800" dirty="0">
                <a:solidFill>
                  <a:srgbClr val="00AF50"/>
                </a:solidFill>
                <a:latin typeface="Carlito"/>
                <a:cs typeface="Carlito"/>
              </a:rPr>
              <a:t>ve</a:t>
            </a:r>
            <a:r>
              <a:rPr sz="1800" spc="-40" dirty="0">
                <a:solidFill>
                  <a:srgbClr val="00AF50"/>
                </a:solidFill>
                <a:latin typeface="Carlito"/>
                <a:cs typeface="Carlito"/>
              </a:rPr>
              <a:t> </a:t>
            </a:r>
            <a:r>
              <a:rPr sz="1800" dirty="0">
                <a:solidFill>
                  <a:srgbClr val="00AF50"/>
                </a:solidFill>
                <a:latin typeface="Carlito"/>
                <a:cs typeface="Carlito"/>
              </a:rPr>
              <a:t>ilgili</a:t>
            </a:r>
            <a:r>
              <a:rPr sz="1800" spc="-35" dirty="0">
                <a:solidFill>
                  <a:srgbClr val="00AF50"/>
                </a:solidFill>
                <a:latin typeface="Carlito"/>
                <a:cs typeface="Carlito"/>
              </a:rPr>
              <a:t> </a:t>
            </a:r>
            <a:r>
              <a:rPr sz="1800" spc="-10" dirty="0">
                <a:solidFill>
                  <a:srgbClr val="00AF50"/>
                </a:solidFill>
                <a:latin typeface="Carlito"/>
                <a:cs typeface="Carlito"/>
              </a:rPr>
              <a:t>paydaşlarla</a:t>
            </a:r>
            <a:r>
              <a:rPr sz="1800" spc="-45" dirty="0">
                <a:solidFill>
                  <a:srgbClr val="00AF50"/>
                </a:solidFill>
                <a:latin typeface="Carlito"/>
                <a:cs typeface="Carlito"/>
              </a:rPr>
              <a:t> </a:t>
            </a:r>
            <a:r>
              <a:rPr sz="1800" dirty="0" err="1">
                <a:solidFill>
                  <a:srgbClr val="00AF50"/>
                </a:solidFill>
                <a:latin typeface="Carlito"/>
                <a:cs typeface="Carlito"/>
              </a:rPr>
              <a:t>birlikte</a:t>
            </a:r>
            <a:r>
              <a:rPr sz="1800" spc="-25" dirty="0">
                <a:solidFill>
                  <a:srgbClr val="00AF50"/>
                </a:solidFill>
                <a:latin typeface="Carlito"/>
                <a:cs typeface="Carlito"/>
              </a:rPr>
              <a:t> </a:t>
            </a:r>
            <a:r>
              <a:rPr sz="1800" spc="-10" dirty="0" err="1" smtClean="0">
                <a:solidFill>
                  <a:srgbClr val="00AF50"/>
                </a:solidFill>
                <a:latin typeface="Carlito"/>
                <a:cs typeface="Carlito"/>
              </a:rPr>
              <a:t>değerlendirilerek</a:t>
            </a:r>
            <a:r>
              <a:rPr lang="tr-TR" sz="1800" spc="-10" dirty="0" smtClean="0">
                <a:solidFill>
                  <a:srgbClr val="00AF50"/>
                </a:solidFill>
                <a:latin typeface="Carlito"/>
                <a:cs typeface="Carlito"/>
              </a:rPr>
              <a:t> </a:t>
            </a:r>
            <a:r>
              <a:rPr sz="1800" spc="-10" dirty="0" err="1" smtClean="0">
                <a:solidFill>
                  <a:srgbClr val="00AF50"/>
                </a:solidFill>
                <a:latin typeface="Carlito"/>
                <a:cs typeface="Carlito"/>
              </a:rPr>
              <a:t>iyileştirilmektedir</a:t>
            </a:r>
            <a:r>
              <a:rPr sz="1800" spc="-10" dirty="0">
                <a:solidFill>
                  <a:srgbClr val="00AF50"/>
                </a:solidFill>
                <a:latin typeface="Carlito"/>
                <a:cs typeface="Carlito"/>
              </a:rPr>
              <a:t>.</a:t>
            </a:r>
            <a:endParaRPr sz="1800" dirty="0">
              <a:latin typeface="Carlito"/>
              <a:cs typeface="Carlito"/>
            </a:endParaRPr>
          </a:p>
        </p:txBody>
      </p:sp>
      <p:pic>
        <p:nvPicPr>
          <p:cNvPr id="5" name="Resim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855117" y="6041174"/>
            <a:ext cx="382872" cy="388190"/>
          </a:xfrm>
          <a:prstGeom prst="rect">
            <a:avLst/>
          </a:prstGeom>
        </p:spPr>
      </p:pic>
    </p:spTree>
    <p:extLst>
      <p:ext uri="{BB962C8B-B14F-4D97-AF65-F5344CB8AC3E}">
        <p14:creationId xmlns:p14="http://schemas.microsoft.com/office/powerpoint/2010/main" val="118894975"/>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09530" y="106017"/>
            <a:ext cx="10296940" cy="675861"/>
          </a:xfrm>
        </p:spPr>
        <p:txBody>
          <a:bodyPr>
            <a:normAutofit fontScale="90000"/>
          </a:bodyPr>
          <a:lstStyle/>
          <a:p>
            <a:pPr algn="ctr"/>
            <a:r>
              <a:rPr lang="tr-TR" sz="3200" b="1" dirty="0">
                <a:solidFill>
                  <a:srgbClr val="C00000"/>
                </a:solidFill>
              </a:rPr>
              <a:t>Üniversitemizde Kalite Güvencesi Sistemine Neden İhtiyaç Var? </a:t>
            </a:r>
            <a:endParaRPr lang="tr-TR" sz="3200" b="1" dirty="0">
              <a:solidFill>
                <a:srgbClr val="FF0000"/>
              </a:solidFill>
            </a:endParaRPr>
          </a:p>
        </p:txBody>
      </p:sp>
      <p:sp>
        <p:nvSpPr>
          <p:cNvPr id="3" name="İçerik Yer Tutucusu 2"/>
          <p:cNvSpPr>
            <a:spLocks noGrp="1"/>
          </p:cNvSpPr>
          <p:nvPr>
            <p:ph idx="1"/>
          </p:nvPr>
        </p:nvSpPr>
        <p:spPr>
          <a:xfrm>
            <a:off x="357808" y="1257300"/>
            <a:ext cx="11648662" cy="5099049"/>
          </a:xfrm>
        </p:spPr>
        <p:txBody>
          <a:bodyPr>
            <a:noAutofit/>
          </a:bodyPr>
          <a:lstStyle/>
          <a:p>
            <a:pPr marL="0" indent="0" algn="ctr">
              <a:lnSpc>
                <a:spcPct val="120000"/>
              </a:lnSpc>
              <a:spcBef>
                <a:spcPts val="0"/>
              </a:spcBef>
              <a:spcAft>
                <a:spcPts val="400"/>
              </a:spcAft>
              <a:buNone/>
            </a:pPr>
            <a:r>
              <a:rPr lang="tr-TR" sz="2000" b="1" dirty="0">
                <a:solidFill>
                  <a:srgbClr val="0000CC"/>
                </a:solidFill>
              </a:rPr>
              <a:t>YÖK Başkanı </a:t>
            </a:r>
            <a:r>
              <a:rPr lang="tr-TR" sz="2000" b="1" dirty="0" err="1">
                <a:solidFill>
                  <a:srgbClr val="0000CC"/>
                </a:solidFill>
              </a:rPr>
              <a:t>Özvar</a:t>
            </a:r>
            <a:r>
              <a:rPr lang="tr-TR" sz="2000" b="1" dirty="0">
                <a:solidFill>
                  <a:srgbClr val="0000CC"/>
                </a:solidFill>
              </a:rPr>
              <a:t>: </a:t>
            </a:r>
            <a:r>
              <a:rPr lang="tr-TR" sz="2000" b="1" dirty="0">
                <a:solidFill>
                  <a:srgbClr val="FF0000"/>
                </a:solidFill>
              </a:rPr>
              <a:t>Akademik birimler kurmak için önümüzdeki dönemde akreditasyon şartı getireceğiz</a:t>
            </a:r>
            <a:r>
              <a:rPr lang="tr-TR" sz="2000" b="1" dirty="0" smtClean="0">
                <a:solidFill>
                  <a:srgbClr val="FF0000"/>
                </a:solidFill>
              </a:rPr>
              <a:t>. (08.10.2024)</a:t>
            </a:r>
          </a:p>
          <a:p>
            <a:pPr marL="0" indent="0" algn="ctr">
              <a:lnSpc>
                <a:spcPct val="120000"/>
              </a:lnSpc>
              <a:spcBef>
                <a:spcPts val="0"/>
              </a:spcBef>
              <a:spcAft>
                <a:spcPts val="400"/>
              </a:spcAft>
              <a:buNone/>
            </a:pPr>
            <a:r>
              <a:rPr lang="tr-TR" sz="2000" dirty="0" smtClean="0"/>
              <a:t>…………..</a:t>
            </a:r>
          </a:p>
          <a:p>
            <a:pPr marL="0" indent="0" algn="ctr">
              <a:lnSpc>
                <a:spcPct val="120000"/>
              </a:lnSpc>
              <a:spcBef>
                <a:spcPts val="0"/>
              </a:spcBef>
              <a:spcAft>
                <a:spcPts val="400"/>
              </a:spcAft>
              <a:buNone/>
            </a:pPr>
            <a:r>
              <a:rPr lang="tr-TR" sz="2200" dirty="0" smtClean="0"/>
              <a:t>Ayrıca, </a:t>
            </a:r>
            <a:r>
              <a:rPr lang="tr-TR" sz="2200" dirty="0"/>
              <a:t>Yükseköğretim Kalite Kurulu (YÖKAK) nezaretinde </a:t>
            </a:r>
            <a:r>
              <a:rPr lang="tr-TR" sz="2200" b="1" dirty="0">
                <a:solidFill>
                  <a:srgbClr val="0000CC"/>
                </a:solidFill>
              </a:rPr>
              <a:t>kurumsal ve program akreditasyonlarının genişletilmesini güçlü bir şekilde teşvik ettiklerini</a:t>
            </a:r>
            <a:r>
              <a:rPr lang="tr-TR" sz="2200" dirty="0"/>
              <a:t> bildiren </a:t>
            </a:r>
            <a:r>
              <a:rPr lang="tr-TR" sz="2200" b="1" dirty="0" err="1"/>
              <a:t>Özvar</a:t>
            </a:r>
            <a:r>
              <a:rPr lang="tr-TR" sz="2200" dirty="0"/>
              <a:t>, "Bu anlayışımızın bir tezahürü olarak </a:t>
            </a:r>
            <a:r>
              <a:rPr lang="tr-TR" sz="2200" b="1" dirty="0">
                <a:solidFill>
                  <a:srgbClr val="C00000"/>
                </a:solidFill>
              </a:rPr>
              <a:t>doktora programı açmak </a:t>
            </a:r>
            <a:r>
              <a:rPr lang="tr-TR" sz="2200" dirty="0"/>
              <a:t>üzere başvuran üniversitelerimize </a:t>
            </a:r>
            <a:r>
              <a:rPr lang="tr-TR" sz="2200" b="1" dirty="0">
                <a:solidFill>
                  <a:srgbClr val="C00000"/>
                </a:solidFill>
              </a:rPr>
              <a:t>akredite program sahibi olma şartı </a:t>
            </a:r>
            <a:r>
              <a:rPr lang="tr-TR" sz="2200" dirty="0"/>
              <a:t>getirmiş bulunuyoruz. Bu şart bu sene itibarıyla uygulamaya girmiştir. Benzer şekilde </a:t>
            </a:r>
            <a:r>
              <a:rPr lang="tr-TR" sz="2200" b="1" dirty="0">
                <a:solidFill>
                  <a:srgbClr val="0000CC"/>
                </a:solidFill>
              </a:rPr>
              <a:t>fakülte, yüksekokul, enstitü, araştırma ve uygulama merkezi gibi akademik birimler kurmak için de </a:t>
            </a:r>
            <a:r>
              <a:rPr lang="tr-TR" sz="2200" b="1" dirty="0">
                <a:solidFill>
                  <a:srgbClr val="C00000"/>
                </a:solidFill>
              </a:rPr>
              <a:t>önümüzdeki dönemde akreditasyon şartı getireceğiz</a:t>
            </a:r>
            <a:r>
              <a:rPr lang="tr-TR" sz="2200" dirty="0"/>
              <a:t>. Bu girişimimiz yükseköğretimde kaliteyi önceleyen anlayışımızın bir yansımasıdır." diye konuştu</a:t>
            </a:r>
            <a:r>
              <a:rPr lang="tr-TR" sz="2200" dirty="0" smtClean="0"/>
              <a:t>.</a:t>
            </a:r>
          </a:p>
          <a:p>
            <a:pPr marL="0" indent="0" algn="ctr">
              <a:lnSpc>
                <a:spcPct val="120000"/>
              </a:lnSpc>
              <a:spcBef>
                <a:spcPts val="0"/>
              </a:spcBef>
              <a:spcAft>
                <a:spcPts val="400"/>
              </a:spcAft>
              <a:buNone/>
            </a:pPr>
            <a:r>
              <a:rPr lang="tr-TR" sz="2000" dirty="0" smtClean="0"/>
              <a:t>………..</a:t>
            </a:r>
          </a:p>
          <a:p>
            <a:pPr marL="0" indent="0" algn="ctr">
              <a:lnSpc>
                <a:spcPct val="120000"/>
              </a:lnSpc>
              <a:spcBef>
                <a:spcPts val="0"/>
              </a:spcBef>
              <a:spcAft>
                <a:spcPts val="400"/>
              </a:spcAft>
              <a:buNone/>
            </a:pPr>
            <a:r>
              <a:rPr lang="tr-TR" sz="2000" dirty="0" smtClean="0">
                <a:hlinkClick r:id="rId2"/>
              </a:rPr>
              <a:t>https</a:t>
            </a:r>
            <a:r>
              <a:rPr lang="tr-TR" sz="2000" dirty="0">
                <a:hlinkClick r:id="rId2"/>
              </a:rPr>
              <a:t>://</a:t>
            </a:r>
            <a:r>
              <a:rPr lang="tr-TR" sz="2000" dirty="0" smtClean="0">
                <a:hlinkClick r:id="rId2"/>
              </a:rPr>
              <a:t>www.aa.com.tr/tr/egitim/yok-baskani-ozvar-akademik-birimler-kurmak-icin-onumuzdeki-donemde-akreditasyon-sarti-getirecegiz/3355494</a:t>
            </a:r>
            <a:r>
              <a:rPr lang="tr-TR" sz="2000" dirty="0" smtClean="0"/>
              <a:t> </a:t>
            </a:r>
            <a:endParaRPr lang="tr-TR" sz="2000" dirty="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7</a:t>
            </a:fld>
            <a:endParaRPr lang="tr-TR"/>
          </a:p>
        </p:txBody>
      </p:sp>
    </p:spTree>
    <p:extLst>
      <p:ext uri="{BB962C8B-B14F-4D97-AF65-F5344CB8AC3E}">
        <p14:creationId xmlns:p14="http://schemas.microsoft.com/office/powerpoint/2010/main" val="758797688"/>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831850" y="1491916"/>
            <a:ext cx="10515600" cy="3070559"/>
          </a:xfrm>
        </p:spPr>
        <p:txBody>
          <a:bodyPr>
            <a:normAutofit fontScale="90000"/>
          </a:bodyPr>
          <a:lstStyle/>
          <a:p>
            <a:pPr algn="ctr"/>
            <a:r>
              <a:rPr lang="tr-TR" sz="8000" b="1" dirty="0" smtClean="0">
                <a:solidFill>
                  <a:srgbClr val="962E2E"/>
                </a:solidFill>
              </a:rPr>
              <a:t>BİRİM </a:t>
            </a:r>
            <a:br>
              <a:rPr lang="tr-TR" sz="8000" b="1" dirty="0" smtClean="0">
                <a:solidFill>
                  <a:srgbClr val="962E2E"/>
                </a:solidFill>
              </a:rPr>
            </a:br>
            <a:r>
              <a:rPr lang="tr-TR" sz="8000" b="1" dirty="0" smtClean="0">
                <a:solidFill>
                  <a:srgbClr val="962E2E"/>
                </a:solidFill>
              </a:rPr>
              <a:t>2023 </a:t>
            </a:r>
            <a:r>
              <a:rPr lang="tr-TR" sz="8000" b="1" dirty="0">
                <a:solidFill>
                  <a:srgbClr val="962E2E"/>
                </a:solidFill>
              </a:rPr>
              <a:t>BİDR GERİ BİLDİRİM </a:t>
            </a:r>
            <a:r>
              <a:rPr lang="tr-TR" sz="8000" b="1" dirty="0" smtClean="0">
                <a:solidFill>
                  <a:srgbClr val="962E2E"/>
                </a:solidFill>
              </a:rPr>
              <a:t>ZİYARETLERİ</a:t>
            </a:r>
            <a:endParaRPr lang="tr-TR" dirty="0"/>
          </a:p>
        </p:txBody>
      </p:sp>
      <p:sp>
        <p:nvSpPr>
          <p:cNvPr id="7" name="Metin Yer Tutucusu 6"/>
          <p:cNvSpPr>
            <a:spLocks noGrp="1"/>
          </p:cNvSpPr>
          <p:nvPr>
            <p:ph type="body" idx="1"/>
          </p:nvPr>
        </p:nvSpPr>
        <p:spPr/>
        <p:txBody>
          <a:bodyPr/>
          <a:lstStyle/>
          <a:p>
            <a:endParaRPr lang="tr-T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70</a:t>
            </a:fld>
            <a:endParaRPr lang="tr-TR"/>
          </a:p>
        </p:txBody>
      </p:sp>
    </p:spTree>
    <p:extLst>
      <p:ext uri="{BB962C8B-B14F-4D97-AF65-F5344CB8AC3E}">
        <p14:creationId xmlns:p14="http://schemas.microsoft.com/office/powerpoint/2010/main" val="1629666770"/>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71D876-832F-6AC2-A4FD-EF77657DF0A3}"/>
              </a:ext>
            </a:extLst>
          </p:cNvPr>
          <p:cNvSpPr>
            <a:spLocks noGrp="1"/>
          </p:cNvSpPr>
          <p:nvPr>
            <p:ph type="title"/>
          </p:nvPr>
        </p:nvSpPr>
        <p:spPr>
          <a:xfrm>
            <a:off x="2209800" y="110337"/>
            <a:ext cx="9566945" cy="687897"/>
          </a:xfrm>
        </p:spPr>
        <p:txBody>
          <a:bodyPr>
            <a:normAutofit/>
          </a:bodyPr>
          <a:lstStyle/>
          <a:p>
            <a:pPr algn="ctr"/>
            <a:r>
              <a:rPr lang="tr-TR" sz="3200" b="1" dirty="0" smtClean="0">
                <a:solidFill>
                  <a:srgbClr val="C00000"/>
                </a:solidFill>
                <a:latin typeface="+mn-lt"/>
              </a:rPr>
              <a:t>Kalite Komisyonu Üyesi - Birim Danışman Üye Eşleşmesi</a:t>
            </a:r>
            <a:endParaRPr lang="tr-TR" sz="3200" b="1" dirty="0">
              <a:solidFill>
                <a:srgbClr val="C00000"/>
              </a:solidFill>
              <a:latin typeface="+mn-lt"/>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643232538"/>
              </p:ext>
            </p:extLst>
          </p:nvPr>
        </p:nvGraphicFramePr>
        <p:xfrm>
          <a:off x="267107" y="1378915"/>
          <a:ext cx="11739155" cy="4838876"/>
        </p:xfrm>
        <a:graphic>
          <a:graphicData uri="http://schemas.openxmlformats.org/drawingml/2006/table">
            <a:tbl>
              <a:tblPr firstRow="1" bandRow="1">
                <a:tableStyleId>{5C22544A-7EE6-4342-B048-85BDC9FD1C3A}</a:tableStyleId>
              </a:tblPr>
              <a:tblGrid>
                <a:gridCol w="2712297">
                  <a:extLst>
                    <a:ext uri="{9D8B030D-6E8A-4147-A177-3AD203B41FA5}">
                      <a16:colId xmlns:a16="http://schemas.microsoft.com/office/drawing/2014/main" val="2520006460"/>
                    </a:ext>
                  </a:extLst>
                </a:gridCol>
                <a:gridCol w="3014543">
                  <a:extLst>
                    <a:ext uri="{9D8B030D-6E8A-4147-A177-3AD203B41FA5}">
                      <a16:colId xmlns:a16="http://schemas.microsoft.com/office/drawing/2014/main" val="1555643663"/>
                    </a:ext>
                  </a:extLst>
                </a:gridCol>
                <a:gridCol w="3010483">
                  <a:extLst>
                    <a:ext uri="{9D8B030D-6E8A-4147-A177-3AD203B41FA5}">
                      <a16:colId xmlns:a16="http://schemas.microsoft.com/office/drawing/2014/main" val="2984489105"/>
                    </a:ext>
                  </a:extLst>
                </a:gridCol>
                <a:gridCol w="3001832">
                  <a:extLst>
                    <a:ext uri="{9D8B030D-6E8A-4147-A177-3AD203B41FA5}">
                      <a16:colId xmlns:a16="http://schemas.microsoft.com/office/drawing/2014/main" val="92094840"/>
                    </a:ext>
                  </a:extLst>
                </a:gridCol>
              </a:tblGrid>
              <a:tr h="368712">
                <a:tc>
                  <a:txBody>
                    <a:bodyPr/>
                    <a:lstStyle/>
                    <a:p>
                      <a:pPr algn="ctr"/>
                      <a:r>
                        <a:rPr lang="tr-TR" sz="1600" dirty="0" smtClean="0"/>
                        <a:t>Üye Unvanı-Adı-Soyadı</a:t>
                      </a:r>
                      <a:endParaRPr lang="tr-TR" sz="1600" dirty="0"/>
                    </a:p>
                  </a:txBody>
                  <a:tcPr anchor="ctr">
                    <a:solidFill>
                      <a:srgbClr val="962E2E"/>
                    </a:solidFill>
                  </a:tcPr>
                </a:tc>
                <a:tc>
                  <a:txBody>
                    <a:bodyPr/>
                    <a:lstStyle/>
                    <a:p>
                      <a:pPr algn="ctr"/>
                      <a:r>
                        <a:rPr lang="tr-TR" sz="1600" dirty="0" smtClean="0"/>
                        <a:t>Birimi</a:t>
                      </a:r>
                      <a:endParaRPr lang="tr-TR" sz="1600" dirty="0"/>
                    </a:p>
                  </a:txBody>
                  <a:tcPr anchor="ctr">
                    <a:solidFill>
                      <a:srgbClr val="962E2E"/>
                    </a:solidFill>
                  </a:tcPr>
                </a:tc>
                <a:tc gridSpan="2">
                  <a:txBody>
                    <a:bodyPr/>
                    <a:lstStyle/>
                    <a:p>
                      <a:pPr algn="ctr"/>
                      <a:r>
                        <a:rPr lang="tr-TR" sz="1600" dirty="0" smtClean="0"/>
                        <a:t>Danışmanlık Yapacağı Birim/</a:t>
                      </a:r>
                      <a:r>
                        <a:rPr lang="tr-TR" sz="1600" dirty="0" err="1" smtClean="0"/>
                        <a:t>ler</a:t>
                      </a:r>
                      <a:endParaRPr lang="tr-TR" sz="1600" dirty="0"/>
                    </a:p>
                  </a:txBody>
                  <a:tcPr anchor="ctr">
                    <a:solidFill>
                      <a:srgbClr val="962E2E"/>
                    </a:solidFill>
                  </a:tcPr>
                </a:tc>
                <a:tc hMerge="1">
                  <a:txBody>
                    <a:bodyPr/>
                    <a:lstStyle/>
                    <a:p>
                      <a:endParaRPr lang="tr-TR" dirty="0"/>
                    </a:p>
                  </a:txBody>
                  <a:tcPr/>
                </a:tc>
                <a:extLst>
                  <a:ext uri="{0D108BD9-81ED-4DB2-BD59-A6C34878D82A}">
                    <a16:rowId xmlns:a16="http://schemas.microsoft.com/office/drawing/2014/main" val="760558332"/>
                  </a:ext>
                </a:extLst>
              </a:tr>
              <a:tr h="337986">
                <a:tc>
                  <a:txBody>
                    <a:bodyPr/>
                    <a:lstStyle/>
                    <a:p>
                      <a:pPr marL="144000" indent="0" algn="l" fontAlgn="b"/>
                      <a:r>
                        <a:rPr lang="tr-TR" sz="1400" b="1" kern="1200" dirty="0">
                          <a:solidFill>
                            <a:schemeClr val="dk1"/>
                          </a:solidFill>
                          <a:latin typeface="+mn-lt"/>
                          <a:ea typeface="+mn-ea"/>
                          <a:cs typeface="+mn-cs"/>
                        </a:rPr>
                        <a:t>Prof</a:t>
                      </a:r>
                      <a:r>
                        <a:rPr lang="tr-TR" sz="1400" b="1" kern="1200" dirty="0" smtClean="0">
                          <a:solidFill>
                            <a:schemeClr val="dk1"/>
                          </a:solidFill>
                          <a:latin typeface="+mn-lt"/>
                          <a:ea typeface="+mn-ea"/>
                          <a:cs typeface="+mn-cs"/>
                        </a:rPr>
                        <a:t>. Dr</a:t>
                      </a:r>
                      <a:r>
                        <a:rPr lang="tr-TR" sz="1400" b="1" kern="1200" dirty="0">
                          <a:solidFill>
                            <a:schemeClr val="dk1"/>
                          </a:solidFill>
                          <a:latin typeface="+mn-lt"/>
                          <a:ea typeface="+mn-ea"/>
                          <a:cs typeface="+mn-cs"/>
                        </a:rPr>
                        <a:t>. Şule Yüksel </a:t>
                      </a:r>
                      <a:r>
                        <a:rPr lang="tr-TR" sz="1400" b="1" kern="1200" dirty="0" smtClean="0">
                          <a:solidFill>
                            <a:schemeClr val="dk1"/>
                          </a:solidFill>
                          <a:latin typeface="+mn-lt"/>
                          <a:ea typeface="+mn-ea"/>
                          <a:cs typeface="+mn-cs"/>
                        </a:rPr>
                        <a:t>ÖZMEN</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İletişim Fakültesi</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İletişim Fakültesi</a:t>
                      </a:r>
                    </a:p>
                  </a:txBody>
                  <a:tcPr anchor="ctr"/>
                </a:tc>
                <a:tc>
                  <a:txBody>
                    <a:bodyPr/>
                    <a:lstStyle/>
                    <a:p>
                      <a:pPr algn="ctr"/>
                      <a:r>
                        <a:rPr lang="tr-TR" sz="1300" b="1" dirty="0" smtClean="0"/>
                        <a:t>İnsan ve Toplum Bilimleri Fakültesi</a:t>
                      </a:r>
                      <a:endParaRPr lang="tr-TR" sz="1300" b="1" dirty="0"/>
                    </a:p>
                  </a:txBody>
                  <a:tcPr anchor="ctr"/>
                </a:tc>
                <a:extLst>
                  <a:ext uri="{0D108BD9-81ED-4DB2-BD59-A6C34878D82A}">
                    <a16:rowId xmlns:a16="http://schemas.microsoft.com/office/drawing/2014/main" val="1650452707"/>
                  </a:ext>
                </a:extLst>
              </a:tr>
              <a:tr h="310538">
                <a:tc>
                  <a:txBody>
                    <a:bodyPr/>
                    <a:lstStyle/>
                    <a:p>
                      <a:pPr marL="144000" indent="0" algn="l" fontAlgn="b"/>
                      <a:r>
                        <a:rPr lang="tr-TR" sz="1400" b="1" kern="1200" dirty="0" smtClean="0">
                          <a:solidFill>
                            <a:schemeClr val="dk1"/>
                          </a:solidFill>
                          <a:latin typeface="+mn-lt"/>
                          <a:ea typeface="+mn-ea"/>
                          <a:cs typeface="+mn-cs"/>
                        </a:rPr>
                        <a:t>Prof. Dr</a:t>
                      </a:r>
                      <a:r>
                        <a:rPr lang="tr-TR" sz="1400" b="1" kern="1200" dirty="0">
                          <a:solidFill>
                            <a:schemeClr val="dk1"/>
                          </a:solidFill>
                          <a:latin typeface="+mn-lt"/>
                          <a:ea typeface="+mn-ea"/>
                          <a:cs typeface="+mn-cs"/>
                        </a:rPr>
                        <a:t>. Melike </a:t>
                      </a:r>
                      <a:r>
                        <a:rPr lang="tr-TR" sz="1400" b="1" kern="1200" dirty="0" smtClean="0">
                          <a:solidFill>
                            <a:schemeClr val="dk1"/>
                          </a:solidFill>
                          <a:latin typeface="+mn-lt"/>
                          <a:ea typeface="+mn-ea"/>
                          <a:cs typeface="+mn-cs"/>
                        </a:rPr>
                        <a:t>KURTARAN ÇELİK</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Turizm ve Otelcilik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marL="9525" marR="9525" marT="9525" marB="0" anchor="ctr"/>
                </a:tc>
                <a:tc>
                  <a:txBody>
                    <a:bodyPr/>
                    <a:lstStyle/>
                    <a:p>
                      <a:pPr algn="ctr" fontAlgn="b"/>
                      <a:r>
                        <a:rPr lang="tr-TR" sz="1300" b="1" kern="1200" dirty="0" smtClean="0">
                          <a:solidFill>
                            <a:schemeClr val="dk1"/>
                          </a:solidFill>
                          <a:latin typeface="+mn-lt"/>
                          <a:ea typeface="+mn-ea"/>
                          <a:cs typeface="+mn-cs"/>
                        </a:rPr>
                        <a:t>Turizm ve Otelcilik Meslek Yüksekokulu </a:t>
                      </a:r>
                      <a:endParaRPr lang="tr-TR" sz="1300" b="1" kern="1200" dirty="0">
                        <a:solidFill>
                          <a:schemeClr val="dk1"/>
                        </a:solidFill>
                        <a:latin typeface="+mn-lt"/>
                        <a:ea typeface="+mn-ea"/>
                        <a:cs typeface="+mn-cs"/>
                      </a:endParaRPr>
                    </a:p>
                  </a:txBody>
                  <a:tcPr anchor="ctr"/>
                </a:tc>
                <a:tc>
                  <a:txBody>
                    <a:bodyPr/>
                    <a:lstStyle/>
                    <a:p>
                      <a:pPr algn="ctr" fontAlgn="b"/>
                      <a:r>
                        <a:rPr lang="tr-TR" sz="1300" b="1" dirty="0" smtClean="0"/>
                        <a:t>Vakfıkebir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337986">
                <a:tc>
                  <a:txBody>
                    <a:bodyPr/>
                    <a:lstStyle/>
                    <a:p>
                      <a:pPr marL="144000" indent="0" algn="l" fontAlgn="b"/>
                      <a:r>
                        <a:rPr lang="tr-TR" sz="1400" b="1" kern="1200" dirty="0">
                          <a:solidFill>
                            <a:schemeClr val="dk1"/>
                          </a:solidFill>
                          <a:latin typeface="+mn-lt"/>
                          <a:ea typeface="+mn-ea"/>
                          <a:cs typeface="+mn-cs"/>
                        </a:rPr>
                        <a:t>Doç</a:t>
                      </a:r>
                      <a:r>
                        <a:rPr lang="tr-TR" sz="1400" b="1" kern="1200" dirty="0" smtClean="0">
                          <a:solidFill>
                            <a:schemeClr val="dk1"/>
                          </a:solidFill>
                          <a:latin typeface="+mn-lt"/>
                          <a:ea typeface="+mn-ea"/>
                          <a:cs typeface="+mn-cs"/>
                        </a:rPr>
                        <a:t>. Dr</a:t>
                      </a:r>
                      <a:r>
                        <a:rPr lang="tr-TR" sz="1400" b="1" kern="1200" dirty="0">
                          <a:solidFill>
                            <a:schemeClr val="dk1"/>
                          </a:solidFill>
                          <a:latin typeface="+mn-lt"/>
                          <a:ea typeface="+mn-ea"/>
                          <a:cs typeface="+mn-cs"/>
                        </a:rPr>
                        <a:t>. Aynur </a:t>
                      </a:r>
                      <a:r>
                        <a:rPr lang="tr-TR" sz="1400" b="1" kern="1200" dirty="0" smtClean="0">
                          <a:solidFill>
                            <a:schemeClr val="dk1"/>
                          </a:solidFill>
                          <a:latin typeface="+mn-lt"/>
                          <a:ea typeface="+mn-ea"/>
                          <a:cs typeface="+mn-cs"/>
                        </a:rPr>
                        <a:t>YILMAZ</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Spor Bilimleri Fakültesi</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Spor Bilimleri Fakültesi</a:t>
                      </a:r>
                    </a:p>
                  </a:txBody>
                  <a:tcPr anchor="ctr"/>
                </a:tc>
                <a:tc>
                  <a:txBody>
                    <a:bodyPr/>
                    <a:lstStyle/>
                    <a:p>
                      <a:pPr algn="ctr" fontAlgn="b"/>
                      <a:r>
                        <a:rPr lang="tr-TR" sz="1300" b="1" dirty="0" smtClean="0"/>
                        <a:t>Beşikdüzü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anchor="ctr"/>
                </a:tc>
                <a:extLst>
                  <a:ext uri="{0D108BD9-81ED-4DB2-BD59-A6C34878D82A}">
                    <a16:rowId xmlns:a16="http://schemas.microsoft.com/office/drawing/2014/main" val="10003"/>
                  </a:ext>
                </a:extLst>
              </a:tr>
              <a:tr h="310538">
                <a:tc>
                  <a:txBody>
                    <a:bodyPr/>
                    <a:lstStyle/>
                    <a:p>
                      <a:pPr marL="144000" indent="0" algn="l" fontAlgn="b"/>
                      <a:r>
                        <a:rPr lang="tr-TR" sz="1400" b="1" kern="1200" dirty="0">
                          <a:solidFill>
                            <a:schemeClr val="dk1"/>
                          </a:solidFill>
                          <a:latin typeface="+mn-lt"/>
                          <a:ea typeface="+mn-ea"/>
                          <a:cs typeface="+mn-cs"/>
                        </a:rPr>
                        <a:t>Doç</a:t>
                      </a:r>
                      <a:r>
                        <a:rPr lang="tr-TR" sz="1400" b="1" kern="1200" dirty="0" smtClean="0">
                          <a:solidFill>
                            <a:schemeClr val="dk1"/>
                          </a:solidFill>
                          <a:latin typeface="+mn-lt"/>
                          <a:ea typeface="+mn-ea"/>
                          <a:cs typeface="+mn-cs"/>
                        </a:rPr>
                        <a:t>. Dr</a:t>
                      </a:r>
                      <a:r>
                        <a:rPr lang="tr-TR" sz="1400" b="1" kern="1200" dirty="0">
                          <a:solidFill>
                            <a:schemeClr val="dk1"/>
                          </a:solidFill>
                          <a:latin typeface="+mn-lt"/>
                          <a:ea typeface="+mn-ea"/>
                          <a:cs typeface="+mn-cs"/>
                        </a:rPr>
                        <a:t>. Canan </a:t>
                      </a:r>
                      <a:r>
                        <a:rPr lang="tr-TR" sz="1400" b="1" kern="1200" dirty="0" smtClean="0">
                          <a:solidFill>
                            <a:schemeClr val="dk1"/>
                          </a:solidFill>
                          <a:latin typeface="+mn-lt"/>
                          <a:ea typeface="+mn-ea"/>
                          <a:cs typeface="+mn-cs"/>
                        </a:rPr>
                        <a:t>CENGİZ</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Lisansüstü Eğitim Enstitüsü</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Lisansüstü Eğitim Enstitüsü</a:t>
                      </a:r>
                    </a:p>
                  </a:txBody>
                  <a:tcPr anchor="ctr"/>
                </a:tc>
                <a:tc>
                  <a:txBody>
                    <a:bodyPr/>
                    <a:lstStyle/>
                    <a:p>
                      <a:pPr algn="ctr"/>
                      <a:r>
                        <a:rPr lang="tr-TR" sz="1300" b="1" dirty="0" smtClean="0"/>
                        <a:t>Devlet Konservatuvarı</a:t>
                      </a:r>
                      <a:endParaRPr lang="tr-TR" sz="1300" b="1" dirty="0"/>
                    </a:p>
                  </a:txBody>
                  <a:tcPr anchor="ctr"/>
                </a:tc>
                <a:extLst>
                  <a:ext uri="{0D108BD9-81ED-4DB2-BD59-A6C34878D82A}">
                    <a16:rowId xmlns:a16="http://schemas.microsoft.com/office/drawing/2014/main" val="10004"/>
                  </a:ext>
                </a:extLst>
              </a:tr>
              <a:tr h="501218">
                <a:tc>
                  <a:txBody>
                    <a:bodyPr/>
                    <a:lstStyle/>
                    <a:p>
                      <a:pPr marL="144000" indent="0" algn="l" fontAlgn="b"/>
                      <a:r>
                        <a:rPr lang="tr-TR" sz="1400" b="1" kern="1200" dirty="0">
                          <a:solidFill>
                            <a:schemeClr val="dk1"/>
                          </a:solidFill>
                          <a:latin typeface="+mn-lt"/>
                          <a:ea typeface="+mn-ea"/>
                          <a:cs typeface="+mn-cs"/>
                        </a:rPr>
                        <a:t>Doç. Dr. Selcen SARI AYTEKİN</a:t>
                      </a: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Turizm ve Otelcilik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marL="9525" marR="9525" marT="9525" marB="0" anchor="ctr"/>
                </a:tc>
                <a:tc>
                  <a:txBody>
                    <a:bodyPr/>
                    <a:lstStyle/>
                    <a:p>
                      <a:pPr algn="ctr" fontAlgn="b"/>
                      <a:r>
                        <a:rPr lang="tr-TR" sz="1300" b="1" dirty="0" smtClean="0"/>
                        <a:t>Tonya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anchor="ctr"/>
                </a:tc>
                <a:tc>
                  <a:txBody>
                    <a:bodyPr/>
                    <a:lstStyle/>
                    <a:p>
                      <a:pPr algn="ctr"/>
                      <a:endParaRPr lang="tr-TR" sz="1300" b="1" dirty="0"/>
                    </a:p>
                  </a:txBody>
                  <a:tcPr anchor="ctr"/>
                </a:tc>
                <a:extLst>
                  <a:ext uri="{0D108BD9-81ED-4DB2-BD59-A6C34878D82A}">
                    <a16:rowId xmlns:a16="http://schemas.microsoft.com/office/drawing/2014/main" val="10005"/>
                  </a:ext>
                </a:extLst>
              </a:tr>
              <a:tr h="501218">
                <a:tc>
                  <a:txBody>
                    <a:bodyPr/>
                    <a:lstStyle/>
                    <a:p>
                      <a:pPr marL="144000" indent="0" algn="l" fontAlgn="b"/>
                      <a:r>
                        <a:rPr lang="tr-TR" sz="1400" b="1" kern="1200" dirty="0" smtClean="0">
                          <a:solidFill>
                            <a:schemeClr val="dk1"/>
                          </a:solidFill>
                          <a:latin typeface="+mn-lt"/>
                          <a:ea typeface="+mn-ea"/>
                          <a:cs typeface="+mn-cs"/>
                        </a:rPr>
                        <a:t>Doç. Dr</a:t>
                      </a:r>
                      <a:r>
                        <a:rPr lang="tr-TR" sz="1400" b="1" kern="1200" dirty="0">
                          <a:solidFill>
                            <a:schemeClr val="dk1"/>
                          </a:solidFill>
                          <a:latin typeface="+mn-lt"/>
                          <a:ea typeface="+mn-ea"/>
                          <a:cs typeface="+mn-cs"/>
                        </a:rPr>
                        <a:t>. </a:t>
                      </a:r>
                      <a:r>
                        <a:rPr lang="tr-TR" sz="1400" b="1" kern="1200" dirty="0" smtClean="0">
                          <a:solidFill>
                            <a:schemeClr val="dk1"/>
                          </a:solidFill>
                          <a:latin typeface="+mn-lt"/>
                          <a:ea typeface="+mn-ea"/>
                          <a:cs typeface="+mn-cs"/>
                        </a:rPr>
                        <a:t>Soner DEMİRTAŞ</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Hukuk Fakültesi </a:t>
                      </a:r>
                    </a:p>
                  </a:txBody>
                  <a:tcPr marL="9525" marR="9525" marT="9525" marB="0" anchor="ctr"/>
                </a:tc>
                <a:tc>
                  <a:txBody>
                    <a:bodyPr/>
                    <a:lstStyle/>
                    <a:p>
                      <a:pPr algn="ctr"/>
                      <a:r>
                        <a:rPr lang="tr-TR" sz="1300" b="1" dirty="0" smtClean="0"/>
                        <a:t>Hukuk Fakültesi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dirty="0" smtClean="0"/>
                        <a:t>Siyasal Bilgiler Fakültesi</a:t>
                      </a:r>
                    </a:p>
                  </a:txBody>
                  <a:tcPr anchor="ctr"/>
                </a:tc>
                <a:extLst>
                  <a:ext uri="{0D108BD9-81ED-4DB2-BD59-A6C34878D82A}">
                    <a16:rowId xmlns:a16="http://schemas.microsoft.com/office/drawing/2014/main" val="10008"/>
                  </a:ext>
                </a:extLst>
              </a:tr>
              <a:tr h="366481">
                <a:tc>
                  <a:txBody>
                    <a:bodyPr/>
                    <a:lstStyle/>
                    <a:p>
                      <a:pPr marL="144000" indent="0" algn="l" fontAlgn="b"/>
                      <a:r>
                        <a:rPr lang="tr-TR" sz="1400" b="1" kern="1200" dirty="0">
                          <a:solidFill>
                            <a:schemeClr val="dk1"/>
                          </a:solidFill>
                          <a:latin typeface="+mn-lt"/>
                          <a:ea typeface="+mn-ea"/>
                          <a:cs typeface="+mn-cs"/>
                        </a:rPr>
                        <a:t>Dr. </a:t>
                      </a:r>
                      <a:r>
                        <a:rPr lang="tr-TR" sz="1400" b="1" kern="1200" dirty="0" err="1">
                          <a:solidFill>
                            <a:schemeClr val="dk1"/>
                          </a:solidFill>
                          <a:latin typeface="+mn-lt"/>
                          <a:ea typeface="+mn-ea"/>
                          <a:cs typeface="+mn-cs"/>
                        </a:rPr>
                        <a:t>Öğr</a:t>
                      </a:r>
                      <a:r>
                        <a:rPr lang="tr-TR" sz="1400" b="1" kern="1200" dirty="0">
                          <a:solidFill>
                            <a:schemeClr val="dk1"/>
                          </a:solidFill>
                          <a:latin typeface="+mn-lt"/>
                          <a:ea typeface="+mn-ea"/>
                          <a:cs typeface="+mn-cs"/>
                        </a:rPr>
                        <a:t>. Üyesi Perihan </a:t>
                      </a:r>
                      <a:r>
                        <a:rPr lang="tr-TR" sz="1400" b="1" kern="1200" dirty="0" smtClean="0">
                          <a:solidFill>
                            <a:schemeClr val="dk1"/>
                          </a:solidFill>
                          <a:latin typeface="+mn-lt"/>
                          <a:ea typeface="+mn-ea"/>
                          <a:cs typeface="+mn-cs"/>
                        </a:rPr>
                        <a:t>ŞİMŞEK</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Uygulamalı Bilimler </a:t>
                      </a:r>
                      <a:r>
                        <a:rPr lang="tr-TR" sz="1300" b="1" kern="1200" dirty="0" smtClean="0">
                          <a:solidFill>
                            <a:schemeClr val="dk1"/>
                          </a:solidFill>
                          <a:latin typeface="+mn-lt"/>
                          <a:ea typeface="+mn-ea"/>
                          <a:cs typeface="+mn-cs"/>
                        </a:rPr>
                        <a:t>Yüksekokulu</a:t>
                      </a:r>
                      <a:endParaRPr lang="tr-TR" sz="1300" b="1" kern="1200" dirty="0">
                        <a:solidFill>
                          <a:schemeClr val="dk1"/>
                        </a:solidFill>
                        <a:latin typeface="+mn-lt"/>
                        <a:ea typeface="+mn-ea"/>
                        <a:cs typeface="+mn-cs"/>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Uygulamalı Bilimler Yüksekokulu</a:t>
                      </a:r>
                    </a:p>
                  </a:txBody>
                  <a:tcPr anchor="ctr"/>
                </a:tc>
                <a:tc>
                  <a:txBody>
                    <a:bodyPr/>
                    <a:lstStyle/>
                    <a:p>
                      <a:pPr algn="ctr" fontAlgn="b"/>
                      <a:r>
                        <a:rPr lang="tr-TR" sz="1300" b="1" dirty="0" smtClean="0"/>
                        <a:t>Çarşıbaşı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anchor="ctr"/>
                </a:tc>
                <a:extLst>
                  <a:ext uri="{0D108BD9-81ED-4DB2-BD59-A6C34878D82A}">
                    <a16:rowId xmlns:a16="http://schemas.microsoft.com/office/drawing/2014/main" val="10006"/>
                  </a:ext>
                </a:extLst>
              </a:tr>
              <a:tr h="452255">
                <a:tc>
                  <a:txBody>
                    <a:bodyPr/>
                    <a:lstStyle/>
                    <a:p>
                      <a:pPr marL="144000" indent="0" algn="l" fontAlgn="b"/>
                      <a:r>
                        <a:rPr lang="tr-TR" sz="1400" b="1" kern="1200" dirty="0">
                          <a:solidFill>
                            <a:schemeClr val="dk1"/>
                          </a:solidFill>
                          <a:latin typeface="+mn-lt"/>
                          <a:ea typeface="+mn-ea"/>
                          <a:cs typeface="+mn-cs"/>
                        </a:rPr>
                        <a:t>Dr. </a:t>
                      </a:r>
                      <a:r>
                        <a:rPr lang="tr-TR" sz="1400" b="1" kern="1200" dirty="0" err="1">
                          <a:solidFill>
                            <a:schemeClr val="dk1"/>
                          </a:solidFill>
                          <a:latin typeface="+mn-lt"/>
                          <a:ea typeface="+mn-ea"/>
                          <a:cs typeface="+mn-cs"/>
                        </a:rPr>
                        <a:t>Öğr</a:t>
                      </a:r>
                      <a:r>
                        <a:rPr lang="tr-TR" sz="1400" b="1" kern="1200" dirty="0">
                          <a:solidFill>
                            <a:schemeClr val="dk1"/>
                          </a:solidFill>
                          <a:latin typeface="+mn-lt"/>
                          <a:ea typeface="+mn-ea"/>
                          <a:cs typeface="+mn-cs"/>
                        </a:rPr>
                        <a:t>. Üyesi Şenay </a:t>
                      </a:r>
                      <a:r>
                        <a:rPr lang="tr-TR" sz="1400" b="1" kern="1200" dirty="0" smtClean="0">
                          <a:solidFill>
                            <a:schemeClr val="dk1"/>
                          </a:solidFill>
                          <a:latin typeface="+mn-lt"/>
                          <a:ea typeface="+mn-ea"/>
                          <a:cs typeface="+mn-cs"/>
                        </a:rPr>
                        <a:t>BAŞ</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Fatih Eğitim </a:t>
                      </a:r>
                      <a:r>
                        <a:rPr lang="tr-TR" sz="1300" b="1" kern="1200" dirty="0" smtClean="0">
                          <a:solidFill>
                            <a:schemeClr val="dk1"/>
                          </a:solidFill>
                          <a:latin typeface="+mn-lt"/>
                          <a:ea typeface="+mn-ea"/>
                          <a:cs typeface="+mn-cs"/>
                        </a:rPr>
                        <a:t>Fakültesi</a:t>
                      </a:r>
                      <a:endParaRPr lang="tr-TR" sz="1300" b="1" kern="1200" dirty="0">
                        <a:solidFill>
                          <a:schemeClr val="dk1"/>
                        </a:solidFill>
                        <a:latin typeface="+mn-lt"/>
                        <a:ea typeface="+mn-ea"/>
                        <a:cs typeface="+mn-cs"/>
                      </a:endParaRPr>
                    </a:p>
                  </a:txBody>
                  <a:tcPr marL="9525" marR="9525" marT="9525" marB="0" anchor="ctr"/>
                </a:tc>
                <a:tc>
                  <a:txBody>
                    <a:bodyPr/>
                    <a:lstStyle/>
                    <a:p>
                      <a:pPr algn="ctr"/>
                      <a:r>
                        <a:rPr lang="tr-TR" sz="1300" b="1" dirty="0" smtClean="0"/>
                        <a:t>Fatih Eğitim Fakültesi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dirty="0" smtClean="0"/>
                        <a:t>Güzel Sanatlar ve Tasarım Fakültesi</a:t>
                      </a:r>
                    </a:p>
                  </a:txBody>
                  <a:tcPr anchor="ctr"/>
                </a:tc>
                <a:extLst>
                  <a:ext uri="{0D108BD9-81ED-4DB2-BD59-A6C34878D82A}">
                    <a16:rowId xmlns:a16="http://schemas.microsoft.com/office/drawing/2014/main" val="10007"/>
                  </a:ext>
                </a:extLst>
              </a:tr>
              <a:tr h="337986">
                <a:tc>
                  <a:txBody>
                    <a:bodyPr/>
                    <a:lstStyle/>
                    <a:p>
                      <a:pPr marL="144000" indent="0" algn="l" fontAlgn="b"/>
                      <a:r>
                        <a:rPr lang="tr-TR" sz="1400" b="1" kern="1200" dirty="0">
                          <a:solidFill>
                            <a:schemeClr val="dk1"/>
                          </a:solidFill>
                          <a:latin typeface="+mn-lt"/>
                          <a:ea typeface="+mn-ea"/>
                          <a:cs typeface="+mn-cs"/>
                        </a:rPr>
                        <a:t>Dr. </a:t>
                      </a:r>
                      <a:r>
                        <a:rPr lang="tr-TR" sz="1400" b="1" kern="1200" dirty="0" err="1">
                          <a:solidFill>
                            <a:schemeClr val="dk1"/>
                          </a:solidFill>
                          <a:latin typeface="+mn-lt"/>
                          <a:ea typeface="+mn-ea"/>
                          <a:cs typeface="+mn-cs"/>
                        </a:rPr>
                        <a:t>Öğr</a:t>
                      </a:r>
                      <a:r>
                        <a:rPr lang="tr-TR" sz="1400" b="1" kern="1200" dirty="0">
                          <a:solidFill>
                            <a:schemeClr val="dk1"/>
                          </a:solidFill>
                          <a:latin typeface="+mn-lt"/>
                          <a:ea typeface="+mn-ea"/>
                          <a:cs typeface="+mn-cs"/>
                        </a:rPr>
                        <a:t>. Üyesi Samet </a:t>
                      </a:r>
                      <a:r>
                        <a:rPr lang="tr-TR" sz="1400" b="1" kern="1200" dirty="0" smtClean="0">
                          <a:solidFill>
                            <a:schemeClr val="dk1"/>
                          </a:solidFill>
                          <a:latin typeface="+mn-lt"/>
                          <a:ea typeface="+mn-ea"/>
                          <a:cs typeface="+mn-cs"/>
                        </a:rPr>
                        <a:t>ŞENEL</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İlahiyat Fakültesi</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İlahiyat Fakültesi</a:t>
                      </a:r>
                    </a:p>
                  </a:txBody>
                  <a:tcPr anchor="ctr"/>
                </a:tc>
                <a:tc>
                  <a:txBody>
                    <a:bodyPr/>
                    <a:lstStyle/>
                    <a:p>
                      <a:pPr algn="ctr" fontAlgn="b"/>
                      <a:r>
                        <a:rPr lang="tr-TR" sz="1300" b="1" dirty="0" smtClean="0"/>
                        <a:t>Şalpazarı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anchor="ctr"/>
                </a:tc>
                <a:extLst>
                  <a:ext uri="{0D108BD9-81ED-4DB2-BD59-A6C34878D82A}">
                    <a16:rowId xmlns:a16="http://schemas.microsoft.com/office/drawing/2014/main" val="1567160837"/>
                  </a:ext>
                </a:extLst>
              </a:tr>
              <a:tr h="337986">
                <a:tc>
                  <a:txBody>
                    <a:bodyPr/>
                    <a:lstStyle/>
                    <a:p>
                      <a:pPr marL="144000" indent="0" algn="l" fontAlgn="b"/>
                      <a:r>
                        <a:rPr lang="tr-TR" sz="1400" b="1" kern="1200" dirty="0">
                          <a:solidFill>
                            <a:schemeClr val="dk1"/>
                          </a:solidFill>
                          <a:latin typeface="+mn-lt"/>
                          <a:ea typeface="+mn-ea"/>
                          <a:cs typeface="+mn-cs"/>
                        </a:rPr>
                        <a:t>Dr. </a:t>
                      </a:r>
                      <a:r>
                        <a:rPr lang="tr-TR" sz="1400" b="1" kern="1200" dirty="0" err="1">
                          <a:solidFill>
                            <a:schemeClr val="dk1"/>
                          </a:solidFill>
                          <a:latin typeface="+mn-lt"/>
                          <a:ea typeface="+mn-ea"/>
                          <a:cs typeface="+mn-cs"/>
                        </a:rPr>
                        <a:t>Öğr</a:t>
                      </a:r>
                      <a:r>
                        <a:rPr lang="tr-TR" sz="1400" b="1" kern="1200" dirty="0">
                          <a:solidFill>
                            <a:schemeClr val="dk1"/>
                          </a:solidFill>
                          <a:latin typeface="+mn-lt"/>
                          <a:ea typeface="+mn-ea"/>
                          <a:cs typeface="+mn-cs"/>
                        </a:rPr>
                        <a:t>. Üyesi Şenay </a:t>
                      </a:r>
                      <a:r>
                        <a:rPr lang="tr-TR" sz="1400" b="1" kern="1200" dirty="0" smtClean="0">
                          <a:solidFill>
                            <a:schemeClr val="dk1"/>
                          </a:solidFill>
                          <a:latin typeface="+mn-lt"/>
                          <a:ea typeface="+mn-ea"/>
                          <a:cs typeface="+mn-cs"/>
                        </a:rPr>
                        <a:t>BAŞ</a:t>
                      </a:r>
                      <a:endParaRPr lang="tr-TR" sz="1400" b="1" kern="1200" dirty="0">
                        <a:solidFill>
                          <a:schemeClr val="dk1"/>
                        </a:solidFill>
                        <a:latin typeface="+mn-lt"/>
                        <a:ea typeface="+mn-ea"/>
                        <a:cs typeface="+mn-cs"/>
                      </a:endParaRP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Fatih Eğitim Fakültesi</a:t>
                      </a:r>
                    </a:p>
                  </a:txBody>
                  <a:tcPr marL="9525" marR="9525" marT="9525" marB="0" anchor="ctr"/>
                </a:tc>
                <a:tc>
                  <a:txBody>
                    <a:bodyPr/>
                    <a:lstStyle/>
                    <a:p>
                      <a:pPr algn="ctr"/>
                      <a:r>
                        <a:rPr lang="tr-TR" sz="1300" b="1" dirty="0" smtClean="0"/>
                        <a:t>Fatih Eğitim Fakültesi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dirty="0" smtClean="0"/>
                        <a:t>Güzel Sanatlar ve Tasarım Fakültesi</a:t>
                      </a:r>
                    </a:p>
                  </a:txBody>
                  <a:tcPr anchor="ctr"/>
                </a:tc>
                <a:extLst>
                  <a:ext uri="{0D108BD9-81ED-4DB2-BD59-A6C34878D82A}">
                    <a16:rowId xmlns:a16="http://schemas.microsoft.com/office/drawing/2014/main" val="358655870"/>
                  </a:ext>
                </a:extLst>
              </a:tr>
              <a:tr h="337986">
                <a:tc>
                  <a:txBody>
                    <a:bodyPr/>
                    <a:lstStyle/>
                    <a:p>
                      <a:pPr marL="144000" indent="0" algn="l" fontAlgn="b"/>
                      <a:r>
                        <a:rPr lang="tr-TR" sz="1400" b="1" kern="1200" dirty="0" err="1">
                          <a:solidFill>
                            <a:schemeClr val="dk1"/>
                          </a:solidFill>
                          <a:latin typeface="+mn-lt"/>
                          <a:ea typeface="+mn-ea"/>
                          <a:cs typeface="+mn-cs"/>
                        </a:rPr>
                        <a:t>Öğr</a:t>
                      </a:r>
                      <a:r>
                        <a:rPr lang="tr-TR" sz="1400" b="1" kern="1200" dirty="0">
                          <a:solidFill>
                            <a:schemeClr val="dk1"/>
                          </a:solidFill>
                          <a:latin typeface="+mn-lt"/>
                          <a:ea typeface="+mn-ea"/>
                          <a:cs typeface="+mn-cs"/>
                        </a:rPr>
                        <a:t>. Gör. Tuba BAZANCİR</a:t>
                      </a: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Kalite Koordinatörlüğü</a:t>
                      </a:r>
                    </a:p>
                  </a:txBody>
                  <a:tcPr marL="9525" marR="9525" marT="9525" marB="0" anchor="ctr"/>
                </a:tc>
                <a:tc>
                  <a:txBody>
                    <a:bodyPr/>
                    <a:lstStyle/>
                    <a:p>
                      <a:pPr algn="ctr"/>
                      <a:r>
                        <a:rPr lang="tr-TR" sz="1300" b="1" dirty="0" smtClean="0"/>
                        <a:t>Yabancı Diller Yüksekokulu</a:t>
                      </a:r>
                      <a:endParaRPr lang="tr-TR" sz="1300" b="1" dirty="0"/>
                    </a:p>
                  </a:txBody>
                  <a:tcPr anchor="ctr"/>
                </a:tc>
                <a:tc>
                  <a:txBody>
                    <a:bodyPr/>
                    <a:lstStyle/>
                    <a:p>
                      <a:pPr algn="ctr" fontAlgn="b"/>
                      <a:r>
                        <a:rPr lang="tr-TR" sz="1300" b="1" dirty="0" smtClean="0"/>
                        <a:t>Beşikdüzü </a:t>
                      </a:r>
                      <a:r>
                        <a:rPr lang="tr-TR" sz="1300" b="1" kern="1200" dirty="0" smtClean="0">
                          <a:solidFill>
                            <a:schemeClr val="dk1"/>
                          </a:solidFill>
                          <a:latin typeface="+mn-lt"/>
                          <a:ea typeface="+mn-ea"/>
                          <a:cs typeface="+mn-cs"/>
                        </a:rPr>
                        <a:t>Meslek Yüksekokulu </a:t>
                      </a:r>
                      <a:endParaRPr lang="tr-TR" sz="1300" b="1" kern="1200" dirty="0">
                        <a:solidFill>
                          <a:schemeClr val="dk1"/>
                        </a:solidFill>
                        <a:latin typeface="+mn-lt"/>
                        <a:ea typeface="+mn-ea"/>
                        <a:cs typeface="+mn-cs"/>
                      </a:endParaRPr>
                    </a:p>
                  </a:txBody>
                  <a:tcPr anchor="ctr"/>
                </a:tc>
                <a:extLst>
                  <a:ext uri="{0D108BD9-81ED-4DB2-BD59-A6C34878D82A}">
                    <a16:rowId xmlns:a16="http://schemas.microsoft.com/office/drawing/2014/main" val="2213299788"/>
                  </a:ext>
                </a:extLst>
              </a:tr>
              <a:tr h="337986">
                <a:tc>
                  <a:txBody>
                    <a:bodyPr/>
                    <a:lstStyle/>
                    <a:p>
                      <a:pPr marL="144000" indent="0" algn="l" fontAlgn="b"/>
                      <a:r>
                        <a:rPr lang="tr-TR" sz="1400" b="1" kern="1200" dirty="0" err="1">
                          <a:solidFill>
                            <a:schemeClr val="dk1"/>
                          </a:solidFill>
                          <a:latin typeface="+mn-lt"/>
                          <a:ea typeface="+mn-ea"/>
                          <a:cs typeface="+mn-cs"/>
                        </a:rPr>
                        <a:t>Öğr</a:t>
                      </a:r>
                      <a:r>
                        <a:rPr lang="tr-TR" sz="1400" b="1" kern="1200" dirty="0">
                          <a:solidFill>
                            <a:schemeClr val="dk1"/>
                          </a:solidFill>
                          <a:latin typeface="+mn-lt"/>
                          <a:ea typeface="+mn-ea"/>
                          <a:cs typeface="+mn-cs"/>
                        </a:rPr>
                        <a:t>. Gör. Funda HATİPOĞLU</a:t>
                      </a:r>
                    </a:p>
                  </a:txBody>
                  <a:tcPr marL="9525" marR="9525" marT="9525" marB="0" anchor="ctr">
                    <a:solidFill>
                      <a:schemeClr val="accent4">
                        <a:lumMod val="20000"/>
                        <a:lumOff val="80000"/>
                      </a:schemeClr>
                    </a:solidFill>
                  </a:tcPr>
                </a:tc>
                <a:tc>
                  <a:txBody>
                    <a:bodyPr/>
                    <a:lstStyle/>
                    <a:p>
                      <a:pPr algn="ctr" fontAlgn="b"/>
                      <a:r>
                        <a:rPr lang="tr-TR" sz="1300" b="1" kern="1200" dirty="0">
                          <a:solidFill>
                            <a:schemeClr val="dk1"/>
                          </a:solidFill>
                          <a:latin typeface="+mn-lt"/>
                          <a:ea typeface="+mn-ea"/>
                          <a:cs typeface="+mn-cs"/>
                        </a:rPr>
                        <a:t>Kalite Koordinatörlüğü</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dirty="0" smtClean="0"/>
                        <a:t>Yabancı Diller Yüksekokulu</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300" b="1" dirty="0" smtClean="0"/>
                        <a:t>Güzel Sanatlar ve Tasarım Fakültesi</a:t>
                      </a:r>
                    </a:p>
                  </a:txBody>
                  <a:tcPr anchor="ctr"/>
                </a:tc>
                <a:extLst>
                  <a:ext uri="{0D108BD9-81ED-4DB2-BD59-A6C34878D82A}">
                    <a16:rowId xmlns:a16="http://schemas.microsoft.com/office/drawing/2014/main" val="3387689950"/>
                  </a:ext>
                </a:extLst>
              </a:tr>
            </a:tbl>
          </a:graphicData>
        </a:graphic>
      </p:graphicFrame>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pPr/>
              <a:t>25.12.2024</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pPr/>
              <a:t>71</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793330367"/>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09800" y="143454"/>
            <a:ext cx="9553755" cy="672861"/>
          </a:xfrm>
        </p:spPr>
        <p:txBody>
          <a:bodyPr>
            <a:normAutofit fontScale="90000"/>
          </a:bodyPr>
          <a:lstStyle/>
          <a:p>
            <a:pPr lvl="0"/>
            <a:r>
              <a:rPr lang="tr-TR" b="1" dirty="0" smtClean="0">
                <a:solidFill>
                  <a:srgbClr val="962E2E"/>
                </a:solidFill>
                <a:latin typeface="+mn-lt"/>
              </a:rPr>
              <a:t>2023 BİDR Geri Bildirim Ziyaretleri</a:t>
            </a:r>
            <a:endParaRPr lang="tr-TR" dirty="0">
              <a:solidFill>
                <a:srgbClr val="962E2E"/>
              </a:solidFill>
              <a:latin typeface="+mn-lt"/>
            </a:endParaRPr>
          </a:p>
        </p:txBody>
      </p:sp>
      <p:sp>
        <p:nvSpPr>
          <p:cNvPr id="3" name="2 İçerik Yer Tutucusu"/>
          <p:cNvSpPr>
            <a:spLocks noGrp="1"/>
          </p:cNvSpPr>
          <p:nvPr>
            <p:ph idx="1"/>
          </p:nvPr>
        </p:nvSpPr>
        <p:spPr>
          <a:xfrm>
            <a:off x="569343" y="1475873"/>
            <a:ext cx="11317858" cy="4880477"/>
          </a:xfrm>
        </p:spPr>
        <p:txBody>
          <a:bodyPr>
            <a:noAutofit/>
          </a:bodyPr>
          <a:lstStyle/>
          <a:p>
            <a:pPr>
              <a:lnSpc>
                <a:spcPct val="100000"/>
              </a:lnSpc>
              <a:spcBef>
                <a:spcPts val="0"/>
              </a:spcBef>
              <a:spcAft>
                <a:spcPts val="400"/>
              </a:spcAft>
            </a:pPr>
            <a:r>
              <a:rPr lang="tr-TR" b="1" dirty="0" smtClean="0">
                <a:solidFill>
                  <a:srgbClr val="962E2E"/>
                </a:solidFill>
              </a:rPr>
              <a:t>2023 yılında BİDR yazan tüm akademik birimler ziyaret kapsamına dahil edilmiştir.</a:t>
            </a:r>
          </a:p>
          <a:p>
            <a:pPr>
              <a:lnSpc>
                <a:spcPct val="100000"/>
              </a:lnSpc>
              <a:spcBef>
                <a:spcPts val="0"/>
              </a:spcBef>
              <a:spcAft>
                <a:spcPts val="400"/>
              </a:spcAft>
            </a:pPr>
            <a:r>
              <a:rPr lang="tr-TR" dirty="0" smtClean="0"/>
              <a:t>Toplam </a:t>
            </a:r>
            <a:r>
              <a:rPr lang="tr-TR" b="1" dirty="0" smtClean="0">
                <a:solidFill>
                  <a:srgbClr val="962E2E"/>
                </a:solidFill>
              </a:rPr>
              <a:t>17 akademik birime ziyaret düzenlenmiştir. </a:t>
            </a:r>
          </a:p>
          <a:p>
            <a:pPr>
              <a:lnSpc>
                <a:spcPct val="100000"/>
              </a:lnSpc>
              <a:spcBef>
                <a:spcPts val="0"/>
              </a:spcBef>
              <a:spcAft>
                <a:spcPts val="400"/>
              </a:spcAft>
            </a:pPr>
            <a:r>
              <a:rPr lang="tr-TR" dirty="0" smtClean="0"/>
              <a:t>Ziyaretler </a:t>
            </a:r>
            <a:r>
              <a:rPr lang="tr-TR" b="1" dirty="0" smtClean="0">
                <a:solidFill>
                  <a:srgbClr val="003399"/>
                </a:solidFill>
              </a:rPr>
              <a:t>2 aylık bir süre </a:t>
            </a:r>
            <a:r>
              <a:rPr lang="tr-TR" dirty="0" smtClean="0"/>
              <a:t>içerisinde tamamlanmıştır.</a:t>
            </a:r>
          </a:p>
          <a:p>
            <a:pPr>
              <a:lnSpc>
                <a:spcPct val="100000"/>
              </a:lnSpc>
              <a:spcBef>
                <a:spcPts val="0"/>
              </a:spcBef>
              <a:spcAft>
                <a:spcPts val="400"/>
              </a:spcAft>
            </a:pPr>
            <a:r>
              <a:rPr lang="tr-TR" sz="2800" b="1" dirty="0" smtClean="0">
                <a:solidFill>
                  <a:srgbClr val="003399"/>
                </a:solidFill>
              </a:rPr>
              <a:t>15 akademik birimde BİDR Değerlendirme Toplantısı </a:t>
            </a:r>
            <a:r>
              <a:rPr lang="tr-TR" sz="2800" dirty="0" smtClean="0"/>
              <a:t>gerçekleştirilmiştir.</a:t>
            </a:r>
          </a:p>
          <a:p>
            <a:pPr>
              <a:lnSpc>
                <a:spcPct val="100000"/>
              </a:lnSpc>
              <a:spcBef>
                <a:spcPts val="0"/>
              </a:spcBef>
              <a:spcAft>
                <a:spcPts val="400"/>
              </a:spcAft>
            </a:pPr>
            <a:r>
              <a:rPr lang="tr-TR" sz="2800" b="1" dirty="0" smtClean="0">
                <a:solidFill>
                  <a:srgbClr val="003399"/>
                </a:solidFill>
              </a:rPr>
              <a:t>2 akademik birimde Akran Değerlendirme Ziyaretleri </a:t>
            </a:r>
            <a:r>
              <a:rPr lang="tr-TR" sz="2800" dirty="0" smtClean="0"/>
              <a:t>gerçekleştirilmiştir.</a:t>
            </a:r>
          </a:p>
          <a:p>
            <a:pPr>
              <a:lnSpc>
                <a:spcPct val="100000"/>
              </a:lnSpc>
              <a:spcBef>
                <a:spcPts val="0"/>
              </a:spcBef>
              <a:spcAft>
                <a:spcPts val="400"/>
              </a:spcAft>
            </a:pPr>
            <a:r>
              <a:rPr lang="tr-TR" sz="2800" b="1" dirty="0" smtClean="0">
                <a:solidFill>
                  <a:srgbClr val="003399"/>
                </a:solidFill>
              </a:rPr>
              <a:t>1 akademik birimde ziyaret gerçekleştirilememiştir.</a:t>
            </a:r>
            <a:r>
              <a:rPr lang="tr-TR" dirty="0"/>
              <a:t> </a:t>
            </a:r>
            <a:endParaRPr lang="tr-TR" dirty="0" smtClean="0"/>
          </a:p>
          <a:p>
            <a:pPr>
              <a:lnSpc>
                <a:spcPct val="100000"/>
              </a:lnSpc>
              <a:spcBef>
                <a:spcPts val="0"/>
              </a:spcBef>
              <a:spcAft>
                <a:spcPts val="400"/>
              </a:spcAft>
            </a:pPr>
            <a:r>
              <a:rPr lang="tr-TR" dirty="0" smtClean="0"/>
              <a:t>Ziyaretler </a:t>
            </a:r>
            <a:r>
              <a:rPr lang="tr-TR" dirty="0"/>
              <a:t>süresince </a:t>
            </a:r>
            <a:r>
              <a:rPr lang="tr-TR" b="1" dirty="0">
                <a:solidFill>
                  <a:srgbClr val="962E2E"/>
                </a:solidFill>
              </a:rPr>
              <a:t>29 adet toplantı </a:t>
            </a:r>
            <a:r>
              <a:rPr lang="tr-TR" dirty="0"/>
              <a:t>yapılmış, yaklaşık olarak </a:t>
            </a:r>
            <a:r>
              <a:rPr lang="tr-TR" b="1" dirty="0">
                <a:solidFill>
                  <a:srgbClr val="003399"/>
                </a:solidFill>
              </a:rPr>
              <a:t>67 saat süren toplantılar</a:t>
            </a:r>
            <a:r>
              <a:rPr lang="tr-TR" dirty="0">
                <a:solidFill>
                  <a:srgbClr val="0000CC"/>
                </a:solidFill>
              </a:rPr>
              <a:t> </a:t>
            </a:r>
            <a:r>
              <a:rPr lang="tr-TR" dirty="0"/>
              <a:t>gerçekleştirilmiştir.</a:t>
            </a:r>
          </a:p>
          <a:p>
            <a:pPr>
              <a:lnSpc>
                <a:spcPct val="100000"/>
              </a:lnSpc>
              <a:spcBef>
                <a:spcPts val="0"/>
              </a:spcBef>
              <a:spcAft>
                <a:spcPts val="400"/>
              </a:spcAft>
            </a:pPr>
            <a:endParaRPr lang="tr-TR" sz="2800" b="1" dirty="0">
              <a:solidFill>
                <a:srgbClr val="003399"/>
              </a:solidFill>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72</a:t>
            </a:fld>
            <a:endParaRPr lang="tr-TR"/>
          </a:p>
        </p:txBody>
      </p:sp>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02934" y="-170703"/>
            <a:ext cx="10515600" cy="1325563"/>
          </a:xfrm>
        </p:spPr>
        <p:txBody>
          <a:bodyPr>
            <a:normAutofit/>
          </a:bodyPr>
          <a:lstStyle/>
          <a:p>
            <a:r>
              <a:rPr lang="tr-TR" sz="3200" b="1" dirty="0">
                <a:solidFill>
                  <a:srgbClr val="C00000"/>
                </a:solidFill>
                <a:latin typeface="+mn-lt"/>
              </a:rPr>
              <a:t>2023 BİDR GERİ BİLDİRİM ZİYARETLERİ KATILIMCI ANALİZİ</a:t>
            </a:r>
            <a:endParaRPr lang="tr-TR" sz="3200" dirty="0">
              <a:solidFill>
                <a:srgbClr val="C00000"/>
              </a:solidFill>
              <a:latin typeface="+mn-lt"/>
            </a:endParaRPr>
          </a:p>
        </p:txBody>
      </p:sp>
      <p:pic>
        <p:nvPicPr>
          <p:cNvPr id="6" name="İçerik Yer Tutucusu 5"/>
          <p:cNvPicPr>
            <a:picLocks noGrp="1" noChangeAspect="1"/>
          </p:cNvPicPr>
          <p:nvPr>
            <p:ph idx="1"/>
          </p:nvPr>
        </p:nvPicPr>
        <p:blipFill>
          <a:blip r:embed="rId2"/>
          <a:stretch>
            <a:fillRect/>
          </a:stretch>
        </p:blipFill>
        <p:spPr>
          <a:xfrm>
            <a:off x="90219" y="822663"/>
            <a:ext cx="11374733" cy="5566610"/>
          </a:xfrm>
          <a:prstGeom prst="rect">
            <a:avLst/>
          </a:prstGeom>
        </p:spPr>
      </p:pic>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73</a:t>
            </a:fld>
            <a:endParaRPr lang="tr-TR"/>
          </a:p>
        </p:txBody>
      </p:sp>
      <p:sp>
        <p:nvSpPr>
          <p:cNvPr id="7" name="6 Dikdörtgen"/>
          <p:cNvSpPr/>
          <p:nvPr/>
        </p:nvSpPr>
        <p:spPr>
          <a:xfrm>
            <a:off x="753837" y="6074697"/>
            <a:ext cx="10599963" cy="281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73007213"/>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4" y="126521"/>
            <a:ext cx="9811110" cy="672861"/>
          </a:xfrm>
        </p:spPr>
        <p:txBody>
          <a:bodyPr>
            <a:normAutofit fontScale="90000"/>
          </a:bodyPr>
          <a:lstStyle/>
          <a:p>
            <a:pPr lvl="0"/>
            <a:r>
              <a:rPr lang="tr-TR" sz="3200" b="1" dirty="0" smtClean="0">
                <a:solidFill>
                  <a:srgbClr val="C00000"/>
                </a:solidFill>
                <a:latin typeface="+mn-lt"/>
              </a:rPr>
              <a:t>2023 AKRAN DEĞERLENDİRME ZİYARETLERİ KATILIMCI ANALİZİ</a:t>
            </a:r>
            <a:endParaRPr lang="tr-TR" sz="3200" dirty="0">
              <a:solidFill>
                <a:srgbClr val="C00000"/>
              </a:solidFill>
              <a:latin typeface="+mn-lt"/>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74</a:t>
            </a:fld>
            <a:endParaRPr lang="tr-TR"/>
          </a:p>
        </p:txBody>
      </p:sp>
      <p:graphicFrame>
        <p:nvGraphicFramePr>
          <p:cNvPr id="8" name="7 Tablo"/>
          <p:cNvGraphicFramePr>
            <a:graphicFrameLocks noGrp="1"/>
          </p:cNvGraphicFramePr>
          <p:nvPr>
            <p:extLst>
              <p:ext uri="{D42A27DB-BD31-4B8C-83A1-F6EECF244321}">
                <p14:modId xmlns:p14="http://schemas.microsoft.com/office/powerpoint/2010/main" val="3967665801"/>
              </p:ext>
            </p:extLst>
          </p:nvPr>
        </p:nvGraphicFramePr>
        <p:xfrm>
          <a:off x="536242" y="1463664"/>
          <a:ext cx="11367001" cy="4632333"/>
        </p:xfrm>
        <a:graphic>
          <a:graphicData uri="http://schemas.openxmlformats.org/drawingml/2006/table">
            <a:tbl>
              <a:tblPr/>
              <a:tblGrid>
                <a:gridCol w="996940">
                  <a:extLst>
                    <a:ext uri="{9D8B030D-6E8A-4147-A177-3AD203B41FA5}">
                      <a16:colId xmlns:a16="http://schemas.microsoft.com/office/drawing/2014/main" val="20000"/>
                    </a:ext>
                  </a:extLst>
                </a:gridCol>
                <a:gridCol w="2797262">
                  <a:extLst>
                    <a:ext uri="{9D8B030D-6E8A-4147-A177-3AD203B41FA5}">
                      <a16:colId xmlns:a16="http://schemas.microsoft.com/office/drawing/2014/main" val="20001"/>
                    </a:ext>
                  </a:extLst>
                </a:gridCol>
                <a:gridCol w="966500">
                  <a:extLst>
                    <a:ext uri="{9D8B030D-6E8A-4147-A177-3AD203B41FA5}">
                      <a16:colId xmlns:a16="http://schemas.microsoft.com/office/drawing/2014/main" val="20002"/>
                    </a:ext>
                  </a:extLst>
                </a:gridCol>
                <a:gridCol w="984320">
                  <a:extLst>
                    <a:ext uri="{9D8B030D-6E8A-4147-A177-3AD203B41FA5}">
                      <a16:colId xmlns:a16="http://schemas.microsoft.com/office/drawing/2014/main" val="20003"/>
                    </a:ext>
                  </a:extLst>
                </a:gridCol>
                <a:gridCol w="1022178">
                  <a:extLst>
                    <a:ext uri="{9D8B030D-6E8A-4147-A177-3AD203B41FA5}">
                      <a16:colId xmlns:a16="http://schemas.microsoft.com/office/drawing/2014/main" val="20004"/>
                    </a:ext>
                  </a:extLst>
                </a:gridCol>
                <a:gridCol w="823422">
                  <a:extLst>
                    <a:ext uri="{9D8B030D-6E8A-4147-A177-3AD203B41FA5}">
                      <a16:colId xmlns:a16="http://schemas.microsoft.com/office/drawing/2014/main" val="20005"/>
                    </a:ext>
                  </a:extLst>
                </a:gridCol>
                <a:gridCol w="820265">
                  <a:extLst>
                    <a:ext uri="{9D8B030D-6E8A-4147-A177-3AD203B41FA5}">
                      <a16:colId xmlns:a16="http://schemas.microsoft.com/office/drawing/2014/main" val="20006"/>
                    </a:ext>
                  </a:extLst>
                </a:gridCol>
                <a:gridCol w="731930">
                  <a:extLst>
                    <a:ext uri="{9D8B030D-6E8A-4147-A177-3AD203B41FA5}">
                      <a16:colId xmlns:a16="http://schemas.microsoft.com/office/drawing/2014/main" val="20007"/>
                    </a:ext>
                  </a:extLst>
                </a:gridCol>
                <a:gridCol w="1050572">
                  <a:extLst>
                    <a:ext uri="{9D8B030D-6E8A-4147-A177-3AD203B41FA5}">
                      <a16:colId xmlns:a16="http://schemas.microsoft.com/office/drawing/2014/main" val="20008"/>
                    </a:ext>
                  </a:extLst>
                </a:gridCol>
                <a:gridCol w="1173612">
                  <a:extLst>
                    <a:ext uri="{9D8B030D-6E8A-4147-A177-3AD203B41FA5}">
                      <a16:colId xmlns:a16="http://schemas.microsoft.com/office/drawing/2014/main" val="20009"/>
                    </a:ext>
                  </a:extLst>
                </a:gridCol>
              </a:tblGrid>
              <a:tr h="563597">
                <a:tc rowSpan="7">
                  <a:txBody>
                    <a:bodyPr/>
                    <a:lstStyle/>
                    <a:p>
                      <a:pPr algn="ctr" fontAlgn="ctr"/>
                      <a:r>
                        <a:rPr lang="tr-TR" sz="1400" b="1" i="0" u="none" strike="noStrike" dirty="0">
                          <a:solidFill>
                            <a:srgbClr val="000000"/>
                          </a:solidFill>
                          <a:latin typeface="Calibri"/>
                        </a:rPr>
                        <a:t>11.11.2024</a:t>
                      </a:r>
                    </a:p>
                  </a:txBody>
                  <a:tcPr marL="6773" marR="6773" marT="67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tr-TR" sz="1400" b="1" i="0" u="none" strike="noStrike" dirty="0">
                          <a:solidFill>
                            <a:schemeClr val="bg1"/>
                          </a:solidFill>
                          <a:latin typeface="Calibri"/>
                        </a:rPr>
                        <a:t>BEŞİKDÜZÜ MESLEK YÜKSEKOKULU</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Prof. Dr.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Doç. Dr.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Dr. </a:t>
                      </a:r>
                      <a:r>
                        <a:rPr lang="tr-TR" sz="1400" b="1" i="0" u="none" strike="noStrike" dirty="0" err="1">
                          <a:solidFill>
                            <a:schemeClr val="bg1"/>
                          </a:solidFill>
                          <a:latin typeface="Calibri"/>
                        </a:rPr>
                        <a:t>Öğr</a:t>
                      </a:r>
                      <a:r>
                        <a:rPr lang="tr-TR" sz="1400" b="1" i="0" u="none" strike="noStrike" dirty="0">
                          <a:solidFill>
                            <a:schemeClr val="bg1"/>
                          </a:solidFill>
                          <a:latin typeface="Calibri"/>
                        </a:rPr>
                        <a:t>. Üyesi</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Arş. Gör.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err="1">
                          <a:solidFill>
                            <a:schemeClr val="bg1"/>
                          </a:solidFill>
                          <a:latin typeface="Calibri"/>
                        </a:rPr>
                        <a:t>Öğr</a:t>
                      </a:r>
                      <a:r>
                        <a:rPr lang="tr-TR" sz="1400" b="1" i="0" u="none" strike="noStrike" dirty="0">
                          <a:solidFill>
                            <a:schemeClr val="bg1"/>
                          </a:solidFill>
                          <a:latin typeface="Calibri"/>
                        </a:rPr>
                        <a:t>. Gör.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Öğrenci</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İdari Personel</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Toplam</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581248">
                <a:tc vMerge="1">
                  <a:txBody>
                    <a:bodyPr/>
                    <a:lstStyle/>
                    <a:p>
                      <a:endParaRPr lang="tr-TR"/>
                    </a:p>
                  </a:txBody>
                  <a:tcPr/>
                </a:tc>
                <a:tc>
                  <a:txBody>
                    <a:bodyPr/>
                    <a:lstStyle/>
                    <a:p>
                      <a:pPr algn="l" fontAlgn="b"/>
                      <a:r>
                        <a:rPr lang="tr-TR" sz="1400" b="1" i="0" u="none" strike="noStrike" dirty="0">
                          <a:solidFill>
                            <a:srgbClr val="C00000"/>
                          </a:solidFill>
                          <a:latin typeface="Calibri"/>
                        </a:rPr>
                        <a:t>Birim Yönetimi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5</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81248">
                <a:tc vMerge="1">
                  <a:txBody>
                    <a:bodyPr/>
                    <a:lstStyle/>
                    <a:p>
                      <a:endParaRPr lang="tr-TR"/>
                    </a:p>
                  </a:txBody>
                  <a:tcPr/>
                </a:tc>
                <a:tc>
                  <a:txBody>
                    <a:bodyPr/>
                    <a:lstStyle/>
                    <a:p>
                      <a:pPr algn="l" fontAlgn="b"/>
                      <a:r>
                        <a:rPr lang="tr-TR" sz="1400" b="1" i="0" u="none" strike="noStrike" dirty="0">
                          <a:solidFill>
                            <a:srgbClr val="C00000"/>
                          </a:solidFill>
                          <a:latin typeface="Calibri"/>
                        </a:rPr>
                        <a:t>Birim Yönetim Kurulu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6</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81248">
                <a:tc vMerge="1">
                  <a:txBody>
                    <a:bodyPr/>
                    <a:lstStyle/>
                    <a:p>
                      <a:endParaRPr lang="tr-TR"/>
                    </a:p>
                  </a:txBody>
                  <a:tcPr/>
                </a:tc>
                <a:tc>
                  <a:txBody>
                    <a:bodyPr/>
                    <a:lstStyle/>
                    <a:p>
                      <a:pPr algn="l" fontAlgn="b"/>
                      <a:r>
                        <a:rPr lang="tr-TR" sz="1400" b="1" i="0" u="none" strike="noStrike" dirty="0">
                          <a:solidFill>
                            <a:srgbClr val="C00000"/>
                          </a:solidFill>
                          <a:latin typeface="Calibri"/>
                        </a:rPr>
                        <a:t>Birim Kalite Komisyonu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3</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5</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12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81248">
                <a:tc vMerge="1">
                  <a:txBody>
                    <a:bodyPr/>
                    <a:lstStyle/>
                    <a:p>
                      <a:endParaRPr lang="tr-TR"/>
                    </a:p>
                  </a:txBody>
                  <a:tcPr/>
                </a:tc>
                <a:tc>
                  <a:txBody>
                    <a:bodyPr/>
                    <a:lstStyle/>
                    <a:p>
                      <a:pPr algn="l" fontAlgn="b"/>
                      <a:r>
                        <a:rPr lang="tr-TR" sz="1400" b="1" i="0" u="none" strike="noStrike" dirty="0">
                          <a:solidFill>
                            <a:srgbClr val="C00000"/>
                          </a:solidFill>
                          <a:latin typeface="Calibri"/>
                        </a:rPr>
                        <a:t>Akademik Personeli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7</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8</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81248">
                <a:tc vMerge="1">
                  <a:txBody>
                    <a:bodyPr/>
                    <a:lstStyle/>
                    <a:p>
                      <a:endParaRPr lang="tr-TR"/>
                    </a:p>
                  </a:txBody>
                  <a:tcPr/>
                </a:tc>
                <a:tc>
                  <a:txBody>
                    <a:bodyPr/>
                    <a:lstStyle/>
                    <a:p>
                      <a:pPr algn="l" fontAlgn="b"/>
                      <a:r>
                        <a:rPr lang="tr-TR" sz="1400" b="1" i="0" u="none" strike="noStrike" dirty="0">
                          <a:solidFill>
                            <a:srgbClr val="C00000"/>
                          </a:solidFill>
                          <a:latin typeface="Calibri"/>
                        </a:rPr>
                        <a:t>Öğrenci Grubu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8</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10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81248">
                <a:tc vMerge="1">
                  <a:txBody>
                    <a:bodyPr/>
                    <a:lstStyle/>
                    <a:p>
                      <a:endParaRPr lang="tr-TR"/>
                    </a:p>
                  </a:txBody>
                  <a:tcPr/>
                </a:tc>
                <a:tc>
                  <a:txBody>
                    <a:bodyPr/>
                    <a:lstStyle/>
                    <a:p>
                      <a:pPr algn="l" fontAlgn="b"/>
                      <a:r>
                        <a:rPr lang="tr-TR" sz="1400" b="1" i="0" u="none" strike="noStrike" dirty="0">
                          <a:solidFill>
                            <a:srgbClr val="C00000"/>
                          </a:solidFill>
                          <a:latin typeface="Calibri"/>
                        </a:rPr>
                        <a:t>İdari Personeli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13</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15</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81248">
                <a:tc gridSpan="2">
                  <a:txBody>
                    <a:bodyPr/>
                    <a:lstStyle/>
                    <a:p>
                      <a:pPr algn="ctr" fontAlgn="b"/>
                      <a:r>
                        <a:rPr lang="tr-TR" sz="3200" b="1" i="0" u="none" strike="noStrike" dirty="0">
                          <a:solidFill>
                            <a:schemeClr val="bg1"/>
                          </a:solidFill>
                          <a:latin typeface="Calibri"/>
                        </a:rPr>
                        <a:t>GENEL TOPLAM</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hMerge="1">
                  <a:txBody>
                    <a:bodyPr/>
                    <a:lstStyle/>
                    <a:p>
                      <a:endParaRPr lang="tr-TR"/>
                    </a:p>
                  </a:txBody>
                  <a:tcPr/>
                </a:tc>
                <a:tc>
                  <a:txBody>
                    <a:bodyPr/>
                    <a:lstStyle/>
                    <a:p>
                      <a:pPr algn="ctr" fontAlgn="b"/>
                      <a:r>
                        <a:rPr lang="tr-TR" sz="3200" b="1" i="0" u="none" strike="noStrike" dirty="0">
                          <a:solidFill>
                            <a:schemeClr val="bg1"/>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8</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6</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18</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9</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15</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3200" b="1" i="0" u="none" strike="noStrike" dirty="0">
                          <a:solidFill>
                            <a:schemeClr val="bg1"/>
                          </a:solidFill>
                          <a:latin typeface="Calibri"/>
                        </a:rPr>
                        <a:t>56</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8857090"/>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4" y="126521"/>
            <a:ext cx="9811110" cy="672861"/>
          </a:xfrm>
        </p:spPr>
        <p:txBody>
          <a:bodyPr>
            <a:normAutofit fontScale="90000"/>
          </a:bodyPr>
          <a:lstStyle/>
          <a:p>
            <a:pPr lvl="0"/>
            <a:r>
              <a:rPr lang="tr-TR" sz="3200" b="1" dirty="0" smtClean="0">
                <a:solidFill>
                  <a:srgbClr val="C00000"/>
                </a:solidFill>
                <a:latin typeface="+mn-lt"/>
              </a:rPr>
              <a:t>2023 AKRAN DEĞERLENDİRME ZİYARETLERİ KATILIMCI ANALİZİ</a:t>
            </a:r>
            <a:endParaRPr lang="tr-TR" sz="3200" dirty="0">
              <a:solidFill>
                <a:srgbClr val="C00000"/>
              </a:solidFill>
              <a:latin typeface="+mn-lt"/>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75</a:t>
            </a:fld>
            <a:endParaRPr lang="tr-TR"/>
          </a:p>
        </p:txBody>
      </p:sp>
      <p:graphicFrame>
        <p:nvGraphicFramePr>
          <p:cNvPr id="9" name="7 Tablo"/>
          <p:cNvGraphicFramePr>
            <a:graphicFrameLocks noGrp="1"/>
          </p:cNvGraphicFramePr>
          <p:nvPr>
            <p:extLst>
              <p:ext uri="{D42A27DB-BD31-4B8C-83A1-F6EECF244321}">
                <p14:modId xmlns:p14="http://schemas.microsoft.com/office/powerpoint/2010/main" val="400665873"/>
              </p:ext>
            </p:extLst>
          </p:nvPr>
        </p:nvGraphicFramePr>
        <p:xfrm>
          <a:off x="582283" y="1603438"/>
          <a:ext cx="11304917" cy="4171722"/>
        </p:xfrm>
        <a:graphic>
          <a:graphicData uri="http://schemas.openxmlformats.org/drawingml/2006/table">
            <a:tbl>
              <a:tblPr/>
              <a:tblGrid>
                <a:gridCol w="991495">
                  <a:extLst>
                    <a:ext uri="{9D8B030D-6E8A-4147-A177-3AD203B41FA5}">
                      <a16:colId xmlns:a16="http://schemas.microsoft.com/office/drawing/2014/main" val="20000"/>
                    </a:ext>
                  </a:extLst>
                </a:gridCol>
                <a:gridCol w="2781983">
                  <a:extLst>
                    <a:ext uri="{9D8B030D-6E8A-4147-A177-3AD203B41FA5}">
                      <a16:colId xmlns:a16="http://schemas.microsoft.com/office/drawing/2014/main" val="20001"/>
                    </a:ext>
                  </a:extLst>
                </a:gridCol>
                <a:gridCol w="961221">
                  <a:extLst>
                    <a:ext uri="{9D8B030D-6E8A-4147-A177-3AD203B41FA5}">
                      <a16:colId xmlns:a16="http://schemas.microsoft.com/office/drawing/2014/main" val="20002"/>
                    </a:ext>
                  </a:extLst>
                </a:gridCol>
                <a:gridCol w="978943">
                  <a:extLst>
                    <a:ext uri="{9D8B030D-6E8A-4147-A177-3AD203B41FA5}">
                      <a16:colId xmlns:a16="http://schemas.microsoft.com/office/drawing/2014/main" val="20003"/>
                    </a:ext>
                  </a:extLst>
                </a:gridCol>
                <a:gridCol w="1016595">
                  <a:extLst>
                    <a:ext uri="{9D8B030D-6E8A-4147-A177-3AD203B41FA5}">
                      <a16:colId xmlns:a16="http://schemas.microsoft.com/office/drawing/2014/main" val="20004"/>
                    </a:ext>
                  </a:extLst>
                </a:gridCol>
                <a:gridCol w="818925">
                  <a:extLst>
                    <a:ext uri="{9D8B030D-6E8A-4147-A177-3AD203B41FA5}">
                      <a16:colId xmlns:a16="http://schemas.microsoft.com/office/drawing/2014/main" val="20005"/>
                    </a:ext>
                  </a:extLst>
                </a:gridCol>
                <a:gridCol w="815787">
                  <a:extLst>
                    <a:ext uri="{9D8B030D-6E8A-4147-A177-3AD203B41FA5}">
                      <a16:colId xmlns:a16="http://schemas.microsoft.com/office/drawing/2014/main" val="20006"/>
                    </a:ext>
                  </a:extLst>
                </a:gridCol>
                <a:gridCol w="727932">
                  <a:extLst>
                    <a:ext uri="{9D8B030D-6E8A-4147-A177-3AD203B41FA5}">
                      <a16:colId xmlns:a16="http://schemas.microsoft.com/office/drawing/2014/main" val="20007"/>
                    </a:ext>
                  </a:extLst>
                </a:gridCol>
                <a:gridCol w="1044834">
                  <a:extLst>
                    <a:ext uri="{9D8B030D-6E8A-4147-A177-3AD203B41FA5}">
                      <a16:colId xmlns:a16="http://schemas.microsoft.com/office/drawing/2014/main" val="20008"/>
                    </a:ext>
                  </a:extLst>
                </a:gridCol>
                <a:gridCol w="1167202">
                  <a:extLst>
                    <a:ext uri="{9D8B030D-6E8A-4147-A177-3AD203B41FA5}">
                      <a16:colId xmlns:a16="http://schemas.microsoft.com/office/drawing/2014/main" val="20009"/>
                    </a:ext>
                  </a:extLst>
                </a:gridCol>
              </a:tblGrid>
              <a:tr h="383966">
                <a:tc rowSpan="7">
                  <a:txBody>
                    <a:bodyPr/>
                    <a:lstStyle/>
                    <a:p>
                      <a:pPr algn="ctr" fontAlgn="ctr"/>
                      <a:r>
                        <a:rPr lang="tr-TR" sz="1400" b="1" i="0" u="none" strike="noStrike" dirty="0" smtClean="0">
                          <a:solidFill>
                            <a:srgbClr val="000000"/>
                          </a:solidFill>
                          <a:latin typeface="Calibri"/>
                        </a:rPr>
                        <a:t>5.11.2024</a:t>
                      </a:r>
                      <a:endParaRPr lang="tr-TR" sz="1400" b="1" i="0" u="none" strike="noStrike" dirty="0">
                        <a:solidFill>
                          <a:srgbClr val="000000"/>
                        </a:solidFill>
                        <a:latin typeface="Calibri"/>
                      </a:endParaRPr>
                    </a:p>
                  </a:txBody>
                  <a:tcPr marL="6773" marR="6773" marT="67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tr-TR" sz="1400" b="1" i="0" u="none" strike="noStrike" dirty="0" smtClean="0">
                          <a:solidFill>
                            <a:schemeClr val="bg1"/>
                          </a:solidFill>
                          <a:latin typeface="Calibri"/>
                        </a:rPr>
                        <a:t>İLAHİYAT FAKÜLTESİ</a:t>
                      </a:r>
                      <a:endParaRPr lang="tr-TR" sz="14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Prof. Dr.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Doç. Dr.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Dr. </a:t>
                      </a:r>
                      <a:r>
                        <a:rPr lang="tr-TR" sz="1400" b="1" i="0" u="none" strike="noStrike" dirty="0" err="1">
                          <a:solidFill>
                            <a:schemeClr val="bg1"/>
                          </a:solidFill>
                          <a:latin typeface="Calibri"/>
                        </a:rPr>
                        <a:t>Öğr</a:t>
                      </a:r>
                      <a:r>
                        <a:rPr lang="tr-TR" sz="1400" b="1" i="0" u="none" strike="noStrike" dirty="0">
                          <a:solidFill>
                            <a:schemeClr val="bg1"/>
                          </a:solidFill>
                          <a:latin typeface="Calibri"/>
                        </a:rPr>
                        <a:t>. Üyesi</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Arş. Gör.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err="1">
                          <a:solidFill>
                            <a:schemeClr val="bg1"/>
                          </a:solidFill>
                          <a:latin typeface="Calibri"/>
                        </a:rPr>
                        <a:t>Öğr</a:t>
                      </a:r>
                      <a:r>
                        <a:rPr lang="tr-TR" sz="1400" b="1" i="0" u="none" strike="noStrike" dirty="0">
                          <a:solidFill>
                            <a:schemeClr val="bg1"/>
                          </a:solidFill>
                          <a:latin typeface="Calibri"/>
                        </a:rPr>
                        <a:t>. Gör.</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Öğrenci</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İdari Personel</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tr-TR" sz="1400" b="1" i="0" u="none" strike="noStrike" dirty="0">
                          <a:solidFill>
                            <a:schemeClr val="bg1"/>
                          </a:solidFill>
                          <a:latin typeface="Calibri"/>
                        </a:rPr>
                        <a:t>Toplam</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541108">
                <a:tc vMerge="1">
                  <a:txBody>
                    <a:bodyPr/>
                    <a:lstStyle/>
                    <a:p>
                      <a:endParaRPr lang="tr-TR"/>
                    </a:p>
                  </a:txBody>
                  <a:tcPr/>
                </a:tc>
                <a:tc>
                  <a:txBody>
                    <a:bodyPr/>
                    <a:lstStyle/>
                    <a:p>
                      <a:pPr algn="l" fontAlgn="b"/>
                      <a:r>
                        <a:rPr lang="tr-TR" sz="1400" b="1" i="0" u="none" strike="noStrike" dirty="0">
                          <a:solidFill>
                            <a:srgbClr val="C00000"/>
                          </a:solidFill>
                          <a:latin typeface="Calibri"/>
                        </a:rPr>
                        <a:t>Birim Yönetimi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4</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a:solidFill>
                            <a:srgbClr val="000000"/>
                          </a:solidFill>
                          <a:latin typeface="Calibri"/>
                        </a:rPr>
                        <a:t>7</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1108">
                <a:tc vMerge="1">
                  <a:txBody>
                    <a:bodyPr/>
                    <a:lstStyle/>
                    <a:p>
                      <a:endParaRPr lang="tr-TR"/>
                    </a:p>
                  </a:txBody>
                  <a:tcPr/>
                </a:tc>
                <a:tc>
                  <a:txBody>
                    <a:bodyPr/>
                    <a:lstStyle/>
                    <a:p>
                      <a:pPr algn="l" fontAlgn="b"/>
                      <a:r>
                        <a:rPr lang="tr-TR" sz="1400" b="1" i="0" u="none" strike="noStrike" dirty="0">
                          <a:solidFill>
                            <a:srgbClr val="C00000"/>
                          </a:solidFill>
                          <a:latin typeface="Calibri"/>
                        </a:rPr>
                        <a:t>Birim Yönetim Kurulu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2</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4</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4</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smtClean="0">
                          <a:solidFill>
                            <a:srgbClr val="000000"/>
                          </a:solidFill>
                          <a:latin typeface="Calibri"/>
                        </a:rPr>
                        <a:t>11</a:t>
                      </a:r>
                      <a:endParaRPr lang="tr-TR" sz="28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41108">
                <a:tc vMerge="1">
                  <a:txBody>
                    <a:bodyPr/>
                    <a:lstStyle/>
                    <a:p>
                      <a:endParaRPr lang="tr-TR"/>
                    </a:p>
                  </a:txBody>
                  <a:tcPr/>
                </a:tc>
                <a:tc>
                  <a:txBody>
                    <a:bodyPr/>
                    <a:lstStyle/>
                    <a:p>
                      <a:pPr algn="l" fontAlgn="b"/>
                      <a:r>
                        <a:rPr lang="tr-TR" sz="1400" b="1" i="0" u="none" strike="noStrike" dirty="0">
                          <a:solidFill>
                            <a:srgbClr val="C00000"/>
                          </a:solidFill>
                          <a:latin typeface="Calibri"/>
                        </a:rPr>
                        <a:t>Birim Kalite Komisyonu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4</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5</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7</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1</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smtClean="0">
                          <a:solidFill>
                            <a:srgbClr val="000000"/>
                          </a:solidFill>
                          <a:latin typeface="Calibri"/>
                        </a:rPr>
                        <a:t>20</a:t>
                      </a:r>
                      <a:endParaRPr lang="tr-TR" sz="28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41108">
                <a:tc vMerge="1">
                  <a:txBody>
                    <a:bodyPr/>
                    <a:lstStyle/>
                    <a:p>
                      <a:endParaRPr lang="tr-TR"/>
                    </a:p>
                  </a:txBody>
                  <a:tcPr/>
                </a:tc>
                <a:tc>
                  <a:txBody>
                    <a:bodyPr/>
                    <a:lstStyle/>
                    <a:p>
                      <a:pPr algn="l" fontAlgn="b"/>
                      <a:r>
                        <a:rPr lang="tr-TR" sz="1400" b="1" i="0" u="none" strike="noStrike" dirty="0">
                          <a:solidFill>
                            <a:srgbClr val="C00000"/>
                          </a:solidFill>
                          <a:latin typeface="Calibri"/>
                        </a:rPr>
                        <a:t>Akademik Personeli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3</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9</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6</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4</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smtClean="0">
                          <a:solidFill>
                            <a:srgbClr val="000000"/>
                          </a:solidFill>
                          <a:latin typeface="Calibri"/>
                        </a:rPr>
                        <a:t>22</a:t>
                      </a:r>
                      <a:endParaRPr lang="tr-TR" sz="28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41108">
                <a:tc vMerge="1">
                  <a:txBody>
                    <a:bodyPr/>
                    <a:lstStyle/>
                    <a:p>
                      <a:endParaRPr lang="tr-TR"/>
                    </a:p>
                  </a:txBody>
                  <a:tcPr/>
                </a:tc>
                <a:tc>
                  <a:txBody>
                    <a:bodyPr/>
                    <a:lstStyle/>
                    <a:p>
                      <a:pPr algn="l" fontAlgn="b"/>
                      <a:r>
                        <a:rPr lang="tr-TR" sz="1400" b="1" i="0" u="none" strike="noStrike" dirty="0">
                          <a:solidFill>
                            <a:srgbClr val="C00000"/>
                          </a:solidFill>
                          <a:latin typeface="Calibri"/>
                        </a:rPr>
                        <a:t>Öğrenci Grubu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smtClean="0">
                          <a:solidFill>
                            <a:srgbClr val="000000"/>
                          </a:solidFill>
                          <a:latin typeface="Calibri"/>
                        </a:rPr>
                        <a:t>0</a:t>
                      </a:r>
                      <a:endParaRPr lang="tr-TR" sz="14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smtClean="0">
                          <a:solidFill>
                            <a:srgbClr val="000000"/>
                          </a:solidFill>
                          <a:latin typeface="Calibri"/>
                        </a:rPr>
                        <a:t>16</a:t>
                      </a:r>
                      <a:endParaRPr lang="tr-TR" sz="14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smtClean="0">
                          <a:solidFill>
                            <a:srgbClr val="000000"/>
                          </a:solidFill>
                          <a:latin typeface="Calibri"/>
                        </a:rPr>
                        <a:t>16</a:t>
                      </a:r>
                      <a:endParaRPr lang="tr-TR" sz="28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41108">
                <a:tc vMerge="1">
                  <a:txBody>
                    <a:bodyPr/>
                    <a:lstStyle/>
                    <a:p>
                      <a:endParaRPr lang="tr-TR"/>
                    </a:p>
                  </a:txBody>
                  <a:tcPr/>
                </a:tc>
                <a:tc>
                  <a:txBody>
                    <a:bodyPr/>
                    <a:lstStyle/>
                    <a:p>
                      <a:pPr algn="l" fontAlgn="b"/>
                      <a:r>
                        <a:rPr lang="tr-TR" sz="1400" b="1" i="0" u="none" strike="noStrike" dirty="0">
                          <a:solidFill>
                            <a:srgbClr val="C00000"/>
                          </a:solidFill>
                          <a:latin typeface="Calibri"/>
                        </a:rPr>
                        <a:t>İdari Personeli ile Görüşme</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a:solidFill>
                            <a:srgbClr val="000000"/>
                          </a:solidFill>
                          <a:latin typeface="Calibri"/>
                        </a:rPr>
                        <a:t>0</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1" i="0" u="none" strike="noStrike" dirty="0" smtClean="0">
                          <a:solidFill>
                            <a:srgbClr val="000000"/>
                          </a:solidFill>
                          <a:latin typeface="Calibri"/>
                        </a:rPr>
                        <a:t>14</a:t>
                      </a:r>
                      <a:endParaRPr lang="tr-TR" sz="14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2800" b="1" i="0" u="none" strike="noStrike" dirty="0" smtClean="0">
                          <a:solidFill>
                            <a:srgbClr val="000000"/>
                          </a:solidFill>
                          <a:latin typeface="Calibri"/>
                        </a:rPr>
                        <a:t>14</a:t>
                      </a:r>
                      <a:endParaRPr lang="tr-TR" sz="2800" b="1" i="0" u="none" strike="noStrike" dirty="0">
                        <a:solidFill>
                          <a:srgbClr val="000000"/>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41108">
                <a:tc gridSpan="2">
                  <a:txBody>
                    <a:bodyPr/>
                    <a:lstStyle/>
                    <a:p>
                      <a:pPr algn="ctr" fontAlgn="b"/>
                      <a:r>
                        <a:rPr lang="tr-TR" sz="2800" b="1" i="0" u="none" strike="noStrike" dirty="0">
                          <a:solidFill>
                            <a:schemeClr val="bg1"/>
                          </a:solidFill>
                          <a:latin typeface="Calibri"/>
                        </a:rPr>
                        <a:t>GENEL TOPLAM</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hMerge="1">
                  <a:txBody>
                    <a:bodyPr/>
                    <a:lstStyle/>
                    <a:p>
                      <a:endParaRPr lang="tr-TR"/>
                    </a:p>
                  </a:txBody>
                  <a:tcPr/>
                </a:tc>
                <a:tc>
                  <a:txBody>
                    <a:bodyPr/>
                    <a:lstStyle/>
                    <a:p>
                      <a:pPr algn="ctr" fontAlgn="b"/>
                      <a:r>
                        <a:rPr lang="tr-TR" sz="2800" b="1" i="0" u="none" strike="noStrike" dirty="0">
                          <a:solidFill>
                            <a:schemeClr val="bg1"/>
                          </a:solidFill>
                          <a:latin typeface="Calibri"/>
                        </a:rPr>
                        <a:t>4</a:t>
                      </a: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12</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22</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13</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5</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17</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17</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tc>
                  <a:txBody>
                    <a:bodyPr/>
                    <a:lstStyle/>
                    <a:p>
                      <a:pPr algn="ctr" fontAlgn="b"/>
                      <a:r>
                        <a:rPr lang="tr-TR" sz="2800" b="1" i="0" u="none" strike="noStrike" dirty="0" smtClean="0">
                          <a:solidFill>
                            <a:schemeClr val="bg1"/>
                          </a:solidFill>
                          <a:latin typeface="Calibri"/>
                        </a:rPr>
                        <a:t>90</a:t>
                      </a:r>
                      <a:endParaRPr lang="tr-TR" sz="2800" b="1" i="0" u="none" strike="noStrike" dirty="0">
                        <a:solidFill>
                          <a:schemeClr val="bg1"/>
                        </a:solidFill>
                        <a:latin typeface="Calibri"/>
                      </a:endParaRPr>
                    </a:p>
                  </a:txBody>
                  <a:tcPr marL="6773" marR="6773" marT="67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399"/>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0"/>
            <a:ext cx="9625761" cy="986347"/>
          </a:xfrm>
        </p:spPr>
        <p:txBody>
          <a:bodyPr>
            <a:normAutofit/>
          </a:bodyPr>
          <a:lstStyle/>
          <a:p>
            <a:pPr lvl="0" algn="ctr"/>
            <a:r>
              <a:rPr lang="tr-TR" sz="3200" b="1" dirty="0" smtClean="0">
                <a:solidFill>
                  <a:srgbClr val="C00000"/>
                </a:solidFill>
                <a:latin typeface="+mn-lt"/>
              </a:rPr>
              <a:t>2023 BİDR Geri Bildirim Ve Akran Değerlendirmesi Ziyaretleri Genel Katılımcı Profili</a:t>
            </a:r>
            <a:endParaRPr lang="tr-TR" sz="3200" dirty="0">
              <a:solidFill>
                <a:srgbClr val="C00000"/>
              </a:solidFill>
              <a:latin typeface="+mn-lt"/>
            </a:endParaRPr>
          </a:p>
        </p:txBody>
      </p:sp>
      <p:sp>
        <p:nvSpPr>
          <p:cNvPr id="8" name="7 İçerik Yer Tutucusu"/>
          <p:cNvSpPr>
            <a:spLocks noGrp="1"/>
          </p:cNvSpPr>
          <p:nvPr>
            <p:ph idx="1"/>
          </p:nvPr>
        </p:nvSpPr>
        <p:spPr>
          <a:xfrm>
            <a:off x="189781" y="1443789"/>
            <a:ext cx="11697419" cy="4807936"/>
          </a:xfrm>
        </p:spPr>
        <p:txBody>
          <a:bodyPr>
            <a:normAutofit lnSpcReduction="10000"/>
          </a:bodyPr>
          <a:lstStyle/>
          <a:p>
            <a:r>
              <a:rPr lang="tr-TR" dirty="0" smtClean="0"/>
              <a:t>Gerçekleştirilen toplantılarda katılımcı profili genel olarak değerlendirildiğinde toplamda;</a:t>
            </a:r>
          </a:p>
          <a:p>
            <a:pPr lvl="1" algn="ctr"/>
            <a:r>
              <a:rPr lang="tr-TR" b="1" dirty="0" smtClean="0">
                <a:solidFill>
                  <a:srgbClr val="003399"/>
                </a:solidFill>
              </a:rPr>
              <a:t>Prof. Dr. : </a:t>
            </a:r>
            <a:r>
              <a:rPr lang="tr-TR" sz="2800" b="1" dirty="0" smtClean="0">
                <a:solidFill>
                  <a:srgbClr val="003399"/>
                </a:solidFill>
              </a:rPr>
              <a:t>23 </a:t>
            </a:r>
          </a:p>
          <a:p>
            <a:pPr lvl="1" algn="ctr"/>
            <a:r>
              <a:rPr lang="tr-TR" sz="2800" b="1" dirty="0" smtClean="0">
                <a:solidFill>
                  <a:srgbClr val="003399"/>
                </a:solidFill>
              </a:rPr>
              <a:t>Doç. Dr. : 51</a:t>
            </a:r>
          </a:p>
          <a:p>
            <a:pPr lvl="1" algn="ctr"/>
            <a:r>
              <a:rPr lang="tr-TR" sz="2800" b="1" dirty="0" smtClean="0">
                <a:solidFill>
                  <a:srgbClr val="003399"/>
                </a:solidFill>
              </a:rPr>
              <a:t>Dr. </a:t>
            </a:r>
            <a:r>
              <a:rPr lang="tr-TR" sz="2800" b="1" dirty="0" err="1" smtClean="0">
                <a:solidFill>
                  <a:srgbClr val="003399"/>
                </a:solidFill>
              </a:rPr>
              <a:t>Öğr</a:t>
            </a:r>
            <a:r>
              <a:rPr lang="tr-TR" sz="2800" b="1" dirty="0" smtClean="0">
                <a:solidFill>
                  <a:srgbClr val="003399"/>
                </a:solidFill>
              </a:rPr>
              <a:t>. Üyesi : 93 </a:t>
            </a:r>
          </a:p>
          <a:p>
            <a:pPr lvl="1" algn="ctr"/>
            <a:r>
              <a:rPr lang="tr-TR" sz="2800" b="1" dirty="0" err="1" smtClean="0">
                <a:solidFill>
                  <a:srgbClr val="003399"/>
                </a:solidFill>
              </a:rPr>
              <a:t>Öğr</a:t>
            </a:r>
            <a:r>
              <a:rPr lang="tr-TR" sz="2800" b="1" dirty="0" smtClean="0">
                <a:solidFill>
                  <a:srgbClr val="003399"/>
                </a:solidFill>
              </a:rPr>
              <a:t>. Gör. : 72</a:t>
            </a:r>
          </a:p>
          <a:p>
            <a:pPr lvl="1" algn="ctr"/>
            <a:r>
              <a:rPr lang="tr-TR" sz="2800" b="1" dirty="0" smtClean="0">
                <a:solidFill>
                  <a:srgbClr val="003399"/>
                </a:solidFill>
              </a:rPr>
              <a:t>Arş. Gör. : 53 </a:t>
            </a:r>
          </a:p>
          <a:p>
            <a:pPr lvl="1" algn="ctr"/>
            <a:r>
              <a:rPr lang="tr-TR" sz="2800" b="1" dirty="0" smtClean="0">
                <a:solidFill>
                  <a:srgbClr val="003399"/>
                </a:solidFill>
              </a:rPr>
              <a:t>İdari Personel : 55 </a:t>
            </a:r>
          </a:p>
          <a:p>
            <a:pPr lvl="1" algn="ctr"/>
            <a:r>
              <a:rPr lang="tr-TR" sz="2800" b="1" dirty="0" smtClean="0">
                <a:solidFill>
                  <a:srgbClr val="003399"/>
                </a:solidFill>
              </a:rPr>
              <a:t>Öğrenci : 38, </a:t>
            </a:r>
            <a:r>
              <a:rPr lang="tr-TR" sz="2800" dirty="0" smtClean="0"/>
              <a:t>olmak üzere</a:t>
            </a:r>
          </a:p>
          <a:p>
            <a:pPr lvl="1" algn="ctr"/>
            <a:endParaRPr lang="tr-TR" sz="2800" dirty="0" smtClean="0"/>
          </a:p>
          <a:p>
            <a:pPr lvl="1" algn="ctr"/>
            <a:r>
              <a:rPr lang="tr-TR" sz="2800" b="1" dirty="0" smtClean="0">
                <a:solidFill>
                  <a:srgbClr val="C00000"/>
                </a:solidFill>
              </a:rPr>
              <a:t>385 kişi ile görüşmeler gerçekleştirilmiştir</a:t>
            </a:r>
            <a:r>
              <a:rPr lang="tr-TR" dirty="0" smtClean="0">
                <a:solidFill>
                  <a:srgbClr val="C00000"/>
                </a:solidFill>
              </a:rPr>
              <a:t>.</a:t>
            </a:r>
            <a:endParaRPr lang="tr-TR" dirty="0">
              <a:solidFill>
                <a:srgbClr val="C00000"/>
              </a:solidFill>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76</a:t>
            </a:fld>
            <a:endParaRPr lang="tr-TR"/>
          </a:p>
        </p:txBody>
      </p:sp>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22976" y="122309"/>
            <a:ext cx="9530824" cy="716376"/>
          </a:xfrm>
        </p:spPr>
        <p:txBody>
          <a:bodyPr>
            <a:normAutofit/>
          </a:bodyPr>
          <a:lstStyle/>
          <a:p>
            <a:pPr algn="ctr"/>
            <a:r>
              <a:rPr lang="tr-TR" sz="3600" b="1" dirty="0" smtClean="0">
                <a:solidFill>
                  <a:srgbClr val="C00000"/>
                </a:solidFill>
                <a:latin typeface="+mn-lt"/>
              </a:rPr>
              <a:t>BİDR Geri Bildirim Ziyareti Bitiminde…</a:t>
            </a:r>
            <a:endParaRPr lang="tr-TR" sz="3600" b="1" dirty="0">
              <a:solidFill>
                <a:srgbClr val="C00000"/>
              </a:solidFill>
              <a:latin typeface="+mn-lt"/>
            </a:endParaRPr>
          </a:p>
        </p:txBody>
      </p:sp>
      <p:sp>
        <p:nvSpPr>
          <p:cNvPr id="3" name="2 İçerik Yer Tutucusu"/>
          <p:cNvSpPr>
            <a:spLocks noGrp="1"/>
          </p:cNvSpPr>
          <p:nvPr>
            <p:ph sz="half" idx="1"/>
          </p:nvPr>
        </p:nvSpPr>
        <p:spPr>
          <a:xfrm>
            <a:off x="249955" y="1551888"/>
            <a:ext cx="5181600" cy="4351338"/>
          </a:xfrm>
        </p:spPr>
        <p:txBody>
          <a:bodyPr>
            <a:normAutofit/>
          </a:bodyPr>
          <a:lstStyle/>
          <a:p>
            <a:r>
              <a:rPr lang="tr-TR" sz="3200" dirty="0" smtClean="0"/>
              <a:t>Her birimin danışmanı tarafından </a:t>
            </a:r>
            <a:r>
              <a:rPr lang="tr-TR" sz="3200" b="1" dirty="0" smtClean="0">
                <a:solidFill>
                  <a:srgbClr val="C00000"/>
                </a:solidFill>
              </a:rPr>
              <a:t>“Birim Ziyareti Geri Bildirim Raporu” </a:t>
            </a:r>
            <a:r>
              <a:rPr lang="tr-TR" sz="3200" dirty="0" smtClean="0"/>
              <a:t>hazırlanmıştır. </a:t>
            </a:r>
          </a:p>
          <a:p>
            <a:endParaRPr lang="tr-TR" sz="3200" dirty="0" smtClean="0"/>
          </a:p>
          <a:p>
            <a:r>
              <a:rPr lang="tr-TR" sz="3200" dirty="0" smtClean="0"/>
              <a:t>Bu Rapor ilgili birimler ile de paylaşılacaktır.</a:t>
            </a:r>
            <a:endParaRPr lang="tr-TR" sz="3200"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77</a:t>
            </a:fld>
            <a:endParaRPr lang="tr-TR"/>
          </a:p>
        </p:txBody>
      </p:sp>
      <p:pic>
        <p:nvPicPr>
          <p:cNvPr id="191495" name="Picture 7"/>
          <p:cNvPicPr>
            <a:picLocks noChangeAspect="1" noChangeArrowheads="1"/>
          </p:cNvPicPr>
          <p:nvPr/>
        </p:nvPicPr>
        <p:blipFill>
          <a:blip r:embed="rId2"/>
          <a:srcRect/>
          <a:stretch>
            <a:fillRect/>
          </a:stretch>
        </p:blipFill>
        <p:spPr bwMode="auto">
          <a:xfrm>
            <a:off x="5440393" y="1565529"/>
            <a:ext cx="6331789" cy="433206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22976" y="122309"/>
            <a:ext cx="10012466" cy="716376"/>
          </a:xfrm>
        </p:spPr>
        <p:txBody>
          <a:bodyPr>
            <a:normAutofit/>
          </a:bodyPr>
          <a:lstStyle/>
          <a:p>
            <a:r>
              <a:rPr lang="tr-TR" sz="3200" b="1" dirty="0" smtClean="0">
                <a:solidFill>
                  <a:srgbClr val="C00000"/>
                </a:solidFill>
                <a:latin typeface="+mn-lt"/>
              </a:rPr>
              <a:t>Akran Değerlendirmesi Ziyareti Bitiminde… </a:t>
            </a:r>
            <a:r>
              <a:rPr lang="tr-TR" sz="3200" b="1" dirty="0" smtClean="0">
                <a:solidFill>
                  <a:srgbClr val="0000CC"/>
                </a:solidFill>
                <a:latin typeface="+mn-lt"/>
              </a:rPr>
              <a:t>Çıkış Bildirimi</a:t>
            </a:r>
            <a:endParaRPr lang="tr-TR" sz="3200" b="1" dirty="0">
              <a:solidFill>
                <a:srgbClr val="0000CC"/>
              </a:solidFill>
              <a:latin typeface="+mn-lt"/>
            </a:endParaRPr>
          </a:p>
        </p:txBody>
      </p:sp>
      <p:sp>
        <p:nvSpPr>
          <p:cNvPr id="3" name="2 İçerik Yer Tutucusu"/>
          <p:cNvSpPr>
            <a:spLocks noGrp="1"/>
          </p:cNvSpPr>
          <p:nvPr>
            <p:ph sz="half" idx="1"/>
          </p:nvPr>
        </p:nvSpPr>
        <p:spPr>
          <a:xfrm>
            <a:off x="364973" y="5019707"/>
            <a:ext cx="11223177" cy="1271825"/>
          </a:xfrm>
        </p:spPr>
        <p:txBody>
          <a:bodyPr>
            <a:normAutofit/>
          </a:bodyPr>
          <a:lstStyle/>
          <a:p>
            <a:pPr algn="just">
              <a:lnSpc>
                <a:spcPct val="100000"/>
              </a:lnSpc>
              <a:spcBef>
                <a:spcPts val="0"/>
              </a:spcBef>
              <a:spcAft>
                <a:spcPts val="400"/>
              </a:spcAft>
            </a:pPr>
            <a:r>
              <a:rPr lang="tr-TR" sz="2400" dirty="0" smtClean="0"/>
              <a:t>Birim üst yönetimine, Trabzon Üniversitesi Kalite Komisyonu tarafından bir </a:t>
            </a:r>
            <a:r>
              <a:rPr lang="tr-TR" sz="2400" b="1" dirty="0" smtClean="0">
                <a:solidFill>
                  <a:srgbClr val="C00000"/>
                </a:solidFill>
              </a:rPr>
              <a:t>çıkış bildirimi </a:t>
            </a:r>
            <a:r>
              <a:rPr lang="tr-TR" sz="2400" dirty="0" smtClean="0"/>
              <a:t>verilerek gün boyu gerçekleştirilen ziyaretler sonucunda edinilen izlenimler bildirilmiştir.</a:t>
            </a:r>
            <a:endParaRPr lang="tr-TR" sz="2400"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78</a:t>
            </a:fld>
            <a:endParaRPr lang="tr-TR"/>
          </a:p>
        </p:txBody>
      </p:sp>
      <p:pic>
        <p:nvPicPr>
          <p:cNvPr id="192514" name="Picture 2" descr="https://kalite.trabzon.edu.tr/storage/2024/11/11/e57616db-96a1-43fa-b827-8a221935ac64.jpeg"/>
          <p:cNvPicPr>
            <a:picLocks noChangeAspect="1" noChangeArrowheads="1"/>
          </p:cNvPicPr>
          <p:nvPr/>
        </p:nvPicPr>
        <p:blipFill>
          <a:blip r:embed="rId2" cstate="print"/>
          <a:srcRect/>
          <a:stretch>
            <a:fillRect/>
          </a:stretch>
        </p:blipFill>
        <p:spPr bwMode="auto">
          <a:xfrm>
            <a:off x="902897" y="1351472"/>
            <a:ext cx="4318960" cy="3389068"/>
          </a:xfrm>
          <a:prstGeom prst="rect">
            <a:avLst/>
          </a:prstGeom>
          <a:noFill/>
        </p:spPr>
      </p:pic>
      <p:pic>
        <p:nvPicPr>
          <p:cNvPr id="192516" name="Picture 4" descr="https://kalite.trabzon.edu.tr/storage/2024/11/12/952dc128-618b-40a0-bf0d-7c26f118e0a0.jpeg"/>
          <p:cNvPicPr>
            <a:picLocks noChangeAspect="1" noChangeArrowheads="1"/>
          </p:cNvPicPr>
          <p:nvPr/>
        </p:nvPicPr>
        <p:blipFill>
          <a:blip r:embed="rId3" cstate="print"/>
          <a:srcRect/>
          <a:stretch>
            <a:fillRect/>
          </a:stretch>
        </p:blipFill>
        <p:spPr bwMode="auto">
          <a:xfrm>
            <a:off x="6614828" y="1420483"/>
            <a:ext cx="4710977" cy="33249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176463"/>
            <a:ext cx="9885819" cy="577516"/>
          </a:xfrm>
        </p:spPr>
        <p:txBody>
          <a:bodyPr>
            <a:normAutofit/>
          </a:bodyPr>
          <a:lstStyle/>
          <a:p>
            <a:pPr lvl="0" algn="ctr"/>
            <a:r>
              <a:rPr lang="tr-TR" sz="2800" b="1" dirty="0" smtClean="0">
                <a:solidFill>
                  <a:srgbClr val="C00000"/>
                </a:solidFill>
                <a:latin typeface="+mn-lt"/>
              </a:rPr>
              <a:t>Kurum Genelinde </a:t>
            </a:r>
            <a:r>
              <a:rPr lang="tr-TR" sz="2800" b="1" dirty="0" err="1" smtClean="0">
                <a:solidFill>
                  <a:srgbClr val="C00000"/>
                </a:solidFill>
                <a:latin typeface="+mn-lt"/>
              </a:rPr>
              <a:t>BİDR’lerde</a:t>
            </a:r>
            <a:r>
              <a:rPr lang="tr-TR" sz="2800" b="1" dirty="0" smtClean="0">
                <a:solidFill>
                  <a:srgbClr val="C00000"/>
                </a:solidFill>
                <a:latin typeface="+mn-lt"/>
              </a:rPr>
              <a:t> Tespit Edilen </a:t>
            </a:r>
            <a:r>
              <a:rPr lang="tr-TR" sz="2800" b="1" dirty="0" smtClean="0">
                <a:solidFill>
                  <a:srgbClr val="0000CC"/>
                </a:solidFill>
                <a:latin typeface="+mn-lt"/>
              </a:rPr>
              <a:t>Güçlü Yönler</a:t>
            </a:r>
            <a:endParaRPr lang="tr-TR" sz="2800" dirty="0">
              <a:solidFill>
                <a:srgbClr val="0000CC"/>
              </a:solidFill>
              <a:latin typeface="+mn-lt"/>
            </a:endParaRPr>
          </a:p>
        </p:txBody>
      </p:sp>
      <p:sp>
        <p:nvSpPr>
          <p:cNvPr id="8" name="7 İçerik Yer Tutucusu"/>
          <p:cNvSpPr>
            <a:spLocks noGrp="1"/>
          </p:cNvSpPr>
          <p:nvPr>
            <p:ph idx="1"/>
          </p:nvPr>
        </p:nvSpPr>
        <p:spPr>
          <a:xfrm>
            <a:off x="609600" y="1507958"/>
            <a:ext cx="11325726" cy="4743767"/>
          </a:xfrm>
        </p:spPr>
        <p:txBody>
          <a:bodyPr>
            <a:normAutofit fontScale="92500" lnSpcReduction="10000"/>
          </a:bodyPr>
          <a:lstStyle/>
          <a:p>
            <a:pPr>
              <a:lnSpc>
                <a:spcPct val="110000"/>
              </a:lnSpc>
              <a:spcBef>
                <a:spcPts val="0"/>
              </a:spcBef>
              <a:spcAft>
                <a:spcPts val="400"/>
              </a:spcAft>
            </a:pPr>
            <a:r>
              <a:rPr lang="tr-TR" dirty="0"/>
              <a:t>Birimlerde kalite süreçleri kapsamında</a:t>
            </a:r>
            <a:r>
              <a:rPr lang="tr-TR" b="1" dirty="0"/>
              <a:t> </a:t>
            </a:r>
            <a:r>
              <a:rPr lang="tr-TR" b="1" dirty="0">
                <a:solidFill>
                  <a:srgbClr val="C00000"/>
                </a:solidFill>
              </a:rPr>
              <a:t>pek çok uygulamanın halihazırda yapılmış/yapılıyor olması </a:t>
            </a:r>
            <a:r>
              <a:rPr lang="tr-TR" dirty="0"/>
              <a:t>ve 2023 yılında hazırlanan raporlara eklenmemiş olsa dahi </a:t>
            </a:r>
            <a:r>
              <a:rPr lang="tr-TR" b="1" dirty="0">
                <a:solidFill>
                  <a:srgbClr val="C00000"/>
                </a:solidFill>
              </a:rPr>
              <a:t>pek çok faaliyete yönelik olarak düzenlenmiş kanıtların varlığı</a:t>
            </a:r>
            <a:r>
              <a:rPr lang="tr-TR" dirty="0"/>
              <a:t>,</a:t>
            </a:r>
          </a:p>
          <a:p>
            <a:pPr>
              <a:lnSpc>
                <a:spcPct val="110000"/>
              </a:lnSpc>
              <a:spcBef>
                <a:spcPts val="0"/>
              </a:spcBef>
              <a:spcAft>
                <a:spcPts val="400"/>
              </a:spcAft>
            </a:pPr>
            <a:endParaRPr lang="tr-TR" dirty="0"/>
          </a:p>
          <a:p>
            <a:pPr>
              <a:lnSpc>
                <a:spcPct val="110000"/>
              </a:lnSpc>
              <a:spcBef>
                <a:spcPts val="0"/>
              </a:spcBef>
              <a:spcAft>
                <a:spcPts val="400"/>
              </a:spcAft>
            </a:pPr>
            <a:r>
              <a:rPr lang="tr-TR" b="1" dirty="0">
                <a:solidFill>
                  <a:srgbClr val="003399"/>
                </a:solidFill>
              </a:rPr>
              <a:t>Misyon, vizyon, organizasyon şeması ve görev tanımlarının belirlenmiş olması,</a:t>
            </a:r>
          </a:p>
          <a:p>
            <a:pPr>
              <a:lnSpc>
                <a:spcPct val="110000"/>
              </a:lnSpc>
              <a:spcBef>
                <a:spcPts val="0"/>
              </a:spcBef>
              <a:spcAft>
                <a:spcPts val="400"/>
              </a:spcAft>
            </a:pPr>
            <a:endParaRPr lang="tr-TR" dirty="0"/>
          </a:p>
          <a:p>
            <a:pPr>
              <a:lnSpc>
                <a:spcPct val="110000"/>
              </a:lnSpc>
              <a:spcBef>
                <a:spcPts val="0"/>
              </a:spcBef>
              <a:spcAft>
                <a:spcPts val="400"/>
              </a:spcAft>
            </a:pPr>
            <a:r>
              <a:rPr lang="tr-TR" b="1" dirty="0">
                <a:solidFill>
                  <a:srgbClr val="C00000"/>
                </a:solidFill>
              </a:rPr>
              <a:t>Eğitim-öğretim faaliyetlerinde kalitenin artırılması yönünde gerçekleştirilen uygulamaların varlığı,</a:t>
            </a:r>
          </a:p>
          <a:p>
            <a:pPr>
              <a:lnSpc>
                <a:spcPct val="110000"/>
              </a:lnSpc>
              <a:spcBef>
                <a:spcPts val="0"/>
              </a:spcBef>
              <a:spcAft>
                <a:spcPts val="400"/>
              </a:spcAft>
            </a:pPr>
            <a:endParaRPr lang="tr-TR" dirty="0"/>
          </a:p>
          <a:p>
            <a:pPr>
              <a:lnSpc>
                <a:spcPct val="110000"/>
              </a:lnSpc>
              <a:spcBef>
                <a:spcPts val="0"/>
              </a:spcBef>
              <a:spcAft>
                <a:spcPts val="400"/>
              </a:spcAft>
            </a:pPr>
            <a:r>
              <a:rPr lang="tr-TR" dirty="0"/>
              <a:t>Özellikle </a:t>
            </a:r>
            <a:r>
              <a:rPr lang="tr-TR" b="1" dirty="0">
                <a:solidFill>
                  <a:srgbClr val="003399"/>
                </a:solidFill>
              </a:rPr>
              <a:t>toplumsal katkı adına pek çok faaliyetin yerine getiriliyor olması</a:t>
            </a:r>
            <a:r>
              <a:rPr lang="tr-TR" b="1" dirty="0" smtClean="0">
                <a:solidFill>
                  <a:srgbClr val="003399"/>
                </a:solidFill>
              </a:rPr>
              <a:t>.</a:t>
            </a:r>
            <a:endParaRPr lang="tr-TR" b="1" dirty="0">
              <a:solidFill>
                <a:srgbClr val="003399"/>
              </a:solidFill>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79</a:t>
            </a:fld>
            <a:endParaRPr lang="tr-TR"/>
          </a:p>
        </p:txBody>
      </p:sp>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41862" y="91440"/>
            <a:ext cx="10175967" cy="862150"/>
          </a:xfrm>
        </p:spPr>
        <p:txBody>
          <a:bodyPr>
            <a:normAutofit/>
          </a:bodyPr>
          <a:lstStyle/>
          <a:p>
            <a:pPr algn="ctr"/>
            <a:r>
              <a:rPr lang="tr-TR" sz="2800" b="1" dirty="0">
                <a:solidFill>
                  <a:srgbClr val="C00000"/>
                </a:solidFill>
              </a:rPr>
              <a:t>Üniversitemizde Kalite Güvencesi Sistemine Neden İhtiyaç Var? </a:t>
            </a:r>
            <a:endParaRPr lang="tr-TR" sz="2800" b="1" dirty="0">
              <a:solidFill>
                <a:srgbClr val="0000CC"/>
              </a:solidFill>
            </a:endParaRPr>
          </a:p>
        </p:txBody>
      </p:sp>
      <p:sp>
        <p:nvSpPr>
          <p:cNvPr id="3" name="İçerik Yer Tutucusu 2"/>
          <p:cNvSpPr>
            <a:spLocks noGrp="1"/>
          </p:cNvSpPr>
          <p:nvPr>
            <p:ph idx="1"/>
          </p:nvPr>
        </p:nvSpPr>
        <p:spPr>
          <a:xfrm>
            <a:off x="265042" y="1524000"/>
            <a:ext cx="5049907" cy="4445726"/>
          </a:xfrm>
        </p:spPr>
        <p:txBody>
          <a:bodyPr>
            <a:normAutofit fontScale="92500" lnSpcReduction="10000"/>
          </a:bodyPr>
          <a:lstStyle/>
          <a:p>
            <a:pPr algn="ctr">
              <a:lnSpc>
                <a:spcPct val="110000"/>
              </a:lnSpc>
              <a:spcBef>
                <a:spcPts val="0"/>
              </a:spcBef>
              <a:spcAft>
                <a:spcPts val="400"/>
              </a:spcAft>
            </a:pPr>
            <a:r>
              <a:rPr lang="tr-TR" sz="2400" b="1" dirty="0">
                <a:solidFill>
                  <a:srgbClr val="0000CC"/>
                </a:solidFill>
              </a:rPr>
              <a:t>2030’A DOĞRU TÜRK YÜKSEKÖĞRETİM </a:t>
            </a:r>
            <a:r>
              <a:rPr lang="tr-TR" sz="2400" b="1" dirty="0" smtClean="0">
                <a:solidFill>
                  <a:srgbClr val="0000CC"/>
                </a:solidFill>
              </a:rPr>
              <a:t>VİZYONU</a:t>
            </a:r>
          </a:p>
          <a:p>
            <a:pPr>
              <a:lnSpc>
                <a:spcPct val="110000"/>
              </a:lnSpc>
              <a:spcBef>
                <a:spcPts val="0"/>
              </a:spcBef>
              <a:spcAft>
                <a:spcPts val="400"/>
              </a:spcAft>
            </a:pPr>
            <a:endParaRPr lang="tr-TR" sz="2400" b="1" dirty="0">
              <a:solidFill>
                <a:srgbClr val="0000CC"/>
              </a:solidFill>
            </a:endParaRPr>
          </a:p>
          <a:p>
            <a:pPr>
              <a:lnSpc>
                <a:spcPct val="110000"/>
              </a:lnSpc>
              <a:spcBef>
                <a:spcPts val="0"/>
              </a:spcBef>
              <a:spcAft>
                <a:spcPts val="400"/>
              </a:spcAft>
            </a:pPr>
            <a:r>
              <a:rPr lang="tr-TR" sz="2400" dirty="0" smtClean="0"/>
              <a:t>Yükseköğretim </a:t>
            </a:r>
            <a:r>
              <a:rPr lang="tr-TR" sz="2400" dirty="0"/>
              <a:t>Kurulu Başkanı </a:t>
            </a:r>
            <a:r>
              <a:rPr lang="tr-TR" sz="2400" b="1" dirty="0">
                <a:solidFill>
                  <a:srgbClr val="0000CC"/>
                </a:solidFill>
              </a:rPr>
              <a:t>Prof. Dr. Erol </a:t>
            </a:r>
            <a:r>
              <a:rPr lang="tr-TR" sz="2400" b="1" dirty="0" err="1" smtClean="0">
                <a:solidFill>
                  <a:srgbClr val="0000CC"/>
                </a:solidFill>
              </a:rPr>
              <a:t>Özvar</a:t>
            </a:r>
            <a:r>
              <a:rPr lang="tr-TR" sz="2400" b="1" dirty="0" smtClean="0"/>
              <a:t>, </a:t>
            </a:r>
            <a:r>
              <a:rPr lang="tr-TR" sz="2400" b="1" dirty="0" smtClean="0">
                <a:solidFill>
                  <a:srgbClr val="FF0000"/>
                </a:solidFill>
              </a:rPr>
              <a:t>21.10.2024</a:t>
            </a:r>
            <a:r>
              <a:rPr lang="tr-TR" sz="2400" dirty="0" smtClean="0"/>
              <a:t> tarihinde Diyarbakır Dicle Üniversitesinde açıkladığı </a:t>
            </a:r>
            <a:r>
              <a:rPr lang="tr-TR" sz="2400" b="1" u="sng" dirty="0" smtClean="0">
                <a:solidFill>
                  <a:srgbClr val="FF0000"/>
                </a:solidFill>
              </a:rPr>
              <a:t>Türk Yükseköğretiminin 2030 Vizyonu: </a:t>
            </a:r>
            <a:endParaRPr lang="tr-TR" sz="2400" dirty="0" smtClean="0"/>
          </a:p>
          <a:p>
            <a:pPr algn="ctr">
              <a:lnSpc>
                <a:spcPct val="110000"/>
              </a:lnSpc>
              <a:spcBef>
                <a:spcPts val="0"/>
              </a:spcBef>
              <a:spcAft>
                <a:spcPts val="400"/>
              </a:spcAft>
            </a:pPr>
            <a:endParaRPr lang="tr-TR" dirty="0"/>
          </a:p>
          <a:p>
            <a:pPr marL="0" indent="0" algn="ctr">
              <a:lnSpc>
                <a:spcPct val="110000"/>
              </a:lnSpc>
              <a:spcBef>
                <a:spcPts val="0"/>
              </a:spcBef>
              <a:spcAft>
                <a:spcPts val="400"/>
              </a:spcAft>
              <a:buNone/>
            </a:pPr>
            <a:r>
              <a:rPr lang="tr-TR" sz="2000" dirty="0" smtClean="0"/>
              <a:t> </a:t>
            </a:r>
            <a:r>
              <a:rPr lang="tr-TR" sz="2000" dirty="0" smtClean="0">
                <a:hlinkClick r:id="rId2"/>
              </a:rPr>
              <a:t>https</a:t>
            </a:r>
            <a:r>
              <a:rPr lang="tr-TR" sz="2000" dirty="0">
                <a:hlinkClick r:id="rId2"/>
              </a:rPr>
              <a:t>://</a:t>
            </a:r>
            <a:r>
              <a:rPr lang="tr-TR" sz="2000" dirty="0" smtClean="0">
                <a:hlinkClick r:id="rId2"/>
              </a:rPr>
              <a:t>www.yok.gov.tr/Sayfalar/Haberler/2024/turk-yuksekogretim-vizyonu.aspx</a:t>
            </a:r>
            <a:r>
              <a:rPr lang="tr-TR" sz="2000" dirty="0" smtClean="0"/>
              <a:t> </a:t>
            </a:r>
            <a:endParaRPr lang="tr-TR" sz="2000" dirty="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8</a:t>
            </a:fld>
            <a:endParaRPr lang="tr-TR"/>
          </a:p>
        </p:txBody>
      </p:sp>
      <p:sp>
        <p:nvSpPr>
          <p:cNvPr id="6" name="İçerik Yer Tutucusu 2"/>
          <p:cNvSpPr txBox="1">
            <a:spLocks/>
          </p:cNvSpPr>
          <p:nvPr/>
        </p:nvSpPr>
        <p:spPr>
          <a:xfrm>
            <a:off x="5734594" y="1384662"/>
            <a:ext cx="6283235" cy="497168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20000"/>
              </a:lnSpc>
              <a:spcBef>
                <a:spcPts val="0"/>
              </a:spcBef>
              <a:spcAft>
                <a:spcPts val="400"/>
              </a:spcAft>
              <a:buFont typeface="+mj-lt"/>
              <a:buAutoNum type="arabicPeriod"/>
            </a:pPr>
            <a:r>
              <a:rPr lang="tr-TR" dirty="0" smtClean="0"/>
              <a:t>Yükseköğretime erişimde ücret politikaları belirlenmesi</a:t>
            </a:r>
          </a:p>
          <a:p>
            <a:pPr marL="514350" indent="-514350">
              <a:lnSpc>
                <a:spcPct val="120000"/>
              </a:lnSpc>
              <a:spcBef>
                <a:spcPts val="0"/>
              </a:spcBef>
              <a:spcAft>
                <a:spcPts val="400"/>
              </a:spcAft>
              <a:buFont typeface="+mj-lt"/>
              <a:buAutoNum type="arabicPeriod"/>
            </a:pPr>
            <a:r>
              <a:rPr lang="tr-TR" dirty="0" smtClean="0"/>
              <a:t>Yeni eğitim teknolojileri ile geleneksel eğitimin dengelenmesi</a:t>
            </a:r>
          </a:p>
          <a:p>
            <a:pPr marL="514350" indent="-514350">
              <a:lnSpc>
                <a:spcPct val="120000"/>
              </a:lnSpc>
              <a:spcBef>
                <a:spcPts val="0"/>
              </a:spcBef>
              <a:spcAft>
                <a:spcPts val="400"/>
              </a:spcAft>
              <a:buFont typeface="+mj-lt"/>
              <a:buAutoNum type="arabicPeriod"/>
            </a:pPr>
            <a:r>
              <a:rPr lang="tr-TR" b="1" dirty="0" smtClean="0">
                <a:solidFill>
                  <a:srgbClr val="FF0000"/>
                </a:solidFill>
              </a:rPr>
              <a:t>KALİTE GÜVENCESİ VE KÜRESEL REKABET</a:t>
            </a:r>
          </a:p>
          <a:p>
            <a:pPr marL="514350" indent="-514350">
              <a:lnSpc>
                <a:spcPct val="120000"/>
              </a:lnSpc>
              <a:spcBef>
                <a:spcPts val="0"/>
              </a:spcBef>
              <a:spcAft>
                <a:spcPts val="400"/>
              </a:spcAft>
              <a:buFont typeface="+mj-lt"/>
              <a:buAutoNum type="arabicPeriod"/>
            </a:pPr>
            <a:r>
              <a:rPr lang="tr-TR" dirty="0" smtClean="0"/>
              <a:t>Akademik motivasyon ve bilimsel üretkenlik</a:t>
            </a:r>
          </a:p>
          <a:p>
            <a:pPr marL="514350" indent="-514350">
              <a:lnSpc>
                <a:spcPct val="120000"/>
              </a:lnSpc>
              <a:spcBef>
                <a:spcPts val="0"/>
              </a:spcBef>
              <a:spcAft>
                <a:spcPts val="400"/>
              </a:spcAft>
              <a:buFont typeface="+mj-lt"/>
              <a:buAutoNum type="arabicPeriod"/>
            </a:pPr>
            <a:r>
              <a:rPr lang="tr-TR" dirty="0" smtClean="0"/>
              <a:t>Değişen demografik yapı ve üniversiteye erişim talebi</a:t>
            </a:r>
          </a:p>
          <a:p>
            <a:pPr marL="514350" indent="-514350">
              <a:lnSpc>
                <a:spcPct val="120000"/>
              </a:lnSpc>
              <a:spcBef>
                <a:spcPts val="0"/>
              </a:spcBef>
              <a:spcAft>
                <a:spcPts val="400"/>
              </a:spcAft>
              <a:buFont typeface="+mj-lt"/>
              <a:buAutoNum type="arabicPeriod"/>
            </a:pPr>
            <a:r>
              <a:rPr lang="tr-TR" dirty="0" smtClean="0"/>
              <a:t>İstihdama duyarlı programlar</a:t>
            </a:r>
          </a:p>
          <a:p>
            <a:pPr marL="514350" indent="-514350">
              <a:lnSpc>
                <a:spcPct val="120000"/>
              </a:lnSpc>
              <a:spcBef>
                <a:spcPts val="0"/>
              </a:spcBef>
              <a:spcAft>
                <a:spcPts val="400"/>
              </a:spcAft>
              <a:buFont typeface="+mj-lt"/>
              <a:buAutoNum type="arabicPeriod"/>
            </a:pPr>
            <a:r>
              <a:rPr lang="tr-TR" dirty="0" smtClean="0"/>
              <a:t>Sürdürülebilirlik</a:t>
            </a:r>
          </a:p>
          <a:p>
            <a:pPr marL="514350" indent="-514350">
              <a:lnSpc>
                <a:spcPct val="120000"/>
              </a:lnSpc>
              <a:spcBef>
                <a:spcPts val="0"/>
              </a:spcBef>
              <a:spcAft>
                <a:spcPts val="400"/>
              </a:spcAft>
              <a:buFont typeface="+mj-lt"/>
              <a:buAutoNum type="arabicPeriod"/>
            </a:pPr>
            <a:r>
              <a:rPr lang="tr-TR" dirty="0" err="1" smtClean="0"/>
              <a:t>Uluslararasılaşma</a:t>
            </a:r>
            <a:r>
              <a:rPr lang="tr-TR" dirty="0" smtClean="0"/>
              <a:t>, üniversite işbirlikleri</a:t>
            </a:r>
            <a:endParaRPr lang="tr-TR" dirty="0"/>
          </a:p>
        </p:txBody>
      </p:sp>
    </p:spTree>
    <p:extLst>
      <p:ext uri="{BB962C8B-B14F-4D97-AF65-F5344CB8AC3E}">
        <p14:creationId xmlns:p14="http://schemas.microsoft.com/office/powerpoint/2010/main" val="3090859971"/>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588168" y="160421"/>
            <a:ext cx="10459453" cy="825926"/>
          </a:xfrm>
        </p:spPr>
        <p:txBody>
          <a:bodyPr>
            <a:normAutofit/>
          </a:bodyPr>
          <a:lstStyle/>
          <a:p>
            <a:pPr lvl="0" algn="ctr"/>
            <a:r>
              <a:rPr lang="tr-TR" sz="2800" b="1" dirty="0">
                <a:solidFill>
                  <a:srgbClr val="C00000"/>
                </a:solidFill>
              </a:rPr>
              <a:t>Kurum Genelinde </a:t>
            </a:r>
            <a:r>
              <a:rPr lang="tr-TR" sz="2800" b="1" dirty="0" err="1">
                <a:solidFill>
                  <a:srgbClr val="C00000"/>
                </a:solidFill>
              </a:rPr>
              <a:t>BİDR’lerde</a:t>
            </a:r>
            <a:r>
              <a:rPr lang="tr-TR" sz="2800" b="1" dirty="0">
                <a:solidFill>
                  <a:srgbClr val="C00000"/>
                </a:solidFill>
              </a:rPr>
              <a:t> Tespit Edilen </a:t>
            </a:r>
            <a:r>
              <a:rPr lang="tr-TR" sz="2800" b="1" dirty="0" smtClean="0">
                <a:solidFill>
                  <a:srgbClr val="0000CC"/>
                </a:solidFill>
                <a:latin typeface="+mn-lt"/>
              </a:rPr>
              <a:t>Geliştirmeye Açık Yönler</a:t>
            </a:r>
            <a:endParaRPr lang="tr-TR" sz="2800" dirty="0">
              <a:solidFill>
                <a:srgbClr val="0000CC"/>
              </a:solidFill>
              <a:latin typeface="+mn-lt"/>
            </a:endParaRPr>
          </a:p>
        </p:txBody>
      </p:sp>
      <p:sp>
        <p:nvSpPr>
          <p:cNvPr id="8" name="7 İçerik Yer Tutucusu"/>
          <p:cNvSpPr>
            <a:spLocks noGrp="1"/>
          </p:cNvSpPr>
          <p:nvPr>
            <p:ph idx="1"/>
          </p:nvPr>
        </p:nvSpPr>
        <p:spPr>
          <a:xfrm>
            <a:off x="838200" y="1363579"/>
            <a:ext cx="10888579" cy="4888146"/>
          </a:xfrm>
        </p:spPr>
        <p:txBody>
          <a:bodyPr/>
          <a:lstStyle/>
          <a:p>
            <a:r>
              <a:rPr lang="tr-TR" b="1" dirty="0" smtClean="0">
                <a:solidFill>
                  <a:srgbClr val="C00000"/>
                </a:solidFill>
              </a:rPr>
              <a:t>Olgunluk düzeyinin hatalı belirlenmesi,</a:t>
            </a:r>
          </a:p>
          <a:p>
            <a:pPr>
              <a:buNone/>
            </a:pPr>
            <a:endParaRPr lang="tr-TR" dirty="0" smtClean="0"/>
          </a:p>
          <a:p>
            <a:r>
              <a:rPr lang="tr-TR" b="1" dirty="0" smtClean="0">
                <a:solidFill>
                  <a:srgbClr val="003399"/>
                </a:solidFill>
              </a:rPr>
              <a:t>Bazı ölçütlerin tam olarak anlaşılamaması,</a:t>
            </a:r>
          </a:p>
          <a:p>
            <a:pPr>
              <a:buNone/>
            </a:pPr>
            <a:endParaRPr lang="tr-TR" dirty="0" smtClean="0"/>
          </a:p>
          <a:p>
            <a:r>
              <a:rPr lang="tr-TR" b="1" dirty="0" smtClean="0">
                <a:solidFill>
                  <a:srgbClr val="C00000"/>
                </a:solidFill>
              </a:rPr>
              <a:t>Kanıt eksiklikleri,</a:t>
            </a:r>
          </a:p>
          <a:p>
            <a:pPr>
              <a:buNone/>
            </a:pPr>
            <a:endParaRPr lang="tr-TR" dirty="0" smtClean="0"/>
          </a:p>
          <a:p>
            <a:r>
              <a:rPr lang="tr-TR" b="1" dirty="0" smtClean="0">
                <a:solidFill>
                  <a:srgbClr val="003399"/>
                </a:solidFill>
              </a:rPr>
              <a:t>Kanıt gösterme usullerinde hatalar,</a:t>
            </a:r>
          </a:p>
          <a:p>
            <a:pPr>
              <a:buNone/>
            </a:pPr>
            <a:endParaRPr lang="tr-TR" dirty="0" smtClean="0"/>
          </a:p>
          <a:p>
            <a:r>
              <a:rPr lang="tr-TR" b="1" dirty="0" smtClean="0">
                <a:solidFill>
                  <a:srgbClr val="C00000"/>
                </a:solidFill>
              </a:rPr>
              <a:t>Metin içerisinde yapılması beklenen açıklamalarda eksiklikler.</a:t>
            </a:r>
          </a:p>
          <a:p>
            <a:endParaRPr lang="tr-TR" dirty="0" smtClean="0"/>
          </a:p>
          <a:p>
            <a:endParaRPr lang="tr-TR"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80</a:t>
            </a:fld>
            <a:endParaRPr lang="tr-TR"/>
          </a:p>
        </p:txBody>
      </p:sp>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48589" y="0"/>
            <a:ext cx="10443411" cy="818148"/>
          </a:xfrm>
        </p:spPr>
        <p:txBody>
          <a:bodyPr>
            <a:noAutofit/>
          </a:bodyPr>
          <a:lstStyle/>
          <a:p>
            <a:pPr algn="ctr"/>
            <a:r>
              <a:rPr lang="tr-TR" sz="2800" b="1" dirty="0">
                <a:solidFill>
                  <a:srgbClr val="C00000"/>
                </a:solidFill>
              </a:rPr>
              <a:t>Kurum Genelinde </a:t>
            </a:r>
            <a:r>
              <a:rPr lang="tr-TR" sz="2800" b="1" dirty="0" err="1">
                <a:solidFill>
                  <a:srgbClr val="C00000"/>
                </a:solidFill>
              </a:rPr>
              <a:t>BİDR’lerde</a:t>
            </a:r>
            <a:r>
              <a:rPr lang="tr-TR" sz="2800" b="1" dirty="0">
                <a:solidFill>
                  <a:srgbClr val="C00000"/>
                </a:solidFill>
              </a:rPr>
              <a:t> Tespit Edilen </a:t>
            </a:r>
            <a:r>
              <a:rPr lang="tr-TR" sz="2800" b="1" dirty="0">
                <a:solidFill>
                  <a:srgbClr val="0000CC"/>
                </a:solidFill>
              </a:rPr>
              <a:t>Geliştirmeye Açık Yönler</a:t>
            </a:r>
            <a:endParaRPr lang="tr-TR" sz="2800" dirty="0"/>
          </a:p>
        </p:txBody>
      </p:sp>
      <p:sp>
        <p:nvSpPr>
          <p:cNvPr id="3" name="İçerik Yer Tutucusu 2"/>
          <p:cNvSpPr>
            <a:spLocks noGrp="1"/>
          </p:cNvSpPr>
          <p:nvPr>
            <p:ph idx="1"/>
          </p:nvPr>
        </p:nvSpPr>
        <p:spPr>
          <a:xfrm>
            <a:off x="838200" y="1443789"/>
            <a:ext cx="10920663" cy="4796590"/>
          </a:xfrm>
        </p:spPr>
        <p:txBody>
          <a:bodyPr>
            <a:normAutofit fontScale="92500" lnSpcReduction="10000"/>
          </a:bodyPr>
          <a:lstStyle/>
          <a:p>
            <a:pPr>
              <a:lnSpc>
                <a:spcPct val="100000"/>
              </a:lnSpc>
              <a:spcBef>
                <a:spcPts val="0"/>
              </a:spcBef>
              <a:spcAft>
                <a:spcPts val="400"/>
              </a:spcAft>
            </a:pPr>
            <a:r>
              <a:rPr lang="tr-TR" sz="3200" dirty="0" smtClean="0"/>
              <a:t>Birim süreçlerinde </a:t>
            </a:r>
            <a:r>
              <a:rPr lang="tr-TR" sz="3200" b="1" dirty="0" smtClean="0">
                <a:solidFill>
                  <a:srgbClr val="003399"/>
                </a:solidFill>
              </a:rPr>
              <a:t>paydaş katılımının düşük olması</a:t>
            </a:r>
            <a:r>
              <a:rPr lang="tr-TR" sz="3200" dirty="0" smtClean="0"/>
              <a:t>,</a:t>
            </a:r>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b="1" dirty="0" smtClean="0">
                <a:solidFill>
                  <a:srgbClr val="FF0000"/>
                </a:solidFill>
              </a:rPr>
              <a:t>Öğrenci ve idari personel </a:t>
            </a:r>
            <a:r>
              <a:rPr lang="tr-TR" sz="3200" b="1" dirty="0" err="1" smtClean="0">
                <a:solidFill>
                  <a:srgbClr val="FF0000"/>
                </a:solidFill>
              </a:rPr>
              <a:t>temsiliyetinin</a:t>
            </a:r>
            <a:r>
              <a:rPr lang="tr-TR" sz="3200" b="1" dirty="0" smtClean="0">
                <a:solidFill>
                  <a:srgbClr val="FF0000"/>
                </a:solidFill>
              </a:rPr>
              <a:t> </a:t>
            </a:r>
            <a:r>
              <a:rPr lang="tr-TR" sz="3200" dirty="0" smtClean="0"/>
              <a:t>düşük olması veya hiç olmaması,</a:t>
            </a:r>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b="1" dirty="0" smtClean="0">
                <a:solidFill>
                  <a:srgbClr val="FF0000"/>
                </a:solidFill>
              </a:rPr>
              <a:t>Kalite komisyonlarının </a:t>
            </a:r>
            <a:r>
              <a:rPr lang="tr-TR" sz="3200" dirty="0" smtClean="0"/>
              <a:t>yeterince belirgin olmaması ve </a:t>
            </a:r>
            <a:r>
              <a:rPr lang="tr-TR" sz="3200" dirty="0" err="1" smtClean="0"/>
              <a:t>BİDR’lerin</a:t>
            </a:r>
            <a:r>
              <a:rPr lang="tr-TR" sz="3200" dirty="0" smtClean="0"/>
              <a:t> küçük bir grup tarafından hazırlanması,</a:t>
            </a:r>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dirty="0" smtClean="0"/>
              <a:t>Bazı birimlerde önceki yılların raporlarının ve kanıtlarının yeni rapora aktarılması,</a:t>
            </a: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81</a:t>
            </a:fld>
            <a:endParaRPr lang="tr-TR"/>
          </a:p>
        </p:txBody>
      </p:sp>
    </p:spTree>
    <p:extLst>
      <p:ext uri="{BB962C8B-B14F-4D97-AF65-F5344CB8AC3E}">
        <p14:creationId xmlns:p14="http://schemas.microsoft.com/office/powerpoint/2010/main" val="246075147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48589" y="0"/>
            <a:ext cx="10443411" cy="818148"/>
          </a:xfrm>
        </p:spPr>
        <p:txBody>
          <a:bodyPr>
            <a:noAutofit/>
          </a:bodyPr>
          <a:lstStyle/>
          <a:p>
            <a:pPr algn="ctr"/>
            <a:r>
              <a:rPr lang="tr-TR" sz="2800" b="1" dirty="0">
                <a:solidFill>
                  <a:srgbClr val="C00000"/>
                </a:solidFill>
              </a:rPr>
              <a:t>Kurum Genelinde </a:t>
            </a:r>
            <a:r>
              <a:rPr lang="tr-TR" sz="2800" b="1" dirty="0" err="1">
                <a:solidFill>
                  <a:srgbClr val="C00000"/>
                </a:solidFill>
              </a:rPr>
              <a:t>BİDR’lerde</a:t>
            </a:r>
            <a:r>
              <a:rPr lang="tr-TR" sz="2800" b="1" dirty="0">
                <a:solidFill>
                  <a:srgbClr val="C00000"/>
                </a:solidFill>
              </a:rPr>
              <a:t> Tespit Edilen </a:t>
            </a:r>
            <a:r>
              <a:rPr lang="tr-TR" sz="2800" b="1" dirty="0">
                <a:solidFill>
                  <a:srgbClr val="0000CC"/>
                </a:solidFill>
              </a:rPr>
              <a:t>Geliştirmeye Açık Yönler</a:t>
            </a:r>
            <a:endParaRPr lang="tr-TR" sz="2800" dirty="0"/>
          </a:p>
        </p:txBody>
      </p:sp>
      <p:sp>
        <p:nvSpPr>
          <p:cNvPr id="3" name="İçerik Yer Tutucusu 2"/>
          <p:cNvSpPr>
            <a:spLocks noGrp="1"/>
          </p:cNvSpPr>
          <p:nvPr>
            <p:ph idx="1"/>
          </p:nvPr>
        </p:nvSpPr>
        <p:spPr>
          <a:xfrm>
            <a:off x="641684" y="1319349"/>
            <a:ext cx="11219390" cy="4767941"/>
          </a:xfrm>
        </p:spPr>
        <p:txBody>
          <a:bodyPr>
            <a:normAutofit fontScale="92500"/>
          </a:bodyPr>
          <a:lstStyle/>
          <a:p>
            <a:pPr>
              <a:lnSpc>
                <a:spcPct val="100000"/>
              </a:lnSpc>
              <a:spcBef>
                <a:spcPts val="0"/>
              </a:spcBef>
              <a:spcAft>
                <a:spcPts val="400"/>
              </a:spcAft>
            </a:pPr>
            <a:r>
              <a:rPr lang="tr-TR" sz="3200" dirty="0" smtClean="0"/>
              <a:t>Birim üst yöneticilerinin </a:t>
            </a:r>
            <a:r>
              <a:rPr lang="tr-TR" sz="3200" dirty="0" err="1" smtClean="0"/>
              <a:t>BİDR’lerin</a:t>
            </a:r>
            <a:r>
              <a:rPr lang="tr-TR" sz="3200" dirty="0" smtClean="0"/>
              <a:t> son halini görüp onaylamaması,</a:t>
            </a:r>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dirty="0" smtClean="0"/>
              <a:t>Birimlerde </a:t>
            </a:r>
            <a:r>
              <a:rPr lang="tr-TR" sz="3200" b="1" dirty="0" smtClean="0">
                <a:solidFill>
                  <a:srgbClr val="FF0000"/>
                </a:solidFill>
              </a:rPr>
              <a:t>planlama ve kayıt tutmanın</a:t>
            </a:r>
            <a:r>
              <a:rPr lang="tr-TR" sz="3200" dirty="0" smtClean="0"/>
              <a:t> istenen düzeyde yapılmaması,</a:t>
            </a:r>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b="1" dirty="0" smtClean="0">
                <a:solidFill>
                  <a:srgbClr val="FF0000"/>
                </a:solidFill>
              </a:rPr>
              <a:t>Faaliyetlerin kurum/birim misyon, vizyon ve stratejik hedefleriyle üst politikalardan </a:t>
            </a:r>
            <a:r>
              <a:rPr lang="tr-TR" sz="3200" dirty="0" smtClean="0"/>
              <a:t>bağımsız yürütülmesi,</a:t>
            </a:r>
          </a:p>
          <a:p>
            <a:pPr>
              <a:lnSpc>
                <a:spcPct val="100000"/>
              </a:lnSpc>
              <a:spcBef>
                <a:spcPts val="0"/>
              </a:spcBef>
              <a:spcAft>
                <a:spcPts val="400"/>
              </a:spcAft>
            </a:pPr>
            <a:endParaRPr lang="tr-TR" sz="3200" dirty="0"/>
          </a:p>
          <a:p>
            <a:pPr>
              <a:lnSpc>
                <a:spcPct val="100000"/>
              </a:lnSpc>
              <a:spcBef>
                <a:spcPts val="0"/>
              </a:spcBef>
              <a:spcAft>
                <a:spcPts val="400"/>
              </a:spcAft>
            </a:pPr>
            <a:r>
              <a:rPr lang="tr-TR" sz="3200" dirty="0" smtClean="0"/>
              <a:t>Birimlerde oluşturulan kurul veya komisyonların çalışma usul ve esaslarının bulunmaması,</a:t>
            </a: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82</a:t>
            </a:fld>
            <a:endParaRPr lang="tr-TR"/>
          </a:p>
        </p:txBody>
      </p:sp>
    </p:spTree>
    <p:extLst>
      <p:ext uri="{BB962C8B-B14F-4D97-AF65-F5344CB8AC3E}">
        <p14:creationId xmlns:p14="http://schemas.microsoft.com/office/powerpoint/2010/main" val="1090761275"/>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160421"/>
            <a:ext cx="9816860" cy="825926"/>
          </a:xfrm>
        </p:spPr>
        <p:txBody>
          <a:bodyPr>
            <a:normAutofit/>
          </a:bodyPr>
          <a:lstStyle/>
          <a:p>
            <a:pPr lvl="0" algn="ctr"/>
            <a:r>
              <a:rPr lang="tr-TR" sz="3000" b="1" dirty="0" smtClean="0">
                <a:solidFill>
                  <a:srgbClr val="962E2E"/>
                </a:solidFill>
                <a:latin typeface="+mn-lt"/>
              </a:rPr>
              <a:t>Genel Olarak Anlaşılmadığı Sonucuna Ulaşılan Ölçütler</a:t>
            </a:r>
            <a:endParaRPr lang="tr-TR" sz="3000" dirty="0">
              <a:solidFill>
                <a:srgbClr val="962E2E"/>
              </a:solidFill>
              <a:latin typeface="+mn-lt"/>
            </a:endParaRP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3566846252"/>
              </p:ext>
            </p:extLst>
          </p:nvPr>
        </p:nvGraphicFramePr>
        <p:xfrm>
          <a:off x="374527" y="1427747"/>
          <a:ext cx="11432461" cy="4764506"/>
        </p:xfrm>
        <a:graphic>
          <a:graphicData uri="http://schemas.openxmlformats.org/drawingml/2006/table">
            <a:tbl>
              <a:tblPr firstRow="1" bandRow="1">
                <a:tableStyleId>{5C22544A-7EE6-4342-B048-85BDC9FD1C3A}</a:tableStyleId>
              </a:tblPr>
              <a:tblGrid>
                <a:gridCol w="2163412">
                  <a:extLst>
                    <a:ext uri="{9D8B030D-6E8A-4147-A177-3AD203B41FA5}">
                      <a16:colId xmlns:a16="http://schemas.microsoft.com/office/drawing/2014/main" val="20000"/>
                    </a:ext>
                  </a:extLst>
                </a:gridCol>
                <a:gridCol w="2274971">
                  <a:extLst>
                    <a:ext uri="{9D8B030D-6E8A-4147-A177-3AD203B41FA5}">
                      <a16:colId xmlns:a16="http://schemas.microsoft.com/office/drawing/2014/main" val="20001"/>
                    </a:ext>
                  </a:extLst>
                </a:gridCol>
                <a:gridCol w="3313292">
                  <a:extLst>
                    <a:ext uri="{9D8B030D-6E8A-4147-A177-3AD203B41FA5}">
                      <a16:colId xmlns:a16="http://schemas.microsoft.com/office/drawing/2014/main" val="20002"/>
                    </a:ext>
                  </a:extLst>
                </a:gridCol>
                <a:gridCol w="3680786">
                  <a:extLst>
                    <a:ext uri="{9D8B030D-6E8A-4147-A177-3AD203B41FA5}">
                      <a16:colId xmlns:a16="http://schemas.microsoft.com/office/drawing/2014/main" val="20003"/>
                    </a:ext>
                  </a:extLst>
                </a:gridCol>
              </a:tblGrid>
              <a:tr h="708556">
                <a:tc>
                  <a:txBody>
                    <a:bodyPr/>
                    <a:lstStyle/>
                    <a:p>
                      <a:r>
                        <a:rPr lang="tr-TR" dirty="0" smtClean="0"/>
                        <a:t>Ana Ölçüt</a:t>
                      </a:r>
                      <a:endParaRPr lang="tr-TR" dirty="0"/>
                    </a:p>
                  </a:txBody>
                  <a:tcPr>
                    <a:solidFill>
                      <a:srgbClr val="962E2E"/>
                    </a:solidFill>
                  </a:tcPr>
                </a:tc>
                <a:tc>
                  <a:txBody>
                    <a:bodyPr/>
                    <a:lstStyle/>
                    <a:p>
                      <a:r>
                        <a:rPr lang="tr-TR" dirty="0" smtClean="0"/>
                        <a:t>Alt Ölçüt</a:t>
                      </a:r>
                      <a:endParaRPr lang="tr-TR" dirty="0"/>
                    </a:p>
                  </a:txBody>
                  <a:tcPr>
                    <a:solidFill>
                      <a:srgbClr val="962E2E"/>
                    </a:solidFill>
                  </a:tcPr>
                </a:tc>
                <a:tc>
                  <a:txBody>
                    <a:bodyPr/>
                    <a:lstStyle/>
                    <a:p>
                      <a:r>
                        <a:rPr lang="tr-TR" dirty="0" smtClean="0"/>
                        <a:t>YÖKAK</a:t>
                      </a:r>
                      <a:r>
                        <a:rPr lang="tr-TR" baseline="0" dirty="0" smtClean="0"/>
                        <a:t> Kanıtları</a:t>
                      </a:r>
                      <a:endParaRPr lang="tr-TR" dirty="0"/>
                    </a:p>
                  </a:txBody>
                  <a:tcPr>
                    <a:solidFill>
                      <a:srgbClr val="962E2E"/>
                    </a:solidFill>
                  </a:tcPr>
                </a:tc>
                <a:tc>
                  <a:txBody>
                    <a:bodyPr/>
                    <a:lstStyle/>
                    <a:p>
                      <a:r>
                        <a:rPr lang="tr-TR" dirty="0" smtClean="0"/>
                        <a:t>TRÜ Kalite Komisyonu Kanıtları</a:t>
                      </a:r>
                      <a:endParaRPr lang="tr-TR" dirty="0"/>
                    </a:p>
                  </a:txBody>
                  <a:tcPr>
                    <a:solidFill>
                      <a:srgbClr val="962E2E"/>
                    </a:solidFill>
                  </a:tcPr>
                </a:tc>
                <a:extLst>
                  <a:ext uri="{0D108BD9-81ED-4DB2-BD59-A6C34878D82A}">
                    <a16:rowId xmlns:a16="http://schemas.microsoft.com/office/drawing/2014/main" val="10000"/>
                  </a:ext>
                </a:extLst>
              </a:tr>
              <a:tr h="777188">
                <a:tc rowSpan="4">
                  <a:txBody>
                    <a:bodyPr/>
                    <a:lstStyle/>
                    <a:p>
                      <a:pPr algn="ctr"/>
                      <a:endParaRPr lang="tr-TR" b="1" dirty="0" smtClean="0"/>
                    </a:p>
                    <a:p>
                      <a:pPr algn="ctr"/>
                      <a:endParaRPr lang="tr-TR" b="1" dirty="0" smtClean="0"/>
                    </a:p>
                    <a:p>
                      <a:pPr algn="ctr"/>
                      <a:r>
                        <a:rPr lang="tr-TR" b="1" dirty="0" smtClean="0"/>
                        <a:t>A.5. Uluslararasılaşma</a:t>
                      </a:r>
                      <a:endParaRPr lang="tr-TR" b="1" dirty="0"/>
                    </a:p>
                  </a:txBody>
                  <a:tcPr>
                    <a:solidFill>
                      <a:schemeClr val="accent4">
                        <a:lumMod val="20000"/>
                        <a:lumOff val="80000"/>
                      </a:schemeClr>
                    </a:solidFill>
                  </a:tcPr>
                </a:tc>
                <a:tc rowSpan="4">
                  <a:txBody>
                    <a:bodyPr/>
                    <a:lstStyle/>
                    <a:p>
                      <a:pPr algn="ctr"/>
                      <a:endParaRPr lang="tr-TR" b="1" dirty="0" smtClean="0"/>
                    </a:p>
                    <a:p>
                      <a:pPr algn="ctr"/>
                      <a:endParaRPr lang="tr-TR" b="1" dirty="0" smtClean="0"/>
                    </a:p>
                    <a:p>
                      <a:pPr algn="ctr"/>
                      <a:r>
                        <a:rPr lang="tr-TR" b="1" dirty="0" smtClean="0"/>
                        <a:t>A.5.1. Uluslararasılaşma Süreçlerinin Yönetimi</a:t>
                      </a:r>
                      <a:endParaRPr lang="tr-TR" b="1" dirty="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Uluslararasılaşma süreçlerinin yönetimi ve </a:t>
                      </a:r>
                      <a:r>
                        <a:rPr lang="tr-TR" sz="1300" b="1" kern="1200" dirty="0" err="1" smtClean="0">
                          <a:solidFill>
                            <a:schemeClr val="dk1"/>
                          </a:solidFill>
                          <a:latin typeface="+mn-lt"/>
                          <a:ea typeface="+mn-ea"/>
                          <a:cs typeface="+mn-cs"/>
                        </a:rPr>
                        <a:t>organizasyonel</a:t>
                      </a:r>
                      <a:r>
                        <a:rPr lang="tr-TR" sz="1300" b="1" kern="1200" dirty="0" smtClean="0">
                          <a:solidFill>
                            <a:schemeClr val="dk1"/>
                          </a:solidFill>
                          <a:latin typeface="+mn-lt"/>
                          <a:ea typeface="+mn-ea"/>
                          <a:cs typeface="+mn-cs"/>
                        </a:rPr>
                        <a:t> yapısı </a:t>
                      </a:r>
                      <a:r>
                        <a:rPr lang="tr-TR" sz="1300" b="1" kern="1200" dirty="0" smtClean="0">
                          <a:solidFill>
                            <a:srgbClr val="FF0000"/>
                          </a:solidFill>
                          <a:latin typeface="+mn-lt"/>
                          <a:ea typeface="+mn-ea"/>
                          <a:cs typeface="+mn-cs"/>
                        </a:rPr>
                        <a:t>(2)</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Birimin Bologna, </a:t>
                      </a:r>
                      <a:r>
                        <a:rPr lang="tr-TR" sz="1300" b="1" kern="1200" dirty="0" err="1" smtClean="0">
                          <a:solidFill>
                            <a:schemeClr val="dk1"/>
                          </a:solidFill>
                          <a:latin typeface="+mn-lt"/>
                          <a:ea typeface="+mn-ea"/>
                          <a:cs typeface="+mn-cs"/>
                        </a:rPr>
                        <a:t>Erasmus</a:t>
                      </a:r>
                      <a:r>
                        <a:rPr lang="tr-TR" sz="1300" b="1" kern="1200" dirty="0" smtClean="0">
                          <a:solidFill>
                            <a:schemeClr val="dk1"/>
                          </a:solidFill>
                          <a:latin typeface="+mn-lt"/>
                          <a:ea typeface="+mn-ea"/>
                          <a:cs typeface="+mn-cs"/>
                        </a:rPr>
                        <a:t> ve </a:t>
                      </a:r>
                      <a:r>
                        <a:rPr lang="tr-TR" sz="1300" b="1" kern="1200" dirty="0" err="1" smtClean="0">
                          <a:solidFill>
                            <a:schemeClr val="dk1"/>
                          </a:solidFill>
                          <a:latin typeface="+mn-lt"/>
                          <a:ea typeface="+mn-ea"/>
                          <a:cs typeface="+mn-cs"/>
                        </a:rPr>
                        <a:t>Farabi</a:t>
                      </a:r>
                      <a:r>
                        <a:rPr lang="tr-TR" sz="1300" b="1" kern="1200" dirty="0" smtClean="0">
                          <a:solidFill>
                            <a:schemeClr val="dk1"/>
                          </a:solidFill>
                          <a:latin typeface="+mn-lt"/>
                          <a:ea typeface="+mn-ea"/>
                          <a:cs typeface="+mn-cs"/>
                        </a:rPr>
                        <a:t> Koordinatörleri web adresi </a:t>
                      </a:r>
                      <a:r>
                        <a:rPr lang="tr-TR" sz="1300" b="1" kern="1200" dirty="0" smtClean="0">
                          <a:solidFill>
                            <a:srgbClr val="FF0000"/>
                          </a:solidFill>
                          <a:latin typeface="+mn-lt"/>
                          <a:ea typeface="+mn-ea"/>
                          <a:cs typeface="+mn-cs"/>
                        </a:rPr>
                        <a:t>(2)</a:t>
                      </a:r>
                    </a:p>
                  </a:txBody>
                  <a:tcPr>
                    <a:solidFill>
                      <a:schemeClr val="accent5">
                        <a:lumMod val="20000"/>
                        <a:lumOff val="80000"/>
                      </a:schemeClr>
                    </a:solidFill>
                  </a:tcPr>
                </a:tc>
                <a:extLst>
                  <a:ext uri="{0D108BD9-81ED-4DB2-BD59-A6C34878D82A}">
                    <a16:rowId xmlns:a16="http://schemas.microsoft.com/office/drawing/2014/main" val="10001"/>
                  </a:ext>
                </a:extLst>
              </a:tr>
              <a:tr h="1092921">
                <a:tc vMerge="1">
                  <a:txBody>
                    <a:bodyPr/>
                    <a:lstStyle/>
                    <a:p>
                      <a:endParaRPr lang="tr-TR" dirty="0"/>
                    </a:p>
                  </a:txBody>
                  <a:tcPr/>
                </a:tc>
                <a:tc vMerge="1">
                  <a:txBody>
                    <a:bodyPr/>
                    <a:lstStyle/>
                    <a:p>
                      <a:endParaRPr lang="tr-TR" dirty="0"/>
                    </a:p>
                  </a:txBody>
                  <a:tcPr/>
                </a:tc>
                <a:tc>
                  <a:txBody>
                    <a:bodyPr/>
                    <a:lstStyle/>
                    <a:p>
                      <a:pPr lvl="0"/>
                      <a:r>
                        <a:rPr lang="tr-TR" sz="1300" b="1" kern="1200" dirty="0" smtClean="0">
                          <a:solidFill>
                            <a:schemeClr val="dk1"/>
                          </a:solidFill>
                          <a:latin typeface="+mn-lt"/>
                          <a:ea typeface="+mn-ea"/>
                          <a:cs typeface="+mn-cs"/>
                        </a:rPr>
                        <a:t>Uluslararasılaşma süreçlerinin yönetimine ilişkin uygulama kanıtları </a:t>
                      </a:r>
                      <a:r>
                        <a:rPr lang="tr-TR" sz="1300" b="1" kern="1200" dirty="0" smtClean="0">
                          <a:solidFill>
                            <a:srgbClr val="FF0000"/>
                          </a:solidFill>
                          <a:latin typeface="+mn-lt"/>
                          <a:ea typeface="+mn-ea"/>
                          <a:cs typeface="+mn-cs"/>
                        </a:rPr>
                        <a:t>(3)</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Uluslararası ortak faaliyetler düzenleyen, birime özgü kurul/komisyonların varlığı ve çalışma usul ve esaslarını gösteren kanıt/</a:t>
                      </a:r>
                      <a:r>
                        <a:rPr lang="tr-TR" sz="1300" b="1" kern="1200" dirty="0" err="1" smtClean="0">
                          <a:solidFill>
                            <a:schemeClr val="dk1"/>
                          </a:solidFill>
                          <a:latin typeface="+mn-lt"/>
                          <a:ea typeface="+mn-ea"/>
                          <a:cs typeface="+mn-cs"/>
                        </a:rPr>
                        <a:t>lar</a:t>
                      </a:r>
                      <a:r>
                        <a:rPr lang="tr-TR" sz="1300" b="1" kern="1200" dirty="0" smtClean="0">
                          <a:solidFill>
                            <a:schemeClr val="dk1"/>
                          </a:solidFill>
                          <a:latin typeface="+mn-lt"/>
                          <a:ea typeface="+mn-ea"/>
                          <a:cs typeface="+mn-cs"/>
                        </a:rPr>
                        <a:t> </a:t>
                      </a:r>
                      <a:r>
                        <a:rPr lang="tr-TR" sz="1300" b="1" kern="1200" dirty="0" smtClean="0">
                          <a:solidFill>
                            <a:srgbClr val="FF0000"/>
                          </a:solidFill>
                          <a:latin typeface="+mn-lt"/>
                          <a:ea typeface="+mn-ea"/>
                          <a:cs typeface="+mn-cs"/>
                        </a:rPr>
                        <a:t>(2)</a:t>
                      </a:r>
                    </a:p>
                  </a:txBody>
                  <a:tcPr>
                    <a:solidFill>
                      <a:schemeClr val="accent5">
                        <a:lumMod val="20000"/>
                        <a:lumOff val="80000"/>
                      </a:schemeClr>
                    </a:solidFill>
                  </a:tcPr>
                </a:tc>
                <a:extLst>
                  <a:ext uri="{0D108BD9-81ED-4DB2-BD59-A6C34878D82A}">
                    <a16:rowId xmlns:a16="http://schemas.microsoft.com/office/drawing/2014/main" val="10002"/>
                  </a:ext>
                </a:extLst>
              </a:tr>
              <a:tr h="777188">
                <a:tc vMerge="1">
                  <a:txBody>
                    <a:bodyPr/>
                    <a:lstStyle/>
                    <a:p>
                      <a:endParaRPr lang="tr-TR" dirty="0"/>
                    </a:p>
                  </a:txBody>
                  <a:tcPr/>
                </a:tc>
                <a:tc vMerge="1">
                  <a:txBody>
                    <a:bodyPr/>
                    <a:lstStyle/>
                    <a:p>
                      <a:endParaRPr lang="tr-TR" dirty="0"/>
                    </a:p>
                  </a:txBody>
                  <a:tcPr/>
                </a:tc>
                <a:tc>
                  <a:txBody>
                    <a:bodyPr/>
                    <a:lstStyle/>
                    <a:p>
                      <a:pPr lvl="0"/>
                      <a:r>
                        <a:rPr lang="tr-TR" sz="1300" b="1" kern="1200" dirty="0" smtClean="0">
                          <a:solidFill>
                            <a:schemeClr val="dk1"/>
                          </a:solidFill>
                          <a:latin typeface="+mn-lt"/>
                          <a:ea typeface="+mn-ea"/>
                          <a:cs typeface="+mn-cs"/>
                        </a:rPr>
                        <a:t>Yönetim ve </a:t>
                      </a:r>
                      <a:r>
                        <a:rPr lang="tr-TR" sz="1300" b="1" kern="1200" dirty="0" err="1" smtClean="0">
                          <a:solidFill>
                            <a:schemeClr val="dk1"/>
                          </a:solidFill>
                          <a:latin typeface="+mn-lt"/>
                          <a:ea typeface="+mn-ea"/>
                          <a:cs typeface="+mn-cs"/>
                        </a:rPr>
                        <a:t>organizasyonel</a:t>
                      </a:r>
                      <a:r>
                        <a:rPr lang="tr-TR" sz="1300" b="1" kern="1200" dirty="0" smtClean="0">
                          <a:solidFill>
                            <a:schemeClr val="dk1"/>
                          </a:solidFill>
                          <a:latin typeface="+mn-lt"/>
                          <a:ea typeface="+mn-ea"/>
                          <a:cs typeface="+mn-cs"/>
                        </a:rPr>
                        <a:t> yapıya ilişkin izleme ve iyileştirme kanıtları </a:t>
                      </a:r>
                      <a:r>
                        <a:rPr lang="tr-TR" sz="1300" b="1" kern="1200" dirty="0" smtClean="0">
                          <a:solidFill>
                            <a:srgbClr val="FF0000"/>
                          </a:solidFill>
                          <a:latin typeface="+mn-lt"/>
                          <a:ea typeface="+mn-ea"/>
                          <a:cs typeface="+mn-cs"/>
                        </a:rPr>
                        <a:t>(4)</a:t>
                      </a:r>
                    </a:p>
                  </a:txBody>
                  <a:tcPr>
                    <a:solidFill>
                      <a:schemeClr val="accent5">
                        <a:lumMod val="20000"/>
                        <a:lumOff val="80000"/>
                      </a:schemeClr>
                    </a:solidFill>
                  </a:tcPr>
                </a:tc>
                <a:tc>
                  <a:txBody>
                    <a:bodyPr/>
                    <a:lstStyle/>
                    <a:p>
                      <a:r>
                        <a:rPr lang="tr-TR" sz="1300" b="1" kern="1200" dirty="0" smtClean="0">
                          <a:solidFill>
                            <a:schemeClr val="dk1"/>
                          </a:solidFill>
                          <a:latin typeface="+mn-lt"/>
                          <a:ea typeface="+mn-ea"/>
                          <a:cs typeface="+mn-cs"/>
                        </a:rPr>
                        <a:t>Birimde uluslararası öğrencilerden sorumlu bir danışmanın varlığı ve bunu gösterir kanıt/</a:t>
                      </a:r>
                      <a:r>
                        <a:rPr lang="tr-TR" sz="1300" b="1" kern="1200" dirty="0" err="1" smtClean="0">
                          <a:solidFill>
                            <a:schemeClr val="dk1"/>
                          </a:solidFill>
                          <a:latin typeface="+mn-lt"/>
                          <a:ea typeface="+mn-ea"/>
                          <a:cs typeface="+mn-cs"/>
                        </a:rPr>
                        <a:t>lar</a:t>
                      </a:r>
                      <a:r>
                        <a:rPr lang="tr-TR" sz="1300" b="1" kern="1200" dirty="0" smtClean="0">
                          <a:solidFill>
                            <a:schemeClr val="dk1"/>
                          </a:solidFill>
                          <a:latin typeface="+mn-lt"/>
                          <a:ea typeface="+mn-ea"/>
                          <a:cs typeface="+mn-cs"/>
                        </a:rPr>
                        <a:t> </a:t>
                      </a:r>
                      <a:r>
                        <a:rPr lang="tr-TR" sz="1300" b="1" kern="1200" dirty="0" smtClean="0">
                          <a:solidFill>
                            <a:srgbClr val="FF0000"/>
                          </a:solidFill>
                          <a:latin typeface="+mn-lt"/>
                          <a:ea typeface="+mn-ea"/>
                          <a:cs typeface="+mn-cs"/>
                        </a:rPr>
                        <a:t>(2)</a:t>
                      </a:r>
                    </a:p>
                  </a:txBody>
                  <a:tcPr>
                    <a:solidFill>
                      <a:schemeClr val="accent5">
                        <a:lumMod val="20000"/>
                        <a:lumOff val="80000"/>
                      </a:schemeClr>
                    </a:solidFill>
                  </a:tcPr>
                </a:tc>
                <a:extLst>
                  <a:ext uri="{0D108BD9-81ED-4DB2-BD59-A6C34878D82A}">
                    <a16:rowId xmlns:a16="http://schemas.microsoft.com/office/drawing/2014/main" val="10003"/>
                  </a:ext>
                </a:extLst>
              </a:tr>
              <a:tr h="1408653">
                <a:tc vMerge="1">
                  <a:txBody>
                    <a:bodyPr/>
                    <a:lstStyle/>
                    <a:p>
                      <a:endParaRPr lang="tr-TR" dirty="0"/>
                    </a:p>
                  </a:txBody>
                  <a:tcPr/>
                </a:tc>
                <a:tc vMerge="1">
                  <a:txBody>
                    <a:bodyPr/>
                    <a:lstStyle/>
                    <a:p>
                      <a:endParaRPr lang="tr-TR" dirty="0"/>
                    </a:p>
                  </a:txBody>
                  <a:tcPr/>
                </a:tc>
                <a:tc>
                  <a:txBody>
                    <a:bodyPr/>
                    <a:lstStyle/>
                    <a:p>
                      <a:pPr lvl="0"/>
                      <a:r>
                        <a:rPr lang="tr-TR" sz="1300" b="1" kern="1200" dirty="0" smtClean="0">
                          <a:solidFill>
                            <a:schemeClr val="dk1"/>
                          </a:solidFill>
                          <a:latin typeface="+mn-lt"/>
                          <a:ea typeface="+mn-ea"/>
                          <a:cs typeface="+mn-cs"/>
                        </a:rPr>
                        <a:t>Standart uygulamalar ve mevzuatın yanı sıra kurumun ihtiyaçları doğrultusunda geliştirdiği özgün yaklaşım ve uygulamalarına ilişkin kanıtlar </a:t>
                      </a:r>
                      <a:r>
                        <a:rPr lang="tr-TR" sz="1300" b="1" kern="1200" dirty="0" smtClean="0">
                          <a:solidFill>
                            <a:srgbClr val="FF0000"/>
                          </a:solidFill>
                          <a:latin typeface="+mn-lt"/>
                          <a:ea typeface="+mn-ea"/>
                          <a:cs typeface="+mn-cs"/>
                        </a:rPr>
                        <a:t>(2/3)</a:t>
                      </a:r>
                    </a:p>
                  </a:txBody>
                  <a:tcPr>
                    <a:solidFill>
                      <a:schemeClr val="accent5">
                        <a:lumMod val="20000"/>
                        <a:lumOff val="80000"/>
                      </a:schemeClr>
                    </a:solidFill>
                  </a:tcPr>
                </a:tc>
                <a:tc>
                  <a:txBody>
                    <a:bodyPr/>
                    <a:lstStyle/>
                    <a:p>
                      <a:endParaRPr lang="tr-TR" b="1" dirty="0"/>
                    </a:p>
                  </a:txBody>
                  <a:tcP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83</a:t>
            </a:fld>
            <a:endParaRPr lang="tr-TR"/>
          </a:p>
        </p:txBody>
      </p:sp>
    </p:spTree>
    <p:extLst>
      <p:ext uri="{BB962C8B-B14F-4D97-AF65-F5344CB8AC3E}">
        <p14:creationId xmlns:p14="http://schemas.microsoft.com/office/powerpoint/2010/main" val="2820992103"/>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00462" y="160421"/>
            <a:ext cx="10581019" cy="825926"/>
          </a:xfrm>
        </p:spPr>
        <p:txBody>
          <a:bodyPr>
            <a:normAutofit/>
          </a:bodyPr>
          <a:lstStyle/>
          <a:p>
            <a:pPr lvl="0" algn="ctr"/>
            <a:r>
              <a:rPr lang="tr-TR" sz="3000" b="1" dirty="0" smtClean="0">
                <a:solidFill>
                  <a:srgbClr val="962E2E"/>
                </a:solidFill>
                <a:latin typeface="+mn-lt"/>
              </a:rPr>
              <a:t>Genel Olarak Anlaşılmadığı Sonucuna Ulaşılan Ölçütler</a:t>
            </a:r>
            <a:endParaRPr lang="tr-TR" sz="3000" dirty="0">
              <a:solidFill>
                <a:srgbClr val="962E2E"/>
              </a:solidFill>
              <a:latin typeface="+mn-lt"/>
            </a:endParaRP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4292541494"/>
              </p:ext>
            </p:extLst>
          </p:nvPr>
        </p:nvGraphicFramePr>
        <p:xfrm>
          <a:off x="658719" y="1347537"/>
          <a:ext cx="11276607" cy="4880031"/>
        </p:xfrm>
        <a:graphic>
          <a:graphicData uri="http://schemas.openxmlformats.org/drawingml/2006/table">
            <a:tbl>
              <a:tblPr firstRow="1" bandRow="1">
                <a:tableStyleId>{5C22544A-7EE6-4342-B048-85BDC9FD1C3A}</a:tableStyleId>
              </a:tblPr>
              <a:tblGrid>
                <a:gridCol w="2133919">
                  <a:extLst>
                    <a:ext uri="{9D8B030D-6E8A-4147-A177-3AD203B41FA5}">
                      <a16:colId xmlns:a16="http://schemas.microsoft.com/office/drawing/2014/main" val="20000"/>
                    </a:ext>
                  </a:extLst>
                </a:gridCol>
                <a:gridCol w="2243957">
                  <a:extLst>
                    <a:ext uri="{9D8B030D-6E8A-4147-A177-3AD203B41FA5}">
                      <a16:colId xmlns:a16="http://schemas.microsoft.com/office/drawing/2014/main" val="20001"/>
                    </a:ext>
                  </a:extLst>
                </a:gridCol>
                <a:gridCol w="3268123">
                  <a:extLst>
                    <a:ext uri="{9D8B030D-6E8A-4147-A177-3AD203B41FA5}">
                      <a16:colId xmlns:a16="http://schemas.microsoft.com/office/drawing/2014/main" val="20002"/>
                    </a:ext>
                  </a:extLst>
                </a:gridCol>
                <a:gridCol w="3630608">
                  <a:extLst>
                    <a:ext uri="{9D8B030D-6E8A-4147-A177-3AD203B41FA5}">
                      <a16:colId xmlns:a16="http://schemas.microsoft.com/office/drawing/2014/main" val="20003"/>
                    </a:ext>
                  </a:extLst>
                </a:gridCol>
              </a:tblGrid>
              <a:tr h="464998">
                <a:tc>
                  <a:txBody>
                    <a:bodyPr/>
                    <a:lstStyle/>
                    <a:p>
                      <a:r>
                        <a:rPr lang="tr-TR" dirty="0" smtClean="0"/>
                        <a:t>Ana Ölçüt</a:t>
                      </a:r>
                      <a:endParaRPr lang="tr-TR" dirty="0"/>
                    </a:p>
                  </a:txBody>
                  <a:tcPr>
                    <a:solidFill>
                      <a:srgbClr val="962E2E"/>
                    </a:solidFill>
                  </a:tcPr>
                </a:tc>
                <a:tc>
                  <a:txBody>
                    <a:bodyPr/>
                    <a:lstStyle/>
                    <a:p>
                      <a:r>
                        <a:rPr lang="tr-TR" dirty="0" smtClean="0"/>
                        <a:t>Alt Ölçüt</a:t>
                      </a:r>
                      <a:endParaRPr lang="tr-TR" dirty="0"/>
                    </a:p>
                  </a:txBody>
                  <a:tcPr>
                    <a:solidFill>
                      <a:srgbClr val="962E2E"/>
                    </a:solidFill>
                  </a:tcPr>
                </a:tc>
                <a:tc>
                  <a:txBody>
                    <a:bodyPr/>
                    <a:lstStyle/>
                    <a:p>
                      <a:r>
                        <a:rPr lang="tr-TR" dirty="0" smtClean="0"/>
                        <a:t>YÖKAK</a:t>
                      </a:r>
                      <a:r>
                        <a:rPr lang="tr-TR" baseline="0" dirty="0" smtClean="0"/>
                        <a:t> Kanıtları</a:t>
                      </a:r>
                      <a:endParaRPr lang="tr-TR" dirty="0"/>
                    </a:p>
                  </a:txBody>
                  <a:tcPr>
                    <a:solidFill>
                      <a:srgbClr val="962E2E"/>
                    </a:solidFill>
                  </a:tcPr>
                </a:tc>
                <a:tc>
                  <a:txBody>
                    <a:bodyPr/>
                    <a:lstStyle/>
                    <a:p>
                      <a:r>
                        <a:rPr lang="tr-TR" dirty="0" smtClean="0"/>
                        <a:t>TRÜ Kalite Komisyonu Kanıtları</a:t>
                      </a:r>
                      <a:endParaRPr lang="tr-TR" dirty="0"/>
                    </a:p>
                  </a:txBody>
                  <a:tcPr>
                    <a:solidFill>
                      <a:srgbClr val="962E2E"/>
                    </a:solidFill>
                  </a:tcPr>
                </a:tc>
                <a:extLst>
                  <a:ext uri="{0D108BD9-81ED-4DB2-BD59-A6C34878D82A}">
                    <a16:rowId xmlns:a16="http://schemas.microsoft.com/office/drawing/2014/main" val="10000"/>
                  </a:ext>
                </a:extLst>
              </a:tr>
              <a:tr h="717244">
                <a:tc rowSpan="5">
                  <a:txBody>
                    <a:bodyPr/>
                    <a:lstStyle/>
                    <a:p>
                      <a:pPr algn="ctr"/>
                      <a:endParaRPr lang="tr-TR" b="1" dirty="0" smtClean="0"/>
                    </a:p>
                    <a:p>
                      <a:pPr algn="ctr"/>
                      <a:endParaRPr lang="tr-TR" b="1" dirty="0" smtClean="0"/>
                    </a:p>
                    <a:p>
                      <a:pPr algn="ctr"/>
                      <a:endParaRPr lang="tr-TR" b="1" dirty="0" smtClean="0"/>
                    </a:p>
                    <a:p>
                      <a:pPr algn="ctr"/>
                      <a:endParaRPr lang="tr-TR" b="1" dirty="0" smtClean="0"/>
                    </a:p>
                    <a:p>
                      <a:pPr algn="ctr"/>
                      <a:endParaRPr lang="tr-TR" b="1" dirty="0" smtClean="0"/>
                    </a:p>
                    <a:p>
                      <a:pPr algn="ctr"/>
                      <a:r>
                        <a:rPr lang="tr-TR" b="1" dirty="0" smtClean="0"/>
                        <a:t>A.5. Uluslararasılaşma</a:t>
                      </a:r>
                      <a:endParaRPr lang="tr-TR" b="1" dirty="0"/>
                    </a:p>
                  </a:txBody>
                  <a:tcPr>
                    <a:solidFill>
                      <a:schemeClr val="accent4">
                        <a:lumMod val="20000"/>
                        <a:lumOff val="80000"/>
                      </a:schemeClr>
                    </a:solidFill>
                  </a:tcPr>
                </a:tc>
                <a:tc rowSpan="5">
                  <a:txBody>
                    <a:bodyPr/>
                    <a:lstStyle/>
                    <a:p>
                      <a:pPr algn="ctr"/>
                      <a:endParaRPr lang="tr-TR" b="1" dirty="0" smtClean="0"/>
                    </a:p>
                    <a:p>
                      <a:pPr algn="ctr"/>
                      <a:endParaRPr lang="tr-TR" b="1" dirty="0" smtClean="0"/>
                    </a:p>
                    <a:p>
                      <a:pPr algn="ctr"/>
                      <a:endParaRPr lang="tr-TR" b="1" dirty="0" smtClean="0"/>
                    </a:p>
                    <a:p>
                      <a:pPr algn="ctr"/>
                      <a:endParaRPr lang="tr-TR" b="1" dirty="0" smtClean="0"/>
                    </a:p>
                    <a:p>
                      <a:pPr algn="ctr"/>
                      <a:endParaRPr lang="tr-TR" b="1" dirty="0" smtClean="0"/>
                    </a:p>
                    <a:p>
                      <a:pPr algn="ctr"/>
                      <a:r>
                        <a:rPr lang="tr-TR" b="1" dirty="0" smtClean="0"/>
                        <a:t>A.5.3. Uluslararasılaşma Performansı</a:t>
                      </a:r>
                      <a:endParaRPr lang="tr-TR" b="1" dirty="0"/>
                    </a:p>
                  </a:txBody>
                  <a:tcPr>
                    <a:solidFill>
                      <a:schemeClr val="accent4">
                        <a:lumMod val="20000"/>
                        <a:lumOff val="80000"/>
                      </a:schemeClr>
                    </a:solidFill>
                  </a:tcPr>
                </a:tc>
                <a:tc>
                  <a:txBody>
                    <a:bodyPr/>
                    <a:lstStyle/>
                    <a:p>
                      <a:pPr lvl="0"/>
                      <a:r>
                        <a:rPr lang="tr-TR" sz="1300" b="1" kern="1200" dirty="0" smtClean="0">
                          <a:solidFill>
                            <a:schemeClr val="dk1"/>
                          </a:solidFill>
                          <a:latin typeface="+mn-lt"/>
                          <a:ea typeface="+mn-ea"/>
                          <a:cs typeface="+mn-cs"/>
                        </a:rPr>
                        <a:t>Stratejik plan ve uluslararasılaşma politikasına ilişkin performans göstergeleri </a:t>
                      </a:r>
                      <a:r>
                        <a:rPr lang="tr-TR" sz="1300" b="1" kern="1200" dirty="0" smtClean="0">
                          <a:solidFill>
                            <a:srgbClr val="FF0000"/>
                          </a:solidFill>
                          <a:latin typeface="+mn-lt"/>
                          <a:ea typeface="+mn-ea"/>
                          <a:cs typeface="+mn-cs"/>
                        </a:rPr>
                        <a:t>(2)</a:t>
                      </a:r>
                      <a:endParaRPr lang="tr-TR" sz="13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Yabancı uyruklu öğrenci sayısı </a:t>
                      </a:r>
                      <a:r>
                        <a:rPr lang="tr-TR" sz="1300" b="1" kern="1200" dirty="0" smtClean="0">
                          <a:solidFill>
                            <a:srgbClr val="FF0000"/>
                          </a:solidFill>
                          <a:latin typeface="+mn-lt"/>
                          <a:ea typeface="+mn-ea"/>
                          <a:cs typeface="+mn-cs"/>
                        </a:rPr>
                        <a:t>(2)</a:t>
                      </a:r>
                    </a:p>
                  </a:txBody>
                  <a:tcPr>
                    <a:solidFill>
                      <a:schemeClr val="accent5">
                        <a:lumMod val="20000"/>
                        <a:lumOff val="80000"/>
                      </a:schemeClr>
                    </a:solidFill>
                  </a:tcPr>
                </a:tc>
                <a:extLst>
                  <a:ext uri="{0D108BD9-81ED-4DB2-BD59-A6C34878D82A}">
                    <a16:rowId xmlns:a16="http://schemas.microsoft.com/office/drawing/2014/main" val="10001"/>
                  </a:ext>
                </a:extLst>
              </a:tr>
              <a:tr h="924447">
                <a:tc vMerge="1">
                  <a:txBody>
                    <a:bodyPr/>
                    <a:lstStyle/>
                    <a:p>
                      <a:endParaRPr lang="tr-TR" dirty="0"/>
                    </a:p>
                  </a:txBody>
                  <a:tcPr/>
                </a:tc>
                <a:tc vMerge="1">
                  <a:txBody>
                    <a:bodyPr/>
                    <a:lstStyle/>
                    <a:p>
                      <a:endParaRPr lang="tr-TR" dirty="0"/>
                    </a:p>
                  </a:txBody>
                  <a:tcPr/>
                </a:tc>
                <a:tc>
                  <a:txBody>
                    <a:bodyPr/>
                    <a:lstStyle/>
                    <a:p>
                      <a:pPr lvl="0"/>
                      <a:r>
                        <a:rPr lang="tr-TR" sz="1300" b="1" kern="1200" dirty="0" smtClean="0">
                          <a:solidFill>
                            <a:schemeClr val="dk1"/>
                          </a:solidFill>
                          <a:latin typeface="+mn-lt"/>
                          <a:ea typeface="+mn-ea"/>
                          <a:cs typeface="+mn-cs"/>
                        </a:rPr>
                        <a:t>Uluslararasılaşma faaliyetleri (Uluslararası kapsamda düzenlediği toplantılar, katılım sağladığı programlar, protokoller kapsamında faaliyetler vb.) </a:t>
                      </a:r>
                      <a:r>
                        <a:rPr lang="tr-TR" sz="1300" b="1" kern="1200" dirty="0" smtClean="0">
                          <a:solidFill>
                            <a:srgbClr val="FF0000"/>
                          </a:solidFill>
                          <a:latin typeface="+mn-lt"/>
                          <a:ea typeface="+mn-ea"/>
                          <a:cs typeface="+mn-cs"/>
                        </a:rPr>
                        <a:t>(3)</a:t>
                      </a:r>
                      <a:endParaRPr lang="tr-TR" sz="13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lvl="0"/>
                      <a:r>
                        <a:rPr lang="tr-TR" sz="1300" b="1" kern="1200" dirty="0" smtClean="0">
                          <a:solidFill>
                            <a:schemeClr val="dk1"/>
                          </a:solidFill>
                          <a:latin typeface="+mn-lt"/>
                          <a:ea typeface="+mn-ea"/>
                          <a:cs typeface="+mn-cs"/>
                        </a:rPr>
                        <a:t>Birimin uluslararasılaşma politikası/hedefi </a:t>
                      </a:r>
                      <a:r>
                        <a:rPr lang="tr-TR" sz="1300" b="1" kern="1200" dirty="0" smtClean="0">
                          <a:solidFill>
                            <a:srgbClr val="FF0000"/>
                          </a:solidFill>
                          <a:latin typeface="+mn-lt"/>
                          <a:ea typeface="+mn-ea"/>
                          <a:cs typeface="+mn-cs"/>
                        </a:rPr>
                        <a:t>(2)</a:t>
                      </a:r>
                      <a:r>
                        <a:rPr lang="tr-TR" sz="1300" b="1" kern="1200" dirty="0" smtClean="0">
                          <a:solidFill>
                            <a:schemeClr val="dk1"/>
                          </a:solidFill>
                          <a:latin typeface="+mn-lt"/>
                          <a:ea typeface="+mn-ea"/>
                          <a:cs typeface="+mn-cs"/>
                        </a:rPr>
                        <a:t> ve bu hedeflerin izlendiğine dair kanıt/</a:t>
                      </a:r>
                      <a:r>
                        <a:rPr lang="tr-TR" sz="1300" b="1" kern="1200" dirty="0" err="1" smtClean="0">
                          <a:solidFill>
                            <a:schemeClr val="dk1"/>
                          </a:solidFill>
                          <a:latin typeface="+mn-lt"/>
                          <a:ea typeface="+mn-ea"/>
                          <a:cs typeface="+mn-cs"/>
                        </a:rPr>
                        <a:t>lar</a:t>
                      </a:r>
                      <a:r>
                        <a:rPr lang="tr-TR" sz="1300" b="1" kern="1200" dirty="0" smtClean="0">
                          <a:solidFill>
                            <a:schemeClr val="dk1"/>
                          </a:solidFill>
                          <a:latin typeface="+mn-lt"/>
                          <a:ea typeface="+mn-ea"/>
                          <a:cs typeface="+mn-cs"/>
                        </a:rPr>
                        <a:t> </a:t>
                      </a:r>
                      <a:r>
                        <a:rPr lang="tr-TR" sz="1300" b="1" kern="1200" dirty="0" smtClean="0">
                          <a:solidFill>
                            <a:srgbClr val="FF0000"/>
                          </a:solidFill>
                          <a:latin typeface="+mn-lt"/>
                          <a:ea typeface="+mn-ea"/>
                          <a:cs typeface="+mn-cs"/>
                        </a:rPr>
                        <a:t>(4)</a:t>
                      </a:r>
                      <a:endParaRPr lang="tr-TR" sz="13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2"/>
                  </a:ext>
                </a:extLst>
              </a:tr>
              <a:tr h="717244">
                <a:tc vMerge="1">
                  <a:txBody>
                    <a:bodyPr/>
                    <a:lstStyle/>
                    <a:p>
                      <a:endParaRPr lang="tr-TR" dirty="0"/>
                    </a:p>
                  </a:txBody>
                  <a:tcPr/>
                </a:tc>
                <a:tc vMerge="1">
                  <a:txBody>
                    <a:bodyPr/>
                    <a:lstStyle/>
                    <a:p>
                      <a:endParaRPr lang="tr-TR" dirty="0"/>
                    </a:p>
                  </a:txBody>
                  <a:tcPr/>
                </a:tc>
                <a:tc>
                  <a:txBody>
                    <a:bodyPr/>
                    <a:lstStyle/>
                    <a:p>
                      <a:pPr lvl="0"/>
                      <a:r>
                        <a:rPr lang="tr-TR" sz="1300" b="1" kern="1200" dirty="0" smtClean="0">
                          <a:solidFill>
                            <a:schemeClr val="dk1"/>
                          </a:solidFill>
                          <a:latin typeface="+mn-lt"/>
                          <a:ea typeface="+mn-ea"/>
                          <a:cs typeface="+mn-cs"/>
                        </a:rPr>
                        <a:t>Uluslararasılaşma hedeflerine ulaşılıp ulaşılmadığını izlemek üzere oluşturulan mekanizmalar </a:t>
                      </a:r>
                      <a:r>
                        <a:rPr lang="tr-TR" sz="1300" b="1" kern="1200" dirty="0" smtClean="0">
                          <a:solidFill>
                            <a:srgbClr val="FF0000"/>
                          </a:solidFill>
                          <a:latin typeface="+mn-lt"/>
                          <a:ea typeface="+mn-ea"/>
                          <a:cs typeface="+mn-cs"/>
                        </a:rPr>
                        <a:t>(4)</a:t>
                      </a:r>
                      <a:endParaRPr lang="tr-TR" sz="13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lvl="0"/>
                      <a:r>
                        <a:rPr lang="tr-TR" sz="1300" b="1" kern="1200" dirty="0" smtClean="0">
                          <a:solidFill>
                            <a:schemeClr val="dk1"/>
                          </a:solidFill>
                          <a:latin typeface="+mn-lt"/>
                          <a:ea typeface="+mn-ea"/>
                          <a:cs typeface="+mn-cs"/>
                        </a:rPr>
                        <a:t>Uluslararası toplantılara katılan öğretim elemanı sayısı ve bu toplantılara dair kanıtlar </a:t>
                      </a:r>
                      <a:r>
                        <a:rPr lang="tr-TR" sz="1300" b="1" kern="1200" dirty="0" smtClean="0">
                          <a:solidFill>
                            <a:srgbClr val="FF0000"/>
                          </a:solidFill>
                          <a:latin typeface="+mn-lt"/>
                          <a:ea typeface="+mn-ea"/>
                          <a:cs typeface="+mn-cs"/>
                        </a:rPr>
                        <a:t>(3)</a:t>
                      </a:r>
                      <a:endParaRPr lang="tr-TR" sz="13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3"/>
                  </a:ext>
                </a:extLst>
              </a:tr>
              <a:tr h="1131651">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Uluslararasılaşma süreçlerine ilişkin yıllık öz değerlendirme raporları ve iyileştirme çalışmaları </a:t>
                      </a:r>
                      <a:r>
                        <a:rPr lang="tr-TR" sz="1300" b="1" kern="1200" dirty="0" smtClean="0">
                          <a:solidFill>
                            <a:srgbClr val="FF0000"/>
                          </a:solidFill>
                          <a:latin typeface="+mn-lt"/>
                          <a:ea typeface="+mn-ea"/>
                          <a:cs typeface="+mn-cs"/>
                        </a:rPr>
                        <a:t>(3/4)</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300" b="1" kern="1200" dirty="0" smtClean="0">
                          <a:solidFill>
                            <a:schemeClr val="dk1"/>
                          </a:solidFill>
                          <a:latin typeface="+mn-lt"/>
                          <a:ea typeface="+mn-ea"/>
                          <a:cs typeface="+mn-cs"/>
                        </a:rPr>
                        <a:t>Uluslararası işbirlikleri ile düzenlenen projelerde görev alan öğretim elemanı sayısı ve bu maddeye ilişkin kanıtlar (geri dönüşte öğretim elemanı tarafından birime verilecek bir rapor vb.) </a:t>
                      </a:r>
                      <a:r>
                        <a:rPr lang="tr-TR" sz="1300" b="1" kern="1200" dirty="0" smtClean="0">
                          <a:solidFill>
                            <a:srgbClr val="FF0000"/>
                          </a:solidFill>
                          <a:latin typeface="+mn-lt"/>
                          <a:ea typeface="+mn-ea"/>
                          <a:cs typeface="+mn-cs"/>
                        </a:rPr>
                        <a:t>(3)</a:t>
                      </a:r>
                    </a:p>
                  </a:txBody>
                  <a:tcPr>
                    <a:solidFill>
                      <a:schemeClr val="accent5">
                        <a:lumMod val="20000"/>
                        <a:lumOff val="80000"/>
                      </a:schemeClr>
                    </a:solidFill>
                  </a:tcPr>
                </a:tc>
                <a:extLst>
                  <a:ext uri="{0D108BD9-81ED-4DB2-BD59-A6C34878D82A}">
                    <a16:rowId xmlns:a16="http://schemas.microsoft.com/office/drawing/2014/main" val="10004"/>
                  </a:ext>
                </a:extLst>
              </a:tr>
              <a:tr h="924447">
                <a:tc vMerge="1">
                  <a:txBody>
                    <a:bodyPr/>
                    <a:lstStyle/>
                    <a:p>
                      <a:endParaRPr lang="tr-TR" dirty="0"/>
                    </a:p>
                  </a:txBody>
                  <a:tcPr/>
                </a:tc>
                <a:tc vMerge="1">
                  <a:txBody>
                    <a:bodyPr/>
                    <a:lstStyle/>
                    <a:p>
                      <a:endParaRPr lang="tr-TR" dirty="0"/>
                    </a:p>
                  </a:txBody>
                  <a:tcPr/>
                </a:tc>
                <a:tc>
                  <a:txBody>
                    <a:bodyPr/>
                    <a:lstStyle/>
                    <a:p>
                      <a:pPr lvl="0"/>
                      <a:r>
                        <a:rPr lang="tr-TR" sz="1300" b="1" kern="1200" dirty="0" smtClean="0">
                          <a:solidFill>
                            <a:schemeClr val="dk1"/>
                          </a:solidFill>
                          <a:latin typeface="+mn-lt"/>
                          <a:ea typeface="+mn-ea"/>
                          <a:cs typeface="+mn-cs"/>
                        </a:rPr>
                        <a:t>Standart uygulamalar ve mevzuatın yanı sıra kurumun ihtiyaçları doğrultusunda geliştirdiği özgün yaklaşım ve uygulamalarına ilişkin kanıtlar </a:t>
                      </a:r>
                      <a:r>
                        <a:rPr lang="tr-TR" sz="1300" b="1" kern="1200" dirty="0" smtClean="0">
                          <a:solidFill>
                            <a:srgbClr val="FF0000"/>
                          </a:solidFill>
                          <a:latin typeface="+mn-lt"/>
                          <a:ea typeface="+mn-ea"/>
                          <a:cs typeface="+mn-cs"/>
                        </a:rPr>
                        <a:t>(2/3)</a:t>
                      </a:r>
                    </a:p>
                  </a:txBody>
                  <a:tcPr>
                    <a:solidFill>
                      <a:schemeClr val="accent5">
                        <a:lumMod val="20000"/>
                        <a:lumOff val="80000"/>
                      </a:schemeClr>
                    </a:solidFill>
                  </a:tcPr>
                </a:tc>
                <a:tc>
                  <a:txBody>
                    <a:bodyPr/>
                    <a:lstStyle/>
                    <a:p>
                      <a:endParaRPr lang="tr-TR" b="1" dirty="0"/>
                    </a:p>
                  </a:txBody>
                  <a:tcP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84</a:t>
            </a:fld>
            <a:endParaRPr lang="tr-TR"/>
          </a:p>
        </p:txBody>
      </p:sp>
    </p:spTree>
    <p:extLst>
      <p:ext uri="{BB962C8B-B14F-4D97-AF65-F5344CB8AC3E}">
        <p14:creationId xmlns:p14="http://schemas.microsoft.com/office/powerpoint/2010/main" val="2931498836"/>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65821" y="0"/>
            <a:ext cx="10724718" cy="986347"/>
          </a:xfrm>
        </p:spPr>
        <p:txBody>
          <a:bodyPr>
            <a:normAutofit/>
          </a:bodyPr>
          <a:lstStyle/>
          <a:p>
            <a:pPr lvl="0" algn="ctr"/>
            <a:r>
              <a:rPr lang="tr-TR" sz="3000" b="1" dirty="0" smtClean="0">
                <a:solidFill>
                  <a:srgbClr val="962E2E"/>
                </a:solidFill>
                <a:latin typeface="+mn-lt"/>
              </a:rPr>
              <a:t>Genel Olarak Anlaşılmadığı Sonucuna Ulaşılan Ölçütler</a:t>
            </a:r>
            <a:endParaRPr lang="tr-TR" sz="3000" dirty="0">
              <a:solidFill>
                <a:srgbClr val="962E2E"/>
              </a:solidFill>
              <a:latin typeface="+mn-lt"/>
            </a:endParaRP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391135480"/>
              </p:ext>
            </p:extLst>
          </p:nvPr>
        </p:nvGraphicFramePr>
        <p:xfrm>
          <a:off x="546339" y="1283369"/>
          <a:ext cx="11308778" cy="4912690"/>
        </p:xfrm>
        <a:graphic>
          <a:graphicData uri="http://schemas.openxmlformats.org/drawingml/2006/table">
            <a:tbl>
              <a:tblPr firstRow="1" bandRow="1">
                <a:tableStyleId>{5C22544A-7EE6-4342-B048-85BDC9FD1C3A}</a:tableStyleId>
              </a:tblPr>
              <a:tblGrid>
                <a:gridCol w="2217184">
                  <a:extLst>
                    <a:ext uri="{9D8B030D-6E8A-4147-A177-3AD203B41FA5}">
                      <a16:colId xmlns:a16="http://schemas.microsoft.com/office/drawing/2014/main" val="20000"/>
                    </a:ext>
                  </a:extLst>
                </a:gridCol>
                <a:gridCol w="2173183">
                  <a:extLst>
                    <a:ext uri="{9D8B030D-6E8A-4147-A177-3AD203B41FA5}">
                      <a16:colId xmlns:a16="http://schemas.microsoft.com/office/drawing/2014/main" val="20001"/>
                    </a:ext>
                  </a:extLst>
                </a:gridCol>
                <a:gridCol w="3277446">
                  <a:extLst>
                    <a:ext uri="{9D8B030D-6E8A-4147-A177-3AD203B41FA5}">
                      <a16:colId xmlns:a16="http://schemas.microsoft.com/office/drawing/2014/main" val="20002"/>
                    </a:ext>
                  </a:extLst>
                </a:gridCol>
                <a:gridCol w="3640965">
                  <a:extLst>
                    <a:ext uri="{9D8B030D-6E8A-4147-A177-3AD203B41FA5}">
                      <a16:colId xmlns:a16="http://schemas.microsoft.com/office/drawing/2014/main" val="20003"/>
                    </a:ext>
                  </a:extLst>
                </a:gridCol>
              </a:tblGrid>
              <a:tr h="522049">
                <a:tc>
                  <a:txBody>
                    <a:bodyPr/>
                    <a:lstStyle/>
                    <a:p>
                      <a:r>
                        <a:rPr lang="tr-TR" dirty="0" smtClean="0"/>
                        <a:t>Ana Ölçüt</a:t>
                      </a:r>
                      <a:endParaRPr lang="tr-TR" dirty="0"/>
                    </a:p>
                  </a:txBody>
                  <a:tcPr>
                    <a:solidFill>
                      <a:srgbClr val="962E2E"/>
                    </a:solidFill>
                  </a:tcPr>
                </a:tc>
                <a:tc>
                  <a:txBody>
                    <a:bodyPr/>
                    <a:lstStyle/>
                    <a:p>
                      <a:r>
                        <a:rPr lang="tr-TR" dirty="0" smtClean="0"/>
                        <a:t>Alt Ölçüt</a:t>
                      </a:r>
                      <a:endParaRPr lang="tr-TR" dirty="0"/>
                    </a:p>
                  </a:txBody>
                  <a:tcPr>
                    <a:solidFill>
                      <a:srgbClr val="962E2E"/>
                    </a:solidFill>
                  </a:tcPr>
                </a:tc>
                <a:tc>
                  <a:txBody>
                    <a:bodyPr/>
                    <a:lstStyle/>
                    <a:p>
                      <a:r>
                        <a:rPr lang="tr-TR" dirty="0" smtClean="0"/>
                        <a:t>YÖKAK</a:t>
                      </a:r>
                      <a:r>
                        <a:rPr lang="tr-TR" baseline="0" dirty="0" smtClean="0"/>
                        <a:t> Kanıtları</a:t>
                      </a:r>
                      <a:endParaRPr lang="tr-TR" dirty="0"/>
                    </a:p>
                  </a:txBody>
                  <a:tcPr>
                    <a:solidFill>
                      <a:srgbClr val="962E2E"/>
                    </a:solidFill>
                  </a:tcPr>
                </a:tc>
                <a:tc>
                  <a:txBody>
                    <a:bodyPr/>
                    <a:lstStyle/>
                    <a:p>
                      <a:r>
                        <a:rPr lang="tr-TR" dirty="0" smtClean="0"/>
                        <a:t>TRÜ Kalite Komisyonu Kanıtları</a:t>
                      </a:r>
                      <a:endParaRPr lang="tr-TR" dirty="0"/>
                    </a:p>
                  </a:txBody>
                  <a:tcPr>
                    <a:solidFill>
                      <a:srgbClr val="962E2E"/>
                    </a:solidFill>
                  </a:tcPr>
                </a:tc>
                <a:extLst>
                  <a:ext uri="{0D108BD9-81ED-4DB2-BD59-A6C34878D82A}">
                    <a16:rowId xmlns:a16="http://schemas.microsoft.com/office/drawing/2014/main" val="10000"/>
                  </a:ext>
                </a:extLst>
              </a:tr>
              <a:tr h="563036">
                <a:tc rowSpan="10">
                  <a:txBody>
                    <a:bodyPr/>
                    <a:lstStyle/>
                    <a:p>
                      <a:pPr algn="ctr"/>
                      <a:endParaRPr lang="tr-TR" b="1" dirty="0" smtClean="0"/>
                    </a:p>
                    <a:p>
                      <a:pPr algn="ctr"/>
                      <a:endParaRPr lang="tr-TR" b="1" dirty="0" smtClean="0"/>
                    </a:p>
                    <a:p>
                      <a:pPr algn="ctr"/>
                      <a:endParaRPr lang="tr-TR" b="1" dirty="0" smtClean="0"/>
                    </a:p>
                    <a:p>
                      <a:pPr algn="ctr"/>
                      <a:endParaRPr lang="tr-TR" b="1" dirty="0" smtClean="0"/>
                    </a:p>
                    <a:p>
                      <a:pPr algn="ctr"/>
                      <a:endParaRPr lang="tr-TR" b="1" dirty="0" smtClean="0"/>
                    </a:p>
                    <a:p>
                      <a:pPr algn="ctr"/>
                      <a:r>
                        <a:rPr lang="tr-TR" b="1" dirty="0" smtClean="0"/>
                        <a:t>C.1. </a:t>
                      </a:r>
                    </a:p>
                    <a:p>
                      <a:pPr algn="ctr"/>
                      <a:r>
                        <a:rPr lang="tr-TR" b="1" dirty="0" smtClean="0"/>
                        <a:t>Araştırma Süreçlerinin Yönetimi ve Araştırma</a:t>
                      </a:r>
                      <a:r>
                        <a:rPr lang="tr-TR" b="1" baseline="0" dirty="0" smtClean="0"/>
                        <a:t> Kaynakları</a:t>
                      </a:r>
                      <a:endParaRPr lang="tr-TR" b="1" dirty="0"/>
                    </a:p>
                  </a:txBody>
                  <a:tcPr>
                    <a:solidFill>
                      <a:schemeClr val="accent4">
                        <a:lumMod val="20000"/>
                        <a:lumOff val="80000"/>
                      </a:schemeClr>
                    </a:solidFill>
                  </a:tcPr>
                </a:tc>
                <a:tc rowSpan="10">
                  <a:txBody>
                    <a:bodyPr/>
                    <a:lstStyle/>
                    <a:p>
                      <a:pPr algn="ctr"/>
                      <a:endParaRPr lang="tr-TR" b="1" dirty="0" smtClean="0"/>
                    </a:p>
                    <a:p>
                      <a:pPr algn="ctr"/>
                      <a:endParaRPr lang="tr-TR" b="1" dirty="0" smtClean="0"/>
                    </a:p>
                    <a:p>
                      <a:pPr algn="ctr"/>
                      <a:endParaRPr lang="tr-TR" b="1" dirty="0" smtClean="0"/>
                    </a:p>
                    <a:p>
                      <a:pPr algn="ctr"/>
                      <a:endParaRPr lang="tr-TR" b="1" dirty="0" smtClean="0"/>
                    </a:p>
                    <a:p>
                      <a:pPr algn="ctr"/>
                      <a:endParaRPr lang="tr-TR" b="1" dirty="0" smtClean="0"/>
                    </a:p>
                    <a:p>
                      <a:pPr algn="ctr"/>
                      <a:r>
                        <a:rPr lang="tr-TR" b="1" dirty="0" smtClean="0"/>
                        <a:t>C.1.2. </a:t>
                      </a:r>
                    </a:p>
                    <a:p>
                      <a:pPr algn="ctr"/>
                      <a:r>
                        <a:rPr lang="tr-TR" b="1" dirty="0" smtClean="0"/>
                        <a:t>İç ve Dış Kaynaklar</a:t>
                      </a:r>
                      <a:endParaRPr lang="tr-TR" b="1" dirty="0"/>
                    </a:p>
                  </a:txBody>
                  <a:tcPr>
                    <a:solidFill>
                      <a:schemeClr val="accent4">
                        <a:lumMod val="20000"/>
                        <a:lumOff val="80000"/>
                      </a:schemeClr>
                    </a:solidFill>
                  </a:tcPr>
                </a:tc>
                <a:tc>
                  <a:txBody>
                    <a:bodyPr/>
                    <a:lstStyle/>
                    <a:p>
                      <a:pPr lvl="0"/>
                      <a:r>
                        <a:rPr lang="tr-TR" sz="1000" b="1" kern="1200" dirty="0" smtClean="0">
                          <a:solidFill>
                            <a:schemeClr val="dk1"/>
                          </a:solidFill>
                          <a:latin typeface="+mn-lt"/>
                          <a:ea typeface="+mn-ea"/>
                          <a:cs typeface="+mn-cs"/>
                        </a:rPr>
                        <a:t>Araştırma-geliştirme bütçesi ve dağılımı </a:t>
                      </a:r>
                      <a:r>
                        <a:rPr lang="tr-TR" sz="1000" b="1" kern="1200" dirty="0" smtClean="0">
                          <a:solidFill>
                            <a:srgbClr val="FF0000"/>
                          </a:solidFill>
                          <a:latin typeface="+mn-lt"/>
                          <a:ea typeface="+mn-ea"/>
                          <a:cs typeface="+mn-cs"/>
                        </a:rPr>
                        <a:t>(2)</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Öğretim elemanlarına verilen desteklerin miktarını gösterir tablolar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rgbClr val="FF0000"/>
                          </a:solidFill>
                          <a:latin typeface="+mn-lt"/>
                          <a:ea typeface="+mn-ea"/>
                          <a:cs typeface="+mn-cs"/>
                        </a:rPr>
                        <a:t>(2/3)</a:t>
                      </a:r>
                    </a:p>
                  </a:txBody>
                  <a:tcPr>
                    <a:solidFill>
                      <a:schemeClr val="accent5">
                        <a:lumMod val="20000"/>
                        <a:lumOff val="80000"/>
                      </a:schemeClr>
                    </a:solidFill>
                  </a:tcPr>
                </a:tc>
                <a:extLst>
                  <a:ext uri="{0D108BD9-81ED-4DB2-BD59-A6C34878D82A}">
                    <a16:rowId xmlns:a16="http://schemas.microsoft.com/office/drawing/2014/main" val="10001"/>
                  </a:ext>
                </a:extLst>
              </a:tr>
              <a:tr h="434639">
                <a:tc vMerge="1">
                  <a:txBody>
                    <a:bodyPr/>
                    <a:lstStyle/>
                    <a:p>
                      <a:endParaRPr lang="tr-TR" dirty="0"/>
                    </a:p>
                  </a:txBody>
                  <a:tcPr/>
                </a:tc>
                <a:tc vMerge="1">
                  <a:txBody>
                    <a:bodyPr/>
                    <a:lstStyle/>
                    <a:p>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Araştırma çerçevesinde yapılan stratejik ortaklıklar (Kamu veya özel)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Araştırma </a:t>
                      </a:r>
                      <a:r>
                        <a:rPr lang="tr-TR" sz="1000" b="1" kern="1200" dirty="0" err="1" smtClean="0">
                          <a:solidFill>
                            <a:schemeClr val="dk1"/>
                          </a:solidFill>
                          <a:latin typeface="+mn-lt"/>
                          <a:ea typeface="+mn-ea"/>
                          <a:cs typeface="+mn-cs"/>
                        </a:rPr>
                        <a:t>laboratuvarlarının</a:t>
                      </a:r>
                      <a:r>
                        <a:rPr lang="tr-TR" sz="1000" b="1" kern="1200" dirty="0" smtClean="0">
                          <a:solidFill>
                            <a:schemeClr val="dk1"/>
                          </a:solidFill>
                          <a:latin typeface="+mn-lt"/>
                          <a:ea typeface="+mn-ea"/>
                          <a:cs typeface="+mn-cs"/>
                        </a:rPr>
                        <a:t> varlığı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2"/>
                  </a:ext>
                </a:extLst>
              </a:tr>
              <a:tr h="425661">
                <a:tc vMerge="1">
                  <a:txBody>
                    <a:bodyPr/>
                    <a:lstStyle/>
                    <a:p>
                      <a:endParaRPr lang="tr-TR" dirty="0"/>
                    </a:p>
                  </a:txBody>
                  <a:tcPr/>
                </a:tc>
                <a:tc vMerge="1">
                  <a:txBody>
                    <a:bodyPr/>
                    <a:lstStyle/>
                    <a:p>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Araştırma-geliştirme kaynaklarının araştırma stratejisi doğrultusunda yönetildiğini gösteren kanıtlar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Merkezi </a:t>
                      </a:r>
                      <a:r>
                        <a:rPr lang="tr-TR" sz="1000" b="1" kern="1200" dirty="0" err="1" smtClean="0">
                          <a:solidFill>
                            <a:schemeClr val="dk1"/>
                          </a:solidFill>
                          <a:latin typeface="+mn-lt"/>
                          <a:ea typeface="+mn-ea"/>
                          <a:cs typeface="+mn-cs"/>
                        </a:rPr>
                        <a:t>laboratuvar</a:t>
                      </a:r>
                      <a:r>
                        <a:rPr lang="tr-TR" sz="1000" b="1" kern="1200" dirty="0" smtClean="0">
                          <a:solidFill>
                            <a:schemeClr val="dk1"/>
                          </a:solidFill>
                          <a:latin typeface="+mn-lt"/>
                          <a:ea typeface="+mn-ea"/>
                          <a:cs typeface="+mn-cs"/>
                        </a:rPr>
                        <a:t> varlığı/sayıları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3"/>
                  </a:ext>
                </a:extLst>
              </a:tr>
              <a:tr h="447813">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Araştırma kaynaklarının çeşitliliği ve yeterliliğinin izlendiğine ve iyileştirildiğine ilişkin kanıtlar </a:t>
                      </a:r>
                      <a:r>
                        <a:rPr lang="tr-TR" sz="1000" b="1" kern="1200" dirty="0" smtClean="0">
                          <a:solidFill>
                            <a:srgbClr val="FF0000"/>
                          </a:solidFill>
                          <a:latin typeface="+mn-lt"/>
                          <a:ea typeface="+mn-ea"/>
                          <a:cs typeface="+mn-cs"/>
                        </a:rPr>
                        <a:t>(3/4)</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Bilişim altyapısı </a:t>
                      </a:r>
                      <a:r>
                        <a:rPr lang="tr-TR" sz="1000" b="1" kern="1200" dirty="0" smtClean="0">
                          <a:solidFill>
                            <a:srgbClr val="FF0000"/>
                          </a:solidFill>
                          <a:latin typeface="+mn-lt"/>
                          <a:ea typeface="+mn-ea"/>
                          <a:cs typeface="+mn-cs"/>
                        </a:rPr>
                        <a:t>(3)</a:t>
                      </a:r>
                    </a:p>
                  </a:txBody>
                  <a:tcPr>
                    <a:solidFill>
                      <a:schemeClr val="accent5">
                        <a:lumMod val="20000"/>
                        <a:lumOff val="80000"/>
                      </a:schemeClr>
                    </a:solidFill>
                  </a:tcPr>
                </a:tc>
                <a:extLst>
                  <a:ext uri="{0D108BD9-81ED-4DB2-BD59-A6C34878D82A}">
                    <a16:rowId xmlns:a16="http://schemas.microsoft.com/office/drawing/2014/main" val="10004"/>
                  </a:ext>
                </a:extLst>
              </a:tr>
              <a:tr h="446181">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İç kaynaklar ve kullanımına ilişkin tanımlı süreçler (BAP Yönergesi, İç Kaynak Kullanım Yönergesi vb.) </a:t>
                      </a:r>
                      <a:r>
                        <a:rPr lang="tr-TR" sz="1000" b="1" kern="1200" dirty="0" smtClean="0">
                          <a:solidFill>
                            <a:srgbClr val="FF0000"/>
                          </a:solidFill>
                          <a:latin typeface="+mn-lt"/>
                          <a:ea typeface="+mn-ea"/>
                          <a:cs typeface="+mn-cs"/>
                        </a:rPr>
                        <a:t>(2)</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Kütüphane/veri tabanı kaynakları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kern="1200" dirty="0" smtClean="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5"/>
                  </a:ext>
                </a:extLst>
              </a:tr>
              <a:tr h="406637">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İç kaynakların birimler arası dağılımı </a:t>
                      </a:r>
                      <a:r>
                        <a:rPr lang="tr-TR" sz="1000" b="1" kern="1200" dirty="0" smtClean="0">
                          <a:solidFill>
                            <a:srgbClr val="FF0000"/>
                          </a:solidFill>
                          <a:latin typeface="+mn-lt"/>
                          <a:ea typeface="+mn-ea"/>
                          <a:cs typeface="+mn-cs"/>
                        </a:rPr>
                        <a:t>(2)</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Her yıl açılan </a:t>
                      </a:r>
                      <a:r>
                        <a:rPr lang="tr-TR" sz="1000" b="1" kern="1200" dirty="0" err="1" smtClean="0">
                          <a:solidFill>
                            <a:schemeClr val="dk1"/>
                          </a:solidFill>
                          <a:latin typeface="+mn-lt"/>
                          <a:ea typeface="+mn-ea"/>
                          <a:cs typeface="+mn-cs"/>
                        </a:rPr>
                        <a:t>laboratuvar</a:t>
                      </a:r>
                      <a:r>
                        <a:rPr lang="tr-TR" sz="1000" b="1" kern="1200" dirty="0" smtClean="0">
                          <a:solidFill>
                            <a:schemeClr val="dk1"/>
                          </a:solidFill>
                          <a:latin typeface="+mn-lt"/>
                          <a:ea typeface="+mn-ea"/>
                          <a:cs typeface="+mn-cs"/>
                        </a:rPr>
                        <a:t> sayısı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kern="1200" dirty="0" smtClean="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6"/>
                  </a:ext>
                </a:extLst>
              </a:tr>
              <a:tr h="446181">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Dış kaynakların kullanımını desteklemek üzere oluşturulmuş yöntem ve birimler </a:t>
                      </a:r>
                      <a:r>
                        <a:rPr lang="tr-TR" sz="1000" b="1" kern="1200" dirty="0" smtClean="0">
                          <a:solidFill>
                            <a:srgbClr val="FF0000"/>
                          </a:solidFill>
                          <a:latin typeface="+mn-lt"/>
                          <a:ea typeface="+mn-ea"/>
                          <a:cs typeface="+mn-cs"/>
                        </a:rPr>
                        <a:t>(2/3)</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Kütüphane kaynaklarında (Araştırma kaynaklarında) yıllar içinde gerçekleşen değişim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7"/>
                  </a:ext>
                </a:extLst>
              </a:tr>
              <a:tr h="302172">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Dış kaynakların dağılımını gösteren kanıtlar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Araştırma-geliştirme bütçesinin yıllara göre değişimi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8"/>
                  </a:ext>
                </a:extLst>
              </a:tr>
              <a:tr h="334041">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Dış kaynaklarda yıllar itibarıyla gerçekleşen değişimler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Paydaş görüşleri ve değerlendirmesi </a:t>
                      </a:r>
                      <a:r>
                        <a:rPr lang="tr-TR" sz="1000" b="1" kern="1200" dirty="0" smtClean="0">
                          <a:solidFill>
                            <a:srgbClr val="FF0000"/>
                          </a:solidFill>
                          <a:latin typeface="+mn-lt"/>
                          <a:ea typeface="+mn-ea"/>
                          <a:cs typeface="+mn-cs"/>
                        </a:rPr>
                        <a:t>(4)</a:t>
                      </a:r>
                    </a:p>
                  </a:txBody>
                  <a:tcPr>
                    <a:solidFill>
                      <a:schemeClr val="accent5">
                        <a:lumMod val="20000"/>
                        <a:lumOff val="80000"/>
                      </a:schemeClr>
                    </a:solidFill>
                  </a:tcPr>
                </a:tc>
                <a:extLst>
                  <a:ext uri="{0D108BD9-81ED-4DB2-BD59-A6C34878D82A}">
                    <a16:rowId xmlns:a16="http://schemas.microsoft.com/office/drawing/2014/main" val="10009"/>
                  </a:ext>
                </a:extLst>
              </a:tr>
              <a:tr h="584280">
                <a:tc vMerge="1">
                  <a:txBody>
                    <a:bodyPr/>
                    <a:lstStyle/>
                    <a:p>
                      <a:endParaRPr lang="tr-TR" dirty="0"/>
                    </a:p>
                  </a:txBody>
                  <a:tcPr/>
                </a:tc>
                <a:tc vMerge="1">
                  <a:txBody>
                    <a:bodyPr/>
                    <a:lstStyle/>
                    <a:p>
                      <a:endParaRPr lang="tr-TR" dirty="0"/>
                    </a:p>
                  </a:txBody>
                  <a:tcPr/>
                </a:tc>
                <a:tc>
                  <a:txBody>
                    <a:bodyPr/>
                    <a:lstStyle/>
                    <a:p>
                      <a:pPr lvl="0"/>
                      <a:r>
                        <a:rPr lang="tr-TR" sz="1000" b="1" kern="1200" dirty="0" smtClean="0">
                          <a:solidFill>
                            <a:schemeClr val="dk1"/>
                          </a:solidFill>
                          <a:latin typeface="+mn-lt"/>
                          <a:ea typeface="+mn-ea"/>
                          <a:cs typeface="+mn-cs"/>
                        </a:rPr>
                        <a:t>Standart uygulamalar ve mevzuatın yanı sıra kurumun ihtiyaçları doğrultusunda geliştirdiği özgün yaklaşım ve uygulamalarına ilişkin kanıtlar </a:t>
                      </a:r>
                      <a:r>
                        <a:rPr lang="tr-TR" sz="1000" b="1" kern="1200" dirty="0" smtClean="0">
                          <a:solidFill>
                            <a:srgbClr val="FF0000"/>
                          </a:solidFill>
                          <a:latin typeface="+mn-lt"/>
                          <a:ea typeface="+mn-ea"/>
                          <a:cs typeface="+mn-cs"/>
                        </a:rPr>
                        <a:t>(2/3)</a:t>
                      </a:r>
                    </a:p>
                  </a:txBody>
                  <a:tcPr>
                    <a:solidFill>
                      <a:schemeClr val="accent5">
                        <a:lumMod val="20000"/>
                        <a:lumOff val="80000"/>
                      </a:schemeClr>
                    </a:solidFill>
                  </a:tcPr>
                </a:tc>
                <a:tc>
                  <a:txBody>
                    <a:bodyPr/>
                    <a:lstStyle/>
                    <a:p>
                      <a:endParaRPr lang="tr-TR" sz="1000" b="1" dirty="0"/>
                    </a:p>
                  </a:txBody>
                  <a:tcPr>
                    <a:solidFill>
                      <a:schemeClr val="accent5">
                        <a:lumMod val="20000"/>
                        <a:lumOff val="80000"/>
                      </a:schemeClr>
                    </a:solidFill>
                  </a:tcPr>
                </a:tc>
                <a:extLst>
                  <a:ext uri="{0D108BD9-81ED-4DB2-BD59-A6C34878D82A}">
                    <a16:rowId xmlns:a16="http://schemas.microsoft.com/office/drawing/2014/main" val="10010"/>
                  </a:ext>
                </a:extLst>
              </a:tr>
            </a:tbl>
          </a:graphicData>
        </a:graphic>
      </p:graphicFrame>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85</a:t>
            </a:fld>
            <a:endParaRPr lang="tr-TR"/>
          </a:p>
        </p:txBody>
      </p:sp>
    </p:spTree>
    <p:extLst>
      <p:ext uri="{BB962C8B-B14F-4D97-AF65-F5344CB8AC3E}">
        <p14:creationId xmlns:p14="http://schemas.microsoft.com/office/powerpoint/2010/main" val="54311077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84421" y="141444"/>
            <a:ext cx="10647395" cy="769402"/>
          </a:xfrm>
        </p:spPr>
        <p:txBody>
          <a:bodyPr>
            <a:normAutofit/>
          </a:bodyPr>
          <a:lstStyle/>
          <a:p>
            <a:pPr lvl="0" algn="ctr"/>
            <a:r>
              <a:rPr lang="tr-TR" sz="3000" b="1" dirty="0" smtClean="0">
                <a:solidFill>
                  <a:srgbClr val="962E2E"/>
                </a:solidFill>
                <a:latin typeface="+mn-lt"/>
              </a:rPr>
              <a:t>Genel Olarak Anlaşılmadığı Sonucuna Ulaşılan Ölçütler</a:t>
            </a:r>
            <a:endParaRPr lang="tr-TR" sz="3000" dirty="0">
              <a:solidFill>
                <a:srgbClr val="962E2E"/>
              </a:solidFill>
              <a:latin typeface="+mn-lt"/>
            </a:endParaRP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3523784259"/>
              </p:ext>
            </p:extLst>
          </p:nvPr>
        </p:nvGraphicFramePr>
        <p:xfrm>
          <a:off x="551613" y="1411705"/>
          <a:ext cx="11512050" cy="4764506"/>
        </p:xfrm>
        <a:graphic>
          <a:graphicData uri="http://schemas.openxmlformats.org/drawingml/2006/table">
            <a:tbl>
              <a:tblPr firstRow="1" bandRow="1">
                <a:tableStyleId>{5C22544A-7EE6-4342-B048-85BDC9FD1C3A}</a:tableStyleId>
              </a:tblPr>
              <a:tblGrid>
                <a:gridCol w="2257037">
                  <a:extLst>
                    <a:ext uri="{9D8B030D-6E8A-4147-A177-3AD203B41FA5}">
                      <a16:colId xmlns:a16="http://schemas.microsoft.com/office/drawing/2014/main" val="20000"/>
                    </a:ext>
                  </a:extLst>
                </a:gridCol>
                <a:gridCol w="2212245">
                  <a:extLst>
                    <a:ext uri="{9D8B030D-6E8A-4147-A177-3AD203B41FA5}">
                      <a16:colId xmlns:a16="http://schemas.microsoft.com/office/drawing/2014/main" val="20001"/>
                    </a:ext>
                  </a:extLst>
                </a:gridCol>
                <a:gridCol w="3336358">
                  <a:extLst>
                    <a:ext uri="{9D8B030D-6E8A-4147-A177-3AD203B41FA5}">
                      <a16:colId xmlns:a16="http://schemas.microsoft.com/office/drawing/2014/main" val="20002"/>
                    </a:ext>
                  </a:extLst>
                </a:gridCol>
                <a:gridCol w="3706410">
                  <a:extLst>
                    <a:ext uri="{9D8B030D-6E8A-4147-A177-3AD203B41FA5}">
                      <a16:colId xmlns:a16="http://schemas.microsoft.com/office/drawing/2014/main" val="20003"/>
                    </a:ext>
                  </a:extLst>
                </a:gridCol>
              </a:tblGrid>
              <a:tr h="728389">
                <a:tc>
                  <a:txBody>
                    <a:bodyPr/>
                    <a:lstStyle/>
                    <a:p>
                      <a:r>
                        <a:rPr lang="tr-TR" dirty="0" smtClean="0"/>
                        <a:t>Ana Ölçüt</a:t>
                      </a:r>
                      <a:endParaRPr lang="tr-TR" dirty="0"/>
                    </a:p>
                  </a:txBody>
                  <a:tcPr>
                    <a:solidFill>
                      <a:srgbClr val="962E2E"/>
                    </a:solidFill>
                  </a:tcPr>
                </a:tc>
                <a:tc>
                  <a:txBody>
                    <a:bodyPr/>
                    <a:lstStyle/>
                    <a:p>
                      <a:r>
                        <a:rPr lang="tr-TR" dirty="0" smtClean="0"/>
                        <a:t>Alt Ölçüt</a:t>
                      </a:r>
                      <a:endParaRPr lang="tr-TR" dirty="0"/>
                    </a:p>
                  </a:txBody>
                  <a:tcPr>
                    <a:solidFill>
                      <a:srgbClr val="962E2E"/>
                    </a:solidFill>
                  </a:tcPr>
                </a:tc>
                <a:tc>
                  <a:txBody>
                    <a:bodyPr/>
                    <a:lstStyle/>
                    <a:p>
                      <a:r>
                        <a:rPr lang="tr-TR" dirty="0" smtClean="0"/>
                        <a:t>YÖKAK</a:t>
                      </a:r>
                      <a:r>
                        <a:rPr lang="tr-TR" baseline="0" dirty="0" smtClean="0"/>
                        <a:t> Kanıtları</a:t>
                      </a:r>
                      <a:endParaRPr lang="tr-TR" dirty="0"/>
                    </a:p>
                  </a:txBody>
                  <a:tcPr>
                    <a:solidFill>
                      <a:srgbClr val="962E2E"/>
                    </a:solidFill>
                  </a:tcPr>
                </a:tc>
                <a:tc>
                  <a:txBody>
                    <a:bodyPr/>
                    <a:lstStyle/>
                    <a:p>
                      <a:r>
                        <a:rPr lang="tr-TR" dirty="0" smtClean="0"/>
                        <a:t>TRÜ Kalite Komisyonu Kanıtları</a:t>
                      </a:r>
                      <a:endParaRPr lang="tr-TR" dirty="0"/>
                    </a:p>
                  </a:txBody>
                  <a:tcPr>
                    <a:solidFill>
                      <a:srgbClr val="962E2E"/>
                    </a:solidFill>
                  </a:tcPr>
                </a:tc>
                <a:extLst>
                  <a:ext uri="{0D108BD9-81ED-4DB2-BD59-A6C34878D82A}">
                    <a16:rowId xmlns:a16="http://schemas.microsoft.com/office/drawing/2014/main" val="10000"/>
                  </a:ext>
                </a:extLst>
              </a:tr>
              <a:tr h="785576">
                <a:tc rowSpan="6">
                  <a:txBody>
                    <a:bodyPr/>
                    <a:lstStyle/>
                    <a:p>
                      <a:pPr algn="ctr"/>
                      <a:endParaRPr lang="tr-TR" b="1" dirty="0" smtClean="0"/>
                    </a:p>
                    <a:p>
                      <a:pPr algn="ctr"/>
                      <a:endParaRPr lang="tr-TR" b="1" dirty="0" smtClean="0"/>
                    </a:p>
                    <a:p>
                      <a:pPr algn="ctr"/>
                      <a:r>
                        <a:rPr lang="tr-TR" b="1" dirty="0" smtClean="0"/>
                        <a:t>C.2. </a:t>
                      </a:r>
                    </a:p>
                    <a:p>
                      <a:pPr algn="ctr"/>
                      <a:r>
                        <a:rPr lang="tr-TR" b="1" dirty="0" smtClean="0"/>
                        <a:t>Araştırma Yetkinliği, İşbirlikleri ve Destekler</a:t>
                      </a:r>
                      <a:endParaRPr lang="tr-TR" b="1" dirty="0"/>
                    </a:p>
                  </a:txBody>
                  <a:tcPr>
                    <a:solidFill>
                      <a:schemeClr val="accent4">
                        <a:lumMod val="20000"/>
                        <a:lumOff val="80000"/>
                      </a:schemeClr>
                    </a:solidFill>
                  </a:tcPr>
                </a:tc>
                <a:tc rowSpan="6">
                  <a:txBody>
                    <a:bodyPr/>
                    <a:lstStyle/>
                    <a:p>
                      <a:pPr algn="ctr"/>
                      <a:endParaRPr lang="tr-TR" b="1" dirty="0" smtClean="0"/>
                    </a:p>
                    <a:p>
                      <a:pPr algn="ctr"/>
                      <a:endParaRPr lang="tr-TR" b="1" dirty="0" smtClean="0"/>
                    </a:p>
                    <a:p>
                      <a:pPr algn="ctr"/>
                      <a:r>
                        <a:rPr lang="tr-TR" b="1" dirty="0" smtClean="0"/>
                        <a:t>C.2.2. </a:t>
                      </a:r>
                    </a:p>
                    <a:p>
                      <a:pPr algn="ctr"/>
                      <a:r>
                        <a:rPr lang="tr-TR" b="1" dirty="0" smtClean="0"/>
                        <a:t>Ulusal</a:t>
                      </a:r>
                      <a:r>
                        <a:rPr lang="tr-TR" b="1" baseline="0" dirty="0" smtClean="0"/>
                        <a:t> ve Uluslararası Ortak Programlar ve Ortak Araştırma Birimleri</a:t>
                      </a:r>
                      <a:endParaRPr lang="tr-TR" b="1" dirty="0"/>
                    </a:p>
                  </a:txBody>
                  <a:tcPr>
                    <a:solidFill>
                      <a:schemeClr val="accent4">
                        <a:lumMod val="20000"/>
                        <a:lumOff val="80000"/>
                      </a:schemeClr>
                    </a:solidFill>
                  </a:tcPr>
                </a:tc>
                <a:tc>
                  <a:txBody>
                    <a:bodyPr/>
                    <a:lstStyle/>
                    <a:p>
                      <a:pPr lvl="0"/>
                      <a:r>
                        <a:rPr lang="tr-TR" sz="1000" b="1" kern="1200" dirty="0" smtClean="0">
                          <a:solidFill>
                            <a:schemeClr val="dk1"/>
                          </a:solidFill>
                          <a:latin typeface="+mn-lt"/>
                          <a:ea typeface="+mn-ea"/>
                          <a:cs typeface="+mn-cs"/>
                        </a:rPr>
                        <a:t>Ulusal ve uluslararası düzeyde ortak programlar ve ortak araştırma birimleri oluşturulmasına yönelik mekanizmalar </a:t>
                      </a:r>
                      <a:r>
                        <a:rPr lang="tr-TR" sz="1000" b="1" kern="1200" dirty="0" smtClean="0">
                          <a:solidFill>
                            <a:srgbClr val="FF0000"/>
                          </a:solidFill>
                          <a:latin typeface="+mn-lt"/>
                          <a:ea typeface="+mn-ea"/>
                          <a:cs typeface="+mn-cs"/>
                        </a:rPr>
                        <a:t>(2)</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Ortak araştırma ağlarına (COST vb.) katılan öğretim elemanı sayısı </a:t>
                      </a:r>
                      <a:r>
                        <a:rPr lang="tr-TR" sz="1000" b="1" kern="1200" dirty="0" smtClean="0">
                          <a:solidFill>
                            <a:srgbClr val="FF0000"/>
                          </a:solidFill>
                          <a:latin typeface="+mn-lt"/>
                          <a:ea typeface="+mn-ea"/>
                          <a:cs typeface="+mn-cs"/>
                        </a:rPr>
                        <a:t>(3)</a:t>
                      </a:r>
                    </a:p>
                  </a:txBody>
                  <a:tcPr>
                    <a:solidFill>
                      <a:schemeClr val="accent5">
                        <a:lumMod val="20000"/>
                        <a:lumOff val="80000"/>
                      </a:schemeClr>
                    </a:solidFill>
                  </a:tcPr>
                </a:tc>
                <a:extLst>
                  <a:ext uri="{0D108BD9-81ED-4DB2-BD59-A6C34878D82A}">
                    <a16:rowId xmlns:a16="http://schemas.microsoft.com/office/drawing/2014/main" val="10001"/>
                  </a:ext>
                </a:extLst>
              </a:tr>
              <a:tr h="606430">
                <a:tc vMerge="1">
                  <a:txBody>
                    <a:bodyPr/>
                    <a:lstStyle/>
                    <a:p>
                      <a:endParaRPr lang="tr-TR" dirty="0"/>
                    </a:p>
                  </a:txBody>
                  <a:tcPr/>
                </a:tc>
                <a:tc vMerge="1">
                  <a:txBody>
                    <a:bodyPr/>
                    <a:lstStyle/>
                    <a:p>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Ortak programlar ve ortak araştırma faaliyetlerine yönelik ikili anlaşmalar ve iş birliklerine ilişkin kanıtlar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Konsorsiyumlara katılım oranı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2"/>
                  </a:ext>
                </a:extLst>
              </a:tr>
              <a:tr h="785576">
                <a:tc vMerge="1">
                  <a:txBody>
                    <a:bodyPr/>
                    <a:lstStyle/>
                    <a:p>
                      <a:endParaRPr lang="tr-TR" dirty="0"/>
                    </a:p>
                  </a:txBody>
                  <a:tcPr/>
                </a:tc>
                <a:tc vMerge="1">
                  <a:txBody>
                    <a:bodyPr/>
                    <a:lstStyle/>
                    <a:p>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Kurumun dâhil olduğu araştırma ağları, kurumun ortak programları ve araştırma birimleri, ortak araştırmalardan üretilen çalışmalar ve projeler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3"/>
                  </a:ext>
                </a:extLst>
              </a:tr>
              <a:tr h="420785">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Paydaş geri bildirimleri </a:t>
                      </a:r>
                      <a:r>
                        <a:rPr lang="tr-TR" sz="1000" b="1" kern="1200" dirty="0" smtClean="0">
                          <a:solidFill>
                            <a:srgbClr val="FF0000"/>
                          </a:solidFill>
                          <a:latin typeface="+mn-lt"/>
                          <a:ea typeface="+mn-ea"/>
                          <a:cs typeface="+mn-cs"/>
                        </a:rPr>
                        <a:t>(4)</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kern="1200" dirty="0" smtClean="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4"/>
                  </a:ext>
                </a:extLst>
              </a:tr>
              <a:tr h="622534">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Ortak programlar ve ortak araştırma faaliyetlerinin izlenmesine ve iyileştirilmesine yönelik kanıtlar </a:t>
                      </a:r>
                      <a:r>
                        <a:rPr lang="tr-TR" sz="1000" b="1" kern="1200" dirty="0" smtClean="0">
                          <a:solidFill>
                            <a:srgbClr val="FF0000"/>
                          </a:solidFill>
                          <a:latin typeface="+mn-lt"/>
                          <a:ea typeface="+mn-ea"/>
                          <a:cs typeface="+mn-cs"/>
                        </a:rPr>
                        <a:t>(4)</a:t>
                      </a:r>
                      <a:endParaRPr lang="tr-TR" sz="1000" b="1" kern="1200" dirty="0" smtClean="0">
                        <a:solidFill>
                          <a:schemeClr val="dk1"/>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kern="1200" dirty="0" smtClean="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5"/>
                  </a:ext>
                </a:extLst>
              </a:tr>
              <a:tr h="815216">
                <a:tc vMerge="1">
                  <a:txBody>
                    <a:bodyPr/>
                    <a:lstStyle/>
                    <a:p>
                      <a:endParaRPr lang="tr-TR" dirty="0"/>
                    </a:p>
                  </a:txBody>
                  <a:tcPr/>
                </a:tc>
                <a:tc vMerge="1">
                  <a:txBody>
                    <a:bodyPr/>
                    <a:lstStyle/>
                    <a:p>
                      <a:endParaRPr lang="tr-TR" dirty="0"/>
                    </a:p>
                  </a:txBody>
                  <a:tcPr/>
                </a:tc>
                <a:tc>
                  <a:txBody>
                    <a:bodyPr/>
                    <a:lstStyle/>
                    <a:p>
                      <a:pPr lvl="0"/>
                      <a:r>
                        <a:rPr lang="tr-TR" sz="1000" b="1" kern="1200" dirty="0" smtClean="0">
                          <a:solidFill>
                            <a:schemeClr val="dk1"/>
                          </a:solidFill>
                          <a:latin typeface="+mn-lt"/>
                          <a:ea typeface="+mn-ea"/>
                          <a:cs typeface="+mn-cs"/>
                        </a:rPr>
                        <a:t>Standart uygulamalar ve mevzuatın yanı sıra kurumun ihtiyaçları doğrultusunda geliştirdiği özgün yaklaşım ve uygulamalarına ilişkin kanıtlar </a:t>
                      </a:r>
                      <a:r>
                        <a:rPr lang="tr-TR" sz="1000" b="1" kern="1200" dirty="0" smtClean="0">
                          <a:solidFill>
                            <a:srgbClr val="FF0000"/>
                          </a:solidFill>
                          <a:latin typeface="+mn-lt"/>
                          <a:ea typeface="+mn-ea"/>
                          <a:cs typeface="+mn-cs"/>
                        </a:rPr>
                        <a:t>(2/3)</a:t>
                      </a:r>
                    </a:p>
                  </a:txBody>
                  <a:tcPr>
                    <a:solidFill>
                      <a:schemeClr val="accent5">
                        <a:lumMod val="20000"/>
                        <a:lumOff val="80000"/>
                      </a:schemeClr>
                    </a:solidFill>
                  </a:tcPr>
                </a:tc>
                <a:tc>
                  <a:txBody>
                    <a:bodyPr/>
                    <a:lstStyle/>
                    <a:p>
                      <a:endParaRPr lang="tr-TR" sz="1000" b="1" dirty="0"/>
                    </a:p>
                  </a:txBody>
                  <a:tcPr>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86</a:t>
            </a:fld>
            <a:endParaRPr lang="tr-TR"/>
          </a:p>
        </p:txBody>
      </p:sp>
    </p:spTree>
    <p:extLst>
      <p:ext uri="{BB962C8B-B14F-4D97-AF65-F5344CB8AC3E}">
        <p14:creationId xmlns:p14="http://schemas.microsoft.com/office/powerpoint/2010/main" val="1436655571"/>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84420" y="128337"/>
            <a:ext cx="10597061" cy="780354"/>
          </a:xfrm>
        </p:spPr>
        <p:txBody>
          <a:bodyPr>
            <a:normAutofit/>
          </a:bodyPr>
          <a:lstStyle/>
          <a:p>
            <a:pPr lvl="0" algn="ctr"/>
            <a:r>
              <a:rPr lang="tr-TR" sz="3000" b="1" dirty="0" smtClean="0">
                <a:solidFill>
                  <a:srgbClr val="962E2E"/>
                </a:solidFill>
                <a:latin typeface="+mn-lt"/>
              </a:rPr>
              <a:t>Genel Olarak Anlaşılmadığı Sonucuna Ulaşılan Ölçütler</a:t>
            </a:r>
            <a:endParaRPr lang="tr-TR" sz="3000" dirty="0">
              <a:solidFill>
                <a:srgbClr val="962E2E"/>
              </a:solidFill>
              <a:latin typeface="+mn-lt"/>
            </a:endParaRP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3560700935"/>
              </p:ext>
            </p:extLst>
          </p:nvPr>
        </p:nvGraphicFramePr>
        <p:xfrm>
          <a:off x="513347" y="1507959"/>
          <a:ext cx="11373853" cy="4507830"/>
        </p:xfrm>
        <a:graphic>
          <a:graphicData uri="http://schemas.openxmlformats.org/drawingml/2006/table">
            <a:tbl>
              <a:tblPr firstRow="1" bandRow="1">
                <a:tableStyleId>{5C22544A-7EE6-4342-B048-85BDC9FD1C3A}</a:tableStyleId>
              </a:tblPr>
              <a:tblGrid>
                <a:gridCol w="2229942">
                  <a:extLst>
                    <a:ext uri="{9D8B030D-6E8A-4147-A177-3AD203B41FA5}">
                      <a16:colId xmlns:a16="http://schemas.microsoft.com/office/drawing/2014/main" val="20000"/>
                    </a:ext>
                  </a:extLst>
                </a:gridCol>
                <a:gridCol w="2185688">
                  <a:extLst>
                    <a:ext uri="{9D8B030D-6E8A-4147-A177-3AD203B41FA5}">
                      <a16:colId xmlns:a16="http://schemas.microsoft.com/office/drawing/2014/main" val="20001"/>
                    </a:ext>
                  </a:extLst>
                </a:gridCol>
                <a:gridCol w="3296307">
                  <a:extLst>
                    <a:ext uri="{9D8B030D-6E8A-4147-A177-3AD203B41FA5}">
                      <a16:colId xmlns:a16="http://schemas.microsoft.com/office/drawing/2014/main" val="20002"/>
                    </a:ext>
                  </a:extLst>
                </a:gridCol>
                <a:gridCol w="3661916">
                  <a:extLst>
                    <a:ext uri="{9D8B030D-6E8A-4147-A177-3AD203B41FA5}">
                      <a16:colId xmlns:a16="http://schemas.microsoft.com/office/drawing/2014/main" val="20003"/>
                    </a:ext>
                  </a:extLst>
                </a:gridCol>
              </a:tblGrid>
              <a:tr h="801453">
                <a:tc>
                  <a:txBody>
                    <a:bodyPr/>
                    <a:lstStyle/>
                    <a:p>
                      <a:r>
                        <a:rPr lang="tr-TR" dirty="0" smtClean="0"/>
                        <a:t>Ana Ölçüt</a:t>
                      </a:r>
                      <a:endParaRPr lang="tr-TR" dirty="0"/>
                    </a:p>
                  </a:txBody>
                  <a:tcPr>
                    <a:solidFill>
                      <a:srgbClr val="962E2E"/>
                    </a:solidFill>
                  </a:tcPr>
                </a:tc>
                <a:tc>
                  <a:txBody>
                    <a:bodyPr/>
                    <a:lstStyle/>
                    <a:p>
                      <a:r>
                        <a:rPr lang="tr-TR" dirty="0" smtClean="0"/>
                        <a:t>Alt Ölçüt</a:t>
                      </a:r>
                      <a:endParaRPr lang="tr-TR" dirty="0"/>
                    </a:p>
                  </a:txBody>
                  <a:tcPr>
                    <a:solidFill>
                      <a:srgbClr val="962E2E"/>
                    </a:solidFill>
                  </a:tcPr>
                </a:tc>
                <a:tc>
                  <a:txBody>
                    <a:bodyPr/>
                    <a:lstStyle/>
                    <a:p>
                      <a:r>
                        <a:rPr lang="tr-TR" dirty="0" smtClean="0"/>
                        <a:t>YÖKAK</a:t>
                      </a:r>
                      <a:r>
                        <a:rPr lang="tr-TR" baseline="0" dirty="0" smtClean="0"/>
                        <a:t> Kanıtları</a:t>
                      </a:r>
                      <a:endParaRPr lang="tr-TR" dirty="0"/>
                    </a:p>
                  </a:txBody>
                  <a:tcPr>
                    <a:solidFill>
                      <a:srgbClr val="962E2E"/>
                    </a:solidFill>
                  </a:tcPr>
                </a:tc>
                <a:tc>
                  <a:txBody>
                    <a:bodyPr/>
                    <a:lstStyle/>
                    <a:p>
                      <a:r>
                        <a:rPr lang="tr-TR" dirty="0" smtClean="0"/>
                        <a:t>TRÜ Kalite Komisyonu Kanıtları</a:t>
                      </a:r>
                      <a:endParaRPr lang="tr-TR" dirty="0"/>
                    </a:p>
                  </a:txBody>
                  <a:tcPr>
                    <a:solidFill>
                      <a:srgbClr val="962E2E"/>
                    </a:solidFill>
                  </a:tcPr>
                </a:tc>
                <a:extLst>
                  <a:ext uri="{0D108BD9-81ED-4DB2-BD59-A6C34878D82A}">
                    <a16:rowId xmlns:a16="http://schemas.microsoft.com/office/drawing/2014/main" val="10000"/>
                  </a:ext>
                </a:extLst>
              </a:tr>
              <a:tr h="624272">
                <a:tc rowSpan="5">
                  <a:txBody>
                    <a:bodyPr/>
                    <a:lstStyle/>
                    <a:p>
                      <a:pPr algn="ctr"/>
                      <a:endParaRPr lang="tr-TR" b="1" dirty="0" smtClean="0"/>
                    </a:p>
                    <a:p>
                      <a:pPr algn="ctr"/>
                      <a:endParaRPr lang="tr-TR" b="1" dirty="0" smtClean="0"/>
                    </a:p>
                    <a:p>
                      <a:pPr algn="ctr"/>
                      <a:r>
                        <a:rPr lang="tr-TR" b="1" dirty="0" smtClean="0"/>
                        <a:t>D.1. </a:t>
                      </a:r>
                    </a:p>
                    <a:p>
                      <a:pPr algn="ctr"/>
                      <a:r>
                        <a:rPr lang="tr-TR" b="1" dirty="0" smtClean="0"/>
                        <a:t>Toplumsal Katkı Süreçlerinin Yönetimi ve Toplumsal Katkı Kaynakları</a:t>
                      </a:r>
                      <a:endParaRPr lang="tr-TR" b="1" dirty="0"/>
                    </a:p>
                  </a:txBody>
                  <a:tcPr>
                    <a:solidFill>
                      <a:schemeClr val="accent4">
                        <a:lumMod val="20000"/>
                        <a:lumOff val="80000"/>
                      </a:schemeClr>
                    </a:solidFill>
                  </a:tcPr>
                </a:tc>
                <a:tc rowSpan="5">
                  <a:txBody>
                    <a:bodyPr/>
                    <a:lstStyle/>
                    <a:p>
                      <a:pPr algn="ctr"/>
                      <a:endParaRPr lang="tr-TR" b="1" dirty="0" smtClean="0"/>
                    </a:p>
                    <a:p>
                      <a:pPr algn="ctr"/>
                      <a:endParaRPr lang="tr-TR" b="1" dirty="0" smtClean="0"/>
                    </a:p>
                    <a:p>
                      <a:pPr algn="ctr"/>
                      <a:r>
                        <a:rPr lang="tr-TR" b="1" dirty="0" smtClean="0"/>
                        <a:t>D.1.2. </a:t>
                      </a:r>
                    </a:p>
                    <a:p>
                      <a:pPr algn="ctr"/>
                      <a:r>
                        <a:rPr lang="tr-TR" b="1" dirty="0" smtClean="0"/>
                        <a:t>Kaynaklar</a:t>
                      </a:r>
                      <a:endParaRPr lang="tr-TR" b="1" dirty="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faaliyetlerini yürüten araştırma ve uygulama merkezleri ve diğer birimlere ilişkin kanıtlar </a:t>
                      </a:r>
                      <a:r>
                        <a:rPr lang="tr-TR" sz="1000" b="1" kern="1200" dirty="0" smtClean="0">
                          <a:solidFill>
                            <a:srgbClr val="FF0000"/>
                          </a:solidFill>
                          <a:latin typeface="+mn-lt"/>
                          <a:ea typeface="+mn-ea"/>
                          <a:cs typeface="+mn-cs"/>
                        </a:rPr>
                        <a:t>(2)</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faaliyetleri ile ilgili komisyon </a:t>
                      </a:r>
                      <a:r>
                        <a:rPr lang="tr-TR" sz="1000" b="1" kern="1200" dirty="0" smtClean="0">
                          <a:solidFill>
                            <a:srgbClr val="FF0000"/>
                          </a:solidFill>
                          <a:latin typeface="+mn-lt"/>
                          <a:ea typeface="+mn-ea"/>
                          <a:cs typeface="+mn-cs"/>
                        </a:rPr>
                        <a:t>(2)</a:t>
                      </a:r>
                    </a:p>
                  </a:txBody>
                  <a:tcPr>
                    <a:solidFill>
                      <a:schemeClr val="accent5">
                        <a:lumMod val="20000"/>
                        <a:lumOff val="80000"/>
                      </a:schemeClr>
                    </a:solidFill>
                  </a:tcPr>
                </a:tc>
                <a:extLst>
                  <a:ext uri="{0D108BD9-81ED-4DB2-BD59-A6C34878D82A}">
                    <a16:rowId xmlns:a16="http://schemas.microsoft.com/office/drawing/2014/main" val="10001"/>
                  </a:ext>
                </a:extLst>
              </a:tr>
              <a:tr h="667261">
                <a:tc vMerge="1">
                  <a:txBody>
                    <a:bodyPr/>
                    <a:lstStyle/>
                    <a:p>
                      <a:endParaRPr lang="tr-TR" dirty="0"/>
                    </a:p>
                  </a:txBody>
                  <a:tcPr/>
                </a:tc>
                <a:tc vMerge="1">
                  <a:txBody>
                    <a:bodyPr/>
                    <a:lstStyle/>
                    <a:p>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faaliyetlerine ayrılan bütçe ve yıllar içinde dağılımını içeren kanıtlar </a:t>
                      </a:r>
                      <a:r>
                        <a:rPr lang="tr-TR" sz="1000" b="1" kern="1200" dirty="0" smtClean="0">
                          <a:solidFill>
                            <a:srgbClr val="FF0000"/>
                          </a:solidFill>
                          <a:latin typeface="+mn-lt"/>
                          <a:ea typeface="+mn-ea"/>
                          <a:cs typeface="+mn-cs"/>
                        </a:rPr>
                        <a:t>(2)</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faaliyetlerinin planlanması ve düzenlenmesine için ayrılmış fiziki mekânlar </a:t>
                      </a:r>
                      <a:r>
                        <a:rPr lang="tr-TR" sz="1000" b="1" kern="1200" dirty="0" smtClean="0">
                          <a:solidFill>
                            <a:srgbClr val="FF0000"/>
                          </a:solidFill>
                          <a:latin typeface="+mn-lt"/>
                          <a:ea typeface="+mn-ea"/>
                          <a:cs typeface="+mn-cs"/>
                        </a:rPr>
                        <a:t>(2)</a:t>
                      </a:r>
                      <a:endParaRPr lang="tr-TR" sz="10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2"/>
                  </a:ext>
                </a:extLst>
              </a:tr>
              <a:tr h="653477">
                <a:tc vMerge="1">
                  <a:txBody>
                    <a:bodyPr/>
                    <a:lstStyle/>
                    <a:p>
                      <a:endParaRPr lang="tr-TR" dirty="0"/>
                    </a:p>
                  </a:txBody>
                  <a:tcPr/>
                </a:tc>
                <a:tc vMerge="1">
                  <a:txBody>
                    <a:bodyPr/>
                    <a:lstStyle/>
                    <a:p>
                      <a:endParaRPr lang="tr-T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kaynaklarının toplumsal katkı stratejisi doğrultusunda yönetildiğini gösteren kanıtlar </a:t>
                      </a:r>
                      <a:r>
                        <a:rPr lang="tr-TR" sz="1000" b="1" kern="1200" dirty="0" smtClean="0">
                          <a:solidFill>
                            <a:srgbClr val="FF0000"/>
                          </a:solidFill>
                          <a:latin typeface="+mn-lt"/>
                          <a:ea typeface="+mn-ea"/>
                          <a:cs typeface="+mn-cs"/>
                        </a:rPr>
                        <a:t>(3)</a:t>
                      </a:r>
                      <a:endParaRPr lang="tr-TR" sz="1000" b="1" kern="1200" dirty="0">
                        <a:solidFill>
                          <a:srgbClr val="FF0000"/>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projeleri ve bütçeleri </a:t>
                      </a:r>
                      <a:r>
                        <a:rPr lang="tr-TR" sz="1000" b="1" kern="1200" dirty="0" smtClean="0">
                          <a:solidFill>
                            <a:srgbClr val="FF0000"/>
                          </a:solidFill>
                          <a:latin typeface="+mn-lt"/>
                          <a:ea typeface="+mn-ea"/>
                          <a:cs typeface="+mn-cs"/>
                        </a:rPr>
                        <a:t>(3)</a:t>
                      </a:r>
                      <a:endParaRPr lang="tr-TR" sz="1000" b="1"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b="1" kern="1200" dirty="0">
                        <a:solidFill>
                          <a:srgbClr val="FF0000"/>
                        </a:solidFill>
                        <a:latin typeface="+mn-lt"/>
                        <a:ea typeface="+mn-ea"/>
                        <a:cs typeface="+mn-cs"/>
                      </a:endParaRPr>
                    </a:p>
                  </a:txBody>
                  <a:tcPr>
                    <a:solidFill>
                      <a:schemeClr val="accent5">
                        <a:lumMod val="20000"/>
                        <a:lumOff val="80000"/>
                      </a:schemeClr>
                    </a:solidFill>
                  </a:tcPr>
                </a:tc>
                <a:extLst>
                  <a:ext uri="{0D108BD9-81ED-4DB2-BD59-A6C34878D82A}">
                    <a16:rowId xmlns:a16="http://schemas.microsoft.com/office/drawing/2014/main" val="10003"/>
                  </a:ext>
                </a:extLst>
              </a:tr>
              <a:tr h="864378">
                <a:tc vMerge="1">
                  <a:txBody>
                    <a:bodyPr/>
                    <a:lstStyle/>
                    <a:p>
                      <a:endParaRPr lang="tr-TR"/>
                    </a:p>
                  </a:txBody>
                  <a:tcPr/>
                </a:tc>
                <a:tc vMerge="1">
                  <a:txBody>
                    <a:bodyPr/>
                    <a:lstStyle/>
                    <a:p>
                      <a:endParaRPr lang="tr-T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Toplumsal katkı kaynaklarının çeşitliliği ve yeterliliğinin izlendiğine ve iyileştirildiğine ilişkin kanıtlar </a:t>
                      </a:r>
                      <a:r>
                        <a:rPr lang="tr-TR" sz="1000" b="1" kern="1200" dirty="0" smtClean="0">
                          <a:solidFill>
                            <a:srgbClr val="FF0000"/>
                          </a:solidFill>
                          <a:latin typeface="+mn-lt"/>
                          <a:ea typeface="+mn-ea"/>
                          <a:cs typeface="+mn-cs"/>
                        </a:rPr>
                        <a:t>(4)</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Varsa gönüllülük çalışmaları ders içeriği ve ders kapsamında gerçekleştirilen faaliyetler, dersin amacına yönelik alınmış kurul kararları vb. </a:t>
                      </a:r>
                      <a:r>
                        <a:rPr lang="tr-TR" sz="1000" b="1" kern="1200" dirty="0" smtClean="0">
                          <a:solidFill>
                            <a:srgbClr val="FF0000"/>
                          </a:solidFill>
                          <a:latin typeface="+mn-lt"/>
                          <a:ea typeface="+mn-ea"/>
                          <a:cs typeface="+mn-cs"/>
                        </a:rPr>
                        <a:t>(2/3)</a:t>
                      </a:r>
                    </a:p>
                  </a:txBody>
                  <a:tcPr>
                    <a:solidFill>
                      <a:schemeClr val="accent5">
                        <a:lumMod val="20000"/>
                        <a:lumOff val="80000"/>
                      </a:schemeClr>
                    </a:solidFill>
                  </a:tcPr>
                </a:tc>
                <a:extLst>
                  <a:ext uri="{0D108BD9-81ED-4DB2-BD59-A6C34878D82A}">
                    <a16:rowId xmlns:a16="http://schemas.microsoft.com/office/drawing/2014/main" val="10004"/>
                  </a:ext>
                </a:extLst>
              </a:tr>
              <a:tr h="896989">
                <a:tc vMerge="1">
                  <a:txBody>
                    <a:bodyPr/>
                    <a:lstStyle/>
                    <a:p>
                      <a:endParaRPr lang="tr-TR" dirty="0"/>
                    </a:p>
                  </a:txBody>
                  <a:tcPr/>
                </a:tc>
                <a:tc vMerge="1">
                  <a:txBody>
                    <a:bodyPr/>
                    <a:lstStyle/>
                    <a:p>
                      <a:endParaRPr lang="tr-TR" dirty="0"/>
                    </a:p>
                  </a:txBody>
                  <a:tcPr/>
                </a:tc>
                <a:tc>
                  <a:txBody>
                    <a:bodyPr/>
                    <a:lstStyle/>
                    <a:p>
                      <a:pPr lvl="0"/>
                      <a:r>
                        <a:rPr lang="tr-TR" sz="1000" b="1" kern="1200" dirty="0" smtClean="0">
                          <a:solidFill>
                            <a:schemeClr val="dk1"/>
                          </a:solidFill>
                          <a:latin typeface="+mn-lt"/>
                          <a:ea typeface="+mn-ea"/>
                          <a:cs typeface="+mn-cs"/>
                        </a:rPr>
                        <a:t>Standart uygulamalar ve mevzuatın yanı sıra kurumun ihtiyaçları doğrultusunda geliştirdiği özgün yaklaşım ve uygulamalarına ilişkin kanıtlar </a:t>
                      </a:r>
                      <a:r>
                        <a:rPr lang="tr-TR" sz="1000" b="1" kern="1200" dirty="0" smtClean="0">
                          <a:solidFill>
                            <a:srgbClr val="FF0000"/>
                          </a:solidFill>
                          <a:latin typeface="+mn-lt"/>
                          <a:ea typeface="+mn-ea"/>
                          <a:cs typeface="+mn-cs"/>
                        </a:rPr>
                        <a:t>(2/3)</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kern="1200" dirty="0" smtClean="0">
                          <a:solidFill>
                            <a:schemeClr val="dk1"/>
                          </a:solidFill>
                          <a:latin typeface="+mn-lt"/>
                          <a:ea typeface="+mn-ea"/>
                          <a:cs typeface="+mn-cs"/>
                        </a:rPr>
                        <a:t>Paydaş görüşleri </a:t>
                      </a:r>
                      <a:r>
                        <a:rPr lang="tr-TR" sz="1000" b="1" kern="1200" baseline="0" dirty="0" smtClean="0">
                          <a:solidFill>
                            <a:schemeClr val="dk1"/>
                          </a:solidFill>
                          <a:latin typeface="+mn-lt"/>
                          <a:ea typeface="+mn-ea"/>
                          <a:cs typeface="+mn-cs"/>
                        </a:rPr>
                        <a:t> </a:t>
                      </a:r>
                      <a:r>
                        <a:rPr lang="tr-TR" sz="1000" b="1" kern="1200" dirty="0" smtClean="0">
                          <a:solidFill>
                            <a:srgbClr val="FF0000"/>
                          </a:solidFill>
                          <a:latin typeface="+mn-lt"/>
                          <a:ea typeface="+mn-ea"/>
                          <a:cs typeface="+mn-cs"/>
                        </a:rPr>
                        <a:t>(4)</a:t>
                      </a:r>
                      <a:endParaRPr lang="tr-TR" sz="1000" b="1" kern="1200" dirty="0" smtClean="0">
                        <a:solidFill>
                          <a:schemeClr val="dk1"/>
                        </a:solidFill>
                        <a:latin typeface="+mn-lt"/>
                        <a:ea typeface="+mn-ea"/>
                        <a:cs typeface="+mn-cs"/>
                      </a:endParaRPr>
                    </a:p>
                    <a:p>
                      <a:endParaRPr lang="tr-TR" sz="1000" b="1" dirty="0"/>
                    </a:p>
                  </a:txBody>
                  <a:tcP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87</a:t>
            </a:fld>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896950578"/>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0"/>
            <a:ext cx="10215492" cy="986347"/>
          </a:xfrm>
        </p:spPr>
        <p:txBody>
          <a:bodyPr>
            <a:normAutofit/>
          </a:bodyPr>
          <a:lstStyle/>
          <a:p>
            <a:pPr lvl="0" algn="ctr"/>
            <a:r>
              <a:rPr lang="tr-TR" sz="2800" b="1" dirty="0" smtClean="0">
                <a:solidFill>
                  <a:srgbClr val="C00000"/>
                </a:solidFill>
                <a:latin typeface="+mn-lt"/>
              </a:rPr>
              <a:t>Tespitler Sonrasında Kurum Geneline Dair Geliştirilen </a:t>
            </a:r>
            <a:r>
              <a:rPr lang="tr-TR" sz="2800" b="1" dirty="0" smtClean="0">
                <a:solidFill>
                  <a:srgbClr val="0000CC"/>
                </a:solidFill>
                <a:latin typeface="+mn-lt"/>
              </a:rPr>
              <a:t>Öneriler</a:t>
            </a:r>
            <a:endParaRPr lang="tr-TR" sz="2800" b="1" dirty="0">
              <a:solidFill>
                <a:srgbClr val="0000CC"/>
              </a:solidFill>
              <a:latin typeface="+mn-lt"/>
            </a:endParaRPr>
          </a:p>
        </p:txBody>
      </p:sp>
      <p:sp>
        <p:nvSpPr>
          <p:cNvPr id="8" name="7 İçerik Yer Tutucusu"/>
          <p:cNvSpPr>
            <a:spLocks noGrp="1"/>
          </p:cNvSpPr>
          <p:nvPr>
            <p:ph idx="1"/>
          </p:nvPr>
        </p:nvSpPr>
        <p:spPr>
          <a:xfrm>
            <a:off x="625642" y="1491916"/>
            <a:ext cx="11277600" cy="4443662"/>
          </a:xfrm>
        </p:spPr>
        <p:txBody>
          <a:bodyPr>
            <a:normAutofit/>
          </a:bodyPr>
          <a:lstStyle/>
          <a:p>
            <a:pPr>
              <a:lnSpc>
                <a:spcPct val="110000"/>
              </a:lnSpc>
              <a:spcBef>
                <a:spcPts val="0"/>
              </a:spcBef>
              <a:spcAft>
                <a:spcPts val="400"/>
              </a:spcAft>
            </a:pPr>
            <a:r>
              <a:rPr lang="tr-TR" sz="3200" dirty="0" smtClean="0"/>
              <a:t>YÖKAK tarafından hazırlanan </a:t>
            </a:r>
            <a:r>
              <a:rPr lang="tr-TR" sz="3200" b="1" dirty="0" smtClean="0">
                <a:solidFill>
                  <a:srgbClr val="C00000"/>
                </a:solidFill>
              </a:rPr>
              <a:t>KİDR Hazırlama Kılavuzu (v. 3.2) </a:t>
            </a:r>
            <a:r>
              <a:rPr lang="tr-TR" sz="3200" dirty="0" smtClean="0"/>
              <a:t>ve Trabzon Üniversitesi Kalite Komisyonu ve Kalite Koordinatörlüğü işbirliğinde oluşturulan </a:t>
            </a:r>
            <a:r>
              <a:rPr lang="tr-TR" sz="3200" b="1" dirty="0" smtClean="0">
                <a:solidFill>
                  <a:srgbClr val="C00000"/>
                </a:solidFill>
              </a:rPr>
              <a:t>“KİDR Yazım ve İyileştirme </a:t>
            </a:r>
            <a:r>
              <a:rPr lang="tr-TR" sz="3200" b="1" dirty="0" err="1" smtClean="0">
                <a:solidFill>
                  <a:srgbClr val="C00000"/>
                </a:solidFill>
              </a:rPr>
              <a:t>Kılavuzu”</a:t>
            </a:r>
            <a:r>
              <a:rPr lang="tr-TR" sz="3200" dirty="0" err="1" smtClean="0"/>
              <a:t>nun</a:t>
            </a:r>
            <a:r>
              <a:rPr lang="tr-TR" sz="3200" dirty="0" smtClean="0">
                <a:solidFill>
                  <a:srgbClr val="C00000"/>
                </a:solidFill>
              </a:rPr>
              <a:t> </a:t>
            </a:r>
            <a:r>
              <a:rPr lang="tr-TR" sz="3200" dirty="0" smtClean="0"/>
              <a:t>kullanılması,</a:t>
            </a:r>
          </a:p>
          <a:p>
            <a:pPr>
              <a:lnSpc>
                <a:spcPct val="110000"/>
              </a:lnSpc>
              <a:spcBef>
                <a:spcPts val="0"/>
              </a:spcBef>
              <a:spcAft>
                <a:spcPts val="400"/>
              </a:spcAft>
            </a:pPr>
            <a:endParaRPr lang="tr-TR" sz="3200" dirty="0" smtClean="0"/>
          </a:p>
          <a:p>
            <a:pPr>
              <a:lnSpc>
                <a:spcPct val="110000"/>
              </a:lnSpc>
              <a:spcBef>
                <a:spcPts val="0"/>
              </a:spcBef>
              <a:spcAft>
                <a:spcPts val="400"/>
              </a:spcAft>
            </a:pPr>
            <a:r>
              <a:rPr lang="tr-TR" sz="3200" dirty="0" smtClean="0"/>
              <a:t>Gerçekleştirilen faaliyetlerin </a:t>
            </a:r>
            <a:r>
              <a:rPr lang="tr-TR" sz="3200" b="1" dirty="0" smtClean="0">
                <a:solidFill>
                  <a:srgbClr val="C00000"/>
                </a:solidFill>
              </a:rPr>
              <a:t>kanıtlarının oluşturulması</a:t>
            </a:r>
            <a:r>
              <a:rPr lang="tr-TR" sz="3200" dirty="0" smtClean="0"/>
              <a:t>/ halihazırda var olan </a:t>
            </a:r>
            <a:r>
              <a:rPr lang="tr-TR" sz="3200" b="1" dirty="0" smtClean="0">
                <a:solidFill>
                  <a:srgbClr val="C00000"/>
                </a:solidFill>
              </a:rPr>
              <a:t>kanıtların ilgili alt maddelerde kullanılması,</a:t>
            </a: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88</a:t>
            </a:fld>
            <a:endParaRPr lang="tr-TR"/>
          </a:p>
        </p:txBody>
      </p:sp>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0"/>
            <a:ext cx="10215492" cy="986347"/>
          </a:xfrm>
        </p:spPr>
        <p:txBody>
          <a:bodyPr>
            <a:normAutofit/>
          </a:bodyPr>
          <a:lstStyle/>
          <a:p>
            <a:pPr lvl="0" algn="ctr"/>
            <a:r>
              <a:rPr lang="tr-TR" sz="2800" b="1" dirty="0">
                <a:solidFill>
                  <a:srgbClr val="C00000"/>
                </a:solidFill>
              </a:rPr>
              <a:t>Tespitler Sonrasında Kurum Geneline Dair Geliştirilen </a:t>
            </a:r>
            <a:r>
              <a:rPr lang="tr-TR" sz="2800" b="1" dirty="0">
                <a:solidFill>
                  <a:srgbClr val="0000CC"/>
                </a:solidFill>
              </a:rPr>
              <a:t>Öneriler</a:t>
            </a:r>
            <a:endParaRPr lang="tr-TR" sz="2800" b="1" dirty="0">
              <a:solidFill>
                <a:srgbClr val="C00000"/>
              </a:solidFill>
              <a:latin typeface="+mn-lt"/>
            </a:endParaRPr>
          </a:p>
        </p:txBody>
      </p:sp>
      <p:sp>
        <p:nvSpPr>
          <p:cNvPr id="8" name="7 İçerik Yer Tutucusu"/>
          <p:cNvSpPr>
            <a:spLocks noGrp="1"/>
          </p:cNvSpPr>
          <p:nvPr>
            <p:ph idx="1"/>
          </p:nvPr>
        </p:nvSpPr>
        <p:spPr>
          <a:xfrm>
            <a:off x="625641" y="1475874"/>
            <a:ext cx="11389895" cy="4880476"/>
          </a:xfrm>
        </p:spPr>
        <p:txBody>
          <a:bodyPr>
            <a:normAutofit/>
          </a:bodyPr>
          <a:lstStyle/>
          <a:p>
            <a:pPr>
              <a:lnSpc>
                <a:spcPct val="110000"/>
              </a:lnSpc>
              <a:spcBef>
                <a:spcPts val="0"/>
              </a:spcBef>
              <a:spcAft>
                <a:spcPts val="400"/>
              </a:spcAft>
            </a:pPr>
            <a:r>
              <a:rPr lang="tr-TR" dirty="0" smtClean="0"/>
              <a:t>Birimlerde </a:t>
            </a:r>
            <a:r>
              <a:rPr lang="tr-TR" b="1" dirty="0" smtClean="0">
                <a:solidFill>
                  <a:srgbClr val="C00000"/>
                </a:solidFill>
              </a:rPr>
              <a:t>kalite süreçlerine tüm personelin ve öğrencilerin dahil edilmesi ve alt komisyonların oluşturulması,</a:t>
            </a:r>
          </a:p>
          <a:p>
            <a:pPr>
              <a:lnSpc>
                <a:spcPct val="110000"/>
              </a:lnSpc>
              <a:spcBef>
                <a:spcPts val="0"/>
              </a:spcBef>
              <a:spcAft>
                <a:spcPts val="400"/>
              </a:spcAft>
            </a:pPr>
            <a:endParaRPr lang="tr-TR" b="1" dirty="0" smtClean="0">
              <a:solidFill>
                <a:srgbClr val="FF0000"/>
              </a:solidFill>
            </a:endParaRPr>
          </a:p>
          <a:p>
            <a:pPr>
              <a:lnSpc>
                <a:spcPct val="110000"/>
              </a:lnSpc>
              <a:spcBef>
                <a:spcPts val="0"/>
              </a:spcBef>
              <a:spcAft>
                <a:spcPts val="400"/>
              </a:spcAft>
            </a:pPr>
            <a:r>
              <a:rPr lang="tr-TR" b="1" dirty="0" smtClean="0">
                <a:solidFill>
                  <a:srgbClr val="C00000"/>
                </a:solidFill>
              </a:rPr>
              <a:t>Planlama kültürünün </a:t>
            </a:r>
            <a:r>
              <a:rPr lang="tr-TR" dirty="0" smtClean="0"/>
              <a:t>yaygınlaştırılması ve </a:t>
            </a:r>
            <a:r>
              <a:rPr lang="tr-TR" b="1" dirty="0" smtClean="0">
                <a:solidFill>
                  <a:srgbClr val="C00000"/>
                </a:solidFill>
              </a:rPr>
              <a:t>Üniversitemiz Stratejik Planı ile ulusal ve uluslararası üst politikalara hizmet eden faaliyetlerin </a:t>
            </a:r>
            <a:r>
              <a:rPr lang="tr-TR" dirty="0" err="1" smtClean="0"/>
              <a:t>önceliklendirilmesi</a:t>
            </a:r>
            <a:r>
              <a:rPr lang="tr-TR" dirty="0" smtClean="0"/>
              <a:t>,</a:t>
            </a:r>
          </a:p>
          <a:p>
            <a:pPr>
              <a:lnSpc>
                <a:spcPct val="110000"/>
              </a:lnSpc>
              <a:spcBef>
                <a:spcPts val="0"/>
              </a:spcBef>
              <a:spcAft>
                <a:spcPts val="400"/>
              </a:spcAft>
            </a:pPr>
            <a:endParaRPr lang="tr-TR" dirty="0" smtClean="0"/>
          </a:p>
          <a:p>
            <a:pPr>
              <a:lnSpc>
                <a:spcPct val="110000"/>
              </a:lnSpc>
              <a:spcBef>
                <a:spcPts val="0"/>
              </a:spcBef>
              <a:spcAft>
                <a:spcPts val="400"/>
              </a:spcAft>
            </a:pPr>
            <a:r>
              <a:rPr lang="tr-TR" dirty="0"/>
              <a:t> </a:t>
            </a:r>
            <a:r>
              <a:rPr lang="tr-TR" dirty="0" smtClean="0"/>
              <a:t>Olgunluk düzeylerinin </a:t>
            </a:r>
            <a:r>
              <a:rPr lang="tr-TR" b="1" dirty="0" smtClean="0">
                <a:solidFill>
                  <a:srgbClr val="FF0000"/>
                </a:solidFill>
              </a:rPr>
              <a:t>gerçekçi belirlenmesi</a:t>
            </a:r>
            <a:r>
              <a:rPr lang="tr-TR" dirty="0" smtClean="0"/>
              <a:t>,</a:t>
            </a:r>
          </a:p>
          <a:p>
            <a:pPr>
              <a:lnSpc>
                <a:spcPct val="110000"/>
              </a:lnSpc>
              <a:spcBef>
                <a:spcPts val="0"/>
              </a:spcBef>
              <a:spcAft>
                <a:spcPts val="400"/>
              </a:spcAft>
            </a:pPr>
            <a:endParaRPr lang="tr-TR" dirty="0"/>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89</a:t>
            </a:fld>
            <a:endParaRPr lang="tr-TR"/>
          </a:p>
        </p:txBody>
      </p:sp>
    </p:spTree>
    <p:extLst>
      <p:ext uri="{BB962C8B-B14F-4D97-AF65-F5344CB8AC3E}">
        <p14:creationId xmlns:p14="http://schemas.microsoft.com/office/powerpoint/2010/main" val="2588913435"/>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62100" y="133351"/>
            <a:ext cx="10458450" cy="762000"/>
          </a:xfrm>
        </p:spPr>
        <p:txBody>
          <a:bodyPr>
            <a:noAutofit/>
          </a:bodyPr>
          <a:lstStyle/>
          <a:p>
            <a:pPr algn="ctr"/>
            <a:r>
              <a:rPr lang="tr-TR" sz="3000" b="1" dirty="0">
                <a:solidFill>
                  <a:srgbClr val="C00000"/>
                </a:solidFill>
              </a:rPr>
              <a:t>Üniversitemizde Kalite Güvencesi Sistemine Neden İhtiyaç Var? </a:t>
            </a:r>
          </a:p>
        </p:txBody>
      </p:sp>
      <p:sp>
        <p:nvSpPr>
          <p:cNvPr id="3" name="İçerik Yer Tutucusu 2"/>
          <p:cNvSpPr>
            <a:spLocks noGrp="1"/>
          </p:cNvSpPr>
          <p:nvPr>
            <p:ph idx="1"/>
          </p:nvPr>
        </p:nvSpPr>
        <p:spPr>
          <a:xfrm>
            <a:off x="457200" y="1238250"/>
            <a:ext cx="11563350" cy="4972050"/>
          </a:xfrm>
        </p:spPr>
        <p:txBody>
          <a:bodyPr>
            <a:noAutofit/>
          </a:bodyPr>
          <a:lstStyle/>
          <a:p>
            <a:pPr marL="0" indent="0" algn="ctr">
              <a:lnSpc>
                <a:spcPct val="100000"/>
              </a:lnSpc>
              <a:spcBef>
                <a:spcPts val="0"/>
              </a:spcBef>
              <a:spcAft>
                <a:spcPts val="400"/>
              </a:spcAft>
              <a:buNone/>
            </a:pPr>
            <a:r>
              <a:rPr lang="tr-TR" sz="3200" b="1" dirty="0">
                <a:solidFill>
                  <a:srgbClr val="0000CC"/>
                </a:solidFill>
              </a:rPr>
              <a:t>Üniversitelerin Akreditasyon Performansı</a:t>
            </a:r>
            <a:r>
              <a:rPr lang="tr-TR" sz="3200" b="1" dirty="0" smtClean="0">
                <a:solidFill>
                  <a:srgbClr val="0000CC"/>
                </a:solidFill>
              </a:rPr>
              <a:t>?</a:t>
            </a:r>
          </a:p>
          <a:p>
            <a:pPr marL="0" indent="0" algn="ctr">
              <a:lnSpc>
                <a:spcPct val="100000"/>
              </a:lnSpc>
              <a:spcBef>
                <a:spcPts val="0"/>
              </a:spcBef>
              <a:spcAft>
                <a:spcPts val="400"/>
              </a:spcAft>
              <a:buNone/>
            </a:pPr>
            <a:endParaRPr lang="tr-TR" b="1" dirty="0">
              <a:solidFill>
                <a:srgbClr val="C00000"/>
              </a:solidFill>
            </a:endParaRPr>
          </a:p>
          <a:p>
            <a:pPr marL="0" indent="0" algn="ctr">
              <a:lnSpc>
                <a:spcPct val="100000"/>
              </a:lnSpc>
              <a:spcBef>
                <a:spcPts val="0"/>
              </a:spcBef>
              <a:spcAft>
                <a:spcPts val="400"/>
              </a:spcAft>
              <a:buNone/>
            </a:pPr>
            <a:r>
              <a:rPr lang="tr-TR" b="1" dirty="0" smtClean="0">
                <a:solidFill>
                  <a:srgbClr val="FF0000"/>
                </a:solidFill>
              </a:rPr>
              <a:t>2023 </a:t>
            </a:r>
            <a:r>
              <a:rPr lang="tr-TR" b="1" dirty="0">
                <a:solidFill>
                  <a:srgbClr val="FF0000"/>
                </a:solidFill>
              </a:rPr>
              <a:t>Yılı Yükseköğretim Değerlendirme ve Kalite Güvencesi Durum Raporu </a:t>
            </a:r>
            <a:r>
              <a:rPr lang="tr-TR" b="1" dirty="0" smtClean="0">
                <a:solidFill>
                  <a:srgbClr val="FF0000"/>
                </a:solidFill>
              </a:rPr>
              <a:t>Yayımlandı (16 Aralık 2024)</a:t>
            </a:r>
          </a:p>
          <a:p>
            <a:pPr marL="0" indent="0" algn="ctr">
              <a:lnSpc>
                <a:spcPct val="100000"/>
              </a:lnSpc>
              <a:spcBef>
                <a:spcPts val="0"/>
              </a:spcBef>
              <a:spcAft>
                <a:spcPts val="400"/>
              </a:spcAft>
              <a:buNone/>
            </a:pPr>
            <a:endParaRPr lang="tr-TR" b="1" dirty="0">
              <a:solidFill>
                <a:srgbClr val="FF0000"/>
              </a:solidFill>
            </a:endParaRPr>
          </a:p>
          <a:p>
            <a:pPr marL="0" indent="0" algn="ctr">
              <a:lnSpc>
                <a:spcPct val="100000"/>
              </a:lnSpc>
              <a:spcBef>
                <a:spcPts val="0"/>
              </a:spcBef>
              <a:spcAft>
                <a:spcPts val="400"/>
              </a:spcAft>
              <a:buNone/>
            </a:pPr>
            <a:r>
              <a:rPr lang="tr-TR" dirty="0" smtClean="0"/>
              <a:t>Üniversitelerin kurumsal ve program akreditasyon çalışmalarına yoğunlaşmaları ve akredite kurum ve programların sayılarının giderek artması, üniversitelerin tanınırlığını, görünürlüğünü  ve tercih edilebilirliğini olumlu yönde etkilemektedir. </a:t>
            </a:r>
          </a:p>
          <a:p>
            <a:pPr marL="0" indent="0" algn="ctr">
              <a:lnSpc>
                <a:spcPct val="100000"/>
              </a:lnSpc>
              <a:spcBef>
                <a:spcPts val="0"/>
              </a:spcBef>
              <a:spcAft>
                <a:spcPts val="400"/>
              </a:spcAft>
              <a:buNone/>
            </a:pPr>
            <a:endParaRPr lang="tr-TR" dirty="0" smtClean="0"/>
          </a:p>
          <a:p>
            <a:pPr marL="0" indent="0" algn="ctr">
              <a:lnSpc>
                <a:spcPct val="100000"/>
              </a:lnSpc>
              <a:spcBef>
                <a:spcPts val="0"/>
              </a:spcBef>
              <a:spcAft>
                <a:spcPts val="400"/>
              </a:spcAft>
              <a:buNone/>
            </a:pPr>
            <a:r>
              <a:rPr lang="tr-TR" b="1" i="1" dirty="0" smtClean="0">
                <a:solidFill>
                  <a:srgbClr val="0000CC"/>
                </a:solidFill>
              </a:rPr>
              <a:t>(</a:t>
            </a:r>
            <a:r>
              <a:rPr lang="tr-TR" b="1" i="1" dirty="0">
                <a:solidFill>
                  <a:srgbClr val="0000CC"/>
                </a:solidFill>
              </a:rPr>
              <a:t>YÖKAK </a:t>
            </a:r>
            <a:r>
              <a:rPr lang="tr-TR" b="1" i="1" dirty="0" smtClean="0">
                <a:solidFill>
                  <a:srgbClr val="0000CC"/>
                </a:solidFill>
              </a:rPr>
              <a:t>2023 </a:t>
            </a:r>
            <a:r>
              <a:rPr lang="tr-TR" b="1" i="1" dirty="0">
                <a:solidFill>
                  <a:srgbClr val="0000CC"/>
                </a:solidFill>
              </a:rPr>
              <a:t>Yılı Değerlendirme Programları </a:t>
            </a:r>
            <a:r>
              <a:rPr lang="tr-TR" b="1" i="1" dirty="0" smtClean="0">
                <a:solidFill>
                  <a:srgbClr val="0000CC"/>
                </a:solidFill>
              </a:rPr>
              <a:t>Raporu Bulguları)</a:t>
            </a:r>
            <a:endParaRPr lang="tr-TR" dirty="0" smtClean="0"/>
          </a:p>
          <a:p>
            <a:pPr marL="0" indent="0" algn="ctr">
              <a:lnSpc>
                <a:spcPct val="100000"/>
              </a:lnSpc>
              <a:spcBef>
                <a:spcPts val="0"/>
              </a:spcBef>
              <a:spcAft>
                <a:spcPts val="400"/>
              </a:spcAft>
              <a:buNone/>
            </a:pPr>
            <a:endParaRPr lang="tr-TR" dirty="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9</a:t>
            </a:fld>
            <a:endParaRPr lang="tr-TR"/>
          </a:p>
        </p:txBody>
      </p:sp>
    </p:spTree>
    <p:extLst>
      <p:ext uri="{BB962C8B-B14F-4D97-AF65-F5344CB8AC3E}">
        <p14:creationId xmlns:p14="http://schemas.microsoft.com/office/powerpoint/2010/main" val="2219188297"/>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fld id="{D3DF0C6C-9759-4489-97B2-F620F18BA98F}" type="datetime1">
              <a:rPr lang="tr-TR" smtClean="0"/>
              <a:pPr/>
              <a:t>25.12.2024</a:t>
            </a:fld>
            <a:endParaRPr lang="tr-TR"/>
          </a:p>
        </p:txBody>
      </p:sp>
      <p:sp>
        <p:nvSpPr>
          <p:cNvPr id="4" name="Slayt Numarası Yer Tutucusu 3"/>
          <p:cNvSpPr>
            <a:spLocks noGrp="1"/>
          </p:cNvSpPr>
          <p:nvPr>
            <p:ph type="sldNum" sz="quarter" idx="12"/>
          </p:nvPr>
        </p:nvSpPr>
        <p:spPr/>
        <p:txBody>
          <a:bodyPr/>
          <a:lstStyle/>
          <a:p>
            <a:fld id="{993F692B-8A7A-473C-8BE4-D66C8DE9A1BF}" type="slidenum">
              <a:rPr lang="tr-TR" smtClean="0"/>
              <a:pPr/>
              <a:t>90</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3589"/>
            <a:ext cx="12068546" cy="5402761"/>
          </a:xfrm>
          <a:prstGeom prst="rect">
            <a:avLst/>
          </a:prstGeom>
        </p:spPr>
      </p:pic>
      <p:sp>
        <p:nvSpPr>
          <p:cNvPr id="6" name="Unvan 6"/>
          <p:cNvSpPr>
            <a:spLocks noGrp="1"/>
          </p:cNvSpPr>
          <p:nvPr>
            <p:ph type="title"/>
          </p:nvPr>
        </p:nvSpPr>
        <p:spPr>
          <a:xfrm>
            <a:off x="1802674" y="0"/>
            <a:ext cx="10265872" cy="796835"/>
          </a:xfrm>
        </p:spPr>
        <p:txBody>
          <a:bodyPr>
            <a:normAutofit fontScale="90000"/>
          </a:bodyPr>
          <a:lstStyle/>
          <a:p>
            <a:pPr algn="ctr"/>
            <a:r>
              <a:rPr lang="tr-TR" sz="3100" b="1" dirty="0" smtClean="0">
                <a:solidFill>
                  <a:srgbClr val="C00000"/>
                </a:solidFill>
              </a:rPr>
              <a:t>Kurumsal İç değerlendirme Raporu Geri Bildirim Puan Değişimi</a:t>
            </a:r>
            <a:br>
              <a:rPr lang="tr-TR" sz="3100" b="1" dirty="0" smtClean="0">
                <a:solidFill>
                  <a:srgbClr val="C00000"/>
                </a:solidFill>
              </a:rPr>
            </a:br>
            <a:r>
              <a:rPr lang="tr-TR" sz="2700" b="1" i="1" dirty="0" smtClean="0">
                <a:solidFill>
                  <a:srgbClr val="0000CC"/>
                </a:solidFill>
              </a:rPr>
              <a:t> (2023 </a:t>
            </a:r>
            <a:r>
              <a:rPr lang="tr-TR" sz="2700" b="1" i="1" dirty="0">
                <a:solidFill>
                  <a:srgbClr val="0000CC"/>
                </a:solidFill>
              </a:rPr>
              <a:t>Yılı Değerlendirme Programları Raporu)</a:t>
            </a:r>
            <a:endParaRPr lang="tr-TR" sz="2700" dirty="0"/>
          </a:p>
        </p:txBody>
      </p:sp>
    </p:spTree>
    <p:extLst>
      <p:ext uri="{BB962C8B-B14F-4D97-AF65-F5344CB8AC3E}">
        <p14:creationId xmlns:p14="http://schemas.microsoft.com/office/powerpoint/2010/main" val="85357051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1572126" y="0"/>
            <a:ext cx="9781674" cy="770022"/>
          </a:xfrm>
        </p:spPr>
        <p:txBody>
          <a:bodyPr>
            <a:normAutofit/>
          </a:bodyPr>
          <a:lstStyle/>
          <a:p>
            <a:pPr algn="ctr"/>
            <a:r>
              <a:rPr lang="tr-TR" b="1" dirty="0" smtClean="0">
                <a:solidFill>
                  <a:srgbClr val="FF0000"/>
                </a:solidFill>
              </a:rPr>
              <a:t>Gerçekçi Puanlama</a:t>
            </a:r>
            <a:endParaRPr lang="tr-TR" b="1" dirty="0">
              <a:solidFill>
                <a:srgbClr val="FF0000"/>
              </a:solidFill>
            </a:endParaRPr>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91</a:t>
            </a:fld>
            <a:endParaRPr lang="tr-T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5095"/>
            <a:ext cx="12192000" cy="5441255"/>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999089114"/>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00045" y="128337"/>
            <a:ext cx="10215492" cy="858010"/>
          </a:xfrm>
        </p:spPr>
        <p:txBody>
          <a:bodyPr>
            <a:normAutofit/>
          </a:bodyPr>
          <a:lstStyle/>
          <a:p>
            <a:pPr lvl="0" algn="ctr"/>
            <a:r>
              <a:rPr lang="tr-TR" sz="3200" b="1" dirty="0" smtClean="0">
                <a:solidFill>
                  <a:srgbClr val="C00000"/>
                </a:solidFill>
                <a:latin typeface="+mn-lt"/>
              </a:rPr>
              <a:t>Birim Özelinde İyi Uygulama Örnekleri</a:t>
            </a:r>
            <a:endParaRPr lang="tr-TR" sz="3200" dirty="0">
              <a:solidFill>
                <a:srgbClr val="C00000"/>
              </a:solidFill>
              <a:latin typeface="+mn-lt"/>
            </a:endParaRPr>
          </a:p>
        </p:txBody>
      </p:sp>
      <p:sp>
        <p:nvSpPr>
          <p:cNvPr id="8" name="7 İçerik Yer Tutucusu"/>
          <p:cNvSpPr>
            <a:spLocks noGrp="1"/>
          </p:cNvSpPr>
          <p:nvPr>
            <p:ph idx="1"/>
          </p:nvPr>
        </p:nvSpPr>
        <p:spPr>
          <a:xfrm>
            <a:off x="593559" y="1491916"/>
            <a:ext cx="11421978" cy="4555957"/>
          </a:xfrm>
        </p:spPr>
        <p:txBody>
          <a:bodyPr>
            <a:normAutofit/>
          </a:bodyPr>
          <a:lstStyle/>
          <a:p>
            <a:pPr>
              <a:lnSpc>
                <a:spcPct val="100000"/>
              </a:lnSpc>
              <a:spcBef>
                <a:spcPts val="0"/>
              </a:spcBef>
              <a:spcAft>
                <a:spcPts val="400"/>
              </a:spcAft>
            </a:pPr>
            <a:r>
              <a:rPr lang="tr-TR" b="1" dirty="0" smtClean="0">
                <a:solidFill>
                  <a:srgbClr val="C00000"/>
                </a:solidFill>
              </a:rPr>
              <a:t>Tabana yayılmış kalite anlayışı </a:t>
            </a:r>
            <a:r>
              <a:rPr lang="tr-TR" dirty="0" smtClean="0"/>
              <a:t>ve birim genelinde oluşturulmuş alt komisyonlar,</a:t>
            </a:r>
          </a:p>
          <a:p>
            <a:pPr>
              <a:lnSpc>
                <a:spcPct val="100000"/>
              </a:lnSpc>
              <a:spcBef>
                <a:spcPts val="0"/>
              </a:spcBef>
              <a:spcAft>
                <a:spcPts val="400"/>
              </a:spcAft>
              <a:buNone/>
            </a:pPr>
            <a:endParaRPr lang="tr-TR" dirty="0" smtClean="0"/>
          </a:p>
          <a:p>
            <a:pPr>
              <a:lnSpc>
                <a:spcPct val="100000"/>
              </a:lnSpc>
              <a:spcBef>
                <a:spcPts val="0"/>
              </a:spcBef>
              <a:spcAft>
                <a:spcPts val="400"/>
              </a:spcAft>
            </a:pPr>
            <a:r>
              <a:rPr lang="tr-TR" b="1" dirty="0" smtClean="0">
                <a:solidFill>
                  <a:srgbClr val="C00000"/>
                </a:solidFill>
              </a:rPr>
              <a:t>Akreditasyon</a:t>
            </a:r>
            <a:r>
              <a:rPr lang="tr-TR" dirty="0" smtClean="0"/>
              <a:t> hazırlığı,</a:t>
            </a:r>
          </a:p>
          <a:p>
            <a:pPr>
              <a:lnSpc>
                <a:spcPct val="100000"/>
              </a:lnSpc>
              <a:spcBef>
                <a:spcPts val="0"/>
              </a:spcBef>
              <a:spcAft>
                <a:spcPts val="400"/>
              </a:spcAft>
              <a:buNone/>
            </a:pPr>
            <a:endParaRPr lang="tr-TR" dirty="0" smtClean="0"/>
          </a:p>
          <a:p>
            <a:pPr>
              <a:lnSpc>
                <a:spcPct val="100000"/>
              </a:lnSpc>
              <a:spcBef>
                <a:spcPts val="0"/>
              </a:spcBef>
              <a:spcAft>
                <a:spcPts val="400"/>
              </a:spcAft>
            </a:pPr>
            <a:r>
              <a:rPr lang="tr-TR" b="1" dirty="0" smtClean="0">
                <a:solidFill>
                  <a:srgbClr val="C00000"/>
                </a:solidFill>
              </a:rPr>
              <a:t>Sınırlı insan gücüne </a:t>
            </a:r>
            <a:r>
              <a:rPr lang="tr-TR" dirty="0" smtClean="0"/>
              <a:t>rağmen geliştirilmiş bir sistematik iyileştirme programının varlığı,</a:t>
            </a:r>
          </a:p>
          <a:p>
            <a:pPr>
              <a:lnSpc>
                <a:spcPct val="100000"/>
              </a:lnSpc>
              <a:spcBef>
                <a:spcPts val="0"/>
              </a:spcBef>
              <a:spcAft>
                <a:spcPts val="400"/>
              </a:spcAft>
              <a:buNone/>
            </a:pPr>
            <a:endParaRPr lang="tr-TR" dirty="0" smtClean="0"/>
          </a:p>
          <a:p>
            <a:pPr>
              <a:lnSpc>
                <a:spcPct val="100000"/>
              </a:lnSpc>
              <a:spcBef>
                <a:spcPts val="0"/>
              </a:spcBef>
              <a:spcAft>
                <a:spcPts val="400"/>
              </a:spcAft>
            </a:pPr>
            <a:r>
              <a:rPr lang="tr-TR" dirty="0" smtClean="0"/>
              <a:t>Planlanmış </a:t>
            </a:r>
            <a:r>
              <a:rPr lang="tr-TR" b="1" dirty="0" smtClean="0">
                <a:solidFill>
                  <a:srgbClr val="C00000"/>
                </a:solidFill>
              </a:rPr>
              <a:t>Danışma Kurulu toplantısı </a:t>
            </a:r>
            <a:r>
              <a:rPr lang="tr-TR" dirty="0" smtClean="0"/>
              <a:t>ve </a:t>
            </a:r>
            <a:r>
              <a:rPr lang="tr-TR" b="1" dirty="0" smtClean="0">
                <a:solidFill>
                  <a:srgbClr val="C00000"/>
                </a:solidFill>
              </a:rPr>
              <a:t>PUKÖ döngüsü </a:t>
            </a:r>
            <a:r>
              <a:rPr lang="tr-TR" dirty="0" smtClean="0"/>
              <a:t>uygulamaları,</a:t>
            </a: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92</a:t>
            </a:fld>
            <a:endParaRPr lang="tr-TR"/>
          </a:p>
        </p:txBody>
      </p:sp>
    </p:spTree>
    <p:extLst>
      <p:ext uri="{BB962C8B-B14F-4D97-AF65-F5344CB8AC3E}">
        <p14:creationId xmlns:p14="http://schemas.microsoft.com/office/powerpoint/2010/main" val="19452543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09800" y="128336"/>
            <a:ext cx="8895423" cy="721895"/>
          </a:xfrm>
        </p:spPr>
        <p:txBody>
          <a:bodyPr>
            <a:normAutofit/>
          </a:bodyPr>
          <a:lstStyle/>
          <a:p>
            <a:pPr lvl="0" algn="ctr"/>
            <a:r>
              <a:rPr lang="tr-TR" sz="3200" b="1" dirty="0">
                <a:solidFill>
                  <a:srgbClr val="C00000"/>
                </a:solidFill>
              </a:rPr>
              <a:t>Birim Özelinde İyi Uygulama Örnekleri</a:t>
            </a:r>
            <a:endParaRPr lang="tr-TR" sz="3200" dirty="0">
              <a:solidFill>
                <a:srgbClr val="C00000"/>
              </a:solidFill>
              <a:latin typeface="+mn-lt"/>
            </a:endParaRPr>
          </a:p>
        </p:txBody>
      </p:sp>
      <p:sp>
        <p:nvSpPr>
          <p:cNvPr id="8" name="7 İçerik Yer Tutucusu"/>
          <p:cNvSpPr>
            <a:spLocks noGrp="1"/>
          </p:cNvSpPr>
          <p:nvPr>
            <p:ph idx="1"/>
          </p:nvPr>
        </p:nvSpPr>
        <p:spPr>
          <a:xfrm>
            <a:off x="545433" y="1459832"/>
            <a:ext cx="11213430" cy="4791893"/>
          </a:xfrm>
        </p:spPr>
        <p:txBody>
          <a:bodyPr>
            <a:normAutofit fontScale="92500"/>
          </a:bodyPr>
          <a:lstStyle/>
          <a:p>
            <a:pPr>
              <a:lnSpc>
                <a:spcPct val="110000"/>
              </a:lnSpc>
              <a:spcBef>
                <a:spcPts val="0"/>
              </a:spcBef>
              <a:spcAft>
                <a:spcPts val="400"/>
              </a:spcAft>
            </a:pPr>
            <a:r>
              <a:rPr lang="tr-TR" sz="3200" b="1" dirty="0" smtClean="0">
                <a:solidFill>
                  <a:srgbClr val="C00000"/>
                </a:solidFill>
              </a:rPr>
              <a:t>Evrak arşivleme </a:t>
            </a:r>
            <a:r>
              <a:rPr lang="tr-TR" sz="3200" dirty="0" smtClean="0"/>
              <a:t>konusunda gerçekleştirilen uygulamalar,</a:t>
            </a:r>
          </a:p>
          <a:p>
            <a:pPr>
              <a:lnSpc>
                <a:spcPct val="110000"/>
              </a:lnSpc>
              <a:spcBef>
                <a:spcPts val="0"/>
              </a:spcBef>
              <a:spcAft>
                <a:spcPts val="400"/>
              </a:spcAft>
            </a:pPr>
            <a:endParaRPr lang="tr-TR" sz="3200" dirty="0" smtClean="0"/>
          </a:p>
          <a:p>
            <a:pPr>
              <a:lnSpc>
                <a:spcPct val="110000"/>
              </a:lnSpc>
              <a:spcBef>
                <a:spcPts val="0"/>
              </a:spcBef>
              <a:spcAft>
                <a:spcPts val="400"/>
              </a:spcAft>
            </a:pPr>
            <a:r>
              <a:rPr lang="tr-TR" sz="3200" b="1" dirty="0" smtClean="0">
                <a:solidFill>
                  <a:srgbClr val="C00000"/>
                </a:solidFill>
              </a:rPr>
              <a:t>Ölçme ve değerlendirme </a:t>
            </a:r>
            <a:r>
              <a:rPr lang="tr-TR" sz="3200" dirty="0" smtClean="0"/>
              <a:t>konusunda gerçekleştirilen uygulamalar,</a:t>
            </a:r>
          </a:p>
          <a:p>
            <a:pPr>
              <a:lnSpc>
                <a:spcPct val="110000"/>
              </a:lnSpc>
              <a:spcBef>
                <a:spcPts val="0"/>
              </a:spcBef>
              <a:spcAft>
                <a:spcPts val="400"/>
              </a:spcAft>
            </a:pPr>
            <a:endParaRPr lang="tr-TR" sz="3200" dirty="0" smtClean="0"/>
          </a:p>
          <a:p>
            <a:pPr>
              <a:lnSpc>
                <a:spcPct val="110000"/>
              </a:lnSpc>
              <a:spcBef>
                <a:spcPts val="0"/>
              </a:spcBef>
              <a:spcAft>
                <a:spcPts val="400"/>
              </a:spcAft>
            </a:pPr>
            <a:r>
              <a:rPr lang="tr-TR" sz="3200" b="1" dirty="0" smtClean="0">
                <a:solidFill>
                  <a:srgbClr val="C00000"/>
                </a:solidFill>
              </a:rPr>
              <a:t>Fiziki imkan eksikliklerine rağmen süreçlerin devam ettirilmesi </a:t>
            </a:r>
            <a:r>
              <a:rPr lang="tr-TR" sz="3200" dirty="0" smtClean="0"/>
              <a:t>yönünde gösterilen üstün çaba,</a:t>
            </a:r>
          </a:p>
          <a:p>
            <a:pPr>
              <a:lnSpc>
                <a:spcPct val="110000"/>
              </a:lnSpc>
              <a:spcBef>
                <a:spcPts val="0"/>
              </a:spcBef>
              <a:spcAft>
                <a:spcPts val="400"/>
              </a:spcAft>
            </a:pPr>
            <a:endParaRPr lang="tr-TR" sz="3200" dirty="0"/>
          </a:p>
          <a:p>
            <a:pPr>
              <a:lnSpc>
                <a:spcPct val="110000"/>
              </a:lnSpc>
              <a:spcBef>
                <a:spcPts val="0"/>
              </a:spcBef>
              <a:spcAft>
                <a:spcPts val="400"/>
              </a:spcAft>
            </a:pPr>
            <a:r>
              <a:rPr lang="tr-TR" sz="3200" dirty="0" smtClean="0"/>
              <a:t>2023 yılı sonunda belirlenen geliştirmeye açık yönlerin </a:t>
            </a:r>
            <a:r>
              <a:rPr lang="tr-TR" sz="3200" b="1" dirty="0" smtClean="0">
                <a:solidFill>
                  <a:srgbClr val="C00000"/>
                </a:solidFill>
              </a:rPr>
              <a:t>iyileştirilmesi,</a:t>
            </a:r>
            <a:endParaRPr lang="tr-TR" sz="3200" b="1" dirty="0" smtClean="0">
              <a:solidFill>
                <a:srgbClr val="C00000"/>
              </a:solidFill>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93</a:t>
            </a:fld>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3912307640"/>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20252" y="199725"/>
            <a:ext cx="10266947" cy="634464"/>
          </a:xfrm>
        </p:spPr>
        <p:txBody>
          <a:bodyPr>
            <a:noAutofit/>
          </a:bodyPr>
          <a:lstStyle/>
          <a:p>
            <a:pPr lvl="0" algn="ctr"/>
            <a:r>
              <a:rPr lang="tr-TR" sz="2800" b="1" dirty="0" smtClean="0">
                <a:solidFill>
                  <a:srgbClr val="C00000"/>
                </a:solidFill>
                <a:latin typeface="+mn-lt"/>
              </a:rPr>
              <a:t>Birim Özelinde Karşılaşılan Geliştirmeye Açık Yönler</a:t>
            </a:r>
            <a:endParaRPr lang="tr-TR" sz="2800" dirty="0">
              <a:solidFill>
                <a:srgbClr val="C00000"/>
              </a:solidFill>
              <a:latin typeface="+mn-lt"/>
            </a:endParaRPr>
          </a:p>
        </p:txBody>
      </p:sp>
      <p:sp>
        <p:nvSpPr>
          <p:cNvPr id="8" name="7 İçerik Yer Tutucusu"/>
          <p:cNvSpPr>
            <a:spLocks noGrp="1"/>
          </p:cNvSpPr>
          <p:nvPr>
            <p:ph idx="1"/>
          </p:nvPr>
        </p:nvSpPr>
        <p:spPr>
          <a:xfrm>
            <a:off x="657726" y="1315453"/>
            <a:ext cx="11229473" cy="5040897"/>
          </a:xfrm>
        </p:spPr>
        <p:txBody>
          <a:bodyPr>
            <a:normAutofit/>
          </a:bodyPr>
          <a:lstStyle/>
          <a:p>
            <a:r>
              <a:rPr lang="tr-TR" sz="3200" dirty="0" smtClean="0"/>
              <a:t>Bazı birimlerde </a:t>
            </a:r>
            <a:r>
              <a:rPr lang="tr-TR" sz="3200" b="1" dirty="0" smtClean="0">
                <a:solidFill>
                  <a:srgbClr val="C00000"/>
                </a:solidFill>
              </a:rPr>
              <a:t>üst yönetimin kalite süreçlerini yeteri kadar sahiplenmemesi </a:t>
            </a:r>
            <a:r>
              <a:rPr lang="tr-TR" sz="3200" dirty="0" smtClean="0"/>
              <a:t>ve/veya </a:t>
            </a:r>
          </a:p>
          <a:p>
            <a:pPr>
              <a:buNone/>
            </a:pPr>
            <a:endParaRPr lang="tr-TR" sz="3200" dirty="0" smtClean="0"/>
          </a:p>
          <a:p>
            <a:r>
              <a:rPr lang="tr-TR" sz="3200" b="1" dirty="0" smtClean="0">
                <a:solidFill>
                  <a:srgbClr val="003399"/>
                </a:solidFill>
              </a:rPr>
              <a:t>Personelinin süreçlere sahip çıkmaması veya istekli çalışmaması,</a:t>
            </a:r>
          </a:p>
          <a:p>
            <a:endParaRPr lang="tr-TR" sz="3200" b="1" dirty="0">
              <a:solidFill>
                <a:srgbClr val="003399"/>
              </a:solidFill>
            </a:endParaRPr>
          </a:p>
          <a:p>
            <a:r>
              <a:rPr lang="tr-TR" sz="3200" b="1" dirty="0" smtClean="0">
                <a:solidFill>
                  <a:srgbClr val="003399"/>
                </a:solidFill>
              </a:rPr>
              <a:t>Kalite süreçlerini önemsememe, </a:t>
            </a:r>
          </a:p>
          <a:p>
            <a:endParaRPr lang="tr-TR" sz="3200" b="1" dirty="0">
              <a:solidFill>
                <a:srgbClr val="003399"/>
              </a:solidFill>
            </a:endParaRPr>
          </a:p>
        </p:txBody>
      </p:sp>
      <p:sp>
        <p:nvSpPr>
          <p:cNvPr id="4" name="3 Veri Yer Tutucusu"/>
          <p:cNvSpPr>
            <a:spLocks noGrp="1"/>
          </p:cNvSpPr>
          <p:nvPr>
            <p:ph type="dt" sz="half" idx="10"/>
          </p:nvPr>
        </p:nvSpPr>
        <p:spPr/>
        <p:txBody>
          <a:bodyPr/>
          <a:lstStyle/>
          <a:p>
            <a:fld id="{CB60EAB2-ED62-452C-B156-841D92624FA8}" type="datetime1">
              <a:rPr lang="tr-TR" smtClean="0"/>
              <a:pPr/>
              <a:t>25.12.2024</a:t>
            </a:fld>
            <a:endParaRPr lang="tr-TR"/>
          </a:p>
        </p:txBody>
      </p:sp>
      <p:sp>
        <p:nvSpPr>
          <p:cNvPr id="5" name="4 Slayt Numarası Yer Tutucusu"/>
          <p:cNvSpPr>
            <a:spLocks noGrp="1"/>
          </p:cNvSpPr>
          <p:nvPr>
            <p:ph type="sldNum" sz="quarter" idx="12"/>
          </p:nvPr>
        </p:nvSpPr>
        <p:spPr/>
        <p:txBody>
          <a:bodyPr/>
          <a:lstStyle/>
          <a:p>
            <a:fld id="{993F692B-8A7A-473C-8BE4-D66C8DE9A1BF}" type="slidenum">
              <a:rPr lang="tr-TR" smtClean="0"/>
              <a:pPr/>
              <a:t>94</a:t>
            </a:fld>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2611" y="5869367"/>
            <a:ext cx="529389" cy="53674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1716506" y="0"/>
            <a:ext cx="10275470" cy="737937"/>
          </a:xfrm>
        </p:spPr>
        <p:txBody>
          <a:bodyPr>
            <a:normAutofit/>
          </a:bodyPr>
          <a:lstStyle/>
          <a:p>
            <a:pPr algn="ctr"/>
            <a:r>
              <a:rPr lang="tr-TR"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KİDR’lerde</a:t>
            </a:r>
            <a:r>
              <a:rPr lang="tr-T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tr-TR" sz="28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Sık Karşılaşılan Problemler – </a:t>
            </a:r>
            <a:r>
              <a:rPr lang="tr-TR" sz="2800" b="1" dirty="0" smtClean="0">
                <a:solidFill>
                  <a:srgbClr val="0000CC"/>
                </a:solidFill>
                <a:latin typeface="Calibri" panose="020F0502020204030204" pitchFamily="34" charset="0"/>
                <a:ea typeface="Calibri" panose="020F0502020204030204" pitchFamily="34" charset="0"/>
                <a:cs typeface="Calibri" panose="020F0502020204030204" pitchFamily="34" charset="0"/>
              </a:rPr>
              <a:t>2022 </a:t>
            </a:r>
            <a:r>
              <a:rPr lang="tr-TR" sz="2800" b="1" dirty="0">
                <a:solidFill>
                  <a:srgbClr val="0000CC"/>
                </a:solidFill>
                <a:latin typeface="Calibri" panose="020F0502020204030204" pitchFamily="34" charset="0"/>
                <a:ea typeface="Calibri" panose="020F0502020204030204" pitchFamily="34" charset="0"/>
                <a:cs typeface="Calibri" panose="020F0502020204030204" pitchFamily="34" charset="0"/>
              </a:rPr>
              <a:t>Durum Raporu</a:t>
            </a:r>
          </a:p>
        </p:txBody>
      </p:sp>
      <p:sp>
        <p:nvSpPr>
          <p:cNvPr id="4" name="Veri Yer Tutucusu 3"/>
          <p:cNvSpPr>
            <a:spLocks noGrp="1"/>
          </p:cNvSpPr>
          <p:nvPr>
            <p:ph type="dt" sz="half" idx="10"/>
          </p:nvPr>
        </p:nvSpPr>
        <p:spPr/>
        <p:txBody>
          <a:bodyPr/>
          <a:lstStyle/>
          <a:p>
            <a:fld id="{1597167B-9759-4EA5-A53B-C2458A1197E1}" type="datetime1">
              <a:rPr lang="tr-TR" smtClean="0"/>
              <a:t>25.12.2024</a:t>
            </a:fld>
            <a:endParaRPr lang="tr-TR"/>
          </a:p>
        </p:txBody>
      </p:sp>
      <p:sp>
        <p:nvSpPr>
          <p:cNvPr id="5" name="Altbilgi Yer Tutucusu 4"/>
          <p:cNvSpPr>
            <a:spLocks noGrp="1"/>
          </p:cNvSpPr>
          <p:nvPr>
            <p:ph type="ftr" sz="quarter" idx="11"/>
          </p:nvPr>
        </p:nvSpPr>
        <p:spPr/>
        <p:txBody>
          <a:bodyPr/>
          <a:lstStyle/>
          <a:p>
            <a:r>
              <a:rPr lang="tr-TR" smtClean="0"/>
              <a:t>TRÜ KALİTE KOORDİNATÖRLÜĞÜ</a:t>
            </a:r>
            <a:endParaRPr lang="tr-TR"/>
          </a:p>
        </p:txBody>
      </p:sp>
      <p:sp>
        <p:nvSpPr>
          <p:cNvPr id="6" name="Slayt Numarası Yer Tutucusu 5"/>
          <p:cNvSpPr>
            <a:spLocks noGrp="1"/>
          </p:cNvSpPr>
          <p:nvPr>
            <p:ph type="sldNum" sz="quarter" idx="12"/>
          </p:nvPr>
        </p:nvSpPr>
        <p:spPr/>
        <p:txBody>
          <a:bodyPr/>
          <a:lstStyle/>
          <a:p>
            <a:fld id="{DDCE7859-ABE5-4F86-9590-63E6FFC2B8A3}" type="slidenum">
              <a:rPr lang="tr-TR" smtClean="0"/>
              <a:pPr/>
              <a:t>95</a:t>
            </a:fld>
            <a:endParaRPr lang="tr-TR"/>
          </a:p>
        </p:txBody>
      </p:sp>
      <p:pic>
        <p:nvPicPr>
          <p:cNvPr id="8" name="Resim 7">
            <a:extLst>
              <a:ext uri="{FF2B5EF4-FFF2-40B4-BE49-F238E27FC236}">
                <a16:creationId xmlns:a16="http://schemas.microsoft.com/office/drawing/2014/main" id="{566F54D6-90B0-4A89-9EF7-CA317286FD77}"/>
              </a:ext>
            </a:extLst>
          </p:cNvPr>
          <p:cNvPicPr>
            <a:picLocks noChangeAspect="1"/>
          </p:cNvPicPr>
          <p:nvPr/>
        </p:nvPicPr>
        <p:blipFill>
          <a:blip r:embed="rId2"/>
          <a:stretch>
            <a:fillRect/>
          </a:stretch>
        </p:blipFill>
        <p:spPr>
          <a:xfrm>
            <a:off x="417096" y="1216650"/>
            <a:ext cx="11574880" cy="5208278"/>
          </a:xfrm>
          <a:prstGeom prst="rect">
            <a:avLst/>
          </a:prstGeom>
        </p:spPr>
      </p:pic>
    </p:spTree>
    <p:extLst>
      <p:ext uri="{BB962C8B-B14F-4D97-AF65-F5344CB8AC3E}">
        <p14:creationId xmlns:p14="http://schemas.microsoft.com/office/powerpoint/2010/main" val="4180085361"/>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1133060" y="139337"/>
            <a:ext cx="10220739" cy="685611"/>
          </a:xfrm>
        </p:spPr>
        <p:txBody>
          <a:bodyPr>
            <a:normAutofit fontScale="90000"/>
          </a:bodyPr>
          <a:lstStyle/>
          <a:p>
            <a:pPr algn="ctr"/>
            <a:r>
              <a:rPr lang="tr-TR" b="1" dirty="0" err="1" smtClean="0">
                <a:solidFill>
                  <a:srgbClr val="FF0000"/>
                </a:solidFill>
              </a:rPr>
              <a:t>KİDR’lerde</a:t>
            </a:r>
            <a:r>
              <a:rPr lang="tr-TR" b="1" dirty="0" smtClean="0">
                <a:solidFill>
                  <a:srgbClr val="FF0000"/>
                </a:solidFill>
              </a:rPr>
              <a:t> </a:t>
            </a:r>
            <a:r>
              <a:rPr lang="tr-TR" b="1" dirty="0">
                <a:solidFill>
                  <a:srgbClr val="FF0000"/>
                </a:solidFill>
              </a:rPr>
              <a:t>Sık Karşılaşılan </a:t>
            </a:r>
            <a:r>
              <a:rPr lang="tr-TR" b="1" dirty="0" smtClean="0">
                <a:solidFill>
                  <a:srgbClr val="FF0000"/>
                </a:solidFill>
              </a:rPr>
              <a:t>Problemler</a:t>
            </a:r>
            <a:endParaRPr lang="tr-TR" dirty="0"/>
          </a:p>
        </p:txBody>
      </p:sp>
      <p:sp>
        <p:nvSpPr>
          <p:cNvPr id="6" name="İçerik Yer Tutucusu 5"/>
          <p:cNvSpPr>
            <a:spLocks noGrp="1"/>
          </p:cNvSpPr>
          <p:nvPr>
            <p:ph idx="1"/>
          </p:nvPr>
        </p:nvSpPr>
        <p:spPr>
          <a:xfrm>
            <a:off x="721895" y="1283368"/>
            <a:ext cx="11252391" cy="5008103"/>
          </a:xfrm>
        </p:spPr>
        <p:txBody>
          <a:bodyPr>
            <a:normAutofit/>
          </a:bodyPr>
          <a:lstStyle/>
          <a:p>
            <a:pPr>
              <a:lnSpc>
                <a:spcPct val="110000"/>
              </a:lnSpc>
              <a:spcBef>
                <a:spcPts val="0"/>
              </a:spcBef>
              <a:spcAft>
                <a:spcPts val="400"/>
              </a:spcAft>
            </a:pPr>
            <a:r>
              <a:rPr lang="en-US" b="1" u="sng" dirty="0" err="1">
                <a:solidFill>
                  <a:srgbClr val="0000CC"/>
                </a:solidFill>
              </a:rPr>
              <a:t>Gerçekleştirilemeyen</a:t>
            </a:r>
            <a:r>
              <a:rPr lang="en-US" b="1" u="sng" dirty="0">
                <a:solidFill>
                  <a:srgbClr val="0000CC"/>
                </a:solidFill>
              </a:rPr>
              <a:t> </a:t>
            </a:r>
            <a:r>
              <a:rPr lang="en-US" b="1" u="sng" dirty="0" err="1">
                <a:solidFill>
                  <a:srgbClr val="0000CC"/>
                </a:solidFill>
              </a:rPr>
              <a:t>iyileştirmelerin</a:t>
            </a:r>
            <a:r>
              <a:rPr lang="en-US" b="1" u="sng" dirty="0">
                <a:solidFill>
                  <a:srgbClr val="0000CC"/>
                </a:solidFill>
              </a:rPr>
              <a:t> </a:t>
            </a:r>
            <a:r>
              <a:rPr lang="en-US" b="1" dirty="0" err="1">
                <a:solidFill>
                  <a:srgbClr val="FF0000"/>
                </a:solidFill>
              </a:rPr>
              <a:t>nedenlerinin</a:t>
            </a:r>
            <a:r>
              <a:rPr lang="en-US" b="1" dirty="0">
                <a:solidFill>
                  <a:srgbClr val="FF0000"/>
                </a:solidFill>
              </a:rPr>
              <a:t> </a:t>
            </a:r>
            <a:r>
              <a:rPr lang="en-US" b="1" dirty="0" err="1">
                <a:solidFill>
                  <a:srgbClr val="FF0000"/>
                </a:solidFill>
              </a:rPr>
              <a:t>irdelenmemesi</a:t>
            </a:r>
            <a:r>
              <a:rPr lang="en-US" b="1" dirty="0">
                <a:solidFill>
                  <a:srgbClr val="FF0000"/>
                </a:solidFill>
              </a:rPr>
              <a:t> </a:t>
            </a:r>
            <a:r>
              <a:rPr lang="en-US" i="1" dirty="0"/>
              <a:t>(</a:t>
            </a:r>
            <a:r>
              <a:rPr lang="en-US" i="1" dirty="0" err="1"/>
              <a:t>Süre</a:t>
            </a:r>
            <a:r>
              <a:rPr lang="en-US" i="1" dirty="0"/>
              <a:t>, </a:t>
            </a:r>
            <a:r>
              <a:rPr lang="en-US" i="1" dirty="0" err="1"/>
              <a:t>kaynak</a:t>
            </a:r>
            <a:r>
              <a:rPr lang="tr-TR" i="1" dirty="0"/>
              <a:t> </a:t>
            </a:r>
            <a:r>
              <a:rPr lang="en-US" i="1" dirty="0" err="1"/>
              <a:t>yetersizliği</a:t>
            </a:r>
            <a:r>
              <a:rPr lang="en-US" i="1" dirty="0"/>
              <a:t>...</a:t>
            </a:r>
            <a:r>
              <a:rPr lang="en-US" i="1" dirty="0" err="1" smtClean="0"/>
              <a:t>vb</a:t>
            </a:r>
            <a:r>
              <a:rPr lang="tr-TR" i="1" dirty="0" smtClean="0"/>
              <a:t>,),</a:t>
            </a:r>
            <a:r>
              <a:rPr lang="en-US" i="1" dirty="0"/>
              <a:t> </a:t>
            </a:r>
            <a:endParaRPr lang="tr-TR" i="1" dirty="0" smtClean="0"/>
          </a:p>
          <a:p>
            <a:pPr>
              <a:lnSpc>
                <a:spcPct val="110000"/>
              </a:lnSpc>
              <a:spcBef>
                <a:spcPts val="0"/>
              </a:spcBef>
              <a:spcAft>
                <a:spcPts val="400"/>
              </a:spcAft>
            </a:pPr>
            <a:endParaRPr lang="tr-TR" dirty="0" smtClean="0">
              <a:solidFill>
                <a:srgbClr val="FF0000"/>
              </a:solidFill>
            </a:endParaRPr>
          </a:p>
          <a:p>
            <a:pPr>
              <a:lnSpc>
                <a:spcPct val="110000"/>
              </a:lnSpc>
              <a:spcBef>
                <a:spcPts val="0"/>
              </a:spcBef>
              <a:spcAft>
                <a:spcPts val="400"/>
              </a:spcAft>
            </a:pPr>
            <a:r>
              <a:rPr lang="en-US" b="1" u="sng" dirty="0" err="1" smtClean="0">
                <a:solidFill>
                  <a:srgbClr val="0000CC"/>
                </a:solidFill>
              </a:rPr>
              <a:t>Gerçekleşen</a:t>
            </a:r>
            <a:r>
              <a:rPr lang="en-US" b="1" u="sng" dirty="0" smtClean="0">
                <a:solidFill>
                  <a:srgbClr val="0000CC"/>
                </a:solidFill>
              </a:rPr>
              <a:t> </a:t>
            </a:r>
            <a:r>
              <a:rPr lang="en-US" b="1" u="sng" dirty="0" err="1">
                <a:solidFill>
                  <a:srgbClr val="0000CC"/>
                </a:solidFill>
              </a:rPr>
              <a:t>iyileştirmeler</a:t>
            </a:r>
            <a:r>
              <a:rPr lang="en-US" b="1" u="sng" dirty="0">
                <a:solidFill>
                  <a:srgbClr val="0000CC"/>
                </a:solidFill>
              </a:rPr>
              <a:t> </a:t>
            </a:r>
            <a:r>
              <a:rPr lang="en-US" dirty="0" err="1"/>
              <a:t>hakkında</a:t>
            </a:r>
            <a:r>
              <a:rPr lang="en-US" dirty="0">
                <a:solidFill>
                  <a:srgbClr val="0000CC"/>
                </a:solidFill>
              </a:rPr>
              <a:t> </a:t>
            </a:r>
            <a:r>
              <a:rPr lang="en-US" b="1" u="sng" dirty="0" err="1">
                <a:solidFill>
                  <a:srgbClr val="FF0000"/>
                </a:solidFill>
              </a:rPr>
              <a:t>yeterli</a:t>
            </a:r>
            <a:r>
              <a:rPr lang="en-US" b="1" u="sng" dirty="0">
                <a:solidFill>
                  <a:srgbClr val="FF0000"/>
                </a:solidFill>
              </a:rPr>
              <a:t> </a:t>
            </a:r>
            <a:r>
              <a:rPr lang="en-US" b="1" u="sng" dirty="0" err="1">
                <a:solidFill>
                  <a:srgbClr val="FF0000"/>
                </a:solidFill>
              </a:rPr>
              <a:t>bilgi</a:t>
            </a:r>
            <a:r>
              <a:rPr lang="en-US" b="1" u="sng" dirty="0">
                <a:solidFill>
                  <a:srgbClr val="FF0000"/>
                </a:solidFill>
              </a:rPr>
              <a:t> </a:t>
            </a:r>
            <a:r>
              <a:rPr lang="en-US" b="1" u="sng" dirty="0" err="1">
                <a:solidFill>
                  <a:srgbClr val="FF0000"/>
                </a:solidFill>
              </a:rPr>
              <a:t>bulunmaması</a:t>
            </a:r>
            <a:r>
              <a:rPr lang="tr-TR" dirty="0">
                <a:solidFill>
                  <a:srgbClr val="0000CC"/>
                </a:solidFill>
              </a:rPr>
              <a:t>,</a:t>
            </a:r>
            <a:endParaRPr lang="tr-TR" dirty="0" smtClean="0">
              <a:solidFill>
                <a:srgbClr val="0000CC"/>
              </a:solidFill>
            </a:endParaRPr>
          </a:p>
          <a:p>
            <a:pPr>
              <a:lnSpc>
                <a:spcPct val="110000"/>
              </a:lnSpc>
              <a:spcBef>
                <a:spcPts val="0"/>
              </a:spcBef>
              <a:spcAft>
                <a:spcPts val="400"/>
              </a:spcAft>
            </a:pPr>
            <a:endParaRPr lang="tr-TR" dirty="0" smtClean="0">
              <a:solidFill>
                <a:srgbClr val="0000CC"/>
              </a:solidFill>
            </a:endParaRPr>
          </a:p>
          <a:p>
            <a:pPr>
              <a:lnSpc>
                <a:spcPct val="110000"/>
              </a:lnSpc>
              <a:spcBef>
                <a:spcPts val="0"/>
              </a:spcBef>
              <a:spcAft>
                <a:spcPts val="400"/>
              </a:spcAft>
            </a:pPr>
            <a:r>
              <a:rPr lang="en-US" b="1" dirty="0" err="1">
                <a:solidFill>
                  <a:srgbClr val="FF0000"/>
                </a:solidFill>
              </a:rPr>
              <a:t>İç</a:t>
            </a:r>
            <a:r>
              <a:rPr lang="en-US" b="1" dirty="0">
                <a:solidFill>
                  <a:srgbClr val="FF0000"/>
                </a:solidFill>
              </a:rPr>
              <a:t> </a:t>
            </a:r>
            <a:r>
              <a:rPr lang="en-US" b="1" dirty="0" err="1">
                <a:solidFill>
                  <a:srgbClr val="FF0000"/>
                </a:solidFill>
              </a:rPr>
              <a:t>değerlendirme</a:t>
            </a:r>
            <a:r>
              <a:rPr lang="en-US" b="1" dirty="0">
                <a:solidFill>
                  <a:srgbClr val="FF0000"/>
                </a:solidFill>
              </a:rPr>
              <a:t> </a:t>
            </a:r>
            <a:r>
              <a:rPr lang="en-US" b="1" dirty="0" err="1">
                <a:solidFill>
                  <a:srgbClr val="FF0000"/>
                </a:solidFill>
              </a:rPr>
              <a:t>çalışmalarına</a:t>
            </a:r>
            <a:r>
              <a:rPr lang="en-US" b="1" dirty="0">
                <a:solidFill>
                  <a:srgbClr val="FF0000"/>
                </a:solidFill>
              </a:rPr>
              <a:t> </a:t>
            </a:r>
            <a:r>
              <a:rPr lang="en-US" b="1" dirty="0" err="1">
                <a:solidFill>
                  <a:srgbClr val="FF0000"/>
                </a:solidFill>
              </a:rPr>
              <a:t>ilişkin</a:t>
            </a:r>
            <a:r>
              <a:rPr lang="en-US" b="1" dirty="0">
                <a:solidFill>
                  <a:srgbClr val="FF0000"/>
                </a:solidFill>
              </a:rPr>
              <a:t> </a:t>
            </a:r>
            <a:r>
              <a:rPr lang="en-US" b="1" u="sng" dirty="0" err="1">
                <a:solidFill>
                  <a:srgbClr val="0000CC"/>
                </a:solidFill>
              </a:rPr>
              <a:t>kapsayıcılık</a:t>
            </a:r>
            <a:r>
              <a:rPr lang="en-US" b="1" u="sng" dirty="0">
                <a:solidFill>
                  <a:srgbClr val="0000CC"/>
                </a:solidFill>
              </a:rPr>
              <a:t> </a:t>
            </a:r>
            <a:r>
              <a:rPr lang="en-US" b="1" u="sng" dirty="0" err="1">
                <a:solidFill>
                  <a:srgbClr val="0000CC"/>
                </a:solidFill>
              </a:rPr>
              <a:t>ve</a:t>
            </a:r>
            <a:r>
              <a:rPr lang="en-US" b="1" u="sng" dirty="0">
                <a:solidFill>
                  <a:srgbClr val="0000CC"/>
                </a:solidFill>
              </a:rPr>
              <a:t> </a:t>
            </a:r>
            <a:r>
              <a:rPr lang="en-US" b="1" u="sng" dirty="0" err="1">
                <a:solidFill>
                  <a:srgbClr val="0000CC"/>
                </a:solidFill>
              </a:rPr>
              <a:t>katılımcılığın</a:t>
            </a:r>
            <a:r>
              <a:rPr lang="en-US" b="1" u="sng" dirty="0">
                <a:solidFill>
                  <a:srgbClr val="0000CC"/>
                </a:solidFill>
              </a:rPr>
              <a:t> </a:t>
            </a:r>
            <a:r>
              <a:rPr lang="en-US" b="1" u="sng" dirty="0" err="1">
                <a:solidFill>
                  <a:srgbClr val="0000CC"/>
                </a:solidFill>
              </a:rPr>
              <a:t>zayıf</a:t>
            </a:r>
            <a:r>
              <a:rPr lang="en-US" b="1" u="sng" dirty="0">
                <a:solidFill>
                  <a:srgbClr val="0000CC"/>
                </a:solidFill>
              </a:rPr>
              <a:t> </a:t>
            </a:r>
            <a:r>
              <a:rPr lang="en-US" b="1" u="sng" dirty="0" err="1" smtClean="0">
                <a:solidFill>
                  <a:srgbClr val="0000CC"/>
                </a:solidFill>
              </a:rPr>
              <a:t>olması</a:t>
            </a:r>
            <a:r>
              <a:rPr lang="tr-TR" b="1" u="sng" dirty="0" smtClean="0">
                <a:solidFill>
                  <a:srgbClr val="0000CC"/>
                </a:solidFill>
              </a:rPr>
              <a:t>,</a:t>
            </a:r>
            <a:r>
              <a:rPr lang="en-US" b="1" u="sng" dirty="0">
                <a:solidFill>
                  <a:srgbClr val="0000CC"/>
                </a:solidFill>
              </a:rPr>
              <a:t> </a:t>
            </a:r>
            <a:endParaRPr lang="tr-TR" b="1" u="sng" dirty="0" smtClean="0">
              <a:solidFill>
                <a:srgbClr val="0000CC"/>
              </a:solidFill>
            </a:endParaRPr>
          </a:p>
          <a:p>
            <a:pPr>
              <a:lnSpc>
                <a:spcPct val="110000"/>
              </a:lnSpc>
              <a:spcBef>
                <a:spcPts val="0"/>
              </a:spcBef>
              <a:spcAft>
                <a:spcPts val="400"/>
              </a:spcAft>
            </a:pPr>
            <a:endParaRPr lang="tr-TR" dirty="0" smtClean="0">
              <a:solidFill>
                <a:srgbClr val="0000CC"/>
              </a:solidFill>
            </a:endParaRPr>
          </a:p>
          <a:p>
            <a:pPr>
              <a:lnSpc>
                <a:spcPct val="110000"/>
              </a:lnSpc>
              <a:spcBef>
                <a:spcPts val="0"/>
              </a:spcBef>
              <a:spcAft>
                <a:spcPts val="400"/>
              </a:spcAft>
            </a:pPr>
            <a:r>
              <a:rPr lang="en-US" b="1" u="sng" dirty="0" err="1">
                <a:solidFill>
                  <a:srgbClr val="0000CC"/>
                </a:solidFill>
              </a:rPr>
              <a:t>Kanıtların</a:t>
            </a:r>
            <a:r>
              <a:rPr lang="en-US" dirty="0">
                <a:solidFill>
                  <a:srgbClr val="FF0000"/>
                </a:solidFill>
              </a:rPr>
              <a:t> </a:t>
            </a:r>
            <a:r>
              <a:rPr lang="en-US" b="1" dirty="0" err="1">
                <a:solidFill>
                  <a:srgbClr val="FF0000"/>
                </a:solidFill>
              </a:rPr>
              <a:t>rapordaki</a:t>
            </a:r>
            <a:r>
              <a:rPr lang="en-US" b="1" dirty="0">
                <a:solidFill>
                  <a:srgbClr val="FF0000"/>
                </a:solidFill>
              </a:rPr>
              <a:t> </a:t>
            </a:r>
            <a:r>
              <a:rPr lang="en-US" b="1" dirty="0" err="1">
                <a:solidFill>
                  <a:srgbClr val="FF0000"/>
                </a:solidFill>
              </a:rPr>
              <a:t>bilgi</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açıklamaları</a:t>
            </a:r>
            <a:r>
              <a:rPr lang="en-US" b="1" dirty="0">
                <a:solidFill>
                  <a:srgbClr val="FF0000"/>
                </a:solidFill>
              </a:rPr>
              <a:t> </a:t>
            </a:r>
            <a:r>
              <a:rPr lang="en-US" b="1" dirty="0" err="1">
                <a:solidFill>
                  <a:srgbClr val="FF0000"/>
                </a:solidFill>
              </a:rPr>
              <a:t>desteklemekte</a:t>
            </a:r>
            <a:r>
              <a:rPr lang="en-US" b="1" dirty="0">
                <a:solidFill>
                  <a:srgbClr val="FF0000"/>
                </a:solidFill>
              </a:rPr>
              <a:t> </a:t>
            </a:r>
            <a:r>
              <a:rPr lang="en-US" b="1" u="sng" dirty="0" err="1">
                <a:solidFill>
                  <a:srgbClr val="0000CC"/>
                </a:solidFill>
              </a:rPr>
              <a:t>yetersiz</a:t>
            </a:r>
            <a:r>
              <a:rPr lang="en-US" b="1" u="sng" dirty="0">
                <a:solidFill>
                  <a:srgbClr val="0000CC"/>
                </a:solidFill>
              </a:rPr>
              <a:t> </a:t>
            </a:r>
            <a:r>
              <a:rPr lang="en-US" b="1" u="sng" dirty="0" err="1" smtClean="0">
                <a:solidFill>
                  <a:srgbClr val="0000CC"/>
                </a:solidFill>
              </a:rPr>
              <a:t>kalması</a:t>
            </a:r>
            <a:r>
              <a:rPr lang="tr-TR" b="1" u="sng" dirty="0" smtClean="0">
                <a:solidFill>
                  <a:srgbClr val="0000CC"/>
                </a:solidFill>
              </a:rPr>
              <a:t>,</a:t>
            </a:r>
          </a:p>
        </p:txBody>
      </p:sp>
      <p:sp>
        <p:nvSpPr>
          <p:cNvPr id="2" name="Veri Yer Tutucusu 1"/>
          <p:cNvSpPr>
            <a:spLocks noGrp="1"/>
          </p:cNvSpPr>
          <p:nvPr>
            <p:ph type="dt" sz="half" idx="10"/>
          </p:nvPr>
        </p:nvSpPr>
        <p:spPr/>
        <p:txBody>
          <a:bodyPr/>
          <a:lstStyle/>
          <a:p>
            <a:fld id="{5D64C283-B31E-4E65-962B-31284A807621}" type="datetime1">
              <a:rPr lang="tr-TR" smtClean="0"/>
              <a:t>25.12.2024</a:t>
            </a:fld>
            <a:endParaRPr lang="tr-TR"/>
          </a:p>
        </p:txBody>
      </p:sp>
      <p:sp>
        <p:nvSpPr>
          <p:cNvPr id="3" name="Altbilgi Yer Tutucusu 2"/>
          <p:cNvSpPr>
            <a:spLocks noGrp="1"/>
          </p:cNvSpPr>
          <p:nvPr>
            <p:ph type="ftr" sz="quarter" idx="11"/>
          </p:nvPr>
        </p:nvSpPr>
        <p:spPr/>
        <p:txBody>
          <a:bodyPr/>
          <a:lstStyle/>
          <a:p>
            <a:r>
              <a:rPr lang="tr-TR" smtClean="0"/>
              <a:t>TRÜ KALİTE KOORDİNATÖRLÜĞÜ</a:t>
            </a:r>
            <a:endParaRPr lang="tr-TR"/>
          </a:p>
        </p:txBody>
      </p:sp>
      <p:sp>
        <p:nvSpPr>
          <p:cNvPr id="4" name="Slayt Numarası Yer Tutucusu 3"/>
          <p:cNvSpPr>
            <a:spLocks noGrp="1"/>
          </p:cNvSpPr>
          <p:nvPr>
            <p:ph type="sldNum" sz="quarter" idx="12"/>
          </p:nvPr>
        </p:nvSpPr>
        <p:spPr/>
        <p:txBody>
          <a:bodyPr/>
          <a:lstStyle/>
          <a:p>
            <a:fld id="{DDCE7859-ABE5-4F86-9590-63E6FFC2B8A3}" type="slidenum">
              <a:rPr lang="tr-TR" smtClean="0"/>
              <a:pPr/>
              <a:t>96</a:t>
            </a:fld>
            <a:endParaRPr lang="tr-TR"/>
          </a:p>
        </p:txBody>
      </p:sp>
    </p:spTree>
    <p:extLst>
      <p:ext uri="{BB962C8B-B14F-4D97-AF65-F5344CB8AC3E}">
        <p14:creationId xmlns:p14="http://schemas.microsoft.com/office/powerpoint/2010/main" val="141659541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2181726" y="95251"/>
            <a:ext cx="9172073" cy="729698"/>
          </a:xfrm>
        </p:spPr>
        <p:txBody>
          <a:bodyPr>
            <a:normAutofit/>
          </a:bodyPr>
          <a:lstStyle/>
          <a:p>
            <a:pPr algn="ctr"/>
            <a:r>
              <a:rPr lang="tr-TR" sz="3600" b="1" dirty="0" err="1" smtClean="0">
                <a:solidFill>
                  <a:srgbClr val="FF0000"/>
                </a:solidFill>
              </a:rPr>
              <a:t>KİDR’lerde</a:t>
            </a:r>
            <a:r>
              <a:rPr lang="tr-TR" sz="3600" b="1" dirty="0" smtClean="0">
                <a:solidFill>
                  <a:srgbClr val="FF0000"/>
                </a:solidFill>
              </a:rPr>
              <a:t> </a:t>
            </a:r>
            <a:r>
              <a:rPr lang="tr-TR" sz="3600" b="1" dirty="0">
                <a:solidFill>
                  <a:srgbClr val="FF0000"/>
                </a:solidFill>
              </a:rPr>
              <a:t>Sık Karşılaşılan </a:t>
            </a:r>
            <a:r>
              <a:rPr lang="tr-TR" sz="3600" b="1" dirty="0" smtClean="0">
                <a:solidFill>
                  <a:srgbClr val="FF0000"/>
                </a:solidFill>
              </a:rPr>
              <a:t>Problemler</a:t>
            </a:r>
            <a:endParaRPr lang="tr-TR" sz="3600" dirty="0">
              <a:solidFill>
                <a:srgbClr val="FF0000"/>
              </a:solidFill>
            </a:endParaRPr>
          </a:p>
        </p:txBody>
      </p:sp>
      <p:sp>
        <p:nvSpPr>
          <p:cNvPr id="6" name="İçerik Yer Tutucusu 5"/>
          <p:cNvSpPr>
            <a:spLocks noGrp="1"/>
          </p:cNvSpPr>
          <p:nvPr>
            <p:ph idx="1"/>
          </p:nvPr>
        </p:nvSpPr>
        <p:spPr>
          <a:xfrm>
            <a:off x="657725" y="1315453"/>
            <a:ext cx="11220765" cy="5035650"/>
          </a:xfrm>
        </p:spPr>
        <p:txBody>
          <a:bodyPr>
            <a:noAutofit/>
          </a:bodyPr>
          <a:lstStyle/>
          <a:p>
            <a:pPr>
              <a:lnSpc>
                <a:spcPct val="110000"/>
              </a:lnSpc>
              <a:spcBef>
                <a:spcPts val="0"/>
              </a:spcBef>
              <a:spcAft>
                <a:spcPts val="400"/>
              </a:spcAft>
            </a:pPr>
            <a:r>
              <a:rPr lang="en-US" sz="3200" dirty="0" smtClean="0">
                <a:solidFill>
                  <a:srgbClr val="0000CC"/>
                </a:solidFill>
              </a:rPr>
              <a:t>Alt </a:t>
            </a:r>
            <a:r>
              <a:rPr lang="en-US" sz="3200" dirty="0" err="1">
                <a:solidFill>
                  <a:srgbClr val="0000CC"/>
                </a:solidFill>
              </a:rPr>
              <a:t>ölçütlerin</a:t>
            </a:r>
            <a:r>
              <a:rPr lang="en-US" sz="3200" dirty="0">
                <a:solidFill>
                  <a:srgbClr val="0000CC"/>
                </a:solidFill>
              </a:rPr>
              <a:t> </a:t>
            </a:r>
            <a:r>
              <a:rPr lang="en-US" sz="3200" dirty="0" err="1">
                <a:solidFill>
                  <a:srgbClr val="0000CC"/>
                </a:solidFill>
              </a:rPr>
              <a:t>değerlendirilmesinde</a:t>
            </a:r>
            <a:r>
              <a:rPr lang="en-US" sz="3200" dirty="0">
                <a:solidFill>
                  <a:srgbClr val="0000CC"/>
                </a:solidFill>
              </a:rPr>
              <a:t> </a:t>
            </a:r>
            <a:r>
              <a:rPr lang="en-US" sz="3200" b="1" u="sng" dirty="0" err="1">
                <a:solidFill>
                  <a:srgbClr val="FF0000"/>
                </a:solidFill>
              </a:rPr>
              <a:t>iyileştirme</a:t>
            </a:r>
            <a:r>
              <a:rPr lang="en-US" sz="3200" b="1" u="sng" dirty="0">
                <a:solidFill>
                  <a:srgbClr val="FF0000"/>
                </a:solidFill>
              </a:rPr>
              <a:t>/</a:t>
            </a:r>
            <a:r>
              <a:rPr lang="en-US" sz="3200" b="1" u="sng" dirty="0" err="1">
                <a:solidFill>
                  <a:srgbClr val="FF0000"/>
                </a:solidFill>
              </a:rPr>
              <a:t>önlem</a:t>
            </a:r>
            <a:r>
              <a:rPr lang="en-US" sz="3200" b="1" u="sng" dirty="0">
                <a:solidFill>
                  <a:srgbClr val="FF0000"/>
                </a:solidFill>
              </a:rPr>
              <a:t> alma </a:t>
            </a:r>
            <a:r>
              <a:rPr lang="en-US" sz="3200" b="1" u="sng" dirty="0" err="1">
                <a:solidFill>
                  <a:srgbClr val="FF0000"/>
                </a:solidFill>
              </a:rPr>
              <a:t>kanıtı</a:t>
            </a:r>
            <a:r>
              <a:rPr lang="en-US" sz="3200" b="1" u="sng" dirty="0">
                <a:solidFill>
                  <a:srgbClr val="FF0000"/>
                </a:solidFill>
              </a:rPr>
              <a:t> </a:t>
            </a:r>
            <a:r>
              <a:rPr lang="en-US" sz="3200" b="1" u="sng" dirty="0" err="1">
                <a:solidFill>
                  <a:srgbClr val="FF0000"/>
                </a:solidFill>
              </a:rPr>
              <a:t>sunmadan</a:t>
            </a:r>
            <a:r>
              <a:rPr lang="en-US" sz="3200" b="1" u="sng" dirty="0">
                <a:solidFill>
                  <a:srgbClr val="FF0000"/>
                </a:solidFill>
              </a:rPr>
              <a:t> </a:t>
            </a:r>
            <a:r>
              <a:rPr lang="en-US" sz="3200" dirty="0">
                <a:solidFill>
                  <a:srgbClr val="0000CC"/>
                </a:solidFill>
              </a:rPr>
              <a:t>“4” </a:t>
            </a:r>
            <a:r>
              <a:rPr lang="en-US" sz="3200" dirty="0" err="1">
                <a:solidFill>
                  <a:srgbClr val="0000CC"/>
                </a:solidFill>
              </a:rPr>
              <a:t>olgunluk</a:t>
            </a:r>
            <a:r>
              <a:rPr lang="en-US" sz="3200" dirty="0">
                <a:solidFill>
                  <a:srgbClr val="0000CC"/>
                </a:solidFill>
              </a:rPr>
              <a:t> </a:t>
            </a:r>
            <a:r>
              <a:rPr lang="en-US" sz="3200" dirty="0" err="1">
                <a:solidFill>
                  <a:srgbClr val="0000CC"/>
                </a:solidFill>
              </a:rPr>
              <a:t>düzeyinde</a:t>
            </a:r>
            <a:r>
              <a:rPr lang="en-US" sz="3200" dirty="0">
                <a:solidFill>
                  <a:srgbClr val="0000CC"/>
                </a:solidFill>
              </a:rPr>
              <a:t> </a:t>
            </a:r>
            <a:r>
              <a:rPr lang="en-US" sz="3200" dirty="0" err="1">
                <a:solidFill>
                  <a:srgbClr val="0000CC"/>
                </a:solidFill>
              </a:rPr>
              <a:t>puan</a:t>
            </a:r>
            <a:r>
              <a:rPr lang="en-US" sz="3200" dirty="0">
                <a:solidFill>
                  <a:srgbClr val="0000CC"/>
                </a:solidFill>
              </a:rPr>
              <a:t> </a:t>
            </a:r>
            <a:r>
              <a:rPr lang="en-US" sz="3200" dirty="0" err="1" smtClean="0">
                <a:solidFill>
                  <a:srgbClr val="0000CC"/>
                </a:solidFill>
              </a:rPr>
              <a:t>verilmesi</a:t>
            </a:r>
            <a:r>
              <a:rPr lang="tr-TR" sz="3200" dirty="0" smtClean="0">
                <a:solidFill>
                  <a:srgbClr val="0000CC"/>
                </a:solidFill>
              </a:rPr>
              <a:t>,</a:t>
            </a:r>
          </a:p>
          <a:p>
            <a:pPr>
              <a:lnSpc>
                <a:spcPct val="110000"/>
              </a:lnSpc>
              <a:spcBef>
                <a:spcPts val="0"/>
              </a:spcBef>
              <a:spcAft>
                <a:spcPts val="400"/>
              </a:spcAft>
            </a:pPr>
            <a:endParaRPr lang="tr-TR" sz="3200" dirty="0" smtClean="0">
              <a:solidFill>
                <a:srgbClr val="0000CC"/>
              </a:solidFill>
            </a:endParaRPr>
          </a:p>
          <a:p>
            <a:pPr>
              <a:lnSpc>
                <a:spcPct val="110000"/>
              </a:lnSpc>
              <a:spcBef>
                <a:spcPts val="0"/>
              </a:spcBef>
              <a:spcAft>
                <a:spcPts val="400"/>
              </a:spcAft>
            </a:pPr>
            <a:r>
              <a:rPr lang="en-US" sz="3200" b="1" u="sng" dirty="0" err="1">
                <a:solidFill>
                  <a:srgbClr val="0000CC"/>
                </a:solidFill>
              </a:rPr>
              <a:t>Örnek</a:t>
            </a:r>
            <a:r>
              <a:rPr lang="en-US" sz="3200" b="1" u="sng" dirty="0">
                <a:solidFill>
                  <a:srgbClr val="0000CC"/>
                </a:solidFill>
              </a:rPr>
              <a:t> </a:t>
            </a:r>
            <a:r>
              <a:rPr lang="en-US" sz="3200" b="1" u="sng" dirty="0" err="1">
                <a:solidFill>
                  <a:srgbClr val="0000CC"/>
                </a:solidFill>
              </a:rPr>
              <a:t>uygulamanın</a:t>
            </a:r>
            <a:r>
              <a:rPr lang="en-US" sz="3200" b="1" u="sng" dirty="0">
                <a:solidFill>
                  <a:srgbClr val="0000CC"/>
                </a:solidFill>
              </a:rPr>
              <a:t> (5 </a:t>
            </a:r>
            <a:r>
              <a:rPr lang="en-US" sz="3200" b="1" u="sng" dirty="0" err="1">
                <a:solidFill>
                  <a:srgbClr val="0000CC"/>
                </a:solidFill>
              </a:rPr>
              <a:t>olgunluk</a:t>
            </a:r>
            <a:r>
              <a:rPr lang="en-US" sz="3200" b="1" u="sng" dirty="0">
                <a:solidFill>
                  <a:srgbClr val="0000CC"/>
                </a:solidFill>
              </a:rPr>
              <a:t> </a:t>
            </a:r>
            <a:r>
              <a:rPr lang="en-US" sz="3200" b="1" u="sng" dirty="0" err="1">
                <a:solidFill>
                  <a:srgbClr val="0000CC"/>
                </a:solidFill>
              </a:rPr>
              <a:t>düzeyi</a:t>
            </a:r>
            <a:r>
              <a:rPr lang="en-US" sz="3200" dirty="0">
                <a:solidFill>
                  <a:srgbClr val="0000CC"/>
                </a:solidFill>
              </a:rPr>
              <a:t>)</a:t>
            </a:r>
            <a:r>
              <a:rPr lang="en-US" sz="3200" dirty="0">
                <a:solidFill>
                  <a:srgbClr val="FF0000"/>
                </a:solidFill>
              </a:rPr>
              <a:t> </a:t>
            </a:r>
            <a:r>
              <a:rPr lang="en-US" sz="3200" b="1" dirty="0" err="1">
                <a:solidFill>
                  <a:srgbClr val="FF0000"/>
                </a:solidFill>
              </a:rPr>
              <a:t>kurumun</a:t>
            </a:r>
            <a:r>
              <a:rPr lang="en-US" sz="3200" b="1" dirty="0">
                <a:solidFill>
                  <a:srgbClr val="FF0000"/>
                </a:solidFill>
              </a:rPr>
              <a:t> </a:t>
            </a:r>
            <a:r>
              <a:rPr lang="en-US" sz="3200" b="1" dirty="0" err="1">
                <a:solidFill>
                  <a:srgbClr val="FF0000"/>
                </a:solidFill>
              </a:rPr>
              <a:t>algısı</a:t>
            </a:r>
            <a:r>
              <a:rPr lang="en-US" sz="3200" b="1" dirty="0">
                <a:solidFill>
                  <a:srgbClr val="FF0000"/>
                </a:solidFill>
              </a:rPr>
              <a:t> </a:t>
            </a:r>
            <a:r>
              <a:rPr lang="en-US" sz="3200" b="1" dirty="0" err="1">
                <a:solidFill>
                  <a:srgbClr val="FF0000"/>
                </a:solidFill>
              </a:rPr>
              <a:t>ile</a:t>
            </a:r>
            <a:r>
              <a:rPr lang="en-US" sz="3200" b="1" dirty="0">
                <a:solidFill>
                  <a:srgbClr val="FF0000"/>
                </a:solidFill>
              </a:rPr>
              <a:t> </a:t>
            </a:r>
            <a:r>
              <a:rPr lang="en-US" sz="3200" b="1" dirty="0" err="1">
                <a:solidFill>
                  <a:srgbClr val="FF0000"/>
                </a:solidFill>
              </a:rPr>
              <a:t>sınırlı</a:t>
            </a:r>
            <a:r>
              <a:rPr lang="en-US" sz="3200" b="1" dirty="0">
                <a:solidFill>
                  <a:srgbClr val="FF0000"/>
                </a:solidFill>
              </a:rPr>
              <a:t> </a:t>
            </a:r>
            <a:r>
              <a:rPr lang="en-US" sz="3200" b="1" dirty="0" err="1">
                <a:solidFill>
                  <a:srgbClr val="FF0000"/>
                </a:solidFill>
              </a:rPr>
              <a:t>olması</a:t>
            </a:r>
            <a:r>
              <a:rPr lang="en-US" sz="3200" b="1" dirty="0">
                <a:solidFill>
                  <a:srgbClr val="FF0000"/>
                </a:solidFill>
              </a:rPr>
              <a:t>, </a:t>
            </a:r>
            <a:r>
              <a:rPr lang="en-US" sz="3200" b="1" dirty="0" err="1">
                <a:solidFill>
                  <a:srgbClr val="FF0000"/>
                </a:solidFill>
              </a:rPr>
              <a:t>sürdürülebilirlik</a:t>
            </a:r>
            <a:r>
              <a:rPr lang="en-US" sz="3200" b="1" dirty="0">
                <a:solidFill>
                  <a:srgbClr val="FF0000"/>
                </a:solidFill>
              </a:rPr>
              <a:t>, </a:t>
            </a:r>
            <a:r>
              <a:rPr lang="en-US" sz="3200" b="1" dirty="0" err="1">
                <a:solidFill>
                  <a:srgbClr val="FF0000"/>
                </a:solidFill>
              </a:rPr>
              <a:t>diğer</a:t>
            </a:r>
            <a:r>
              <a:rPr lang="en-US" sz="3200" b="1" dirty="0">
                <a:solidFill>
                  <a:srgbClr val="FF0000"/>
                </a:solidFill>
              </a:rPr>
              <a:t> </a:t>
            </a:r>
            <a:r>
              <a:rPr lang="en-US" sz="3200" b="1" dirty="0" err="1">
                <a:solidFill>
                  <a:srgbClr val="FF0000"/>
                </a:solidFill>
              </a:rPr>
              <a:t>kurumlara</a:t>
            </a:r>
            <a:r>
              <a:rPr lang="en-US" sz="3200" b="1" dirty="0">
                <a:solidFill>
                  <a:srgbClr val="FF0000"/>
                </a:solidFill>
              </a:rPr>
              <a:t> </a:t>
            </a:r>
            <a:r>
              <a:rPr lang="en-US" sz="3200" b="1" dirty="0" err="1">
                <a:solidFill>
                  <a:srgbClr val="FF0000"/>
                </a:solidFill>
              </a:rPr>
              <a:t>örnek</a:t>
            </a:r>
            <a:r>
              <a:rPr lang="en-US" sz="3200" b="1" dirty="0">
                <a:solidFill>
                  <a:srgbClr val="FF0000"/>
                </a:solidFill>
              </a:rPr>
              <a:t> </a:t>
            </a:r>
            <a:r>
              <a:rPr lang="en-US" sz="3200" b="1" dirty="0" err="1">
                <a:solidFill>
                  <a:srgbClr val="FF0000"/>
                </a:solidFill>
              </a:rPr>
              <a:t>olma</a:t>
            </a:r>
            <a:r>
              <a:rPr lang="en-US" sz="3200" b="1" dirty="0">
                <a:solidFill>
                  <a:srgbClr val="FF0000"/>
                </a:solidFill>
              </a:rPr>
              <a:t>, </a:t>
            </a:r>
            <a:r>
              <a:rPr lang="en-US" sz="3200" b="1" dirty="0" err="1">
                <a:solidFill>
                  <a:srgbClr val="FF0000"/>
                </a:solidFill>
              </a:rPr>
              <a:t>çözüm</a:t>
            </a:r>
            <a:r>
              <a:rPr lang="en-US" sz="3200" b="1" dirty="0">
                <a:solidFill>
                  <a:srgbClr val="FF0000"/>
                </a:solidFill>
              </a:rPr>
              <a:t> </a:t>
            </a:r>
            <a:r>
              <a:rPr lang="en-US" sz="3200" b="1" dirty="0" err="1">
                <a:solidFill>
                  <a:srgbClr val="FF0000"/>
                </a:solidFill>
              </a:rPr>
              <a:t>ve</a:t>
            </a:r>
            <a:r>
              <a:rPr lang="en-US" sz="3200" b="1" dirty="0">
                <a:solidFill>
                  <a:srgbClr val="FF0000"/>
                </a:solidFill>
              </a:rPr>
              <a:t> </a:t>
            </a:r>
            <a:r>
              <a:rPr lang="en-US" sz="3200" b="1" dirty="0" err="1">
                <a:solidFill>
                  <a:srgbClr val="FF0000"/>
                </a:solidFill>
              </a:rPr>
              <a:t>değer</a:t>
            </a:r>
            <a:r>
              <a:rPr lang="en-US" sz="3200" b="1" dirty="0">
                <a:solidFill>
                  <a:srgbClr val="FF0000"/>
                </a:solidFill>
              </a:rPr>
              <a:t> </a:t>
            </a:r>
            <a:r>
              <a:rPr lang="en-US" sz="3200" b="1" dirty="0" err="1">
                <a:solidFill>
                  <a:srgbClr val="FF0000"/>
                </a:solidFill>
              </a:rPr>
              <a:t>yaratma</a:t>
            </a:r>
            <a:r>
              <a:rPr lang="en-US" sz="3200" b="1" dirty="0">
                <a:solidFill>
                  <a:srgbClr val="FF0000"/>
                </a:solidFill>
              </a:rPr>
              <a:t> </a:t>
            </a:r>
            <a:r>
              <a:rPr lang="en-US" sz="3200" b="1" dirty="0" err="1">
                <a:solidFill>
                  <a:srgbClr val="FF0000"/>
                </a:solidFill>
              </a:rPr>
              <a:t>gibi</a:t>
            </a:r>
            <a:r>
              <a:rPr lang="en-US" sz="3200" b="1" dirty="0">
                <a:solidFill>
                  <a:srgbClr val="FF0000"/>
                </a:solidFill>
              </a:rPr>
              <a:t> </a:t>
            </a:r>
            <a:r>
              <a:rPr lang="en-US" sz="3200" b="1" dirty="0" err="1">
                <a:solidFill>
                  <a:srgbClr val="FF0000"/>
                </a:solidFill>
              </a:rPr>
              <a:t>yönlerin</a:t>
            </a:r>
            <a:r>
              <a:rPr lang="en-US" sz="3200" b="1" dirty="0">
                <a:solidFill>
                  <a:srgbClr val="FF0000"/>
                </a:solidFill>
              </a:rPr>
              <a:t> </a:t>
            </a:r>
            <a:r>
              <a:rPr lang="en-US" sz="3200" b="1" dirty="0" err="1">
                <a:solidFill>
                  <a:srgbClr val="FF0000"/>
                </a:solidFill>
              </a:rPr>
              <a:t>göz</a:t>
            </a:r>
            <a:r>
              <a:rPr lang="en-US" sz="3200" b="1" dirty="0">
                <a:solidFill>
                  <a:srgbClr val="FF0000"/>
                </a:solidFill>
              </a:rPr>
              <a:t> </a:t>
            </a:r>
            <a:r>
              <a:rPr lang="en-US" sz="3200" b="1" dirty="0" err="1">
                <a:solidFill>
                  <a:srgbClr val="FF0000"/>
                </a:solidFill>
              </a:rPr>
              <a:t>önünde</a:t>
            </a:r>
            <a:r>
              <a:rPr lang="en-US" sz="3200" b="1" dirty="0">
                <a:solidFill>
                  <a:srgbClr val="FF0000"/>
                </a:solidFill>
              </a:rPr>
              <a:t> </a:t>
            </a:r>
            <a:r>
              <a:rPr lang="en-US" sz="3200" b="1" dirty="0" err="1" smtClean="0">
                <a:solidFill>
                  <a:srgbClr val="FF0000"/>
                </a:solidFill>
              </a:rPr>
              <a:t>bulundurulmaması</a:t>
            </a:r>
            <a:r>
              <a:rPr lang="tr-TR" sz="3200" b="1" dirty="0" smtClean="0">
                <a:solidFill>
                  <a:srgbClr val="FF0000"/>
                </a:solidFill>
              </a:rPr>
              <a:t>,</a:t>
            </a:r>
          </a:p>
          <a:p>
            <a:pPr>
              <a:lnSpc>
                <a:spcPct val="110000"/>
              </a:lnSpc>
              <a:spcBef>
                <a:spcPts val="0"/>
              </a:spcBef>
              <a:spcAft>
                <a:spcPts val="400"/>
              </a:spcAft>
            </a:pPr>
            <a:endParaRPr lang="tr-TR" sz="3200" dirty="0" smtClean="0">
              <a:solidFill>
                <a:srgbClr val="FF0000"/>
              </a:solidFill>
            </a:endParaRPr>
          </a:p>
          <a:p>
            <a:pPr>
              <a:lnSpc>
                <a:spcPct val="110000"/>
              </a:lnSpc>
              <a:spcBef>
                <a:spcPts val="0"/>
              </a:spcBef>
              <a:spcAft>
                <a:spcPts val="400"/>
              </a:spcAft>
            </a:pPr>
            <a:r>
              <a:rPr lang="en-US" sz="3200" dirty="0" err="1">
                <a:solidFill>
                  <a:srgbClr val="0000CC"/>
                </a:solidFill>
              </a:rPr>
              <a:t>Kanıtların</a:t>
            </a:r>
            <a:r>
              <a:rPr lang="en-US" sz="3200" dirty="0">
                <a:solidFill>
                  <a:srgbClr val="0000CC"/>
                </a:solidFill>
              </a:rPr>
              <a:t> </a:t>
            </a:r>
            <a:r>
              <a:rPr lang="en-US" sz="3200" b="1" dirty="0" err="1">
                <a:solidFill>
                  <a:srgbClr val="FF0000"/>
                </a:solidFill>
              </a:rPr>
              <a:t>kurum</a:t>
            </a:r>
            <a:r>
              <a:rPr lang="en-US" sz="3200" b="1" dirty="0">
                <a:solidFill>
                  <a:srgbClr val="FF0000"/>
                </a:solidFill>
              </a:rPr>
              <a:t> </a:t>
            </a:r>
            <a:r>
              <a:rPr lang="en-US" sz="3200" b="1" dirty="0" err="1">
                <a:solidFill>
                  <a:srgbClr val="FF0000"/>
                </a:solidFill>
              </a:rPr>
              <a:t>geneline</a:t>
            </a:r>
            <a:r>
              <a:rPr lang="en-US" sz="3200" b="1" dirty="0">
                <a:solidFill>
                  <a:srgbClr val="FF0000"/>
                </a:solidFill>
              </a:rPr>
              <a:t> </a:t>
            </a:r>
            <a:r>
              <a:rPr lang="en-US" sz="3200" b="1" dirty="0" err="1">
                <a:solidFill>
                  <a:srgbClr val="FF0000"/>
                </a:solidFill>
              </a:rPr>
              <a:t>yayılma</a:t>
            </a:r>
            <a:r>
              <a:rPr lang="en-US" sz="3200" b="1" dirty="0">
                <a:solidFill>
                  <a:srgbClr val="FF0000"/>
                </a:solidFill>
              </a:rPr>
              <a:t> </a:t>
            </a:r>
            <a:r>
              <a:rPr lang="en-US" sz="3200" dirty="0" err="1">
                <a:solidFill>
                  <a:srgbClr val="0000CC"/>
                </a:solidFill>
              </a:rPr>
              <a:t>konusunda</a:t>
            </a:r>
            <a:r>
              <a:rPr lang="en-US" sz="3200" dirty="0">
                <a:solidFill>
                  <a:srgbClr val="0000CC"/>
                </a:solidFill>
              </a:rPr>
              <a:t> </a:t>
            </a:r>
            <a:r>
              <a:rPr lang="en-US" sz="3200" dirty="0" err="1">
                <a:solidFill>
                  <a:srgbClr val="0000CC"/>
                </a:solidFill>
              </a:rPr>
              <a:t>bilgi</a:t>
            </a:r>
            <a:r>
              <a:rPr lang="en-US" sz="3200" dirty="0">
                <a:solidFill>
                  <a:srgbClr val="0000CC"/>
                </a:solidFill>
              </a:rPr>
              <a:t> </a:t>
            </a:r>
            <a:r>
              <a:rPr lang="en-US" sz="3200" dirty="0" err="1" smtClean="0">
                <a:solidFill>
                  <a:srgbClr val="0000CC"/>
                </a:solidFill>
              </a:rPr>
              <a:t>vermemesi</a:t>
            </a:r>
            <a:r>
              <a:rPr lang="tr-TR" sz="3200" dirty="0" smtClean="0">
                <a:solidFill>
                  <a:srgbClr val="0000CC"/>
                </a:solidFill>
              </a:rPr>
              <a:t>.</a:t>
            </a:r>
            <a:endParaRPr lang="en-US" sz="3200" dirty="0">
              <a:solidFill>
                <a:srgbClr val="0000CC"/>
              </a:solidFill>
            </a:endParaRPr>
          </a:p>
          <a:p>
            <a:pPr>
              <a:lnSpc>
                <a:spcPct val="110000"/>
              </a:lnSpc>
              <a:spcBef>
                <a:spcPts val="0"/>
              </a:spcBef>
              <a:spcAft>
                <a:spcPts val="400"/>
              </a:spcAft>
            </a:pPr>
            <a:endParaRPr lang="en-US" sz="3200" dirty="0">
              <a:solidFill>
                <a:srgbClr val="FF0000"/>
              </a:solidFill>
            </a:endParaRPr>
          </a:p>
          <a:p>
            <a:pPr>
              <a:lnSpc>
                <a:spcPct val="110000"/>
              </a:lnSpc>
              <a:spcBef>
                <a:spcPts val="0"/>
              </a:spcBef>
              <a:spcAft>
                <a:spcPts val="400"/>
              </a:spcAft>
            </a:pPr>
            <a:endParaRPr lang="en-US" sz="3200" dirty="0">
              <a:solidFill>
                <a:srgbClr val="0000CC"/>
              </a:solidFill>
            </a:endParaRPr>
          </a:p>
          <a:p>
            <a:pPr>
              <a:lnSpc>
                <a:spcPct val="110000"/>
              </a:lnSpc>
              <a:spcBef>
                <a:spcPts val="0"/>
              </a:spcBef>
              <a:spcAft>
                <a:spcPts val="400"/>
              </a:spcAft>
            </a:pPr>
            <a:endParaRPr lang="tr-TR" sz="3200" dirty="0" smtClean="0">
              <a:solidFill>
                <a:srgbClr val="FF0000"/>
              </a:solidFill>
            </a:endParaRPr>
          </a:p>
          <a:p>
            <a:pPr>
              <a:lnSpc>
                <a:spcPct val="110000"/>
              </a:lnSpc>
              <a:spcBef>
                <a:spcPts val="0"/>
              </a:spcBef>
              <a:spcAft>
                <a:spcPts val="400"/>
              </a:spcAft>
            </a:pPr>
            <a:endParaRPr lang="en-US" sz="3200" dirty="0">
              <a:solidFill>
                <a:srgbClr val="FF0000"/>
              </a:solidFill>
            </a:endParaRPr>
          </a:p>
          <a:p>
            <a:pPr marL="0" indent="0">
              <a:lnSpc>
                <a:spcPct val="110000"/>
              </a:lnSpc>
              <a:spcBef>
                <a:spcPts val="0"/>
              </a:spcBef>
              <a:spcAft>
                <a:spcPts val="400"/>
              </a:spcAft>
              <a:buNone/>
            </a:pPr>
            <a:endParaRPr lang="en-US" sz="3200" dirty="0">
              <a:solidFill>
                <a:srgbClr val="0000CC"/>
              </a:solidFill>
            </a:endParaRPr>
          </a:p>
          <a:p>
            <a:pPr>
              <a:lnSpc>
                <a:spcPct val="110000"/>
              </a:lnSpc>
              <a:spcBef>
                <a:spcPts val="0"/>
              </a:spcBef>
              <a:spcAft>
                <a:spcPts val="400"/>
              </a:spcAft>
            </a:pPr>
            <a:endParaRPr lang="tr-TR" sz="3200" dirty="0" smtClean="0">
              <a:solidFill>
                <a:srgbClr val="FF0000"/>
              </a:solidFill>
            </a:endParaRPr>
          </a:p>
          <a:p>
            <a:pPr>
              <a:lnSpc>
                <a:spcPct val="110000"/>
              </a:lnSpc>
              <a:spcBef>
                <a:spcPts val="0"/>
              </a:spcBef>
              <a:spcAft>
                <a:spcPts val="400"/>
              </a:spcAft>
            </a:pPr>
            <a:endParaRPr lang="en-US" sz="3200" dirty="0">
              <a:solidFill>
                <a:srgbClr val="0000CC"/>
              </a:solidFill>
            </a:endParaRPr>
          </a:p>
          <a:p>
            <a:pPr>
              <a:lnSpc>
                <a:spcPct val="110000"/>
              </a:lnSpc>
              <a:spcBef>
                <a:spcPts val="0"/>
              </a:spcBef>
              <a:spcAft>
                <a:spcPts val="400"/>
              </a:spcAft>
            </a:pPr>
            <a:endParaRPr lang="tr-TR" sz="3200" dirty="0" smtClean="0"/>
          </a:p>
          <a:p>
            <a:pPr>
              <a:lnSpc>
                <a:spcPct val="110000"/>
              </a:lnSpc>
              <a:spcBef>
                <a:spcPts val="0"/>
              </a:spcBef>
              <a:spcAft>
                <a:spcPts val="400"/>
              </a:spcAft>
            </a:pPr>
            <a:endParaRPr lang="tr-TR" sz="3200" dirty="0"/>
          </a:p>
        </p:txBody>
      </p:sp>
      <p:sp>
        <p:nvSpPr>
          <p:cNvPr id="2" name="Veri Yer Tutucusu 1"/>
          <p:cNvSpPr>
            <a:spLocks noGrp="1"/>
          </p:cNvSpPr>
          <p:nvPr>
            <p:ph type="dt" sz="half" idx="10"/>
          </p:nvPr>
        </p:nvSpPr>
        <p:spPr/>
        <p:txBody>
          <a:bodyPr/>
          <a:lstStyle/>
          <a:p>
            <a:fld id="{5D64C283-B31E-4E65-962B-31284A807621}" type="datetime1">
              <a:rPr lang="tr-TR" smtClean="0"/>
              <a:t>25.12.2024</a:t>
            </a:fld>
            <a:endParaRPr lang="tr-TR"/>
          </a:p>
        </p:txBody>
      </p:sp>
      <p:sp>
        <p:nvSpPr>
          <p:cNvPr id="3" name="Altbilgi Yer Tutucusu 2"/>
          <p:cNvSpPr>
            <a:spLocks noGrp="1"/>
          </p:cNvSpPr>
          <p:nvPr>
            <p:ph type="ftr" sz="quarter" idx="11"/>
          </p:nvPr>
        </p:nvSpPr>
        <p:spPr/>
        <p:txBody>
          <a:bodyPr/>
          <a:lstStyle/>
          <a:p>
            <a:r>
              <a:rPr lang="tr-TR" smtClean="0"/>
              <a:t>TRÜ KALİTE KOORDİNATÖRLÜĞÜ</a:t>
            </a:r>
            <a:endParaRPr lang="tr-TR"/>
          </a:p>
        </p:txBody>
      </p:sp>
      <p:sp>
        <p:nvSpPr>
          <p:cNvPr id="4" name="Slayt Numarası Yer Tutucusu 3"/>
          <p:cNvSpPr>
            <a:spLocks noGrp="1"/>
          </p:cNvSpPr>
          <p:nvPr>
            <p:ph type="sldNum" sz="quarter" idx="12"/>
          </p:nvPr>
        </p:nvSpPr>
        <p:spPr/>
        <p:txBody>
          <a:bodyPr/>
          <a:lstStyle/>
          <a:p>
            <a:fld id="{DDCE7859-ABE5-4F86-9590-63E6FFC2B8A3}" type="slidenum">
              <a:rPr lang="tr-TR" smtClean="0"/>
              <a:pPr/>
              <a:t>97</a:t>
            </a:fld>
            <a:endParaRPr lang="tr-T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0525" y="6029474"/>
            <a:ext cx="371475" cy="376634"/>
          </a:xfrm>
          <a:prstGeom prst="rect">
            <a:avLst/>
          </a:prstGeom>
        </p:spPr>
      </p:pic>
    </p:spTree>
    <p:extLst>
      <p:ext uri="{BB962C8B-B14F-4D97-AF65-F5344CB8AC3E}">
        <p14:creationId xmlns:p14="http://schemas.microsoft.com/office/powerpoint/2010/main" val="3102874025"/>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40834" y="198783"/>
            <a:ext cx="9312965" cy="728869"/>
          </a:xfrm>
        </p:spPr>
        <p:txBody>
          <a:bodyPr>
            <a:normAutofit/>
          </a:bodyPr>
          <a:lstStyle/>
          <a:p>
            <a:pPr algn="ctr"/>
            <a:r>
              <a:rPr lang="tr-TR" sz="3200" b="1" dirty="0" smtClean="0">
                <a:solidFill>
                  <a:srgbClr val="C00000"/>
                </a:solidFill>
              </a:rPr>
              <a:t>KİDR/BİDR Yazımında Temel İlkeler</a:t>
            </a:r>
            <a:endParaRPr lang="tr-TR" sz="3200" b="1" dirty="0">
              <a:solidFill>
                <a:srgbClr val="C00000"/>
              </a:solidFill>
            </a:endParaRPr>
          </a:p>
        </p:txBody>
      </p:sp>
      <p:sp>
        <p:nvSpPr>
          <p:cNvPr id="3" name="İçerik Yer Tutucusu 2"/>
          <p:cNvSpPr>
            <a:spLocks noGrp="1"/>
          </p:cNvSpPr>
          <p:nvPr>
            <p:ph idx="1"/>
          </p:nvPr>
        </p:nvSpPr>
        <p:spPr>
          <a:xfrm>
            <a:off x="705853" y="1305510"/>
            <a:ext cx="11165305" cy="4726322"/>
          </a:xfrm>
        </p:spPr>
        <p:txBody>
          <a:bodyPr>
            <a:noAutofit/>
          </a:bodyPr>
          <a:lstStyle/>
          <a:p>
            <a:pPr>
              <a:lnSpc>
                <a:spcPct val="100000"/>
              </a:lnSpc>
              <a:spcBef>
                <a:spcPts val="0"/>
              </a:spcBef>
              <a:spcAft>
                <a:spcPts val="400"/>
              </a:spcAft>
            </a:pPr>
            <a:r>
              <a:rPr lang="tr-TR" sz="3200" dirty="0"/>
              <a:t>Üniversite bünyesinde </a:t>
            </a:r>
            <a:r>
              <a:rPr lang="tr-TR" sz="3200" b="1" dirty="0"/>
              <a:t>kalite güvencesi kültürünün yaygın hale getirilmesi, </a:t>
            </a:r>
            <a:endParaRPr lang="tr-TR" sz="3200" b="1" dirty="0" smtClean="0"/>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dirty="0" smtClean="0"/>
              <a:t>Üniversite </a:t>
            </a:r>
            <a:r>
              <a:rPr lang="tr-TR" sz="3200" dirty="0"/>
              <a:t>bünyesindeki kalite güvencesi çalışmalarının üniversitenin ilan ettiği </a:t>
            </a:r>
            <a:r>
              <a:rPr lang="tr-TR" sz="3200" b="1" dirty="0">
                <a:solidFill>
                  <a:srgbClr val="C00000"/>
                </a:solidFill>
              </a:rPr>
              <a:t>Kalite Politikası esaslarına dayanması</a:t>
            </a:r>
            <a:r>
              <a:rPr lang="tr-TR" sz="3200" dirty="0"/>
              <a:t>, </a:t>
            </a:r>
            <a:endParaRPr lang="tr-TR" sz="3200" dirty="0" smtClean="0"/>
          </a:p>
          <a:p>
            <a:pPr>
              <a:lnSpc>
                <a:spcPct val="100000"/>
              </a:lnSpc>
              <a:spcBef>
                <a:spcPts val="0"/>
              </a:spcBef>
              <a:spcAft>
                <a:spcPts val="400"/>
              </a:spcAft>
            </a:pPr>
            <a:endParaRPr lang="tr-TR" sz="3200" dirty="0" smtClean="0"/>
          </a:p>
          <a:p>
            <a:pPr>
              <a:lnSpc>
                <a:spcPct val="100000"/>
              </a:lnSpc>
              <a:spcBef>
                <a:spcPts val="0"/>
              </a:spcBef>
              <a:spcAft>
                <a:spcPts val="400"/>
              </a:spcAft>
            </a:pPr>
            <a:r>
              <a:rPr lang="tr-TR" sz="3200" dirty="0" smtClean="0"/>
              <a:t>Üniversite </a:t>
            </a:r>
            <a:r>
              <a:rPr lang="tr-TR" sz="3200" dirty="0"/>
              <a:t>içinde </a:t>
            </a:r>
            <a:r>
              <a:rPr lang="tr-TR" sz="3200" b="1" dirty="0"/>
              <a:t>öğretim elemanlarının akademik konularda</a:t>
            </a:r>
            <a:r>
              <a:rPr lang="tr-TR" sz="3200" dirty="0"/>
              <a:t>, </a:t>
            </a:r>
            <a:r>
              <a:rPr lang="tr-TR" sz="3200" b="1" dirty="0">
                <a:solidFill>
                  <a:srgbClr val="0000CC"/>
                </a:solidFill>
              </a:rPr>
              <a:t>idari personelin ise yönetimsel konularda </a:t>
            </a:r>
            <a:r>
              <a:rPr lang="tr-TR" sz="3200" dirty="0"/>
              <a:t>kalite süreçlerini sahiplenmesi ve temel görevlerinden birisi olarak görmesi, </a:t>
            </a:r>
            <a:endParaRPr lang="tr-TR" sz="3200" dirty="0" smtClean="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98</a:t>
            </a:fld>
            <a:endParaRPr lang="tr-TR"/>
          </a:p>
        </p:txBody>
      </p:sp>
    </p:spTree>
    <p:extLst>
      <p:ext uri="{BB962C8B-B14F-4D97-AF65-F5344CB8AC3E}">
        <p14:creationId xmlns:p14="http://schemas.microsoft.com/office/powerpoint/2010/main" val="4041524639"/>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40834" y="198783"/>
            <a:ext cx="9312965" cy="728869"/>
          </a:xfrm>
        </p:spPr>
        <p:txBody>
          <a:bodyPr>
            <a:normAutofit/>
          </a:bodyPr>
          <a:lstStyle/>
          <a:p>
            <a:pPr algn="ctr"/>
            <a:r>
              <a:rPr lang="tr-TR" sz="3200" b="1" dirty="0" smtClean="0">
                <a:solidFill>
                  <a:srgbClr val="C00000"/>
                </a:solidFill>
              </a:rPr>
              <a:t>KİDR/BİDR Yazımında Temel İlkeler</a:t>
            </a:r>
            <a:endParaRPr lang="tr-TR" sz="3200" b="1" dirty="0">
              <a:solidFill>
                <a:srgbClr val="C00000"/>
              </a:solidFill>
            </a:endParaRPr>
          </a:p>
        </p:txBody>
      </p:sp>
      <p:sp>
        <p:nvSpPr>
          <p:cNvPr id="3" name="İçerik Yer Tutucusu 2"/>
          <p:cNvSpPr>
            <a:spLocks noGrp="1"/>
          </p:cNvSpPr>
          <p:nvPr>
            <p:ph idx="1"/>
          </p:nvPr>
        </p:nvSpPr>
        <p:spPr>
          <a:xfrm>
            <a:off x="673768" y="1347538"/>
            <a:ext cx="11149263" cy="5008812"/>
          </a:xfrm>
        </p:spPr>
        <p:txBody>
          <a:bodyPr>
            <a:normAutofit/>
          </a:bodyPr>
          <a:lstStyle/>
          <a:p>
            <a:pPr>
              <a:lnSpc>
                <a:spcPct val="110000"/>
              </a:lnSpc>
              <a:spcBef>
                <a:spcPts val="0"/>
              </a:spcBef>
              <a:spcAft>
                <a:spcPts val="400"/>
              </a:spcAft>
            </a:pPr>
            <a:r>
              <a:rPr lang="tr-TR" sz="3000" b="1" dirty="0" smtClean="0">
                <a:solidFill>
                  <a:srgbClr val="0000CC"/>
                </a:solidFill>
              </a:rPr>
              <a:t>Tüm </a:t>
            </a:r>
            <a:r>
              <a:rPr lang="tr-TR" sz="3000" b="1" dirty="0">
                <a:solidFill>
                  <a:srgbClr val="0000CC"/>
                </a:solidFill>
              </a:rPr>
              <a:t>faaliyetlerin planlanması</a:t>
            </a:r>
            <a:r>
              <a:rPr lang="tr-TR" sz="3000" dirty="0"/>
              <a:t>, </a:t>
            </a:r>
            <a:r>
              <a:rPr lang="tr-TR" sz="3000" b="1" dirty="0">
                <a:solidFill>
                  <a:srgbClr val="C00000"/>
                </a:solidFill>
              </a:rPr>
              <a:t>plana uygun olarak uygulanması</a:t>
            </a:r>
            <a:r>
              <a:rPr lang="tr-TR" sz="3000" dirty="0"/>
              <a:t>, uygulama neticelerinin görülmesi için </a:t>
            </a:r>
            <a:r>
              <a:rPr lang="tr-TR" sz="3000" b="1" dirty="0">
                <a:solidFill>
                  <a:srgbClr val="C00000"/>
                </a:solidFill>
              </a:rPr>
              <a:t>ölçme işlemlerinin gerçekleştirilmesi </a:t>
            </a:r>
            <a:r>
              <a:rPr lang="tr-TR" sz="3000" dirty="0"/>
              <a:t>ve ölçme neticelerine göre geliştirilmesi gereken alanlar tespit edilerek </a:t>
            </a:r>
            <a:r>
              <a:rPr lang="tr-TR" sz="3000" b="1" dirty="0">
                <a:solidFill>
                  <a:srgbClr val="C00000"/>
                </a:solidFill>
              </a:rPr>
              <a:t>geliştirme çalışmalarının gerçekleştirilmesi</a:t>
            </a:r>
            <a:r>
              <a:rPr lang="tr-TR" sz="3000" dirty="0"/>
              <a:t>, </a:t>
            </a:r>
            <a:endParaRPr lang="tr-TR" sz="3000" dirty="0" smtClean="0"/>
          </a:p>
          <a:p>
            <a:pPr>
              <a:lnSpc>
                <a:spcPct val="110000"/>
              </a:lnSpc>
              <a:spcBef>
                <a:spcPts val="0"/>
              </a:spcBef>
              <a:spcAft>
                <a:spcPts val="400"/>
              </a:spcAft>
            </a:pPr>
            <a:endParaRPr lang="tr-TR" sz="3000" dirty="0" smtClean="0"/>
          </a:p>
          <a:p>
            <a:pPr>
              <a:lnSpc>
                <a:spcPct val="110000"/>
              </a:lnSpc>
              <a:spcBef>
                <a:spcPts val="0"/>
              </a:spcBef>
              <a:spcAft>
                <a:spcPts val="400"/>
              </a:spcAft>
            </a:pPr>
            <a:r>
              <a:rPr lang="tr-TR" sz="3000" dirty="0" smtClean="0"/>
              <a:t>Üniversite </a:t>
            </a:r>
            <a:r>
              <a:rPr lang="tr-TR" sz="3000" dirty="0"/>
              <a:t>içindeki tüm </a:t>
            </a:r>
            <a:r>
              <a:rPr lang="tr-TR" sz="3000" b="1" dirty="0">
                <a:solidFill>
                  <a:srgbClr val="C00000"/>
                </a:solidFill>
              </a:rPr>
              <a:t>süreçlerin, ilkelerin ve görev tanımlarının yazılı hale getirilmesi ve yazıldığı gibi </a:t>
            </a:r>
            <a:r>
              <a:rPr lang="tr-TR" sz="3000" b="1" dirty="0" smtClean="0">
                <a:solidFill>
                  <a:srgbClr val="C00000"/>
                </a:solidFill>
              </a:rPr>
              <a:t>uygulanması</a:t>
            </a:r>
            <a:r>
              <a:rPr lang="tr-TR" sz="3000" dirty="0" smtClean="0"/>
              <a:t>,</a:t>
            </a:r>
            <a:endParaRPr lang="tr-TR" sz="3000" dirty="0"/>
          </a:p>
        </p:txBody>
      </p:sp>
      <p:sp>
        <p:nvSpPr>
          <p:cNvPr id="4" name="Veri Yer Tutucusu 3"/>
          <p:cNvSpPr>
            <a:spLocks noGrp="1"/>
          </p:cNvSpPr>
          <p:nvPr>
            <p:ph type="dt" sz="half" idx="10"/>
          </p:nvPr>
        </p:nvSpPr>
        <p:spPr/>
        <p:txBody>
          <a:bodyPr/>
          <a:lstStyle/>
          <a:p>
            <a:fld id="{CB60EAB2-ED62-452C-B156-841D92624FA8}" type="datetime1">
              <a:rPr lang="tr-TR" smtClean="0"/>
              <a:pPr/>
              <a:t>25.12.2024</a:t>
            </a:fld>
            <a:endParaRPr lang="tr-TR"/>
          </a:p>
        </p:txBody>
      </p:sp>
      <p:sp>
        <p:nvSpPr>
          <p:cNvPr id="5" name="Slayt Numarası Yer Tutucusu 4"/>
          <p:cNvSpPr>
            <a:spLocks noGrp="1"/>
          </p:cNvSpPr>
          <p:nvPr>
            <p:ph type="sldNum" sz="quarter" idx="12"/>
          </p:nvPr>
        </p:nvSpPr>
        <p:spPr/>
        <p:txBody>
          <a:bodyPr/>
          <a:lstStyle/>
          <a:p>
            <a:fld id="{993F692B-8A7A-473C-8BE4-D66C8DE9A1BF}" type="slidenum">
              <a:rPr lang="tr-TR" smtClean="0"/>
              <a:pPr/>
              <a:t>99</a:t>
            </a:fld>
            <a:endParaRPr lang="tr-TR"/>
          </a:p>
        </p:txBody>
      </p:sp>
    </p:spTree>
    <p:extLst>
      <p:ext uri="{BB962C8B-B14F-4D97-AF65-F5344CB8AC3E}">
        <p14:creationId xmlns:p14="http://schemas.microsoft.com/office/powerpoint/2010/main" val="1056643704"/>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2962</TotalTime>
  <Words>7597</Words>
  <Application>Microsoft Office PowerPoint</Application>
  <PresentationFormat>Geniş ekran</PresentationFormat>
  <Paragraphs>1566</Paragraphs>
  <Slides>132</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132</vt:i4>
      </vt:variant>
    </vt:vector>
  </HeadingPairs>
  <TitlesOfParts>
    <vt:vector size="141" baseType="lpstr">
      <vt:lpstr>Arial</vt:lpstr>
      <vt:lpstr>Calibri</vt:lpstr>
      <vt:lpstr>CamberW01-Light</vt:lpstr>
      <vt:lpstr>Carlito</vt:lpstr>
      <vt:lpstr>DIN Pro Regular</vt:lpstr>
      <vt:lpstr>Open Sans Extrabold</vt:lpstr>
      <vt:lpstr>Tahoma</vt:lpstr>
      <vt:lpstr>Times New Roman</vt:lpstr>
      <vt:lpstr>Office Teması</vt:lpstr>
      <vt:lpstr>PowerPoint Sunusu</vt:lpstr>
      <vt:lpstr>PowerPoint Sunusu</vt:lpstr>
      <vt:lpstr>PowerPoint Sunusu</vt:lpstr>
      <vt:lpstr>On İkinci Kalkınma Planı (2024-2028) Hedefleri</vt:lpstr>
      <vt:lpstr>Üniversitemizde Kalite Güvencesi Sistemine Neden İhtiyaç Var?  </vt:lpstr>
      <vt:lpstr>Üniversitemizde Kalite Güvencesi Sistemine Neden İhtiyaç Var?</vt:lpstr>
      <vt:lpstr>Üniversitemizde Kalite Güvencesi Sistemine Neden İhtiyaç Var? </vt:lpstr>
      <vt:lpstr>Üniversitemizde Kalite Güvencesi Sistemine Neden İhtiyaç Var? </vt:lpstr>
      <vt:lpstr>Üniversitemizde Kalite Güvencesi Sistemine Neden İhtiyaç Var? </vt:lpstr>
      <vt:lpstr>YÖKAK Değerlendirme Programları Özeti   (2023 Yılı Değerlendirme Programları Raporu)</vt:lpstr>
      <vt:lpstr>2023 Yılı Akredite Program Sayısı  (YÖKAK 2023 Yılı Değerlendirme Programları Raporu)</vt:lpstr>
      <vt:lpstr>2023 Yılı Akredite Program Sayısı  (YÖKAK 2023 Yılı Değerlendirme Programları Raporu)</vt:lpstr>
      <vt:lpstr>2023 Yılı Akredite Program Sayısı  (YÖKAK 2023 Yılı Değerlendirme Programları Raporu)</vt:lpstr>
      <vt:lpstr>2023 Yılı Akredite Program Sayısı  (YÖKAK 2023 Yılı Değerlendirme Programları Raporu)</vt:lpstr>
      <vt:lpstr>2023 Yılı Akredite Program Sayısı  (YÖKAK 2023 Yılı Değerlendirme Programları Raporu)</vt:lpstr>
      <vt:lpstr>2023 Yılı Akredite Program Sayısı  (YÖKAK 2023 Yılı Değerlendirme Programları Raporu)</vt:lpstr>
      <vt:lpstr>Üniversitemizde Kalite Güvencesi Sistemine Neden İhtiyaç Var? </vt:lpstr>
      <vt:lpstr>PowerPoint Sunusu</vt:lpstr>
      <vt:lpstr>Kalite Güvencesi Nedir?</vt:lpstr>
      <vt:lpstr>Kalite Güvencesi Nedir?</vt:lpstr>
      <vt:lpstr>Kalite Güvencesi Nedir?</vt:lpstr>
      <vt:lpstr>Yükseköğretimde Kalite Güvencesinin Amaçları</vt:lpstr>
      <vt:lpstr>Yükseköğretimde Kalite Güvence Sistemi</vt:lpstr>
      <vt:lpstr>Yükseköğretimde Kalite Güvencesinin Amaçları</vt:lpstr>
      <vt:lpstr>Yükseköğretimde Kalite Güvencesinin Amaçları</vt:lpstr>
      <vt:lpstr>Yükseköğretimde Kalite Güvencesinin Amaçları</vt:lpstr>
      <vt:lpstr>Yükseköğretimde Kalite Güvencesinin Amaçları</vt:lpstr>
      <vt:lpstr>Kalite Güvencesi Ne Değildir?</vt:lpstr>
      <vt:lpstr>PowerPoint Sunusu</vt:lpstr>
      <vt:lpstr>PowerPoint Sunusu</vt:lpstr>
      <vt:lpstr>Kalite İç ve Dış Değerlendirme Süreçlerinde PUKÖ</vt:lpstr>
      <vt:lpstr>Kalite İç ve Dış Değerlendirme Süreçlerinde PUKÖ</vt:lpstr>
      <vt:lpstr>PLANLA</vt:lpstr>
      <vt:lpstr>UYGULA</vt:lpstr>
      <vt:lpstr>KONTROL ET</vt:lpstr>
      <vt:lpstr>ÖNLEM AL</vt:lpstr>
      <vt:lpstr>Yönetsel/İdari Süreçlerde PUKÖ Döngüsünü Sağlamak Amacıyla</vt:lpstr>
      <vt:lpstr> Eğitim-Öğretim Süreçlerinde PUKÖ Döngüsünü Sağlamak için, </vt:lpstr>
      <vt:lpstr>Araştırma-Geliştirme Süreçlerinde PUKÖ Döngüsünü Sağlamak için;</vt:lpstr>
      <vt:lpstr>Toplumsal Katkı Süreçlerinde PUKÖ Döngüsünü Sağlamak Amacıyla;</vt:lpstr>
      <vt:lpstr>Kalite İç ve Dış Değerlendirme Süreçlerinde PUKÖ</vt:lpstr>
      <vt:lpstr>PUKÖ Döngüsü Örnekleri</vt:lpstr>
      <vt:lpstr>PUKÖ Döngüsü Örnekleri</vt:lpstr>
      <vt:lpstr>PowerPoint Sunusu</vt:lpstr>
      <vt:lpstr>Kurumsal İç Değerlendirme Raporu (KİDR) Hazırlama</vt:lpstr>
      <vt:lpstr>İÇ KALİTE GÜVENCESİ SİSTEMİ </vt:lpstr>
      <vt:lpstr>KİDR’nin Yapısı/Mantığı</vt:lpstr>
      <vt:lpstr>Kurumların KİDR’leri böyle olmamalıdır.</vt:lpstr>
      <vt:lpstr>Kurum İç Değerlendirme Raporu Şablonu</vt:lpstr>
      <vt:lpstr>PowerPoint Sunusu</vt:lpstr>
      <vt:lpstr>PowerPoint Sunusu</vt:lpstr>
      <vt:lpstr>A. LİDERLİK, YÖNETİŞİM ve KALİTE</vt:lpstr>
      <vt:lpstr>A. LİDERLİK, YÖNETİŞİM ve KALİTE</vt:lpstr>
      <vt:lpstr>B. EĞİTİM VE ÖĞRETİM</vt:lpstr>
      <vt:lpstr>B. EĞİTİM VE ÖĞRETİM</vt:lpstr>
      <vt:lpstr>C. ARAŞTIRMA VE GELİŞTİRME (Sanat alanları bulunan yükseköğretim kurumlarında Araştırma ve Geliştirme başlığı altında sanat faaliyetleri de bu kapsamda değerlendirilmelidir.)</vt:lpstr>
      <vt:lpstr>C. ARAŞTIRMA VE GELİŞTİRME (Sanat alanları bulunan yükseköğretim kurumlarında Araştırma ve Geliştirme başlığı altında sanat faaliyetleri de bu kapsamda değerlendirilmelidir.)</vt:lpstr>
      <vt:lpstr>D. TOPLUMSAL KATKI </vt:lpstr>
      <vt:lpstr>D. TOPLUMSAL KATKI </vt:lpstr>
      <vt:lpstr>YÖKAK Dereceli Değerlendirme Anahtarı ve Kullanımı</vt:lpstr>
      <vt:lpstr>YÖKAK Dereceli Değerlendirme Anahtarı ve Kullanımı Alt ölçütlerin PUKÖ döngüsü ile ilişkilendirilmiş olgunluk düzeyleri</vt:lpstr>
      <vt:lpstr>YÖKAK Dereceli Değerlendirme Anahtarı ve Kullanımı</vt:lpstr>
      <vt:lpstr>YÖKAK Dereceli Değerlendirme Anahtarı ve Kullanımı KİDR yazımında başlık, ölçüt ve alt ölçütlerin ilişkilendirilmesi örneği</vt:lpstr>
      <vt:lpstr>Olgunluk Düzeylerinin Belirlenmesi</vt:lpstr>
      <vt:lpstr>YÖKAK Dereceli Değerlendirme Anahtarı ve Kullanımı</vt:lpstr>
      <vt:lpstr>YÖKAK Dereceli Değerlendirme Anahtarı ve Kullanımı</vt:lpstr>
      <vt:lpstr>2 Olgunluk Düzeyi</vt:lpstr>
      <vt:lpstr>3 Olgunluk Düzeyi</vt:lpstr>
      <vt:lpstr>4 Olgunluk Düzeyi</vt:lpstr>
      <vt:lpstr>BİRİM  2023 BİDR GERİ BİLDİRİM ZİYARETLERİ</vt:lpstr>
      <vt:lpstr>Kalite Komisyonu Üyesi - Birim Danışman Üye Eşleşmesi</vt:lpstr>
      <vt:lpstr>2023 BİDR Geri Bildirim Ziyaretleri</vt:lpstr>
      <vt:lpstr>2023 BİDR GERİ BİLDİRİM ZİYARETLERİ KATILIMCI ANALİZİ</vt:lpstr>
      <vt:lpstr>2023 AKRAN DEĞERLENDİRME ZİYARETLERİ KATILIMCI ANALİZİ</vt:lpstr>
      <vt:lpstr>2023 AKRAN DEĞERLENDİRME ZİYARETLERİ KATILIMCI ANALİZİ</vt:lpstr>
      <vt:lpstr>2023 BİDR Geri Bildirim Ve Akran Değerlendirmesi Ziyaretleri Genel Katılımcı Profili</vt:lpstr>
      <vt:lpstr>BİDR Geri Bildirim Ziyareti Bitiminde…</vt:lpstr>
      <vt:lpstr>Akran Değerlendirmesi Ziyareti Bitiminde… Çıkış Bildirimi</vt:lpstr>
      <vt:lpstr>Kurum Genelinde BİDR’lerde Tespit Edilen Güçlü Yönler</vt:lpstr>
      <vt:lpstr>Kurum Genelinde BİDR’lerde Tespit Edilen Geliştirmeye Açık Yönler</vt:lpstr>
      <vt:lpstr>Kurum Genelinde BİDR’lerde Tespit Edilen Geliştirmeye Açık Yönler</vt:lpstr>
      <vt:lpstr>Kurum Genelinde BİDR’lerde Tespit Edilen Geliştirmeye Açık Yönler</vt:lpstr>
      <vt:lpstr>Genel Olarak Anlaşılmadığı Sonucuna Ulaşılan Ölçütler</vt:lpstr>
      <vt:lpstr>Genel Olarak Anlaşılmadığı Sonucuna Ulaşılan Ölçütler</vt:lpstr>
      <vt:lpstr>Genel Olarak Anlaşılmadığı Sonucuna Ulaşılan Ölçütler</vt:lpstr>
      <vt:lpstr>Genel Olarak Anlaşılmadığı Sonucuna Ulaşılan Ölçütler</vt:lpstr>
      <vt:lpstr>Genel Olarak Anlaşılmadığı Sonucuna Ulaşılan Ölçütler</vt:lpstr>
      <vt:lpstr>Tespitler Sonrasında Kurum Geneline Dair Geliştirilen Öneriler</vt:lpstr>
      <vt:lpstr>Tespitler Sonrasında Kurum Geneline Dair Geliştirilen Öneriler</vt:lpstr>
      <vt:lpstr>Kurumsal İç değerlendirme Raporu Geri Bildirim Puan Değişimi  (2023 Yılı Değerlendirme Programları Raporu)</vt:lpstr>
      <vt:lpstr>Gerçekçi Puanlama</vt:lpstr>
      <vt:lpstr>Birim Özelinde İyi Uygulama Örnekleri</vt:lpstr>
      <vt:lpstr>Birim Özelinde İyi Uygulama Örnekleri</vt:lpstr>
      <vt:lpstr>Birim Özelinde Karşılaşılan Geliştirmeye Açık Yönler</vt:lpstr>
      <vt:lpstr>KİDR’lerde Sık Karşılaşılan Problemler – 2022 Durum Raporu</vt:lpstr>
      <vt:lpstr>KİDR’lerde Sık Karşılaşılan Problemler</vt:lpstr>
      <vt:lpstr>KİDR’lerde Sık Karşılaşılan Problemler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KİDR/BİDR Yazımında Temel İlkeler</vt:lpstr>
      <vt:lpstr>PowerPoint Sunusu</vt:lpstr>
      <vt:lpstr>2023 Yılı Kurumsal İç değerlendirme Raporlarında Karşılaşılan Yaygın Problemler (2023 Yılı Değerlendirme Programları Raporu)</vt:lpstr>
      <vt:lpstr>KİDR/BİDR Yazımında Temel İlkeler</vt:lpstr>
      <vt:lpstr>(4)A.3.1.1.kanıtın_adı</vt:lpstr>
      <vt:lpstr>PowerPoint Sunusu</vt:lpstr>
      <vt:lpstr>Örnek</vt:lpstr>
      <vt:lpstr>Örnek</vt:lpstr>
      <vt:lpstr>KİDR/BİDR Yazımında Temel İlkeler</vt:lpstr>
      <vt:lpstr>KİDR/BİDR Yazımında Temel İlkeler</vt:lpstr>
      <vt:lpstr>2025 Yılı KİDR/BİDR Yazım Takvimi</vt:lpstr>
      <vt:lpstr>2025 Yılı KİDR/BİDR Yazım Takvimi Yapılacak Çalışmalar</vt:lpstr>
      <vt:lpstr>2025 Yılı KİDR/BİDR Yazım Takvimi Yapılacak Çalışmalar</vt:lpstr>
      <vt:lpstr>PROGRAM AKREDİTASYONU</vt:lpstr>
      <vt:lpstr>Akreditasyon Dernekleri Takvimi</vt:lpstr>
      <vt:lpstr>Ziyaretlerin Değerlendirilmesi…</vt:lpstr>
      <vt:lpstr>Ziyaretlerin Değerlendirilmesi…</vt:lpstr>
      <vt:lpstr>Ziyaretlerin Değerlendirilmesi…</vt:lpstr>
      <vt:lpstr>Ziyaretlerin Değerlendirilmesi…</vt:lpstr>
      <vt:lpstr>Ziyaret Sürecine Dair Son Söz…</vt:lpstr>
      <vt:lpstr>Ziyaret Sürecine Dair Son Söz…</vt:lpstr>
      <vt:lpstr>Birim İç Değerlendirme Raporu (BİDR) Hazırlama</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kurumsal  iletişim</dc:creator>
  <cp:lastModifiedBy>TUBA BAZANCİR</cp:lastModifiedBy>
  <cp:revision>333</cp:revision>
  <dcterms:created xsi:type="dcterms:W3CDTF">2024-02-16T07:28:11Z</dcterms:created>
  <dcterms:modified xsi:type="dcterms:W3CDTF">2024-12-25T13:04:55Z</dcterms:modified>
</cp:coreProperties>
</file>