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37" r:id="rId2"/>
    <p:sldId id="330" r:id="rId3"/>
    <p:sldId id="493" r:id="rId4"/>
    <p:sldId id="286" r:id="rId5"/>
    <p:sldId id="464" r:id="rId6"/>
    <p:sldId id="494" r:id="rId7"/>
    <p:sldId id="354" r:id="rId8"/>
    <p:sldId id="502" r:id="rId9"/>
    <p:sldId id="432" r:id="rId10"/>
    <p:sldId id="442" r:id="rId11"/>
    <p:sldId id="495" r:id="rId12"/>
    <p:sldId id="290" r:id="rId13"/>
    <p:sldId id="466" r:id="rId14"/>
    <p:sldId id="483" r:id="rId15"/>
    <p:sldId id="292" r:id="rId16"/>
    <p:sldId id="496" r:id="rId17"/>
    <p:sldId id="298" r:id="rId18"/>
    <p:sldId id="462" r:id="rId19"/>
    <p:sldId id="340" r:id="rId20"/>
    <p:sldId id="299" r:id="rId21"/>
    <p:sldId id="497" r:id="rId22"/>
    <p:sldId id="450" r:id="rId23"/>
    <p:sldId id="481" r:id="rId24"/>
    <p:sldId id="451" r:id="rId25"/>
    <p:sldId id="351" r:id="rId26"/>
    <p:sldId id="437" r:id="rId27"/>
    <p:sldId id="452" r:id="rId28"/>
    <p:sldId id="438" r:id="rId29"/>
    <p:sldId id="498" r:id="rId30"/>
    <p:sldId id="501" r:id="rId31"/>
    <p:sldId id="500" r:id="rId32"/>
    <p:sldId id="499" r:id="rId33"/>
    <p:sldId id="440" r:id="rId34"/>
    <p:sldId id="318" r:id="rId35"/>
    <p:sldId id="439" r:id="rId36"/>
    <p:sldId id="491" r:id="rId37"/>
    <p:sldId id="453" r:id="rId38"/>
    <p:sldId id="472" r:id="rId39"/>
    <p:sldId id="454" r:id="rId40"/>
    <p:sldId id="473" r:id="rId41"/>
    <p:sldId id="455" r:id="rId42"/>
    <p:sldId id="456" r:id="rId43"/>
    <p:sldId id="342" r:id="rId44"/>
    <p:sldId id="347" r:id="rId45"/>
    <p:sldId id="411" r:id="rId46"/>
    <p:sldId id="350" r:id="rId47"/>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1" autoAdjust="0"/>
    <p:restoredTop sz="96404" autoAdjust="0"/>
  </p:normalViewPr>
  <p:slideViewPr>
    <p:cSldViewPr snapToGrid="0">
      <p:cViewPr varScale="1">
        <p:scale>
          <a:sx n="74" d="100"/>
          <a:sy n="74" d="100"/>
        </p:scale>
        <p:origin x="68" y="11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Sporda Performans Değerlendirme ve Yetenek Seçimi Uygulama ve Araştırma Merkezi</a:t>
            </a:r>
          </a:p>
        </p:txBody>
      </p:sp>
      <p:sp>
        <p:nvSpPr>
          <p:cNvPr id="9" name="Slayt Numarası Yer Tutucusu 8"/>
          <p:cNvSpPr>
            <a:spLocks noGrp="1"/>
          </p:cNvSpPr>
          <p:nvPr>
            <p:ph type="sldNum" sz="quarter" idx="12"/>
          </p:nvPr>
        </p:nvSpPr>
        <p:spPr/>
        <p:txBody>
          <a:bodyPr/>
          <a:lstStyle/>
          <a:p>
            <a:fld id="{15D42E69-0B45-4D6A-BDA9-8F9042B0111B}" type="slidenum">
              <a:rPr lang="tr-TR" smtClean="0"/>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10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399842643"/>
              </p:ext>
            </p:extLst>
          </p:nvPr>
        </p:nvGraphicFramePr>
        <p:xfrm>
          <a:off x="337931" y="1796140"/>
          <a:ext cx="11493851" cy="4380626"/>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7472">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477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337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006458568"/>
                  </a:ext>
                </a:extLst>
              </a:tr>
              <a:tr h="288049">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70671006"/>
                  </a:ext>
                </a:extLst>
              </a:tr>
              <a:tr h="40120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633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234417156"/>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1896136858"/>
                  </a:ext>
                </a:extLst>
              </a:tr>
              <a:tr h="287187">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203150">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11</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a:t>
            </a:r>
            <a:r>
              <a:rPr lang="tr-TR" sz="2800" b="1" dirty="0">
                <a:solidFill>
                  <a:srgbClr val="3333FF"/>
                </a:solidFill>
                <a:cs typeface="Calibri" pitchFamily="34" charset="0"/>
              </a:rPr>
              <a:t>(Sadece TÖMER) </a:t>
            </a:r>
            <a:endParaRPr lang="tr-TR" sz="2800" dirty="0">
              <a:solidFill>
                <a:srgbClr val="3333FF"/>
              </a:solidFill>
            </a:endParaRPr>
          </a:p>
        </p:txBody>
      </p:sp>
      <p:sp>
        <p:nvSpPr>
          <p:cNvPr id="7" name="Veri Yer Tutucusu 6"/>
          <p:cNvSpPr>
            <a:spLocks noGrp="1"/>
          </p:cNvSpPr>
          <p:nvPr>
            <p:ph type="dt" sz="half" idx="10"/>
          </p:nvPr>
        </p:nvSpPr>
        <p:spPr/>
        <p:txBody>
          <a:bodyPr/>
          <a:lstStyle/>
          <a:p>
            <a:fld id="{E89BDB40-2604-4DE2-BEE6-BBE360735621}"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12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005029236"/>
              </p:ext>
            </p:extLst>
          </p:nvPr>
        </p:nvGraphicFramePr>
        <p:xfrm>
          <a:off x="419738" y="1908314"/>
          <a:ext cx="11274492" cy="3106347"/>
        </p:xfrm>
        <a:graphic>
          <a:graphicData uri="http://schemas.openxmlformats.org/drawingml/2006/table">
            <a:tbl>
              <a:tblPr>
                <a:tableStyleId>{BDBED569-4797-4DF1-A0F4-6AAB3CD982D8}</a:tableStyleId>
              </a:tblPr>
              <a:tblGrid>
                <a:gridCol w="4708382">
                  <a:extLst>
                    <a:ext uri="{9D8B030D-6E8A-4147-A177-3AD203B41FA5}">
                      <a16:colId xmlns:a16="http://schemas.microsoft.com/office/drawing/2014/main" val="4031943182"/>
                    </a:ext>
                  </a:extLst>
                </a:gridCol>
                <a:gridCol w="3367589">
                  <a:extLst>
                    <a:ext uri="{9D8B030D-6E8A-4147-A177-3AD203B41FA5}">
                      <a16:colId xmlns:a16="http://schemas.microsoft.com/office/drawing/2014/main" val="439096765"/>
                    </a:ext>
                  </a:extLst>
                </a:gridCol>
                <a:gridCol w="3198521">
                  <a:extLst>
                    <a:ext uri="{9D8B030D-6E8A-4147-A177-3AD203B41FA5}">
                      <a16:colId xmlns:a16="http://schemas.microsoft.com/office/drawing/2014/main" val="3479568610"/>
                    </a:ext>
                  </a:extLst>
                </a:gridCol>
              </a:tblGrid>
              <a:tr h="521814">
                <a:tc>
                  <a:txBody>
                    <a:bodyPr/>
                    <a:lstStyle/>
                    <a:p>
                      <a:pPr algn="ctr">
                        <a:lnSpc>
                          <a:spcPct val="107000"/>
                        </a:lnSpc>
                        <a:spcAft>
                          <a:spcPts val="0"/>
                        </a:spcAft>
                      </a:pPr>
                      <a:r>
                        <a:rPr lang="tr-TR" sz="1800" b="1" dirty="0">
                          <a:solidFill>
                            <a:srgbClr val="FF0000"/>
                          </a:solidFill>
                          <a:effectLst/>
                        </a:rPr>
                        <a:t>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9219">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3894566"/>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65541226"/>
                  </a:ext>
                </a:extLst>
              </a:tr>
              <a:tr h="369219">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332303"/>
                  </a:ext>
                </a:extLst>
              </a:tr>
              <a:tr h="369219">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6407344"/>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7648266"/>
                  </a:ext>
                </a:extLst>
              </a:tr>
              <a:tr h="369219">
                <a:tc>
                  <a:txBody>
                    <a:bodyPr/>
                    <a:lstStyle/>
                    <a:p>
                      <a:pPr algn="r">
                        <a:lnSpc>
                          <a:spcPct val="107000"/>
                        </a:lnSpc>
                        <a:spcAft>
                          <a:spcPts val="0"/>
                        </a:spcAft>
                      </a:pPr>
                      <a:r>
                        <a:rPr lang="tr-TR" sz="1100" dirty="0">
                          <a:effectLst/>
                        </a:rPr>
                        <a:t> </a:t>
                      </a:r>
                      <a:r>
                        <a:rPr lang="tr-TR" sz="1100" b="1" dirty="0">
                          <a:solidFill>
                            <a:srgbClr val="FF0000"/>
                          </a:solidFill>
                          <a:effectLst/>
                        </a:rPr>
                        <a:t>TOPLAM</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5" name="Metin kutusu 4"/>
          <p:cNvSpPr txBox="1"/>
          <p:nvPr/>
        </p:nvSpPr>
        <p:spPr>
          <a:xfrm>
            <a:off x="419738" y="5730261"/>
            <a:ext cx="7751911" cy="307777"/>
          </a:xfrm>
          <a:prstGeom prst="rect">
            <a:avLst/>
          </a:prstGeom>
          <a:noFill/>
        </p:spPr>
        <p:txBody>
          <a:bodyPr wrap="square" rtlCol="0">
            <a:spAutoFit/>
          </a:bodyPr>
          <a:lstStyle/>
          <a:p>
            <a:r>
              <a:rPr lang="tr-TR" sz="1400" b="1" i="1" dirty="0">
                <a:solidFill>
                  <a:srgbClr val="C00000"/>
                </a:solidFill>
              </a:rPr>
              <a:t>*Program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r>
              <a:rPr lang="tr-TR" sz="2800" b="1" dirty="0">
                <a:solidFill>
                  <a:srgbClr val="3333FF"/>
                </a:solidFill>
                <a:cs typeface="Calibri" pitchFamily="34" charset="0"/>
              </a:rPr>
              <a:t>(Sadece TÖMER) </a:t>
            </a:r>
            <a:r>
              <a:rPr lang="tr-TR" sz="2800" b="1" dirty="0">
                <a:solidFill>
                  <a:srgbClr val="FF0000"/>
                </a:solidFill>
                <a:cs typeface="Calibri" pitchFamily="34" charset="0"/>
              </a:rPr>
              <a:t>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13</a:t>
            </a:fld>
            <a:endParaRPr lang="tr-TR"/>
          </a:p>
        </p:txBody>
      </p:sp>
      <p:sp>
        <p:nvSpPr>
          <p:cNvPr id="5" name="Metin kutusu 4"/>
          <p:cNvSpPr txBox="1"/>
          <p:nvPr/>
        </p:nvSpPr>
        <p:spPr>
          <a:xfrm>
            <a:off x="427384" y="5450236"/>
            <a:ext cx="7751911" cy="307777"/>
          </a:xfrm>
          <a:prstGeom prst="rect">
            <a:avLst/>
          </a:prstGeom>
          <a:noFill/>
        </p:spPr>
        <p:txBody>
          <a:bodyPr wrap="square" rtlCol="0">
            <a:spAutoFit/>
          </a:bodyPr>
          <a:lstStyle/>
          <a:p>
            <a:r>
              <a:rPr lang="tr-TR" sz="1400" b="1" i="1" dirty="0">
                <a:solidFill>
                  <a:srgbClr val="C00000"/>
                </a:solidFill>
              </a:rPr>
              <a:t>*Program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1082862712"/>
              </p:ext>
            </p:extLst>
          </p:nvPr>
        </p:nvGraphicFramePr>
        <p:xfrm>
          <a:off x="427383" y="2077284"/>
          <a:ext cx="11266847" cy="3193217"/>
        </p:xfrm>
        <a:graphic>
          <a:graphicData uri="http://schemas.openxmlformats.org/drawingml/2006/table">
            <a:tbl>
              <a:tblPr>
                <a:tableStyleId>{BDBED569-4797-4DF1-A0F4-6AAB3CD982D8}</a:tableStyleId>
              </a:tblPr>
              <a:tblGrid>
                <a:gridCol w="4782983">
                  <a:extLst>
                    <a:ext uri="{9D8B030D-6E8A-4147-A177-3AD203B41FA5}">
                      <a16:colId xmlns:a16="http://schemas.microsoft.com/office/drawing/2014/main" val="4174588668"/>
                    </a:ext>
                  </a:extLst>
                </a:gridCol>
                <a:gridCol w="901729">
                  <a:extLst>
                    <a:ext uri="{9D8B030D-6E8A-4147-A177-3AD203B41FA5}">
                      <a16:colId xmlns:a16="http://schemas.microsoft.com/office/drawing/2014/main" val="2583248819"/>
                    </a:ext>
                  </a:extLst>
                </a:gridCol>
                <a:gridCol w="987609">
                  <a:extLst>
                    <a:ext uri="{9D8B030D-6E8A-4147-A177-3AD203B41FA5}">
                      <a16:colId xmlns:a16="http://schemas.microsoft.com/office/drawing/2014/main" val="2002374087"/>
                    </a:ext>
                  </a:extLst>
                </a:gridCol>
                <a:gridCol w="1331124">
                  <a:extLst>
                    <a:ext uri="{9D8B030D-6E8A-4147-A177-3AD203B41FA5}">
                      <a16:colId xmlns:a16="http://schemas.microsoft.com/office/drawing/2014/main" val="2018321977"/>
                    </a:ext>
                  </a:extLst>
                </a:gridCol>
                <a:gridCol w="873103">
                  <a:extLst>
                    <a:ext uri="{9D8B030D-6E8A-4147-A177-3AD203B41FA5}">
                      <a16:colId xmlns:a16="http://schemas.microsoft.com/office/drawing/2014/main" val="3809454168"/>
                    </a:ext>
                  </a:extLst>
                </a:gridCol>
                <a:gridCol w="1030549">
                  <a:extLst>
                    <a:ext uri="{9D8B030D-6E8A-4147-A177-3AD203B41FA5}">
                      <a16:colId xmlns:a16="http://schemas.microsoft.com/office/drawing/2014/main" val="572787810"/>
                    </a:ext>
                  </a:extLst>
                </a:gridCol>
                <a:gridCol w="1359750">
                  <a:extLst>
                    <a:ext uri="{9D8B030D-6E8A-4147-A177-3AD203B41FA5}">
                      <a16:colId xmlns:a16="http://schemas.microsoft.com/office/drawing/2014/main" val="2553092673"/>
                    </a:ext>
                  </a:extLst>
                </a:gridCol>
              </a:tblGrid>
              <a:tr h="375099">
                <a:tc rowSpan="2">
                  <a:txBody>
                    <a:bodyPr/>
                    <a:lstStyle/>
                    <a:p>
                      <a:pPr algn="ctr">
                        <a:lnSpc>
                          <a:spcPct val="107000"/>
                        </a:lnSpc>
                        <a:spcAft>
                          <a:spcPts val="0"/>
                        </a:spcAft>
                      </a:pPr>
                      <a:r>
                        <a:rPr lang="tr-TR" sz="1800" b="1" dirty="0">
                          <a:solidFill>
                            <a:srgbClr val="FF0000"/>
                          </a:solidFill>
                          <a:effectLst/>
                          <a:latin typeface="+mn-lt"/>
                        </a:rPr>
                        <a:t>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41330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400802">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79520520"/>
                  </a:ext>
                </a:extLst>
              </a:tr>
              <a:tr h="400802">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67719453"/>
                  </a:ext>
                </a:extLst>
              </a:tr>
              <a:tr h="400802">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33600021"/>
                  </a:ext>
                </a:extLst>
              </a:tr>
              <a:tr h="400802">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87317"/>
                  </a:ext>
                </a:extLst>
              </a:tr>
              <a:tr h="400802">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27006957"/>
                  </a:ext>
                </a:extLst>
              </a:tr>
              <a:tr h="400802">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 </a:t>
            </a:r>
            <a:r>
              <a:rPr lang="tr-TR" sz="1800" b="1" dirty="0">
                <a:solidFill>
                  <a:srgbClr val="3333FF"/>
                </a:solidFill>
                <a:cs typeface="Calibri" pitchFamily="34" charset="0"/>
              </a:rPr>
              <a:t>(Sadece TÖMER) </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14</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934112085"/>
              </p:ext>
            </p:extLst>
          </p:nvPr>
        </p:nvGraphicFramePr>
        <p:xfrm>
          <a:off x="674256" y="1981200"/>
          <a:ext cx="11019975" cy="3862548"/>
        </p:xfrm>
        <a:graphic>
          <a:graphicData uri="http://schemas.openxmlformats.org/drawingml/2006/table">
            <a:tbl>
              <a:tblPr>
                <a:tableStyleId>{BDBED569-4797-4DF1-A0F4-6AAB3CD982D8}</a:tableStyleId>
              </a:tblPr>
              <a:tblGrid>
                <a:gridCol w="2700227">
                  <a:extLst>
                    <a:ext uri="{9D8B030D-6E8A-4147-A177-3AD203B41FA5}">
                      <a16:colId xmlns:a16="http://schemas.microsoft.com/office/drawing/2014/main" val="1268676462"/>
                    </a:ext>
                  </a:extLst>
                </a:gridCol>
                <a:gridCol w="1995711">
                  <a:extLst>
                    <a:ext uri="{9D8B030D-6E8A-4147-A177-3AD203B41FA5}">
                      <a16:colId xmlns:a16="http://schemas.microsoft.com/office/drawing/2014/main" val="611782414"/>
                    </a:ext>
                  </a:extLst>
                </a:gridCol>
                <a:gridCol w="2301402">
                  <a:extLst>
                    <a:ext uri="{9D8B030D-6E8A-4147-A177-3AD203B41FA5}">
                      <a16:colId xmlns:a16="http://schemas.microsoft.com/office/drawing/2014/main" val="4177927253"/>
                    </a:ext>
                  </a:extLst>
                </a:gridCol>
                <a:gridCol w="1815072">
                  <a:extLst>
                    <a:ext uri="{9D8B030D-6E8A-4147-A177-3AD203B41FA5}">
                      <a16:colId xmlns:a16="http://schemas.microsoft.com/office/drawing/2014/main" val="2528845296"/>
                    </a:ext>
                  </a:extLst>
                </a:gridCol>
                <a:gridCol w="2207563">
                  <a:extLst>
                    <a:ext uri="{9D8B030D-6E8A-4147-A177-3AD203B41FA5}">
                      <a16:colId xmlns:a16="http://schemas.microsoft.com/office/drawing/2014/main" val="1821111739"/>
                    </a:ext>
                  </a:extLst>
                </a:gridCol>
              </a:tblGrid>
              <a:tr h="454056">
                <a:tc rowSpan="2">
                  <a:txBody>
                    <a:bodyPr/>
                    <a:lstStyle/>
                    <a:p>
                      <a:pPr algn="ctr">
                        <a:lnSpc>
                          <a:spcPct val="107000"/>
                        </a:lnSpc>
                        <a:spcAft>
                          <a:spcPts val="800"/>
                        </a:spcAft>
                      </a:pPr>
                      <a:r>
                        <a:rPr lang="tr-TR" sz="1600" b="1" dirty="0">
                          <a:solidFill>
                            <a:srgbClr val="3333FF"/>
                          </a:solidFill>
                          <a:effectLst/>
                          <a:latin typeface="+mn-lt"/>
                        </a:rPr>
                        <a:t>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500424">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484678">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484678">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3200" b="1" dirty="0">
                <a:solidFill>
                  <a:srgbClr val="FF0000"/>
                </a:solidFill>
                <a:latin typeface="+mn-lt"/>
                <a:cs typeface="Calibri" panose="020F0502020204030204" pitchFamily="34" charset="0"/>
              </a:rPr>
              <a:t>Yabancı Uyruklu Öğrenci Sayısı </a:t>
            </a:r>
            <a:r>
              <a:rPr lang="tr-TR" sz="3200" b="1" dirty="0">
                <a:solidFill>
                  <a:srgbClr val="3333FF"/>
                </a:solidFill>
                <a:latin typeface="+mn-lt"/>
                <a:cs typeface="Calibri" pitchFamily="34" charset="0"/>
              </a:rPr>
              <a:t>(Sadece TÖMER) </a:t>
            </a:r>
            <a:endParaRPr lang="tr-TR" sz="3200" dirty="0">
              <a:solidFill>
                <a:srgbClr val="FF0000"/>
              </a:solidFill>
              <a:latin typeface="+mn-lt"/>
            </a:endParaRPr>
          </a:p>
        </p:txBody>
      </p:sp>
      <p:sp>
        <p:nvSpPr>
          <p:cNvPr id="3" name="Veri Yer Tutucusu 2"/>
          <p:cNvSpPr>
            <a:spLocks noGrp="1"/>
          </p:cNvSpPr>
          <p:nvPr>
            <p:ph type="dt" sz="half" idx="10"/>
          </p:nvPr>
        </p:nvSpPr>
        <p:spPr/>
        <p:txBody>
          <a:bodyPr/>
          <a:lstStyle/>
          <a:p>
            <a:fld id="{B17F653B-1A74-4BC2-8455-8613C38E416B}"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15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680701114"/>
              </p:ext>
            </p:extLst>
          </p:nvPr>
        </p:nvGraphicFramePr>
        <p:xfrm>
          <a:off x="241540" y="1894113"/>
          <a:ext cx="11605903" cy="3950339"/>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293731">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444652296"/>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321703615"/>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267200893"/>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802609208"/>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86964973"/>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702369829"/>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794091487"/>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76942912"/>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96795995"/>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90270351"/>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58070">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400" b="1" dirty="0">
                          <a:solidFill>
                            <a:srgbClr val="FF0000"/>
                          </a:solidFill>
                          <a:effectLst/>
                        </a:rPr>
                        <a:t>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16</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740229"/>
            <a:ext cx="10680402" cy="729220"/>
          </a:xfrm>
        </p:spPr>
        <p:txBody>
          <a:bodyPr>
            <a:normAutofit/>
          </a:bodyPr>
          <a:lstStyle/>
          <a:p>
            <a:pPr algn="ctr"/>
            <a:r>
              <a:rPr lang="tr-TR" sz="3200" b="1" dirty="0">
                <a:solidFill>
                  <a:srgbClr val="FF0000"/>
                </a:solidFill>
                <a:latin typeface="+mn-lt"/>
              </a:rPr>
              <a:t>Fiziksel Yapı: </a:t>
            </a:r>
            <a:r>
              <a:rPr lang="tr-TR" sz="3200" b="1" dirty="0">
                <a:solidFill>
                  <a:srgbClr val="3333FF"/>
                </a:solidFill>
                <a:latin typeface="+mn-lt"/>
              </a:rPr>
              <a:t>Eğitim Alanları (Derslikler)</a:t>
            </a:r>
            <a:endParaRPr lang="tr-TR" sz="32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000616912"/>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3333FF"/>
                </a:solidFill>
                <a:latin typeface="+mn-lt"/>
              </a:rPr>
              <a:t>Sağlık, Sosyal, Kültürel ve Sportif Alanlar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18</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469197560"/>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marL="36000"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marL="36000"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marL="36000"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marL="36000"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marL="36000"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marL="36000"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94818349"/>
                  </a:ext>
                </a:extLst>
              </a:tr>
              <a:tr h="451452">
                <a:tc>
                  <a:txBody>
                    <a:bodyPr/>
                    <a:lstStyle/>
                    <a:p>
                      <a:pPr marL="36000"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a:solidFill>
                  <a:srgbClr val="FF0000"/>
                </a:solidFill>
                <a:latin typeface="+mn-lt"/>
              </a:rPr>
              <a:t>Fiziksel Yapı: </a:t>
            </a:r>
            <a:r>
              <a:rPr lang="tr-TR" sz="3600" b="1" dirty="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19</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877350388"/>
              </p:ext>
            </p:extLst>
          </p:nvPr>
        </p:nvGraphicFramePr>
        <p:xfrm>
          <a:off x="346080" y="2068815"/>
          <a:ext cx="11572685" cy="3061240"/>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r>
                        <a:rPr lang="tr-TR" sz="2000" dirty="0">
                          <a:effectLst/>
                          <a:latin typeface="+mn-lt"/>
                          <a:cs typeface="Times New Roman" panose="02020603050405020304" pitchFamily="18" charset="0"/>
                        </a:rPr>
                        <a:t>3</a:t>
                      </a:r>
                    </a:p>
                  </a:txBody>
                  <a:tcPr marL="9525" marR="9525" marT="9525" marB="0" anchor="ctr"/>
                </a:tc>
                <a:tc>
                  <a:txBody>
                    <a:bodyPr/>
                    <a:lstStyle/>
                    <a:p>
                      <a:pPr>
                        <a:lnSpc>
                          <a:spcPct val="107000"/>
                        </a:lnSpc>
                        <a:spcAft>
                          <a:spcPts val="0"/>
                        </a:spcAft>
                      </a:pPr>
                      <a:r>
                        <a:rPr lang="tr-TR" sz="2000" dirty="0">
                          <a:effectLst/>
                          <a:latin typeface="+mn-lt"/>
                        </a:rPr>
                        <a:t>3 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latin typeface="+mn-lt"/>
                        </a:rPr>
                        <a:t>20 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2000" dirty="0">
                          <a:effectLst/>
                          <a:latin typeface="+mn-lt"/>
                          <a:cs typeface="Times New Roman" panose="02020603050405020304" pitchFamily="18" charset="0"/>
                        </a:rPr>
                        <a:t>1</a:t>
                      </a:r>
                    </a:p>
                  </a:txBody>
                  <a:tcPr marL="6350" marR="6350" marT="6350" marB="0" anchor="ctr"/>
                </a:tc>
                <a:tc>
                  <a:txBody>
                    <a:bodyPr/>
                    <a:lstStyle/>
                    <a:p>
                      <a:pPr>
                        <a:lnSpc>
                          <a:spcPct val="107000"/>
                        </a:lnSpc>
                        <a:spcAft>
                          <a:spcPts val="0"/>
                        </a:spcAft>
                      </a:pPr>
                      <a:r>
                        <a:rPr lang="tr-TR" sz="2000" dirty="0">
                          <a:effectLst/>
                          <a:latin typeface="+mn-lt"/>
                        </a:rPr>
                        <a:t>20 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2000">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710298320"/>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20</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21</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2363533"/>
              </p:ext>
            </p:extLst>
          </p:nvPr>
        </p:nvGraphicFramePr>
        <p:xfrm>
          <a:off x="241378" y="1968423"/>
          <a:ext cx="11569622" cy="4064078"/>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413922" cy="625765"/>
          </a:xfrm>
        </p:spPr>
        <p:txBody>
          <a:bodyPr>
            <a:noAutofit/>
          </a:bodyPr>
          <a:lstStyle/>
          <a:p>
            <a:pPr algn="ctr"/>
            <a:r>
              <a:rPr lang="tr-TR" sz="3200" b="1" dirty="0">
                <a:solidFill>
                  <a:srgbClr val="FF0000"/>
                </a:solidFill>
              </a:rPr>
              <a:t>Araştırma ve Geliştirme Faaliyetleri :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45026227"/>
              </p:ext>
            </p:extLst>
          </p:nvPr>
        </p:nvGraphicFramePr>
        <p:xfrm>
          <a:off x="361450" y="1894114"/>
          <a:ext cx="11514864" cy="4005943"/>
        </p:xfrm>
        <a:graphic>
          <a:graphicData uri="http://schemas.openxmlformats.org/drawingml/2006/table">
            <a:tbl>
              <a:tblPr firstRow="1" firstCol="1" lastRow="1" lastCol="1" bandRow="1" bandCol="1">
                <a:tableStyleId>{5940675A-B579-460E-94D1-54222C63F5DA}</a:tableStyleId>
              </a:tblPr>
              <a:tblGrid>
                <a:gridCol w="9927935">
                  <a:extLst>
                    <a:ext uri="{9D8B030D-6E8A-4147-A177-3AD203B41FA5}">
                      <a16:colId xmlns:a16="http://schemas.microsoft.com/office/drawing/2014/main" val="907143591"/>
                    </a:ext>
                  </a:extLst>
                </a:gridCol>
                <a:gridCol w="888282">
                  <a:extLst>
                    <a:ext uri="{9D8B030D-6E8A-4147-A177-3AD203B41FA5}">
                      <a16:colId xmlns:a16="http://schemas.microsoft.com/office/drawing/2014/main" val="719348450"/>
                    </a:ext>
                  </a:extLst>
                </a:gridCol>
                <a:gridCol w="698647">
                  <a:extLst>
                    <a:ext uri="{9D8B030D-6E8A-4147-A177-3AD203B41FA5}">
                      <a16:colId xmlns:a16="http://schemas.microsoft.com/office/drawing/2014/main" val="883096862"/>
                    </a:ext>
                  </a:extLst>
                </a:gridCol>
              </a:tblGrid>
              <a:tr h="307066">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5335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66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508896">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612031381"/>
              </p:ext>
            </p:extLst>
          </p:nvPr>
        </p:nvGraphicFramePr>
        <p:xfrm>
          <a:off x="457201" y="1992512"/>
          <a:ext cx="11440885" cy="3994631"/>
        </p:xfrm>
        <a:graphic>
          <a:graphicData uri="http://schemas.openxmlformats.org/drawingml/2006/table">
            <a:tbl>
              <a:tblPr firstRow="1" firstCol="1" lastRow="1" lastCol="1" bandRow="1" bandCol="1">
                <a:tableStyleId>{5940675A-B579-460E-94D1-54222C63F5DA}</a:tableStyleId>
              </a:tblPr>
              <a:tblGrid>
                <a:gridCol w="9846337">
                  <a:extLst>
                    <a:ext uri="{9D8B030D-6E8A-4147-A177-3AD203B41FA5}">
                      <a16:colId xmlns:a16="http://schemas.microsoft.com/office/drawing/2014/main" val="2411480335"/>
                    </a:ext>
                  </a:extLst>
                </a:gridCol>
                <a:gridCol w="795591">
                  <a:extLst>
                    <a:ext uri="{9D8B030D-6E8A-4147-A177-3AD203B41FA5}">
                      <a16:colId xmlns:a16="http://schemas.microsoft.com/office/drawing/2014/main" val="2740012930"/>
                    </a:ext>
                  </a:extLst>
                </a:gridCol>
                <a:gridCol w="798957">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631371"/>
            <a:ext cx="10381672" cy="763320"/>
          </a:xfrm>
        </p:spPr>
        <p:txBody>
          <a:bodyPr>
            <a:noAutofit/>
          </a:bodyPr>
          <a:lstStyle/>
          <a:p>
            <a:pPr algn="ctr"/>
            <a:r>
              <a:rPr lang="tr-TR" sz="2800" b="1" dirty="0">
                <a:solidFill>
                  <a:srgbClr val="FF0000"/>
                </a:solidFill>
              </a:rPr>
              <a:t>Araştırma ve Geliştirme Faaliyetleri</a:t>
            </a:r>
            <a:r>
              <a:rPr lang="tr-TR" sz="2800" b="1" dirty="0">
                <a:solidFill>
                  <a:srgbClr val="FF0000"/>
                </a:solidFill>
                <a:latin typeface="+mn-lt"/>
              </a:rPr>
              <a:t>: </a:t>
            </a:r>
            <a:br>
              <a:rPr lang="tr-TR" sz="2800" b="1" dirty="0">
                <a:solidFill>
                  <a:srgbClr val="FF0000"/>
                </a:solidFill>
                <a:latin typeface="+mn-lt"/>
              </a:rPr>
            </a:br>
            <a:r>
              <a:rPr lang="tr-TR" sz="2800" b="1" dirty="0">
                <a:solidFill>
                  <a:srgbClr val="3333FF"/>
                </a:solidFill>
                <a:latin typeface="+mn-lt"/>
                <a:cs typeface="Calibri" panose="020F0502020204030204" pitchFamily="34" charset="0"/>
              </a:rPr>
              <a:t>Yıllara Göre Proje Bilgileri</a:t>
            </a:r>
            <a:endParaRPr lang="tr-TR" sz="28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25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752973214"/>
              </p:ext>
            </p:extLst>
          </p:nvPr>
        </p:nvGraphicFramePr>
        <p:xfrm>
          <a:off x="274321" y="1907802"/>
          <a:ext cx="11656422" cy="3974538"/>
        </p:xfrm>
        <a:graphic>
          <a:graphicData uri="http://schemas.openxmlformats.org/drawingml/2006/table">
            <a:tbl>
              <a:tblPr firstRow="1" firstCol="1" lastRow="1" lastCol="1" bandRow="1" bandCol="1">
                <a:tableStyleId>{5940675A-B579-460E-94D1-54222C63F5DA}</a:tableStyleId>
              </a:tblPr>
              <a:tblGrid>
                <a:gridCol w="10258138">
                  <a:extLst>
                    <a:ext uri="{9D8B030D-6E8A-4147-A177-3AD203B41FA5}">
                      <a16:colId xmlns:a16="http://schemas.microsoft.com/office/drawing/2014/main" val="163935098"/>
                    </a:ext>
                  </a:extLst>
                </a:gridCol>
                <a:gridCol w="759936">
                  <a:extLst>
                    <a:ext uri="{9D8B030D-6E8A-4147-A177-3AD203B41FA5}">
                      <a16:colId xmlns:a16="http://schemas.microsoft.com/office/drawing/2014/main" val="1347630180"/>
                    </a:ext>
                  </a:extLst>
                </a:gridCol>
                <a:gridCol w="638348">
                  <a:extLst>
                    <a:ext uri="{9D8B030D-6E8A-4147-A177-3AD203B41FA5}">
                      <a16:colId xmlns:a16="http://schemas.microsoft.com/office/drawing/2014/main" val="3262295761"/>
                    </a:ext>
                  </a:extLst>
                </a:gridCol>
              </a:tblGrid>
              <a:tr h="323769">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84178">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19684">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26894">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6508">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15822">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19684">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19684">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299345">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744802545"/>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 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346525939"/>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866149475"/>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51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t>29</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911943737"/>
              </p:ext>
            </p:extLst>
          </p:nvPr>
        </p:nvGraphicFramePr>
        <p:xfrm>
          <a:off x="457201" y="1848680"/>
          <a:ext cx="11390242" cy="3793784"/>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2885">
                  <a:extLst>
                    <a:ext uri="{9D8B030D-6E8A-4147-A177-3AD203B41FA5}">
                      <a16:colId xmlns:a16="http://schemas.microsoft.com/office/drawing/2014/main" val="2981608465"/>
                    </a:ext>
                  </a:extLst>
                </a:gridCol>
                <a:gridCol w="776672">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solidFill>
                            <a:srgbClr val="3333FF"/>
                          </a:solidFill>
                          <a:effectLst/>
                          <a:latin typeface="+mn-lt"/>
                        </a:rPr>
                        <a:t>Sempozyum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Teknik Gezi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4</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5 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Kongre</a:t>
                      </a:r>
                      <a:endParaRPr lang="tr-TR" sz="1800" b="1" dirty="0">
                        <a:solidFill>
                          <a:srgbClr val="3333FF"/>
                        </a:solidFill>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Eğitim Seminerleri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rgbClr val="3333FF"/>
                          </a:solidFill>
                          <a:effectLst/>
                          <a:latin typeface="+mn-lt"/>
                        </a:rPr>
                        <a:t>Konferans</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Ulusal Toplantı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rgbClr val="3333FF"/>
                          </a:solidFill>
                          <a:effectLst/>
                          <a:latin typeface="+mn-lt"/>
                        </a:rPr>
                        <a:t>Panel</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Diğer (Açıkhava Etkinlikleri, Ziyaretler, Geziler </a:t>
                      </a:r>
                      <a:r>
                        <a:rPr lang="tr-TR" sz="1800" b="1" dirty="0" err="1">
                          <a:solidFill>
                            <a:srgbClr val="3333FF"/>
                          </a:solidFill>
                          <a:effectLst/>
                          <a:latin typeface="+mn-lt"/>
                        </a:rPr>
                        <a:t>v.b</a:t>
                      </a:r>
                      <a:r>
                        <a:rPr lang="tr-TR" sz="1800" b="1" dirty="0">
                          <a:solidFill>
                            <a:srgbClr val="3333FF"/>
                          </a:solidFill>
                          <a:effectLst/>
                          <a:latin typeface="+mn-lt"/>
                        </a:rPr>
                        <a:t>.)</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rgbClr val="3333FF"/>
                          </a:solidFill>
                          <a:effectLst/>
                          <a:latin typeface="+mn-lt"/>
                        </a:rPr>
                        <a:t>Seminer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800" b="1" dirty="0" err="1">
                          <a:solidFill>
                            <a:srgbClr val="3333FF"/>
                          </a:solidFill>
                          <a:effectLst/>
                          <a:latin typeface="+mn-lt"/>
                        </a:rPr>
                        <a:t>Çalıştay</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2</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2 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rgbClr val="3333FF"/>
                          </a:solidFill>
                          <a:effectLst/>
                          <a:latin typeface="+mn-lt"/>
                        </a:rPr>
                        <a:t>Açık Oturum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Film Gösterimi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a:solidFill>
                            <a:srgbClr val="3333FF"/>
                          </a:solidFill>
                          <a:effectLst/>
                          <a:latin typeface="+mn-lt"/>
                        </a:rPr>
                        <a:t> </a:t>
                      </a:r>
                      <a:endParaRPr lang="tr-TR" sz="1400" b="1">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rgbClr val="3333FF"/>
                          </a:solidFill>
                          <a:effectLst/>
                          <a:latin typeface="+mn-lt"/>
                        </a:rPr>
                        <a:t>Söyleşi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Bağış ve Yardım Kampanyası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a:solidFill>
                            <a:srgbClr val="3333FF"/>
                          </a:solidFill>
                          <a:effectLst/>
                          <a:latin typeface="+mn-lt"/>
                        </a:rPr>
                        <a:t> </a:t>
                      </a:r>
                      <a:endParaRPr lang="tr-TR" sz="1400" b="1">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rgbClr val="3333FF"/>
                          </a:solidFill>
                          <a:effectLst/>
                          <a:latin typeface="+mn-lt"/>
                        </a:rPr>
                        <a:t>Tiyatro</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Bilgilendirme ve Tanıtım Toplantısı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a:solidFill>
                            <a:srgbClr val="3333FF"/>
                          </a:solidFill>
                          <a:effectLst/>
                          <a:latin typeface="+mn-lt"/>
                        </a:rPr>
                        <a:t> </a:t>
                      </a:r>
                      <a:endParaRPr lang="tr-TR" sz="1400" b="1">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3333FF"/>
                          </a:solidFill>
                          <a:effectLst/>
                          <a:latin typeface="+mn-lt"/>
                        </a:rPr>
                        <a:t> 1</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rgbClr val="3333FF"/>
                          </a:solidFill>
                          <a:effectLst/>
                          <a:latin typeface="+mn-lt"/>
                        </a:rPr>
                        <a:t>Konser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Anma Törenleri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solidFill>
                            <a:srgbClr val="3333FF"/>
                          </a:solidFill>
                          <a:effectLst/>
                          <a:latin typeface="+mn-lt"/>
                        </a:rPr>
                        <a:t> </a:t>
                      </a:r>
                      <a:endParaRPr lang="tr-TR" sz="140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solidFill>
                            <a:srgbClr val="3333FF"/>
                          </a:solidFill>
                          <a:effectLst/>
                          <a:latin typeface="+mn-lt"/>
                        </a:rPr>
                        <a:t> </a:t>
                      </a:r>
                      <a:endParaRPr lang="tr-TR" sz="14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rgbClr val="3333FF"/>
                          </a:solidFill>
                          <a:effectLst/>
                          <a:latin typeface="+mn-lt"/>
                        </a:rPr>
                        <a:t>Sergi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Öğrenci Oryantasyon Semineri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endParaRPr lang="tr-TR" sz="1400" dirty="0"/>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a:txBody>
                    <a:bodyPr/>
                    <a:lstStyle/>
                    <a:p>
                      <a:pPr marL="72000">
                        <a:lnSpc>
                          <a:spcPct val="100000"/>
                        </a:lnSpc>
                        <a:spcAft>
                          <a:spcPts val="0"/>
                        </a:spcAft>
                      </a:pPr>
                      <a:r>
                        <a:rPr lang="tr-TR" sz="1800" b="1" dirty="0">
                          <a:solidFill>
                            <a:srgbClr val="3333FF"/>
                          </a:solidFill>
                          <a:effectLst/>
                          <a:latin typeface="+mn-lt"/>
                        </a:rPr>
                        <a:t>Spor Turnuvası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279014999"/>
              </p:ext>
            </p:extLst>
          </p:nvPr>
        </p:nvGraphicFramePr>
        <p:xfrm>
          <a:off x="261258" y="1959425"/>
          <a:ext cx="11636827" cy="3670100"/>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u="none" strike="noStrike" dirty="0">
                          <a:effectLst/>
                        </a:rPr>
                        <a:t>1</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r>
                        <a:rPr lang="tr-TR" sz="1000" b="1" i="1" u="none" strike="noStrike" dirty="0">
                          <a:solidFill>
                            <a:srgbClr val="3333FF"/>
                          </a:solidFill>
                          <a:effectLst/>
                        </a:rPr>
                        <a:t>Bilimsel</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Seminer</a:t>
                      </a:r>
                      <a:r>
                        <a:rPr lang="tr-TR" sz="1000" u="none" strike="noStrike" baseline="0" dirty="0">
                          <a:effectLst/>
                        </a:rPr>
                        <a:t> </a:t>
                      </a: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Spor Liseleri</a:t>
                      </a:r>
                      <a:r>
                        <a:rPr lang="tr-TR" sz="1000" u="none" strike="noStrike" baseline="0" dirty="0">
                          <a:effectLst/>
                        </a:rPr>
                        <a:t> Gelişim Semineri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10/04/2025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10.00 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UAM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r h="310811">
                <a:tc>
                  <a:txBody>
                    <a:bodyPr/>
                    <a:lstStyle/>
                    <a:p>
                      <a:pPr algn="ctr" fontAlgn="ctr"/>
                      <a:r>
                        <a:rPr lang="tr-TR" sz="1000" u="none" strike="noStrike" dirty="0">
                          <a:effectLst/>
                        </a:rPr>
                        <a:t>2</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r>
                        <a:rPr lang="tr-TR" sz="1000" b="1" i="1" u="none" strike="noStrike" dirty="0">
                          <a:solidFill>
                            <a:srgbClr val="3333FF"/>
                          </a:solidFill>
                          <a:effectLst/>
                        </a:rPr>
                        <a:t>Bilimsel</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Seminer</a:t>
                      </a:r>
                      <a:r>
                        <a:rPr lang="tr-TR" sz="1000" u="none" strike="noStrike" baseline="0" dirty="0">
                          <a:effectLst/>
                        </a:rPr>
                        <a:t> </a:t>
                      </a: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err="1">
                          <a:effectLst/>
                        </a:rPr>
                        <a:t>Tüfad</a:t>
                      </a:r>
                      <a:r>
                        <a:rPr lang="tr-TR" sz="1000" u="none" strike="noStrike" baseline="0" dirty="0">
                          <a:effectLst/>
                        </a:rPr>
                        <a:t> Semineri</a:t>
                      </a: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20/05/2025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10.00 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kern="1200" dirty="0">
                          <a:solidFill>
                            <a:schemeClr val="tx1"/>
                          </a:solidFill>
                          <a:effectLst/>
                          <a:latin typeface="+mn-lt"/>
                          <a:ea typeface="+mn-ea"/>
                          <a:cs typeface="+mn-cs"/>
                        </a:rPr>
                        <a:t>Kadir Özcan Tesisleri</a:t>
                      </a:r>
                    </a:p>
                  </a:txBody>
                  <a:tcPr marL="7620" marR="7620" marT="7620" marB="0" anchor="ctr"/>
                </a:tc>
                <a:extLst>
                  <a:ext uri="{0D108BD9-81ED-4DB2-BD59-A6C34878D82A}">
                    <a16:rowId xmlns:a16="http://schemas.microsoft.com/office/drawing/2014/main" val="88816453"/>
                  </a:ext>
                </a:extLst>
              </a:tr>
              <a:tr h="310811">
                <a:tc>
                  <a:txBody>
                    <a:bodyPr/>
                    <a:lstStyle/>
                    <a:p>
                      <a:pPr algn="ctr" fontAlgn="ctr"/>
                      <a:r>
                        <a:rPr lang="tr-TR" sz="1000" u="none" strike="noStrike" dirty="0">
                          <a:effectLst/>
                        </a:rPr>
                        <a:t>3</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r>
                        <a:rPr lang="tr-TR" sz="1000" b="1" i="1" u="none" strike="noStrike" dirty="0">
                          <a:solidFill>
                            <a:srgbClr val="3333FF"/>
                          </a:solidFill>
                          <a:effectLst/>
                        </a:rPr>
                        <a:t>Bilimsel</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Seminer</a:t>
                      </a:r>
                      <a:r>
                        <a:rPr lang="tr-TR" sz="1000" u="none" strike="noStrike" baseline="0" dirty="0">
                          <a:effectLst/>
                        </a:rPr>
                        <a:t> </a:t>
                      </a: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Profesyonel futbol takım uzmanları</a:t>
                      </a:r>
                      <a:r>
                        <a:rPr lang="tr-TR" sz="1000" u="none" strike="noStrike" baseline="0" dirty="0">
                          <a:effectLst/>
                        </a:rPr>
                        <a:t> performans değerlendirme semineri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10/10/2025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10.00 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UAM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8017327"/>
                  </a:ext>
                </a:extLst>
              </a:tr>
              <a:tr h="310811">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9351913"/>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3674110"/>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90684589"/>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3870283"/>
                  </a:ext>
                </a:extLst>
              </a:tr>
              <a:tr h="310811">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4964091"/>
                  </a:ext>
                </a:extLst>
              </a:tr>
            </a:tbl>
          </a:graphicData>
        </a:graphic>
      </p:graphicFrame>
      <p:sp>
        <p:nvSpPr>
          <p:cNvPr id="7" name="Metin kutusu 6"/>
          <p:cNvSpPr txBox="1"/>
          <p:nvPr/>
        </p:nvSpPr>
        <p:spPr>
          <a:xfrm>
            <a:off x="261258" y="5853633"/>
            <a:ext cx="4572000" cy="276999"/>
          </a:xfrm>
          <a:prstGeom prst="rect">
            <a:avLst/>
          </a:prstGeom>
          <a:noFill/>
        </p:spPr>
        <p:txBody>
          <a:bodyPr wrap="square" rtlCol="0">
            <a:spAutoFit/>
          </a:bodyPr>
          <a:lstStyle/>
          <a:p>
            <a:r>
              <a:rPr lang="tr-TR" sz="1200" b="1" i="1" dirty="0">
                <a:solidFill>
                  <a:srgbClr val="C00000"/>
                </a:solidFill>
              </a:rPr>
              <a:t>*Lütfen etkinlik sayısı kadar yeni satırı tabloya ekleyiniz. </a:t>
            </a:r>
          </a:p>
        </p:txBody>
      </p:sp>
    </p:spTree>
    <p:extLst>
      <p:ext uri="{BB962C8B-B14F-4D97-AF65-F5344CB8AC3E}">
        <p14:creationId xmlns:p14="http://schemas.microsoft.com/office/powerpoint/2010/main" val="2918490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315686" y="772887"/>
            <a:ext cx="10512331" cy="674626"/>
          </a:xfrm>
        </p:spPr>
        <p:txBody>
          <a:bodyPr>
            <a:noAutofit/>
          </a:bodyPr>
          <a:lstStyle/>
          <a:p>
            <a:pPr algn="ctr"/>
            <a:r>
              <a:rPr lang="tr-TR" sz="2800" b="1" dirty="0">
                <a:solidFill>
                  <a:srgbClr val="FF0000"/>
                </a:solidFill>
                <a:cs typeface="Calibri" panose="020F0502020204030204" pitchFamily="34" charset="0"/>
              </a:rPr>
              <a:t>Bilimsel, Sosyal, Kültürel ve Sportif Ödüller ile Başarılar</a:t>
            </a:r>
            <a:endParaRPr lang="tr-TR" sz="28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31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211430995"/>
              </p:ext>
            </p:extLst>
          </p:nvPr>
        </p:nvGraphicFramePr>
        <p:xfrm>
          <a:off x="402771" y="1932315"/>
          <a:ext cx="11226013" cy="3747025"/>
        </p:xfrm>
        <a:graphic>
          <a:graphicData uri="http://schemas.openxmlformats.org/drawingml/2006/table">
            <a:tbl>
              <a:tblPr firstRow="1" firstCol="1" lastRow="1" lastCol="1" bandRow="1" bandCol="1">
                <a:tableStyleId>{5940675A-B579-460E-94D1-54222C63F5DA}</a:tableStyleId>
              </a:tblPr>
              <a:tblGrid>
                <a:gridCol w="9048842">
                  <a:extLst>
                    <a:ext uri="{9D8B030D-6E8A-4147-A177-3AD203B41FA5}">
                      <a16:colId xmlns:a16="http://schemas.microsoft.com/office/drawing/2014/main" val="2633809722"/>
                    </a:ext>
                  </a:extLst>
                </a:gridCol>
                <a:gridCol w="1033998">
                  <a:extLst>
                    <a:ext uri="{9D8B030D-6E8A-4147-A177-3AD203B41FA5}">
                      <a16:colId xmlns:a16="http://schemas.microsoft.com/office/drawing/2014/main" val="518810373"/>
                    </a:ext>
                  </a:extLst>
                </a:gridCol>
                <a:gridCol w="1143173">
                  <a:extLst>
                    <a:ext uri="{9D8B030D-6E8A-4147-A177-3AD203B41FA5}">
                      <a16:colId xmlns:a16="http://schemas.microsoft.com/office/drawing/2014/main" val="2738585799"/>
                    </a:ext>
                  </a:extLst>
                </a:gridCol>
              </a:tblGrid>
              <a:tr h="588464">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51223">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32</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3333FF"/>
                </a:solidFill>
                <a:latin typeface="+mn-lt"/>
              </a:rPr>
              <a:t>(Ortak Programlar ve Projeler)</a:t>
            </a:r>
            <a:endParaRPr lang="tr-TR" sz="24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33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55426470"/>
              </p:ext>
            </p:extLst>
          </p:nvPr>
        </p:nvGraphicFramePr>
        <p:xfrm>
          <a:off x="477080" y="1918249"/>
          <a:ext cx="11371192" cy="4481603"/>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r>
                        <a:rPr lang="tr-TR" sz="1800" b="1" dirty="0">
                          <a:solidFill>
                            <a:srgbClr val="FF0000"/>
                          </a:solidFill>
                          <a:effectLst/>
                          <a:latin typeface="+mn-lt"/>
                        </a:rPr>
                        <a:t> Kazakistan</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Ahmet </a:t>
                      </a:r>
                      <a:r>
                        <a:rPr lang="tr-TR" sz="1800" b="1" dirty="0" err="1">
                          <a:solidFill>
                            <a:srgbClr val="FF0000"/>
                          </a:solidFill>
                          <a:effectLst/>
                          <a:latin typeface="+mn-lt"/>
                          <a:cs typeface="Times New Roman" panose="02020603050405020304" pitchFamily="18" charset="0"/>
                        </a:rPr>
                        <a:t>Yesevi</a:t>
                      </a:r>
                      <a:r>
                        <a:rPr lang="tr-TR" sz="1800" b="1" dirty="0">
                          <a:solidFill>
                            <a:srgbClr val="FF0000"/>
                          </a:solidFill>
                          <a:effectLst/>
                          <a:latin typeface="+mn-lt"/>
                          <a:cs typeface="Times New Roman" panose="02020603050405020304" pitchFamily="18" charset="0"/>
                        </a:rPr>
                        <a:t> Üniversitesi</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Spor</a:t>
                      </a:r>
                      <a:r>
                        <a:rPr lang="tr-TR" sz="1800" b="1" baseline="0" dirty="0">
                          <a:solidFill>
                            <a:srgbClr val="FF0000"/>
                          </a:solidFill>
                          <a:effectLst/>
                          <a:latin typeface="+mn-lt"/>
                        </a:rPr>
                        <a:t> Bilimleri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Rekreasyon-Antrenörlük</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İş</a:t>
                      </a:r>
                      <a:r>
                        <a:rPr lang="tr-TR" sz="1800" b="1" baseline="0" dirty="0">
                          <a:solidFill>
                            <a:srgbClr val="FF0000"/>
                          </a:solidFill>
                          <a:effectLst/>
                          <a:latin typeface="+mn-lt"/>
                        </a:rPr>
                        <a:t> birliği Geliştirme Projesi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2030</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3333FF"/>
                </a:solidFill>
                <a:latin typeface="+mn-lt"/>
              </a:rPr>
              <a:t>(Erasmus+)</a:t>
            </a:r>
            <a:endParaRPr lang="tr-TR" sz="32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34</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811845802"/>
              </p:ext>
            </p:extLst>
          </p:nvPr>
        </p:nvGraphicFramePr>
        <p:xfrm>
          <a:off x="357809" y="2067433"/>
          <a:ext cx="11510341" cy="3778102"/>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333547401"/>
              </p:ext>
            </p:extLst>
          </p:nvPr>
        </p:nvGraphicFramePr>
        <p:xfrm>
          <a:off x="838201" y="1958195"/>
          <a:ext cx="10840277" cy="3218583"/>
        </p:xfrm>
        <a:graphic>
          <a:graphicData uri="http://schemas.openxmlformats.org/drawingml/2006/table">
            <a:tbl>
              <a:tblPr>
                <a:tableStyleId>{BDBED569-4797-4DF1-A0F4-6AAB3CD982D8}</a:tableStyleId>
              </a:tblPr>
              <a:tblGrid>
                <a:gridCol w="8489813">
                  <a:extLst>
                    <a:ext uri="{9D8B030D-6E8A-4147-A177-3AD203B41FA5}">
                      <a16:colId xmlns:a16="http://schemas.microsoft.com/office/drawing/2014/main" val="3486356541"/>
                    </a:ext>
                  </a:extLst>
                </a:gridCol>
                <a:gridCol w="1175232">
                  <a:extLst>
                    <a:ext uri="{9D8B030D-6E8A-4147-A177-3AD203B41FA5}">
                      <a16:colId xmlns:a16="http://schemas.microsoft.com/office/drawing/2014/main" val="1443208702"/>
                    </a:ext>
                  </a:extLst>
                </a:gridCol>
                <a:gridCol w="1175232">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4036789"/>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36</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355071423"/>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996398918"/>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978461471"/>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 / 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3483158463"/>
              </p:ext>
            </p:extLst>
          </p:nvPr>
        </p:nvGraphicFramePr>
        <p:xfrm>
          <a:off x="336299" y="2681207"/>
          <a:ext cx="11516263" cy="2035111"/>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 Koordinatör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1800" b="0" i="0" kern="1200" dirty="0">
                          <a:solidFill>
                            <a:schemeClr val="tx1"/>
                          </a:solidFill>
                          <a:effectLst/>
                          <a:latin typeface="+mn-lt"/>
                          <a:ea typeface="+mn-ea"/>
                          <a:cs typeface="+mn-cs"/>
                        </a:rPr>
                        <a:t>Prof. Dr. Fatih Bektaş</a:t>
                      </a:r>
                      <a:endParaRPr lang="tr-TR" sz="2000" b="1" dirty="0">
                        <a:solidFill>
                          <a:srgbClr val="962E2E"/>
                        </a:solidFill>
                        <a:effectLst/>
                        <a:latin typeface="+mn-lt"/>
                      </a:endParaRP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1800" dirty="0">
                          <a:solidFill>
                            <a:schemeClr val="tx1"/>
                          </a:solidFill>
                          <a:effectLst/>
                        </a:rPr>
                        <a:t>Müdür Yardımcısı/ Koordinatör</a:t>
                      </a:r>
                      <a:r>
                        <a:rPr lang="tr-TR" sz="1800" baseline="0" dirty="0">
                          <a:solidFill>
                            <a:schemeClr val="tx1"/>
                          </a:solidFill>
                          <a:effectLst/>
                          <a:latin typeface="+mn-lt"/>
                          <a:ea typeface="Calibri" panose="020F0502020204030204" pitchFamily="34" charset="0"/>
                          <a:cs typeface="Calibri" panose="020F0502020204030204" pitchFamily="34" charset="0"/>
                        </a:rPr>
                        <a:t> </a:t>
                      </a:r>
                      <a:r>
                        <a:rPr lang="tr-TR" sz="1800" dirty="0">
                          <a:solidFill>
                            <a:schemeClr val="tx1"/>
                          </a:solidFill>
                          <a:effectLst/>
                        </a:rPr>
                        <a:t>Yardımcısı</a:t>
                      </a:r>
                      <a:endParaRPr lang="tr-TR" sz="1800" dirty="0">
                        <a:solidFill>
                          <a:schemeClr val="tx1"/>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1800" b="0" dirty="0">
                          <a:solidFill>
                            <a:schemeClr val="tx1"/>
                          </a:solidFill>
                          <a:effectLst/>
                          <a:latin typeface="+mn-lt"/>
                          <a:ea typeface="Calibri" panose="020F0502020204030204" pitchFamily="34" charset="0"/>
                          <a:cs typeface="Calibri" panose="020F0502020204030204" pitchFamily="34" charset="0"/>
                        </a:rPr>
                        <a:t>Doç. Dr.  Erkan TORTU</a:t>
                      </a: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endParaRPr lang="tr-TR" sz="2000" b="1" kern="1200" dirty="0">
                        <a:solidFill>
                          <a:srgbClr val="485793"/>
                        </a:solidFill>
                        <a:effectLst/>
                        <a:latin typeface="+mn-lt"/>
                        <a:ea typeface="+mn-ea"/>
                        <a:cs typeface="+mn-cs"/>
                      </a:endParaRPr>
                    </a:p>
                  </a:txBody>
                  <a:tcPr marL="0" marR="0" marT="0" marB="0" anchor="ctr"/>
                </a:tc>
                <a:extLst>
                  <a:ext uri="{0D108BD9-81ED-4DB2-BD59-A6C34878D82A}">
                    <a16:rowId xmlns:a16="http://schemas.microsoft.com/office/drawing/2014/main" val="4209787686"/>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93369525"/>
              </p:ext>
            </p:extLst>
          </p:nvPr>
        </p:nvGraphicFramePr>
        <p:xfrm>
          <a:off x="397563" y="1967947"/>
          <a:ext cx="11390246" cy="4145786"/>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2</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2400" b="0" dirty="0">
                          <a:effectLst/>
                          <a:latin typeface="+mn-lt"/>
                        </a:rPr>
                        <a:t>2</a:t>
                      </a:r>
                      <a:endParaRPr lang="tr-TR" sz="2400" b="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 1</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2400" b="0" dirty="0">
                          <a:effectLst/>
                          <a:latin typeface="+mn-lt"/>
                          <a:ea typeface="Calibri" panose="020F0502020204030204" pitchFamily="34" charset="0"/>
                          <a:cs typeface="Times New Roman" panose="02020603050405020304" pitchFamily="18" charset="0"/>
                        </a:rPr>
                        <a:t>1</a:t>
                      </a:r>
                    </a:p>
                  </a:txBody>
                  <a:tcPr marL="44450" marR="44450" marT="0" marB="0"/>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 3</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2400" b="0" dirty="0">
                          <a:effectLst/>
                          <a:latin typeface="+mn-lt"/>
                          <a:ea typeface="Calibri" panose="020F0502020204030204" pitchFamily="34" charset="0"/>
                          <a:cs typeface="Times New Roman" panose="02020603050405020304" pitchFamily="18" charset="0"/>
                        </a:rPr>
                        <a:t>3</a:t>
                      </a:r>
                    </a:p>
                  </a:txBody>
                  <a:tcPr marL="44450" marR="44450" marT="0" marB="0"/>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 1</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2400" b="0" dirty="0">
                          <a:effectLst/>
                          <a:latin typeface="+mn-lt"/>
                          <a:ea typeface="Calibri" panose="020F0502020204030204" pitchFamily="34" charset="0"/>
                          <a:cs typeface="Times New Roman" panose="02020603050405020304" pitchFamily="18" charset="0"/>
                        </a:rPr>
                        <a:t>2</a:t>
                      </a:r>
                    </a:p>
                  </a:txBody>
                  <a:tcPr marL="44450" marR="44450" marT="0" marB="0"/>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 2</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2400" b="0" dirty="0">
                          <a:effectLst/>
                          <a:latin typeface="+mn-lt"/>
                          <a:ea typeface="Calibri" panose="020F0502020204030204" pitchFamily="34" charset="0"/>
                          <a:cs typeface="Times New Roman" panose="02020603050405020304" pitchFamily="18" charset="0"/>
                        </a:rPr>
                        <a:t>3</a:t>
                      </a:r>
                    </a:p>
                  </a:txBody>
                  <a:tcPr marL="44450" marR="44450" marT="0" marB="0"/>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 1</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2400" b="0" dirty="0">
                          <a:effectLst/>
                          <a:latin typeface="+mn-lt"/>
                          <a:ea typeface="Calibri" panose="020F0502020204030204" pitchFamily="34" charset="0"/>
                          <a:cs typeface="Times New Roman" panose="02020603050405020304" pitchFamily="18" charset="0"/>
                        </a:rPr>
                        <a:t>1</a:t>
                      </a:r>
                    </a:p>
                  </a:txBody>
                  <a:tcPr marL="44450" marR="44450" marT="0" marB="0"/>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 1</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2400" b="0" dirty="0">
                          <a:effectLst/>
                          <a:latin typeface="+mn-lt"/>
                          <a:ea typeface="Calibri" panose="020F0502020204030204" pitchFamily="34" charset="0"/>
                          <a:cs typeface="Times New Roman" panose="02020603050405020304" pitchFamily="18" charset="0"/>
                        </a:rPr>
                        <a:t>1</a:t>
                      </a:r>
                    </a:p>
                  </a:txBody>
                  <a:tcPr marL="44450" marR="44450" marT="0" marB="0"/>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400" b="0" dirty="0">
                          <a:effectLst/>
                          <a:latin typeface="+mn-lt"/>
                        </a:rPr>
                        <a:t> 1</a:t>
                      </a:r>
                      <a:endParaRPr lang="tr-TR" sz="2400" b="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tr-TR" sz="2400" b="0" dirty="0">
                          <a:effectLst/>
                          <a:latin typeface="+mn-lt"/>
                          <a:ea typeface="Calibri" panose="020F0502020204030204" pitchFamily="34" charset="0"/>
                          <a:cs typeface="Times New Roman" panose="02020603050405020304" pitchFamily="18" charset="0"/>
                        </a:rPr>
                        <a:t>1</a:t>
                      </a:r>
                    </a:p>
                  </a:txBody>
                  <a:tcPr marL="44450" marR="44450" marT="0" marB="0"/>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551851836"/>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73183891"/>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r>
              <a:rPr lang="tr-TR" sz="1800" dirty="0"/>
              <a:t>Birimin, </a:t>
            </a:r>
            <a:r>
              <a:rPr lang="tr-TR" sz="1800" b="1" dirty="0" err="1"/>
              <a:t>disiplinlerarası</a:t>
            </a:r>
            <a:r>
              <a:rPr lang="tr-TR" sz="1800" b="1" dirty="0"/>
              <a:t> bir çalışma yapısına</a:t>
            </a:r>
            <a:r>
              <a:rPr lang="tr-TR" sz="1800" dirty="0"/>
              <a:t> sahip olması ve spor bilimleri, sağlık bilimleri ve mühendislik alanlarıyla ortak araştırmalar yürütebilmesi.</a:t>
            </a:r>
          </a:p>
          <a:p>
            <a:r>
              <a:rPr lang="tr-TR" sz="1800" dirty="0"/>
              <a:t>Akademik personelin </a:t>
            </a:r>
            <a:r>
              <a:rPr lang="tr-TR" sz="1800" b="1" dirty="0"/>
              <a:t>uluslararası indeksli (SCI/SCI-E) dergilerde yayın üretme kapasitesinin</a:t>
            </a:r>
            <a:r>
              <a:rPr lang="tr-TR" sz="1800" dirty="0"/>
              <a:t> yüksek olması.</a:t>
            </a:r>
          </a:p>
          <a:p>
            <a:r>
              <a:rPr lang="tr-TR" sz="1800" dirty="0"/>
              <a:t>İç ve dış paydaşlarla (</a:t>
            </a:r>
            <a:r>
              <a:rPr lang="tr-TR" sz="1800" b="1" dirty="0"/>
              <a:t>spor kulüpleri, federasyonlar, yerel yönetimler</a:t>
            </a:r>
            <a:r>
              <a:rPr lang="tr-TR" sz="1800" dirty="0"/>
              <a:t>) sürdürülebilir iş birliklerinin bulunması.</a:t>
            </a:r>
          </a:p>
          <a:p>
            <a:r>
              <a:rPr lang="tr-TR" sz="1800" dirty="0"/>
              <a:t>Birim yönetiminin </a:t>
            </a:r>
            <a:r>
              <a:rPr lang="tr-TR" sz="1800" b="1" dirty="0"/>
              <a:t>kalite güvence süreçlerine duyarlı</a:t>
            </a:r>
            <a:r>
              <a:rPr lang="tr-TR" sz="1800" dirty="0"/>
              <a:t> olması ve BİDR çalışmalarının düzenli olarak yürütülmesi.</a:t>
            </a:r>
          </a:p>
          <a:p>
            <a:r>
              <a:rPr lang="tr-TR" sz="1800" dirty="0"/>
              <a:t>Akademik teşvik ve atıf göstergeleri açısından </a:t>
            </a:r>
            <a:r>
              <a:rPr lang="tr-TR" sz="1800" b="1" dirty="0"/>
              <a:t>araştırma performansında istikrarlı bir artış eğiliminin</a:t>
            </a:r>
            <a:r>
              <a:rPr lang="tr-TR" sz="1800" dirty="0"/>
              <a:t> bulunması.</a:t>
            </a:r>
          </a:p>
          <a:p>
            <a:pPr marL="0" indent="0">
              <a:buNone/>
            </a:pPr>
            <a:br>
              <a:rPr lang="tr-TR" sz="3200" dirty="0"/>
            </a:b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43</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r>
              <a:rPr lang="tr-TR" sz="1800" b="1" dirty="0"/>
              <a:t>Uluslararası proje ve fon destekli araştırma sayısının</a:t>
            </a:r>
            <a:r>
              <a:rPr lang="tr-TR" sz="1800" dirty="0"/>
              <a:t> artırılmasına ihtiyaç duyulması.</a:t>
            </a:r>
          </a:p>
          <a:p>
            <a:r>
              <a:rPr lang="tr-TR" sz="1800" dirty="0"/>
              <a:t>İnsan kaynakları açısından </a:t>
            </a:r>
            <a:r>
              <a:rPr lang="tr-TR" sz="1800" b="1" dirty="0"/>
              <a:t>akademik ve idari personel sayısının sınırlı</a:t>
            </a:r>
            <a:r>
              <a:rPr lang="tr-TR" sz="1800" dirty="0"/>
              <a:t> olması.</a:t>
            </a:r>
          </a:p>
          <a:p>
            <a:r>
              <a:rPr lang="tr-TR" sz="1800" dirty="0" err="1"/>
              <a:t>Uluslararasılaşma</a:t>
            </a:r>
            <a:r>
              <a:rPr lang="tr-TR" sz="1800" dirty="0"/>
              <a:t> kapsamında </a:t>
            </a:r>
            <a:r>
              <a:rPr lang="tr-TR" sz="1800" b="1" dirty="0" err="1"/>
              <a:t>Erasmus</a:t>
            </a:r>
            <a:r>
              <a:rPr lang="tr-TR" sz="1800" b="1" dirty="0"/>
              <a:t>+ ve benzeri hareketlilik faaliyetlerinin</a:t>
            </a:r>
            <a:r>
              <a:rPr lang="tr-TR" sz="1800" dirty="0"/>
              <a:t> daha etkin hale getirilmesi gerekliliği.</a:t>
            </a:r>
          </a:p>
          <a:p>
            <a:r>
              <a:rPr lang="tr-TR" sz="1800" dirty="0"/>
              <a:t>Araştırma süreçlerine ilişkin </a:t>
            </a:r>
            <a:r>
              <a:rPr lang="tr-TR" sz="1800" b="1" dirty="0"/>
              <a:t>performans izleme ve geri bildirim mekanizmalarının</a:t>
            </a:r>
            <a:r>
              <a:rPr lang="tr-TR" sz="1800" dirty="0"/>
              <a:t> daha sistematik hale getirilmesi ihtiyacı.</a:t>
            </a:r>
          </a:p>
          <a:p>
            <a:r>
              <a:rPr lang="tr-TR" sz="1800" dirty="0"/>
              <a:t>Dijital veri yönetimi ve araştırma çıktılarının izlenmesine yönelik </a:t>
            </a:r>
            <a:r>
              <a:rPr lang="tr-TR" sz="1800" b="1" dirty="0"/>
              <a:t>bilgi yönetim sistemlerinin geliştirilmesi</a:t>
            </a:r>
            <a:r>
              <a:rPr lang="tr-TR" sz="1800" dirty="0"/>
              <a:t> gerekliliği.</a:t>
            </a:r>
          </a:p>
          <a:p>
            <a:r>
              <a:rPr lang="tr-TR" sz="1800" dirty="0"/>
              <a:t>Kurumsal görünürlüğün artırılması amacıyla </a:t>
            </a:r>
            <a:r>
              <a:rPr lang="tr-TR" sz="1800" b="1" dirty="0"/>
              <a:t>uluslararası tanıtım ve bilimsel ağlara katılımın</a:t>
            </a:r>
            <a:r>
              <a:rPr lang="tr-TR" sz="1800" dirty="0"/>
              <a:t> güçlendirilmesi gerekliliği.</a:t>
            </a: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44</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45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159772667"/>
              </p:ext>
            </p:extLst>
          </p:nvPr>
        </p:nvGraphicFramePr>
        <p:xfrm>
          <a:off x="352697" y="2027207"/>
          <a:ext cx="11403874" cy="3502547"/>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100" dirty="0">
                          <a:effectLst/>
                        </a:rPr>
                        <a:t> Akademik çıktılar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1100" dirty="0">
                          <a:effectLst/>
                        </a:rPr>
                        <a:t> Yazılım ve Ar-Ge</a:t>
                      </a:r>
                      <a:r>
                        <a:rPr lang="tr-TR" sz="1100" baseline="0" dirty="0">
                          <a:effectLst/>
                        </a:rPr>
                        <a:t> çalışmaları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46</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947382459"/>
              </p:ext>
            </p:extLst>
          </p:nvPr>
        </p:nvGraphicFramePr>
        <p:xfrm>
          <a:off x="640079" y="1926768"/>
          <a:ext cx="11265593" cy="4152056"/>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601088">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gn="ctr">
                        <a:lnSpc>
                          <a:spcPct val="107000"/>
                        </a:lnSpc>
                      </a:pPr>
                      <a:r>
                        <a:rPr lang="tr-TR" sz="1800" b="0" i="0" kern="1200" dirty="0">
                          <a:solidFill>
                            <a:schemeClr val="tx1"/>
                          </a:solidFill>
                          <a:effectLst/>
                          <a:latin typeface="+mn-lt"/>
                          <a:ea typeface="+mn-ea"/>
                          <a:cs typeface="+mn-cs"/>
                        </a:rPr>
                        <a:t>Yönetim Kurulu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dirty="0">
                          <a:effectLst/>
                          <a:latin typeface="Calibri" panose="020F0502020204030204" pitchFamily="34" charset="0"/>
                          <a:cs typeface="Times New Roman" panose="02020603050405020304" pitchFamily="18" charset="0"/>
                        </a:rPr>
                        <a:t>5</a:t>
                      </a: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7907">
                <a:tc>
                  <a:txBody>
                    <a:bodyPr/>
                    <a:lstStyle/>
                    <a:p>
                      <a:pPr algn="ctr">
                        <a:lnSpc>
                          <a:spcPct val="107000"/>
                        </a:lnSpc>
                      </a:pPr>
                      <a:r>
                        <a:rPr lang="tr-TR" sz="1800" b="0" i="0" kern="1200" dirty="0">
                          <a:solidFill>
                            <a:schemeClr val="tx1"/>
                          </a:solidFill>
                          <a:effectLst/>
                          <a:latin typeface="+mn-lt"/>
                          <a:ea typeface="+mn-ea"/>
                          <a:cs typeface="+mn-cs"/>
                        </a:rPr>
                        <a:t>Danışma Kurulu</a:t>
                      </a:r>
                      <a:endParaRPr lang="tr-TR" sz="1800" b="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dirty="0">
                          <a:effectLst/>
                          <a:latin typeface="Calibri" panose="020F0502020204030204" pitchFamily="34" charset="0"/>
                          <a:cs typeface="Times New Roman" panose="02020603050405020304" pitchFamily="18" charset="0"/>
                        </a:rPr>
                        <a:t>4</a:t>
                      </a: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30189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800" dirty="0">
                          <a:effectLst/>
                        </a:rPr>
                        <a:t> </a:t>
                      </a:r>
                      <a:r>
                        <a:rPr lang="tr-TR" sz="1800" b="0" i="0" kern="1200" dirty="0">
                          <a:solidFill>
                            <a:schemeClr val="tx1"/>
                          </a:solidFill>
                          <a:effectLst/>
                          <a:latin typeface="+mn-lt"/>
                          <a:ea typeface="+mn-ea"/>
                          <a:cs typeface="+mn-cs"/>
                        </a:rPr>
                        <a:t>Kalite Komisyonu</a:t>
                      </a:r>
                    </a:p>
                  </a:txBody>
                  <a:tcPr marL="46990" marR="46990" marT="6350" marB="0" anchor="ctr"/>
                </a:tc>
                <a:tc>
                  <a:txBody>
                    <a:bodyPr/>
                    <a:lstStyle/>
                    <a:p>
                      <a:pPr algn="ctr">
                        <a:lnSpc>
                          <a:spcPct val="107000"/>
                        </a:lnSpc>
                        <a:spcAft>
                          <a:spcPts val="0"/>
                        </a:spcAft>
                      </a:pPr>
                      <a:r>
                        <a:rPr lang="tr-TR" sz="1800" dirty="0">
                          <a:effectLst/>
                        </a:rPr>
                        <a:t> 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622424917"/>
              </p:ext>
            </p:extLst>
          </p:nvPr>
        </p:nvGraphicFramePr>
        <p:xfrm>
          <a:off x="517232" y="2170544"/>
          <a:ext cx="11282885" cy="3250541"/>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6547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3</a:t>
                      </a: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3</a:t>
                      </a: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3</a:t>
                      </a: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209472134"/>
              </p:ext>
            </p:extLst>
          </p:nvPr>
        </p:nvGraphicFramePr>
        <p:xfrm>
          <a:off x="517230" y="2170544"/>
          <a:ext cx="11337312" cy="3511800"/>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596421">
                  <a:extLst>
                    <a:ext uri="{9D8B030D-6E8A-4147-A177-3AD203B41FA5}">
                      <a16:colId xmlns:a16="http://schemas.microsoft.com/office/drawing/2014/main" val="3001289435"/>
                    </a:ext>
                  </a:extLst>
                </a:gridCol>
                <a:gridCol w="1027834">
                  <a:extLst>
                    <a:ext uri="{9D8B030D-6E8A-4147-A177-3AD203B41FA5}">
                      <a16:colId xmlns:a16="http://schemas.microsoft.com/office/drawing/2014/main" val="360630672"/>
                    </a:ext>
                  </a:extLst>
                </a:gridCol>
                <a:gridCol w="1213717">
                  <a:extLst>
                    <a:ext uri="{9D8B030D-6E8A-4147-A177-3AD203B41FA5}">
                      <a16:colId xmlns:a16="http://schemas.microsoft.com/office/drawing/2014/main" val="4056823348"/>
                    </a:ext>
                  </a:extLst>
                </a:gridCol>
                <a:gridCol w="1786281">
                  <a:extLst>
                    <a:ext uri="{9D8B030D-6E8A-4147-A177-3AD203B41FA5}">
                      <a16:colId xmlns:a16="http://schemas.microsoft.com/office/drawing/2014/main" val="1437704887"/>
                    </a:ext>
                  </a:extLst>
                </a:gridCol>
              </a:tblGrid>
              <a:tr h="515108">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a:solidFill>
                            <a:srgbClr val="FF0000"/>
                          </a:solidFill>
                          <a:effectLst/>
                          <a:latin typeface="+mn-lt"/>
                        </a:rPr>
                        <a:t>İDARİ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5780">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tr-TR" sz="1600" b="1" dirty="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594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8235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78895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0</a:t>
                      </a: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715156"/>
          </a:xfrm>
        </p:spPr>
        <p:txBody>
          <a:bodyPr>
            <a:noAutofit/>
          </a:bodyPr>
          <a:lstStyle/>
          <a:p>
            <a:pPr algn="ctr"/>
            <a:r>
              <a:rPr lang="tr-TR" sz="2800" b="1" dirty="0">
                <a:solidFill>
                  <a:srgbClr val="FF0000"/>
                </a:solidFill>
              </a:rPr>
              <a:t>Akademik Personel:</a:t>
            </a:r>
            <a:br>
              <a:rPr lang="tr-TR" sz="2800" b="1" dirty="0">
                <a:solidFill>
                  <a:srgbClr val="FF0000"/>
                </a:solidFill>
              </a:rPr>
            </a:br>
            <a:r>
              <a:rPr lang="tr-TR" sz="2800" b="1" dirty="0">
                <a:solidFill>
                  <a:srgbClr val="0000CC"/>
                </a:solidFill>
              </a:rPr>
              <a:t>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9</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2441235396"/>
              </p:ext>
            </p:extLst>
          </p:nvPr>
        </p:nvGraphicFramePr>
        <p:xfrm>
          <a:off x="387626" y="1930145"/>
          <a:ext cx="11205659" cy="3222453"/>
        </p:xfrm>
        <a:graphic>
          <a:graphicData uri="http://schemas.openxmlformats.org/drawingml/2006/table">
            <a:tbl>
              <a:tblPr>
                <a:tableStyleId>{BDBED569-4797-4DF1-A0F4-6AAB3CD982D8}</a:tableStyleId>
              </a:tblPr>
              <a:tblGrid>
                <a:gridCol w="1539145">
                  <a:extLst>
                    <a:ext uri="{9D8B030D-6E8A-4147-A177-3AD203B41FA5}">
                      <a16:colId xmlns:a16="http://schemas.microsoft.com/office/drawing/2014/main" val="220074996"/>
                    </a:ext>
                  </a:extLst>
                </a:gridCol>
                <a:gridCol w="3287486">
                  <a:extLst>
                    <a:ext uri="{9D8B030D-6E8A-4147-A177-3AD203B41FA5}">
                      <a16:colId xmlns:a16="http://schemas.microsoft.com/office/drawing/2014/main" val="1696771542"/>
                    </a:ext>
                  </a:extLst>
                </a:gridCol>
                <a:gridCol w="3223674">
                  <a:extLst>
                    <a:ext uri="{9D8B030D-6E8A-4147-A177-3AD203B41FA5}">
                      <a16:colId xmlns:a16="http://schemas.microsoft.com/office/drawing/2014/main" val="497567926"/>
                    </a:ext>
                  </a:extLst>
                </a:gridCol>
                <a:gridCol w="3155354">
                  <a:extLst>
                    <a:ext uri="{9D8B030D-6E8A-4147-A177-3AD203B41FA5}">
                      <a16:colId xmlns:a16="http://schemas.microsoft.com/office/drawing/2014/main" val="3709939401"/>
                    </a:ext>
                  </a:extLst>
                </a:gridCol>
              </a:tblGrid>
              <a:tr h="442941">
                <a:tc>
                  <a:txBody>
                    <a:bodyPr/>
                    <a:lstStyle/>
                    <a:p>
                      <a:pPr algn="ctr">
                        <a:lnSpc>
                          <a:spcPct val="107000"/>
                        </a:lnSpc>
                        <a:spcAft>
                          <a:spcPts val="800"/>
                        </a:spcAft>
                      </a:pPr>
                      <a:r>
                        <a:rPr lang="tr-TR" sz="1600" b="1" dirty="0">
                          <a:solidFill>
                            <a:srgbClr val="FF0000"/>
                          </a:solidFill>
                          <a:effectLst/>
                        </a:rPr>
                        <a:t>Sıra No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*Kişi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8522</TotalTime>
  <Words>4109</Words>
  <Application>Microsoft Office PowerPoint</Application>
  <PresentationFormat>Geniş ekran</PresentationFormat>
  <Paragraphs>1353</Paragraphs>
  <Slides>46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46</vt:i4>
      </vt:variant>
    </vt:vector>
  </HeadingPairs>
  <TitlesOfParts>
    <vt:vector size="50" baseType="lpstr">
      <vt:lpstr>Arial</vt:lpstr>
      <vt:lpstr>Calibri</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Akademik Personel Sayısı</vt:lpstr>
      <vt:lpstr>İdari Personel Sayısı</vt:lpstr>
      <vt:lpstr>Akademik Personel:  2025 Yılında Yapılan Atama ve Yükseltmeler</vt:lpstr>
      <vt:lpstr>Birim Ders Yükü Ortalaması (Saat)</vt:lpstr>
      <vt:lpstr>PowerPoint Sunusu</vt:lpstr>
      <vt:lpstr>ÖĞRENCİ SAYISI (Sadece TÖMER) </vt:lpstr>
      <vt:lpstr>ÖĞRENCİ SAYISI (Cinsiyete Göre Dağılımı) (Sadece TÖMER)   </vt:lpstr>
      <vt:lpstr>Öğretim Üyesi/Elemanı Başına Düşen Öğrenci Sayısı  (Programdaki ön lisans, lisans ve lisansüstü toplam öğrenci sayısı) (Sadece TÖMER) </vt:lpstr>
      <vt:lpstr>Yabancı Uyruklu Öğrenci Sayısı (Sadece TÖMER)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Yıllara Göre Kitap Bilgileri</vt:lpstr>
      <vt:lpstr>Araştırma ve Geliştirme Faaliyetleri:  Yıllara Göre Proje Bilgileri</vt:lpstr>
      <vt:lpstr>Araştırma ve Geliştirme Faaliyetleri :  Yıllara Göre Bilimsel Toplantı Faaliyetleri </vt:lpstr>
      <vt:lpstr>Araştırma ve Geliştirme Faaliyetleri:  Yıllara Göre Editörlük ve Hakemlik Faaliyetleri</vt:lpstr>
      <vt:lpstr>Araştırma ve Geliştirme Faaliyetleri:  Atıflar (Yazarın kendi yayınlarına yaptığı atıflar hariç)</vt:lpstr>
      <vt:lpstr>Bilimsel, Sosyal, Kültürel ve Sportif Faaliyetler</vt:lpstr>
      <vt:lpstr>Bilimsel, Sosyal, Kültürel ve Sportif Faaliyetler  (Düzenlemiş olduğunuz her bir etkinliğe ilişkin bilgileri tabloya yazınız)</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FATİH BEKTAŞ</cp:lastModifiedBy>
  <cp:revision>632</cp:revision>
  <cp:lastPrinted>2023-06-23T13:03:34Z</cp:lastPrinted>
  <dcterms:created xsi:type="dcterms:W3CDTF">2021-05-17T12:15:06Z</dcterms:created>
  <dcterms:modified xsi:type="dcterms:W3CDTF">2026-01-15T20:07:33Z</dcterms:modified>
</cp:coreProperties>
</file>