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37" r:id="rId2"/>
    <p:sldId id="330" r:id="rId3"/>
    <p:sldId id="493" r:id="rId4"/>
    <p:sldId id="286" r:id="rId5"/>
    <p:sldId id="464" r:id="rId6"/>
    <p:sldId id="494" r:id="rId7"/>
    <p:sldId id="354" r:id="rId8"/>
    <p:sldId id="502" r:id="rId9"/>
    <p:sldId id="432" r:id="rId10"/>
    <p:sldId id="442" r:id="rId11"/>
    <p:sldId id="496" r:id="rId12"/>
    <p:sldId id="298" r:id="rId13"/>
    <p:sldId id="462" r:id="rId14"/>
    <p:sldId id="340" r:id="rId15"/>
    <p:sldId id="299" r:id="rId16"/>
    <p:sldId id="497" r:id="rId17"/>
    <p:sldId id="450" r:id="rId18"/>
    <p:sldId id="481" r:id="rId19"/>
    <p:sldId id="451" r:id="rId20"/>
    <p:sldId id="351" r:id="rId21"/>
    <p:sldId id="437" r:id="rId22"/>
    <p:sldId id="452" r:id="rId23"/>
    <p:sldId id="438" r:id="rId24"/>
    <p:sldId id="498" r:id="rId25"/>
    <p:sldId id="501" r:id="rId26"/>
    <p:sldId id="500" r:id="rId27"/>
    <p:sldId id="499" r:id="rId28"/>
    <p:sldId id="440" r:id="rId29"/>
    <p:sldId id="318" r:id="rId30"/>
    <p:sldId id="439" r:id="rId31"/>
    <p:sldId id="491" r:id="rId32"/>
    <p:sldId id="453" r:id="rId33"/>
    <p:sldId id="472" r:id="rId34"/>
    <p:sldId id="454" r:id="rId35"/>
    <p:sldId id="473" r:id="rId36"/>
    <p:sldId id="455" r:id="rId37"/>
    <p:sldId id="456" r:id="rId38"/>
    <p:sldId id="342" r:id="rId39"/>
    <p:sldId id="347" r:id="rId40"/>
    <p:sldId id="411" r:id="rId41"/>
    <p:sldId id="350" r:id="rId42"/>
    <p:sldId id="427" r:id="rId43"/>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1" autoAdjust="0"/>
    <p:restoredTop sz="96404" autoAdjust="0"/>
  </p:normalViewPr>
  <p:slideViewPr>
    <p:cSldViewPr snapToGrid="0">
      <p:cViewPr varScale="1">
        <p:scale>
          <a:sx n="98" d="100"/>
          <a:sy n="98" d="100"/>
        </p:scale>
        <p:origin x="56" y="2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Bilimsel Yayınlar Koordinatörlüğü</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10</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450202549"/>
              </p:ext>
            </p:extLst>
          </p:nvPr>
        </p:nvGraphicFramePr>
        <p:xfrm>
          <a:off x="337931" y="1796140"/>
          <a:ext cx="11493851" cy="4380626"/>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7472">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477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919270204"/>
                  </a:ext>
                </a:extLst>
              </a:tr>
              <a:tr h="20337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1</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a:effectLst/>
                          <a:latin typeface="+mn-lt"/>
                          <a:cs typeface="Times New Roman" panose="02020603050405020304" pitchFamily="18" charset="0"/>
                        </a:rPr>
                        <a:t>38</a:t>
                      </a:r>
                    </a:p>
                  </a:txBody>
                  <a:tcPr marL="6709" marR="6709" marT="6709" marB="0" anchor="ctr"/>
                </a:tc>
                <a:tc>
                  <a:txBody>
                    <a:bodyPr/>
                    <a:lstStyle/>
                    <a:p>
                      <a:pPr algn="ctr">
                        <a:lnSpc>
                          <a:spcPct val="107000"/>
                        </a:lnSpc>
                        <a:spcAft>
                          <a:spcPts val="0"/>
                        </a:spcAft>
                      </a:pPr>
                      <a:r>
                        <a:rPr lang="tr-TR" sz="1100" b="0" dirty="0">
                          <a:effectLst/>
                          <a:latin typeface="+mn-lt"/>
                        </a:rPr>
                        <a:t>1</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a:effectLst/>
                          <a:latin typeface="+mn-lt"/>
                          <a:cs typeface="Times New Roman" panose="02020603050405020304" pitchFamily="18" charset="0"/>
                        </a:rPr>
                        <a:t>27</a:t>
                      </a:r>
                    </a:p>
                  </a:txBody>
                  <a:tcPr marL="6709" marR="6709" marT="6709" marB="0" anchor="ctr"/>
                </a:tc>
                <a:extLst>
                  <a:ext uri="{0D108BD9-81ED-4DB2-BD59-A6C34878D82A}">
                    <a16:rowId xmlns:a16="http://schemas.microsoft.com/office/drawing/2014/main" val="3006458568"/>
                  </a:ext>
                </a:extLst>
              </a:tr>
              <a:tr h="288049">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1</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a:effectLst/>
                          <a:latin typeface="+mn-lt"/>
                          <a:cs typeface="Times New Roman" panose="02020603050405020304" pitchFamily="18" charset="0"/>
                        </a:rPr>
                        <a:t>9</a:t>
                      </a:r>
                    </a:p>
                  </a:txBody>
                  <a:tcPr marL="6709" marR="6709" marT="6709" marB="0" anchor="ctr"/>
                </a:tc>
                <a:tc>
                  <a:txBody>
                    <a:bodyPr/>
                    <a:lstStyle/>
                    <a:p>
                      <a:pPr algn="ctr">
                        <a:lnSpc>
                          <a:spcPct val="107000"/>
                        </a:lnSpc>
                        <a:spcAft>
                          <a:spcPts val="0"/>
                        </a:spcAft>
                      </a:pPr>
                      <a:r>
                        <a:rPr lang="tr-TR" sz="1100" b="0" dirty="0">
                          <a:effectLst/>
                          <a:latin typeface="+mn-lt"/>
                        </a:rPr>
                        <a:t>1</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100" b="0" dirty="0">
                          <a:effectLst/>
                          <a:latin typeface="+mn-lt"/>
                          <a:cs typeface="Times New Roman" panose="02020603050405020304" pitchFamily="18" charset="0"/>
                        </a:rPr>
                        <a:t>18</a:t>
                      </a:r>
                    </a:p>
                  </a:txBody>
                  <a:tcPr marL="6709" marR="6709" marT="6709" marB="0" anchor="ctr"/>
                </a:tc>
                <a:extLst>
                  <a:ext uri="{0D108BD9-81ED-4DB2-BD59-A6C34878D82A}">
                    <a16:rowId xmlns:a16="http://schemas.microsoft.com/office/drawing/2014/main" val="2870671006"/>
                  </a:ext>
                </a:extLst>
              </a:tr>
              <a:tr h="40120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870683367"/>
                  </a:ext>
                </a:extLst>
              </a:tr>
              <a:tr h="29633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761748035"/>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234417156"/>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1896136858"/>
                  </a:ext>
                </a:extLst>
              </a:tr>
              <a:tr h="287187">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9198577"/>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dirty="0">
                          <a:effectLst/>
                          <a:latin typeface="+mn-lt"/>
                        </a:rPr>
                        <a:t> </a:t>
                      </a:r>
                      <a:endParaRPr lang="tr-TR" sz="1100" b="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b="0">
                          <a:effectLst/>
                          <a:latin typeface="+mn-lt"/>
                        </a:rPr>
                        <a:t> </a:t>
                      </a:r>
                      <a:endParaRPr lang="tr-TR" sz="1100" b="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100" b="0"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203150">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11</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740229"/>
            <a:ext cx="10680402" cy="729220"/>
          </a:xfrm>
        </p:spPr>
        <p:txBody>
          <a:bodyPr>
            <a:normAutofit/>
          </a:bodyPr>
          <a:lstStyle/>
          <a:p>
            <a:pPr algn="ctr"/>
            <a:r>
              <a:rPr lang="tr-TR" sz="3200" b="1" dirty="0">
                <a:solidFill>
                  <a:srgbClr val="FF0000"/>
                </a:solidFill>
                <a:latin typeface="+mn-lt"/>
              </a:rPr>
              <a:t>Fiziksel Yapı: </a:t>
            </a:r>
            <a:r>
              <a:rPr lang="tr-TR" sz="3200" b="1" dirty="0">
                <a:solidFill>
                  <a:srgbClr val="3333FF"/>
                </a:solidFill>
                <a:latin typeface="+mn-lt"/>
              </a:rPr>
              <a:t>Eğitim Alanları (Derslikler)</a:t>
            </a:r>
            <a:endParaRPr lang="tr-TR" sz="32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000616912"/>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3333FF"/>
                </a:solidFill>
                <a:latin typeface="+mn-lt"/>
              </a:rPr>
              <a:t>Sağlık, Sosyal, Kültürel ve Sportif Alanlar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469197560"/>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a16="http://schemas.microsoft.com/office/drawing/2014/main" val="2460247606"/>
                    </a:ext>
                  </a:extLst>
                </a:gridCol>
                <a:gridCol w="1847273">
                  <a:extLst>
                    <a:ext uri="{9D8B030D-6E8A-4147-A177-3AD203B41FA5}">
                      <a16:colId xmlns:a16="http://schemas.microsoft.com/office/drawing/2014/main" val="4105699901"/>
                    </a:ext>
                  </a:extLst>
                </a:gridCol>
                <a:gridCol w="1551709">
                  <a:extLst>
                    <a:ext uri="{9D8B030D-6E8A-4147-A177-3AD203B41FA5}">
                      <a16:colId xmlns:a16="http://schemas.microsoft.com/office/drawing/2014/main" val="1040123906"/>
                    </a:ext>
                  </a:extLst>
                </a:gridCol>
                <a:gridCol w="2761672">
                  <a:extLst>
                    <a:ext uri="{9D8B030D-6E8A-4147-A177-3AD203B41FA5}">
                      <a16:colId xmlns:a16="http://schemas.microsoft.com/office/drawing/2014/main" val="2265738279"/>
                    </a:ext>
                  </a:extLst>
                </a:gridCol>
              </a:tblGrid>
              <a:tr h="652159">
                <a:tc>
                  <a:txBody>
                    <a:bodyPr/>
                    <a:lstStyle/>
                    <a:p>
                      <a:pPr marL="36000"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451452">
                <a:tc>
                  <a:txBody>
                    <a:bodyPr/>
                    <a:lstStyle/>
                    <a:p>
                      <a:pPr marL="36000"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46568435"/>
                  </a:ext>
                </a:extLst>
              </a:tr>
              <a:tr h="451452">
                <a:tc>
                  <a:txBody>
                    <a:bodyPr/>
                    <a:lstStyle/>
                    <a:p>
                      <a:pPr marL="36000"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1548376"/>
                  </a:ext>
                </a:extLst>
              </a:tr>
              <a:tr h="451452">
                <a:tc>
                  <a:txBody>
                    <a:bodyPr/>
                    <a:lstStyle/>
                    <a:p>
                      <a:pPr marL="36000" algn="l">
                        <a:lnSpc>
                          <a:spcPct val="107000"/>
                        </a:lnSpc>
                        <a:spcAft>
                          <a:spcPts val="0"/>
                        </a:spcAft>
                      </a:pPr>
                      <a:r>
                        <a:rPr lang="tr-TR" sz="2400" b="1" dirty="0">
                          <a:effectLst/>
                          <a:latin typeface="+mn-lt"/>
                        </a:rPr>
                        <a:t>Kantin/Kafeterya</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03737"/>
                  </a:ext>
                </a:extLst>
              </a:tr>
              <a:tr h="451452">
                <a:tc>
                  <a:txBody>
                    <a:bodyPr/>
                    <a:lstStyle/>
                    <a:p>
                      <a:pPr marL="36000"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2970105"/>
                  </a:ext>
                </a:extLst>
              </a:tr>
              <a:tr h="451452">
                <a:tc>
                  <a:txBody>
                    <a:bodyPr/>
                    <a:lstStyle/>
                    <a:p>
                      <a:pPr marL="36000"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94818349"/>
                  </a:ext>
                </a:extLst>
              </a:tr>
              <a:tr h="451452">
                <a:tc>
                  <a:txBody>
                    <a:bodyPr/>
                    <a:lstStyle/>
                    <a:p>
                      <a:pPr marL="36000" algn="l">
                        <a:lnSpc>
                          <a:spcPct val="107000"/>
                        </a:lnSpc>
                        <a:spcAft>
                          <a:spcPts val="0"/>
                        </a:spcAft>
                      </a:pPr>
                      <a:r>
                        <a:rPr lang="tr-TR" sz="2400" b="1" dirty="0">
                          <a:effectLst/>
                          <a:latin typeface="+mn-lt"/>
                        </a:rPr>
                        <a:t>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6029490"/>
                  </a:ext>
                </a:extLst>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346080" y="853920"/>
            <a:ext cx="10278377" cy="616225"/>
          </a:xfrm>
        </p:spPr>
        <p:txBody>
          <a:bodyPr>
            <a:normAutofit/>
          </a:bodyPr>
          <a:lstStyle/>
          <a:p>
            <a:pPr algn="ctr"/>
            <a:r>
              <a:rPr lang="tr-TR" sz="3600" b="1" dirty="0">
                <a:solidFill>
                  <a:srgbClr val="FF0000"/>
                </a:solidFill>
                <a:latin typeface="+mn-lt"/>
              </a:rPr>
              <a:t>Fiziksel Yapı: </a:t>
            </a:r>
            <a:r>
              <a:rPr lang="tr-TR" sz="3600" b="1" dirty="0">
                <a:solidFill>
                  <a:srgbClr val="3333FF"/>
                </a:solidFill>
                <a:latin typeface="+mn-lt"/>
              </a:rPr>
              <a:t>Hizmet Alanları</a:t>
            </a:r>
            <a:endParaRPr lang="tr-TR" sz="36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14</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265886953"/>
              </p:ext>
            </p:extLst>
          </p:nvPr>
        </p:nvGraphicFramePr>
        <p:xfrm>
          <a:off x="346080" y="2068815"/>
          <a:ext cx="11572685" cy="3061240"/>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2000" dirty="0">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2000">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763101381"/>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15</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16</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631371"/>
            <a:ext cx="10557251" cy="777691"/>
          </a:xfrm>
        </p:spPr>
        <p:txBody>
          <a:bodyPr>
            <a:noAutofit/>
          </a:bodyPr>
          <a:lstStyle/>
          <a:p>
            <a:pPr algn="ctr"/>
            <a:r>
              <a:rPr lang="tr-TR" sz="3200" b="1" dirty="0">
                <a:solidFill>
                  <a:srgbClr val="FF0000"/>
                </a:solidFill>
              </a:rPr>
              <a:t>Araştırma ve Geliştirme Faaliyetleri: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724711228"/>
              </p:ext>
            </p:extLst>
          </p:nvPr>
        </p:nvGraphicFramePr>
        <p:xfrm>
          <a:off x="241378" y="1968423"/>
          <a:ext cx="11569622" cy="4064078"/>
        </p:xfrm>
        <a:graphic>
          <a:graphicData uri="http://schemas.openxmlformats.org/drawingml/2006/table">
            <a:tbl>
              <a:tblPr firstRow="1" firstCol="1" lastRow="1" lastCol="1" bandRow="1" bandCol="1">
                <a:tableStyleId>{5940675A-B579-460E-94D1-54222C63F5DA}</a:tableStyleId>
              </a:tblPr>
              <a:tblGrid>
                <a:gridCol w="9975147">
                  <a:extLst>
                    <a:ext uri="{9D8B030D-6E8A-4147-A177-3AD203B41FA5}">
                      <a16:colId xmlns:a16="http://schemas.microsoft.com/office/drawing/2014/main" val="907143591"/>
                    </a:ext>
                  </a:extLst>
                </a:gridCol>
                <a:gridCol w="892506">
                  <a:extLst>
                    <a:ext uri="{9D8B030D-6E8A-4147-A177-3AD203B41FA5}">
                      <a16:colId xmlns:a16="http://schemas.microsoft.com/office/drawing/2014/main" val="719348450"/>
                    </a:ext>
                  </a:extLst>
                </a:gridCol>
                <a:gridCol w="701969">
                  <a:extLst>
                    <a:ext uri="{9D8B030D-6E8A-4147-A177-3AD203B41FA5}">
                      <a16:colId xmlns:a16="http://schemas.microsoft.com/office/drawing/2014/main" val="883096862"/>
                    </a:ext>
                  </a:extLst>
                </a:gridCol>
              </a:tblGrid>
              <a:tr h="26913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99635">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99635">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67618">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20073">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99635">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46029">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27585">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35466">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413922" cy="625765"/>
          </a:xfrm>
        </p:spPr>
        <p:txBody>
          <a:bodyPr>
            <a:noAutofit/>
          </a:bodyPr>
          <a:lstStyle/>
          <a:p>
            <a:pPr algn="ctr"/>
            <a:r>
              <a:rPr lang="tr-TR" sz="3200" b="1" dirty="0">
                <a:solidFill>
                  <a:srgbClr val="FF0000"/>
                </a:solidFill>
              </a:rPr>
              <a:t>Araştırma ve Geliştirme Faaliyetleri :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373026104"/>
              </p:ext>
            </p:extLst>
          </p:nvPr>
        </p:nvGraphicFramePr>
        <p:xfrm>
          <a:off x="361450" y="1894114"/>
          <a:ext cx="11514864" cy="4005943"/>
        </p:xfrm>
        <a:graphic>
          <a:graphicData uri="http://schemas.openxmlformats.org/drawingml/2006/table">
            <a:tbl>
              <a:tblPr firstRow="1" firstCol="1" lastRow="1" lastCol="1" bandRow="1" bandCol="1">
                <a:tableStyleId>{5940675A-B579-460E-94D1-54222C63F5DA}</a:tableStyleId>
              </a:tblPr>
              <a:tblGrid>
                <a:gridCol w="9927935">
                  <a:extLst>
                    <a:ext uri="{9D8B030D-6E8A-4147-A177-3AD203B41FA5}">
                      <a16:colId xmlns:a16="http://schemas.microsoft.com/office/drawing/2014/main" val="907143591"/>
                    </a:ext>
                  </a:extLst>
                </a:gridCol>
                <a:gridCol w="888282">
                  <a:extLst>
                    <a:ext uri="{9D8B030D-6E8A-4147-A177-3AD203B41FA5}">
                      <a16:colId xmlns:a16="http://schemas.microsoft.com/office/drawing/2014/main" val="719348450"/>
                    </a:ext>
                  </a:extLst>
                </a:gridCol>
                <a:gridCol w="698647">
                  <a:extLst>
                    <a:ext uri="{9D8B030D-6E8A-4147-A177-3AD203B41FA5}">
                      <a16:colId xmlns:a16="http://schemas.microsoft.com/office/drawing/2014/main" val="883096862"/>
                    </a:ext>
                  </a:extLst>
                </a:gridCol>
              </a:tblGrid>
              <a:tr h="307066">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53352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3766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508896">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653143"/>
            <a:ext cx="10474896" cy="768737"/>
          </a:xfrm>
        </p:spPr>
        <p:txBody>
          <a:bodyPr>
            <a:noAutofit/>
          </a:bodyPr>
          <a:lstStyle/>
          <a:p>
            <a:pPr algn="ctr"/>
            <a:r>
              <a:rPr lang="tr-TR" sz="2800" b="1" dirty="0">
                <a:solidFill>
                  <a:srgbClr val="FF0000"/>
                </a:solidFill>
              </a:rPr>
              <a:t>Araştırma ve Geliştirme Faaliyetleri: </a:t>
            </a:r>
            <a:r>
              <a:rPr lang="tr-TR" sz="2800" b="1" dirty="0">
                <a:solidFill>
                  <a:srgbClr val="3333FF"/>
                </a:solidFill>
                <a:cs typeface="Calibri" panose="020F0502020204030204" pitchFamily="34" charset="0"/>
              </a:rPr>
              <a:t>Yıllara Göre Kitap Bilgileri</a:t>
            </a:r>
            <a:endParaRPr lang="tr-TR" sz="28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612031381"/>
              </p:ext>
            </p:extLst>
          </p:nvPr>
        </p:nvGraphicFramePr>
        <p:xfrm>
          <a:off x="457201" y="1992512"/>
          <a:ext cx="11440885" cy="3994631"/>
        </p:xfrm>
        <a:graphic>
          <a:graphicData uri="http://schemas.openxmlformats.org/drawingml/2006/table">
            <a:tbl>
              <a:tblPr firstRow="1" firstCol="1" lastRow="1" lastCol="1" bandRow="1" bandCol="1">
                <a:tableStyleId>{5940675A-B579-460E-94D1-54222C63F5DA}</a:tableStyleId>
              </a:tblPr>
              <a:tblGrid>
                <a:gridCol w="9846337">
                  <a:extLst>
                    <a:ext uri="{9D8B030D-6E8A-4147-A177-3AD203B41FA5}">
                      <a16:colId xmlns:a16="http://schemas.microsoft.com/office/drawing/2014/main" val="2411480335"/>
                    </a:ext>
                  </a:extLst>
                </a:gridCol>
                <a:gridCol w="795591">
                  <a:extLst>
                    <a:ext uri="{9D8B030D-6E8A-4147-A177-3AD203B41FA5}">
                      <a16:colId xmlns:a16="http://schemas.microsoft.com/office/drawing/2014/main" val="2740012930"/>
                    </a:ext>
                  </a:extLst>
                </a:gridCol>
                <a:gridCol w="798957">
                  <a:extLst>
                    <a:ext uri="{9D8B030D-6E8A-4147-A177-3AD203B41FA5}">
                      <a16:colId xmlns:a16="http://schemas.microsoft.com/office/drawing/2014/main" val="2939442849"/>
                    </a:ext>
                  </a:extLst>
                </a:gridCol>
              </a:tblGrid>
              <a:tr h="352656">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31379">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30999">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91675">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631371"/>
            <a:ext cx="10381672" cy="763320"/>
          </a:xfrm>
        </p:spPr>
        <p:txBody>
          <a:bodyPr>
            <a:noAutofit/>
          </a:bodyPr>
          <a:lstStyle/>
          <a:p>
            <a:pPr algn="ctr"/>
            <a:r>
              <a:rPr lang="tr-TR" sz="2800" b="1" dirty="0">
                <a:solidFill>
                  <a:srgbClr val="FF0000"/>
                </a:solidFill>
              </a:rPr>
              <a:t>Araştırma ve Geliştirme Faaliyetleri</a:t>
            </a:r>
            <a:r>
              <a:rPr lang="tr-TR" sz="2800" b="1" dirty="0">
                <a:solidFill>
                  <a:srgbClr val="FF0000"/>
                </a:solidFill>
                <a:latin typeface="+mn-lt"/>
              </a:rPr>
              <a:t>: </a:t>
            </a:r>
            <a:br>
              <a:rPr lang="tr-TR" sz="2800" b="1" dirty="0">
                <a:solidFill>
                  <a:srgbClr val="FF0000"/>
                </a:solidFill>
                <a:latin typeface="+mn-lt"/>
              </a:rPr>
            </a:br>
            <a:r>
              <a:rPr lang="tr-TR" sz="2800" b="1" dirty="0">
                <a:solidFill>
                  <a:srgbClr val="3333FF"/>
                </a:solidFill>
                <a:latin typeface="+mn-lt"/>
                <a:cs typeface="Calibri" panose="020F0502020204030204" pitchFamily="34" charset="0"/>
              </a:rPr>
              <a:t>Yıllara Göre Proje Bilgileri</a:t>
            </a:r>
            <a:endParaRPr lang="tr-TR" sz="28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431805812"/>
              </p:ext>
            </p:extLst>
          </p:nvPr>
        </p:nvGraphicFramePr>
        <p:xfrm>
          <a:off x="274321" y="1907802"/>
          <a:ext cx="11656422" cy="3974538"/>
        </p:xfrm>
        <a:graphic>
          <a:graphicData uri="http://schemas.openxmlformats.org/drawingml/2006/table">
            <a:tbl>
              <a:tblPr firstRow="1" firstCol="1" lastRow="1" lastCol="1" bandRow="1" bandCol="1">
                <a:tableStyleId>{5940675A-B579-460E-94D1-54222C63F5DA}</a:tableStyleId>
              </a:tblPr>
              <a:tblGrid>
                <a:gridCol w="10258138">
                  <a:extLst>
                    <a:ext uri="{9D8B030D-6E8A-4147-A177-3AD203B41FA5}">
                      <a16:colId xmlns:a16="http://schemas.microsoft.com/office/drawing/2014/main" val="163935098"/>
                    </a:ext>
                  </a:extLst>
                </a:gridCol>
                <a:gridCol w="759936">
                  <a:extLst>
                    <a:ext uri="{9D8B030D-6E8A-4147-A177-3AD203B41FA5}">
                      <a16:colId xmlns:a16="http://schemas.microsoft.com/office/drawing/2014/main" val="1347630180"/>
                    </a:ext>
                  </a:extLst>
                </a:gridCol>
                <a:gridCol w="638348">
                  <a:extLst>
                    <a:ext uri="{9D8B030D-6E8A-4147-A177-3AD203B41FA5}">
                      <a16:colId xmlns:a16="http://schemas.microsoft.com/office/drawing/2014/main" val="3262295761"/>
                    </a:ext>
                  </a:extLst>
                </a:gridCol>
              </a:tblGrid>
              <a:tr h="323769">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84178">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19684">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26894">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6508">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15822">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19684">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19684">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299345">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br>
              <a:rPr lang="tr-TR" sz="2800" b="1" dirty="0">
                <a:solidFill>
                  <a:srgbClr val="962E2E"/>
                </a:solidFill>
              </a:rPr>
            </a:br>
            <a:r>
              <a:rPr lang="tr-TR" sz="2800" b="1" dirty="0">
                <a:solidFill>
                  <a:srgbClr val="3333FF"/>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593690587"/>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br>
              <a:rPr lang="tr-TR" sz="2800" b="1" dirty="0">
                <a:solidFill>
                  <a:srgbClr val="962E2E"/>
                </a:solidFill>
              </a:rPr>
            </a:br>
            <a:r>
              <a:rPr lang="tr-TR" sz="2800" b="1" dirty="0">
                <a:solidFill>
                  <a:srgbClr val="0000CC"/>
                </a:solidFill>
              </a:rPr>
              <a:t>Yıllara Göre Editörlük ve Hakemlik Faaliyetleri</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346525939"/>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0" y="620487"/>
            <a:ext cx="10568709" cy="792274"/>
          </a:xfrm>
        </p:spPr>
        <p:txBody>
          <a:bodyPr>
            <a:noAutofit/>
          </a:bodyPr>
          <a:lstStyle/>
          <a:p>
            <a:pPr algn="ctr"/>
            <a:r>
              <a:rPr lang="tr-TR" sz="2800" b="1" dirty="0">
                <a:solidFill>
                  <a:srgbClr val="FF0000"/>
                </a:solidFill>
              </a:rPr>
              <a:t>Araştırma ve Geliştirme Faaliyetleri: </a:t>
            </a:r>
            <a:br>
              <a:rPr lang="tr-TR" sz="2800" b="1" dirty="0">
                <a:solidFill>
                  <a:srgbClr val="FF0000"/>
                </a:solidFill>
              </a:rPr>
            </a:b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077703422"/>
              </p:ext>
            </p:extLst>
          </p:nvPr>
        </p:nvGraphicFramePr>
        <p:xfrm>
          <a:off x="470263" y="1943069"/>
          <a:ext cx="11208215" cy="4159558"/>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783771"/>
            <a:ext cx="10560505" cy="667343"/>
          </a:xfrm>
        </p:spPr>
        <p:txBody>
          <a:bodyPr>
            <a:normAutofit/>
          </a:bodyPr>
          <a:lstStyle/>
          <a:p>
            <a:pPr algn="ctr"/>
            <a:r>
              <a:rPr lang="tr-TR" sz="3200" b="1" dirty="0">
                <a:solidFill>
                  <a:srgbClr val="FF0000"/>
                </a:solidFill>
                <a:latin typeface="+mn-lt"/>
              </a:rPr>
              <a:t>Bilimsel, Sosyal, Kültürel ve Sportif Faaliyetler</a:t>
            </a:r>
            <a:endParaRPr lang="tr-TR" sz="32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15.01.2026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24</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2737754191"/>
              </p:ext>
            </p:extLst>
          </p:nvPr>
        </p:nvGraphicFramePr>
        <p:xfrm>
          <a:off x="457201" y="1848680"/>
          <a:ext cx="11390242" cy="3793784"/>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091086">
                  <a:extLst>
                    <a:ext uri="{9D8B030D-6E8A-4147-A177-3AD203B41FA5}">
                      <a16:colId xmlns:a16="http://schemas.microsoft.com/office/drawing/2014/main" val="3849964202"/>
                    </a:ext>
                  </a:extLst>
                </a:gridCol>
                <a:gridCol w="4931229">
                  <a:extLst>
                    <a:ext uri="{9D8B030D-6E8A-4147-A177-3AD203B41FA5}">
                      <a16:colId xmlns:a16="http://schemas.microsoft.com/office/drawing/2014/main" val="1885514975"/>
                    </a:ext>
                  </a:extLst>
                </a:gridCol>
                <a:gridCol w="772885">
                  <a:extLst>
                    <a:ext uri="{9D8B030D-6E8A-4147-A177-3AD203B41FA5}">
                      <a16:colId xmlns:a16="http://schemas.microsoft.com/office/drawing/2014/main" val="2981608465"/>
                    </a:ext>
                  </a:extLst>
                </a:gridCol>
                <a:gridCol w="776672">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800" b="1" dirty="0">
                          <a:solidFill>
                            <a:srgbClr val="3333FF"/>
                          </a:solidFill>
                          <a:effectLst/>
                          <a:latin typeface="+mn-lt"/>
                        </a:rPr>
                        <a:t>Sempozyum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Teknik Gezi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254383">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Kongre</a:t>
                      </a:r>
                      <a:endParaRPr lang="tr-TR" sz="1800" b="1" dirty="0">
                        <a:solidFill>
                          <a:srgbClr val="3333FF"/>
                        </a:solidFill>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Eğitim Seminerleri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2</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283029">
                <a:tc>
                  <a:txBody>
                    <a:bodyPr/>
                    <a:lstStyle/>
                    <a:p>
                      <a:pPr marL="72000">
                        <a:lnSpc>
                          <a:spcPct val="100000"/>
                        </a:lnSpc>
                        <a:spcAft>
                          <a:spcPts val="0"/>
                        </a:spcAft>
                      </a:pPr>
                      <a:r>
                        <a:rPr lang="tr-TR" sz="1800" b="1" dirty="0">
                          <a:solidFill>
                            <a:srgbClr val="3333FF"/>
                          </a:solidFill>
                          <a:effectLst/>
                          <a:latin typeface="+mn-lt"/>
                        </a:rPr>
                        <a:t>Konferans</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Ulusal Toplantı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800" b="1" dirty="0">
                          <a:solidFill>
                            <a:srgbClr val="3333FF"/>
                          </a:solidFill>
                          <a:effectLst/>
                          <a:latin typeface="+mn-lt"/>
                        </a:rPr>
                        <a:t>Panel</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Diğer (Açıkhava Etkinlikleri, Ziyaretler, Geziler </a:t>
                      </a:r>
                      <a:r>
                        <a:rPr lang="tr-TR" sz="1800" b="1" dirty="0" err="1">
                          <a:solidFill>
                            <a:srgbClr val="3333FF"/>
                          </a:solidFill>
                          <a:effectLst/>
                          <a:latin typeface="+mn-lt"/>
                        </a:rPr>
                        <a:t>v.b</a:t>
                      </a:r>
                      <a:r>
                        <a:rPr lang="tr-TR" sz="1800" b="1" dirty="0">
                          <a:solidFill>
                            <a:srgbClr val="3333FF"/>
                          </a:solidFill>
                          <a:effectLst/>
                          <a:latin typeface="+mn-lt"/>
                        </a:rPr>
                        <a:t>.)</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800" b="1" dirty="0">
                          <a:solidFill>
                            <a:srgbClr val="3333FF"/>
                          </a:solidFill>
                          <a:effectLst/>
                          <a:latin typeface="+mn-lt"/>
                        </a:rPr>
                        <a:t>Seminer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400" kern="1200" dirty="0">
                          <a:solidFill>
                            <a:schemeClr val="tx1"/>
                          </a:solidFill>
                          <a:effectLst/>
                          <a:latin typeface="+mn-lt"/>
                          <a:ea typeface="+mn-ea"/>
                          <a:cs typeface="+mn-cs"/>
                        </a:rPr>
                        <a:t>2</a:t>
                      </a:r>
                    </a:p>
                  </a:txBody>
                  <a:tcPr marL="3175" marR="3175" marT="3175" marB="0" anchor="ctr"/>
                </a:tc>
                <a:tc>
                  <a:txBody>
                    <a:bodyPr/>
                    <a:lstStyle/>
                    <a:p>
                      <a:pPr marL="72000">
                        <a:lnSpc>
                          <a:spcPct val="100000"/>
                        </a:lnSpc>
                        <a:spcAft>
                          <a:spcPts val="0"/>
                        </a:spcAft>
                      </a:pPr>
                      <a:r>
                        <a:rPr lang="tr-TR" sz="1800" b="1" dirty="0" err="1">
                          <a:solidFill>
                            <a:srgbClr val="3333FF"/>
                          </a:solidFill>
                          <a:effectLst/>
                          <a:latin typeface="+mn-lt"/>
                        </a:rPr>
                        <a:t>Çalıştay</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800" b="1" dirty="0">
                          <a:solidFill>
                            <a:srgbClr val="3333FF"/>
                          </a:solidFill>
                          <a:effectLst/>
                          <a:latin typeface="+mn-lt"/>
                        </a:rPr>
                        <a:t>Açık Oturum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Film Gösterimi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800" b="1" dirty="0">
                          <a:solidFill>
                            <a:srgbClr val="3333FF"/>
                          </a:solidFill>
                          <a:effectLst/>
                          <a:latin typeface="+mn-lt"/>
                        </a:rPr>
                        <a:t>Söyleşi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Bağış ve Yardım Kampanyası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800" b="1" dirty="0">
                          <a:solidFill>
                            <a:srgbClr val="3333FF"/>
                          </a:solidFill>
                          <a:effectLst/>
                          <a:latin typeface="+mn-lt"/>
                        </a:rPr>
                        <a:t>Tiyatro</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Bilgilendirme ve Tanıtım Toplantısı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3 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800" b="1" dirty="0">
                          <a:solidFill>
                            <a:srgbClr val="3333FF"/>
                          </a:solidFill>
                          <a:effectLst/>
                          <a:latin typeface="+mn-lt"/>
                        </a:rPr>
                        <a:t>Konser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Anma Törenleri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59080">
                <a:tc>
                  <a:txBody>
                    <a:bodyPr/>
                    <a:lstStyle/>
                    <a:p>
                      <a:pPr marL="72000">
                        <a:lnSpc>
                          <a:spcPct val="100000"/>
                        </a:lnSpc>
                        <a:spcAft>
                          <a:spcPts val="0"/>
                        </a:spcAft>
                      </a:pPr>
                      <a:r>
                        <a:rPr lang="tr-TR" sz="1800" b="1" dirty="0">
                          <a:solidFill>
                            <a:srgbClr val="3333FF"/>
                          </a:solidFill>
                          <a:effectLst/>
                          <a:latin typeface="+mn-lt"/>
                        </a:rPr>
                        <a:t>Sergi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Öğrenci Oryantasyon Semineri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endParaRPr lang="tr-TR" sz="1400" dirty="0"/>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178210">
                <a:tc>
                  <a:txBody>
                    <a:bodyPr/>
                    <a:lstStyle/>
                    <a:p>
                      <a:pPr marL="72000">
                        <a:lnSpc>
                          <a:spcPct val="100000"/>
                        </a:lnSpc>
                        <a:spcAft>
                          <a:spcPts val="0"/>
                        </a:spcAft>
                      </a:pPr>
                      <a:r>
                        <a:rPr lang="tr-TR" sz="1800" b="1" dirty="0">
                          <a:solidFill>
                            <a:srgbClr val="3333FF"/>
                          </a:solidFill>
                          <a:effectLst/>
                          <a:latin typeface="+mn-lt"/>
                        </a:rPr>
                        <a:t>Spor Turnuvası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pPr marL="72000" algn="r">
                        <a:lnSpc>
                          <a:spcPct val="100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chemeClr val="tx1"/>
                          </a:solidFill>
                          <a:effectLst/>
                          <a:latin typeface="+mn-lt"/>
                          <a:ea typeface="Calibri" panose="020F0502020204030204" pitchFamily="34" charset="0"/>
                          <a:cs typeface="Times New Roman" panose="02020603050405020304" pitchFamily="18" charset="0"/>
                        </a:rPr>
                        <a:t>7</a:t>
                      </a: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159117767"/>
              </p:ext>
            </p:extLst>
          </p:nvPr>
        </p:nvGraphicFramePr>
        <p:xfrm>
          <a:off x="261258" y="1959425"/>
          <a:ext cx="11636827" cy="3668491"/>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ctr"/>
                      <a:r>
                        <a:rPr lang="tr-TR" sz="1000" u="none" strike="noStrike" dirty="0">
                          <a:effectLst/>
                        </a:rPr>
                        <a:t>1</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r h="310811">
                <a:tc>
                  <a:txBody>
                    <a:bodyPr/>
                    <a:lstStyle/>
                    <a:p>
                      <a:pPr algn="ctr" fontAlgn="ctr"/>
                      <a:r>
                        <a:rPr lang="tr-TR" sz="1000" u="none" strike="noStrike" dirty="0">
                          <a:effectLst/>
                        </a:rPr>
                        <a:t>2</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88816453"/>
                  </a:ext>
                </a:extLst>
              </a:tr>
              <a:tr h="310811">
                <a:tc>
                  <a:txBody>
                    <a:bodyPr/>
                    <a:lstStyle/>
                    <a:p>
                      <a:pPr algn="ctr" fontAlgn="ctr"/>
                      <a:r>
                        <a:rPr lang="tr-TR" sz="1000" u="none" strike="noStrike" dirty="0">
                          <a:effectLst/>
                        </a:rPr>
                        <a:t>3</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0939734"/>
                  </a:ext>
                </a:extLst>
              </a:tr>
              <a:tr h="310811">
                <a:tc>
                  <a:txBody>
                    <a:bodyPr/>
                    <a:lstStyle/>
                    <a:p>
                      <a:pPr algn="ctr" fontAlgn="b"/>
                      <a:r>
                        <a:rPr lang="tr-TR" sz="1000" u="none" strike="noStrike" dirty="0">
                          <a:effectLst/>
                        </a:rPr>
                        <a:t> 4</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48017327"/>
                  </a:ext>
                </a:extLst>
              </a:tr>
              <a:tr h="310811">
                <a:tc>
                  <a:txBody>
                    <a:bodyPr/>
                    <a:lstStyle/>
                    <a:p>
                      <a:pPr algn="ctr" fontAlgn="b"/>
                      <a:r>
                        <a:rPr lang="tr-TR" sz="1000" u="none" strike="noStrike" dirty="0">
                          <a:effectLst/>
                        </a:rPr>
                        <a:t> 5</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69351913"/>
                  </a:ext>
                </a:extLst>
              </a:tr>
              <a:tr h="310811">
                <a:tc>
                  <a:txBody>
                    <a:bodyPr/>
                    <a:lstStyle/>
                    <a:p>
                      <a:pPr algn="ctr" fontAlgn="b"/>
                      <a:r>
                        <a:rPr lang="tr-TR" sz="1000" u="none" strike="noStrike" dirty="0">
                          <a:effectLst/>
                        </a:rPr>
                        <a:t> 6</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73674110"/>
                  </a:ext>
                </a:extLst>
              </a:tr>
              <a:tr h="310811">
                <a:tc>
                  <a:txBody>
                    <a:bodyPr/>
                    <a:lstStyle/>
                    <a:p>
                      <a:pPr algn="ctr" fontAlgn="b"/>
                      <a:r>
                        <a:rPr lang="tr-TR" sz="1000" u="none" strike="noStrike" dirty="0">
                          <a:effectLst/>
                        </a:rPr>
                        <a:t> 7</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90684589"/>
                  </a:ext>
                </a:extLst>
              </a:tr>
              <a:tr h="310811">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13870283"/>
                  </a:ext>
                </a:extLst>
              </a:tr>
              <a:tr h="310811">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84964091"/>
                  </a:ext>
                </a:extLst>
              </a:tr>
            </a:tbl>
          </a:graphicData>
        </a:graphic>
      </p:graphicFrame>
      <p:sp>
        <p:nvSpPr>
          <p:cNvPr id="7" name="Metin kutusu 6"/>
          <p:cNvSpPr txBox="1"/>
          <p:nvPr/>
        </p:nvSpPr>
        <p:spPr>
          <a:xfrm>
            <a:off x="261258" y="5853633"/>
            <a:ext cx="4572000" cy="276999"/>
          </a:xfrm>
          <a:prstGeom prst="rect">
            <a:avLst/>
          </a:prstGeom>
          <a:noFill/>
        </p:spPr>
        <p:txBody>
          <a:bodyPr wrap="square" rtlCol="0">
            <a:spAutoFit/>
          </a:bodyPr>
          <a:lstStyle/>
          <a:p>
            <a:r>
              <a:rPr lang="tr-TR" sz="1200" b="1" i="1" dirty="0">
                <a:solidFill>
                  <a:srgbClr val="C00000"/>
                </a:solidFill>
              </a:rPr>
              <a:t>*Lütfen etkinlik sayısı kadar yeni satırı tabloya ekleyiniz. </a:t>
            </a:r>
          </a:p>
        </p:txBody>
      </p:sp>
    </p:spTree>
    <p:extLst>
      <p:ext uri="{BB962C8B-B14F-4D97-AF65-F5344CB8AC3E}">
        <p14:creationId xmlns:p14="http://schemas.microsoft.com/office/powerpoint/2010/main" val="291849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315686" y="772887"/>
            <a:ext cx="10512331" cy="674626"/>
          </a:xfrm>
        </p:spPr>
        <p:txBody>
          <a:bodyPr>
            <a:noAutofit/>
          </a:bodyPr>
          <a:lstStyle/>
          <a:p>
            <a:pPr algn="ctr"/>
            <a:r>
              <a:rPr lang="tr-TR" sz="2800" b="1" dirty="0">
                <a:solidFill>
                  <a:srgbClr val="FF0000"/>
                </a:solidFill>
                <a:cs typeface="Calibri" panose="020F0502020204030204" pitchFamily="34" charset="0"/>
              </a:rPr>
              <a:t>Bilimsel, Sosyal, Kültürel ve Sportif Ödüller ile Başarılar</a:t>
            </a:r>
            <a:endParaRPr lang="tr-TR" sz="28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211430995"/>
              </p:ext>
            </p:extLst>
          </p:nvPr>
        </p:nvGraphicFramePr>
        <p:xfrm>
          <a:off x="402771" y="1932315"/>
          <a:ext cx="11226013" cy="3747025"/>
        </p:xfrm>
        <a:graphic>
          <a:graphicData uri="http://schemas.openxmlformats.org/drawingml/2006/table">
            <a:tbl>
              <a:tblPr firstRow="1" firstCol="1" lastRow="1" lastCol="1" bandRow="1" bandCol="1">
                <a:tableStyleId>{5940675A-B579-460E-94D1-54222C63F5DA}</a:tableStyleId>
              </a:tblPr>
              <a:tblGrid>
                <a:gridCol w="9048842">
                  <a:extLst>
                    <a:ext uri="{9D8B030D-6E8A-4147-A177-3AD203B41FA5}">
                      <a16:colId xmlns:a16="http://schemas.microsoft.com/office/drawing/2014/main" val="2633809722"/>
                    </a:ext>
                  </a:extLst>
                </a:gridCol>
                <a:gridCol w="1033998">
                  <a:extLst>
                    <a:ext uri="{9D8B030D-6E8A-4147-A177-3AD203B41FA5}">
                      <a16:colId xmlns:a16="http://schemas.microsoft.com/office/drawing/2014/main" val="518810373"/>
                    </a:ext>
                  </a:extLst>
                </a:gridCol>
                <a:gridCol w="1143173">
                  <a:extLst>
                    <a:ext uri="{9D8B030D-6E8A-4147-A177-3AD203B41FA5}">
                      <a16:colId xmlns:a16="http://schemas.microsoft.com/office/drawing/2014/main" val="2738585799"/>
                    </a:ext>
                  </a:extLst>
                </a:gridCol>
              </a:tblGrid>
              <a:tr h="588464">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867515"/>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05766"/>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439625"/>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886732"/>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557649"/>
                  </a:ext>
                </a:extLst>
              </a:tr>
              <a:tr h="451223">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559326598"/>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27</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3333FF"/>
                </a:solidFill>
                <a:latin typeface="+mn-lt"/>
              </a:rPr>
              <a:t>(Ortak Programlar ve Projeler)</a:t>
            </a:r>
            <a:endParaRPr lang="tr-TR" sz="24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119511245"/>
              </p:ext>
            </p:extLst>
          </p:nvPr>
        </p:nvGraphicFramePr>
        <p:xfrm>
          <a:off x="477080" y="1918249"/>
          <a:ext cx="11371192" cy="4201130"/>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1995786">
                  <a:extLst>
                    <a:ext uri="{9D8B030D-6E8A-4147-A177-3AD203B41FA5}">
                      <a16:colId xmlns:a16="http://schemas.microsoft.com/office/drawing/2014/main" val="2566159512"/>
                    </a:ext>
                  </a:extLst>
                </a:gridCol>
                <a:gridCol w="1908313">
                  <a:extLst>
                    <a:ext uri="{9D8B030D-6E8A-4147-A177-3AD203B41FA5}">
                      <a16:colId xmlns:a16="http://schemas.microsoft.com/office/drawing/2014/main" val="2487010389"/>
                    </a:ext>
                  </a:extLst>
                </a:gridCol>
                <a:gridCol w="2196548">
                  <a:extLst>
                    <a:ext uri="{9D8B030D-6E8A-4147-A177-3AD203B41FA5}">
                      <a16:colId xmlns:a16="http://schemas.microsoft.com/office/drawing/2014/main" val="717254350"/>
                    </a:ext>
                  </a:extLst>
                </a:gridCol>
                <a:gridCol w="1977887">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99854">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303029">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3333FF"/>
                </a:solidFill>
                <a:latin typeface="+mn-lt"/>
              </a:rPr>
              <a:t>(Erasmus+)</a:t>
            </a:r>
            <a:endParaRPr lang="tr-TR" sz="32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811845802"/>
              </p:ext>
            </p:extLst>
          </p:nvPr>
        </p:nvGraphicFramePr>
        <p:xfrm>
          <a:off x="357809" y="2067433"/>
          <a:ext cx="11510341" cy="3778102"/>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2286000">
                  <a:extLst>
                    <a:ext uri="{9D8B030D-6E8A-4147-A177-3AD203B41FA5}">
                      <a16:colId xmlns:a16="http://schemas.microsoft.com/office/drawing/2014/main" val="717254350"/>
                    </a:ext>
                  </a:extLst>
                </a:gridCol>
                <a:gridCol w="1848678">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1128265"/>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40135820"/>
                  </a:ext>
                </a:extLst>
              </a:tr>
              <a:tr h="27832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1731265"/>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7472582"/>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623425"/>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1879050"/>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0394245"/>
                  </a:ext>
                </a:extLst>
              </a:tr>
              <a:tr h="283293">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4955534"/>
                  </a:ext>
                </a:extLst>
              </a:tr>
              <a:tr h="295718">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800" b="1">
                        <a:solidFill>
                          <a:srgbClr val="FF0000"/>
                        </a:solidFill>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1800" b="1">
                          <a:solidFill>
                            <a:srgbClr val="FF0000"/>
                          </a:solidFill>
                          <a:effectLst/>
                          <a:latin typeface="+mn-lt"/>
                        </a:rPr>
                        <a:t> </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145046"/>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30</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333547401"/>
              </p:ext>
            </p:extLst>
          </p:nvPr>
        </p:nvGraphicFramePr>
        <p:xfrm>
          <a:off x="838201" y="1958195"/>
          <a:ext cx="10840277" cy="3218583"/>
        </p:xfrm>
        <a:graphic>
          <a:graphicData uri="http://schemas.openxmlformats.org/drawingml/2006/table">
            <a:tbl>
              <a:tblPr>
                <a:tableStyleId>{BDBED569-4797-4DF1-A0F4-6AAB3CD982D8}</a:tableStyleId>
              </a:tblPr>
              <a:tblGrid>
                <a:gridCol w="8489813">
                  <a:extLst>
                    <a:ext uri="{9D8B030D-6E8A-4147-A177-3AD203B41FA5}">
                      <a16:colId xmlns:a16="http://schemas.microsoft.com/office/drawing/2014/main" val="3486356541"/>
                    </a:ext>
                  </a:extLst>
                </a:gridCol>
                <a:gridCol w="1175232">
                  <a:extLst>
                    <a:ext uri="{9D8B030D-6E8A-4147-A177-3AD203B41FA5}">
                      <a16:colId xmlns:a16="http://schemas.microsoft.com/office/drawing/2014/main" val="1443208702"/>
                    </a:ext>
                  </a:extLst>
                </a:gridCol>
                <a:gridCol w="1175232">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HAREKETLİLİLK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dirty="0">
                          <a:solidFill>
                            <a:srgbClr val="FF0000"/>
                          </a:solidFill>
                          <a:effectLst/>
                        </a:rPr>
                        <a:t> </a:t>
                      </a:r>
                      <a:endParaRPr lang="tr-TR"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4036789"/>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2386005942"/>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31</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32</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601079944"/>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33</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176474052"/>
              </p:ext>
            </p:extLst>
          </p:nvPr>
        </p:nvGraphicFramePr>
        <p:xfrm>
          <a:off x="785192" y="1908314"/>
          <a:ext cx="10634869" cy="401540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619448931"/>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759804327"/>
              </p:ext>
            </p:extLst>
          </p:nvPr>
        </p:nvGraphicFramePr>
        <p:xfrm>
          <a:off x="397563" y="1967947"/>
          <a:ext cx="11390246" cy="3757297"/>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339396619"/>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654018910"/>
              </p:ext>
            </p:extLst>
          </p:nvPr>
        </p:nvGraphicFramePr>
        <p:xfrm>
          <a:off x="326570" y="2011681"/>
          <a:ext cx="11600387" cy="3483902"/>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400"/>
              </a:spcAft>
            </a:pPr>
            <a:r>
              <a:rPr lang="tr-TR" sz="3200" dirty="0"/>
              <a:t>Kurumsal ve tanımlı bir yapılanma</a:t>
            </a:r>
          </a:p>
          <a:p>
            <a:pPr>
              <a:lnSpc>
                <a:spcPct val="100000"/>
              </a:lnSpc>
              <a:spcBef>
                <a:spcPts val="0"/>
              </a:spcBef>
              <a:spcAft>
                <a:spcPts val="400"/>
              </a:spcAft>
            </a:pPr>
            <a:r>
              <a:rPr lang="tr-TR" sz="3200" dirty="0"/>
              <a:t>Kalite ve yayın etiği odaklı yaklaşım</a:t>
            </a:r>
          </a:p>
          <a:p>
            <a:pPr>
              <a:lnSpc>
                <a:spcPct val="100000"/>
              </a:lnSpc>
              <a:spcBef>
                <a:spcPts val="0"/>
              </a:spcBef>
              <a:spcAft>
                <a:spcPts val="400"/>
              </a:spcAft>
            </a:pPr>
            <a:r>
              <a:rPr lang="tr-TR" sz="3200" dirty="0"/>
              <a:t>Üniversite bünyesinde yer alan dergilerin kurullarıyla eşgüdüm</a:t>
            </a:r>
          </a:p>
          <a:p>
            <a:pPr>
              <a:lnSpc>
                <a:spcPct val="100000"/>
              </a:lnSpc>
              <a:spcBef>
                <a:spcPts val="0"/>
              </a:spcBef>
              <a:spcAft>
                <a:spcPts val="400"/>
              </a:spcAft>
            </a:pPr>
            <a:r>
              <a:rPr lang="tr-TR" sz="3200" dirty="0"/>
              <a:t>Açık bilim ve toplumsal erişilebilirlik odağı</a:t>
            </a: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38</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3200" dirty="0"/>
              <a:t>Akademik ve idari destek yapısının geliştirilmesi</a:t>
            </a:r>
          </a:p>
          <a:p>
            <a:pPr>
              <a:lnSpc>
                <a:spcPct val="100000"/>
              </a:lnSpc>
              <a:spcBef>
                <a:spcPts val="0"/>
              </a:spcBef>
              <a:spcAft>
                <a:spcPts val="400"/>
              </a:spcAft>
            </a:pPr>
            <a:r>
              <a:rPr lang="tr-TR" sz="3200" dirty="0"/>
              <a:t>İzleme, değerlendirme ve raporlama mekanizmalarının güçlendirilmesi</a:t>
            </a:r>
          </a:p>
          <a:p>
            <a:pPr>
              <a:lnSpc>
                <a:spcPct val="100000"/>
              </a:lnSpc>
              <a:spcBef>
                <a:spcPts val="0"/>
              </a:spcBef>
              <a:spcAft>
                <a:spcPts val="400"/>
              </a:spcAft>
            </a:pPr>
            <a:r>
              <a:rPr lang="tr-TR" sz="3200" dirty="0"/>
              <a:t>Yayıncılık ve yayınlarla ilgili faaliyetlerin insan kaynağı ölçüsünde arttırılması</a:t>
            </a: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39</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slayt ekleyiniz. </a:t>
            </a: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rPr>
              <a:t>Müdürlük / Koordinatörlük</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3350979352"/>
              </p:ext>
            </p:extLst>
          </p:nvPr>
        </p:nvGraphicFramePr>
        <p:xfrm>
          <a:off x="336299" y="2681207"/>
          <a:ext cx="11516263" cy="1009432"/>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Koordinatör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Doç. Dr. Mehmet KOKOÇ</a:t>
                      </a:r>
                    </a:p>
                  </a:txBody>
                  <a:tcPr marL="0" marR="0" marT="0" marB="0" anchor="ctr"/>
                </a:tc>
                <a:extLst>
                  <a:ext uri="{0D108BD9-81ED-4DB2-BD59-A6C34878D82A}">
                    <a16:rowId xmlns:a16="http://schemas.microsoft.com/office/drawing/2014/main" val="1395922710"/>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40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583572265"/>
              </p:ext>
            </p:extLst>
          </p:nvPr>
        </p:nvGraphicFramePr>
        <p:xfrm>
          <a:off x="352697" y="2027207"/>
          <a:ext cx="11403874" cy="2905648"/>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nSpc>
                          <a:spcPct val="107000"/>
                        </a:lnSpc>
                        <a:spcAft>
                          <a:spcPts val="0"/>
                        </a:spcAft>
                      </a:pPr>
                      <a:r>
                        <a:rPr lang="tr-TR" sz="1800" b="0" dirty="0">
                          <a:effectLst/>
                        </a:rPr>
                        <a:t> </a:t>
                      </a:r>
                      <a:r>
                        <a:rPr lang="tr-TR" sz="1800" b="0" dirty="0"/>
                        <a:t>Kurumsal kapasitenin güçlendirilmesine yönelik planlama yapılması</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800" b="0" dirty="0">
                          <a:effectLst/>
                        </a:rPr>
                        <a:t> </a:t>
                      </a:r>
                      <a:r>
                        <a:rPr lang="tr-TR" sz="1800" b="0" dirty="0"/>
                        <a:t>Koordinatörlük faaliyetlerini destekleyecek akademik ve idari görevlendirmeler planlanacaktır.</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nSpc>
                          <a:spcPct val="107000"/>
                        </a:lnSpc>
                        <a:spcAft>
                          <a:spcPts val="0"/>
                        </a:spcAft>
                      </a:pPr>
                      <a:r>
                        <a:rPr lang="tr-TR" b="0" dirty="0"/>
                        <a:t>Düzenli izleme ve değerlendirme sürecinin oluşturulması</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dirty="0"/>
                        <a:t>Faaliyetlerin belirlenen periyotlarda izlenmesi ve kısa değerlendirme raporlarının hazırlanması sağlanacaktır.</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84304">
                <a:tc>
                  <a:txBody>
                    <a:bodyPr/>
                    <a:lstStyle/>
                    <a:p>
                      <a:pPr>
                        <a:lnSpc>
                          <a:spcPct val="107000"/>
                        </a:lnSpc>
                        <a:spcAft>
                          <a:spcPts val="0"/>
                        </a:spcAft>
                      </a:pPr>
                      <a:r>
                        <a:rPr lang="tr-TR" sz="1800" b="0" dirty="0">
                          <a:effectLst/>
                          <a:latin typeface="Calibri" panose="020F0502020204030204" pitchFamily="34" charset="0"/>
                          <a:ea typeface="Calibri" panose="020F0502020204030204" pitchFamily="34" charset="0"/>
                          <a:cs typeface="Times New Roman" panose="02020603050405020304" pitchFamily="18" charset="0"/>
                        </a:rPr>
                        <a:t>Yayıncılık ve yayınlar hakkında tanıtım, eğitim ve danışma faaliyetleri </a:t>
                      </a:r>
                    </a:p>
                  </a:txBody>
                  <a:tcPr marL="68580" marR="68580" marT="0" marB="0" anchor="ctr"/>
                </a:tc>
                <a:tc>
                  <a:txBody>
                    <a:bodyPr/>
                    <a:lstStyle/>
                    <a:p>
                      <a:pPr>
                        <a:lnSpc>
                          <a:spcPct val="107000"/>
                        </a:lnSpc>
                        <a:spcAft>
                          <a:spcPts val="0"/>
                        </a:spcAft>
                      </a:pPr>
                      <a:r>
                        <a:rPr lang="tr-TR" sz="1800" b="0" dirty="0">
                          <a:effectLst/>
                          <a:latin typeface="Calibri" panose="020F0502020204030204" pitchFamily="34" charset="0"/>
                          <a:ea typeface="Calibri" panose="020F0502020204030204" pitchFamily="34" charset="0"/>
                          <a:cs typeface="Times New Roman" panose="02020603050405020304" pitchFamily="18" charset="0"/>
                        </a:rPr>
                        <a:t>İlgili faaliyetlerin iç ve dış paydaşlarla eşgüdüm halinde gerçekleştirilmesi</a:t>
                      </a:r>
                    </a:p>
                  </a:txBody>
                  <a:tcPr marL="68580" marR="68580" marT="0" marB="0" anchor="ctr"/>
                </a:tc>
                <a:extLst>
                  <a:ext uri="{0D108BD9-81ED-4DB2-BD59-A6C34878D82A}">
                    <a16:rowId xmlns:a16="http://schemas.microsoft.com/office/drawing/2014/main" val="1319797981"/>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41</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42</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a:solidFill>
                  <a:srgbClr val="3333FF"/>
                </a:solidFill>
                <a:latin typeface="+mn-lt"/>
              </a:rPr>
              <a:t>Kurullar / Komisyonlar</a:t>
            </a:r>
            <a:endParaRPr lang="tr-TR" sz="3200" dirty="0">
              <a:solidFill>
                <a:srgbClr val="3333FF"/>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989689496"/>
              </p:ext>
            </p:extLst>
          </p:nvPr>
        </p:nvGraphicFramePr>
        <p:xfrm>
          <a:off x="640079" y="1926768"/>
          <a:ext cx="11265593" cy="4135173"/>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601088">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5220">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7907">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301893">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7907">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7907">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301893">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latin typeface="+mn-lt"/>
              </a:rPr>
              <a:t>Akademik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118101593"/>
              </p:ext>
            </p:extLst>
          </p:nvPr>
        </p:nvGraphicFramePr>
        <p:xfrm>
          <a:off x="517232" y="2170544"/>
          <a:ext cx="11282885" cy="3250541"/>
        </p:xfrm>
        <a:graphic>
          <a:graphicData uri="http://schemas.openxmlformats.org/drawingml/2006/table">
            <a:tbl>
              <a:tblPr>
                <a:tableStyleId>{BC89EF96-8CEA-46FF-86C4-4CE0E7609802}</a:tableStyleId>
              </a:tblPr>
              <a:tblGrid>
                <a:gridCol w="1229921">
                  <a:extLst>
                    <a:ext uri="{9D8B030D-6E8A-4147-A177-3AD203B41FA5}">
                      <a16:colId xmlns:a16="http://schemas.microsoft.com/office/drawing/2014/main" val="2374852142"/>
                    </a:ext>
                  </a:extLst>
                </a:gridCol>
                <a:gridCol w="549733">
                  <a:extLst>
                    <a:ext uri="{9D8B030D-6E8A-4147-A177-3AD203B41FA5}">
                      <a16:colId xmlns:a16="http://schemas.microsoft.com/office/drawing/2014/main" val="3943329580"/>
                    </a:ext>
                  </a:extLst>
                </a:gridCol>
                <a:gridCol w="489857">
                  <a:extLst>
                    <a:ext uri="{9D8B030D-6E8A-4147-A177-3AD203B41FA5}">
                      <a16:colId xmlns:a16="http://schemas.microsoft.com/office/drawing/2014/main" val="4042487974"/>
                    </a:ext>
                  </a:extLst>
                </a:gridCol>
                <a:gridCol w="870857">
                  <a:extLst>
                    <a:ext uri="{9D8B030D-6E8A-4147-A177-3AD203B41FA5}">
                      <a16:colId xmlns:a16="http://schemas.microsoft.com/office/drawing/2014/main" val="2314597785"/>
                    </a:ext>
                  </a:extLst>
                </a:gridCol>
                <a:gridCol w="653143">
                  <a:extLst>
                    <a:ext uri="{9D8B030D-6E8A-4147-A177-3AD203B41FA5}">
                      <a16:colId xmlns:a16="http://schemas.microsoft.com/office/drawing/2014/main" val="3001289435"/>
                    </a:ext>
                  </a:extLst>
                </a:gridCol>
                <a:gridCol w="1208314">
                  <a:extLst>
                    <a:ext uri="{9D8B030D-6E8A-4147-A177-3AD203B41FA5}">
                      <a16:colId xmlns:a16="http://schemas.microsoft.com/office/drawing/2014/main" val="832792308"/>
                    </a:ext>
                  </a:extLst>
                </a:gridCol>
                <a:gridCol w="1785257">
                  <a:extLst>
                    <a:ext uri="{9D8B030D-6E8A-4147-A177-3AD203B41FA5}">
                      <a16:colId xmlns:a16="http://schemas.microsoft.com/office/drawing/2014/main" val="89331317"/>
                    </a:ext>
                  </a:extLst>
                </a:gridCol>
                <a:gridCol w="1175657">
                  <a:extLst>
                    <a:ext uri="{9D8B030D-6E8A-4147-A177-3AD203B41FA5}">
                      <a16:colId xmlns:a16="http://schemas.microsoft.com/office/drawing/2014/main" val="360630672"/>
                    </a:ext>
                  </a:extLst>
                </a:gridCol>
                <a:gridCol w="1763486">
                  <a:extLst>
                    <a:ext uri="{9D8B030D-6E8A-4147-A177-3AD203B41FA5}">
                      <a16:colId xmlns:a16="http://schemas.microsoft.com/office/drawing/2014/main" val="4056823348"/>
                    </a:ext>
                  </a:extLst>
                </a:gridCol>
                <a:gridCol w="1556660">
                  <a:extLst>
                    <a:ext uri="{9D8B030D-6E8A-4147-A177-3AD203B41FA5}">
                      <a16:colId xmlns:a16="http://schemas.microsoft.com/office/drawing/2014/main" val="1437704887"/>
                    </a:ext>
                  </a:extLst>
                </a:gridCol>
              </a:tblGrid>
              <a:tr h="478780">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6">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6582">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latin typeface="+mn-lt"/>
                        </a:rPr>
                        <a:t>Prof.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Doç.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Dr. </a:t>
                      </a:r>
                      <a:r>
                        <a:rPr lang="tr-TR" sz="1600" b="1" dirty="0" err="1">
                          <a:solidFill>
                            <a:srgbClr val="3333FF"/>
                          </a:solidFill>
                          <a:effectLst/>
                          <a:latin typeface="+mn-lt"/>
                        </a:rPr>
                        <a:t>Öğr</a:t>
                      </a:r>
                      <a:r>
                        <a:rPr lang="tr-TR" sz="1600" b="1" dirty="0">
                          <a:solidFill>
                            <a:srgbClr val="3333FF"/>
                          </a:solidFill>
                          <a:effectLst/>
                          <a:latin typeface="+mn-lt"/>
                        </a:rPr>
                        <a:t>. Üyesi</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a:solidFill>
                            <a:srgbClr val="3333FF"/>
                          </a:solidFill>
                          <a:effectLst/>
                          <a:latin typeface="+mn-lt"/>
                        </a:rPr>
                        <a:t>Arş. Gör.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Vermeyen)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030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76547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a:t>
                      </a:r>
                    </a:p>
                  </a:txBody>
                  <a:tcPr marL="6350" marR="6350" marT="6350" marB="0" anchor="ctr"/>
                </a:tc>
                <a:extLst>
                  <a:ext uri="{0D108BD9-81ED-4DB2-BD59-A6C34878D82A}">
                    <a16:rowId xmlns:a16="http://schemas.microsoft.com/office/drawing/2014/main" val="2227389024"/>
                  </a:ext>
                </a:extLst>
              </a:tr>
              <a:tr h="73331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251189526"/>
                  </a:ext>
                </a:extLst>
              </a:tr>
              <a:tr h="73331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rPr>
              <a:t>İdari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012358725"/>
              </p:ext>
            </p:extLst>
          </p:nvPr>
        </p:nvGraphicFramePr>
        <p:xfrm>
          <a:off x="517230" y="2170544"/>
          <a:ext cx="11337312" cy="3511800"/>
        </p:xfrm>
        <a:graphic>
          <a:graphicData uri="http://schemas.openxmlformats.org/drawingml/2006/table">
            <a:tbl>
              <a:tblPr>
                <a:tableStyleId>{BC89EF96-8CEA-46FF-86C4-4CE0E7609802}</a:tableStyleId>
              </a:tblPr>
              <a:tblGrid>
                <a:gridCol w="989402">
                  <a:extLst>
                    <a:ext uri="{9D8B030D-6E8A-4147-A177-3AD203B41FA5}">
                      <a16:colId xmlns:a16="http://schemas.microsoft.com/office/drawing/2014/main" val="2374852142"/>
                    </a:ext>
                  </a:extLst>
                </a:gridCol>
                <a:gridCol w="1498011">
                  <a:extLst>
                    <a:ext uri="{9D8B030D-6E8A-4147-A177-3AD203B41FA5}">
                      <a16:colId xmlns:a16="http://schemas.microsoft.com/office/drawing/2014/main" val="3943329580"/>
                    </a:ext>
                  </a:extLst>
                </a:gridCol>
                <a:gridCol w="1891650">
                  <a:extLst>
                    <a:ext uri="{9D8B030D-6E8A-4147-A177-3AD203B41FA5}">
                      <a16:colId xmlns:a16="http://schemas.microsoft.com/office/drawing/2014/main" val="4042487974"/>
                    </a:ext>
                  </a:extLst>
                </a:gridCol>
                <a:gridCol w="1333996">
                  <a:extLst>
                    <a:ext uri="{9D8B030D-6E8A-4147-A177-3AD203B41FA5}">
                      <a16:colId xmlns:a16="http://schemas.microsoft.com/office/drawing/2014/main" val="2314597785"/>
                    </a:ext>
                  </a:extLst>
                </a:gridCol>
                <a:gridCol w="1596421">
                  <a:extLst>
                    <a:ext uri="{9D8B030D-6E8A-4147-A177-3AD203B41FA5}">
                      <a16:colId xmlns:a16="http://schemas.microsoft.com/office/drawing/2014/main" val="3001289435"/>
                    </a:ext>
                  </a:extLst>
                </a:gridCol>
                <a:gridCol w="1027834">
                  <a:extLst>
                    <a:ext uri="{9D8B030D-6E8A-4147-A177-3AD203B41FA5}">
                      <a16:colId xmlns:a16="http://schemas.microsoft.com/office/drawing/2014/main" val="360630672"/>
                    </a:ext>
                  </a:extLst>
                </a:gridCol>
                <a:gridCol w="1213717">
                  <a:extLst>
                    <a:ext uri="{9D8B030D-6E8A-4147-A177-3AD203B41FA5}">
                      <a16:colId xmlns:a16="http://schemas.microsoft.com/office/drawing/2014/main" val="4056823348"/>
                    </a:ext>
                  </a:extLst>
                </a:gridCol>
                <a:gridCol w="1786281">
                  <a:extLst>
                    <a:ext uri="{9D8B030D-6E8A-4147-A177-3AD203B41FA5}">
                      <a16:colId xmlns:a16="http://schemas.microsoft.com/office/drawing/2014/main" val="1437704887"/>
                    </a:ext>
                  </a:extLst>
                </a:gridCol>
              </a:tblGrid>
              <a:tr h="515108">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4">
                  <a:txBody>
                    <a:bodyPr/>
                    <a:lstStyle/>
                    <a:p>
                      <a:pPr algn="ctr">
                        <a:lnSpc>
                          <a:spcPct val="107000"/>
                        </a:lnSpc>
                        <a:spcAft>
                          <a:spcPts val="0"/>
                        </a:spcAft>
                      </a:pPr>
                      <a:r>
                        <a:rPr lang="tr-TR" sz="2000" b="1" dirty="0">
                          <a:solidFill>
                            <a:srgbClr val="FF0000"/>
                          </a:solidFill>
                          <a:effectLst/>
                          <a:latin typeface="+mn-lt"/>
                        </a:rPr>
                        <a:t>İDARİ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5780">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rPr>
                        <a:t>Memur (Kadrolu tüm sınıflar)</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Sözleşmeli İdari Personel (4/b)</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0"/>
                        </a:spcAft>
                      </a:pPr>
                      <a:r>
                        <a:rPr lang="tr-TR" sz="1600" b="1" dirty="0">
                          <a:solidFill>
                            <a:srgbClr val="3333FF"/>
                          </a:solidFill>
                          <a:effectLst/>
                        </a:rPr>
                        <a:t>696 KHK Göre 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594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8235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 </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 </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 </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 </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 </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 </a:t>
                      </a:r>
                    </a:p>
                  </a:txBody>
                  <a:tcPr marL="6350" marR="6350" marT="6350" marB="0" anchor="ctr"/>
                </a:tc>
                <a:tc>
                  <a:txBody>
                    <a:bodyPr/>
                    <a:lstStyle/>
                    <a:p>
                      <a:pPr algn="ctr">
                        <a:lnSpc>
                          <a:spcPct val="107000"/>
                        </a:lnSpc>
                      </a:pPr>
                      <a:r>
                        <a:rPr lang="tr-TR" sz="1400" dirty="0">
                          <a:effectLst/>
                          <a:latin typeface="+mn-lt"/>
                          <a:cs typeface="Times New Roman" panose="02020603050405020304" pitchFamily="18" charset="0"/>
                        </a:rPr>
                        <a:t>0 </a:t>
                      </a:r>
                    </a:p>
                  </a:txBody>
                  <a:tcPr marL="6350" marR="6350" marT="6350" marB="0" anchor="ctr"/>
                </a:tc>
                <a:extLst>
                  <a:ext uri="{0D108BD9-81ED-4DB2-BD59-A6C34878D82A}">
                    <a16:rowId xmlns:a16="http://schemas.microsoft.com/office/drawing/2014/main" val="2227389024"/>
                  </a:ext>
                </a:extLst>
              </a:tr>
              <a:tr h="78895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251189526"/>
                  </a:ext>
                </a:extLst>
              </a:tr>
              <a:tr h="78895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9946406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715156"/>
          </a:xfrm>
        </p:spPr>
        <p:txBody>
          <a:bodyPr>
            <a:noAutofit/>
          </a:bodyPr>
          <a:lstStyle/>
          <a:p>
            <a:pPr algn="ctr"/>
            <a:r>
              <a:rPr lang="tr-TR" sz="2800" b="1" dirty="0">
                <a:solidFill>
                  <a:srgbClr val="FF0000"/>
                </a:solidFill>
              </a:rPr>
              <a:t>Akademik Personel:</a:t>
            </a:r>
            <a:br>
              <a:rPr lang="tr-TR" sz="2800" b="1" dirty="0">
                <a:solidFill>
                  <a:srgbClr val="FF0000"/>
                </a:solidFill>
              </a:rPr>
            </a:br>
            <a:r>
              <a:rPr lang="tr-TR" sz="2800" b="1" dirty="0">
                <a:solidFill>
                  <a:srgbClr val="0000CC"/>
                </a:solidFill>
              </a:rPr>
              <a:t>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2441235396"/>
              </p:ext>
            </p:extLst>
          </p:nvPr>
        </p:nvGraphicFramePr>
        <p:xfrm>
          <a:off x="387626" y="1930145"/>
          <a:ext cx="11205659" cy="3222453"/>
        </p:xfrm>
        <a:graphic>
          <a:graphicData uri="http://schemas.openxmlformats.org/drawingml/2006/table">
            <a:tbl>
              <a:tblPr>
                <a:tableStyleId>{BDBED569-4797-4DF1-A0F4-6AAB3CD982D8}</a:tableStyleId>
              </a:tblPr>
              <a:tblGrid>
                <a:gridCol w="1539145">
                  <a:extLst>
                    <a:ext uri="{9D8B030D-6E8A-4147-A177-3AD203B41FA5}">
                      <a16:colId xmlns:a16="http://schemas.microsoft.com/office/drawing/2014/main" val="220074996"/>
                    </a:ext>
                  </a:extLst>
                </a:gridCol>
                <a:gridCol w="3287486">
                  <a:extLst>
                    <a:ext uri="{9D8B030D-6E8A-4147-A177-3AD203B41FA5}">
                      <a16:colId xmlns:a16="http://schemas.microsoft.com/office/drawing/2014/main" val="1696771542"/>
                    </a:ext>
                  </a:extLst>
                </a:gridCol>
                <a:gridCol w="3223674">
                  <a:extLst>
                    <a:ext uri="{9D8B030D-6E8A-4147-A177-3AD203B41FA5}">
                      <a16:colId xmlns:a16="http://schemas.microsoft.com/office/drawing/2014/main" val="497567926"/>
                    </a:ext>
                  </a:extLst>
                </a:gridCol>
                <a:gridCol w="3155354">
                  <a:extLst>
                    <a:ext uri="{9D8B030D-6E8A-4147-A177-3AD203B41FA5}">
                      <a16:colId xmlns:a16="http://schemas.microsoft.com/office/drawing/2014/main" val="3709939401"/>
                    </a:ext>
                  </a:extLst>
                </a:gridCol>
              </a:tblGrid>
              <a:tr h="442941">
                <a:tc>
                  <a:txBody>
                    <a:bodyPr/>
                    <a:lstStyle/>
                    <a:p>
                      <a:pPr algn="ctr">
                        <a:lnSpc>
                          <a:spcPct val="107000"/>
                        </a:lnSpc>
                        <a:spcAft>
                          <a:spcPts val="800"/>
                        </a:spcAft>
                      </a:pPr>
                      <a:r>
                        <a:rPr lang="tr-TR" sz="1600" b="1" dirty="0">
                          <a:solidFill>
                            <a:srgbClr val="FF0000"/>
                          </a:solidFill>
                          <a:effectLst/>
                        </a:rPr>
                        <a:t>Sıra No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347439">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520346"/>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8027019"/>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9934482"/>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*Kişi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8468</TotalTime>
  <Words>3717</Words>
  <Application>Microsoft Office PowerPoint</Application>
  <PresentationFormat>Geniş ekran</PresentationFormat>
  <Paragraphs>1192</Paragraphs>
  <Slides>42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42</vt:i4>
      </vt:variant>
    </vt:vector>
  </HeadingPairs>
  <TitlesOfParts>
    <vt:vector size="46" baseType="lpstr">
      <vt:lpstr>Arial</vt:lpstr>
      <vt:lpstr>Calibri</vt:lpstr>
      <vt:lpstr>Times New Roman</vt:lpstr>
      <vt:lpstr>Office Teması</vt:lpstr>
      <vt:lpstr>PowerPoint Sunusu</vt:lpstr>
      <vt:lpstr>SUNUM PLANI</vt:lpstr>
      <vt:lpstr>PowerPoint Sunusu</vt:lpstr>
      <vt:lpstr>YÖNETİM: Müdürlük / Koordinatörlük</vt:lpstr>
      <vt:lpstr>YÖNETİM: Kurullar / Komisyonlar</vt:lpstr>
      <vt:lpstr>PowerPoint Sunusu</vt:lpstr>
      <vt:lpstr>Akademik Personel Sayısı</vt:lpstr>
      <vt:lpstr>İdari Personel Sayısı</vt:lpstr>
      <vt:lpstr>Akademik Personel:  2025 Yılında Yapılan Atama ve Yükseltmeler</vt:lpstr>
      <vt:lpstr>Birim Ders Yükü Ortalaması (Saat)</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Yıllara Göre Kitap Bilgileri</vt:lpstr>
      <vt:lpstr>Araştırma ve Geliştirme Faaliyetleri:  Yıllara Göre Proje Bilgileri</vt:lpstr>
      <vt:lpstr>Araştırma ve Geliştirme Faaliyetleri :  Yıllara Göre Bilimsel Toplantı Faaliyetleri </vt:lpstr>
      <vt:lpstr>Araştırma ve Geliştirme Faaliyetleri:  Yıllara Göre Editörlük ve Hakemlik Faaliyetleri</vt:lpstr>
      <vt:lpstr>Araştırma ve Geliştirme Faaliyetleri:  Atıflar (Yazarın kendi yayınlarına yaptığı atıflar hariç)</vt:lpstr>
      <vt:lpstr>Bilimsel, Sosyal, Kültürel ve Sportif Faaliyetler</vt:lpstr>
      <vt:lpstr>Bilimsel, Sosyal, Kültürel ve Sportif Faaliyetler  (Düzenlemiş olduğunuz her bir etkinliğe ilişkin bilgileri tabloya yazınız)</vt:lpstr>
      <vt:lpstr>Bilimsel, Sosyal, Kültürel ve Sportif Ödüller ile Başarılar</vt:lpstr>
      <vt:lpstr>PowerPoint Sunusu</vt:lpstr>
      <vt:lpstr>Uluslararası İşbirlikleri (Ortak Programlar ve Projeler)</vt:lpstr>
      <vt:lpstr>Uluslararası İşbirlikleri (Erasmus+)</vt:lpstr>
      <vt:lpstr>ERASMUS+ Hareketlilik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Mehmet Kokoç</cp:lastModifiedBy>
  <cp:revision>641</cp:revision>
  <cp:lastPrinted>2023-06-23T13:03:34Z</cp:lastPrinted>
  <dcterms:created xsi:type="dcterms:W3CDTF">2021-05-17T12:15:06Z</dcterms:created>
  <dcterms:modified xsi:type="dcterms:W3CDTF">2026-01-15T13:55:33Z</dcterms:modified>
</cp:coreProperties>
</file>