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37" r:id="rId2"/>
    <p:sldId id="330" r:id="rId3"/>
    <p:sldId id="493" r:id="rId4"/>
    <p:sldId id="286" r:id="rId5"/>
    <p:sldId id="464" r:id="rId6"/>
    <p:sldId id="494" r:id="rId7"/>
    <p:sldId id="354" r:id="rId8"/>
    <p:sldId id="502" r:id="rId9"/>
    <p:sldId id="432" r:id="rId10"/>
    <p:sldId id="442" r:id="rId11"/>
    <p:sldId id="496" r:id="rId12"/>
    <p:sldId id="298" r:id="rId13"/>
    <p:sldId id="462" r:id="rId14"/>
    <p:sldId id="340" r:id="rId15"/>
    <p:sldId id="299" r:id="rId16"/>
    <p:sldId id="497" r:id="rId17"/>
    <p:sldId id="450" r:id="rId18"/>
    <p:sldId id="481" r:id="rId19"/>
    <p:sldId id="451" r:id="rId20"/>
    <p:sldId id="351" r:id="rId21"/>
    <p:sldId id="437" r:id="rId22"/>
    <p:sldId id="452" r:id="rId23"/>
    <p:sldId id="438" r:id="rId24"/>
    <p:sldId id="498" r:id="rId25"/>
    <p:sldId id="501" r:id="rId26"/>
    <p:sldId id="500" r:id="rId27"/>
    <p:sldId id="499" r:id="rId28"/>
    <p:sldId id="440" r:id="rId29"/>
    <p:sldId id="318" r:id="rId30"/>
    <p:sldId id="439" r:id="rId31"/>
    <p:sldId id="491" r:id="rId32"/>
    <p:sldId id="453" r:id="rId33"/>
    <p:sldId id="472" r:id="rId34"/>
    <p:sldId id="454" r:id="rId35"/>
    <p:sldId id="473" r:id="rId36"/>
    <p:sldId id="455" r:id="rId37"/>
    <p:sldId id="456" r:id="rId38"/>
    <p:sldId id="342" r:id="rId39"/>
    <p:sldId id="347" r:id="rId40"/>
    <p:sldId id="411" r:id="rId41"/>
    <p:sldId id="350" r:id="rId42"/>
    <p:sldId id="427" r:id="rId43"/>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6404" autoAdjust="0"/>
  </p:normalViewPr>
  <p:slideViewPr>
    <p:cSldViewPr snapToGrid="0">
      <p:cViewPr varScale="1">
        <p:scale>
          <a:sx n="98" d="100"/>
          <a:sy n="98" d="100"/>
        </p:scale>
        <p:origin x="56" y="2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Bilimsel Yayınlar Koordinatörlüğü</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450202549"/>
              </p:ext>
            </p:extLst>
          </p:nvPr>
        </p:nvGraphicFramePr>
        <p:xfrm>
          <a:off x="337931" y="1796140"/>
          <a:ext cx="11493851" cy="438062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7472">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477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337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1</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38</a:t>
                      </a:r>
                    </a:p>
                  </a:txBody>
                  <a:tcPr marL="6709" marR="6709" marT="6709" marB="0" anchor="ctr"/>
                </a:tc>
                <a:tc>
                  <a:txBody>
                    <a:bodyPr/>
                    <a:lstStyle/>
                    <a:p>
                      <a:pPr algn="ctr">
                        <a:lnSpc>
                          <a:spcPct val="107000"/>
                        </a:lnSpc>
                        <a:spcAft>
                          <a:spcPts val="0"/>
                        </a:spcAft>
                      </a:pPr>
                      <a:r>
                        <a:rPr lang="tr-TR" sz="1100" b="0" dirty="0">
                          <a:effectLst/>
                          <a:latin typeface="+mn-lt"/>
                        </a:rPr>
                        <a:t>1</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27</a:t>
                      </a:r>
                    </a:p>
                  </a:txBody>
                  <a:tcPr marL="6709" marR="6709" marT="6709" marB="0" anchor="ctr"/>
                </a:tc>
                <a:extLst>
                  <a:ext uri="{0D108BD9-81ED-4DB2-BD59-A6C34878D82A}">
                    <a16:rowId xmlns:a16="http://schemas.microsoft.com/office/drawing/2014/main" val="3006458568"/>
                  </a:ext>
                </a:extLst>
              </a:tr>
              <a:tr h="2880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1</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9</a:t>
                      </a:r>
                    </a:p>
                  </a:txBody>
                  <a:tcPr marL="6709" marR="6709" marT="6709" marB="0" anchor="ctr"/>
                </a:tc>
                <a:tc>
                  <a:txBody>
                    <a:bodyPr/>
                    <a:lstStyle/>
                    <a:p>
                      <a:pPr algn="ctr">
                        <a:lnSpc>
                          <a:spcPct val="107000"/>
                        </a:lnSpc>
                        <a:spcAft>
                          <a:spcPts val="0"/>
                        </a:spcAft>
                      </a:pPr>
                      <a:r>
                        <a:rPr lang="tr-TR" sz="1100" b="0" dirty="0">
                          <a:effectLst/>
                          <a:latin typeface="+mn-lt"/>
                        </a:rPr>
                        <a:t>1</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18</a:t>
                      </a:r>
                    </a:p>
                  </a:txBody>
                  <a:tcPr marL="6709" marR="6709" marT="6709" marB="0" anchor="ctr"/>
                </a:tc>
                <a:extLst>
                  <a:ext uri="{0D108BD9-81ED-4DB2-BD59-A6C34878D82A}">
                    <a16:rowId xmlns:a16="http://schemas.microsoft.com/office/drawing/2014/main" val="2870671006"/>
                  </a:ext>
                </a:extLst>
              </a:tr>
              <a:tr h="40120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633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7187">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0">
                          <a:effectLst/>
                          <a:latin typeface="+mn-lt"/>
                        </a:rPr>
                        <a:t> </a:t>
                      </a:r>
                      <a:endParaRPr lang="tr-TR" sz="1100" b="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20315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740229"/>
            <a:ext cx="10680402" cy="729220"/>
          </a:xfrm>
        </p:spPr>
        <p:txBody>
          <a:bodyPr>
            <a:normAutofit/>
          </a:bodyPr>
          <a:lstStyle/>
          <a:p>
            <a:pPr algn="ctr"/>
            <a:r>
              <a:rPr lang="tr-TR" sz="3200" b="1" dirty="0">
                <a:solidFill>
                  <a:srgbClr val="FF0000"/>
                </a:solidFill>
                <a:latin typeface="+mn-lt"/>
              </a:rPr>
              <a:t>Fiziksel Yapı: </a:t>
            </a:r>
            <a:r>
              <a:rPr lang="tr-TR" sz="3200" b="1" dirty="0">
                <a:solidFill>
                  <a:srgbClr val="3333FF"/>
                </a:solidFill>
                <a:latin typeface="+mn-lt"/>
              </a:rPr>
              <a:t>Eğitim Alanları (Derslikler)</a:t>
            </a:r>
            <a:endParaRPr lang="tr-TR" sz="32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00616912"/>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3333FF"/>
                </a:solidFill>
                <a:latin typeface="+mn-lt"/>
              </a:rPr>
              <a:t>Sağlık, Sosyal, Kültürel ve Sportif Alanlar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3469197560"/>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marL="36000"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marL="36000"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marL="36000"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marL="36000"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marL="36000"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marL="36000"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94818349"/>
                  </a:ext>
                </a:extLst>
              </a:tr>
              <a:tr h="451452">
                <a:tc>
                  <a:txBody>
                    <a:bodyPr/>
                    <a:lstStyle/>
                    <a:p>
                      <a:pPr marL="36000"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14</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65886953"/>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2000" dirty="0">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2000">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763101381"/>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15</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16</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724711228"/>
              </p:ext>
            </p:extLst>
          </p:nvPr>
        </p:nvGraphicFramePr>
        <p:xfrm>
          <a:off x="241378" y="1968423"/>
          <a:ext cx="11569622" cy="4064078"/>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73026104"/>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612031381"/>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431805812"/>
              </p:ext>
            </p:extLst>
          </p:nvPr>
        </p:nvGraphicFramePr>
        <p:xfrm>
          <a:off x="274321" y="1907802"/>
          <a:ext cx="11656422" cy="3974538"/>
        </p:xfrm>
        <a:graphic>
          <a:graphicData uri="http://schemas.openxmlformats.org/drawingml/2006/table">
            <a:tbl>
              <a:tblPr firstRow="1" firstCol="1" lastRow="1" lastCol="1" bandRow="1" bandCol="1">
                <a:tableStyleId>{5940675A-B579-460E-94D1-54222C63F5DA}</a:tableStyleId>
              </a:tblPr>
              <a:tblGrid>
                <a:gridCol w="10258138">
                  <a:extLst>
                    <a:ext uri="{9D8B030D-6E8A-4147-A177-3AD203B41FA5}">
                      <a16:colId xmlns:a16="http://schemas.microsoft.com/office/drawing/2014/main" val="163935098"/>
                    </a:ext>
                  </a:extLst>
                </a:gridCol>
                <a:gridCol w="759936">
                  <a:extLst>
                    <a:ext uri="{9D8B030D-6E8A-4147-A177-3AD203B41FA5}">
                      <a16:colId xmlns:a16="http://schemas.microsoft.com/office/drawing/2014/main" val="1347630180"/>
                    </a:ext>
                  </a:extLst>
                </a:gridCol>
                <a:gridCol w="638348">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593690587"/>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46525939"/>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077703422"/>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24</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2737754191"/>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2</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400" kern="1200" dirty="0">
                          <a:solidFill>
                            <a:schemeClr val="tx1"/>
                          </a:solidFill>
                          <a:effectLst/>
                          <a:latin typeface="+mn-lt"/>
                          <a:ea typeface="+mn-ea"/>
                          <a:cs typeface="+mn-cs"/>
                        </a:rPr>
                        <a:t>2</a:t>
                      </a: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3 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endParaRPr lang="tr-TR" sz="1400" dirty="0"/>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178210">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chemeClr val="tx1"/>
                          </a:solidFill>
                          <a:effectLst/>
                          <a:latin typeface="+mn-lt"/>
                          <a:ea typeface="Calibri" panose="020F0502020204030204" pitchFamily="34" charset="0"/>
                          <a:cs typeface="Times New Roman" panose="02020603050405020304" pitchFamily="18" charset="0"/>
                        </a:rPr>
                        <a:t>7</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159117767"/>
              </p:ext>
            </p:extLst>
          </p:nvPr>
        </p:nvGraphicFramePr>
        <p:xfrm>
          <a:off x="261258" y="1959425"/>
          <a:ext cx="11636827" cy="3668491"/>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u="none" strike="noStrike" dirty="0">
                          <a:effectLst/>
                        </a:rPr>
                        <a:t>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000" u="none" strike="noStrike" dirty="0">
                          <a:effectLst/>
                        </a:rPr>
                        <a:t>2</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000" u="none" strike="noStrike" dirty="0">
                          <a:effectLst/>
                        </a:rPr>
                        <a:t>3</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310811">
                <a:tc>
                  <a:txBody>
                    <a:bodyPr/>
                    <a:lstStyle/>
                    <a:p>
                      <a:pPr algn="ctr" fontAlgn="b"/>
                      <a:r>
                        <a:rPr lang="tr-TR" sz="1000" u="none" strike="noStrike" dirty="0">
                          <a:effectLst/>
                        </a:rPr>
                        <a:t> 4</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48017327"/>
                  </a:ext>
                </a:extLst>
              </a:tr>
              <a:tr h="310811">
                <a:tc>
                  <a:txBody>
                    <a:bodyPr/>
                    <a:lstStyle/>
                    <a:p>
                      <a:pPr algn="ctr" fontAlgn="b"/>
                      <a:r>
                        <a:rPr lang="tr-TR" sz="1000" u="none" strike="noStrike" dirty="0">
                          <a:effectLst/>
                        </a:rPr>
                        <a:t> 5</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69351913"/>
                  </a:ext>
                </a:extLst>
              </a:tr>
              <a:tr h="310811">
                <a:tc>
                  <a:txBody>
                    <a:bodyPr/>
                    <a:lstStyle/>
                    <a:p>
                      <a:pPr algn="ctr" fontAlgn="b"/>
                      <a:r>
                        <a:rPr lang="tr-TR" sz="1000" u="none" strike="noStrike" dirty="0">
                          <a:effectLst/>
                        </a:rPr>
                        <a:t> 6</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73674110"/>
                  </a:ext>
                </a:extLst>
              </a:tr>
              <a:tr h="310811">
                <a:tc>
                  <a:txBody>
                    <a:bodyPr/>
                    <a:lstStyle/>
                    <a:p>
                      <a:pPr algn="ctr" fontAlgn="b"/>
                      <a:r>
                        <a:rPr lang="tr-TR" sz="1000" u="none" strike="noStrike" dirty="0">
                          <a:effectLst/>
                        </a:rPr>
                        <a:t> 7</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90684589"/>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13870283"/>
                  </a:ext>
                </a:extLst>
              </a:tr>
              <a:tr h="310811">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84964091"/>
                  </a:ext>
                </a:extLst>
              </a:tr>
            </a:tbl>
          </a:graphicData>
        </a:graphic>
      </p:graphicFrame>
      <p:sp>
        <p:nvSpPr>
          <p:cNvPr id="7" name="Metin kutusu 6"/>
          <p:cNvSpPr txBox="1"/>
          <p:nvPr/>
        </p:nvSpPr>
        <p:spPr>
          <a:xfrm>
            <a:off x="261258" y="5853633"/>
            <a:ext cx="4572000" cy="276999"/>
          </a:xfrm>
          <a:prstGeom prst="rect">
            <a:avLst/>
          </a:prstGeom>
          <a:noFill/>
        </p:spPr>
        <p:txBody>
          <a:bodyPr wrap="square" rtlCol="0">
            <a:spAutoFit/>
          </a:bodyPr>
          <a:lstStyle/>
          <a:p>
            <a:r>
              <a:rPr lang="tr-TR" sz="1200" b="1" i="1" dirty="0">
                <a:solidFill>
                  <a:srgbClr val="C00000"/>
                </a:solidFill>
              </a:rPr>
              <a:t>*Lütfen etkinlik sayısı kadar yeni satırı tabloya ekleyiniz. </a:t>
            </a:r>
          </a:p>
        </p:txBody>
      </p:sp>
    </p:spTree>
    <p:extLst>
      <p:ext uri="{BB962C8B-B14F-4D97-AF65-F5344CB8AC3E}">
        <p14:creationId xmlns:p14="http://schemas.microsoft.com/office/powerpoint/2010/main" val="2918490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315686" y="772887"/>
            <a:ext cx="10512331" cy="674626"/>
          </a:xfrm>
        </p:spPr>
        <p:txBody>
          <a:bodyPr>
            <a:no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11430995"/>
              </p:ext>
            </p:extLst>
          </p:nvPr>
        </p:nvGraphicFramePr>
        <p:xfrm>
          <a:off x="402771" y="1932315"/>
          <a:ext cx="11226013" cy="3747025"/>
        </p:xfrm>
        <a:graphic>
          <a:graphicData uri="http://schemas.openxmlformats.org/drawingml/2006/table">
            <a:tbl>
              <a:tblPr firstRow="1" firstCol="1" lastRow="1" lastCol="1" bandRow="1" bandCol="1">
                <a:tableStyleId>{5940675A-B579-460E-94D1-54222C63F5DA}</a:tableStyleId>
              </a:tblPr>
              <a:tblGrid>
                <a:gridCol w="9048842">
                  <a:extLst>
                    <a:ext uri="{9D8B030D-6E8A-4147-A177-3AD203B41FA5}">
                      <a16:colId xmlns:a16="http://schemas.microsoft.com/office/drawing/2014/main" val="2633809722"/>
                    </a:ext>
                  </a:extLst>
                </a:gridCol>
                <a:gridCol w="1033998">
                  <a:extLst>
                    <a:ext uri="{9D8B030D-6E8A-4147-A177-3AD203B41FA5}">
                      <a16:colId xmlns:a16="http://schemas.microsoft.com/office/drawing/2014/main" val="518810373"/>
                    </a:ext>
                  </a:extLst>
                </a:gridCol>
                <a:gridCol w="1143173">
                  <a:extLst>
                    <a:ext uri="{9D8B030D-6E8A-4147-A177-3AD203B41FA5}">
                      <a16:colId xmlns:a16="http://schemas.microsoft.com/office/drawing/2014/main" val="2738585799"/>
                    </a:ext>
                  </a:extLst>
                </a:gridCol>
              </a:tblGrid>
              <a:tr h="58846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51223">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19511245"/>
              </p:ext>
            </p:extLst>
          </p:nvPr>
        </p:nvGraphicFramePr>
        <p:xfrm>
          <a:off x="477080" y="1918249"/>
          <a:ext cx="11371192" cy="4201130"/>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3333FF"/>
                </a:solidFill>
                <a:latin typeface="+mn-lt"/>
              </a:rPr>
              <a:t>(Erasmus+)</a:t>
            </a:r>
            <a:endParaRPr lang="tr-TR" sz="32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811845802"/>
              </p:ext>
            </p:extLst>
          </p:nvPr>
        </p:nvGraphicFramePr>
        <p:xfrm>
          <a:off x="357809" y="2067433"/>
          <a:ext cx="11510341" cy="3778102"/>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333547401"/>
              </p:ext>
            </p:extLst>
          </p:nvPr>
        </p:nvGraphicFramePr>
        <p:xfrm>
          <a:off x="838201" y="1958195"/>
          <a:ext cx="10840277" cy="3218583"/>
        </p:xfrm>
        <a:graphic>
          <a:graphicData uri="http://schemas.openxmlformats.org/drawingml/2006/table">
            <a:tbl>
              <a:tblPr>
                <a:tableStyleId>{BDBED569-4797-4DF1-A0F4-6AAB3CD982D8}</a:tableStyleId>
              </a:tblPr>
              <a:tblGrid>
                <a:gridCol w="8489813">
                  <a:extLst>
                    <a:ext uri="{9D8B030D-6E8A-4147-A177-3AD203B41FA5}">
                      <a16:colId xmlns:a16="http://schemas.microsoft.com/office/drawing/2014/main" val="3486356541"/>
                    </a:ext>
                  </a:extLst>
                </a:gridCol>
                <a:gridCol w="1175232">
                  <a:extLst>
                    <a:ext uri="{9D8B030D-6E8A-4147-A177-3AD203B41FA5}">
                      <a16:colId xmlns:a16="http://schemas.microsoft.com/office/drawing/2014/main" val="1443208702"/>
                    </a:ext>
                  </a:extLst>
                </a:gridCol>
                <a:gridCol w="1175232">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31</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601079944"/>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176474052"/>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19448931"/>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759804327"/>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339396619"/>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54018910"/>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3200" dirty="0"/>
              <a:t>Kurumsal ve tanımlı bir yapılanma</a:t>
            </a:r>
          </a:p>
          <a:p>
            <a:pPr>
              <a:lnSpc>
                <a:spcPct val="100000"/>
              </a:lnSpc>
              <a:spcBef>
                <a:spcPts val="0"/>
              </a:spcBef>
              <a:spcAft>
                <a:spcPts val="400"/>
              </a:spcAft>
            </a:pPr>
            <a:r>
              <a:rPr lang="tr-TR" sz="3200" dirty="0"/>
              <a:t>Kalite ve yayın etiği odaklı yaklaşım</a:t>
            </a:r>
          </a:p>
          <a:p>
            <a:pPr>
              <a:lnSpc>
                <a:spcPct val="100000"/>
              </a:lnSpc>
              <a:spcBef>
                <a:spcPts val="0"/>
              </a:spcBef>
              <a:spcAft>
                <a:spcPts val="400"/>
              </a:spcAft>
            </a:pPr>
            <a:r>
              <a:rPr lang="tr-TR" sz="3200" dirty="0"/>
              <a:t>Üniversite bünyesinde yer alan dergilerin kurullarıyla eşgüdüm</a:t>
            </a:r>
          </a:p>
          <a:p>
            <a:pPr>
              <a:lnSpc>
                <a:spcPct val="100000"/>
              </a:lnSpc>
              <a:spcBef>
                <a:spcPts val="0"/>
              </a:spcBef>
              <a:spcAft>
                <a:spcPts val="400"/>
              </a:spcAft>
            </a:pPr>
            <a:r>
              <a:rPr lang="tr-TR" sz="3200" dirty="0"/>
              <a:t>Açık bilim ve toplumsal erişilebilirlik odağı</a:t>
            </a: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38</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3200" dirty="0"/>
              <a:t>Akademik ve idari destek yapısının geliştirilmesi</a:t>
            </a:r>
          </a:p>
          <a:p>
            <a:pPr>
              <a:lnSpc>
                <a:spcPct val="100000"/>
              </a:lnSpc>
              <a:spcBef>
                <a:spcPts val="0"/>
              </a:spcBef>
              <a:spcAft>
                <a:spcPts val="400"/>
              </a:spcAft>
            </a:pPr>
            <a:r>
              <a:rPr lang="tr-TR" sz="3200" dirty="0"/>
              <a:t>İzleme, değerlendirme ve raporlama mekanizmalarının güçlendirilmesi</a:t>
            </a:r>
          </a:p>
          <a:p>
            <a:pPr>
              <a:lnSpc>
                <a:spcPct val="100000"/>
              </a:lnSpc>
              <a:spcBef>
                <a:spcPts val="0"/>
              </a:spcBef>
              <a:spcAft>
                <a:spcPts val="400"/>
              </a:spcAft>
            </a:pPr>
            <a:r>
              <a:rPr lang="tr-TR" sz="3200" dirty="0"/>
              <a:t>Yayıncılık ve yayınlarla ilgili faaliyetlerin insan kaynağı ölçüsünde arttırılması</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39</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3350979352"/>
              </p:ext>
            </p:extLst>
          </p:nvPr>
        </p:nvGraphicFramePr>
        <p:xfrm>
          <a:off x="336299" y="2681207"/>
          <a:ext cx="11516263" cy="1009432"/>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Doç. Dr. Mehmet KOKOÇ</a:t>
                      </a:r>
                    </a:p>
                  </a:txBody>
                  <a:tcPr marL="0" marR="0" marT="0" marB="0" anchor="ctr"/>
                </a:tc>
                <a:extLst>
                  <a:ext uri="{0D108BD9-81ED-4DB2-BD59-A6C34878D82A}">
                    <a16:rowId xmlns:a16="http://schemas.microsoft.com/office/drawing/2014/main" val="1395922710"/>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583572265"/>
              </p:ext>
            </p:extLst>
          </p:nvPr>
        </p:nvGraphicFramePr>
        <p:xfrm>
          <a:off x="352697" y="2027207"/>
          <a:ext cx="11403874" cy="2905648"/>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800" b="0" dirty="0">
                          <a:effectLst/>
                        </a:rPr>
                        <a:t> </a:t>
                      </a:r>
                      <a:r>
                        <a:rPr lang="tr-TR" sz="1800" b="0" dirty="0"/>
                        <a:t>Kurumsal kapasitenin güçlendirilmesine yönelik planlama yapılması</a:t>
                      </a:r>
                      <a:endParaRPr lang="tr-T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0" dirty="0">
                          <a:effectLst/>
                        </a:rPr>
                        <a:t> </a:t>
                      </a:r>
                      <a:r>
                        <a:rPr lang="tr-TR" sz="1800" b="0" dirty="0"/>
                        <a:t>Koordinatörlük faaliyetlerini destekleyecek akademik ve idari görevlendirmeler planlanacaktır.</a:t>
                      </a:r>
                      <a:endParaRPr lang="tr-T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b="0" dirty="0"/>
                        <a:t>Düzenli izleme ve değerlendirme sürecinin oluşturulması</a:t>
                      </a:r>
                      <a:endParaRPr lang="tr-T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dirty="0"/>
                        <a:t>Faaliyetlerin belirlenen periyotlarda izlenmesi ve kısa değerlendirme raporlarının hazırlanması sağlanacaktır.</a:t>
                      </a:r>
                      <a:endParaRPr lang="tr-T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800" b="0" dirty="0">
                          <a:effectLst/>
                          <a:latin typeface="Calibri" panose="020F0502020204030204" pitchFamily="34" charset="0"/>
                          <a:ea typeface="Calibri" panose="020F0502020204030204" pitchFamily="34" charset="0"/>
                          <a:cs typeface="Times New Roman" panose="02020603050405020304" pitchFamily="18" charset="0"/>
                        </a:rPr>
                        <a:t>Yayıncılık ve yayınlar hakkında tanıtım, eğitim ve danışma faaliyetleri </a:t>
                      </a:r>
                    </a:p>
                  </a:txBody>
                  <a:tcPr marL="68580" marR="68580" marT="0" marB="0" anchor="ctr"/>
                </a:tc>
                <a:tc>
                  <a:txBody>
                    <a:bodyPr/>
                    <a:lstStyle/>
                    <a:p>
                      <a:pPr>
                        <a:lnSpc>
                          <a:spcPct val="107000"/>
                        </a:lnSpc>
                        <a:spcAft>
                          <a:spcPts val="0"/>
                        </a:spcAft>
                      </a:pPr>
                      <a:r>
                        <a:rPr lang="tr-TR" sz="1800" b="0" dirty="0">
                          <a:effectLst/>
                          <a:latin typeface="Calibri" panose="020F0502020204030204" pitchFamily="34" charset="0"/>
                          <a:ea typeface="Calibri" panose="020F0502020204030204" pitchFamily="34" charset="0"/>
                          <a:cs typeface="Times New Roman" panose="02020603050405020304" pitchFamily="18" charset="0"/>
                        </a:rPr>
                        <a:t>İlgili faaliyetlerin iç ve dış paydaşlarla eşgüdüm halinde gerçekleştirilmesi</a:t>
                      </a:r>
                    </a:p>
                  </a:txBody>
                  <a:tcPr marL="68580" marR="68580" marT="0" marB="0" anchor="ctr"/>
                </a:tc>
                <a:extLst>
                  <a:ext uri="{0D108BD9-81ED-4DB2-BD59-A6C34878D82A}">
                    <a16:rowId xmlns:a16="http://schemas.microsoft.com/office/drawing/2014/main" val="1319797981"/>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41</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42</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89689496"/>
              </p:ext>
            </p:extLst>
          </p:nvPr>
        </p:nvGraphicFramePr>
        <p:xfrm>
          <a:off x="640079" y="1926768"/>
          <a:ext cx="11265593" cy="413517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18101593"/>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012358725"/>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 </a:t>
                      </a:r>
                    </a:p>
                  </a:txBody>
                  <a:tcPr marL="6350" marR="6350" marT="6350"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715156"/>
          </a:xfrm>
        </p:spPr>
        <p:txBody>
          <a:bodyPr>
            <a:noAutofit/>
          </a:bodyPr>
          <a:lstStyle/>
          <a:p>
            <a:pPr algn="ctr"/>
            <a:r>
              <a:rPr lang="tr-TR" sz="2800" b="1" dirty="0">
                <a:solidFill>
                  <a:srgbClr val="FF0000"/>
                </a:solidFill>
              </a:rPr>
              <a:t>Akademik Personel:</a:t>
            </a:r>
            <a:br>
              <a:rPr lang="tr-TR" sz="2800" b="1" dirty="0">
                <a:solidFill>
                  <a:srgbClr val="FF0000"/>
                </a:solidFill>
              </a:rPr>
            </a:br>
            <a:r>
              <a:rPr lang="tr-TR" sz="2800" b="1" dirty="0">
                <a:solidFill>
                  <a:srgbClr val="0000CC"/>
                </a:solidFill>
              </a:rPr>
              <a:t>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2441235396"/>
              </p:ext>
            </p:extLst>
          </p:nvPr>
        </p:nvGraphicFramePr>
        <p:xfrm>
          <a:off x="387626" y="1930145"/>
          <a:ext cx="11205659" cy="3222453"/>
        </p:xfrm>
        <a:graphic>
          <a:graphicData uri="http://schemas.openxmlformats.org/drawingml/2006/table">
            <a:tbl>
              <a:tblPr>
                <a:tableStyleId>{BDBED569-4797-4DF1-A0F4-6AAB3CD982D8}</a:tableStyleId>
              </a:tblPr>
              <a:tblGrid>
                <a:gridCol w="1539145">
                  <a:extLst>
                    <a:ext uri="{9D8B030D-6E8A-4147-A177-3AD203B41FA5}">
                      <a16:colId xmlns:a16="http://schemas.microsoft.com/office/drawing/2014/main" val="220074996"/>
                    </a:ext>
                  </a:extLst>
                </a:gridCol>
                <a:gridCol w="3287486">
                  <a:extLst>
                    <a:ext uri="{9D8B030D-6E8A-4147-A177-3AD203B41FA5}">
                      <a16:colId xmlns:a16="http://schemas.microsoft.com/office/drawing/2014/main" val="1696771542"/>
                    </a:ext>
                  </a:extLst>
                </a:gridCol>
                <a:gridCol w="3223674">
                  <a:extLst>
                    <a:ext uri="{9D8B030D-6E8A-4147-A177-3AD203B41FA5}">
                      <a16:colId xmlns:a16="http://schemas.microsoft.com/office/drawing/2014/main" val="497567926"/>
                    </a:ext>
                  </a:extLst>
                </a:gridCol>
                <a:gridCol w="3155354">
                  <a:extLst>
                    <a:ext uri="{9D8B030D-6E8A-4147-A177-3AD203B41FA5}">
                      <a16:colId xmlns:a16="http://schemas.microsoft.com/office/drawing/2014/main" val="3709939401"/>
                    </a:ext>
                  </a:extLst>
                </a:gridCol>
              </a:tblGrid>
              <a:tr h="442941">
                <a:tc>
                  <a:txBody>
                    <a:bodyPr/>
                    <a:lstStyle/>
                    <a:p>
                      <a:pPr algn="ctr">
                        <a:lnSpc>
                          <a:spcPct val="107000"/>
                        </a:lnSpc>
                        <a:spcAft>
                          <a:spcPts val="800"/>
                        </a:spcAft>
                      </a:pPr>
                      <a:r>
                        <a:rPr lang="tr-TR" sz="1600" b="1" dirty="0">
                          <a:solidFill>
                            <a:srgbClr val="FF0000"/>
                          </a:solidFill>
                          <a:effectLst/>
                        </a:rPr>
                        <a:t>Sıra No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*Kişi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8468</TotalTime>
  <Words>3717</Words>
  <Application>Microsoft Office PowerPoint</Application>
  <PresentationFormat>Geniş ekran</PresentationFormat>
  <Paragraphs>1192</Paragraphs>
  <Slides>42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42</vt:i4>
      </vt:variant>
    </vt:vector>
  </HeadingPairs>
  <TitlesOfParts>
    <vt:vector size="46"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Akademik Personel:  2025 Yılında Yapılan Atama ve Yükseltmeler</vt:lpstr>
      <vt:lpstr>Birim Ders Yükü Ortalaması (Saat)</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vt:lpstr>
      <vt:lpstr>Bilimsel, Sosyal, Kültürel ve Sportif Faaliyetler  (Düzenlemiş olduğunuz her bir etkinliğe ilişkin bilgileri tabloya yazınız)</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Mehmet Kokoç</cp:lastModifiedBy>
  <cp:revision>641</cp:revision>
  <cp:lastPrinted>2023-06-23T13:03:34Z</cp:lastPrinted>
  <dcterms:created xsi:type="dcterms:W3CDTF">2021-05-17T12:15:06Z</dcterms:created>
  <dcterms:modified xsi:type="dcterms:W3CDTF">2026-01-15T13:55:33Z</dcterms:modified>
</cp:coreProperties>
</file>