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337" r:id="rId2"/>
    <p:sldId id="330" r:id="rId3"/>
    <p:sldId id="493" r:id="rId4"/>
    <p:sldId id="286" r:id="rId5"/>
    <p:sldId id="464" r:id="rId6"/>
    <p:sldId id="494" r:id="rId7"/>
    <p:sldId id="354" r:id="rId8"/>
    <p:sldId id="502" r:id="rId9"/>
    <p:sldId id="432" r:id="rId10"/>
    <p:sldId id="442" r:id="rId11"/>
    <p:sldId id="495" r:id="rId12"/>
    <p:sldId id="290" r:id="rId13"/>
    <p:sldId id="466" r:id="rId14"/>
    <p:sldId id="483" r:id="rId15"/>
    <p:sldId id="292" r:id="rId16"/>
    <p:sldId id="496" r:id="rId17"/>
    <p:sldId id="298" r:id="rId18"/>
    <p:sldId id="462" r:id="rId19"/>
    <p:sldId id="340" r:id="rId20"/>
    <p:sldId id="299" r:id="rId21"/>
    <p:sldId id="497" r:id="rId22"/>
    <p:sldId id="450" r:id="rId23"/>
    <p:sldId id="481" r:id="rId24"/>
    <p:sldId id="451" r:id="rId25"/>
    <p:sldId id="351" r:id="rId26"/>
    <p:sldId id="437" r:id="rId27"/>
    <p:sldId id="452" r:id="rId28"/>
    <p:sldId id="438" r:id="rId29"/>
    <p:sldId id="498" r:id="rId30"/>
    <p:sldId id="501" r:id="rId31"/>
    <p:sldId id="500" r:id="rId32"/>
    <p:sldId id="499" r:id="rId33"/>
    <p:sldId id="440" r:id="rId34"/>
    <p:sldId id="318" r:id="rId35"/>
    <p:sldId id="439" r:id="rId36"/>
    <p:sldId id="491" r:id="rId37"/>
    <p:sldId id="453" r:id="rId38"/>
    <p:sldId id="472" r:id="rId39"/>
    <p:sldId id="454" r:id="rId40"/>
    <p:sldId id="473" r:id="rId41"/>
    <p:sldId id="455" r:id="rId42"/>
    <p:sldId id="456" r:id="rId43"/>
    <p:sldId id="342" r:id="rId44"/>
    <p:sldId id="347" r:id="rId45"/>
    <p:sldId id="411" r:id="rId46"/>
    <p:sldId id="350" r:id="rId47"/>
    <p:sldId id="427" r:id="rId48"/>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41" autoAdjust="0"/>
    <p:restoredTop sz="96404" autoAdjust="0"/>
  </p:normalViewPr>
  <p:slideViewPr>
    <p:cSldViewPr snapToGrid="0">
      <p:cViewPr varScale="1">
        <p:scale>
          <a:sx n="64" d="100"/>
          <a:sy n="64" d="100"/>
        </p:scale>
        <p:origin x="444"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rPr>
              <a:t>Karadeniz Kültür ve Tarihi</a:t>
            </a:r>
            <a:r>
              <a:rPr lang="tr-TR" sz="4400" b="1" cap="all" dirty="0"/>
              <a:t> </a:t>
            </a:r>
            <a:r>
              <a:rPr lang="tr-TR" sz="4400" b="1" dirty="0">
                <a:solidFill>
                  <a:schemeClr val="bg1"/>
                </a:solidFill>
                <a:ea typeface="Calibri" panose="020F0502020204030204" pitchFamily="34" charset="0"/>
                <a:cs typeface="Calibri" panose="020F0502020204030204" pitchFamily="34" charset="0"/>
              </a:rPr>
              <a:t>Uygulama ve Araştırma Merkezi</a:t>
            </a:r>
          </a:p>
        </p:txBody>
      </p:sp>
      <p:sp>
        <p:nvSpPr>
          <p:cNvPr id="9" name="Slayt Numarası Yer Tutucusu 8"/>
          <p:cNvSpPr>
            <a:spLocks noGrp="1"/>
          </p:cNvSpPr>
          <p:nvPr>
            <p:ph type="sldNum" sz="quarter" idx="12"/>
          </p:nvPr>
        </p:nvSpPr>
        <p:spPr/>
        <p:txBody>
          <a:bodyPr/>
          <a:lstStyle/>
          <a:p>
            <a:fld id="{15D42E69-0B45-4D6A-BDA9-8F9042B0111B}" type="slidenum">
              <a:rPr lang="tr-TR" smtClean="0"/>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10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779796135"/>
              </p:ext>
            </p:extLst>
          </p:nvPr>
        </p:nvGraphicFramePr>
        <p:xfrm>
          <a:off x="337931" y="1796140"/>
          <a:ext cx="11493851" cy="4611939"/>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7472">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477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919270204"/>
                  </a:ext>
                </a:extLst>
              </a:tr>
              <a:tr h="20337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9</a:t>
                      </a:r>
                    </a:p>
                  </a:txBody>
                  <a:tcPr marL="0" marR="0" marT="0" marB="0" anchor="ctr"/>
                </a:tc>
                <a:tc>
                  <a:txBody>
                    <a:bodyPr/>
                    <a:lstStyle/>
                    <a:p>
                      <a:pPr>
                        <a:lnSpc>
                          <a:spcPct val="107000"/>
                        </a:lnSpc>
                      </a:pPr>
                      <a:r>
                        <a:rPr lang="tr-TR" sz="1100" dirty="0">
                          <a:effectLst/>
                          <a:latin typeface="+mn-lt"/>
                          <a:cs typeface="Times New Roman" panose="02020603050405020304" pitchFamily="18" charset="0"/>
                        </a:rPr>
                        <a:t>120</a:t>
                      </a:r>
                    </a:p>
                  </a:txBody>
                  <a:tcPr marL="6709" marR="6709" marT="6709" marB="0" anchor="ctr"/>
                </a:tc>
                <a:tc>
                  <a:txBody>
                    <a:bodyPr/>
                    <a:lstStyle/>
                    <a:p>
                      <a:pPr algn="ctr">
                        <a:lnSpc>
                          <a:spcPct val="107000"/>
                        </a:lnSpc>
                        <a:spcAft>
                          <a:spcPts val="0"/>
                        </a:spcAft>
                      </a:pPr>
                      <a:r>
                        <a:rPr lang="tr-TR" sz="1100" dirty="0">
                          <a:effectLst/>
                          <a:latin typeface="+mn-lt"/>
                        </a:rPr>
                        <a:t> 9</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mn-lt"/>
                          <a:cs typeface="Times New Roman" panose="02020603050405020304" pitchFamily="18" charset="0"/>
                        </a:rPr>
                        <a:t>120</a:t>
                      </a:r>
                    </a:p>
                  </a:txBody>
                  <a:tcPr marL="6709" marR="6709" marT="6709" marB="0" anchor="ctr"/>
                </a:tc>
                <a:extLst>
                  <a:ext uri="{0D108BD9-81ED-4DB2-BD59-A6C34878D82A}">
                    <a16:rowId xmlns:a16="http://schemas.microsoft.com/office/drawing/2014/main" val="3006458568"/>
                  </a:ext>
                </a:extLst>
              </a:tr>
              <a:tr h="28804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9</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mn-lt"/>
                          <a:cs typeface="Times New Roman" panose="02020603050405020304" pitchFamily="18" charset="0"/>
                        </a:rPr>
                        <a:t>27</a:t>
                      </a:r>
                    </a:p>
                  </a:txBody>
                  <a:tcPr marL="6709" marR="6709" marT="6709" marB="0" anchor="ctr"/>
                </a:tc>
                <a:tc>
                  <a:txBody>
                    <a:bodyPr/>
                    <a:lstStyle/>
                    <a:p>
                      <a:pPr algn="ctr">
                        <a:lnSpc>
                          <a:spcPct val="107000"/>
                        </a:lnSpc>
                        <a:spcAft>
                          <a:spcPts val="0"/>
                        </a:spcAft>
                      </a:pPr>
                      <a:r>
                        <a:rPr lang="tr-TR" sz="1100" dirty="0">
                          <a:effectLst/>
                          <a:latin typeface="+mn-lt"/>
                        </a:rPr>
                        <a:t> 9</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mn-lt"/>
                          <a:cs typeface="Times New Roman" panose="02020603050405020304" pitchFamily="18" charset="0"/>
                        </a:rPr>
                        <a:t>30</a:t>
                      </a:r>
                    </a:p>
                  </a:txBody>
                  <a:tcPr marL="6709" marR="6709" marT="6709" marB="0" anchor="ctr"/>
                </a:tc>
                <a:extLst>
                  <a:ext uri="{0D108BD9-81ED-4DB2-BD59-A6C34878D82A}">
                    <a16:rowId xmlns:a16="http://schemas.microsoft.com/office/drawing/2014/main" val="2870671006"/>
                  </a:ext>
                </a:extLst>
              </a:tr>
              <a:tr h="40120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9</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mn-lt"/>
                          <a:cs typeface="Times New Roman" panose="02020603050405020304" pitchFamily="18" charset="0"/>
                        </a:rPr>
                        <a:t>6</a:t>
                      </a:r>
                    </a:p>
                  </a:txBody>
                  <a:tcPr marL="6709" marR="6709" marT="6709" marB="0" anchor="ctr"/>
                </a:tc>
                <a:tc>
                  <a:txBody>
                    <a:bodyPr/>
                    <a:lstStyle/>
                    <a:p>
                      <a:pPr algn="ctr">
                        <a:lnSpc>
                          <a:spcPct val="107000"/>
                        </a:lnSpc>
                        <a:spcAft>
                          <a:spcPts val="0"/>
                        </a:spcAft>
                      </a:pPr>
                      <a:r>
                        <a:rPr lang="tr-TR" sz="1100" dirty="0">
                          <a:effectLst/>
                          <a:latin typeface="+mn-lt"/>
                        </a:rPr>
                        <a:t> 9</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mn-lt"/>
                          <a:cs typeface="Times New Roman" panose="02020603050405020304" pitchFamily="18" charset="0"/>
                        </a:rPr>
                        <a:t>6</a:t>
                      </a:r>
                    </a:p>
                  </a:txBody>
                  <a:tcPr marL="6709" marR="6709" marT="6709" marB="0" anchor="ctr"/>
                </a:tc>
                <a:extLst>
                  <a:ext uri="{0D108BD9-81ED-4DB2-BD59-A6C34878D82A}">
                    <a16:rowId xmlns:a16="http://schemas.microsoft.com/office/drawing/2014/main" val="3870683367"/>
                  </a:ext>
                </a:extLst>
              </a:tr>
              <a:tr h="29633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100" dirty="0">
                          <a:effectLst/>
                          <a:latin typeface="+mn-lt"/>
                        </a:rPr>
                        <a:t> 9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mn-lt"/>
                          <a:cs typeface="Times New Roman" panose="02020603050405020304" pitchFamily="18" charset="0"/>
                        </a:rPr>
                        <a:t>153</a:t>
                      </a:r>
                    </a:p>
                  </a:txBody>
                  <a:tcPr marL="6709" marR="6709" marT="6709"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100" dirty="0">
                          <a:effectLst/>
                          <a:latin typeface="+mn-lt"/>
                        </a:rPr>
                        <a:t> 9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mn-lt"/>
                          <a:cs typeface="Times New Roman" panose="02020603050405020304" pitchFamily="18" charset="0"/>
                        </a:rPr>
                        <a:t>153</a:t>
                      </a:r>
                    </a:p>
                  </a:txBody>
                  <a:tcPr marL="6709" marR="6709" marT="6709" marB="0" anchor="ctr"/>
                </a:tc>
                <a:extLst>
                  <a:ext uri="{0D108BD9-81ED-4DB2-BD59-A6C34878D82A}">
                    <a16:rowId xmlns:a16="http://schemas.microsoft.com/office/drawing/2014/main" val="2761748035"/>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234417156"/>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896136858"/>
                  </a:ext>
                </a:extLst>
              </a:tr>
              <a:tr h="287187">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89198577"/>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280426310"/>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453871493"/>
                  </a:ext>
                </a:extLst>
              </a:tr>
              <a:tr h="203150">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11</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a:t>
            </a:r>
            <a:r>
              <a:rPr lang="tr-TR" sz="2800" b="1" dirty="0">
                <a:solidFill>
                  <a:srgbClr val="3333FF"/>
                </a:solidFill>
                <a:cs typeface="Calibri" pitchFamily="34" charset="0"/>
              </a:rPr>
              <a:t>(Sadece TÖMER) </a:t>
            </a:r>
            <a:endParaRPr lang="tr-TR" sz="2800" dirty="0">
              <a:solidFill>
                <a:srgbClr val="3333FF"/>
              </a:solidFill>
            </a:endParaRPr>
          </a:p>
        </p:txBody>
      </p:sp>
      <p:sp>
        <p:nvSpPr>
          <p:cNvPr id="7" name="Veri Yer Tutucusu 6"/>
          <p:cNvSpPr>
            <a:spLocks noGrp="1"/>
          </p:cNvSpPr>
          <p:nvPr>
            <p:ph type="dt" sz="half" idx="10"/>
          </p:nvPr>
        </p:nvSpPr>
        <p:spPr/>
        <p:txBody>
          <a:bodyPr/>
          <a:lstStyle/>
          <a:p>
            <a:fld id="{E89BDB40-2604-4DE2-BEE6-BBE360735621}"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12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005029236"/>
              </p:ext>
            </p:extLst>
          </p:nvPr>
        </p:nvGraphicFramePr>
        <p:xfrm>
          <a:off x="419738" y="1908314"/>
          <a:ext cx="11274492" cy="3106347"/>
        </p:xfrm>
        <a:graphic>
          <a:graphicData uri="http://schemas.openxmlformats.org/drawingml/2006/table">
            <a:tbl>
              <a:tblPr>
                <a:tableStyleId>{BDBED569-4797-4DF1-A0F4-6AAB3CD982D8}</a:tableStyleId>
              </a:tblPr>
              <a:tblGrid>
                <a:gridCol w="4708382">
                  <a:extLst>
                    <a:ext uri="{9D8B030D-6E8A-4147-A177-3AD203B41FA5}">
                      <a16:colId xmlns:a16="http://schemas.microsoft.com/office/drawing/2014/main" val="4031943182"/>
                    </a:ext>
                  </a:extLst>
                </a:gridCol>
                <a:gridCol w="3367589">
                  <a:extLst>
                    <a:ext uri="{9D8B030D-6E8A-4147-A177-3AD203B41FA5}">
                      <a16:colId xmlns:a16="http://schemas.microsoft.com/office/drawing/2014/main" val="439096765"/>
                    </a:ext>
                  </a:extLst>
                </a:gridCol>
                <a:gridCol w="3198521">
                  <a:extLst>
                    <a:ext uri="{9D8B030D-6E8A-4147-A177-3AD203B41FA5}">
                      <a16:colId xmlns:a16="http://schemas.microsoft.com/office/drawing/2014/main" val="3479568610"/>
                    </a:ext>
                  </a:extLst>
                </a:gridCol>
              </a:tblGrid>
              <a:tr h="521814">
                <a:tc>
                  <a:txBody>
                    <a:bodyPr/>
                    <a:lstStyle/>
                    <a:p>
                      <a:pPr algn="ctr">
                        <a:lnSpc>
                          <a:spcPct val="107000"/>
                        </a:lnSpc>
                        <a:spcAft>
                          <a:spcPts val="0"/>
                        </a:spcAft>
                      </a:pPr>
                      <a:r>
                        <a:rPr lang="tr-TR" sz="1800" b="1" dirty="0">
                          <a:solidFill>
                            <a:srgbClr val="FF0000"/>
                          </a:solidFill>
                          <a:effectLst/>
                        </a:rPr>
                        <a:t>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65541226"/>
                  </a:ext>
                </a:extLst>
              </a:tr>
              <a:tr h="369219">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8332303"/>
                  </a:ext>
                </a:extLst>
              </a:tr>
              <a:tr h="369219">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6407344"/>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7648266"/>
                  </a:ext>
                </a:extLst>
              </a:tr>
              <a:tr h="369219">
                <a:tc>
                  <a:txBody>
                    <a:bodyPr/>
                    <a:lstStyle/>
                    <a:p>
                      <a:pPr algn="r">
                        <a:lnSpc>
                          <a:spcPct val="107000"/>
                        </a:lnSpc>
                        <a:spcAft>
                          <a:spcPts val="0"/>
                        </a:spcAft>
                      </a:pPr>
                      <a:r>
                        <a:rPr lang="tr-TR" sz="1100" dirty="0">
                          <a:effectLst/>
                        </a:rPr>
                        <a:t> </a:t>
                      </a:r>
                      <a:r>
                        <a:rPr lang="tr-TR" sz="1100" b="1" dirty="0">
                          <a:solidFill>
                            <a:srgbClr val="FF0000"/>
                          </a:solidFill>
                          <a:effectLst/>
                        </a:rPr>
                        <a:t>TOPLAM</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19738" y="5730261"/>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r>
              <a:rPr lang="tr-TR" sz="2800" b="1" dirty="0">
                <a:solidFill>
                  <a:srgbClr val="3333FF"/>
                </a:solidFill>
                <a:cs typeface="Calibri" pitchFamily="34" charset="0"/>
              </a:rPr>
              <a:t>(Sadece TÖMER) </a:t>
            </a:r>
            <a:r>
              <a:rPr lang="tr-TR" sz="2800" b="1" dirty="0">
                <a:solidFill>
                  <a:srgbClr val="FF0000"/>
                </a:solidFill>
                <a:cs typeface="Calibri" pitchFamily="34" charset="0"/>
              </a:rPr>
              <a:t>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13</a:t>
            </a:fld>
            <a:endParaRPr lang="tr-TR"/>
          </a:p>
        </p:txBody>
      </p:sp>
      <p:sp>
        <p:nvSpPr>
          <p:cNvPr id="5" name="Metin kutusu 4"/>
          <p:cNvSpPr txBox="1"/>
          <p:nvPr/>
        </p:nvSpPr>
        <p:spPr>
          <a:xfrm>
            <a:off x="427384" y="5450236"/>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1082862712"/>
              </p:ext>
            </p:extLst>
          </p:nvPr>
        </p:nvGraphicFramePr>
        <p:xfrm>
          <a:off x="427383" y="2077284"/>
          <a:ext cx="11266847" cy="3193217"/>
        </p:xfrm>
        <a:graphic>
          <a:graphicData uri="http://schemas.openxmlformats.org/drawingml/2006/table">
            <a:tbl>
              <a:tblPr>
                <a:tableStyleId>{BDBED569-4797-4DF1-A0F4-6AAB3CD982D8}</a:tableStyleId>
              </a:tblPr>
              <a:tblGrid>
                <a:gridCol w="4782983">
                  <a:extLst>
                    <a:ext uri="{9D8B030D-6E8A-4147-A177-3AD203B41FA5}">
                      <a16:colId xmlns:a16="http://schemas.microsoft.com/office/drawing/2014/main" val="4174588668"/>
                    </a:ext>
                  </a:extLst>
                </a:gridCol>
                <a:gridCol w="901729">
                  <a:extLst>
                    <a:ext uri="{9D8B030D-6E8A-4147-A177-3AD203B41FA5}">
                      <a16:colId xmlns:a16="http://schemas.microsoft.com/office/drawing/2014/main" val="2583248819"/>
                    </a:ext>
                  </a:extLst>
                </a:gridCol>
                <a:gridCol w="987609">
                  <a:extLst>
                    <a:ext uri="{9D8B030D-6E8A-4147-A177-3AD203B41FA5}">
                      <a16:colId xmlns:a16="http://schemas.microsoft.com/office/drawing/2014/main" val="2002374087"/>
                    </a:ext>
                  </a:extLst>
                </a:gridCol>
                <a:gridCol w="1331124">
                  <a:extLst>
                    <a:ext uri="{9D8B030D-6E8A-4147-A177-3AD203B41FA5}">
                      <a16:colId xmlns:a16="http://schemas.microsoft.com/office/drawing/2014/main" val="2018321977"/>
                    </a:ext>
                  </a:extLst>
                </a:gridCol>
                <a:gridCol w="873103">
                  <a:extLst>
                    <a:ext uri="{9D8B030D-6E8A-4147-A177-3AD203B41FA5}">
                      <a16:colId xmlns:a16="http://schemas.microsoft.com/office/drawing/2014/main" val="3809454168"/>
                    </a:ext>
                  </a:extLst>
                </a:gridCol>
                <a:gridCol w="1030549">
                  <a:extLst>
                    <a:ext uri="{9D8B030D-6E8A-4147-A177-3AD203B41FA5}">
                      <a16:colId xmlns:a16="http://schemas.microsoft.com/office/drawing/2014/main" val="572787810"/>
                    </a:ext>
                  </a:extLst>
                </a:gridCol>
                <a:gridCol w="1359750">
                  <a:extLst>
                    <a:ext uri="{9D8B030D-6E8A-4147-A177-3AD203B41FA5}">
                      <a16:colId xmlns:a16="http://schemas.microsoft.com/office/drawing/2014/main" val="2553092673"/>
                    </a:ext>
                  </a:extLst>
                </a:gridCol>
              </a:tblGrid>
              <a:tr h="375099">
                <a:tc rowSpan="2">
                  <a:txBody>
                    <a:bodyPr/>
                    <a:lstStyle/>
                    <a:p>
                      <a:pPr algn="ctr">
                        <a:lnSpc>
                          <a:spcPct val="107000"/>
                        </a:lnSpc>
                        <a:spcAft>
                          <a:spcPts val="0"/>
                        </a:spcAft>
                      </a:pPr>
                      <a:r>
                        <a:rPr lang="tr-TR" sz="1800" b="1" dirty="0">
                          <a:solidFill>
                            <a:srgbClr val="FF0000"/>
                          </a:solidFill>
                          <a:effectLst/>
                          <a:latin typeface="+mn-lt"/>
                        </a:rPr>
                        <a:t>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41330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33600021"/>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87317"/>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27006957"/>
                  </a:ext>
                </a:extLst>
              </a:tr>
              <a:tr h="400802">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 </a:t>
            </a:r>
            <a:r>
              <a:rPr lang="tr-TR" sz="1800" b="1" dirty="0">
                <a:solidFill>
                  <a:srgbClr val="3333FF"/>
                </a:solidFill>
                <a:cs typeface="Calibri" pitchFamily="34" charset="0"/>
              </a:rPr>
              <a:t>(Sadece TÖMER) </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14</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934112085"/>
              </p:ext>
            </p:extLst>
          </p:nvPr>
        </p:nvGraphicFramePr>
        <p:xfrm>
          <a:off x="674256" y="1981200"/>
          <a:ext cx="11019975" cy="3862548"/>
        </p:xfrm>
        <a:graphic>
          <a:graphicData uri="http://schemas.openxmlformats.org/drawingml/2006/table">
            <a:tbl>
              <a:tblPr>
                <a:tableStyleId>{BDBED569-4797-4DF1-A0F4-6AAB3CD982D8}</a:tableStyleId>
              </a:tblPr>
              <a:tblGrid>
                <a:gridCol w="2700227">
                  <a:extLst>
                    <a:ext uri="{9D8B030D-6E8A-4147-A177-3AD203B41FA5}">
                      <a16:colId xmlns:a16="http://schemas.microsoft.com/office/drawing/2014/main" val="1268676462"/>
                    </a:ext>
                  </a:extLst>
                </a:gridCol>
                <a:gridCol w="1995711">
                  <a:extLst>
                    <a:ext uri="{9D8B030D-6E8A-4147-A177-3AD203B41FA5}">
                      <a16:colId xmlns:a16="http://schemas.microsoft.com/office/drawing/2014/main" val="611782414"/>
                    </a:ext>
                  </a:extLst>
                </a:gridCol>
                <a:gridCol w="2301402">
                  <a:extLst>
                    <a:ext uri="{9D8B030D-6E8A-4147-A177-3AD203B41FA5}">
                      <a16:colId xmlns:a16="http://schemas.microsoft.com/office/drawing/2014/main" val="4177927253"/>
                    </a:ext>
                  </a:extLst>
                </a:gridCol>
                <a:gridCol w="1815072">
                  <a:extLst>
                    <a:ext uri="{9D8B030D-6E8A-4147-A177-3AD203B41FA5}">
                      <a16:colId xmlns:a16="http://schemas.microsoft.com/office/drawing/2014/main" val="2528845296"/>
                    </a:ext>
                  </a:extLst>
                </a:gridCol>
                <a:gridCol w="2207563">
                  <a:extLst>
                    <a:ext uri="{9D8B030D-6E8A-4147-A177-3AD203B41FA5}">
                      <a16:colId xmlns:a16="http://schemas.microsoft.com/office/drawing/2014/main" val="1821111739"/>
                    </a:ext>
                  </a:extLst>
                </a:gridCol>
              </a:tblGrid>
              <a:tr h="454056">
                <a:tc rowSpan="2">
                  <a:txBody>
                    <a:bodyPr/>
                    <a:lstStyle/>
                    <a:p>
                      <a:pPr algn="ctr">
                        <a:lnSpc>
                          <a:spcPct val="107000"/>
                        </a:lnSpc>
                        <a:spcAft>
                          <a:spcPts val="800"/>
                        </a:spcAft>
                      </a:pPr>
                      <a:r>
                        <a:rPr lang="tr-TR" sz="1600" b="1" dirty="0">
                          <a:solidFill>
                            <a:srgbClr val="3333FF"/>
                          </a:solidFill>
                          <a:effectLst/>
                          <a:latin typeface="+mn-lt"/>
                        </a:rPr>
                        <a:t>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500424">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484678">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484678">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3200" b="1" dirty="0">
                <a:solidFill>
                  <a:srgbClr val="FF0000"/>
                </a:solidFill>
                <a:latin typeface="+mn-lt"/>
                <a:cs typeface="Calibri" panose="020F0502020204030204" pitchFamily="34" charset="0"/>
              </a:rPr>
              <a:t>Yabancı Uyruklu Öğrenci Sayısı </a:t>
            </a:r>
            <a:r>
              <a:rPr lang="tr-TR" sz="3200" b="1" dirty="0">
                <a:solidFill>
                  <a:srgbClr val="3333FF"/>
                </a:solidFill>
                <a:latin typeface="+mn-lt"/>
                <a:cs typeface="Calibri" pitchFamily="34" charset="0"/>
              </a:rPr>
              <a:t>(Sadece TÖMER) </a:t>
            </a:r>
            <a:endParaRPr lang="tr-TR" sz="3200" dirty="0">
              <a:solidFill>
                <a:srgbClr val="FF0000"/>
              </a:solidFill>
              <a:latin typeface="+mn-lt"/>
            </a:endParaRPr>
          </a:p>
        </p:txBody>
      </p:sp>
      <p:sp>
        <p:nvSpPr>
          <p:cNvPr id="3" name="Veri Yer Tutucusu 2"/>
          <p:cNvSpPr>
            <a:spLocks noGrp="1"/>
          </p:cNvSpPr>
          <p:nvPr>
            <p:ph type="dt" sz="half" idx="10"/>
          </p:nvPr>
        </p:nvSpPr>
        <p:spPr/>
        <p:txBody>
          <a:bodyPr/>
          <a:lstStyle/>
          <a:p>
            <a:fld id="{B17F653B-1A74-4BC2-8455-8613C38E416B}"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15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680701114"/>
              </p:ext>
            </p:extLst>
          </p:nvPr>
        </p:nvGraphicFramePr>
        <p:xfrm>
          <a:off x="241540" y="1894113"/>
          <a:ext cx="11605903" cy="3950339"/>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293731">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44465229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321703615"/>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702369829"/>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94091487"/>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76942912"/>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96795995"/>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58070">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16</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740229"/>
            <a:ext cx="10680402" cy="729220"/>
          </a:xfrm>
        </p:spPr>
        <p:txBody>
          <a:bodyPr>
            <a:normAutofit/>
          </a:bodyPr>
          <a:lstStyle/>
          <a:p>
            <a:pPr algn="ctr"/>
            <a:r>
              <a:rPr lang="tr-TR" sz="3200" b="1" dirty="0">
                <a:solidFill>
                  <a:srgbClr val="FF0000"/>
                </a:solidFill>
                <a:latin typeface="+mn-lt"/>
              </a:rPr>
              <a:t>Fiziksel Yapı: </a:t>
            </a:r>
            <a:r>
              <a:rPr lang="tr-TR" sz="3200" b="1" dirty="0">
                <a:solidFill>
                  <a:srgbClr val="3333FF"/>
                </a:solidFill>
                <a:latin typeface="+mn-lt"/>
              </a:rPr>
              <a:t>Eğitim Alanları (Derslikler)</a:t>
            </a:r>
            <a:endParaRPr lang="tr-TR" sz="32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10997193"/>
              </p:ext>
            </p:extLst>
          </p:nvPr>
        </p:nvGraphicFramePr>
        <p:xfrm>
          <a:off x="221647" y="1895087"/>
          <a:ext cx="11637843" cy="4677354"/>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20195">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80535">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63054121"/>
                  </a:ext>
                </a:extLst>
              </a:tr>
              <a:tr h="280535">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771217419"/>
                  </a:ext>
                </a:extLst>
              </a:tr>
              <a:tr h="280535">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395020696"/>
                  </a:ext>
                </a:extLst>
              </a:tr>
              <a:tr h="280535">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477436090"/>
                  </a:ext>
                </a:extLst>
              </a:tr>
              <a:tr h="280535">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95705974"/>
                  </a:ext>
                </a:extLst>
              </a:tr>
              <a:tr h="280535">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381750274"/>
                  </a:ext>
                </a:extLst>
              </a:tr>
              <a:tr h="280535">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461801538"/>
                  </a:ext>
                </a:extLst>
              </a:tr>
              <a:tr h="280535">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694459144"/>
                  </a:ext>
                </a:extLst>
              </a:tr>
              <a:tr h="280535">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887263818"/>
                  </a:ext>
                </a:extLst>
              </a:tr>
              <a:tr h="442573">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313966128"/>
                  </a:ext>
                </a:extLst>
              </a:tr>
              <a:tr h="280535">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3987313"/>
                  </a:ext>
                </a:extLst>
              </a:tr>
              <a:tr h="280535">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355651903"/>
                  </a:ext>
                </a:extLst>
              </a:tr>
              <a:tr h="22453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3333FF"/>
                </a:solidFill>
                <a:latin typeface="+mn-lt"/>
              </a:rPr>
              <a:t>Sağlık, Sosyal, Kültürel ve Sportif Alanlar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18</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169285297"/>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marL="36000"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marL="36000"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246568435"/>
                  </a:ext>
                </a:extLst>
              </a:tr>
              <a:tr h="451452">
                <a:tc>
                  <a:txBody>
                    <a:bodyPr/>
                    <a:lstStyle/>
                    <a:p>
                      <a:pPr marL="36000"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871548376"/>
                  </a:ext>
                </a:extLst>
              </a:tr>
              <a:tr h="451452">
                <a:tc>
                  <a:txBody>
                    <a:bodyPr/>
                    <a:lstStyle/>
                    <a:p>
                      <a:pPr marL="36000"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61803737"/>
                  </a:ext>
                </a:extLst>
              </a:tr>
              <a:tr h="451452">
                <a:tc>
                  <a:txBody>
                    <a:bodyPr/>
                    <a:lstStyle/>
                    <a:p>
                      <a:pPr marL="36000"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462970105"/>
                  </a:ext>
                </a:extLst>
              </a:tr>
              <a:tr h="451452">
                <a:tc>
                  <a:txBody>
                    <a:bodyPr/>
                    <a:lstStyle/>
                    <a:p>
                      <a:pPr marL="36000"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94818349"/>
                  </a:ext>
                </a:extLst>
              </a:tr>
              <a:tr h="451452">
                <a:tc>
                  <a:txBody>
                    <a:bodyPr/>
                    <a:lstStyle/>
                    <a:p>
                      <a:pPr marL="36000"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19</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011546050"/>
              </p:ext>
            </p:extLst>
          </p:nvPr>
        </p:nvGraphicFramePr>
        <p:xfrm>
          <a:off x="346080" y="2068815"/>
          <a:ext cx="11572685" cy="3061240"/>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r>
                        <a:rPr lang="tr-TR" sz="2000" dirty="0">
                          <a:effectLst/>
                          <a:latin typeface="+mn-lt"/>
                          <a:cs typeface="Times New Roman" panose="02020603050405020304" pitchFamily="18" charset="0"/>
                        </a:rPr>
                        <a:t>9</a:t>
                      </a:r>
                    </a:p>
                  </a:txBody>
                  <a:tcPr marL="9525" marR="9525" marT="9525" marB="0" anchor="ctr"/>
                </a:tc>
                <a:tc>
                  <a:txBody>
                    <a:bodyPr/>
                    <a:lstStyle/>
                    <a:p>
                      <a:pPr>
                        <a:lnSpc>
                          <a:spcPct val="107000"/>
                        </a:lnSpc>
                        <a:spcAft>
                          <a:spcPts val="0"/>
                        </a:spcAft>
                      </a:pPr>
                      <a:r>
                        <a:rPr lang="tr-TR" sz="2000" dirty="0">
                          <a:effectLst/>
                          <a:latin typeface="+mn-lt"/>
                        </a:rPr>
                        <a:t> 9</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latin typeface="+mn-lt"/>
                        </a:rPr>
                        <a:t> 15</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2000" dirty="0">
                          <a:effectLst/>
                          <a:latin typeface="+mn-lt"/>
                          <a:cs typeface="Times New Roman" panose="02020603050405020304" pitchFamily="18" charset="0"/>
                        </a:rPr>
                        <a:t>1</a:t>
                      </a:r>
                    </a:p>
                  </a:txBody>
                  <a:tcPr marL="6350" marR="6350" marT="6350" marB="0" anchor="ctr"/>
                </a:tc>
                <a:tc>
                  <a:txBody>
                    <a:bodyPr/>
                    <a:lstStyle/>
                    <a:p>
                      <a:pPr>
                        <a:lnSpc>
                          <a:spcPct val="107000"/>
                        </a:lnSpc>
                        <a:spcAft>
                          <a:spcPts val="0"/>
                        </a:spcAft>
                      </a:pPr>
                      <a:r>
                        <a:rPr lang="tr-TR" sz="2000" dirty="0">
                          <a:effectLst/>
                          <a:latin typeface="+mn-lt"/>
                        </a:rPr>
                        <a:t> 15</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716043423"/>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20</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21</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500550416"/>
              </p:ext>
            </p:extLst>
          </p:nvPr>
        </p:nvGraphicFramePr>
        <p:xfrm>
          <a:off x="241378" y="1968423"/>
          <a:ext cx="11569622" cy="4064078"/>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2 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589909511"/>
              </p:ext>
            </p:extLst>
          </p:nvPr>
        </p:nvGraphicFramePr>
        <p:xfrm>
          <a:off x="361450" y="1894114"/>
          <a:ext cx="11514864" cy="4005943"/>
        </p:xfrm>
        <a:graphic>
          <a:graphicData uri="http://schemas.openxmlformats.org/drawingml/2006/table">
            <a:tbl>
              <a:tblPr firstRow="1" firstCol="1" lastRow="1" lastCol="1" bandRow="1" bandCol="1">
                <a:tableStyleId>{5940675A-B579-460E-94D1-54222C63F5DA}</a:tableStyleId>
              </a:tblPr>
              <a:tblGrid>
                <a:gridCol w="9927935">
                  <a:extLst>
                    <a:ext uri="{9D8B030D-6E8A-4147-A177-3AD203B41FA5}">
                      <a16:colId xmlns:a16="http://schemas.microsoft.com/office/drawing/2014/main" val="907143591"/>
                    </a:ext>
                  </a:extLst>
                </a:gridCol>
                <a:gridCol w="888282">
                  <a:extLst>
                    <a:ext uri="{9D8B030D-6E8A-4147-A177-3AD203B41FA5}">
                      <a16:colId xmlns:a16="http://schemas.microsoft.com/office/drawing/2014/main" val="719348450"/>
                    </a:ext>
                  </a:extLst>
                </a:gridCol>
                <a:gridCol w="698647">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14529598"/>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631371"/>
            <a:ext cx="10381672" cy="763320"/>
          </a:xfrm>
        </p:spPr>
        <p:txBody>
          <a:bodyPr>
            <a:noAutofit/>
          </a:bodyPr>
          <a:lstStyle/>
          <a:p>
            <a:pPr algn="ctr"/>
            <a:r>
              <a:rPr lang="tr-TR" sz="2800" b="1" dirty="0">
                <a:solidFill>
                  <a:srgbClr val="FF0000"/>
                </a:solidFill>
              </a:rPr>
              <a:t>Araştırma ve Geliştirme Faaliyetleri</a:t>
            </a:r>
            <a:r>
              <a:rPr lang="tr-TR" sz="2800" b="1" dirty="0">
                <a:solidFill>
                  <a:srgbClr val="FF0000"/>
                </a:solidFill>
                <a:latin typeface="+mn-lt"/>
              </a:rPr>
              <a:t>: </a:t>
            </a:r>
            <a:br>
              <a:rPr lang="tr-TR" sz="2800" b="1" dirty="0">
                <a:solidFill>
                  <a:srgbClr val="FF0000"/>
                </a:solidFill>
                <a:latin typeface="+mn-lt"/>
              </a:rPr>
            </a:br>
            <a:r>
              <a:rPr lang="tr-TR" sz="2800" b="1" dirty="0">
                <a:solidFill>
                  <a:srgbClr val="3333FF"/>
                </a:solidFill>
                <a:latin typeface="+mn-lt"/>
                <a:cs typeface="Calibri" panose="020F0502020204030204" pitchFamily="34" charset="0"/>
              </a:rPr>
              <a:t>Yıllara Göre Proje Bilgileri</a:t>
            </a:r>
            <a:endParaRPr lang="tr-TR" sz="28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25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326494825"/>
              </p:ext>
            </p:extLst>
          </p:nvPr>
        </p:nvGraphicFramePr>
        <p:xfrm>
          <a:off x="274321" y="1907802"/>
          <a:ext cx="11656422" cy="3974538"/>
        </p:xfrm>
        <a:graphic>
          <a:graphicData uri="http://schemas.openxmlformats.org/drawingml/2006/table">
            <a:tbl>
              <a:tblPr firstRow="1" firstCol="1" lastRow="1" lastCol="1" bandRow="1" bandCol="1">
                <a:tableStyleId>{5940675A-B579-460E-94D1-54222C63F5DA}</a:tableStyleId>
              </a:tblPr>
              <a:tblGrid>
                <a:gridCol w="10258138">
                  <a:extLst>
                    <a:ext uri="{9D8B030D-6E8A-4147-A177-3AD203B41FA5}">
                      <a16:colId xmlns:a16="http://schemas.microsoft.com/office/drawing/2014/main" val="163935098"/>
                    </a:ext>
                  </a:extLst>
                </a:gridCol>
                <a:gridCol w="759936">
                  <a:extLst>
                    <a:ext uri="{9D8B030D-6E8A-4147-A177-3AD203B41FA5}">
                      <a16:colId xmlns:a16="http://schemas.microsoft.com/office/drawing/2014/main" val="1347630180"/>
                    </a:ext>
                  </a:extLst>
                </a:gridCol>
                <a:gridCol w="638348">
                  <a:extLst>
                    <a:ext uri="{9D8B030D-6E8A-4147-A177-3AD203B41FA5}">
                      <a16:colId xmlns:a16="http://schemas.microsoft.com/office/drawing/2014/main" val="3262295761"/>
                    </a:ext>
                  </a:extLst>
                </a:gridCol>
              </a:tblGrid>
              <a:tr h="323769">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84178">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98984129"/>
                  </a:ext>
                </a:extLst>
              </a:tr>
              <a:tr h="619684">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50835826"/>
                  </a:ext>
                </a:extLst>
              </a:tr>
              <a:tr h="326894">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0762055"/>
                  </a:ext>
                </a:extLst>
              </a:tr>
              <a:tr h="246508">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3348474"/>
                  </a:ext>
                </a:extLst>
              </a:tr>
              <a:tr h="415822">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4197651"/>
                  </a:ext>
                </a:extLst>
              </a:tr>
              <a:tr h="619684">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19684">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99345">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742691974"/>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600" dirty="0">
                          <a:effectLst/>
                        </a:rPr>
                        <a:t> 12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600" dirty="0">
                          <a:effectLst/>
                        </a:rPr>
                        <a:t> 11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147702931"/>
              </p:ext>
            </p:extLst>
          </p:nvPr>
        </p:nvGraphicFramePr>
        <p:xfrm>
          <a:off x="365757" y="1870989"/>
          <a:ext cx="11342538" cy="4118167"/>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484113">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27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27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390278203"/>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latin typeface="Calibri" panose="020F0502020204030204" pitchFamily="34" charset="0"/>
                          <a:ea typeface="Calibri" panose="020F0502020204030204" pitchFamily="34" charset="0"/>
                          <a:cs typeface="Times New Roman" panose="02020603050405020304" pitchFamily="18" charset="0"/>
                        </a:rPr>
                        <a:t>10</a:t>
                      </a:r>
                    </a:p>
                  </a:txBody>
                  <a:tcPr marL="8441" marR="8441" marT="8441" marB="0" anchor="ctr"/>
                </a:tc>
                <a:tc>
                  <a:txBody>
                    <a:bodyPr/>
                    <a:lstStyle/>
                    <a:p>
                      <a:pPr>
                        <a:lnSpc>
                          <a:spcPct val="107000"/>
                        </a:lnSpc>
                        <a:spcAft>
                          <a:spcPts val="0"/>
                        </a:spcAft>
                      </a:pPr>
                      <a:r>
                        <a:rPr lang="tr-TR" sz="1000" dirty="0">
                          <a:effectLst/>
                        </a:rPr>
                        <a:t> 7</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121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150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133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160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t>29</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2800191456"/>
              </p:ext>
            </p:extLst>
          </p:nvPr>
        </p:nvGraphicFramePr>
        <p:xfrm>
          <a:off x="457201" y="1848680"/>
          <a:ext cx="11390242" cy="3793784"/>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2885">
                  <a:extLst>
                    <a:ext uri="{9D8B030D-6E8A-4147-A177-3AD203B41FA5}">
                      <a16:colId xmlns:a16="http://schemas.microsoft.com/office/drawing/2014/main" val="298160846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1</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rPr>
                        <a:t>-</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0" marR="0" marT="0"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rPr>
                        <a:t>-</a:t>
                      </a: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a:ln>
                            <a:noFill/>
                          </a:ln>
                          <a:solidFill>
                            <a:srgbClr val="3333FF"/>
                          </a:solidFill>
                          <a:effectLst/>
                          <a:uLnTx/>
                          <a:uFillTx/>
                          <a:latin typeface="Calibri" panose="020F0502020204030204"/>
                          <a:ea typeface="+mn-ea"/>
                          <a:cs typeface="Times New Roman" panose="02020603050405020304" pitchFamily="18" charset="0"/>
                        </a:rPr>
                        <a:t>-</a:t>
                      </a:r>
                      <a:endPar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3333FF"/>
                          </a:solidFill>
                          <a:effectLst/>
                          <a:uLnTx/>
                          <a:uFillTx/>
                          <a:latin typeface="Calibri" panose="020F0502020204030204"/>
                          <a:ea typeface="+mn-ea"/>
                          <a:cs typeface="Times New Roman" panose="02020603050405020304" pitchFamily="18" charset="0"/>
                        </a:rPr>
                        <a:t>-</a:t>
                      </a: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2</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ea typeface="Calibri" panose="020F0502020204030204" pitchFamily="34" charset="0"/>
                          <a:cs typeface="Times New Roman" panose="02020603050405020304" pitchFamily="18" charset="0"/>
                        </a:rPr>
                        <a:t>2</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423299372"/>
              </p:ext>
            </p:extLst>
          </p:nvPr>
        </p:nvGraphicFramePr>
        <p:xfrm>
          <a:off x="261258" y="1959425"/>
          <a:ext cx="11636827" cy="5960927"/>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u="none" strike="noStrike" dirty="0">
                          <a:effectLst/>
                        </a:rPr>
                        <a:t>1</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Kültürel</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Panel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106. Yıl Dönümünde Rus İşgalinden Kurtuluşa Trabzon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Akademisyen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27.02.2024 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14.00 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https://trabzon.edu.tr/Haber/1905/rus-isgali-trabzonlular-in-vatanseverligini-artirmistir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310811">
                <a:tc>
                  <a:txBody>
                    <a:bodyPr/>
                    <a:lstStyle/>
                    <a:p>
                      <a:pPr algn="ctr" fontAlgn="ctr"/>
                      <a:r>
                        <a:rPr lang="tr-TR" sz="1000" u="none" strike="noStrike" dirty="0">
                          <a:effectLst/>
                        </a:rPr>
                        <a:t>2</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Calibri" panose="020F0502020204030204"/>
                          <a:ea typeface="+mn-ea"/>
                          <a:cs typeface="+mn-cs"/>
                        </a:rPr>
                        <a:t>Kültürel</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algn="ctr" fontAlgn="ctr"/>
                      <a:r>
                        <a:rPr lang="tr-TR" sz="1000" u="none" strike="noStrike" dirty="0">
                          <a:effectLst/>
                        </a:rPr>
                        <a:t>Panel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b="0" i="0" kern="1200" dirty="0">
                          <a:solidFill>
                            <a:schemeClr val="tx1"/>
                          </a:solidFill>
                          <a:effectLst/>
                          <a:latin typeface="+mn-lt"/>
                          <a:ea typeface="+mn-ea"/>
                          <a:cs typeface="+mn-cs"/>
                        </a:rPr>
                        <a:t>Cumhuriyet ve Eğitim</a:t>
                      </a:r>
                      <a:r>
                        <a:rPr lang="tr-TR" sz="1000" b="0" u="none" strike="noStrike" dirty="0">
                          <a:effectLst/>
                        </a:rPr>
                        <a:t> </a:t>
                      </a:r>
                      <a:endParaRPr lang="tr-TR" sz="1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 Akademisyen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05.11.2024</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13.30</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https://www.trabzon.edu.tr/Haber/2765/fatih-egitim-fakultemizden-cumhuriyet-ve-egitim-paneli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r h="310811">
                <a:tc>
                  <a:txBody>
                    <a:bodyPr/>
                    <a:lstStyle/>
                    <a:p>
                      <a:pPr algn="ctr" fontAlgn="ctr"/>
                      <a:r>
                        <a:rPr lang="tr-TR" sz="1000" u="none" strike="noStrike" dirty="0">
                          <a:effectLst/>
                        </a:rPr>
                        <a:t>3</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Calibri" panose="020F0502020204030204"/>
                          <a:ea typeface="+mn-ea"/>
                          <a:cs typeface="+mn-cs"/>
                        </a:rPr>
                        <a:t>Kültürel</a:t>
                      </a:r>
                      <a:endParaRPr kumimoji="0" lang="tr-TR"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7620" marR="7620" marT="7620" marB="0" anchor="ctr"/>
                </a:tc>
                <a:tc>
                  <a:txBody>
                    <a:bodyPr/>
                    <a:lstStyle/>
                    <a:p>
                      <a:pPr algn="ctr" fontAlgn="ctr"/>
                      <a:r>
                        <a:rPr lang="tr-TR" sz="1000" u="none" strike="noStrike" dirty="0">
                          <a:effectLst/>
                        </a:rPr>
                        <a:t>Panel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it-IT" sz="1000" u="none" strike="noStrike" dirty="0">
                          <a:effectLst/>
                        </a:rPr>
                        <a:t>«</a:t>
                      </a:r>
                      <a:r>
                        <a:rPr lang="tr-TR" sz="1000" u="none" strike="noStrike" dirty="0">
                          <a:effectLst/>
                        </a:rPr>
                        <a:t>E</a:t>
                      </a:r>
                      <a:r>
                        <a:rPr lang="it-IT" sz="1000" u="none" strike="noStrike" dirty="0">
                          <a:effectLst/>
                        </a:rPr>
                        <a:t>rmeni Meselesi; 1915 Olaylarının Dünü-Bugünü</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Akademisyen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24.04.2025</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14.00</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https://www.trabzon.edu.tr/Haber/4674/universitemizde-ermeni-meselesi-1915-olaylarinin-dunu-bugunu-paneli</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310811">
                <a:tc>
                  <a:txBody>
                    <a:bodyPr/>
                    <a:lstStyle/>
                    <a:p>
                      <a:pPr algn="ctr" fontAlgn="b"/>
                      <a:r>
                        <a:rPr lang="tr-TR" sz="1000" u="none" strike="noStrike" dirty="0">
                          <a:effectLst/>
                        </a:rPr>
                        <a:t> 4</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tr-TR" sz="1000" u="none" strike="noStrike" dirty="0">
                          <a:effectLst/>
                        </a:rPr>
                        <a:t>Sempozyum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Yavuz Sultan Selim Bilim, Düşünce, Sanat Sempozyumu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000" u="none" strike="noStrike" dirty="0">
                          <a:effectLst/>
                        </a:rPr>
                        <a:t> Akademisyen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l" fontAlgn="b"/>
                      <a:r>
                        <a:rPr lang="tr-TR" sz="1000" u="none" strike="noStrike" dirty="0">
                          <a:effectLst/>
                        </a:rPr>
                        <a:t>8-10.05.2025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10.00 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https://www.trabzon.edu.tr/Haber/4780/universitemizde-uluslararasi-yavuz-sultan-selim-sempozyumu</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48017327"/>
                  </a:ext>
                </a:extLst>
              </a:tr>
              <a:tr h="310811">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69351913"/>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73674110"/>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90684589"/>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13870283"/>
                  </a:ext>
                </a:extLst>
              </a:tr>
              <a:tr h="310811">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84964091"/>
                  </a:ext>
                </a:extLst>
              </a:tr>
            </a:tbl>
          </a:graphicData>
        </a:graphic>
      </p:graphicFrame>
      <p:sp>
        <p:nvSpPr>
          <p:cNvPr id="7" name="Metin kutusu 6"/>
          <p:cNvSpPr txBox="1"/>
          <p:nvPr/>
        </p:nvSpPr>
        <p:spPr>
          <a:xfrm>
            <a:off x="261258" y="5853633"/>
            <a:ext cx="4572000" cy="276999"/>
          </a:xfrm>
          <a:prstGeom prst="rect">
            <a:avLst/>
          </a:prstGeom>
          <a:noFill/>
        </p:spPr>
        <p:txBody>
          <a:bodyPr wrap="square" rtlCol="0">
            <a:spAutoFit/>
          </a:bodyPr>
          <a:lstStyle/>
          <a:p>
            <a:r>
              <a:rPr lang="tr-TR" sz="1200" b="1" i="1" dirty="0">
                <a:solidFill>
                  <a:srgbClr val="C00000"/>
                </a:solidFill>
              </a:rPr>
              <a:t>*Lütfen etkinlik sayısı kadar yeni satırı tabloya ekleyiniz. </a:t>
            </a:r>
          </a:p>
        </p:txBody>
      </p:sp>
    </p:spTree>
    <p:extLst>
      <p:ext uri="{BB962C8B-B14F-4D97-AF65-F5344CB8AC3E}">
        <p14:creationId xmlns:p14="http://schemas.microsoft.com/office/powerpoint/2010/main" val="2918490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315686" y="772887"/>
            <a:ext cx="10512331" cy="674626"/>
          </a:xfrm>
        </p:spPr>
        <p:txBody>
          <a:bodyPr>
            <a:noAutofit/>
          </a:bodyPr>
          <a:lstStyle/>
          <a:p>
            <a:pPr algn="ctr"/>
            <a:r>
              <a:rPr lang="tr-TR" sz="2800" b="1" dirty="0">
                <a:solidFill>
                  <a:srgbClr val="FF0000"/>
                </a:solidFill>
                <a:cs typeface="Calibri" panose="020F0502020204030204" pitchFamily="34" charset="0"/>
              </a:rPr>
              <a:t>Bilimsel, Sosyal, Kültürel ve Sportif Ödüller ile Başarılar</a:t>
            </a:r>
            <a:endParaRPr lang="tr-TR" sz="28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31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211430995"/>
              </p:ext>
            </p:extLst>
          </p:nvPr>
        </p:nvGraphicFramePr>
        <p:xfrm>
          <a:off x="402771" y="1932315"/>
          <a:ext cx="11226013" cy="3747025"/>
        </p:xfrm>
        <a:graphic>
          <a:graphicData uri="http://schemas.openxmlformats.org/drawingml/2006/table">
            <a:tbl>
              <a:tblPr firstRow="1" firstCol="1" lastRow="1" lastCol="1" bandRow="1" bandCol="1">
                <a:tableStyleId>{5940675A-B579-460E-94D1-54222C63F5DA}</a:tableStyleId>
              </a:tblPr>
              <a:tblGrid>
                <a:gridCol w="9048842">
                  <a:extLst>
                    <a:ext uri="{9D8B030D-6E8A-4147-A177-3AD203B41FA5}">
                      <a16:colId xmlns:a16="http://schemas.microsoft.com/office/drawing/2014/main" val="2633809722"/>
                    </a:ext>
                  </a:extLst>
                </a:gridCol>
                <a:gridCol w="1033998">
                  <a:extLst>
                    <a:ext uri="{9D8B030D-6E8A-4147-A177-3AD203B41FA5}">
                      <a16:colId xmlns:a16="http://schemas.microsoft.com/office/drawing/2014/main" val="518810373"/>
                    </a:ext>
                  </a:extLst>
                </a:gridCol>
                <a:gridCol w="1143173">
                  <a:extLst>
                    <a:ext uri="{9D8B030D-6E8A-4147-A177-3AD203B41FA5}">
                      <a16:colId xmlns:a16="http://schemas.microsoft.com/office/drawing/2014/main" val="2738585799"/>
                    </a:ext>
                  </a:extLst>
                </a:gridCol>
              </a:tblGrid>
              <a:tr h="588464">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51223">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32</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3333FF"/>
                </a:solidFill>
                <a:latin typeface="+mn-lt"/>
              </a:rPr>
              <a:t>(Ortak Programlar ve Projeler)</a:t>
            </a:r>
            <a:endParaRPr lang="tr-TR" sz="24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33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763472722"/>
              </p:ext>
            </p:extLst>
          </p:nvPr>
        </p:nvGraphicFramePr>
        <p:xfrm>
          <a:off x="477080" y="1918249"/>
          <a:ext cx="11371192" cy="4201130"/>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303029">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303029">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303029">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3333FF"/>
                </a:solidFill>
                <a:latin typeface="+mn-lt"/>
              </a:rPr>
              <a:t>(Erasmus+)</a:t>
            </a:r>
            <a:endParaRPr lang="tr-TR" sz="32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34</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576367147"/>
              </p:ext>
            </p:extLst>
          </p:nvPr>
        </p:nvGraphicFramePr>
        <p:xfrm>
          <a:off x="357809" y="2067433"/>
          <a:ext cx="11510341" cy="3768577"/>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78323">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78323">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95718">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95718">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95718">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83293">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283293">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283293">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95718">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029479318"/>
              </p:ext>
            </p:extLst>
          </p:nvPr>
        </p:nvGraphicFramePr>
        <p:xfrm>
          <a:off x="838201" y="1958195"/>
          <a:ext cx="10840277" cy="3218583"/>
        </p:xfrm>
        <a:graphic>
          <a:graphicData uri="http://schemas.openxmlformats.org/drawingml/2006/table">
            <a:tbl>
              <a:tblPr>
                <a:tableStyleId>{BDBED569-4797-4DF1-A0F4-6AAB3CD982D8}</a:tableStyleId>
              </a:tblPr>
              <a:tblGrid>
                <a:gridCol w="8489813">
                  <a:extLst>
                    <a:ext uri="{9D8B030D-6E8A-4147-A177-3AD203B41FA5}">
                      <a16:colId xmlns:a16="http://schemas.microsoft.com/office/drawing/2014/main" val="3486356541"/>
                    </a:ext>
                  </a:extLst>
                </a:gridCol>
                <a:gridCol w="1175232">
                  <a:extLst>
                    <a:ext uri="{9D8B030D-6E8A-4147-A177-3AD203B41FA5}">
                      <a16:colId xmlns:a16="http://schemas.microsoft.com/office/drawing/2014/main" val="1443208702"/>
                    </a:ext>
                  </a:extLst>
                </a:gridCol>
                <a:gridCol w="1175232">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extLst>
                  <a:ext uri="{0D108BD9-81ED-4DB2-BD59-A6C34878D82A}">
                    <a16:rowId xmlns:a16="http://schemas.microsoft.com/office/drawing/2014/main" val="1224036789"/>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36</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173078443"/>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913112403"/>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47958814"/>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799171253"/>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 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Prof. Dr. Mehmet AKPINAR</a:t>
                      </a: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Dr. Öğr. Üyesi Nurettin ÇAKICI</a:t>
                      </a: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endParaRPr lang="tr-TR" sz="2000" b="1" kern="1200" dirty="0">
                        <a:solidFill>
                          <a:srgbClr val="485793"/>
                        </a:solidFill>
                        <a:effectLst/>
                        <a:latin typeface="+mn-lt"/>
                        <a:ea typeface="+mn-ea"/>
                        <a:cs typeface="+mn-cs"/>
                      </a:endParaRP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942435914"/>
              </p:ext>
            </p:extLst>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95499227"/>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94000140"/>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405848" y="1696966"/>
            <a:ext cx="11380304" cy="3799320"/>
          </a:xfrm>
        </p:spPr>
        <p:txBody>
          <a:bodyPr>
            <a:noAutofit/>
          </a:bodyPr>
          <a:lstStyle/>
          <a:p>
            <a:pPr>
              <a:lnSpc>
                <a:spcPct val="100000"/>
              </a:lnSpc>
              <a:spcBef>
                <a:spcPts val="0"/>
              </a:spcBef>
              <a:spcAft>
                <a:spcPts val="400"/>
              </a:spcAft>
            </a:pPr>
            <a:r>
              <a:rPr lang="tr-TR" sz="1800" dirty="0">
                <a:solidFill>
                  <a:srgbClr val="485793"/>
                </a:solidFill>
              </a:rPr>
              <a:t>Merkez tarafından yürütülen faaliyetler, Karadeniz Bölgesi’nin kültürel ve tarihsel birikimini bilimsel zeminde ele alarak merkezin kuruluş amacı ve misyonu ile doğrudan örtüşmektedir. </a:t>
            </a:r>
          </a:p>
          <a:p>
            <a:pPr>
              <a:lnSpc>
                <a:spcPct val="100000"/>
              </a:lnSpc>
              <a:spcBef>
                <a:spcPts val="0"/>
              </a:spcBef>
              <a:spcAft>
                <a:spcPts val="400"/>
              </a:spcAft>
            </a:pPr>
            <a:r>
              <a:rPr lang="tr-TR" sz="1800" dirty="0">
                <a:solidFill>
                  <a:srgbClr val="485793"/>
                </a:solidFill>
              </a:rPr>
              <a:t>Düzenlenen panel ve sempozyumlar, bölgesel tarih bilincinin geliştirilmesine ve akademik bilgi üretimine katkı sağlamıştır. Gerçekleştirilen etkinliklerde üniversite üst yönetimi, mülki idare amirleri, kamu kurum temsilcileri ve farklı paydaşların katılımı sağlanmış; bu durum merkezin üniversite–toplum bütünleşmesine yönelik önemli bir işlev üstlendiğini göstermiştir.</a:t>
            </a:r>
          </a:p>
          <a:p>
            <a:pPr>
              <a:lnSpc>
                <a:spcPct val="100000"/>
              </a:lnSpc>
              <a:spcBef>
                <a:spcPts val="0"/>
              </a:spcBef>
              <a:spcAft>
                <a:spcPts val="400"/>
              </a:spcAft>
            </a:pPr>
            <a:r>
              <a:rPr lang="tr-TR" sz="1800" dirty="0">
                <a:solidFill>
                  <a:srgbClr val="485793"/>
                </a:solidFill>
              </a:rPr>
              <a:t>Merkez faaliyetleri kapsamında fakülteler arası ve üniversiteler arası iş birlikleri geliştirilmiş, farklı disiplinlerden akademisyenlerin katkı sunduğu akademik ortamlar oluşturulmuştur. Bu iş birlikleri, merkezin disiplinler arası çalışma anlayışını desteklemiştir.</a:t>
            </a:r>
          </a:p>
          <a:p>
            <a:pPr>
              <a:lnSpc>
                <a:spcPct val="100000"/>
              </a:lnSpc>
              <a:spcBef>
                <a:spcPts val="0"/>
              </a:spcBef>
              <a:spcAft>
                <a:spcPts val="400"/>
              </a:spcAft>
            </a:pPr>
            <a:r>
              <a:rPr lang="tr-TR" sz="1800" dirty="0">
                <a:solidFill>
                  <a:srgbClr val="485793"/>
                </a:solidFill>
              </a:rPr>
              <a:t>Ulusal ve uluslararası düzeyde düzenlenen sempozyumlar aracılığıyla merkezin akademik görünürlüğü artırılmış; farklı ülkelerden akademisyenlerin katılımı ile uluslararası akademik etkileşim güçlendirilmiştir.</a:t>
            </a:r>
          </a:p>
          <a:p>
            <a:pPr>
              <a:lnSpc>
                <a:spcPct val="100000"/>
              </a:lnSpc>
              <a:spcBef>
                <a:spcPts val="0"/>
              </a:spcBef>
              <a:spcAft>
                <a:spcPts val="400"/>
              </a:spcAft>
            </a:pPr>
            <a:r>
              <a:rPr lang="tr-TR" sz="1800" dirty="0">
                <a:solidFill>
                  <a:srgbClr val="485793"/>
                </a:solidFill>
              </a:rPr>
              <a:t>Tarihsel konular, akademik etik ve bilimsel yöntemler çerçevesinde, kaynak temelli bir yaklaşımla ele alınmış; özellikle tarihsel olayların nesnel biçimde değerlendirilmesine yönelik katkılar sunulmuştur.</a:t>
            </a:r>
          </a:p>
          <a:p>
            <a:pPr>
              <a:lnSpc>
                <a:spcPct val="100000"/>
              </a:lnSpc>
              <a:spcBef>
                <a:spcPts val="0"/>
              </a:spcBef>
              <a:spcAft>
                <a:spcPts val="400"/>
              </a:spcAft>
            </a:pPr>
            <a:r>
              <a:rPr lang="tr-TR" sz="1800" dirty="0">
                <a:solidFill>
                  <a:srgbClr val="485793"/>
                </a:solidFill>
              </a:rPr>
              <a:t>Merkez tarafından gerçekleştirilen faaliyetler, üniversitenin kurumsal iletişim kanalları aracılığıyla kamuoyuna duyurularak şeffaflık ve hesap verebilirlik ilkeleri doğrultusunda paylaşılmıştır.</a:t>
            </a:r>
          </a:p>
        </p:txBody>
      </p:sp>
      <p:sp>
        <p:nvSpPr>
          <p:cNvPr id="2" name="Veri Yer Tutucusu 1"/>
          <p:cNvSpPr>
            <a:spLocks noGrp="1"/>
          </p:cNvSpPr>
          <p:nvPr>
            <p:ph type="dt" sz="half" idx="10"/>
          </p:nvPr>
        </p:nvSpPr>
        <p:spPr/>
        <p:txBody>
          <a:bodyPr/>
          <a:lstStyle/>
          <a:p>
            <a:fld id="{DC98A862-E39F-4620-A0F0-63790156FBD3}"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43</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480391" y="1778533"/>
            <a:ext cx="11231217" cy="3796748"/>
          </a:xfrm>
        </p:spPr>
        <p:txBody>
          <a:bodyPr>
            <a:noAutofit/>
          </a:bodyPr>
          <a:lstStyle/>
          <a:p>
            <a:pPr>
              <a:lnSpc>
                <a:spcPct val="100000"/>
              </a:lnSpc>
              <a:spcBef>
                <a:spcPts val="0"/>
              </a:spcBef>
              <a:spcAft>
                <a:spcPts val="400"/>
              </a:spcAft>
            </a:pPr>
            <a:r>
              <a:rPr lang="tr-TR" sz="1900" dirty="0">
                <a:solidFill>
                  <a:srgbClr val="485793"/>
                </a:solidFill>
              </a:rPr>
              <a:t>Merkez faaliyetlerinin çeşitliliğinin artırılmasına ihtiyaç duyulmaktadır. Mevcut faaliyetlerin ağırlıklı olarak panel ve sempozyum formatında yürütülmesi nedeniyle, atölye çalışmaları, çalıştaylar, proje temelli araştırmalar ve saha uygulamaları gibi farklı akademik etkinlik türlerinin planlanması önerilmektedir.</a:t>
            </a:r>
          </a:p>
          <a:p>
            <a:pPr>
              <a:lnSpc>
                <a:spcPct val="100000"/>
              </a:lnSpc>
              <a:spcBef>
                <a:spcPts val="0"/>
              </a:spcBef>
              <a:spcAft>
                <a:spcPts val="400"/>
              </a:spcAft>
            </a:pPr>
            <a:r>
              <a:rPr lang="tr-TR" sz="1900" dirty="0">
                <a:solidFill>
                  <a:srgbClr val="485793"/>
                </a:solidFill>
              </a:rPr>
              <a:t>Düzenlenen etkinliklerin araştırma ve yayın çıktısına dönüştürülmesine yönelik sistematik bir yaklaşımın geliştirilmesi gerekmektedir. Bildiri kitapları, raporlar ve akademik yayınlar yoluyla faaliyet sonuçlarının kalıcı akademik ürünlere dönüştürülmesi merkezin bilimsel katkısını artıracaktır.</a:t>
            </a:r>
          </a:p>
          <a:p>
            <a:pPr>
              <a:lnSpc>
                <a:spcPct val="100000"/>
              </a:lnSpc>
              <a:spcBef>
                <a:spcPts val="0"/>
              </a:spcBef>
              <a:spcAft>
                <a:spcPts val="400"/>
              </a:spcAft>
            </a:pPr>
            <a:r>
              <a:rPr lang="tr-TR" sz="1900" dirty="0">
                <a:solidFill>
                  <a:srgbClr val="485793"/>
                </a:solidFill>
              </a:rPr>
              <a:t>Ölçme, değerlendirme ve izleme süreçlerinin yapılandırılması ihtiyacı bulunmaktadır. Etkinliklere ilişkin katılımcı geri bildirimlerinin alınması, memnuniyet düzeylerinin ölçülmesi ve elde edilen verilerin sonraki planlama süreçlerinde kullanılması kalite güvencesi açısından önem arz etmektedir.</a:t>
            </a:r>
          </a:p>
          <a:p>
            <a:pPr>
              <a:lnSpc>
                <a:spcPct val="100000"/>
              </a:lnSpc>
              <a:spcBef>
                <a:spcPts val="0"/>
              </a:spcBef>
              <a:spcAft>
                <a:spcPts val="400"/>
              </a:spcAft>
            </a:pPr>
            <a:r>
              <a:rPr lang="tr-TR" sz="1900" dirty="0">
                <a:solidFill>
                  <a:srgbClr val="485793"/>
                </a:solidFill>
              </a:rPr>
              <a:t>İç ve dış paydaşlarla kurulan iş birliklerinin sürekliliğinin sağlanması amacıyla daha sistematik ve planlı bir paydaş yönetimi yaklaşımının benimsenmesi gerekmektedir. Bu kapsamda protokoller ve ortak çalışma alanlarının geliştirilecektir.</a:t>
            </a:r>
          </a:p>
        </p:txBody>
      </p:sp>
      <p:sp>
        <p:nvSpPr>
          <p:cNvPr id="2" name="Veri Yer Tutucusu 1"/>
          <p:cNvSpPr>
            <a:spLocks noGrp="1"/>
          </p:cNvSpPr>
          <p:nvPr>
            <p:ph type="dt" sz="half" idx="10"/>
          </p:nvPr>
        </p:nvSpPr>
        <p:spPr/>
        <p:txBody>
          <a:bodyPr/>
          <a:lstStyle/>
          <a:p>
            <a:fld id="{44BFD577-0848-44C6-9025-A8B26EA8EC55}"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44</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45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760448226"/>
              </p:ext>
            </p:extLst>
          </p:nvPr>
        </p:nvGraphicFramePr>
        <p:xfrm>
          <a:off x="352697" y="2027207"/>
          <a:ext cx="11403874" cy="3502547"/>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100" dirty="0">
                          <a:effectLst/>
                        </a:rPr>
                        <a:t> Karadeniz Havzasının Doğal Kaynakları ve Stratejik Önemi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Alanında uzman akademisyen tarafından  sunu yapılacak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1100" dirty="0">
                          <a:effectLst/>
                        </a:rPr>
                        <a:t> Somut Olmayan Kültürel Miras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Akçaabat Belediyesi ortaklığıyla yapılması planlanmakta olup, Ön görüşme yapıldı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46</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47</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43568674"/>
              </p:ext>
            </p:extLst>
          </p:nvPr>
        </p:nvGraphicFramePr>
        <p:xfrm>
          <a:off x="640079" y="1926768"/>
          <a:ext cx="11265593" cy="4152056"/>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49697">
                  <a:extLst>
                    <a:ext uri="{9D8B030D-6E8A-4147-A177-3AD203B41FA5}">
                      <a16:colId xmlns:a16="http://schemas.microsoft.com/office/drawing/2014/main" val="3658092677"/>
                    </a:ext>
                  </a:extLst>
                </a:gridCol>
                <a:gridCol w="2095028">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601088">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nSpc>
                          <a:spcPct val="107000"/>
                        </a:lnSpc>
                      </a:pPr>
                      <a:r>
                        <a:rPr lang="tr-TR" sz="1800" b="1" i="0" kern="1200" dirty="0">
                          <a:solidFill>
                            <a:schemeClr val="tx1"/>
                          </a:solidFill>
                          <a:effectLst/>
                          <a:latin typeface="+mn-lt"/>
                          <a:ea typeface="+mn-ea"/>
                          <a:cs typeface="+mn-cs"/>
                        </a:rPr>
                        <a:t>Yönetim Kurulu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b="1">
                          <a:effectLst/>
                          <a:latin typeface="+mn-lt"/>
                          <a:cs typeface="Times New Roman" panose="02020603050405020304" pitchFamily="18" charset="0"/>
                        </a:rPr>
                        <a:t>6</a:t>
                      </a: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800" b="1">
                          <a:effectLst/>
                          <a:latin typeface="+mn-lt"/>
                          <a:cs typeface="Times New Roman" panose="02020603050405020304" pitchFamily="18" charset="0"/>
                        </a:rPr>
                        <a:t>-</a:t>
                      </a: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r>
                        <a:rPr lang="tr-TR" sz="1800" b="1" i="0" kern="1200" dirty="0">
                          <a:solidFill>
                            <a:schemeClr val="tx1"/>
                          </a:solidFill>
                          <a:effectLst/>
                          <a:latin typeface="+mn-lt"/>
                          <a:ea typeface="+mn-ea"/>
                          <a:cs typeface="+mn-cs"/>
                        </a:rPr>
                        <a:t>Merkez (Danışma) Kurulu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b="1"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97873092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871061683"/>
              </p:ext>
            </p:extLst>
          </p:nvPr>
        </p:nvGraphicFramePr>
        <p:xfrm>
          <a:off x="517232" y="2170544"/>
          <a:ext cx="11282885" cy="3250541"/>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800" b="1"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800" b="1"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1"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400" dirty="0">
                        <a:effectLst/>
                        <a:latin typeface="+mn-lt"/>
                      </a:endParaRPr>
                    </a:p>
                  </a:txBody>
                  <a:tcPr marL="6350" marR="6350" marT="6350"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793680442"/>
              </p:ext>
            </p:extLst>
          </p:nvPr>
        </p:nvGraphicFramePr>
        <p:xfrm>
          <a:off x="517230" y="2170544"/>
          <a:ext cx="11337312" cy="3511800"/>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8235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227389024"/>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715156"/>
          </a:xfrm>
        </p:spPr>
        <p:txBody>
          <a:bodyPr>
            <a:noAutofit/>
          </a:bodyPr>
          <a:lstStyle/>
          <a:p>
            <a:pPr algn="ctr"/>
            <a:r>
              <a:rPr lang="tr-TR" sz="2800" b="1" dirty="0">
                <a:solidFill>
                  <a:srgbClr val="FF0000"/>
                </a:solidFill>
              </a:rPr>
              <a:t>Akademik Personel:</a:t>
            </a:r>
            <a:br>
              <a:rPr lang="tr-TR" sz="2800" b="1" dirty="0">
                <a:solidFill>
                  <a:srgbClr val="FF0000"/>
                </a:solidFill>
              </a:rPr>
            </a:br>
            <a:r>
              <a:rPr lang="tr-TR" sz="2800" b="1" dirty="0">
                <a:solidFill>
                  <a:srgbClr val="0000CC"/>
                </a:solidFill>
              </a:rPr>
              <a:t>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9</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2662382340"/>
              </p:ext>
            </p:extLst>
          </p:nvPr>
        </p:nvGraphicFramePr>
        <p:xfrm>
          <a:off x="387626" y="1930145"/>
          <a:ext cx="11205659" cy="3222453"/>
        </p:xfrm>
        <a:graphic>
          <a:graphicData uri="http://schemas.openxmlformats.org/drawingml/2006/table">
            <a:tbl>
              <a:tblPr>
                <a:tableStyleId>{BDBED569-4797-4DF1-A0F4-6AAB3CD982D8}</a:tableStyleId>
              </a:tblPr>
              <a:tblGrid>
                <a:gridCol w="1539145">
                  <a:extLst>
                    <a:ext uri="{9D8B030D-6E8A-4147-A177-3AD203B41FA5}">
                      <a16:colId xmlns:a16="http://schemas.microsoft.com/office/drawing/2014/main" val="220074996"/>
                    </a:ext>
                  </a:extLst>
                </a:gridCol>
                <a:gridCol w="3287486">
                  <a:extLst>
                    <a:ext uri="{9D8B030D-6E8A-4147-A177-3AD203B41FA5}">
                      <a16:colId xmlns:a16="http://schemas.microsoft.com/office/drawing/2014/main" val="1696771542"/>
                    </a:ext>
                  </a:extLst>
                </a:gridCol>
                <a:gridCol w="3223674">
                  <a:extLst>
                    <a:ext uri="{9D8B030D-6E8A-4147-A177-3AD203B41FA5}">
                      <a16:colId xmlns:a16="http://schemas.microsoft.com/office/drawing/2014/main" val="497567926"/>
                    </a:ext>
                  </a:extLst>
                </a:gridCol>
                <a:gridCol w="3155354">
                  <a:extLst>
                    <a:ext uri="{9D8B030D-6E8A-4147-A177-3AD203B41FA5}">
                      <a16:colId xmlns:a16="http://schemas.microsoft.com/office/drawing/2014/main" val="3709939401"/>
                    </a:ext>
                  </a:extLst>
                </a:gridCol>
              </a:tblGrid>
              <a:tr h="442941">
                <a:tc>
                  <a:txBody>
                    <a:bodyPr/>
                    <a:lstStyle/>
                    <a:p>
                      <a:pPr algn="ctr">
                        <a:lnSpc>
                          <a:spcPct val="107000"/>
                        </a:lnSpc>
                        <a:spcAft>
                          <a:spcPts val="800"/>
                        </a:spcAft>
                      </a:pPr>
                      <a:r>
                        <a:rPr lang="tr-TR" sz="1600" b="1" dirty="0">
                          <a:solidFill>
                            <a:srgbClr val="FF0000"/>
                          </a:solidFill>
                          <a:effectLst/>
                        </a:rPr>
                        <a:t>Sıra No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160958795"/>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4277447075"/>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900015397"/>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326520346"/>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738027019"/>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2529286444"/>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1349934482"/>
                  </a:ext>
                </a:extLst>
              </a:tr>
              <a:tr h="347439">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tc>
                  <a:txBody>
                    <a:bodyPr/>
                    <a:lstStyle/>
                    <a:p>
                      <a:pPr>
                        <a:lnSpc>
                          <a:spcPct val="107000"/>
                        </a:lnSpc>
                      </a:pPr>
                      <a:r>
                        <a:rPr lang="tr-TR" sz="1800" b="1"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*Kişi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8516</TotalTime>
  <Words>4666</Words>
  <Application>Microsoft Office PowerPoint</Application>
  <PresentationFormat>Geniş ekran</PresentationFormat>
  <Paragraphs>1478</Paragraphs>
  <Slides>47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47</vt:i4>
      </vt:variant>
    </vt:vector>
  </HeadingPairs>
  <TitlesOfParts>
    <vt:vector size="51" baseType="lpstr">
      <vt:lpstr>Arial</vt:lpstr>
      <vt:lpstr>Calibri</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Akademik Personel:  2025 Yılında Yapılan Atama ve Yükseltmeler</vt:lpstr>
      <vt:lpstr>Birim Ders Yükü Ortalaması (Saat)</vt:lpstr>
      <vt:lpstr>PowerPoint Sunusu</vt:lpstr>
      <vt:lpstr>ÖĞRENCİ SAYISI (Sadece TÖMER) </vt:lpstr>
      <vt:lpstr>ÖĞRENCİ SAYISI (Cinsiyete Göre Dağılımı) (Sadece TÖMER)   </vt:lpstr>
      <vt:lpstr>Öğretim Üyesi/Elemanı Başına Düşen Öğrenci Sayısı  (Programdaki ön lisans, lisans ve lisansüstü toplam öğrenci sayısı) (Sadece TÖMER) </vt:lpstr>
      <vt:lpstr>Yabancı Uyruklu Öğrenci Sayısı (Sadece TÖMER)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Yıllara Göre Kitap Bilgileri</vt:lpstr>
      <vt:lpstr>Araştırma ve Geliştirme Faaliyetleri:  Yıllara Göre Proje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Bilimsel, Sosyal, Kültürel ve Sportif Faaliyetler</vt:lpstr>
      <vt:lpstr>Bilimsel, Sosyal, Kültürel ve Sportif Faaliyetler  (Düzenlemiş olduğunuz her bir etkinliğe ilişkin bilgileri tabloya yazınız)</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MEHMET AKPINAR</cp:lastModifiedBy>
  <cp:revision>640</cp:revision>
  <cp:lastPrinted>2023-06-23T13:03:34Z</cp:lastPrinted>
  <dcterms:created xsi:type="dcterms:W3CDTF">2021-05-17T12:15:06Z</dcterms:created>
  <dcterms:modified xsi:type="dcterms:W3CDTF">2026-01-15T17:40:40Z</dcterms:modified>
</cp:coreProperties>
</file>