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37" r:id="rId2"/>
    <p:sldId id="330" r:id="rId3"/>
    <p:sldId id="493" r:id="rId4"/>
    <p:sldId id="286" r:id="rId5"/>
    <p:sldId id="464" r:id="rId6"/>
    <p:sldId id="494" r:id="rId7"/>
    <p:sldId id="354" r:id="rId8"/>
    <p:sldId id="502" r:id="rId9"/>
    <p:sldId id="432" r:id="rId10"/>
    <p:sldId id="442" r:id="rId11"/>
    <p:sldId id="495" r:id="rId12"/>
    <p:sldId id="290" r:id="rId13"/>
    <p:sldId id="466" r:id="rId14"/>
    <p:sldId id="483" r:id="rId15"/>
    <p:sldId id="292" r:id="rId16"/>
    <p:sldId id="496" r:id="rId17"/>
    <p:sldId id="298" r:id="rId18"/>
    <p:sldId id="462" r:id="rId19"/>
    <p:sldId id="340" r:id="rId20"/>
    <p:sldId id="299" r:id="rId21"/>
    <p:sldId id="497" r:id="rId22"/>
    <p:sldId id="450" r:id="rId23"/>
    <p:sldId id="481" r:id="rId24"/>
    <p:sldId id="451" r:id="rId25"/>
    <p:sldId id="351" r:id="rId26"/>
    <p:sldId id="437" r:id="rId27"/>
    <p:sldId id="452" r:id="rId28"/>
    <p:sldId id="438" r:id="rId29"/>
    <p:sldId id="498" r:id="rId30"/>
    <p:sldId id="501" r:id="rId31"/>
    <p:sldId id="500" r:id="rId32"/>
    <p:sldId id="499" r:id="rId33"/>
    <p:sldId id="440" r:id="rId34"/>
    <p:sldId id="318" r:id="rId35"/>
    <p:sldId id="439" r:id="rId36"/>
    <p:sldId id="491" r:id="rId37"/>
    <p:sldId id="453" r:id="rId38"/>
    <p:sldId id="472" r:id="rId39"/>
    <p:sldId id="454" r:id="rId40"/>
    <p:sldId id="473" r:id="rId41"/>
    <p:sldId id="455" r:id="rId42"/>
    <p:sldId id="456" r:id="rId43"/>
    <p:sldId id="342" r:id="rId44"/>
    <p:sldId id="347" r:id="rId45"/>
    <p:sldId id="411" r:id="rId46"/>
    <p:sldId id="350" r:id="rId47"/>
    <p:sldId id="427" r:id="rId48"/>
  </p:sldIdLst>
  <p:sldSz cx="12192000" cy="6858000"/>
  <p:notesSz cx="9875838" cy="67421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ext uri="{19B8F6BF-5375-455C-9EA6-DF929625EA0E}">
        <p15:presenceInfo xmlns:p15="http://schemas.microsoft.com/office/powerpoint/2012/main" userId="Goksel ÇELE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0000CC"/>
    <a:srgbClr val="000099"/>
    <a:srgbClr val="485793"/>
    <a:srgbClr val="962E2E"/>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41" autoAdjust="0"/>
    <p:restoredTop sz="96404" autoAdjust="0"/>
  </p:normalViewPr>
  <p:slideViewPr>
    <p:cSldViewPr snapToGrid="0">
      <p:cViewPr varScale="1">
        <p:scale>
          <a:sx n="64" d="100"/>
          <a:sy n="64" d="100"/>
        </p:scale>
        <p:origin x="444"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t>15.01.2026</a:t>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t>15.01.2026</a:t>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t>15.01.2026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t>15.01.2026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t>15.01.2026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a:solidFill>
                  <a:schemeClr val="bg1"/>
                </a:solidFill>
              </a:rPr>
              <a:t>Karadeniz Kültür ve Tarihi</a:t>
            </a:r>
            <a:r>
              <a:rPr lang="tr-TR" sz="4400" b="1" cap="all" dirty="0"/>
              <a:t> </a:t>
            </a:r>
            <a:r>
              <a:rPr lang="tr-TR" sz="4400" b="1" dirty="0">
                <a:solidFill>
                  <a:schemeClr val="bg1"/>
                </a:solidFill>
                <a:ea typeface="Calibri" panose="020F0502020204030204" pitchFamily="34" charset="0"/>
                <a:cs typeface="Calibri" panose="020F0502020204030204" pitchFamily="34" charset="0"/>
              </a:rPr>
              <a:t>Uygulama ve Araştırma Merkezi</a:t>
            </a:r>
          </a:p>
        </p:txBody>
      </p:sp>
      <p:sp>
        <p:nvSpPr>
          <p:cNvPr id="9" name="Slayt Numarası Yer Tutucusu 8"/>
          <p:cNvSpPr>
            <a:spLocks noGrp="1"/>
          </p:cNvSpPr>
          <p:nvPr>
            <p:ph type="sldNum" sz="quarter" idx="12"/>
          </p:nvPr>
        </p:nvSpPr>
        <p:spPr/>
        <p:txBody>
          <a:bodyPr/>
          <a:lstStyle/>
          <a:p>
            <a:fld id="{15D42E69-0B45-4D6A-BDA9-8F9042B0111B}" type="slidenum">
              <a:rPr lang="tr-TR" smtClean="0"/>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88235" y="840509"/>
            <a:ext cx="10495722" cy="632636"/>
          </a:xfrm>
        </p:spPr>
        <p:txBody>
          <a:bodyPr>
            <a:normAutofit/>
          </a:bodyPr>
          <a:lstStyle/>
          <a:p>
            <a:pPr algn="ctr"/>
            <a:r>
              <a:rPr lang="tr-TR" sz="3200" b="1" dirty="0">
                <a:solidFill>
                  <a:srgbClr val="FF0000"/>
                </a:solidFill>
              </a:rPr>
              <a:t>Birim Ders Yükü Ortalaması (Saat)</a:t>
            </a:r>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10</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779796135"/>
              </p:ext>
            </p:extLst>
          </p:nvPr>
        </p:nvGraphicFramePr>
        <p:xfrm>
          <a:off x="337931" y="1796140"/>
          <a:ext cx="11493851" cy="4611939"/>
        </p:xfrm>
        <a:graphic>
          <a:graphicData uri="http://schemas.openxmlformats.org/drawingml/2006/table">
            <a:tbl>
              <a:tblPr firstRow="1" firstCol="1" lastRow="1" lastCol="1" bandRow="1" bandCol="1">
                <a:tableStyleId>{BDBED569-4797-4DF1-A0F4-6AAB3CD982D8}</a:tableStyleId>
              </a:tblPr>
              <a:tblGrid>
                <a:gridCol w="7285554">
                  <a:extLst>
                    <a:ext uri="{9D8B030D-6E8A-4147-A177-3AD203B41FA5}">
                      <a16:colId xmlns:a16="http://schemas.microsoft.com/office/drawing/2014/main" val="94824080"/>
                    </a:ext>
                  </a:extLst>
                </a:gridCol>
                <a:gridCol w="1314457">
                  <a:extLst>
                    <a:ext uri="{9D8B030D-6E8A-4147-A177-3AD203B41FA5}">
                      <a16:colId xmlns:a16="http://schemas.microsoft.com/office/drawing/2014/main" val="3552602410"/>
                    </a:ext>
                  </a:extLst>
                </a:gridCol>
                <a:gridCol w="794787">
                  <a:extLst>
                    <a:ext uri="{9D8B030D-6E8A-4147-A177-3AD203B41FA5}">
                      <a16:colId xmlns:a16="http://schemas.microsoft.com/office/drawing/2014/main" val="3198193889"/>
                    </a:ext>
                  </a:extLst>
                </a:gridCol>
                <a:gridCol w="1304266">
                  <a:extLst>
                    <a:ext uri="{9D8B030D-6E8A-4147-A177-3AD203B41FA5}">
                      <a16:colId xmlns:a16="http://schemas.microsoft.com/office/drawing/2014/main" val="3226704762"/>
                    </a:ext>
                  </a:extLst>
                </a:gridCol>
                <a:gridCol w="794787">
                  <a:extLst>
                    <a:ext uri="{9D8B030D-6E8A-4147-A177-3AD203B41FA5}">
                      <a16:colId xmlns:a16="http://schemas.microsoft.com/office/drawing/2014/main" val="3420404879"/>
                    </a:ext>
                  </a:extLst>
                </a:gridCol>
              </a:tblGrid>
              <a:tr h="797472">
                <a:tc>
                  <a:txBody>
                    <a:bodyPr/>
                    <a:lstStyle/>
                    <a:p>
                      <a:pPr algn="ctr">
                        <a:lnSpc>
                          <a:spcPct val="107000"/>
                        </a:lnSpc>
                        <a:spcAft>
                          <a:spcPts val="0"/>
                        </a:spcAft>
                      </a:pPr>
                      <a:r>
                        <a:rPr lang="tr-TR" sz="1400" dirty="0">
                          <a:solidFill>
                            <a:srgbClr val="FF0000"/>
                          </a:solidFill>
                          <a:effectLst/>
                          <a:latin typeface="+mn-lt"/>
                        </a:rPr>
                        <a:t>BİRİM DERS YÜKÜ ORTALAMASI</a:t>
                      </a:r>
                    </a:p>
                    <a:p>
                      <a:pPr algn="ctr">
                        <a:lnSpc>
                          <a:spcPct val="107000"/>
                        </a:lnSpc>
                        <a:spcAft>
                          <a:spcPts val="0"/>
                        </a:spcAft>
                      </a:pPr>
                      <a:r>
                        <a:rPr lang="tr-TR" sz="1400" i="1" dirty="0">
                          <a:solidFill>
                            <a:srgbClr val="3333FF"/>
                          </a:solidFill>
                          <a:effectLst/>
                          <a:latin typeface="+mn-lt"/>
                          <a:ea typeface="Calibri" panose="020F0502020204030204" pitchFamily="34" charset="0"/>
                          <a:cs typeface="Times New Roman" panose="02020603050405020304" pitchFamily="18" charset="0"/>
                        </a:rPr>
                        <a:t>(Lütfen birim program</a:t>
                      </a:r>
                      <a:r>
                        <a:rPr lang="tr-TR" sz="1400" i="1" baseline="0" dirty="0">
                          <a:solidFill>
                            <a:srgbClr val="3333FF"/>
                          </a:solidFill>
                          <a:effectLst/>
                          <a:latin typeface="+mn-lt"/>
                          <a:ea typeface="Calibri" panose="020F0502020204030204" pitchFamily="34" charset="0"/>
                          <a:cs typeface="Times New Roman" panose="02020603050405020304" pitchFamily="18" charset="0"/>
                        </a:rPr>
                        <a:t> yapınıza uygun olan satırları cevaplayınız) </a:t>
                      </a:r>
                      <a:endParaRPr lang="tr-TR" sz="1400" i="1" dirty="0">
                        <a:solidFill>
                          <a:srgbClr val="3333FF"/>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2024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2025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17771678"/>
                  </a:ext>
                </a:extLst>
              </a:tr>
              <a:tr h="23477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2919270204"/>
                  </a:ext>
                </a:extLst>
              </a:tr>
              <a:tr h="203375">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ea typeface="Calibri" panose="020F0502020204030204" pitchFamily="34" charset="0"/>
                          <a:cs typeface="Times New Roman" panose="02020603050405020304" pitchFamily="18" charset="0"/>
                        </a:rPr>
                        <a:t>9</a:t>
                      </a:r>
                    </a:p>
                  </a:txBody>
                  <a:tcPr marL="0" marR="0" marT="0" marB="0" anchor="ctr"/>
                </a:tc>
                <a:tc>
                  <a:txBody>
                    <a:bodyPr/>
                    <a:lstStyle/>
                    <a:p>
                      <a:pPr>
                        <a:lnSpc>
                          <a:spcPct val="107000"/>
                        </a:lnSpc>
                      </a:pPr>
                      <a:r>
                        <a:rPr lang="tr-TR" sz="1100" dirty="0">
                          <a:effectLst/>
                          <a:latin typeface="+mn-lt"/>
                          <a:cs typeface="Times New Roman" panose="02020603050405020304" pitchFamily="18" charset="0"/>
                        </a:rPr>
                        <a:t>120</a:t>
                      </a:r>
                    </a:p>
                  </a:txBody>
                  <a:tcPr marL="6709" marR="6709" marT="6709" marB="0" anchor="ctr"/>
                </a:tc>
                <a:tc>
                  <a:txBody>
                    <a:bodyPr/>
                    <a:lstStyle/>
                    <a:p>
                      <a:pPr algn="ctr">
                        <a:lnSpc>
                          <a:spcPct val="107000"/>
                        </a:lnSpc>
                        <a:spcAft>
                          <a:spcPts val="0"/>
                        </a:spcAft>
                      </a:pPr>
                      <a:r>
                        <a:rPr lang="tr-TR" sz="1100" dirty="0">
                          <a:effectLst/>
                          <a:latin typeface="+mn-lt"/>
                        </a:rPr>
                        <a:t> 9</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mn-lt"/>
                          <a:cs typeface="Times New Roman" panose="02020603050405020304" pitchFamily="18" charset="0"/>
                        </a:rPr>
                        <a:t>120</a:t>
                      </a:r>
                    </a:p>
                  </a:txBody>
                  <a:tcPr marL="6709" marR="6709" marT="6709" marB="0" anchor="ctr"/>
                </a:tc>
                <a:extLst>
                  <a:ext uri="{0D108BD9-81ED-4DB2-BD59-A6C34878D82A}">
                    <a16:rowId xmlns:a16="http://schemas.microsoft.com/office/drawing/2014/main" val="3006458568"/>
                  </a:ext>
                </a:extLst>
              </a:tr>
              <a:tr h="288049">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(Tez, tez izleme, seminer ve uzmanlık dersleri hariç)</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9</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mn-lt"/>
                          <a:cs typeface="Times New Roman" panose="02020603050405020304" pitchFamily="18" charset="0"/>
                        </a:rPr>
                        <a:t>27</a:t>
                      </a:r>
                    </a:p>
                  </a:txBody>
                  <a:tcPr marL="6709" marR="6709" marT="6709" marB="0" anchor="ctr"/>
                </a:tc>
                <a:tc>
                  <a:txBody>
                    <a:bodyPr/>
                    <a:lstStyle/>
                    <a:p>
                      <a:pPr algn="ctr">
                        <a:lnSpc>
                          <a:spcPct val="107000"/>
                        </a:lnSpc>
                        <a:spcAft>
                          <a:spcPts val="0"/>
                        </a:spcAft>
                      </a:pPr>
                      <a:r>
                        <a:rPr lang="tr-TR" sz="1100" dirty="0">
                          <a:effectLst/>
                          <a:latin typeface="+mn-lt"/>
                        </a:rPr>
                        <a:t> 9</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mn-lt"/>
                          <a:cs typeface="Times New Roman" panose="02020603050405020304" pitchFamily="18" charset="0"/>
                        </a:rPr>
                        <a:t>30</a:t>
                      </a:r>
                    </a:p>
                  </a:txBody>
                  <a:tcPr marL="6709" marR="6709" marT="6709" marB="0" anchor="ctr"/>
                </a:tc>
                <a:extLst>
                  <a:ext uri="{0D108BD9-81ED-4DB2-BD59-A6C34878D82A}">
                    <a16:rowId xmlns:a16="http://schemas.microsoft.com/office/drawing/2014/main" val="2870671006"/>
                  </a:ext>
                </a:extLst>
              </a:tr>
              <a:tr h="40120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(Sadece tez, tez izleme, seminer ve uzmanlık dersleri)</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9</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mn-lt"/>
                          <a:cs typeface="Times New Roman" panose="02020603050405020304" pitchFamily="18" charset="0"/>
                        </a:rPr>
                        <a:t>6</a:t>
                      </a:r>
                    </a:p>
                  </a:txBody>
                  <a:tcPr marL="6709" marR="6709" marT="6709" marB="0" anchor="ctr"/>
                </a:tc>
                <a:tc>
                  <a:txBody>
                    <a:bodyPr/>
                    <a:lstStyle/>
                    <a:p>
                      <a:pPr algn="ctr">
                        <a:lnSpc>
                          <a:spcPct val="107000"/>
                        </a:lnSpc>
                        <a:spcAft>
                          <a:spcPts val="0"/>
                        </a:spcAft>
                      </a:pPr>
                      <a:r>
                        <a:rPr lang="tr-TR" sz="1100" dirty="0">
                          <a:effectLst/>
                          <a:latin typeface="+mn-lt"/>
                        </a:rPr>
                        <a:t> 9</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mn-lt"/>
                          <a:cs typeface="Times New Roman" panose="02020603050405020304" pitchFamily="18" charset="0"/>
                        </a:rPr>
                        <a:t>6</a:t>
                      </a:r>
                    </a:p>
                  </a:txBody>
                  <a:tcPr marL="6709" marR="6709" marT="6709" marB="0" anchor="ctr"/>
                </a:tc>
                <a:extLst>
                  <a:ext uri="{0D108BD9-81ED-4DB2-BD59-A6C34878D82A}">
                    <a16:rowId xmlns:a16="http://schemas.microsoft.com/office/drawing/2014/main" val="3870683367"/>
                  </a:ext>
                </a:extLst>
              </a:tr>
              <a:tr h="296335">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TOPLAM Ders Yükü (saat)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100" dirty="0">
                          <a:effectLst/>
                          <a:latin typeface="+mn-lt"/>
                        </a:rPr>
                        <a:t> 9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mn-lt"/>
                          <a:cs typeface="Times New Roman" panose="02020603050405020304" pitchFamily="18" charset="0"/>
                        </a:rPr>
                        <a:t>153</a:t>
                      </a:r>
                    </a:p>
                  </a:txBody>
                  <a:tcPr marL="6709" marR="6709" marT="6709"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100" dirty="0">
                          <a:effectLst/>
                          <a:latin typeface="+mn-lt"/>
                        </a:rPr>
                        <a:t> 9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100" dirty="0">
                          <a:effectLst/>
                          <a:latin typeface="+mn-lt"/>
                          <a:cs typeface="Times New Roman" panose="02020603050405020304" pitchFamily="18" charset="0"/>
                        </a:rPr>
                        <a:t>153</a:t>
                      </a:r>
                    </a:p>
                  </a:txBody>
                  <a:tcPr marL="6709" marR="6709" marT="6709" marB="0" anchor="ctr"/>
                </a:tc>
                <a:extLst>
                  <a:ext uri="{0D108BD9-81ED-4DB2-BD59-A6C34878D82A}">
                    <a16:rowId xmlns:a16="http://schemas.microsoft.com/office/drawing/2014/main" val="2761748035"/>
                  </a:ext>
                </a:extLst>
              </a:tr>
              <a:tr h="203375">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643427461"/>
                  </a:ext>
                </a:extLst>
              </a:tr>
              <a:tr h="203375">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2234417156"/>
                  </a:ext>
                </a:extLst>
              </a:tr>
              <a:tr h="203375">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1896136858"/>
                  </a:ext>
                </a:extLst>
              </a:tr>
              <a:tr h="287187">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TOPLAM Ders Yükü (saat) (Ön lisans ve Lisans)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289198577"/>
                  </a:ext>
                </a:extLst>
              </a:tr>
              <a:tr h="203375">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2686940478"/>
                  </a:ext>
                </a:extLst>
              </a:tr>
              <a:tr h="427794">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Hariç)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3280426310"/>
                  </a:ext>
                </a:extLst>
              </a:tr>
              <a:tr h="427794">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Dahil)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3453871493"/>
                  </a:ext>
                </a:extLst>
              </a:tr>
              <a:tr h="203150">
                <a:tc gridSpan="5">
                  <a:txBody>
                    <a:bodyPr/>
                    <a:lstStyle/>
                    <a:p>
                      <a:pPr>
                        <a:lnSpc>
                          <a:spcPct val="107000"/>
                        </a:lnSpc>
                        <a:spcAft>
                          <a:spcPts val="800"/>
                        </a:spcAft>
                      </a:pPr>
                      <a:r>
                        <a:rPr lang="tr-TR" sz="1200" dirty="0">
                          <a:solidFill>
                            <a:srgbClr val="FF0000"/>
                          </a:solidFill>
                          <a:effectLst/>
                          <a:latin typeface="+mn-lt"/>
                        </a:rPr>
                        <a:t>*: Her bir satırın karşısına o yıla ait toplam</a:t>
                      </a:r>
                      <a:r>
                        <a:rPr lang="tr-TR" sz="1100" dirty="0">
                          <a:effectLst/>
                          <a:latin typeface="+mn-lt"/>
                        </a:rPr>
                        <a:t> </a:t>
                      </a:r>
                      <a:r>
                        <a:rPr lang="tr-TR" sz="1200" dirty="0">
                          <a:solidFill>
                            <a:srgbClr val="FF0000"/>
                          </a:solidFill>
                          <a:effectLst/>
                          <a:latin typeface="+mn-lt"/>
                        </a:rPr>
                        <a:t>sayıyı yazınız.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512775"/>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782" y="6320598"/>
            <a:ext cx="367608" cy="372713"/>
          </a:xfrm>
          <a:prstGeom prst="rect">
            <a:avLst/>
          </a:prstGeom>
        </p:spPr>
      </p:pic>
    </p:spTree>
    <p:extLst>
      <p:ext uri="{BB962C8B-B14F-4D97-AF65-F5344CB8AC3E}">
        <p14:creationId xmlns:p14="http://schemas.microsoft.com/office/powerpoint/2010/main" val="302478980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32500" lnSpcReduction="20000"/>
          </a:bodyPr>
          <a:lstStyle/>
          <a:p>
            <a:r>
              <a:rPr lang="tr-TR" sz="24000" b="1" dirty="0">
                <a:solidFill>
                  <a:srgbClr val="FF0000"/>
                </a:solidFill>
              </a:rPr>
              <a:t>EĞİTİM ÖĞRETİM</a:t>
            </a:r>
          </a:p>
          <a:p>
            <a:endParaRPr lang="tr-TR" sz="9600" b="1" dirty="0">
              <a:solidFill>
                <a:srgbClr val="FF0000"/>
              </a:solidFill>
            </a:endParaRPr>
          </a:p>
          <a:p>
            <a:endParaRPr lang="tr-TR" sz="9600" b="1" dirty="0">
              <a:solidFill>
                <a:srgbClr val="FF0000"/>
              </a:solidFill>
            </a:endParaRPr>
          </a:p>
          <a:p>
            <a:r>
              <a:rPr lang="tr-TR" sz="9600" b="1" dirty="0">
                <a:solidFill>
                  <a:srgbClr val="3333FF"/>
                </a:solidFill>
              </a:rPr>
              <a:t>PROGRAMLAR VE ÖĞRENCİ </a:t>
            </a: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11</a:t>
            </a:fld>
            <a:endParaRPr lang="tr-TR"/>
          </a:p>
        </p:txBody>
      </p:sp>
    </p:spTree>
    <p:extLst>
      <p:ext uri="{BB962C8B-B14F-4D97-AF65-F5344CB8AC3E}">
        <p14:creationId xmlns:p14="http://schemas.microsoft.com/office/powerpoint/2010/main" val="14794906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51235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a:t>
            </a:r>
            <a:r>
              <a:rPr lang="tr-TR" sz="2800" b="1" dirty="0">
                <a:solidFill>
                  <a:srgbClr val="3333FF"/>
                </a:solidFill>
                <a:cs typeface="Calibri" pitchFamily="34" charset="0"/>
              </a:rPr>
              <a:t>(Sadece TÖMER) </a:t>
            </a:r>
            <a:endParaRPr lang="tr-TR" sz="2800" dirty="0">
              <a:solidFill>
                <a:srgbClr val="3333FF"/>
              </a:solidFill>
            </a:endParaRPr>
          </a:p>
        </p:txBody>
      </p:sp>
      <p:sp>
        <p:nvSpPr>
          <p:cNvPr id="7" name="Veri Yer Tutucusu 6"/>
          <p:cNvSpPr>
            <a:spLocks noGrp="1"/>
          </p:cNvSpPr>
          <p:nvPr>
            <p:ph type="dt" sz="half" idx="10"/>
          </p:nvPr>
        </p:nvSpPr>
        <p:spPr/>
        <p:txBody>
          <a:bodyPr/>
          <a:lstStyle/>
          <a:p>
            <a:fld id="{E89BDB40-2604-4DE2-BEE6-BBE360735621}" type="datetime1">
              <a:rPr lang="tr-TR" smtClean="0"/>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12</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005029236"/>
              </p:ext>
            </p:extLst>
          </p:nvPr>
        </p:nvGraphicFramePr>
        <p:xfrm>
          <a:off x="419738" y="1908314"/>
          <a:ext cx="11274492" cy="3106347"/>
        </p:xfrm>
        <a:graphic>
          <a:graphicData uri="http://schemas.openxmlformats.org/drawingml/2006/table">
            <a:tbl>
              <a:tblPr>
                <a:tableStyleId>{BDBED569-4797-4DF1-A0F4-6AAB3CD982D8}</a:tableStyleId>
              </a:tblPr>
              <a:tblGrid>
                <a:gridCol w="4708382">
                  <a:extLst>
                    <a:ext uri="{9D8B030D-6E8A-4147-A177-3AD203B41FA5}">
                      <a16:colId xmlns:a16="http://schemas.microsoft.com/office/drawing/2014/main" val="4031943182"/>
                    </a:ext>
                  </a:extLst>
                </a:gridCol>
                <a:gridCol w="3367589">
                  <a:extLst>
                    <a:ext uri="{9D8B030D-6E8A-4147-A177-3AD203B41FA5}">
                      <a16:colId xmlns:a16="http://schemas.microsoft.com/office/drawing/2014/main" val="439096765"/>
                    </a:ext>
                  </a:extLst>
                </a:gridCol>
                <a:gridCol w="3198521">
                  <a:extLst>
                    <a:ext uri="{9D8B030D-6E8A-4147-A177-3AD203B41FA5}">
                      <a16:colId xmlns:a16="http://schemas.microsoft.com/office/drawing/2014/main" val="3479568610"/>
                    </a:ext>
                  </a:extLst>
                </a:gridCol>
              </a:tblGrid>
              <a:tr h="521814">
                <a:tc>
                  <a:txBody>
                    <a:bodyPr/>
                    <a:lstStyle/>
                    <a:p>
                      <a:pPr algn="ctr">
                        <a:lnSpc>
                          <a:spcPct val="107000"/>
                        </a:lnSpc>
                        <a:spcAft>
                          <a:spcPts val="0"/>
                        </a:spcAft>
                      </a:pPr>
                      <a:r>
                        <a:rPr lang="tr-TR" sz="1800" b="1" dirty="0">
                          <a:solidFill>
                            <a:srgbClr val="FF0000"/>
                          </a:solidFill>
                          <a:effectLst/>
                        </a:rPr>
                        <a:t>Program Adı*</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rPr>
                        <a:t>2024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rPr>
                        <a:t>2025 (Güz Dönemi)</a:t>
                      </a:r>
                      <a:endPar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5395528"/>
                  </a:ext>
                </a:extLst>
              </a:tr>
              <a:tr h="369219">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26391733"/>
                  </a:ext>
                </a:extLst>
              </a:tr>
              <a:tr h="369219">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73894566"/>
                  </a:ext>
                </a:extLst>
              </a:tr>
              <a:tr h="369219">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65541226"/>
                  </a:ext>
                </a:extLst>
              </a:tr>
              <a:tr h="369219">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8332303"/>
                  </a:ext>
                </a:extLst>
              </a:tr>
              <a:tr h="369219">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6407344"/>
                  </a:ext>
                </a:extLst>
              </a:tr>
              <a:tr h="369219">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7648266"/>
                  </a:ext>
                </a:extLst>
              </a:tr>
              <a:tr h="369219">
                <a:tc>
                  <a:txBody>
                    <a:bodyPr/>
                    <a:lstStyle/>
                    <a:p>
                      <a:pPr algn="r">
                        <a:lnSpc>
                          <a:spcPct val="107000"/>
                        </a:lnSpc>
                        <a:spcAft>
                          <a:spcPts val="0"/>
                        </a:spcAft>
                      </a:pPr>
                      <a:r>
                        <a:rPr lang="tr-TR" sz="1100" dirty="0">
                          <a:effectLst/>
                        </a:rPr>
                        <a:t> </a:t>
                      </a:r>
                      <a:r>
                        <a:rPr lang="tr-TR" sz="1100" b="1" dirty="0">
                          <a:solidFill>
                            <a:srgbClr val="FF0000"/>
                          </a:solidFill>
                          <a:effectLst/>
                        </a:rPr>
                        <a:t>TOPLAM</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3810" marR="3810" marT="381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17970296"/>
                  </a:ext>
                </a:extLst>
              </a:tr>
            </a:tbl>
          </a:graphicData>
        </a:graphic>
      </p:graphicFrame>
      <p:sp>
        <p:nvSpPr>
          <p:cNvPr id="5" name="Metin kutusu 4"/>
          <p:cNvSpPr txBox="1"/>
          <p:nvPr/>
        </p:nvSpPr>
        <p:spPr>
          <a:xfrm>
            <a:off x="419738" y="5730261"/>
            <a:ext cx="7751911" cy="307777"/>
          </a:xfrm>
          <a:prstGeom prst="rect">
            <a:avLst/>
          </a:prstGeom>
          <a:noFill/>
        </p:spPr>
        <p:txBody>
          <a:bodyPr wrap="square" rtlCol="0">
            <a:spAutoFit/>
          </a:bodyPr>
          <a:lstStyle/>
          <a:p>
            <a:r>
              <a:rPr lang="tr-TR" sz="1400" b="1" i="1" dirty="0">
                <a:solidFill>
                  <a:srgbClr val="C00000"/>
                </a:solidFill>
              </a:rPr>
              <a:t>*Program sayısı kadar satır ekleyiniz. </a:t>
            </a:r>
          </a:p>
        </p:txBody>
      </p:sp>
    </p:spTree>
    <p:extLst>
      <p:ext uri="{BB962C8B-B14F-4D97-AF65-F5344CB8AC3E}">
        <p14:creationId xmlns:p14="http://schemas.microsoft.com/office/powerpoint/2010/main" val="152618254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60676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(Cinsiyete Göre Dağılımı) </a:t>
            </a:r>
            <a:r>
              <a:rPr lang="tr-TR" sz="2800" b="1" dirty="0">
                <a:solidFill>
                  <a:srgbClr val="3333FF"/>
                </a:solidFill>
                <a:cs typeface="Calibri" pitchFamily="34" charset="0"/>
              </a:rPr>
              <a:t>(Sadece TÖMER) </a:t>
            </a:r>
            <a:r>
              <a:rPr lang="tr-TR" sz="2800" b="1" dirty="0">
                <a:solidFill>
                  <a:srgbClr val="FF0000"/>
                </a:solidFill>
                <a:cs typeface="Calibri" pitchFamily="34" charset="0"/>
              </a:rPr>
              <a:t>  </a:t>
            </a:r>
            <a:endParaRPr lang="tr-TR" sz="2800" dirty="0">
              <a:solidFill>
                <a:srgbClr val="FF0000"/>
              </a:solidFill>
            </a:endParaRPr>
          </a:p>
        </p:txBody>
      </p:sp>
      <p:sp>
        <p:nvSpPr>
          <p:cNvPr id="7" name="Veri Yer Tutucusu 6"/>
          <p:cNvSpPr>
            <a:spLocks noGrp="1"/>
          </p:cNvSpPr>
          <p:nvPr>
            <p:ph type="dt" sz="half" idx="10"/>
          </p:nvPr>
        </p:nvSpPr>
        <p:spPr/>
        <p:txBody>
          <a:bodyPr/>
          <a:lstStyle/>
          <a:p>
            <a:fld id="{E89BDB40-2604-4DE2-BEE6-BBE360735621}" type="datetime1">
              <a:rPr lang="tr-TR" smtClean="0"/>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13</a:t>
            </a:fld>
            <a:endParaRPr lang="tr-TR"/>
          </a:p>
        </p:txBody>
      </p:sp>
      <p:sp>
        <p:nvSpPr>
          <p:cNvPr id="5" name="Metin kutusu 4"/>
          <p:cNvSpPr txBox="1"/>
          <p:nvPr/>
        </p:nvSpPr>
        <p:spPr>
          <a:xfrm>
            <a:off x="427384" y="5450236"/>
            <a:ext cx="7751911" cy="307777"/>
          </a:xfrm>
          <a:prstGeom prst="rect">
            <a:avLst/>
          </a:prstGeom>
          <a:noFill/>
        </p:spPr>
        <p:txBody>
          <a:bodyPr wrap="square" rtlCol="0">
            <a:spAutoFit/>
          </a:bodyPr>
          <a:lstStyle/>
          <a:p>
            <a:r>
              <a:rPr lang="tr-TR" sz="1400" b="1" i="1" dirty="0">
                <a:solidFill>
                  <a:srgbClr val="C00000"/>
                </a:solidFill>
              </a:rPr>
              <a:t>*Program sayısı kadar satır ekleyiniz. </a:t>
            </a:r>
          </a:p>
        </p:txBody>
      </p:sp>
      <p:graphicFrame>
        <p:nvGraphicFramePr>
          <p:cNvPr id="4" name="Tablo 3"/>
          <p:cNvGraphicFramePr>
            <a:graphicFrameLocks noGrp="1"/>
          </p:cNvGraphicFramePr>
          <p:nvPr>
            <p:extLst>
              <p:ext uri="{D42A27DB-BD31-4B8C-83A1-F6EECF244321}">
                <p14:modId xmlns:p14="http://schemas.microsoft.com/office/powerpoint/2010/main" val="1082862712"/>
              </p:ext>
            </p:extLst>
          </p:nvPr>
        </p:nvGraphicFramePr>
        <p:xfrm>
          <a:off x="427383" y="2077284"/>
          <a:ext cx="11266847" cy="3193217"/>
        </p:xfrm>
        <a:graphic>
          <a:graphicData uri="http://schemas.openxmlformats.org/drawingml/2006/table">
            <a:tbl>
              <a:tblPr>
                <a:tableStyleId>{BDBED569-4797-4DF1-A0F4-6AAB3CD982D8}</a:tableStyleId>
              </a:tblPr>
              <a:tblGrid>
                <a:gridCol w="4782983">
                  <a:extLst>
                    <a:ext uri="{9D8B030D-6E8A-4147-A177-3AD203B41FA5}">
                      <a16:colId xmlns:a16="http://schemas.microsoft.com/office/drawing/2014/main" val="4174588668"/>
                    </a:ext>
                  </a:extLst>
                </a:gridCol>
                <a:gridCol w="901729">
                  <a:extLst>
                    <a:ext uri="{9D8B030D-6E8A-4147-A177-3AD203B41FA5}">
                      <a16:colId xmlns:a16="http://schemas.microsoft.com/office/drawing/2014/main" val="2583248819"/>
                    </a:ext>
                  </a:extLst>
                </a:gridCol>
                <a:gridCol w="987609">
                  <a:extLst>
                    <a:ext uri="{9D8B030D-6E8A-4147-A177-3AD203B41FA5}">
                      <a16:colId xmlns:a16="http://schemas.microsoft.com/office/drawing/2014/main" val="2002374087"/>
                    </a:ext>
                  </a:extLst>
                </a:gridCol>
                <a:gridCol w="1331124">
                  <a:extLst>
                    <a:ext uri="{9D8B030D-6E8A-4147-A177-3AD203B41FA5}">
                      <a16:colId xmlns:a16="http://schemas.microsoft.com/office/drawing/2014/main" val="2018321977"/>
                    </a:ext>
                  </a:extLst>
                </a:gridCol>
                <a:gridCol w="873103">
                  <a:extLst>
                    <a:ext uri="{9D8B030D-6E8A-4147-A177-3AD203B41FA5}">
                      <a16:colId xmlns:a16="http://schemas.microsoft.com/office/drawing/2014/main" val="3809454168"/>
                    </a:ext>
                  </a:extLst>
                </a:gridCol>
                <a:gridCol w="1030549">
                  <a:extLst>
                    <a:ext uri="{9D8B030D-6E8A-4147-A177-3AD203B41FA5}">
                      <a16:colId xmlns:a16="http://schemas.microsoft.com/office/drawing/2014/main" val="572787810"/>
                    </a:ext>
                  </a:extLst>
                </a:gridCol>
                <a:gridCol w="1359750">
                  <a:extLst>
                    <a:ext uri="{9D8B030D-6E8A-4147-A177-3AD203B41FA5}">
                      <a16:colId xmlns:a16="http://schemas.microsoft.com/office/drawing/2014/main" val="2553092673"/>
                    </a:ext>
                  </a:extLst>
                </a:gridCol>
              </a:tblGrid>
              <a:tr h="375099">
                <a:tc rowSpan="2">
                  <a:txBody>
                    <a:bodyPr/>
                    <a:lstStyle/>
                    <a:p>
                      <a:pPr algn="ctr">
                        <a:lnSpc>
                          <a:spcPct val="107000"/>
                        </a:lnSpc>
                        <a:spcAft>
                          <a:spcPts val="0"/>
                        </a:spcAft>
                      </a:pPr>
                      <a:r>
                        <a:rPr lang="tr-TR" sz="1800" b="1" dirty="0">
                          <a:solidFill>
                            <a:srgbClr val="FF0000"/>
                          </a:solidFill>
                          <a:effectLst/>
                          <a:latin typeface="+mn-lt"/>
                        </a:rPr>
                        <a:t>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gridSpan="3">
                  <a:txBody>
                    <a:bodyPr/>
                    <a:lstStyle/>
                    <a:p>
                      <a:pPr algn="ctr">
                        <a:lnSpc>
                          <a:spcPct val="107000"/>
                        </a:lnSpc>
                        <a:spcAft>
                          <a:spcPts val="0"/>
                        </a:spcAft>
                      </a:pPr>
                      <a:r>
                        <a:rPr lang="tr-TR" sz="1800" b="1" dirty="0">
                          <a:solidFill>
                            <a:srgbClr val="FF0000"/>
                          </a:solidFill>
                          <a:effectLst/>
                          <a:latin typeface="+mn-lt"/>
                        </a:rPr>
                        <a:t>2024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800" b="1" dirty="0">
                          <a:solidFill>
                            <a:srgbClr val="FF0000"/>
                          </a:solidFill>
                          <a:effectLst/>
                          <a:latin typeface="+mn-lt"/>
                        </a:rPr>
                        <a:t>2025 (Güz Dönemi)</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57020204"/>
                  </a:ext>
                </a:extLst>
              </a:tr>
              <a:tr h="413306">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3810" marR="3810" marT="3810" marB="0" anchor="ctr"/>
                </a:tc>
                <a:tc>
                  <a:txBody>
                    <a:bodyPr/>
                    <a:lstStyle/>
                    <a:p>
                      <a:pPr algn="ctr">
                        <a:lnSpc>
                          <a:spcPct val="107000"/>
                        </a:lnSpc>
                        <a:spcAft>
                          <a:spcPts val="0"/>
                        </a:spcAft>
                      </a:pPr>
                      <a:r>
                        <a:rPr lang="tr-TR" sz="1800" b="1" dirty="0">
                          <a:solidFill>
                            <a:srgbClr val="FF0000"/>
                          </a:solidFill>
                          <a:effectLst/>
                          <a:latin typeface="+mn-lt"/>
                        </a:rPr>
                        <a:t>Kız</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Erkek</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07730427"/>
                  </a:ext>
                </a:extLst>
              </a:tr>
              <a:tr h="400802">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79520520"/>
                  </a:ext>
                </a:extLst>
              </a:tr>
              <a:tr h="400802">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67719453"/>
                  </a:ext>
                </a:extLst>
              </a:tr>
              <a:tr h="400802">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33600021"/>
                  </a:ext>
                </a:extLst>
              </a:tr>
              <a:tr h="400802">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87317"/>
                  </a:ext>
                </a:extLst>
              </a:tr>
              <a:tr h="400802">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27006957"/>
                  </a:ext>
                </a:extLst>
              </a:tr>
              <a:tr h="400802">
                <a:tc>
                  <a:txBody>
                    <a:bodyPr/>
                    <a:lstStyle/>
                    <a:p>
                      <a:pPr algn="r">
                        <a:lnSpc>
                          <a:spcPct val="107000"/>
                        </a:lnSpc>
                        <a:spcAft>
                          <a:spcPts val="0"/>
                        </a:spcAft>
                      </a:pPr>
                      <a:r>
                        <a:rPr lang="tr-TR" sz="1800" b="1" dirty="0">
                          <a:effectLst/>
                          <a:latin typeface="+mn-lt"/>
                        </a:rPr>
                        <a:t> </a:t>
                      </a:r>
                      <a:r>
                        <a:rPr lang="tr-TR" sz="1800" b="1" dirty="0">
                          <a:solidFill>
                            <a:srgbClr val="FF0000"/>
                          </a:solidFill>
                          <a:effectLst/>
                          <a:latin typeface="+mn-lt"/>
                        </a:rPr>
                        <a:t>TOPLAM</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effectLst/>
                        <a:latin typeface="+mn-lt"/>
                        <a:cs typeface="Times New Roman" panose="02020603050405020304" pitchFamily="18" charset="0"/>
                      </a:endParaRPr>
                    </a:p>
                  </a:txBody>
                  <a:tcPr marL="3810" marR="3810" marT="381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effectLst/>
                          <a:latin typeface="+mn-lt"/>
                        </a:rPr>
                        <a:t> </a:t>
                      </a:r>
                      <a:endParaRPr lang="tr-TR" sz="18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effectLst/>
                          <a:latin typeface="+mn-lt"/>
                        </a:rPr>
                        <a:t> </a:t>
                      </a: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64167752"/>
                  </a:ext>
                </a:extLst>
              </a:tr>
            </a:tbl>
          </a:graphicData>
        </a:graphic>
      </p:graphicFrame>
    </p:spTree>
    <p:extLst>
      <p:ext uri="{BB962C8B-B14F-4D97-AF65-F5344CB8AC3E}">
        <p14:creationId xmlns:p14="http://schemas.microsoft.com/office/powerpoint/2010/main" val="3176402884"/>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Üyesi/Elemanı Başına Düşen Öğrenci Sayısı </a:t>
            </a:r>
            <a:br>
              <a:rPr lang="tr-TR" sz="2800" b="1" dirty="0">
                <a:solidFill>
                  <a:srgbClr val="3333FF"/>
                </a:solidFill>
              </a:rPr>
            </a:br>
            <a:r>
              <a:rPr lang="tr-TR" sz="1800" b="1" i="1" dirty="0">
                <a:solidFill>
                  <a:srgbClr val="FF0000"/>
                </a:solidFill>
              </a:rPr>
              <a:t>(Programdaki ön lisans, lisans ve lisansüstü toplam öğrenci sayısı) </a:t>
            </a:r>
            <a:r>
              <a:rPr lang="tr-TR" sz="1800" b="1" dirty="0">
                <a:solidFill>
                  <a:srgbClr val="3333FF"/>
                </a:solidFill>
                <a:cs typeface="Calibri" pitchFamily="34" charset="0"/>
              </a:rPr>
              <a:t>(Sadece TÖMER) </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fld id="{E89BDB40-2604-4DE2-BEE6-BBE360735621}" type="datetime1">
              <a:rPr lang="tr-TR" smtClean="0"/>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14</a:t>
            </a:fld>
            <a:endParaRPr lang="tr-TR"/>
          </a:p>
        </p:txBody>
      </p:sp>
      <p:sp>
        <p:nvSpPr>
          <p:cNvPr id="5" name="Metin kutusu 4"/>
          <p:cNvSpPr txBox="1"/>
          <p:nvPr/>
        </p:nvSpPr>
        <p:spPr>
          <a:xfrm>
            <a:off x="439616" y="5946161"/>
            <a:ext cx="7751911" cy="307777"/>
          </a:xfrm>
          <a:prstGeom prst="rect">
            <a:avLst/>
          </a:prstGeom>
          <a:noFill/>
        </p:spPr>
        <p:txBody>
          <a:bodyPr wrap="square" rtlCol="0">
            <a:spAutoFit/>
          </a:bodyPr>
          <a:lstStyle/>
          <a:p>
            <a:r>
              <a:rPr lang="tr-TR" sz="1400" b="1" i="1" dirty="0">
                <a:solidFill>
                  <a:srgbClr val="C00000"/>
                </a:solidFill>
              </a:rPr>
              <a:t>Program sayısı kadar satır ekleyiniz. </a:t>
            </a:r>
          </a:p>
        </p:txBody>
      </p:sp>
      <p:graphicFrame>
        <p:nvGraphicFramePr>
          <p:cNvPr id="3" name="Tablo 2"/>
          <p:cNvGraphicFramePr>
            <a:graphicFrameLocks noGrp="1"/>
          </p:cNvGraphicFramePr>
          <p:nvPr>
            <p:extLst>
              <p:ext uri="{D42A27DB-BD31-4B8C-83A1-F6EECF244321}">
                <p14:modId xmlns:p14="http://schemas.microsoft.com/office/powerpoint/2010/main" val="2934112085"/>
              </p:ext>
            </p:extLst>
          </p:nvPr>
        </p:nvGraphicFramePr>
        <p:xfrm>
          <a:off x="674256" y="1981200"/>
          <a:ext cx="11019975" cy="3862548"/>
        </p:xfrm>
        <a:graphic>
          <a:graphicData uri="http://schemas.openxmlformats.org/drawingml/2006/table">
            <a:tbl>
              <a:tblPr>
                <a:tableStyleId>{BDBED569-4797-4DF1-A0F4-6AAB3CD982D8}</a:tableStyleId>
              </a:tblPr>
              <a:tblGrid>
                <a:gridCol w="2700227">
                  <a:extLst>
                    <a:ext uri="{9D8B030D-6E8A-4147-A177-3AD203B41FA5}">
                      <a16:colId xmlns:a16="http://schemas.microsoft.com/office/drawing/2014/main" val="1268676462"/>
                    </a:ext>
                  </a:extLst>
                </a:gridCol>
                <a:gridCol w="1995711">
                  <a:extLst>
                    <a:ext uri="{9D8B030D-6E8A-4147-A177-3AD203B41FA5}">
                      <a16:colId xmlns:a16="http://schemas.microsoft.com/office/drawing/2014/main" val="611782414"/>
                    </a:ext>
                  </a:extLst>
                </a:gridCol>
                <a:gridCol w="2301402">
                  <a:extLst>
                    <a:ext uri="{9D8B030D-6E8A-4147-A177-3AD203B41FA5}">
                      <a16:colId xmlns:a16="http://schemas.microsoft.com/office/drawing/2014/main" val="4177927253"/>
                    </a:ext>
                  </a:extLst>
                </a:gridCol>
                <a:gridCol w="1815072">
                  <a:extLst>
                    <a:ext uri="{9D8B030D-6E8A-4147-A177-3AD203B41FA5}">
                      <a16:colId xmlns:a16="http://schemas.microsoft.com/office/drawing/2014/main" val="2528845296"/>
                    </a:ext>
                  </a:extLst>
                </a:gridCol>
                <a:gridCol w="2207563">
                  <a:extLst>
                    <a:ext uri="{9D8B030D-6E8A-4147-A177-3AD203B41FA5}">
                      <a16:colId xmlns:a16="http://schemas.microsoft.com/office/drawing/2014/main" val="1821111739"/>
                    </a:ext>
                  </a:extLst>
                </a:gridCol>
              </a:tblGrid>
              <a:tr h="454056">
                <a:tc rowSpan="2">
                  <a:txBody>
                    <a:bodyPr/>
                    <a:lstStyle/>
                    <a:p>
                      <a:pPr algn="ctr">
                        <a:lnSpc>
                          <a:spcPct val="107000"/>
                        </a:lnSpc>
                        <a:spcAft>
                          <a:spcPts val="800"/>
                        </a:spcAft>
                      </a:pPr>
                      <a:r>
                        <a:rPr lang="tr-TR" sz="1600" b="1" dirty="0">
                          <a:solidFill>
                            <a:srgbClr val="3333FF"/>
                          </a:solidFill>
                          <a:effectLst/>
                          <a:latin typeface="+mn-lt"/>
                        </a:rPr>
                        <a:t>Program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800"/>
                        </a:spcAft>
                      </a:pPr>
                      <a:r>
                        <a:rPr lang="tr-TR" sz="2000" b="1" dirty="0">
                          <a:solidFill>
                            <a:srgbClr val="3333FF"/>
                          </a:solidFill>
                          <a:effectLst/>
                          <a:latin typeface="+mn-lt"/>
                        </a:rPr>
                        <a:t>2024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tc gridSpan="2">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4163702358"/>
                  </a:ext>
                </a:extLst>
              </a:tr>
              <a:tr h="500424">
                <a:tc vMerge="1">
                  <a:txBody>
                    <a:bodyPr/>
                    <a:lstStyle/>
                    <a:p>
                      <a:endParaRPr lang="tr-TR"/>
                    </a:p>
                  </a:txBody>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4898360"/>
                  </a:ext>
                </a:extLst>
              </a:tr>
              <a:tr h="484678">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0074725"/>
                  </a:ext>
                </a:extLst>
              </a:tr>
              <a:tr h="484678">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1446727"/>
                  </a:ext>
                </a:extLst>
              </a:tr>
              <a:tr h="484678">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83367481"/>
                  </a:ext>
                </a:extLst>
              </a:tr>
              <a:tr h="484678">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8929418"/>
                  </a:ext>
                </a:extLst>
              </a:tr>
              <a:tr h="484678">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21239640"/>
                  </a:ext>
                </a:extLst>
              </a:tr>
              <a:tr h="484678">
                <a:tc>
                  <a:txBody>
                    <a:bodyPr/>
                    <a:lstStyle/>
                    <a:p>
                      <a:pPr algn="r">
                        <a:lnSpc>
                          <a:spcPct val="107000"/>
                        </a:lnSpc>
                        <a:spcAft>
                          <a:spcPts val="800"/>
                        </a:spcAft>
                      </a:pPr>
                      <a:r>
                        <a:rPr lang="tr-TR" sz="1100" b="1" dirty="0">
                          <a:solidFill>
                            <a:srgbClr val="FF0000"/>
                          </a:solidFill>
                          <a:effectLst/>
                        </a:rPr>
                        <a:t> BİRİM ORTALAMASI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800"/>
                        </a:spcAft>
                      </a:pPr>
                      <a:r>
                        <a:rPr lang="tr-TR" sz="1100" b="1" dirty="0">
                          <a:solidFill>
                            <a:srgbClr val="FF0000"/>
                          </a:solidFill>
                          <a:effectLst/>
                        </a:rPr>
                        <a:t> </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71173811"/>
                  </a:ext>
                </a:extLst>
              </a:tr>
            </a:tbl>
          </a:graphicData>
        </a:graphic>
      </p:graphicFrame>
    </p:spTree>
    <p:extLst>
      <p:ext uri="{BB962C8B-B14F-4D97-AF65-F5344CB8AC3E}">
        <p14:creationId xmlns:p14="http://schemas.microsoft.com/office/powerpoint/2010/main" val="117582849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DF2DDB-9147-1331-C942-A70A278F00EE}"/>
              </a:ext>
            </a:extLst>
          </p:cNvPr>
          <p:cNvSpPr>
            <a:spLocks noGrp="1"/>
          </p:cNvSpPr>
          <p:nvPr>
            <p:ph type="title"/>
          </p:nvPr>
        </p:nvSpPr>
        <p:spPr>
          <a:xfrm>
            <a:off x="478485" y="847035"/>
            <a:ext cx="10306877" cy="511839"/>
          </a:xfrm>
        </p:spPr>
        <p:txBody>
          <a:bodyPr>
            <a:noAutofit/>
          </a:bodyPr>
          <a:lstStyle/>
          <a:p>
            <a:pPr algn="ctr"/>
            <a:r>
              <a:rPr lang="tr-TR" sz="3200" b="1" dirty="0">
                <a:solidFill>
                  <a:srgbClr val="FF0000"/>
                </a:solidFill>
                <a:latin typeface="+mn-lt"/>
                <a:cs typeface="Calibri" panose="020F0502020204030204" pitchFamily="34" charset="0"/>
              </a:rPr>
              <a:t>Yabancı Uyruklu Öğrenci Sayısı </a:t>
            </a:r>
            <a:r>
              <a:rPr lang="tr-TR" sz="3200" b="1" dirty="0">
                <a:solidFill>
                  <a:srgbClr val="3333FF"/>
                </a:solidFill>
                <a:latin typeface="+mn-lt"/>
                <a:cs typeface="Calibri" pitchFamily="34" charset="0"/>
              </a:rPr>
              <a:t>(Sadece TÖMER) </a:t>
            </a:r>
            <a:endParaRPr lang="tr-TR" sz="3200" dirty="0">
              <a:solidFill>
                <a:srgbClr val="FF0000"/>
              </a:solidFill>
              <a:latin typeface="+mn-lt"/>
            </a:endParaRPr>
          </a:p>
        </p:txBody>
      </p:sp>
      <p:sp>
        <p:nvSpPr>
          <p:cNvPr id="3" name="Veri Yer Tutucusu 2"/>
          <p:cNvSpPr>
            <a:spLocks noGrp="1"/>
          </p:cNvSpPr>
          <p:nvPr>
            <p:ph type="dt" sz="half" idx="10"/>
          </p:nvPr>
        </p:nvSpPr>
        <p:spPr/>
        <p:txBody>
          <a:bodyPr/>
          <a:lstStyle/>
          <a:p>
            <a:fld id="{B17F653B-1A74-4BC2-8455-8613C38E416B}"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15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680701114"/>
              </p:ext>
            </p:extLst>
          </p:nvPr>
        </p:nvGraphicFramePr>
        <p:xfrm>
          <a:off x="241540" y="1894113"/>
          <a:ext cx="11605903" cy="3950339"/>
        </p:xfrm>
        <a:graphic>
          <a:graphicData uri="http://schemas.openxmlformats.org/drawingml/2006/table">
            <a:tbl>
              <a:tblPr firstRow="1" firstCol="1" bandRow="1">
                <a:tableStyleId>{BC89EF96-8CEA-46FF-86C4-4CE0E7609802}</a:tableStyleId>
              </a:tblPr>
              <a:tblGrid>
                <a:gridCol w="2748650">
                  <a:extLst>
                    <a:ext uri="{9D8B030D-6E8A-4147-A177-3AD203B41FA5}">
                      <a16:colId xmlns:a16="http://schemas.microsoft.com/office/drawing/2014/main" val="926914233"/>
                    </a:ext>
                  </a:extLst>
                </a:gridCol>
                <a:gridCol w="4147339">
                  <a:extLst>
                    <a:ext uri="{9D8B030D-6E8A-4147-A177-3AD203B41FA5}">
                      <a16:colId xmlns:a16="http://schemas.microsoft.com/office/drawing/2014/main" val="1865326995"/>
                    </a:ext>
                  </a:extLst>
                </a:gridCol>
                <a:gridCol w="3233706">
                  <a:extLst>
                    <a:ext uri="{9D8B030D-6E8A-4147-A177-3AD203B41FA5}">
                      <a16:colId xmlns:a16="http://schemas.microsoft.com/office/drawing/2014/main" val="4191785303"/>
                    </a:ext>
                  </a:extLst>
                </a:gridCol>
                <a:gridCol w="1476208">
                  <a:extLst>
                    <a:ext uri="{9D8B030D-6E8A-4147-A177-3AD203B41FA5}">
                      <a16:colId xmlns:a16="http://schemas.microsoft.com/office/drawing/2014/main" val="391498586"/>
                    </a:ext>
                  </a:extLst>
                </a:gridCol>
              </a:tblGrid>
              <a:tr h="293731">
                <a:tc>
                  <a:txBody>
                    <a:bodyPr/>
                    <a:lstStyle/>
                    <a:p>
                      <a:pPr algn="ctr">
                        <a:lnSpc>
                          <a:spcPct val="107000"/>
                        </a:lnSpc>
                        <a:spcAft>
                          <a:spcPts val="0"/>
                        </a:spcAft>
                      </a:pPr>
                      <a:r>
                        <a:rPr lang="tr-TR" sz="1800" kern="1200" dirty="0">
                          <a:solidFill>
                            <a:srgbClr val="FF0000"/>
                          </a:solidFill>
                          <a:effectLst/>
                        </a:rPr>
                        <a:t>Bölüm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kern="1200" dirty="0">
                          <a:solidFill>
                            <a:srgbClr val="FF0000"/>
                          </a:solidFill>
                          <a:effectLst/>
                        </a:rPr>
                        <a:t>Ana Bilim - Sanat Dalı/ Program Adı*</a:t>
                      </a:r>
                      <a:endParaRPr lang="tr-T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Ülkesi</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ctr">
                        <a:lnSpc>
                          <a:spcPct val="107000"/>
                        </a:lnSpc>
                        <a:spcAft>
                          <a:spcPts val="0"/>
                        </a:spcAft>
                      </a:pPr>
                      <a:r>
                        <a:rPr lang="tr-TR" sz="1800" dirty="0">
                          <a:solidFill>
                            <a:srgbClr val="FF0000"/>
                          </a:solidFill>
                          <a:effectLst/>
                        </a:rPr>
                        <a:t>Sayı</a:t>
                      </a:r>
                      <a:endPar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945659125"/>
                  </a:ext>
                </a:extLst>
              </a:tr>
              <a:tr h="261426">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444652296"/>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321703615"/>
                  </a:ext>
                </a:extLst>
              </a:tr>
              <a:tr h="261426">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267200893"/>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802609208"/>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386964973"/>
                  </a:ext>
                </a:extLst>
              </a:tr>
              <a:tr h="261426">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702369829"/>
                  </a:ext>
                </a:extLst>
              </a:tr>
              <a:tr h="261426">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794091487"/>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176942912"/>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096795995"/>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4190270351"/>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554194186"/>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745233896"/>
                  </a:ext>
                </a:extLst>
              </a:tr>
              <a:tr h="261426">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158744024"/>
                  </a:ext>
                </a:extLst>
              </a:tr>
              <a:tr h="258070">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r">
                        <a:lnSpc>
                          <a:spcPct val="107000"/>
                        </a:lnSpc>
                        <a:spcAft>
                          <a:spcPts val="0"/>
                        </a:spcAft>
                      </a:pP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9525" marB="0" anchor="ctr"/>
                </a:tc>
                <a:tc>
                  <a:txBody>
                    <a:bodyPr/>
                    <a:lstStyle/>
                    <a:p>
                      <a:pPr algn="r">
                        <a:lnSpc>
                          <a:spcPct val="107000"/>
                        </a:lnSpc>
                        <a:spcAft>
                          <a:spcPts val="0"/>
                        </a:spcAft>
                      </a:pPr>
                      <a:r>
                        <a:rPr lang="tr-TR" sz="1400" b="1" dirty="0">
                          <a:solidFill>
                            <a:srgbClr val="FF0000"/>
                          </a:solidFill>
                          <a:effectLst/>
                        </a:rPr>
                        <a:t> TOPLAM</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400" b="1" dirty="0">
                          <a:solidFill>
                            <a:srgbClr val="FF0000"/>
                          </a:solidFill>
                          <a:effectLst/>
                        </a:rPr>
                        <a:t> </a:t>
                      </a:r>
                      <a:endParaRPr lang="tr-TR"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75208150"/>
                  </a:ext>
                </a:extLst>
              </a:tr>
            </a:tbl>
          </a:graphicData>
        </a:graphic>
      </p:graphicFrame>
      <p:sp>
        <p:nvSpPr>
          <p:cNvPr id="7" name="Metin kutusu 6"/>
          <p:cNvSpPr txBox="1"/>
          <p:nvPr/>
        </p:nvSpPr>
        <p:spPr>
          <a:xfrm>
            <a:off x="407504" y="5864088"/>
            <a:ext cx="5824331" cy="307777"/>
          </a:xfrm>
          <a:prstGeom prst="rect">
            <a:avLst/>
          </a:prstGeom>
          <a:noFill/>
        </p:spPr>
        <p:txBody>
          <a:bodyPr wrap="square" rtlCol="0">
            <a:spAutoFit/>
          </a:bodyPr>
          <a:lstStyle/>
          <a:p>
            <a:r>
              <a:rPr lang="tr-TR" sz="1400" b="1" i="1" dirty="0">
                <a:solidFill>
                  <a:srgbClr val="C00000"/>
                </a:solidFill>
              </a:rPr>
              <a:t>*Her Ana Bilim - Sanat Dalı/ Program için ayrı satır ekleyiniz. </a:t>
            </a:r>
          </a:p>
        </p:txBody>
      </p:sp>
    </p:spTree>
    <p:extLst>
      <p:ext uri="{BB962C8B-B14F-4D97-AF65-F5344CB8AC3E}">
        <p14:creationId xmlns:p14="http://schemas.microsoft.com/office/powerpoint/2010/main" val="279494163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Altyapı ve Tesisler</a:t>
            </a:r>
          </a:p>
          <a:p>
            <a:endParaRPr lang="tr-TR" sz="9600" b="1" dirty="0">
              <a:solidFill>
                <a:srgbClr val="FF0000"/>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16</a:t>
            </a:fld>
            <a:endParaRPr lang="tr-TR"/>
          </a:p>
        </p:txBody>
      </p:sp>
    </p:spTree>
    <p:extLst>
      <p:ext uri="{BB962C8B-B14F-4D97-AF65-F5344CB8AC3E}">
        <p14:creationId xmlns:p14="http://schemas.microsoft.com/office/powerpoint/2010/main" val="385178473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298174" y="740229"/>
            <a:ext cx="10680402" cy="729220"/>
          </a:xfrm>
        </p:spPr>
        <p:txBody>
          <a:bodyPr>
            <a:normAutofit/>
          </a:bodyPr>
          <a:lstStyle/>
          <a:p>
            <a:pPr algn="ctr"/>
            <a:r>
              <a:rPr lang="tr-TR" sz="3200" b="1" dirty="0">
                <a:solidFill>
                  <a:srgbClr val="FF0000"/>
                </a:solidFill>
                <a:latin typeface="+mn-lt"/>
              </a:rPr>
              <a:t>Fiziksel Yapı: </a:t>
            </a:r>
            <a:r>
              <a:rPr lang="tr-TR" sz="3200" b="1" dirty="0">
                <a:solidFill>
                  <a:srgbClr val="3333FF"/>
                </a:solidFill>
                <a:latin typeface="+mn-lt"/>
              </a:rPr>
              <a:t>Eğitim Alanları (Derslikler)</a:t>
            </a:r>
            <a:endParaRPr lang="tr-TR" sz="32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17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110997193"/>
              </p:ext>
            </p:extLst>
          </p:nvPr>
        </p:nvGraphicFramePr>
        <p:xfrm>
          <a:off x="221647" y="1895087"/>
          <a:ext cx="11637843" cy="4677354"/>
        </p:xfrm>
        <a:graphic>
          <a:graphicData uri="http://schemas.openxmlformats.org/drawingml/2006/table">
            <a:tbl>
              <a:tblPr firstRow="1" firstCol="1" bandRow="1">
                <a:tableStyleId>{BDBED569-4797-4DF1-A0F4-6AAB3CD982D8}</a:tableStyleId>
              </a:tblPr>
              <a:tblGrid>
                <a:gridCol w="2445889">
                  <a:extLst>
                    <a:ext uri="{9D8B030D-6E8A-4147-A177-3AD203B41FA5}">
                      <a16:colId xmlns:a16="http://schemas.microsoft.com/office/drawing/2014/main" val="1220849960"/>
                    </a:ext>
                  </a:extLst>
                </a:gridCol>
                <a:gridCol w="596626">
                  <a:extLst>
                    <a:ext uri="{9D8B030D-6E8A-4147-A177-3AD203B41FA5}">
                      <a16:colId xmlns:a16="http://schemas.microsoft.com/office/drawing/2014/main" val="3833236595"/>
                    </a:ext>
                  </a:extLst>
                </a:gridCol>
                <a:gridCol w="556553">
                  <a:extLst>
                    <a:ext uri="{9D8B030D-6E8A-4147-A177-3AD203B41FA5}">
                      <a16:colId xmlns:a16="http://schemas.microsoft.com/office/drawing/2014/main" val="2496164022"/>
                    </a:ext>
                  </a:extLst>
                </a:gridCol>
                <a:gridCol w="1020347">
                  <a:extLst>
                    <a:ext uri="{9D8B030D-6E8A-4147-A177-3AD203B41FA5}">
                      <a16:colId xmlns:a16="http://schemas.microsoft.com/office/drawing/2014/main" val="4264679598"/>
                    </a:ext>
                  </a:extLst>
                </a:gridCol>
                <a:gridCol w="890485">
                  <a:extLst>
                    <a:ext uri="{9D8B030D-6E8A-4147-A177-3AD203B41FA5}">
                      <a16:colId xmlns:a16="http://schemas.microsoft.com/office/drawing/2014/main" val="2326609026"/>
                    </a:ext>
                  </a:extLst>
                </a:gridCol>
                <a:gridCol w="1011071">
                  <a:extLst>
                    <a:ext uri="{9D8B030D-6E8A-4147-A177-3AD203B41FA5}">
                      <a16:colId xmlns:a16="http://schemas.microsoft.com/office/drawing/2014/main" val="2640431626"/>
                    </a:ext>
                  </a:extLst>
                </a:gridCol>
                <a:gridCol w="1113106">
                  <a:extLst>
                    <a:ext uri="{9D8B030D-6E8A-4147-A177-3AD203B41FA5}">
                      <a16:colId xmlns:a16="http://schemas.microsoft.com/office/drawing/2014/main" val="1704569698"/>
                    </a:ext>
                  </a:extLst>
                </a:gridCol>
                <a:gridCol w="1210052">
                  <a:extLst>
                    <a:ext uri="{9D8B030D-6E8A-4147-A177-3AD203B41FA5}">
                      <a16:colId xmlns:a16="http://schemas.microsoft.com/office/drawing/2014/main" val="293221785"/>
                    </a:ext>
                  </a:extLst>
                </a:gridCol>
                <a:gridCol w="867745">
                  <a:extLst>
                    <a:ext uri="{9D8B030D-6E8A-4147-A177-3AD203B41FA5}">
                      <a16:colId xmlns:a16="http://schemas.microsoft.com/office/drawing/2014/main" val="1854097096"/>
                    </a:ext>
                  </a:extLst>
                </a:gridCol>
                <a:gridCol w="1030750">
                  <a:extLst>
                    <a:ext uri="{9D8B030D-6E8A-4147-A177-3AD203B41FA5}">
                      <a16:colId xmlns:a16="http://schemas.microsoft.com/office/drawing/2014/main" val="3090137349"/>
                    </a:ext>
                  </a:extLst>
                </a:gridCol>
                <a:gridCol w="895219">
                  <a:extLst>
                    <a:ext uri="{9D8B030D-6E8A-4147-A177-3AD203B41FA5}">
                      <a16:colId xmlns:a16="http://schemas.microsoft.com/office/drawing/2014/main" val="3414406660"/>
                    </a:ext>
                  </a:extLst>
                </a:gridCol>
              </a:tblGrid>
              <a:tr h="820195">
                <a:tc>
                  <a:txBody>
                    <a:bodyPr/>
                    <a:lstStyle/>
                    <a:p>
                      <a:pPr algn="ctr">
                        <a:lnSpc>
                          <a:spcPct val="107000"/>
                        </a:lnSpc>
                        <a:spcAft>
                          <a:spcPts val="0"/>
                        </a:spcAft>
                      </a:pPr>
                      <a:r>
                        <a:rPr lang="tr-TR" sz="1200" dirty="0">
                          <a:solidFill>
                            <a:srgbClr val="FF0000"/>
                          </a:solidFill>
                          <a:effectLst/>
                        </a:rPr>
                        <a:t>EĞİTİM ALANI</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Sayısı</a:t>
                      </a:r>
                    </a:p>
                    <a:p>
                      <a:pPr algn="ctr">
                        <a:lnSpc>
                          <a:spcPct val="107000"/>
                        </a:lnSpc>
                        <a:spcAft>
                          <a:spcPts val="0"/>
                        </a:spcAft>
                      </a:pPr>
                      <a:r>
                        <a:rPr lang="tr-TR" sz="1200" dirty="0">
                          <a:solidFill>
                            <a:srgbClr val="FF0000"/>
                          </a:solidFill>
                          <a:effectLst/>
                        </a:rPr>
                        <a:t>(Adet )</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Alanı (m</a:t>
                      </a:r>
                      <a:r>
                        <a:rPr lang="tr-TR" sz="1200" baseline="30000" dirty="0">
                          <a:solidFill>
                            <a:srgbClr val="FF0000"/>
                          </a:solidFill>
                          <a:effectLst/>
                        </a:rPr>
                        <a:t>2</a:t>
                      </a:r>
                      <a:r>
                        <a:rPr lang="tr-TR" sz="1200" dirty="0">
                          <a:solidFill>
                            <a:srgbClr val="FF0000"/>
                          </a:solidFill>
                          <a:effectLst/>
                        </a:rPr>
                        <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Kapasitesi </a:t>
                      </a:r>
                    </a:p>
                    <a:p>
                      <a:pPr algn="ctr">
                        <a:lnSpc>
                          <a:spcPct val="107000"/>
                        </a:lnSpc>
                        <a:spcAft>
                          <a:spcPts val="0"/>
                        </a:spcAft>
                      </a:pPr>
                      <a:r>
                        <a:rPr lang="tr-TR" sz="1200" dirty="0">
                          <a:solidFill>
                            <a:srgbClr val="FF0000"/>
                          </a:solidFill>
                          <a:effectLst/>
                        </a:rPr>
                        <a:t>(Kişi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Haftalık Kullanım Süresi (Saat)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ve 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Akılla Tahta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Kablolu İnternet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err="1">
                          <a:solidFill>
                            <a:srgbClr val="FF0000"/>
                          </a:solidFill>
                          <a:effectLst/>
                        </a:rPr>
                        <a:t>Wi</a:t>
                      </a:r>
                      <a:r>
                        <a:rPr lang="tr-TR" sz="1200" dirty="0">
                          <a:solidFill>
                            <a:srgbClr val="FF0000"/>
                          </a:solidFill>
                          <a:effectLst/>
                        </a:rPr>
                        <a:t>-Fi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85262423"/>
                  </a:ext>
                </a:extLst>
              </a:tr>
              <a:tr h="280535">
                <a:tc>
                  <a:txBody>
                    <a:bodyPr/>
                    <a:lstStyle/>
                    <a:p>
                      <a:pPr marL="36000">
                        <a:lnSpc>
                          <a:spcPct val="100000"/>
                        </a:lnSpc>
                        <a:spcAft>
                          <a:spcPts val="0"/>
                        </a:spcAft>
                      </a:pPr>
                      <a:r>
                        <a:rPr lang="tr-TR" sz="1400" b="1" dirty="0">
                          <a:effectLst/>
                        </a:rPr>
                        <a:t>Amfi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163054121"/>
                  </a:ext>
                </a:extLst>
              </a:tr>
              <a:tr h="280535">
                <a:tc>
                  <a:txBody>
                    <a:bodyPr/>
                    <a:lstStyle/>
                    <a:p>
                      <a:pPr marL="36000">
                        <a:lnSpc>
                          <a:spcPct val="100000"/>
                        </a:lnSpc>
                        <a:spcAft>
                          <a:spcPts val="0"/>
                        </a:spcAft>
                      </a:pPr>
                      <a:r>
                        <a:rPr lang="tr-TR" sz="1400" b="1" dirty="0">
                          <a:effectLst/>
                        </a:rPr>
                        <a:t>Sınıf</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3771217419"/>
                  </a:ext>
                </a:extLst>
              </a:tr>
              <a:tr h="280535">
                <a:tc>
                  <a:txBody>
                    <a:bodyPr/>
                    <a:lstStyle/>
                    <a:p>
                      <a:pPr marL="36000">
                        <a:lnSpc>
                          <a:spcPct val="100000"/>
                        </a:lnSpc>
                        <a:spcAft>
                          <a:spcPts val="0"/>
                        </a:spcAft>
                      </a:pPr>
                      <a:r>
                        <a:rPr lang="tr-TR" sz="1400" b="1" dirty="0">
                          <a:effectLst/>
                        </a:rPr>
                        <a:t>Atölye</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3395020696"/>
                  </a:ext>
                </a:extLst>
              </a:tr>
              <a:tr h="280535">
                <a:tc>
                  <a:txBody>
                    <a:bodyPr/>
                    <a:lstStyle/>
                    <a:p>
                      <a:pPr marL="36000">
                        <a:lnSpc>
                          <a:spcPct val="100000"/>
                        </a:lnSpc>
                        <a:spcAft>
                          <a:spcPts val="0"/>
                        </a:spcAft>
                      </a:pPr>
                      <a:r>
                        <a:rPr lang="tr-TR" sz="1400" b="1" dirty="0">
                          <a:effectLst/>
                        </a:rPr>
                        <a:t>Seminer Salonu</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1477436090"/>
                  </a:ext>
                </a:extLst>
              </a:tr>
              <a:tr h="280535">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400" b="1" dirty="0">
                          <a:effectLst/>
                          <a:latin typeface="+mn-lt"/>
                        </a:rPr>
                        <a:t>Toplantı Salonu</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395705974"/>
                  </a:ext>
                </a:extLst>
              </a:tr>
              <a:tr h="280535">
                <a:tc>
                  <a:txBody>
                    <a:bodyPr/>
                    <a:lstStyle/>
                    <a:p>
                      <a:pPr marL="36000">
                        <a:lnSpc>
                          <a:spcPct val="100000"/>
                        </a:lnSpc>
                        <a:spcAft>
                          <a:spcPts val="0"/>
                        </a:spcAft>
                      </a:pPr>
                      <a:r>
                        <a:rPr lang="tr-TR" sz="1400" b="1" dirty="0">
                          <a:effectLst/>
                        </a:rPr>
                        <a:t>Orkestra Dersliği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2381750274"/>
                  </a:ext>
                </a:extLst>
              </a:tr>
              <a:tr h="280535">
                <a:tc>
                  <a:txBody>
                    <a:bodyPr/>
                    <a:lstStyle/>
                    <a:p>
                      <a:pPr marL="36000">
                        <a:lnSpc>
                          <a:spcPct val="100000"/>
                        </a:lnSpc>
                        <a:spcAft>
                          <a:spcPts val="0"/>
                        </a:spcAft>
                      </a:pPr>
                      <a:r>
                        <a:rPr lang="tr-TR" sz="1400" b="1" dirty="0">
                          <a:effectLst/>
                        </a:rPr>
                        <a:t>Drama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461801538"/>
                  </a:ext>
                </a:extLst>
              </a:tr>
              <a:tr h="280535">
                <a:tc>
                  <a:txBody>
                    <a:bodyPr/>
                    <a:lstStyle/>
                    <a:p>
                      <a:pPr marL="36000">
                        <a:lnSpc>
                          <a:spcPct val="100000"/>
                        </a:lnSpc>
                        <a:spcAft>
                          <a:spcPts val="0"/>
                        </a:spcAft>
                      </a:pPr>
                      <a:r>
                        <a:rPr lang="tr-TR" sz="1400" b="1" dirty="0">
                          <a:effectLst/>
                        </a:rPr>
                        <a:t>Öğrenci Çalışma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2694459144"/>
                  </a:ext>
                </a:extLst>
              </a:tr>
              <a:tr h="280535">
                <a:tc>
                  <a:txBody>
                    <a:bodyPr/>
                    <a:lstStyle/>
                    <a:p>
                      <a:pPr marL="36000">
                        <a:lnSpc>
                          <a:spcPct val="100000"/>
                        </a:lnSpc>
                        <a:spcAft>
                          <a:spcPts val="0"/>
                        </a:spcAft>
                      </a:pPr>
                      <a:r>
                        <a:rPr lang="tr-TR" sz="1400" b="1" dirty="0">
                          <a:effectLst/>
                        </a:rPr>
                        <a:t>Proje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887263818"/>
                  </a:ext>
                </a:extLst>
              </a:tr>
              <a:tr h="442573">
                <a:tc>
                  <a:txBody>
                    <a:bodyPr/>
                    <a:lstStyle/>
                    <a:p>
                      <a:pPr marL="36000">
                        <a:lnSpc>
                          <a:spcPct val="100000"/>
                        </a:lnSpc>
                        <a:spcAft>
                          <a:spcPts val="0"/>
                        </a:spcAft>
                      </a:pPr>
                      <a:r>
                        <a:rPr lang="tr-TR" sz="1400" b="1" dirty="0">
                          <a:effectLst/>
                        </a:rPr>
                        <a:t>Eğitim Laboratuvarı (Ders Uygulaması)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3313966128"/>
                  </a:ext>
                </a:extLst>
              </a:tr>
              <a:tr h="280535">
                <a:tc>
                  <a:txBody>
                    <a:bodyPr/>
                    <a:lstStyle/>
                    <a:p>
                      <a:pPr marL="36000">
                        <a:lnSpc>
                          <a:spcPct val="100000"/>
                        </a:lnSpc>
                        <a:spcAft>
                          <a:spcPts val="0"/>
                        </a:spcAft>
                      </a:pPr>
                      <a:r>
                        <a:rPr lang="tr-TR" sz="1400" b="1" dirty="0">
                          <a:effectLst/>
                        </a:rPr>
                        <a:t>Teknoloji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33987313"/>
                  </a:ext>
                </a:extLst>
              </a:tr>
              <a:tr h="280535">
                <a:tc>
                  <a:txBody>
                    <a:bodyPr/>
                    <a:lstStyle/>
                    <a:p>
                      <a:pPr marL="36000">
                        <a:lnSpc>
                          <a:spcPct val="100000"/>
                        </a:lnSpc>
                        <a:spcAft>
                          <a:spcPts val="0"/>
                        </a:spcAft>
                      </a:pPr>
                      <a:r>
                        <a:rPr lang="tr-TR" sz="1400" b="1" dirty="0">
                          <a:effectLst/>
                        </a:rPr>
                        <a:t>Bilgisayar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3355651903"/>
                  </a:ext>
                </a:extLst>
              </a:tr>
              <a:tr h="224531">
                <a:tc>
                  <a:txBody>
                    <a:bodyPr/>
                    <a:lstStyle/>
                    <a:p>
                      <a:pPr marL="36000" algn="r">
                        <a:lnSpc>
                          <a:spcPct val="100000"/>
                        </a:lnSpc>
                        <a:spcAft>
                          <a:spcPts val="0"/>
                        </a:spcAft>
                      </a:pPr>
                      <a:r>
                        <a:rPr lang="tr-TR" sz="1100" dirty="0">
                          <a:effectLst/>
                        </a:rPr>
                        <a:t>                                </a:t>
                      </a:r>
                      <a:r>
                        <a:rPr lang="tr-TR" sz="1400" dirty="0">
                          <a:solidFill>
                            <a:srgbClr val="FF0000"/>
                          </a:solidFill>
                          <a:effectLst/>
                        </a:rPr>
                        <a:t>TOPLAM</a:t>
                      </a:r>
                      <a:endParaRPr lang="tr-TR"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8615432"/>
                  </a:ext>
                </a:extLst>
              </a:tr>
            </a:tbl>
          </a:graphicData>
        </a:graphic>
      </p:graphicFrame>
      <p:sp>
        <p:nvSpPr>
          <p:cNvPr id="7" name="Metin kutusu 6"/>
          <p:cNvSpPr txBox="1"/>
          <p:nvPr/>
        </p:nvSpPr>
        <p:spPr>
          <a:xfrm>
            <a:off x="109366" y="6017843"/>
            <a:ext cx="4572000" cy="276999"/>
          </a:xfrm>
          <a:prstGeom prst="rect">
            <a:avLst/>
          </a:prstGeom>
          <a:noFill/>
        </p:spPr>
        <p:txBody>
          <a:bodyPr wrap="square" rtlCol="0">
            <a:spAutoFit/>
          </a:bodyPr>
          <a:lstStyle/>
          <a:p>
            <a:r>
              <a:rPr lang="tr-TR" sz="1200" b="1" i="1" dirty="0">
                <a:solidFill>
                  <a:srgbClr val="C00000"/>
                </a:solidFill>
              </a:rPr>
              <a:t>*Bu tabloda verilen eğitim alanlarına göre cevaplayınız.</a:t>
            </a:r>
          </a:p>
        </p:txBody>
      </p:sp>
    </p:spTree>
    <p:extLst>
      <p:ext uri="{BB962C8B-B14F-4D97-AF65-F5344CB8AC3E}">
        <p14:creationId xmlns:p14="http://schemas.microsoft.com/office/powerpoint/2010/main" val="421515170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561535" y="856084"/>
            <a:ext cx="10140376" cy="641500"/>
          </a:xfrm>
        </p:spPr>
        <p:txBody>
          <a:bodyPr>
            <a:normAutofit/>
          </a:bodyPr>
          <a:lstStyle/>
          <a:p>
            <a:pPr algn="ctr"/>
            <a:r>
              <a:rPr lang="tr-TR" sz="2800" b="1" dirty="0">
                <a:solidFill>
                  <a:srgbClr val="FF0000"/>
                </a:solidFill>
                <a:latin typeface="+mn-lt"/>
              </a:rPr>
              <a:t>Fiziksel Altyapı ve Tesisler: </a:t>
            </a:r>
            <a:r>
              <a:rPr lang="tr-TR" sz="2800" b="1" dirty="0">
                <a:solidFill>
                  <a:srgbClr val="3333FF"/>
                </a:solidFill>
                <a:latin typeface="+mn-lt"/>
              </a:rPr>
              <a:t>Sağlık, Sosyal, Kültürel ve Sportif Alanlar</a:t>
            </a:r>
            <a:endParaRPr lang="tr-TR" sz="28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18</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2169285297"/>
              </p:ext>
            </p:extLst>
          </p:nvPr>
        </p:nvGraphicFramePr>
        <p:xfrm>
          <a:off x="416285" y="2039839"/>
          <a:ext cx="11406260" cy="3812323"/>
        </p:xfrm>
        <a:graphic>
          <a:graphicData uri="http://schemas.openxmlformats.org/drawingml/2006/table">
            <a:tbl>
              <a:tblPr firstRow="1" firstCol="1" bandRow="1">
                <a:tableStyleId>{5940675A-B579-460E-94D1-54222C63F5DA}</a:tableStyleId>
              </a:tblPr>
              <a:tblGrid>
                <a:gridCol w="5245606">
                  <a:extLst>
                    <a:ext uri="{9D8B030D-6E8A-4147-A177-3AD203B41FA5}">
                      <a16:colId xmlns:a16="http://schemas.microsoft.com/office/drawing/2014/main" val="2460247606"/>
                    </a:ext>
                  </a:extLst>
                </a:gridCol>
                <a:gridCol w="1847273">
                  <a:extLst>
                    <a:ext uri="{9D8B030D-6E8A-4147-A177-3AD203B41FA5}">
                      <a16:colId xmlns:a16="http://schemas.microsoft.com/office/drawing/2014/main" val="4105699901"/>
                    </a:ext>
                  </a:extLst>
                </a:gridCol>
                <a:gridCol w="1551709">
                  <a:extLst>
                    <a:ext uri="{9D8B030D-6E8A-4147-A177-3AD203B41FA5}">
                      <a16:colId xmlns:a16="http://schemas.microsoft.com/office/drawing/2014/main" val="1040123906"/>
                    </a:ext>
                  </a:extLst>
                </a:gridCol>
                <a:gridCol w="2761672">
                  <a:extLst>
                    <a:ext uri="{9D8B030D-6E8A-4147-A177-3AD203B41FA5}">
                      <a16:colId xmlns:a16="http://schemas.microsoft.com/office/drawing/2014/main" val="2265738279"/>
                    </a:ext>
                  </a:extLst>
                </a:gridCol>
              </a:tblGrid>
              <a:tr h="652159">
                <a:tc>
                  <a:txBody>
                    <a:bodyPr/>
                    <a:lstStyle/>
                    <a:p>
                      <a:pPr marL="36000" algn="ctr">
                        <a:lnSpc>
                          <a:spcPct val="107000"/>
                        </a:lnSpc>
                        <a:spcAft>
                          <a:spcPts val="0"/>
                        </a:spcAft>
                      </a:pPr>
                      <a:r>
                        <a:rPr lang="tr-TR" sz="2400" b="1" dirty="0">
                          <a:solidFill>
                            <a:srgbClr val="FF0000"/>
                          </a:solidFill>
                          <a:latin typeface="+mn-lt"/>
                        </a:rPr>
                        <a:t>Sağlık, Sosyal, Kültürel ve Sportif Alanlar</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Sayısı (Adet )</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Alanı (m</a:t>
                      </a:r>
                      <a:r>
                        <a:rPr lang="tr-TR" sz="2000" b="1" baseline="30000" dirty="0">
                          <a:solidFill>
                            <a:srgbClr val="FF0000"/>
                          </a:solidFill>
                          <a:effectLst/>
                          <a:latin typeface="+mn-lt"/>
                        </a:rPr>
                        <a:t>2</a:t>
                      </a:r>
                      <a:r>
                        <a:rPr lang="tr-TR" sz="2000" b="1" dirty="0">
                          <a:solidFill>
                            <a:srgbClr val="FF0000"/>
                          </a:solidFill>
                          <a:effectLst/>
                          <a:latin typeface="+mn-lt"/>
                        </a:rPr>
                        <a: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Kapasitesi (Kişi Sayısı)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89130810"/>
                  </a:ext>
                </a:extLst>
              </a:tr>
              <a:tr h="451452">
                <a:tc>
                  <a:txBody>
                    <a:bodyPr/>
                    <a:lstStyle/>
                    <a:p>
                      <a:pPr marL="36000" algn="l">
                        <a:lnSpc>
                          <a:spcPct val="107000"/>
                        </a:lnSpc>
                        <a:spcAft>
                          <a:spcPts val="0"/>
                        </a:spcAft>
                      </a:pPr>
                      <a:r>
                        <a:rPr lang="tr-TR" sz="2400" b="1" dirty="0">
                          <a:effectLst/>
                          <a:latin typeface="+mn-lt"/>
                        </a:rPr>
                        <a:t>Açık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1246568435"/>
                  </a:ext>
                </a:extLst>
              </a:tr>
              <a:tr h="451452">
                <a:tc>
                  <a:txBody>
                    <a:bodyPr/>
                    <a:lstStyle/>
                    <a:p>
                      <a:pPr marL="36000" algn="l">
                        <a:lnSpc>
                          <a:spcPct val="107000"/>
                        </a:lnSpc>
                        <a:spcAft>
                          <a:spcPts val="0"/>
                        </a:spcAft>
                      </a:pPr>
                      <a:r>
                        <a:rPr lang="tr-TR" sz="2400" b="1" dirty="0">
                          <a:effectLst/>
                          <a:latin typeface="+mn-lt"/>
                        </a:rPr>
                        <a:t>Kapalı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3871548376"/>
                  </a:ext>
                </a:extLst>
              </a:tr>
              <a:tr h="451452">
                <a:tc>
                  <a:txBody>
                    <a:bodyPr/>
                    <a:lstStyle/>
                    <a:p>
                      <a:pPr marL="36000" algn="l">
                        <a:lnSpc>
                          <a:spcPct val="107000"/>
                        </a:lnSpc>
                        <a:spcAft>
                          <a:spcPts val="0"/>
                        </a:spcAft>
                      </a:pPr>
                      <a:r>
                        <a:rPr lang="tr-TR" sz="2400" b="1" dirty="0">
                          <a:effectLst/>
                          <a:latin typeface="+mn-lt"/>
                        </a:rPr>
                        <a:t>Kantin/Kafeterya</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161803737"/>
                  </a:ext>
                </a:extLst>
              </a:tr>
              <a:tr h="451452">
                <a:tc>
                  <a:txBody>
                    <a:bodyPr/>
                    <a:lstStyle/>
                    <a:p>
                      <a:pPr marL="36000" algn="l">
                        <a:lnSpc>
                          <a:spcPct val="107000"/>
                        </a:lnSpc>
                        <a:spcAft>
                          <a:spcPts val="0"/>
                        </a:spcAft>
                      </a:pPr>
                      <a:r>
                        <a:rPr lang="tr-TR" sz="2400" b="1" dirty="0">
                          <a:effectLst/>
                          <a:latin typeface="+mn-lt"/>
                        </a:rPr>
                        <a:t>Yemekhane</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2462970105"/>
                  </a:ext>
                </a:extLst>
              </a:tr>
              <a:tr h="451452">
                <a:tc>
                  <a:txBody>
                    <a:bodyPr/>
                    <a:lstStyle/>
                    <a:p>
                      <a:pPr marL="36000" algn="l">
                        <a:lnSpc>
                          <a:spcPct val="107000"/>
                        </a:lnSpc>
                        <a:spcAft>
                          <a:spcPts val="0"/>
                        </a:spcAft>
                      </a:pPr>
                      <a:r>
                        <a:rPr lang="tr-TR" sz="2400" b="1" dirty="0">
                          <a:effectLst/>
                          <a:latin typeface="+mn-lt"/>
                        </a:rPr>
                        <a:t>Mescit</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94818349"/>
                  </a:ext>
                </a:extLst>
              </a:tr>
              <a:tr h="451452">
                <a:tc>
                  <a:txBody>
                    <a:bodyPr/>
                    <a:lstStyle/>
                    <a:p>
                      <a:pPr marL="36000" algn="l">
                        <a:lnSpc>
                          <a:spcPct val="107000"/>
                        </a:lnSpc>
                        <a:spcAft>
                          <a:spcPts val="0"/>
                        </a:spcAft>
                      </a:pPr>
                      <a:r>
                        <a:rPr lang="tr-TR" sz="2400" b="1" dirty="0">
                          <a:effectLst/>
                          <a:latin typeface="+mn-lt"/>
                        </a:rPr>
                        <a:t>Öğrenci Kulüp Odası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776029490"/>
                  </a:ext>
                </a:extLst>
              </a:tr>
              <a:tr h="451452">
                <a:tc>
                  <a:txBody>
                    <a:bodyPr/>
                    <a:lstStyle/>
                    <a:p>
                      <a:pPr algn="r">
                        <a:lnSpc>
                          <a:spcPct val="107000"/>
                        </a:lnSpc>
                        <a:spcAft>
                          <a:spcPts val="0"/>
                        </a:spcAft>
                      </a:pPr>
                      <a:r>
                        <a:rPr lang="tr-TR" sz="2400" b="1" dirty="0">
                          <a:solidFill>
                            <a:srgbClr val="FF0000"/>
                          </a:solidFill>
                          <a:effectLst/>
                          <a:latin typeface="+mn-lt"/>
                        </a:rPr>
                        <a:t>                                TOPLAM</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dirty="0">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dirty="0">
                          <a:effectLst/>
                          <a:latin typeface="+mn-lt"/>
                        </a:rPr>
                        <a:t> </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32028048"/>
                  </a:ext>
                </a:extLst>
              </a:tr>
            </a:tbl>
          </a:graphicData>
        </a:graphic>
      </p:graphicFrame>
    </p:spTree>
    <p:extLst>
      <p:ext uri="{BB962C8B-B14F-4D97-AF65-F5344CB8AC3E}">
        <p14:creationId xmlns:p14="http://schemas.microsoft.com/office/powerpoint/2010/main" val="415663687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346080" y="853920"/>
            <a:ext cx="10278377" cy="616225"/>
          </a:xfrm>
        </p:spPr>
        <p:txBody>
          <a:bodyPr>
            <a:normAutofit/>
          </a:bodyPr>
          <a:lstStyle/>
          <a:p>
            <a:pPr algn="ctr"/>
            <a:r>
              <a:rPr lang="tr-TR" sz="3600" b="1" dirty="0">
                <a:solidFill>
                  <a:srgbClr val="FF0000"/>
                </a:solidFill>
                <a:latin typeface="+mn-lt"/>
              </a:rPr>
              <a:t>Fiziksel Yapı: </a:t>
            </a:r>
            <a:r>
              <a:rPr lang="tr-TR" sz="3600" b="1" dirty="0">
                <a:solidFill>
                  <a:srgbClr val="3333FF"/>
                </a:solidFill>
                <a:latin typeface="+mn-lt"/>
              </a:rPr>
              <a:t>Hizmet Alanları</a:t>
            </a:r>
            <a:endParaRPr lang="tr-TR" sz="3600" dirty="0">
              <a:solidFill>
                <a:srgbClr val="3333FF"/>
              </a:solidFill>
            </a:endParaRPr>
          </a:p>
        </p:txBody>
      </p:sp>
      <p:sp>
        <p:nvSpPr>
          <p:cNvPr id="3" name="Veri Yer Tutucusu 2"/>
          <p:cNvSpPr>
            <a:spLocks noGrp="1"/>
          </p:cNvSpPr>
          <p:nvPr>
            <p:ph type="dt" sz="half" idx="10"/>
          </p:nvPr>
        </p:nvSpPr>
        <p:spPr/>
        <p:txBody>
          <a:bodyPr/>
          <a:lstStyle/>
          <a:p>
            <a:fld id="{FCFBF372-F79F-47DF-8DAA-DBE12665072C}" type="datetime1">
              <a:rPr lang="tr-TR" smtClean="0"/>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19</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011546050"/>
              </p:ext>
            </p:extLst>
          </p:nvPr>
        </p:nvGraphicFramePr>
        <p:xfrm>
          <a:off x="346080" y="2068815"/>
          <a:ext cx="11572685" cy="3061240"/>
        </p:xfrm>
        <a:graphic>
          <a:graphicData uri="http://schemas.openxmlformats.org/drawingml/2006/table">
            <a:tbl>
              <a:tblPr firstRow="1" firstCol="1" bandRow="1">
                <a:tableStyleId>{BDBED569-4797-4DF1-A0F4-6AAB3CD982D8}</a:tableStyleId>
              </a:tblPr>
              <a:tblGrid>
                <a:gridCol w="2436116">
                  <a:extLst>
                    <a:ext uri="{9D8B030D-6E8A-4147-A177-3AD203B41FA5}">
                      <a16:colId xmlns:a16="http://schemas.microsoft.com/office/drawing/2014/main" val="3971967903"/>
                    </a:ext>
                  </a:extLst>
                </a:gridCol>
                <a:gridCol w="1023186">
                  <a:extLst>
                    <a:ext uri="{9D8B030D-6E8A-4147-A177-3AD203B41FA5}">
                      <a16:colId xmlns:a16="http://schemas.microsoft.com/office/drawing/2014/main" val="4094087159"/>
                    </a:ext>
                  </a:extLst>
                </a:gridCol>
                <a:gridCol w="1560945">
                  <a:extLst>
                    <a:ext uri="{9D8B030D-6E8A-4147-A177-3AD203B41FA5}">
                      <a16:colId xmlns:a16="http://schemas.microsoft.com/office/drawing/2014/main" val="416363929"/>
                    </a:ext>
                  </a:extLst>
                </a:gridCol>
                <a:gridCol w="1551709">
                  <a:extLst>
                    <a:ext uri="{9D8B030D-6E8A-4147-A177-3AD203B41FA5}">
                      <a16:colId xmlns:a16="http://schemas.microsoft.com/office/drawing/2014/main" val="1810272846"/>
                    </a:ext>
                  </a:extLst>
                </a:gridCol>
                <a:gridCol w="2493819">
                  <a:extLst>
                    <a:ext uri="{9D8B030D-6E8A-4147-A177-3AD203B41FA5}">
                      <a16:colId xmlns:a16="http://schemas.microsoft.com/office/drawing/2014/main" val="2143473600"/>
                    </a:ext>
                  </a:extLst>
                </a:gridCol>
                <a:gridCol w="2506910">
                  <a:extLst>
                    <a:ext uri="{9D8B030D-6E8A-4147-A177-3AD203B41FA5}">
                      <a16:colId xmlns:a16="http://schemas.microsoft.com/office/drawing/2014/main" val="690554438"/>
                    </a:ext>
                  </a:extLst>
                </a:gridCol>
              </a:tblGrid>
              <a:tr h="861287">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Çalışma Odası Sayısı (Adet)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Alanı (m</a:t>
                      </a:r>
                      <a:r>
                        <a:rPr lang="tr-TR" sz="2000" baseline="30000" dirty="0">
                          <a:solidFill>
                            <a:srgbClr val="FF0000"/>
                          </a:solidFill>
                          <a:effectLst/>
                          <a:latin typeface="+mn-lt"/>
                        </a:rPr>
                        <a:t>2)</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Başına Düşen 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solidFill>
                            <a:srgbClr val="FF0000"/>
                          </a:solidFill>
                          <a:effectLst/>
                          <a:latin typeface="+mn-lt"/>
                        </a:rPr>
                        <a:t>Personel Başına Düşen Fiziksel Alan (m</a:t>
                      </a:r>
                      <a:r>
                        <a:rPr lang="tr-TR" sz="2000" baseline="30000" dirty="0">
                          <a:solidFill>
                            <a:srgbClr val="FF0000"/>
                          </a:solidFill>
                          <a:effectLst/>
                          <a:latin typeface="+mn-lt"/>
                        </a:rPr>
                        <a:t>2</a:t>
                      </a:r>
                      <a:r>
                        <a:rPr lang="tr-TR" sz="2000" dirty="0">
                          <a:solidFill>
                            <a:srgbClr val="FF0000"/>
                          </a:solidFill>
                          <a:effectLst/>
                          <a:latin typeface="+mn-lt"/>
                        </a:rPr>
                        <a: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2411976"/>
                  </a:ext>
                </a:extLst>
              </a:tr>
              <a:tr h="908490">
                <a:tc>
                  <a:txBody>
                    <a:bodyPr/>
                    <a:lstStyle/>
                    <a:p>
                      <a:pPr>
                        <a:lnSpc>
                          <a:spcPct val="107000"/>
                        </a:lnSpc>
                        <a:spcAft>
                          <a:spcPts val="0"/>
                        </a:spcAft>
                      </a:pPr>
                      <a:r>
                        <a:rPr lang="tr-TR" sz="2000" dirty="0">
                          <a:solidFill>
                            <a:srgbClr val="3333FF"/>
                          </a:solidFill>
                          <a:effectLst/>
                          <a:latin typeface="+mn-lt"/>
                        </a:rPr>
                        <a:t>Akademik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r>
                        <a:rPr lang="tr-TR" sz="2000" dirty="0">
                          <a:effectLst/>
                          <a:latin typeface="+mn-lt"/>
                          <a:cs typeface="Times New Roman" panose="02020603050405020304" pitchFamily="18" charset="0"/>
                        </a:rPr>
                        <a:t>9</a:t>
                      </a:r>
                    </a:p>
                  </a:txBody>
                  <a:tcPr marL="9525" marR="9525" marT="9525" marB="0" anchor="ctr"/>
                </a:tc>
                <a:tc>
                  <a:txBody>
                    <a:bodyPr/>
                    <a:lstStyle/>
                    <a:p>
                      <a:pPr>
                        <a:lnSpc>
                          <a:spcPct val="107000"/>
                        </a:lnSpc>
                        <a:spcAft>
                          <a:spcPts val="0"/>
                        </a:spcAft>
                      </a:pPr>
                      <a:r>
                        <a:rPr lang="tr-TR" sz="2000" dirty="0">
                          <a:effectLst/>
                          <a:latin typeface="+mn-lt"/>
                        </a:rPr>
                        <a:t> 9</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dirty="0">
                          <a:effectLst/>
                          <a:latin typeface="+mn-lt"/>
                        </a:rPr>
                        <a:t> 15</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2000" dirty="0">
                          <a:effectLst/>
                          <a:latin typeface="+mn-lt"/>
                          <a:cs typeface="Times New Roman" panose="02020603050405020304" pitchFamily="18" charset="0"/>
                        </a:rPr>
                        <a:t>1</a:t>
                      </a:r>
                    </a:p>
                  </a:txBody>
                  <a:tcPr marL="6350" marR="6350" marT="6350" marB="0" anchor="ctr"/>
                </a:tc>
                <a:tc>
                  <a:txBody>
                    <a:bodyPr/>
                    <a:lstStyle/>
                    <a:p>
                      <a:pPr>
                        <a:lnSpc>
                          <a:spcPct val="107000"/>
                        </a:lnSpc>
                        <a:spcAft>
                          <a:spcPts val="0"/>
                        </a:spcAft>
                      </a:pPr>
                      <a:r>
                        <a:rPr lang="tr-TR" sz="2000" dirty="0">
                          <a:effectLst/>
                          <a:latin typeface="+mn-lt"/>
                        </a:rPr>
                        <a:t> 15</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5282906"/>
                  </a:ext>
                </a:extLst>
              </a:tr>
              <a:tr h="604900">
                <a:tc>
                  <a:txBody>
                    <a:bodyPr/>
                    <a:lstStyle/>
                    <a:p>
                      <a:pPr>
                        <a:lnSpc>
                          <a:spcPct val="107000"/>
                        </a:lnSpc>
                        <a:spcAft>
                          <a:spcPts val="0"/>
                        </a:spcAft>
                      </a:pPr>
                      <a:r>
                        <a:rPr lang="tr-TR" sz="2000" dirty="0">
                          <a:solidFill>
                            <a:srgbClr val="3333FF"/>
                          </a:solidFill>
                          <a:effectLst/>
                          <a:latin typeface="+mn-lt"/>
                        </a:rPr>
                        <a:t>İdari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1189105459"/>
                  </a:ext>
                </a:extLst>
              </a:tr>
              <a:tr h="600677">
                <a:tc>
                  <a:txBody>
                    <a:bodyPr/>
                    <a:lstStyle/>
                    <a:p>
                      <a:pPr algn="r">
                        <a:lnSpc>
                          <a:spcPct val="107000"/>
                        </a:lnSpc>
                        <a:spcAft>
                          <a:spcPts val="0"/>
                        </a:spcAft>
                      </a:pPr>
                      <a:r>
                        <a:rPr lang="tr-TR" sz="2000" dirty="0">
                          <a:solidFill>
                            <a:srgbClr val="FF0000"/>
                          </a:solidFill>
                          <a:effectLst/>
                          <a:latin typeface="+mn-lt"/>
                        </a:rPr>
                        <a:t>                               TOPLAM</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000"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20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9653533"/>
                  </a:ext>
                </a:extLst>
              </a:tr>
            </a:tbl>
          </a:graphicData>
        </a:graphic>
      </p:graphicFrame>
    </p:spTree>
    <p:extLst>
      <p:ext uri="{BB962C8B-B14F-4D97-AF65-F5344CB8AC3E}">
        <p14:creationId xmlns:p14="http://schemas.microsoft.com/office/powerpoint/2010/main" val="257781583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p>
        </p:txBody>
      </p:sp>
      <p:sp>
        <p:nvSpPr>
          <p:cNvPr id="3" name="İçerik Yer Tutucusu 2">
            <a:extLst>
              <a:ext uri="{FF2B5EF4-FFF2-40B4-BE49-F238E27FC236}">
                <a16:creationId xmlns:a16="http://schemas.microsoft.com/office/drawing/2014/main" id="{1FFEEEBC-9D10-9D61-A2F2-142355F8EAA8}"/>
              </a:ext>
            </a:extLst>
          </p:cNvPr>
          <p:cNvSpPr>
            <a:spLocks noGrp="1"/>
          </p:cNvSpPr>
          <p:nvPr>
            <p:ph idx="1"/>
          </p:nvPr>
        </p:nvSpPr>
        <p:spPr>
          <a:xfrm>
            <a:off x="2764972" y="1927960"/>
            <a:ext cx="6009574" cy="4313657"/>
          </a:xfrm>
        </p:spPr>
        <p:txBody>
          <a:bodyPr>
            <a:normAutofit fontScale="550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p>
          <a:p>
            <a:pPr marL="514350" indent="-514350">
              <a:lnSpc>
                <a:spcPct val="150000"/>
              </a:lnSpc>
              <a:spcBef>
                <a:spcPts val="0"/>
              </a:spcBef>
              <a:spcAft>
                <a:spcPts val="400"/>
              </a:spcAft>
              <a:buFont typeface="+mj-lt"/>
              <a:buAutoNum type="arabicParenR"/>
            </a:pPr>
            <a:r>
              <a:rPr lang="tr-TR" sz="3200" b="1" dirty="0">
                <a:solidFill>
                  <a:srgbClr val="3333FF"/>
                </a:solidFill>
              </a:rPr>
              <a:t>EĞİTİM ÖĞRETİM</a:t>
            </a: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p>
          <a:p>
            <a:pPr marL="514350" indent="-514350">
              <a:lnSpc>
                <a:spcPct val="150000"/>
              </a:lnSpc>
              <a:spcBef>
                <a:spcPts val="0"/>
              </a:spcBef>
              <a:spcAft>
                <a:spcPts val="400"/>
              </a:spcAft>
              <a:buFont typeface="+mj-lt"/>
              <a:buAutoNum type="arabicParenR"/>
            </a:pPr>
            <a:r>
              <a:rPr lang="tr-TR" sz="3200" b="1" dirty="0">
                <a:solidFill>
                  <a:srgbClr val="3333FF"/>
                </a:solidFill>
              </a:rPr>
              <a:t>ARAŞTIRMA VE GELİŞTİRME</a:t>
            </a:r>
          </a:p>
          <a:p>
            <a:pPr marL="514350" indent="-514350">
              <a:lnSpc>
                <a:spcPct val="150000"/>
              </a:lnSpc>
              <a:spcBef>
                <a:spcPts val="0"/>
              </a:spcBef>
              <a:spcAft>
                <a:spcPts val="400"/>
              </a:spcAft>
              <a:buFont typeface="+mj-lt"/>
              <a:buAutoNum type="arabicParenR"/>
            </a:pPr>
            <a:r>
              <a:rPr lang="tr-TR" sz="3200" b="1" dirty="0">
                <a:solidFill>
                  <a:srgbClr val="3333FF"/>
                </a:solidFill>
              </a:rPr>
              <a:t>ULUSLARARASILAŞMA</a:t>
            </a: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772887"/>
            <a:ext cx="10488543" cy="761384"/>
          </a:xfrm>
        </p:spPr>
        <p:txBody>
          <a:bodyPr>
            <a:normAutofit/>
          </a:bodyPr>
          <a:lstStyle/>
          <a:p>
            <a:pPr algn="ctr"/>
            <a:r>
              <a:rPr lang="tr-TR" sz="3600" b="1" dirty="0">
                <a:solidFill>
                  <a:srgbClr val="FF0000"/>
                </a:solidFill>
                <a:latin typeface="+mn-lt"/>
              </a:rPr>
              <a:t>Bilgi ve Teknoloji Kaynakları</a:t>
            </a:r>
            <a:endParaRPr lang="tr-TR" sz="36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716043423"/>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Faks</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r>
                        <a:rPr lang="tr-TR" sz="1800" b="1" dirty="0">
                          <a:effectLst/>
                          <a:latin typeface="+mn-lt"/>
                          <a:ea typeface="Calibri" panose="020F0502020204030204" pitchFamily="34" charset="0"/>
                          <a:cs typeface="Calibri" panose="020F0502020204030204" pitchFamily="34" charset="0"/>
                        </a:rPr>
                        <a:t>Telefon</a:t>
                      </a:r>
                      <a:endParaRPr lang="tr-TR" dirty="0"/>
                    </a:p>
                  </a:txBody>
                  <a:tcPr marL="0" marR="0" marT="0"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marL="36000">
                        <a:lnSpc>
                          <a:spcPct val="107000"/>
                        </a:lnSpc>
                        <a:spcAft>
                          <a:spcPts val="800"/>
                        </a:spcAft>
                      </a:pPr>
                      <a:r>
                        <a:rPr lang="tr-TR" sz="1800" b="1" dirty="0">
                          <a:effectLst/>
                        </a:rPr>
                        <a:t>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a:effectLst/>
                        </a:rPr>
                        <a:t>Akıllı Tahta</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marL="36000">
                        <a:lnSpc>
                          <a:spcPct val="107000"/>
                        </a:lnSpc>
                        <a:spcAft>
                          <a:spcPts val="800"/>
                        </a:spcAft>
                      </a:pPr>
                      <a:r>
                        <a:rPr lang="tr-TR" sz="1800" b="1" dirty="0">
                          <a:effectLst/>
                        </a:rPr>
                        <a:t>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a:effectLst/>
                        </a:rPr>
                        <a:t>Baskı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Fotoğraf Makinesi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a:effectLst/>
                        </a:rPr>
                        <a:t>Fotokopi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Kulaklık</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Hoparlör</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Tarayıcı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Mikroskop</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Optik Okuyucu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Barkod Yazıcı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t>15.01.2026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t>20</a:t>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a:solidFill>
                  <a:srgbClr val="C00000"/>
                </a:solidFill>
              </a:rPr>
              <a:t>*Bu cihazların dışında varsa lütfen tabloya ekleyiniz. </a:t>
            </a: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Geliştirme</a:t>
            </a:r>
          </a:p>
          <a:p>
            <a:endParaRPr lang="tr-TR" sz="9600" b="1" dirty="0">
              <a:solidFill>
                <a:srgbClr val="FF0000"/>
              </a:solidFill>
            </a:endParaRPr>
          </a:p>
          <a:p>
            <a:endParaRPr lang="tr-TR" sz="9600" b="1" dirty="0">
              <a:solidFill>
                <a:srgbClr val="FF0000"/>
              </a:solidFill>
            </a:endParaRPr>
          </a:p>
          <a:p>
            <a:r>
              <a:rPr lang="tr-TR" sz="9600" b="1" dirty="0">
                <a:solidFill>
                  <a:srgbClr val="FF0000"/>
                </a:solidFill>
              </a:rPr>
              <a:t>Bilimsel, Sosyal, Kültürel ve Sportif Faaliyetler</a:t>
            </a:r>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21</a:t>
            </a:fld>
            <a:endParaRPr lang="tr-TR"/>
          </a:p>
        </p:txBody>
      </p:sp>
    </p:spTree>
    <p:extLst>
      <p:ext uri="{BB962C8B-B14F-4D97-AF65-F5344CB8AC3E}">
        <p14:creationId xmlns:p14="http://schemas.microsoft.com/office/powerpoint/2010/main" val="406035225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631371"/>
            <a:ext cx="10557251" cy="777691"/>
          </a:xfrm>
        </p:spPr>
        <p:txBody>
          <a:bodyPr>
            <a:noAutofit/>
          </a:bodyPr>
          <a:lstStyle/>
          <a:p>
            <a:pPr algn="ctr"/>
            <a:r>
              <a:rPr lang="tr-TR" sz="3200" b="1" dirty="0">
                <a:solidFill>
                  <a:srgbClr val="FF0000"/>
                </a:solidFill>
              </a:rPr>
              <a:t>Araştırma ve Geliştirme Faaliyetleri: </a:t>
            </a:r>
            <a:br>
              <a:rPr lang="tr-TR" sz="3200" b="1" dirty="0">
                <a:solidFill>
                  <a:srgbClr val="FF0000"/>
                </a:solidFill>
              </a:rPr>
            </a:br>
            <a:r>
              <a:rPr lang="tr-TR" sz="3200" b="1" dirty="0">
                <a:solidFill>
                  <a:srgbClr val="3333FF"/>
                </a:solidFill>
                <a:cs typeface="Calibri" panose="020F0502020204030204" pitchFamily="34" charset="0"/>
              </a:rPr>
              <a:t>Yıllara Göre Makale  Bilgileri</a:t>
            </a:r>
            <a:endParaRPr lang="tr-TR" sz="32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22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500550416"/>
              </p:ext>
            </p:extLst>
          </p:nvPr>
        </p:nvGraphicFramePr>
        <p:xfrm>
          <a:off x="241378" y="1968423"/>
          <a:ext cx="11569622" cy="4064078"/>
        </p:xfrm>
        <a:graphic>
          <a:graphicData uri="http://schemas.openxmlformats.org/drawingml/2006/table">
            <a:tbl>
              <a:tblPr firstRow="1" firstCol="1" lastRow="1" lastCol="1" bandRow="1" bandCol="1">
                <a:tableStyleId>{5940675A-B579-460E-94D1-54222C63F5DA}</a:tableStyleId>
              </a:tblPr>
              <a:tblGrid>
                <a:gridCol w="9975147">
                  <a:extLst>
                    <a:ext uri="{9D8B030D-6E8A-4147-A177-3AD203B41FA5}">
                      <a16:colId xmlns:a16="http://schemas.microsoft.com/office/drawing/2014/main" val="907143591"/>
                    </a:ext>
                  </a:extLst>
                </a:gridCol>
                <a:gridCol w="892506">
                  <a:extLst>
                    <a:ext uri="{9D8B030D-6E8A-4147-A177-3AD203B41FA5}">
                      <a16:colId xmlns:a16="http://schemas.microsoft.com/office/drawing/2014/main" val="719348450"/>
                    </a:ext>
                  </a:extLst>
                </a:gridCol>
                <a:gridCol w="701969">
                  <a:extLst>
                    <a:ext uri="{9D8B030D-6E8A-4147-A177-3AD203B41FA5}">
                      <a16:colId xmlns:a16="http://schemas.microsoft.com/office/drawing/2014/main" val="883096862"/>
                    </a:ext>
                  </a:extLst>
                </a:gridCol>
              </a:tblGrid>
              <a:tr h="26913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99635">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99635">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67618">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2 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20073">
                <a:tc>
                  <a:txBody>
                    <a:bodyPr/>
                    <a:lstStyle/>
                    <a:p>
                      <a:pPr marL="36195" marR="36195">
                        <a:spcAft>
                          <a:spcPts val="0"/>
                        </a:spcAft>
                        <a:tabLst>
                          <a:tab pos="5450840" algn="l"/>
                        </a:tabLst>
                      </a:pPr>
                      <a:r>
                        <a:rPr lang="tr-TR" sz="1400" dirty="0">
                          <a:effectLst/>
                        </a:rPr>
                        <a:t>Diğer uluslararası hakemli dergilerde yayınlanmış araştırma 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99635">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makale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2</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1</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46029">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r h="427585">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715490"/>
                  </a:ext>
                </a:extLst>
              </a:tr>
              <a:tr h="235466">
                <a:tc>
                  <a:txBody>
                    <a:bodyPr/>
                    <a:lstStyle/>
                    <a:p>
                      <a:pPr algn="r">
                        <a:lnSpc>
                          <a:spcPct val="107000"/>
                        </a:lnSpc>
                        <a:spcAft>
                          <a:spcPts val="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316915"/>
                  </a:ext>
                </a:extLst>
              </a:tr>
            </a:tbl>
          </a:graphicData>
        </a:graphic>
      </p:graphicFrame>
    </p:spTree>
    <p:extLst>
      <p:ext uri="{BB962C8B-B14F-4D97-AF65-F5344CB8AC3E}">
        <p14:creationId xmlns:p14="http://schemas.microsoft.com/office/powerpoint/2010/main" val="104333771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413922" cy="625765"/>
          </a:xfrm>
        </p:spPr>
        <p:txBody>
          <a:bodyPr>
            <a:noAutofit/>
          </a:bodyPr>
          <a:lstStyle/>
          <a:p>
            <a:pPr algn="ctr"/>
            <a:r>
              <a:rPr lang="tr-TR" sz="3200" b="1" dirty="0">
                <a:solidFill>
                  <a:srgbClr val="FF0000"/>
                </a:solidFill>
              </a:rPr>
              <a:t>Araştırma ve Geliştirme Faaliyetleri : </a:t>
            </a:r>
            <a:br>
              <a:rPr lang="tr-TR" sz="3200" b="1" dirty="0">
                <a:solidFill>
                  <a:srgbClr val="FF0000"/>
                </a:solidFill>
              </a:rPr>
            </a:br>
            <a:r>
              <a:rPr lang="tr-TR" sz="3200" b="1" dirty="0">
                <a:solidFill>
                  <a:srgbClr val="3333FF"/>
                </a:solidFill>
                <a:cs typeface="Calibri" panose="020F0502020204030204" pitchFamily="34" charset="0"/>
              </a:rPr>
              <a:t>Yıllara Göre Makale  Bilgileri</a:t>
            </a:r>
            <a:endParaRPr lang="tr-TR" sz="32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23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589909511"/>
              </p:ext>
            </p:extLst>
          </p:nvPr>
        </p:nvGraphicFramePr>
        <p:xfrm>
          <a:off x="361450" y="1894114"/>
          <a:ext cx="11514864" cy="4005943"/>
        </p:xfrm>
        <a:graphic>
          <a:graphicData uri="http://schemas.openxmlformats.org/drawingml/2006/table">
            <a:tbl>
              <a:tblPr firstRow="1" firstCol="1" lastRow="1" lastCol="1" bandRow="1" bandCol="1">
                <a:tableStyleId>{5940675A-B579-460E-94D1-54222C63F5DA}</a:tableStyleId>
              </a:tblPr>
              <a:tblGrid>
                <a:gridCol w="9927935">
                  <a:extLst>
                    <a:ext uri="{9D8B030D-6E8A-4147-A177-3AD203B41FA5}">
                      <a16:colId xmlns:a16="http://schemas.microsoft.com/office/drawing/2014/main" val="907143591"/>
                    </a:ext>
                  </a:extLst>
                </a:gridCol>
                <a:gridCol w="888282">
                  <a:extLst>
                    <a:ext uri="{9D8B030D-6E8A-4147-A177-3AD203B41FA5}">
                      <a16:colId xmlns:a16="http://schemas.microsoft.com/office/drawing/2014/main" val="719348450"/>
                    </a:ext>
                  </a:extLst>
                </a:gridCol>
                <a:gridCol w="698647">
                  <a:extLst>
                    <a:ext uri="{9D8B030D-6E8A-4147-A177-3AD203B41FA5}">
                      <a16:colId xmlns:a16="http://schemas.microsoft.com/office/drawing/2014/main" val="883096862"/>
                    </a:ext>
                  </a:extLst>
                </a:gridCol>
              </a:tblGrid>
              <a:tr h="307066">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53352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37663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0,5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0,5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508896">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0,5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0,5</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bl>
          </a:graphicData>
        </a:graphic>
      </p:graphicFrame>
    </p:spTree>
    <p:extLst>
      <p:ext uri="{BB962C8B-B14F-4D97-AF65-F5344CB8AC3E}">
        <p14:creationId xmlns:p14="http://schemas.microsoft.com/office/powerpoint/2010/main" val="390763309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58418" y="653143"/>
            <a:ext cx="10474896" cy="768737"/>
          </a:xfrm>
        </p:spPr>
        <p:txBody>
          <a:bodyPr>
            <a:noAutofit/>
          </a:bodyPr>
          <a:lstStyle/>
          <a:p>
            <a:pPr algn="ctr"/>
            <a:r>
              <a:rPr lang="tr-TR" sz="2800" b="1" dirty="0">
                <a:solidFill>
                  <a:srgbClr val="FF0000"/>
                </a:solidFill>
              </a:rPr>
              <a:t>Araştırma ve Geliştirme Faaliyetleri: </a:t>
            </a:r>
            <a:r>
              <a:rPr lang="tr-TR" sz="2800" b="1" dirty="0">
                <a:solidFill>
                  <a:srgbClr val="3333FF"/>
                </a:solidFill>
                <a:cs typeface="Calibri" panose="020F0502020204030204" pitchFamily="34" charset="0"/>
              </a:rPr>
              <a:t>Yıllara Göre Kitap Bilgileri</a:t>
            </a:r>
            <a:endParaRPr lang="tr-TR" sz="28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24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814529598"/>
              </p:ext>
            </p:extLst>
          </p:nvPr>
        </p:nvGraphicFramePr>
        <p:xfrm>
          <a:off x="457201" y="1992512"/>
          <a:ext cx="11440885" cy="3994631"/>
        </p:xfrm>
        <a:graphic>
          <a:graphicData uri="http://schemas.openxmlformats.org/drawingml/2006/table">
            <a:tbl>
              <a:tblPr firstRow="1" firstCol="1" lastRow="1" lastCol="1" bandRow="1" bandCol="1">
                <a:tableStyleId>{5940675A-B579-460E-94D1-54222C63F5DA}</a:tableStyleId>
              </a:tblPr>
              <a:tblGrid>
                <a:gridCol w="9846337">
                  <a:extLst>
                    <a:ext uri="{9D8B030D-6E8A-4147-A177-3AD203B41FA5}">
                      <a16:colId xmlns:a16="http://schemas.microsoft.com/office/drawing/2014/main" val="2411480335"/>
                    </a:ext>
                  </a:extLst>
                </a:gridCol>
                <a:gridCol w="795591">
                  <a:extLst>
                    <a:ext uri="{9D8B030D-6E8A-4147-A177-3AD203B41FA5}">
                      <a16:colId xmlns:a16="http://schemas.microsoft.com/office/drawing/2014/main" val="2740012930"/>
                    </a:ext>
                  </a:extLst>
                </a:gridCol>
                <a:gridCol w="798957">
                  <a:extLst>
                    <a:ext uri="{9D8B030D-6E8A-4147-A177-3AD203B41FA5}">
                      <a16:colId xmlns:a16="http://schemas.microsoft.com/office/drawing/2014/main" val="2939442849"/>
                    </a:ext>
                  </a:extLst>
                </a:gridCol>
              </a:tblGrid>
              <a:tr h="352656">
                <a:tc>
                  <a:txBody>
                    <a:bodyPr/>
                    <a:lstStyle/>
                    <a:p>
                      <a:pPr marL="36000" algn="ctr">
                        <a:lnSpc>
                          <a:spcPct val="100000"/>
                        </a:lnSpc>
                        <a:spcAft>
                          <a:spcPts val="0"/>
                        </a:spcAft>
                      </a:pPr>
                      <a:r>
                        <a:rPr lang="tr-TR" sz="1600" b="1" dirty="0">
                          <a:solidFill>
                            <a:srgbClr val="FF0000"/>
                          </a:solidFill>
                          <a:effectLst/>
                        </a:rPr>
                        <a:t>KİTAPLAR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334026"/>
                  </a:ext>
                </a:extLst>
              </a:tr>
              <a:tr h="29868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 </a:t>
                      </a:r>
                      <a:r>
                        <a:rPr lang="tr-TR" sz="1600" b="1" dirty="0">
                          <a:effectLst/>
                        </a:rPr>
                        <a:t>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433216"/>
                  </a:ext>
                </a:extLst>
              </a:tr>
              <a:tr h="264275">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291175"/>
                  </a:ext>
                </a:extLst>
              </a:tr>
              <a:tr h="29868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0371004"/>
                  </a:ext>
                </a:extLst>
              </a:tr>
              <a:tr h="264275">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0741957"/>
                  </a:ext>
                </a:extLst>
              </a:tr>
              <a:tr h="531379">
                <a:tc>
                  <a:txBody>
                    <a:bodyPr/>
                    <a:lstStyle/>
                    <a:p>
                      <a:pPr marL="36000" marR="36195">
                        <a:lnSpc>
                          <a:spcPct val="100000"/>
                        </a:lnSpc>
                        <a:spcAft>
                          <a:spcPts val="0"/>
                        </a:spcAft>
                      </a:pPr>
                      <a:r>
                        <a:rPr lang="tr-TR" sz="1600" b="1" dirty="0">
                          <a:effectLst/>
                        </a:rPr>
                        <a:t>Alanında çeviri kitap editörlüğü, kitap bölümü çevirisi, tam kitap çevirisi (Yabancı dil alanındaki adaylar kendi dil alanlarında çeviri yaparsa, puanın yarısı)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582813"/>
                  </a:ext>
                </a:extLst>
              </a:tr>
              <a:tr h="530999">
                <a:tc>
                  <a:txBody>
                    <a:bodyPr/>
                    <a:lstStyle/>
                    <a:p>
                      <a:pPr marL="36000" marR="36195">
                        <a:lnSpc>
                          <a:spcPct val="100000"/>
                        </a:lnSpc>
                        <a:spcAft>
                          <a:spcPts val="0"/>
                        </a:spcAft>
                        <a:tabLst>
                          <a:tab pos="5450840" algn="l"/>
                        </a:tabLst>
                      </a:pPr>
                      <a:r>
                        <a:rPr lang="tr-TR" sz="1600" b="1" dirty="0">
                          <a:effectLst/>
                        </a:rPr>
                        <a:t>Üniversite tarafından hakem incelemesi yaptırıldıktan sonra yayınlanan ders kitabı (Hakemsiz ders kitapları puanlandırmaya tabi tutulmaz)</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6508771"/>
                  </a:ext>
                </a:extLst>
              </a:tr>
              <a:tr h="530999">
                <a:tc>
                  <a:txBody>
                    <a:bodyPr/>
                    <a:lstStyle/>
                    <a:p>
                      <a:pPr marL="36000" marR="36195">
                        <a:lnSpc>
                          <a:spcPct val="100000"/>
                        </a:lnSpc>
                        <a:spcAft>
                          <a:spcPts val="0"/>
                        </a:spcAft>
                        <a:tabLst>
                          <a:tab pos="5450840" algn="l"/>
                        </a:tabLst>
                      </a:pPr>
                      <a:r>
                        <a:rPr lang="tr-TR" sz="1600" b="1" dirty="0">
                          <a:solidFill>
                            <a:srgbClr val="FF0000"/>
                          </a:solidFill>
                          <a:effectLst/>
                        </a:rPr>
                        <a:t>Uluslararası</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742880"/>
                  </a:ext>
                </a:extLst>
              </a:tr>
              <a:tr h="530999">
                <a:tc>
                  <a:txBody>
                    <a:bodyPr/>
                    <a:lstStyle/>
                    <a:p>
                      <a:pPr marL="36000" marR="36195">
                        <a:lnSpc>
                          <a:spcPct val="100000"/>
                        </a:lnSpc>
                        <a:spcAft>
                          <a:spcPts val="0"/>
                        </a:spcAft>
                        <a:tabLst>
                          <a:tab pos="5450840" algn="l"/>
                        </a:tabLst>
                      </a:pPr>
                      <a:r>
                        <a:rPr lang="tr-TR" sz="1600" b="1" dirty="0">
                          <a:solidFill>
                            <a:srgbClr val="FF0000"/>
                          </a:solidFill>
                          <a:effectLst/>
                        </a:rPr>
                        <a:t>Ulusal</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504245"/>
                  </a:ext>
                </a:extLst>
              </a:tr>
              <a:tr h="391675">
                <a:tc>
                  <a:txBody>
                    <a:bodyPr/>
                    <a:lstStyle/>
                    <a:p>
                      <a:pPr marL="36000"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013563"/>
                  </a:ext>
                </a:extLst>
              </a:tr>
            </a:tbl>
          </a:graphicData>
        </a:graphic>
      </p:graphicFrame>
    </p:spTree>
    <p:extLst>
      <p:ext uri="{BB962C8B-B14F-4D97-AF65-F5344CB8AC3E}">
        <p14:creationId xmlns:p14="http://schemas.microsoft.com/office/powerpoint/2010/main" val="134141144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69455" y="631371"/>
            <a:ext cx="10381672" cy="763320"/>
          </a:xfrm>
        </p:spPr>
        <p:txBody>
          <a:bodyPr>
            <a:noAutofit/>
          </a:bodyPr>
          <a:lstStyle/>
          <a:p>
            <a:pPr algn="ctr"/>
            <a:r>
              <a:rPr lang="tr-TR" sz="2800" b="1" dirty="0">
                <a:solidFill>
                  <a:srgbClr val="FF0000"/>
                </a:solidFill>
              </a:rPr>
              <a:t>Araştırma ve Geliştirme Faaliyetleri</a:t>
            </a:r>
            <a:r>
              <a:rPr lang="tr-TR" sz="2800" b="1" dirty="0">
                <a:solidFill>
                  <a:srgbClr val="FF0000"/>
                </a:solidFill>
                <a:latin typeface="+mn-lt"/>
              </a:rPr>
              <a:t>: </a:t>
            </a:r>
            <a:br>
              <a:rPr lang="tr-TR" sz="2800" b="1" dirty="0">
                <a:solidFill>
                  <a:srgbClr val="FF0000"/>
                </a:solidFill>
                <a:latin typeface="+mn-lt"/>
              </a:rPr>
            </a:br>
            <a:r>
              <a:rPr lang="tr-TR" sz="2800" b="1" dirty="0">
                <a:solidFill>
                  <a:srgbClr val="3333FF"/>
                </a:solidFill>
                <a:latin typeface="+mn-lt"/>
                <a:cs typeface="Calibri" panose="020F0502020204030204" pitchFamily="34" charset="0"/>
              </a:rPr>
              <a:t>Yıllara Göre Proje Bilgileri</a:t>
            </a:r>
            <a:endParaRPr lang="tr-TR" sz="2800" b="1" dirty="0">
              <a:solidFill>
                <a:srgbClr val="3333FF"/>
              </a:solidFill>
            </a:endParaRPr>
          </a:p>
        </p:txBody>
      </p:sp>
      <p:sp>
        <p:nvSpPr>
          <p:cNvPr id="4" name="Veri Yer Tutucusu 3"/>
          <p:cNvSpPr>
            <a:spLocks noGrp="1"/>
          </p:cNvSpPr>
          <p:nvPr>
            <p:ph type="dt" sz="half" idx="10"/>
          </p:nvPr>
        </p:nvSpPr>
        <p:spPr/>
        <p:txBody>
          <a:bodyPr/>
          <a:lstStyle/>
          <a:p>
            <a:fld id="{A6E42755-4502-4108-AEFF-F2B1AEC25DB8}" type="datetime1">
              <a:rPr lang="tr-TR" smtClean="0"/>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25</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326494825"/>
              </p:ext>
            </p:extLst>
          </p:nvPr>
        </p:nvGraphicFramePr>
        <p:xfrm>
          <a:off x="274321" y="1907802"/>
          <a:ext cx="11656422" cy="3974538"/>
        </p:xfrm>
        <a:graphic>
          <a:graphicData uri="http://schemas.openxmlformats.org/drawingml/2006/table">
            <a:tbl>
              <a:tblPr firstRow="1" firstCol="1" lastRow="1" lastCol="1" bandRow="1" bandCol="1">
                <a:tableStyleId>{5940675A-B579-460E-94D1-54222C63F5DA}</a:tableStyleId>
              </a:tblPr>
              <a:tblGrid>
                <a:gridCol w="10258138">
                  <a:extLst>
                    <a:ext uri="{9D8B030D-6E8A-4147-A177-3AD203B41FA5}">
                      <a16:colId xmlns:a16="http://schemas.microsoft.com/office/drawing/2014/main" val="163935098"/>
                    </a:ext>
                  </a:extLst>
                </a:gridCol>
                <a:gridCol w="759936">
                  <a:extLst>
                    <a:ext uri="{9D8B030D-6E8A-4147-A177-3AD203B41FA5}">
                      <a16:colId xmlns:a16="http://schemas.microsoft.com/office/drawing/2014/main" val="1347630180"/>
                    </a:ext>
                  </a:extLst>
                </a:gridCol>
                <a:gridCol w="638348">
                  <a:extLst>
                    <a:ext uri="{9D8B030D-6E8A-4147-A177-3AD203B41FA5}">
                      <a16:colId xmlns:a16="http://schemas.microsoft.com/office/drawing/2014/main" val="3262295761"/>
                    </a:ext>
                  </a:extLst>
                </a:gridCol>
              </a:tblGrid>
              <a:tr h="323769">
                <a:tc>
                  <a:txBody>
                    <a:bodyPr/>
                    <a:lstStyle/>
                    <a:p>
                      <a:pPr algn="ctr">
                        <a:lnSpc>
                          <a:spcPct val="100000"/>
                        </a:lnSpc>
                        <a:spcAft>
                          <a:spcPts val="0"/>
                        </a:spcAft>
                      </a:pPr>
                      <a:r>
                        <a:rPr lang="tr-TR" sz="1600" b="1" dirty="0">
                          <a:solidFill>
                            <a:srgbClr val="FF0000"/>
                          </a:solidFill>
                          <a:effectLst/>
                        </a:rPr>
                        <a:t>ARAŞTIRMA PROJELERİ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65912954"/>
                  </a:ext>
                </a:extLst>
              </a:tr>
              <a:tr h="484178">
                <a:tc>
                  <a:txBody>
                    <a:bodyPr/>
                    <a:lstStyle/>
                    <a:p>
                      <a:pPr>
                        <a:lnSpc>
                          <a:spcPct val="100000"/>
                        </a:lnSpc>
                        <a:spcAft>
                          <a:spcPts val="0"/>
                        </a:spcAft>
                      </a:pPr>
                      <a:r>
                        <a:rPr lang="tr-TR" sz="1600" dirty="0">
                          <a:effectLst/>
                        </a:rPr>
                        <a:t>(1) Başarı ile tamamlanmış AB çerçeve programı bilimsel araştırma proje sayısı (Koordinatör/ alt koordinatör/yürütücü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8984129"/>
                  </a:ext>
                </a:extLst>
              </a:tr>
              <a:tr h="619684">
                <a:tc>
                  <a:txBody>
                    <a:bodyPr/>
                    <a:lstStyle/>
                    <a:p>
                      <a:pPr>
                        <a:lnSpc>
                          <a:spcPct val="100000"/>
                        </a:lnSpc>
                        <a:spcAft>
                          <a:spcPts val="0"/>
                        </a:spcAft>
                      </a:pPr>
                      <a:r>
                        <a:rPr lang="tr-TR" sz="1600" dirty="0">
                          <a:effectLst/>
                        </a:rPr>
                        <a:t>Başarı ile tamamlanmış 1. Madde dışındaki uluslararası destekli bilimsel araştırma proje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0835826"/>
                  </a:ext>
                </a:extLst>
              </a:tr>
              <a:tr h="326894">
                <a:tc>
                  <a:txBody>
                    <a:bodyPr/>
                    <a:lstStyle/>
                    <a:p>
                      <a:pPr>
                        <a:lnSpc>
                          <a:spcPct val="100000"/>
                        </a:lnSpc>
                        <a:spcAft>
                          <a:spcPts val="0"/>
                        </a:spcAft>
                      </a:pPr>
                      <a:r>
                        <a:rPr lang="tr-TR" sz="1600" dirty="0">
                          <a:effectLst/>
                        </a:rPr>
                        <a:t>TÜBİTAK Ar-Ge proje (ARDEB, TEYDEB, KAMAG, vb.)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0762055"/>
                  </a:ext>
                </a:extLst>
              </a:tr>
              <a:tr h="246508">
                <a:tc>
                  <a:txBody>
                    <a:bodyPr/>
                    <a:lstStyle/>
                    <a:p>
                      <a:pPr>
                        <a:lnSpc>
                          <a:spcPct val="100000"/>
                        </a:lnSpc>
                        <a:spcAft>
                          <a:spcPts val="0"/>
                        </a:spcAft>
                      </a:pPr>
                      <a:r>
                        <a:rPr lang="tr-TR" sz="1600" dirty="0">
                          <a:effectLst/>
                        </a:rPr>
                        <a:t>Diğer TÜBİTAK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3348474"/>
                  </a:ext>
                </a:extLst>
              </a:tr>
              <a:tr h="415822">
                <a:tc>
                  <a:txBody>
                    <a:bodyPr/>
                    <a:lstStyle/>
                    <a:p>
                      <a:pPr>
                        <a:lnSpc>
                          <a:spcPct val="100000"/>
                        </a:lnSpc>
                        <a:spcAft>
                          <a:spcPts val="0"/>
                        </a:spcAft>
                      </a:pPr>
                      <a:r>
                        <a:rPr lang="tr-TR" sz="1600" dirty="0">
                          <a:effectLst/>
                        </a:rPr>
                        <a:t>Üniversite dışındaki kamu kurumlarıyla yapılan başarıyla tamamlanmış bilimsel araştırma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4197651"/>
                  </a:ext>
                </a:extLst>
              </a:tr>
              <a:tr h="619684">
                <a:tc>
                  <a:txBody>
                    <a:bodyPr/>
                    <a:lstStyle/>
                    <a:p>
                      <a:pPr>
                        <a:lnSpc>
                          <a:spcPct val="100000"/>
                        </a:lnSpc>
                        <a:spcAft>
                          <a:spcPts val="0"/>
                        </a:spcAft>
                      </a:pPr>
                      <a:r>
                        <a:rPr lang="tr-TR" sz="1600" dirty="0">
                          <a:effectLst/>
                        </a:rPr>
                        <a:t>Başarıyla tamamlanmış Üniversite Bilimsel Araştırma Projeleri (BAP) Koordinatörlüğü destekli araştırma projesi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484504468"/>
                  </a:ext>
                </a:extLst>
              </a:tr>
              <a:tr h="619684">
                <a:tc>
                  <a:txBody>
                    <a:bodyPr/>
                    <a:lstStyle/>
                    <a:p>
                      <a:pPr>
                        <a:lnSpc>
                          <a:spcPct val="100000"/>
                        </a:lnSpc>
                        <a:spcAft>
                          <a:spcPts val="0"/>
                        </a:spcAft>
                      </a:pPr>
                      <a:r>
                        <a:rPr lang="tr-TR" sz="1600" dirty="0">
                          <a:effectLst/>
                        </a:rPr>
                        <a:t>Başarıyla tamamlanmış diğer ulusal bilimsel araştırma projesi (TTO ve sanayi kuruluşları ile yapılan Ar-Ge projeleri, vb.)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697897285"/>
                  </a:ext>
                </a:extLst>
              </a:tr>
              <a:tr h="299345">
                <a:tc>
                  <a:txBody>
                    <a:bodyPr/>
                    <a:lstStyle/>
                    <a:p>
                      <a:pPr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4282745646"/>
                  </a:ext>
                </a:extLst>
              </a:tr>
            </a:tbl>
          </a:graphicData>
        </a:graphic>
      </p:graphicFrame>
    </p:spTree>
    <p:extLst>
      <p:ext uri="{BB962C8B-B14F-4D97-AF65-F5344CB8AC3E}">
        <p14:creationId xmlns:p14="http://schemas.microsoft.com/office/powerpoint/2010/main" val="83630932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t>
            </a:r>
            <a:br>
              <a:rPr lang="tr-TR" sz="2800" b="1" dirty="0">
                <a:solidFill>
                  <a:srgbClr val="962E2E"/>
                </a:solidFill>
              </a:rPr>
            </a:br>
            <a:r>
              <a:rPr lang="tr-TR" sz="2800" b="1" dirty="0">
                <a:solidFill>
                  <a:srgbClr val="3333FF"/>
                </a:solidFill>
              </a:rPr>
              <a:t>Yıllara Göre Bilimsel Toplantı Faaliyetleri </a:t>
            </a: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26</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742691974"/>
              </p:ext>
            </p:extLst>
          </p:nvPr>
        </p:nvGraphicFramePr>
        <p:xfrm>
          <a:off x="553164" y="1834962"/>
          <a:ext cx="11161645" cy="4134678"/>
        </p:xfrm>
        <a:graphic>
          <a:graphicData uri="http://schemas.openxmlformats.org/drawingml/2006/table">
            <a:tbl>
              <a:tblPr firstRow="1" firstCol="1" lastRow="1" lastCol="1" bandRow="1" bandCol="1">
                <a:tableStyleId>{5940675A-B579-460E-94D1-54222C63F5DA}</a:tableStyleId>
              </a:tblPr>
              <a:tblGrid>
                <a:gridCol w="9708816">
                  <a:extLst>
                    <a:ext uri="{9D8B030D-6E8A-4147-A177-3AD203B41FA5}">
                      <a16:colId xmlns:a16="http://schemas.microsoft.com/office/drawing/2014/main" val="3709928752"/>
                    </a:ext>
                  </a:extLst>
                </a:gridCol>
                <a:gridCol w="778639">
                  <a:extLst>
                    <a:ext uri="{9D8B030D-6E8A-4147-A177-3AD203B41FA5}">
                      <a16:colId xmlns:a16="http://schemas.microsoft.com/office/drawing/2014/main" val="4108230107"/>
                    </a:ext>
                  </a:extLst>
                </a:gridCol>
                <a:gridCol w="674190">
                  <a:extLst>
                    <a:ext uri="{9D8B030D-6E8A-4147-A177-3AD203B41FA5}">
                      <a16:colId xmlns:a16="http://schemas.microsoft.com/office/drawing/2014/main" val="3530798822"/>
                    </a:ext>
                  </a:extLst>
                </a:gridCol>
              </a:tblGrid>
              <a:tr h="442019">
                <a:tc>
                  <a:txBody>
                    <a:bodyPr/>
                    <a:lstStyle/>
                    <a:p>
                      <a:pPr marL="72000"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7267968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1600" dirty="0">
                          <a:effectLst/>
                        </a:rPr>
                        <a:t> 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1600" dirty="0">
                          <a:effectLst/>
                        </a:rPr>
                        <a:t> 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389561606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1600" dirty="0">
                          <a:effectLst/>
                        </a:rPr>
                        <a:t> 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1600" dirty="0">
                          <a:effectLst/>
                        </a:rPr>
                        <a:t> 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676625811"/>
                  </a:ext>
                </a:extLst>
              </a:tr>
              <a:tr h="496415">
                <a:tc>
                  <a:txBody>
                    <a:bodyPr/>
                    <a:lstStyle/>
                    <a:p>
                      <a:pPr marL="72000">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7188220"/>
                  </a:ext>
                </a:extLst>
              </a:tr>
              <a:tr h="568692">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6692197"/>
                  </a:ext>
                </a:extLst>
              </a:tr>
              <a:tr h="568692">
                <a:tc>
                  <a:txBody>
                    <a:bodyPr/>
                    <a:lstStyle/>
                    <a:p>
                      <a:pPr marL="72000">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7404918"/>
                  </a:ext>
                </a:extLst>
              </a:tr>
              <a:tr h="287966">
                <a:tc>
                  <a:txBody>
                    <a:bodyPr/>
                    <a:lstStyle/>
                    <a:p>
                      <a:pPr marL="72000">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3221123"/>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1600" dirty="0">
                          <a:effectLst/>
                        </a:rPr>
                        <a:t> 12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1600" dirty="0">
                          <a:effectLst/>
                        </a:rPr>
                        <a:t> 11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461819" y="705017"/>
            <a:ext cx="10279506" cy="744583"/>
          </a:xfrm>
        </p:spPr>
        <p:txBody>
          <a:bodyPr>
            <a:noAutofit/>
          </a:bodyPr>
          <a:lstStyle/>
          <a:p>
            <a:pPr algn="ctr"/>
            <a:r>
              <a:rPr lang="tr-TR" sz="2800" b="1" dirty="0">
                <a:solidFill>
                  <a:srgbClr val="FF0000"/>
                </a:solidFill>
              </a:rPr>
              <a:t>Araştırma ve Geliştirme Faaliyetleri: </a:t>
            </a:r>
            <a:br>
              <a:rPr lang="tr-TR" sz="2800" b="1" dirty="0">
                <a:solidFill>
                  <a:srgbClr val="962E2E"/>
                </a:solidFill>
              </a:rPr>
            </a:br>
            <a:r>
              <a:rPr lang="tr-TR" sz="2800" b="1" dirty="0">
                <a:solidFill>
                  <a:srgbClr val="0000CC"/>
                </a:solidFill>
              </a:rPr>
              <a:t>Yıllara Göre Editörlük ve Hakemlik Faaliyetleri</a:t>
            </a:r>
            <a:endParaRPr lang="tr-TR" sz="2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27</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2147702931"/>
              </p:ext>
            </p:extLst>
          </p:nvPr>
        </p:nvGraphicFramePr>
        <p:xfrm>
          <a:off x="365757" y="1870989"/>
          <a:ext cx="11342538" cy="4118167"/>
        </p:xfrm>
        <a:graphic>
          <a:graphicData uri="http://schemas.openxmlformats.org/drawingml/2006/table">
            <a:tbl>
              <a:tblPr firstRow="1" firstCol="1" lastRow="1" lastCol="1" bandRow="1" bandCol="1">
                <a:tableStyleId>{5940675A-B579-460E-94D1-54222C63F5DA}</a:tableStyleId>
              </a:tblPr>
              <a:tblGrid>
                <a:gridCol w="8990679">
                  <a:extLst>
                    <a:ext uri="{9D8B030D-6E8A-4147-A177-3AD203B41FA5}">
                      <a16:colId xmlns:a16="http://schemas.microsoft.com/office/drawing/2014/main" val="1220560926"/>
                    </a:ext>
                  </a:extLst>
                </a:gridCol>
                <a:gridCol w="1182255">
                  <a:extLst>
                    <a:ext uri="{9D8B030D-6E8A-4147-A177-3AD203B41FA5}">
                      <a16:colId xmlns:a16="http://schemas.microsoft.com/office/drawing/2014/main" val="1174520499"/>
                    </a:ext>
                  </a:extLst>
                </a:gridCol>
                <a:gridCol w="1169604">
                  <a:extLst>
                    <a:ext uri="{9D8B030D-6E8A-4147-A177-3AD203B41FA5}">
                      <a16:colId xmlns:a16="http://schemas.microsoft.com/office/drawing/2014/main" val="2030783754"/>
                    </a:ext>
                  </a:extLst>
                </a:gridCol>
              </a:tblGrid>
              <a:tr h="692083">
                <a:tc>
                  <a:txBody>
                    <a:bodyPr/>
                    <a:lstStyle/>
                    <a:p>
                      <a:pPr marL="36195" marR="36195" algn="ctr">
                        <a:lnSpc>
                          <a:spcPct val="100000"/>
                        </a:lnSpc>
                        <a:spcAft>
                          <a:spcPts val="0"/>
                        </a:spcAft>
                        <a:tabLst>
                          <a:tab pos="5450840" algn="l"/>
                        </a:tabLst>
                      </a:pPr>
                      <a:r>
                        <a:rPr lang="tr-TR" sz="1600" b="1" dirty="0">
                          <a:solidFill>
                            <a:srgbClr val="FF0000"/>
                          </a:solidFill>
                          <a:effectLst/>
                        </a:rPr>
                        <a:t>EDİTÖRLÜK ve HAKEMLİK FAALİYETLERİ</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229748"/>
                  </a:ext>
                </a:extLst>
              </a:tr>
              <a:tr h="527936">
                <a:tc>
                  <a:txBody>
                    <a:bodyPr/>
                    <a:lstStyle/>
                    <a:p>
                      <a:pPr marL="36195" marR="36195">
                        <a:lnSpc>
                          <a:spcPct val="100000"/>
                        </a:lnSpc>
                        <a:spcBef>
                          <a:spcPts val="0"/>
                        </a:spcBef>
                        <a:spcAft>
                          <a:spcPts val="0"/>
                        </a:spcAft>
                      </a:pPr>
                      <a:r>
                        <a:rPr lang="tr-TR" sz="1600" dirty="0">
                          <a:effectLst/>
                        </a:rPr>
                        <a:t>SCI, SCI-E, SSCI veya AHCI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769623"/>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a:t>
                      </a:r>
                      <a:r>
                        <a:rPr lang="tr-TR" sz="1600" dirty="0" err="1">
                          <a:effectLst/>
                        </a:rPr>
                        <a:t>associate</a:t>
                      </a:r>
                      <a:r>
                        <a:rPr lang="tr-TR" sz="1600" dirty="0">
                          <a:effectLst/>
                        </a:rPr>
                        <a:t>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568925"/>
                  </a:ext>
                </a:extLst>
              </a:tr>
              <a:tr h="346336">
                <a:tc>
                  <a:txBody>
                    <a:bodyPr/>
                    <a:lstStyle/>
                    <a:p>
                      <a:pPr marL="36195" marR="36195">
                        <a:lnSpc>
                          <a:spcPct val="100000"/>
                        </a:lnSpc>
                        <a:spcBef>
                          <a:spcPts val="0"/>
                        </a:spcBef>
                        <a:spcAft>
                          <a:spcPts val="0"/>
                        </a:spcAft>
                      </a:pPr>
                      <a:r>
                        <a:rPr lang="tr-TR" sz="1600" dirty="0">
                          <a:effectLst/>
                        </a:rPr>
                        <a:t>SCI, SCI-E, SSCI veya AHCI kapsamındaki dergilerde asistan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2417168"/>
                  </a:ext>
                </a:extLst>
              </a:tr>
              <a:tr h="484113">
                <a:tc>
                  <a:txBody>
                    <a:bodyPr/>
                    <a:lstStyle/>
                    <a:p>
                      <a:pPr marL="36195" marR="36195">
                        <a:lnSpc>
                          <a:spcPct val="100000"/>
                        </a:lnSpc>
                        <a:spcBef>
                          <a:spcPts val="0"/>
                        </a:spcBef>
                        <a:spcAft>
                          <a:spcPts val="0"/>
                        </a:spcAft>
                      </a:pPr>
                      <a:r>
                        <a:rPr lang="tr-TR" sz="1600" dirty="0">
                          <a:effectLst/>
                        </a:rPr>
                        <a:t>SCI, SCI-E, SSCI veya AHCI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00549"/>
                  </a:ext>
                </a:extLst>
              </a:tr>
              <a:tr h="351670">
                <a:tc>
                  <a:txBody>
                    <a:bodyPr/>
                    <a:lstStyle/>
                    <a:p>
                      <a:pPr marL="36195" marR="36195">
                        <a:lnSpc>
                          <a:spcPct val="100000"/>
                        </a:lnSpc>
                        <a:spcBef>
                          <a:spcPts val="0"/>
                        </a:spcBef>
                        <a:spcAft>
                          <a:spcPts val="0"/>
                        </a:spcAft>
                      </a:pPr>
                      <a:r>
                        <a:rPr lang="tr-TR" sz="1600" dirty="0">
                          <a:effectLst/>
                        </a:rPr>
                        <a:t>TR Dizin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4653970"/>
                  </a:ext>
                </a:extLst>
              </a:tr>
              <a:tr h="351670">
                <a:tc>
                  <a:txBody>
                    <a:bodyPr/>
                    <a:lstStyle/>
                    <a:p>
                      <a:pPr marL="36195" marR="36195">
                        <a:lnSpc>
                          <a:spcPct val="100000"/>
                        </a:lnSpc>
                        <a:spcBef>
                          <a:spcPts val="0"/>
                        </a:spcBef>
                        <a:spcAft>
                          <a:spcPts val="0"/>
                        </a:spcAft>
                      </a:pPr>
                      <a:r>
                        <a:rPr lang="tr-TR" sz="1600" dirty="0">
                          <a:effectLst/>
                        </a:rPr>
                        <a:t>TR Dizin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8098917"/>
                  </a:ext>
                </a:extLst>
              </a:tr>
              <a:tr h="351670">
                <a:tc>
                  <a:txBody>
                    <a:bodyPr/>
                    <a:lstStyle/>
                    <a:p>
                      <a:pPr marL="36195" marR="36195">
                        <a:lnSpc>
                          <a:spcPct val="100000"/>
                        </a:lnSpc>
                        <a:spcBef>
                          <a:spcPts val="0"/>
                        </a:spcBef>
                        <a:spcAft>
                          <a:spcPts val="0"/>
                        </a:spcAft>
                      </a:pPr>
                      <a:r>
                        <a:rPr lang="tr-TR" sz="1600" dirty="0">
                          <a:effectLst/>
                        </a:rPr>
                        <a:t>SCI, SCI-E, SSCI veya AHCI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2225721"/>
                  </a:ext>
                </a:extLst>
              </a:tr>
              <a:tr h="351670">
                <a:tc>
                  <a:txBody>
                    <a:bodyPr/>
                    <a:lstStyle/>
                    <a:p>
                      <a:pPr marL="36195" marR="36195">
                        <a:lnSpc>
                          <a:spcPct val="100000"/>
                        </a:lnSpc>
                        <a:spcBef>
                          <a:spcPts val="0"/>
                        </a:spcBef>
                        <a:spcAft>
                          <a:spcPts val="0"/>
                        </a:spcAft>
                      </a:pPr>
                      <a:r>
                        <a:rPr lang="tr-TR" sz="1600" dirty="0">
                          <a:effectLst/>
                        </a:rPr>
                        <a:t>TR Dizin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2114889"/>
                  </a:ext>
                </a:extLst>
              </a:tr>
              <a:tr h="351670">
                <a:tc>
                  <a:txBody>
                    <a:bodyPr/>
                    <a:lstStyle/>
                    <a:p>
                      <a:pPr algn="r">
                        <a:lnSpc>
                          <a:spcPct val="100000"/>
                        </a:lnSpc>
                        <a:spcBef>
                          <a:spcPts val="0"/>
                        </a:spcBef>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27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27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799139"/>
                  </a:ext>
                </a:extLst>
              </a:tr>
            </a:tbl>
          </a:graphicData>
        </a:graphic>
      </p:graphicFrame>
    </p:spTree>
    <p:extLst>
      <p:ext uri="{BB962C8B-B14F-4D97-AF65-F5344CB8AC3E}">
        <p14:creationId xmlns:p14="http://schemas.microsoft.com/office/powerpoint/2010/main" val="125272552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75490" y="620487"/>
            <a:ext cx="10568709" cy="792274"/>
          </a:xfrm>
        </p:spPr>
        <p:txBody>
          <a:bodyPr>
            <a:noAutofit/>
          </a:bodyPr>
          <a:lstStyle/>
          <a:p>
            <a:pPr algn="ctr"/>
            <a:r>
              <a:rPr lang="tr-TR" sz="2800" b="1" dirty="0">
                <a:solidFill>
                  <a:srgbClr val="FF0000"/>
                </a:solidFill>
              </a:rPr>
              <a:t>Araştırma ve Geliştirme Faaliyetleri: </a:t>
            </a:r>
            <a:br>
              <a:rPr lang="tr-TR" sz="2800" b="1" dirty="0">
                <a:solidFill>
                  <a:srgbClr val="FF0000"/>
                </a:solidFill>
              </a:rPr>
            </a:br>
            <a:r>
              <a:rPr lang="tr-TR" sz="2400" b="1" dirty="0">
                <a:solidFill>
                  <a:srgbClr val="3333FF"/>
                </a:solidFill>
              </a:rPr>
              <a:t>Atıflar</a:t>
            </a:r>
            <a:r>
              <a:rPr lang="tr-TR" sz="2400" b="1" dirty="0">
                <a:solidFill>
                  <a:srgbClr val="FF0000"/>
                </a:solidFill>
              </a:rPr>
              <a:t> </a:t>
            </a:r>
            <a:r>
              <a:rPr lang="tr-TR" sz="1200" b="1" i="1" dirty="0">
                <a:solidFill>
                  <a:srgbClr val="0000CC"/>
                </a:solidFill>
              </a:rPr>
              <a:t>(Yazarın kendi yayınlarına yaptığı atıflar hariç)</a:t>
            </a: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28</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390278203"/>
              </p:ext>
            </p:extLst>
          </p:nvPr>
        </p:nvGraphicFramePr>
        <p:xfrm>
          <a:off x="470263" y="1943069"/>
          <a:ext cx="11208215" cy="4159558"/>
        </p:xfrm>
        <a:graphic>
          <a:graphicData uri="http://schemas.openxmlformats.org/drawingml/2006/table">
            <a:tbl>
              <a:tblPr firstRow="1" firstCol="1" lastRow="1" lastCol="1" bandRow="1" bandCol="1">
                <a:tableStyleId>{5940675A-B579-460E-94D1-54222C63F5DA}</a:tableStyleId>
              </a:tblPr>
              <a:tblGrid>
                <a:gridCol w="9767041">
                  <a:extLst>
                    <a:ext uri="{9D8B030D-6E8A-4147-A177-3AD203B41FA5}">
                      <a16:colId xmlns:a16="http://schemas.microsoft.com/office/drawing/2014/main" val="2526474675"/>
                    </a:ext>
                  </a:extLst>
                </a:gridCol>
                <a:gridCol w="805070">
                  <a:extLst>
                    <a:ext uri="{9D8B030D-6E8A-4147-A177-3AD203B41FA5}">
                      <a16:colId xmlns:a16="http://schemas.microsoft.com/office/drawing/2014/main" val="3884299834"/>
                    </a:ext>
                  </a:extLst>
                </a:gridCol>
                <a:gridCol w="636104">
                  <a:extLst>
                    <a:ext uri="{9D8B030D-6E8A-4147-A177-3AD203B41FA5}">
                      <a16:colId xmlns:a16="http://schemas.microsoft.com/office/drawing/2014/main" val="3121958545"/>
                    </a:ext>
                  </a:extLst>
                </a:gridCol>
              </a:tblGrid>
              <a:tr h="553725">
                <a:tc>
                  <a:txBody>
                    <a:bodyPr/>
                    <a:lstStyle/>
                    <a:p>
                      <a:pPr algn="ctr">
                        <a:lnSpc>
                          <a:spcPct val="107000"/>
                        </a:lnSpc>
                        <a:spcAft>
                          <a:spcPts val="0"/>
                        </a:spcAft>
                      </a:pPr>
                      <a:r>
                        <a:rPr lang="tr-TR" sz="2000" b="1" dirty="0">
                          <a:solidFill>
                            <a:srgbClr val="FF0000"/>
                          </a:solidFill>
                          <a:effectLst/>
                        </a:rPr>
                        <a:t>ATIFLAR  </a:t>
                      </a:r>
                      <a:r>
                        <a:rPr lang="tr-TR" sz="1400" b="1" i="1" dirty="0">
                          <a:solidFill>
                            <a:srgbClr val="0000CC"/>
                          </a:solidFill>
                          <a:effectLst/>
                        </a:rPr>
                        <a:t>(Yazarın kendi yayınlarına yaptığı atıflar hariç)</a:t>
                      </a:r>
                      <a:endParaRPr lang="tr-TR" sz="14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2024</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394193471"/>
                  </a:ext>
                </a:extLst>
              </a:tr>
              <a:tr h="702189">
                <a:tc>
                  <a:txBody>
                    <a:bodyPr/>
                    <a:lstStyle/>
                    <a:p>
                      <a:pPr marL="72000">
                        <a:lnSpc>
                          <a:spcPct val="100000"/>
                        </a:lnSpc>
                        <a:spcAft>
                          <a:spcPts val="0"/>
                        </a:spcAft>
                      </a:pPr>
                      <a:r>
                        <a:rPr lang="tr-TR" sz="1400" b="1" dirty="0">
                          <a:solidFill>
                            <a:srgbClr val="0000CC"/>
                          </a:solidFill>
                          <a:effectLst/>
                        </a:rPr>
                        <a:t>SCI, SCI-E, SSCI ve AHCI tarafından taranan dergilerde; (</a:t>
                      </a:r>
                      <a:r>
                        <a:rPr lang="tr-TR" sz="1400" b="0" dirty="0">
                          <a:solidFill>
                            <a:schemeClr val="tx1"/>
                          </a:solidFill>
                          <a:effectLst/>
                        </a:rPr>
                        <a:t>Uluslararası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r>
                        <a:rPr lang="tr-TR" sz="14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10</a:t>
                      </a:r>
                    </a:p>
                  </a:txBody>
                  <a:tcPr marL="8441" marR="8441" marT="8441" marB="0" anchor="ctr"/>
                </a:tc>
                <a:tc>
                  <a:txBody>
                    <a:bodyPr/>
                    <a:lstStyle/>
                    <a:p>
                      <a:pPr>
                        <a:lnSpc>
                          <a:spcPct val="107000"/>
                        </a:lnSpc>
                        <a:spcAft>
                          <a:spcPts val="0"/>
                        </a:spcAft>
                      </a:pPr>
                      <a:r>
                        <a:rPr lang="tr-TR" sz="1000" dirty="0">
                          <a:effectLst/>
                        </a:rPr>
                        <a:t> 7</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95382362"/>
                  </a:ext>
                </a:extLst>
              </a:tr>
              <a:tr h="778428">
                <a:tc>
                  <a:txBody>
                    <a:bodyPr/>
                    <a:lstStyle/>
                    <a:p>
                      <a:pPr marL="72000">
                        <a:lnSpc>
                          <a:spcPct val="100000"/>
                        </a:lnSpc>
                        <a:spcAft>
                          <a:spcPts val="0"/>
                        </a:spcAft>
                      </a:pPr>
                      <a:r>
                        <a:rPr lang="tr-TR" sz="1400" b="1" dirty="0">
                          <a:solidFill>
                            <a:srgbClr val="0000CC"/>
                          </a:solidFill>
                          <a:effectLst/>
                        </a:rPr>
                        <a:t>SCI, SCI-E, SSCI ve AHCI dışındaki endeksler tarafından taranan dergilerde; (</a:t>
                      </a:r>
                      <a:r>
                        <a:rPr lang="tr-TR" sz="1400" b="0" dirty="0">
                          <a:solidFill>
                            <a:schemeClr val="tx1"/>
                          </a:solidFill>
                          <a:effectLst/>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331923312"/>
                  </a:ext>
                </a:extLst>
              </a:tr>
              <a:tr h="585897">
                <a:tc>
                  <a:txBody>
                    <a:bodyPr/>
                    <a:lstStyle/>
                    <a:p>
                      <a:pPr marL="72000">
                        <a:lnSpc>
                          <a:spcPct val="100000"/>
                        </a:lnSpc>
                        <a:spcAft>
                          <a:spcPts val="0"/>
                        </a:spcAft>
                      </a:pPr>
                      <a:r>
                        <a:rPr lang="tr-TR" sz="1400" b="1" dirty="0">
                          <a:solidFill>
                            <a:srgbClr val="0000CC"/>
                          </a:solidFill>
                          <a:effectLst/>
                        </a:rPr>
                        <a:t>Ulusal hakemli dergilerde; (</a:t>
                      </a:r>
                      <a:r>
                        <a:rPr lang="tr-TR" sz="1400" b="0" dirty="0">
                          <a:solidFill>
                            <a:schemeClr val="tx1"/>
                          </a:solidFill>
                          <a:effectLst/>
                        </a:rPr>
                        <a:t>Ulusal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121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150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547953736"/>
                  </a:ext>
                </a:extLst>
              </a:tr>
              <a:tr h="688430">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42334225"/>
                  </a:ext>
                </a:extLst>
              </a:tr>
              <a:tr h="585897">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ulusal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4284001582"/>
                  </a:ext>
                </a:extLst>
              </a:tr>
              <a:tr h="264992">
                <a:tc>
                  <a:txBody>
                    <a:bodyPr/>
                    <a:lstStyle/>
                    <a:p>
                      <a:pPr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133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160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002275517"/>
                  </a:ext>
                </a:extLst>
              </a:tr>
            </a:tbl>
          </a:graphicData>
        </a:graphic>
      </p:graphicFrame>
    </p:spTree>
    <p:extLst>
      <p:ext uri="{BB962C8B-B14F-4D97-AF65-F5344CB8AC3E}">
        <p14:creationId xmlns:p14="http://schemas.microsoft.com/office/powerpoint/2010/main" val="196622044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25209" y="783771"/>
            <a:ext cx="10560505" cy="667343"/>
          </a:xfrm>
        </p:spPr>
        <p:txBody>
          <a:bodyPr>
            <a:normAutofit/>
          </a:bodyPr>
          <a:lstStyle/>
          <a:p>
            <a:pPr algn="ctr"/>
            <a:r>
              <a:rPr lang="tr-TR" sz="3200" b="1" dirty="0">
                <a:solidFill>
                  <a:srgbClr val="FF0000"/>
                </a:solidFill>
                <a:latin typeface="+mn-lt"/>
              </a:rPr>
              <a:t>Bilimsel, Sosyal, Kültürel ve Sportif Faaliyetler</a:t>
            </a:r>
            <a:endParaRPr lang="tr-TR" sz="3200" dirty="0">
              <a:solidFill>
                <a:srgbClr val="FF0000"/>
              </a:solidFill>
            </a:endParaRPr>
          </a:p>
        </p:txBody>
      </p:sp>
      <p:sp>
        <p:nvSpPr>
          <p:cNvPr id="4" name="Veri Yer Tutucusu 3"/>
          <p:cNvSpPr>
            <a:spLocks noGrp="1"/>
          </p:cNvSpPr>
          <p:nvPr>
            <p:ph type="dt" sz="half" idx="10"/>
          </p:nvPr>
        </p:nvSpPr>
        <p:spPr/>
        <p:txBody>
          <a:bodyPr/>
          <a:lstStyle/>
          <a:p>
            <a:fld id="{5C01853F-0A03-4649-8FC9-B14B1A95AEC8}" type="datetime1">
              <a:rPr lang="tr-TR" smtClean="0"/>
              <a:t>15.01.2026</a:t>
            </a:fld>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t>29</a:t>
            </a:fld>
            <a:endParaRPr lang="tr-TR"/>
          </a:p>
        </p:txBody>
      </p:sp>
      <p:sp>
        <p:nvSpPr>
          <p:cNvPr id="7" name="Metin kutusu 6"/>
          <p:cNvSpPr txBox="1"/>
          <p:nvPr/>
        </p:nvSpPr>
        <p:spPr>
          <a:xfrm>
            <a:off x="341075" y="6079351"/>
            <a:ext cx="4572000" cy="276999"/>
          </a:xfrm>
          <a:prstGeom prst="rect">
            <a:avLst/>
          </a:prstGeom>
          <a:noFill/>
        </p:spPr>
        <p:txBody>
          <a:bodyPr wrap="square" rtlCol="0">
            <a:spAutoFit/>
          </a:bodyPr>
          <a:lstStyle/>
          <a:p>
            <a:r>
              <a:rPr lang="tr-TR" sz="1200" b="1" i="1" dirty="0">
                <a:solidFill>
                  <a:srgbClr val="C00000"/>
                </a:solidFill>
              </a:rPr>
              <a:t>*Bu etkinliklerin dışında varsa lütfen tabloya ekleyiniz. </a:t>
            </a:r>
          </a:p>
        </p:txBody>
      </p:sp>
      <p:graphicFrame>
        <p:nvGraphicFramePr>
          <p:cNvPr id="3" name="Tablo 2"/>
          <p:cNvGraphicFramePr>
            <a:graphicFrameLocks noGrp="1"/>
          </p:cNvGraphicFramePr>
          <p:nvPr>
            <p:extLst>
              <p:ext uri="{D42A27DB-BD31-4B8C-83A1-F6EECF244321}">
                <p14:modId xmlns:p14="http://schemas.microsoft.com/office/powerpoint/2010/main" val="2800191456"/>
              </p:ext>
            </p:extLst>
          </p:nvPr>
        </p:nvGraphicFramePr>
        <p:xfrm>
          <a:off x="457201" y="1848680"/>
          <a:ext cx="11390242" cy="3793784"/>
        </p:xfrm>
        <a:graphic>
          <a:graphicData uri="http://schemas.openxmlformats.org/drawingml/2006/table">
            <a:tbl>
              <a:tblPr>
                <a:tableStyleId>{BDBED569-4797-4DF1-A0F4-6AAB3CD982D8}</a:tableStyleId>
              </a:tblPr>
              <a:tblGrid>
                <a:gridCol w="2603507">
                  <a:extLst>
                    <a:ext uri="{9D8B030D-6E8A-4147-A177-3AD203B41FA5}">
                      <a16:colId xmlns:a16="http://schemas.microsoft.com/office/drawing/2014/main" val="1512283553"/>
                    </a:ext>
                  </a:extLst>
                </a:gridCol>
                <a:gridCol w="1214863">
                  <a:extLst>
                    <a:ext uri="{9D8B030D-6E8A-4147-A177-3AD203B41FA5}">
                      <a16:colId xmlns:a16="http://schemas.microsoft.com/office/drawing/2014/main" val="2941615692"/>
                    </a:ext>
                  </a:extLst>
                </a:gridCol>
                <a:gridCol w="1091086">
                  <a:extLst>
                    <a:ext uri="{9D8B030D-6E8A-4147-A177-3AD203B41FA5}">
                      <a16:colId xmlns:a16="http://schemas.microsoft.com/office/drawing/2014/main" val="3849964202"/>
                    </a:ext>
                  </a:extLst>
                </a:gridCol>
                <a:gridCol w="4931229">
                  <a:extLst>
                    <a:ext uri="{9D8B030D-6E8A-4147-A177-3AD203B41FA5}">
                      <a16:colId xmlns:a16="http://schemas.microsoft.com/office/drawing/2014/main" val="1885514975"/>
                    </a:ext>
                  </a:extLst>
                </a:gridCol>
                <a:gridCol w="772885">
                  <a:extLst>
                    <a:ext uri="{9D8B030D-6E8A-4147-A177-3AD203B41FA5}">
                      <a16:colId xmlns:a16="http://schemas.microsoft.com/office/drawing/2014/main" val="2981608465"/>
                    </a:ext>
                  </a:extLst>
                </a:gridCol>
                <a:gridCol w="776672">
                  <a:extLst>
                    <a:ext uri="{9D8B030D-6E8A-4147-A177-3AD203B41FA5}">
                      <a16:colId xmlns:a16="http://schemas.microsoft.com/office/drawing/2014/main" val="3219867409"/>
                    </a:ext>
                  </a:extLst>
                </a:gridCol>
              </a:tblGrid>
              <a:tr h="303513">
                <a:tc>
                  <a:txBody>
                    <a:bodyPr/>
                    <a:lstStyle/>
                    <a:p>
                      <a:pPr marL="72000" algn="ctr">
                        <a:lnSpc>
                          <a:spcPct val="100000"/>
                        </a:lnSpc>
                        <a:spcAft>
                          <a:spcPts val="0"/>
                        </a:spcAft>
                      </a:pPr>
                      <a:r>
                        <a:rPr lang="tr-TR" sz="2000" b="1" dirty="0">
                          <a:solidFill>
                            <a:srgbClr val="FF0000"/>
                          </a:solidFill>
                          <a:effectLst/>
                          <a:latin typeface="+mn-lt"/>
                        </a:rPr>
                        <a:t>Faaliyet Türü</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solidFill>
                            <a:srgbClr val="FF0000"/>
                          </a:solidFill>
                          <a:effectLst/>
                          <a:latin typeface="+mn-lt"/>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solidFill>
                            <a:srgbClr val="FF0000"/>
                          </a:solidFill>
                          <a:effectLst/>
                          <a:latin typeface="+mn-lt"/>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ctr" defTabSz="914400" rtl="0" eaLnBrk="1" fontAlgn="auto" latinLnBrk="0" hangingPunct="1">
                        <a:lnSpc>
                          <a:spcPct val="100000"/>
                        </a:lnSpc>
                        <a:spcBef>
                          <a:spcPts val="0"/>
                        </a:spcBef>
                        <a:spcAft>
                          <a:spcPts val="0"/>
                        </a:spcAft>
                        <a:buClrTx/>
                        <a:buSzTx/>
                        <a:buFontTx/>
                        <a:buNone/>
                        <a:tabLst/>
                        <a:defRPr/>
                      </a:pPr>
                      <a:r>
                        <a:rPr lang="tr-TR" sz="2000" b="1" dirty="0">
                          <a:solidFill>
                            <a:srgbClr val="FF0000"/>
                          </a:solidFill>
                          <a:effectLst/>
                          <a:latin typeface="+mn-lt"/>
                        </a:rPr>
                        <a:t>Faaliyet Türü</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solidFill>
                            <a:srgbClr val="FF0000"/>
                          </a:solidFill>
                          <a:effectLst/>
                          <a:latin typeface="+mn-lt"/>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solidFill>
                            <a:srgbClr val="FF0000"/>
                          </a:solidFill>
                          <a:effectLst/>
                          <a:latin typeface="+mn-lt"/>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906734"/>
                  </a:ext>
                </a:extLst>
              </a:tr>
              <a:tr h="336624">
                <a:tc>
                  <a:txBody>
                    <a:bodyPr/>
                    <a:lstStyle/>
                    <a:p>
                      <a:pPr marL="72000">
                        <a:lnSpc>
                          <a:spcPct val="100000"/>
                        </a:lnSpc>
                        <a:spcAft>
                          <a:spcPts val="0"/>
                        </a:spcAft>
                      </a:pPr>
                      <a:r>
                        <a:rPr lang="tr-TR" sz="1800" b="1" dirty="0">
                          <a:solidFill>
                            <a:srgbClr val="3333FF"/>
                          </a:solidFill>
                          <a:effectLst/>
                          <a:latin typeface="+mn-lt"/>
                        </a:rPr>
                        <a:t>Sempozyum</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cs typeface="Times New Roman" panose="02020603050405020304" pitchFamily="18" charset="0"/>
                        </a:rPr>
                        <a:t>1</a:t>
                      </a: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3333FF"/>
                          </a:solidFill>
                          <a:effectLst/>
                          <a:latin typeface="+mn-lt"/>
                        </a:rPr>
                        <a:t>Teknik Gezi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extLst>
                  <a:ext uri="{0D108BD9-81ED-4DB2-BD59-A6C34878D82A}">
                    <a16:rowId xmlns:a16="http://schemas.microsoft.com/office/drawing/2014/main" val="2408491658"/>
                  </a:ext>
                </a:extLst>
              </a:tr>
              <a:tr h="254383">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3333FF"/>
                          </a:solidFill>
                          <a:effectLst/>
                          <a:latin typeface="+mn-lt"/>
                        </a:rPr>
                        <a:t>Kongre</a:t>
                      </a:r>
                      <a:endParaRPr lang="tr-TR" sz="1800" b="1" dirty="0">
                        <a:solidFill>
                          <a:srgbClr val="3333FF"/>
                        </a:solidFill>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Eğitim Seminerleri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extLst>
                  <a:ext uri="{0D108BD9-81ED-4DB2-BD59-A6C34878D82A}">
                    <a16:rowId xmlns:a16="http://schemas.microsoft.com/office/drawing/2014/main" val="2278280707"/>
                  </a:ext>
                </a:extLst>
              </a:tr>
              <a:tr h="283029">
                <a:tc>
                  <a:txBody>
                    <a:bodyPr/>
                    <a:lstStyle/>
                    <a:p>
                      <a:pPr marL="72000">
                        <a:lnSpc>
                          <a:spcPct val="100000"/>
                        </a:lnSpc>
                        <a:spcAft>
                          <a:spcPts val="0"/>
                        </a:spcAft>
                      </a:pPr>
                      <a:r>
                        <a:rPr lang="tr-TR" sz="1800" b="1" dirty="0">
                          <a:solidFill>
                            <a:srgbClr val="3333FF"/>
                          </a:solidFill>
                          <a:effectLst/>
                          <a:latin typeface="+mn-lt"/>
                        </a:rPr>
                        <a:t>Konferans</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Ulusal Toplantı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extLst>
                  <a:ext uri="{0D108BD9-81ED-4DB2-BD59-A6C34878D82A}">
                    <a16:rowId xmlns:a16="http://schemas.microsoft.com/office/drawing/2014/main" val="157503645"/>
                  </a:ext>
                </a:extLst>
              </a:tr>
              <a:tr h="336624">
                <a:tc>
                  <a:txBody>
                    <a:bodyPr/>
                    <a:lstStyle/>
                    <a:p>
                      <a:pPr marL="72000">
                        <a:lnSpc>
                          <a:spcPct val="100000"/>
                        </a:lnSpc>
                        <a:spcAft>
                          <a:spcPts val="0"/>
                        </a:spcAft>
                      </a:pPr>
                      <a:r>
                        <a:rPr lang="tr-TR" sz="1800" b="1" dirty="0">
                          <a:solidFill>
                            <a:srgbClr val="3333FF"/>
                          </a:solidFill>
                          <a:effectLst/>
                          <a:latin typeface="+mn-lt"/>
                        </a:rPr>
                        <a:t>Panel</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cs typeface="Times New Roman" panose="02020603050405020304" pitchFamily="18" charset="0"/>
                        </a:rPr>
                        <a:t>2</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cs typeface="Times New Roman" panose="02020603050405020304" pitchFamily="18" charset="0"/>
                        </a:rPr>
                        <a:t>1</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Diğer (Açıkhava Etkinlikleri, Ziyaretler, Geziler </a:t>
                      </a:r>
                      <a:r>
                        <a:rPr lang="tr-TR" sz="1800" b="1" dirty="0" err="1">
                          <a:solidFill>
                            <a:srgbClr val="3333FF"/>
                          </a:solidFill>
                          <a:effectLst/>
                          <a:latin typeface="+mn-lt"/>
                        </a:rPr>
                        <a:t>v.b</a:t>
                      </a:r>
                      <a:r>
                        <a:rPr lang="tr-TR" sz="1800" b="1" dirty="0">
                          <a:solidFill>
                            <a:srgbClr val="3333FF"/>
                          </a:solidFill>
                          <a:effectLst/>
                          <a:latin typeface="+mn-lt"/>
                        </a:rPr>
                        <a:t>.)</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extLst>
                  <a:ext uri="{0D108BD9-81ED-4DB2-BD59-A6C34878D82A}">
                    <a16:rowId xmlns:a16="http://schemas.microsoft.com/office/drawing/2014/main" val="3400936759"/>
                  </a:ext>
                </a:extLst>
              </a:tr>
              <a:tr h="336624">
                <a:tc>
                  <a:txBody>
                    <a:bodyPr/>
                    <a:lstStyle/>
                    <a:p>
                      <a:pPr marL="72000">
                        <a:lnSpc>
                          <a:spcPct val="100000"/>
                        </a:lnSpc>
                        <a:spcAft>
                          <a:spcPts val="0"/>
                        </a:spcAft>
                      </a:pPr>
                      <a:r>
                        <a:rPr lang="tr-TR" sz="1800" b="1" dirty="0">
                          <a:solidFill>
                            <a:srgbClr val="3333FF"/>
                          </a:solidFill>
                          <a:effectLst/>
                          <a:latin typeface="+mn-lt"/>
                        </a:rPr>
                        <a:t>Seminer</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err="1">
                          <a:solidFill>
                            <a:srgbClr val="3333FF"/>
                          </a:solidFill>
                          <a:effectLst/>
                          <a:latin typeface="+mn-lt"/>
                        </a:rPr>
                        <a:t>Çalıştay</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extLst>
                  <a:ext uri="{0D108BD9-81ED-4DB2-BD59-A6C34878D82A}">
                    <a16:rowId xmlns:a16="http://schemas.microsoft.com/office/drawing/2014/main" val="3317973444"/>
                  </a:ext>
                </a:extLst>
              </a:tr>
              <a:tr h="336624">
                <a:tc>
                  <a:txBody>
                    <a:bodyPr/>
                    <a:lstStyle/>
                    <a:p>
                      <a:pPr marL="72000">
                        <a:lnSpc>
                          <a:spcPct val="100000"/>
                        </a:lnSpc>
                        <a:spcAft>
                          <a:spcPts val="0"/>
                        </a:spcAft>
                      </a:pPr>
                      <a:r>
                        <a:rPr lang="tr-TR" sz="1800" b="1" dirty="0">
                          <a:solidFill>
                            <a:srgbClr val="3333FF"/>
                          </a:solidFill>
                          <a:effectLst/>
                          <a:latin typeface="+mn-lt"/>
                        </a:rPr>
                        <a:t>Açık Oturum</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Film Gösterimi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extLst>
                  <a:ext uri="{0D108BD9-81ED-4DB2-BD59-A6C34878D82A}">
                    <a16:rowId xmlns:a16="http://schemas.microsoft.com/office/drawing/2014/main" val="1862991955"/>
                  </a:ext>
                </a:extLst>
              </a:tr>
              <a:tr h="336624">
                <a:tc>
                  <a:txBody>
                    <a:bodyPr/>
                    <a:lstStyle/>
                    <a:p>
                      <a:pPr marL="72000">
                        <a:lnSpc>
                          <a:spcPct val="100000"/>
                        </a:lnSpc>
                        <a:spcAft>
                          <a:spcPts val="0"/>
                        </a:spcAft>
                      </a:pPr>
                      <a:r>
                        <a:rPr lang="tr-TR" sz="1800" b="1" dirty="0">
                          <a:solidFill>
                            <a:srgbClr val="3333FF"/>
                          </a:solidFill>
                          <a:effectLst/>
                          <a:latin typeface="+mn-lt"/>
                        </a:rPr>
                        <a:t>Söyleşi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rPr>
                        <a:t>-</a:t>
                      </a: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Bağış ve Yardım Kampanyası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extLst>
                  <a:ext uri="{0D108BD9-81ED-4DB2-BD59-A6C34878D82A}">
                    <a16:rowId xmlns:a16="http://schemas.microsoft.com/office/drawing/2014/main" val="900303215"/>
                  </a:ext>
                </a:extLst>
              </a:tr>
              <a:tr h="336624">
                <a:tc>
                  <a:txBody>
                    <a:bodyPr/>
                    <a:lstStyle/>
                    <a:p>
                      <a:pPr marL="72000">
                        <a:lnSpc>
                          <a:spcPct val="100000"/>
                        </a:lnSpc>
                        <a:spcAft>
                          <a:spcPts val="0"/>
                        </a:spcAft>
                      </a:pPr>
                      <a:r>
                        <a:rPr lang="tr-TR" sz="1800" b="1" dirty="0">
                          <a:solidFill>
                            <a:srgbClr val="3333FF"/>
                          </a:solidFill>
                          <a:effectLst/>
                          <a:latin typeface="+mn-lt"/>
                        </a:rPr>
                        <a:t>Tiyatro</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Bilgilendirme ve Tanıtım Toplantısı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extLst>
                  <a:ext uri="{0D108BD9-81ED-4DB2-BD59-A6C34878D82A}">
                    <a16:rowId xmlns:a16="http://schemas.microsoft.com/office/drawing/2014/main" val="377623417"/>
                  </a:ext>
                </a:extLst>
              </a:tr>
              <a:tr h="350551">
                <a:tc>
                  <a:txBody>
                    <a:bodyPr/>
                    <a:lstStyle/>
                    <a:p>
                      <a:pPr marL="72000">
                        <a:lnSpc>
                          <a:spcPct val="100000"/>
                        </a:lnSpc>
                        <a:spcAft>
                          <a:spcPts val="0"/>
                        </a:spcAft>
                      </a:pPr>
                      <a:r>
                        <a:rPr lang="tr-TR" sz="1800" b="1" dirty="0">
                          <a:solidFill>
                            <a:srgbClr val="3333FF"/>
                          </a:solidFill>
                          <a:effectLst/>
                          <a:latin typeface="+mn-lt"/>
                        </a:rPr>
                        <a:t>Konser</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Anma Törenleri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extLst>
                  <a:ext uri="{0D108BD9-81ED-4DB2-BD59-A6C34878D82A}">
                    <a16:rowId xmlns:a16="http://schemas.microsoft.com/office/drawing/2014/main" val="3384438468"/>
                  </a:ext>
                </a:extLst>
              </a:tr>
              <a:tr h="259080">
                <a:tc>
                  <a:txBody>
                    <a:bodyPr/>
                    <a:lstStyle/>
                    <a:p>
                      <a:pPr marL="72000">
                        <a:lnSpc>
                          <a:spcPct val="100000"/>
                        </a:lnSpc>
                        <a:spcAft>
                          <a:spcPts val="0"/>
                        </a:spcAft>
                      </a:pPr>
                      <a:r>
                        <a:rPr lang="tr-TR" sz="1800" b="1" dirty="0">
                          <a:solidFill>
                            <a:srgbClr val="3333FF"/>
                          </a:solidFill>
                          <a:effectLst/>
                          <a:latin typeface="+mn-lt"/>
                        </a:rPr>
                        <a:t>Sergi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Öğrenci Oryantasyon Semineri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0" marR="0" marT="0"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rPr>
                        <a:t>-</a:t>
                      </a:r>
                    </a:p>
                  </a:txBody>
                  <a:tcPr marL="0" marR="0" marT="0" marB="0" anchor="ctr"/>
                </a:tc>
                <a:extLst>
                  <a:ext uri="{0D108BD9-81ED-4DB2-BD59-A6C34878D82A}">
                    <a16:rowId xmlns:a16="http://schemas.microsoft.com/office/drawing/2014/main" val="2130704476"/>
                  </a:ext>
                </a:extLst>
              </a:tr>
              <a:tr h="236997">
                <a:tc>
                  <a:txBody>
                    <a:bodyPr/>
                    <a:lstStyle/>
                    <a:p>
                      <a:pPr marL="72000">
                        <a:lnSpc>
                          <a:spcPct val="100000"/>
                        </a:lnSpc>
                        <a:spcAft>
                          <a:spcPts val="0"/>
                        </a:spcAft>
                      </a:pPr>
                      <a:r>
                        <a:rPr lang="tr-TR" sz="1800" b="1" dirty="0">
                          <a:solidFill>
                            <a:srgbClr val="3333FF"/>
                          </a:solidFill>
                          <a:effectLst/>
                          <a:latin typeface="+mn-lt"/>
                        </a:rPr>
                        <a:t>Spor Turnuvası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a:ln>
                            <a:noFill/>
                          </a:ln>
                          <a:solidFill>
                            <a:srgbClr val="3333FF"/>
                          </a:solidFill>
                          <a:effectLst/>
                          <a:uLnTx/>
                          <a:uFillTx/>
                          <a:latin typeface="Calibri" panose="020F0502020204030204"/>
                          <a:ea typeface="+mn-ea"/>
                          <a:cs typeface="Times New Roman" panose="02020603050405020304" pitchFamily="18" charset="0"/>
                        </a:rPr>
                        <a:t>-</a:t>
                      </a:r>
                      <a:endPar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3333FF"/>
                          </a:solidFill>
                          <a:effectLst/>
                          <a:uLnTx/>
                          <a:uFillTx/>
                          <a:latin typeface="Calibri" panose="020F0502020204030204"/>
                          <a:ea typeface="+mn-ea"/>
                          <a:cs typeface="Times New Roman" panose="02020603050405020304" pitchFamily="18" charset="0"/>
                        </a:rPr>
                        <a:t>-</a:t>
                      </a:r>
                    </a:p>
                  </a:txBody>
                  <a:tcPr marL="3175" marR="3175" marT="3175" marB="0" anchor="ctr"/>
                </a:tc>
                <a:tc>
                  <a:txBody>
                    <a:bodyPr/>
                    <a:lstStyle/>
                    <a:p>
                      <a:pPr marL="72000" algn="r">
                        <a:lnSpc>
                          <a:spcPct val="100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FF0000"/>
                          </a:solidFill>
                          <a:effectLst/>
                          <a:latin typeface="+mn-lt"/>
                        </a:rPr>
                        <a:t> 2</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FF0000"/>
                          </a:solidFill>
                          <a:effectLst/>
                          <a:latin typeface="+mn-lt"/>
                          <a:ea typeface="Calibri" panose="020F0502020204030204" pitchFamily="34" charset="0"/>
                          <a:cs typeface="Times New Roman" panose="02020603050405020304" pitchFamily="18" charset="0"/>
                        </a:rPr>
                        <a:t>2</a:t>
                      </a:r>
                    </a:p>
                  </a:txBody>
                  <a:tcPr marL="0" marR="0" marT="0" marB="0" anchor="ctr"/>
                </a:tc>
                <a:extLst>
                  <a:ext uri="{0D108BD9-81ED-4DB2-BD59-A6C34878D82A}">
                    <a16:rowId xmlns:a16="http://schemas.microsoft.com/office/drawing/2014/main" val="2305473690"/>
                  </a:ext>
                </a:extLst>
              </a:tr>
            </a:tbl>
          </a:graphicData>
        </a:graphic>
      </p:graphicFrame>
    </p:spTree>
    <p:extLst>
      <p:ext uri="{BB962C8B-B14F-4D97-AF65-F5344CB8AC3E}">
        <p14:creationId xmlns:p14="http://schemas.microsoft.com/office/powerpoint/2010/main" val="240061322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3</a:t>
            </a:fld>
            <a:endParaRPr lang="tr-TR"/>
          </a:p>
        </p:txBody>
      </p:sp>
    </p:spTree>
    <p:extLst>
      <p:ext uri="{BB962C8B-B14F-4D97-AF65-F5344CB8AC3E}">
        <p14:creationId xmlns:p14="http://schemas.microsoft.com/office/powerpoint/2010/main" val="298718809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230" y="696686"/>
            <a:ext cx="10406741" cy="805543"/>
          </a:xfrm>
        </p:spPr>
        <p:txBody>
          <a:bodyPr>
            <a:normAutofit fontScale="90000"/>
          </a:bodyPr>
          <a:lstStyle/>
          <a:p>
            <a:pPr algn="ctr"/>
            <a:r>
              <a:rPr lang="tr-TR" sz="3200" b="1" dirty="0">
                <a:solidFill>
                  <a:srgbClr val="FF0000"/>
                </a:solidFill>
              </a:rPr>
              <a:t>Bilimsel, Sosyal, Kültürel ve Sportif Faaliyetler </a:t>
            </a:r>
            <a:br>
              <a:rPr lang="tr-TR" sz="3200" b="1" dirty="0">
                <a:solidFill>
                  <a:srgbClr val="FF0000"/>
                </a:solidFill>
              </a:rPr>
            </a:br>
            <a:r>
              <a:rPr lang="tr-TR" sz="2200" b="1" dirty="0">
                <a:solidFill>
                  <a:srgbClr val="3333FF"/>
                </a:solidFill>
              </a:rPr>
              <a:t>(Düzenlemiş olduğunuz her bir etkinliğe ilişkin bilgileri tabloya yazınız)</a:t>
            </a:r>
            <a:endParaRPr lang="tr-TR" sz="22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30</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423299372"/>
              </p:ext>
            </p:extLst>
          </p:nvPr>
        </p:nvGraphicFramePr>
        <p:xfrm>
          <a:off x="261258" y="1959425"/>
          <a:ext cx="11636827" cy="5960927"/>
        </p:xfrm>
        <a:graphic>
          <a:graphicData uri="http://schemas.openxmlformats.org/drawingml/2006/table">
            <a:tbl>
              <a:tblPr>
                <a:tableStyleId>{BDBED569-4797-4DF1-A0F4-6AAB3CD982D8}</a:tableStyleId>
              </a:tblPr>
              <a:tblGrid>
                <a:gridCol w="402771">
                  <a:extLst>
                    <a:ext uri="{9D8B030D-6E8A-4147-A177-3AD203B41FA5}">
                      <a16:colId xmlns:a16="http://schemas.microsoft.com/office/drawing/2014/main" val="3980326864"/>
                    </a:ext>
                  </a:extLst>
                </a:gridCol>
                <a:gridCol w="1850571">
                  <a:extLst>
                    <a:ext uri="{9D8B030D-6E8A-4147-A177-3AD203B41FA5}">
                      <a16:colId xmlns:a16="http://schemas.microsoft.com/office/drawing/2014/main" val="3129810704"/>
                    </a:ext>
                  </a:extLst>
                </a:gridCol>
                <a:gridCol w="2699657">
                  <a:extLst>
                    <a:ext uri="{9D8B030D-6E8A-4147-A177-3AD203B41FA5}">
                      <a16:colId xmlns:a16="http://schemas.microsoft.com/office/drawing/2014/main" val="3117410747"/>
                    </a:ext>
                  </a:extLst>
                </a:gridCol>
                <a:gridCol w="1894114">
                  <a:extLst>
                    <a:ext uri="{9D8B030D-6E8A-4147-A177-3AD203B41FA5}">
                      <a16:colId xmlns:a16="http://schemas.microsoft.com/office/drawing/2014/main" val="10421554"/>
                    </a:ext>
                  </a:extLst>
                </a:gridCol>
                <a:gridCol w="2023225">
                  <a:extLst>
                    <a:ext uri="{9D8B030D-6E8A-4147-A177-3AD203B41FA5}">
                      <a16:colId xmlns:a16="http://schemas.microsoft.com/office/drawing/2014/main" val="2802644275"/>
                    </a:ext>
                  </a:extLst>
                </a:gridCol>
                <a:gridCol w="951438">
                  <a:extLst>
                    <a:ext uri="{9D8B030D-6E8A-4147-A177-3AD203B41FA5}">
                      <a16:colId xmlns:a16="http://schemas.microsoft.com/office/drawing/2014/main" val="1419412460"/>
                    </a:ext>
                  </a:extLst>
                </a:gridCol>
                <a:gridCol w="702600">
                  <a:extLst>
                    <a:ext uri="{9D8B030D-6E8A-4147-A177-3AD203B41FA5}">
                      <a16:colId xmlns:a16="http://schemas.microsoft.com/office/drawing/2014/main" val="3004738591"/>
                    </a:ext>
                  </a:extLst>
                </a:gridCol>
                <a:gridCol w="1112451">
                  <a:extLst>
                    <a:ext uri="{9D8B030D-6E8A-4147-A177-3AD203B41FA5}">
                      <a16:colId xmlns:a16="http://schemas.microsoft.com/office/drawing/2014/main" val="4113809080"/>
                    </a:ext>
                  </a:extLst>
                </a:gridCol>
              </a:tblGrid>
              <a:tr h="871192">
                <a:tc>
                  <a:txBody>
                    <a:bodyPr/>
                    <a:lstStyle/>
                    <a:p>
                      <a:pPr algn="ctr" fontAlgn="ctr"/>
                      <a:r>
                        <a:rPr lang="tr-TR" sz="1400" b="1" u="none" strike="noStrike" dirty="0">
                          <a:solidFill>
                            <a:srgbClr val="C00000"/>
                          </a:solidFill>
                          <a:effectLst/>
                        </a:rPr>
                        <a:t>SIRA NO</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ALANI </a:t>
                      </a:r>
                      <a:r>
                        <a:rPr lang="tr-TR" sz="1000" b="1" i="1" u="none" strike="noStrike" dirty="0">
                          <a:solidFill>
                            <a:srgbClr val="3333FF"/>
                          </a:solidFill>
                          <a:effectLst/>
                        </a:rPr>
                        <a:t>(Eğitim/Bilimsel/Sosyal/ Kültürel/ Sportif)</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TÜRÜ</a:t>
                      </a:r>
                    </a:p>
                    <a:p>
                      <a:pPr algn="ctr" fontAlgn="ctr"/>
                      <a:r>
                        <a:rPr lang="tr-TR" sz="1000" b="1" i="1" u="none" strike="noStrike" dirty="0">
                          <a:solidFill>
                            <a:srgbClr val="3333FF"/>
                          </a:solidFill>
                          <a:effectLst/>
                        </a:rPr>
                        <a:t>(Söyleşi, Konferans, Panel, Seminer, </a:t>
                      </a:r>
                      <a:r>
                        <a:rPr lang="tr-TR" sz="1000" b="1" i="1" u="none" strike="noStrike" dirty="0" err="1">
                          <a:solidFill>
                            <a:srgbClr val="3333FF"/>
                          </a:solidFill>
                          <a:effectLst/>
                        </a:rPr>
                        <a:t>Webinar</a:t>
                      </a:r>
                      <a:r>
                        <a:rPr lang="tr-TR" sz="1000" b="1" i="1" u="none" strike="noStrike" dirty="0">
                          <a:solidFill>
                            <a:srgbClr val="3333FF"/>
                          </a:solidFill>
                          <a:effectLst/>
                        </a:rPr>
                        <a:t>, </a:t>
                      </a:r>
                      <a:r>
                        <a:rPr lang="tr-TR" sz="1000" b="1" i="1" u="none" strike="noStrike" dirty="0" err="1">
                          <a:solidFill>
                            <a:srgbClr val="3333FF"/>
                          </a:solidFill>
                          <a:effectLst/>
                        </a:rPr>
                        <a:t>Çalıştay</a:t>
                      </a:r>
                      <a:r>
                        <a:rPr lang="tr-TR" sz="1000" b="1" i="1" u="none" strike="noStrike" dirty="0">
                          <a:solidFill>
                            <a:srgbClr val="3333FF"/>
                          </a:solidFill>
                          <a:effectLst/>
                        </a:rPr>
                        <a:t>, Kongre, Sempozyum, Sergi, Konser, Turnuva, Yarışma, Gösteri, Oyun, Drama, Tiyatro, Kermes,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ADI/ BAŞLIĞI/KONUSU</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DAVETLİ/KONUŞMACI </a:t>
                      </a:r>
                      <a:r>
                        <a:rPr lang="tr-TR" sz="1000" b="1" u="none" strike="noStrike" dirty="0">
                          <a:effectLst/>
                        </a:rPr>
                        <a:t>(</a:t>
                      </a:r>
                      <a:r>
                        <a:rPr lang="tr-TR" sz="1000" b="1" i="1" u="none" strike="noStrike" dirty="0">
                          <a:solidFill>
                            <a:srgbClr val="3333FF"/>
                          </a:solidFill>
                          <a:effectLst/>
                        </a:rPr>
                        <a:t>Akademisyen, Sanatçı, Oyuncu, Sporcu, Yönetici, Gazeteci, İş Adamı,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TARİH</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SAAT</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YER / İNTERNET ADRESİ</a:t>
                      </a:r>
                      <a:endParaRPr lang="tr-TR" sz="1400" b="1" i="0" u="none" strike="noStrike" dirty="0">
                        <a:solidFill>
                          <a:srgbClr val="C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880829489"/>
                  </a:ext>
                </a:extLst>
              </a:tr>
              <a:tr h="310811">
                <a:tc>
                  <a:txBody>
                    <a:bodyPr/>
                    <a:lstStyle/>
                    <a:p>
                      <a:pPr algn="ctr" fontAlgn="ctr"/>
                      <a:r>
                        <a:rPr lang="tr-TR" sz="1000" u="none" strike="noStrike" dirty="0">
                          <a:effectLst/>
                        </a:rPr>
                        <a:t>1</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Kültürel</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Panel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106. Yıl Dönümünde Rus İşgalinden Kurtuluşa Trabzon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Akademisyen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27.02.2024 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14.00 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https://trabzon.edu.tr/Haber/1905/rus-isgali-trabzonlular-in-vatanseverligini-artirmistir </a:t>
                      </a: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93554729"/>
                  </a:ext>
                </a:extLst>
              </a:tr>
              <a:tr h="310811">
                <a:tc>
                  <a:txBody>
                    <a:bodyPr/>
                    <a:lstStyle/>
                    <a:p>
                      <a:pPr algn="ctr" fontAlgn="ctr"/>
                      <a:r>
                        <a:rPr lang="tr-TR" sz="1000" u="none" strike="noStrike" dirty="0">
                          <a:effectLst/>
                        </a:rPr>
                        <a:t>2</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Kültürel</a:t>
                      </a:r>
                      <a:endParaRPr kumimoji="0" lang="tr-TR" sz="1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7620" marR="7620" marT="7620" marB="0" anchor="ctr"/>
                </a:tc>
                <a:tc>
                  <a:txBody>
                    <a:bodyPr/>
                    <a:lstStyle/>
                    <a:p>
                      <a:pPr algn="ctr" fontAlgn="ctr"/>
                      <a:r>
                        <a:rPr lang="tr-TR" sz="1000" u="none" strike="noStrike" dirty="0">
                          <a:effectLst/>
                        </a:rPr>
                        <a:t>Panel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b="0" i="0" kern="1200" dirty="0">
                          <a:solidFill>
                            <a:schemeClr val="tx1"/>
                          </a:solidFill>
                          <a:effectLst/>
                          <a:latin typeface="+mn-lt"/>
                          <a:ea typeface="+mn-ea"/>
                          <a:cs typeface="+mn-cs"/>
                        </a:rPr>
                        <a:t>Cumhuriyet ve Eğitim</a:t>
                      </a:r>
                      <a:r>
                        <a:rPr lang="tr-TR" sz="1000" b="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000" u="none" strike="noStrike" dirty="0">
                          <a:effectLst/>
                        </a:rPr>
                        <a:t> Akademisyen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05.11.2024</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13.30</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https://www.trabzon.edu.tr/Haber/2765/fatih-egitim-fakultemizden-cumhuriyet-ve-egitim-paneli </a:t>
                      </a: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88816453"/>
                  </a:ext>
                </a:extLst>
              </a:tr>
              <a:tr h="310811">
                <a:tc>
                  <a:txBody>
                    <a:bodyPr/>
                    <a:lstStyle/>
                    <a:p>
                      <a:pPr algn="ctr" fontAlgn="ctr"/>
                      <a:r>
                        <a:rPr lang="tr-TR" sz="1000" u="none" strike="noStrike" dirty="0">
                          <a:effectLst/>
                        </a:rPr>
                        <a:t>3</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Kültürel</a:t>
                      </a:r>
                      <a:endParaRPr kumimoji="0" lang="tr-TR" sz="1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7620" marR="7620" marT="7620" marB="0" anchor="ctr"/>
                </a:tc>
                <a:tc>
                  <a:txBody>
                    <a:bodyPr/>
                    <a:lstStyle/>
                    <a:p>
                      <a:pPr algn="ctr" fontAlgn="ctr"/>
                      <a:r>
                        <a:rPr lang="tr-TR" sz="1000" u="none" strike="noStrike" dirty="0">
                          <a:effectLst/>
                        </a:rPr>
                        <a:t>Panel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it-IT" sz="1000" u="none" strike="noStrike" dirty="0">
                          <a:effectLst/>
                        </a:rPr>
                        <a:t>«</a:t>
                      </a:r>
                      <a:r>
                        <a:rPr lang="tr-TR" sz="1000" u="none" strike="noStrike" dirty="0">
                          <a:effectLst/>
                        </a:rPr>
                        <a:t>E</a:t>
                      </a:r>
                      <a:r>
                        <a:rPr lang="it-IT" sz="1000" u="none" strike="noStrike" dirty="0">
                          <a:effectLst/>
                        </a:rPr>
                        <a:t>rmeni Meselesi; 1915 Olaylarının Dünü-Bugünü</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Akademisyen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24.04.2025</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14.00</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https://www.trabzon.edu.tr/Haber/4674/universitemizde-ermeni-meselesi-1915-olaylarinin-dunu-bugunu-paneli</a:t>
                      </a: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870939734"/>
                  </a:ext>
                </a:extLst>
              </a:tr>
              <a:tr h="310811">
                <a:tc>
                  <a:txBody>
                    <a:bodyPr/>
                    <a:lstStyle/>
                    <a:p>
                      <a:pPr algn="ctr" fontAlgn="b"/>
                      <a:r>
                        <a:rPr lang="tr-TR" sz="1000" u="none" strike="noStrike" dirty="0">
                          <a:effectLst/>
                        </a:rPr>
                        <a:t> 4</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000" u="none" strike="noStrike" dirty="0">
                          <a:effectLst/>
                        </a:rPr>
                        <a:t>Sempozyum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Yavuz Sultan Selim Bilim, Düşünce, Sanat Sempozyumu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000" u="none" strike="noStrike" dirty="0">
                          <a:effectLst/>
                        </a:rPr>
                        <a:t> Akademisyen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b"/>
                      <a:r>
                        <a:rPr lang="tr-TR" sz="1000" u="none" strike="noStrike" dirty="0">
                          <a:effectLst/>
                        </a:rPr>
                        <a:t>8-10.05.2025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10.00 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 https://www.trabzon.edu.tr/Haber/4780/universitemizde-uluslararasi-yavuz-sultan-selim-sempozyumu</a:t>
                      </a:r>
                      <a:endParaRPr lang="tr-TR"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48017327"/>
                  </a:ext>
                </a:extLst>
              </a:tr>
              <a:tr h="310811">
                <a:tc>
                  <a:txBody>
                    <a:bodyPr/>
                    <a:lstStyle/>
                    <a:p>
                      <a:pPr algn="ctr"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69351913"/>
                  </a:ext>
                </a:extLst>
              </a:tr>
              <a:tr h="310811">
                <a:tc>
                  <a:txBody>
                    <a:bodyPr/>
                    <a:lstStyle/>
                    <a:p>
                      <a:pPr algn="ctr"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73674110"/>
                  </a:ext>
                </a:extLst>
              </a:tr>
              <a:tr h="310811">
                <a:tc>
                  <a:txBody>
                    <a:bodyPr/>
                    <a:lstStyle/>
                    <a:p>
                      <a:pPr algn="ctr"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90684589"/>
                  </a:ext>
                </a:extLst>
              </a:tr>
              <a:tr h="310811">
                <a:tc>
                  <a:txBody>
                    <a:bodyPr/>
                    <a:lstStyle/>
                    <a:p>
                      <a:pPr algn="ctr"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13870283"/>
                  </a:ext>
                </a:extLst>
              </a:tr>
              <a:tr h="310811">
                <a:tc>
                  <a:txBody>
                    <a:bodyPr/>
                    <a:lstStyle/>
                    <a:p>
                      <a:pPr algn="ctr"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84964091"/>
                  </a:ext>
                </a:extLst>
              </a:tr>
            </a:tbl>
          </a:graphicData>
        </a:graphic>
      </p:graphicFrame>
      <p:sp>
        <p:nvSpPr>
          <p:cNvPr id="7" name="Metin kutusu 6"/>
          <p:cNvSpPr txBox="1"/>
          <p:nvPr/>
        </p:nvSpPr>
        <p:spPr>
          <a:xfrm>
            <a:off x="261258" y="5853633"/>
            <a:ext cx="4572000" cy="276999"/>
          </a:xfrm>
          <a:prstGeom prst="rect">
            <a:avLst/>
          </a:prstGeom>
          <a:noFill/>
        </p:spPr>
        <p:txBody>
          <a:bodyPr wrap="square" rtlCol="0">
            <a:spAutoFit/>
          </a:bodyPr>
          <a:lstStyle/>
          <a:p>
            <a:r>
              <a:rPr lang="tr-TR" sz="1200" b="1" i="1" dirty="0">
                <a:solidFill>
                  <a:srgbClr val="C00000"/>
                </a:solidFill>
              </a:rPr>
              <a:t>*Lütfen etkinlik sayısı kadar yeni satırı tabloya ekleyiniz. </a:t>
            </a:r>
          </a:p>
        </p:txBody>
      </p:sp>
    </p:spTree>
    <p:extLst>
      <p:ext uri="{BB962C8B-B14F-4D97-AF65-F5344CB8AC3E}">
        <p14:creationId xmlns:p14="http://schemas.microsoft.com/office/powerpoint/2010/main" val="2918490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88320B-9400-8752-5852-B43078EE5421}"/>
              </a:ext>
            </a:extLst>
          </p:cNvPr>
          <p:cNvSpPr>
            <a:spLocks noGrp="1"/>
          </p:cNvSpPr>
          <p:nvPr>
            <p:ph type="title"/>
          </p:nvPr>
        </p:nvSpPr>
        <p:spPr>
          <a:xfrm>
            <a:off x="315686" y="772887"/>
            <a:ext cx="10512331" cy="674626"/>
          </a:xfrm>
        </p:spPr>
        <p:txBody>
          <a:bodyPr>
            <a:noAutofit/>
          </a:bodyPr>
          <a:lstStyle/>
          <a:p>
            <a:pPr algn="ctr"/>
            <a:r>
              <a:rPr lang="tr-TR" sz="2800" b="1" dirty="0">
                <a:solidFill>
                  <a:srgbClr val="FF0000"/>
                </a:solidFill>
                <a:cs typeface="Calibri" panose="020F0502020204030204" pitchFamily="34" charset="0"/>
              </a:rPr>
              <a:t>Bilimsel, Sosyal, Kültürel ve Sportif Ödüller ile Başarılar</a:t>
            </a:r>
            <a:endParaRPr lang="tr-TR" sz="2800" dirty="0">
              <a:solidFill>
                <a:srgbClr val="FF0000"/>
              </a:solidFill>
            </a:endParaRPr>
          </a:p>
        </p:txBody>
      </p:sp>
      <p:sp>
        <p:nvSpPr>
          <p:cNvPr id="5" name="Veri Yer Tutucusu 4"/>
          <p:cNvSpPr>
            <a:spLocks noGrp="1"/>
          </p:cNvSpPr>
          <p:nvPr>
            <p:ph type="dt" sz="half" idx="10"/>
          </p:nvPr>
        </p:nvSpPr>
        <p:spPr/>
        <p:txBody>
          <a:bodyPr/>
          <a:lstStyle/>
          <a:p>
            <a:fld id="{CDB560BE-1799-43F5-B7C9-D9654B7B934C}" type="datetime1">
              <a:rPr lang="tr-TR" smtClean="0"/>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31</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211430995"/>
              </p:ext>
            </p:extLst>
          </p:nvPr>
        </p:nvGraphicFramePr>
        <p:xfrm>
          <a:off x="402771" y="1932315"/>
          <a:ext cx="11226013" cy="3747025"/>
        </p:xfrm>
        <a:graphic>
          <a:graphicData uri="http://schemas.openxmlformats.org/drawingml/2006/table">
            <a:tbl>
              <a:tblPr firstRow="1" firstCol="1" lastRow="1" lastCol="1" bandRow="1" bandCol="1">
                <a:tableStyleId>{5940675A-B579-460E-94D1-54222C63F5DA}</a:tableStyleId>
              </a:tblPr>
              <a:tblGrid>
                <a:gridCol w="9048842">
                  <a:extLst>
                    <a:ext uri="{9D8B030D-6E8A-4147-A177-3AD203B41FA5}">
                      <a16:colId xmlns:a16="http://schemas.microsoft.com/office/drawing/2014/main" val="2633809722"/>
                    </a:ext>
                  </a:extLst>
                </a:gridCol>
                <a:gridCol w="1033998">
                  <a:extLst>
                    <a:ext uri="{9D8B030D-6E8A-4147-A177-3AD203B41FA5}">
                      <a16:colId xmlns:a16="http://schemas.microsoft.com/office/drawing/2014/main" val="518810373"/>
                    </a:ext>
                  </a:extLst>
                </a:gridCol>
                <a:gridCol w="1143173">
                  <a:extLst>
                    <a:ext uri="{9D8B030D-6E8A-4147-A177-3AD203B41FA5}">
                      <a16:colId xmlns:a16="http://schemas.microsoft.com/office/drawing/2014/main" val="2738585799"/>
                    </a:ext>
                  </a:extLst>
                </a:gridCol>
              </a:tblGrid>
              <a:tr h="588464">
                <a:tc>
                  <a:txBody>
                    <a:bodyPr/>
                    <a:lstStyle/>
                    <a:p>
                      <a:pPr marL="36195" marR="36195" algn="ctr">
                        <a:spcAft>
                          <a:spcPts val="0"/>
                        </a:spcAft>
                        <a:tabLst>
                          <a:tab pos="5450840" algn="l"/>
                        </a:tabLst>
                      </a:pPr>
                      <a:r>
                        <a:rPr lang="tr-TR" sz="1800" b="1" dirty="0">
                          <a:solidFill>
                            <a:srgbClr val="FF0000"/>
                          </a:solidFill>
                          <a:effectLst/>
                        </a:rPr>
                        <a:t>Bilimsel, Sosyal, Kültürel ve Sportif Ödül ve/veya Başarı </a:t>
                      </a:r>
                    </a:p>
                    <a:p>
                      <a:pPr marL="36195" marR="36195" algn="ctr">
                        <a:spcAft>
                          <a:spcPts val="0"/>
                        </a:spcAft>
                        <a:tabLst>
                          <a:tab pos="5450840" algn="l"/>
                        </a:tabLst>
                      </a:pPr>
                      <a:r>
                        <a:rPr lang="tr-TR" sz="1800" b="1" dirty="0">
                          <a:solidFill>
                            <a:srgbClr val="0066FF"/>
                          </a:solidFill>
                          <a:effectLst/>
                        </a:rPr>
                        <a:t>(Ödülün Adı ve Derecesi</a:t>
                      </a:r>
                      <a:r>
                        <a:rPr lang="tr-TR" sz="1800" b="1" dirty="0">
                          <a:solidFill>
                            <a:srgbClr val="FF0000"/>
                          </a:solidFill>
                          <a:effectLst/>
                        </a:rPr>
                        <a:t>) *</a:t>
                      </a:r>
                      <a:endParaRPr lang="tr-T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9130183"/>
                  </a:ext>
                </a:extLst>
              </a:tr>
              <a:tr h="451223">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0366268"/>
                  </a:ext>
                </a:extLst>
              </a:tr>
              <a:tr h="451223">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7867515"/>
                  </a:ext>
                </a:extLst>
              </a:tr>
              <a:tr h="451223">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6105766"/>
                  </a:ext>
                </a:extLst>
              </a:tr>
              <a:tr h="451223">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2439625"/>
                  </a:ext>
                </a:extLst>
              </a:tr>
              <a:tr h="451223">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8886732"/>
                  </a:ext>
                </a:extLst>
              </a:tr>
              <a:tr h="451223">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3557649"/>
                  </a:ext>
                </a:extLst>
              </a:tr>
              <a:tr h="451223">
                <a:tc>
                  <a:txBody>
                    <a:bodyPr/>
                    <a:lstStyle/>
                    <a:p>
                      <a:pPr marL="36195" marR="36195"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861125"/>
                  </a:ext>
                </a:extLst>
              </a:tr>
            </a:tbl>
          </a:graphicData>
        </a:graphic>
      </p:graphicFrame>
      <p:sp>
        <p:nvSpPr>
          <p:cNvPr id="9" name="Metin kutusu 8"/>
          <p:cNvSpPr txBox="1"/>
          <p:nvPr/>
        </p:nvSpPr>
        <p:spPr>
          <a:xfrm>
            <a:off x="532061" y="5879344"/>
            <a:ext cx="4572000" cy="276999"/>
          </a:xfrm>
          <a:prstGeom prst="rect">
            <a:avLst/>
          </a:prstGeom>
          <a:noFill/>
        </p:spPr>
        <p:txBody>
          <a:bodyPr wrap="square" rtlCol="0">
            <a:spAutoFit/>
          </a:bodyPr>
          <a:lstStyle/>
          <a:p>
            <a:r>
              <a:rPr lang="tr-TR" sz="1200" b="1" i="1" dirty="0">
                <a:solidFill>
                  <a:srgbClr val="C00000"/>
                </a:solidFill>
              </a:rPr>
              <a:t>*Gerektiğinde satır ekleyiniz.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784" y="6330031"/>
            <a:ext cx="386082" cy="391444"/>
          </a:xfrm>
          <a:prstGeom prst="rect">
            <a:avLst/>
          </a:prstGeom>
        </p:spPr>
      </p:pic>
    </p:spTree>
    <p:extLst>
      <p:ext uri="{BB962C8B-B14F-4D97-AF65-F5344CB8AC3E}">
        <p14:creationId xmlns:p14="http://schemas.microsoft.com/office/powerpoint/2010/main" val="559326598"/>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a:bodyPr>
          <a:lstStyle/>
          <a:p>
            <a:r>
              <a:rPr lang="tr-TR" sz="7200" b="1" dirty="0">
                <a:solidFill>
                  <a:srgbClr val="3333FF"/>
                </a:solidFill>
              </a:rPr>
              <a:t>ULUSLARARASILAŞMA</a:t>
            </a:r>
            <a:endParaRPr lang="tr-TR" sz="72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32</a:t>
            </a:fld>
            <a:endParaRPr lang="tr-TR"/>
          </a:p>
        </p:txBody>
      </p:sp>
    </p:spTree>
    <p:extLst>
      <p:ext uri="{BB962C8B-B14F-4D97-AF65-F5344CB8AC3E}">
        <p14:creationId xmlns:p14="http://schemas.microsoft.com/office/powerpoint/2010/main" val="3207028648"/>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477078" y="768738"/>
            <a:ext cx="10312772" cy="579771"/>
          </a:xfrm>
        </p:spPr>
        <p:txBody>
          <a:bodyPr>
            <a:noAutofit/>
          </a:bodyPr>
          <a:lstStyle/>
          <a:p>
            <a:pPr algn="ctr"/>
            <a:r>
              <a:rPr lang="tr-TR" sz="2800" b="1" dirty="0">
                <a:solidFill>
                  <a:srgbClr val="FF0000"/>
                </a:solidFill>
                <a:latin typeface="+mn-lt"/>
              </a:rPr>
              <a:t>Uluslararası İşbirlikleri </a:t>
            </a:r>
            <a:r>
              <a:rPr lang="tr-TR" sz="2400" b="1" dirty="0">
                <a:solidFill>
                  <a:srgbClr val="3333FF"/>
                </a:solidFill>
                <a:latin typeface="+mn-lt"/>
              </a:rPr>
              <a:t>(Ortak Programlar ve Projeler)</a:t>
            </a:r>
            <a:endParaRPr lang="tr-TR" sz="2400" dirty="0">
              <a:solidFill>
                <a:srgbClr val="3333FF"/>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t>33</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763472722"/>
              </p:ext>
            </p:extLst>
          </p:nvPr>
        </p:nvGraphicFramePr>
        <p:xfrm>
          <a:off x="477080" y="1918249"/>
          <a:ext cx="11371192" cy="4201130"/>
        </p:xfrm>
        <a:graphic>
          <a:graphicData uri="http://schemas.openxmlformats.org/drawingml/2006/table">
            <a:tbl>
              <a:tblPr>
                <a:tableStyleId>{BDBED569-4797-4DF1-A0F4-6AAB3CD982D8}</a:tableStyleId>
              </a:tblPr>
              <a:tblGrid>
                <a:gridCol w="1542543">
                  <a:extLst>
                    <a:ext uri="{9D8B030D-6E8A-4147-A177-3AD203B41FA5}">
                      <a16:colId xmlns:a16="http://schemas.microsoft.com/office/drawing/2014/main" val="4241462627"/>
                    </a:ext>
                  </a:extLst>
                </a:gridCol>
                <a:gridCol w="1995786">
                  <a:extLst>
                    <a:ext uri="{9D8B030D-6E8A-4147-A177-3AD203B41FA5}">
                      <a16:colId xmlns:a16="http://schemas.microsoft.com/office/drawing/2014/main" val="2566159512"/>
                    </a:ext>
                  </a:extLst>
                </a:gridCol>
                <a:gridCol w="1908313">
                  <a:extLst>
                    <a:ext uri="{9D8B030D-6E8A-4147-A177-3AD203B41FA5}">
                      <a16:colId xmlns:a16="http://schemas.microsoft.com/office/drawing/2014/main" val="2487010389"/>
                    </a:ext>
                  </a:extLst>
                </a:gridCol>
                <a:gridCol w="2196548">
                  <a:extLst>
                    <a:ext uri="{9D8B030D-6E8A-4147-A177-3AD203B41FA5}">
                      <a16:colId xmlns:a16="http://schemas.microsoft.com/office/drawing/2014/main" val="717254350"/>
                    </a:ext>
                  </a:extLst>
                </a:gridCol>
                <a:gridCol w="1977887">
                  <a:extLst>
                    <a:ext uri="{9D8B030D-6E8A-4147-A177-3AD203B41FA5}">
                      <a16:colId xmlns:a16="http://schemas.microsoft.com/office/drawing/2014/main" val="2952350889"/>
                    </a:ext>
                  </a:extLst>
                </a:gridCol>
                <a:gridCol w="1750115">
                  <a:extLst>
                    <a:ext uri="{9D8B030D-6E8A-4147-A177-3AD203B41FA5}">
                      <a16:colId xmlns:a16="http://schemas.microsoft.com/office/drawing/2014/main" val="785312343"/>
                    </a:ext>
                  </a:extLst>
                </a:gridCol>
              </a:tblGrid>
              <a:tr h="880511">
                <a:tc>
                  <a:txBody>
                    <a:bodyPr/>
                    <a:lstStyle/>
                    <a:p>
                      <a:pPr algn="ctr">
                        <a:lnSpc>
                          <a:spcPct val="107000"/>
                        </a:lnSpc>
                        <a:spcAft>
                          <a:spcPts val="0"/>
                        </a:spcAft>
                      </a:pPr>
                      <a:r>
                        <a:rPr lang="tr-TR" sz="1800" b="1">
                          <a:solidFill>
                            <a:srgbClr val="FF0000"/>
                          </a:solidFill>
                          <a:effectLst/>
                          <a:latin typeface="+mn-lt"/>
                        </a:rPr>
                        <a:t>Ülke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Kapsamı (Program veya Proje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9854">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299854">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r h="299854">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40135820"/>
                  </a:ext>
                </a:extLst>
              </a:tr>
              <a:tr h="299854">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1235952"/>
                  </a:ext>
                </a:extLst>
              </a:tr>
              <a:tr h="303029">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1731265"/>
                  </a:ext>
                </a:extLst>
              </a:tr>
              <a:tr h="303029">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87472582"/>
                  </a:ext>
                </a:extLst>
              </a:tr>
              <a:tr h="303029">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4623425"/>
                  </a:ext>
                </a:extLst>
              </a:tr>
              <a:tr h="303029">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1879050"/>
                  </a:ext>
                </a:extLst>
              </a:tr>
              <a:tr h="303029">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50394245"/>
                  </a:ext>
                </a:extLst>
              </a:tr>
              <a:tr h="303029">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4955534"/>
                  </a:ext>
                </a:extLst>
              </a:tr>
              <a:tr h="303029">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6145046"/>
                  </a:ext>
                </a:extLst>
              </a:tr>
            </a:tbl>
          </a:graphicData>
        </a:graphic>
      </p:graphicFrame>
    </p:spTree>
    <p:extLst>
      <p:ext uri="{BB962C8B-B14F-4D97-AF65-F5344CB8AC3E}">
        <p14:creationId xmlns:p14="http://schemas.microsoft.com/office/powerpoint/2010/main" val="1347423784"/>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397565" y="855002"/>
            <a:ext cx="10556186" cy="456562"/>
          </a:xfrm>
        </p:spPr>
        <p:txBody>
          <a:bodyPr>
            <a:noAutofit/>
          </a:bodyPr>
          <a:lstStyle/>
          <a:p>
            <a:pPr algn="ctr"/>
            <a:r>
              <a:rPr lang="tr-TR" sz="3200" b="1" dirty="0">
                <a:solidFill>
                  <a:srgbClr val="FF0000"/>
                </a:solidFill>
                <a:latin typeface="+mn-lt"/>
              </a:rPr>
              <a:t>Uluslararası İşbirlikleri </a:t>
            </a:r>
            <a:r>
              <a:rPr lang="tr-TR" sz="3200" b="1" dirty="0">
                <a:solidFill>
                  <a:srgbClr val="3333FF"/>
                </a:solidFill>
                <a:latin typeface="+mn-lt"/>
              </a:rPr>
              <a:t>(Erasmus+)</a:t>
            </a:r>
            <a:endParaRPr lang="tr-TR" sz="3200" dirty="0">
              <a:solidFill>
                <a:srgbClr val="3333FF"/>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t>34</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576367147"/>
              </p:ext>
            </p:extLst>
          </p:nvPr>
        </p:nvGraphicFramePr>
        <p:xfrm>
          <a:off x="357809" y="2067433"/>
          <a:ext cx="11510341" cy="3768577"/>
        </p:xfrm>
        <a:graphic>
          <a:graphicData uri="http://schemas.openxmlformats.org/drawingml/2006/table">
            <a:tbl>
              <a:tblPr>
                <a:tableStyleId>{BDBED569-4797-4DF1-A0F4-6AAB3CD982D8}</a:tableStyleId>
              </a:tblPr>
              <a:tblGrid>
                <a:gridCol w="1561419">
                  <a:extLst>
                    <a:ext uri="{9D8B030D-6E8A-4147-A177-3AD203B41FA5}">
                      <a16:colId xmlns:a16="http://schemas.microsoft.com/office/drawing/2014/main" val="4241462627"/>
                    </a:ext>
                  </a:extLst>
                </a:gridCol>
                <a:gridCol w="2076302">
                  <a:extLst>
                    <a:ext uri="{9D8B030D-6E8A-4147-A177-3AD203B41FA5}">
                      <a16:colId xmlns:a16="http://schemas.microsoft.com/office/drawing/2014/main" val="2566159512"/>
                    </a:ext>
                  </a:extLst>
                </a:gridCol>
                <a:gridCol w="1868557">
                  <a:extLst>
                    <a:ext uri="{9D8B030D-6E8A-4147-A177-3AD203B41FA5}">
                      <a16:colId xmlns:a16="http://schemas.microsoft.com/office/drawing/2014/main" val="2487010389"/>
                    </a:ext>
                  </a:extLst>
                </a:gridCol>
                <a:gridCol w="2286000">
                  <a:extLst>
                    <a:ext uri="{9D8B030D-6E8A-4147-A177-3AD203B41FA5}">
                      <a16:colId xmlns:a16="http://schemas.microsoft.com/office/drawing/2014/main" val="717254350"/>
                    </a:ext>
                  </a:extLst>
                </a:gridCol>
                <a:gridCol w="1848678">
                  <a:extLst>
                    <a:ext uri="{9D8B030D-6E8A-4147-A177-3AD203B41FA5}">
                      <a16:colId xmlns:a16="http://schemas.microsoft.com/office/drawing/2014/main" val="2952350889"/>
                    </a:ext>
                  </a:extLst>
                </a:gridCol>
                <a:gridCol w="1869385">
                  <a:extLst>
                    <a:ext uri="{9D8B030D-6E8A-4147-A177-3AD203B41FA5}">
                      <a16:colId xmlns:a16="http://schemas.microsoft.com/office/drawing/2014/main" val="785312343"/>
                    </a:ext>
                  </a:extLst>
                </a:gridCol>
              </a:tblGrid>
              <a:tr h="518749">
                <a:tc>
                  <a:txBody>
                    <a:bodyPr/>
                    <a:lstStyle/>
                    <a:p>
                      <a:pPr algn="ctr">
                        <a:lnSpc>
                          <a:spcPct val="107000"/>
                        </a:lnSpc>
                        <a:spcAft>
                          <a:spcPts val="0"/>
                        </a:spcAft>
                      </a:pPr>
                      <a:r>
                        <a:rPr lang="tr-TR" sz="1800" b="1" dirty="0">
                          <a:solidFill>
                            <a:srgbClr val="FF0000"/>
                          </a:solidFill>
                          <a:effectLst/>
                          <a:latin typeface="+mn-lt"/>
                        </a:rPr>
                        <a:t>Ülke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a:solidFill>
                            <a:srgbClr val="FF0000"/>
                          </a:solidFill>
                          <a:effectLst/>
                          <a:latin typeface="+mn-lt"/>
                        </a:rPr>
                        <a:t>Kapsamı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0748">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278323">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r h="278323">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40135820"/>
                  </a:ext>
                </a:extLst>
              </a:tr>
              <a:tr h="278323">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1235952"/>
                  </a:ext>
                </a:extLst>
              </a:tr>
              <a:tr h="295718">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1731265"/>
                  </a:ext>
                </a:extLst>
              </a:tr>
              <a:tr h="295718">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87472582"/>
                  </a:ext>
                </a:extLst>
              </a:tr>
              <a:tr h="295718">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4623425"/>
                  </a:ext>
                </a:extLst>
              </a:tr>
              <a:tr h="283293">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1879050"/>
                  </a:ext>
                </a:extLst>
              </a:tr>
              <a:tr h="283293">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50394245"/>
                  </a:ext>
                </a:extLst>
              </a:tr>
              <a:tr h="283293">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4955534"/>
                  </a:ext>
                </a:extLst>
              </a:tr>
              <a:tr h="295718">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6145046"/>
                  </a:ext>
                </a:extLst>
              </a:tr>
            </a:tbl>
          </a:graphicData>
        </a:graphic>
      </p:graphicFrame>
    </p:spTree>
    <p:extLst>
      <p:ext uri="{BB962C8B-B14F-4D97-AF65-F5344CB8AC3E}">
        <p14:creationId xmlns:p14="http://schemas.microsoft.com/office/powerpoint/2010/main" val="2925006465"/>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790673"/>
            <a:ext cx="10254343" cy="718458"/>
          </a:xfrm>
        </p:spPr>
        <p:txBody>
          <a:bodyPr>
            <a:normAutofit/>
          </a:bodyPr>
          <a:lstStyle/>
          <a:p>
            <a:pPr algn="ctr"/>
            <a:r>
              <a:rPr lang="tr-TR" sz="3200" b="1" dirty="0">
                <a:solidFill>
                  <a:srgbClr val="FF0000"/>
                </a:solidFill>
              </a:rPr>
              <a:t>ERASMUS+ </a:t>
            </a:r>
            <a:r>
              <a:rPr lang="tr-TR" sz="3200" b="1" dirty="0">
                <a:solidFill>
                  <a:srgbClr val="0000CC"/>
                </a:solidFill>
              </a:rPr>
              <a:t>Hareketlilik Durumu</a:t>
            </a:r>
            <a:endParaRPr lang="tr-TR" sz="32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35</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3029479318"/>
              </p:ext>
            </p:extLst>
          </p:nvPr>
        </p:nvGraphicFramePr>
        <p:xfrm>
          <a:off x="838201" y="1958195"/>
          <a:ext cx="10840277" cy="3218583"/>
        </p:xfrm>
        <a:graphic>
          <a:graphicData uri="http://schemas.openxmlformats.org/drawingml/2006/table">
            <a:tbl>
              <a:tblPr>
                <a:tableStyleId>{BDBED569-4797-4DF1-A0F4-6AAB3CD982D8}</a:tableStyleId>
              </a:tblPr>
              <a:tblGrid>
                <a:gridCol w="8489813">
                  <a:extLst>
                    <a:ext uri="{9D8B030D-6E8A-4147-A177-3AD203B41FA5}">
                      <a16:colId xmlns:a16="http://schemas.microsoft.com/office/drawing/2014/main" val="3486356541"/>
                    </a:ext>
                  </a:extLst>
                </a:gridCol>
                <a:gridCol w="1175232">
                  <a:extLst>
                    <a:ext uri="{9D8B030D-6E8A-4147-A177-3AD203B41FA5}">
                      <a16:colId xmlns:a16="http://schemas.microsoft.com/office/drawing/2014/main" val="1443208702"/>
                    </a:ext>
                  </a:extLst>
                </a:gridCol>
                <a:gridCol w="1175232">
                  <a:extLst>
                    <a:ext uri="{9D8B030D-6E8A-4147-A177-3AD203B41FA5}">
                      <a16:colId xmlns:a16="http://schemas.microsoft.com/office/drawing/2014/main" val="509227458"/>
                    </a:ext>
                  </a:extLst>
                </a:gridCol>
              </a:tblGrid>
              <a:tr h="560258">
                <a:tc>
                  <a:txBody>
                    <a:bodyPr/>
                    <a:lstStyle/>
                    <a:p>
                      <a:pPr algn="ctr">
                        <a:lnSpc>
                          <a:spcPct val="107000"/>
                        </a:lnSpc>
                        <a:spcAft>
                          <a:spcPts val="0"/>
                        </a:spcAft>
                      </a:pPr>
                      <a:r>
                        <a:rPr lang="tr-TR" sz="2400" b="1" dirty="0">
                          <a:solidFill>
                            <a:srgbClr val="FF0000"/>
                          </a:solidFill>
                          <a:effectLst/>
                        </a:rPr>
                        <a:t>ERASMUS+ HAREKETLİLİLK DURUMU</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2024</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2025</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03780812"/>
                  </a:ext>
                </a:extLst>
              </a:tr>
              <a:tr h="564333">
                <a:tc>
                  <a:txBody>
                    <a:bodyPr/>
                    <a:lstStyle/>
                    <a:p>
                      <a:pPr marL="72000">
                        <a:lnSpc>
                          <a:spcPct val="100000"/>
                        </a:lnSpc>
                        <a:spcAft>
                          <a:spcPts val="0"/>
                        </a:spcAft>
                      </a:pPr>
                      <a:r>
                        <a:rPr lang="tr-TR" sz="2000" b="1" dirty="0">
                          <a:solidFill>
                            <a:srgbClr val="0000CC"/>
                          </a:solidFill>
                          <a:effectLst/>
                        </a:rPr>
                        <a:t>ERASMUS + Yurtdışına Giden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extLst>
                  <a:ext uri="{0D108BD9-81ED-4DB2-BD59-A6C34878D82A}">
                    <a16:rowId xmlns:a16="http://schemas.microsoft.com/office/drawing/2014/main" val="2416308354"/>
                  </a:ext>
                </a:extLst>
              </a:tr>
              <a:tr h="368502">
                <a:tc>
                  <a:txBody>
                    <a:bodyPr/>
                    <a:lstStyle/>
                    <a:p>
                      <a:pPr marL="72000">
                        <a:lnSpc>
                          <a:spcPct val="100000"/>
                        </a:lnSpc>
                        <a:spcAft>
                          <a:spcPts val="0"/>
                        </a:spcAft>
                      </a:pPr>
                      <a:r>
                        <a:rPr lang="tr-TR" sz="2000" b="1" dirty="0">
                          <a:solidFill>
                            <a:srgbClr val="0000CC"/>
                          </a:solidFill>
                          <a:effectLst/>
                        </a:rPr>
                        <a:t>ERASMUS + Yurtdışına Giden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extLst>
                  <a:ext uri="{0D108BD9-81ED-4DB2-BD59-A6C34878D82A}">
                    <a16:rowId xmlns:a16="http://schemas.microsoft.com/office/drawing/2014/main" val="2434161976"/>
                  </a:ext>
                </a:extLst>
              </a:tr>
              <a:tr h="368502">
                <a:tc>
                  <a:txBody>
                    <a:bodyPr/>
                    <a:lstStyle/>
                    <a:p>
                      <a:pPr marL="72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extLst>
                  <a:ext uri="{0D108BD9-81ED-4DB2-BD59-A6C34878D82A}">
                    <a16:rowId xmlns:a16="http://schemas.microsoft.com/office/drawing/2014/main" val="1224036789"/>
                  </a:ext>
                </a:extLst>
              </a:tr>
              <a:tr h="619984">
                <a:tc>
                  <a:txBody>
                    <a:bodyPr/>
                    <a:lstStyle/>
                    <a:p>
                      <a:pPr marL="72000">
                        <a:lnSpc>
                          <a:spcPct val="100000"/>
                        </a:lnSpc>
                        <a:spcAft>
                          <a:spcPts val="0"/>
                        </a:spcAft>
                      </a:pPr>
                      <a:r>
                        <a:rPr lang="tr-TR" sz="2000" b="1" dirty="0">
                          <a:solidFill>
                            <a:srgbClr val="0000CC"/>
                          </a:solidFill>
                          <a:effectLst/>
                        </a:rPr>
                        <a:t>ERASMUS + Yurtdışından Gelen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extLst>
                  <a:ext uri="{0D108BD9-81ED-4DB2-BD59-A6C34878D82A}">
                    <a16:rowId xmlns:a16="http://schemas.microsoft.com/office/drawing/2014/main" val="2645825508"/>
                  </a:ext>
                </a:extLst>
              </a:tr>
              <a:tr h="368502">
                <a:tc>
                  <a:txBody>
                    <a:bodyPr/>
                    <a:lstStyle/>
                    <a:p>
                      <a:pPr marL="72000">
                        <a:lnSpc>
                          <a:spcPct val="100000"/>
                        </a:lnSpc>
                        <a:spcAft>
                          <a:spcPts val="0"/>
                        </a:spcAft>
                      </a:pPr>
                      <a:r>
                        <a:rPr lang="tr-TR" sz="2000" b="1" dirty="0">
                          <a:solidFill>
                            <a:srgbClr val="0000CC"/>
                          </a:solidFill>
                          <a:effectLst/>
                        </a:rPr>
                        <a:t>ERASMUS + Yurtdışından Gelen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extLst>
                  <a:ext uri="{0D108BD9-81ED-4DB2-BD59-A6C34878D82A}">
                    <a16:rowId xmlns:a16="http://schemas.microsoft.com/office/drawing/2014/main" val="2458299731"/>
                  </a:ext>
                </a:extLst>
              </a:tr>
              <a:tr h="368502">
                <a:tc>
                  <a:txBody>
                    <a:bodyPr/>
                    <a:lstStyle/>
                    <a:p>
                      <a:pPr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extLst>
                  <a:ext uri="{0D108BD9-81ED-4DB2-BD59-A6C34878D82A}">
                    <a16:rowId xmlns:a16="http://schemas.microsoft.com/office/drawing/2014/main" val="3596452273"/>
                  </a:ext>
                </a:extLst>
              </a:tr>
            </a:tbl>
          </a:graphicData>
        </a:graphic>
      </p:graphicFrame>
    </p:spTree>
    <p:extLst>
      <p:ext uri="{BB962C8B-B14F-4D97-AF65-F5344CB8AC3E}">
        <p14:creationId xmlns:p14="http://schemas.microsoft.com/office/powerpoint/2010/main" val="2386005942"/>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378691" y="2170545"/>
            <a:ext cx="11628582" cy="3131128"/>
          </a:xfrm>
        </p:spPr>
        <p:txBody>
          <a:bodyPr>
            <a:normAutofit fontScale="55000" lnSpcReduction="20000"/>
          </a:bodyPr>
          <a:lstStyle/>
          <a:p>
            <a:r>
              <a:rPr lang="tr-TR" sz="9600" b="1" dirty="0">
                <a:solidFill>
                  <a:srgbClr val="3333FF"/>
                </a:solidFill>
              </a:rPr>
              <a:t>KALİTE VE AKREDİTASYON ÇALIŞMALARI</a:t>
            </a:r>
          </a:p>
          <a:p>
            <a:endParaRPr lang="tr-TR" sz="4000" b="1" dirty="0">
              <a:solidFill>
                <a:srgbClr val="3333FF"/>
              </a:solidFill>
            </a:endParaRPr>
          </a:p>
          <a:p>
            <a:r>
              <a:rPr lang="tr-TR" sz="4000" b="1" dirty="0">
                <a:solidFill>
                  <a:srgbClr val="FF0000"/>
                </a:solidFill>
              </a:rPr>
              <a:t>YÖKAK BİRİM İÇ DEĞERLENDİRME RAPORU (BİDR)</a:t>
            </a:r>
          </a:p>
          <a:p>
            <a:r>
              <a:rPr lang="tr-TR" sz="4000" b="1" dirty="0">
                <a:solidFill>
                  <a:srgbClr val="FF0000"/>
                </a:solidFill>
              </a:rPr>
              <a:t>PROGRAM AKREDİTASYONU</a:t>
            </a:r>
          </a:p>
          <a:p>
            <a:r>
              <a:rPr lang="tr-TR" sz="4000" b="1" dirty="0">
                <a:solidFill>
                  <a:srgbClr val="FF0000"/>
                </a:solidFill>
              </a:rPr>
              <a:t>ÖZ DEĞERLENDİRME </a:t>
            </a:r>
          </a:p>
          <a:p>
            <a:r>
              <a:rPr lang="tr-TR" sz="4000" b="1" dirty="0">
                <a:solidFill>
                  <a:srgbClr val="FF0000"/>
                </a:solidFill>
              </a:rPr>
              <a:t>2026 YILI İYİLEŞTİRME PLANI</a:t>
            </a:r>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36</a:t>
            </a:fld>
            <a:endParaRPr lang="tr-TR"/>
          </a:p>
        </p:txBody>
      </p:sp>
    </p:spTree>
    <p:extLst>
      <p:ext uri="{BB962C8B-B14F-4D97-AF65-F5344CB8AC3E}">
        <p14:creationId xmlns:p14="http://schemas.microsoft.com/office/powerpoint/2010/main" val="98065964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2024 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37</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3173078443"/>
              </p:ext>
            </p:extLst>
          </p:nvPr>
        </p:nvGraphicFramePr>
        <p:xfrm>
          <a:off x="208723" y="1995545"/>
          <a:ext cx="11489635" cy="3680030"/>
        </p:xfrm>
        <a:graphic>
          <a:graphicData uri="http://schemas.openxmlformats.org/drawingml/2006/table">
            <a:tbl>
              <a:tblPr firstRow="1" firstCol="1" bandRow="1">
                <a:tableStyleId>{5940675A-B579-460E-94D1-54222C63F5DA}</a:tableStyleId>
              </a:tblPr>
              <a:tblGrid>
                <a:gridCol w="3101007">
                  <a:extLst>
                    <a:ext uri="{9D8B030D-6E8A-4147-A177-3AD203B41FA5}">
                      <a16:colId xmlns:a16="http://schemas.microsoft.com/office/drawing/2014/main" val="246640834"/>
                    </a:ext>
                  </a:extLst>
                </a:gridCol>
                <a:gridCol w="5855197">
                  <a:extLst>
                    <a:ext uri="{9D8B030D-6E8A-4147-A177-3AD203B41FA5}">
                      <a16:colId xmlns:a16="http://schemas.microsoft.com/office/drawing/2014/main" val="1877722691"/>
                    </a:ext>
                  </a:extLst>
                </a:gridCol>
                <a:gridCol w="1360612">
                  <a:extLst>
                    <a:ext uri="{9D8B030D-6E8A-4147-A177-3AD203B41FA5}">
                      <a16:colId xmlns:a16="http://schemas.microsoft.com/office/drawing/2014/main" val="424251854"/>
                    </a:ext>
                  </a:extLst>
                </a:gridCol>
                <a:gridCol w="1172819">
                  <a:extLst>
                    <a:ext uri="{9D8B030D-6E8A-4147-A177-3AD203B41FA5}">
                      <a16:colId xmlns:a16="http://schemas.microsoft.com/office/drawing/2014/main" val="1945863112"/>
                    </a:ext>
                  </a:extLst>
                </a:gridCol>
              </a:tblGrid>
              <a:tr h="345032">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4503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52784">
                <a:tc rowSpan="5">
                  <a:txBody>
                    <a:bodyPr/>
                    <a:lstStyle/>
                    <a:p>
                      <a:pPr algn="just">
                        <a:lnSpc>
                          <a:spcPct val="107000"/>
                        </a:lnSpc>
                        <a:spcAft>
                          <a:spcPts val="0"/>
                        </a:spcAft>
                      </a:pPr>
                      <a:r>
                        <a:rPr lang="tr-TR" sz="2000" b="1" dirty="0">
                          <a:solidFill>
                            <a:srgbClr val="FF0000"/>
                          </a:solidFill>
                          <a:effectLst/>
                          <a:latin typeface="+mn-lt"/>
                        </a:rPr>
                        <a:t>A.1. Liderlik ve Kalite</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A.1.1. Yönetim modeli ve idari yapı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936937291"/>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A.1.2. Liderlik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6776373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A.1.3. Kurumsal dönüşüm kapasitesi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790035010"/>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A.1.4. İç kalite güvencesi mekanizmaları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644945693"/>
                  </a:ext>
                </a:extLst>
              </a:tr>
              <a:tr h="395742">
                <a:tc vMerge="1">
                  <a:txBody>
                    <a:bodyPr/>
                    <a:lstStyle/>
                    <a:p>
                      <a:endParaRPr lang="tr-TR"/>
                    </a:p>
                  </a:txBody>
                  <a:tcPr/>
                </a:tc>
                <a:tc>
                  <a:txBody>
                    <a:bodyPr/>
                    <a:lstStyle/>
                    <a:p>
                      <a:pPr algn="just">
                        <a:lnSpc>
                          <a:spcPct val="107000"/>
                        </a:lnSpc>
                        <a:spcAft>
                          <a:spcPts val="0"/>
                        </a:spcAft>
                      </a:pPr>
                      <a:r>
                        <a:rPr lang="tr-TR" sz="2000" dirty="0">
                          <a:effectLst/>
                          <a:latin typeface="+mn-lt"/>
                        </a:rPr>
                        <a:t>A.1.5. Kamuoyunu bilgilendirme ve hesap verebilirlik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336132192"/>
                  </a:ext>
                </a:extLst>
              </a:tr>
              <a:tr h="352784">
                <a:tc rowSpan="3">
                  <a:txBody>
                    <a:bodyPr/>
                    <a:lstStyle/>
                    <a:p>
                      <a:pPr algn="just">
                        <a:lnSpc>
                          <a:spcPct val="107000"/>
                        </a:lnSpc>
                        <a:spcAft>
                          <a:spcPts val="0"/>
                        </a:spcAft>
                      </a:pPr>
                      <a:r>
                        <a:rPr lang="tr-TR" sz="2000" b="1" dirty="0">
                          <a:solidFill>
                            <a:srgbClr val="FF0000"/>
                          </a:solidFill>
                          <a:effectLst/>
                          <a:latin typeface="+mn-lt"/>
                        </a:rPr>
                        <a:t>A.2. Misyon ve Stratejik Amaçlar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A.2.1. Misyon, vizyon ve politikalar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76040251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A.2.2. Stratejik amaç ve hedefler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504760620"/>
                  </a:ext>
                </a:extLst>
              </a:tr>
              <a:tr h="477520">
                <a:tc vMerge="1">
                  <a:txBody>
                    <a:bodyPr/>
                    <a:lstStyle/>
                    <a:p>
                      <a:endParaRPr lang="tr-TR"/>
                    </a:p>
                  </a:txBody>
                  <a:tcPr/>
                </a:tc>
                <a:tc>
                  <a:txBody>
                    <a:bodyPr/>
                    <a:lstStyle/>
                    <a:p>
                      <a:pPr algn="just">
                        <a:lnSpc>
                          <a:spcPct val="107000"/>
                        </a:lnSpc>
                        <a:spcAft>
                          <a:spcPts val="0"/>
                        </a:spcAft>
                      </a:pPr>
                      <a:r>
                        <a:rPr lang="tr-TR" sz="2000" dirty="0">
                          <a:effectLst/>
                          <a:latin typeface="+mn-lt"/>
                        </a:rPr>
                        <a:t>A.2.3. Performans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092506191"/>
                  </a:ext>
                </a:extLst>
              </a:tr>
            </a:tbl>
          </a:graphicData>
        </a:graphic>
      </p:graphicFrame>
    </p:spTree>
    <p:extLst>
      <p:ext uri="{BB962C8B-B14F-4D97-AF65-F5344CB8AC3E}">
        <p14:creationId xmlns:p14="http://schemas.microsoft.com/office/powerpoint/2010/main" val="255685785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38</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913112403"/>
              </p:ext>
            </p:extLst>
          </p:nvPr>
        </p:nvGraphicFramePr>
        <p:xfrm>
          <a:off x="785192" y="1908314"/>
          <a:ext cx="10634869" cy="4015406"/>
        </p:xfrm>
        <a:graphic>
          <a:graphicData uri="http://schemas.openxmlformats.org/drawingml/2006/table">
            <a:tbl>
              <a:tblPr firstRow="1" firstCol="1" bandRow="1">
                <a:tableStyleId>{5940675A-B579-460E-94D1-54222C63F5DA}</a:tableStyleId>
              </a:tblPr>
              <a:tblGrid>
                <a:gridCol w="2682669">
                  <a:extLst>
                    <a:ext uri="{9D8B030D-6E8A-4147-A177-3AD203B41FA5}">
                      <a16:colId xmlns:a16="http://schemas.microsoft.com/office/drawing/2014/main" val="246640834"/>
                    </a:ext>
                  </a:extLst>
                </a:gridCol>
                <a:gridCol w="5607243">
                  <a:extLst>
                    <a:ext uri="{9D8B030D-6E8A-4147-A177-3AD203B41FA5}">
                      <a16:colId xmlns:a16="http://schemas.microsoft.com/office/drawing/2014/main" val="1877722691"/>
                    </a:ext>
                  </a:extLst>
                </a:gridCol>
                <a:gridCol w="1173950">
                  <a:extLst>
                    <a:ext uri="{9D8B030D-6E8A-4147-A177-3AD203B41FA5}">
                      <a16:colId xmlns:a16="http://schemas.microsoft.com/office/drawing/2014/main" val="424251854"/>
                    </a:ext>
                  </a:extLst>
                </a:gridCol>
                <a:gridCol w="1171007">
                  <a:extLst>
                    <a:ext uri="{9D8B030D-6E8A-4147-A177-3AD203B41FA5}">
                      <a16:colId xmlns:a16="http://schemas.microsoft.com/office/drawing/2014/main" val="1945863112"/>
                    </a:ext>
                  </a:extLst>
                </a:gridCol>
              </a:tblGrid>
              <a:tr h="316416">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1641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31115">
                <a:tc rowSpan="4">
                  <a:txBody>
                    <a:bodyPr/>
                    <a:lstStyle/>
                    <a:p>
                      <a:pPr algn="just">
                        <a:lnSpc>
                          <a:spcPct val="107000"/>
                        </a:lnSpc>
                        <a:spcAft>
                          <a:spcPts val="0"/>
                        </a:spcAft>
                      </a:pPr>
                      <a:r>
                        <a:rPr lang="tr-TR" sz="2000" b="1" dirty="0">
                          <a:solidFill>
                            <a:srgbClr val="FF0000"/>
                          </a:solidFill>
                          <a:effectLst/>
                          <a:latin typeface="+mn-lt"/>
                        </a:rPr>
                        <a:t>A.3. Yönetim Sistemleri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A.3.1. Bilgi yönetim sistemi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687788883"/>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A.3.2. İnsan kaynakları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17303980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A.3.3. Finansal yönetim</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106439766"/>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A.3.4. Süreç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1133214"/>
                  </a:ext>
                </a:extLst>
              </a:tr>
              <a:tr h="331115">
                <a:tc rowSpan="3">
                  <a:txBody>
                    <a:bodyPr/>
                    <a:lstStyle/>
                    <a:p>
                      <a:pPr algn="just">
                        <a:lnSpc>
                          <a:spcPct val="107000"/>
                        </a:lnSpc>
                        <a:spcAft>
                          <a:spcPts val="0"/>
                        </a:spcAft>
                      </a:pPr>
                      <a:r>
                        <a:rPr lang="tr-TR" sz="2000" b="1" dirty="0">
                          <a:solidFill>
                            <a:srgbClr val="FF0000"/>
                          </a:solidFill>
                          <a:effectLst/>
                          <a:latin typeface="+mn-lt"/>
                        </a:rPr>
                        <a:t>A.4. Paydaş Katılımı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A.4.1. İç ve dış paydaş katılımı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884577651"/>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A.4.2. Öğrenci geri bildirimleri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09472989"/>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A.4.3. Mezun ilişkileri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961784372"/>
                  </a:ext>
                </a:extLst>
              </a:tr>
              <a:tr h="331115">
                <a:tc rowSpan="3">
                  <a:txBody>
                    <a:bodyPr/>
                    <a:lstStyle/>
                    <a:p>
                      <a:pPr algn="just">
                        <a:lnSpc>
                          <a:spcPct val="107000"/>
                        </a:lnSpc>
                        <a:spcAft>
                          <a:spcPts val="0"/>
                        </a:spcAft>
                      </a:pPr>
                      <a:r>
                        <a:rPr lang="tr-TR" sz="2000" b="1" dirty="0">
                          <a:solidFill>
                            <a:srgbClr val="FF0000"/>
                          </a:solidFill>
                          <a:effectLst/>
                          <a:latin typeface="+mn-lt"/>
                        </a:rPr>
                        <a:t>A.5. </a:t>
                      </a:r>
                      <a:r>
                        <a:rPr lang="tr-TR" sz="2000" b="1" dirty="0" err="1">
                          <a:solidFill>
                            <a:srgbClr val="FF0000"/>
                          </a:solidFill>
                          <a:effectLst/>
                          <a:latin typeface="+mn-lt"/>
                        </a:rPr>
                        <a:t>Uluslararasılaşma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A.5.1. </a:t>
                      </a:r>
                      <a:r>
                        <a:rPr lang="tr-TR" sz="2000" dirty="0" err="1">
                          <a:effectLst/>
                          <a:latin typeface="+mn-lt"/>
                        </a:rPr>
                        <a:t>Uluslararasılaşma</a:t>
                      </a:r>
                      <a:r>
                        <a:rPr lang="tr-TR" sz="2000" dirty="0">
                          <a:effectLst/>
                          <a:latin typeface="+mn-lt"/>
                        </a:rPr>
                        <a:t> süreçlerinin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13222961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A.5.2. </a:t>
                      </a:r>
                      <a:r>
                        <a:rPr lang="tr-TR" sz="2000" dirty="0" err="1">
                          <a:effectLst/>
                          <a:latin typeface="+mn-lt"/>
                        </a:rPr>
                        <a:t>Uluslararasılaşma</a:t>
                      </a:r>
                      <a:r>
                        <a:rPr lang="tr-TR" sz="2000" dirty="0">
                          <a:effectLst/>
                          <a:latin typeface="+mn-lt"/>
                        </a:rPr>
                        <a:t> kaynakları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696551595"/>
                  </a:ext>
                </a:extLst>
              </a:tr>
              <a:tr h="402539">
                <a:tc vMerge="1">
                  <a:txBody>
                    <a:bodyPr/>
                    <a:lstStyle/>
                    <a:p>
                      <a:endParaRPr lang="tr-TR"/>
                    </a:p>
                  </a:txBody>
                  <a:tcPr/>
                </a:tc>
                <a:tc>
                  <a:txBody>
                    <a:bodyPr/>
                    <a:lstStyle/>
                    <a:p>
                      <a:pPr algn="just">
                        <a:lnSpc>
                          <a:spcPct val="107000"/>
                        </a:lnSpc>
                        <a:spcAft>
                          <a:spcPts val="0"/>
                        </a:spcAft>
                      </a:pPr>
                      <a:r>
                        <a:rPr lang="tr-TR" sz="2000" dirty="0">
                          <a:effectLst/>
                          <a:latin typeface="+mn-lt"/>
                        </a:rPr>
                        <a:t>A.5.3. </a:t>
                      </a:r>
                      <a:r>
                        <a:rPr lang="tr-TR" sz="2000" dirty="0" err="1">
                          <a:effectLst/>
                          <a:latin typeface="+mn-lt"/>
                        </a:rPr>
                        <a:t>Uluslararasılaşma</a:t>
                      </a:r>
                      <a:r>
                        <a:rPr lang="tr-TR" sz="2000" dirty="0">
                          <a:effectLst/>
                          <a:latin typeface="+mn-lt"/>
                        </a:rPr>
                        <a:t> performansı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504298740"/>
                  </a:ext>
                </a:extLst>
              </a:tr>
            </a:tbl>
          </a:graphicData>
        </a:graphic>
      </p:graphicFrame>
    </p:spTree>
    <p:extLst>
      <p:ext uri="{BB962C8B-B14F-4D97-AF65-F5344CB8AC3E}">
        <p14:creationId xmlns:p14="http://schemas.microsoft.com/office/powerpoint/2010/main" val="170784484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39</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847958814"/>
              </p:ext>
            </p:extLst>
          </p:nvPr>
        </p:nvGraphicFramePr>
        <p:xfrm>
          <a:off x="397563" y="1948069"/>
          <a:ext cx="11320673" cy="3971426"/>
        </p:xfrm>
        <a:graphic>
          <a:graphicData uri="http://schemas.openxmlformats.org/drawingml/2006/table">
            <a:tbl>
              <a:tblPr firstRow="1" firstCol="1" bandRow="1">
                <a:tableStyleId>{5940675A-B579-460E-94D1-54222C63F5DA}</a:tableStyleId>
              </a:tblPr>
              <a:tblGrid>
                <a:gridCol w="2335698">
                  <a:extLst>
                    <a:ext uri="{9D8B030D-6E8A-4147-A177-3AD203B41FA5}">
                      <a16:colId xmlns:a16="http://schemas.microsoft.com/office/drawing/2014/main" val="1700850444"/>
                    </a:ext>
                  </a:extLst>
                </a:gridCol>
                <a:gridCol w="7017745">
                  <a:extLst>
                    <a:ext uri="{9D8B030D-6E8A-4147-A177-3AD203B41FA5}">
                      <a16:colId xmlns:a16="http://schemas.microsoft.com/office/drawing/2014/main" val="2280777400"/>
                    </a:ext>
                  </a:extLst>
                </a:gridCol>
                <a:gridCol w="983615">
                  <a:extLst>
                    <a:ext uri="{9D8B030D-6E8A-4147-A177-3AD203B41FA5}">
                      <a16:colId xmlns:a16="http://schemas.microsoft.com/office/drawing/2014/main" val="849643670"/>
                    </a:ext>
                  </a:extLst>
                </a:gridCol>
                <a:gridCol w="983615">
                  <a:extLst>
                    <a:ext uri="{9D8B030D-6E8A-4147-A177-3AD203B41FA5}">
                      <a16:colId xmlns:a16="http://schemas.microsoft.com/office/drawing/2014/main" val="3338100498"/>
                    </a:ext>
                  </a:extLst>
                </a:gridCol>
              </a:tblGrid>
              <a:tr h="369859">
                <a:tc rowSpan="2">
                  <a:txBody>
                    <a:bodyPr/>
                    <a:lstStyle/>
                    <a:p>
                      <a:pPr algn="ctr">
                        <a:lnSpc>
                          <a:spcPct val="107000"/>
                        </a:lnSpc>
                        <a:spcAft>
                          <a:spcPts val="0"/>
                        </a:spcAft>
                      </a:pPr>
                      <a:r>
                        <a:rPr lang="tr-TR" sz="1800" b="1" dirty="0">
                          <a:solidFill>
                            <a:srgbClr val="FF0000"/>
                          </a:solidFill>
                          <a:effectLst/>
                          <a:latin typeface="+mn-lt"/>
                        </a:rPr>
                        <a:t>ANA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1800" b="1" dirty="0">
                          <a:solidFill>
                            <a:srgbClr val="FF0000"/>
                          </a:solidFill>
                          <a:effectLst/>
                          <a:latin typeface="+mn-lt"/>
                        </a:rPr>
                        <a:t>ALT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36563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a:solidFill>
                            <a:srgbClr val="FF0000"/>
                          </a:solidFill>
                          <a:effectLst/>
                          <a:latin typeface="+mn-lt"/>
                          <a:ea typeface="Calibri" panose="020F0502020204030204" pitchFamily="34" charset="0"/>
                          <a:cs typeface="Times New Roman" panose="02020603050405020304" pitchFamily="18" charset="0"/>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23593">
                <a:tc rowSpan="6">
                  <a:txBody>
                    <a:bodyPr/>
                    <a:lstStyle/>
                    <a:p>
                      <a:pPr algn="l">
                        <a:lnSpc>
                          <a:spcPct val="107000"/>
                        </a:lnSpc>
                        <a:spcAft>
                          <a:spcPts val="0"/>
                        </a:spcAft>
                      </a:pPr>
                      <a:r>
                        <a:rPr lang="tr-TR" sz="1800" b="1" dirty="0">
                          <a:solidFill>
                            <a:srgbClr val="0000CC"/>
                          </a:solidFill>
                          <a:effectLst/>
                          <a:latin typeface="+mn-lt"/>
                        </a:rPr>
                        <a:t>B.1. Program Tasarımı, Değerlendirmesi ve Güncellenmesi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B.1.1. Programların tasarımı ve onayı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06440397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B.1.2. Programın ders dağılım dengesi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53339067"/>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B.1.3. Ders kazanımlarının program çıktılarıyla uyumu</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149715348"/>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B.1.4. Öğrenci iş yüküne dayalı ders tasarımı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44495381"/>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B.1.5. Programların izlenmesi ve güncellenmesi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84180111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B.1.6. Eğitim ve öğretim süreçlerinin yönetimi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368389602"/>
                  </a:ext>
                </a:extLst>
              </a:tr>
              <a:tr h="323593">
                <a:tc rowSpan="4">
                  <a:txBody>
                    <a:bodyPr/>
                    <a:lstStyle/>
                    <a:p>
                      <a:pPr algn="l">
                        <a:lnSpc>
                          <a:spcPct val="107000"/>
                        </a:lnSpc>
                        <a:spcAft>
                          <a:spcPts val="0"/>
                        </a:spcAft>
                      </a:pPr>
                      <a:r>
                        <a:rPr lang="tr-TR" sz="1800" b="1" dirty="0">
                          <a:solidFill>
                            <a:srgbClr val="0000CC"/>
                          </a:solidFill>
                          <a:effectLst/>
                          <a:latin typeface="+mn-lt"/>
                        </a:rPr>
                        <a:t>B.2. Programların Yürütülmesi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B.2.1. Öğretim yöntem ve teknikleri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29610150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B.2.2. Ölçme ve değerlendirme</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9193271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B.2.3. Öğrenci kabulü, önceki öğrenmenin tanınması ve kredilendirilmesi*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2543256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B.2.4. Yeterliliklerin sertifikalandırılması ve diploma</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490941980"/>
                  </a:ext>
                </a:extLst>
              </a:tr>
            </a:tbl>
          </a:graphicData>
        </a:graphic>
      </p:graphicFrame>
    </p:spTree>
    <p:extLst>
      <p:ext uri="{BB962C8B-B14F-4D97-AF65-F5344CB8AC3E}">
        <p14:creationId xmlns:p14="http://schemas.microsoft.com/office/powerpoint/2010/main" val="417556239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a:solidFill>
                  <a:srgbClr val="3333FF"/>
                </a:solidFill>
              </a:rPr>
              <a:t>Müdürlük / Koordinatörlük</a:t>
            </a:r>
            <a:endParaRPr lang="tr-TR" sz="2800" b="1" dirty="0">
              <a:solidFill>
                <a:srgbClr val="3333FF"/>
              </a:solidFill>
              <a:latin typeface="+mn-lt"/>
            </a:endParaRPr>
          </a:p>
        </p:txBody>
      </p:sp>
      <p:graphicFrame>
        <p:nvGraphicFramePr>
          <p:cNvPr id="8" name="Tablo 7">
            <a:extLst>
              <a:ext uri="{FF2B5EF4-FFF2-40B4-BE49-F238E27FC236}">
                <a16:creationId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2799171253"/>
              </p:ext>
            </p:extLst>
          </p:nvPr>
        </p:nvGraphicFramePr>
        <p:xfrm>
          <a:off x="336299" y="2681207"/>
          <a:ext cx="11516263" cy="2035111"/>
        </p:xfrm>
        <a:graphic>
          <a:graphicData uri="http://schemas.openxmlformats.org/drawingml/2006/table">
            <a:tbl>
              <a:tblPr firstRow="1" firstCol="1" bandRow="1">
                <a:tableStyleId>{5940675A-B579-460E-94D1-54222C63F5DA}</a:tableStyleId>
              </a:tblPr>
              <a:tblGrid>
                <a:gridCol w="5173079">
                  <a:extLst>
                    <a:ext uri="{9D8B030D-6E8A-4147-A177-3AD203B41FA5}">
                      <a16:colId xmlns:a16="http://schemas.microsoft.com/office/drawing/2014/main" val="3558825440"/>
                    </a:ext>
                  </a:extLst>
                </a:gridCol>
                <a:gridCol w="6343184">
                  <a:extLst>
                    <a:ext uri="{9D8B030D-6E8A-4147-A177-3AD203B41FA5}">
                      <a16:colId xmlns:a16="http://schemas.microsoft.com/office/drawing/2014/main" val="481897459"/>
                    </a:ext>
                  </a:extLst>
                </a:gridCol>
              </a:tblGrid>
              <a:tr h="504716">
                <a:tc>
                  <a:txBody>
                    <a:bodyPr/>
                    <a:lstStyle/>
                    <a:p>
                      <a:pPr marL="36000" algn="ctr" rtl="0">
                        <a:lnSpc>
                          <a:spcPct val="150000"/>
                        </a:lnSpc>
                        <a:spcAft>
                          <a:spcPts val="0"/>
                        </a:spcAft>
                      </a:pPr>
                      <a:r>
                        <a:rPr lang="tr-TR" sz="2000" b="1" dirty="0">
                          <a:solidFill>
                            <a:srgbClr val="3333FF"/>
                          </a:solidFill>
                          <a:effectLst/>
                        </a:rPr>
                        <a:t>Birim Yöneticisi</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a:solidFill>
                            <a:srgbClr val="3333FF"/>
                          </a:solidFill>
                          <a:effectLst/>
                        </a:rPr>
                        <a:t>Ünvanı</a:t>
                      </a:r>
                      <a:r>
                        <a:rPr lang="tr-TR" sz="2000" b="1" dirty="0">
                          <a:solidFill>
                            <a:srgbClr val="3333FF"/>
                          </a:solidFill>
                          <a:effectLst/>
                        </a:rPr>
                        <a:t> Adı Soyadı</a:t>
                      </a:r>
                    </a:p>
                  </a:txBody>
                  <a:tcPr marL="0" marR="0" marT="0" marB="0" anchor="ctr"/>
                </a:tc>
                <a:extLst>
                  <a:ext uri="{0D108BD9-81ED-4DB2-BD59-A6C34878D82A}">
                    <a16:rowId xmlns:a16="http://schemas.microsoft.com/office/drawing/2014/main" val="3501158544"/>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Müdür / Koordinatör</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b="1" dirty="0">
                          <a:solidFill>
                            <a:srgbClr val="962E2E"/>
                          </a:solidFill>
                          <a:effectLst/>
                          <a:latin typeface="+mn-lt"/>
                        </a:rPr>
                        <a:t>Prof. Dr. Mehmet AKPINAR</a:t>
                      </a:r>
                    </a:p>
                  </a:txBody>
                  <a:tcPr marL="0" marR="0" marT="0" marB="0" anchor="ctr"/>
                </a:tc>
                <a:extLst>
                  <a:ext uri="{0D108BD9-81ED-4DB2-BD59-A6C34878D82A}">
                    <a16:rowId xmlns:a16="http://schemas.microsoft.com/office/drawing/2014/main" val="1395922710"/>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Müdür Yardımcısı/ Koordinatör</a:t>
                      </a:r>
                      <a:r>
                        <a:rPr lang="tr-TR" sz="2000" baseline="0" dirty="0">
                          <a:solidFill>
                            <a:srgbClr val="FF0000"/>
                          </a:solidFill>
                          <a:effectLst/>
                          <a:latin typeface="+mn-lt"/>
                          <a:ea typeface="Calibri" panose="020F0502020204030204" pitchFamily="34" charset="0"/>
                          <a:cs typeface="Calibri" panose="020F0502020204030204" pitchFamily="34" charset="0"/>
                        </a:rPr>
                        <a:t> </a:t>
                      </a:r>
                      <a:r>
                        <a:rPr lang="tr-TR" sz="2000" dirty="0">
                          <a:effectLst/>
                        </a:rPr>
                        <a:t>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50000"/>
                        </a:lnSpc>
                        <a:spcAft>
                          <a:spcPts val="0"/>
                        </a:spcAft>
                      </a:pPr>
                      <a:r>
                        <a:rPr lang="tr-TR" sz="2000" b="1" dirty="0">
                          <a:solidFill>
                            <a:srgbClr val="485793"/>
                          </a:solidFill>
                          <a:effectLst/>
                          <a:latin typeface="+mn-lt"/>
                          <a:ea typeface="Calibri" panose="020F0502020204030204" pitchFamily="34" charset="0"/>
                          <a:cs typeface="Calibri" panose="020F0502020204030204" pitchFamily="34" charset="0"/>
                        </a:rPr>
                        <a:t>Dr. Öğr. Üyesi Nurettin ÇAKICI</a:t>
                      </a:r>
                    </a:p>
                  </a:txBody>
                  <a:tcPr marL="0" marR="0" marT="0" marB="0" anchor="ctr"/>
                </a:tc>
                <a:extLst>
                  <a:ext uri="{0D108BD9-81ED-4DB2-BD59-A6C34878D82A}">
                    <a16:rowId xmlns:a16="http://schemas.microsoft.com/office/drawing/2014/main" val="4036107159"/>
                  </a:ext>
                </a:extLst>
              </a:tr>
              <a:tr h="520963">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Müdür Yardımcısı/ Koordinatör</a:t>
                      </a:r>
                      <a:r>
                        <a:rPr lang="tr-TR" sz="2000" baseline="0" dirty="0">
                          <a:solidFill>
                            <a:srgbClr val="FF0000"/>
                          </a:solidFill>
                          <a:effectLst/>
                          <a:latin typeface="+mn-lt"/>
                          <a:ea typeface="Calibri" panose="020F0502020204030204" pitchFamily="34" charset="0"/>
                          <a:cs typeface="Calibri" panose="020F0502020204030204" pitchFamily="34" charset="0"/>
                        </a:rPr>
                        <a:t> </a:t>
                      </a:r>
                      <a:r>
                        <a:rPr lang="tr-TR" sz="2000" dirty="0">
                          <a:effectLst/>
                        </a:rPr>
                        <a:t>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defTabSz="914400" rtl="0" eaLnBrk="1" latinLnBrk="0" hangingPunct="1">
                        <a:lnSpc>
                          <a:spcPct val="150000"/>
                        </a:lnSpc>
                        <a:spcAft>
                          <a:spcPts val="0"/>
                        </a:spcAft>
                      </a:pPr>
                      <a:endParaRPr lang="tr-TR" sz="2000" b="1" kern="1200" dirty="0">
                        <a:solidFill>
                          <a:srgbClr val="485793"/>
                        </a:solidFill>
                        <a:effectLst/>
                        <a:latin typeface="+mn-lt"/>
                        <a:ea typeface="+mn-ea"/>
                        <a:cs typeface="+mn-cs"/>
                      </a:endParaRPr>
                    </a:p>
                  </a:txBody>
                  <a:tcPr marL="0" marR="0" marT="0" marB="0" anchor="ctr"/>
                </a:tc>
                <a:extLst>
                  <a:ext uri="{0D108BD9-81ED-4DB2-BD59-A6C34878D82A}">
                    <a16:rowId xmlns:a16="http://schemas.microsoft.com/office/drawing/2014/main" val="4209787686"/>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40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942435914"/>
              </p:ext>
            </p:extLst>
          </p:nvPr>
        </p:nvGraphicFramePr>
        <p:xfrm>
          <a:off x="397563" y="1967947"/>
          <a:ext cx="11390246" cy="3757297"/>
        </p:xfrm>
        <a:graphic>
          <a:graphicData uri="http://schemas.openxmlformats.org/drawingml/2006/table">
            <a:tbl>
              <a:tblPr firstRow="1" firstCol="1" bandRow="1">
                <a:tableStyleId>{5940675A-B579-460E-94D1-54222C63F5DA}</a:tableStyleId>
              </a:tblPr>
              <a:tblGrid>
                <a:gridCol w="3062529">
                  <a:extLst>
                    <a:ext uri="{9D8B030D-6E8A-4147-A177-3AD203B41FA5}">
                      <a16:colId xmlns:a16="http://schemas.microsoft.com/office/drawing/2014/main" val="1700850444"/>
                    </a:ext>
                  </a:extLst>
                </a:gridCol>
                <a:gridCol w="6348397">
                  <a:extLst>
                    <a:ext uri="{9D8B030D-6E8A-4147-A177-3AD203B41FA5}">
                      <a16:colId xmlns:a16="http://schemas.microsoft.com/office/drawing/2014/main" val="2280777400"/>
                    </a:ext>
                  </a:extLst>
                </a:gridCol>
                <a:gridCol w="989660">
                  <a:extLst>
                    <a:ext uri="{9D8B030D-6E8A-4147-A177-3AD203B41FA5}">
                      <a16:colId xmlns:a16="http://schemas.microsoft.com/office/drawing/2014/main" val="849643670"/>
                    </a:ext>
                  </a:extLst>
                </a:gridCol>
                <a:gridCol w="989660">
                  <a:extLst>
                    <a:ext uri="{9D8B030D-6E8A-4147-A177-3AD203B41FA5}">
                      <a16:colId xmlns:a16="http://schemas.microsoft.com/office/drawing/2014/main" val="3338100498"/>
                    </a:ext>
                  </a:extLst>
                </a:gridCol>
              </a:tblGrid>
              <a:tr h="430623">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latin typeface="+mn-lt"/>
                        </a:rPr>
                        <a:t>OLGUNLUK DÜZEYİ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195543">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a:solidFill>
                            <a:srgbClr val="FF0000"/>
                          </a:solidFill>
                          <a:effectLst/>
                          <a:latin typeface="+mn-lt"/>
                          <a:ea typeface="Calibri" panose="020F0502020204030204" pitchFamily="34" charset="0"/>
                          <a:cs typeface="Times New Roman" panose="02020603050405020304" pitchFamily="18" charset="0"/>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76877">
                <a:tc rowSpan="5">
                  <a:txBody>
                    <a:bodyPr/>
                    <a:lstStyle/>
                    <a:p>
                      <a:pPr algn="l">
                        <a:lnSpc>
                          <a:spcPct val="107000"/>
                        </a:lnSpc>
                        <a:spcAft>
                          <a:spcPts val="0"/>
                        </a:spcAft>
                      </a:pPr>
                      <a:r>
                        <a:rPr lang="tr-TR" sz="2000" b="1" dirty="0">
                          <a:solidFill>
                            <a:srgbClr val="0000CC"/>
                          </a:solidFill>
                          <a:effectLst/>
                          <a:latin typeface="+mn-lt"/>
                        </a:rPr>
                        <a:t>B.3. Öğrenme Kaynakları ve Akademik Destek Hizmetleri</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B.3.1. Öğrenme ortam ve kaynakları</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55679890"/>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B.3.2. Akademik destek hizmetleri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32932963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B.3.3. Tesis ve altyapılar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06655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B.3.4. Dezavantajlı gruplar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646460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B.3.5. Sosyal, kültürel, sportif faaliyetler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737565821"/>
                  </a:ext>
                </a:extLst>
              </a:tr>
              <a:tr h="376877">
                <a:tc rowSpan="3">
                  <a:txBody>
                    <a:bodyPr/>
                    <a:lstStyle/>
                    <a:p>
                      <a:pPr algn="l">
                        <a:lnSpc>
                          <a:spcPct val="107000"/>
                        </a:lnSpc>
                        <a:spcAft>
                          <a:spcPts val="0"/>
                        </a:spcAft>
                      </a:pPr>
                      <a:r>
                        <a:rPr lang="tr-TR" sz="2000" b="1" dirty="0">
                          <a:solidFill>
                            <a:srgbClr val="0000CC"/>
                          </a:solidFill>
                          <a:effectLst/>
                          <a:latin typeface="+mn-lt"/>
                        </a:rPr>
                        <a:t>B.4. Öğretim Kadrosu</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B.4.1. Atama, yükseltme ve görevlendirme kriterleri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33729851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B.4.2. Öğretim yetkinlikleri ve gelişimi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839092146"/>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B.4.3. Eğitim faaliyetlerine yönelik teşvik ve ödüllendirme</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196414806"/>
                  </a:ext>
                </a:extLst>
              </a:tr>
            </a:tbl>
          </a:graphicData>
        </a:graphic>
      </p:graphicFrame>
    </p:spTree>
    <p:extLst>
      <p:ext uri="{BB962C8B-B14F-4D97-AF65-F5344CB8AC3E}">
        <p14:creationId xmlns:p14="http://schemas.microsoft.com/office/powerpoint/2010/main" val="178673216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8722" y="727167"/>
            <a:ext cx="10688165" cy="731521"/>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ARAŞTIRMA VE GELİŞTİRME</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41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495499227"/>
              </p:ext>
            </p:extLst>
          </p:nvPr>
        </p:nvGraphicFramePr>
        <p:xfrm>
          <a:off x="461638" y="1897810"/>
          <a:ext cx="11296353" cy="3807251"/>
        </p:xfrm>
        <a:graphic>
          <a:graphicData uri="http://schemas.openxmlformats.org/drawingml/2006/table">
            <a:tbl>
              <a:tblPr firstRow="1" firstCol="1" bandRow="1">
                <a:tableStyleId>{5940675A-B579-460E-94D1-54222C63F5DA}</a:tableStyleId>
              </a:tblPr>
              <a:tblGrid>
                <a:gridCol w="3285772">
                  <a:extLst>
                    <a:ext uri="{9D8B030D-6E8A-4147-A177-3AD203B41FA5}">
                      <a16:colId xmlns:a16="http://schemas.microsoft.com/office/drawing/2014/main" val="645855470"/>
                    </a:ext>
                  </a:extLst>
                </a:gridCol>
                <a:gridCol w="6225223">
                  <a:extLst>
                    <a:ext uri="{9D8B030D-6E8A-4147-A177-3AD203B41FA5}">
                      <a16:colId xmlns:a16="http://schemas.microsoft.com/office/drawing/2014/main" val="1792247549"/>
                    </a:ext>
                  </a:extLst>
                </a:gridCol>
                <a:gridCol w="892679">
                  <a:extLst>
                    <a:ext uri="{9D8B030D-6E8A-4147-A177-3AD203B41FA5}">
                      <a16:colId xmlns:a16="http://schemas.microsoft.com/office/drawing/2014/main" val="3941718591"/>
                    </a:ext>
                  </a:extLst>
                </a:gridCol>
                <a:gridCol w="892679">
                  <a:extLst>
                    <a:ext uri="{9D8B030D-6E8A-4147-A177-3AD203B41FA5}">
                      <a16:colId xmlns:a16="http://schemas.microsoft.com/office/drawing/2014/main" val="2393758815"/>
                    </a:ext>
                  </a:extLst>
                </a:gridCol>
              </a:tblGrid>
              <a:tr h="354598">
                <a:tc rowSpan="2">
                  <a:txBody>
                    <a:bodyPr/>
                    <a:lstStyle/>
                    <a:p>
                      <a:pPr marL="72000" algn="ctr">
                        <a:lnSpc>
                          <a:spcPct val="100000"/>
                        </a:lnSpc>
                        <a:spcAft>
                          <a:spcPts val="0"/>
                        </a:spcAft>
                      </a:pPr>
                      <a:r>
                        <a:rPr lang="tr-TR" sz="1600" b="1" dirty="0">
                          <a:solidFill>
                            <a:srgbClr val="FF0000"/>
                          </a:solidFill>
                          <a:effectLst/>
                        </a:rPr>
                        <a:t>ANA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72000" algn="ctr">
                        <a:lnSpc>
                          <a:spcPct val="100000"/>
                        </a:lnSpc>
                        <a:spcAft>
                          <a:spcPts val="0"/>
                        </a:spcAft>
                      </a:pPr>
                      <a:r>
                        <a:rPr lang="tr-TR" sz="1600" b="1" dirty="0">
                          <a:solidFill>
                            <a:srgbClr val="FF0000"/>
                          </a:solidFill>
                          <a:effectLst/>
                        </a:rPr>
                        <a:t>ALT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marL="72000" algn="ctr">
                        <a:lnSpc>
                          <a:spcPct val="100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2869761587"/>
                  </a:ext>
                </a:extLst>
              </a:tr>
              <a:tr h="354598">
                <a:tc vMerge="1">
                  <a:txBody>
                    <a:bodyPr/>
                    <a:lstStyle/>
                    <a:p>
                      <a:endParaRPr lang="tr-TR"/>
                    </a:p>
                  </a:txBody>
                  <a:tcPr/>
                </a:tc>
                <a:tc vMerge="1">
                  <a:txBody>
                    <a:bodyPr/>
                    <a:lstStyle/>
                    <a:p>
                      <a:endParaRPr lang="tr-TR"/>
                    </a:p>
                  </a:txBody>
                  <a:tcP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2024</a:t>
                      </a:r>
                    </a:p>
                  </a:txBody>
                  <a:tcPr marL="44450" marR="44450" marT="0" marB="0" anchor="ct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810336978"/>
                  </a:ext>
                </a:extLst>
              </a:tr>
              <a:tr h="398921">
                <a:tc rowSpan="3">
                  <a:txBody>
                    <a:bodyPr/>
                    <a:lstStyle/>
                    <a:p>
                      <a:pPr marL="72000" algn="l">
                        <a:lnSpc>
                          <a:spcPct val="100000"/>
                        </a:lnSpc>
                        <a:spcAft>
                          <a:spcPts val="0"/>
                        </a:spcAft>
                      </a:pPr>
                      <a:r>
                        <a:rPr lang="tr-TR" sz="1800" b="1" dirty="0">
                          <a:solidFill>
                            <a:srgbClr val="0000CC"/>
                          </a:solidFill>
                          <a:effectLst/>
                        </a:rPr>
                        <a:t>C.1. Araştırma Süreçlerinin Yönetimi ve Araştırma Kaynakları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C.1.1. Araştırma süreçlerinin yönetimi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3939489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C.1.2. İç ve dış kaynaklar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380244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C.1.3. Doktora programları ve doktora sonrası imkanlar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366837723"/>
                  </a:ext>
                </a:extLst>
              </a:tr>
              <a:tr h="398921">
                <a:tc rowSpan="2">
                  <a:txBody>
                    <a:bodyPr/>
                    <a:lstStyle/>
                    <a:p>
                      <a:pPr marL="72000" algn="l">
                        <a:lnSpc>
                          <a:spcPct val="100000"/>
                        </a:lnSpc>
                        <a:spcAft>
                          <a:spcPts val="0"/>
                        </a:spcAft>
                      </a:pPr>
                      <a:r>
                        <a:rPr lang="tr-TR" sz="1800" b="1" dirty="0">
                          <a:solidFill>
                            <a:srgbClr val="0000CC"/>
                          </a:solidFill>
                          <a:effectLst/>
                        </a:rPr>
                        <a:t>C.2. Araştırma Yetkinliği, İş birlikleri ve Destekler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C.2.1. Araştırma yetkinlikleri ve gelişimi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835560358"/>
                  </a:ext>
                </a:extLst>
              </a:tr>
              <a:tr h="416770">
                <a:tc vMerge="1">
                  <a:txBody>
                    <a:bodyPr/>
                    <a:lstStyle/>
                    <a:p>
                      <a:endParaRPr lang="tr-TR"/>
                    </a:p>
                  </a:txBody>
                  <a:tcPr/>
                </a:tc>
                <a:tc>
                  <a:txBody>
                    <a:bodyPr/>
                    <a:lstStyle/>
                    <a:p>
                      <a:pPr marL="72000" algn="l">
                        <a:lnSpc>
                          <a:spcPct val="100000"/>
                        </a:lnSpc>
                        <a:spcAft>
                          <a:spcPts val="0"/>
                        </a:spcAft>
                      </a:pPr>
                      <a:r>
                        <a:rPr lang="tr-TR" sz="1600" dirty="0">
                          <a:effectLst/>
                        </a:rPr>
                        <a:t>C.2.2. Ulusal ve uluslararası ortak programlar ve ortak araştırma birimleri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236882168"/>
                  </a:ext>
                </a:extLst>
              </a:tr>
              <a:tr h="402651">
                <a:tc rowSpan="2">
                  <a:txBody>
                    <a:bodyPr/>
                    <a:lstStyle/>
                    <a:p>
                      <a:pPr marL="72000" algn="l">
                        <a:lnSpc>
                          <a:spcPct val="100000"/>
                        </a:lnSpc>
                        <a:spcAft>
                          <a:spcPts val="0"/>
                        </a:spcAft>
                      </a:pPr>
                      <a:r>
                        <a:rPr lang="tr-TR" sz="1800" b="1" dirty="0">
                          <a:solidFill>
                            <a:srgbClr val="0000CC"/>
                          </a:solidFill>
                          <a:effectLst/>
                        </a:rPr>
                        <a:t>C.3. Araştırma Performansı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C.3.1. Araştırma performansının izlenmesi ve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50733833"/>
                  </a:ext>
                </a:extLst>
              </a:tr>
              <a:tr h="682950">
                <a:tc vMerge="1">
                  <a:txBody>
                    <a:bodyPr/>
                    <a:lstStyle/>
                    <a:p>
                      <a:endParaRPr lang="tr-TR"/>
                    </a:p>
                  </a:txBody>
                  <a:tcPr/>
                </a:tc>
                <a:tc>
                  <a:txBody>
                    <a:bodyPr/>
                    <a:lstStyle/>
                    <a:p>
                      <a:pPr marL="72000" algn="l">
                        <a:lnSpc>
                          <a:spcPct val="100000"/>
                        </a:lnSpc>
                        <a:spcAft>
                          <a:spcPts val="0"/>
                        </a:spcAft>
                      </a:pPr>
                      <a:r>
                        <a:rPr lang="tr-TR" sz="1600" dirty="0">
                          <a:effectLst/>
                        </a:rPr>
                        <a:t>C.3.2. Öğretim elemanı/araştırmacı performansının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802972362"/>
                  </a:ext>
                </a:extLst>
              </a:tr>
            </a:tbl>
          </a:graphicData>
        </a:graphic>
      </p:graphicFrame>
    </p:spTree>
    <p:extLst>
      <p:ext uri="{BB962C8B-B14F-4D97-AF65-F5344CB8AC3E}">
        <p14:creationId xmlns:p14="http://schemas.microsoft.com/office/powerpoint/2010/main" val="1113077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473712" y="698739"/>
            <a:ext cx="10267407" cy="888274"/>
          </a:xfrm>
        </p:spPr>
        <p:txBody>
          <a:bodyPr>
            <a:normAutofit/>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TOPLUMSAL KATKI</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42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894000140"/>
              </p:ext>
            </p:extLst>
          </p:nvPr>
        </p:nvGraphicFramePr>
        <p:xfrm>
          <a:off x="326570" y="2011681"/>
          <a:ext cx="11600387" cy="3483902"/>
        </p:xfrm>
        <a:graphic>
          <a:graphicData uri="http://schemas.openxmlformats.org/drawingml/2006/table">
            <a:tbl>
              <a:tblPr firstRow="1" firstCol="1" bandRow="1">
                <a:tableStyleId>{5940675A-B579-460E-94D1-54222C63F5DA}</a:tableStyleId>
              </a:tblPr>
              <a:tblGrid>
                <a:gridCol w="4367391">
                  <a:extLst>
                    <a:ext uri="{9D8B030D-6E8A-4147-A177-3AD203B41FA5}">
                      <a16:colId xmlns:a16="http://schemas.microsoft.com/office/drawing/2014/main" val="4076627954"/>
                    </a:ext>
                  </a:extLst>
                </a:gridCol>
                <a:gridCol w="4728335">
                  <a:extLst>
                    <a:ext uri="{9D8B030D-6E8A-4147-A177-3AD203B41FA5}">
                      <a16:colId xmlns:a16="http://schemas.microsoft.com/office/drawing/2014/main" val="890953265"/>
                    </a:ext>
                  </a:extLst>
                </a:gridCol>
                <a:gridCol w="1252330">
                  <a:extLst>
                    <a:ext uri="{9D8B030D-6E8A-4147-A177-3AD203B41FA5}">
                      <a16:colId xmlns:a16="http://schemas.microsoft.com/office/drawing/2014/main" val="4218147087"/>
                    </a:ext>
                  </a:extLst>
                </a:gridCol>
                <a:gridCol w="1252331">
                  <a:extLst>
                    <a:ext uri="{9D8B030D-6E8A-4147-A177-3AD203B41FA5}">
                      <a16:colId xmlns:a16="http://schemas.microsoft.com/office/drawing/2014/main" val="3426732535"/>
                    </a:ext>
                  </a:extLst>
                </a:gridCol>
              </a:tblGrid>
              <a:tr h="297127">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rPr>
                        <a:t>OLGUNLUK DÜZEYİ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2110269"/>
                  </a:ext>
                </a:extLst>
              </a:tr>
              <a:tr h="29712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981329109"/>
                  </a:ext>
                </a:extLst>
              </a:tr>
              <a:tr h="793413">
                <a:tc rowSpan="2">
                  <a:txBody>
                    <a:bodyPr/>
                    <a:lstStyle/>
                    <a:p>
                      <a:pPr algn="l">
                        <a:lnSpc>
                          <a:spcPct val="107000"/>
                        </a:lnSpc>
                        <a:spcAft>
                          <a:spcPts val="0"/>
                        </a:spcAft>
                      </a:pPr>
                      <a:r>
                        <a:rPr lang="tr-TR" sz="2000" b="1" dirty="0">
                          <a:solidFill>
                            <a:srgbClr val="0000CC"/>
                          </a:solidFill>
                          <a:effectLst/>
                          <a:latin typeface="+mn-lt"/>
                        </a:rPr>
                        <a:t>D.1. Toplumsal Katkı Süreçlerinin Yönetimi ve Toplumsal Katkı Kaynakları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D.1.1. Toplumsal katkı süreçlerinin yönetimi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295416012"/>
                  </a:ext>
                </a:extLst>
              </a:tr>
              <a:tr h="708851">
                <a:tc vMerge="1">
                  <a:txBody>
                    <a:bodyPr/>
                    <a:lstStyle/>
                    <a:p>
                      <a:endParaRPr lang="tr-TR"/>
                    </a:p>
                  </a:txBody>
                  <a:tcPr/>
                </a:tc>
                <a:tc>
                  <a:txBody>
                    <a:bodyPr/>
                    <a:lstStyle/>
                    <a:p>
                      <a:pPr algn="l">
                        <a:lnSpc>
                          <a:spcPct val="107000"/>
                        </a:lnSpc>
                        <a:spcAft>
                          <a:spcPts val="0"/>
                        </a:spcAft>
                      </a:pPr>
                      <a:r>
                        <a:rPr lang="tr-TR" sz="2000" dirty="0">
                          <a:effectLst/>
                          <a:latin typeface="+mn-lt"/>
                        </a:rPr>
                        <a:t>D.1.2. Kaynaklar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17382470"/>
                  </a:ext>
                </a:extLst>
              </a:tr>
              <a:tr h="1358322">
                <a:tc>
                  <a:txBody>
                    <a:bodyPr/>
                    <a:lstStyle/>
                    <a:p>
                      <a:pPr algn="l">
                        <a:lnSpc>
                          <a:spcPct val="107000"/>
                        </a:lnSpc>
                        <a:spcAft>
                          <a:spcPts val="0"/>
                        </a:spcAft>
                      </a:pPr>
                      <a:r>
                        <a:rPr lang="tr-TR" sz="2000" b="1" dirty="0">
                          <a:solidFill>
                            <a:srgbClr val="0000CC"/>
                          </a:solidFill>
                          <a:effectLst/>
                          <a:latin typeface="+mn-lt"/>
                        </a:rPr>
                        <a:t>D.2. Toplumsal Katkı Performansı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D.2.1.Toplumsal katkı performansının izlenmesi ve değerlendirilmesi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681867924"/>
                  </a:ext>
                </a:extLst>
              </a:tr>
            </a:tbl>
          </a:graphicData>
        </a:graphic>
      </p:graphicFrame>
    </p:spTree>
    <p:extLst>
      <p:ext uri="{BB962C8B-B14F-4D97-AF65-F5344CB8AC3E}">
        <p14:creationId xmlns:p14="http://schemas.microsoft.com/office/powerpoint/2010/main" val="2531312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405848" y="1696966"/>
            <a:ext cx="11380304" cy="3799320"/>
          </a:xfrm>
        </p:spPr>
        <p:txBody>
          <a:bodyPr>
            <a:noAutofit/>
          </a:bodyPr>
          <a:lstStyle/>
          <a:p>
            <a:pPr>
              <a:lnSpc>
                <a:spcPct val="100000"/>
              </a:lnSpc>
              <a:spcBef>
                <a:spcPts val="0"/>
              </a:spcBef>
              <a:spcAft>
                <a:spcPts val="400"/>
              </a:spcAft>
            </a:pPr>
            <a:r>
              <a:rPr lang="tr-TR" sz="1800" dirty="0">
                <a:solidFill>
                  <a:srgbClr val="485793"/>
                </a:solidFill>
              </a:rPr>
              <a:t>Merkez tarafından yürütülen faaliyetler, Karadeniz Bölgesi’nin kültürel ve tarihsel birikimini bilimsel zeminde ele alarak merkezin kuruluş amacı ve misyonu ile doğrudan örtüşmektedir. </a:t>
            </a:r>
          </a:p>
          <a:p>
            <a:pPr>
              <a:lnSpc>
                <a:spcPct val="100000"/>
              </a:lnSpc>
              <a:spcBef>
                <a:spcPts val="0"/>
              </a:spcBef>
              <a:spcAft>
                <a:spcPts val="400"/>
              </a:spcAft>
            </a:pPr>
            <a:r>
              <a:rPr lang="tr-TR" sz="1800" dirty="0">
                <a:solidFill>
                  <a:srgbClr val="485793"/>
                </a:solidFill>
              </a:rPr>
              <a:t>Düzenlenen panel ve sempozyumlar, bölgesel tarih bilincinin geliştirilmesine ve akademik bilgi üretimine katkı sağlamıştır. Gerçekleştirilen etkinliklerde üniversite üst yönetimi, mülki idare amirleri, kamu kurum temsilcileri ve farklı paydaşların katılımı sağlanmış; bu durum merkezin üniversite–toplum bütünleşmesine yönelik önemli bir işlev üstlendiğini göstermiştir.</a:t>
            </a:r>
          </a:p>
          <a:p>
            <a:pPr>
              <a:lnSpc>
                <a:spcPct val="100000"/>
              </a:lnSpc>
              <a:spcBef>
                <a:spcPts val="0"/>
              </a:spcBef>
              <a:spcAft>
                <a:spcPts val="400"/>
              </a:spcAft>
            </a:pPr>
            <a:r>
              <a:rPr lang="tr-TR" sz="1800" dirty="0">
                <a:solidFill>
                  <a:srgbClr val="485793"/>
                </a:solidFill>
              </a:rPr>
              <a:t>Merkez faaliyetleri kapsamında fakülteler arası ve üniversiteler arası iş birlikleri geliştirilmiş, farklı disiplinlerden akademisyenlerin katkı sunduğu akademik ortamlar oluşturulmuştur. Bu iş birlikleri, merkezin disiplinler arası çalışma anlayışını desteklemiştir.</a:t>
            </a:r>
          </a:p>
          <a:p>
            <a:pPr>
              <a:lnSpc>
                <a:spcPct val="100000"/>
              </a:lnSpc>
              <a:spcBef>
                <a:spcPts val="0"/>
              </a:spcBef>
              <a:spcAft>
                <a:spcPts val="400"/>
              </a:spcAft>
            </a:pPr>
            <a:r>
              <a:rPr lang="tr-TR" sz="1800" dirty="0">
                <a:solidFill>
                  <a:srgbClr val="485793"/>
                </a:solidFill>
              </a:rPr>
              <a:t>Ulusal ve uluslararası düzeyde düzenlenen sempozyumlar aracılığıyla merkezin akademik görünürlüğü artırılmış; farklı ülkelerden akademisyenlerin katılımı ile uluslararası akademik etkileşim güçlendirilmiştir.</a:t>
            </a:r>
          </a:p>
          <a:p>
            <a:pPr>
              <a:lnSpc>
                <a:spcPct val="100000"/>
              </a:lnSpc>
              <a:spcBef>
                <a:spcPts val="0"/>
              </a:spcBef>
              <a:spcAft>
                <a:spcPts val="400"/>
              </a:spcAft>
            </a:pPr>
            <a:r>
              <a:rPr lang="tr-TR" sz="1800" dirty="0">
                <a:solidFill>
                  <a:srgbClr val="485793"/>
                </a:solidFill>
              </a:rPr>
              <a:t>Tarihsel konular, akademik etik ve bilimsel yöntemler çerçevesinde, kaynak temelli bir yaklaşımla ele alınmış; özellikle tarihsel olayların nesnel biçimde değerlendirilmesine yönelik katkılar sunulmuştur.</a:t>
            </a:r>
          </a:p>
          <a:p>
            <a:pPr>
              <a:lnSpc>
                <a:spcPct val="100000"/>
              </a:lnSpc>
              <a:spcBef>
                <a:spcPts val="0"/>
              </a:spcBef>
              <a:spcAft>
                <a:spcPts val="400"/>
              </a:spcAft>
            </a:pPr>
            <a:r>
              <a:rPr lang="tr-TR" sz="1800" dirty="0">
                <a:solidFill>
                  <a:srgbClr val="485793"/>
                </a:solidFill>
              </a:rPr>
              <a:t>Merkez tarafından gerçekleştirilen faaliyetler, üniversitenin kurumsal iletişim kanalları aracılığıyla kamuoyuna duyurularak şeffaflık ve hesap verebilirlik ilkeleri doğrultusunda paylaşılmıştır.</a:t>
            </a:r>
          </a:p>
        </p:txBody>
      </p:sp>
      <p:sp>
        <p:nvSpPr>
          <p:cNvPr id="2" name="Veri Yer Tutucusu 1"/>
          <p:cNvSpPr>
            <a:spLocks noGrp="1"/>
          </p:cNvSpPr>
          <p:nvPr>
            <p:ph type="dt" sz="half" idx="10"/>
          </p:nvPr>
        </p:nvSpPr>
        <p:spPr/>
        <p:txBody>
          <a:bodyPr/>
          <a:lstStyle/>
          <a:p>
            <a:fld id="{DC98A862-E39F-4620-A0F0-63790156FBD3}" type="datetime1">
              <a:rPr lang="tr-TR" smtClean="0"/>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t>43</a:t>
            </a:fld>
            <a:endParaRPr lang="tr-T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480391" y="1778533"/>
            <a:ext cx="11231217" cy="3796748"/>
          </a:xfrm>
        </p:spPr>
        <p:txBody>
          <a:bodyPr>
            <a:noAutofit/>
          </a:bodyPr>
          <a:lstStyle/>
          <a:p>
            <a:pPr>
              <a:lnSpc>
                <a:spcPct val="100000"/>
              </a:lnSpc>
              <a:spcBef>
                <a:spcPts val="0"/>
              </a:spcBef>
              <a:spcAft>
                <a:spcPts val="400"/>
              </a:spcAft>
            </a:pPr>
            <a:r>
              <a:rPr lang="tr-TR" sz="1900" dirty="0">
                <a:solidFill>
                  <a:srgbClr val="485793"/>
                </a:solidFill>
              </a:rPr>
              <a:t>Merkez faaliyetlerinin çeşitliliğinin artırılmasına ihtiyaç duyulmaktadır. Mevcut faaliyetlerin ağırlıklı olarak panel ve sempozyum formatında yürütülmesi nedeniyle, atölye çalışmaları, çalıştaylar, proje temelli araştırmalar ve saha uygulamaları gibi farklı akademik etkinlik türlerinin planlanması önerilmektedir.</a:t>
            </a:r>
          </a:p>
          <a:p>
            <a:pPr>
              <a:lnSpc>
                <a:spcPct val="100000"/>
              </a:lnSpc>
              <a:spcBef>
                <a:spcPts val="0"/>
              </a:spcBef>
              <a:spcAft>
                <a:spcPts val="400"/>
              </a:spcAft>
            </a:pPr>
            <a:r>
              <a:rPr lang="tr-TR" sz="1900" dirty="0">
                <a:solidFill>
                  <a:srgbClr val="485793"/>
                </a:solidFill>
              </a:rPr>
              <a:t>Düzenlenen etkinliklerin araştırma ve yayın çıktısına dönüştürülmesine yönelik sistematik bir yaklaşımın geliştirilmesi gerekmektedir. Bildiri kitapları, raporlar ve akademik yayınlar yoluyla faaliyet sonuçlarının kalıcı akademik ürünlere dönüştürülmesi merkezin bilimsel katkısını artıracaktır.</a:t>
            </a:r>
          </a:p>
          <a:p>
            <a:pPr>
              <a:lnSpc>
                <a:spcPct val="100000"/>
              </a:lnSpc>
              <a:spcBef>
                <a:spcPts val="0"/>
              </a:spcBef>
              <a:spcAft>
                <a:spcPts val="400"/>
              </a:spcAft>
            </a:pPr>
            <a:r>
              <a:rPr lang="tr-TR" sz="1900" dirty="0">
                <a:solidFill>
                  <a:srgbClr val="485793"/>
                </a:solidFill>
              </a:rPr>
              <a:t>Ölçme, değerlendirme ve izleme süreçlerinin yapılandırılması ihtiyacı bulunmaktadır. Etkinliklere ilişkin katılımcı geri bildirimlerinin alınması, memnuniyet düzeylerinin ölçülmesi ve elde edilen verilerin sonraki planlama süreçlerinde kullanılması kalite güvencesi açısından önem arz etmektedir.</a:t>
            </a:r>
          </a:p>
          <a:p>
            <a:pPr>
              <a:lnSpc>
                <a:spcPct val="100000"/>
              </a:lnSpc>
              <a:spcBef>
                <a:spcPts val="0"/>
              </a:spcBef>
              <a:spcAft>
                <a:spcPts val="400"/>
              </a:spcAft>
            </a:pPr>
            <a:r>
              <a:rPr lang="tr-TR" sz="1900" dirty="0">
                <a:solidFill>
                  <a:srgbClr val="485793"/>
                </a:solidFill>
              </a:rPr>
              <a:t>İç ve dış paydaşlarla kurulan iş birliklerinin sürekliliğinin sağlanması amacıyla daha sistematik ve planlı bir paydaş yönetimi yaklaşımının benimsenmesi gerekmektedir. Bu kapsamda protokoller ve ortak çalışma alanlarının geliştirilecektir.</a:t>
            </a:r>
          </a:p>
        </p:txBody>
      </p:sp>
      <p:sp>
        <p:nvSpPr>
          <p:cNvPr id="2" name="Veri Yer Tutucusu 1"/>
          <p:cNvSpPr>
            <a:spLocks noGrp="1"/>
          </p:cNvSpPr>
          <p:nvPr>
            <p:ph type="dt" sz="half" idx="10"/>
          </p:nvPr>
        </p:nvSpPr>
        <p:spPr/>
        <p:txBody>
          <a:bodyPr/>
          <a:lstStyle/>
          <a:p>
            <a:fld id="{44BFD577-0848-44C6-9025-A8B26EA8EC55}" type="datetime1">
              <a:rPr lang="tr-TR" smtClean="0"/>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t>44</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146289108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p>
        </p:txBody>
      </p:sp>
      <p:sp>
        <p:nvSpPr>
          <p:cNvPr id="2" name="Veri Yer Tutucusu 1"/>
          <p:cNvSpPr>
            <a:spLocks noGrp="1"/>
          </p:cNvSpPr>
          <p:nvPr>
            <p:ph type="dt" sz="half" idx="10"/>
          </p:nvPr>
        </p:nvSpPr>
        <p:spPr/>
        <p:txBody>
          <a:bodyPr/>
          <a:lstStyle/>
          <a:p>
            <a:fld id="{64180B4D-F556-4DE3-89D7-5A5627156614}" type="datetime1">
              <a:rPr lang="tr-TR" smtClean="0"/>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t>45</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760448226"/>
              </p:ext>
            </p:extLst>
          </p:nvPr>
        </p:nvGraphicFramePr>
        <p:xfrm>
          <a:off x="352697" y="2027207"/>
          <a:ext cx="11403874" cy="3502547"/>
        </p:xfrm>
        <a:graphic>
          <a:graphicData uri="http://schemas.openxmlformats.org/drawingml/2006/table">
            <a:tbl>
              <a:tblPr firstRow="1" firstCol="1" bandRow="1">
                <a:tableStyleId>{BDBED569-4797-4DF1-A0F4-6AAB3CD982D8}</a:tableStyleId>
              </a:tblPr>
              <a:tblGrid>
                <a:gridCol w="6676176">
                  <a:extLst>
                    <a:ext uri="{9D8B030D-6E8A-4147-A177-3AD203B41FA5}">
                      <a16:colId xmlns:a16="http://schemas.microsoft.com/office/drawing/2014/main" val="3455104190"/>
                    </a:ext>
                  </a:extLst>
                </a:gridCol>
                <a:gridCol w="4727698">
                  <a:extLst>
                    <a:ext uri="{9D8B030D-6E8A-4147-A177-3AD203B41FA5}">
                      <a16:colId xmlns:a16="http://schemas.microsoft.com/office/drawing/2014/main" val="708491503"/>
                    </a:ext>
                  </a:extLst>
                </a:gridCol>
              </a:tblGrid>
              <a:tr h="596723">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484304">
                <a:tc>
                  <a:txBody>
                    <a:bodyPr/>
                    <a:lstStyle/>
                    <a:p>
                      <a:pPr>
                        <a:lnSpc>
                          <a:spcPct val="107000"/>
                        </a:lnSpc>
                        <a:spcAft>
                          <a:spcPts val="0"/>
                        </a:spcAft>
                      </a:pPr>
                      <a:r>
                        <a:rPr lang="tr-TR" sz="1100" dirty="0">
                          <a:effectLst/>
                        </a:rPr>
                        <a:t> Karadeniz Havzasının Doğal Kaynakları ve Stratejik Önemi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Alanında uzman akademisyen tarafından  sunu yapılacak</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1570582"/>
                  </a:ext>
                </a:extLst>
              </a:tr>
              <a:tr h="484304">
                <a:tc>
                  <a:txBody>
                    <a:bodyPr/>
                    <a:lstStyle/>
                    <a:p>
                      <a:pPr>
                        <a:lnSpc>
                          <a:spcPct val="107000"/>
                        </a:lnSpc>
                        <a:spcAft>
                          <a:spcPts val="0"/>
                        </a:spcAft>
                      </a:pPr>
                      <a:r>
                        <a:rPr lang="tr-TR" sz="1100" dirty="0">
                          <a:effectLst/>
                        </a:rPr>
                        <a:t> Somut Olmayan Kültürel Miras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Akçaabat Belediyesi ortaklığıyla yapılması planlanmakta olup, Ön görüşme yapıldı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7813134"/>
                  </a:ext>
                </a:extLst>
              </a:tr>
              <a:tr h="484304">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624369"/>
                  </a:ext>
                </a:extLst>
              </a:tr>
              <a:tr h="484304">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3234534"/>
                  </a:ext>
                </a:extLst>
              </a:tr>
              <a:tr h="484304">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0449304"/>
                  </a:ext>
                </a:extLst>
              </a:tr>
              <a:tr h="484304">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2730830"/>
                  </a:ext>
                </a:extLst>
              </a:tr>
            </a:tbl>
          </a:graphicData>
        </a:graphic>
      </p:graphicFrame>
      <p:sp>
        <p:nvSpPr>
          <p:cNvPr id="7" name="Metin kutusu 6"/>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80819533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46</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Katılımınız ve katkılarınız için teşekkür ederiz. </a:t>
            </a:r>
          </a:p>
        </p:txBody>
      </p:sp>
      <p:pic>
        <p:nvPicPr>
          <p:cNvPr id="11" name="Resim 10"/>
          <p:cNvPicPr>
            <a:picLocks noChangeAspect="1"/>
          </p:cNvPicPr>
          <p:nvPr/>
        </p:nvPicPr>
        <p:blipFill>
          <a:blip r:embed="rId3"/>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t>47</a:t>
            </a:fld>
            <a:endParaRPr lang="tr-TR"/>
          </a:p>
        </p:txBody>
      </p:sp>
    </p:spTree>
    <p:extLst>
      <p:ext uri="{BB962C8B-B14F-4D97-AF65-F5344CB8AC3E}">
        <p14:creationId xmlns:p14="http://schemas.microsoft.com/office/powerpoint/2010/main" val="195688338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1024E-FF4A-CCE4-5453-E107FF3AE0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rPr>
              <a:t>YÖNETİM: </a:t>
            </a:r>
            <a:r>
              <a:rPr lang="tr-TR" sz="3200" b="1" dirty="0">
                <a:solidFill>
                  <a:srgbClr val="3333FF"/>
                </a:solidFill>
                <a:latin typeface="+mn-lt"/>
              </a:rPr>
              <a:t>Kurullar / Komisyonlar</a:t>
            </a:r>
            <a:endParaRPr lang="tr-TR" sz="3200" dirty="0">
              <a:solidFill>
                <a:srgbClr val="3333FF"/>
              </a:solidFill>
            </a:endParaRPr>
          </a:p>
        </p:txBody>
      </p:sp>
      <p:sp>
        <p:nvSpPr>
          <p:cNvPr id="3" name="Veri Yer Tutucusu 2"/>
          <p:cNvSpPr>
            <a:spLocks noGrp="1"/>
          </p:cNvSpPr>
          <p:nvPr>
            <p:ph type="dt" sz="half" idx="10"/>
          </p:nvPr>
        </p:nvSpPr>
        <p:spPr/>
        <p:txBody>
          <a:bodyPr/>
          <a:lstStyle/>
          <a:p>
            <a:fld id="{DCD45871-5E83-4270-BE5D-5E99A6218E3D}" type="datetime1">
              <a:rPr lang="tr-TR" smtClean="0"/>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843568674"/>
              </p:ext>
            </p:extLst>
          </p:nvPr>
        </p:nvGraphicFramePr>
        <p:xfrm>
          <a:off x="640079" y="1926768"/>
          <a:ext cx="11265593" cy="4152056"/>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49697">
                  <a:extLst>
                    <a:ext uri="{9D8B030D-6E8A-4147-A177-3AD203B41FA5}">
                      <a16:colId xmlns:a16="http://schemas.microsoft.com/office/drawing/2014/main" val="3658092677"/>
                    </a:ext>
                  </a:extLst>
                </a:gridCol>
                <a:gridCol w="2095028">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601088">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5220">
                <a:tc>
                  <a:txBody>
                    <a:bodyPr/>
                    <a:lstStyle/>
                    <a:p>
                      <a:pPr>
                        <a:lnSpc>
                          <a:spcPct val="107000"/>
                        </a:lnSpc>
                      </a:pPr>
                      <a:r>
                        <a:rPr lang="tr-TR" sz="1800" b="1" i="0" kern="1200" dirty="0">
                          <a:solidFill>
                            <a:schemeClr val="tx1"/>
                          </a:solidFill>
                          <a:effectLst/>
                          <a:latin typeface="+mn-lt"/>
                          <a:ea typeface="+mn-ea"/>
                          <a:cs typeface="+mn-cs"/>
                        </a:rPr>
                        <a:t>Yönetim Kurulu</a:t>
                      </a: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pPr>
                      <a:r>
                        <a:rPr lang="tr-TR" sz="1800" b="1">
                          <a:effectLst/>
                          <a:latin typeface="+mn-lt"/>
                          <a:cs typeface="Times New Roman" panose="02020603050405020304" pitchFamily="18" charset="0"/>
                        </a:rPr>
                        <a:t>6</a:t>
                      </a:r>
                      <a:endParaRPr lang="tr-TR" sz="18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800" b="1">
                          <a:effectLst/>
                          <a:latin typeface="+mn-lt"/>
                          <a:cs typeface="Times New Roman" panose="02020603050405020304" pitchFamily="18" charset="0"/>
                        </a:rPr>
                        <a:t>-</a:t>
                      </a:r>
                      <a:endParaRPr lang="tr-TR" sz="18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1959710692"/>
                  </a:ext>
                </a:extLst>
              </a:tr>
              <a:tr h="277907">
                <a:tc>
                  <a:txBody>
                    <a:bodyPr/>
                    <a:lstStyle/>
                    <a:p>
                      <a:pPr>
                        <a:lnSpc>
                          <a:spcPct val="107000"/>
                        </a:lnSpc>
                      </a:pPr>
                      <a:r>
                        <a:rPr lang="tr-TR" sz="1800" b="1" i="0" kern="1200" dirty="0">
                          <a:solidFill>
                            <a:schemeClr val="tx1"/>
                          </a:solidFill>
                          <a:effectLst/>
                          <a:latin typeface="+mn-lt"/>
                          <a:ea typeface="+mn-ea"/>
                          <a:cs typeface="+mn-cs"/>
                        </a:rPr>
                        <a:t>Merkez (Danışma) Kurulu</a:t>
                      </a: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pPr>
                      <a:r>
                        <a:rPr lang="tr-TR" sz="1800" b="1" dirty="0">
                          <a:effectLst/>
                          <a:latin typeface="+mn-lt"/>
                          <a:cs typeface="Times New Roman" panose="02020603050405020304" pitchFamily="18" charset="0"/>
                        </a:rPr>
                        <a:t>5</a:t>
                      </a:r>
                    </a:p>
                  </a:txBody>
                  <a:tcPr marL="9525" marR="9525" marT="9525" marB="0" anchor="ctr"/>
                </a:tc>
                <a:tc>
                  <a:txBody>
                    <a:bodyPr/>
                    <a:lstStyle/>
                    <a:p>
                      <a:pPr algn="ctr">
                        <a:lnSpc>
                          <a:spcPct val="107000"/>
                        </a:lnSpc>
                      </a:pPr>
                      <a:r>
                        <a:rPr lang="tr-TR" sz="18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1978730926"/>
                  </a:ext>
                </a:extLst>
              </a:tr>
              <a:tr h="301893">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301893">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7907">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77907">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r h="301893">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39196153"/>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11451712"/>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71591073"/>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04963089"/>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98439887"/>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66294177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p>
          <a:p>
            <a:endParaRPr lang="tr-TR" sz="6000" b="1" dirty="0">
              <a:solidFill>
                <a:srgbClr val="FF0000"/>
              </a:solidFill>
            </a:endParaRPr>
          </a:p>
          <a:p>
            <a:r>
              <a:rPr lang="tr-TR" sz="4400" b="1" dirty="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6</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latin typeface="+mn-lt"/>
              </a:rPr>
              <a:t>Akademik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871061683"/>
              </p:ext>
            </p:extLst>
          </p:nvPr>
        </p:nvGraphicFramePr>
        <p:xfrm>
          <a:off x="517232" y="2170544"/>
          <a:ext cx="11282885" cy="3250541"/>
        </p:xfrm>
        <a:graphic>
          <a:graphicData uri="http://schemas.openxmlformats.org/drawingml/2006/table">
            <a:tbl>
              <a:tblPr>
                <a:tableStyleId>{BC89EF96-8CEA-46FF-86C4-4CE0E7609802}</a:tableStyleId>
              </a:tblPr>
              <a:tblGrid>
                <a:gridCol w="1229921">
                  <a:extLst>
                    <a:ext uri="{9D8B030D-6E8A-4147-A177-3AD203B41FA5}">
                      <a16:colId xmlns:a16="http://schemas.microsoft.com/office/drawing/2014/main" val="2374852142"/>
                    </a:ext>
                  </a:extLst>
                </a:gridCol>
                <a:gridCol w="549733">
                  <a:extLst>
                    <a:ext uri="{9D8B030D-6E8A-4147-A177-3AD203B41FA5}">
                      <a16:colId xmlns:a16="http://schemas.microsoft.com/office/drawing/2014/main" val="3943329580"/>
                    </a:ext>
                  </a:extLst>
                </a:gridCol>
                <a:gridCol w="489857">
                  <a:extLst>
                    <a:ext uri="{9D8B030D-6E8A-4147-A177-3AD203B41FA5}">
                      <a16:colId xmlns:a16="http://schemas.microsoft.com/office/drawing/2014/main" val="4042487974"/>
                    </a:ext>
                  </a:extLst>
                </a:gridCol>
                <a:gridCol w="870857">
                  <a:extLst>
                    <a:ext uri="{9D8B030D-6E8A-4147-A177-3AD203B41FA5}">
                      <a16:colId xmlns:a16="http://schemas.microsoft.com/office/drawing/2014/main" val="2314597785"/>
                    </a:ext>
                  </a:extLst>
                </a:gridCol>
                <a:gridCol w="653143">
                  <a:extLst>
                    <a:ext uri="{9D8B030D-6E8A-4147-A177-3AD203B41FA5}">
                      <a16:colId xmlns:a16="http://schemas.microsoft.com/office/drawing/2014/main" val="3001289435"/>
                    </a:ext>
                  </a:extLst>
                </a:gridCol>
                <a:gridCol w="1208314">
                  <a:extLst>
                    <a:ext uri="{9D8B030D-6E8A-4147-A177-3AD203B41FA5}">
                      <a16:colId xmlns:a16="http://schemas.microsoft.com/office/drawing/2014/main" val="832792308"/>
                    </a:ext>
                  </a:extLst>
                </a:gridCol>
                <a:gridCol w="1785257">
                  <a:extLst>
                    <a:ext uri="{9D8B030D-6E8A-4147-A177-3AD203B41FA5}">
                      <a16:colId xmlns:a16="http://schemas.microsoft.com/office/drawing/2014/main" val="89331317"/>
                    </a:ext>
                  </a:extLst>
                </a:gridCol>
                <a:gridCol w="1175657">
                  <a:extLst>
                    <a:ext uri="{9D8B030D-6E8A-4147-A177-3AD203B41FA5}">
                      <a16:colId xmlns:a16="http://schemas.microsoft.com/office/drawing/2014/main" val="360630672"/>
                    </a:ext>
                  </a:extLst>
                </a:gridCol>
                <a:gridCol w="1763486">
                  <a:extLst>
                    <a:ext uri="{9D8B030D-6E8A-4147-A177-3AD203B41FA5}">
                      <a16:colId xmlns:a16="http://schemas.microsoft.com/office/drawing/2014/main" val="4056823348"/>
                    </a:ext>
                  </a:extLst>
                </a:gridCol>
                <a:gridCol w="1556660">
                  <a:extLst>
                    <a:ext uri="{9D8B030D-6E8A-4147-A177-3AD203B41FA5}">
                      <a16:colId xmlns:a16="http://schemas.microsoft.com/office/drawing/2014/main" val="1437704887"/>
                    </a:ext>
                  </a:extLst>
                </a:gridCol>
              </a:tblGrid>
              <a:tr h="478780">
                <a:tc rowSpan="3">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6">
                  <a:txBody>
                    <a:bodyPr/>
                    <a:lstStyle/>
                    <a:p>
                      <a:pPr algn="ctr">
                        <a:lnSpc>
                          <a:spcPct val="107000"/>
                        </a:lnSpc>
                        <a:spcAft>
                          <a:spcPts val="0"/>
                        </a:spcAft>
                      </a:pPr>
                      <a:r>
                        <a:rPr lang="tr-TR" sz="2000" b="1" dirty="0">
                          <a:solidFill>
                            <a:srgbClr val="FF0000"/>
                          </a:solidFill>
                          <a:effectLst/>
                          <a:latin typeface="+mn-lt"/>
                        </a:rPr>
                        <a:t>AKADEMİK 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gridSpan="2">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KADRO DURUMU</a:t>
                      </a:r>
                    </a:p>
                  </a:txBody>
                  <a:tcPr marL="6350" marR="6350" marT="6350" marB="0" anchor="ctr"/>
                </a:tc>
                <a:tc rowSpan="2" hMerge="1">
                  <a:txBody>
                    <a:bodyPr/>
                    <a:lstStyle/>
                    <a:p>
                      <a:pPr algn="ctr">
                        <a:lnSpc>
                          <a:spcPct val="107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36582">
                <a:tc vMerge="1">
                  <a:txBody>
                    <a:bodyPr/>
                    <a:lstStyle/>
                    <a:p>
                      <a:endParaRPr lang="tr-TR"/>
                    </a:p>
                  </a:txBody>
                  <a:tcPr/>
                </a:tc>
                <a:tc rowSpan="2">
                  <a:txBody>
                    <a:bodyPr/>
                    <a:lstStyle/>
                    <a:p>
                      <a:pPr algn="ctr">
                        <a:lnSpc>
                          <a:spcPct val="107000"/>
                        </a:lnSpc>
                        <a:spcAft>
                          <a:spcPts val="0"/>
                        </a:spcAft>
                      </a:pPr>
                      <a:r>
                        <a:rPr lang="tr-TR" sz="1600" b="1" dirty="0">
                          <a:solidFill>
                            <a:srgbClr val="3333FF"/>
                          </a:solidFill>
                          <a:effectLst/>
                          <a:latin typeface="+mn-lt"/>
                        </a:rPr>
                        <a:t>Prof.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Doç.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Dr. </a:t>
                      </a:r>
                      <a:r>
                        <a:rPr lang="tr-TR" sz="1600" b="1" dirty="0" err="1">
                          <a:solidFill>
                            <a:srgbClr val="3333FF"/>
                          </a:solidFill>
                          <a:effectLst/>
                          <a:latin typeface="+mn-lt"/>
                        </a:rPr>
                        <a:t>Öğr</a:t>
                      </a:r>
                      <a:r>
                        <a:rPr lang="tr-TR" sz="1600" b="1" dirty="0">
                          <a:solidFill>
                            <a:srgbClr val="3333FF"/>
                          </a:solidFill>
                          <a:effectLst/>
                          <a:latin typeface="+mn-lt"/>
                        </a:rPr>
                        <a:t>. Üyesi</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a:solidFill>
                            <a:srgbClr val="3333FF"/>
                          </a:solidFill>
                          <a:effectLst/>
                          <a:latin typeface="+mn-lt"/>
                        </a:rPr>
                        <a:t>Arş. Gör.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Vermeyen)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474405073"/>
                  </a:ext>
                </a:extLst>
              </a:tr>
              <a:tr h="50308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r>
                        <a:rPr lang="tr-TR" b="1" dirty="0">
                          <a:solidFill>
                            <a:srgbClr val="3333FF"/>
                          </a:solidFill>
                        </a:rPr>
                        <a:t>Kadrolu</a:t>
                      </a:r>
                    </a:p>
                  </a:txBody>
                  <a:tcPr marL="6350" marR="6350" marT="6350" marB="0" anchor="ctr"/>
                </a:tc>
                <a:tc>
                  <a:txBody>
                    <a:bodyPr/>
                    <a:lstStyle/>
                    <a:p>
                      <a:pPr algn="ctr">
                        <a:lnSpc>
                          <a:spcPct val="107000"/>
                        </a:lnSpc>
                        <a:spcAft>
                          <a:spcPts val="0"/>
                        </a:spcAft>
                      </a:pPr>
                      <a:r>
                        <a:rPr lang="tr-TR" sz="1600" b="1" dirty="0">
                          <a:solidFill>
                            <a:srgbClr val="3333FF"/>
                          </a:solidFill>
                          <a:effectLst/>
                          <a:latin typeface="+mn-lt"/>
                          <a:ea typeface="Calibri" panose="020F0502020204030204" pitchFamily="34" charset="0"/>
                          <a:cs typeface="Times New Roman" panose="02020603050405020304" pitchFamily="18" charset="0"/>
                        </a:rPr>
                        <a:t>Görevlendirme</a:t>
                      </a:r>
                    </a:p>
                  </a:txBody>
                  <a:tcPr marL="6350" marR="6350" marT="6350" marB="0" anchor="ctr"/>
                </a:tc>
                <a:extLst>
                  <a:ext uri="{0D108BD9-81ED-4DB2-BD59-A6C34878D82A}">
                    <a16:rowId xmlns:a16="http://schemas.microsoft.com/office/drawing/2014/main" val="514534560"/>
                  </a:ext>
                </a:extLst>
              </a:tr>
              <a:tr h="76547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800" b="1" dirty="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1800" b="1" dirty="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1800" b="1" dirty="0">
                        <a:effectLst/>
                        <a:latin typeface="+mn-lt"/>
                        <a:cs typeface="Times New Roman" panose="02020603050405020304" pitchFamily="18" charset="0"/>
                      </a:endParaRPr>
                    </a:p>
                  </a:txBody>
                  <a:tcPr marL="9525" marR="9525" marT="9525" marB="0" anchor="ctr"/>
                </a:tc>
                <a:tc>
                  <a:txBody>
                    <a:bodyPr/>
                    <a:lstStyle/>
                    <a:p>
                      <a:pPr>
                        <a:lnSpc>
                          <a:spcPct val="107000"/>
                        </a:lnSpc>
                      </a:pPr>
                      <a:endParaRPr lang="tr-TR" sz="1800" b="1" dirty="0">
                        <a:effectLst/>
                        <a:latin typeface="+mn-lt"/>
                        <a:cs typeface="Times New Roman" panose="02020603050405020304" pitchFamily="18" charset="0"/>
                      </a:endParaRPr>
                    </a:p>
                  </a:txBody>
                  <a:tcPr marL="9525" marR="9525" marT="9525" marB="0" anchor="ctr"/>
                </a:tc>
                <a:tc>
                  <a:txBody>
                    <a:bodyPr/>
                    <a:lstStyle/>
                    <a:p>
                      <a:pPr>
                        <a:lnSpc>
                          <a:spcPct val="107000"/>
                        </a:lnSpc>
                      </a:pPr>
                      <a:endParaRPr lang="tr-TR" sz="1800" b="1" dirty="0">
                        <a:effectLst/>
                        <a:latin typeface="+mn-lt"/>
                        <a:cs typeface="Times New Roman" panose="02020603050405020304" pitchFamily="18" charset="0"/>
                      </a:endParaRPr>
                    </a:p>
                  </a:txBody>
                  <a:tcPr marL="9525" marR="9525" marT="9525" marB="0" anchor="ctr"/>
                </a:tc>
                <a:tc>
                  <a:txBody>
                    <a:bodyPr/>
                    <a:lstStyle/>
                    <a:p>
                      <a:pPr>
                        <a:lnSpc>
                          <a:spcPct val="107000"/>
                        </a:lnSpc>
                      </a:pPr>
                      <a:endParaRPr lang="tr-TR" sz="1800" b="1" dirty="0">
                        <a:effectLst/>
                        <a:latin typeface="+mn-lt"/>
                        <a:cs typeface="Times New Roman" panose="02020603050405020304" pitchFamily="18" charset="0"/>
                      </a:endParaRPr>
                    </a:p>
                  </a:txBody>
                  <a:tcPr marL="9525" marR="9525" marT="9525" marB="0" anchor="ctr"/>
                </a:tc>
                <a:tc>
                  <a:txBody>
                    <a:bodyPr/>
                    <a:lstStyle/>
                    <a:p>
                      <a:pPr>
                        <a:lnSpc>
                          <a:spcPct val="107000"/>
                        </a:lnSpc>
                      </a:pPr>
                      <a:endParaRPr lang="tr-TR" sz="1800" b="1" dirty="0">
                        <a:effectLst/>
                        <a:latin typeface="+mn-lt"/>
                        <a:cs typeface="Times New Roman" panose="02020603050405020304" pitchFamily="18" charset="0"/>
                      </a:endParaRPr>
                    </a:p>
                  </a:txBody>
                  <a:tcPr marL="9525" marR="9525" marT="9525" marB="0" anchor="ctr"/>
                </a:tc>
                <a:tc>
                  <a:txBody>
                    <a:bodyPr/>
                    <a:lstStyle/>
                    <a:p>
                      <a:pPr>
                        <a:lnSpc>
                          <a:spcPct val="107000"/>
                        </a:lnSpc>
                      </a:pPr>
                      <a:endParaRPr lang="tr-TR" sz="1800" b="1" dirty="0">
                        <a:effectLst/>
                        <a:latin typeface="+mn-lt"/>
                        <a:cs typeface="Times New Roman" panose="02020603050405020304" pitchFamily="18" charset="0"/>
                      </a:endParaRPr>
                    </a:p>
                  </a:txBody>
                  <a:tcPr marL="9525" marR="9525" marT="9525"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b="1" dirty="0">
                          <a:effectLst/>
                          <a:latin typeface="+mn-lt"/>
                          <a:ea typeface="Calibri" panose="020F0502020204030204" pitchFamily="34" charset="0"/>
                          <a:cs typeface="Times New Roman" panose="02020603050405020304" pitchFamily="18" charset="0"/>
                        </a:rPr>
                        <a:t>1</a:t>
                      </a:r>
                    </a:p>
                  </a:txBody>
                  <a:tcPr marL="9525" marR="9525" marT="9525" marB="0" anchor="ctr"/>
                </a:tc>
                <a:extLst>
                  <a:ext uri="{0D108BD9-81ED-4DB2-BD59-A6C34878D82A}">
                    <a16:rowId xmlns:a16="http://schemas.microsoft.com/office/drawing/2014/main" val="2227389024"/>
                  </a:ext>
                </a:extLst>
              </a:tr>
              <a:tr h="733311">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dirty="0">
                          <a:effectLst/>
                          <a:latin typeface="+mn-lt"/>
                          <a:ea typeface="Calibri" panose="020F0502020204030204" pitchFamily="34" charset="0"/>
                          <a:cs typeface="Times New Roman" panose="02020603050405020304" pitchFamily="18" charset="0"/>
                        </a:rPr>
                        <a:t>1</a:t>
                      </a:r>
                    </a:p>
                  </a:txBody>
                  <a:tcPr marL="9525" marR="9525" marT="9525" marB="0" anchor="ctr"/>
                </a:tc>
                <a:extLst>
                  <a:ext uri="{0D108BD9-81ED-4DB2-BD59-A6C34878D82A}">
                    <a16:rowId xmlns:a16="http://schemas.microsoft.com/office/drawing/2014/main" val="1251189526"/>
                  </a:ext>
                </a:extLst>
              </a:tr>
              <a:tr h="733311">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endParaRPr lang="tr-TR" sz="1400" dirty="0">
                        <a:effectLst/>
                        <a:latin typeface="+mn-lt"/>
                      </a:endParaRPr>
                    </a:p>
                  </a:txBody>
                  <a:tcPr marL="6350" marR="6350" marT="6350"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8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4417405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rPr>
              <a:t>İdari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8</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793680442"/>
              </p:ext>
            </p:extLst>
          </p:nvPr>
        </p:nvGraphicFramePr>
        <p:xfrm>
          <a:off x="517230" y="2170544"/>
          <a:ext cx="11337312" cy="3511800"/>
        </p:xfrm>
        <a:graphic>
          <a:graphicData uri="http://schemas.openxmlformats.org/drawingml/2006/table">
            <a:tbl>
              <a:tblPr>
                <a:tableStyleId>{BC89EF96-8CEA-46FF-86C4-4CE0E7609802}</a:tableStyleId>
              </a:tblPr>
              <a:tblGrid>
                <a:gridCol w="989402">
                  <a:extLst>
                    <a:ext uri="{9D8B030D-6E8A-4147-A177-3AD203B41FA5}">
                      <a16:colId xmlns:a16="http://schemas.microsoft.com/office/drawing/2014/main" val="2374852142"/>
                    </a:ext>
                  </a:extLst>
                </a:gridCol>
                <a:gridCol w="1498011">
                  <a:extLst>
                    <a:ext uri="{9D8B030D-6E8A-4147-A177-3AD203B41FA5}">
                      <a16:colId xmlns:a16="http://schemas.microsoft.com/office/drawing/2014/main" val="3943329580"/>
                    </a:ext>
                  </a:extLst>
                </a:gridCol>
                <a:gridCol w="1891650">
                  <a:extLst>
                    <a:ext uri="{9D8B030D-6E8A-4147-A177-3AD203B41FA5}">
                      <a16:colId xmlns:a16="http://schemas.microsoft.com/office/drawing/2014/main" val="4042487974"/>
                    </a:ext>
                  </a:extLst>
                </a:gridCol>
                <a:gridCol w="1333996">
                  <a:extLst>
                    <a:ext uri="{9D8B030D-6E8A-4147-A177-3AD203B41FA5}">
                      <a16:colId xmlns:a16="http://schemas.microsoft.com/office/drawing/2014/main" val="2314597785"/>
                    </a:ext>
                  </a:extLst>
                </a:gridCol>
                <a:gridCol w="1596421">
                  <a:extLst>
                    <a:ext uri="{9D8B030D-6E8A-4147-A177-3AD203B41FA5}">
                      <a16:colId xmlns:a16="http://schemas.microsoft.com/office/drawing/2014/main" val="3001289435"/>
                    </a:ext>
                  </a:extLst>
                </a:gridCol>
                <a:gridCol w="1027834">
                  <a:extLst>
                    <a:ext uri="{9D8B030D-6E8A-4147-A177-3AD203B41FA5}">
                      <a16:colId xmlns:a16="http://schemas.microsoft.com/office/drawing/2014/main" val="360630672"/>
                    </a:ext>
                  </a:extLst>
                </a:gridCol>
                <a:gridCol w="1213717">
                  <a:extLst>
                    <a:ext uri="{9D8B030D-6E8A-4147-A177-3AD203B41FA5}">
                      <a16:colId xmlns:a16="http://schemas.microsoft.com/office/drawing/2014/main" val="4056823348"/>
                    </a:ext>
                  </a:extLst>
                </a:gridCol>
                <a:gridCol w="1786281">
                  <a:extLst>
                    <a:ext uri="{9D8B030D-6E8A-4147-A177-3AD203B41FA5}">
                      <a16:colId xmlns:a16="http://schemas.microsoft.com/office/drawing/2014/main" val="1437704887"/>
                    </a:ext>
                  </a:extLst>
                </a:gridCol>
              </a:tblGrid>
              <a:tr h="515108">
                <a:tc rowSpan="3">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4">
                  <a:txBody>
                    <a:bodyPr/>
                    <a:lstStyle/>
                    <a:p>
                      <a:pPr algn="ctr">
                        <a:lnSpc>
                          <a:spcPct val="107000"/>
                        </a:lnSpc>
                        <a:spcAft>
                          <a:spcPts val="0"/>
                        </a:spcAft>
                      </a:pPr>
                      <a:r>
                        <a:rPr lang="tr-TR" sz="2000" b="1" dirty="0">
                          <a:solidFill>
                            <a:srgbClr val="FF0000"/>
                          </a:solidFill>
                          <a:effectLst/>
                          <a:latin typeface="+mn-lt"/>
                        </a:rPr>
                        <a:t>İDARİ 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gridSpan="2">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KADRO DURUMU</a:t>
                      </a:r>
                    </a:p>
                  </a:txBody>
                  <a:tcPr marL="6350" marR="6350" marT="6350" marB="0" anchor="ctr"/>
                </a:tc>
                <a:tc rowSpan="2" hMerge="1">
                  <a:txBody>
                    <a:bodyPr/>
                    <a:lstStyle/>
                    <a:p>
                      <a:pPr algn="ctr">
                        <a:lnSpc>
                          <a:spcPct val="107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35780">
                <a:tc vMerge="1">
                  <a:txBody>
                    <a:bodyPr/>
                    <a:lstStyle/>
                    <a:p>
                      <a:endParaRPr lang="tr-TR"/>
                    </a:p>
                  </a:txBody>
                  <a:tcPr/>
                </a:tc>
                <a:tc rowSpan="2">
                  <a:txBody>
                    <a:bodyPr/>
                    <a:lstStyle/>
                    <a:p>
                      <a:pPr algn="ctr">
                        <a:lnSpc>
                          <a:spcPct val="107000"/>
                        </a:lnSpc>
                        <a:spcAft>
                          <a:spcPts val="0"/>
                        </a:spcAft>
                      </a:pPr>
                      <a:r>
                        <a:rPr lang="tr-TR" sz="1600" b="1" dirty="0">
                          <a:solidFill>
                            <a:srgbClr val="3333FF"/>
                          </a:solidFill>
                          <a:effectLst/>
                        </a:rPr>
                        <a:t>Memur (Kadrolu tüm sınıflar)</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rPr>
                        <a:t>Sözleşmeli İdari Personel (4/b)</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rPr>
                        <a:t>Sürekli İşçi</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07000"/>
                        </a:lnSpc>
                        <a:spcAft>
                          <a:spcPts val="0"/>
                        </a:spcAft>
                      </a:pPr>
                      <a:r>
                        <a:rPr lang="tr-TR" sz="1600" b="1" dirty="0">
                          <a:solidFill>
                            <a:srgbClr val="3333FF"/>
                          </a:solidFill>
                          <a:effectLst/>
                        </a:rPr>
                        <a:t>696 KHK Göre Sürekli İşçi</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474405073"/>
                  </a:ext>
                </a:extLst>
              </a:tr>
              <a:tr h="5594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pPr algn="ctr">
                        <a:lnSpc>
                          <a:spcPct val="107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pPr algn="ctr">
                        <a:lnSpc>
                          <a:spcPct val="107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tr-TR"/>
                    </a:p>
                  </a:txBody>
                  <a:tcPr/>
                </a:tc>
                <a:tc>
                  <a:txBody>
                    <a:bodyPr/>
                    <a:lstStyle/>
                    <a:p>
                      <a:pPr algn="ctr"/>
                      <a:r>
                        <a:rPr lang="tr-TR" b="1" dirty="0">
                          <a:solidFill>
                            <a:srgbClr val="3333FF"/>
                          </a:solidFill>
                        </a:rPr>
                        <a:t>Kadrolu</a:t>
                      </a:r>
                    </a:p>
                  </a:txBody>
                  <a:tcPr marL="6350" marR="6350" marT="6350" marB="0" anchor="ctr"/>
                </a:tc>
                <a:tc>
                  <a:txBody>
                    <a:bodyPr/>
                    <a:lstStyle/>
                    <a:p>
                      <a:pPr algn="ctr">
                        <a:lnSpc>
                          <a:spcPct val="107000"/>
                        </a:lnSpc>
                        <a:spcAft>
                          <a:spcPts val="0"/>
                        </a:spcAft>
                      </a:pPr>
                      <a:r>
                        <a:rPr lang="tr-TR" sz="1600" b="1" dirty="0">
                          <a:solidFill>
                            <a:srgbClr val="3333FF"/>
                          </a:solidFill>
                          <a:effectLst/>
                          <a:latin typeface="+mn-lt"/>
                          <a:ea typeface="Calibri" panose="020F0502020204030204" pitchFamily="34" charset="0"/>
                          <a:cs typeface="Times New Roman" panose="02020603050405020304" pitchFamily="18" charset="0"/>
                        </a:rPr>
                        <a:t>Görevlendirme</a:t>
                      </a:r>
                    </a:p>
                  </a:txBody>
                  <a:tcPr marL="6350" marR="6350" marT="6350" marB="0" anchor="ctr"/>
                </a:tc>
                <a:extLst>
                  <a:ext uri="{0D108BD9-81ED-4DB2-BD59-A6C34878D82A}">
                    <a16:rowId xmlns:a16="http://schemas.microsoft.com/office/drawing/2014/main" val="514534560"/>
                  </a:ext>
                </a:extLst>
              </a:tr>
              <a:tr h="8235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2227389024"/>
                  </a:ext>
                </a:extLst>
              </a:tr>
              <a:tr h="788951">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1251189526"/>
                  </a:ext>
                </a:extLst>
              </a:tr>
              <a:tr h="788951">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99464063"/>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32980" y="797724"/>
            <a:ext cx="10500672" cy="715156"/>
          </a:xfrm>
        </p:spPr>
        <p:txBody>
          <a:bodyPr>
            <a:noAutofit/>
          </a:bodyPr>
          <a:lstStyle/>
          <a:p>
            <a:pPr algn="ctr"/>
            <a:r>
              <a:rPr lang="tr-TR" sz="2800" b="1" dirty="0">
                <a:solidFill>
                  <a:srgbClr val="FF0000"/>
                </a:solidFill>
              </a:rPr>
              <a:t>Akademik Personel:</a:t>
            </a:r>
            <a:br>
              <a:rPr lang="tr-TR" sz="2800" b="1" dirty="0">
                <a:solidFill>
                  <a:srgbClr val="FF0000"/>
                </a:solidFill>
              </a:rPr>
            </a:br>
            <a:r>
              <a:rPr lang="tr-TR" sz="2800" b="1" dirty="0">
                <a:solidFill>
                  <a:srgbClr val="0000CC"/>
                </a:solidFill>
              </a:rPr>
              <a:t> 2025 Yılında Yapılan Atama ve Yükseltmeler</a:t>
            </a:r>
          </a:p>
        </p:txBody>
      </p:sp>
      <p:sp>
        <p:nvSpPr>
          <p:cNvPr id="4" name="Veri Yer Tutucusu 3"/>
          <p:cNvSpPr>
            <a:spLocks noGrp="1"/>
          </p:cNvSpPr>
          <p:nvPr>
            <p:ph type="dt" sz="half" idx="10"/>
          </p:nvPr>
        </p:nvSpPr>
        <p:spPr/>
        <p:txBody>
          <a:bodyPr/>
          <a:lstStyle/>
          <a:p>
            <a:fld id="{3F92B051-1742-442B-BD19-D71164AFA81D}" type="datetime1">
              <a:rPr lang="tr-TR" smtClean="0"/>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9</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2662382340"/>
              </p:ext>
            </p:extLst>
          </p:nvPr>
        </p:nvGraphicFramePr>
        <p:xfrm>
          <a:off x="387626" y="1930145"/>
          <a:ext cx="11205659" cy="3222453"/>
        </p:xfrm>
        <a:graphic>
          <a:graphicData uri="http://schemas.openxmlformats.org/drawingml/2006/table">
            <a:tbl>
              <a:tblPr>
                <a:tableStyleId>{BDBED569-4797-4DF1-A0F4-6AAB3CD982D8}</a:tableStyleId>
              </a:tblPr>
              <a:tblGrid>
                <a:gridCol w="1539145">
                  <a:extLst>
                    <a:ext uri="{9D8B030D-6E8A-4147-A177-3AD203B41FA5}">
                      <a16:colId xmlns:a16="http://schemas.microsoft.com/office/drawing/2014/main" val="220074996"/>
                    </a:ext>
                  </a:extLst>
                </a:gridCol>
                <a:gridCol w="3287486">
                  <a:extLst>
                    <a:ext uri="{9D8B030D-6E8A-4147-A177-3AD203B41FA5}">
                      <a16:colId xmlns:a16="http://schemas.microsoft.com/office/drawing/2014/main" val="1696771542"/>
                    </a:ext>
                  </a:extLst>
                </a:gridCol>
                <a:gridCol w="3223674">
                  <a:extLst>
                    <a:ext uri="{9D8B030D-6E8A-4147-A177-3AD203B41FA5}">
                      <a16:colId xmlns:a16="http://schemas.microsoft.com/office/drawing/2014/main" val="497567926"/>
                    </a:ext>
                  </a:extLst>
                </a:gridCol>
                <a:gridCol w="3155354">
                  <a:extLst>
                    <a:ext uri="{9D8B030D-6E8A-4147-A177-3AD203B41FA5}">
                      <a16:colId xmlns:a16="http://schemas.microsoft.com/office/drawing/2014/main" val="3709939401"/>
                    </a:ext>
                  </a:extLst>
                </a:gridCol>
              </a:tblGrid>
              <a:tr h="442941">
                <a:tc>
                  <a:txBody>
                    <a:bodyPr/>
                    <a:lstStyle/>
                    <a:p>
                      <a:pPr algn="ctr">
                        <a:lnSpc>
                          <a:spcPct val="107000"/>
                        </a:lnSpc>
                        <a:spcAft>
                          <a:spcPts val="800"/>
                        </a:spcAft>
                      </a:pPr>
                      <a:r>
                        <a:rPr lang="tr-TR" sz="1600" b="1" dirty="0">
                          <a:solidFill>
                            <a:srgbClr val="FF0000"/>
                          </a:solidFill>
                          <a:effectLst/>
                        </a:rPr>
                        <a:t>Sıra No *</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Adı Soyadı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a:solidFill>
                            <a:srgbClr val="FF0000"/>
                          </a:solidFill>
                          <a:effectLst/>
                        </a:rPr>
                        <a:t>Önceki Ünvanı</a:t>
                      </a:r>
                      <a:endParaRPr lang="tr-TR"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Son Aldığı </a:t>
                      </a:r>
                      <a:r>
                        <a:rPr lang="tr-TR" sz="1600" b="1" dirty="0" err="1">
                          <a:solidFill>
                            <a:srgbClr val="FF0000"/>
                          </a:solidFill>
                          <a:effectLst/>
                        </a:rPr>
                        <a:t>Ünvanı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3579066"/>
                  </a:ext>
                </a:extLst>
              </a:tr>
              <a:tr h="347439">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1160958795"/>
                  </a:ext>
                </a:extLst>
              </a:tr>
              <a:tr h="347439">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4277447075"/>
                  </a:ext>
                </a:extLst>
              </a:tr>
              <a:tr h="347439">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3900015397"/>
                  </a:ext>
                </a:extLst>
              </a:tr>
              <a:tr h="347439">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1326520346"/>
                  </a:ext>
                </a:extLst>
              </a:tr>
              <a:tr h="347439">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2738027019"/>
                  </a:ext>
                </a:extLst>
              </a:tr>
              <a:tr h="347439">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2529286444"/>
                  </a:ext>
                </a:extLst>
              </a:tr>
              <a:tr h="347439">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1349934482"/>
                  </a:ext>
                </a:extLst>
              </a:tr>
              <a:tr h="347439">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tc>
                  <a:txBody>
                    <a:bodyPr/>
                    <a:lstStyle/>
                    <a:p>
                      <a:pPr>
                        <a:lnSpc>
                          <a:spcPct val="107000"/>
                        </a:lnSpc>
                      </a:pPr>
                      <a:r>
                        <a:rPr lang="tr-TR" sz="1800" b="1" dirty="0">
                          <a:effectLst/>
                          <a:latin typeface="+mn-lt"/>
                          <a:cs typeface="Times New Roman" panose="02020603050405020304" pitchFamily="18" charset="0"/>
                        </a:rPr>
                        <a:t>-</a:t>
                      </a:r>
                    </a:p>
                  </a:txBody>
                  <a:tcPr marL="9525" marR="9525" marT="9525" marB="0" anchor="ctr"/>
                </a:tc>
                <a:extLst>
                  <a:ext uri="{0D108BD9-81ED-4DB2-BD59-A6C34878D82A}">
                    <a16:rowId xmlns:a16="http://schemas.microsoft.com/office/drawing/2014/main" val="3647153327"/>
                  </a:ext>
                </a:extLst>
              </a:tr>
            </a:tbl>
          </a:graphicData>
        </a:graphic>
      </p:graphicFrame>
      <p:sp>
        <p:nvSpPr>
          <p:cNvPr id="8" name="Metin kutusu 7"/>
          <p:cNvSpPr txBox="1"/>
          <p:nvPr/>
        </p:nvSpPr>
        <p:spPr>
          <a:xfrm>
            <a:off x="527537" y="6021089"/>
            <a:ext cx="7751911" cy="276999"/>
          </a:xfrm>
          <a:prstGeom prst="rect">
            <a:avLst/>
          </a:prstGeom>
          <a:noFill/>
        </p:spPr>
        <p:txBody>
          <a:bodyPr wrap="square" rtlCol="0">
            <a:spAutoFit/>
          </a:bodyPr>
          <a:lstStyle/>
          <a:p>
            <a:r>
              <a:rPr lang="tr-TR" sz="1200" b="1" i="1" dirty="0">
                <a:solidFill>
                  <a:srgbClr val="C00000"/>
                </a:solidFill>
              </a:rPr>
              <a:t>*Kişi  sayısı kadar satır ekleyiniz. </a:t>
            </a:r>
          </a:p>
        </p:txBody>
      </p:sp>
    </p:spTree>
    <p:extLst>
      <p:ext uri="{BB962C8B-B14F-4D97-AF65-F5344CB8AC3E}">
        <p14:creationId xmlns:p14="http://schemas.microsoft.com/office/powerpoint/2010/main" val="339949699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8516</TotalTime>
  <Words>4666</Words>
  <Application>Microsoft Office PowerPoint</Application>
  <PresentationFormat>Geniş ekran</PresentationFormat>
  <Paragraphs>1478</Paragraphs>
  <Slides>47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47</vt:i4>
      </vt:variant>
    </vt:vector>
  </HeadingPairs>
  <TitlesOfParts>
    <vt:vector size="51" baseType="lpstr">
      <vt:lpstr>Arial</vt:lpstr>
      <vt:lpstr>Calibri</vt:lpstr>
      <vt:lpstr>Times New Roman</vt:lpstr>
      <vt:lpstr>Office Teması</vt:lpstr>
      <vt:lpstr>PowerPoint Sunusu</vt:lpstr>
      <vt:lpstr>SUNUM PLANI</vt:lpstr>
      <vt:lpstr>PowerPoint Sunusu</vt:lpstr>
      <vt:lpstr>YÖNETİM: Müdürlük / Koordinatörlük</vt:lpstr>
      <vt:lpstr>YÖNETİM: Kurullar / Komisyonlar</vt:lpstr>
      <vt:lpstr>PowerPoint Sunusu</vt:lpstr>
      <vt:lpstr>Akademik Personel Sayısı</vt:lpstr>
      <vt:lpstr>İdari Personel Sayısı</vt:lpstr>
      <vt:lpstr>Akademik Personel:  2025 Yılında Yapılan Atama ve Yükseltmeler</vt:lpstr>
      <vt:lpstr>Birim Ders Yükü Ortalaması (Saat)</vt:lpstr>
      <vt:lpstr>PowerPoint Sunusu</vt:lpstr>
      <vt:lpstr>ÖĞRENCİ SAYISI (Sadece TÖMER) </vt:lpstr>
      <vt:lpstr>ÖĞRENCİ SAYISI (Cinsiyete Göre Dağılımı) (Sadece TÖMER)   </vt:lpstr>
      <vt:lpstr>Öğretim Üyesi/Elemanı Başına Düşen Öğrenci Sayısı  (Programdaki ön lisans, lisans ve lisansüstü toplam öğrenci sayısı) (Sadece TÖMER) </vt:lpstr>
      <vt:lpstr>Yabancı Uyruklu Öğrenci Sayısı (Sadece TÖMER) </vt:lpstr>
      <vt:lpstr>PowerPoint Sunusu</vt:lpstr>
      <vt:lpstr>Fiziksel Yapı: Eğitim Alanları (Derslikler)</vt:lpstr>
      <vt:lpstr>Fiziksel Altyapı ve Tesisler: Sağlık, Sosyal, Kültürel ve Sportif Alanlar</vt:lpstr>
      <vt:lpstr>Fiziksel Yapı: Hizmet Alanları</vt:lpstr>
      <vt:lpstr>Bilgi ve Teknoloji Kaynakları</vt:lpstr>
      <vt:lpstr>PowerPoint Sunusu</vt:lpstr>
      <vt:lpstr>Araştırma ve Geliştirme Faaliyetleri:  Yıllara Göre Makale  Bilgileri</vt:lpstr>
      <vt:lpstr>Araştırma ve Geliştirme Faaliyetleri :  Yıllara Göre Makale  Bilgileri</vt:lpstr>
      <vt:lpstr>Araştırma ve Geliştirme Faaliyetleri: Yıllara Göre Kitap Bilgileri</vt:lpstr>
      <vt:lpstr>Araştırma ve Geliştirme Faaliyetleri:  Yıllara Göre Proje Bilgileri</vt:lpstr>
      <vt:lpstr>Araştırma ve Geliştirme Faaliyetleri :  Yıllara Göre Bilimsel Toplantı Faaliyetleri </vt:lpstr>
      <vt:lpstr>Araştırma ve Geliştirme Faaliyetleri:  Yıllara Göre Editörlük ve Hakemlik Faaliyetleri</vt:lpstr>
      <vt:lpstr>Araştırma ve Geliştirme Faaliyetleri:  Atıflar (Yazarın kendi yayınlarına yaptığı atıflar hariç)</vt:lpstr>
      <vt:lpstr>Bilimsel, Sosyal, Kültürel ve Sportif Faaliyetler</vt:lpstr>
      <vt:lpstr>Bilimsel, Sosyal, Kültürel ve Sportif Faaliyetler  (Düzenlemiş olduğunuz her bir etkinliğe ilişkin bilgileri tabloya yazınız)</vt:lpstr>
      <vt:lpstr>Bilimsel, Sosyal, Kültürel ve Sportif Ödüller ile Başarılar</vt:lpstr>
      <vt:lpstr>PowerPoint Sunusu</vt:lpstr>
      <vt:lpstr>Uluslararası İşbirlikleri (Ortak Programlar ve Projeler)</vt:lpstr>
      <vt:lpstr>Uluslararası İşbirlikleri (Erasmus+)</vt:lpstr>
      <vt:lpstr>ERASMUS+ Hareketlilik Durumu</vt:lpstr>
      <vt:lpstr>PowerPoint Sunusu</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Öz Değerlendirme: Birimin Güçlü Yönleri</vt:lpstr>
      <vt:lpstr>Öz Değerlendirme: Birimin Geliştirmeye Açık Yönleri</vt:lpstr>
      <vt:lpstr>Birim 2026 Yılı İyileştirme Planı (Birimin Geliştirmeye Açık Yönlerine dayalı olarak)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MEHMET AKPINAR</cp:lastModifiedBy>
  <cp:revision>640</cp:revision>
  <cp:lastPrinted>2023-06-23T13:03:34Z</cp:lastPrinted>
  <dcterms:created xsi:type="dcterms:W3CDTF">2021-05-17T12:15:06Z</dcterms:created>
  <dcterms:modified xsi:type="dcterms:W3CDTF">2026-01-15T17:40:40Z</dcterms:modified>
</cp:coreProperties>
</file>