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6"/>
  </p:notesMasterIdLst>
  <p:handoutMasterIdLst>
    <p:handoutMasterId r:id="rId97"/>
  </p:handoutMasterIdLst>
  <p:sldIdLst>
    <p:sldId id="337" r:id="rId5"/>
    <p:sldId id="330" r:id="rId6"/>
    <p:sldId id="493" r:id="rId7"/>
    <p:sldId id="286" r:id="rId8"/>
    <p:sldId id="463" r:id="rId9"/>
    <p:sldId id="288" r:id="rId10"/>
    <p:sldId id="464" r:id="rId11"/>
    <p:sldId id="501" r:id="rId12"/>
    <p:sldId id="502" r:id="rId13"/>
    <p:sldId id="494" r:id="rId14"/>
    <p:sldId id="354" r:id="rId15"/>
    <p:sldId id="435" r:id="rId16"/>
    <p:sldId id="505" r:id="rId17"/>
    <p:sldId id="465" r:id="rId18"/>
    <p:sldId id="432" r:id="rId19"/>
    <p:sldId id="460" r:id="rId20"/>
    <p:sldId id="445" r:id="rId21"/>
    <p:sldId id="503" r:id="rId22"/>
    <p:sldId id="504" r:id="rId23"/>
    <p:sldId id="476" r:id="rId24"/>
    <p:sldId id="448" r:id="rId25"/>
    <p:sldId id="442" r:id="rId26"/>
    <p:sldId id="487" r:id="rId27"/>
    <p:sldId id="495" r:id="rId28"/>
    <p:sldId id="486" r:id="rId29"/>
    <p:sldId id="485" r:id="rId30"/>
    <p:sldId id="488" r:id="rId31"/>
    <p:sldId id="290" r:id="rId32"/>
    <p:sldId id="466" r:id="rId33"/>
    <p:sldId id="483" r:id="rId34"/>
    <p:sldId id="467" r:id="rId35"/>
    <p:sldId id="338" r:id="rId36"/>
    <p:sldId id="490" r:id="rId37"/>
    <p:sldId id="292" r:id="rId38"/>
    <p:sldId id="293" r:id="rId39"/>
    <p:sldId id="441" r:id="rId40"/>
    <p:sldId id="468" r:id="rId41"/>
    <p:sldId id="469" r:id="rId42"/>
    <p:sldId id="470" r:id="rId43"/>
    <p:sldId id="471" r:id="rId44"/>
    <p:sldId id="478" r:id="rId45"/>
    <p:sldId id="479" r:id="rId46"/>
    <p:sldId id="506" r:id="rId47"/>
    <p:sldId id="522" r:id="rId48"/>
    <p:sldId id="523" r:id="rId49"/>
    <p:sldId id="496" r:id="rId50"/>
    <p:sldId id="298" r:id="rId51"/>
    <p:sldId id="462" r:id="rId52"/>
    <p:sldId id="340" r:id="rId53"/>
    <p:sldId id="299" r:id="rId54"/>
    <p:sldId id="497" r:id="rId55"/>
    <p:sldId id="450" r:id="rId56"/>
    <p:sldId id="481" r:id="rId57"/>
    <p:sldId id="451" r:id="rId58"/>
    <p:sldId id="351" r:id="rId59"/>
    <p:sldId id="437" r:id="rId60"/>
    <p:sldId id="452" r:id="rId61"/>
    <p:sldId id="438" r:id="rId62"/>
    <p:sldId id="498" r:id="rId63"/>
    <p:sldId id="500" r:id="rId64"/>
    <p:sldId id="499" r:id="rId65"/>
    <p:sldId id="440" r:id="rId66"/>
    <p:sldId id="318" r:id="rId67"/>
    <p:sldId id="439" r:id="rId68"/>
    <p:sldId id="341" r:id="rId69"/>
    <p:sldId id="491" r:id="rId70"/>
    <p:sldId id="453" r:id="rId71"/>
    <p:sldId id="472" r:id="rId72"/>
    <p:sldId id="454" r:id="rId73"/>
    <p:sldId id="473" r:id="rId74"/>
    <p:sldId id="455" r:id="rId75"/>
    <p:sldId id="456" r:id="rId76"/>
    <p:sldId id="492" r:id="rId77"/>
    <p:sldId id="521" r:id="rId78"/>
    <p:sldId id="508" r:id="rId79"/>
    <p:sldId id="509" r:id="rId80"/>
    <p:sldId id="510" r:id="rId81"/>
    <p:sldId id="511" r:id="rId82"/>
    <p:sldId id="512" r:id="rId83"/>
    <p:sldId id="513" r:id="rId84"/>
    <p:sldId id="514" r:id="rId85"/>
    <p:sldId id="515" r:id="rId86"/>
    <p:sldId id="516" r:id="rId87"/>
    <p:sldId id="517" r:id="rId88"/>
    <p:sldId id="518" r:id="rId89"/>
    <p:sldId id="519" r:id="rId90"/>
    <p:sldId id="342" r:id="rId91"/>
    <p:sldId id="347" r:id="rId92"/>
    <p:sldId id="411" r:id="rId93"/>
    <p:sldId id="350" r:id="rId94"/>
    <p:sldId id="427" r:id="rId95"/>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33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varScale="1">
        <p:scale>
          <a:sx n="83" d="100"/>
          <a:sy n="83" d="100"/>
        </p:scale>
        <p:origin x="322" y="77"/>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13.01.2026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13.01.2026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13.01.2026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13.01.2026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13.01.2026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Şalpazarı Meslek Yüksekokulu</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165804657"/>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200" b="1" dirty="0">
                          <a:solidFill>
                            <a:srgbClr val="0000CC"/>
                          </a:solidFill>
                          <a:effectLst/>
                          <a:latin typeface="+mn-lt"/>
                        </a:rPr>
                        <a:t>2024</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8</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9</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200" b="1" dirty="0">
                          <a:solidFill>
                            <a:srgbClr val="0000CC"/>
                          </a:solidFill>
                          <a:effectLst/>
                          <a:latin typeface="+mn-lt"/>
                        </a:rPr>
                        <a:t>2025</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8</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9 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a:t>
                      </a:r>
                    </a:p>
                  </a:txBody>
                  <a:tcPr marL="6350" marR="6350" marT="6350"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8</a:t>
                      </a: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9</a:t>
                      </a: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412210642"/>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pPr algn="ctr"/>
                      <a:r>
                        <a:rPr lang="tr-TR" sz="1800" b="1" dirty="0">
                          <a:solidFill>
                            <a:srgbClr val="3333FF"/>
                          </a:solidFill>
                        </a:rPr>
                        <a:t>MÜLKİYET KORUMA VE GÜVENLİK</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600" b="1" dirty="0">
                          <a:solidFill>
                            <a:srgbClr val="0000CC"/>
                          </a:solidFill>
                          <a:effectLst/>
                          <a:latin typeface="+mn-lt"/>
                        </a:rPr>
                        <a:t>2024</a:t>
                      </a:r>
                      <a:endParaRPr lang="tr-TR" sz="16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6</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6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a:t>
                      </a: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5</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6</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5</a:t>
                      </a: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6</a:t>
                      </a: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170D20-1877-9988-2875-037564C6D3A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A7AE5E0-1391-C931-023E-B18D3982EA26}"/>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BE243B6D-B410-8572-A151-3A617028C6A2}"/>
              </a:ext>
            </a:extLst>
          </p:cNvPr>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a:extLst>
              <a:ext uri="{FF2B5EF4-FFF2-40B4-BE49-F238E27FC236}">
                <a16:creationId xmlns:a16="http://schemas.microsoft.com/office/drawing/2014/main" id="{16E228F3-BFF6-8336-6623-927DA257AAFB}"/>
              </a:ext>
            </a:extLst>
          </p:cNvPr>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6" name="Tablo 5">
            <a:extLst>
              <a:ext uri="{FF2B5EF4-FFF2-40B4-BE49-F238E27FC236}">
                <a16:creationId xmlns:a16="http://schemas.microsoft.com/office/drawing/2014/main" id="{FB4675DB-B506-3077-56D4-A4A183C9F497}"/>
              </a:ext>
            </a:extLst>
          </p:cNvPr>
          <p:cNvGraphicFramePr>
            <a:graphicFrameLocks noGrp="1"/>
          </p:cNvGraphicFramePr>
          <p:nvPr>
            <p:extLst>
              <p:ext uri="{D42A27DB-BD31-4B8C-83A1-F6EECF244321}">
                <p14:modId xmlns:p14="http://schemas.microsoft.com/office/powerpoint/2010/main" val="4112596600"/>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pPr algn="ctr"/>
                      <a:r>
                        <a:rPr lang="tr-TR" sz="1800" b="1" dirty="0">
                          <a:solidFill>
                            <a:srgbClr val="3333FF"/>
                          </a:solidFill>
                        </a:rPr>
                        <a:t>HUKUK</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200" b="1" dirty="0">
                          <a:solidFill>
                            <a:srgbClr val="0000CC"/>
                          </a:solidFill>
                          <a:effectLst/>
                          <a:latin typeface="+mn-lt"/>
                        </a:rPr>
                        <a:t>2024</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3</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2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1600" b="1" dirty="0">
                          <a:effectLst/>
                          <a:latin typeface="+mn-lt"/>
                        </a:rPr>
                        <a:t>3</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3</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3</a:t>
                      </a: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D4E3076A-7742-6CE4-07FB-4EF4F081483F}"/>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410315716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650757074"/>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1600" b="1" dirty="0">
                          <a:solidFill>
                            <a:srgbClr val="0000CC"/>
                          </a:solidFill>
                          <a:effectLst/>
                          <a:latin typeface="+mn-lt"/>
                        </a:rPr>
                        <a:t>2024</a:t>
                      </a:r>
                      <a:endParaRPr lang="tr-TR" sz="16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5</a:t>
                      </a:r>
                    </a:p>
                  </a:txBody>
                  <a:tcPr marL="0" marR="0" marT="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11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1600" b="1" dirty="0">
                          <a:solidFill>
                            <a:srgbClr val="0000CC"/>
                          </a:solidFill>
                          <a:effectLst/>
                          <a:latin typeface="+mn-lt"/>
                        </a:rPr>
                        <a:t>2025</a:t>
                      </a:r>
                      <a:endParaRPr lang="tr-TR" sz="16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5</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2</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4</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12</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5</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12</a:t>
                      </a: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1046868610"/>
              </p:ext>
            </p:extLst>
          </p:nvPr>
        </p:nvGraphicFramePr>
        <p:xfrm>
          <a:off x="387626" y="1930148"/>
          <a:ext cx="11499573" cy="4003509"/>
        </p:xfrm>
        <a:graphic>
          <a:graphicData uri="http://schemas.openxmlformats.org/drawingml/2006/table">
            <a:tbl>
              <a:tblPr>
                <a:tableStyleId>{BDBED569-4797-4DF1-A0F4-6AAB3CD982D8}</a:tableStyleId>
              </a:tblPr>
              <a:tblGrid>
                <a:gridCol w="2074767">
                  <a:extLst>
                    <a:ext uri="{9D8B030D-6E8A-4147-A177-3AD203B41FA5}">
                      <a16:colId xmlns:a16="http://schemas.microsoft.com/office/drawing/2014/main" val="220074996"/>
                    </a:ext>
                  </a:extLst>
                </a:gridCol>
                <a:gridCol w="2440468">
                  <a:extLst>
                    <a:ext uri="{9D8B030D-6E8A-4147-A177-3AD203B41FA5}">
                      <a16:colId xmlns:a16="http://schemas.microsoft.com/office/drawing/2014/main" val="2759330771"/>
                    </a:ext>
                  </a:extLst>
                </a:gridCol>
                <a:gridCol w="2345567">
                  <a:extLst>
                    <a:ext uri="{9D8B030D-6E8A-4147-A177-3AD203B41FA5}">
                      <a16:colId xmlns:a16="http://schemas.microsoft.com/office/drawing/2014/main" val="1696771542"/>
                    </a:ext>
                  </a:extLst>
                </a:gridCol>
                <a:gridCol w="2087856">
                  <a:extLst>
                    <a:ext uri="{9D8B030D-6E8A-4147-A177-3AD203B41FA5}">
                      <a16:colId xmlns:a16="http://schemas.microsoft.com/office/drawing/2014/main" val="497567926"/>
                    </a:ext>
                  </a:extLst>
                </a:gridCol>
                <a:gridCol w="2550915">
                  <a:extLst>
                    <a:ext uri="{9D8B030D-6E8A-4147-A177-3AD203B41FA5}">
                      <a16:colId xmlns:a16="http://schemas.microsoft.com/office/drawing/2014/main" val="3709939401"/>
                    </a:ext>
                  </a:extLst>
                </a:gridCol>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5123">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5271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306648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764433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539761599"/>
              </p:ext>
            </p:extLst>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005502">
                  <a:extLst>
                    <a:ext uri="{9D8B030D-6E8A-4147-A177-3AD203B41FA5}">
                      <a16:colId xmlns:a16="http://schemas.microsoft.com/office/drawing/2014/main" val="695896689"/>
                    </a:ext>
                  </a:extLst>
                </a:gridCol>
                <a:gridCol w="920131">
                  <a:extLst>
                    <a:ext uri="{9D8B030D-6E8A-4147-A177-3AD203B41FA5}">
                      <a16:colId xmlns:a16="http://schemas.microsoft.com/office/drawing/2014/main" val="4166395879"/>
                    </a:ext>
                  </a:extLst>
                </a:gridCol>
                <a:gridCol w="1128818">
                  <a:extLst>
                    <a:ext uri="{9D8B030D-6E8A-4147-A177-3AD203B41FA5}">
                      <a16:colId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algn="ctr" defTabSz="914400" rtl="0" eaLnBrk="1" latinLnBrk="0" hangingPunct="1">
                        <a:lnSpc>
                          <a:spcPct val="107000"/>
                        </a:lnSpc>
                        <a:spcAft>
                          <a:spcPts val="0"/>
                        </a:spcAft>
                      </a:pPr>
                      <a:r>
                        <a:rPr lang="tr-TR" sz="2000" b="1" kern="1200" dirty="0">
                          <a:solidFill>
                            <a:srgbClr val="C00000"/>
                          </a:solidFill>
                          <a:effectLst/>
                          <a:latin typeface="+mn-lt"/>
                          <a:ea typeface="+mn-ea"/>
                          <a:cs typeface="+mn-cs"/>
                        </a:rPr>
                        <a:t> 1</a:t>
                      </a:r>
                    </a:p>
                  </a:txBody>
                  <a:tcPr marL="7620" marR="7620" marT="7620" marB="0" anchor="ctr"/>
                </a:tc>
                <a:tc>
                  <a:txBody>
                    <a:bodyPr/>
                    <a:lstStyle/>
                    <a:p>
                      <a:pPr marL="0" algn="ctr" defTabSz="914400" rtl="0" eaLnBrk="1" latinLnBrk="0" hangingPunct="1">
                        <a:lnSpc>
                          <a:spcPct val="107000"/>
                        </a:lnSpc>
                        <a:spcAft>
                          <a:spcPts val="0"/>
                        </a:spcAft>
                      </a:pPr>
                      <a:r>
                        <a:rPr lang="tr-TR" sz="2000" b="1" kern="1200" dirty="0">
                          <a:solidFill>
                            <a:srgbClr val="C00000"/>
                          </a:solidFill>
                          <a:effectLst/>
                          <a:latin typeface="+mn-lt"/>
                          <a:ea typeface="+mn-ea"/>
                          <a:cs typeface="+mn-cs"/>
                        </a:rPr>
                        <a:t> 1</a:t>
                      </a:r>
                    </a:p>
                  </a:txBody>
                  <a:tcPr marL="7620" marR="7620" marT="7620" marB="0" anchor="ctr"/>
                </a:tc>
                <a:tc>
                  <a:txBody>
                    <a:bodyPr/>
                    <a:lstStyle/>
                    <a:p>
                      <a:pPr algn="ctr">
                        <a:lnSpc>
                          <a:spcPct val="107000"/>
                        </a:lnSpc>
                        <a:spcAft>
                          <a:spcPts val="0"/>
                        </a:spcAft>
                      </a:pPr>
                      <a:r>
                        <a:rPr lang="tr-TR" sz="1100" dirty="0">
                          <a:effectLst/>
                        </a:rPr>
                        <a:t> </a:t>
                      </a:r>
                      <a:r>
                        <a:rPr lang="tr-TR" sz="2000" b="1" kern="1200" dirty="0">
                          <a:solidFill>
                            <a:srgbClr val="C00000"/>
                          </a:solidFill>
                          <a:effectLst/>
                          <a:latin typeface="+mn-lt"/>
                          <a:ea typeface="+mn-ea"/>
                          <a:cs typeface="+mn-cs"/>
                        </a:rPr>
                        <a:t>2</a:t>
                      </a:r>
                    </a:p>
                  </a:txBody>
                  <a:tcPr marL="0" marR="0" marT="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algn="ctr" defTabSz="914400" rtl="0" eaLnBrk="1" latinLnBrk="0" hangingPunct="1">
                        <a:lnSpc>
                          <a:spcPct val="107000"/>
                        </a:lnSpc>
                        <a:spcAft>
                          <a:spcPts val="0"/>
                        </a:spcAft>
                      </a:pPr>
                      <a:r>
                        <a:rPr lang="tr-TR" sz="2000" b="1" kern="1200" dirty="0">
                          <a:solidFill>
                            <a:srgbClr val="C00000"/>
                          </a:solidFill>
                          <a:effectLst/>
                          <a:latin typeface="+mn-lt"/>
                          <a:ea typeface="+mn-ea"/>
                          <a:cs typeface="+mn-cs"/>
                        </a:rPr>
                        <a:t> 1</a:t>
                      </a:r>
                    </a:p>
                  </a:txBody>
                  <a:tcPr marL="7620" marR="7620" marT="7620" marB="0" anchor="ctr"/>
                </a:tc>
                <a:tc>
                  <a:txBody>
                    <a:bodyPr/>
                    <a:lstStyle/>
                    <a:p>
                      <a:pPr marL="0" algn="ctr" defTabSz="914400" rtl="0" eaLnBrk="1" latinLnBrk="0" hangingPunct="1">
                        <a:lnSpc>
                          <a:spcPct val="107000"/>
                        </a:lnSpc>
                        <a:spcAft>
                          <a:spcPts val="0"/>
                        </a:spcAft>
                      </a:pPr>
                      <a:r>
                        <a:rPr lang="tr-TR" sz="2000" b="1" kern="1200" dirty="0">
                          <a:solidFill>
                            <a:srgbClr val="C00000"/>
                          </a:solidFill>
                          <a:effectLst/>
                          <a:latin typeface="+mn-lt"/>
                          <a:ea typeface="+mn-ea"/>
                          <a:cs typeface="+mn-cs"/>
                        </a:rPr>
                        <a:t> 1</a:t>
                      </a:r>
                    </a:p>
                  </a:txBody>
                  <a:tcPr marL="7620" marR="7620" marT="7620" marB="0" anchor="ctr"/>
                </a:tc>
                <a:tc>
                  <a:txBody>
                    <a:bodyPr/>
                    <a:lstStyle/>
                    <a:p>
                      <a:pPr algn="ctr">
                        <a:lnSpc>
                          <a:spcPct val="107000"/>
                        </a:lnSpc>
                        <a:spcAft>
                          <a:spcPts val="0"/>
                        </a:spcAft>
                      </a:pPr>
                      <a:r>
                        <a:rPr lang="tr-TR" sz="1100" dirty="0">
                          <a:effectLst/>
                        </a:rPr>
                        <a:t> </a:t>
                      </a:r>
                      <a:r>
                        <a:rPr lang="tr-TR" sz="2000" b="1" kern="1200" dirty="0">
                          <a:solidFill>
                            <a:srgbClr val="C00000"/>
                          </a:solidFill>
                          <a:effectLst/>
                          <a:latin typeface="+mn-lt"/>
                          <a:ea typeface="+mn-ea"/>
                          <a:cs typeface="+mn-cs"/>
                        </a:rPr>
                        <a:t>2</a:t>
                      </a:r>
                    </a:p>
                  </a:txBody>
                  <a:tcPr marL="0" marR="0" marT="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634470905"/>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MAHKEME BÜRO HİZMETLERİ</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200" b="1" dirty="0">
                          <a:solidFill>
                            <a:srgbClr val="0000CC"/>
                          </a:solidFill>
                          <a:effectLst/>
                          <a:latin typeface="+mn-lt"/>
                        </a:rPr>
                        <a:t>2024</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C00000"/>
                          </a:solidFill>
                          <a:effectLst/>
                          <a:latin typeface="+mn-lt"/>
                        </a:rPr>
                        <a:t>GÜZ</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16</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16</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6</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25 (23+2)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13</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13</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2</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24 (21+3)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200" b="1" dirty="0">
                          <a:solidFill>
                            <a:srgbClr val="0000CC"/>
                          </a:solidFill>
                          <a:effectLst/>
                          <a:latin typeface="+mn-lt"/>
                        </a:rPr>
                        <a:t>2025</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C00000"/>
                          </a:solidFill>
                          <a:effectLst/>
                          <a:latin typeface="+mn-lt"/>
                        </a:rPr>
                        <a:t>GÜZ</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37</a:t>
                      </a:r>
                    </a:p>
                  </a:txBody>
                  <a:tcPr marL="44450" marR="44450" marT="0" marB="0" anchor="ctr"/>
                </a:tc>
                <a:tc>
                  <a:txBody>
                    <a:bodyPr/>
                    <a:lstStyle/>
                    <a:p>
                      <a:pPr algn="ctr">
                        <a:lnSpc>
                          <a:spcPct val="107000"/>
                        </a:lnSpc>
                        <a:spcAft>
                          <a:spcPts val="0"/>
                        </a:spcAft>
                      </a:pPr>
                      <a:r>
                        <a:rPr lang="tr-TR" sz="1200" b="1" dirty="0">
                          <a:effectLst/>
                          <a:latin typeface="+mn-lt"/>
                        </a:rPr>
                        <a:t>37</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0"/>
                        </a:spcAft>
                      </a:pPr>
                      <a:r>
                        <a:rPr lang="tr-TR" sz="1200" b="1" dirty="0">
                          <a:effectLst/>
                          <a:latin typeface="+mn-lt"/>
                        </a:rPr>
                        <a:t>12</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49 (43+6)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37</a:t>
                      </a:r>
                    </a:p>
                  </a:txBody>
                  <a:tcPr marL="44450" marR="44450" marT="0" marB="0" anchor="ctr"/>
                </a:tc>
                <a:tc>
                  <a:txBody>
                    <a:bodyPr/>
                    <a:lstStyle/>
                    <a:p>
                      <a:pPr algn="ctr">
                        <a:lnSpc>
                          <a:spcPct val="107000"/>
                        </a:lnSpc>
                        <a:spcAft>
                          <a:spcPts val="0"/>
                        </a:spcAft>
                      </a:pPr>
                      <a:r>
                        <a:rPr lang="tr-TR" sz="1200" b="1" dirty="0">
                          <a:effectLst/>
                          <a:latin typeface="+mn-lt"/>
                        </a:rPr>
                        <a:t>37</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4</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0 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50 (47+3)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00E3462-6A14-4CDA-9E19-2710114DA67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3169AFE-94C7-F3BC-47B5-5AC6EF561839}"/>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4AEE6D4E-AA03-EF4A-4969-C020D3793C65}"/>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AF76BA3E-F768-D6D7-B5BF-9EC1B576FE85}"/>
              </a:ext>
            </a:extLst>
          </p:cNvPr>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a:extLst>
              <a:ext uri="{FF2B5EF4-FFF2-40B4-BE49-F238E27FC236}">
                <a16:creationId xmlns:a16="http://schemas.microsoft.com/office/drawing/2014/main" id="{FDF92B6B-ED42-F02D-332E-073BC0FEEC3D}"/>
              </a:ext>
            </a:extLst>
          </p:cNvPr>
          <p:cNvGraphicFramePr>
            <a:graphicFrameLocks noGrp="1"/>
          </p:cNvGraphicFramePr>
          <p:nvPr>
            <p:extLst>
              <p:ext uri="{D42A27DB-BD31-4B8C-83A1-F6EECF244321}">
                <p14:modId xmlns:p14="http://schemas.microsoft.com/office/powerpoint/2010/main" val="2191667468"/>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SİVİL SAVUNMA VE İTFAİYECİLİK</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200" b="1" dirty="0">
                          <a:solidFill>
                            <a:srgbClr val="0000CC"/>
                          </a:solidFill>
                          <a:effectLst/>
                          <a:latin typeface="+mn-lt"/>
                        </a:rPr>
                        <a:t>2024</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C00000"/>
                          </a:solidFill>
                          <a:effectLst/>
                          <a:latin typeface="+mn-lt"/>
                        </a:rPr>
                        <a:t>GÜZ</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32</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46</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200" b="1" dirty="0">
                          <a:effectLst/>
                          <a:latin typeface="+mn-lt"/>
                        </a:rPr>
                        <a:t>6</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55 (37+18)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29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47</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57 (50+7)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200" b="1" dirty="0">
                          <a:solidFill>
                            <a:srgbClr val="0000CC"/>
                          </a:solidFill>
                          <a:effectLst/>
                          <a:latin typeface="+mn-lt"/>
                        </a:rPr>
                        <a:t>2025</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C00000"/>
                          </a:solidFill>
                          <a:effectLst/>
                          <a:latin typeface="+mn-lt"/>
                        </a:rPr>
                        <a:t>GÜZ</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30</a:t>
                      </a:r>
                    </a:p>
                  </a:txBody>
                  <a:tcPr marL="44450" marR="44450" marT="0" marB="0" anchor="ctr"/>
                </a:tc>
                <a:tc>
                  <a:txBody>
                    <a:bodyPr/>
                    <a:lstStyle/>
                    <a:p>
                      <a:pPr algn="ctr">
                        <a:lnSpc>
                          <a:spcPct val="107000"/>
                        </a:lnSpc>
                        <a:spcAft>
                          <a:spcPts val="0"/>
                        </a:spcAft>
                      </a:pPr>
                      <a:r>
                        <a:rPr lang="tr-TR" sz="1200" b="1" dirty="0">
                          <a:effectLst/>
                          <a:latin typeface="+mn-lt"/>
                        </a:rPr>
                        <a:t>47</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55 (37+18)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27</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45</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ea typeface="Calibri" panose="020F0502020204030204" pitchFamily="34" charset="0"/>
                          <a:cs typeface="Times New Roman" panose="02020603050405020304" pitchFamily="18" charset="0"/>
                        </a:rPr>
                        <a:t>55 (48</a:t>
                      </a:r>
                      <a:r>
                        <a:rPr lang="tr-TR" sz="1200" b="1" dirty="0">
                          <a:solidFill>
                            <a:srgbClr val="0066FF"/>
                          </a:solidFill>
                          <a:effectLst/>
                          <a:latin typeface="+mn-lt"/>
                        </a:rPr>
                        <a:t>+7)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2EF99A5D-9192-DC6E-DF1B-F261AFCCD407}"/>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271668894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F6B887-6DAB-4753-6847-143F5A7DCF9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EA8D29-E24E-B069-3092-E8902D3B9A6B}"/>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B485CD2F-BECB-90AA-C042-45028E992968}"/>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6DFC6067-E278-A9BF-F4D8-42BF29457D54}"/>
              </a:ext>
            </a:extLst>
          </p:cNvPr>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5" name="Tablo 4">
            <a:extLst>
              <a:ext uri="{FF2B5EF4-FFF2-40B4-BE49-F238E27FC236}">
                <a16:creationId xmlns:a16="http://schemas.microsoft.com/office/drawing/2014/main" id="{F6A7353C-1697-FE4F-C8DB-7BF7CBD78F3C}"/>
              </a:ext>
            </a:extLst>
          </p:cNvPr>
          <p:cNvGraphicFramePr>
            <a:graphicFrameLocks noGrp="1"/>
          </p:cNvGraphicFramePr>
          <p:nvPr>
            <p:extLst>
              <p:ext uri="{D42A27DB-BD31-4B8C-83A1-F6EECF244321}">
                <p14:modId xmlns:p14="http://schemas.microsoft.com/office/powerpoint/2010/main" val="1496832743"/>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ACİL DURUM VE AFET YÖNETİMİ</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200" b="1" dirty="0">
                          <a:solidFill>
                            <a:srgbClr val="0000CC"/>
                          </a:solidFill>
                          <a:effectLst/>
                          <a:latin typeface="+mn-lt"/>
                        </a:rPr>
                        <a:t>2024</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FF0000"/>
                          </a:solidFill>
                          <a:effectLst/>
                          <a:latin typeface="+mn-lt"/>
                        </a:rPr>
                        <a:t>GÜZ</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34</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49</a:t>
                      </a:r>
                    </a:p>
                  </a:txBody>
                  <a:tcPr marL="44450" marR="44450" marT="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6</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58 (43+15)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36</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49</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59 (51+8)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200" b="1" dirty="0">
                          <a:solidFill>
                            <a:srgbClr val="0000CC"/>
                          </a:solidFill>
                          <a:effectLst/>
                          <a:latin typeface="+mn-lt"/>
                        </a:rPr>
                        <a:t>2025</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FF0000"/>
                          </a:solidFill>
                          <a:effectLst/>
                          <a:latin typeface="+mn-lt"/>
                        </a:rPr>
                        <a:t>GÜZ</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35</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55</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rPr>
                        <a:t>63 (50+13)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3333FF"/>
                          </a:solidFill>
                          <a:effectLst/>
                          <a:latin typeface="+mn-lt"/>
                        </a:rPr>
                        <a:t> 3</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32</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60</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0066FF"/>
                          </a:solidFill>
                          <a:effectLst/>
                          <a:latin typeface="+mn-lt"/>
                          <a:ea typeface="Calibri" panose="020F0502020204030204" pitchFamily="34" charset="0"/>
                          <a:cs typeface="Times New Roman" panose="02020603050405020304" pitchFamily="18" charset="0"/>
                        </a:rPr>
                        <a:t>70 (59</a:t>
                      </a:r>
                      <a:r>
                        <a:rPr lang="tr-TR" sz="1200" b="1" dirty="0">
                          <a:solidFill>
                            <a:srgbClr val="0066FF"/>
                          </a:solidFill>
                          <a:effectLst/>
                          <a:latin typeface="+mn-lt"/>
                        </a:rPr>
                        <a:t>+11)</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7ACF6D6F-BDC4-ECFD-4EBE-A3563063D12E}"/>
              </a:ext>
            </a:extLst>
          </p:cNvPr>
          <p:cNvSpPr txBox="1"/>
          <p:nvPr/>
        </p:nvSpPr>
        <p:spPr>
          <a:xfrm>
            <a:off x="288234" y="5733210"/>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01521500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884004415"/>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rPr>
                        <a:t>GÜZ</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rPr>
                        <a:t> 9</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rPr>
                        <a:t>120 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rPr>
                        <a:t>18 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rPr>
                        <a:t> 0</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rPr>
                        <a:t>138 ( 103+35)</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ctr">
                        <a:lnSpc>
                          <a:spcPct val="107000"/>
                        </a:lnSpc>
                        <a:spcAft>
                          <a:spcPts val="80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 9</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119</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21</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0</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140 ( 122+18)</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GÜZ</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 9</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143</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24</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0</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167 ( 130+37)</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ctr">
                        <a:lnSpc>
                          <a:spcPct val="107000"/>
                        </a:lnSpc>
                        <a:spcAft>
                          <a:spcPts val="80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 9</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154 </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 21</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effectLst/>
                          <a:latin typeface="+mn-lt"/>
                        </a:rPr>
                        <a:t>0 </a:t>
                      </a:r>
                      <a:endParaRPr lang="tr-TR" sz="1200" b="1" dirty="0">
                        <a:effectLst/>
                        <a:latin typeface="+mn-lt"/>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200" b="1" dirty="0">
                          <a:solidFill>
                            <a:srgbClr val="FF0000"/>
                          </a:solidFill>
                          <a:effectLst/>
                          <a:latin typeface="+mn-lt"/>
                        </a:rPr>
                        <a:t>175 (154+21)</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72322669"/>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solidFill>
                            <a:srgbClr val="FF0000"/>
                          </a:solidFill>
                          <a:effectLst/>
                          <a:latin typeface="+mn-lt"/>
                        </a:rPr>
                        <a:t>GÜZ</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132</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138 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138</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131</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137</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140</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a:solidFill>
                            <a:srgbClr val="FF0000"/>
                          </a:solidFill>
                          <a:effectLst/>
                          <a:latin typeface="+mn-lt"/>
                        </a:rPr>
                        <a:t>GÜZ</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155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161</a:t>
                      </a: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167</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200" b="1" dirty="0">
                          <a:solidFill>
                            <a:srgbClr val="0000CC"/>
                          </a:solidFill>
                          <a:effectLst/>
                          <a:latin typeface="+mn-lt"/>
                        </a:rPr>
                        <a:t>BAHAR</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 9</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175 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154 </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200" b="1" dirty="0">
                          <a:effectLst/>
                          <a:latin typeface="+mn-lt"/>
                        </a:rPr>
                        <a:t> 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200" b="1" dirty="0">
                          <a:effectLst/>
                          <a:latin typeface="+mn-lt"/>
                        </a:rPr>
                        <a:t>175</a:t>
                      </a:r>
                      <a:endParaRPr lang="tr-TR" sz="12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932343661"/>
              </p:ext>
            </p:extLst>
          </p:nvPr>
        </p:nvGraphicFramePr>
        <p:xfrm>
          <a:off x="337931" y="1811970"/>
          <a:ext cx="11493851" cy="4356160"/>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r>
                        <a:rPr lang="tr-TR" sz="1200" b="1" dirty="0">
                          <a:solidFill>
                            <a:srgbClr val="FF0000"/>
                          </a:solidFill>
                          <a:effectLst/>
                          <a:latin typeface="+mn-lt"/>
                        </a:rPr>
                        <a:t>ÖĞRETİM ÜYESİ </a:t>
                      </a:r>
                      <a:r>
                        <a:rPr lang="tr-TR" sz="1200" b="1" dirty="0">
                          <a:effectLst/>
                          <a:latin typeface="+mn-lt"/>
                        </a:rPr>
                        <a:t>Haftalık Ortalama Ön Lisans Ders Yükü (saat)</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11-11</a:t>
                      </a:r>
                    </a:p>
                  </a:txBody>
                  <a:tcPr marL="6709" marR="6709" marT="6709" marB="0" anchor="ctr"/>
                </a:tc>
                <a:tc>
                  <a:txBody>
                    <a:bodyPr/>
                    <a:lstStyle/>
                    <a:p>
                      <a:pPr algn="ctr">
                        <a:lnSpc>
                          <a:spcPct val="107000"/>
                        </a:lnSpc>
                        <a:spcAft>
                          <a:spcPts val="0"/>
                        </a:spcAft>
                      </a:pPr>
                      <a:r>
                        <a:rPr lang="tr-TR" sz="1200" b="1" dirty="0">
                          <a:effectLst/>
                          <a:latin typeface="+mn-lt"/>
                        </a:rPr>
                        <a:t>1 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13-12</a:t>
                      </a: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200" b="1" dirty="0">
                          <a:solidFill>
                            <a:srgbClr val="FF0000"/>
                          </a:solidFill>
                          <a:effectLst/>
                          <a:latin typeface="+mn-lt"/>
                        </a:rPr>
                        <a:t>ÖĞRETİM ÜYESİ </a:t>
                      </a:r>
                      <a:r>
                        <a:rPr lang="tr-TR" sz="1200" b="1" dirty="0">
                          <a:effectLst/>
                          <a:latin typeface="+mn-lt"/>
                        </a:rPr>
                        <a:t>Haftalık Ortalama Lisans Ders Yükü (saat)</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7008">
                <a:tc>
                  <a:txBody>
                    <a:bodyPr/>
                    <a:lstStyle/>
                    <a:p>
                      <a:pPr>
                        <a:lnSpc>
                          <a:spcPct val="107000"/>
                        </a:lnSpc>
                        <a:spcAft>
                          <a:spcPts val="0"/>
                        </a:spcAft>
                      </a:pPr>
                      <a:r>
                        <a:rPr lang="tr-TR" sz="1200" b="1" dirty="0">
                          <a:solidFill>
                            <a:srgbClr val="FF0000"/>
                          </a:solidFill>
                          <a:effectLst/>
                          <a:latin typeface="+mn-lt"/>
                        </a:rPr>
                        <a:t>ÖĞRETİM ÜYESİ </a:t>
                      </a:r>
                      <a:r>
                        <a:rPr lang="tr-TR" sz="1200" b="1" dirty="0">
                          <a:effectLst/>
                          <a:latin typeface="+mn-lt"/>
                        </a:rPr>
                        <a:t>Haftalık Ortalama Lisansüstü Ders Yükü (saat) (Tez, tez izleme, seminer ve uzmanlık dersleri hariç)</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399750">
                <a:tc>
                  <a:txBody>
                    <a:bodyPr/>
                    <a:lstStyle/>
                    <a:p>
                      <a:pPr>
                        <a:lnSpc>
                          <a:spcPct val="107000"/>
                        </a:lnSpc>
                        <a:spcAft>
                          <a:spcPts val="0"/>
                        </a:spcAft>
                      </a:pPr>
                      <a:r>
                        <a:rPr lang="tr-TR" sz="1200" b="1" dirty="0">
                          <a:solidFill>
                            <a:srgbClr val="FF0000"/>
                          </a:solidFill>
                          <a:effectLst/>
                          <a:latin typeface="+mn-lt"/>
                        </a:rPr>
                        <a:t>ÖĞRETİM ÜYESİ </a:t>
                      </a:r>
                      <a:r>
                        <a:rPr lang="tr-TR" sz="1200" b="1" dirty="0">
                          <a:effectLst/>
                          <a:latin typeface="+mn-lt"/>
                        </a:rPr>
                        <a:t>Haftalık Ortalama Lisansüstü Ders Yükü (saat) (Sadece tez, tez izleme, seminer ve uzmanlık dersleri)</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5264">
                <a:tc>
                  <a:txBody>
                    <a:bodyPr/>
                    <a:lstStyle/>
                    <a:p>
                      <a:pPr>
                        <a:lnSpc>
                          <a:spcPct val="107000"/>
                        </a:lnSpc>
                        <a:spcAft>
                          <a:spcPts val="0"/>
                        </a:spcAft>
                      </a:pPr>
                      <a:r>
                        <a:rPr lang="tr-TR" sz="1200" b="1" dirty="0">
                          <a:solidFill>
                            <a:srgbClr val="FF0000"/>
                          </a:solidFill>
                          <a:effectLst/>
                          <a:latin typeface="+mn-lt"/>
                        </a:rPr>
                        <a:t>ÖĞRETİM ÜYESİ </a:t>
                      </a:r>
                      <a:r>
                        <a:rPr lang="tr-TR" sz="1200" b="1" dirty="0">
                          <a:effectLst/>
                          <a:latin typeface="+mn-lt"/>
                        </a:rPr>
                        <a:t>Haftalık Ortalama TOPLAM Ders Yükü (saat) (Ön lisans, Lisans ve Lisansüstü)</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2640">
                <a:tc>
                  <a:txBody>
                    <a:bodyPr/>
                    <a:lstStyle/>
                    <a:p>
                      <a:pPr>
                        <a:lnSpc>
                          <a:spcPct val="107000"/>
                        </a:lnSpc>
                        <a:spcAft>
                          <a:spcPts val="0"/>
                        </a:spcAft>
                      </a:pPr>
                      <a:r>
                        <a:rPr lang="tr-TR" sz="1200" b="1" dirty="0">
                          <a:solidFill>
                            <a:srgbClr val="0000CC"/>
                          </a:solidFill>
                          <a:effectLst/>
                          <a:latin typeface="+mn-lt"/>
                        </a:rPr>
                        <a:t>ÖĞRETİM GÖREVLİSİ </a:t>
                      </a:r>
                      <a:r>
                        <a:rPr lang="tr-TR" sz="1200" b="1" dirty="0">
                          <a:effectLst/>
                          <a:latin typeface="+mn-lt"/>
                        </a:rPr>
                        <a:t>Haftalık Ortalama Ön Lisans Ders Yükü (saat)</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8 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16-16</a:t>
                      </a:r>
                    </a:p>
                  </a:txBody>
                  <a:tcPr marL="6709" marR="6709" marT="6709" marB="0" anchor="ctr"/>
                </a:tc>
                <a:tc>
                  <a:txBody>
                    <a:bodyPr/>
                    <a:lstStyle/>
                    <a:p>
                      <a:pPr algn="ctr">
                        <a:lnSpc>
                          <a:spcPct val="107000"/>
                        </a:lnSpc>
                        <a:spcAft>
                          <a:spcPts val="0"/>
                        </a:spcAft>
                      </a:pPr>
                      <a:r>
                        <a:rPr lang="tr-TR" sz="1200" b="1" dirty="0">
                          <a:effectLst/>
                          <a:latin typeface="+mn-lt"/>
                        </a:rPr>
                        <a:t>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17-20</a:t>
                      </a:r>
                    </a:p>
                  </a:txBody>
                  <a:tcPr marL="6709" marR="6709" marT="6709" marB="0" anchor="ctr"/>
                </a:tc>
                <a:extLst>
                  <a:ext uri="{0D108BD9-81ED-4DB2-BD59-A6C34878D82A}">
                    <a16:rowId xmlns:a16="http://schemas.microsoft.com/office/drawing/2014/main" val="2234417156"/>
                  </a:ext>
                </a:extLst>
              </a:tr>
              <a:tr h="202640">
                <a:tc>
                  <a:txBody>
                    <a:bodyPr/>
                    <a:lstStyle/>
                    <a:p>
                      <a:pPr>
                        <a:lnSpc>
                          <a:spcPct val="107000"/>
                        </a:lnSpc>
                        <a:spcAft>
                          <a:spcPts val="0"/>
                        </a:spcAft>
                      </a:pPr>
                      <a:r>
                        <a:rPr lang="tr-TR" sz="1200" b="1" dirty="0">
                          <a:solidFill>
                            <a:srgbClr val="0000CC"/>
                          </a:solidFill>
                          <a:effectLst/>
                          <a:latin typeface="+mn-lt"/>
                        </a:rPr>
                        <a:t>ÖĞRETİM GÖREVLİSİ </a:t>
                      </a:r>
                      <a:r>
                        <a:rPr lang="tr-TR" sz="1200" b="1" dirty="0">
                          <a:effectLst/>
                          <a:latin typeface="+mn-lt"/>
                        </a:rPr>
                        <a:t>Haftalık Ortalama Lisans Ders Yükü (saat)</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r>
                        <a:rPr lang="tr-TR" sz="1200" b="1" dirty="0">
                          <a:solidFill>
                            <a:srgbClr val="0000CC"/>
                          </a:solidFill>
                          <a:effectLst/>
                          <a:latin typeface="+mn-lt"/>
                        </a:rPr>
                        <a:t>ÖĞRETİM GÖREVLİSİ </a:t>
                      </a:r>
                      <a:r>
                        <a:rPr lang="tr-TR" sz="1200" b="1" dirty="0">
                          <a:effectLst/>
                          <a:latin typeface="+mn-lt"/>
                        </a:rPr>
                        <a:t>Haftalık Ortalama TOPLAM Ders Yükü (saat) (Ön lisans ve Lisans) </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16-16</a:t>
                      </a:r>
                    </a:p>
                  </a:txBody>
                  <a:tcPr marL="6709" marR="6709" marT="6709" marB="0" anchor="ctr"/>
                </a:tc>
                <a:tc>
                  <a:txBody>
                    <a:bodyPr/>
                    <a:lstStyle/>
                    <a:p>
                      <a:pPr algn="ctr">
                        <a:lnSpc>
                          <a:spcPct val="107000"/>
                        </a:lnSpc>
                        <a:spcAft>
                          <a:spcPts val="0"/>
                        </a:spcAft>
                      </a:pPr>
                      <a:r>
                        <a:rPr lang="tr-TR" sz="1200" b="1" dirty="0">
                          <a:effectLst/>
                          <a:latin typeface="+mn-lt"/>
                        </a:rPr>
                        <a:t>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17-20</a:t>
                      </a:r>
                    </a:p>
                  </a:txBody>
                  <a:tcPr marL="6709" marR="6709" marT="6709" marB="0" anchor="ctr"/>
                </a:tc>
                <a:extLst>
                  <a:ext uri="{0D108BD9-81ED-4DB2-BD59-A6C34878D82A}">
                    <a16:rowId xmlns:a16="http://schemas.microsoft.com/office/drawing/2014/main" val="289198577"/>
                  </a:ext>
                </a:extLst>
              </a:tr>
              <a:tr h="202640">
                <a:tc>
                  <a:txBody>
                    <a:bodyPr/>
                    <a:lstStyle/>
                    <a:p>
                      <a:pP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6248">
                <a:tc>
                  <a:txBody>
                    <a:bodyPr/>
                    <a:lstStyle/>
                    <a:p>
                      <a:pPr>
                        <a:lnSpc>
                          <a:spcPct val="107000"/>
                        </a:lnSpc>
                        <a:spcAft>
                          <a:spcPts val="0"/>
                        </a:spcAft>
                      </a:pPr>
                      <a:r>
                        <a:rPr lang="tr-TR" sz="1200" b="1" dirty="0">
                          <a:solidFill>
                            <a:srgbClr val="FF0000"/>
                          </a:solidFill>
                          <a:effectLst/>
                          <a:latin typeface="+mn-lt"/>
                        </a:rPr>
                        <a:t>ÖĞRETİM ELEMANI </a:t>
                      </a:r>
                      <a:r>
                        <a:rPr lang="tr-TR" sz="1200" b="1" dirty="0">
                          <a:effectLst/>
                          <a:latin typeface="+mn-lt"/>
                        </a:rPr>
                        <a:t>Haftalık Ortalama Toplam Ders Yükü (Saat) (Tez, Tez İzleme, Seminer Ve Uzmanlık Dersleri Hariç) (Ön lisans, Lisans ve Lisansüstü)</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6248">
                <a:tc>
                  <a:txBody>
                    <a:bodyPr/>
                    <a:lstStyle/>
                    <a:p>
                      <a:pPr>
                        <a:lnSpc>
                          <a:spcPct val="107000"/>
                        </a:lnSpc>
                        <a:spcAft>
                          <a:spcPts val="0"/>
                        </a:spcAft>
                      </a:pPr>
                      <a:r>
                        <a:rPr lang="tr-TR" sz="1200" b="1" dirty="0">
                          <a:solidFill>
                            <a:srgbClr val="FF0000"/>
                          </a:solidFill>
                          <a:effectLst/>
                          <a:latin typeface="+mn-lt"/>
                        </a:rPr>
                        <a:t>ÖĞRETİM ELEMANI </a:t>
                      </a:r>
                      <a:r>
                        <a:rPr lang="tr-TR" sz="1200" b="1" dirty="0">
                          <a:effectLst/>
                          <a:latin typeface="+mn-lt"/>
                        </a:rPr>
                        <a:t>Haftalık Ortalama Toplam Ders Yükü (Saat) (Tez, Tez İzleme, Seminer Ve Uzmanlık Dersleri Dahil) (Ön lisans, Lisans ve Lisansüstü)</a:t>
                      </a:r>
                      <a:endParaRPr lang="tr-TR" sz="1200" b="1"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707262169"/>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1200" b="1" u="none" strike="noStrike" dirty="0">
                          <a:solidFill>
                            <a:srgbClr val="3333FF"/>
                          </a:solidFill>
                          <a:effectLst/>
                          <a:latin typeface="+mn-lt"/>
                        </a:rPr>
                        <a:t>Ön Lisans Bölüm Sayısı</a:t>
                      </a:r>
                      <a:endParaRPr lang="tr-TR" sz="1200" b="1" i="0" u="none" strike="noStrike" dirty="0">
                        <a:solidFill>
                          <a:srgbClr val="3333FF"/>
                        </a:solidFill>
                        <a:effectLst/>
                        <a:latin typeface="+mn-lt"/>
                      </a:endParaRPr>
                    </a:p>
                  </a:txBody>
                  <a:tcPr marL="7620" marR="7620" marT="7620" marB="0" anchor="ctr"/>
                </a:tc>
                <a:tc>
                  <a:txBody>
                    <a:bodyPr/>
                    <a:lstStyle/>
                    <a:p>
                      <a:pPr marL="72000" algn="ctr" rtl="0" fontAlgn="ctr">
                        <a:lnSpc>
                          <a:spcPct val="100000"/>
                        </a:lnSpc>
                      </a:pPr>
                      <a:r>
                        <a:rPr lang="tr-TR" sz="2000" b="1" i="0" u="none" strike="noStrike" dirty="0">
                          <a:solidFill>
                            <a:srgbClr val="000000"/>
                          </a:solidFill>
                          <a:effectLst/>
                          <a:latin typeface="+mn-lt"/>
                        </a:rPr>
                        <a:t>3</a:t>
                      </a:r>
                    </a:p>
                  </a:txBody>
                  <a:tcPr marL="7620" marR="7620" marT="7620" marB="0" anchor="ctr"/>
                </a:tc>
                <a:tc>
                  <a:txBody>
                    <a:bodyPr/>
                    <a:lstStyle/>
                    <a:p>
                      <a:pPr marL="72000" algn="ctr" rtl="0" fontAlgn="ctr">
                        <a:lnSpc>
                          <a:spcPct val="100000"/>
                        </a:lnSpc>
                      </a:pPr>
                      <a:r>
                        <a:rPr lang="tr-TR" sz="2000" b="1" u="none" strike="noStrike" dirty="0">
                          <a:effectLst/>
                          <a:latin typeface="+mn-lt"/>
                        </a:rPr>
                        <a:t>2</a:t>
                      </a:r>
                      <a:endParaRPr lang="tr-TR" sz="20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1200" b="1" u="none" strike="noStrike" dirty="0">
                          <a:solidFill>
                            <a:srgbClr val="3333FF"/>
                          </a:solidFill>
                          <a:effectLst/>
                          <a:latin typeface="+mn-lt"/>
                        </a:rPr>
                        <a:t>Ön Lisans Programı Sayısı</a:t>
                      </a:r>
                      <a:endParaRPr lang="tr-TR" sz="1200" b="1" i="0" u="none" strike="noStrike" dirty="0">
                        <a:solidFill>
                          <a:srgbClr val="3333FF"/>
                        </a:solidFill>
                        <a:effectLst/>
                        <a:latin typeface="+mn-lt"/>
                      </a:endParaRPr>
                    </a:p>
                  </a:txBody>
                  <a:tcPr marL="7620" marR="7620" marT="7620" marB="0" anchor="ctr"/>
                </a:tc>
                <a:tc>
                  <a:txBody>
                    <a:bodyPr/>
                    <a:lstStyle/>
                    <a:p>
                      <a:pPr marL="72000" algn="ctr" rtl="0" fontAlgn="ctr">
                        <a:lnSpc>
                          <a:spcPct val="100000"/>
                        </a:lnSpc>
                      </a:pPr>
                      <a:r>
                        <a:rPr lang="tr-TR" sz="2000" b="1" i="0" u="none" strike="noStrike" dirty="0">
                          <a:solidFill>
                            <a:srgbClr val="000000"/>
                          </a:solidFill>
                          <a:effectLst/>
                          <a:latin typeface="+mn-lt"/>
                        </a:rPr>
                        <a:t>6</a:t>
                      </a:r>
                    </a:p>
                  </a:txBody>
                  <a:tcPr marL="7620" marR="7620" marT="7620" marB="0" anchor="ctr"/>
                </a:tc>
                <a:tc>
                  <a:txBody>
                    <a:bodyPr/>
                    <a:lstStyle/>
                    <a:p>
                      <a:pPr marL="72000" algn="ctr" rtl="0" fontAlgn="ctr">
                        <a:lnSpc>
                          <a:spcPct val="100000"/>
                        </a:lnSpc>
                      </a:pPr>
                      <a:r>
                        <a:rPr lang="tr-TR" sz="2000" b="1" u="none" strike="noStrike" dirty="0">
                          <a:effectLst/>
                          <a:latin typeface="+mn-lt"/>
                        </a:rPr>
                        <a:t>5</a:t>
                      </a:r>
                      <a:endParaRPr lang="tr-TR" sz="20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l" fontAlgn="ctr">
                        <a:lnSpc>
                          <a:spcPct val="100000"/>
                        </a:lnSpc>
                      </a:pPr>
                      <a:r>
                        <a:rPr lang="tr-TR" sz="1200" b="1" u="none" strike="noStrike" dirty="0">
                          <a:solidFill>
                            <a:srgbClr val="FF0000"/>
                          </a:solidFill>
                          <a:effectLst/>
                          <a:latin typeface="+mn-lt"/>
                        </a:rPr>
                        <a:t>Öğrenci Alan Aktif Ön Lisans Program Sayısı</a:t>
                      </a:r>
                      <a:endParaRPr lang="tr-TR" sz="1200" b="1" i="0" u="none" strike="noStrike" dirty="0">
                        <a:solidFill>
                          <a:srgbClr val="FF0000"/>
                        </a:solidFill>
                        <a:effectLst/>
                        <a:latin typeface="+mn-lt"/>
                      </a:endParaRPr>
                    </a:p>
                  </a:txBody>
                  <a:tcPr marL="7620" marR="7620" marT="7620" marB="0" anchor="ctr"/>
                </a:tc>
                <a:tc>
                  <a:txBody>
                    <a:bodyPr/>
                    <a:lstStyle/>
                    <a:p>
                      <a:pPr marL="72000" algn="ctr" rtl="0" fontAlgn="ctr">
                        <a:lnSpc>
                          <a:spcPct val="100000"/>
                        </a:lnSpc>
                      </a:pPr>
                      <a:r>
                        <a:rPr lang="tr-TR" sz="2000" b="1" i="0" u="none" strike="noStrike" dirty="0">
                          <a:solidFill>
                            <a:srgbClr val="000000"/>
                          </a:solidFill>
                          <a:effectLst/>
                          <a:latin typeface="+mn-lt"/>
                        </a:rPr>
                        <a:t>3</a:t>
                      </a:r>
                    </a:p>
                  </a:txBody>
                  <a:tcPr marL="7620" marR="7620" marT="7620" marB="0" anchor="ctr"/>
                </a:tc>
                <a:tc>
                  <a:txBody>
                    <a:bodyPr/>
                    <a:lstStyle/>
                    <a:p>
                      <a:pPr marL="72000" algn="ctr" rtl="0" fontAlgn="ctr">
                        <a:lnSpc>
                          <a:spcPct val="100000"/>
                        </a:lnSpc>
                      </a:pPr>
                      <a:r>
                        <a:rPr lang="tr-TR" sz="2000" b="1" u="none" strike="noStrike" dirty="0">
                          <a:effectLst/>
                          <a:latin typeface="+mn-lt"/>
                        </a:rPr>
                        <a:t>3</a:t>
                      </a:r>
                      <a:endParaRPr lang="tr-TR" sz="20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1200" b="1" u="none" strike="noStrike" dirty="0">
                          <a:solidFill>
                            <a:srgbClr val="3333FF"/>
                          </a:solidFill>
                          <a:effectLst/>
                          <a:latin typeface="+mn-lt"/>
                        </a:rPr>
                        <a:t>Lisans Bölüm Sayısı</a:t>
                      </a:r>
                      <a:endParaRPr lang="tr-TR" sz="1200" b="1" i="0" u="none" strike="noStrike" dirty="0">
                        <a:solidFill>
                          <a:srgbClr val="3333FF"/>
                        </a:solidFill>
                        <a:effectLst/>
                        <a:latin typeface="+mn-lt"/>
                      </a:endParaRPr>
                    </a:p>
                  </a:txBody>
                  <a:tcPr marL="7620" marR="7620" marT="7620" marB="0" anchor="ctr"/>
                </a:tc>
                <a:tc>
                  <a:txBody>
                    <a:bodyPr/>
                    <a:lstStyle/>
                    <a:p>
                      <a:pPr marL="72000" algn="ctr" rtl="0" fontAlgn="ctr">
                        <a:lnSpc>
                          <a:spcPct val="100000"/>
                        </a:lnSpc>
                      </a:pPr>
                      <a:r>
                        <a:rPr lang="tr-TR" sz="1200" b="1" u="none" strike="noStrike">
                          <a:effectLst/>
                          <a:latin typeface="+mn-lt"/>
                        </a:rPr>
                        <a:t> </a:t>
                      </a:r>
                      <a:endParaRPr lang="tr-TR" sz="1200" b="1" i="0" u="none" strike="noStrike">
                        <a:solidFill>
                          <a:srgbClr val="000000"/>
                        </a:solidFill>
                        <a:effectLst/>
                        <a:latin typeface="+mn-lt"/>
                      </a:endParaRPr>
                    </a:p>
                  </a:txBody>
                  <a:tcPr marL="7620" marR="7620" marT="7620" marB="0" anchor="ctr"/>
                </a:tc>
                <a:tc>
                  <a:txBody>
                    <a:bodyPr/>
                    <a:lstStyle/>
                    <a:p>
                      <a:pPr marL="72000" algn="ctr" rtl="0" fontAlgn="ctr">
                        <a:lnSpc>
                          <a:spcPct val="100000"/>
                        </a:lnSpc>
                      </a:pPr>
                      <a:r>
                        <a:rPr lang="tr-TR" sz="1200" b="1" u="none" strike="noStrike" dirty="0">
                          <a:effectLst/>
                          <a:latin typeface="+mn-lt"/>
                        </a:rPr>
                        <a:t> </a:t>
                      </a:r>
                      <a:endParaRPr lang="tr-TR" sz="12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1200" b="1" u="none" strike="noStrike" dirty="0">
                          <a:solidFill>
                            <a:srgbClr val="3333FF"/>
                          </a:solidFill>
                          <a:effectLst/>
                          <a:latin typeface="+mn-lt"/>
                        </a:rPr>
                        <a:t>Lisans Programı Sayısı</a:t>
                      </a:r>
                      <a:endParaRPr lang="tr-TR" sz="1200" b="1" i="0" u="none" strike="noStrike" dirty="0">
                        <a:solidFill>
                          <a:srgbClr val="3333FF"/>
                        </a:solidFill>
                        <a:effectLst/>
                        <a:latin typeface="+mn-lt"/>
                      </a:endParaRPr>
                    </a:p>
                  </a:txBody>
                  <a:tcPr marL="7620" marR="7620" marT="7620" marB="0" anchor="ctr"/>
                </a:tc>
                <a:tc>
                  <a:txBody>
                    <a:bodyPr/>
                    <a:lstStyle/>
                    <a:p>
                      <a:pPr marL="72000" algn="ctr" rtl="0" fontAlgn="ctr">
                        <a:lnSpc>
                          <a:spcPct val="100000"/>
                        </a:lnSpc>
                      </a:pPr>
                      <a:r>
                        <a:rPr lang="tr-TR" sz="1200" b="1" u="none" strike="noStrike">
                          <a:effectLst/>
                          <a:latin typeface="+mn-lt"/>
                        </a:rPr>
                        <a:t> </a:t>
                      </a:r>
                      <a:endParaRPr lang="tr-TR" sz="1200" b="1" i="0" u="none" strike="noStrike">
                        <a:solidFill>
                          <a:srgbClr val="000000"/>
                        </a:solidFill>
                        <a:effectLst/>
                        <a:latin typeface="+mn-lt"/>
                      </a:endParaRPr>
                    </a:p>
                  </a:txBody>
                  <a:tcPr marL="7620" marR="7620" marT="7620" marB="0" anchor="ctr"/>
                </a:tc>
                <a:tc>
                  <a:txBody>
                    <a:bodyPr/>
                    <a:lstStyle/>
                    <a:p>
                      <a:pPr marL="72000" algn="ctr" rtl="0" fontAlgn="ctr">
                        <a:lnSpc>
                          <a:spcPct val="100000"/>
                        </a:lnSpc>
                      </a:pPr>
                      <a:r>
                        <a:rPr lang="tr-TR" sz="1200" b="1" u="none" strike="noStrike" dirty="0">
                          <a:effectLst/>
                          <a:latin typeface="+mn-lt"/>
                        </a:rPr>
                        <a:t> </a:t>
                      </a:r>
                      <a:endParaRPr lang="tr-TR" sz="12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l" fontAlgn="ctr">
                        <a:lnSpc>
                          <a:spcPct val="100000"/>
                        </a:lnSpc>
                      </a:pPr>
                      <a:r>
                        <a:rPr lang="tr-TR" sz="1200" b="1" u="none" strike="noStrike" dirty="0">
                          <a:solidFill>
                            <a:srgbClr val="FF0000"/>
                          </a:solidFill>
                          <a:effectLst/>
                          <a:latin typeface="+mn-lt"/>
                        </a:rPr>
                        <a:t>Öğrenci Alan Aktif Lisans Program Sayısı</a:t>
                      </a:r>
                      <a:endParaRPr lang="tr-TR" sz="1200" b="1" i="0" u="none" strike="noStrike" dirty="0">
                        <a:solidFill>
                          <a:srgbClr val="FF0000"/>
                        </a:solidFill>
                        <a:effectLst/>
                        <a:latin typeface="+mn-lt"/>
                      </a:endParaRPr>
                    </a:p>
                  </a:txBody>
                  <a:tcPr marL="7620" marR="7620" marT="7620" marB="0" anchor="ctr"/>
                </a:tc>
                <a:tc>
                  <a:txBody>
                    <a:bodyPr/>
                    <a:lstStyle/>
                    <a:p>
                      <a:pPr marL="72000" algn="ctr" rtl="0" fontAlgn="ctr">
                        <a:lnSpc>
                          <a:spcPct val="100000"/>
                        </a:lnSpc>
                      </a:pPr>
                      <a:r>
                        <a:rPr lang="tr-TR" sz="1200" b="1" u="none" strike="noStrike" dirty="0">
                          <a:effectLst/>
                          <a:latin typeface="+mn-lt"/>
                        </a:rPr>
                        <a:t> </a:t>
                      </a:r>
                      <a:endParaRPr lang="tr-TR" sz="1200" b="1" i="0" u="none" strike="noStrike" dirty="0">
                        <a:solidFill>
                          <a:srgbClr val="000000"/>
                        </a:solidFill>
                        <a:effectLst/>
                        <a:latin typeface="+mn-lt"/>
                      </a:endParaRPr>
                    </a:p>
                  </a:txBody>
                  <a:tcPr marL="7620" marR="7620" marT="7620" marB="0" anchor="ctr"/>
                </a:tc>
                <a:tc>
                  <a:txBody>
                    <a:bodyPr/>
                    <a:lstStyle/>
                    <a:p>
                      <a:pPr marL="72000" algn="ctr" rtl="0" fontAlgn="ctr">
                        <a:lnSpc>
                          <a:spcPct val="100000"/>
                        </a:lnSpc>
                      </a:pPr>
                      <a:r>
                        <a:rPr lang="tr-TR" sz="1200" b="1" u="none" strike="noStrike" dirty="0">
                          <a:effectLst/>
                          <a:latin typeface="+mn-lt"/>
                        </a:rPr>
                        <a:t> </a:t>
                      </a:r>
                      <a:endParaRPr lang="tr-TR" sz="12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24</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718236320"/>
              </p:ext>
            </p:extLst>
          </p:nvPr>
        </p:nvGraphicFramePr>
        <p:xfrm>
          <a:off x="434109" y="2068948"/>
          <a:ext cx="10658764" cy="1379824"/>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rowSpan="2">
                  <a:txBody>
                    <a:bodyPr/>
                    <a:lstStyle/>
                    <a:p>
                      <a:pPr algn="ctr">
                        <a:lnSpc>
                          <a:spcPct val="107000"/>
                        </a:lnSpc>
                      </a:pPr>
                      <a:r>
                        <a:rPr lang="tr-TR" sz="1200" b="1" dirty="0">
                          <a:solidFill>
                            <a:srgbClr val="C00000"/>
                          </a:solidFill>
                          <a:effectLst/>
                          <a:latin typeface="+mn-lt"/>
                          <a:cs typeface="Times New Roman" panose="02020603050405020304" pitchFamily="18" charset="0"/>
                        </a:rPr>
                        <a:t>MÜLKİYET KORUMA VE GÜVENLİK </a:t>
                      </a:r>
                    </a:p>
                    <a:p>
                      <a:pPr algn="ctr">
                        <a:lnSpc>
                          <a:spcPct val="107000"/>
                        </a:lnSpc>
                      </a:pPr>
                      <a:endParaRPr lang="tr-TR" sz="1200" b="1" dirty="0">
                        <a:solidFill>
                          <a:srgbClr val="C0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200" b="1" dirty="0">
                          <a:effectLst/>
                        </a:rPr>
                        <a:t> SİVİL SAVUNMA VE İTFAİYECİLİK</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r h="312107">
                <a:tc vMerge="1">
                  <a:txBody>
                    <a:bodyPr/>
                    <a:lstStyle/>
                    <a:p>
                      <a:endParaRPr dirty="0"/>
                    </a:p>
                  </a:txBody>
                  <a:tcPr marL="3810" marR="3810" marT="3810" marB="0" anchor="ctr"/>
                </a:tc>
                <a:tc>
                  <a:txBody>
                    <a:bodyPr/>
                    <a:lstStyle/>
                    <a:p>
                      <a:pPr>
                        <a:lnSpc>
                          <a:spcPct val="107000"/>
                        </a:lnSpc>
                        <a:spcAft>
                          <a:spcPts val="800"/>
                        </a:spcAft>
                      </a:pPr>
                      <a:r>
                        <a:rPr lang="tr-TR" sz="1200" b="1" dirty="0">
                          <a:effectLst/>
                        </a:rPr>
                        <a:t> ACİL DURUM VE AFET YÖNETİMİ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2579918"/>
                  </a:ext>
                </a:extLst>
              </a:tr>
              <a:tr h="377768">
                <a:tc>
                  <a:txBody>
                    <a:bodyPr/>
                    <a:lstStyle/>
                    <a:p>
                      <a:pPr algn="ctr">
                        <a:lnSpc>
                          <a:spcPct val="107000"/>
                        </a:lnSpc>
                      </a:pPr>
                      <a:r>
                        <a:rPr lang="tr-TR" sz="1200" b="1" dirty="0">
                          <a:solidFill>
                            <a:srgbClr val="C00000"/>
                          </a:solidFill>
                          <a:effectLst/>
                          <a:latin typeface="+mn-lt"/>
                          <a:cs typeface="Times New Roman" panose="02020603050405020304" pitchFamily="18" charset="0"/>
                        </a:rPr>
                        <a:t>HUKUK</a:t>
                      </a:r>
                    </a:p>
                  </a:txBody>
                  <a:tcPr marL="3810" marR="3810" marT="3810" marB="0" anchor="ctr"/>
                </a:tc>
                <a:tc>
                  <a:txBody>
                    <a:bodyPr/>
                    <a:lstStyle/>
                    <a:p>
                      <a:pPr>
                        <a:lnSpc>
                          <a:spcPct val="107000"/>
                        </a:lnSpc>
                        <a:spcAft>
                          <a:spcPts val="800"/>
                        </a:spcAft>
                      </a:pPr>
                      <a:r>
                        <a:rPr lang="tr-TR" sz="1200" b="1" dirty="0">
                          <a:effectLst/>
                        </a:rPr>
                        <a:t> MAHKEME BÜRO HİZMETLERİ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99441759"/>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46503936"/>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Tree>
    <p:extLst>
      <p:ext uri="{BB962C8B-B14F-4D97-AF65-F5344CB8AC3E}">
        <p14:creationId xmlns:p14="http://schemas.microsoft.com/office/powerpoint/2010/main" val="3283733253"/>
      </p:ext>
    </p:extLst>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673576650"/>
              </p:ext>
            </p:extLst>
          </p:nvPr>
        </p:nvGraphicFramePr>
        <p:xfrm>
          <a:off x="838200" y="1925968"/>
          <a:ext cx="10815783" cy="3689579"/>
        </p:xfrm>
        <a:graphic>
          <a:graphicData uri="http://schemas.openxmlformats.org/drawingml/2006/table">
            <a:tbl>
              <a:tblPr>
                <a:tableStyleId>{BDBED569-4797-4DF1-A0F4-6AAB3CD982D8}</a:tableStyleId>
              </a:tblPr>
              <a:tblGrid>
                <a:gridCol w="5467928">
                  <a:extLst>
                    <a:ext uri="{9D8B030D-6E8A-4147-A177-3AD203B41FA5}">
                      <a16:colId xmlns:a16="http://schemas.microsoft.com/office/drawing/2014/main" val="3183106496"/>
                    </a:ext>
                  </a:extLst>
                </a:gridCol>
                <a:gridCol w="2576945">
                  <a:extLst>
                    <a:ext uri="{9D8B030D-6E8A-4147-A177-3AD203B41FA5}">
                      <a16:colId xmlns:a16="http://schemas.microsoft.com/office/drawing/2014/main" val="1042989349"/>
                    </a:ext>
                  </a:extLst>
                </a:gridCol>
                <a:gridCol w="1588655">
                  <a:extLst>
                    <a:ext uri="{9D8B030D-6E8A-4147-A177-3AD203B41FA5}">
                      <a16:colId xmlns:a16="http://schemas.microsoft.com/office/drawing/2014/main" val="120683918"/>
                    </a:ext>
                  </a:extLst>
                </a:gridCol>
                <a:gridCol w="1182255">
                  <a:extLst>
                    <a:ext uri="{9D8B030D-6E8A-4147-A177-3AD203B41FA5}">
                      <a16:colId xmlns:a16="http://schemas.microsoft.com/office/drawing/2014/main" val="1457558266"/>
                    </a:ext>
                  </a:extLst>
                </a:gridCol>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315504">
                <a:tc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Doktora</a:t>
                      </a:r>
                      <a:endParaRPr lang="tr-TR" sz="14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4654307"/>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70963116"/>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9730784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43074042"/>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5711533"/>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619691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07781935"/>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13256994"/>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26582198"/>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81847845"/>
                  </a:ext>
                </a:extLst>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4048753191"/>
      </p:ext>
    </p:extLst>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685554311"/>
              </p:ext>
            </p:extLst>
          </p:nvPr>
        </p:nvGraphicFramePr>
        <p:xfrm>
          <a:off x="419738" y="1908314"/>
          <a:ext cx="11407827" cy="1958215"/>
        </p:xfrm>
        <a:graphic>
          <a:graphicData uri="http://schemas.openxmlformats.org/drawingml/2006/table">
            <a:tbl>
              <a:tblPr>
                <a:tableStyleId>{BDBED569-4797-4DF1-A0F4-6AAB3CD982D8}</a:tableStyleId>
              </a:tblPr>
              <a:tblGrid>
                <a:gridCol w="2949627">
                  <a:extLst>
                    <a:ext uri="{9D8B030D-6E8A-4147-A177-3AD203B41FA5}">
                      <a16:colId xmlns:a16="http://schemas.microsoft.com/office/drawing/2014/main" val="219597888"/>
                    </a:ext>
                  </a:extLst>
                </a:gridCol>
                <a:gridCol w="3532260">
                  <a:extLst>
                    <a:ext uri="{9D8B030D-6E8A-4147-A177-3AD203B41FA5}">
                      <a16:colId xmlns:a16="http://schemas.microsoft.com/office/drawing/2014/main" val="4031943182"/>
                    </a:ext>
                  </a:extLst>
                </a:gridCol>
                <a:gridCol w="2526388">
                  <a:extLst>
                    <a:ext uri="{9D8B030D-6E8A-4147-A177-3AD203B41FA5}">
                      <a16:colId xmlns:a16="http://schemas.microsoft.com/office/drawing/2014/main" val="439096765"/>
                    </a:ext>
                  </a:extLst>
                </a:gridCol>
                <a:gridCol w="2399552">
                  <a:extLst>
                    <a:ext uri="{9D8B030D-6E8A-4147-A177-3AD203B41FA5}">
                      <a16:colId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1742">
                <a:tc rowSpan="2">
                  <a:txBody>
                    <a:bodyPr/>
                    <a:lstStyle/>
                    <a:p>
                      <a:pPr>
                        <a:lnSpc>
                          <a:spcPct val="107000"/>
                        </a:lnSpc>
                      </a:pPr>
                      <a:r>
                        <a:rPr lang="tr-TR" sz="1200" b="1" dirty="0">
                          <a:solidFill>
                            <a:srgbClr val="C00000"/>
                          </a:solidFill>
                          <a:effectLst/>
                          <a:latin typeface="+mn-lt"/>
                          <a:cs typeface="Times New Roman" panose="02020603050405020304" pitchFamily="18" charset="0"/>
                        </a:rPr>
                        <a:t>MÜLKİYET KORUMA VE GÜVENLİK </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SİVİL SAVUNMA VE İTFAİYECİLİK</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84</a:t>
                      </a:r>
                    </a:p>
                  </a:txBody>
                  <a:tcPr marL="3810" marR="3810" marT="3810" marB="0" anchor="ctr"/>
                </a:tc>
                <a:tc>
                  <a:txBody>
                    <a:bodyPr/>
                    <a:lstStyle/>
                    <a:p>
                      <a:pPr algn="ctr">
                        <a:lnSpc>
                          <a:spcPct val="107000"/>
                        </a:lnSpc>
                        <a:spcAft>
                          <a:spcPts val="0"/>
                        </a:spcAft>
                      </a:pPr>
                      <a:r>
                        <a:rPr lang="tr-TR" sz="2000" b="1" dirty="0">
                          <a:effectLst/>
                          <a:latin typeface="+mn-lt"/>
                        </a:rPr>
                        <a:t>84 </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361742">
                <a:tc vMerge="1">
                  <a:txBody>
                    <a:bodyPr/>
                    <a:lstStyle/>
                    <a:p>
                      <a:endParaRPr dirty="0"/>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ACİL DURUM VE AFET YÖNETİMİ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64</a:t>
                      </a:r>
                    </a:p>
                  </a:txBody>
                  <a:tcPr marL="3810" marR="3810" marT="3810" marB="0" anchor="ctr"/>
                </a:tc>
                <a:tc>
                  <a:txBody>
                    <a:bodyPr/>
                    <a:lstStyle/>
                    <a:p>
                      <a:pPr algn="ctr">
                        <a:lnSpc>
                          <a:spcPct val="107000"/>
                        </a:lnSpc>
                        <a:spcAft>
                          <a:spcPts val="0"/>
                        </a:spcAft>
                      </a:pPr>
                      <a:r>
                        <a:rPr lang="tr-TR" sz="2000" b="1" dirty="0">
                          <a:effectLst/>
                          <a:latin typeface="+mn-lt"/>
                        </a:rPr>
                        <a:t>74</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361742">
                <a:tc>
                  <a:txBody>
                    <a:bodyPr/>
                    <a:lstStyle/>
                    <a:p>
                      <a:pPr>
                        <a:lnSpc>
                          <a:spcPct val="107000"/>
                        </a:lnSpc>
                      </a:pPr>
                      <a:r>
                        <a:rPr lang="tr-TR" sz="1200" b="1" dirty="0">
                          <a:solidFill>
                            <a:srgbClr val="C00000"/>
                          </a:solidFill>
                          <a:effectLst/>
                          <a:latin typeface="+mn-lt"/>
                          <a:cs typeface="Times New Roman" panose="02020603050405020304" pitchFamily="18" charset="0"/>
                        </a:rPr>
                        <a:t>HUKUK</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MAHKEME BÜRO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28</a:t>
                      </a:r>
                    </a:p>
                  </a:txBody>
                  <a:tcPr marL="3810" marR="3810" marT="3810" marB="0" anchor="ctr"/>
                </a:tc>
                <a:tc>
                  <a:txBody>
                    <a:bodyPr/>
                    <a:lstStyle/>
                    <a:p>
                      <a:pPr algn="ctr">
                        <a:lnSpc>
                          <a:spcPct val="107000"/>
                        </a:lnSpc>
                        <a:spcAft>
                          <a:spcPts val="0"/>
                        </a:spcAft>
                      </a:pPr>
                      <a:r>
                        <a:rPr lang="tr-TR" sz="2000" b="1" dirty="0">
                          <a:effectLst/>
                          <a:latin typeface="+mn-lt"/>
                        </a:rPr>
                        <a:t> 52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1742">
                <a:tc>
                  <a:txBody>
                    <a:bodyPr/>
                    <a:lstStyle/>
                    <a:p>
                      <a:pPr algn="ctr">
                        <a:lnSpc>
                          <a:spcPct val="107000"/>
                        </a:lnSpc>
                        <a:spcAft>
                          <a:spcPts val="0"/>
                        </a:spcAft>
                      </a:pPr>
                      <a:r>
                        <a:rPr lang="tr-TR" sz="1200" b="1" dirty="0">
                          <a:solidFill>
                            <a:srgbClr val="FF0000"/>
                          </a:solidFill>
                          <a:effectLst/>
                          <a:latin typeface="+mn-lt"/>
                        </a:rPr>
                        <a:t>TOPLAM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176</a:t>
                      </a:r>
                    </a:p>
                  </a:txBody>
                  <a:tcPr marL="3810" marR="3810" marT="3810" marB="0" anchor="ctr"/>
                </a:tc>
                <a:tc>
                  <a:txBody>
                    <a:bodyPr/>
                    <a:lstStyle/>
                    <a:p>
                      <a:pPr algn="ctr">
                        <a:lnSpc>
                          <a:spcPct val="107000"/>
                        </a:lnSpc>
                        <a:spcAft>
                          <a:spcPts val="0"/>
                        </a:spcAft>
                      </a:pPr>
                      <a:r>
                        <a:rPr lang="tr-TR" sz="2000" b="1" dirty="0">
                          <a:effectLst/>
                          <a:latin typeface="+mn-lt"/>
                        </a:rPr>
                        <a:t>210 </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29</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2675878280"/>
              </p:ext>
            </p:extLst>
          </p:nvPr>
        </p:nvGraphicFramePr>
        <p:xfrm>
          <a:off x="427384" y="2077284"/>
          <a:ext cx="11320668" cy="2142119"/>
        </p:xfrm>
        <a:graphic>
          <a:graphicData uri="http://schemas.openxmlformats.org/drawingml/2006/table">
            <a:tbl>
              <a:tblPr>
                <a:tableStyleId>{BDBED569-4797-4DF1-A0F4-6AAB3CD982D8}</a:tableStyleId>
              </a:tblPr>
              <a:tblGrid>
                <a:gridCol w="3110946">
                  <a:extLst>
                    <a:ext uri="{9D8B030D-6E8A-4147-A177-3AD203B41FA5}">
                      <a16:colId xmlns:a16="http://schemas.microsoft.com/office/drawing/2014/main" val="2117979618"/>
                    </a:ext>
                  </a:extLst>
                </a:gridCol>
                <a:gridCol w="3707296">
                  <a:extLst>
                    <a:ext uri="{9D8B030D-6E8A-4147-A177-3AD203B41FA5}">
                      <a16:colId xmlns:a16="http://schemas.microsoft.com/office/drawing/2014/main" val="4174588668"/>
                    </a:ext>
                  </a:extLst>
                </a:gridCol>
                <a:gridCol w="626165">
                  <a:extLst>
                    <a:ext uri="{9D8B030D-6E8A-4147-A177-3AD203B41FA5}">
                      <a16:colId xmlns:a16="http://schemas.microsoft.com/office/drawing/2014/main" val="2583248819"/>
                    </a:ext>
                  </a:extLst>
                </a:gridCol>
                <a:gridCol w="685800">
                  <a:extLst>
                    <a:ext uri="{9D8B030D-6E8A-4147-A177-3AD203B41FA5}">
                      <a16:colId xmlns:a16="http://schemas.microsoft.com/office/drawing/2014/main" val="2002374087"/>
                    </a:ext>
                  </a:extLst>
                </a:gridCol>
                <a:gridCol w="924339">
                  <a:extLst>
                    <a:ext uri="{9D8B030D-6E8A-4147-A177-3AD203B41FA5}">
                      <a16:colId xmlns:a16="http://schemas.microsoft.com/office/drawing/2014/main" val="2018321977"/>
                    </a:ext>
                  </a:extLst>
                </a:gridCol>
                <a:gridCol w="606287">
                  <a:extLst>
                    <a:ext uri="{9D8B030D-6E8A-4147-A177-3AD203B41FA5}">
                      <a16:colId xmlns:a16="http://schemas.microsoft.com/office/drawing/2014/main" val="3809454168"/>
                    </a:ext>
                  </a:extLst>
                </a:gridCol>
                <a:gridCol w="715618">
                  <a:extLst>
                    <a:ext uri="{9D8B030D-6E8A-4147-A177-3AD203B41FA5}">
                      <a16:colId xmlns:a16="http://schemas.microsoft.com/office/drawing/2014/main" val="572787810"/>
                    </a:ext>
                  </a:extLst>
                </a:gridCol>
                <a:gridCol w="944217">
                  <a:extLst>
                    <a:ext uri="{9D8B030D-6E8A-4147-A177-3AD203B41FA5}">
                      <a16:colId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358990">
                <a:tc rowSpan="2">
                  <a:txBody>
                    <a:bodyPr/>
                    <a:lstStyle/>
                    <a:p>
                      <a:pPr>
                        <a:lnSpc>
                          <a:spcPct val="107000"/>
                        </a:lnSpc>
                      </a:pPr>
                      <a:r>
                        <a:rPr lang="tr-TR" sz="1200" b="1" dirty="0">
                          <a:solidFill>
                            <a:srgbClr val="C00000"/>
                          </a:solidFill>
                          <a:effectLst/>
                          <a:latin typeface="+mn-lt"/>
                          <a:cs typeface="Times New Roman" panose="02020603050405020304" pitchFamily="18" charset="0"/>
                        </a:rPr>
                        <a:t>MÜLKİYET KORUMA VE GÜVENLİK </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SİVİL SAVUNMA VE İTFAİYECİLİK</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18</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66</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84</a:t>
                      </a:r>
                    </a:p>
                  </a:txBody>
                  <a:tcPr marL="3810" marR="3810" marT="3810" marB="0" anchor="ctr"/>
                </a:tc>
                <a:tc>
                  <a:txBody>
                    <a:bodyPr/>
                    <a:lstStyle/>
                    <a:p>
                      <a:pPr algn="ctr">
                        <a:lnSpc>
                          <a:spcPct val="107000"/>
                        </a:lnSpc>
                        <a:spcAft>
                          <a:spcPts val="0"/>
                        </a:spcAft>
                      </a:pPr>
                      <a:r>
                        <a:rPr lang="tr-TR" sz="2000" b="1" dirty="0">
                          <a:effectLst/>
                          <a:latin typeface="+mn-lt"/>
                        </a:rPr>
                        <a:t>31</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53</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84</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358990">
                <a:tc vMerge="1">
                  <a:txBody>
                    <a:bodyPr/>
                    <a:lstStyle/>
                    <a:p>
                      <a:endParaRPr dirty="0"/>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ACİL DURUM VE AFET YÖNETİMİ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47</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17</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64</a:t>
                      </a:r>
                    </a:p>
                  </a:txBody>
                  <a:tcPr marL="3810" marR="3810" marT="3810" marB="0" anchor="ctr"/>
                </a:tc>
                <a:tc>
                  <a:txBody>
                    <a:bodyPr/>
                    <a:lstStyle/>
                    <a:p>
                      <a:pPr algn="ctr">
                        <a:lnSpc>
                          <a:spcPct val="107000"/>
                        </a:lnSpc>
                        <a:spcAft>
                          <a:spcPts val="0"/>
                        </a:spcAft>
                      </a:pPr>
                      <a:r>
                        <a:rPr lang="tr-TR" sz="2000" b="1" dirty="0">
                          <a:effectLst/>
                          <a:latin typeface="+mn-lt"/>
                        </a:rPr>
                        <a:t>53</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21</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74</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358990">
                <a:tc>
                  <a:txBody>
                    <a:bodyPr/>
                    <a:lstStyle/>
                    <a:p>
                      <a:pPr>
                        <a:lnSpc>
                          <a:spcPct val="107000"/>
                        </a:lnSpc>
                      </a:pPr>
                      <a:r>
                        <a:rPr lang="tr-TR" sz="1200" b="1" dirty="0">
                          <a:solidFill>
                            <a:srgbClr val="C00000"/>
                          </a:solidFill>
                          <a:effectLst/>
                          <a:latin typeface="+mn-lt"/>
                          <a:cs typeface="Times New Roman" panose="02020603050405020304" pitchFamily="18" charset="0"/>
                        </a:rPr>
                        <a:t>HUKUK</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MAHKEME BÜRO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22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6</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28</a:t>
                      </a:r>
                    </a:p>
                  </a:txBody>
                  <a:tcPr marL="3810" marR="3810" marT="3810" marB="0" anchor="ctr"/>
                </a:tc>
                <a:tc>
                  <a:txBody>
                    <a:bodyPr/>
                    <a:lstStyle/>
                    <a:p>
                      <a:pPr algn="ctr">
                        <a:lnSpc>
                          <a:spcPct val="107000"/>
                        </a:lnSpc>
                        <a:spcAft>
                          <a:spcPts val="0"/>
                        </a:spcAft>
                      </a:pPr>
                      <a:r>
                        <a:rPr lang="tr-TR" sz="2000" b="1" dirty="0">
                          <a:effectLst/>
                          <a:latin typeface="+mn-lt"/>
                        </a:rPr>
                        <a:t>43</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9</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52</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358990">
                <a:tc>
                  <a:txBody>
                    <a:bodyPr/>
                    <a:lstStyle/>
                    <a:p>
                      <a:pPr algn="ctr">
                        <a:lnSpc>
                          <a:spcPct val="107000"/>
                        </a:lnSpc>
                        <a:spcAft>
                          <a:spcPts val="0"/>
                        </a:spcAft>
                      </a:pPr>
                      <a:r>
                        <a:rPr lang="tr-TR" sz="1200" b="1" dirty="0">
                          <a:solidFill>
                            <a:srgbClr val="FF0000"/>
                          </a:solidFill>
                          <a:effectLst/>
                          <a:latin typeface="+mn-lt"/>
                        </a:rPr>
                        <a:t>TOPLAM</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ea typeface="Calibri" panose="020F0502020204030204" pitchFamily="34" charset="0"/>
                          <a:cs typeface="Times New Roman" panose="02020603050405020304" pitchFamily="18" charset="0"/>
                        </a:rPr>
                        <a:t>87</a:t>
                      </a:r>
                    </a:p>
                  </a:txBody>
                  <a:tcPr marL="0" marR="0" marT="0" marB="0" anchor="ctr"/>
                </a:tc>
                <a:tc>
                  <a:txBody>
                    <a:bodyPr/>
                    <a:lstStyle/>
                    <a:p>
                      <a:pPr algn="ctr">
                        <a:lnSpc>
                          <a:spcPct val="107000"/>
                        </a:lnSpc>
                        <a:spcAft>
                          <a:spcPts val="0"/>
                        </a:spcAft>
                      </a:pPr>
                      <a:r>
                        <a:rPr lang="tr-TR" sz="2000" b="1" dirty="0">
                          <a:effectLst/>
                          <a:latin typeface="+mn-lt"/>
                        </a:rPr>
                        <a:t>89</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176</a:t>
                      </a:r>
                    </a:p>
                  </a:txBody>
                  <a:tcPr marL="3810" marR="3810" marT="3810" marB="0" anchor="ctr"/>
                </a:tc>
                <a:tc>
                  <a:txBody>
                    <a:bodyPr/>
                    <a:lstStyle/>
                    <a:p>
                      <a:pPr algn="ctr">
                        <a:lnSpc>
                          <a:spcPct val="107000"/>
                        </a:lnSpc>
                        <a:spcAft>
                          <a:spcPts val="0"/>
                        </a:spcAft>
                      </a:pPr>
                      <a:r>
                        <a:rPr lang="tr-TR" sz="2000" b="1" dirty="0">
                          <a:effectLst/>
                          <a:latin typeface="+mn-lt"/>
                          <a:ea typeface="Calibri" panose="020F0502020204030204" pitchFamily="34" charset="0"/>
                          <a:cs typeface="Times New Roman" panose="02020603050405020304" pitchFamily="18" charset="0"/>
                        </a:rPr>
                        <a:t>127</a:t>
                      </a:r>
                    </a:p>
                  </a:txBody>
                  <a:tcPr marL="0" marR="0" marT="0" marB="0" anchor="ctr"/>
                </a:tc>
                <a:tc>
                  <a:txBody>
                    <a:bodyPr/>
                    <a:lstStyle/>
                    <a:p>
                      <a:pPr algn="ctr">
                        <a:lnSpc>
                          <a:spcPct val="107000"/>
                        </a:lnSpc>
                        <a:spcAft>
                          <a:spcPts val="0"/>
                        </a:spcAft>
                      </a:pPr>
                      <a:r>
                        <a:rPr lang="tr-TR" sz="2000" b="1" dirty="0">
                          <a:effectLst/>
                          <a:latin typeface="+mn-lt"/>
                          <a:ea typeface="Calibri" panose="020F0502020204030204" pitchFamily="34" charset="0"/>
                          <a:cs typeface="Times New Roman" panose="02020603050405020304" pitchFamily="18" charset="0"/>
                        </a:rPr>
                        <a:t>83</a:t>
                      </a:r>
                    </a:p>
                  </a:txBody>
                  <a:tcPr marL="0" marR="0" marT="0" marB="0" anchor="ctr"/>
                </a:tc>
                <a:tc>
                  <a:txBody>
                    <a:bodyPr/>
                    <a:lstStyle/>
                    <a:p>
                      <a:pPr algn="ctr">
                        <a:lnSpc>
                          <a:spcPct val="107000"/>
                        </a:lnSpc>
                        <a:spcAft>
                          <a:spcPts val="0"/>
                        </a:spcAft>
                      </a:pPr>
                      <a:r>
                        <a:rPr lang="tr-TR" sz="2000" b="1" dirty="0">
                          <a:effectLst/>
                          <a:latin typeface="+mn-lt"/>
                        </a:rPr>
                        <a:t>210 </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30</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3285660786"/>
              </p:ext>
            </p:extLst>
          </p:nvPr>
        </p:nvGraphicFramePr>
        <p:xfrm>
          <a:off x="674257" y="2028498"/>
          <a:ext cx="11139373" cy="2284454"/>
        </p:xfrm>
        <a:graphic>
          <a:graphicData uri="http://schemas.openxmlformats.org/drawingml/2006/table">
            <a:tbl>
              <a:tblPr>
                <a:tableStyleId>{BDBED569-4797-4DF1-A0F4-6AAB3CD982D8}</a:tableStyleId>
              </a:tblPr>
              <a:tblGrid>
                <a:gridCol w="2422626">
                  <a:extLst>
                    <a:ext uri="{9D8B030D-6E8A-4147-A177-3AD203B41FA5}">
                      <a16:colId xmlns:a16="http://schemas.microsoft.com/office/drawing/2014/main" val="3392937147"/>
                    </a:ext>
                  </a:extLst>
                </a:gridCol>
                <a:gridCol w="2225615">
                  <a:extLst>
                    <a:ext uri="{9D8B030D-6E8A-4147-A177-3AD203B41FA5}">
                      <a16:colId xmlns:a16="http://schemas.microsoft.com/office/drawing/2014/main" val="1268676462"/>
                    </a:ext>
                  </a:extLst>
                </a:gridCol>
                <a:gridCol w="1393868">
                  <a:extLst>
                    <a:ext uri="{9D8B030D-6E8A-4147-A177-3AD203B41FA5}">
                      <a16:colId xmlns:a16="http://schemas.microsoft.com/office/drawing/2014/main" val="611782414"/>
                    </a:ext>
                  </a:extLst>
                </a:gridCol>
                <a:gridCol w="1854963">
                  <a:extLst>
                    <a:ext uri="{9D8B030D-6E8A-4147-A177-3AD203B41FA5}">
                      <a16:colId xmlns:a16="http://schemas.microsoft.com/office/drawing/2014/main" val="4177927253"/>
                    </a:ext>
                  </a:extLst>
                </a:gridCol>
                <a:gridCol w="1462974">
                  <a:extLst>
                    <a:ext uri="{9D8B030D-6E8A-4147-A177-3AD203B41FA5}">
                      <a16:colId xmlns:a16="http://schemas.microsoft.com/office/drawing/2014/main" val="2528845296"/>
                    </a:ext>
                  </a:extLst>
                </a:gridCol>
                <a:gridCol w="1779327">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rowSpan="2">
                  <a:txBody>
                    <a:bodyPr/>
                    <a:lstStyle/>
                    <a:p>
                      <a:pPr>
                        <a:lnSpc>
                          <a:spcPct val="107000"/>
                        </a:lnSpc>
                      </a:pPr>
                      <a:r>
                        <a:rPr lang="tr-TR" sz="1200" b="1" dirty="0">
                          <a:solidFill>
                            <a:srgbClr val="C00000"/>
                          </a:solidFill>
                          <a:effectLst/>
                          <a:latin typeface="+mn-lt"/>
                          <a:cs typeface="Times New Roman" panose="02020603050405020304" pitchFamily="18" charset="0"/>
                        </a:rPr>
                        <a:t>MÜLKİYET KORUMA VE GÜVENLİK </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SİVİL SAVUNMA VE İTFAİYECİLİK</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2000" b="1" dirty="0">
                          <a:solidFill>
                            <a:schemeClr val="tx1"/>
                          </a:solidFill>
                          <a:effectLst/>
                          <a:latin typeface="+mn-lt"/>
                        </a:rPr>
                        <a:t>84</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42 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84</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42 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vMerge="1">
                  <a:txBody>
                    <a:bodyPr/>
                    <a:lstStyle/>
                    <a:p>
                      <a:endParaRPr dirty="0"/>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ACİL DURUM VE AFET YÖNETİMİ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2000" b="1" dirty="0">
                          <a:solidFill>
                            <a:schemeClr val="tx1"/>
                          </a:solidFill>
                          <a:effectLst/>
                          <a:latin typeface="+mn-lt"/>
                        </a:rPr>
                        <a:t>0</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21,3 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0</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24,6 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r>
                        <a:rPr lang="tr-TR" sz="1200" b="1" dirty="0">
                          <a:solidFill>
                            <a:srgbClr val="C00000"/>
                          </a:solidFill>
                          <a:effectLst/>
                          <a:latin typeface="+mn-lt"/>
                          <a:cs typeface="Times New Roman" panose="02020603050405020304" pitchFamily="18" charset="0"/>
                        </a:rPr>
                        <a:t>HUKUK</a:t>
                      </a:r>
                    </a:p>
                  </a:txBody>
                  <a:tcPr marL="3810" marR="3810" marT="3810" marB="0" anchor="ctr"/>
                </a:tc>
                <a:tc>
                  <a:txBody>
                    <a:bodyPr/>
                    <a:lstStyle/>
                    <a:p>
                      <a:pPr>
                        <a:lnSpc>
                          <a:spcPct val="107000"/>
                        </a:lnSpc>
                        <a:spcAft>
                          <a:spcPts val="800"/>
                        </a:spcAft>
                      </a:pPr>
                      <a:r>
                        <a:rPr lang="tr-TR" sz="1200" b="1" dirty="0">
                          <a:solidFill>
                            <a:srgbClr val="0066FF"/>
                          </a:solidFill>
                          <a:effectLst/>
                          <a:latin typeface="+mn-lt"/>
                        </a:rPr>
                        <a:t> MAHKEME BÜRO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2000" b="1" dirty="0">
                          <a:solidFill>
                            <a:schemeClr val="tx1"/>
                          </a:solidFill>
                          <a:effectLst/>
                          <a:latin typeface="+mn-lt"/>
                        </a:rPr>
                        <a:t> 0</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9,3</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 0</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17,3</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200" b="1">
                        <a:effectLst/>
                        <a:latin typeface="+mn-lt"/>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200" b="1" dirty="0">
                          <a:solidFill>
                            <a:srgbClr val="FF0000"/>
                          </a:solidFill>
                          <a:effectLst/>
                          <a:latin typeface="+mn-lt"/>
                        </a:rPr>
                        <a:t>BİRİM ORTALAMASI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2000" b="1" dirty="0">
                          <a:solidFill>
                            <a:schemeClr val="tx1"/>
                          </a:solidFill>
                          <a:effectLst/>
                          <a:latin typeface="+mn-lt"/>
                        </a:rPr>
                        <a:t>84</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ea typeface="Calibri" panose="020F0502020204030204" pitchFamily="34" charset="0"/>
                          <a:cs typeface="Times New Roman" panose="02020603050405020304" pitchFamily="18" charset="0"/>
                        </a:rPr>
                        <a:t>9,07</a:t>
                      </a:r>
                    </a:p>
                  </a:txBody>
                  <a:tcPr marL="0" marR="0" marT="0" marB="0" anchor="ctr"/>
                </a:tc>
                <a:tc>
                  <a:txBody>
                    <a:bodyPr/>
                    <a:lstStyle/>
                    <a:p>
                      <a:pPr algn="ctr">
                        <a:lnSpc>
                          <a:spcPct val="107000"/>
                        </a:lnSpc>
                        <a:spcAft>
                          <a:spcPts val="800"/>
                        </a:spcAft>
                      </a:pPr>
                      <a:r>
                        <a:rPr lang="tr-TR" sz="2000" b="1" dirty="0">
                          <a:solidFill>
                            <a:schemeClr val="tx1"/>
                          </a:solidFill>
                          <a:effectLst/>
                          <a:latin typeface="+mn-lt"/>
                        </a:rPr>
                        <a:t>84</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chemeClr val="tx1"/>
                          </a:solidFill>
                          <a:effectLst/>
                          <a:latin typeface="+mn-lt"/>
                          <a:ea typeface="Calibri" panose="020F0502020204030204" pitchFamily="34" charset="0"/>
                          <a:cs typeface="Times New Roman" panose="02020603050405020304" pitchFamily="18" charset="0"/>
                        </a:rPr>
                        <a:t>10,48</a:t>
                      </a: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31</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675651480"/>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0274730"/>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7166549"/>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93132141"/>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415167"/>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6647798"/>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7488355"/>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Varsa, Lisansüstü </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445294355"/>
              </p:ext>
            </p:extLst>
          </p:nvPr>
        </p:nvGraphicFramePr>
        <p:xfrm>
          <a:off x="387626" y="1958012"/>
          <a:ext cx="11459817" cy="3856378"/>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1028762">
                  <a:extLst>
                    <a:ext uri="{9D8B030D-6E8A-4147-A177-3AD203B41FA5}">
                      <a16:colId xmlns:a16="http://schemas.microsoft.com/office/drawing/2014/main" val="3247078321"/>
                    </a:ext>
                  </a:extLst>
                </a:gridCol>
                <a:gridCol w="877099">
                  <a:extLst>
                    <a:ext uri="{9D8B030D-6E8A-4147-A177-3AD203B41FA5}">
                      <a16:colId xmlns:a16="http://schemas.microsoft.com/office/drawing/2014/main" val="2219281847"/>
                    </a:ext>
                  </a:extLst>
                </a:gridCol>
                <a:gridCol w="877099">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gridCol w="952557">
                  <a:extLst>
                    <a:ext uri="{9D8B030D-6E8A-4147-A177-3AD203B41FA5}">
                      <a16:colId xmlns:a16="http://schemas.microsoft.com/office/drawing/2014/main" val="2331275780"/>
                    </a:ext>
                  </a:extLst>
                </a:gridCol>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07457057"/>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5132867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1332525"/>
                  </a:ext>
                </a:extLst>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1199837178"/>
      </p:ext>
    </p:extLst>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33</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nvGraphicFramePr>
        <p:xfrm>
          <a:off x="838200" y="2028498"/>
          <a:ext cx="10975429" cy="3815254"/>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144389">
                  <a:extLst>
                    <a:ext uri="{9D8B030D-6E8A-4147-A177-3AD203B41FA5}">
                      <a16:colId xmlns:a16="http://schemas.microsoft.com/office/drawing/2014/main" val="1268676462"/>
                    </a:ext>
                  </a:extLst>
                </a:gridCol>
                <a:gridCol w="1584897">
                  <a:extLst>
                    <a:ext uri="{9D8B030D-6E8A-4147-A177-3AD203B41FA5}">
                      <a16:colId xmlns:a16="http://schemas.microsoft.com/office/drawing/2014/main" val="611782414"/>
                    </a:ext>
                  </a:extLst>
                </a:gridCol>
                <a:gridCol w="1827662">
                  <a:extLst>
                    <a:ext uri="{9D8B030D-6E8A-4147-A177-3AD203B41FA5}">
                      <a16:colId xmlns:a16="http://schemas.microsoft.com/office/drawing/2014/main" val="4177927253"/>
                    </a:ext>
                  </a:extLst>
                </a:gridCol>
                <a:gridCol w="1441443">
                  <a:extLst>
                    <a:ext uri="{9D8B030D-6E8A-4147-A177-3AD203B41FA5}">
                      <a16:colId xmlns:a16="http://schemas.microsoft.com/office/drawing/2014/main" val="2528845296"/>
                    </a:ext>
                  </a:extLst>
                </a:gridCol>
                <a:gridCol w="1753140">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3722299400"/>
      </p:ext>
    </p:extLst>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26407418"/>
              </p:ext>
            </p:extLst>
          </p:nvPr>
        </p:nvGraphicFramePr>
        <p:xfrm>
          <a:off x="241540" y="1769167"/>
          <a:ext cx="11605903" cy="4075041"/>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35</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3274654028"/>
              </p:ext>
            </p:extLst>
          </p:nvPr>
        </p:nvGraphicFramePr>
        <p:xfrm>
          <a:off x="595901" y="2003461"/>
          <a:ext cx="11281361" cy="2196861"/>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nSpc>
                          <a:spcPct val="107000"/>
                        </a:lnSpc>
                        <a:spcAft>
                          <a:spcPts val="800"/>
                        </a:spcAft>
                      </a:pPr>
                      <a:r>
                        <a:rPr lang="tr-TR" sz="1200" b="1" dirty="0">
                          <a:solidFill>
                            <a:srgbClr val="0066FF"/>
                          </a:solidFill>
                          <a:effectLst/>
                          <a:latin typeface="+mn-lt"/>
                        </a:rPr>
                        <a:t> SİVİL SAVUNMA VE İTFAİYECİLİK</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40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42</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35</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83,34</a:t>
                      </a:r>
                    </a:p>
                  </a:txBody>
                  <a:tcPr marL="44450" marR="44450" marT="9525" marB="0" anchor="ctr"/>
                </a:tc>
                <a:tc>
                  <a:txBody>
                    <a:bodyPr/>
                    <a:lstStyle/>
                    <a:p>
                      <a:pPr algn="ctr">
                        <a:lnSpc>
                          <a:spcPct val="107000"/>
                        </a:lnSpc>
                        <a:spcAft>
                          <a:spcPts val="0"/>
                        </a:spcAft>
                      </a:pPr>
                      <a:r>
                        <a:rPr lang="tr-TR" sz="1200" b="1" dirty="0">
                          <a:effectLst/>
                          <a:latin typeface="+mn-lt"/>
                        </a:rPr>
                        <a:t>40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41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39</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95,12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91547696"/>
                  </a:ext>
                </a:extLst>
              </a:tr>
              <a:tr h="306911">
                <a:tc>
                  <a:txBody>
                    <a:bodyPr/>
                    <a:lstStyle/>
                    <a:p>
                      <a:pPr>
                        <a:lnSpc>
                          <a:spcPct val="107000"/>
                        </a:lnSpc>
                        <a:spcAft>
                          <a:spcPts val="800"/>
                        </a:spcAft>
                      </a:pPr>
                      <a:r>
                        <a:rPr lang="tr-TR" sz="1200" b="1" dirty="0">
                          <a:solidFill>
                            <a:srgbClr val="0066FF"/>
                          </a:solidFill>
                          <a:effectLst/>
                          <a:latin typeface="+mn-lt"/>
                        </a:rPr>
                        <a:t> ACİL DURUM VE AFET YÖNETİMİ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30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31</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26</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86,67</a:t>
                      </a:r>
                    </a:p>
                  </a:txBody>
                  <a:tcPr marL="44450" marR="44450" marT="9525" marB="0" anchor="ctr"/>
                </a:tc>
                <a:tc>
                  <a:txBody>
                    <a:bodyPr/>
                    <a:lstStyle/>
                    <a:p>
                      <a:pPr algn="ctr">
                        <a:lnSpc>
                          <a:spcPct val="107000"/>
                        </a:lnSpc>
                        <a:spcAft>
                          <a:spcPts val="0"/>
                        </a:spcAft>
                      </a:pPr>
                      <a:r>
                        <a:rPr lang="tr-TR" sz="1200" b="1" dirty="0">
                          <a:effectLst/>
                          <a:latin typeface="+mn-lt"/>
                        </a:rPr>
                        <a:t>30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96,88</a:t>
                      </a:r>
                    </a:p>
                  </a:txBody>
                  <a:tcPr marL="0" marR="0" marT="0" marB="0" anchor="ctr"/>
                </a:tc>
                <a:extLst>
                  <a:ext uri="{0D108BD9-81ED-4DB2-BD59-A6C34878D82A}">
                    <a16:rowId xmlns:a16="http://schemas.microsoft.com/office/drawing/2014/main" val="1738426369"/>
                  </a:ext>
                </a:extLst>
              </a:tr>
              <a:tr h="306911">
                <a:tc>
                  <a:txBody>
                    <a:bodyPr/>
                    <a:lstStyle/>
                    <a:p>
                      <a:pPr>
                        <a:lnSpc>
                          <a:spcPct val="107000"/>
                        </a:lnSpc>
                        <a:spcAft>
                          <a:spcPts val="800"/>
                        </a:spcAft>
                      </a:pPr>
                      <a:r>
                        <a:rPr lang="tr-TR" sz="1200" b="1" dirty="0">
                          <a:solidFill>
                            <a:srgbClr val="0066FF"/>
                          </a:solidFill>
                          <a:effectLst/>
                          <a:latin typeface="+mn-lt"/>
                        </a:rPr>
                        <a:t> MAHKEME BÜRO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30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32</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24</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75</a:t>
                      </a:r>
                    </a:p>
                  </a:txBody>
                  <a:tcPr marL="44450" marR="44450" marT="9525" marB="0" anchor="ctr"/>
                </a:tc>
                <a:tc>
                  <a:txBody>
                    <a:bodyPr/>
                    <a:lstStyle/>
                    <a:p>
                      <a:pPr algn="ctr">
                        <a:lnSpc>
                          <a:spcPct val="107000"/>
                        </a:lnSpc>
                        <a:spcAft>
                          <a:spcPts val="0"/>
                        </a:spcAft>
                      </a:pPr>
                      <a:r>
                        <a:rPr lang="tr-TR" sz="1200" b="1" dirty="0">
                          <a:effectLst/>
                          <a:latin typeface="+mn-lt"/>
                        </a:rPr>
                        <a:t>32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48744075"/>
                  </a:ext>
                </a:extLst>
              </a:tr>
              <a:tr h="319393">
                <a:tc>
                  <a:txBody>
                    <a:bodyPr/>
                    <a:lstStyle/>
                    <a:p>
                      <a:pPr algn="ct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105</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85</a:t>
                      </a:r>
                    </a:p>
                  </a:txBody>
                  <a:tcPr marL="44450" marR="44450" marT="9525" marB="0" anchor="ctr"/>
                </a:tc>
                <a:tc>
                  <a:txBody>
                    <a:bodyPr/>
                    <a:lstStyle/>
                    <a:p>
                      <a:pPr algn="ctr">
                        <a:lnSpc>
                          <a:spcPct val="107000"/>
                        </a:lnSpc>
                      </a:pPr>
                      <a:r>
                        <a:rPr lang="tr-TR" sz="1200" b="1" dirty="0">
                          <a:effectLst/>
                          <a:latin typeface="+mn-lt"/>
                          <a:cs typeface="Times New Roman" panose="02020603050405020304" pitchFamily="18" charset="0"/>
                        </a:rPr>
                        <a:t>80,95</a:t>
                      </a:r>
                    </a:p>
                  </a:txBody>
                  <a:tcPr marL="44450" marR="44450" marT="9525" marB="0" anchor="ctr"/>
                </a:tc>
                <a:tc>
                  <a:txBody>
                    <a:bodyPr/>
                    <a:lstStyle/>
                    <a:p>
                      <a:pPr algn="ctr">
                        <a:lnSpc>
                          <a:spcPct val="107000"/>
                        </a:lnSpc>
                        <a:spcAft>
                          <a:spcPts val="0"/>
                        </a:spcAft>
                      </a:pPr>
                      <a:r>
                        <a:rPr lang="tr-TR" sz="1200" b="1" dirty="0">
                          <a:effectLst/>
                          <a:latin typeface="+mn-lt"/>
                        </a:rPr>
                        <a:t> 102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105</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97,14 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021546326"/>
              </p:ext>
            </p:extLst>
          </p:nvPr>
        </p:nvGraphicFramePr>
        <p:xfrm>
          <a:off x="307441" y="1997764"/>
          <a:ext cx="11480369" cy="390264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gn="ctr">
                        <a:lnSpc>
                          <a:spcPct val="107000"/>
                        </a:lnSpc>
                        <a:spcAft>
                          <a:spcPts val="800"/>
                        </a:spcAft>
                      </a:pPr>
                      <a:r>
                        <a:rPr lang="tr-TR" sz="1200" b="1" dirty="0">
                          <a:solidFill>
                            <a:srgbClr val="0066FF"/>
                          </a:solidFill>
                          <a:effectLst/>
                          <a:latin typeface="+mn-lt"/>
                        </a:rPr>
                        <a:t>SİVİL SAVUNMA VE İTFAYECİLİK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200" b="1" dirty="0">
                          <a:solidFill>
                            <a:srgbClr val="0000CC"/>
                          </a:solidFill>
                          <a:effectLst/>
                          <a:latin typeface="+mn-lt"/>
                        </a:rPr>
                        <a:t>EN YÜKSEK PUAN</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299,76922</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369,31232</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200" b="1" dirty="0">
                          <a:solidFill>
                            <a:srgbClr val="FF0000"/>
                          </a:solidFill>
                          <a:effectLst/>
                          <a:latin typeface="+mn-lt"/>
                        </a:rPr>
                        <a:t>EN DÜŞÜK PUAN</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289,52611</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299,93933</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200" b="1" dirty="0">
                          <a:solidFill>
                            <a:srgbClr val="0000CC"/>
                          </a:solidFill>
                          <a:effectLst/>
                          <a:latin typeface="+mn-lt"/>
                        </a:rPr>
                        <a:t>EN YÜKSEK YÜZDELİK DİLİM</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effectLst/>
                          <a:latin typeface="+mn-lt"/>
                        </a:rPr>
                        <a:t> </a:t>
                      </a:r>
                      <a:r>
                        <a:rPr lang="tr-TR" sz="1200" b="1" i="0" kern="1200" dirty="0">
                          <a:solidFill>
                            <a:schemeClr val="tx1"/>
                          </a:solidFill>
                          <a:effectLst/>
                          <a:latin typeface="+mn-lt"/>
                          <a:ea typeface="+mn-ea"/>
                          <a:cs typeface="+mn-cs"/>
                        </a:rPr>
                        <a:t>885.519</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dirty="0"/>
                    </a:p>
                  </a:txBody>
                  <a:tcPr/>
                </a:tc>
                <a:tc>
                  <a:txBody>
                    <a:bodyPr/>
                    <a:lstStyle/>
                    <a:p>
                      <a:pPr algn="r">
                        <a:lnSpc>
                          <a:spcPct val="107000"/>
                        </a:lnSpc>
                        <a:spcAft>
                          <a:spcPts val="800"/>
                        </a:spcAft>
                      </a:pPr>
                      <a:r>
                        <a:rPr lang="tr-TR" sz="1200" b="1" dirty="0">
                          <a:solidFill>
                            <a:srgbClr val="FF0000"/>
                          </a:solidFill>
                          <a:effectLst/>
                          <a:latin typeface="+mn-lt"/>
                        </a:rPr>
                        <a:t>EN DÜŞÜK YÜZDELİK DİLİM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1.023.842</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852.178</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r h="288383">
                <a:tc rowSpan="4">
                  <a:txBody>
                    <a:bodyPr/>
                    <a:lstStyle/>
                    <a:p>
                      <a:pPr algn="ctr">
                        <a:lnSpc>
                          <a:spcPct val="107000"/>
                        </a:lnSpc>
                        <a:spcAft>
                          <a:spcPts val="800"/>
                        </a:spcAft>
                      </a:pPr>
                      <a:r>
                        <a:rPr lang="tr-TR" sz="1200" b="1" dirty="0">
                          <a:solidFill>
                            <a:srgbClr val="0066FF"/>
                          </a:solidFill>
                          <a:effectLst/>
                          <a:latin typeface="+mn-lt"/>
                        </a:rPr>
                        <a:t>ACİL DURUM VE AFET YÖNETİMİ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200" b="1" dirty="0">
                          <a:solidFill>
                            <a:srgbClr val="0000CC"/>
                          </a:solidFill>
                          <a:effectLst/>
                          <a:latin typeface="+mn-lt"/>
                        </a:rPr>
                        <a:t>EN YÜKSEK PUAN</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200" b="1" dirty="0">
                          <a:effectLst/>
                          <a:latin typeface="+mn-lt"/>
                        </a:rPr>
                        <a:t> 302,35691</a:t>
                      </a: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300,93718</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200" b="1" dirty="0">
                          <a:solidFill>
                            <a:srgbClr val="FF0000"/>
                          </a:solidFill>
                          <a:effectLst/>
                          <a:latin typeface="+mn-lt"/>
                        </a:rPr>
                        <a:t>EN DÜŞÜK PUAN</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fontAlgn="ctr">
                        <a:buNone/>
                      </a:pPr>
                      <a:r>
                        <a:rPr lang="tr-TR" sz="1200" b="1" dirty="0">
                          <a:effectLst/>
                          <a:latin typeface="+mn-lt"/>
                        </a:rPr>
                        <a:t>298,92101</a:t>
                      </a:r>
                    </a:p>
                  </a:txBody>
                  <a:tcPr marL="76200" marR="76200" marT="76200" marB="76200" anchor="ctr"/>
                </a:tc>
                <a:tc>
                  <a:txBody>
                    <a:bodyPr/>
                    <a:lstStyle/>
                    <a:p>
                      <a:pPr algn="ctr" fontAlgn="ctr">
                        <a:buNone/>
                      </a:pPr>
                      <a:r>
                        <a:rPr lang="tr-TR" sz="1200" b="1" i="0" kern="1200" dirty="0">
                          <a:solidFill>
                            <a:schemeClr val="tx1"/>
                          </a:solidFill>
                          <a:effectLst/>
                          <a:latin typeface="+mn-lt"/>
                          <a:ea typeface="+mn-ea"/>
                          <a:cs typeface="+mn-cs"/>
                        </a:rPr>
                        <a:t>299,76055</a:t>
                      </a:r>
                      <a:endParaRPr lang="tr-TR" sz="1200" b="1" dirty="0">
                        <a:effectLst/>
                        <a:latin typeface="+mn-lt"/>
                      </a:endParaRPr>
                    </a:p>
                  </a:txBody>
                  <a:tcPr marL="76200" marR="76200" marT="76200" marB="7620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200" b="1" dirty="0">
                          <a:solidFill>
                            <a:srgbClr val="0000CC"/>
                          </a:solidFill>
                          <a:effectLst/>
                          <a:latin typeface="+mn-lt"/>
                        </a:rPr>
                        <a:t>EN YÜKSEK YÜZDELİK DİLİM</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200" b="1" dirty="0">
                          <a:effectLst/>
                          <a:latin typeface="+mn-lt"/>
                        </a:rPr>
                        <a:t> 852.846</a:t>
                      </a:r>
                    </a:p>
                  </a:txBody>
                  <a:tcPr marL="7620" marR="7620" marT="7620" marB="0" anchor="ctr"/>
                </a:tc>
                <a:tc>
                  <a:txBody>
                    <a:bodyPr/>
                    <a:lstStyle/>
                    <a:p>
                      <a:pPr algn="ctr">
                        <a:lnSpc>
                          <a:spcPct val="107000"/>
                        </a:lnSpc>
                        <a:spcAft>
                          <a:spcPts val="800"/>
                        </a:spcAft>
                      </a:pPr>
                      <a:r>
                        <a:rPr lang="tr-TR" sz="1200" b="1" dirty="0">
                          <a:effectLst/>
                          <a:latin typeface="+mn-lt"/>
                        </a:rPr>
                        <a:t> </a:t>
                      </a:r>
                      <a:r>
                        <a:rPr lang="tr-TR" sz="1200" b="1" i="0" kern="1200" dirty="0">
                          <a:solidFill>
                            <a:schemeClr val="tx1"/>
                          </a:solidFill>
                          <a:effectLst/>
                          <a:latin typeface="+mn-lt"/>
                          <a:ea typeface="+mn-ea"/>
                          <a:cs typeface="+mn-cs"/>
                        </a:rPr>
                        <a:t>840.093</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200" b="1" dirty="0">
                          <a:solidFill>
                            <a:srgbClr val="FF0000"/>
                          </a:solidFill>
                          <a:effectLst/>
                          <a:latin typeface="+mn-lt"/>
                        </a:rPr>
                        <a:t>EN DÜŞÜK YÜZDELİK DİLİM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fontAlgn="ctr">
                        <a:buNone/>
                      </a:pPr>
                      <a:r>
                        <a:rPr lang="tr-TR" sz="1200" b="1" dirty="0">
                          <a:effectLst/>
                          <a:latin typeface="+mn-lt"/>
                        </a:rPr>
                        <a:t>896.536</a:t>
                      </a:r>
                    </a:p>
                  </a:txBody>
                  <a:tcPr marL="76200" marR="76200" marT="76200" marB="76200" anchor="ctr"/>
                </a:tc>
                <a:tc>
                  <a:txBody>
                    <a:bodyPr/>
                    <a:lstStyle/>
                    <a:p>
                      <a:pPr algn="ctr" fontAlgn="ctr">
                        <a:buNone/>
                      </a:pPr>
                      <a:r>
                        <a:rPr lang="tr-TR" sz="1200" b="1" i="0" kern="1200" dirty="0">
                          <a:solidFill>
                            <a:schemeClr val="tx1"/>
                          </a:solidFill>
                          <a:effectLst/>
                          <a:latin typeface="+mn-lt"/>
                          <a:ea typeface="+mn-ea"/>
                          <a:cs typeface="+mn-cs"/>
                        </a:rPr>
                        <a:t>854.314</a:t>
                      </a:r>
                      <a:endParaRPr lang="tr-TR" sz="1200" b="1" dirty="0">
                        <a:effectLst/>
                        <a:latin typeface="+mn-lt"/>
                      </a:endParaRPr>
                    </a:p>
                  </a:txBody>
                  <a:tcPr marL="76200" marR="76200" marT="76200" marB="76200" anchor="ctr"/>
                </a:tc>
                <a:extLst>
                  <a:ext uri="{0D108BD9-81ED-4DB2-BD59-A6C34878D82A}">
                    <a16:rowId xmlns:a16="http://schemas.microsoft.com/office/drawing/2014/main" val="1228054606"/>
                  </a:ext>
                </a:extLst>
              </a:tr>
              <a:tr h="288383">
                <a:tc rowSpan="4">
                  <a:txBody>
                    <a:bodyPr/>
                    <a:lstStyle/>
                    <a:p>
                      <a:pPr algn="ctr">
                        <a:lnSpc>
                          <a:spcPct val="107000"/>
                        </a:lnSpc>
                        <a:spcAft>
                          <a:spcPts val="800"/>
                        </a:spcAft>
                      </a:pPr>
                      <a:r>
                        <a:rPr lang="tr-TR" sz="1200" b="1" dirty="0">
                          <a:solidFill>
                            <a:srgbClr val="0066FF"/>
                          </a:solidFill>
                          <a:effectLst/>
                          <a:latin typeface="+mn-lt"/>
                        </a:rPr>
                        <a:t>MAHKEME BÜRO HİZMETLERİ </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200" b="1" dirty="0">
                          <a:solidFill>
                            <a:srgbClr val="0000CC"/>
                          </a:solidFill>
                          <a:effectLst/>
                          <a:latin typeface="+mn-lt"/>
                        </a:rPr>
                        <a:t>EN YÜKSEK PUAN</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280,62043</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296,03816</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200" b="1" dirty="0">
                          <a:solidFill>
                            <a:srgbClr val="FF0000"/>
                          </a:solidFill>
                          <a:effectLst/>
                          <a:latin typeface="+mn-lt"/>
                        </a:rPr>
                        <a:t>EN DÜŞÜK PUAN</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effectLst/>
                          <a:latin typeface="+mn-lt"/>
                        </a:rPr>
                        <a:t> </a:t>
                      </a:r>
                      <a:r>
                        <a:rPr lang="tr-TR" sz="1200" b="1" i="0" kern="1200" dirty="0">
                          <a:solidFill>
                            <a:schemeClr val="tx1"/>
                          </a:solidFill>
                          <a:effectLst/>
                          <a:latin typeface="+mn-lt"/>
                          <a:ea typeface="+mn-ea"/>
                          <a:cs typeface="+mn-cs"/>
                        </a:rPr>
                        <a:t>275,34913</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288,14091</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200" b="1" dirty="0">
                          <a:solidFill>
                            <a:srgbClr val="0000CC"/>
                          </a:solidFill>
                          <a:effectLst/>
                          <a:latin typeface="+mn-lt"/>
                        </a:rPr>
                        <a:t>EN YÜKSEK YÜZDELİK DİLİM</a:t>
                      </a:r>
                      <a:endParaRPr lang="tr-TR" sz="1200" b="1" dirty="0">
                        <a:solidFill>
                          <a:srgbClr val="0000CC"/>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1.153.581</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899.623</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200" b="1" dirty="0">
                          <a:solidFill>
                            <a:srgbClr val="FF0000"/>
                          </a:solidFill>
                          <a:effectLst/>
                          <a:latin typeface="+mn-lt"/>
                        </a:rPr>
                        <a:t>EN DÜŞÜK YÜZDELİK DİLİM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1.234.284</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i="0" kern="1200" dirty="0">
                          <a:solidFill>
                            <a:schemeClr val="tx1"/>
                          </a:solidFill>
                          <a:effectLst/>
                          <a:latin typeface="+mn-lt"/>
                          <a:ea typeface="+mn-ea"/>
                          <a:cs typeface="+mn-cs"/>
                        </a:rPr>
                        <a:t>1.000.320</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3790769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364240173"/>
              </p:ext>
            </p:extLst>
          </p:nvPr>
        </p:nvGraphicFramePr>
        <p:xfrm>
          <a:off x="367749" y="2057401"/>
          <a:ext cx="11509514" cy="2247181"/>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436161">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422967">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422967">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4207963181"/>
              </p:ext>
            </p:extLst>
          </p:nvPr>
        </p:nvGraphicFramePr>
        <p:xfrm>
          <a:off x="330956" y="1970760"/>
          <a:ext cx="11509512" cy="2138468"/>
        </p:xfrm>
        <a:graphic>
          <a:graphicData uri="http://schemas.openxmlformats.org/drawingml/2006/table">
            <a:tbl>
              <a:tblPr>
                <a:tableStyleId>{BDBED569-4797-4DF1-A0F4-6AAB3CD982D8}</a:tableStyleId>
              </a:tblPr>
              <a:tblGrid>
                <a:gridCol w="2698781">
                  <a:extLst>
                    <a:ext uri="{9D8B030D-6E8A-4147-A177-3AD203B41FA5}">
                      <a16:colId xmlns:a16="http://schemas.microsoft.com/office/drawing/2014/main" val="481206611"/>
                    </a:ext>
                  </a:extLst>
                </a:gridCol>
                <a:gridCol w="3601685">
                  <a:extLst>
                    <a:ext uri="{9D8B030D-6E8A-4147-A177-3AD203B41FA5}">
                      <a16:colId xmlns:a16="http://schemas.microsoft.com/office/drawing/2014/main" val="1001607330"/>
                    </a:ext>
                  </a:extLst>
                </a:gridCol>
                <a:gridCol w="1329547">
                  <a:extLst>
                    <a:ext uri="{9D8B030D-6E8A-4147-A177-3AD203B41FA5}">
                      <a16:colId xmlns:a16="http://schemas.microsoft.com/office/drawing/2014/main" val="1652277239"/>
                    </a:ext>
                  </a:extLst>
                </a:gridCol>
                <a:gridCol w="1260094">
                  <a:extLst>
                    <a:ext uri="{9D8B030D-6E8A-4147-A177-3AD203B41FA5}">
                      <a16:colId xmlns:a16="http://schemas.microsoft.com/office/drawing/2014/main" val="3576806662"/>
                    </a:ext>
                  </a:extLst>
                </a:gridCol>
                <a:gridCol w="1289859">
                  <a:extLst>
                    <a:ext uri="{9D8B030D-6E8A-4147-A177-3AD203B41FA5}">
                      <a16:colId xmlns:a16="http://schemas.microsoft.com/office/drawing/2014/main" val="2380808450"/>
                    </a:ext>
                  </a:extLst>
                </a:gridCol>
                <a:gridCol w="1329546">
                  <a:extLst>
                    <a:ext uri="{9D8B030D-6E8A-4147-A177-3AD203B41FA5}">
                      <a16:colId xmlns:a16="http://schemas.microsoft.com/office/drawing/2014/main" val="12646352"/>
                    </a:ext>
                  </a:extLst>
                </a:gridCol>
              </a:tblGrid>
              <a:tr h="383045">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5187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422060">
                <a:tc>
                  <a:txBody>
                    <a:bodyPr/>
                    <a:lstStyle/>
                    <a:p>
                      <a:pPr>
                        <a:lnSpc>
                          <a:spcPct val="107000"/>
                        </a:lnSpc>
                      </a:pPr>
                      <a:r>
                        <a:rPr lang="tr-TR" sz="1200" b="1" dirty="0">
                          <a:solidFill>
                            <a:srgbClr val="C00000"/>
                          </a:solidFill>
                          <a:effectLst/>
                          <a:latin typeface="+mn-lt"/>
                          <a:cs typeface="Times New Roman" panose="02020603050405020304" pitchFamily="18" charset="0"/>
                        </a:rPr>
                        <a:t>Mülkiyet</a:t>
                      </a:r>
                      <a:r>
                        <a:rPr lang="tr-TR" sz="1200" b="1" baseline="0" dirty="0">
                          <a:solidFill>
                            <a:srgbClr val="C00000"/>
                          </a:solidFill>
                          <a:effectLst/>
                          <a:latin typeface="+mn-lt"/>
                          <a:cs typeface="Times New Roman" panose="02020603050405020304" pitchFamily="18" charset="0"/>
                        </a:rPr>
                        <a:t> Koruma ve Güvenlik</a:t>
                      </a:r>
                      <a:endParaRPr lang="tr-TR" sz="1200" b="1" dirty="0">
                        <a:solidFill>
                          <a:srgbClr val="C00000"/>
                        </a:solidFill>
                        <a:effectLst/>
                        <a:latin typeface="+mn-lt"/>
                        <a:cs typeface="Times New Roman" panose="02020603050405020304" pitchFamily="18" charset="0"/>
                      </a:endParaRPr>
                    </a:p>
                  </a:txBody>
                  <a:tcPr marL="3810" marR="3810" marT="3810" marB="0" anchor="ctr"/>
                </a:tc>
                <a:tc>
                  <a:txBody>
                    <a:bodyPr/>
                    <a:lstStyle/>
                    <a:p>
                      <a:pPr>
                        <a:lnSpc>
                          <a:spcPct val="107000"/>
                        </a:lnSpc>
                      </a:pPr>
                      <a:r>
                        <a:rPr lang="tr-TR" sz="1200" b="1" dirty="0">
                          <a:solidFill>
                            <a:srgbClr val="0066FF"/>
                          </a:solidFill>
                          <a:effectLst/>
                          <a:latin typeface="+mn-lt"/>
                          <a:cs typeface="Times New Roman" panose="02020603050405020304" pitchFamily="18" charset="0"/>
                        </a:rPr>
                        <a:t>Sivil Savunma ve İtfaiyecilik</a:t>
                      </a:r>
                      <a:r>
                        <a:rPr lang="tr-TR" sz="1200" b="1" baseline="0" dirty="0">
                          <a:solidFill>
                            <a:srgbClr val="0066FF"/>
                          </a:solidFill>
                          <a:effectLst/>
                          <a:latin typeface="+mn-lt"/>
                          <a:cs typeface="Times New Roman" panose="02020603050405020304" pitchFamily="18" charset="0"/>
                        </a:rPr>
                        <a:t> </a:t>
                      </a:r>
                      <a:endParaRPr lang="tr-TR" sz="1200" b="1" dirty="0">
                        <a:solidFill>
                          <a:srgbClr val="0066FF"/>
                        </a:solidFill>
                        <a:effectLst/>
                        <a:latin typeface="+mn-lt"/>
                        <a:cs typeface="Times New Roman" panose="02020603050405020304" pitchFamily="18" charset="0"/>
                      </a:endParaRPr>
                    </a:p>
                  </a:txBody>
                  <a:tcPr marL="9525" marR="9525" marT="9525"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0</a:t>
                      </a:r>
                    </a:p>
                  </a:txBody>
                  <a:tcPr marL="3810" marR="3810" marT="3810" marB="0" anchor="ctr"/>
                </a:tc>
                <a:tc>
                  <a:txBody>
                    <a:bodyPr/>
                    <a:lstStyle/>
                    <a:p>
                      <a:pPr algn="ctr">
                        <a:lnSpc>
                          <a:spcPct val="107000"/>
                        </a:lnSpc>
                        <a:spcAft>
                          <a:spcPts val="0"/>
                        </a:spcAft>
                      </a:pPr>
                      <a:r>
                        <a:rPr lang="tr-TR" sz="1800" b="1" dirty="0">
                          <a:solidFill>
                            <a:schemeClr val="tx1"/>
                          </a:solidFill>
                          <a:effectLst/>
                          <a:latin typeface="+mn-lt"/>
                        </a:rPr>
                        <a:t> 1</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9525" marR="9525" marT="9525" marB="0" anchor="ctr"/>
                </a:tc>
                <a:extLst>
                  <a:ext uri="{0D108BD9-81ED-4DB2-BD59-A6C34878D82A}">
                    <a16:rowId xmlns:a16="http://schemas.microsoft.com/office/drawing/2014/main" val="990434803"/>
                  </a:ext>
                </a:extLst>
              </a:tr>
              <a:tr h="404325">
                <a:tc>
                  <a:txBody>
                    <a:bodyPr/>
                    <a:lstStyle/>
                    <a:p>
                      <a:pPr>
                        <a:lnSpc>
                          <a:spcPct val="107000"/>
                        </a:lnSpc>
                      </a:pPr>
                      <a:r>
                        <a:rPr lang="tr-TR" sz="1200" b="1" dirty="0">
                          <a:solidFill>
                            <a:srgbClr val="C00000"/>
                          </a:solidFill>
                          <a:effectLst/>
                          <a:latin typeface="+mn-lt"/>
                          <a:cs typeface="Times New Roman" panose="02020603050405020304" pitchFamily="18" charset="0"/>
                        </a:rPr>
                        <a:t>Hukuk Bölümü</a:t>
                      </a:r>
                    </a:p>
                  </a:txBody>
                  <a:tcPr marL="3810" marR="3810" marT="3810" marB="0" anchor="ctr"/>
                </a:tc>
                <a:tc>
                  <a:txBody>
                    <a:bodyPr/>
                    <a:lstStyle/>
                    <a:p>
                      <a:pPr>
                        <a:lnSpc>
                          <a:spcPct val="107000"/>
                        </a:lnSpc>
                        <a:spcAft>
                          <a:spcPts val="0"/>
                        </a:spcAft>
                      </a:pPr>
                      <a:r>
                        <a:rPr lang="tr-TR" sz="1200" b="1" dirty="0">
                          <a:solidFill>
                            <a:srgbClr val="0066FF"/>
                          </a:solidFill>
                          <a:effectLst/>
                          <a:latin typeface="+mn-lt"/>
                        </a:rPr>
                        <a:t> Mahkeme Büro</a:t>
                      </a:r>
                      <a:r>
                        <a:rPr lang="tr-TR" sz="1200" b="1" baseline="0" dirty="0">
                          <a:solidFill>
                            <a:srgbClr val="0066FF"/>
                          </a:solidFill>
                          <a:effectLst/>
                          <a:latin typeface="+mn-lt"/>
                        </a:rPr>
                        <a:t>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0</a:t>
                      </a:r>
                    </a:p>
                  </a:txBody>
                  <a:tcPr marL="3810" marR="3810" marT="3810" marB="0" anchor="ctr"/>
                </a:tc>
                <a:tc>
                  <a:txBody>
                    <a:bodyPr/>
                    <a:lstStyle/>
                    <a:p>
                      <a:pPr algn="ctr">
                        <a:lnSpc>
                          <a:spcPct val="107000"/>
                        </a:lnSpc>
                        <a:spcAft>
                          <a:spcPts val="0"/>
                        </a:spcAft>
                      </a:pPr>
                      <a:r>
                        <a:rPr lang="tr-TR" sz="1800" b="1" dirty="0">
                          <a:solidFill>
                            <a:schemeClr val="tx1"/>
                          </a:solidFill>
                          <a:effectLst/>
                          <a:latin typeface="+mn-lt"/>
                        </a:rPr>
                        <a:t> 1</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9525" marR="9525" marT="9525" marB="0" anchor="ctr"/>
                </a:tc>
                <a:extLst>
                  <a:ext uri="{0D108BD9-81ED-4DB2-BD59-A6C34878D82A}">
                    <a16:rowId xmlns:a16="http://schemas.microsoft.com/office/drawing/2014/main" val="1119920611"/>
                  </a:ext>
                </a:extLst>
              </a:tr>
              <a:tr h="409290">
                <a:tc>
                  <a:txBody>
                    <a:bodyPr/>
                    <a:lstStyle/>
                    <a:p>
                      <a:pPr algn="ctr">
                        <a:lnSpc>
                          <a:spcPct val="107000"/>
                        </a:lnSpc>
                        <a:spcAft>
                          <a:spcPts val="0"/>
                        </a:spcAft>
                      </a:pPr>
                      <a:r>
                        <a:rPr lang="tr-TR" sz="1200" b="1" dirty="0">
                          <a:solidFill>
                            <a:srgbClr val="FF0000"/>
                          </a:solidFill>
                          <a:effectLst/>
                          <a:latin typeface="+mn-lt"/>
                        </a:rPr>
                        <a:t> TOPLAM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0</a:t>
                      </a: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 </a:t>
                      </a:r>
                      <a:r>
                        <a:rPr lang="tr-TR" sz="1800" b="1" dirty="0">
                          <a:solidFill>
                            <a:schemeClr val="tx1"/>
                          </a:solidFill>
                          <a:effectLst/>
                          <a:latin typeface="+mn-lt"/>
                        </a:rPr>
                        <a:t>2</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800" b="1" kern="1200" dirty="0">
                          <a:solidFill>
                            <a:schemeClr val="tx1"/>
                          </a:solidFill>
                          <a:effectLst/>
                          <a:latin typeface="+mn-lt"/>
                          <a:ea typeface="+mn-ea"/>
                          <a:cs typeface="+mn-cs"/>
                        </a:rPr>
                        <a:t> 0</a:t>
                      </a:r>
                    </a:p>
                  </a:txBody>
                  <a:tcPr marL="9525" marR="9525" marT="9525" marB="0" anchor="ctr"/>
                </a:tc>
                <a:extLst>
                  <a:ext uri="{0D108BD9-81ED-4DB2-BD59-A6C34878D82A}">
                    <a16:rowId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5" name="Tablo 4"/>
          <p:cNvGraphicFramePr>
            <a:graphicFrameLocks noGrp="1"/>
          </p:cNvGraphicFramePr>
          <p:nvPr>
            <p:extLst>
              <p:ext uri="{D42A27DB-BD31-4B8C-83A1-F6EECF244321}">
                <p14:modId xmlns:p14="http://schemas.microsoft.com/office/powerpoint/2010/main" val="2177880720"/>
              </p:ext>
            </p:extLst>
          </p:nvPr>
        </p:nvGraphicFramePr>
        <p:xfrm>
          <a:off x="606287" y="2057402"/>
          <a:ext cx="11270973" cy="3157677"/>
        </p:xfrm>
        <a:graphic>
          <a:graphicData uri="http://schemas.openxmlformats.org/drawingml/2006/table">
            <a:tbl>
              <a:tblPr>
                <a:tableStyleId>{BDBED569-4797-4DF1-A0F4-6AAB3CD982D8}</a:tableStyleId>
              </a:tblPr>
              <a:tblGrid>
                <a:gridCol w="2653168">
                  <a:extLst>
                    <a:ext uri="{9D8B030D-6E8A-4147-A177-3AD203B41FA5}">
                      <a16:colId xmlns:a16="http://schemas.microsoft.com/office/drawing/2014/main" val="3079373697"/>
                    </a:ext>
                  </a:extLst>
                </a:gridCol>
                <a:gridCol w="3337069">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4509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91121">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74686">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327784740"/>
              </p:ext>
            </p:extLst>
          </p:nvPr>
        </p:nvGraphicFramePr>
        <p:xfrm>
          <a:off x="361699" y="2087591"/>
          <a:ext cx="11516263" cy="2553350"/>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178">
                <a:tc>
                  <a:txBody>
                    <a:bodyPr/>
                    <a:lstStyle/>
                    <a:p>
                      <a:pPr marL="36000" algn="ctr" rtl="0">
                        <a:lnSpc>
                          <a:spcPct val="150000"/>
                        </a:lnSpc>
                        <a:spcAft>
                          <a:spcPts val="0"/>
                        </a:spcAft>
                      </a:pPr>
                      <a:r>
                        <a:rPr lang="tr-TR" sz="2000" b="1" dirty="0">
                          <a:solidFill>
                            <a:srgbClr val="3333FF"/>
                          </a:solidFill>
                          <a:effectLst/>
                          <a:latin typeface="+mn-lt"/>
                        </a:rPr>
                        <a:t>Birim Yöneticisi</a:t>
                      </a:r>
                      <a:endParaRPr lang="tr-TR" sz="2000" b="1" dirty="0">
                        <a:solidFill>
                          <a:srgbClr val="3333FF"/>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latin typeface="+mn-lt"/>
                        </a:rPr>
                        <a:t>Ünvanı</a:t>
                      </a:r>
                      <a:r>
                        <a:rPr lang="tr-TR" sz="2000" b="1" dirty="0">
                          <a:solidFill>
                            <a:srgbClr val="3333FF"/>
                          </a:solidFill>
                          <a:effectLst/>
                          <a:latin typeface="+mn-lt"/>
                        </a:rPr>
                        <a:t> Adı Soyadı</a:t>
                      </a:r>
                    </a:p>
                  </a:txBody>
                  <a:tcPr marL="0" marR="0" marT="0" marB="0" anchor="ctr"/>
                </a:tc>
                <a:extLst>
                  <a:ext uri="{0D108BD9-81ED-4DB2-BD59-A6C34878D82A}">
                    <a16:rowId xmlns:a16="http://schemas.microsoft.com/office/drawing/2014/main" val="3501158544"/>
                  </a:ext>
                </a:extLst>
              </a:tr>
              <a:tr h="504178">
                <a:tc>
                  <a:txBody>
                    <a:bodyPr/>
                    <a:lstStyle/>
                    <a:p>
                      <a:pPr marL="36000" algn="l" rtl="0">
                        <a:lnSpc>
                          <a:spcPct val="100000"/>
                        </a:lnSpc>
                        <a:spcAft>
                          <a:spcPts val="0"/>
                        </a:spcAft>
                      </a:pPr>
                      <a:r>
                        <a:rPr lang="tr-TR" sz="1200" b="1" dirty="0">
                          <a:solidFill>
                            <a:srgbClr val="C00000"/>
                          </a:solidFill>
                          <a:effectLst/>
                          <a:latin typeface="+mn-lt"/>
                          <a:cs typeface="Times New Roman" panose="02020603050405020304" pitchFamily="18" charset="0"/>
                        </a:rPr>
                        <a:t>MÜDÜR</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200" b="1" kern="1200" dirty="0">
                          <a:solidFill>
                            <a:schemeClr val="tx1"/>
                          </a:solidFill>
                          <a:effectLst/>
                          <a:latin typeface="+mn-lt"/>
                          <a:ea typeface="Calibri" panose="020F0502020204030204" pitchFamily="34" charset="0"/>
                          <a:cs typeface="Times New Roman" panose="02020603050405020304" pitchFamily="18" charset="0"/>
                        </a:rPr>
                        <a:t>DOÇ. DR. DÖNÜŞ GENÇER</a:t>
                      </a:r>
                    </a:p>
                  </a:txBody>
                  <a:tcPr marL="0" marR="0" marT="0" marB="0" anchor="ctr"/>
                </a:tc>
                <a:extLst>
                  <a:ext uri="{0D108BD9-81ED-4DB2-BD59-A6C34878D82A}">
                    <a16:rowId xmlns:a16="http://schemas.microsoft.com/office/drawing/2014/main" val="1395922710"/>
                  </a:ext>
                </a:extLst>
              </a:tr>
              <a:tr h="504178">
                <a:tc>
                  <a:txBody>
                    <a:bodyPr/>
                    <a:lstStyle/>
                    <a:p>
                      <a:pPr marL="36000" algn="l" rtl="0">
                        <a:lnSpc>
                          <a:spcPct val="100000"/>
                        </a:lnSpc>
                        <a:spcAft>
                          <a:spcPts val="0"/>
                        </a:spcAft>
                      </a:pPr>
                      <a:r>
                        <a:rPr lang="tr-TR" sz="1200" b="1" dirty="0">
                          <a:solidFill>
                            <a:srgbClr val="C00000"/>
                          </a:solidFill>
                          <a:effectLst/>
                          <a:latin typeface="+mn-lt"/>
                          <a:ea typeface="+mn-ea"/>
                          <a:cs typeface="Times New Roman" panose="02020603050405020304" pitchFamily="18" charset="0"/>
                        </a:rPr>
                        <a:t>MÜDÜR</a:t>
                      </a:r>
                      <a:r>
                        <a:rPr lang="tr-TR" sz="1200" b="1" baseline="0" dirty="0">
                          <a:solidFill>
                            <a:srgbClr val="C00000"/>
                          </a:solidFill>
                          <a:effectLst/>
                          <a:latin typeface="+mn-lt"/>
                          <a:ea typeface="+mn-ea"/>
                          <a:cs typeface="Times New Roman" panose="02020603050405020304" pitchFamily="18" charset="0"/>
                        </a:rPr>
                        <a:t> YARDIMCISI</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indent="0" algn="ctr">
                        <a:lnSpc>
                          <a:spcPct val="100000"/>
                        </a:lnSpc>
                        <a:spcAft>
                          <a:spcPts val="0"/>
                        </a:spcAft>
                      </a:pPr>
                      <a:r>
                        <a:rPr lang="tr-TR" sz="1200" b="1" dirty="0">
                          <a:solidFill>
                            <a:schemeClr val="tx1"/>
                          </a:solidFill>
                          <a:effectLst/>
                          <a:latin typeface="+mn-lt"/>
                          <a:ea typeface="Calibri" panose="020F0502020204030204" pitchFamily="34" charset="0"/>
                          <a:cs typeface="Times New Roman" panose="02020603050405020304" pitchFamily="18" charset="0"/>
                        </a:rPr>
                        <a:t>ÖĞR.</a:t>
                      </a:r>
                      <a:r>
                        <a:rPr lang="tr-TR" sz="1200" b="1" baseline="0" dirty="0">
                          <a:solidFill>
                            <a:schemeClr val="tx1"/>
                          </a:solidFill>
                          <a:effectLst/>
                          <a:latin typeface="+mn-lt"/>
                          <a:ea typeface="Calibri" panose="020F0502020204030204" pitchFamily="34" charset="0"/>
                          <a:cs typeface="Times New Roman" panose="02020603050405020304" pitchFamily="18" charset="0"/>
                        </a:rPr>
                        <a:t> GÖR. LOKMAN ODABAŞ</a:t>
                      </a:r>
                      <a:endParaRPr lang="tr-TR"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36107159"/>
                  </a:ext>
                </a:extLst>
              </a:tr>
              <a:tr h="520408">
                <a:tc>
                  <a:txBody>
                    <a:bodyPr/>
                    <a:lstStyle/>
                    <a:p>
                      <a:pPr marL="36000" algn="l" rtl="0">
                        <a:lnSpc>
                          <a:spcPct val="100000"/>
                        </a:lnSpc>
                        <a:spcAft>
                          <a:spcPts val="0"/>
                        </a:spcAft>
                      </a:pPr>
                      <a:r>
                        <a:rPr lang="tr-TR" sz="1200" b="1" dirty="0">
                          <a:solidFill>
                            <a:srgbClr val="C00000"/>
                          </a:solidFill>
                          <a:effectLst/>
                          <a:latin typeface="+mn-lt"/>
                          <a:cs typeface="Times New Roman" panose="02020603050405020304" pitchFamily="18" charset="0"/>
                        </a:rPr>
                        <a:t>MÜDÜR YARDIMCISI</a:t>
                      </a:r>
                      <a:endParaRPr lang="tr-TR" sz="12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indent="0" algn="ctr">
                        <a:lnSpc>
                          <a:spcPct val="100000"/>
                        </a:lnSpc>
                        <a:spcAft>
                          <a:spcPts val="0"/>
                        </a:spcAft>
                      </a:pPr>
                      <a:r>
                        <a:rPr lang="tr-TR" sz="1200" b="1" dirty="0">
                          <a:solidFill>
                            <a:schemeClr val="tx1"/>
                          </a:solidFill>
                          <a:effectLst/>
                          <a:latin typeface="+mn-lt"/>
                          <a:ea typeface="Calibri" panose="020F0502020204030204" pitchFamily="34" charset="0"/>
                          <a:cs typeface="Times New Roman" panose="02020603050405020304" pitchFamily="18" charset="0"/>
                        </a:rPr>
                        <a:t>ÖĞR. GÖR. ÖMER UZUNTAŞ</a:t>
                      </a:r>
                    </a:p>
                  </a:txBody>
                  <a:tcPr marL="0" marR="0" marT="0" marB="0" anchor="ctr"/>
                </a:tc>
                <a:extLst>
                  <a:ext uri="{0D108BD9-81ED-4DB2-BD59-A6C34878D82A}">
                    <a16:rowId xmlns:a16="http://schemas.microsoft.com/office/drawing/2014/main" val="4209787686"/>
                  </a:ext>
                </a:extLst>
              </a:tr>
              <a:tr h="520408">
                <a:tc>
                  <a:txBody>
                    <a:bodyPr/>
                    <a:lstStyle/>
                    <a:p>
                      <a:pPr marL="36000" algn="l" rtl="0">
                        <a:lnSpc>
                          <a:spcPct val="100000"/>
                        </a:lnSpc>
                        <a:spcAft>
                          <a:spcPts val="0"/>
                        </a:spcAft>
                      </a:pPr>
                      <a:r>
                        <a:rPr lang="tr-TR" sz="1200" b="1" dirty="0">
                          <a:solidFill>
                            <a:srgbClr val="C00000"/>
                          </a:solidFill>
                          <a:effectLst/>
                          <a:latin typeface="+mn-lt"/>
                          <a:ea typeface="Calibri" panose="020F0502020204030204" pitchFamily="34" charset="0"/>
                          <a:cs typeface="Times New Roman" panose="02020603050405020304" pitchFamily="18" charset="0"/>
                        </a:rPr>
                        <a:t>YÜKSEKOKUL SEKRETERİ</a:t>
                      </a:r>
                    </a:p>
                  </a:txBody>
                  <a:tcPr marL="0" marR="0" marT="0" marB="0" anchor="ctr"/>
                </a:tc>
                <a:tc>
                  <a:txBody>
                    <a:bodyPr/>
                    <a:lstStyle/>
                    <a:p>
                      <a:pPr marL="0" indent="0" algn="ctr">
                        <a:lnSpc>
                          <a:spcPct val="100000"/>
                        </a:lnSpc>
                        <a:spcAft>
                          <a:spcPts val="0"/>
                        </a:spcAft>
                      </a:pPr>
                      <a:r>
                        <a:rPr lang="tr-TR" sz="1200" b="1" dirty="0">
                          <a:solidFill>
                            <a:schemeClr val="tx1"/>
                          </a:solidFill>
                          <a:effectLst/>
                          <a:latin typeface="+mn-lt"/>
                          <a:ea typeface="Calibri" panose="020F0502020204030204" pitchFamily="34" charset="0"/>
                          <a:cs typeface="Times New Roman" panose="02020603050405020304" pitchFamily="18" charset="0"/>
                        </a:rPr>
                        <a:t>MUSTAFA TÜRKMEN</a:t>
                      </a:r>
                    </a:p>
                  </a:txBody>
                  <a:tcPr marL="0" marR="0" marT="0" marB="0" anchor="ctr"/>
                </a:tc>
                <a:extLst>
                  <a:ext uri="{0D108BD9-81ED-4DB2-BD59-A6C34878D82A}">
                    <a16:rowId xmlns:a16="http://schemas.microsoft.com/office/drawing/2014/main" val="90450886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2971310818"/>
              </p:ext>
            </p:extLst>
          </p:nvPr>
        </p:nvGraphicFramePr>
        <p:xfrm>
          <a:off x="477079" y="1987827"/>
          <a:ext cx="11459818" cy="2304426"/>
        </p:xfrm>
        <a:graphic>
          <a:graphicData uri="http://schemas.openxmlformats.org/drawingml/2006/table">
            <a:tbl>
              <a:tblPr>
                <a:tableStyleId>{BDBED569-4797-4DF1-A0F4-6AAB3CD982D8}</a:tableStyleId>
              </a:tblPr>
              <a:tblGrid>
                <a:gridCol w="3147850">
                  <a:extLst>
                    <a:ext uri="{9D8B030D-6E8A-4147-A177-3AD203B41FA5}">
                      <a16:colId xmlns:a16="http://schemas.microsoft.com/office/drawing/2014/main" val="168006902"/>
                    </a:ext>
                  </a:extLst>
                </a:gridCol>
                <a:gridCol w="4227994">
                  <a:extLst>
                    <a:ext uri="{9D8B030D-6E8A-4147-A177-3AD203B41FA5}">
                      <a16:colId xmlns:a16="http://schemas.microsoft.com/office/drawing/2014/main" val="226199300"/>
                    </a:ext>
                  </a:extLst>
                </a:gridCol>
                <a:gridCol w="2047131">
                  <a:extLst>
                    <a:ext uri="{9D8B030D-6E8A-4147-A177-3AD203B41FA5}">
                      <a16:colId xmlns:a16="http://schemas.microsoft.com/office/drawing/2014/main" val="2852383516"/>
                    </a:ext>
                  </a:extLst>
                </a:gridCol>
                <a:gridCol w="2036843">
                  <a:extLst>
                    <a:ext uri="{9D8B030D-6E8A-4147-A177-3AD203B41FA5}">
                      <a16:colId xmlns:a16="http://schemas.microsoft.com/office/drawing/2014/main" val="1320489265"/>
                    </a:ext>
                  </a:extLst>
                </a:gridCol>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488590">
                <a:tc rowSpan="2">
                  <a:txBody>
                    <a:bodyPr/>
                    <a:lstStyle/>
                    <a:p>
                      <a:pPr algn="l">
                        <a:lnSpc>
                          <a:spcPct val="107000"/>
                        </a:lnSpc>
                        <a:spcAft>
                          <a:spcPts val="0"/>
                        </a:spcAft>
                      </a:pPr>
                      <a:r>
                        <a:rPr lang="tr-TR" sz="1200" b="1" dirty="0">
                          <a:solidFill>
                            <a:srgbClr val="C00000"/>
                          </a:solidFill>
                          <a:effectLst/>
                          <a:latin typeface="+mn-lt"/>
                        </a:rPr>
                        <a:t> Mülkiyet</a:t>
                      </a:r>
                      <a:r>
                        <a:rPr lang="tr-TR" sz="1200" b="1" baseline="0" dirty="0">
                          <a:solidFill>
                            <a:srgbClr val="C00000"/>
                          </a:solidFill>
                          <a:effectLst/>
                          <a:latin typeface="+mn-lt"/>
                        </a:rPr>
                        <a:t> Koruma ve Güvenlik</a:t>
                      </a:r>
                    </a:p>
                  </a:txBody>
                  <a:tcPr marL="3810" marR="3810" marT="3810" marB="0" anchor="ctr"/>
                </a:tc>
                <a:tc>
                  <a:txBody>
                    <a:bodyPr/>
                    <a:lstStyle/>
                    <a:p>
                      <a:pPr algn="l">
                        <a:lnSpc>
                          <a:spcPct val="107000"/>
                        </a:lnSpc>
                        <a:spcAft>
                          <a:spcPts val="0"/>
                        </a:spcAft>
                      </a:pPr>
                      <a:r>
                        <a:rPr lang="tr-TR" sz="1200" b="1" dirty="0">
                          <a:solidFill>
                            <a:srgbClr val="0066FF"/>
                          </a:solidFill>
                          <a:effectLst/>
                          <a:latin typeface="+mn-lt"/>
                          <a:ea typeface="+mn-ea"/>
                          <a:cs typeface="+mn-cs"/>
                        </a:rPr>
                        <a:t>Sivil</a:t>
                      </a:r>
                      <a:r>
                        <a:rPr lang="tr-TR" sz="1200" b="1" baseline="0" dirty="0">
                          <a:solidFill>
                            <a:srgbClr val="0066FF"/>
                          </a:solidFill>
                          <a:effectLst/>
                          <a:latin typeface="+mn-lt"/>
                          <a:ea typeface="+mn-ea"/>
                          <a:cs typeface="+mn-cs"/>
                        </a:rPr>
                        <a:t> Savunma ve İtfaiyecilik</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chemeClr val="tx1"/>
                          </a:solidFill>
                          <a:effectLst/>
                          <a:latin typeface="+mn-lt"/>
                        </a:rPr>
                        <a:t> 1/0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 3/0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232195">
                <a:tc vMerge="1">
                  <a:txBody>
                    <a:bodyPr/>
                    <a:lstStyle/>
                    <a:p>
                      <a:endParaRPr dirty="0"/>
                    </a:p>
                  </a:txBody>
                  <a:tcPr marL="3810" marR="3810" marT="3810" marB="0" anchor="ctr"/>
                </a:tc>
                <a:tc>
                  <a:txBody>
                    <a:bodyPr/>
                    <a:lstStyle/>
                    <a:p>
                      <a:pPr algn="l">
                        <a:lnSpc>
                          <a:spcPct val="107000"/>
                        </a:lnSpc>
                        <a:spcAft>
                          <a:spcPts val="0"/>
                        </a:spcAft>
                      </a:pPr>
                      <a:r>
                        <a:rPr lang="tr-TR" sz="1200" b="1" dirty="0">
                          <a:solidFill>
                            <a:srgbClr val="0066FF"/>
                          </a:solidFill>
                          <a:effectLst/>
                          <a:latin typeface="+mn-lt"/>
                        </a:rPr>
                        <a:t>Acil Durum ve</a:t>
                      </a:r>
                      <a:r>
                        <a:rPr lang="tr-TR" sz="1200" b="1" baseline="0" dirty="0">
                          <a:solidFill>
                            <a:srgbClr val="0066FF"/>
                          </a:solidFill>
                          <a:effectLst/>
                          <a:latin typeface="+mn-lt"/>
                        </a:rPr>
                        <a:t> Afet Yönetimi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chemeClr val="tx1"/>
                          </a:solidFill>
                          <a:effectLst/>
                          <a:latin typeface="+mn-lt"/>
                        </a:rPr>
                        <a:t> 2/0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chemeClr val="tx1"/>
                          </a:solidFill>
                          <a:effectLst/>
                          <a:latin typeface="+mn-lt"/>
                        </a:rPr>
                        <a:t>  0/0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494593">
                <a:tc>
                  <a:txBody>
                    <a:bodyPr/>
                    <a:lstStyle/>
                    <a:p>
                      <a:pPr algn="l">
                        <a:lnSpc>
                          <a:spcPct val="107000"/>
                        </a:lnSpc>
                      </a:pPr>
                      <a:r>
                        <a:rPr lang="tr-TR" sz="1200" b="1" dirty="0">
                          <a:solidFill>
                            <a:srgbClr val="C00000"/>
                          </a:solidFill>
                          <a:effectLst/>
                          <a:latin typeface="+mn-lt"/>
                          <a:cs typeface="Times New Roman" panose="02020603050405020304" pitchFamily="18" charset="0"/>
                        </a:rPr>
                        <a:t>Hukuk Bölümü</a:t>
                      </a:r>
                    </a:p>
                  </a:txBody>
                  <a:tcPr marL="3810" marR="3810" marT="3810" marB="0" anchor="ctr"/>
                </a:tc>
                <a:tc>
                  <a:txBody>
                    <a:bodyPr/>
                    <a:lstStyle/>
                    <a:p>
                      <a:pPr algn="l">
                        <a:lnSpc>
                          <a:spcPct val="107000"/>
                        </a:lnSpc>
                        <a:spcAft>
                          <a:spcPts val="0"/>
                        </a:spcAft>
                      </a:pPr>
                      <a:r>
                        <a:rPr lang="tr-TR" sz="1200" b="1" dirty="0">
                          <a:solidFill>
                            <a:srgbClr val="0066FF"/>
                          </a:solidFill>
                          <a:effectLst/>
                          <a:latin typeface="+mn-lt"/>
                          <a:ea typeface="+mn-ea"/>
                          <a:cs typeface="+mn-cs"/>
                        </a:rPr>
                        <a:t>Mahkeme</a:t>
                      </a:r>
                      <a:r>
                        <a:rPr lang="tr-TR" sz="1200" b="1" baseline="0" dirty="0">
                          <a:solidFill>
                            <a:srgbClr val="0066FF"/>
                          </a:solidFill>
                          <a:effectLst/>
                          <a:latin typeface="+mn-lt"/>
                          <a:ea typeface="+mn-ea"/>
                          <a:cs typeface="+mn-cs"/>
                        </a:rPr>
                        <a:t> Büro Hizmetleri</a:t>
                      </a:r>
                      <a:endParaRPr lang="tr-TR" sz="1200" b="1" dirty="0">
                        <a:solidFill>
                          <a:srgbClr val="0066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chemeClr val="tx1"/>
                          </a:solidFill>
                          <a:effectLst/>
                          <a:latin typeface="+mn-lt"/>
                        </a:rPr>
                        <a:t> 0/0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 1/0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4100932"/>
                  </a:ext>
                </a:extLst>
              </a:tr>
              <a:tr h="488590">
                <a:tc>
                  <a:txBody>
                    <a:bodyPr/>
                    <a:lstStyle/>
                    <a:p>
                      <a:pPr algn="ctr">
                        <a:lnSpc>
                          <a:spcPct val="107000"/>
                        </a:lnSpc>
                        <a:spcAft>
                          <a:spcPts val="0"/>
                        </a:spcAft>
                      </a:pPr>
                      <a:r>
                        <a:rPr lang="tr-TR" sz="1200" b="1" dirty="0">
                          <a:solidFill>
                            <a:srgbClr val="FF0000"/>
                          </a:solidFill>
                          <a:effectLst/>
                          <a:latin typeface="+mn-lt"/>
                        </a:rPr>
                        <a:t> TOPLAM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chemeClr val="tx1"/>
                          </a:solidFill>
                          <a:effectLst/>
                          <a:latin typeface="+mn-lt"/>
                        </a:rPr>
                        <a:t> 3/0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 4/0</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20048010"/>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ACİL DURUM VE AFET YÖNETİMİ</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1200" b="1" dirty="0">
                          <a:effectLst/>
                          <a:latin typeface="+mn-lt"/>
                        </a:rPr>
                        <a:t>Zorunlu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 28</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30 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İçi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 33</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31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1200" b="1" dirty="0">
                          <a:effectLst/>
                          <a:latin typeface="+mn-lt"/>
                        </a:rPr>
                        <a:t>Seçmeli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 12</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12 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Dışı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18</a:t>
                      </a: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16</a:t>
                      </a: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40</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 42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51</a:t>
                      </a:r>
                    </a:p>
                  </a:txBody>
                  <a:tcPr marL="0" marR="0" marT="0" marB="0" anchor="ctr"/>
                </a:tc>
                <a:tc>
                  <a:txBody>
                    <a:bodyPr/>
                    <a:lstStyle/>
                    <a:p>
                      <a:pPr marL="36000" algn="ctr">
                        <a:lnSpc>
                          <a:spcPct val="100000"/>
                        </a:lnSpc>
                        <a:spcAft>
                          <a:spcPts val="0"/>
                        </a:spcAft>
                      </a:pPr>
                      <a:r>
                        <a:rPr lang="tr-TR" sz="1200" b="1" dirty="0">
                          <a:solidFill>
                            <a:srgbClr val="FF0000"/>
                          </a:solidFill>
                          <a:effectLst/>
                          <a:latin typeface="+mn-lt"/>
                        </a:rPr>
                        <a:t> 47</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1200" b="1" dirty="0">
                          <a:effectLst/>
                          <a:latin typeface="+mn-lt"/>
                        </a:rPr>
                        <a:t>Zorunlu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81</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83 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İçi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 88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84</a:t>
                      </a: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1200" b="1" dirty="0">
                          <a:effectLst/>
                          <a:latin typeface="+mn-lt"/>
                        </a:rPr>
                        <a:t>Seçmeli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24</a:t>
                      </a:r>
                    </a:p>
                  </a:txBody>
                  <a:tcPr marL="3175" marR="3175" marT="3175" marB="0" anchor="ctr"/>
                </a:tc>
                <a:tc>
                  <a:txBody>
                    <a:bodyPr/>
                    <a:lstStyle/>
                    <a:p>
                      <a:pPr marL="72000" algn="ctr">
                        <a:lnSpc>
                          <a:spcPct val="100000"/>
                        </a:lnSpc>
                        <a:spcAft>
                          <a:spcPts val="0"/>
                        </a:spcAft>
                      </a:pPr>
                      <a:r>
                        <a:rPr lang="tr-TR" sz="1200" b="1" dirty="0">
                          <a:effectLst/>
                          <a:latin typeface="+mn-lt"/>
                        </a:rPr>
                        <a:t>24</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Dışı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 34</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33</a:t>
                      </a: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 105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 107</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 </a:t>
                      </a:r>
                      <a:r>
                        <a:rPr lang="tr-TR" sz="1200" b="1" dirty="0">
                          <a:solidFill>
                            <a:srgbClr val="FF0000"/>
                          </a:solidFill>
                          <a:effectLst/>
                          <a:latin typeface="+mn-lt"/>
                        </a:rPr>
                        <a:t>122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 </a:t>
                      </a:r>
                      <a:r>
                        <a:rPr lang="tr-TR" sz="1200" b="1" dirty="0">
                          <a:solidFill>
                            <a:srgbClr val="FF0000"/>
                          </a:solidFill>
                          <a:effectLst/>
                          <a:latin typeface="+mn-lt"/>
                        </a:rPr>
                        <a:t>117</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1200" b="1" dirty="0">
                          <a:effectLst/>
                          <a:latin typeface="+mn-lt"/>
                        </a:rPr>
                        <a:t>Zorunlu Ders AKTS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 84</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84 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İçi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rPr>
                        <a:t>106 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94</a:t>
                      </a: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1200" b="1">
                          <a:effectLst/>
                          <a:latin typeface="+mn-lt"/>
                        </a:rPr>
                        <a:t>Seçmeli Ders AKTS Toplamı</a:t>
                      </a:r>
                      <a:endParaRPr lang="tr-TR" sz="1200" b="1">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 36</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200" b="1" dirty="0">
                          <a:effectLst/>
                          <a:latin typeface="+mn-lt"/>
                        </a:rPr>
                        <a:t>36</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1200" b="1" dirty="0">
                          <a:effectLst/>
                          <a:latin typeface="+mn-lt"/>
                        </a:rPr>
                        <a:t>Alan Dışı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47</a:t>
                      </a:r>
                    </a:p>
                  </a:txBody>
                  <a:tcPr marL="0" marR="0" marT="0" marB="0" anchor="ctr"/>
                </a:tc>
                <a:tc>
                  <a:txBody>
                    <a:bodyPr/>
                    <a:lstStyle/>
                    <a:p>
                      <a:pPr marL="36000" algn="ctr">
                        <a:lnSpc>
                          <a:spcPct val="100000"/>
                        </a:lnSpc>
                        <a:spcAft>
                          <a:spcPts val="0"/>
                        </a:spcAft>
                      </a:pPr>
                      <a:r>
                        <a:rPr lang="tr-TR" sz="1200" b="1" dirty="0">
                          <a:effectLst/>
                          <a:latin typeface="+mn-lt"/>
                          <a:ea typeface="Calibri" panose="020F0502020204030204" pitchFamily="34" charset="0"/>
                          <a:cs typeface="Times New Roman" panose="02020603050405020304" pitchFamily="18" charset="0"/>
                        </a:rPr>
                        <a:t>44</a:t>
                      </a: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 120</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1200" b="1" dirty="0">
                          <a:solidFill>
                            <a:srgbClr val="FF0000"/>
                          </a:solidFill>
                          <a:effectLst/>
                          <a:latin typeface="+mn-lt"/>
                        </a:rPr>
                        <a:t>120 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solidFill>
                            <a:srgbClr val="FF0000"/>
                          </a:solidFill>
                          <a:effectLst/>
                          <a:latin typeface="+mn-lt"/>
                        </a:rPr>
                        <a:t>153</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138</a:t>
                      </a: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42</a:t>
            </a:fld>
            <a:endParaRPr lang="tr-TR"/>
          </a:p>
        </p:txBody>
      </p:sp>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p:cNvGraphicFramePr>
            <a:graphicFrameLocks noGrp="1"/>
          </p:cNvGraphicFramePr>
          <p:nvPr>
            <p:extLst>
              <p:ext uri="{D42A27DB-BD31-4B8C-83A1-F6EECF244321}">
                <p14:modId xmlns:p14="http://schemas.microsoft.com/office/powerpoint/2010/main" val="1449983203"/>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SİVİL SAVUNMA VE İTFAİYECİLİK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highlight>
                            <a:srgbClr val="0000FF"/>
                          </a:highlight>
                          <a:latin typeface="+mn-lt"/>
                        </a:rPr>
                        <a:t> </a:t>
                      </a:r>
                      <a:endParaRPr lang="tr-TR" sz="1200" b="1" dirty="0">
                        <a:solidFill>
                          <a:srgbClr val="FF0000"/>
                        </a:solidFill>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200" b="1" dirty="0">
                          <a:effectLst/>
                          <a:latin typeface="+mn-lt"/>
                        </a:rPr>
                        <a:t>Zorunlu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28 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28</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rPr>
                        <a:t>31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31</a:t>
                      </a:r>
                    </a:p>
                  </a:txBody>
                  <a:tcPr marL="0" marR="0" marT="0" marB="0" anchor="ctr"/>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200" b="1" dirty="0">
                          <a:effectLst/>
                          <a:latin typeface="+mn-lt"/>
                        </a:rPr>
                        <a:t>Seçmeli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10 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10</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rPr>
                        <a:t>17</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17</a:t>
                      </a:r>
                    </a:p>
                  </a:txBody>
                  <a:tcPr marL="0" marR="0" marT="0" marB="0" anchor="ctr"/>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38</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38</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solidFill>
                            <a:srgbClr val="FF0000"/>
                          </a:solidFill>
                          <a:effectLst/>
                          <a:highlight>
                            <a:srgbClr val="0000FF"/>
                          </a:highlight>
                          <a:latin typeface="+mn-lt"/>
                        </a:rPr>
                        <a:t> </a:t>
                      </a:r>
                      <a:endParaRPr lang="tr-TR" sz="1200" b="1" dirty="0">
                        <a:solidFill>
                          <a:srgbClr val="FF0000"/>
                        </a:solidFill>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48</a:t>
                      </a: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48</a:t>
                      </a:r>
                    </a:p>
                  </a:txBody>
                  <a:tcPr marL="0" marR="0" marT="0" marB="0" anchor="ctr"/>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200" b="1" dirty="0">
                          <a:effectLst/>
                          <a:latin typeface="+mn-lt"/>
                        </a:rPr>
                        <a:t>Zorunlu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78</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78</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84</a:t>
                      </a: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84</a:t>
                      </a:r>
                    </a:p>
                  </a:txBody>
                  <a:tcPr marL="0" marR="0" marT="0" marB="0" anchor="ctr"/>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200" b="1" dirty="0">
                          <a:effectLst/>
                          <a:latin typeface="+mn-lt"/>
                        </a:rPr>
                        <a:t>Seçmeli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20</a:t>
                      </a:r>
                    </a:p>
                  </a:txBody>
                  <a:tcPr marL="3175" marR="3175" marT="3175" marB="0" anchor="ctr"/>
                </a:tc>
                <a:tc>
                  <a:txBody>
                    <a:bodyPr/>
                    <a:lstStyle/>
                    <a:p>
                      <a:pPr marL="72000" algn="ctr">
                        <a:lnSpc>
                          <a:spcPct val="107000"/>
                        </a:lnSpc>
                        <a:spcAft>
                          <a:spcPts val="0"/>
                        </a:spcAft>
                      </a:pPr>
                      <a:r>
                        <a:rPr lang="tr-TR" sz="1200" b="1" dirty="0">
                          <a:effectLst/>
                          <a:latin typeface="+mn-lt"/>
                        </a:rPr>
                        <a:t>20</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32</a:t>
                      </a: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32</a:t>
                      </a:r>
                    </a:p>
                  </a:txBody>
                  <a:tcPr marL="0" marR="0" marT="0" marB="0" anchor="ctr"/>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 98</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98</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solidFill>
                            <a:srgbClr val="FF0000"/>
                          </a:solidFill>
                          <a:effectLst/>
                          <a:highlight>
                            <a:srgbClr val="0000FF"/>
                          </a:highlight>
                          <a:latin typeface="+mn-lt"/>
                        </a:rPr>
                        <a:t> </a:t>
                      </a:r>
                      <a:endParaRPr lang="tr-TR" sz="1200" b="1" dirty="0">
                        <a:solidFill>
                          <a:srgbClr val="FF0000"/>
                        </a:solidFill>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116</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116</a:t>
                      </a:r>
                    </a:p>
                  </a:txBody>
                  <a:tcPr marL="0" marR="0" marT="0" marB="0" anchor="ctr"/>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200" b="1" dirty="0">
                          <a:effectLst/>
                          <a:latin typeface="+mn-lt"/>
                        </a:rPr>
                        <a:t>Zorunlu Ders AKTS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90</a:t>
                      </a:r>
                    </a:p>
                  </a:txBody>
                  <a:tcPr marL="3175" marR="3175" marT="3175" marB="0" anchor="ctr"/>
                </a:tc>
                <a:tc>
                  <a:txBody>
                    <a:bodyPr/>
                    <a:lstStyle/>
                    <a:p>
                      <a:pPr marL="72000" algn="ctr">
                        <a:lnSpc>
                          <a:spcPct val="107000"/>
                        </a:lnSpc>
                        <a:spcAft>
                          <a:spcPts val="0"/>
                        </a:spcAft>
                      </a:pPr>
                      <a:r>
                        <a:rPr lang="tr-TR" sz="1200" b="1" dirty="0">
                          <a:effectLst/>
                          <a:latin typeface="+mn-lt"/>
                        </a:rPr>
                        <a:t>90</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106</a:t>
                      </a: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106</a:t>
                      </a:r>
                    </a:p>
                  </a:txBody>
                  <a:tcPr marL="0" marR="0" marT="0" marB="0" anchor="ctr"/>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200" b="1" dirty="0">
                          <a:effectLst/>
                          <a:latin typeface="+mn-lt"/>
                        </a:rPr>
                        <a:t>Seçmeli Ders AKTS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30</a:t>
                      </a:r>
                    </a:p>
                  </a:txBody>
                  <a:tcPr marL="3175" marR="3175" marT="3175" marB="0" anchor="ctr"/>
                </a:tc>
                <a:tc>
                  <a:txBody>
                    <a:bodyPr/>
                    <a:lstStyle/>
                    <a:p>
                      <a:pPr marL="72000" algn="ctr">
                        <a:lnSpc>
                          <a:spcPct val="107000"/>
                        </a:lnSpc>
                        <a:spcAft>
                          <a:spcPts val="0"/>
                        </a:spcAft>
                      </a:pPr>
                      <a:r>
                        <a:rPr lang="tr-TR" sz="1200" b="1" dirty="0">
                          <a:effectLst/>
                          <a:latin typeface="+mn-lt"/>
                        </a:rPr>
                        <a:t>30</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highlight>
                            <a:srgbClr val="0000FF"/>
                          </a:highlight>
                          <a:latin typeface="+mn-lt"/>
                        </a:rPr>
                        <a:t> </a:t>
                      </a:r>
                      <a:endParaRPr lang="tr-TR" sz="1200" b="1" dirty="0">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44</a:t>
                      </a:r>
                    </a:p>
                  </a:txBody>
                  <a:tcPr marL="0" marR="0" marT="0" marB="0" anchor="ctr"/>
                </a:tc>
                <a:tc>
                  <a:txBody>
                    <a:bodyPr/>
                    <a:lstStyle/>
                    <a:p>
                      <a:pPr marL="72000" algn="ctr">
                        <a:lnSpc>
                          <a:spcPct val="107000"/>
                        </a:lnSpc>
                        <a:spcAft>
                          <a:spcPts val="0"/>
                        </a:spcAft>
                      </a:pPr>
                      <a:r>
                        <a:rPr lang="tr-TR" sz="1200" b="1" dirty="0">
                          <a:effectLst/>
                          <a:latin typeface="+mn-lt"/>
                        </a:rPr>
                        <a:t> 44</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120</a:t>
                      </a: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120</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solidFill>
                            <a:srgbClr val="FF0000"/>
                          </a:solidFill>
                          <a:effectLst/>
                          <a:highlight>
                            <a:srgbClr val="0000FF"/>
                          </a:highlight>
                          <a:latin typeface="+mn-lt"/>
                        </a:rPr>
                        <a:t> </a:t>
                      </a:r>
                      <a:endParaRPr lang="tr-TR" sz="1200" b="1" dirty="0">
                        <a:solidFill>
                          <a:srgbClr val="FF0000"/>
                        </a:solidFill>
                        <a:effectLst/>
                        <a:highlight>
                          <a:srgbClr val="0000FF"/>
                        </a:highligh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150</a:t>
                      </a: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150 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3577271"/>
                  </a:ext>
                </a:extLst>
              </a:tr>
            </a:tbl>
          </a:graphicData>
        </a:graphic>
      </p:graphicFrame>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4162602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F2351-7038-175A-9C10-3105DE8B49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E0DE6CF-1EDF-A055-8FED-FAC2DD78C103}"/>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7951C08E-3877-43C7-142D-3973D1D90F6D}"/>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E0986191-D60F-4BA7-10CC-C55BBD24E490}"/>
              </a:ext>
            </a:extLst>
          </p:cNvPr>
          <p:cNvSpPr>
            <a:spLocks noGrp="1"/>
          </p:cNvSpPr>
          <p:nvPr>
            <p:ph type="sldNum" sz="quarter" idx="12"/>
          </p:nvPr>
        </p:nvSpPr>
        <p:spPr/>
        <p:txBody>
          <a:bodyPr/>
          <a:lstStyle/>
          <a:p>
            <a:fld id="{15D42E69-0B45-4D6A-BDA9-8F9042B0111B}" type="slidenum">
              <a:rPr lang="tr-TR" smtClean="0"/>
              <a:pPr/>
              <a:t>43</a:t>
            </a:fld>
            <a:endParaRPr lang="tr-TR"/>
          </a:p>
        </p:txBody>
      </p:sp>
      <p:sp>
        <p:nvSpPr>
          <p:cNvPr id="6" name="Metin kutusu 5">
            <a:extLst>
              <a:ext uri="{FF2B5EF4-FFF2-40B4-BE49-F238E27FC236}">
                <a16:creationId xmlns:a16="http://schemas.microsoft.com/office/drawing/2014/main" id="{6E4C8570-2D6A-5A11-EA21-4FBA5BF0A562}"/>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a:extLst>
              <a:ext uri="{FF2B5EF4-FFF2-40B4-BE49-F238E27FC236}">
                <a16:creationId xmlns:a16="http://schemas.microsoft.com/office/drawing/2014/main" id="{03E80587-3B05-6297-0340-A77B2D520DCB}"/>
              </a:ext>
            </a:extLst>
          </p:cNvPr>
          <p:cNvGraphicFramePr>
            <a:graphicFrameLocks noGrp="1"/>
          </p:cNvGraphicFramePr>
          <p:nvPr>
            <p:extLst>
              <p:ext uri="{D42A27DB-BD31-4B8C-83A1-F6EECF244321}">
                <p14:modId xmlns:p14="http://schemas.microsoft.com/office/powerpoint/2010/main" val="3732076104"/>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MAHKEME BÜRO HİZMETLERİ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200" b="1" dirty="0">
                          <a:solidFill>
                            <a:srgbClr val="FF0000"/>
                          </a:solidFill>
                          <a:effectLst/>
                          <a:latin typeface="+mn-lt"/>
                        </a:rPr>
                        <a:t>Ders Türü</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2024</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2025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200" b="1" dirty="0">
                          <a:effectLst/>
                          <a:latin typeface="+mn-lt"/>
                        </a:rPr>
                        <a:t>Zorunlu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26</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25 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28</a:t>
                      </a: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25</a:t>
                      </a:r>
                    </a:p>
                  </a:txBody>
                  <a:tcPr marL="0" marR="0" marT="0" marB="0" anchor="ctr"/>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200" b="1" dirty="0">
                          <a:effectLst/>
                          <a:latin typeface="+mn-lt"/>
                        </a:rPr>
                        <a:t>Seçmeli Ders Sayısı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11</a:t>
                      </a: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11</a:t>
                      </a:r>
                    </a:p>
                  </a:txBody>
                  <a:tcPr marL="3175" marR="3175" marT="3175" marB="0" anchor="ctr"/>
                </a:tc>
                <a:tc>
                  <a:txBody>
                    <a:bodyPr/>
                    <a:lstStyle/>
                    <a:p>
                      <a:pPr marL="72000">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Sayısı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12</a:t>
                      </a:r>
                    </a:p>
                  </a:txBody>
                  <a:tcPr marL="0" marR="0" marT="0" marB="0" anchor="ctr"/>
                </a:tc>
                <a:tc>
                  <a:txBody>
                    <a:bodyPr/>
                    <a:lstStyle/>
                    <a:p>
                      <a:pPr marL="72000" algn="ctr">
                        <a:lnSpc>
                          <a:spcPct val="107000"/>
                        </a:lnSpc>
                        <a:spcAft>
                          <a:spcPts val="0"/>
                        </a:spcAft>
                      </a:pPr>
                      <a:r>
                        <a:rPr lang="tr-TR" sz="1200" b="1" dirty="0">
                          <a:effectLst/>
                          <a:latin typeface="+mn-lt"/>
                        </a:rPr>
                        <a:t>12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37</a:t>
                      </a: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37</a:t>
                      </a:r>
                    </a:p>
                  </a:txBody>
                  <a:tcPr marL="3175" marR="3175" marT="3175" marB="0" anchor="ctr"/>
                </a:tc>
                <a:tc>
                  <a:txBody>
                    <a:bodyPr/>
                    <a:lstStyle/>
                    <a:p>
                      <a:pPr marL="72000">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40</a:t>
                      </a: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40</a:t>
                      </a: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200" b="1" dirty="0">
                          <a:effectLst/>
                          <a:latin typeface="+mn-lt"/>
                        </a:rPr>
                        <a:t>Zorunlu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70</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rPr>
                        <a:t>70 </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rPr>
                        <a:t>78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rPr>
                        <a:t>78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200" b="1" dirty="0">
                          <a:effectLst/>
                          <a:latin typeface="+mn-lt"/>
                        </a:rPr>
                        <a:t>Seçmeli Ders Saati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22</a:t>
                      </a: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22</a:t>
                      </a:r>
                    </a:p>
                  </a:txBody>
                  <a:tcPr marL="3175" marR="3175" marT="3175" marB="0" anchor="ctr"/>
                </a:tc>
                <a:tc>
                  <a:txBody>
                    <a:bodyPr/>
                    <a:lstStyle/>
                    <a:p>
                      <a:pPr marL="72000">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Saati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24</a:t>
                      </a: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24</a:t>
                      </a:r>
                    </a:p>
                  </a:txBody>
                  <a:tcPr marL="0" marR="0" marT="0" marB="0" anchor="ctr"/>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92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92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102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102</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200" b="1" dirty="0">
                          <a:effectLst/>
                          <a:latin typeface="+mn-lt"/>
                        </a:rPr>
                        <a:t>Zorunlu Ders AKTS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87</a:t>
                      </a:r>
                    </a:p>
                  </a:txBody>
                  <a:tcPr marL="3175" marR="3175" marT="3175" marB="0" anchor="ctr"/>
                </a:tc>
                <a:tc>
                  <a:txBody>
                    <a:bodyPr/>
                    <a:lstStyle/>
                    <a:p>
                      <a:pPr marL="72000" algn="ctr">
                        <a:lnSpc>
                          <a:spcPct val="107000"/>
                        </a:lnSpc>
                        <a:spcAft>
                          <a:spcPts val="0"/>
                        </a:spcAft>
                      </a:pPr>
                      <a:r>
                        <a:rPr lang="tr-TR" sz="1200" b="1" dirty="0">
                          <a:effectLst/>
                          <a:latin typeface="+mn-lt"/>
                        </a:rPr>
                        <a:t>87</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İçi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106</a:t>
                      </a:r>
                    </a:p>
                  </a:txBody>
                  <a:tcPr marL="0" marR="0" marT="0" marB="0" anchor="ctr"/>
                </a:tc>
                <a:tc>
                  <a:txBody>
                    <a:bodyPr/>
                    <a:lstStyle/>
                    <a:p>
                      <a:pPr marL="72000"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200" b="1" dirty="0">
                          <a:effectLst/>
                          <a:latin typeface="+mn-lt"/>
                        </a:rPr>
                        <a:t>Seçmeli Ders AKTS Toplamı</a:t>
                      </a:r>
                      <a:endParaRPr lang="tr-TR" sz="12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33</a:t>
                      </a:r>
                    </a:p>
                  </a:txBody>
                  <a:tcPr marL="3175" marR="3175" marT="3175" marB="0" anchor="ctr"/>
                </a:tc>
                <a:tc>
                  <a:txBody>
                    <a:bodyPr/>
                    <a:lstStyle/>
                    <a:p>
                      <a:pPr marL="72000"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33</a:t>
                      </a:r>
                    </a:p>
                  </a:txBody>
                  <a:tcPr marL="3175" marR="3175" marT="3175" marB="0" anchor="ctr"/>
                </a:tc>
                <a:tc>
                  <a:txBody>
                    <a:bodyPr/>
                    <a:lstStyle/>
                    <a:p>
                      <a:pPr marL="72000">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200" b="1" dirty="0">
                          <a:effectLst/>
                          <a:latin typeface="+mn-lt"/>
                        </a:rPr>
                        <a:t>Alan Dışı Ders AKTS Toplamı</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effectLst/>
                          <a:latin typeface="+mn-lt"/>
                        </a:rPr>
                        <a:t> 29</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rPr>
                        <a:t>120</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200" b="1" dirty="0">
                          <a:solidFill>
                            <a:srgbClr val="FF0000"/>
                          </a:solidFill>
                          <a:effectLst/>
                          <a:latin typeface="+mn-lt"/>
                          <a:ea typeface="Calibri" panose="020F0502020204030204" pitchFamily="34" charset="0"/>
                          <a:cs typeface="Times New Roman" panose="02020603050405020304" pitchFamily="18" charset="0"/>
                        </a:rPr>
                        <a:t>120</a:t>
                      </a:r>
                    </a:p>
                  </a:txBody>
                  <a:tcPr marL="3175" marR="3175" marT="3175" marB="0" anchor="ctr"/>
                </a:tc>
                <a:tc>
                  <a:txBody>
                    <a:bodyPr/>
                    <a:lstStyle/>
                    <a:p>
                      <a:pPr marL="72000">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135</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3577271"/>
                  </a:ext>
                </a:extLst>
              </a:tr>
            </a:tbl>
          </a:graphicData>
        </a:graphic>
      </p:graphicFrame>
      <p:pic>
        <p:nvPicPr>
          <p:cNvPr id="8" name="Resim 7">
            <a:extLst>
              <a:ext uri="{FF2B5EF4-FFF2-40B4-BE49-F238E27FC236}">
                <a16:creationId xmlns:a16="http://schemas.microsoft.com/office/drawing/2014/main" id="{099EBAAA-906B-C3D3-F194-811D84B353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20637575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44</a:t>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p>
        </p:txBody>
      </p:sp>
      <p:graphicFrame>
        <p:nvGraphicFramePr>
          <p:cNvPr id="7" name="Tablo 6"/>
          <p:cNvGraphicFramePr>
            <a:graphicFrameLocks noGrp="1"/>
          </p:cNvGraphicFramePr>
          <p:nvPr>
            <p:extLst>
              <p:ext uri="{D42A27DB-BD31-4B8C-83A1-F6EECF244321}">
                <p14:modId xmlns:p14="http://schemas.microsoft.com/office/powerpoint/2010/main" val="4213844162"/>
              </p:ext>
            </p:extLst>
          </p:nvPr>
        </p:nvGraphicFramePr>
        <p:xfrm>
          <a:off x="388121" y="1943099"/>
          <a:ext cx="11407640" cy="2647214"/>
        </p:xfrm>
        <a:graphic>
          <a:graphicData uri="http://schemas.openxmlformats.org/drawingml/2006/table">
            <a:tbl>
              <a:tblPr firstRow="1" firstCol="1" lastRow="1" lastCol="1" bandRow="1" bandCol="1">
                <a:tableStyleId>{BDBED569-4797-4DF1-A0F4-6AAB3CD982D8}</a:tableStyleId>
              </a:tblPr>
              <a:tblGrid>
                <a:gridCol w="1837494">
                  <a:extLst>
                    <a:ext uri="{9D8B030D-6E8A-4147-A177-3AD203B41FA5}">
                      <a16:colId xmlns:a16="http://schemas.microsoft.com/office/drawing/2014/main" val="396729521"/>
                    </a:ext>
                  </a:extLst>
                </a:gridCol>
                <a:gridCol w="238216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3">
                  <a:txBody>
                    <a:bodyPr/>
                    <a:lstStyle/>
                    <a:p>
                      <a:pPr>
                        <a:lnSpc>
                          <a:spcPct val="107000"/>
                        </a:lnSpc>
                        <a:spcAft>
                          <a:spcPts val="800"/>
                        </a:spcAft>
                      </a:pPr>
                      <a:r>
                        <a:rPr lang="tr-TR" sz="1400" b="0" dirty="0">
                          <a:effectLst/>
                        </a:rPr>
                        <a:t> Sivil</a:t>
                      </a:r>
                      <a:r>
                        <a:rPr lang="tr-TR" sz="1400" b="0" baseline="0" dirty="0">
                          <a:effectLst/>
                        </a:rPr>
                        <a:t> Savunma ve İtfaiyecilik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600" b="1" dirty="0">
                          <a:effectLst/>
                        </a:rPr>
                        <a:t>Birinci Sınıf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r>
                        <a:rPr lang="tr-TR" sz="1600" b="1" dirty="0"/>
                        <a:t>21</a:t>
                      </a:r>
                    </a:p>
                  </a:txBody>
                  <a:tcPr marL="7620" marR="7620" marT="7620" marB="0" anchor="ctr"/>
                </a:tc>
                <a:tc>
                  <a:txBody>
                    <a:bodyPr/>
                    <a:lstStyle/>
                    <a:p>
                      <a:pPr algn="ctr"/>
                      <a:r>
                        <a:rPr lang="tr-TR" sz="1600" b="1" dirty="0"/>
                        <a:t>3</a:t>
                      </a:r>
                    </a:p>
                  </a:txBody>
                  <a:tcPr marL="0" marR="0" marT="0" marB="0" anchor="ctr"/>
                </a:tc>
                <a:tc>
                  <a:txBody>
                    <a:bodyPr/>
                    <a:lstStyle/>
                    <a:p>
                      <a:pPr algn="ctr"/>
                      <a:r>
                        <a:rPr lang="tr-TR" sz="1600" b="1" dirty="0"/>
                        <a:t>24</a:t>
                      </a:r>
                    </a:p>
                  </a:txBody>
                  <a:tcPr marL="0" marR="0" marT="0" marB="0" anchor="ctr"/>
                </a:tc>
                <a:tc>
                  <a:txBody>
                    <a:bodyPr/>
                    <a:lstStyle/>
                    <a:p>
                      <a:pPr algn="ctr">
                        <a:lnSpc>
                          <a:spcPct val="107000"/>
                        </a:lnSpc>
                        <a:spcAft>
                          <a:spcPts val="800"/>
                        </a:spcAft>
                      </a:pPr>
                      <a:r>
                        <a:rPr lang="tr-TR" sz="1600" b="1" dirty="0">
                          <a:effectLst/>
                        </a:rPr>
                        <a:t> 20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r>
                        <a:rPr lang="tr-TR" sz="1600" b="1" dirty="0"/>
                        <a:t>21</a:t>
                      </a:r>
                    </a:p>
                  </a:txBody>
                  <a:tcPr marL="7620" marR="7620" marT="7620" marB="0" anchor="ctr"/>
                </a:tc>
                <a:tc>
                  <a:txBody>
                    <a:bodyPr/>
                    <a:lstStyle/>
                    <a:p>
                      <a:pPr algn="ctr"/>
                      <a:r>
                        <a:rPr lang="tr-TR" sz="1600" b="1" dirty="0"/>
                        <a:t>3</a:t>
                      </a:r>
                    </a:p>
                  </a:txBody>
                  <a:tcPr marL="0" marR="0" marT="0" marB="0" anchor="ctr"/>
                </a:tc>
                <a:tc>
                  <a:txBody>
                    <a:bodyPr/>
                    <a:lstStyle/>
                    <a:p>
                      <a:pPr algn="ctr"/>
                      <a:r>
                        <a:rPr lang="tr-TR" sz="1600" b="1" dirty="0"/>
                        <a:t>24</a:t>
                      </a:r>
                    </a:p>
                  </a:txBody>
                  <a:tcPr marL="0" marR="0" marT="0" marB="0" anchor="ctr"/>
                </a:tc>
                <a:tc>
                  <a:txBody>
                    <a:bodyPr/>
                    <a:lstStyle/>
                    <a:p>
                      <a:pPr algn="ctr">
                        <a:lnSpc>
                          <a:spcPct val="107000"/>
                        </a:lnSpc>
                        <a:spcAft>
                          <a:spcPts val="800"/>
                        </a:spcAft>
                      </a:pPr>
                      <a:r>
                        <a:rPr lang="tr-TR" sz="1600" b="1" dirty="0">
                          <a:effectLst/>
                        </a:rPr>
                        <a:t> 20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27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600" b="1" dirty="0">
                          <a:effectLst/>
                        </a:rPr>
                        <a:t>İkinci Sınıf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19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4 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ea typeface="+mn-ea"/>
                          <a:cs typeface="+mn-cs"/>
                        </a:rPr>
                        <a:t>23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11 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rPr>
                        <a:t> 19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4 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ea typeface="+mn-ea"/>
                          <a:cs typeface="+mn-cs"/>
                        </a:rPr>
                        <a:t>23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11 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gn="r">
                        <a:lnSpc>
                          <a:spcPct val="107000"/>
                        </a:lnSpc>
                        <a:spcAft>
                          <a:spcPts val="800"/>
                        </a:spcAft>
                      </a:pPr>
                      <a:r>
                        <a:rPr lang="tr-TR" sz="1600" b="1" dirty="0">
                          <a:solidFill>
                            <a:srgbClr val="FF0000"/>
                          </a:solidFill>
                          <a:effectLst/>
                        </a:rPr>
                        <a:t>Toplam Saat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40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47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33 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18 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49 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rPr>
                        <a:t> 40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47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33 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18 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49 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3">
                  <a:txBody>
                    <a:bodyPr/>
                    <a:lstStyle/>
                    <a:p>
                      <a:pPr>
                        <a:lnSpc>
                          <a:spcPct val="107000"/>
                        </a:lnSpc>
                        <a:spcAft>
                          <a:spcPts val="800"/>
                        </a:spcAft>
                      </a:pPr>
                      <a:r>
                        <a:rPr lang="tr-TR" sz="1400" b="0" dirty="0">
                          <a:effectLst/>
                        </a:rPr>
                        <a:t> Acil Durum ve Afet Yönetimi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600" b="1" dirty="0">
                          <a:effectLst/>
                        </a:rPr>
                        <a:t>Birinci Sınıf</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25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0 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25 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22 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rPr>
                        <a:t>23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3 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26 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25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5 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30 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600" b="1" dirty="0">
                          <a:effectLst/>
                        </a:rPr>
                        <a:t>İkinci Sınıf</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18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26 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24 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rPr>
                        <a:t> 18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8 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26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6 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25 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gn="r">
                        <a:lnSpc>
                          <a:spcPct val="107000"/>
                        </a:lnSpc>
                        <a:spcAft>
                          <a:spcPts val="800"/>
                        </a:spcAft>
                      </a:pPr>
                      <a:r>
                        <a:rPr lang="tr-TR" sz="1600" b="1" dirty="0">
                          <a:solidFill>
                            <a:srgbClr val="FF0000"/>
                          </a:solidFill>
                          <a:effectLst/>
                        </a:rPr>
                        <a:t>Toplam Saat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43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51 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38 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53 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rPr>
                        <a:t>41 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11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52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44 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 11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rPr>
                        <a:t>55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3627162644"/>
              </p:ext>
            </p:extLst>
          </p:nvPr>
        </p:nvGraphicFramePr>
        <p:xfrm>
          <a:off x="388121" y="4590313"/>
          <a:ext cx="11407640" cy="954960"/>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50481191"/>
                    </a:ext>
                  </a:extLst>
                </a:gridCol>
                <a:gridCol w="2381418">
                  <a:extLst>
                    <a:ext uri="{9D8B030D-6E8A-4147-A177-3AD203B41FA5}">
                      <a16:colId xmlns:a16="http://schemas.microsoft.com/office/drawing/2014/main" val="2416113971"/>
                    </a:ext>
                  </a:extLst>
                </a:gridCol>
                <a:gridCol w="592530">
                  <a:extLst>
                    <a:ext uri="{9D8B030D-6E8A-4147-A177-3AD203B41FA5}">
                      <a16:colId xmlns:a16="http://schemas.microsoft.com/office/drawing/2014/main" val="1298557269"/>
                    </a:ext>
                  </a:extLst>
                </a:gridCol>
                <a:gridCol w="599807">
                  <a:extLst>
                    <a:ext uri="{9D8B030D-6E8A-4147-A177-3AD203B41FA5}">
                      <a16:colId xmlns:a16="http://schemas.microsoft.com/office/drawing/2014/main" val="2798555608"/>
                    </a:ext>
                  </a:extLst>
                </a:gridCol>
                <a:gridCol w="599807">
                  <a:extLst>
                    <a:ext uri="{9D8B030D-6E8A-4147-A177-3AD203B41FA5}">
                      <a16:colId xmlns:a16="http://schemas.microsoft.com/office/drawing/2014/main" val="1096928030"/>
                    </a:ext>
                  </a:extLst>
                </a:gridCol>
                <a:gridCol w="578788">
                  <a:extLst>
                    <a:ext uri="{9D8B030D-6E8A-4147-A177-3AD203B41FA5}">
                      <a16:colId xmlns:a16="http://schemas.microsoft.com/office/drawing/2014/main" val="2342995085"/>
                    </a:ext>
                  </a:extLst>
                </a:gridCol>
                <a:gridCol w="607891">
                  <a:extLst>
                    <a:ext uri="{9D8B030D-6E8A-4147-A177-3AD203B41FA5}">
                      <a16:colId xmlns:a16="http://schemas.microsoft.com/office/drawing/2014/main" val="3866797465"/>
                    </a:ext>
                  </a:extLst>
                </a:gridCol>
                <a:gridCol w="607891">
                  <a:extLst>
                    <a:ext uri="{9D8B030D-6E8A-4147-A177-3AD203B41FA5}">
                      <a16:colId xmlns:a16="http://schemas.microsoft.com/office/drawing/2014/main" val="1702508355"/>
                    </a:ext>
                  </a:extLst>
                </a:gridCol>
                <a:gridCol w="593338">
                  <a:extLst>
                    <a:ext uri="{9D8B030D-6E8A-4147-A177-3AD203B41FA5}">
                      <a16:colId xmlns:a16="http://schemas.microsoft.com/office/drawing/2014/main" val="1526225791"/>
                    </a:ext>
                  </a:extLst>
                </a:gridCol>
                <a:gridCol w="599807">
                  <a:extLst>
                    <a:ext uri="{9D8B030D-6E8A-4147-A177-3AD203B41FA5}">
                      <a16:colId xmlns:a16="http://schemas.microsoft.com/office/drawing/2014/main" val="870969713"/>
                    </a:ext>
                  </a:extLst>
                </a:gridCol>
                <a:gridCol w="599807">
                  <a:extLst>
                    <a:ext uri="{9D8B030D-6E8A-4147-A177-3AD203B41FA5}">
                      <a16:colId xmlns:a16="http://schemas.microsoft.com/office/drawing/2014/main" val="2350393474"/>
                    </a:ext>
                  </a:extLst>
                </a:gridCol>
                <a:gridCol w="592530">
                  <a:extLst>
                    <a:ext uri="{9D8B030D-6E8A-4147-A177-3AD203B41FA5}">
                      <a16:colId xmlns:a16="http://schemas.microsoft.com/office/drawing/2014/main" val="2155406749"/>
                    </a:ext>
                  </a:extLst>
                </a:gridCol>
                <a:gridCol w="607891">
                  <a:extLst>
                    <a:ext uri="{9D8B030D-6E8A-4147-A177-3AD203B41FA5}">
                      <a16:colId xmlns:a16="http://schemas.microsoft.com/office/drawing/2014/main" val="190856073"/>
                    </a:ext>
                  </a:extLst>
                </a:gridCol>
                <a:gridCol w="607891">
                  <a:extLst>
                    <a:ext uri="{9D8B030D-6E8A-4147-A177-3AD203B41FA5}">
                      <a16:colId xmlns:a16="http://schemas.microsoft.com/office/drawing/2014/main" val="85972645"/>
                    </a:ext>
                  </a:extLst>
                </a:gridCol>
              </a:tblGrid>
              <a:tr h="318320">
                <a:tc rowSpan="3">
                  <a:txBody>
                    <a:bodyPr/>
                    <a:lstStyle/>
                    <a:p>
                      <a:pPr>
                        <a:lnSpc>
                          <a:spcPct val="107000"/>
                        </a:lnSpc>
                        <a:spcAft>
                          <a:spcPts val="800"/>
                        </a:spcAft>
                      </a:pPr>
                      <a:r>
                        <a:rPr lang="tr-TR" sz="1400" b="0" dirty="0">
                          <a:effectLst/>
                        </a:rPr>
                        <a:t> Mahkeme Büro Hizmetleri</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a:effectLst/>
                          <a:latin typeface="+mn-lt"/>
                        </a:rPr>
                        <a:t>Birinci Sınıf</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r>
                        <a:rPr lang="tr-TR" sz="1600" b="1" dirty="0">
                          <a:latin typeface="+mn-lt"/>
                        </a:rPr>
                        <a:t>21</a:t>
                      </a:r>
                    </a:p>
                  </a:txBody>
                  <a:tcPr marL="7620" marR="7620" marT="7620" marB="0" anchor="ctr"/>
                </a:tc>
                <a:tc>
                  <a:txBody>
                    <a:bodyPr/>
                    <a:lstStyle/>
                    <a:p>
                      <a:pPr algn="ctr"/>
                      <a:r>
                        <a:rPr lang="tr-TR" sz="1600" b="1" dirty="0">
                          <a:latin typeface="+mn-lt"/>
                        </a:rPr>
                        <a:t>3</a:t>
                      </a:r>
                    </a:p>
                  </a:txBody>
                  <a:tcPr marL="0" marR="0" marT="0" marB="0" anchor="ctr"/>
                </a:tc>
                <a:tc>
                  <a:txBody>
                    <a:bodyPr/>
                    <a:lstStyle/>
                    <a:p>
                      <a:pPr algn="ctr"/>
                      <a:r>
                        <a:rPr lang="tr-TR" sz="1600" b="1" dirty="0">
                          <a:latin typeface="+mn-lt"/>
                        </a:rPr>
                        <a:t>24</a:t>
                      </a:r>
                    </a:p>
                  </a:txBody>
                  <a:tcPr marL="0" marR="0" marT="0" marB="0" anchor="ctr"/>
                </a:tc>
                <a:tc>
                  <a:txBody>
                    <a:bodyPr/>
                    <a:lstStyle/>
                    <a:p>
                      <a:pPr algn="ctr"/>
                      <a:r>
                        <a:rPr lang="tr-TR" sz="1600" b="1" dirty="0">
                          <a:latin typeface="+mn-lt"/>
                        </a:rPr>
                        <a:t>23</a:t>
                      </a:r>
                    </a:p>
                  </a:txBody>
                  <a:tcPr marL="0" marR="0" marT="0" marB="0" anchor="ctr"/>
                </a:tc>
                <a:tc>
                  <a:txBody>
                    <a:bodyPr/>
                    <a:lstStyle/>
                    <a:p>
                      <a:pPr algn="ctr"/>
                      <a:r>
                        <a:rPr lang="tr-TR" sz="1600" b="1" dirty="0">
                          <a:latin typeface="+mn-lt"/>
                        </a:rPr>
                        <a:t>2</a:t>
                      </a:r>
                    </a:p>
                  </a:txBody>
                  <a:tcPr marL="0" marR="0" marT="0" marB="0" anchor="ctr"/>
                </a:tc>
                <a:tc>
                  <a:txBody>
                    <a:bodyPr/>
                    <a:lstStyle/>
                    <a:p>
                      <a:pPr algn="ctr"/>
                      <a:r>
                        <a:rPr lang="tr-TR" sz="1600" b="1" dirty="0">
                          <a:latin typeface="+mn-lt"/>
                        </a:rPr>
                        <a:t>25</a:t>
                      </a:r>
                    </a:p>
                  </a:txBody>
                  <a:tcPr marL="9525" marR="9525" marT="9525" marB="0" anchor="ctr"/>
                </a:tc>
                <a:tc>
                  <a:txBody>
                    <a:bodyPr/>
                    <a:lstStyle/>
                    <a:p>
                      <a:pPr algn="ctr"/>
                      <a:r>
                        <a:rPr lang="tr-TR" sz="1600" b="1" dirty="0">
                          <a:latin typeface="+mn-lt"/>
                        </a:rPr>
                        <a:t>21</a:t>
                      </a:r>
                    </a:p>
                  </a:txBody>
                  <a:tcPr marL="7620" marR="7620" marT="7620" marB="0" anchor="ctr"/>
                </a:tc>
                <a:tc>
                  <a:txBody>
                    <a:bodyPr/>
                    <a:lstStyle/>
                    <a:p>
                      <a:pPr algn="ctr"/>
                      <a:r>
                        <a:rPr lang="tr-TR" sz="1600" b="1" dirty="0">
                          <a:latin typeface="+mn-lt"/>
                        </a:rPr>
                        <a:t>3</a:t>
                      </a:r>
                    </a:p>
                  </a:txBody>
                  <a:tcPr marL="0" marR="0" marT="0" marB="0" anchor="ctr"/>
                </a:tc>
                <a:tc>
                  <a:txBody>
                    <a:bodyPr/>
                    <a:lstStyle/>
                    <a:p>
                      <a:pPr algn="ctr"/>
                      <a:r>
                        <a:rPr lang="tr-TR" sz="1600" b="1" dirty="0">
                          <a:latin typeface="+mn-lt"/>
                        </a:rPr>
                        <a:t>24</a:t>
                      </a:r>
                    </a:p>
                  </a:txBody>
                  <a:tcPr marL="0" marR="0" marT="0" marB="0" anchor="ctr"/>
                </a:tc>
                <a:tc>
                  <a:txBody>
                    <a:bodyPr/>
                    <a:lstStyle/>
                    <a:p>
                      <a:pPr algn="ctr"/>
                      <a:r>
                        <a:rPr lang="tr-TR" sz="1600" b="1" dirty="0">
                          <a:latin typeface="+mn-lt"/>
                        </a:rPr>
                        <a:t>23</a:t>
                      </a:r>
                    </a:p>
                  </a:txBody>
                  <a:tcPr marL="0" marR="0" marT="0" marB="0" anchor="ctr"/>
                </a:tc>
                <a:tc>
                  <a:txBody>
                    <a:bodyPr/>
                    <a:lstStyle/>
                    <a:p>
                      <a:pPr algn="ctr"/>
                      <a:r>
                        <a:rPr lang="tr-TR" sz="1600" b="1" dirty="0">
                          <a:latin typeface="+mn-lt"/>
                        </a:rPr>
                        <a:t>2</a:t>
                      </a:r>
                    </a:p>
                  </a:txBody>
                  <a:tcPr marL="0" marR="0" marT="0" marB="0" anchor="ctr"/>
                </a:tc>
                <a:tc>
                  <a:txBody>
                    <a:bodyPr/>
                    <a:lstStyle/>
                    <a:p>
                      <a:pPr algn="ctr"/>
                      <a:r>
                        <a:rPr lang="tr-TR" sz="1600" b="1" dirty="0">
                          <a:latin typeface="+mn-lt"/>
                        </a:rPr>
                        <a:t>25</a:t>
                      </a:r>
                    </a:p>
                  </a:txBody>
                  <a:tcPr marL="9525" marR="9525" marT="9525" marB="0" anchor="ctr"/>
                </a:tc>
                <a:extLst>
                  <a:ext uri="{0D108BD9-81ED-4DB2-BD59-A6C34878D82A}">
                    <a16:rowId xmlns:a16="http://schemas.microsoft.com/office/drawing/2014/main" val="3143193759"/>
                  </a:ext>
                </a:extLst>
              </a:tr>
              <a:tr h="318320">
                <a:tc vMerge="1">
                  <a:txBody>
                    <a:bodyPr/>
                    <a:lstStyle/>
                    <a:p>
                      <a:endParaRPr lang="tr-TR"/>
                    </a:p>
                  </a:txBody>
                  <a:tcPr/>
                </a:tc>
                <a:tc>
                  <a:txBody>
                    <a:bodyPr/>
                    <a:lstStyle/>
                    <a:p>
                      <a:pPr>
                        <a:lnSpc>
                          <a:spcPct val="107000"/>
                        </a:lnSpc>
                        <a:spcAft>
                          <a:spcPts val="800"/>
                        </a:spcAft>
                      </a:pPr>
                      <a:r>
                        <a:rPr lang="tr-TR" sz="1600" b="1" dirty="0">
                          <a:effectLst/>
                          <a:latin typeface="+mn-lt"/>
                        </a:rPr>
                        <a:t>İkinci Sınıf</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 21</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0 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18 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22 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latin typeface="+mn-lt"/>
                        </a:rPr>
                        <a:t> 21</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0</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18 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22 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56502916"/>
                  </a:ext>
                </a:extLst>
              </a:tr>
              <a:tr h="318320">
                <a:tc vMerge="1">
                  <a:txBody>
                    <a:bodyPr/>
                    <a:lstStyle/>
                    <a:p>
                      <a:endParaRPr lang="tr-TR"/>
                    </a:p>
                  </a:txBody>
                  <a:tcPr/>
                </a:tc>
                <a:tc>
                  <a:txBody>
                    <a:bodyPr/>
                    <a:lstStyle/>
                    <a:p>
                      <a:pPr algn="r">
                        <a:lnSpc>
                          <a:spcPct val="107000"/>
                        </a:lnSpc>
                        <a:spcAft>
                          <a:spcPts val="800"/>
                        </a:spcAft>
                      </a:pPr>
                      <a:r>
                        <a:rPr lang="tr-TR" sz="1600" b="1" dirty="0">
                          <a:solidFill>
                            <a:srgbClr val="FF0000"/>
                          </a:solidFill>
                          <a:effectLst/>
                          <a:latin typeface="+mn-lt"/>
                        </a:rPr>
                        <a:t>Toplam Saat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42 </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3 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45</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41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6 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47 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effectLst/>
                          <a:latin typeface="+mn-lt"/>
                        </a:rPr>
                        <a:t>42 </a:t>
                      </a:r>
                      <a:endParaRPr lang="tr-TR" sz="16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latin typeface="+mn-lt"/>
                        </a:rPr>
                        <a:t> 3</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45 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47 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74305603"/>
                  </a:ext>
                </a:extLst>
              </a:tr>
            </a:tbl>
          </a:graphicData>
        </a:graphic>
      </p:graphicFrame>
    </p:spTree>
    <p:extLst>
      <p:ext uri="{BB962C8B-B14F-4D97-AF65-F5344CB8AC3E}">
        <p14:creationId xmlns:p14="http://schemas.microsoft.com/office/powerpoint/2010/main" val="247533017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58446813"/>
              </p:ext>
            </p:extLst>
          </p:nvPr>
        </p:nvGraphicFramePr>
        <p:xfrm>
          <a:off x="683490" y="1976580"/>
          <a:ext cx="11111347" cy="3564642"/>
        </p:xfrm>
        <a:graphic>
          <a:graphicData uri="http://schemas.openxmlformats.org/drawingml/2006/table">
            <a:tbl>
              <a:tblPr>
                <a:tableStyleId>{BDBED569-4797-4DF1-A0F4-6AAB3CD982D8}</a:tableStyleId>
              </a:tblPr>
              <a:tblGrid>
                <a:gridCol w="2687180">
                  <a:extLst>
                    <a:ext uri="{9D8B030D-6E8A-4147-A177-3AD203B41FA5}">
                      <a16:colId xmlns:a16="http://schemas.microsoft.com/office/drawing/2014/main" val="4121480407"/>
                    </a:ext>
                  </a:extLst>
                </a:gridCol>
                <a:gridCol w="3077703">
                  <a:extLst>
                    <a:ext uri="{9D8B030D-6E8A-4147-A177-3AD203B41FA5}">
                      <a16:colId xmlns:a16="http://schemas.microsoft.com/office/drawing/2014/main" val="2643212052"/>
                    </a:ext>
                  </a:extLst>
                </a:gridCol>
                <a:gridCol w="2519812">
                  <a:extLst>
                    <a:ext uri="{9D8B030D-6E8A-4147-A177-3AD203B41FA5}">
                      <a16:colId xmlns:a16="http://schemas.microsoft.com/office/drawing/2014/main" val="3742807400"/>
                    </a:ext>
                  </a:extLst>
                </a:gridCol>
                <a:gridCol w="2826652">
                  <a:extLst>
                    <a:ext uri="{9D8B030D-6E8A-4147-A177-3AD203B41FA5}">
                      <a16:colId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3862211"/>
                  </a:ext>
                </a:extLst>
              </a:tr>
              <a:tr h="402501">
                <a:tc>
                  <a:txBody>
                    <a:bodyPr/>
                    <a:lstStyle/>
                    <a:p>
                      <a:pPr>
                        <a:lnSpc>
                          <a:spcPct val="107000"/>
                        </a:lnSpc>
                        <a:spcAft>
                          <a:spcPts val="0"/>
                        </a:spcAft>
                      </a:pPr>
                      <a:r>
                        <a:rPr lang="tr-TR" sz="2000" dirty="0">
                          <a:effectLst/>
                          <a:latin typeface="+mn-lt"/>
                        </a:rPr>
                        <a:t> Şalpazarı</a:t>
                      </a:r>
                      <a:r>
                        <a:rPr lang="tr-TR" sz="2000" baseline="0" dirty="0">
                          <a:effectLst/>
                          <a:latin typeface="+mn-lt"/>
                        </a:rPr>
                        <a:t> MYO / Mülkiyet Koruma ve Güvenlik </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 Sivil</a:t>
                      </a:r>
                      <a:r>
                        <a:rPr lang="tr-TR" sz="2000" baseline="0" dirty="0">
                          <a:effectLst/>
                          <a:latin typeface="+mn-lt"/>
                        </a:rPr>
                        <a:t> Savunma ve İtfaiyecilik</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2000" dirty="0">
                          <a:effectLst/>
                          <a:latin typeface="+mn-lt"/>
                        </a:rPr>
                        <a:t> Şalpazarı</a:t>
                      </a:r>
                      <a:r>
                        <a:rPr lang="tr-TR" sz="2000" baseline="0" dirty="0">
                          <a:effectLst/>
                          <a:latin typeface="+mn-lt"/>
                        </a:rPr>
                        <a:t> MYO / Mülkiyet Koruma ve Güvenlik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Acil Durum ve Afet Yönetimi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35322725"/>
                  </a:ext>
                </a:extLst>
              </a:tr>
              <a:tr h="402501">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2000" dirty="0">
                          <a:effectLst/>
                          <a:latin typeface="+mn-lt"/>
                        </a:rPr>
                        <a:t> Şalpazarı</a:t>
                      </a:r>
                      <a:r>
                        <a:rPr lang="tr-TR" sz="2000" baseline="0" dirty="0">
                          <a:effectLst/>
                          <a:latin typeface="+mn-lt"/>
                        </a:rPr>
                        <a:t> MYO / Mülkiyet Koruma ve Güvenlik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Acil Durum ve Afet Yönetimi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Şalpazarı</a:t>
                      </a:r>
                      <a:r>
                        <a:rPr lang="tr-TR" sz="2000" baseline="0" dirty="0">
                          <a:effectLst/>
                          <a:latin typeface="+mn-lt"/>
                        </a:rPr>
                        <a:t> MYO / Mülkiyet Koruma ve Güvenlik </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 Sivil</a:t>
                      </a:r>
                      <a:r>
                        <a:rPr lang="tr-TR" sz="2000" baseline="0" dirty="0">
                          <a:effectLst/>
                          <a:latin typeface="+mn-lt"/>
                        </a:rPr>
                        <a:t> Savunma ve İtfaiyecilik</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38508549"/>
                  </a:ext>
                </a:extLst>
              </a:tr>
            </a:tbl>
          </a:graphicData>
        </a:graphic>
      </p:graphicFrame>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extLst>
      <p:ext uri="{BB962C8B-B14F-4D97-AF65-F5344CB8AC3E}">
        <p14:creationId xmlns:p14="http://schemas.microsoft.com/office/powerpoint/2010/main" val="285416244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46</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161471207"/>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200" b="1" dirty="0">
                          <a:effectLst/>
                          <a:latin typeface="+mn-lt"/>
                        </a:rPr>
                        <a:t>Amfi</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200" b="1" dirty="0">
                          <a:effectLst/>
                          <a:latin typeface="+mn-lt"/>
                        </a:rPr>
                        <a:t>Sınıf</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i="0" u="none" strike="noStrike" dirty="0">
                          <a:solidFill>
                            <a:schemeClr val="tx1"/>
                          </a:solidFill>
                          <a:effectLst/>
                          <a:latin typeface="+mn-lt"/>
                        </a:rPr>
                        <a:t>7</a:t>
                      </a:r>
                      <a:endParaRPr lang="tr-TR" sz="1200" b="1"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443,61</a:t>
                      </a:r>
                    </a:p>
                  </a:txBody>
                  <a:tcPr marL="6350" marR="6350" marT="6350" marB="0" anchor="ctr"/>
                </a:tc>
                <a:tc>
                  <a:txBody>
                    <a:bodyPr/>
                    <a:lstStyle/>
                    <a:p>
                      <a:pPr algn="ctr">
                        <a:lnSpc>
                          <a:spcPct val="107000"/>
                        </a:lnSpc>
                        <a:spcAft>
                          <a:spcPts val="0"/>
                        </a:spcAft>
                      </a:pPr>
                      <a:r>
                        <a:rPr lang="tr-TR" sz="1200" b="1" dirty="0">
                          <a:effectLst/>
                          <a:latin typeface="+mn-lt"/>
                        </a:rPr>
                        <a:t>352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7</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7</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7</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7 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7 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200" b="1" dirty="0">
                          <a:effectLst/>
                          <a:latin typeface="+mn-lt"/>
                        </a:rPr>
                        <a:t>Atölye</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200" b="1" dirty="0">
                          <a:effectLst/>
                          <a:latin typeface="+mn-lt"/>
                        </a:rPr>
                        <a:t>Seminer Salonu</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150,51</a:t>
                      </a:r>
                    </a:p>
                  </a:txBody>
                  <a:tcPr marL="6350" marR="6350" marT="6350" marB="0" anchor="ctr"/>
                </a:tc>
                <a:tc>
                  <a:txBody>
                    <a:bodyPr/>
                    <a:lstStyle/>
                    <a:p>
                      <a:pPr algn="ctr">
                        <a:lnSpc>
                          <a:spcPct val="107000"/>
                        </a:lnSpc>
                        <a:spcAft>
                          <a:spcPts val="0"/>
                        </a:spcAft>
                      </a:pPr>
                      <a:r>
                        <a:rPr lang="tr-TR" sz="1200" b="1" dirty="0">
                          <a:effectLst/>
                          <a:latin typeface="+mn-lt"/>
                        </a:rPr>
                        <a:t>160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mn-ea"/>
                          <a:cs typeface="+mn-cs"/>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mn-ea"/>
                          <a:cs typeface="+mn-cs"/>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mn-ea"/>
                          <a:cs typeface="+mn-cs"/>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mn-ea"/>
                          <a:cs typeface="+mn-cs"/>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200" b="1" dirty="0">
                          <a:effectLst/>
                          <a:latin typeface="+mn-lt"/>
                        </a:rPr>
                        <a:t>Toplantı Salonu</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19,69</a:t>
                      </a:r>
                    </a:p>
                  </a:txBody>
                  <a:tcPr marL="6350" marR="6350" marT="635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12</a:t>
                      </a:r>
                    </a:p>
                  </a:txBody>
                  <a:tcPr marL="0" marR="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200" b="1" dirty="0">
                          <a:effectLst/>
                          <a:latin typeface="+mn-lt"/>
                        </a:rPr>
                        <a:t>Orkestra Dersliği</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200" b="1" dirty="0">
                          <a:effectLst/>
                          <a:latin typeface="+mn-lt"/>
                        </a:rPr>
                        <a:t>Drama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200" b="1" dirty="0">
                          <a:effectLst/>
                          <a:latin typeface="+mn-lt"/>
                        </a:rPr>
                        <a:t>Öğrenci Çalışma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200" b="1" dirty="0">
                          <a:effectLst/>
                          <a:latin typeface="+mn-lt"/>
                        </a:rPr>
                        <a:t>Proje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200" b="1" dirty="0">
                          <a:effectLst/>
                          <a:latin typeface="+mn-lt"/>
                        </a:rPr>
                        <a:t>Eğitim Laboratuvarı (Ders Uygulaması)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55,15</a:t>
                      </a:r>
                    </a:p>
                  </a:txBody>
                  <a:tcPr marL="6350" marR="6350" marT="6350" marB="0" anchor="ctr"/>
                </a:tc>
                <a:tc>
                  <a:txBody>
                    <a:bodyPr/>
                    <a:lstStyle/>
                    <a:p>
                      <a:pPr algn="ctr">
                        <a:lnSpc>
                          <a:spcPct val="107000"/>
                        </a:lnSpc>
                        <a:spcAft>
                          <a:spcPts val="0"/>
                        </a:spcAft>
                      </a:pPr>
                      <a:r>
                        <a:rPr lang="tr-TR" sz="1200" b="1" dirty="0">
                          <a:effectLst/>
                          <a:latin typeface="+mn-lt"/>
                        </a:rPr>
                        <a:t>40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200" b="1" dirty="0">
                          <a:effectLst/>
                          <a:latin typeface="+mn-lt"/>
                        </a:rPr>
                        <a:t>Teknoloji Laboratuvarı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200" b="1" dirty="0">
                          <a:effectLst/>
                          <a:latin typeface="+mn-lt"/>
                        </a:rPr>
                        <a:t>Bilgisayar Laboratuvarı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55,08</a:t>
                      </a:r>
                    </a:p>
                  </a:txBody>
                  <a:tcPr marL="6350" marR="6350" marT="6350" marB="0" anchor="ctr"/>
                </a:tc>
                <a:tc>
                  <a:txBody>
                    <a:bodyPr/>
                    <a:lstStyle/>
                    <a:p>
                      <a:pPr algn="ctr">
                        <a:lnSpc>
                          <a:spcPct val="107000"/>
                        </a:lnSpc>
                        <a:spcAft>
                          <a:spcPts val="0"/>
                        </a:spcAft>
                      </a:pPr>
                      <a:r>
                        <a:rPr lang="tr-TR" sz="1200" b="1" dirty="0">
                          <a:effectLst/>
                          <a:latin typeface="+mn-lt"/>
                        </a:rPr>
                        <a:t>24</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25</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200" b="1" dirty="0">
                          <a:effectLst/>
                          <a:latin typeface="+mn-lt"/>
                        </a:rPr>
                        <a:t>                                </a:t>
                      </a:r>
                      <a:r>
                        <a:rPr lang="tr-TR" sz="1200" b="1" dirty="0">
                          <a:solidFill>
                            <a:srgbClr val="FF0000"/>
                          </a:solidFill>
                          <a:effectLst/>
                          <a:latin typeface="+mn-lt"/>
                        </a:rPr>
                        <a:t>TOPLAM</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11</a:t>
                      </a:r>
                    </a:p>
                  </a:txBody>
                  <a:tcPr marL="6350" marR="6350" marT="6350" marB="0" anchor="ctr"/>
                </a:tc>
                <a:tc>
                  <a:txBody>
                    <a:bodyPr/>
                    <a:lstStyle/>
                    <a:p>
                      <a:pPr algn="ctr">
                        <a:lnSpc>
                          <a:spcPct val="107000"/>
                        </a:lnSpc>
                      </a:pPr>
                      <a:r>
                        <a:rPr lang="tr-TR" sz="1200" b="1" dirty="0">
                          <a:effectLst/>
                          <a:latin typeface="+mn-lt"/>
                          <a:cs typeface="Times New Roman" panose="02020603050405020304" pitchFamily="18" charset="0"/>
                        </a:rPr>
                        <a:t>724,04</a:t>
                      </a:r>
                    </a:p>
                  </a:txBody>
                  <a:tcPr marL="6350" marR="6350" marT="6350" marB="0" anchor="ctr"/>
                </a:tc>
                <a:tc>
                  <a:txBody>
                    <a:bodyPr/>
                    <a:lstStyle/>
                    <a:p>
                      <a:pPr algn="ctr">
                        <a:lnSpc>
                          <a:spcPct val="107000"/>
                        </a:lnSpc>
                        <a:spcAft>
                          <a:spcPts val="0"/>
                        </a:spcAft>
                      </a:pPr>
                      <a:r>
                        <a:rPr lang="tr-TR" sz="1200" b="1" dirty="0">
                          <a:effectLst/>
                          <a:latin typeface="+mn-lt"/>
                        </a:rPr>
                        <a:t>588</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33</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10</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48</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252488838"/>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algn="l">
                        <a:lnSpc>
                          <a:spcPct val="107000"/>
                        </a:lnSpc>
                        <a:spcAft>
                          <a:spcPts val="0"/>
                        </a:spcAft>
                      </a:pPr>
                      <a:r>
                        <a:rPr lang="tr-TR" sz="1600" b="1" dirty="0">
                          <a:effectLst/>
                          <a:latin typeface="+mn-lt"/>
                        </a:rPr>
                        <a:t>Açık Spor Sahası</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200" b="1">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algn="l">
                        <a:lnSpc>
                          <a:spcPct val="107000"/>
                        </a:lnSpc>
                        <a:spcAft>
                          <a:spcPts val="0"/>
                        </a:spcAft>
                      </a:pPr>
                      <a:r>
                        <a:rPr lang="tr-TR" sz="1600" b="1" dirty="0">
                          <a:effectLst/>
                          <a:latin typeface="+mn-lt"/>
                        </a:rPr>
                        <a:t>Kapalı Spor Sahası</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200" b="1">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200" b="1"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algn="l">
                        <a:lnSpc>
                          <a:spcPct val="107000"/>
                        </a:lnSpc>
                        <a:spcAft>
                          <a:spcPts val="0"/>
                        </a:spcAft>
                      </a:pPr>
                      <a:r>
                        <a:rPr lang="tr-TR" sz="1600" b="1" dirty="0">
                          <a:effectLst/>
                          <a:latin typeface="+mn-lt"/>
                        </a:rPr>
                        <a:t>Kantin/Kafeterya</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9,22</a:t>
                      </a:r>
                    </a:p>
                  </a:txBody>
                  <a:tcPr marL="6350" marR="6350" marT="6350" marB="0" anchor="ctr"/>
                </a:tc>
                <a:tc>
                  <a:txBody>
                    <a:bodyPr/>
                    <a:lstStyle/>
                    <a:p>
                      <a:pPr algn="ctr">
                        <a:lnSpc>
                          <a:spcPct val="107000"/>
                        </a:lnSpc>
                        <a:spcAft>
                          <a:spcPts val="0"/>
                        </a:spcAft>
                      </a:pPr>
                      <a:r>
                        <a:rPr lang="tr-TR" sz="1600" b="1" dirty="0">
                          <a:effectLst/>
                          <a:latin typeface="+mn-lt"/>
                        </a:rPr>
                        <a:t> 60</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algn="l">
                        <a:lnSpc>
                          <a:spcPct val="107000"/>
                        </a:lnSpc>
                        <a:spcAft>
                          <a:spcPts val="0"/>
                        </a:spcAft>
                      </a:pPr>
                      <a:r>
                        <a:rPr lang="tr-TR" sz="1600" b="1" dirty="0">
                          <a:effectLst/>
                          <a:latin typeface="+mn-lt"/>
                        </a:rPr>
                        <a:t>Yemekhane</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9,22</a:t>
                      </a:r>
                    </a:p>
                  </a:txBody>
                  <a:tcPr marL="6350" marR="6350" marT="6350" marB="0" anchor="ctr"/>
                </a:tc>
                <a:tc>
                  <a:txBody>
                    <a:bodyPr/>
                    <a:lstStyle/>
                    <a:p>
                      <a:pPr algn="ctr">
                        <a:lnSpc>
                          <a:spcPct val="107000"/>
                        </a:lnSpc>
                        <a:spcAft>
                          <a:spcPts val="0"/>
                        </a:spcAft>
                      </a:pPr>
                      <a:r>
                        <a:rPr lang="tr-TR" sz="1600" b="1" dirty="0">
                          <a:effectLst/>
                          <a:latin typeface="+mn-lt"/>
                        </a:rPr>
                        <a:t> 60</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algn="l">
                        <a:lnSpc>
                          <a:spcPct val="107000"/>
                        </a:lnSpc>
                        <a:spcAft>
                          <a:spcPts val="0"/>
                        </a:spcAft>
                      </a:pPr>
                      <a:r>
                        <a:rPr lang="tr-TR" sz="1600" b="1" dirty="0">
                          <a:effectLst/>
                          <a:latin typeface="+mn-lt"/>
                        </a:rPr>
                        <a:t>Mescit</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32,28</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22</a:t>
                      </a:r>
                    </a:p>
                  </a:txBody>
                  <a:tcPr marL="9525" marR="9525" marT="9525" marB="0" anchor="ctr"/>
                </a:tc>
                <a:extLst>
                  <a:ext uri="{0D108BD9-81ED-4DB2-BD59-A6C34878D82A}">
                    <a16:rowId xmlns:a16="http://schemas.microsoft.com/office/drawing/2014/main" val="94818349"/>
                  </a:ext>
                </a:extLst>
              </a:tr>
              <a:tr h="451452">
                <a:tc>
                  <a:txBody>
                    <a:bodyPr/>
                    <a:lstStyle/>
                    <a:p>
                      <a:pPr algn="l">
                        <a:lnSpc>
                          <a:spcPct val="107000"/>
                        </a:lnSpc>
                        <a:spcAft>
                          <a:spcPts val="0"/>
                        </a:spcAft>
                      </a:pPr>
                      <a:r>
                        <a:rPr lang="tr-TR" sz="1600" b="1" dirty="0">
                          <a:effectLst/>
                          <a:latin typeface="+mn-lt"/>
                        </a:rPr>
                        <a:t>Öğrenci Kulüp Odası</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600" b="1"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600" b="1">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1600" b="1" dirty="0">
                          <a:solidFill>
                            <a:srgbClr val="FF0000"/>
                          </a:solidFill>
                          <a:effectLst/>
                          <a:latin typeface="+mn-lt"/>
                        </a:rPr>
                        <a:t>                                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3</a:t>
                      </a:r>
                    </a:p>
                  </a:txBody>
                  <a:tcPr marL="6350" marR="6350" marT="635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50,72</a:t>
                      </a: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 142</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49</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62699836"/>
              </p:ext>
            </p:extLst>
          </p:nvPr>
        </p:nvGraphicFramePr>
        <p:xfrm>
          <a:off x="346080" y="2068815"/>
          <a:ext cx="11572685" cy="2975354"/>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1600" b="1" dirty="0">
                          <a:solidFill>
                            <a:srgbClr val="3333FF"/>
                          </a:solidFill>
                          <a:effectLst/>
                          <a:latin typeface="+mn-lt"/>
                        </a:rPr>
                        <a:t>Akademik Personel Hizmet Alanları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9</a:t>
                      </a:r>
                    </a:p>
                  </a:txBody>
                  <a:tcPr marL="9525" marR="9525" marT="9525" marB="0" anchor="ctr"/>
                </a:tc>
                <a:tc>
                  <a:txBody>
                    <a:bodyPr/>
                    <a:lstStyle/>
                    <a:p>
                      <a:pPr algn="ctr">
                        <a:lnSpc>
                          <a:spcPct val="107000"/>
                        </a:lnSpc>
                        <a:spcAft>
                          <a:spcPts val="0"/>
                        </a:spcAft>
                      </a:pPr>
                      <a:r>
                        <a:rPr lang="tr-TR" sz="1600" b="1" dirty="0">
                          <a:effectLst/>
                          <a:latin typeface="+mn-lt"/>
                        </a:rPr>
                        <a:t> 7</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 134,6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effectLst/>
                          <a:latin typeface="+mn-lt"/>
                          <a:cs typeface="Times New Roman" panose="02020603050405020304" pitchFamily="18" charset="0"/>
                        </a:rPr>
                        <a:t> 1,29</a:t>
                      </a:r>
                    </a:p>
                  </a:txBody>
                  <a:tcPr marL="6350" marR="6350" marT="6350" marB="0" anchor="ctr"/>
                </a:tc>
                <a:tc>
                  <a:txBody>
                    <a:bodyPr/>
                    <a:lstStyle/>
                    <a:p>
                      <a:pPr algn="ctr">
                        <a:lnSpc>
                          <a:spcPct val="107000"/>
                        </a:lnSpc>
                        <a:spcAft>
                          <a:spcPts val="0"/>
                        </a:spcAft>
                      </a:pPr>
                      <a:r>
                        <a:rPr lang="tr-TR" sz="1600" b="1" dirty="0">
                          <a:effectLst/>
                          <a:latin typeface="+mn-lt"/>
                        </a:rPr>
                        <a:t> 14,96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1600" b="1" dirty="0">
                          <a:solidFill>
                            <a:srgbClr val="3333FF"/>
                          </a:solidFill>
                          <a:effectLst/>
                          <a:latin typeface="+mn-lt"/>
                        </a:rPr>
                        <a:t>İdari Personel Hizmet Alanları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7</a:t>
                      </a:r>
                    </a:p>
                  </a:txBody>
                  <a:tcPr marL="9525" marR="9525" marT="9525" marB="0" anchor="ctr"/>
                </a:tc>
                <a:tc>
                  <a:txBody>
                    <a:bodyPr/>
                    <a:lstStyle/>
                    <a:p>
                      <a:pPr algn="ctr">
                        <a:lnSpc>
                          <a:spcPct val="107000"/>
                        </a:lnSpc>
                        <a:spcAft>
                          <a:spcPts val="0"/>
                        </a:spcAft>
                      </a:pPr>
                      <a:r>
                        <a:rPr lang="tr-TR" sz="1600" b="1" dirty="0">
                          <a:effectLst/>
                          <a:latin typeface="+mn-lt"/>
                        </a:rPr>
                        <a:t> 5</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latin typeface="+mn-lt"/>
                        </a:rPr>
                        <a:t> 116,01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effectLst/>
                          <a:latin typeface="+mn-lt"/>
                          <a:cs typeface="Times New Roman" panose="02020603050405020304" pitchFamily="18" charset="0"/>
                        </a:rPr>
                        <a:t>0,71</a:t>
                      </a:r>
                    </a:p>
                  </a:txBody>
                  <a:tcPr marL="6350" marR="6350" marT="6350" marB="0" anchor="ctr"/>
                </a:tc>
                <a:tc>
                  <a:txBody>
                    <a:bodyPr/>
                    <a:lstStyle/>
                    <a:p>
                      <a:pPr algn="ctr">
                        <a:lnSpc>
                          <a:spcPct val="107000"/>
                        </a:lnSpc>
                        <a:spcAft>
                          <a:spcPts val="0"/>
                        </a:spcAft>
                      </a:pPr>
                      <a:r>
                        <a:rPr lang="tr-TR" sz="1600" b="1" dirty="0">
                          <a:effectLst/>
                          <a:latin typeface="+mn-lt"/>
                        </a:rPr>
                        <a:t> 16,57</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1600" b="1" dirty="0">
                          <a:solidFill>
                            <a:srgbClr val="FF0000"/>
                          </a:solidFill>
                          <a:effectLst/>
                          <a:latin typeface="+mn-lt"/>
                        </a:rPr>
                        <a:t>                               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16</a:t>
                      </a: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 12</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250,61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1,33</a:t>
                      </a: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ea typeface="+mn-ea"/>
                          <a:cs typeface="+mn-cs"/>
                        </a:rPr>
                        <a:t>15,66</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267666975"/>
              </p:ext>
            </p:extLst>
          </p:nvPr>
        </p:nvGraphicFramePr>
        <p:xfrm>
          <a:off x="496390" y="1782622"/>
          <a:ext cx="11372339" cy="1774588"/>
        </p:xfrm>
        <a:graphic>
          <a:graphicData uri="http://schemas.openxmlformats.org/drawingml/2006/table">
            <a:tbl>
              <a:tblPr firstRow="1" firstCol="1" bandRow="1">
                <a:tableStyleId>{BDBED569-4797-4DF1-A0F4-6AAB3CD982D8}</a:tableStyleId>
              </a:tblPr>
              <a:tblGrid>
                <a:gridCol w="2902592">
                  <a:extLst>
                    <a:ext uri="{9D8B030D-6E8A-4147-A177-3AD203B41FA5}">
                      <a16:colId xmlns:a16="http://schemas.microsoft.com/office/drawing/2014/main" val="3065712096"/>
                    </a:ext>
                  </a:extLst>
                </a:gridCol>
                <a:gridCol w="3001505">
                  <a:extLst>
                    <a:ext uri="{9D8B030D-6E8A-4147-A177-3AD203B41FA5}">
                      <a16:colId xmlns:a16="http://schemas.microsoft.com/office/drawing/2014/main" val="4090272509"/>
                    </a:ext>
                  </a:extLst>
                </a:gridCol>
                <a:gridCol w="2733655">
                  <a:extLst>
                    <a:ext uri="{9D8B030D-6E8A-4147-A177-3AD203B41FA5}">
                      <a16:colId xmlns:a16="http://schemas.microsoft.com/office/drawing/2014/main" val="2144326116"/>
                    </a:ext>
                  </a:extLst>
                </a:gridCol>
                <a:gridCol w="2734587">
                  <a:extLst>
                    <a:ext uri="{9D8B030D-6E8A-4147-A177-3AD203B41FA5}">
                      <a16:colId xmlns:a16="http://schemas.microsoft.com/office/drawing/2014/main" val="1937569056"/>
                    </a:ext>
                  </a:extLst>
                </a:gridCol>
              </a:tblGrid>
              <a:tr h="534661">
                <a:tc>
                  <a:txBody>
                    <a:bodyPr/>
                    <a:lstStyle/>
                    <a:p>
                      <a:pPr algn="ctr">
                        <a:lnSpc>
                          <a:spcPct val="100000"/>
                        </a:lnSpc>
                        <a:spcAft>
                          <a:spcPts val="0"/>
                        </a:spcAft>
                      </a:pPr>
                      <a:r>
                        <a:rPr lang="tr-TR" sz="1800" i="0" dirty="0">
                          <a:solidFill>
                            <a:srgbClr val="FF0000"/>
                          </a:solidFill>
                          <a:effectLst/>
                          <a:latin typeface="+mn-lt"/>
                        </a:rPr>
                        <a:t>BÖLÜM ADI*</a:t>
                      </a:r>
                      <a:endParaRPr lang="tr-TR" sz="1800" i="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i="0" dirty="0">
                          <a:solidFill>
                            <a:srgbClr val="FF0000"/>
                          </a:solidFill>
                          <a:effectLst/>
                          <a:latin typeface="+mn-lt"/>
                        </a:rPr>
                        <a:t>Bölüm Başkanı </a:t>
                      </a:r>
                    </a:p>
                    <a:p>
                      <a:pPr algn="ctr">
                        <a:lnSpc>
                          <a:spcPct val="100000"/>
                        </a:lnSpc>
                        <a:spcAft>
                          <a:spcPts val="0"/>
                        </a:spcAft>
                      </a:pPr>
                      <a:r>
                        <a:rPr lang="tr-TR" sz="1800" i="0" dirty="0" err="1">
                          <a:solidFill>
                            <a:srgbClr val="FF0000"/>
                          </a:solidFill>
                          <a:effectLst/>
                          <a:latin typeface="+mn-lt"/>
                        </a:rPr>
                        <a:t>Ünvanı</a:t>
                      </a:r>
                      <a:r>
                        <a:rPr lang="tr-TR" sz="1800" i="0" dirty="0">
                          <a:solidFill>
                            <a:srgbClr val="FF0000"/>
                          </a:solidFill>
                          <a:effectLst/>
                          <a:latin typeface="+mn-lt"/>
                        </a:rPr>
                        <a:t> Adı Soyadı</a:t>
                      </a:r>
                      <a:endParaRPr lang="tr-TR" sz="1800" i="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i="0" dirty="0">
                          <a:solidFill>
                            <a:srgbClr val="FF0000"/>
                          </a:solidFill>
                          <a:effectLst/>
                          <a:latin typeface="+mn-lt"/>
                        </a:rPr>
                        <a:t>Bölüm Başkan Yardımcısı </a:t>
                      </a:r>
                      <a:r>
                        <a:rPr lang="tr-TR" sz="1800" i="0" dirty="0" err="1">
                          <a:solidFill>
                            <a:srgbClr val="FF0000"/>
                          </a:solidFill>
                          <a:effectLst/>
                          <a:latin typeface="+mn-lt"/>
                        </a:rPr>
                        <a:t>Ünvanı</a:t>
                      </a:r>
                      <a:r>
                        <a:rPr lang="tr-TR" sz="1800" i="0" dirty="0">
                          <a:solidFill>
                            <a:srgbClr val="FF0000"/>
                          </a:solidFill>
                          <a:effectLst/>
                          <a:latin typeface="+mn-lt"/>
                        </a:rPr>
                        <a:t> Adı Soyadı</a:t>
                      </a:r>
                      <a:endParaRPr lang="tr-TR" sz="1800" i="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i="0" dirty="0">
                          <a:solidFill>
                            <a:srgbClr val="FF0000"/>
                          </a:solidFill>
                          <a:effectLst/>
                          <a:latin typeface="+mn-lt"/>
                        </a:rPr>
                        <a:t>Bölüm Başkan Yardımcısı </a:t>
                      </a:r>
                      <a:r>
                        <a:rPr lang="tr-TR" sz="1800" i="0" dirty="0" err="1">
                          <a:solidFill>
                            <a:srgbClr val="FF0000"/>
                          </a:solidFill>
                          <a:effectLst/>
                          <a:latin typeface="+mn-lt"/>
                        </a:rPr>
                        <a:t>Ünvanı</a:t>
                      </a:r>
                      <a:r>
                        <a:rPr lang="tr-TR" sz="1800" i="0" dirty="0">
                          <a:solidFill>
                            <a:srgbClr val="FF0000"/>
                          </a:solidFill>
                          <a:effectLst/>
                          <a:latin typeface="+mn-lt"/>
                        </a:rPr>
                        <a:t> Adı Soyadı</a:t>
                      </a:r>
                      <a:endParaRPr lang="tr-TR" sz="1800" i="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801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200" b="1" i="0" dirty="0">
                          <a:solidFill>
                            <a:srgbClr val="C00000"/>
                          </a:solidFill>
                          <a:effectLst/>
                          <a:latin typeface="+mn-lt"/>
                          <a:ea typeface="Calibri" panose="020F0502020204030204" pitchFamily="34" charset="0"/>
                          <a:cs typeface="Times New Roman" panose="02020603050405020304" pitchFamily="18" charset="0"/>
                        </a:rPr>
                        <a:t>MÜLKİYET</a:t>
                      </a:r>
                      <a:r>
                        <a:rPr lang="tr-TR" sz="1200" b="1" i="0" baseline="0" dirty="0">
                          <a:solidFill>
                            <a:srgbClr val="C00000"/>
                          </a:solidFill>
                          <a:effectLst/>
                          <a:latin typeface="+mn-lt"/>
                          <a:ea typeface="Calibri" panose="020F0502020204030204" pitchFamily="34" charset="0"/>
                          <a:cs typeface="Times New Roman" panose="02020603050405020304" pitchFamily="18" charset="0"/>
                        </a:rPr>
                        <a:t> KORUMA VE GÜVENLİK</a:t>
                      </a:r>
                      <a:endParaRPr lang="tr-TR" sz="1200" b="1" i="0" dirty="0">
                        <a:solidFill>
                          <a:srgbClr val="C0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200" b="1" i="0" dirty="0">
                          <a:solidFill>
                            <a:schemeClr val="tx1"/>
                          </a:solidFill>
                          <a:effectLst/>
                          <a:latin typeface="+mn-lt"/>
                          <a:ea typeface="Calibri" panose="020F0502020204030204" pitchFamily="34" charset="0"/>
                          <a:cs typeface="Times New Roman" panose="02020603050405020304" pitchFamily="18" charset="0"/>
                        </a:rPr>
                        <a:t>DOÇ. DR. DÖNÜŞ GENÇER</a:t>
                      </a:r>
                    </a:p>
                  </a:txBody>
                  <a:tcPr marL="68580" marR="68580" marT="0" marB="0" anchor="ctr"/>
                </a:tc>
                <a:tc>
                  <a:txBody>
                    <a:bodyPr/>
                    <a:lstStyle/>
                    <a:p>
                      <a:pPr algn="ctr"/>
                      <a:r>
                        <a:rPr lang="tr-TR" sz="1200" b="1" i="0" dirty="0">
                          <a:solidFill>
                            <a:schemeClr val="tx1"/>
                          </a:solidFill>
                          <a:effectLst/>
                          <a:latin typeface="+mn-lt"/>
                          <a:cs typeface="Times New Roman" panose="02020603050405020304" pitchFamily="18" charset="0"/>
                        </a:rPr>
                        <a:t>ÖĞR. GÖR. LOKMAN ODABAŞ</a:t>
                      </a:r>
                    </a:p>
                  </a:txBody>
                  <a:tcPr marL="68580" marR="68580" marT="0" marB="0" anchor="ctr"/>
                </a:tc>
                <a:tc>
                  <a:txBody>
                    <a:bodyPr/>
                    <a:lstStyle/>
                    <a:p>
                      <a:pPr algn="ctr">
                        <a:lnSpc>
                          <a:spcPct val="107000"/>
                        </a:lnSpc>
                        <a:spcAft>
                          <a:spcPts val="0"/>
                        </a:spcAft>
                      </a:pPr>
                      <a:r>
                        <a:rPr lang="tr-TR" sz="1200" b="1" i="0" dirty="0">
                          <a:solidFill>
                            <a:schemeClr val="tx1"/>
                          </a:solidFill>
                          <a:effectLst/>
                          <a:latin typeface="+mn-lt"/>
                          <a:cs typeface="Times New Roman" panose="02020603050405020304" pitchFamily="18" charset="0"/>
                        </a:rPr>
                        <a:t>ÖĞR. GÖR. AYNUR KAYA </a:t>
                      </a:r>
                      <a:endParaRPr lang="tr-TR" sz="1200" b="1" i="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23956">
                <a:tc>
                  <a:txBody>
                    <a:bodyPr/>
                    <a:lstStyle/>
                    <a:p>
                      <a:pPr algn="ctr"/>
                      <a:r>
                        <a:rPr lang="tr-TR" sz="1200" i="0" dirty="0">
                          <a:solidFill>
                            <a:srgbClr val="C00000"/>
                          </a:solidFill>
                          <a:effectLst/>
                          <a:latin typeface="+mn-lt"/>
                          <a:cs typeface="Times New Roman" panose="02020603050405020304" pitchFamily="18" charset="0"/>
                        </a:rPr>
                        <a:t>HUKUK</a:t>
                      </a:r>
                    </a:p>
                  </a:txBody>
                  <a:tcPr marL="68580" marR="68580" marT="0" marB="0" anchor="ctr"/>
                </a:tc>
                <a:tc>
                  <a:txBody>
                    <a:bodyPr/>
                    <a:lstStyle/>
                    <a:p>
                      <a:pPr algn="ctr"/>
                      <a:r>
                        <a:rPr lang="tr-TR" sz="1200" b="1" i="0" dirty="0">
                          <a:solidFill>
                            <a:schemeClr val="tx1"/>
                          </a:solidFill>
                          <a:effectLst/>
                          <a:latin typeface="+mn-lt"/>
                          <a:cs typeface="Times New Roman" panose="02020603050405020304" pitchFamily="18" charset="0"/>
                        </a:rPr>
                        <a:t>ÖĞR. GÖR. DR. FATİH ARSLAN</a:t>
                      </a:r>
                    </a:p>
                  </a:txBody>
                  <a:tcPr marL="68580" marR="68580" marT="0" marB="0" anchor="ctr"/>
                </a:tc>
                <a:tc>
                  <a:txBody>
                    <a:bodyPr/>
                    <a:lstStyle/>
                    <a:p>
                      <a:pPr algn="ctr"/>
                      <a:r>
                        <a:rPr lang="tr-TR" sz="1200" b="1" i="0" dirty="0">
                          <a:solidFill>
                            <a:schemeClr val="tx1"/>
                          </a:solidFill>
                          <a:effectLst/>
                          <a:latin typeface="+mn-lt"/>
                          <a:cs typeface="Times New Roman" panose="02020603050405020304" pitchFamily="18" charset="0"/>
                        </a:rPr>
                        <a:t>ÖĞR. GÖR. CİHAN KIRPIK</a:t>
                      </a:r>
                    </a:p>
                  </a:txBody>
                  <a:tcPr marL="68580" marR="68580" marT="0" marB="0" anchor="ctr"/>
                </a:tc>
                <a:tc>
                  <a:txBody>
                    <a:bodyPr/>
                    <a:lstStyle/>
                    <a:p>
                      <a:pPr algn="ctr">
                        <a:lnSpc>
                          <a:spcPct val="107000"/>
                        </a:lnSpc>
                        <a:spcAft>
                          <a:spcPts val="0"/>
                        </a:spcAft>
                      </a:pPr>
                      <a:r>
                        <a:rPr lang="tr-TR" sz="1200" b="1" i="0" dirty="0">
                          <a:solidFill>
                            <a:schemeClr val="tx1"/>
                          </a:solidFill>
                          <a:effectLst/>
                          <a:latin typeface="+mn-lt"/>
                          <a:cs typeface="Times New Roman" panose="02020603050405020304" pitchFamily="18" charset="0"/>
                        </a:rPr>
                        <a:t> </a:t>
                      </a:r>
                      <a:endParaRPr lang="tr-TR" sz="1200" b="1" i="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989803153"/>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600" b="1" dirty="0">
                          <a:effectLst/>
                          <a:latin typeface="+mn-lt"/>
                        </a:rPr>
                        <a:t>Masaüstü Bilgisayar</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52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Faks</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600" b="1" dirty="0">
                          <a:effectLst/>
                          <a:latin typeface="+mn-lt"/>
                        </a:rPr>
                        <a:t>Taşınabilir Bilgisayar </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sz="1600" b="1" dirty="0">
                          <a:effectLst/>
                          <a:latin typeface="+mn-lt"/>
                          <a:ea typeface="Calibri" panose="020F0502020204030204" pitchFamily="34" charset="0"/>
                          <a:cs typeface="Calibri" panose="020F0502020204030204" pitchFamily="34" charset="0"/>
                        </a:rPr>
                        <a:t>Telefon</a:t>
                      </a:r>
                      <a:endParaRPr lang="tr-TR" sz="1600" dirty="0">
                        <a:latin typeface="+mn-lt"/>
                      </a:endParaRPr>
                    </a:p>
                  </a:txBody>
                  <a:tcPr marL="0" marR="0" marT="0"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18</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600" b="1" dirty="0">
                          <a:effectLst/>
                          <a:latin typeface="+mn-lt"/>
                        </a:rPr>
                        <a:t>Projeksiyon</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13</a:t>
                      </a:r>
                    </a:p>
                  </a:txBody>
                  <a:tcPr marL="55245" marR="55245" marT="9525" marB="0"/>
                </a:tc>
                <a:tc>
                  <a:txBody>
                    <a:bodyPr/>
                    <a:lstStyle/>
                    <a:p>
                      <a:pPr marL="36000">
                        <a:lnSpc>
                          <a:spcPct val="107000"/>
                        </a:lnSpc>
                        <a:spcAft>
                          <a:spcPts val="800"/>
                        </a:spcAft>
                      </a:pPr>
                      <a:r>
                        <a:rPr lang="tr-TR" sz="1600" b="1" dirty="0">
                          <a:effectLst/>
                          <a:latin typeface="+mn-lt"/>
                        </a:rPr>
                        <a:t>Kamera</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19</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600" b="1" dirty="0">
                          <a:effectLst/>
                          <a:latin typeface="+mn-lt"/>
                        </a:rPr>
                        <a:t>Akıllı Tahta</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600" b="1" dirty="0">
                          <a:effectLst/>
                          <a:latin typeface="+mn-lt"/>
                        </a:rPr>
                        <a:t>Televizyon</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600" b="1" dirty="0">
                          <a:effectLst/>
                          <a:latin typeface="+mn-lt"/>
                        </a:rPr>
                        <a:t>Baskı Makinesi</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Fotoğraf Makinesi</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600" b="1" dirty="0">
                          <a:effectLst/>
                          <a:latin typeface="+mn-lt"/>
                        </a:rPr>
                        <a:t>Fotokopi Makinesi</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Kulaklık</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Yazıcı</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4</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Hoparlör</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15</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Tarayıcı</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6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Mikroskop</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600" b="1" dirty="0">
                        <a:solidFill>
                          <a:srgbClr val="C00000"/>
                        </a:solidFill>
                        <a:effectLst/>
                        <a:latin typeface="+mn-lt"/>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Optik Okuyucu</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 </a:t>
                      </a:r>
                      <a:endParaRPr lang="tr-TR" sz="16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600" b="1" dirty="0">
                          <a:effectLst/>
                          <a:latin typeface="+mn-lt"/>
                        </a:rPr>
                        <a:t>Barkod Yazıcı</a:t>
                      </a:r>
                      <a:endParaRPr lang="tr-TR" sz="16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600" b="1" dirty="0">
                          <a:solidFill>
                            <a:srgbClr val="C00000"/>
                          </a:solidFill>
                          <a:effectLst/>
                          <a:latin typeface="+mn-lt"/>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13.01.2026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50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51</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149028475"/>
              </p:ext>
            </p:extLst>
          </p:nvPr>
        </p:nvGraphicFramePr>
        <p:xfrm>
          <a:off x="241378" y="1968423"/>
          <a:ext cx="11466917" cy="4056440"/>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2 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solidFill>
                            <a:srgbClr val="FF0000"/>
                          </a:solidFill>
                          <a:effectLst/>
                        </a:rPr>
                        <a:t> 4</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solidFill>
                            <a:srgbClr val="FF0000"/>
                          </a:solidFill>
                          <a:effectLst/>
                        </a:rPr>
                        <a:t> 8</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78899347"/>
              </p:ext>
            </p:extLst>
          </p:nvPr>
        </p:nvGraphicFramePr>
        <p:xfrm>
          <a:off x="361450" y="2051551"/>
          <a:ext cx="11466917" cy="3449873"/>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dirty="0">
                          <a:ln>
                            <a:noFill/>
                          </a:ln>
                          <a:solidFill>
                            <a:prstClr val="black"/>
                          </a:solidFill>
                          <a:effectLst/>
                          <a:uLnTx/>
                          <a:uFillTx/>
                          <a:latin typeface="+mn-lt"/>
                          <a:ea typeface="+mn-ea"/>
                          <a:cs typeface="+mn-cs"/>
                        </a:rPr>
                        <a:t>0,125</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0,125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kumimoji="0" lang="tr-TR" sz="1800" b="0" i="0" u="none" strike="noStrike" kern="1200" cap="none" spc="0" normalizeH="0" baseline="0" dirty="0">
                          <a:ln>
                            <a:noFill/>
                          </a:ln>
                          <a:solidFill>
                            <a:prstClr val="black"/>
                          </a:solidFill>
                          <a:effectLst/>
                          <a:uLnTx/>
                          <a:uFillTx/>
                          <a:latin typeface="+mn-lt"/>
                          <a:ea typeface="+mn-ea"/>
                          <a:cs typeface="+mn-cs"/>
                        </a:rPr>
                        <a:t> 1</a:t>
                      </a:r>
                    </a:p>
                  </a:txBody>
                  <a:tcPr marL="68580" marR="68580" marT="0" marB="0" anchor="ctr"/>
                </a:tc>
                <a:tc>
                  <a:txBody>
                    <a:bodyPr/>
                    <a:lstStyle/>
                    <a:p>
                      <a:pPr algn="ctr">
                        <a:lnSpc>
                          <a:spcPct val="150000"/>
                        </a:lnSpc>
                        <a:spcAft>
                          <a:spcPts val="0"/>
                        </a:spcAft>
                      </a:pPr>
                      <a:r>
                        <a:rPr kumimoji="0" lang="tr-TR" sz="1800" b="0" i="0" u="none" strike="noStrike" kern="1200" cap="none" spc="0" normalizeH="0" baseline="0" dirty="0">
                          <a:ln>
                            <a:noFill/>
                          </a:ln>
                          <a:solidFill>
                            <a:prstClr val="black"/>
                          </a:solidFill>
                          <a:effectLst/>
                          <a:uLnTx/>
                          <a:uFillTx/>
                          <a:latin typeface="+mn-lt"/>
                          <a:ea typeface="+mn-ea"/>
                          <a:cs typeface="+mn-cs"/>
                        </a:rPr>
                        <a:t> 2</a:t>
                      </a: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0,125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0,250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602992752"/>
              </p:ext>
            </p:extLst>
          </p:nvPr>
        </p:nvGraphicFramePr>
        <p:xfrm>
          <a:off x="457201" y="1992512"/>
          <a:ext cx="11374581" cy="3841703"/>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solidFill>
                            <a:srgbClr val="FF0000"/>
                          </a:solidFill>
                          <a:effectLst/>
                        </a:rPr>
                        <a:t> 4</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800" dirty="0">
                          <a:solidFill>
                            <a:srgbClr val="FF0000"/>
                          </a:solidFill>
                          <a:effectLst/>
                        </a:rPr>
                        <a:t>6</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046440480"/>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solidFill>
                            <a:srgbClr val="FF0000"/>
                          </a:solidFill>
                          <a:effectLst/>
                        </a:rPr>
                        <a:t> 3</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solidFill>
                            <a:srgbClr val="FF0000"/>
                          </a:solidFill>
                          <a:effectLst/>
                        </a:rPr>
                        <a:t> 4</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431842255"/>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 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dirty="0">
                          <a:effectLst/>
                        </a:rPr>
                        <a:t>10 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866807849"/>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r>
                        <a:rPr lang="tr-TR" sz="1600" dirty="0">
                          <a:solidFill>
                            <a:srgbClr val="FF0000"/>
                          </a:solidFill>
                          <a:effectLst/>
                        </a:rPr>
                        <a:t>4</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959266289"/>
              </p:ext>
            </p:extLst>
          </p:nvPr>
        </p:nvGraphicFramePr>
        <p:xfrm>
          <a:off x="470263" y="1943069"/>
          <a:ext cx="11208215" cy="4183487"/>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rPr>
                        <a:t> 30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65</a:t>
                      </a: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5</a:t>
                      </a: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5</a:t>
                      </a: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03569">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r>
                        <a:rPr lang="tr-TR" sz="1800" b="1" dirty="0">
                          <a:solidFill>
                            <a:srgbClr val="FF0000"/>
                          </a:solidFill>
                          <a:effectLst/>
                        </a:rPr>
                        <a:t>36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r>
                        <a:rPr lang="tr-TR" sz="1800" b="1" kern="1200" dirty="0">
                          <a:solidFill>
                            <a:srgbClr val="FF0000"/>
                          </a:solidFill>
                          <a:effectLst/>
                          <a:latin typeface="+mn-lt"/>
                          <a:ea typeface="+mn-ea"/>
                          <a:cs typeface="+mn-cs"/>
                        </a:rPr>
                        <a:t>75</a:t>
                      </a: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13.01.2026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59</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290539314"/>
              </p:ext>
            </p:extLst>
          </p:nvPr>
        </p:nvGraphicFramePr>
        <p:xfrm>
          <a:off x="457201" y="1848680"/>
          <a:ext cx="11390242" cy="4030956"/>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28 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6</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7</a:t>
                      </a: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2 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2</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6</a:t>
                      </a: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3 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11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2</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0" marR="0" marT="0" marB="0" anchor="ctr"/>
                </a:tc>
                <a:tc>
                  <a:txBody>
                    <a:bodyPr/>
                    <a:lstStyle/>
                    <a:p>
                      <a:pPr marL="72000" algn="ctr">
                        <a:lnSpc>
                          <a:spcPct val="100000"/>
                        </a:lnSpc>
                        <a:spcAft>
                          <a:spcPts val="0"/>
                        </a:spcAft>
                      </a:pPr>
                      <a:r>
                        <a:rPr lang="tr-TR" sz="1600" dirty="0">
                          <a:effectLst/>
                          <a:latin typeface="+mn-lt"/>
                        </a:rPr>
                        <a:t>1 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2 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10 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2</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3</a:t>
                      </a: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3</a:t>
                      </a: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dirty="0"/>
                        <a:t>1</a:t>
                      </a: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23 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70</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1045996449"/>
              </p:ext>
            </p:extLst>
          </p:nvPr>
        </p:nvGraphicFramePr>
        <p:xfrm>
          <a:off x="496390" y="1820179"/>
          <a:ext cx="11390810" cy="1366969"/>
        </p:xfrm>
        <a:graphic>
          <a:graphicData uri="http://schemas.openxmlformats.org/drawingml/2006/table">
            <a:tbl>
              <a:tblPr firstRow="1" firstCol="1" bandRow="1">
                <a:tableStyleId>{BDBED569-4797-4DF1-A0F4-6AAB3CD982D8}</a:tableStyleId>
              </a:tblPr>
              <a:tblGrid>
                <a:gridCol w="2873357">
                  <a:extLst>
                    <a:ext uri="{9D8B030D-6E8A-4147-A177-3AD203B41FA5}">
                      <a16:colId xmlns:a16="http://schemas.microsoft.com/office/drawing/2014/main" val="2286719321"/>
                    </a:ext>
                  </a:extLst>
                </a:gridCol>
                <a:gridCol w="3232527">
                  <a:extLst>
                    <a:ext uri="{9D8B030D-6E8A-4147-A177-3AD203B41FA5}">
                      <a16:colId xmlns:a16="http://schemas.microsoft.com/office/drawing/2014/main" val="809016168"/>
                    </a:ext>
                  </a:extLst>
                </a:gridCol>
                <a:gridCol w="5284926">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Program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Program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dirty="0">
                          <a:solidFill>
                            <a:srgbClr val="C00000"/>
                          </a:solidFill>
                          <a:effectLst/>
                          <a:latin typeface="+mn-lt"/>
                          <a:ea typeface="Calibri" panose="020F0502020204030204" pitchFamily="34" charset="0"/>
                          <a:cs typeface="Times New Roman" panose="02020603050405020304" pitchFamily="18" charset="0"/>
                        </a:rPr>
                        <a:t>MÜLKİYET</a:t>
                      </a:r>
                      <a:r>
                        <a:rPr lang="tr-TR" sz="1200" b="1" i="0" baseline="0" dirty="0">
                          <a:solidFill>
                            <a:srgbClr val="C00000"/>
                          </a:solidFill>
                          <a:effectLst/>
                          <a:latin typeface="+mn-lt"/>
                          <a:ea typeface="Calibri" panose="020F0502020204030204" pitchFamily="34" charset="0"/>
                          <a:cs typeface="Times New Roman" panose="02020603050405020304" pitchFamily="18" charset="0"/>
                        </a:rPr>
                        <a:t> KORUMA VE GÜVENLİK</a:t>
                      </a:r>
                    </a:p>
                  </a:txBody>
                  <a:tcPr marL="68580" marR="68580" marT="0" marB="0" anchor="ctr"/>
                </a:tc>
                <a:tc>
                  <a:txBody>
                    <a:bodyPr/>
                    <a:lstStyle/>
                    <a:p>
                      <a:pPr>
                        <a:lnSpc>
                          <a:spcPct val="107000"/>
                        </a:lnSpc>
                        <a:spcAft>
                          <a:spcPts val="0"/>
                        </a:spcAft>
                      </a:pPr>
                      <a:r>
                        <a:rPr lang="tr-TR" sz="1200" b="1" i="0" dirty="0">
                          <a:effectLst/>
                        </a:rPr>
                        <a:t> SİVİL SAVUNMA VE İTFAİYECİLİK</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200" b="1" i="0" dirty="0">
                          <a:effectLst/>
                        </a:rPr>
                        <a:t> ÖĞR. GÖR. AYNUR KAYA</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70885">
                <a:tc vMerge="1">
                  <a:txBody>
                    <a:bodyPr/>
                    <a:lstStyle/>
                    <a:p>
                      <a:endParaRPr dirty="0"/>
                    </a:p>
                  </a:txBody>
                  <a:tcPr marL="68580" marR="68580" marT="0" marB="0" anchor="ctr"/>
                </a:tc>
                <a:tc>
                  <a:txBody>
                    <a:bodyPr/>
                    <a:lstStyle/>
                    <a:p>
                      <a:pPr>
                        <a:lnSpc>
                          <a:spcPct val="107000"/>
                        </a:lnSpc>
                        <a:spcAft>
                          <a:spcPts val="0"/>
                        </a:spcAft>
                      </a:pPr>
                      <a:r>
                        <a:rPr lang="tr-TR" sz="1200" b="1" i="0" dirty="0">
                          <a:effectLst/>
                        </a:rPr>
                        <a:t> ACİL DURUM VE AFET YÖNETİMİ</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200" b="1" i="0" dirty="0">
                          <a:effectLst/>
                        </a:rPr>
                        <a:t>ÖĞR. GÖR. LOKMAN ODABAŞ </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70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i="0" dirty="0">
                          <a:solidFill>
                            <a:srgbClr val="C00000"/>
                          </a:solidFill>
                          <a:effectLst/>
                        </a:rPr>
                        <a:t> </a:t>
                      </a:r>
                      <a:r>
                        <a:rPr lang="tr-TR" sz="1200" b="1" i="0" dirty="0">
                          <a:solidFill>
                            <a:srgbClr val="C00000"/>
                          </a:solidFill>
                          <a:effectLst/>
                          <a:latin typeface="+mn-lt"/>
                          <a:cs typeface="Times New Roman" panose="02020603050405020304" pitchFamily="18" charset="0"/>
                        </a:rPr>
                        <a:t>HUKUK</a:t>
                      </a:r>
                    </a:p>
                  </a:txBody>
                  <a:tcPr marL="44450" marR="44450" marT="0" marB="0" anchor="ctr"/>
                </a:tc>
                <a:tc>
                  <a:txBody>
                    <a:bodyPr/>
                    <a:lstStyle/>
                    <a:p>
                      <a:pPr>
                        <a:lnSpc>
                          <a:spcPct val="107000"/>
                        </a:lnSpc>
                        <a:spcAft>
                          <a:spcPts val="0"/>
                        </a:spcAft>
                      </a:pPr>
                      <a:r>
                        <a:rPr lang="tr-TR" sz="1200" b="1" i="0" dirty="0">
                          <a:effectLst/>
                        </a:rPr>
                        <a:t> MAHKEME BÜRO HİZMETLERİ</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200" b="1" i="0" dirty="0">
                          <a:effectLst/>
                        </a:rPr>
                        <a:t> ÖĞR. GÖR. DR. FATİH ARSLAN</a:t>
                      </a:r>
                      <a:endParaRPr lang="tr-TR" sz="12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60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9404705"/>
              </p:ext>
            </p:extLst>
          </p:nvPr>
        </p:nvGraphicFramePr>
        <p:xfrm>
          <a:off x="532060" y="1932315"/>
          <a:ext cx="11096724" cy="2972493"/>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600" dirty="0">
                          <a:effectLst/>
                        </a:rPr>
                        <a:t> </a:t>
                      </a:r>
                      <a:r>
                        <a:rPr lang="tr-TR" sz="1600" dirty="0"/>
                        <a:t>Trabzon Üniversitesi tarafından düzenlenen 2025 Bilim, Kültür, Sanat ve Spor Şenlikleri kapsamında; </a:t>
                      </a:r>
                      <a:r>
                        <a:rPr lang="tr-TR" sz="1600" b="1" dirty="0"/>
                        <a:t>Erkek Voleybol Takımımız </a:t>
                      </a:r>
                      <a:r>
                        <a:rPr lang="tr-TR" sz="1600" dirty="0"/>
                        <a:t>3’üncü</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36367">
                <a:tc>
                  <a:txBody>
                    <a:bodyPr/>
                    <a:lstStyle/>
                    <a:p>
                      <a:pPr marL="36195" marR="36195">
                        <a:lnSpc>
                          <a:spcPct val="107000"/>
                        </a:lnSpc>
                        <a:spcAft>
                          <a:spcPts val="0"/>
                        </a:spcAft>
                      </a:pPr>
                      <a:r>
                        <a:rPr lang="tr-TR" sz="1600" dirty="0">
                          <a:effectLst/>
                        </a:rPr>
                        <a:t> </a:t>
                      </a:r>
                      <a:r>
                        <a:rPr lang="tr-TR" sz="1600" dirty="0"/>
                        <a:t>Trabzon Üniversitesi tarafından düzenlenen 2024 Bilim, Kültür, Sanat ve Spor Şenlikleri kapsamında; </a:t>
                      </a:r>
                      <a:r>
                        <a:rPr lang="tr-TR" sz="1600" b="1" dirty="0"/>
                        <a:t>Kadın Voleybol Takımımız </a:t>
                      </a:r>
                      <a:r>
                        <a:rPr lang="tr-TR" sz="1600" dirty="0"/>
                        <a:t>2’nci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36367">
                <a:tc>
                  <a:txBody>
                    <a:bodyPr/>
                    <a:lstStyle/>
                    <a:p>
                      <a:pPr marL="36195" marR="36195" indent="0" algn="l" defTabSz="914400" rtl="0" eaLnBrk="1" fontAlgn="auto" latinLnBrk="0" hangingPunct="1">
                        <a:lnSpc>
                          <a:spcPct val="107000"/>
                        </a:lnSpc>
                        <a:spcBef>
                          <a:spcPts val="0"/>
                        </a:spcBef>
                        <a:spcAft>
                          <a:spcPts val="0"/>
                        </a:spcAft>
                        <a:buClrTx/>
                        <a:buSzTx/>
                        <a:buFontTx/>
                        <a:buNone/>
                        <a:tabLst/>
                        <a:defRPr/>
                      </a:pPr>
                      <a:r>
                        <a:rPr lang="tr-TR" sz="1600" dirty="0">
                          <a:effectLst/>
                        </a:rPr>
                        <a:t> </a:t>
                      </a:r>
                      <a:r>
                        <a:rPr lang="tr-TR" sz="1600" dirty="0"/>
                        <a:t>Bireysel kategori olan </a:t>
                      </a:r>
                      <a:r>
                        <a:rPr lang="tr-TR" sz="1600" b="1" dirty="0"/>
                        <a:t>satranç turnuvasında (2024) </a:t>
                      </a:r>
                      <a:r>
                        <a:rPr lang="tr-TR" sz="1600" dirty="0"/>
                        <a:t>ise Meslek Yüksekokulumuz öğrencisi 2'nci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36367">
                <a:tc>
                  <a:txBody>
                    <a:bodyPr/>
                    <a:lstStyle/>
                    <a:p>
                      <a:pPr marL="36195" marR="36195" indent="0" algn="l" defTabSz="914400" rtl="0" eaLnBrk="1" fontAlgn="auto" latinLnBrk="0" hangingPunct="1">
                        <a:lnSpc>
                          <a:spcPct val="107000"/>
                        </a:lnSpc>
                        <a:spcBef>
                          <a:spcPts val="0"/>
                        </a:spcBef>
                        <a:spcAft>
                          <a:spcPts val="0"/>
                        </a:spcAft>
                        <a:buClrTx/>
                        <a:buSzTx/>
                        <a:buFontTx/>
                        <a:buNone/>
                        <a:tabLst/>
                        <a:defRPr/>
                      </a:pPr>
                      <a:r>
                        <a:rPr lang="tr-TR" sz="1600" dirty="0">
                          <a:solidFill>
                            <a:schemeClr val="tx1"/>
                          </a:solidFill>
                          <a:effectLst/>
                        </a:rPr>
                        <a:t> </a:t>
                      </a:r>
                      <a:r>
                        <a:rPr lang="tr-TR" sz="1600" dirty="0">
                          <a:solidFill>
                            <a:schemeClr val="tx1"/>
                          </a:solidFill>
                        </a:rPr>
                        <a:t>Trabzon Üniversitesi tarafından düzenlenen 2025 Bilim, Kültür, Sanat ve Spor Şenlikleri kapsamında; </a:t>
                      </a:r>
                      <a:r>
                        <a:rPr lang="tr-TR" sz="1600" b="1" dirty="0">
                          <a:solidFill>
                            <a:schemeClr val="tx1"/>
                          </a:solidFill>
                        </a:rPr>
                        <a:t>Erkek Voleybol Takımımız </a:t>
                      </a:r>
                      <a:r>
                        <a:rPr lang="tr-TR" sz="1600" dirty="0">
                          <a:solidFill>
                            <a:schemeClr val="tx1"/>
                          </a:solidFill>
                        </a:rPr>
                        <a:t>2’nci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36367">
                <a:tc>
                  <a:txBody>
                    <a:bodyPr/>
                    <a:lstStyle/>
                    <a:p>
                      <a:pPr marL="36195" marR="36195"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solidFill>
                            <a:srgbClr val="FF0000"/>
                          </a:solidFill>
                          <a:effectLst/>
                        </a:rPr>
                        <a:t> 2</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solidFill>
                            <a:srgbClr val="FF0000"/>
                          </a:solidFill>
                          <a:effectLst/>
                        </a:rPr>
                        <a:t> 2</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61</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19511245"/>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811845802"/>
              </p:ext>
            </p:extLst>
          </p:nvPr>
        </p:nvGraphicFramePr>
        <p:xfrm>
          <a:off x="357809" y="2067433"/>
          <a:ext cx="11510341" cy="3778102"/>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433754297"/>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1518669165"/>
              </p:ext>
            </p:extLst>
          </p:nvPr>
        </p:nvGraphicFramePr>
        <p:xfrm>
          <a:off x="429720" y="1976580"/>
          <a:ext cx="11272752" cy="1818088"/>
        </p:xfrm>
        <a:graphic>
          <a:graphicData uri="http://schemas.openxmlformats.org/drawingml/2006/table">
            <a:tbl>
              <a:tblPr firstRow="1" firstCol="1" bandRow="1">
                <a:tableStyleId>{BDBED569-4797-4DF1-A0F4-6AAB3CD982D8}</a:tableStyleId>
              </a:tblPr>
              <a:tblGrid>
                <a:gridCol w="5459259">
                  <a:extLst>
                    <a:ext uri="{9D8B030D-6E8A-4147-A177-3AD203B41FA5}">
                      <a16:colId xmlns:a16="http://schemas.microsoft.com/office/drawing/2014/main" val="1360695184"/>
                    </a:ext>
                  </a:extLst>
                </a:gridCol>
                <a:gridCol w="1840939">
                  <a:extLst>
                    <a:ext uri="{9D8B030D-6E8A-4147-A177-3AD203B41FA5}">
                      <a16:colId xmlns:a16="http://schemas.microsoft.com/office/drawing/2014/main" val="4121385939"/>
                    </a:ext>
                  </a:extLst>
                </a:gridCol>
                <a:gridCol w="2135759">
                  <a:extLst>
                    <a:ext uri="{9D8B030D-6E8A-4147-A177-3AD203B41FA5}">
                      <a16:colId xmlns:a16="http://schemas.microsoft.com/office/drawing/2014/main" val="3274120417"/>
                    </a:ext>
                  </a:extLst>
                </a:gridCol>
                <a:gridCol w="1836795">
                  <a:extLst>
                    <a:ext uri="{9D8B030D-6E8A-4147-A177-3AD203B41FA5}">
                      <a16:colId xmlns:a16="http://schemas.microsoft.com/office/drawing/2014/main" val="398416714"/>
                    </a:ext>
                  </a:extLst>
                </a:gridCol>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62738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274980">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Acil Durum ve Afet</a:t>
                      </a:r>
                      <a:r>
                        <a:rPr lang="tr-TR" sz="1600" b="1" kern="1200" baseline="0" dirty="0">
                          <a:solidFill>
                            <a:srgbClr val="485793"/>
                          </a:solidFill>
                          <a:effectLst/>
                          <a:latin typeface="+mn-lt"/>
                          <a:ea typeface="+mn-ea"/>
                          <a:cs typeface="+mn-cs"/>
                        </a:rPr>
                        <a:t> Yönetimi</a:t>
                      </a: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58</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44</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14</a:t>
                      </a:r>
                    </a:p>
                  </a:txBody>
                  <a:tcPr marL="44450" marR="44450" marT="0" marB="0" anchor="ctr"/>
                </a:tc>
                <a:extLst>
                  <a:ext uri="{0D108BD9-81ED-4DB2-BD59-A6C34878D82A}">
                    <a16:rowId xmlns:a16="http://schemas.microsoft.com/office/drawing/2014/main" val="914666932"/>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Sivil Savunma ve İtfaiyecilik </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413421243"/>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Mahkeme Büro Hizmetleri</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38</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14</a:t>
                      </a:r>
                    </a:p>
                  </a:txBody>
                  <a:tcPr marL="44450" marR="44450" marT="0" marB="0" anchor="ctr"/>
                </a:tc>
                <a:extLst>
                  <a:ext uri="{0D108BD9-81ED-4DB2-BD59-A6C34878D82A}">
                    <a16:rowId xmlns:a16="http://schemas.microsoft.com/office/drawing/2014/main" val="3518616932"/>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65</a:t>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74767369"/>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 3</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 2</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213600958"/>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21095228"/>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14217512"/>
              </p:ext>
            </p:extLst>
          </p:nvPr>
        </p:nvGraphicFramePr>
        <p:xfrm>
          <a:off x="640079" y="1958201"/>
          <a:ext cx="11265593" cy="409072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Birim Danışma Kurulu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Birim Bağımlılıkla Mücadele Kurulu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Staj ve Uygulama Eğitim Kurulu</a:t>
                      </a:r>
                    </a:p>
                  </a:txBody>
                  <a:tcPr marL="46990" marR="46990" marT="6350" marB="0" anchor="ctr"/>
                </a:tc>
                <a:tc>
                  <a:txBody>
                    <a:bodyPr/>
                    <a:lstStyle/>
                    <a:p>
                      <a:pPr algn="ctr">
                        <a:lnSpc>
                          <a:spcPct val="107000"/>
                        </a:lnSpc>
                        <a:spcAft>
                          <a:spcPts val="0"/>
                        </a:spcAft>
                      </a:pPr>
                      <a:r>
                        <a:rPr lang="tr-TR" sz="1200" b="1" dirty="0">
                          <a:effectLst/>
                          <a:latin typeface="+mn-lt"/>
                        </a:rPr>
                        <a:t>5</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Akademik Birim Kalite Ekipleri</a:t>
                      </a:r>
                    </a:p>
                  </a:txBody>
                  <a:tcPr marL="46990" marR="46990" marT="6350" marB="0" anchor="ctr"/>
                </a:tc>
                <a:tc>
                  <a:txBody>
                    <a:bodyPr/>
                    <a:lstStyle/>
                    <a:p>
                      <a:pPr algn="ctr">
                        <a:lnSpc>
                          <a:spcPct val="107000"/>
                        </a:lnSpc>
                        <a:spcAft>
                          <a:spcPts val="0"/>
                        </a:spcAft>
                      </a:pPr>
                      <a:r>
                        <a:rPr lang="tr-TR" sz="1200" b="1" dirty="0">
                          <a:effectLst/>
                          <a:latin typeface="+mn-lt"/>
                        </a:rPr>
                        <a:t>5</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3590925431"/>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İdari Birim Kalite Ekibi</a:t>
                      </a:r>
                    </a:p>
                  </a:txBody>
                  <a:tcPr marL="46990" marR="46990" marT="635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Erasmus, Farabi ve Mevlâna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Bilimsel, Sosyal, Kültürel ve Sportif Etkinlikler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Birim Uyum Komisyonu</a:t>
                      </a:r>
                    </a:p>
                  </a:txBody>
                  <a:tcPr marL="46990" marR="46990" marT="6350" marB="0" anchor="ctr"/>
                </a:tc>
                <a:tc>
                  <a:txBody>
                    <a:bodyPr/>
                    <a:lstStyle/>
                    <a:p>
                      <a:pPr algn="ctr">
                        <a:lnSpc>
                          <a:spcPct val="107000"/>
                        </a:lnSpc>
                        <a:spcAft>
                          <a:spcPts val="0"/>
                        </a:spcAft>
                      </a:pPr>
                      <a:r>
                        <a:rPr lang="tr-TR" sz="1200" b="1" dirty="0">
                          <a:effectLst/>
                          <a:latin typeface="+mn-lt"/>
                        </a:rPr>
                        <a:t> 6</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Yatay Geçiş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Birim Bologna Süreci Komisyonu</a:t>
                      </a:r>
                    </a:p>
                  </a:txBody>
                  <a:tcPr marL="46990" marR="46990" marT="6350" marB="0" anchor="ctr"/>
                </a:tc>
                <a:tc>
                  <a:txBody>
                    <a:bodyPr/>
                    <a:lstStyle/>
                    <a:p>
                      <a:pPr algn="ctr">
                        <a:lnSpc>
                          <a:spcPct val="107000"/>
                        </a:lnSpc>
                        <a:spcAft>
                          <a:spcPts val="0"/>
                        </a:spcAft>
                      </a:pPr>
                      <a:r>
                        <a:rPr lang="tr-TR" sz="1200" b="1" dirty="0">
                          <a:effectLst/>
                          <a:latin typeface="+mn-lt"/>
                        </a:rPr>
                        <a:t> 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Faaliyet Raporu ve Stratejik Plan Hazırlama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Ölçme Değerlendirme ve Sınav Komisyonu</a:t>
                      </a:r>
                    </a:p>
                  </a:txBody>
                  <a:tcPr marL="46990" marR="46990" marT="6350" marB="0" anchor="ctr"/>
                </a:tc>
                <a:tc>
                  <a:txBody>
                    <a:bodyPr/>
                    <a:lstStyle/>
                    <a:p>
                      <a:pPr algn="ctr">
                        <a:lnSpc>
                          <a:spcPct val="107000"/>
                        </a:lnSpc>
                        <a:spcAft>
                          <a:spcPts val="0"/>
                        </a:spcAft>
                      </a:pPr>
                      <a:r>
                        <a:rPr lang="tr-TR" sz="1200" b="1" dirty="0">
                          <a:effectLst/>
                          <a:latin typeface="+mn-lt"/>
                        </a:rPr>
                        <a:t>6</a:t>
                      </a: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36298560"/>
              </p:ext>
            </p:extLst>
          </p:nvPr>
        </p:nvGraphicFramePr>
        <p:xfrm>
          <a:off x="397563" y="1967947"/>
          <a:ext cx="11390246" cy="3694940"/>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marL="0" algn="ctr" defTabSz="914400" rtl="0" eaLnBrk="1" latinLnBrk="0" hangingPunct="1">
                        <a:lnSpc>
                          <a:spcPct val="107000"/>
                        </a:lnSpc>
                        <a:spcAft>
                          <a:spcPts val="0"/>
                        </a:spcAft>
                      </a:pPr>
                      <a:r>
                        <a:rPr lang="tr-TR" sz="1600" b="1" kern="1200"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67819596"/>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2 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dirty="0">
                          <a:effectLst/>
                        </a:rPr>
                        <a:t>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800" kern="1200" dirty="0">
                          <a:solidFill>
                            <a:schemeClr val="tx1"/>
                          </a:solidFill>
                          <a:effectLst/>
                          <a:latin typeface="+mn-lt"/>
                          <a:ea typeface="+mn-ea"/>
                          <a:cs typeface="+mn-cs"/>
                        </a:rPr>
                        <a:t>2</a:t>
                      </a:r>
                    </a:p>
                  </a:txBody>
                  <a:tcPr marL="44450" marR="44450" marT="0" marB="0" anchor="ctr"/>
                </a:tc>
                <a:tc>
                  <a:txBody>
                    <a:bodyPr/>
                    <a:lstStyle/>
                    <a:p>
                      <a:pPr marL="72000" algn="ctr">
                        <a:lnSpc>
                          <a:spcPct val="100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520789883"/>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508001" y="2290618"/>
            <a:ext cx="11092872" cy="3886344"/>
          </a:xfrm>
        </p:spPr>
        <p:txBody>
          <a:bodyPr>
            <a:normAutofit/>
          </a:bodyPr>
          <a:lstStyle/>
          <a:p>
            <a:pPr>
              <a:lnSpc>
                <a:spcPct val="100000"/>
              </a:lnSpc>
              <a:spcBef>
                <a:spcPts val="0"/>
              </a:spcBef>
              <a:spcAft>
                <a:spcPts val="400"/>
              </a:spcAft>
            </a:pPr>
            <a:r>
              <a:rPr lang="tr-TR" sz="3200" dirty="0"/>
              <a:t>Program akreditasyon ölçütlerine göre her bir genel ölçüt düzeyinde </a:t>
            </a:r>
            <a:r>
              <a:rPr lang="tr-TR" sz="3200" dirty="0" err="1"/>
              <a:t>hazırbulunuşluk</a:t>
            </a:r>
            <a:r>
              <a:rPr lang="tr-TR" sz="3200" dirty="0"/>
              <a:t> düzeyini gösteren tablonun her bir program için birimler tarafından hazırlanarak sunulması.</a:t>
            </a:r>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a:t>2026 Yılında Program Akreditasyonu için Başvuru Yapılacak Programların Sunulması   </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73</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637" y="612054"/>
            <a:ext cx="9851043" cy="793300"/>
          </a:xfrm>
        </p:spPr>
        <p:txBody>
          <a:bodyPr>
            <a:normAutofit fontScale="90000"/>
          </a:bodyPr>
          <a:lstStyle/>
          <a:p>
            <a:pPr algn="ctr"/>
            <a:r>
              <a:rPr lang="tr-TR" sz="2800" b="1" dirty="0">
                <a:solidFill>
                  <a:srgbClr val="962E2E"/>
                </a:solidFill>
                <a:latin typeface="Calibri" panose="020F0502020204030204" pitchFamily="34" charset="0"/>
                <a:cs typeface="Calibri" panose="020F0502020204030204" pitchFamily="34" charset="0"/>
              </a:rPr>
              <a:t>MEDEK BAŞVURU KRİTERLERİ İLE PROGRAMLARIN KIYASLANMASI</a:t>
            </a:r>
          </a:p>
        </p:txBody>
      </p:sp>
      <p:sp>
        <p:nvSpPr>
          <p:cNvPr id="3" name="İçerik Yer Tutucusu 2"/>
          <p:cNvSpPr>
            <a:spLocks noGrp="1"/>
          </p:cNvSpPr>
          <p:nvPr>
            <p:ph idx="1"/>
          </p:nvPr>
        </p:nvSpPr>
        <p:spPr>
          <a:xfrm>
            <a:off x="838200" y="1820173"/>
            <a:ext cx="10515600" cy="4269953"/>
          </a:xfrm>
        </p:spPr>
        <p:txBody>
          <a:bodyPr/>
          <a:lstStyle/>
          <a:p>
            <a:pPr algn="just"/>
            <a:r>
              <a:rPr lang="tr-TR" dirty="0"/>
              <a:t>MEDEK yetkilendirilmiş ön lisans programları arasında Meslek Yüksekokulumuzda bulunan programlar yetkilendirilmemiştir. </a:t>
            </a:r>
          </a:p>
          <a:p>
            <a:pPr algn="just"/>
            <a:r>
              <a:rPr lang="tr-TR" dirty="0"/>
              <a:t>Konu ile ilgili </a:t>
            </a:r>
            <a:r>
              <a:rPr lang="tr-TR" dirty="0" err="1"/>
              <a:t>MEDEK’e</a:t>
            </a:r>
            <a:r>
              <a:rPr lang="tr-TR" dirty="0"/>
              <a:t> talep mesajı gönderilmiştir. </a:t>
            </a:r>
          </a:p>
        </p:txBody>
      </p:sp>
      <p:sp>
        <p:nvSpPr>
          <p:cNvPr id="6" name="Artı 7">
            <a:extLst>
              <a:ext uri="{FF2B5EF4-FFF2-40B4-BE49-F238E27FC236}">
                <a16:creationId xmlns:a16="http://schemas.microsoft.com/office/drawing/2014/main" id="{2EF6CF4E-7DDA-EF5E-781F-E4C570806583}"/>
              </a:ext>
            </a:extLst>
          </p:cNvPr>
          <p:cNvSpPr/>
          <p:nvPr/>
        </p:nvSpPr>
        <p:spPr>
          <a:xfrm>
            <a:off x="1561408" y="392438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7" name="Eksi 6">
            <a:extLst>
              <a:ext uri="{FF2B5EF4-FFF2-40B4-BE49-F238E27FC236}">
                <a16:creationId xmlns:a16="http://schemas.microsoft.com/office/drawing/2014/main" id="{FE0CDDF3-E469-659B-8D39-0A4475322A7F}"/>
              </a:ext>
            </a:extLst>
          </p:cNvPr>
          <p:cNvSpPr/>
          <p:nvPr/>
        </p:nvSpPr>
        <p:spPr>
          <a:xfrm>
            <a:off x="1561408" y="4488252"/>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8" name="Çarpma 28">
            <a:extLst>
              <a:ext uri="{FF2B5EF4-FFF2-40B4-BE49-F238E27FC236}">
                <a16:creationId xmlns:a16="http://schemas.microsoft.com/office/drawing/2014/main" id="{1B13BDAD-63D9-2075-E395-D636B6614B63}"/>
              </a:ext>
            </a:extLst>
          </p:cNvPr>
          <p:cNvSpPr/>
          <p:nvPr/>
        </p:nvSpPr>
        <p:spPr>
          <a:xfrm>
            <a:off x="1561408" y="5168105"/>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D1C47375-5B47-F56B-53B9-E285268F73DB}"/>
              </a:ext>
            </a:extLst>
          </p:cNvPr>
          <p:cNvSpPr txBox="1"/>
          <p:nvPr/>
        </p:nvSpPr>
        <p:spPr>
          <a:xfrm>
            <a:off x="1930401" y="3305096"/>
            <a:ext cx="8589818" cy="369332"/>
          </a:xfrm>
          <a:prstGeom prst="rect">
            <a:avLst/>
          </a:prstGeom>
          <a:noFill/>
        </p:spPr>
        <p:txBody>
          <a:bodyPr wrap="square" rtlCol="0">
            <a:spAutoFit/>
          </a:bodyPr>
          <a:lstStyle/>
          <a:p>
            <a:r>
              <a:rPr lang="tr-TR" dirty="0"/>
              <a:t>Aşağıda ölçütlerle ilgili tablolarda bulunan ifadelerin anlamları karşısında belirtilmiştir:</a:t>
            </a:r>
          </a:p>
        </p:txBody>
      </p:sp>
      <p:sp>
        <p:nvSpPr>
          <p:cNvPr id="11" name="Metin kutusu 10">
            <a:extLst>
              <a:ext uri="{FF2B5EF4-FFF2-40B4-BE49-F238E27FC236}">
                <a16:creationId xmlns:a16="http://schemas.microsoft.com/office/drawing/2014/main" id="{091185D3-CA5D-3A30-DA13-4D1A56AF8D66}"/>
              </a:ext>
            </a:extLst>
          </p:cNvPr>
          <p:cNvSpPr txBox="1"/>
          <p:nvPr/>
        </p:nvSpPr>
        <p:spPr>
          <a:xfrm>
            <a:off x="2209799" y="4047291"/>
            <a:ext cx="7516091" cy="369332"/>
          </a:xfrm>
          <a:prstGeom prst="rect">
            <a:avLst/>
          </a:prstGeom>
          <a:noFill/>
        </p:spPr>
        <p:txBody>
          <a:bodyPr wrap="square">
            <a:spAutoFit/>
          </a:bodyPr>
          <a:lstStyle/>
          <a:p>
            <a:r>
              <a:rPr lang="tr-TR" dirty="0"/>
              <a:t>Bu ifade ölçütü karşılıyoruz anlamına gelmektedir. Kanıtlarımız mevcuttur.</a:t>
            </a:r>
          </a:p>
        </p:txBody>
      </p:sp>
      <p:sp>
        <p:nvSpPr>
          <p:cNvPr id="12" name="Metin kutusu 11">
            <a:extLst>
              <a:ext uri="{FF2B5EF4-FFF2-40B4-BE49-F238E27FC236}">
                <a16:creationId xmlns:a16="http://schemas.microsoft.com/office/drawing/2014/main" id="{D6313E16-D138-3255-9933-197BFE0C2520}"/>
              </a:ext>
            </a:extLst>
          </p:cNvPr>
          <p:cNvSpPr txBox="1"/>
          <p:nvPr/>
        </p:nvSpPr>
        <p:spPr>
          <a:xfrm>
            <a:off x="2159923" y="4543586"/>
            <a:ext cx="6947131" cy="646331"/>
          </a:xfrm>
          <a:prstGeom prst="rect">
            <a:avLst/>
          </a:prstGeom>
          <a:noFill/>
        </p:spPr>
        <p:txBody>
          <a:bodyPr wrap="square">
            <a:spAutoFit/>
          </a:bodyPr>
          <a:lstStyle/>
          <a:p>
            <a:r>
              <a:rPr lang="tr-TR" dirty="0"/>
              <a:t>Bu ifade ölçütü karşılamıyoruz anlamına gelmektedir fakat üzerinde çalışarak karşılayabilecek duruma gelebiliriz. </a:t>
            </a:r>
          </a:p>
        </p:txBody>
      </p:sp>
      <p:sp>
        <p:nvSpPr>
          <p:cNvPr id="13" name="Metin kutusu 12">
            <a:extLst>
              <a:ext uri="{FF2B5EF4-FFF2-40B4-BE49-F238E27FC236}">
                <a16:creationId xmlns:a16="http://schemas.microsoft.com/office/drawing/2014/main" id="{A595771A-CF9D-30BF-638E-7F083B0C8C4D}"/>
              </a:ext>
            </a:extLst>
          </p:cNvPr>
          <p:cNvSpPr txBox="1"/>
          <p:nvPr/>
        </p:nvSpPr>
        <p:spPr>
          <a:xfrm>
            <a:off x="2159924" y="5215108"/>
            <a:ext cx="7076440" cy="923330"/>
          </a:xfrm>
          <a:prstGeom prst="rect">
            <a:avLst/>
          </a:prstGeom>
          <a:noFill/>
        </p:spPr>
        <p:txBody>
          <a:bodyPr wrap="square">
            <a:spAutoFit/>
          </a:bodyPr>
          <a:lstStyle/>
          <a:p>
            <a:r>
              <a:rPr lang="tr-TR" dirty="0"/>
              <a:t>Bu ifade ölçütü karşılamıyoruz anlamına gelmektedir. Kendi çalışmalarımızla karşılayamayız. Bu ölçüt için maddi ya da rektörlüğün yardımına ihtiyaç duymaktayız.</a:t>
            </a:r>
          </a:p>
        </p:txBody>
      </p:sp>
    </p:spTree>
    <p:extLst>
      <p:ext uri="{BB962C8B-B14F-4D97-AF65-F5344CB8AC3E}">
        <p14:creationId xmlns:p14="http://schemas.microsoft.com/office/powerpoint/2010/main" val="29945812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9995" y="395522"/>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1. Öğrenciler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78147915"/>
              </p:ext>
            </p:extLst>
          </p:nvPr>
        </p:nvGraphicFramePr>
        <p:xfrm>
          <a:off x="324582" y="1332539"/>
          <a:ext cx="10805239" cy="5029200"/>
        </p:xfrm>
        <a:graphic>
          <a:graphicData uri="http://schemas.openxmlformats.org/drawingml/2006/table">
            <a:tbl>
              <a:tblPr firstRow="1" bandRow="1">
                <a:tableStyleId>{5C22544A-7EE6-4342-B048-85BDC9FD1C3A}</a:tableStyleId>
              </a:tblPr>
              <a:tblGrid>
                <a:gridCol w="6537612">
                  <a:extLst>
                    <a:ext uri="{9D8B030D-6E8A-4147-A177-3AD203B41FA5}">
                      <a16:colId xmlns:a16="http://schemas.microsoft.com/office/drawing/2014/main" val="2830563755"/>
                    </a:ext>
                  </a:extLst>
                </a:gridCol>
                <a:gridCol w="1331761">
                  <a:extLst>
                    <a:ext uri="{9D8B030D-6E8A-4147-A177-3AD203B41FA5}">
                      <a16:colId xmlns:a16="http://schemas.microsoft.com/office/drawing/2014/main" val="4003406800"/>
                    </a:ext>
                  </a:extLst>
                </a:gridCol>
                <a:gridCol w="1323591">
                  <a:extLst>
                    <a:ext uri="{9D8B030D-6E8A-4147-A177-3AD203B41FA5}">
                      <a16:colId xmlns:a16="http://schemas.microsoft.com/office/drawing/2014/main" val="1507685528"/>
                    </a:ext>
                  </a:extLst>
                </a:gridCol>
                <a:gridCol w="1612275">
                  <a:extLst>
                    <a:ext uri="{9D8B030D-6E8A-4147-A177-3AD203B41FA5}">
                      <a16:colId xmlns:a16="http://schemas.microsoft.com/office/drawing/2014/main" val="978925385"/>
                    </a:ext>
                  </a:extLst>
                </a:gridCol>
              </a:tblGrid>
              <a:tr h="870649">
                <a:tc>
                  <a:txBody>
                    <a:bodyPr/>
                    <a:lstStyle/>
                    <a:p>
                      <a:r>
                        <a:rPr lang="tr-TR" dirty="0"/>
                        <a:t>Ölçüt 1. Öğrenciler</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870649">
                <a:tc>
                  <a:txBody>
                    <a:bodyPr/>
                    <a:lstStyle/>
                    <a:p>
                      <a:r>
                        <a:rPr lang="tr-TR" dirty="0"/>
                        <a:t>1.1 Programa kabul edilen öğrenciler, programın kazandırmayı hedeflediği çıktıları (bilgi, beceri ve yetkinlik) öngörülen sürede edinebilecek eğitim altyapısına sahip olmalıdır. </a:t>
                      </a:r>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47249108"/>
                  </a:ext>
                </a:extLst>
              </a:tr>
              <a:tr h="609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1.2. Öğrencilerin kabulünde göz önüne alınan göstergeler izlenmeli ve bunların yıllara göre gelişimi değerlendirilmelidir. </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204696367"/>
                  </a:ext>
                </a:extLst>
              </a:tr>
              <a:tr h="609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1.3. Öğrenci kabulüne ilişkin politikaları bulunmalı ve işletiliyor olmalıdır. </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1728379834"/>
                  </a:ext>
                </a:extLst>
              </a:tr>
              <a:tr h="609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1.4. Önceki öğrenimlerin kredilendirilmesi tanımlanmış ve uygulanıyor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178244977"/>
                  </a:ext>
                </a:extLst>
              </a:tr>
              <a:tr h="609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1.5. Eğitim öğretim süreçlerine ilişkin öğrenci merkezli yaklaşım bulunmalı ve işletiliyor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547455805"/>
                  </a:ext>
                </a:extLst>
              </a:tr>
              <a:tr h="609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1.6. Kurum ve/veya program tarafından başka kurumlarla yapılan anlaşmalar ve kurulan ortaklıklar işletiliyor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2722814080"/>
                  </a:ext>
                </a:extLst>
              </a:tr>
            </a:tbl>
          </a:graphicData>
        </a:graphic>
      </p:graphicFrame>
      <p:sp>
        <p:nvSpPr>
          <p:cNvPr id="8" name="Artı 7"/>
          <p:cNvSpPr/>
          <p:nvPr/>
        </p:nvSpPr>
        <p:spPr>
          <a:xfrm>
            <a:off x="7189587" y="231833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8"/>
          <p:cNvSpPr/>
          <p:nvPr/>
        </p:nvSpPr>
        <p:spPr>
          <a:xfrm>
            <a:off x="8514082" y="231833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1" name="Artı 10"/>
          <p:cNvSpPr/>
          <p:nvPr/>
        </p:nvSpPr>
        <p:spPr>
          <a:xfrm>
            <a:off x="7189587" y="311912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2" name="Artı 11"/>
          <p:cNvSpPr/>
          <p:nvPr/>
        </p:nvSpPr>
        <p:spPr>
          <a:xfrm>
            <a:off x="8514082" y="311912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4" name="Artı 13"/>
          <p:cNvSpPr/>
          <p:nvPr/>
        </p:nvSpPr>
        <p:spPr>
          <a:xfrm>
            <a:off x="7186817" y="376662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8511312" y="376662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7" name="Artı 16"/>
          <p:cNvSpPr/>
          <p:nvPr/>
        </p:nvSpPr>
        <p:spPr>
          <a:xfrm>
            <a:off x="7208984" y="441412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17"/>
          <p:cNvSpPr/>
          <p:nvPr/>
        </p:nvSpPr>
        <p:spPr>
          <a:xfrm>
            <a:off x="8533479" y="441412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0" name="Artı 19"/>
          <p:cNvSpPr/>
          <p:nvPr/>
        </p:nvSpPr>
        <p:spPr>
          <a:xfrm>
            <a:off x="7208984" y="503438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1" name="Artı 20"/>
          <p:cNvSpPr/>
          <p:nvPr/>
        </p:nvSpPr>
        <p:spPr>
          <a:xfrm>
            <a:off x="8533479" y="503438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3" name="Artı 22"/>
          <p:cNvSpPr/>
          <p:nvPr/>
        </p:nvSpPr>
        <p:spPr>
          <a:xfrm>
            <a:off x="7208984" y="571424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4" name="Artı 23"/>
          <p:cNvSpPr/>
          <p:nvPr/>
        </p:nvSpPr>
        <p:spPr>
          <a:xfrm>
            <a:off x="8533479" y="571424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 name="Artı 9">
            <a:extLst>
              <a:ext uri="{FF2B5EF4-FFF2-40B4-BE49-F238E27FC236}">
                <a16:creationId xmlns:a16="http://schemas.microsoft.com/office/drawing/2014/main" id="{1A39AE4E-D14D-7663-8C04-511CE26E45AD}"/>
              </a:ext>
            </a:extLst>
          </p:cNvPr>
          <p:cNvSpPr/>
          <p:nvPr/>
        </p:nvSpPr>
        <p:spPr>
          <a:xfrm>
            <a:off x="9760991" y="231833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0" name="Artı 9">
            <a:extLst>
              <a:ext uri="{FF2B5EF4-FFF2-40B4-BE49-F238E27FC236}">
                <a16:creationId xmlns:a16="http://schemas.microsoft.com/office/drawing/2014/main" id="{0FF2E5B9-B2D5-C4EF-0FB9-0CAEA9C04DC9}"/>
              </a:ext>
            </a:extLst>
          </p:cNvPr>
          <p:cNvSpPr/>
          <p:nvPr/>
        </p:nvSpPr>
        <p:spPr>
          <a:xfrm>
            <a:off x="9762470" y="314543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3" name="Artı 9">
            <a:extLst>
              <a:ext uri="{FF2B5EF4-FFF2-40B4-BE49-F238E27FC236}">
                <a16:creationId xmlns:a16="http://schemas.microsoft.com/office/drawing/2014/main" id="{22E9F241-9149-DFB5-7AB5-9E89FD257C1F}"/>
              </a:ext>
            </a:extLst>
          </p:cNvPr>
          <p:cNvSpPr/>
          <p:nvPr/>
        </p:nvSpPr>
        <p:spPr>
          <a:xfrm>
            <a:off x="9763949" y="370621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pic>
        <p:nvPicPr>
          <p:cNvPr id="16" name="Resim 15">
            <a:extLst>
              <a:ext uri="{FF2B5EF4-FFF2-40B4-BE49-F238E27FC236}">
                <a16:creationId xmlns:a16="http://schemas.microsoft.com/office/drawing/2014/main" id="{6004F040-D8F0-6C58-F81B-8C3752E3D93C}"/>
              </a:ext>
            </a:extLst>
          </p:cNvPr>
          <p:cNvPicPr>
            <a:picLocks noChangeAspect="1"/>
          </p:cNvPicPr>
          <p:nvPr/>
        </p:nvPicPr>
        <p:blipFill>
          <a:blip r:embed="rId2"/>
          <a:stretch>
            <a:fillRect/>
          </a:stretch>
        </p:blipFill>
        <p:spPr>
          <a:xfrm>
            <a:off x="9836329" y="4492492"/>
            <a:ext cx="463336" cy="469433"/>
          </a:xfrm>
          <a:prstGeom prst="rect">
            <a:avLst/>
          </a:prstGeom>
        </p:spPr>
      </p:pic>
      <p:pic>
        <p:nvPicPr>
          <p:cNvPr id="19" name="Resim 18">
            <a:extLst>
              <a:ext uri="{FF2B5EF4-FFF2-40B4-BE49-F238E27FC236}">
                <a16:creationId xmlns:a16="http://schemas.microsoft.com/office/drawing/2014/main" id="{6B087CD6-9BB3-270F-AAA9-BC0F5510A10C}"/>
              </a:ext>
            </a:extLst>
          </p:cNvPr>
          <p:cNvPicPr>
            <a:picLocks noChangeAspect="1"/>
          </p:cNvPicPr>
          <p:nvPr/>
        </p:nvPicPr>
        <p:blipFill>
          <a:blip r:embed="rId2"/>
          <a:stretch>
            <a:fillRect/>
          </a:stretch>
        </p:blipFill>
        <p:spPr>
          <a:xfrm>
            <a:off x="9855564" y="5097654"/>
            <a:ext cx="463336" cy="469433"/>
          </a:xfrm>
          <a:prstGeom prst="rect">
            <a:avLst/>
          </a:prstGeom>
        </p:spPr>
      </p:pic>
      <p:sp>
        <p:nvSpPr>
          <p:cNvPr id="22" name="Eksi 24">
            <a:extLst>
              <a:ext uri="{FF2B5EF4-FFF2-40B4-BE49-F238E27FC236}">
                <a16:creationId xmlns:a16="http://schemas.microsoft.com/office/drawing/2014/main" id="{D86EC73D-8F22-4086-EC48-D41B21BA67FA}"/>
              </a:ext>
            </a:extLst>
          </p:cNvPr>
          <p:cNvSpPr/>
          <p:nvPr/>
        </p:nvSpPr>
        <p:spPr>
          <a:xfrm>
            <a:off x="9783158" y="568188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330415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3950" y="314324"/>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1. Öğrenciler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61693044"/>
              </p:ext>
            </p:extLst>
          </p:nvPr>
        </p:nvGraphicFramePr>
        <p:xfrm>
          <a:off x="751935" y="1716072"/>
          <a:ext cx="10515600" cy="4023360"/>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370840">
                <a:tc>
                  <a:txBody>
                    <a:bodyPr/>
                    <a:lstStyle/>
                    <a:p>
                      <a:r>
                        <a:rPr lang="tr-TR" dirty="0"/>
                        <a:t>Ölçüt 1. Öğrenciler</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1.7. Öğrenci hareketliliğini ve programlarını teşvik eden politika ve düzenlemeleri olmalıdır</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1.8. Program hedeflediği nitelikli mezun yeterliliklerine ulaşmak amacıyla öğrenci merkezli öğretim, ölçme ve değerlendirme yöntemleri uygulanıyor olmalıdır.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20469636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1.9. Öğrencilerin akademik gelişimi ve kariyer planlamasına yönelik danışmanlık hizmetleri işletiyor olmalıdır.</a:t>
                      </a:r>
                    </a:p>
                  </a:txBody>
                  <a:tcPr/>
                </a:tc>
                <a:tc>
                  <a:txBody>
                    <a:bodyPr/>
                    <a:lstStyle/>
                    <a:p>
                      <a:endParaRPr lang="tr-TR" dirty="0"/>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172837983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1.10. Öğrencilerin derslerdeki başarı durumunu izleyecek ve onları ders planlaması konularında yönlendirecek danışmanlık hizmetleri işletiyor olmalıdır.</a:t>
                      </a:r>
                    </a:p>
                  </a:txBody>
                  <a:tcPr/>
                </a:tc>
                <a:tc>
                  <a:txBody>
                    <a:bodyPr/>
                    <a:lstStyle/>
                    <a:p>
                      <a:endParaRPr lang="tr-TR"/>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178244977"/>
                  </a:ext>
                </a:extLst>
              </a:tr>
            </a:tbl>
          </a:graphicData>
        </a:graphic>
      </p:graphicFrame>
      <p:sp>
        <p:nvSpPr>
          <p:cNvPr id="7" name="Eksi 6"/>
          <p:cNvSpPr/>
          <p:nvPr/>
        </p:nvSpPr>
        <p:spPr>
          <a:xfrm>
            <a:off x="7744639" y="261649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8" name="Eksi 7"/>
          <p:cNvSpPr/>
          <p:nvPr/>
        </p:nvSpPr>
        <p:spPr>
          <a:xfrm>
            <a:off x="9121206" y="2607299"/>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0" name="Eksi 9"/>
          <p:cNvSpPr/>
          <p:nvPr/>
        </p:nvSpPr>
        <p:spPr>
          <a:xfrm>
            <a:off x="7744639" y="3287152"/>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1" name="Eksi 10"/>
          <p:cNvSpPr/>
          <p:nvPr/>
        </p:nvSpPr>
        <p:spPr>
          <a:xfrm>
            <a:off x="9121206" y="330360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3" name="Artı 12"/>
          <p:cNvSpPr/>
          <p:nvPr/>
        </p:nvSpPr>
        <p:spPr>
          <a:xfrm>
            <a:off x="7822276" y="4083523"/>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4" name="Artı 13"/>
          <p:cNvSpPr/>
          <p:nvPr/>
        </p:nvSpPr>
        <p:spPr>
          <a:xfrm>
            <a:off x="9078073" y="415914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7744639" y="499938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6" name="Artı 15"/>
          <p:cNvSpPr/>
          <p:nvPr/>
        </p:nvSpPr>
        <p:spPr>
          <a:xfrm>
            <a:off x="9121206" y="496259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2" name="Eksi 7">
            <a:extLst>
              <a:ext uri="{FF2B5EF4-FFF2-40B4-BE49-F238E27FC236}">
                <a16:creationId xmlns:a16="http://schemas.microsoft.com/office/drawing/2014/main" id="{3D7F462D-2232-8177-3250-9E5362C8FE00}"/>
              </a:ext>
            </a:extLst>
          </p:cNvPr>
          <p:cNvSpPr/>
          <p:nvPr/>
        </p:nvSpPr>
        <p:spPr>
          <a:xfrm>
            <a:off x="10494531" y="257667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3" name="Eksi 10">
            <a:extLst>
              <a:ext uri="{FF2B5EF4-FFF2-40B4-BE49-F238E27FC236}">
                <a16:creationId xmlns:a16="http://schemas.microsoft.com/office/drawing/2014/main" id="{4569A618-F8F2-A541-3EA8-F37432E2814D}"/>
              </a:ext>
            </a:extLst>
          </p:cNvPr>
          <p:cNvSpPr/>
          <p:nvPr/>
        </p:nvSpPr>
        <p:spPr>
          <a:xfrm>
            <a:off x="10454640" y="328351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4" name="Artı 13">
            <a:extLst>
              <a:ext uri="{FF2B5EF4-FFF2-40B4-BE49-F238E27FC236}">
                <a16:creationId xmlns:a16="http://schemas.microsoft.com/office/drawing/2014/main" id="{5B12D250-C46B-6DF4-025A-2D74D38DBDED}"/>
              </a:ext>
            </a:extLst>
          </p:cNvPr>
          <p:cNvSpPr/>
          <p:nvPr/>
        </p:nvSpPr>
        <p:spPr>
          <a:xfrm>
            <a:off x="10411507" y="412127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5" name="Artı 15">
            <a:extLst>
              <a:ext uri="{FF2B5EF4-FFF2-40B4-BE49-F238E27FC236}">
                <a16:creationId xmlns:a16="http://schemas.microsoft.com/office/drawing/2014/main" id="{6143486D-E0EC-A364-6858-358489A86D59}"/>
              </a:ext>
            </a:extLst>
          </p:cNvPr>
          <p:cNvSpPr/>
          <p:nvPr/>
        </p:nvSpPr>
        <p:spPr>
          <a:xfrm>
            <a:off x="10454640" y="495230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9062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8728" y="390966"/>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1. Öğrenciler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986904164"/>
              </p:ext>
            </p:extLst>
          </p:nvPr>
        </p:nvGraphicFramePr>
        <p:xfrm>
          <a:off x="432758" y="1748255"/>
          <a:ext cx="10515600" cy="3855720"/>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370840">
                <a:tc>
                  <a:txBody>
                    <a:bodyPr/>
                    <a:lstStyle/>
                    <a:p>
                      <a:r>
                        <a:rPr lang="tr-TR" dirty="0"/>
                        <a:t>Ölçüt 1. Öğrenciler</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1.11. Öğrenci geri bildirimlerin alınmasına yönelik mekanizmalar bulunmalı, uygulanmalı ve sürekli iyileştirme çalışmalarında değerlendirilmelidir.</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1.12. Öğrencilerin eğitim planındaki tüm dersler için ders başarıları şeffaf, adil ve tutarlı yöntemlerle ölçülmeli ve değerlendirilmelidir.</a:t>
                      </a:r>
                    </a:p>
                    <a:p>
                      <a:endParaRPr lang="tr-TR" dirty="0"/>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11125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1.13. Öğrencilerin mezuniyetlerine karar verebilmek için, programın gerektirdiği tüm koşulların yerine getirildiğini belirleyecek güvenilir yöntemler geliştirilmiş ve uygulanıyor olmalıdır.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728379834"/>
                  </a:ext>
                </a:extLst>
              </a:tr>
            </a:tbl>
          </a:graphicData>
        </a:graphic>
      </p:graphicFrame>
      <p:sp>
        <p:nvSpPr>
          <p:cNvPr id="7" name="Artı 6"/>
          <p:cNvSpPr/>
          <p:nvPr/>
        </p:nvSpPr>
        <p:spPr>
          <a:xfrm>
            <a:off x="7383454" y="274700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Artı 7"/>
          <p:cNvSpPr/>
          <p:nvPr/>
        </p:nvSpPr>
        <p:spPr>
          <a:xfrm>
            <a:off x="8834081" y="27471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2" name="Eksi 11"/>
          <p:cNvSpPr/>
          <p:nvPr/>
        </p:nvSpPr>
        <p:spPr>
          <a:xfrm>
            <a:off x="7383454" y="363278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3" name="Eksi 12"/>
          <p:cNvSpPr/>
          <p:nvPr/>
        </p:nvSpPr>
        <p:spPr>
          <a:xfrm>
            <a:off x="8834081" y="363203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5" name="Artı 14"/>
          <p:cNvSpPr/>
          <p:nvPr/>
        </p:nvSpPr>
        <p:spPr>
          <a:xfrm>
            <a:off x="7383454" y="471819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6" name="Artı 15"/>
          <p:cNvSpPr/>
          <p:nvPr/>
        </p:nvSpPr>
        <p:spPr>
          <a:xfrm>
            <a:off x="8866648" y="470973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 name="Artı 7">
            <a:extLst>
              <a:ext uri="{FF2B5EF4-FFF2-40B4-BE49-F238E27FC236}">
                <a16:creationId xmlns:a16="http://schemas.microsoft.com/office/drawing/2014/main" id="{7B4B0F64-FEB9-39E8-C0CB-F7B16D750189}"/>
              </a:ext>
            </a:extLst>
          </p:cNvPr>
          <p:cNvSpPr/>
          <p:nvPr/>
        </p:nvSpPr>
        <p:spPr>
          <a:xfrm>
            <a:off x="10117126" y="272800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Eksi 12">
            <a:extLst>
              <a:ext uri="{FF2B5EF4-FFF2-40B4-BE49-F238E27FC236}">
                <a16:creationId xmlns:a16="http://schemas.microsoft.com/office/drawing/2014/main" id="{FE8158A1-4281-D42D-F82C-3A5565C02F61}"/>
              </a:ext>
            </a:extLst>
          </p:cNvPr>
          <p:cNvSpPr/>
          <p:nvPr/>
        </p:nvSpPr>
        <p:spPr>
          <a:xfrm>
            <a:off x="10117126" y="3613684"/>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0" name="Artı 15">
            <a:extLst>
              <a:ext uri="{FF2B5EF4-FFF2-40B4-BE49-F238E27FC236}">
                <a16:creationId xmlns:a16="http://schemas.microsoft.com/office/drawing/2014/main" id="{1860CD1F-B042-C9B9-E7B1-989ADEE43BEC}"/>
              </a:ext>
            </a:extLst>
          </p:cNvPr>
          <p:cNvSpPr/>
          <p:nvPr/>
        </p:nvSpPr>
        <p:spPr>
          <a:xfrm>
            <a:off x="10117126" y="471819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26260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7414" y="554326"/>
            <a:ext cx="10515600" cy="637598"/>
          </a:xfrm>
        </p:spPr>
        <p:txBody>
          <a:bodyPr>
            <a:normAutofit fontScale="90000"/>
          </a:bodyPr>
          <a:lstStyle/>
          <a:p>
            <a:r>
              <a:rPr lang="pt-BR" sz="4000" b="1" dirty="0">
                <a:solidFill>
                  <a:srgbClr val="962E2E"/>
                </a:solidFill>
                <a:latin typeface="Calibri" panose="020F0502020204030204" pitchFamily="34" charset="0"/>
                <a:cs typeface="Calibri" panose="020F0502020204030204" pitchFamily="34" charset="0"/>
              </a:rPr>
              <a:t>Ölçüt 2. Program Eğitim Amaçları</a:t>
            </a:r>
            <a:endParaRPr lang="tr-TR" sz="4000" b="1" dirty="0">
              <a:solidFill>
                <a:srgbClr val="962E2E"/>
              </a:solidFill>
              <a:latin typeface="Calibri" panose="020F0502020204030204" pitchFamily="34" charset="0"/>
              <a:cs typeface="Calibri" panose="020F0502020204030204" pitchFamily="34"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4050078630"/>
              </p:ext>
            </p:extLst>
          </p:nvPr>
        </p:nvGraphicFramePr>
        <p:xfrm>
          <a:off x="595225" y="1244631"/>
          <a:ext cx="11222965" cy="5394960"/>
        </p:xfrm>
        <a:graphic>
          <a:graphicData uri="http://schemas.openxmlformats.org/drawingml/2006/table">
            <a:tbl>
              <a:tblPr firstRow="1" bandRow="1">
                <a:tableStyleId>{5C22544A-7EE6-4342-B048-85BDC9FD1C3A}</a:tableStyleId>
              </a:tblPr>
              <a:tblGrid>
                <a:gridCol w="7099005">
                  <a:extLst>
                    <a:ext uri="{9D8B030D-6E8A-4147-A177-3AD203B41FA5}">
                      <a16:colId xmlns:a16="http://schemas.microsoft.com/office/drawing/2014/main" val="2830563755"/>
                    </a:ext>
                  </a:extLst>
                </a:gridCol>
                <a:gridCol w="1446122">
                  <a:extLst>
                    <a:ext uri="{9D8B030D-6E8A-4147-A177-3AD203B41FA5}">
                      <a16:colId xmlns:a16="http://schemas.microsoft.com/office/drawing/2014/main" val="4003406800"/>
                    </a:ext>
                  </a:extLst>
                </a:gridCol>
                <a:gridCol w="1437249">
                  <a:extLst>
                    <a:ext uri="{9D8B030D-6E8A-4147-A177-3AD203B41FA5}">
                      <a16:colId xmlns:a16="http://schemas.microsoft.com/office/drawing/2014/main" val="1507685528"/>
                    </a:ext>
                  </a:extLst>
                </a:gridCol>
                <a:gridCol w="1240589">
                  <a:extLst>
                    <a:ext uri="{9D8B030D-6E8A-4147-A177-3AD203B41FA5}">
                      <a16:colId xmlns:a16="http://schemas.microsoft.com/office/drawing/2014/main" val="978925385"/>
                    </a:ext>
                  </a:extLst>
                </a:gridCol>
              </a:tblGrid>
              <a:tr h="859306">
                <a:tc>
                  <a:txBody>
                    <a:bodyPr/>
                    <a:lstStyle/>
                    <a:p>
                      <a:r>
                        <a:rPr lang="pt-BR" dirty="0"/>
                        <a:t>Ölçüt 2. Program Eğitim Amaçları</a:t>
                      </a:r>
                      <a:endParaRPr lang="tr-TR" dirty="0"/>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601514">
                <a:tc>
                  <a:txBody>
                    <a:bodyPr/>
                    <a:lstStyle/>
                    <a:p>
                      <a:r>
                        <a:rPr lang="tr-TR" dirty="0"/>
                        <a:t>2.1. Program, eğitim amaç ve hedeflerini belirlemiş ve bunu kamuoyuyla paylaşmış olmalıdır.</a:t>
                      </a:r>
                    </a:p>
                  </a:txBody>
                  <a:tcPr/>
                </a:tc>
                <a:tc>
                  <a:txBody>
                    <a:bodyPr/>
                    <a:lstStyle/>
                    <a:p>
                      <a:pPr algn="r"/>
                      <a:endParaRPr lang="tr-TR" dirty="0"/>
                    </a:p>
                  </a:txBody>
                  <a:tcPr/>
                </a:tc>
                <a:tc>
                  <a:txBody>
                    <a:bodyPr/>
                    <a:lstStyle/>
                    <a:p>
                      <a:pPr algn="r"/>
                      <a:endParaRPr lang="tr-TR" dirty="0"/>
                    </a:p>
                  </a:txBody>
                  <a:tcPr/>
                </a:tc>
                <a:tc>
                  <a:txBody>
                    <a:bodyPr/>
                    <a:lstStyle/>
                    <a:p>
                      <a:pPr algn="r"/>
                      <a:endParaRPr lang="tr-TR"/>
                    </a:p>
                  </a:txBody>
                  <a:tcPr/>
                </a:tc>
                <a:extLst>
                  <a:ext uri="{0D108BD9-81ED-4DB2-BD59-A6C34878D82A}">
                    <a16:rowId xmlns:a16="http://schemas.microsoft.com/office/drawing/2014/main" val="147249108"/>
                  </a:ext>
                </a:extLst>
              </a:tr>
              <a:tr h="601514">
                <a:tc>
                  <a:txBody>
                    <a:bodyPr/>
                    <a:lstStyle/>
                    <a:p>
                      <a:r>
                        <a:rPr lang="tr-TR" dirty="0"/>
                        <a:t>2.2. Programın eğitim amaç ve hedeflerine yönelik tanımlanmış performans göstergeleri bulunmalıdır.</a:t>
                      </a:r>
                    </a:p>
                  </a:txBody>
                  <a:tcPr/>
                </a:tc>
                <a:tc>
                  <a:txBody>
                    <a:bodyPr/>
                    <a:lstStyle/>
                    <a:p>
                      <a:pPr algn="r"/>
                      <a:endParaRPr lang="tr-TR" dirty="0"/>
                    </a:p>
                  </a:txBody>
                  <a:tcPr/>
                </a:tc>
                <a:tc>
                  <a:txBody>
                    <a:bodyPr/>
                    <a:lstStyle/>
                    <a:p>
                      <a:pPr algn="r"/>
                      <a:endParaRPr lang="tr-TR"/>
                    </a:p>
                  </a:txBody>
                  <a:tcPr/>
                </a:tc>
                <a:tc>
                  <a:txBody>
                    <a:bodyPr/>
                    <a:lstStyle/>
                    <a:p>
                      <a:pPr algn="r"/>
                      <a:endParaRPr lang="tr-TR" dirty="0"/>
                    </a:p>
                  </a:txBody>
                  <a:tcPr/>
                </a:tc>
                <a:extLst>
                  <a:ext uri="{0D108BD9-81ED-4DB2-BD59-A6C34878D82A}">
                    <a16:rowId xmlns:a16="http://schemas.microsoft.com/office/drawing/2014/main" val="204696367"/>
                  </a:ext>
                </a:extLst>
              </a:tr>
              <a:tr h="601514">
                <a:tc>
                  <a:txBody>
                    <a:bodyPr/>
                    <a:lstStyle/>
                    <a:p>
                      <a:r>
                        <a:rPr lang="tr-TR" dirty="0"/>
                        <a:t>2.3. Program eğitim amaçları kurum ve meslek yüksekokulunun misyon ve vizyonu ile uyumlu olmalıdır.</a:t>
                      </a:r>
                    </a:p>
                  </a:txBody>
                  <a:tcPr/>
                </a:tc>
                <a:tc>
                  <a:txBody>
                    <a:bodyPr/>
                    <a:lstStyle/>
                    <a:p>
                      <a:pPr algn="r"/>
                      <a:endParaRPr lang="tr-TR"/>
                    </a:p>
                  </a:txBody>
                  <a:tcPr/>
                </a:tc>
                <a:tc>
                  <a:txBody>
                    <a:bodyPr/>
                    <a:lstStyle/>
                    <a:p>
                      <a:pPr algn="r"/>
                      <a:endParaRPr lang="tr-TR"/>
                    </a:p>
                  </a:txBody>
                  <a:tcPr/>
                </a:tc>
                <a:tc>
                  <a:txBody>
                    <a:bodyPr/>
                    <a:lstStyle/>
                    <a:p>
                      <a:pPr algn="r"/>
                      <a:endParaRPr lang="tr-TR"/>
                    </a:p>
                  </a:txBody>
                  <a:tcPr/>
                </a:tc>
                <a:extLst>
                  <a:ext uri="{0D108BD9-81ED-4DB2-BD59-A6C34878D82A}">
                    <a16:rowId xmlns:a16="http://schemas.microsoft.com/office/drawing/2014/main" val="1728379834"/>
                  </a:ext>
                </a:extLst>
              </a:tr>
              <a:tr h="601514">
                <a:tc>
                  <a:txBody>
                    <a:bodyPr/>
                    <a:lstStyle/>
                    <a:p>
                      <a:r>
                        <a:rPr lang="tr-TR" dirty="0"/>
                        <a:t>2.4. Program eğitim amaçlarına nasıl ulaşılacağı tanımlı olmalı ve bunun için uygun bir ölçme değerlendirme sistemi bulunmalıdır.</a:t>
                      </a:r>
                    </a:p>
                  </a:txBody>
                  <a:tcPr/>
                </a:tc>
                <a:tc>
                  <a:txBody>
                    <a:bodyPr/>
                    <a:lstStyle/>
                    <a:p>
                      <a:pPr algn="r"/>
                      <a:endParaRPr lang="tr-TR" dirty="0"/>
                    </a:p>
                  </a:txBody>
                  <a:tcPr/>
                </a:tc>
                <a:tc>
                  <a:txBody>
                    <a:bodyPr/>
                    <a:lstStyle/>
                    <a:p>
                      <a:pPr algn="r"/>
                      <a:endParaRPr lang="tr-TR"/>
                    </a:p>
                  </a:txBody>
                  <a:tcPr/>
                </a:tc>
                <a:tc>
                  <a:txBody>
                    <a:bodyPr/>
                    <a:lstStyle/>
                    <a:p>
                      <a:pPr algn="r"/>
                      <a:endParaRPr lang="tr-TR"/>
                    </a:p>
                  </a:txBody>
                  <a:tcPr/>
                </a:tc>
                <a:extLst>
                  <a:ext uri="{0D108BD9-81ED-4DB2-BD59-A6C34878D82A}">
                    <a16:rowId xmlns:a16="http://schemas.microsoft.com/office/drawing/2014/main" val="1178244977"/>
                  </a:ext>
                </a:extLst>
              </a:tr>
              <a:tr h="601514">
                <a:tc>
                  <a:txBody>
                    <a:bodyPr/>
                    <a:lstStyle/>
                    <a:p>
                      <a:r>
                        <a:rPr lang="tr-TR" dirty="0"/>
                        <a:t>2.5. Program eğitim amaçlarına ulaşılma düzeyi sistematik bir şekilde izlenmelidir.</a:t>
                      </a:r>
                    </a:p>
                  </a:txBody>
                  <a:tcPr/>
                </a:tc>
                <a:tc>
                  <a:txBody>
                    <a:bodyPr/>
                    <a:lstStyle/>
                    <a:p>
                      <a:pPr algn="r"/>
                      <a:endParaRPr lang="tr-TR" dirty="0"/>
                    </a:p>
                  </a:txBody>
                  <a:tcPr/>
                </a:tc>
                <a:tc>
                  <a:txBody>
                    <a:bodyPr/>
                    <a:lstStyle/>
                    <a:p>
                      <a:pPr algn="r"/>
                      <a:endParaRPr lang="tr-TR" dirty="0"/>
                    </a:p>
                  </a:txBody>
                  <a:tcPr/>
                </a:tc>
                <a:tc>
                  <a:txBody>
                    <a:bodyPr/>
                    <a:lstStyle/>
                    <a:p>
                      <a:pPr algn="r"/>
                      <a:endParaRPr lang="tr-TR" dirty="0"/>
                    </a:p>
                  </a:txBody>
                  <a:tcPr/>
                </a:tc>
                <a:extLst>
                  <a:ext uri="{0D108BD9-81ED-4DB2-BD59-A6C34878D82A}">
                    <a16:rowId xmlns:a16="http://schemas.microsoft.com/office/drawing/2014/main" val="547455805"/>
                  </a:ext>
                </a:extLst>
              </a:tr>
              <a:tr h="601514">
                <a:tc>
                  <a:txBody>
                    <a:bodyPr/>
                    <a:lstStyle/>
                    <a:p>
                      <a:r>
                        <a:rPr lang="tr-TR" dirty="0"/>
                        <a:t>2.6. Programın tanımlanmış misyon ve vizyonu olmalı ve bunları kamuoyuyla paylaşmış olmalıdır.</a:t>
                      </a:r>
                    </a:p>
                  </a:txBody>
                  <a:tcPr/>
                </a:tc>
                <a:tc>
                  <a:txBody>
                    <a:bodyPr/>
                    <a:lstStyle/>
                    <a:p>
                      <a:pPr algn="r"/>
                      <a:endParaRPr lang="tr-TR" dirty="0"/>
                    </a:p>
                  </a:txBody>
                  <a:tcPr/>
                </a:tc>
                <a:tc>
                  <a:txBody>
                    <a:bodyPr/>
                    <a:lstStyle/>
                    <a:p>
                      <a:pPr algn="r"/>
                      <a:endParaRPr lang="tr-TR" dirty="0"/>
                    </a:p>
                  </a:txBody>
                  <a:tcPr/>
                </a:tc>
                <a:tc>
                  <a:txBody>
                    <a:bodyPr/>
                    <a:lstStyle/>
                    <a:p>
                      <a:pPr algn="r"/>
                      <a:endParaRPr lang="tr-TR" dirty="0"/>
                    </a:p>
                  </a:txBody>
                  <a:tcPr/>
                </a:tc>
                <a:extLst>
                  <a:ext uri="{0D108BD9-81ED-4DB2-BD59-A6C34878D82A}">
                    <a16:rowId xmlns:a16="http://schemas.microsoft.com/office/drawing/2014/main" val="2722814080"/>
                  </a:ext>
                </a:extLst>
              </a:tr>
              <a:tr h="601514">
                <a:tc>
                  <a:txBody>
                    <a:bodyPr/>
                    <a:lstStyle/>
                    <a:p>
                      <a:r>
                        <a:rPr lang="tr-TR" dirty="0"/>
                        <a:t>2.7. İç ve dış paydaşların eğitim öğretim süreçlerine katkılarını sağlayacak mekanizma ve uygulamalar bulunmalıdır.</a:t>
                      </a:r>
                    </a:p>
                  </a:txBody>
                  <a:tcPr/>
                </a:tc>
                <a:tc>
                  <a:txBody>
                    <a:bodyPr/>
                    <a:lstStyle/>
                    <a:p>
                      <a:pPr algn="r"/>
                      <a:endParaRPr lang="tr-TR" dirty="0"/>
                    </a:p>
                  </a:txBody>
                  <a:tcPr/>
                </a:tc>
                <a:tc>
                  <a:txBody>
                    <a:bodyPr/>
                    <a:lstStyle/>
                    <a:p>
                      <a:pPr algn="r"/>
                      <a:endParaRPr lang="tr-TR" dirty="0"/>
                    </a:p>
                  </a:txBody>
                  <a:tcPr/>
                </a:tc>
                <a:tc>
                  <a:txBody>
                    <a:bodyPr/>
                    <a:lstStyle/>
                    <a:p>
                      <a:pPr algn="r"/>
                      <a:endParaRPr lang="tr-TR" dirty="0"/>
                    </a:p>
                  </a:txBody>
                  <a:tcPr/>
                </a:tc>
                <a:extLst>
                  <a:ext uri="{0D108BD9-81ED-4DB2-BD59-A6C34878D82A}">
                    <a16:rowId xmlns:a16="http://schemas.microsoft.com/office/drawing/2014/main" val="2960055077"/>
                  </a:ext>
                </a:extLst>
              </a:tr>
            </a:tbl>
          </a:graphicData>
        </a:graphic>
      </p:graphicFrame>
      <p:sp>
        <p:nvSpPr>
          <p:cNvPr id="8" name="Artı 7"/>
          <p:cNvSpPr/>
          <p:nvPr/>
        </p:nvSpPr>
        <p:spPr>
          <a:xfrm>
            <a:off x="7780712" y="218049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8"/>
          <p:cNvSpPr/>
          <p:nvPr/>
        </p:nvSpPr>
        <p:spPr>
          <a:xfrm>
            <a:off x="9328323" y="218269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4" name="Artı 13"/>
          <p:cNvSpPr/>
          <p:nvPr/>
        </p:nvSpPr>
        <p:spPr>
          <a:xfrm>
            <a:off x="7800109" y="345258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9282388" y="342786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3" name="Artı 22"/>
          <p:cNvSpPr/>
          <p:nvPr/>
        </p:nvSpPr>
        <p:spPr>
          <a:xfrm>
            <a:off x="7797339" y="59813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4" name="Artı 23"/>
          <p:cNvSpPr/>
          <p:nvPr/>
        </p:nvSpPr>
        <p:spPr>
          <a:xfrm>
            <a:off x="9292219" y="59813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6" name="Eksi 25"/>
          <p:cNvSpPr/>
          <p:nvPr/>
        </p:nvSpPr>
        <p:spPr>
          <a:xfrm>
            <a:off x="7800109" y="2782017"/>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7" name="Eksi 26"/>
          <p:cNvSpPr/>
          <p:nvPr/>
        </p:nvSpPr>
        <p:spPr>
          <a:xfrm>
            <a:off x="9292219" y="270487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7" name="Eksi 25">
            <a:extLst>
              <a:ext uri="{FF2B5EF4-FFF2-40B4-BE49-F238E27FC236}">
                <a16:creationId xmlns:a16="http://schemas.microsoft.com/office/drawing/2014/main" id="{1CA9AE16-2A2E-0F19-4F15-7D9AB7726C1A}"/>
              </a:ext>
            </a:extLst>
          </p:cNvPr>
          <p:cNvSpPr/>
          <p:nvPr/>
        </p:nvSpPr>
        <p:spPr>
          <a:xfrm>
            <a:off x="7808422" y="406936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0" name="Eksi 25">
            <a:extLst>
              <a:ext uri="{FF2B5EF4-FFF2-40B4-BE49-F238E27FC236}">
                <a16:creationId xmlns:a16="http://schemas.microsoft.com/office/drawing/2014/main" id="{C406A814-1B5F-D4D7-DE8E-AE46E94F6A6E}"/>
              </a:ext>
            </a:extLst>
          </p:cNvPr>
          <p:cNvSpPr/>
          <p:nvPr/>
        </p:nvSpPr>
        <p:spPr>
          <a:xfrm>
            <a:off x="9261637" y="406936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2" name="Eksi 25">
            <a:extLst>
              <a:ext uri="{FF2B5EF4-FFF2-40B4-BE49-F238E27FC236}">
                <a16:creationId xmlns:a16="http://schemas.microsoft.com/office/drawing/2014/main" id="{29224048-29C3-0A5F-E46C-066DE448B8E0}"/>
              </a:ext>
            </a:extLst>
          </p:cNvPr>
          <p:cNvSpPr/>
          <p:nvPr/>
        </p:nvSpPr>
        <p:spPr>
          <a:xfrm>
            <a:off x="7808422" y="470921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7" name="Eksi 25">
            <a:extLst>
              <a:ext uri="{FF2B5EF4-FFF2-40B4-BE49-F238E27FC236}">
                <a16:creationId xmlns:a16="http://schemas.microsoft.com/office/drawing/2014/main" id="{23ED3F32-7746-4765-CCA9-33AEE392F33C}"/>
              </a:ext>
            </a:extLst>
          </p:cNvPr>
          <p:cNvSpPr/>
          <p:nvPr/>
        </p:nvSpPr>
        <p:spPr>
          <a:xfrm>
            <a:off x="7823662" y="531506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8" name="Eksi 25">
            <a:extLst>
              <a:ext uri="{FF2B5EF4-FFF2-40B4-BE49-F238E27FC236}">
                <a16:creationId xmlns:a16="http://schemas.microsoft.com/office/drawing/2014/main" id="{609581F7-2E01-E941-7366-11B9450CFB37}"/>
              </a:ext>
            </a:extLst>
          </p:cNvPr>
          <p:cNvSpPr/>
          <p:nvPr/>
        </p:nvSpPr>
        <p:spPr>
          <a:xfrm>
            <a:off x="9325496" y="4685407"/>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0" name="Eksi 25">
            <a:extLst>
              <a:ext uri="{FF2B5EF4-FFF2-40B4-BE49-F238E27FC236}">
                <a16:creationId xmlns:a16="http://schemas.microsoft.com/office/drawing/2014/main" id="{2398A26E-3108-C176-88BA-45C23CF3C702}"/>
              </a:ext>
            </a:extLst>
          </p:cNvPr>
          <p:cNvSpPr/>
          <p:nvPr/>
        </p:nvSpPr>
        <p:spPr>
          <a:xfrm>
            <a:off x="9287409" y="5275099"/>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 name="Artı 8">
            <a:extLst>
              <a:ext uri="{FF2B5EF4-FFF2-40B4-BE49-F238E27FC236}">
                <a16:creationId xmlns:a16="http://schemas.microsoft.com/office/drawing/2014/main" id="{745C76C3-262D-E317-FAAD-0893653520E4}"/>
              </a:ext>
            </a:extLst>
          </p:cNvPr>
          <p:cNvSpPr/>
          <p:nvPr/>
        </p:nvSpPr>
        <p:spPr>
          <a:xfrm>
            <a:off x="10709563" y="214606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1" name="Eksi 26">
            <a:extLst>
              <a:ext uri="{FF2B5EF4-FFF2-40B4-BE49-F238E27FC236}">
                <a16:creationId xmlns:a16="http://schemas.microsoft.com/office/drawing/2014/main" id="{976014BD-ABD2-1A57-BAA6-A0166D04D097}"/>
              </a:ext>
            </a:extLst>
          </p:cNvPr>
          <p:cNvSpPr/>
          <p:nvPr/>
        </p:nvSpPr>
        <p:spPr>
          <a:xfrm>
            <a:off x="10709563" y="276120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3" name="Artı 14">
            <a:extLst>
              <a:ext uri="{FF2B5EF4-FFF2-40B4-BE49-F238E27FC236}">
                <a16:creationId xmlns:a16="http://schemas.microsoft.com/office/drawing/2014/main" id="{097ADBEB-88A0-C807-F4E1-E433CB07745D}"/>
              </a:ext>
            </a:extLst>
          </p:cNvPr>
          <p:cNvSpPr/>
          <p:nvPr/>
        </p:nvSpPr>
        <p:spPr>
          <a:xfrm>
            <a:off x="10652761" y="341333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6" name="Eksi 25">
            <a:extLst>
              <a:ext uri="{FF2B5EF4-FFF2-40B4-BE49-F238E27FC236}">
                <a16:creationId xmlns:a16="http://schemas.microsoft.com/office/drawing/2014/main" id="{1FA62740-F1EC-6286-B7EA-DF2D049014C0}"/>
              </a:ext>
            </a:extLst>
          </p:cNvPr>
          <p:cNvSpPr/>
          <p:nvPr/>
        </p:nvSpPr>
        <p:spPr>
          <a:xfrm>
            <a:off x="10652761" y="407804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9" name="Eksi 25">
            <a:extLst>
              <a:ext uri="{FF2B5EF4-FFF2-40B4-BE49-F238E27FC236}">
                <a16:creationId xmlns:a16="http://schemas.microsoft.com/office/drawing/2014/main" id="{8302C392-78F0-5C6E-8971-8DEAA29B8B8A}"/>
              </a:ext>
            </a:extLst>
          </p:cNvPr>
          <p:cNvSpPr/>
          <p:nvPr/>
        </p:nvSpPr>
        <p:spPr>
          <a:xfrm>
            <a:off x="10700517" y="473238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1" name="Eksi 25">
            <a:extLst>
              <a:ext uri="{FF2B5EF4-FFF2-40B4-BE49-F238E27FC236}">
                <a16:creationId xmlns:a16="http://schemas.microsoft.com/office/drawing/2014/main" id="{A209B0F0-8C71-CEF3-ECF1-08502F530CEE}"/>
              </a:ext>
            </a:extLst>
          </p:cNvPr>
          <p:cNvSpPr/>
          <p:nvPr/>
        </p:nvSpPr>
        <p:spPr>
          <a:xfrm>
            <a:off x="10652761" y="531506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2" name="Eksi 25">
            <a:extLst>
              <a:ext uri="{FF2B5EF4-FFF2-40B4-BE49-F238E27FC236}">
                <a16:creationId xmlns:a16="http://schemas.microsoft.com/office/drawing/2014/main" id="{2D12A284-2106-D002-19CE-EA1D13984F86}"/>
              </a:ext>
            </a:extLst>
          </p:cNvPr>
          <p:cNvSpPr/>
          <p:nvPr/>
        </p:nvSpPr>
        <p:spPr>
          <a:xfrm>
            <a:off x="10706791" y="5916595"/>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47829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2357" y="455067"/>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3. Program Çıktıları</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975625823"/>
              </p:ext>
            </p:extLst>
          </p:nvPr>
        </p:nvGraphicFramePr>
        <p:xfrm>
          <a:off x="708804" y="1983990"/>
          <a:ext cx="10515600" cy="3083970"/>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51890">
                <a:tc>
                  <a:txBody>
                    <a:bodyPr/>
                    <a:lstStyle/>
                    <a:p>
                      <a:r>
                        <a:rPr lang="tr-TR" dirty="0"/>
                        <a:t>Ölçüt 3. Program Çıktıları</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1107457">
                <a:tc>
                  <a:txBody>
                    <a:bodyPr/>
                    <a:lstStyle/>
                    <a:p>
                      <a:r>
                        <a:rPr lang="tr-TR" dirty="0"/>
                        <a:t>3.1.Eğitim öğretim amaçlarına ulaşabilmek için gerekli bilgi, beceri ve yetkinlik bileşenlerini kapsayan ders kazanımları ve program çıktıları olmalı ve bu çıktılar MEDEK Program Çıktılarının tümünü karşılamalıdır.</a:t>
                      </a:r>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47249108"/>
                  </a:ext>
                </a:extLst>
              </a:tr>
              <a:tr h="980850">
                <a:tc>
                  <a:txBody>
                    <a:bodyPr/>
                    <a:lstStyle/>
                    <a:p>
                      <a:r>
                        <a:rPr lang="tr-TR" dirty="0"/>
                        <a:t>3.2.Program çıktılarının sağlanma düzeyini dönemsel olarak belirlemek ve belgelemek için kullanılan bir ölçme ve değerlendirme süreci oluşturulmuş ve işletiliyor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204696367"/>
                  </a:ext>
                </a:extLst>
              </a:tr>
            </a:tbl>
          </a:graphicData>
        </a:graphic>
      </p:graphicFrame>
      <p:sp>
        <p:nvSpPr>
          <p:cNvPr id="8" name="Artı 7"/>
          <p:cNvSpPr/>
          <p:nvPr/>
        </p:nvSpPr>
        <p:spPr>
          <a:xfrm>
            <a:off x="7719387" y="2950263"/>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3" name="Eksi 12"/>
          <p:cNvSpPr/>
          <p:nvPr/>
        </p:nvSpPr>
        <p:spPr>
          <a:xfrm>
            <a:off x="7639946" y="429076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6" name="Eksi 25"/>
          <p:cNvSpPr/>
          <p:nvPr/>
        </p:nvSpPr>
        <p:spPr>
          <a:xfrm>
            <a:off x="9079447" y="429076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7" name="Artı 7">
            <a:extLst>
              <a:ext uri="{FF2B5EF4-FFF2-40B4-BE49-F238E27FC236}">
                <a16:creationId xmlns:a16="http://schemas.microsoft.com/office/drawing/2014/main" id="{E6E58202-2578-E20E-350C-FC26DFEE01B6}"/>
              </a:ext>
            </a:extLst>
          </p:cNvPr>
          <p:cNvSpPr/>
          <p:nvPr/>
        </p:nvSpPr>
        <p:spPr>
          <a:xfrm>
            <a:off x="10407313" y="299769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7">
            <a:extLst>
              <a:ext uri="{FF2B5EF4-FFF2-40B4-BE49-F238E27FC236}">
                <a16:creationId xmlns:a16="http://schemas.microsoft.com/office/drawing/2014/main" id="{A2A043C3-BEA5-FC12-4F42-515A62F28D2D}"/>
              </a:ext>
            </a:extLst>
          </p:cNvPr>
          <p:cNvSpPr/>
          <p:nvPr/>
        </p:nvSpPr>
        <p:spPr>
          <a:xfrm>
            <a:off x="9003521" y="299769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0" name="Eksi 25">
            <a:extLst>
              <a:ext uri="{FF2B5EF4-FFF2-40B4-BE49-F238E27FC236}">
                <a16:creationId xmlns:a16="http://schemas.microsoft.com/office/drawing/2014/main" id="{D56CC79F-C5ED-45C0-4C3D-3CBB1126B2ED}"/>
              </a:ext>
            </a:extLst>
          </p:cNvPr>
          <p:cNvSpPr/>
          <p:nvPr/>
        </p:nvSpPr>
        <p:spPr>
          <a:xfrm>
            <a:off x="10460182" y="429076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414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E887810-A320-BB67-B59C-275E5508DBA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CC6DE7F-6199-CD9D-A500-B3F0226F26EB}"/>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18942A2F-E715-92C2-3B62-76534344AE2E}"/>
              </a:ext>
            </a:extLst>
          </p:cNvPr>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a:extLst>
              <a:ext uri="{FF2B5EF4-FFF2-40B4-BE49-F238E27FC236}">
                <a16:creationId xmlns:a16="http://schemas.microsoft.com/office/drawing/2014/main" id="{B87A04C1-2938-8423-23E0-1E4442B7075E}"/>
              </a:ext>
            </a:extLst>
          </p:cNvPr>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5" name="Tablo 4">
            <a:extLst>
              <a:ext uri="{FF2B5EF4-FFF2-40B4-BE49-F238E27FC236}">
                <a16:creationId xmlns:a16="http://schemas.microsoft.com/office/drawing/2014/main" id="{0873693C-D7B9-DFFC-F753-B29FAADBD108}"/>
              </a:ext>
            </a:extLst>
          </p:cNvPr>
          <p:cNvGraphicFramePr>
            <a:graphicFrameLocks noGrp="1"/>
          </p:cNvGraphicFramePr>
          <p:nvPr>
            <p:extLst>
              <p:ext uri="{D42A27DB-BD31-4B8C-83A1-F6EECF244321}">
                <p14:modId xmlns:p14="http://schemas.microsoft.com/office/powerpoint/2010/main" val="22250390"/>
              </p:ext>
            </p:extLst>
          </p:nvPr>
        </p:nvGraphicFramePr>
        <p:xfrm>
          <a:off x="640079" y="1958201"/>
          <a:ext cx="11265593" cy="409072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marL="0" marR="0" lvl="0" indent="0" algn="l" defTabSz="914400" rtl="0" eaLnBrk="1" fontAlgn="auto" latinLnBrk="0" hangingPunct="1">
                        <a:lnSpc>
                          <a:spcPct val="150000"/>
                        </a:lnSpc>
                        <a:spcBef>
                          <a:spcPts val="0"/>
                        </a:spcBef>
                        <a:spcAft>
                          <a:spcPts val="0"/>
                        </a:spcAft>
                        <a:buClr>
                          <a:schemeClr val="tx1"/>
                        </a:buClr>
                        <a:buSzTx/>
                        <a:buFont typeface="+mj-lt"/>
                        <a:buNone/>
                        <a:tabLst>
                          <a:tab pos="457200" algn="l"/>
                        </a:tabLst>
                        <a:defRPr/>
                      </a:pPr>
                      <a:r>
                        <a:rPr lang="tr-TR" sz="1200" b="1" kern="1200" dirty="0">
                          <a:solidFill>
                            <a:srgbClr val="962E2E"/>
                          </a:solidFill>
                          <a:effectLst/>
                          <a:latin typeface="+mn-lt"/>
                          <a:ea typeface="+mn-ea"/>
                          <a:cs typeface="+mn-cs"/>
                        </a:rPr>
                        <a:t>Birim Akreditasyon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marL="0" marR="0" lvl="0" indent="0" algn="l" defTabSz="914400" rtl="0" eaLnBrk="1" fontAlgn="auto" latinLnBrk="0" hangingPunct="1">
                        <a:lnSpc>
                          <a:spcPct val="150000"/>
                        </a:lnSpc>
                        <a:spcBef>
                          <a:spcPts val="0"/>
                        </a:spcBef>
                        <a:spcAft>
                          <a:spcPts val="0"/>
                        </a:spcAft>
                        <a:buClr>
                          <a:schemeClr val="tx1"/>
                        </a:buClr>
                        <a:buSzTx/>
                        <a:buFont typeface="+mj-lt"/>
                        <a:buNone/>
                        <a:tabLst>
                          <a:tab pos="457200" algn="l"/>
                        </a:tabLst>
                        <a:defRPr/>
                      </a:pPr>
                      <a:r>
                        <a:rPr lang="tr-TR" sz="1200" b="1" kern="1200" dirty="0">
                          <a:solidFill>
                            <a:srgbClr val="962E2E"/>
                          </a:solidFill>
                          <a:effectLst/>
                          <a:latin typeface="+mn-lt"/>
                          <a:ea typeface="+mn-ea"/>
                          <a:cs typeface="+mn-cs"/>
                        </a:rPr>
                        <a:t>MKGB Akademik Teşvik Başvuru ve İnceleme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marL="0" marR="0" lvl="0" indent="0" algn="l" defTabSz="914400" rtl="0" eaLnBrk="1" fontAlgn="auto" latinLnBrk="0" hangingPunct="1">
                        <a:lnSpc>
                          <a:spcPct val="150000"/>
                        </a:lnSpc>
                        <a:spcBef>
                          <a:spcPts val="0"/>
                        </a:spcBef>
                        <a:spcAft>
                          <a:spcPts val="0"/>
                        </a:spcAft>
                        <a:buClr>
                          <a:schemeClr val="tx1"/>
                        </a:buClr>
                        <a:buSzTx/>
                        <a:buFont typeface="+mj-lt"/>
                        <a:buNone/>
                        <a:tabLst>
                          <a:tab pos="457200" algn="l"/>
                        </a:tabLst>
                        <a:defRPr/>
                      </a:pPr>
                      <a:r>
                        <a:rPr lang="tr-TR" sz="1200" b="1" kern="1200" dirty="0">
                          <a:solidFill>
                            <a:srgbClr val="962E2E"/>
                          </a:solidFill>
                          <a:effectLst/>
                          <a:latin typeface="+mn-lt"/>
                          <a:ea typeface="+mn-ea"/>
                          <a:cs typeface="+mn-cs"/>
                        </a:rPr>
                        <a:t>Birim Ortak Dersler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Hukuk Bölümü Akademik Teşvik Başvuru ve İnceleme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MKGB Özdeğerlendirme Komisyonu</a:t>
                      </a:r>
                    </a:p>
                  </a:txBody>
                  <a:tcPr marL="46990" marR="46990" marT="6350" marB="0" anchor="ctr"/>
                </a:tc>
                <a:tc>
                  <a:txBody>
                    <a:bodyPr/>
                    <a:lstStyle/>
                    <a:p>
                      <a:pPr algn="ctr">
                        <a:lnSpc>
                          <a:spcPct val="107000"/>
                        </a:lnSpc>
                        <a:spcAft>
                          <a:spcPts val="0"/>
                        </a:spcAft>
                      </a:pPr>
                      <a:r>
                        <a:rPr lang="tr-TR" sz="1200" b="1" dirty="0">
                          <a:effectLst/>
                          <a:latin typeface="+mn-lt"/>
                        </a:rPr>
                        <a:t>6</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marL="0" indent="0">
                        <a:lnSpc>
                          <a:spcPct val="150000"/>
                        </a:lnSpc>
                        <a:buClr>
                          <a:schemeClr val="tx1"/>
                        </a:buClr>
                        <a:buFont typeface="+mj-lt"/>
                        <a:buNone/>
                        <a:tabLst>
                          <a:tab pos="457200" algn="l"/>
                        </a:tabLst>
                      </a:pPr>
                      <a:r>
                        <a:rPr lang="tr-TR" sz="1200" b="1" dirty="0">
                          <a:solidFill>
                            <a:srgbClr val="962E2E"/>
                          </a:solidFill>
                          <a:latin typeface="+mn-lt"/>
                        </a:rPr>
                        <a:t>Hukuk Bölümü Özdeğerlendirme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marL="0" indent="0">
                        <a:buClr>
                          <a:schemeClr val="tx1"/>
                        </a:buClr>
                        <a:buFont typeface="+mj-lt"/>
                        <a:buNone/>
                        <a:tabLst>
                          <a:tab pos="457200" algn="l"/>
                        </a:tabLst>
                      </a:pPr>
                      <a:r>
                        <a:rPr lang="tr-TR" sz="1200" b="1" kern="1200" dirty="0">
                          <a:solidFill>
                            <a:srgbClr val="962E2E"/>
                          </a:solidFill>
                          <a:effectLst/>
                          <a:latin typeface="+mn-lt"/>
                          <a:ea typeface="+mn-ea"/>
                          <a:cs typeface="+mn-cs"/>
                        </a:rPr>
                        <a:t>Web Tasarım Komisyonu</a:t>
                      </a:r>
                      <a:endParaRPr lang="tr-TR" sz="1200" b="1" dirty="0">
                        <a:solidFill>
                          <a:srgbClr val="962E2E"/>
                        </a:solidFill>
                        <a:latin typeface="+mn-lt"/>
                      </a:endParaRP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Kısmi Zamanlı Öğrenci Değerlendirme ve Denetim Komisyonu</a:t>
                      </a:r>
                    </a:p>
                  </a:txBody>
                  <a:tcPr marL="46990" marR="46990" marT="6350" marB="0" anchor="ctr"/>
                </a:tc>
                <a:tc>
                  <a:txBody>
                    <a:bodyPr/>
                    <a:lstStyle/>
                    <a:p>
                      <a:pPr algn="ctr">
                        <a:lnSpc>
                          <a:spcPct val="107000"/>
                        </a:lnSpc>
                        <a:spcAft>
                          <a:spcPts val="0"/>
                        </a:spcAft>
                      </a:pPr>
                      <a:r>
                        <a:rPr lang="tr-TR" sz="1200" b="1" dirty="0">
                          <a:effectLst/>
                          <a:latin typeface="+mn-lt"/>
                        </a:rPr>
                        <a:t>2</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dirty="0">
                          <a:solidFill>
                            <a:srgbClr val="962E2E"/>
                          </a:solidFill>
                          <a:latin typeface="+mn-lt"/>
                        </a:rPr>
                        <a:t>Yemek Bursu Değerlendirme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Birim Sıfır Atık Komisyonu</a:t>
                      </a:r>
                      <a:endParaRPr lang="tr-TR" sz="1200" b="1" dirty="0">
                        <a:solidFill>
                          <a:srgbClr val="962E2E"/>
                        </a:solidFill>
                        <a:latin typeface="+mn-lt"/>
                      </a:endParaRPr>
                    </a:p>
                  </a:txBody>
                  <a:tcPr marL="46990" marR="46990" marT="6350" marB="0" anchor="ctr"/>
                </a:tc>
                <a:tc>
                  <a:txBody>
                    <a:bodyPr/>
                    <a:lstStyle/>
                    <a:p>
                      <a:pPr algn="ctr">
                        <a:lnSpc>
                          <a:spcPct val="107000"/>
                        </a:lnSpc>
                        <a:spcAft>
                          <a:spcPts val="0"/>
                        </a:spcAft>
                      </a:pPr>
                      <a:r>
                        <a:rPr lang="tr-TR" sz="1200" b="1" dirty="0">
                          <a:effectLst/>
                          <a:latin typeface="+mn-lt"/>
                        </a:rPr>
                        <a:t>1</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rgbClr val="962E2E"/>
                          </a:solidFill>
                          <a:effectLst/>
                          <a:latin typeface="+mn-lt"/>
                          <a:ea typeface="+mn-ea"/>
                          <a:cs typeface="+mn-cs"/>
                        </a:rPr>
                        <a:t>Engelli Öğrenci Danışma ve Koordinasyon Komisyonu</a:t>
                      </a:r>
                      <a:endParaRPr lang="tr-TR" sz="1200" b="1" dirty="0">
                        <a:solidFill>
                          <a:srgbClr val="962E2E"/>
                        </a:solidFill>
                        <a:latin typeface="+mn-lt"/>
                      </a:endParaRPr>
                    </a:p>
                  </a:txBody>
                  <a:tcPr marL="46990" marR="46990" marT="6350" marB="0" anchor="ctr"/>
                </a:tc>
                <a:tc>
                  <a:txBody>
                    <a:bodyPr/>
                    <a:lstStyle/>
                    <a:p>
                      <a:pPr algn="ctr">
                        <a:lnSpc>
                          <a:spcPct val="107000"/>
                        </a:lnSpc>
                        <a:spcAft>
                          <a:spcPts val="0"/>
                        </a:spcAft>
                      </a:pPr>
                      <a:r>
                        <a:rPr lang="tr-TR" sz="1200" b="1" dirty="0">
                          <a:effectLst/>
                          <a:latin typeface="+mn-lt"/>
                        </a:rPr>
                        <a:t>5</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dirty="0">
                          <a:solidFill>
                            <a:srgbClr val="962E2E"/>
                          </a:solidFill>
                          <a:latin typeface="+mn-lt"/>
                        </a:rPr>
                        <a:t>Değer Tespit ve Sayım Komisyonu</a:t>
                      </a:r>
                    </a:p>
                  </a:txBody>
                  <a:tcPr marL="46990" marR="46990" marT="6350" marB="0" anchor="ctr"/>
                </a:tc>
                <a:tc>
                  <a:txBody>
                    <a:bodyPr/>
                    <a:lstStyle/>
                    <a:p>
                      <a:pPr algn="ctr">
                        <a:lnSpc>
                          <a:spcPct val="107000"/>
                        </a:lnSpc>
                        <a:spcAft>
                          <a:spcPts val="0"/>
                        </a:spcAft>
                      </a:pPr>
                      <a:r>
                        <a:rPr lang="tr-TR" sz="1200" b="1" dirty="0">
                          <a:effectLst/>
                          <a:latin typeface="+mn-lt"/>
                        </a:rPr>
                        <a:t>3</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066E5A9F-6A56-F392-209D-C5E6C8040F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103444689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8622" y="507568"/>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4. Sürekli İyileştirme </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98462798"/>
              </p:ext>
            </p:extLst>
          </p:nvPr>
        </p:nvGraphicFramePr>
        <p:xfrm>
          <a:off x="838200" y="1750182"/>
          <a:ext cx="10515600" cy="3818659"/>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83939">
                <a:tc>
                  <a:txBody>
                    <a:bodyPr/>
                    <a:lstStyle/>
                    <a:p>
                      <a:r>
                        <a:rPr lang="tr-TR" dirty="0"/>
                        <a:t>Ölçüt 4. Sürekli İyileştirme </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883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4.1.Ders kazanım ve program çıktılarının izlenmesine, güncellenmesine ve sürekli iyileştirilmesine yönelik mekanizmaların kurulmuş ve işletiliyor olduğuna yönelik somut kanıtlar sunulmalıdır.</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883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4.2.Program belirli bir süreç, sistem ya da mekanizmayla elde ettiği iç ve diş paydaş geri bildirimlerini, programın sürekli iyileştirilmesi ve güncellenmesi amacıyla kullanmalıdır.</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10754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4.3.Program mezun izleme sistemi aracılığıyla elde ettiği bilgileri, programın sürekli iyileştirilmesi ve güncellenmesi amacıyla kullanmalıdır.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728379834"/>
                  </a:ext>
                </a:extLst>
              </a:tr>
            </a:tbl>
          </a:graphicData>
        </a:graphic>
      </p:graphicFrame>
      <p:sp>
        <p:nvSpPr>
          <p:cNvPr id="7" name="Artı 6"/>
          <p:cNvSpPr/>
          <p:nvPr/>
        </p:nvSpPr>
        <p:spPr>
          <a:xfrm>
            <a:off x="7830589" y="275405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Artı 7"/>
          <p:cNvSpPr/>
          <p:nvPr/>
        </p:nvSpPr>
        <p:spPr>
          <a:xfrm>
            <a:off x="9177225" y="277859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7837255" y="463248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17"/>
          <p:cNvSpPr/>
          <p:nvPr/>
        </p:nvSpPr>
        <p:spPr>
          <a:xfrm>
            <a:off x="7830589" y="372246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Eksi 18"/>
          <p:cNvSpPr/>
          <p:nvPr/>
        </p:nvSpPr>
        <p:spPr>
          <a:xfrm>
            <a:off x="9130825" y="463948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 name="Artı 17">
            <a:extLst>
              <a:ext uri="{FF2B5EF4-FFF2-40B4-BE49-F238E27FC236}">
                <a16:creationId xmlns:a16="http://schemas.microsoft.com/office/drawing/2014/main" id="{68E7049D-1D13-6CEB-197D-AE269472E7CC}"/>
              </a:ext>
            </a:extLst>
          </p:cNvPr>
          <p:cNvSpPr/>
          <p:nvPr/>
        </p:nvSpPr>
        <p:spPr>
          <a:xfrm>
            <a:off x="9146771" y="357386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2" name="Eksi 18">
            <a:extLst>
              <a:ext uri="{FF2B5EF4-FFF2-40B4-BE49-F238E27FC236}">
                <a16:creationId xmlns:a16="http://schemas.microsoft.com/office/drawing/2014/main" id="{4B65E780-B765-1BEE-616C-51FDEBD0FEF2}"/>
              </a:ext>
            </a:extLst>
          </p:cNvPr>
          <p:cNvSpPr/>
          <p:nvPr/>
        </p:nvSpPr>
        <p:spPr>
          <a:xfrm>
            <a:off x="10468403" y="460012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4" name="Eksi 18">
            <a:extLst>
              <a:ext uri="{FF2B5EF4-FFF2-40B4-BE49-F238E27FC236}">
                <a16:creationId xmlns:a16="http://schemas.microsoft.com/office/drawing/2014/main" id="{542E8E9C-47A4-2E0A-E9C3-71AB3DFB7052}"/>
              </a:ext>
            </a:extLst>
          </p:cNvPr>
          <p:cNvSpPr/>
          <p:nvPr/>
        </p:nvSpPr>
        <p:spPr>
          <a:xfrm>
            <a:off x="10507287" y="3533417"/>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6" name="Eksi 18">
            <a:extLst>
              <a:ext uri="{FF2B5EF4-FFF2-40B4-BE49-F238E27FC236}">
                <a16:creationId xmlns:a16="http://schemas.microsoft.com/office/drawing/2014/main" id="{27C96C37-3B47-7BF8-1519-BF321FE1B150}"/>
              </a:ext>
            </a:extLst>
          </p:cNvPr>
          <p:cNvSpPr/>
          <p:nvPr/>
        </p:nvSpPr>
        <p:spPr>
          <a:xfrm>
            <a:off x="10507287" y="268934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872110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4501" y="441872"/>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4. Sürekli İyileştirme </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397001955"/>
              </p:ext>
            </p:extLst>
          </p:nvPr>
        </p:nvGraphicFramePr>
        <p:xfrm>
          <a:off x="838200" y="1767435"/>
          <a:ext cx="10515600" cy="3818659"/>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83939">
                <a:tc>
                  <a:txBody>
                    <a:bodyPr/>
                    <a:lstStyle/>
                    <a:p>
                      <a:r>
                        <a:rPr lang="tr-TR" dirty="0"/>
                        <a:t>Ölçüt 4. Sürekli İyileştirme </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883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4.1.Ders kazanım ve program çıktılarının izlenmesine, güncellenmesine ve sürekli iyileştirilmesine yönelik mekanizmaların kurulmuş ve işletiliyor olduğuna yönelik somut kanıtlar sunulmalıdır.</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883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4.2.Program belirli bir süreç, sistem ya da mekanizmayla elde ettiği iç ve diş paydaş geri bildirimlerini, programın sürekli iyileştirilmesi ve güncellenmesi amacıyla kullanmalıdır.</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10754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4.3.Program mezun izleme sistemi aracılığıyla elde ettiği bilgileri, programın sürekli iyileştirilmesi ve güncellenmesi amacıyla kullanmalıdır.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728379834"/>
                  </a:ext>
                </a:extLst>
              </a:tr>
            </a:tbl>
          </a:graphicData>
        </a:graphic>
      </p:graphicFrame>
      <p:sp>
        <p:nvSpPr>
          <p:cNvPr id="7" name="Artı 6"/>
          <p:cNvSpPr/>
          <p:nvPr/>
        </p:nvSpPr>
        <p:spPr>
          <a:xfrm>
            <a:off x="7830589" y="273176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Artı 7"/>
          <p:cNvSpPr/>
          <p:nvPr/>
        </p:nvSpPr>
        <p:spPr>
          <a:xfrm>
            <a:off x="9168938" y="273176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7830589" y="457505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17"/>
          <p:cNvSpPr/>
          <p:nvPr/>
        </p:nvSpPr>
        <p:spPr>
          <a:xfrm>
            <a:off x="7867997" y="356402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Eksi 18"/>
          <p:cNvSpPr/>
          <p:nvPr/>
        </p:nvSpPr>
        <p:spPr>
          <a:xfrm>
            <a:off x="9146771" y="4559755"/>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 name="Artı 17">
            <a:extLst>
              <a:ext uri="{FF2B5EF4-FFF2-40B4-BE49-F238E27FC236}">
                <a16:creationId xmlns:a16="http://schemas.microsoft.com/office/drawing/2014/main" id="{68E7049D-1D13-6CEB-197D-AE269472E7CC}"/>
              </a:ext>
            </a:extLst>
          </p:cNvPr>
          <p:cNvSpPr/>
          <p:nvPr/>
        </p:nvSpPr>
        <p:spPr>
          <a:xfrm>
            <a:off x="9146771" y="359812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2" name="Eksi 18">
            <a:extLst>
              <a:ext uri="{FF2B5EF4-FFF2-40B4-BE49-F238E27FC236}">
                <a16:creationId xmlns:a16="http://schemas.microsoft.com/office/drawing/2014/main" id="{4B65E780-B765-1BEE-616C-51FDEBD0FEF2}"/>
              </a:ext>
            </a:extLst>
          </p:cNvPr>
          <p:cNvSpPr/>
          <p:nvPr/>
        </p:nvSpPr>
        <p:spPr>
          <a:xfrm>
            <a:off x="10507287" y="451034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4" name="Eksi 18">
            <a:extLst>
              <a:ext uri="{FF2B5EF4-FFF2-40B4-BE49-F238E27FC236}">
                <a16:creationId xmlns:a16="http://schemas.microsoft.com/office/drawing/2014/main" id="{542E8E9C-47A4-2E0A-E9C3-71AB3DFB7052}"/>
              </a:ext>
            </a:extLst>
          </p:cNvPr>
          <p:cNvSpPr/>
          <p:nvPr/>
        </p:nvSpPr>
        <p:spPr>
          <a:xfrm>
            <a:off x="10449071" y="361371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6" name="Eksi 18">
            <a:extLst>
              <a:ext uri="{FF2B5EF4-FFF2-40B4-BE49-F238E27FC236}">
                <a16:creationId xmlns:a16="http://schemas.microsoft.com/office/drawing/2014/main" id="{27C96C37-3B47-7BF8-1519-BF321FE1B150}"/>
              </a:ext>
            </a:extLst>
          </p:cNvPr>
          <p:cNvSpPr/>
          <p:nvPr/>
        </p:nvSpPr>
        <p:spPr>
          <a:xfrm>
            <a:off x="10507287" y="2644565"/>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49126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2026" y="320307"/>
            <a:ext cx="10515600" cy="967951"/>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5. Eğitim Planı</a:t>
            </a:r>
          </a:p>
        </p:txBody>
      </p:sp>
      <p:graphicFrame>
        <p:nvGraphicFramePr>
          <p:cNvPr id="6" name="İçerik Yer Tutucusu 5"/>
          <p:cNvGraphicFramePr>
            <a:graphicFrameLocks noGrp="1"/>
          </p:cNvGraphicFramePr>
          <p:nvPr>
            <p:ph idx="1"/>
          </p:nvPr>
        </p:nvGraphicFramePr>
        <p:xfrm>
          <a:off x="653781" y="1062617"/>
          <a:ext cx="10515600" cy="5658858"/>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89025">
                <a:tc>
                  <a:txBody>
                    <a:bodyPr/>
                    <a:lstStyle/>
                    <a:p>
                      <a:r>
                        <a:rPr lang="tr-TR" dirty="0"/>
                        <a:t>Ölçüt 5. Eğitim Planı</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1155732">
                <a:tc>
                  <a:txBody>
                    <a:bodyPr/>
                    <a:lstStyle/>
                    <a:p>
                      <a:r>
                        <a:rPr lang="tr-TR" dirty="0"/>
                        <a:t>5.1.Programa/alana özgü mesleki dersler en az 60 AKTS olmalıdır. Bu derslerin en az 20 AKTS kadarı programa özgü öğrenim çıktıları sağlayan teori, kalanı beceri ve yetkinlik kazandıran derslerden</a:t>
                      </a:r>
                    </a:p>
                    <a:p>
                      <a:r>
                        <a:rPr lang="tr-TR" dirty="0"/>
                        <a:t>oluşmalıdır.</a:t>
                      </a:r>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47249108"/>
                  </a:ext>
                </a:extLst>
              </a:tr>
              <a:tr h="622317">
                <a:tc>
                  <a:txBody>
                    <a:bodyPr/>
                    <a:lstStyle/>
                    <a:p>
                      <a:r>
                        <a:rPr lang="tr-TR" dirty="0"/>
                        <a:t>5.2.En az 5 AKTS, dış paydaş önerilerini dikkate alan derslerden oluşmalıdır.</a:t>
                      </a:r>
                    </a:p>
                  </a:txBody>
                  <a:tcPr/>
                </a:tc>
                <a:tc>
                  <a:txBody>
                    <a:bodyPr/>
                    <a:lstStyle/>
                    <a:p>
                      <a:endParaRPr lang="tr-TR" dirty="0"/>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1155732">
                <a:tc>
                  <a:txBody>
                    <a:bodyPr/>
                    <a:lstStyle/>
                    <a:p>
                      <a:r>
                        <a:rPr lang="tr-TR" dirty="0"/>
                        <a:t>5.3.En az 15 AKTS, İşletmede Mesleki Eğitim, Staj ve Uygulamalı Ders (bkz. Yükseköğretimde Uygulamalı Eğitimler Çerçeve Yönetmeliği) ve/veya güncel mesleki program/yazılım içeren derslerden oluşmalıdır.</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1728379834"/>
                  </a:ext>
                </a:extLst>
              </a:tr>
              <a:tr h="360549">
                <a:tc>
                  <a:txBody>
                    <a:bodyPr/>
                    <a:lstStyle/>
                    <a:p>
                      <a:r>
                        <a:rPr lang="tr-TR" dirty="0"/>
                        <a:t>5.4.Eğitim planı ilgili programın disiplinine özgü ölçütleri içermelidir.</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178244977"/>
                  </a:ext>
                </a:extLst>
              </a:tr>
              <a:tr h="622317">
                <a:tc>
                  <a:txBody>
                    <a:bodyPr/>
                    <a:lstStyle/>
                    <a:p>
                      <a:r>
                        <a:rPr lang="tr-TR" dirty="0"/>
                        <a:t>5.5.Programda öğrenci iş yüküne dayalı ve kamuoyuyla paylaşılan yeterlilik temelli eğitim planı bulunmalı ve uygulanmalıdır.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547455805"/>
                  </a:ext>
                </a:extLst>
              </a:tr>
              <a:tr h="7210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5.6.Öğretim planını garanti altına alacak ve sürekli gelişimini sağlayacak bir yönetim sistemi bulunmalı ve işletiliyor olmalıdır.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2722814080"/>
                  </a:ext>
                </a:extLst>
              </a:tr>
            </a:tbl>
          </a:graphicData>
        </a:graphic>
      </p:graphicFrame>
      <p:sp>
        <p:nvSpPr>
          <p:cNvPr id="8" name="Artı 7"/>
          <p:cNvSpPr/>
          <p:nvPr/>
        </p:nvSpPr>
        <p:spPr>
          <a:xfrm>
            <a:off x="7780712" y="218049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8"/>
          <p:cNvSpPr/>
          <p:nvPr/>
        </p:nvSpPr>
        <p:spPr>
          <a:xfrm>
            <a:off x="9105207" y="218049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3" name="Artı 22"/>
          <p:cNvSpPr/>
          <p:nvPr/>
        </p:nvSpPr>
        <p:spPr>
          <a:xfrm>
            <a:off x="7797339" y="59813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4" name="Artı 23"/>
          <p:cNvSpPr/>
          <p:nvPr/>
        </p:nvSpPr>
        <p:spPr>
          <a:xfrm>
            <a:off x="9121834" y="59813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0" name="Artı 29"/>
          <p:cNvSpPr/>
          <p:nvPr/>
        </p:nvSpPr>
        <p:spPr>
          <a:xfrm>
            <a:off x="7780712" y="315514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41" name="Artı 40"/>
          <p:cNvSpPr/>
          <p:nvPr/>
        </p:nvSpPr>
        <p:spPr>
          <a:xfrm>
            <a:off x="7780712" y="4044293"/>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42" name="Artı 41"/>
          <p:cNvSpPr/>
          <p:nvPr/>
        </p:nvSpPr>
        <p:spPr>
          <a:xfrm>
            <a:off x="9105207" y="4044293"/>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48" name="Artı 47"/>
          <p:cNvSpPr/>
          <p:nvPr/>
        </p:nvSpPr>
        <p:spPr>
          <a:xfrm>
            <a:off x="7780712" y="484065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49" name="Artı 48"/>
          <p:cNvSpPr/>
          <p:nvPr/>
        </p:nvSpPr>
        <p:spPr>
          <a:xfrm>
            <a:off x="9098972" y="488774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1" name="Artı 50"/>
          <p:cNvSpPr/>
          <p:nvPr/>
        </p:nvSpPr>
        <p:spPr>
          <a:xfrm>
            <a:off x="7780712" y="540603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2" name="Artı 51"/>
          <p:cNvSpPr/>
          <p:nvPr/>
        </p:nvSpPr>
        <p:spPr>
          <a:xfrm>
            <a:off x="9098972" y="545311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 name="Artı 8">
            <a:extLst>
              <a:ext uri="{FF2B5EF4-FFF2-40B4-BE49-F238E27FC236}">
                <a16:creationId xmlns:a16="http://schemas.microsoft.com/office/drawing/2014/main" id="{01934677-7BD4-BFC6-3511-079D5C2F860B}"/>
              </a:ext>
            </a:extLst>
          </p:cNvPr>
          <p:cNvSpPr/>
          <p:nvPr/>
        </p:nvSpPr>
        <p:spPr>
          <a:xfrm>
            <a:off x="10137294" y="2266173"/>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7" name="Artı 29">
            <a:extLst>
              <a:ext uri="{FF2B5EF4-FFF2-40B4-BE49-F238E27FC236}">
                <a16:creationId xmlns:a16="http://schemas.microsoft.com/office/drawing/2014/main" id="{F079062A-9E25-91BE-F0AF-CD9AC1E3E4A8}"/>
              </a:ext>
            </a:extLst>
          </p:cNvPr>
          <p:cNvSpPr/>
          <p:nvPr/>
        </p:nvSpPr>
        <p:spPr>
          <a:xfrm>
            <a:off x="9098972" y="322654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2" name="Eksi 18">
            <a:extLst>
              <a:ext uri="{FF2B5EF4-FFF2-40B4-BE49-F238E27FC236}">
                <a16:creationId xmlns:a16="http://schemas.microsoft.com/office/drawing/2014/main" id="{F7747902-75D9-9D46-667B-99CAB1EF54FD}"/>
              </a:ext>
            </a:extLst>
          </p:cNvPr>
          <p:cNvSpPr/>
          <p:nvPr/>
        </p:nvSpPr>
        <p:spPr>
          <a:xfrm>
            <a:off x="10208722" y="317426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7" name="Artı 41">
            <a:extLst>
              <a:ext uri="{FF2B5EF4-FFF2-40B4-BE49-F238E27FC236}">
                <a16:creationId xmlns:a16="http://schemas.microsoft.com/office/drawing/2014/main" id="{A0E9B764-83DC-EF72-322A-B8230F990ECB}"/>
              </a:ext>
            </a:extLst>
          </p:cNvPr>
          <p:cNvSpPr/>
          <p:nvPr/>
        </p:nvSpPr>
        <p:spPr>
          <a:xfrm>
            <a:off x="10260524" y="598130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41">
            <a:extLst>
              <a:ext uri="{FF2B5EF4-FFF2-40B4-BE49-F238E27FC236}">
                <a16:creationId xmlns:a16="http://schemas.microsoft.com/office/drawing/2014/main" id="{9CF75B0A-FCB4-71DF-A75E-748FA2E3F411}"/>
              </a:ext>
            </a:extLst>
          </p:cNvPr>
          <p:cNvSpPr/>
          <p:nvPr/>
        </p:nvSpPr>
        <p:spPr>
          <a:xfrm>
            <a:off x="10208722" y="541287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Artı 41">
            <a:extLst>
              <a:ext uri="{FF2B5EF4-FFF2-40B4-BE49-F238E27FC236}">
                <a16:creationId xmlns:a16="http://schemas.microsoft.com/office/drawing/2014/main" id="{811C0C93-24FA-AECB-9751-D9D27822A0A0}"/>
              </a:ext>
            </a:extLst>
          </p:cNvPr>
          <p:cNvSpPr/>
          <p:nvPr/>
        </p:nvSpPr>
        <p:spPr>
          <a:xfrm>
            <a:off x="10208722" y="484065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0" name="Artı 41">
            <a:extLst>
              <a:ext uri="{FF2B5EF4-FFF2-40B4-BE49-F238E27FC236}">
                <a16:creationId xmlns:a16="http://schemas.microsoft.com/office/drawing/2014/main" id="{A6426FD7-0F9E-21ED-4BC3-48B0411A62DA}"/>
              </a:ext>
            </a:extLst>
          </p:cNvPr>
          <p:cNvSpPr/>
          <p:nvPr/>
        </p:nvSpPr>
        <p:spPr>
          <a:xfrm>
            <a:off x="10213494" y="414022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538972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0652" y="481415"/>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6. Öğretim Kadrosu </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240334396"/>
              </p:ext>
            </p:extLst>
          </p:nvPr>
        </p:nvGraphicFramePr>
        <p:xfrm>
          <a:off x="605287" y="1960198"/>
          <a:ext cx="10515600" cy="3827403"/>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22497">
                <a:tc>
                  <a:txBody>
                    <a:bodyPr/>
                    <a:lstStyle/>
                    <a:p>
                      <a:r>
                        <a:rPr lang="tr-TR" dirty="0"/>
                        <a:t>Ölçüt 6. Öğretim Kadrosu </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62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6.1 Öğretim elemanı kadrosu, öğretim ihtiyaçlarını karşılayacak nicelik ve nitelikte olmalıdır. </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5757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6.2 Öğretim elemanlarına yönelik teşvik veya ödüllendirilme mekanizmaları olmalı, adil ve şeffaf şekilde sürdürülmelidir. </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665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6.3 Öğretim elemanı alımı ve/veya yükseltilmesinde tanımlı bir sistemi bulunmalı ve uygulanıyor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728379834"/>
                  </a:ext>
                </a:extLst>
              </a:tr>
              <a:tr h="9673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6.4 Programda öğretim elemanlarının niteliklerine göre adil ve şeffaf ders dağılım dengesi kurulmuş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3169926"/>
                  </a:ext>
                </a:extLst>
              </a:tr>
            </a:tbl>
          </a:graphicData>
        </a:graphic>
      </p:graphicFrame>
      <p:sp>
        <p:nvSpPr>
          <p:cNvPr id="7" name="Artı 6"/>
          <p:cNvSpPr/>
          <p:nvPr/>
        </p:nvSpPr>
        <p:spPr>
          <a:xfrm>
            <a:off x="7471913" y="279112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Artı 7"/>
          <p:cNvSpPr/>
          <p:nvPr/>
        </p:nvSpPr>
        <p:spPr>
          <a:xfrm>
            <a:off x="9011402" y="281385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7527868" y="502268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17"/>
          <p:cNvSpPr/>
          <p:nvPr/>
        </p:nvSpPr>
        <p:spPr>
          <a:xfrm>
            <a:off x="7471913" y="348290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0" name="Artı 19"/>
          <p:cNvSpPr/>
          <p:nvPr/>
        </p:nvSpPr>
        <p:spPr>
          <a:xfrm>
            <a:off x="8979534" y="348290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2" name="Eksi 21"/>
          <p:cNvSpPr/>
          <p:nvPr/>
        </p:nvSpPr>
        <p:spPr>
          <a:xfrm>
            <a:off x="7527868" y="406665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3" name="Eksi 22"/>
          <p:cNvSpPr/>
          <p:nvPr/>
        </p:nvSpPr>
        <p:spPr>
          <a:xfrm>
            <a:off x="8946690" y="4066653"/>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5" name="Artı 24"/>
          <p:cNvSpPr/>
          <p:nvPr/>
        </p:nvSpPr>
        <p:spPr>
          <a:xfrm>
            <a:off x="9025119" y="502268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 name="Artı 7">
            <a:extLst>
              <a:ext uri="{FF2B5EF4-FFF2-40B4-BE49-F238E27FC236}">
                <a16:creationId xmlns:a16="http://schemas.microsoft.com/office/drawing/2014/main" id="{68508800-A41C-947C-6227-84EEE46CFA60}"/>
              </a:ext>
            </a:extLst>
          </p:cNvPr>
          <p:cNvSpPr/>
          <p:nvPr/>
        </p:nvSpPr>
        <p:spPr>
          <a:xfrm>
            <a:off x="10223112" y="5022681"/>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7">
            <a:extLst>
              <a:ext uri="{FF2B5EF4-FFF2-40B4-BE49-F238E27FC236}">
                <a16:creationId xmlns:a16="http://schemas.microsoft.com/office/drawing/2014/main" id="{AA978FE0-8F9F-A90E-6C01-2CA4B82F1DD6}"/>
              </a:ext>
            </a:extLst>
          </p:cNvPr>
          <p:cNvSpPr/>
          <p:nvPr/>
        </p:nvSpPr>
        <p:spPr>
          <a:xfrm>
            <a:off x="10251633" y="350382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0" name="Artı 7">
            <a:extLst>
              <a:ext uri="{FF2B5EF4-FFF2-40B4-BE49-F238E27FC236}">
                <a16:creationId xmlns:a16="http://schemas.microsoft.com/office/drawing/2014/main" id="{503140AA-C087-421A-3C1E-41D8ACB0DA14}"/>
              </a:ext>
            </a:extLst>
          </p:cNvPr>
          <p:cNvSpPr/>
          <p:nvPr/>
        </p:nvSpPr>
        <p:spPr>
          <a:xfrm>
            <a:off x="10246809" y="2813858"/>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1" name="Eksi 22">
            <a:extLst>
              <a:ext uri="{FF2B5EF4-FFF2-40B4-BE49-F238E27FC236}">
                <a16:creationId xmlns:a16="http://schemas.microsoft.com/office/drawing/2014/main" id="{24D64128-B1DA-C264-1B36-8B52A89E8A4E}"/>
              </a:ext>
            </a:extLst>
          </p:cNvPr>
          <p:cNvSpPr/>
          <p:nvPr/>
        </p:nvSpPr>
        <p:spPr>
          <a:xfrm>
            <a:off x="10302252" y="402833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463370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3731" y="312910"/>
            <a:ext cx="10515600" cy="1325563"/>
          </a:xfrm>
        </p:spPr>
        <p:txBody>
          <a:bodyPr>
            <a:normAutofit/>
          </a:bodyPr>
          <a:lstStyle/>
          <a:p>
            <a:r>
              <a:rPr lang="tr-TR" sz="4000" b="1" dirty="0">
                <a:solidFill>
                  <a:srgbClr val="962E2E"/>
                </a:solidFill>
                <a:latin typeface="Calibri" panose="020F0502020204030204" pitchFamily="34" charset="0"/>
                <a:cs typeface="Calibri" panose="020F0502020204030204" pitchFamily="34" charset="0"/>
              </a:rPr>
              <a:t>Ölçüt 7. Altyapı</a:t>
            </a:r>
          </a:p>
        </p:txBody>
      </p:sp>
      <p:graphicFrame>
        <p:nvGraphicFramePr>
          <p:cNvPr id="6" name="İçerik Yer Tutucusu 5"/>
          <p:cNvGraphicFramePr>
            <a:graphicFrameLocks noGrp="1"/>
          </p:cNvGraphicFramePr>
          <p:nvPr>
            <p:ph idx="1"/>
          </p:nvPr>
        </p:nvGraphicFramePr>
        <p:xfrm>
          <a:off x="838200" y="1346900"/>
          <a:ext cx="10515600" cy="4759960"/>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370840">
                <a:tc>
                  <a:txBody>
                    <a:bodyPr/>
                    <a:lstStyle/>
                    <a:p>
                      <a:r>
                        <a:rPr lang="tr-TR" dirty="0"/>
                        <a:t>Ölçüt 7. Altyapı</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370840">
                <a:tc>
                  <a:txBody>
                    <a:bodyPr/>
                    <a:lstStyle/>
                    <a:p>
                      <a:r>
                        <a:rPr lang="tr-TR" dirty="0"/>
                        <a:t>7.1.Eğitim öğretim faaliyetlerini sürdürebilmek için uygun nitelik ve nicelikte öğrenme kaynakları sunmalıdır.</a:t>
                      </a:r>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47249108"/>
                  </a:ext>
                </a:extLst>
              </a:tr>
              <a:tr h="370840">
                <a:tc>
                  <a:txBody>
                    <a:bodyPr/>
                    <a:lstStyle/>
                    <a:p>
                      <a:r>
                        <a:rPr lang="tr-TR" dirty="0"/>
                        <a:t>7.2.Program öğrencilerine ders dışı etkinlikler yapmalarına olanak veren altyapıyı sunmalıdır.</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204696367"/>
                  </a:ext>
                </a:extLst>
              </a:tr>
              <a:tr h="370840">
                <a:tc>
                  <a:txBody>
                    <a:bodyPr/>
                    <a:lstStyle/>
                    <a:p>
                      <a:r>
                        <a:rPr lang="tr-TR" dirty="0"/>
                        <a:t>7.3.Öğrencilerin öğrenim ve yaşam ortamlarında gerekli güvenlik, ilk yardım ve İSG önlemleri alınmış olmalıdır.</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728379834"/>
                  </a:ext>
                </a:extLst>
              </a:tr>
              <a:tr h="370840">
                <a:tc>
                  <a:txBody>
                    <a:bodyPr/>
                    <a:lstStyle/>
                    <a:p>
                      <a:r>
                        <a:rPr lang="tr-TR" dirty="0"/>
                        <a:t>7.4.Öğrencilere sunulan bilgiye erişim olanakları eğitim amaçlarına ve program çıktılarına ulaşmak için yeterli düzeyde olmalıdır.</a:t>
                      </a:r>
                    </a:p>
                  </a:txBody>
                  <a:tcPr/>
                </a:tc>
                <a:tc>
                  <a:txBody>
                    <a:bodyPr/>
                    <a:lstStyle/>
                    <a:p>
                      <a:endParaRPr lang="tr-TR" dirty="0"/>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178244977"/>
                  </a:ext>
                </a:extLst>
              </a:tr>
              <a:tr h="370840">
                <a:tc>
                  <a:txBody>
                    <a:bodyPr/>
                    <a:lstStyle/>
                    <a:p>
                      <a:r>
                        <a:rPr lang="tr-TR" dirty="0"/>
                        <a:t>7.5.Engelliler için altyapı düzenlemesi yapılmış olmalıdır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5474558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7.6.Bilgisayar ve enformatik altyapıları, programın eğitim amaçlarını destekleyecek doğrultuda, öğrenci ve öğretim üyelerinin eğitsel çalışmaları için yeterli düzeyde olmalıdır. </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2722814080"/>
                  </a:ext>
                </a:extLst>
              </a:tr>
            </a:tbl>
          </a:graphicData>
        </a:graphic>
      </p:graphicFrame>
      <p:sp>
        <p:nvSpPr>
          <p:cNvPr id="8" name="Artı 7"/>
          <p:cNvSpPr/>
          <p:nvPr/>
        </p:nvSpPr>
        <p:spPr>
          <a:xfrm>
            <a:off x="7808421" y="227586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8"/>
          <p:cNvSpPr/>
          <p:nvPr/>
        </p:nvSpPr>
        <p:spPr>
          <a:xfrm>
            <a:off x="9132916" y="2275867"/>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Eksi 18"/>
          <p:cNvSpPr/>
          <p:nvPr/>
        </p:nvSpPr>
        <p:spPr>
          <a:xfrm>
            <a:off x="7808421" y="4163131"/>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0" name="Artı 19"/>
          <p:cNvSpPr/>
          <p:nvPr/>
        </p:nvSpPr>
        <p:spPr>
          <a:xfrm>
            <a:off x="7801841" y="530889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1" name="Artı 20"/>
          <p:cNvSpPr/>
          <p:nvPr/>
        </p:nvSpPr>
        <p:spPr>
          <a:xfrm>
            <a:off x="9132916" y="5325950"/>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6" name="Artı 25"/>
          <p:cNvSpPr/>
          <p:nvPr/>
        </p:nvSpPr>
        <p:spPr>
          <a:xfrm>
            <a:off x="7808421" y="292336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7" name="Artı 26"/>
          <p:cNvSpPr/>
          <p:nvPr/>
        </p:nvSpPr>
        <p:spPr>
          <a:xfrm>
            <a:off x="9132916" y="292336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9" name="Çarpma 28"/>
          <p:cNvSpPr/>
          <p:nvPr/>
        </p:nvSpPr>
        <p:spPr>
          <a:xfrm>
            <a:off x="7800109" y="3515634"/>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Çarpma 29"/>
          <p:cNvSpPr/>
          <p:nvPr/>
        </p:nvSpPr>
        <p:spPr>
          <a:xfrm>
            <a:off x="9124604" y="3523873"/>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Eksi 31"/>
          <p:cNvSpPr/>
          <p:nvPr/>
        </p:nvSpPr>
        <p:spPr>
          <a:xfrm>
            <a:off x="9140537" y="416684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5" name="Çarpma 34"/>
          <p:cNvSpPr/>
          <p:nvPr/>
        </p:nvSpPr>
        <p:spPr>
          <a:xfrm>
            <a:off x="9153697" y="4664930"/>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rtı 7">
            <a:extLst>
              <a:ext uri="{FF2B5EF4-FFF2-40B4-BE49-F238E27FC236}">
                <a16:creationId xmlns:a16="http://schemas.microsoft.com/office/drawing/2014/main" id="{CD7FA45E-41FF-CA55-D291-6108A644E50A}"/>
              </a:ext>
            </a:extLst>
          </p:cNvPr>
          <p:cNvSpPr/>
          <p:nvPr/>
        </p:nvSpPr>
        <p:spPr>
          <a:xfrm>
            <a:off x="10457411" y="2308222"/>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7" name="Artı 26">
            <a:extLst>
              <a:ext uri="{FF2B5EF4-FFF2-40B4-BE49-F238E27FC236}">
                <a16:creationId xmlns:a16="http://schemas.microsoft.com/office/drawing/2014/main" id="{963DBBFF-3852-BFB1-10DF-4305D2FE1894}"/>
              </a:ext>
            </a:extLst>
          </p:cNvPr>
          <p:cNvSpPr/>
          <p:nvPr/>
        </p:nvSpPr>
        <p:spPr>
          <a:xfrm>
            <a:off x="10463993" y="294414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0" name="Çarpma 29">
            <a:extLst>
              <a:ext uri="{FF2B5EF4-FFF2-40B4-BE49-F238E27FC236}">
                <a16:creationId xmlns:a16="http://schemas.microsoft.com/office/drawing/2014/main" id="{FFC775F9-5A84-EB3F-5006-3AC33F897B8E}"/>
              </a:ext>
            </a:extLst>
          </p:cNvPr>
          <p:cNvSpPr/>
          <p:nvPr/>
        </p:nvSpPr>
        <p:spPr>
          <a:xfrm>
            <a:off x="10472653" y="3580070"/>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Eksi 31">
            <a:extLst>
              <a:ext uri="{FF2B5EF4-FFF2-40B4-BE49-F238E27FC236}">
                <a16:creationId xmlns:a16="http://schemas.microsoft.com/office/drawing/2014/main" id="{C2BB82DB-56C4-E800-951D-B96045EDD95C}"/>
              </a:ext>
            </a:extLst>
          </p:cNvPr>
          <p:cNvSpPr/>
          <p:nvPr/>
        </p:nvSpPr>
        <p:spPr>
          <a:xfrm>
            <a:off x="10457411" y="4268304"/>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2" name="Çarpma 34">
            <a:extLst>
              <a:ext uri="{FF2B5EF4-FFF2-40B4-BE49-F238E27FC236}">
                <a16:creationId xmlns:a16="http://schemas.microsoft.com/office/drawing/2014/main" id="{C87D2017-760E-10B7-B183-138EF94AE73E}"/>
              </a:ext>
            </a:extLst>
          </p:cNvPr>
          <p:cNvSpPr/>
          <p:nvPr/>
        </p:nvSpPr>
        <p:spPr>
          <a:xfrm>
            <a:off x="10457411" y="4664930"/>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Artı 20">
            <a:extLst>
              <a:ext uri="{FF2B5EF4-FFF2-40B4-BE49-F238E27FC236}">
                <a16:creationId xmlns:a16="http://schemas.microsoft.com/office/drawing/2014/main" id="{F86B6C1C-A2FC-8963-BB97-70E52937C2DB}"/>
              </a:ext>
            </a:extLst>
          </p:cNvPr>
          <p:cNvSpPr/>
          <p:nvPr/>
        </p:nvSpPr>
        <p:spPr>
          <a:xfrm>
            <a:off x="10472653" y="535488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dirty="0"/>
          </a:p>
        </p:txBody>
      </p:sp>
      <p:sp>
        <p:nvSpPr>
          <p:cNvPr id="14" name="Çarpma 34">
            <a:extLst>
              <a:ext uri="{FF2B5EF4-FFF2-40B4-BE49-F238E27FC236}">
                <a16:creationId xmlns:a16="http://schemas.microsoft.com/office/drawing/2014/main" id="{5FE7A974-D7E5-B478-4F6E-387BD1FB3581}"/>
              </a:ext>
            </a:extLst>
          </p:cNvPr>
          <p:cNvSpPr/>
          <p:nvPr/>
        </p:nvSpPr>
        <p:spPr>
          <a:xfrm>
            <a:off x="7879253" y="4664930"/>
            <a:ext cx="598516" cy="6899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638841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6968" y="596949"/>
            <a:ext cx="10515600" cy="1325563"/>
          </a:xfrm>
        </p:spPr>
        <p:txBody>
          <a:bodyPr>
            <a:normAutofit/>
          </a:bodyPr>
          <a:lstStyle/>
          <a:p>
            <a:pPr>
              <a:defRPr/>
            </a:pPr>
            <a:r>
              <a:rPr lang="tr-TR" sz="4000" b="1" dirty="0">
                <a:solidFill>
                  <a:srgbClr val="962E2E"/>
                </a:solidFill>
                <a:latin typeface="Calibri" panose="020F0502020204030204" pitchFamily="34" charset="0"/>
                <a:cs typeface="Calibri" panose="020F0502020204030204" pitchFamily="34" charset="0"/>
              </a:rPr>
              <a:t>Ölçüt 8. Yönetim ve İdari Birimlerin Yapısı</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624767250"/>
              </p:ext>
            </p:extLst>
          </p:nvPr>
        </p:nvGraphicFramePr>
        <p:xfrm>
          <a:off x="769188" y="1765159"/>
          <a:ext cx="10515600" cy="4101723"/>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224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Ölçüt 8. Yönetim ve İdari Birimlerin Yapısı</a:t>
                      </a:r>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62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8.1.Misyon ile uyumlu ve stratejik amaç ve hedeflerini</a:t>
                      </a:r>
                      <a:r>
                        <a:rPr lang="tr-TR" baseline="0" dirty="0"/>
                        <a:t> </a:t>
                      </a:r>
                      <a:r>
                        <a:rPr lang="tr-TR" dirty="0"/>
                        <a:t>gerçekleştirmeyi sağlayacak yönetim modeli ve </a:t>
                      </a:r>
                      <a:r>
                        <a:rPr lang="tr-TR" dirty="0" err="1"/>
                        <a:t>organizasyonel</a:t>
                      </a:r>
                      <a:r>
                        <a:rPr lang="tr-TR" baseline="0" dirty="0"/>
                        <a:t> </a:t>
                      </a:r>
                      <a:r>
                        <a:rPr lang="tr-TR" dirty="0"/>
                        <a:t>yapılanması bulunmalıdır.</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47249108"/>
                  </a:ext>
                </a:extLst>
              </a:tr>
              <a:tr h="5757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8.2.İnsan kaynaklarını etkin ve verimli kullandığını güvence altına alan tanımlı politika ve süreçleri bulunmalıdır.</a:t>
                      </a: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204696367"/>
                  </a:ext>
                </a:extLst>
              </a:tr>
              <a:tr h="665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8.3.Akademik ve idari personele yönelik tanımlı hizmet içi eğitim süreçleri işletiliyor olmalıdır.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728379834"/>
                  </a:ext>
                </a:extLst>
              </a:tr>
              <a:tr h="9673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8.4.Program hesap vermeyi ve kamuoyunu bilgilendirmeyi ilke olarak benimsemiş olmalı ve bunu işletmelidir.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3169926"/>
                  </a:ext>
                </a:extLst>
              </a:tr>
            </a:tbl>
          </a:graphicData>
        </a:graphic>
      </p:graphicFrame>
      <p:sp>
        <p:nvSpPr>
          <p:cNvPr id="7" name="Artı 6"/>
          <p:cNvSpPr/>
          <p:nvPr/>
        </p:nvSpPr>
        <p:spPr>
          <a:xfrm>
            <a:off x="7617386" y="276067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Artı 7"/>
          <p:cNvSpPr/>
          <p:nvPr/>
        </p:nvSpPr>
        <p:spPr>
          <a:xfrm>
            <a:off x="9031105" y="273675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5" name="Artı 14"/>
          <p:cNvSpPr/>
          <p:nvPr/>
        </p:nvSpPr>
        <p:spPr>
          <a:xfrm>
            <a:off x="7617386" y="5114464"/>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8" name="Artı 17"/>
          <p:cNvSpPr/>
          <p:nvPr/>
        </p:nvSpPr>
        <p:spPr>
          <a:xfrm>
            <a:off x="7682751" y="362999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0" name="Artı 19"/>
          <p:cNvSpPr/>
          <p:nvPr/>
        </p:nvSpPr>
        <p:spPr>
          <a:xfrm>
            <a:off x="9039627" y="361756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2" name="Eksi 21"/>
          <p:cNvSpPr/>
          <p:nvPr/>
        </p:nvSpPr>
        <p:spPr>
          <a:xfrm>
            <a:off x="7732890" y="422611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3" name="Eksi 22"/>
          <p:cNvSpPr/>
          <p:nvPr/>
        </p:nvSpPr>
        <p:spPr>
          <a:xfrm>
            <a:off x="9065715" y="423146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5" name="Artı 24"/>
          <p:cNvSpPr/>
          <p:nvPr/>
        </p:nvSpPr>
        <p:spPr>
          <a:xfrm>
            <a:off x="9095757" y="510860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3" name="Artı 7">
            <a:extLst>
              <a:ext uri="{FF2B5EF4-FFF2-40B4-BE49-F238E27FC236}">
                <a16:creationId xmlns:a16="http://schemas.microsoft.com/office/drawing/2014/main" id="{A9E6E104-306E-EAAA-D4A0-FFA970303BE1}"/>
              </a:ext>
            </a:extLst>
          </p:cNvPr>
          <p:cNvSpPr/>
          <p:nvPr/>
        </p:nvSpPr>
        <p:spPr>
          <a:xfrm>
            <a:off x="10405612" y="2736759"/>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Artı 19">
            <a:extLst>
              <a:ext uri="{FF2B5EF4-FFF2-40B4-BE49-F238E27FC236}">
                <a16:creationId xmlns:a16="http://schemas.microsoft.com/office/drawing/2014/main" id="{E6C01723-EF24-6300-01B7-8BC41AF177D5}"/>
              </a:ext>
            </a:extLst>
          </p:cNvPr>
          <p:cNvSpPr/>
          <p:nvPr/>
        </p:nvSpPr>
        <p:spPr>
          <a:xfrm>
            <a:off x="10396503" y="3610976"/>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0" name="Eksi 22">
            <a:extLst>
              <a:ext uri="{FF2B5EF4-FFF2-40B4-BE49-F238E27FC236}">
                <a16:creationId xmlns:a16="http://schemas.microsoft.com/office/drawing/2014/main" id="{AEA24608-FF17-6A05-F252-33B56AD42923}"/>
              </a:ext>
            </a:extLst>
          </p:cNvPr>
          <p:cNvSpPr/>
          <p:nvPr/>
        </p:nvSpPr>
        <p:spPr>
          <a:xfrm>
            <a:off x="10296226" y="4226118"/>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1" name="Artı 24">
            <a:extLst>
              <a:ext uri="{FF2B5EF4-FFF2-40B4-BE49-F238E27FC236}">
                <a16:creationId xmlns:a16="http://schemas.microsoft.com/office/drawing/2014/main" id="{B5AEB95D-A799-FA75-F70C-55ACB30A8B55}"/>
              </a:ext>
            </a:extLst>
          </p:cNvPr>
          <p:cNvSpPr/>
          <p:nvPr/>
        </p:nvSpPr>
        <p:spPr>
          <a:xfrm>
            <a:off x="10274870" y="5108605"/>
            <a:ext cx="598516" cy="615142"/>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944450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7414" y="655608"/>
            <a:ext cx="10515600" cy="536316"/>
          </a:xfrm>
        </p:spPr>
        <p:txBody>
          <a:bodyPr>
            <a:normAutofit fontScale="90000"/>
          </a:bodyPr>
          <a:lstStyle/>
          <a:p>
            <a:pPr>
              <a:defRPr/>
            </a:pPr>
            <a:r>
              <a:rPr lang="tr-TR" sz="4000" b="1" dirty="0">
                <a:solidFill>
                  <a:srgbClr val="962E2E"/>
                </a:solidFill>
                <a:latin typeface="Calibri" panose="020F0502020204030204" pitchFamily="34" charset="0"/>
                <a:cs typeface="Calibri" panose="020F0502020204030204" pitchFamily="34" charset="0"/>
              </a:rPr>
              <a:t>Ölçüt 9. Programa Özgü Ölçütler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556037712"/>
              </p:ext>
            </p:extLst>
          </p:nvPr>
        </p:nvGraphicFramePr>
        <p:xfrm>
          <a:off x="571269" y="2537641"/>
          <a:ext cx="10515600" cy="2072308"/>
        </p:xfrm>
        <a:graphic>
          <a:graphicData uri="http://schemas.openxmlformats.org/drawingml/2006/table">
            <a:tbl>
              <a:tblPr firstRow="1" bandRow="1">
                <a:tableStyleId>{5C22544A-7EE6-4342-B048-85BDC9FD1C3A}</a:tableStyleId>
              </a:tblPr>
              <a:tblGrid>
                <a:gridCol w="6651567">
                  <a:extLst>
                    <a:ext uri="{9D8B030D-6E8A-4147-A177-3AD203B41FA5}">
                      <a16:colId xmlns:a16="http://schemas.microsoft.com/office/drawing/2014/main" val="2830563755"/>
                    </a:ext>
                  </a:extLst>
                </a:gridCol>
                <a:gridCol w="1354975">
                  <a:extLst>
                    <a:ext uri="{9D8B030D-6E8A-4147-A177-3AD203B41FA5}">
                      <a16:colId xmlns:a16="http://schemas.microsoft.com/office/drawing/2014/main" val="4003406800"/>
                    </a:ext>
                  </a:extLst>
                </a:gridCol>
                <a:gridCol w="1346662">
                  <a:extLst>
                    <a:ext uri="{9D8B030D-6E8A-4147-A177-3AD203B41FA5}">
                      <a16:colId xmlns:a16="http://schemas.microsoft.com/office/drawing/2014/main" val="1507685528"/>
                    </a:ext>
                  </a:extLst>
                </a:gridCol>
                <a:gridCol w="1162396">
                  <a:extLst>
                    <a:ext uri="{9D8B030D-6E8A-4147-A177-3AD203B41FA5}">
                      <a16:colId xmlns:a16="http://schemas.microsoft.com/office/drawing/2014/main" val="978925385"/>
                    </a:ext>
                  </a:extLst>
                </a:gridCol>
              </a:tblGrid>
              <a:tr h="8518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Ölçüt 9. Programa Özgü Ölçütler</a:t>
                      </a:r>
                    </a:p>
                    <a:p>
                      <a:endParaRPr lang="tr-TR" dirty="0"/>
                    </a:p>
                  </a:txBody>
                  <a:tcPr/>
                </a:tc>
                <a:tc>
                  <a:txBody>
                    <a:bodyPr/>
                    <a:lstStyle/>
                    <a:p>
                      <a:r>
                        <a:rPr lang="tr-TR" dirty="0"/>
                        <a:t>Sivil Savunma ve İtfaiyecilik</a:t>
                      </a:r>
                    </a:p>
                  </a:txBody>
                  <a:tcPr/>
                </a:tc>
                <a:tc>
                  <a:txBody>
                    <a:bodyPr/>
                    <a:lstStyle/>
                    <a:p>
                      <a:r>
                        <a:rPr lang="tr-TR" dirty="0"/>
                        <a:t>Acil Durum ve Afet Yönetimi</a:t>
                      </a:r>
                    </a:p>
                  </a:txBody>
                  <a:tcPr/>
                </a:tc>
                <a:tc>
                  <a:txBody>
                    <a:bodyPr/>
                    <a:lstStyle/>
                    <a:p>
                      <a:r>
                        <a:rPr lang="tr-TR" dirty="0"/>
                        <a:t>Mahkeme ve Büro Hizmetleri</a:t>
                      </a:r>
                    </a:p>
                  </a:txBody>
                  <a:tcPr/>
                </a:tc>
                <a:extLst>
                  <a:ext uri="{0D108BD9-81ED-4DB2-BD59-A6C34878D82A}">
                    <a16:rowId xmlns:a16="http://schemas.microsoft.com/office/drawing/2014/main" val="884951324"/>
                  </a:ext>
                </a:extLst>
              </a:tr>
              <a:tr h="1157908">
                <a:tc>
                  <a:txBody>
                    <a:bodyPr/>
                    <a:lstStyle/>
                    <a:p>
                      <a:r>
                        <a:rPr lang="tr-TR" dirty="0"/>
                        <a:t>9.1. Program eğitim planında yer alan dersler, ölçme-değerlendirme yöntemleri aracılığıyla programa özgü ölçütleri sağlamalıdır.</a:t>
                      </a:r>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47249108"/>
                  </a:ext>
                </a:extLst>
              </a:tr>
            </a:tbl>
          </a:graphicData>
        </a:graphic>
      </p:graphicFrame>
      <p:sp>
        <p:nvSpPr>
          <p:cNvPr id="12" name="Eksi 11"/>
          <p:cNvSpPr/>
          <p:nvPr/>
        </p:nvSpPr>
        <p:spPr>
          <a:xfrm>
            <a:off x="7444500" y="364327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4" name="Eksi 13"/>
          <p:cNvSpPr/>
          <p:nvPr/>
        </p:nvSpPr>
        <p:spPr>
          <a:xfrm>
            <a:off x="8894041" y="3643626"/>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 name="Eksi 13">
            <a:extLst>
              <a:ext uri="{FF2B5EF4-FFF2-40B4-BE49-F238E27FC236}">
                <a16:creationId xmlns:a16="http://schemas.microsoft.com/office/drawing/2014/main" id="{C999460B-E0DF-3AB1-9C5E-0EF8999B68CA}"/>
              </a:ext>
            </a:extLst>
          </p:cNvPr>
          <p:cNvSpPr/>
          <p:nvPr/>
        </p:nvSpPr>
        <p:spPr>
          <a:xfrm>
            <a:off x="10208491" y="3588840"/>
            <a:ext cx="598516" cy="67985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4" name="Metin kutusu 3">
            <a:extLst>
              <a:ext uri="{FF2B5EF4-FFF2-40B4-BE49-F238E27FC236}">
                <a16:creationId xmlns:a16="http://schemas.microsoft.com/office/drawing/2014/main" id="{F4B56102-ABCB-55A8-E07E-3006952A71B6}"/>
              </a:ext>
            </a:extLst>
          </p:cNvPr>
          <p:cNvSpPr txBox="1"/>
          <p:nvPr/>
        </p:nvSpPr>
        <p:spPr>
          <a:xfrm>
            <a:off x="7086533" y="4884171"/>
            <a:ext cx="1314450" cy="800219"/>
          </a:xfrm>
          <a:prstGeom prst="rect">
            <a:avLst/>
          </a:prstGeom>
          <a:noFill/>
        </p:spPr>
        <p:txBody>
          <a:bodyPr wrap="square" rtlCol="0">
            <a:spAutoFit/>
          </a:bodyPr>
          <a:lstStyle/>
          <a:p>
            <a:pPr algn="ctr"/>
            <a:r>
              <a:rPr lang="tr-TR" sz="2800" dirty="0"/>
              <a:t>46/32</a:t>
            </a:r>
          </a:p>
          <a:p>
            <a:pPr algn="ctr"/>
            <a:r>
              <a:rPr lang="tr-TR" dirty="0"/>
              <a:t>%69,5</a:t>
            </a:r>
          </a:p>
        </p:txBody>
      </p:sp>
      <p:sp>
        <p:nvSpPr>
          <p:cNvPr id="5" name="Metin kutusu 4">
            <a:extLst>
              <a:ext uri="{FF2B5EF4-FFF2-40B4-BE49-F238E27FC236}">
                <a16:creationId xmlns:a16="http://schemas.microsoft.com/office/drawing/2014/main" id="{7ED6D89F-BE2B-D5DC-AC59-590B5204BAE3}"/>
              </a:ext>
            </a:extLst>
          </p:cNvPr>
          <p:cNvSpPr txBox="1"/>
          <p:nvPr/>
        </p:nvSpPr>
        <p:spPr>
          <a:xfrm>
            <a:off x="9985614" y="4884171"/>
            <a:ext cx="1101255" cy="800219"/>
          </a:xfrm>
          <a:prstGeom prst="rect">
            <a:avLst/>
          </a:prstGeom>
          <a:noFill/>
        </p:spPr>
        <p:txBody>
          <a:bodyPr wrap="square" rtlCol="0">
            <a:spAutoFit/>
          </a:bodyPr>
          <a:lstStyle/>
          <a:p>
            <a:pPr algn="ctr"/>
            <a:r>
              <a:rPr lang="tr-TR" sz="2800" dirty="0"/>
              <a:t>46/26</a:t>
            </a:r>
          </a:p>
          <a:p>
            <a:pPr algn="ctr"/>
            <a:r>
              <a:rPr lang="tr-TR" dirty="0"/>
              <a:t>%56,5</a:t>
            </a:r>
          </a:p>
        </p:txBody>
      </p:sp>
      <p:sp>
        <p:nvSpPr>
          <p:cNvPr id="7" name="Metin kutusu 6">
            <a:extLst>
              <a:ext uri="{FF2B5EF4-FFF2-40B4-BE49-F238E27FC236}">
                <a16:creationId xmlns:a16="http://schemas.microsoft.com/office/drawing/2014/main" id="{CD42E2F2-64D8-6EEA-9930-81BBCDE4BE91}"/>
              </a:ext>
            </a:extLst>
          </p:cNvPr>
          <p:cNvSpPr txBox="1"/>
          <p:nvPr/>
        </p:nvSpPr>
        <p:spPr>
          <a:xfrm>
            <a:off x="8615737" y="4906244"/>
            <a:ext cx="1155123" cy="800219"/>
          </a:xfrm>
          <a:prstGeom prst="rect">
            <a:avLst/>
          </a:prstGeom>
          <a:noFill/>
        </p:spPr>
        <p:txBody>
          <a:bodyPr wrap="square" rtlCol="0">
            <a:spAutoFit/>
          </a:bodyPr>
          <a:lstStyle/>
          <a:p>
            <a:pPr algn="ctr"/>
            <a:r>
              <a:rPr lang="tr-TR" sz="2800" dirty="0"/>
              <a:t>46/31</a:t>
            </a:r>
          </a:p>
          <a:p>
            <a:pPr algn="ctr"/>
            <a:r>
              <a:rPr lang="tr-TR" dirty="0"/>
              <a:t>%67,3</a:t>
            </a:r>
          </a:p>
        </p:txBody>
      </p:sp>
    </p:spTree>
    <p:extLst>
      <p:ext uri="{BB962C8B-B14F-4D97-AF65-F5344CB8AC3E}">
        <p14:creationId xmlns:p14="http://schemas.microsoft.com/office/powerpoint/2010/main" val="20214441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39526" y="1693844"/>
            <a:ext cx="11380304" cy="4662505"/>
          </a:xfrm>
        </p:spPr>
        <p:txBody>
          <a:bodyPr>
            <a:noAutofit/>
          </a:bodyPr>
          <a:lstStyle/>
          <a:p>
            <a:pPr>
              <a:lnSpc>
                <a:spcPct val="100000"/>
              </a:lnSpc>
              <a:spcBef>
                <a:spcPts val="0"/>
              </a:spcBef>
              <a:spcAft>
                <a:spcPts val="400"/>
              </a:spcAft>
            </a:pPr>
            <a:r>
              <a:rPr lang="tr-TR" sz="1600" dirty="0"/>
              <a:t>Program müfredatında öğrencilerin mesleki bilgi ve becerilerini geliştirmeye yönelik </a:t>
            </a:r>
            <a:r>
              <a:rPr lang="tr-TR" sz="1600" dirty="0">
                <a:solidFill>
                  <a:srgbClr val="C00000"/>
                </a:solidFill>
              </a:rPr>
              <a:t>staj ve uygulamalı derslerin bulunması</a:t>
            </a:r>
          </a:p>
          <a:p>
            <a:pPr>
              <a:lnSpc>
                <a:spcPct val="100000"/>
              </a:lnSpc>
              <a:spcBef>
                <a:spcPts val="0"/>
              </a:spcBef>
              <a:spcAft>
                <a:spcPts val="400"/>
              </a:spcAft>
            </a:pPr>
            <a:r>
              <a:rPr lang="tr-TR" sz="1600" dirty="0"/>
              <a:t>Program tasarımı, değerlendirilmesi ve güncellenmesi süreçlerinde </a:t>
            </a:r>
            <a:r>
              <a:rPr lang="tr-TR" sz="1600" dirty="0">
                <a:solidFill>
                  <a:srgbClr val="C00000"/>
                </a:solidFill>
              </a:rPr>
              <a:t>paydaş görüşlerine </a:t>
            </a:r>
            <a:r>
              <a:rPr lang="tr-TR" sz="1600" dirty="0"/>
              <a:t>açık bir yaklaşım benimsenmesi.</a:t>
            </a:r>
          </a:p>
          <a:p>
            <a:pPr>
              <a:lnSpc>
                <a:spcPct val="100000"/>
              </a:lnSpc>
              <a:spcBef>
                <a:spcPts val="0"/>
              </a:spcBef>
              <a:spcAft>
                <a:spcPts val="400"/>
              </a:spcAft>
            </a:pPr>
            <a:r>
              <a:rPr lang="tr-TR" sz="1600" dirty="0">
                <a:solidFill>
                  <a:srgbClr val="C00000"/>
                </a:solidFill>
              </a:rPr>
              <a:t>Genç ve dinamik bir akademik ve idari kadronun </a:t>
            </a:r>
            <a:r>
              <a:rPr lang="tr-TR" sz="1600" dirty="0"/>
              <a:t>varlığı.</a:t>
            </a:r>
          </a:p>
          <a:p>
            <a:pPr>
              <a:lnSpc>
                <a:spcPct val="100000"/>
              </a:lnSpc>
              <a:spcBef>
                <a:spcPts val="0"/>
              </a:spcBef>
              <a:spcAft>
                <a:spcPts val="400"/>
              </a:spcAft>
            </a:pPr>
            <a:r>
              <a:rPr lang="tr-TR" sz="1600" dirty="0"/>
              <a:t>Sosyal, kültürel ve sportif </a:t>
            </a:r>
            <a:r>
              <a:rPr lang="tr-TR" sz="1600" dirty="0">
                <a:solidFill>
                  <a:srgbClr val="C00000"/>
                </a:solidFill>
              </a:rPr>
              <a:t>faaliyetlere önem verilmesi </a:t>
            </a:r>
            <a:r>
              <a:rPr lang="tr-TR" sz="1600" dirty="0"/>
              <a:t>ve bu faaliyetlerin düzenli olarak desteklenmesi.</a:t>
            </a:r>
          </a:p>
          <a:p>
            <a:pPr>
              <a:lnSpc>
                <a:spcPct val="100000"/>
              </a:lnSpc>
              <a:spcBef>
                <a:spcPts val="0"/>
              </a:spcBef>
              <a:spcAft>
                <a:spcPts val="400"/>
              </a:spcAft>
            </a:pPr>
            <a:r>
              <a:rPr lang="tr-TR" sz="1600" dirty="0"/>
              <a:t>Faaliyetlerde </a:t>
            </a:r>
            <a:r>
              <a:rPr lang="tr-TR" sz="1600" dirty="0">
                <a:solidFill>
                  <a:srgbClr val="C00000"/>
                </a:solidFill>
              </a:rPr>
              <a:t>PUKÖ</a:t>
            </a:r>
            <a:r>
              <a:rPr lang="tr-TR" sz="1600" dirty="0"/>
              <a:t> (Planla–Uygula–Kontrol Et–Önlem Al) döngüsünün etkin şekilde uygulanması.</a:t>
            </a:r>
          </a:p>
          <a:p>
            <a:pPr>
              <a:lnSpc>
                <a:spcPct val="100000"/>
              </a:lnSpc>
              <a:spcBef>
                <a:spcPts val="0"/>
              </a:spcBef>
              <a:spcAft>
                <a:spcPts val="400"/>
              </a:spcAft>
            </a:pPr>
            <a:r>
              <a:rPr lang="tr-TR" sz="1600" dirty="0"/>
              <a:t>Şalpazarı Meslek Yüksekokulu 2021–2025 Stratejik Planı’nın mevcut olması ve bu planda eğitim-öğretim, araştırma-geliştirme ve toplumsal katkı alanlarına yönelik </a:t>
            </a:r>
            <a:r>
              <a:rPr lang="tr-TR" sz="1600" dirty="0">
                <a:solidFill>
                  <a:srgbClr val="C00000"/>
                </a:solidFill>
              </a:rPr>
              <a:t>amaç ve hedeflerin</a:t>
            </a:r>
            <a:r>
              <a:rPr lang="tr-TR" sz="1600" dirty="0"/>
              <a:t> yer alması.</a:t>
            </a:r>
          </a:p>
          <a:p>
            <a:pPr>
              <a:lnSpc>
                <a:spcPct val="100000"/>
              </a:lnSpc>
              <a:spcBef>
                <a:spcPts val="0"/>
              </a:spcBef>
              <a:spcAft>
                <a:spcPts val="400"/>
              </a:spcAft>
            </a:pPr>
            <a:r>
              <a:rPr lang="tr-TR" sz="1600" dirty="0"/>
              <a:t>Meslek Yüksekokulu için oluşturulan </a:t>
            </a:r>
            <a:r>
              <a:rPr lang="tr-TR" sz="1600" dirty="0">
                <a:solidFill>
                  <a:srgbClr val="FF0000"/>
                </a:solidFill>
              </a:rPr>
              <a:t>organizasyon şeması </a:t>
            </a:r>
            <a:r>
              <a:rPr lang="tr-TR" sz="1600" dirty="0"/>
              <a:t>ile iç kalite güvencesi sistemlerinin etkin olarak uygulanması</a:t>
            </a:r>
          </a:p>
          <a:p>
            <a:pPr>
              <a:lnSpc>
                <a:spcPct val="100000"/>
              </a:lnSpc>
              <a:spcBef>
                <a:spcPts val="0"/>
              </a:spcBef>
              <a:spcAft>
                <a:spcPts val="400"/>
              </a:spcAft>
            </a:pPr>
            <a:r>
              <a:rPr lang="tr-TR" sz="1600" dirty="0">
                <a:solidFill>
                  <a:srgbClr val="C00000"/>
                </a:solidFill>
              </a:rPr>
              <a:t>Akademik Birim Kalite Ekipleri </a:t>
            </a:r>
            <a:r>
              <a:rPr lang="tr-TR" sz="1600" dirty="0"/>
              <a:t>ve çalışma gruplarının kurulmuş olması ve kalite güvencesi kültürünü destekleyen faaliyetlerde aktif rol alması</a:t>
            </a:r>
          </a:p>
          <a:p>
            <a:pPr>
              <a:lnSpc>
                <a:spcPct val="100000"/>
              </a:lnSpc>
              <a:spcBef>
                <a:spcPts val="0"/>
              </a:spcBef>
              <a:spcAft>
                <a:spcPts val="400"/>
              </a:spcAft>
            </a:pPr>
            <a:r>
              <a:rPr lang="tr-TR" sz="1600" dirty="0"/>
              <a:t>Web sitesi ve sosyal medya hesapları üzerinden </a:t>
            </a:r>
            <a:r>
              <a:rPr lang="tr-TR" sz="1600" dirty="0">
                <a:solidFill>
                  <a:srgbClr val="C00000"/>
                </a:solidFill>
              </a:rPr>
              <a:t>kamuoyuna düzenli bilgilendirme yapılması </a:t>
            </a:r>
            <a:r>
              <a:rPr lang="tr-TR" sz="1600" dirty="0"/>
              <a:t>ve hesap verebilirlik ilkesinin uygulanması.</a:t>
            </a:r>
          </a:p>
          <a:p>
            <a:pPr>
              <a:lnSpc>
                <a:spcPct val="100000"/>
              </a:lnSpc>
              <a:spcBef>
                <a:spcPts val="0"/>
              </a:spcBef>
              <a:spcAft>
                <a:spcPts val="400"/>
              </a:spcAft>
            </a:pPr>
            <a:r>
              <a:rPr lang="tr-TR" sz="1600" dirty="0">
                <a:solidFill>
                  <a:srgbClr val="C00000"/>
                </a:solidFill>
              </a:rPr>
              <a:t>Paydaş katılımının </a:t>
            </a:r>
            <a:r>
              <a:rPr lang="tr-TR" sz="1600" dirty="0"/>
              <a:t>kurumsal süreçlerde önemsenmesi ve düzenli olarak desteklenmesi.</a:t>
            </a:r>
          </a:p>
          <a:p>
            <a:pPr>
              <a:lnSpc>
                <a:spcPct val="100000"/>
              </a:lnSpc>
              <a:spcBef>
                <a:spcPts val="0"/>
              </a:spcBef>
              <a:spcAft>
                <a:spcPts val="400"/>
              </a:spcAft>
            </a:pPr>
            <a:r>
              <a:rPr lang="tr-TR" sz="1600" dirty="0">
                <a:solidFill>
                  <a:srgbClr val="C00000"/>
                </a:solidFill>
              </a:rPr>
              <a:t>Araştırma ve geliştirme faaliyetlerini teşvik eden bir yapının bulunması </a:t>
            </a:r>
            <a:r>
              <a:rPr lang="tr-TR" sz="1600" dirty="0"/>
              <a:t>ve Ar-Ge gerçekleştiren akademik personele görünürlük sağlanması.</a:t>
            </a:r>
          </a:p>
          <a:p>
            <a:pPr>
              <a:lnSpc>
                <a:spcPct val="100000"/>
              </a:lnSpc>
              <a:spcBef>
                <a:spcPts val="0"/>
              </a:spcBef>
              <a:spcAft>
                <a:spcPts val="400"/>
              </a:spcAft>
            </a:pPr>
            <a:r>
              <a:rPr lang="tr-TR" sz="1600" dirty="0"/>
              <a:t>Öğretim elemanlarının önemli bir kısmının </a:t>
            </a:r>
            <a:r>
              <a:rPr lang="tr-TR" sz="1600" dirty="0">
                <a:solidFill>
                  <a:srgbClr val="C00000"/>
                </a:solidFill>
              </a:rPr>
              <a:t>doktora aşamasında olması veya doktora derecesine </a:t>
            </a:r>
            <a:r>
              <a:rPr lang="tr-TR" sz="1600" dirty="0"/>
              <a:t>sahip olması.</a:t>
            </a:r>
            <a:endParaRPr lang="tr-TR" sz="1600" dirty="0">
              <a:solidFill>
                <a:srgbClr val="485793"/>
              </a:solidFill>
            </a:endParaRPr>
          </a:p>
          <a:p>
            <a:pPr>
              <a:lnSpc>
                <a:spcPct val="100000"/>
              </a:lnSpc>
              <a:spcBef>
                <a:spcPts val="0"/>
              </a:spcBef>
              <a:spcAft>
                <a:spcPts val="400"/>
              </a:spcAft>
            </a:pPr>
            <a:endParaRPr lang="tr-TR" sz="1200" dirty="0"/>
          </a:p>
          <a:p>
            <a:pPr marL="0" indent="0">
              <a:lnSpc>
                <a:spcPct val="100000"/>
              </a:lnSpc>
              <a:spcBef>
                <a:spcPts val="0"/>
              </a:spcBef>
              <a:spcAft>
                <a:spcPts val="400"/>
              </a:spcAft>
              <a:buNone/>
            </a:pPr>
            <a:endParaRPr lang="tr-TR" sz="1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87</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395569"/>
          </a:xfrm>
        </p:spPr>
        <p:txBody>
          <a:bodyPr>
            <a:noAutofit/>
          </a:bodyPr>
          <a:lstStyle/>
          <a:p>
            <a:pPr algn="just">
              <a:lnSpc>
                <a:spcPct val="100000"/>
              </a:lnSpc>
              <a:spcBef>
                <a:spcPts val="0"/>
              </a:spcBef>
              <a:spcAft>
                <a:spcPts val="400"/>
              </a:spcAft>
            </a:pPr>
            <a:r>
              <a:rPr lang="tr-TR" sz="1600" dirty="0" err="1">
                <a:solidFill>
                  <a:srgbClr val="C00000"/>
                </a:solidFill>
              </a:rPr>
              <a:t>Uluslararasılaşma</a:t>
            </a:r>
            <a:r>
              <a:rPr lang="tr-TR" sz="1600" dirty="0"/>
              <a:t> ve dış paydaş iş birliklerinin güçlendirilmesi: Meslek Yüksekokulu’nda uluslararası iş birlikleri ve yeni paydaşlarla etkin iş birliği süreçlerinin geliştirilmesine ihtiyaç duyulması.</a:t>
            </a:r>
          </a:p>
          <a:p>
            <a:pPr algn="just">
              <a:lnSpc>
                <a:spcPct val="100000"/>
              </a:lnSpc>
              <a:spcBef>
                <a:spcPts val="0"/>
              </a:spcBef>
              <a:spcAft>
                <a:spcPts val="400"/>
              </a:spcAft>
            </a:pPr>
            <a:r>
              <a:rPr lang="tr-TR" sz="1600" dirty="0">
                <a:solidFill>
                  <a:srgbClr val="C00000"/>
                </a:solidFill>
              </a:rPr>
              <a:t>Mezun izleme ve geri bildirim sistemlerinin eksikliği</a:t>
            </a:r>
            <a:r>
              <a:rPr lang="tr-TR" sz="1600" dirty="0"/>
              <a:t>: Mezun öğrencilerle iletişimi sürdürecek etkin bir mezun izleme sistemi ve geri bildirim mekanizmalarının henüz yeterince uygulanmaması.</a:t>
            </a:r>
          </a:p>
          <a:p>
            <a:pPr algn="just">
              <a:lnSpc>
                <a:spcPct val="100000"/>
              </a:lnSpc>
              <a:spcBef>
                <a:spcPts val="0"/>
              </a:spcBef>
              <a:spcAft>
                <a:spcPts val="400"/>
              </a:spcAft>
            </a:pPr>
            <a:r>
              <a:rPr lang="tr-TR" sz="1600" dirty="0">
                <a:solidFill>
                  <a:srgbClr val="C00000"/>
                </a:solidFill>
              </a:rPr>
              <a:t>Uygulamalı eğitim alanlarının yetersizliği</a:t>
            </a:r>
            <a:r>
              <a:rPr lang="tr-TR" sz="1600" dirty="0"/>
              <a:t>: Öğrencilerin uygulamalı eğitim yapabileceği fiziksel alan, laboratuvar veya uygulama ortamlarının sınırlı olması.</a:t>
            </a:r>
          </a:p>
          <a:p>
            <a:pPr algn="just">
              <a:lnSpc>
                <a:spcPct val="100000"/>
              </a:lnSpc>
              <a:spcBef>
                <a:spcPts val="0"/>
              </a:spcBef>
              <a:spcAft>
                <a:spcPts val="400"/>
              </a:spcAft>
            </a:pPr>
            <a:r>
              <a:rPr lang="tr-TR" sz="1600" dirty="0"/>
              <a:t>Akademik kadro ve üretkenlik: </a:t>
            </a:r>
            <a:r>
              <a:rPr lang="tr-TR" sz="1600" dirty="0">
                <a:solidFill>
                  <a:srgbClr val="C00000"/>
                </a:solidFill>
              </a:rPr>
              <a:t>Öğretim üyesi sayısının azlığı </a:t>
            </a:r>
            <a:r>
              <a:rPr lang="tr-TR" sz="1600" dirty="0"/>
              <a:t>ve akademik yayın, proje ve bilimsel çalışma sayısının artırılması gerekliliği.</a:t>
            </a:r>
          </a:p>
          <a:p>
            <a:pPr algn="just">
              <a:lnSpc>
                <a:spcPct val="100000"/>
              </a:lnSpc>
              <a:spcBef>
                <a:spcPts val="0"/>
              </a:spcBef>
              <a:spcAft>
                <a:spcPts val="400"/>
              </a:spcAft>
            </a:pPr>
            <a:r>
              <a:rPr lang="tr-TR" sz="1600" dirty="0"/>
              <a:t>Toplumsal katkı ve iş birliklerinin güçlendirilmesi: İlçeyi ve çevreyi kapsayan toplumsal katkı faaliyetlerinin artırılması; </a:t>
            </a:r>
            <a:r>
              <a:rPr lang="tr-TR" sz="1600" dirty="0">
                <a:solidFill>
                  <a:srgbClr val="C00000"/>
                </a:solidFill>
              </a:rPr>
              <a:t>ilçe içi ve dışındaki kurum, kuruluş ve sivil toplum örgütleriyle iş birliklerinin geliştirilmesi</a:t>
            </a:r>
            <a:r>
              <a:rPr lang="tr-TR" sz="1600" dirty="0"/>
              <a:t>.</a:t>
            </a:r>
          </a:p>
          <a:p>
            <a:pPr algn="just">
              <a:lnSpc>
                <a:spcPct val="100000"/>
              </a:lnSpc>
              <a:spcBef>
                <a:spcPts val="0"/>
              </a:spcBef>
              <a:spcAft>
                <a:spcPts val="400"/>
              </a:spcAft>
            </a:pPr>
            <a:endParaRPr lang="tr-TR" sz="1200" dirty="0"/>
          </a:p>
        </p:txBody>
      </p:sp>
      <p:sp>
        <p:nvSpPr>
          <p:cNvPr id="2" name="Veri Yer Tutucusu 1"/>
          <p:cNvSpPr>
            <a:spLocks noGrp="1"/>
          </p:cNvSpPr>
          <p:nvPr>
            <p:ph type="dt" sz="half" idx="10"/>
          </p:nvPr>
        </p:nvSpPr>
        <p:spPr/>
        <p:txBody>
          <a:bodyPr/>
          <a:lstStyle/>
          <a:p>
            <a:fld id="{44BFD577-0848-44C6-9025-A8B26EA8EC55}"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88</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316231452"/>
              </p:ext>
            </p:extLst>
          </p:nvPr>
        </p:nvGraphicFramePr>
        <p:xfrm>
          <a:off x="352697" y="1639804"/>
          <a:ext cx="11403874" cy="4560573"/>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400" dirty="0">
                          <a:effectLst/>
                        </a:rPr>
                        <a:t> </a:t>
                      </a:r>
                      <a:r>
                        <a:rPr lang="tr-TR" sz="1400" b="1" dirty="0"/>
                        <a:t>Uluslararasılaşmanın geliştirilmesi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200" dirty="0">
                          <a:effectLst/>
                        </a:rPr>
                        <a:t> </a:t>
                      </a:r>
                      <a:r>
                        <a:rPr lang="tr-TR" sz="1200" b="1" dirty="0"/>
                        <a:t>Uluslararası iş birliklerinin artırılması, öğrenci ve </a:t>
                      </a:r>
                      <a:r>
                        <a:rPr lang="tr-TR" sz="1200" b="1" dirty="0">
                          <a:solidFill>
                            <a:srgbClr val="C00000"/>
                          </a:solidFill>
                        </a:rPr>
                        <a:t>öğretim elemanı değişim programlarının uygulanması</a:t>
                      </a:r>
                      <a:r>
                        <a:rPr lang="tr-TR" sz="1200" b="1" dirty="0"/>
                        <a:t>. Uluslararası projelerde yer alma ve </a:t>
                      </a:r>
                      <a:r>
                        <a:rPr lang="tr-TR" sz="1200" b="1" dirty="0" err="1"/>
                        <a:t>Erasmus</a:t>
                      </a:r>
                      <a:r>
                        <a:rPr lang="tr-TR" sz="1200" b="1" dirty="0"/>
                        <a:t>/Exchange programlarına katılımın yaygınlaştırılması</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400" dirty="0">
                          <a:effectLst/>
                        </a:rPr>
                        <a:t> </a:t>
                      </a:r>
                      <a:r>
                        <a:rPr lang="tr-TR" sz="1400" b="1" dirty="0"/>
                        <a:t>Paydaş ve mezun ilişkilerinin güçlendirilmesi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a:t>
                      </a:r>
                      <a:r>
                        <a:rPr lang="tr-TR" sz="1200" b="1" dirty="0"/>
                        <a:t>Yeni paydaşlarla iş birliklerinin artırılması ve stratejik ortaklıkların kurulması. </a:t>
                      </a:r>
                      <a:r>
                        <a:rPr lang="tr-TR" sz="1200" b="1" dirty="0">
                          <a:solidFill>
                            <a:srgbClr val="C00000"/>
                          </a:solidFill>
                        </a:rPr>
                        <a:t>Mezun izleme sistemi </a:t>
                      </a:r>
                      <a:r>
                        <a:rPr lang="tr-TR" sz="1200" b="1" dirty="0"/>
                        <a:t>ve geri bildirim mekanizmalarının etkin şekilde işletilmesi, mezunlarla sürdürülebilir iletişim kurulması.</a:t>
                      </a:r>
                    </a:p>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400" dirty="0">
                          <a:effectLst/>
                        </a:rPr>
                        <a:t> </a:t>
                      </a:r>
                      <a:r>
                        <a:rPr lang="tr-TR" sz="1400" b="1" dirty="0">
                          <a:solidFill>
                            <a:srgbClr val="C00000"/>
                          </a:solidFill>
                        </a:rPr>
                        <a:t>Uygulamalı eğitim imkanlarının artırılması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200" dirty="0">
                          <a:effectLst/>
                        </a:rPr>
                        <a:t> </a:t>
                      </a:r>
                      <a:r>
                        <a:rPr lang="tr-TR" sz="1200" b="1" dirty="0"/>
                        <a:t>Laboratuvar, atölye ve uygulama alanlarının genişletilmesi; öğrencilerin mesleki becerilerini geliştirebilecek ortamların sağlanması</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400" dirty="0">
                          <a:effectLst/>
                        </a:rPr>
                        <a:t> </a:t>
                      </a:r>
                      <a:r>
                        <a:rPr lang="tr-TR" sz="1400" b="1" dirty="0"/>
                        <a:t>Akademik kadro ve üretkenliğin artırılması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a:t>
                      </a:r>
                      <a:r>
                        <a:rPr lang="tr-TR" sz="1200" b="1" dirty="0">
                          <a:solidFill>
                            <a:srgbClr val="C00000"/>
                          </a:solidFill>
                        </a:rPr>
                        <a:t>Öğretim üyesi sayısının artırılması </a:t>
                      </a:r>
                      <a:r>
                        <a:rPr lang="tr-TR" sz="1200" b="1" dirty="0"/>
                        <a:t>ve akademik kadronun güçlendirilmesi. Akademik yayın, proje ve Ar-Ge faaliyetlerinin teşvik edilmesi, bilimsel üretkenliğin yükseltilmesi.</a:t>
                      </a:r>
                    </a:p>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400" dirty="0">
                          <a:effectLst/>
                        </a:rPr>
                        <a:t> </a:t>
                      </a:r>
                      <a:r>
                        <a:rPr lang="tr-TR" sz="1400" b="1" dirty="0"/>
                        <a:t>Toplumsal katkı ve iş birliklerinin geliştirilmesi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a:t>
                      </a:r>
                      <a:r>
                        <a:rPr lang="tr-TR" sz="1200" b="1" dirty="0"/>
                        <a:t>İlçe ve çevreyle sosyal, kültürel ve sportif etkinliklerin çeşitlendirilmesi. İlçe içi ve dışındaki kurum, kuruluş ve sivil toplum örgütleriyle </a:t>
                      </a:r>
                      <a:r>
                        <a:rPr lang="tr-TR" sz="1200" b="1" dirty="0">
                          <a:solidFill>
                            <a:srgbClr val="C00000"/>
                          </a:solidFill>
                        </a:rPr>
                        <a:t>etkin iş birliklerinin artırılması</a:t>
                      </a:r>
                      <a:r>
                        <a:rPr lang="tr-TR" sz="1200" b="1" dirty="0"/>
                        <a:t>.</a:t>
                      </a:r>
                    </a:p>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1400" dirty="0">
                          <a:effectLst/>
                        </a:rPr>
                        <a:t> </a:t>
                      </a:r>
                      <a:r>
                        <a:rPr lang="tr-TR" sz="1400" b="1" dirty="0"/>
                        <a:t>Kalite güvencesi ve PUKÖ döngüsünün etkinliği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a:t>
                      </a:r>
                      <a:r>
                        <a:rPr lang="tr-TR" sz="1200" b="1" dirty="0"/>
                        <a:t>Kalite ekiplerinin faaliyetlerinin artırılması ve PUKÖ süreçlerinin </a:t>
                      </a:r>
                      <a:r>
                        <a:rPr lang="tr-TR" sz="1200" b="1" dirty="0">
                          <a:solidFill>
                            <a:srgbClr val="C00000"/>
                          </a:solidFill>
                        </a:rPr>
                        <a:t>tüm akademik ve idari faaliyetlerde </a:t>
                      </a:r>
                      <a:r>
                        <a:rPr lang="tr-TR" sz="1200" b="1" dirty="0"/>
                        <a:t>etkin uygulanması.</a:t>
                      </a:r>
                    </a:p>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029E7D-01C0-1AA3-7AAC-C69BEAC41EF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3B3B7E1-D815-7CDC-4BC7-974B56FD6DC4}"/>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4D682E91-1F9D-41FF-250D-0E9FE788E427}"/>
              </a:ext>
            </a:extLst>
          </p:cNvPr>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a:extLst>
              <a:ext uri="{FF2B5EF4-FFF2-40B4-BE49-F238E27FC236}">
                <a16:creationId xmlns:a16="http://schemas.microsoft.com/office/drawing/2014/main" id="{72D44E4A-9D66-2FAE-0B52-7F26F40A8DCF}"/>
              </a:ext>
            </a:extLst>
          </p:cNvPr>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5" name="Tablo 4">
            <a:extLst>
              <a:ext uri="{FF2B5EF4-FFF2-40B4-BE49-F238E27FC236}">
                <a16:creationId xmlns:a16="http://schemas.microsoft.com/office/drawing/2014/main" id="{9154921F-6DF1-B828-3210-C5CC8D8CB409}"/>
              </a:ext>
            </a:extLst>
          </p:cNvPr>
          <p:cNvGraphicFramePr>
            <a:graphicFrameLocks noGrp="1"/>
          </p:cNvGraphicFramePr>
          <p:nvPr>
            <p:extLst>
              <p:ext uri="{D42A27DB-BD31-4B8C-83A1-F6EECF244321}">
                <p14:modId xmlns:p14="http://schemas.microsoft.com/office/powerpoint/2010/main" val="4109709888"/>
              </p:ext>
            </p:extLst>
          </p:nvPr>
        </p:nvGraphicFramePr>
        <p:xfrm>
          <a:off x="640079" y="1958201"/>
          <a:ext cx="11265593" cy="1441947"/>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marL="0" indent="0">
                        <a:lnSpc>
                          <a:spcPct val="150000"/>
                        </a:lnSpc>
                        <a:buClr>
                          <a:schemeClr val="tx1"/>
                        </a:buClr>
                        <a:buFont typeface="+mj-lt"/>
                        <a:buNone/>
                        <a:tabLst>
                          <a:tab pos="457200" algn="l"/>
                        </a:tabLst>
                      </a:pPr>
                      <a:r>
                        <a:rPr lang="tr-TR" sz="1200" b="1" kern="1200" dirty="0">
                          <a:solidFill>
                            <a:srgbClr val="962E2E"/>
                          </a:solidFill>
                          <a:effectLst/>
                          <a:latin typeface="+mn-lt"/>
                          <a:ea typeface="+mn-ea"/>
                          <a:cs typeface="+mn-cs"/>
                        </a:rPr>
                        <a:t>Hurdaya Ayırma ve İmha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marL="0" indent="0">
                        <a:lnSpc>
                          <a:spcPct val="150000"/>
                        </a:lnSpc>
                        <a:buClr>
                          <a:schemeClr val="tx1"/>
                        </a:buClr>
                        <a:buFont typeface="+mj-lt"/>
                        <a:buNone/>
                        <a:tabLst>
                          <a:tab pos="457200" algn="l"/>
                        </a:tabLst>
                      </a:pPr>
                      <a:r>
                        <a:rPr lang="tr-TR" sz="1200" b="1" dirty="0">
                          <a:solidFill>
                            <a:srgbClr val="962E2E"/>
                          </a:solidFill>
                          <a:latin typeface="+mn-lt"/>
                        </a:rPr>
                        <a:t>Kantin Denetleme Komisyonu</a:t>
                      </a:r>
                    </a:p>
                  </a:txBody>
                  <a:tcPr marL="46990" marR="46990" marT="6350" marB="0" anchor="ctr"/>
                </a:tc>
                <a:tc>
                  <a:txBody>
                    <a:bodyPr/>
                    <a:lstStyle/>
                    <a:p>
                      <a:pPr algn="ctr">
                        <a:lnSpc>
                          <a:spcPct val="107000"/>
                        </a:lnSpc>
                      </a:pPr>
                      <a:r>
                        <a:rPr lang="tr-TR" sz="12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2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dirty="0">
                          <a:solidFill>
                            <a:srgbClr val="962E2E"/>
                          </a:solidFill>
                          <a:latin typeface="+mn-lt"/>
                        </a:rPr>
                        <a:t>Mevzuat İnceleme ve Değerlendirme Komisyonu</a:t>
                      </a:r>
                    </a:p>
                  </a:txBody>
                  <a:tcPr marL="46990" marR="46990" marT="6350" marB="0" anchor="ctr"/>
                </a:tc>
                <a:tc>
                  <a:txBody>
                    <a:bodyPr/>
                    <a:lstStyle/>
                    <a:p>
                      <a:pPr algn="ctr">
                        <a:lnSpc>
                          <a:spcPct val="107000"/>
                        </a:lnSpc>
                        <a:spcAft>
                          <a:spcPts val="0"/>
                        </a:spcAft>
                      </a:pPr>
                      <a:r>
                        <a:rPr lang="tr-TR" sz="1200" b="1" dirty="0">
                          <a:effectLst/>
                          <a:latin typeface="+mn-lt"/>
                        </a:rPr>
                        <a:t>4</a:t>
                      </a: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bl>
          </a:graphicData>
        </a:graphic>
      </p:graphicFrame>
      <p:pic>
        <p:nvPicPr>
          <p:cNvPr id="4" name="Resim 3">
            <a:extLst>
              <a:ext uri="{FF2B5EF4-FFF2-40B4-BE49-F238E27FC236}">
                <a16:creationId xmlns:a16="http://schemas.microsoft.com/office/drawing/2014/main" id="{3E40A30A-64C7-8271-06B1-BBDCDA9B73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989204104"/>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90</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91</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327748604F5A904DA61916260CFB44DB" ma:contentTypeVersion="4" ma:contentTypeDescription="Yeni belge oluşturun." ma:contentTypeScope="" ma:versionID="06a4c2560fba1c2d605a72eb83e4d402">
  <xsd:schema xmlns:xsd="http://www.w3.org/2001/XMLSchema" xmlns:xs="http://www.w3.org/2001/XMLSchema" xmlns:p="http://schemas.microsoft.com/office/2006/metadata/properties" xmlns:ns3="19e81be1-89f8-42de-9b9f-ddb600042284" targetNamespace="http://schemas.microsoft.com/office/2006/metadata/properties" ma:root="true" ma:fieldsID="2093711a462d1771671989969cf23091" ns3:_="">
    <xsd:import namespace="19e81be1-89f8-42de-9b9f-ddb60004228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e81be1-89f8-42de-9b9f-ddb60004228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5D8012E-670D-49DB-8F41-D1C3690371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e81be1-89f8-42de-9b9f-ddb6000422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6B49DD-C1AC-43D4-9108-D2979E9002F7}">
  <ds:schemaRefs>
    <ds:schemaRef ds:uri="http://schemas.microsoft.com/sharepoint/v3/contenttype/forms"/>
  </ds:schemaRefs>
</ds:datastoreItem>
</file>

<file path=customXml/itemProps3.xml><?xml version="1.0" encoding="utf-8"?>
<ds:datastoreItem xmlns:ds="http://schemas.openxmlformats.org/officeDocument/2006/customXml" ds:itemID="{610BA28D-E040-475B-AFDA-272E5162E197}">
  <ds:schemaRefs>
    <ds:schemaRef ds:uri="http://purl.org/dc/terms/"/>
    <ds:schemaRef ds:uri="http://schemas.microsoft.com/office/2006/metadata/properties"/>
    <ds:schemaRef ds:uri="http://purl.org/dc/dcmitype/"/>
    <ds:schemaRef ds:uri="http://www.w3.org/XML/1998/namespac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19e81be1-89f8-42de-9b9f-ddb600042284"/>
  </ds:schemaRefs>
</ds:datastoreItem>
</file>

<file path=docProps/app.xml><?xml version="1.0" encoding="utf-8"?>
<Properties xmlns="http://schemas.openxmlformats.org/officeDocument/2006/extended-properties" xmlns:vt="http://schemas.openxmlformats.org/officeDocument/2006/docPropsVTypes">
  <TotalTime>29</TotalTime>
  <Words>9017</Words>
  <Application>Microsoft Office PowerPoint</Application>
  <PresentationFormat>Geniş ekran</PresentationFormat>
  <Paragraphs>2859</Paragraphs>
  <Slides>91</Slides>
  <Notes>0</Notes>
  <HiddenSlides>4</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91</vt:i4>
      </vt:variant>
    </vt:vector>
  </HeadingPairs>
  <TitlesOfParts>
    <vt:vector size="95" baseType="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Kurullar / Komisyonlar</vt:lpstr>
      <vt:lpstr>Kurullar / Komisyonlar</vt:lpstr>
      <vt:lpstr>PowerPoint Sunusu</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Kesin Kayıt Sonuçları </vt:lpstr>
      <vt:lpstr>YKS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Program Dersleri Analizi</vt:lpstr>
      <vt:lpstr>Birim Öğretim Programları Haftalık Ders Saati  (Teorik-T ve Uygulama-U)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MEDEK BAŞVURU KRİTERLERİ İLE PROGRAMLARIN KIYASLANMASI</vt:lpstr>
      <vt:lpstr>Ölçüt 1. Öğrenciler</vt:lpstr>
      <vt:lpstr>Ölçüt 1. Öğrenciler</vt:lpstr>
      <vt:lpstr>Ölçüt 1. Öğrenciler</vt:lpstr>
      <vt:lpstr>Ölçüt 2. Program Eğitim Amaçları</vt:lpstr>
      <vt:lpstr>Ölçüt 3. Program Çıktıları</vt:lpstr>
      <vt:lpstr>Ölçüt 4. Sürekli İyileştirme </vt:lpstr>
      <vt:lpstr>Ölçüt 4. Sürekli İyileştirme </vt:lpstr>
      <vt:lpstr>Ölçüt 5. Eğitim Planı</vt:lpstr>
      <vt:lpstr>Ölçüt 6. Öğretim Kadrosu </vt:lpstr>
      <vt:lpstr>Ölçüt 7. Altyapı</vt:lpstr>
      <vt:lpstr>Ölçüt 8. Yönetim ve İdari Birimlerin Yapısı</vt:lpstr>
      <vt:lpstr>Ölçüt 9. Programa Özgü Ölçütler</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DÖNÜŞ GENÇER</cp:lastModifiedBy>
  <cp:revision>717</cp:revision>
  <cp:lastPrinted>2023-06-23T13:03:34Z</cp:lastPrinted>
  <dcterms:created xsi:type="dcterms:W3CDTF">2021-05-17T12:15:06Z</dcterms:created>
  <dcterms:modified xsi:type="dcterms:W3CDTF">2026-01-13T12:41:03Z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0x010100327748604F5A904DA61916260CFB44DB</vt:lpwstr>
  </property>
</Properties>
</file>