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6"/>
  </p:notesMasterIdLst>
  <p:handoutMasterIdLst>
    <p:handoutMasterId r:id="rId97"/>
  </p:handoutMasterIdLst>
  <p:sldIdLst>
    <p:sldId id="337" r:id="rId5"/>
    <p:sldId id="330" r:id="rId6"/>
    <p:sldId id="493" r:id="rId7"/>
    <p:sldId id="286" r:id="rId8"/>
    <p:sldId id="463" r:id="rId9"/>
    <p:sldId id="288" r:id="rId10"/>
    <p:sldId id="464" r:id="rId11"/>
    <p:sldId id="501" r:id="rId12"/>
    <p:sldId id="502" r:id="rId13"/>
    <p:sldId id="494" r:id="rId14"/>
    <p:sldId id="354" r:id="rId15"/>
    <p:sldId id="435" r:id="rId16"/>
    <p:sldId id="505" r:id="rId17"/>
    <p:sldId id="465" r:id="rId18"/>
    <p:sldId id="432" r:id="rId19"/>
    <p:sldId id="460" r:id="rId20"/>
    <p:sldId id="445" r:id="rId21"/>
    <p:sldId id="503" r:id="rId22"/>
    <p:sldId id="504" r:id="rId23"/>
    <p:sldId id="476" r:id="rId24"/>
    <p:sldId id="448" r:id="rId25"/>
    <p:sldId id="442" r:id="rId26"/>
    <p:sldId id="487" r:id="rId27"/>
    <p:sldId id="495" r:id="rId28"/>
    <p:sldId id="486" r:id="rId29"/>
    <p:sldId id="485" r:id="rId30"/>
    <p:sldId id="488" r:id="rId31"/>
    <p:sldId id="290" r:id="rId32"/>
    <p:sldId id="466" r:id="rId33"/>
    <p:sldId id="483" r:id="rId34"/>
    <p:sldId id="467" r:id="rId35"/>
    <p:sldId id="338" r:id="rId36"/>
    <p:sldId id="490" r:id="rId37"/>
    <p:sldId id="292" r:id="rId38"/>
    <p:sldId id="293" r:id="rId39"/>
    <p:sldId id="441" r:id="rId40"/>
    <p:sldId id="468" r:id="rId41"/>
    <p:sldId id="469" r:id="rId42"/>
    <p:sldId id="470" r:id="rId43"/>
    <p:sldId id="471" r:id="rId44"/>
    <p:sldId id="478" r:id="rId45"/>
    <p:sldId id="479" r:id="rId46"/>
    <p:sldId id="506" r:id="rId47"/>
    <p:sldId id="522" r:id="rId48"/>
    <p:sldId id="523" r:id="rId49"/>
    <p:sldId id="496" r:id="rId50"/>
    <p:sldId id="298" r:id="rId51"/>
    <p:sldId id="462" r:id="rId52"/>
    <p:sldId id="340" r:id="rId53"/>
    <p:sldId id="299" r:id="rId54"/>
    <p:sldId id="497" r:id="rId55"/>
    <p:sldId id="450" r:id="rId56"/>
    <p:sldId id="481" r:id="rId57"/>
    <p:sldId id="451" r:id="rId58"/>
    <p:sldId id="351" r:id="rId59"/>
    <p:sldId id="437" r:id="rId60"/>
    <p:sldId id="452" r:id="rId61"/>
    <p:sldId id="438" r:id="rId62"/>
    <p:sldId id="498" r:id="rId63"/>
    <p:sldId id="500" r:id="rId64"/>
    <p:sldId id="499" r:id="rId65"/>
    <p:sldId id="440" r:id="rId66"/>
    <p:sldId id="318" r:id="rId67"/>
    <p:sldId id="439" r:id="rId68"/>
    <p:sldId id="341" r:id="rId69"/>
    <p:sldId id="491" r:id="rId70"/>
    <p:sldId id="453" r:id="rId71"/>
    <p:sldId id="472" r:id="rId72"/>
    <p:sldId id="454" r:id="rId73"/>
    <p:sldId id="473" r:id="rId74"/>
    <p:sldId id="455" r:id="rId75"/>
    <p:sldId id="456" r:id="rId76"/>
    <p:sldId id="492" r:id="rId77"/>
    <p:sldId id="521" r:id="rId78"/>
    <p:sldId id="508" r:id="rId79"/>
    <p:sldId id="509" r:id="rId80"/>
    <p:sldId id="510" r:id="rId81"/>
    <p:sldId id="511" r:id="rId82"/>
    <p:sldId id="512" r:id="rId83"/>
    <p:sldId id="513" r:id="rId84"/>
    <p:sldId id="514" r:id="rId85"/>
    <p:sldId id="515" r:id="rId86"/>
    <p:sldId id="516" r:id="rId87"/>
    <p:sldId id="517" r:id="rId88"/>
    <p:sldId id="518" r:id="rId89"/>
    <p:sldId id="519" r:id="rId90"/>
    <p:sldId id="342" r:id="rId91"/>
    <p:sldId id="347" r:id="rId92"/>
    <p:sldId id="411" r:id="rId93"/>
    <p:sldId id="350" r:id="rId94"/>
    <p:sldId id="427" r:id="rId95"/>
  </p:sldIdLst>
  <p:sldSz cx="12192000" cy="6858000"/>
  <p:notesSz cx="9875838" cy="6742113"/>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ksel ÇELENK" initials="GÇ" lastIdx="2" clrIdx="0">
    <p:extLst>
      <p:ext uri="{19B8F6BF-5375-455C-9EA6-DF929625EA0E}">
        <p15:presenceInfo xmlns:p15="http://schemas.microsoft.com/office/powerpoint/2012/main" userId="Goksel ÇELEN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3333FF"/>
    <a:srgbClr val="0000CC"/>
    <a:srgbClr val="000099"/>
    <a:srgbClr val="485793"/>
    <a:srgbClr val="962E2E"/>
    <a:srgbClr val="FDCBCC"/>
    <a:srgbClr val="EAEFF7"/>
    <a:srgbClr val="FEECEC"/>
    <a:srgbClr val="F8E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Açık Stil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Açık Stil 3 - Vurgu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Açık Stil 2 - Vurgu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Açık Stil 2 - Vurgu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Orta Stil 1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941" autoAdjust="0"/>
    <p:restoredTop sz="96404" autoAdjust="0"/>
  </p:normalViewPr>
  <p:slideViewPr>
    <p:cSldViewPr snapToGrid="0">
      <p:cViewPr varScale="1">
        <p:scale>
          <a:sx n="83" d="100"/>
          <a:sy n="83" d="100"/>
        </p:scale>
        <p:origin x="322" y="77"/>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20" d="100"/>
        <a:sy n="12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commentAuthors" Target="commentAuthors.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1" y="1"/>
            <a:ext cx="4279530" cy="338276"/>
          </a:xfrm>
          <a:prstGeom prst="rect">
            <a:avLst/>
          </a:prstGeom>
        </p:spPr>
        <p:txBody>
          <a:bodyPr vert="horz" lIns="94921" tIns="47460" rIns="94921" bIns="47460" rtlCol="0"/>
          <a:lstStyle>
            <a:lvl1pPr algn="l">
              <a:defRPr sz="1300"/>
            </a:lvl1pPr>
          </a:lstStyle>
          <a:p>
            <a:endParaRPr lang="tr-TR"/>
          </a:p>
        </p:txBody>
      </p:sp>
      <p:sp>
        <p:nvSpPr>
          <p:cNvPr id="3" name="Veri Yer Tutucusu 2"/>
          <p:cNvSpPr>
            <a:spLocks noGrp="1"/>
          </p:cNvSpPr>
          <p:nvPr>
            <p:ph type="dt" sz="quarter" idx="1"/>
          </p:nvPr>
        </p:nvSpPr>
        <p:spPr>
          <a:xfrm>
            <a:off x="5594025" y="1"/>
            <a:ext cx="4279530" cy="338276"/>
          </a:xfrm>
          <a:prstGeom prst="rect">
            <a:avLst/>
          </a:prstGeom>
        </p:spPr>
        <p:txBody>
          <a:bodyPr vert="horz" lIns="94921" tIns="47460" rIns="94921" bIns="47460" rtlCol="0"/>
          <a:lstStyle>
            <a:lvl1pPr algn="r">
              <a:defRPr sz="1300"/>
            </a:lvl1pPr>
          </a:lstStyle>
          <a:p>
            <a:fld id="{73E168EF-4E9B-41F4-B881-6944BD393365}" type="datetimeFigureOut">
              <a:rPr lang="tr-TR" smtClean="0"/>
              <a:pPr/>
              <a:t>13.01.2026</a:t>
            </a:fld>
            <a:endParaRPr lang="tr-TR"/>
          </a:p>
        </p:txBody>
      </p:sp>
      <p:sp>
        <p:nvSpPr>
          <p:cNvPr id="4" name="Altbilgi Yer Tutucusu 3"/>
          <p:cNvSpPr>
            <a:spLocks noGrp="1"/>
          </p:cNvSpPr>
          <p:nvPr>
            <p:ph type="ftr" sz="quarter" idx="2"/>
          </p:nvPr>
        </p:nvSpPr>
        <p:spPr>
          <a:xfrm>
            <a:off x="1" y="6403839"/>
            <a:ext cx="4279530" cy="338276"/>
          </a:xfrm>
          <a:prstGeom prst="rect">
            <a:avLst/>
          </a:prstGeom>
        </p:spPr>
        <p:txBody>
          <a:bodyPr vert="horz" lIns="94921" tIns="47460" rIns="94921" bIns="47460" rtlCol="0" anchor="b"/>
          <a:lstStyle>
            <a:lvl1pPr algn="l">
              <a:defRPr sz="1300"/>
            </a:lvl1pPr>
          </a:lstStyle>
          <a:p>
            <a:endParaRPr lang="tr-TR"/>
          </a:p>
        </p:txBody>
      </p:sp>
      <p:sp>
        <p:nvSpPr>
          <p:cNvPr id="5" name="Slayt Numarası Yer Tutucusu 4"/>
          <p:cNvSpPr>
            <a:spLocks noGrp="1"/>
          </p:cNvSpPr>
          <p:nvPr>
            <p:ph type="sldNum" sz="quarter" idx="3"/>
          </p:nvPr>
        </p:nvSpPr>
        <p:spPr>
          <a:xfrm>
            <a:off x="5594025" y="6403839"/>
            <a:ext cx="4279530" cy="338276"/>
          </a:xfrm>
          <a:prstGeom prst="rect">
            <a:avLst/>
          </a:prstGeom>
        </p:spPr>
        <p:txBody>
          <a:bodyPr vert="horz" lIns="94921" tIns="47460" rIns="94921" bIns="47460" rtlCol="0" anchor="b"/>
          <a:lstStyle>
            <a:lvl1pPr algn="r">
              <a:defRPr sz="1300"/>
            </a:lvl1pPr>
          </a:lstStyle>
          <a:p>
            <a:fld id="{DC18D3CF-5597-44A7-8F4A-E1D64F873D85}" type="slidenum">
              <a:rPr lang="tr-TR" smtClean="0"/>
              <a:pPr/>
              <a:t>‹#›</a:t>
            </a:fld>
            <a:endParaRPr lang="tr-TR"/>
          </a:p>
        </p:txBody>
      </p:sp>
    </p:spTree>
    <p:extLst>
      <p:ext uri="{BB962C8B-B14F-4D97-AF65-F5344CB8AC3E}">
        <p14:creationId xmlns:p14="http://schemas.microsoft.com/office/powerpoint/2010/main" val="30502076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1" y="1"/>
            <a:ext cx="4279530" cy="338276"/>
          </a:xfrm>
          <a:prstGeom prst="rect">
            <a:avLst/>
          </a:prstGeom>
        </p:spPr>
        <p:txBody>
          <a:bodyPr vert="horz" lIns="94921" tIns="47460" rIns="94921" bIns="47460" rtlCol="0"/>
          <a:lstStyle>
            <a:lvl1pPr algn="l">
              <a:defRPr sz="1300"/>
            </a:lvl1pPr>
          </a:lstStyle>
          <a:p>
            <a:endParaRPr lang="tr-TR"/>
          </a:p>
        </p:txBody>
      </p:sp>
      <p:sp>
        <p:nvSpPr>
          <p:cNvPr id="3" name="Veri Yer Tutucusu 2"/>
          <p:cNvSpPr>
            <a:spLocks noGrp="1"/>
          </p:cNvSpPr>
          <p:nvPr>
            <p:ph type="dt" idx="1"/>
          </p:nvPr>
        </p:nvSpPr>
        <p:spPr>
          <a:xfrm>
            <a:off x="5594025" y="1"/>
            <a:ext cx="4279530" cy="338276"/>
          </a:xfrm>
          <a:prstGeom prst="rect">
            <a:avLst/>
          </a:prstGeom>
        </p:spPr>
        <p:txBody>
          <a:bodyPr vert="horz" lIns="94921" tIns="47460" rIns="94921" bIns="47460" rtlCol="0"/>
          <a:lstStyle>
            <a:lvl1pPr algn="r">
              <a:defRPr sz="1300"/>
            </a:lvl1pPr>
          </a:lstStyle>
          <a:p>
            <a:fld id="{45C60E83-197E-47D0-B69C-C515D1DB79D6}" type="datetimeFigureOut">
              <a:rPr lang="tr-TR" smtClean="0"/>
              <a:pPr/>
              <a:t>13.01.2026</a:t>
            </a:fld>
            <a:endParaRPr lang="tr-TR"/>
          </a:p>
        </p:txBody>
      </p:sp>
      <p:sp>
        <p:nvSpPr>
          <p:cNvPr id="4" name="Slayt Görüntüsü Yer Tutucusu 3"/>
          <p:cNvSpPr>
            <a:spLocks noGrp="1" noRot="1" noChangeAspect="1"/>
          </p:cNvSpPr>
          <p:nvPr>
            <p:ph type="sldImg" idx="2"/>
          </p:nvPr>
        </p:nvSpPr>
        <p:spPr>
          <a:xfrm>
            <a:off x="2914650" y="841375"/>
            <a:ext cx="4046538" cy="2276475"/>
          </a:xfrm>
          <a:prstGeom prst="rect">
            <a:avLst/>
          </a:prstGeom>
          <a:noFill/>
          <a:ln w="12700">
            <a:solidFill>
              <a:prstClr val="black"/>
            </a:solidFill>
          </a:ln>
        </p:spPr>
        <p:txBody>
          <a:bodyPr vert="horz" lIns="94921" tIns="47460" rIns="94921" bIns="47460" rtlCol="0" anchor="ctr"/>
          <a:lstStyle/>
          <a:p>
            <a:endParaRPr lang="tr-TR"/>
          </a:p>
        </p:txBody>
      </p:sp>
      <p:sp>
        <p:nvSpPr>
          <p:cNvPr id="5" name="Not Yer Tutucusu 4"/>
          <p:cNvSpPr>
            <a:spLocks noGrp="1"/>
          </p:cNvSpPr>
          <p:nvPr>
            <p:ph type="body" sz="quarter" idx="3"/>
          </p:nvPr>
        </p:nvSpPr>
        <p:spPr>
          <a:xfrm>
            <a:off x="987585" y="3244644"/>
            <a:ext cx="7900670" cy="2654707"/>
          </a:xfrm>
          <a:prstGeom prst="rect">
            <a:avLst/>
          </a:prstGeom>
        </p:spPr>
        <p:txBody>
          <a:bodyPr vert="horz" lIns="94921" tIns="47460" rIns="94921" bIns="4746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1" y="6403839"/>
            <a:ext cx="4279530" cy="338276"/>
          </a:xfrm>
          <a:prstGeom prst="rect">
            <a:avLst/>
          </a:prstGeom>
        </p:spPr>
        <p:txBody>
          <a:bodyPr vert="horz" lIns="94921" tIns="47460" rIns="94921" bIns="47460" rtlCol="0" anchor="b"/>
          <a:lstStyle>
            <a:lvl1pPr algn="l">
              <a:defRPr sz="1300"/>
            </a:lvl1pPr>
          </a:lstStyle>
          <a:p>
            <a:endParaRPr lang="tr-TR"/>
          </a:p>
        </p:txBody>
      </p:sp>
      <p:sp>
        <p:nvSpPr>
          <p:cNvPr id="7" name="Slayt Numarası Yer Tutucusu 6"/>
          <p:cNvSpPr>
            <a:spLocks noGrp="1"/>
          </p:cNvSpPr>
          <p:nvPr>
            <p:ph type="sldNum" sz="quarter" idx="5"/>
          </p:nvPr>
        </p:nvSpPr>
        <p:spPr>
          <a:xfrm>
            <a:off x="5594025" y="6403839"/>
            <a:ext cx="4279530" cy="338276"/>
          </a:xfrm>
          <a:prstGeom prst="rect">
            <a:avLst/>
          </a:prstGeom>
        </p:spPr>
        <p:txBody>
          <a:bodyPr vert="horz" lIns="94921" tIns="47460" rIns="94921" bIns="47460" rtlCol="0" anchor="b"/>
          <a:lstStyle>
            <a:lvl1pPr algn="r">
              <a:defRPr sz="1300"/>
            </a:lvl1pPr>
          </a:lstStyle>
          <a:p>
            <a:fld id="{5C39F915-5EA6-47CA-B06E-B63F2FE4A491}" type="slidenum">
              <a:rPr lang="tr-TR" smtClean="0"/>
              <a:pPr/>
              <a:t>‹#›</a:t>
            </a:fld>
            <a:endParaRPr lang="tr-TR"/>
          </a:p>
        </p:txBody>
      </p:sp>
    </p:spTree>
    <p:extLst>
      <p:ext uri="{BB962C8B-B14F-4D97-AF65-F5344CB8AC3E}">
        <p14:creationId xmlns:p14="http://schemas.microsoft.com/office/powerpoint/2010/main" val="264183885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58A3B8C4-AFFE-4E2A-946E-C02EFEEA4604}" type="datetime1">
              <a:rPr lang="tr-TR" smtClean="0"/>
              <a:pPr/>
              <a:t>13.01.2026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pPr/>
              <a:t>‹#›</a:t>
            </a:fld>
            <a:endParaRPr lang="tr-TR"/>
          </a:p>
        </p:txBody>
      </p:sp>
    </p:spTree>
    <p:extLst>
      <p:ext uri="{BB962C8B-B14F-4D97-AF65-F5344CB8AC3E}">
        <p14:creationId xmlns:p14="http://schemas.microsoft.com/office/powerpoint/2010/main" val="3277662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7A701564-908C-47C5-BFDC-983814D062E2}" type="datetime1">
              <a:rPr lang="tr-TR" smtClean="0"/>
              <a:pPr/>
              <a:t>13.01.2026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pPr/>
              <a:t>‹#›</a:t>
            </a:fld>
            <a:endParaRPr lang="tr-TR"/>
          </a:p>
        </p:txBody>
      </p:sp>
      <p:sp>
        <p:nvSpPr>
          <p:cNvPr id="7"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1934844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20DC73DF-CBB0-4992-A3B3-8E22E36DE5C9}" type="datetime1">
              <a:rPr lang="tr-TR" smtClean="0"/>
              <a:pPr/>
              <a:t>13.01.2026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pPr/>
              <a:t>‹#›</a:t>
            </a:fld>
            <a:endParaRPr lang="tr-TR"/>
          </a:p>
        </p:txBody>
      </p:sp>
      <p:sp>
        <p:nvSpPr>
          <p:cNvPr id="7"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604752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10"/>
          </p:nvPr>
        </p:nvSpPr>
        <p:spPr/>
        <p:txBody>
          <a:bodyPr/>
          <a:lstStyle/>
          <a:p>
            <a:fld id="{3F92B051-1742-442B-BD19-D71164AFA81D}" type="datetime1">
              <a:rPr lang="tr-TR" smtClean="0"/>
              <a:pPr/>
              <a:t>13.01.2026</a:t>
            </a:fld>
            <a:endParaRPr lang="tr-TR"/>
          </a:p>
        </p:txBody>
      </p:sp>
      <p:sp>
        <p:nvSpPr>
          <p:cNvPr id="5" name="Altbilgi Yer Tutucusu 4"/>
          <p:cNvSpPr>
            <a:spLocks noGrp="1"/>
          </p:cNvSpPr>
          <p:nvPr>
            <p:ph type="ftr" sz="quarter" idx="11"/>
          </p:nvPr>
        </p:nvSpPr>
        <p:spPr>
          <a:xfrm>
            <a:off x="4038600" y="6433350"/>
            <a:ext cx="4114800" cy="365125"/>
          </a:xfrm>
        </p:spPr>
        <p:txBody>
          <a:bodyPr/>
          <a:lstStyle>
            <a:lvl1pPr>
              <a:defRPr sz="1400" b="1">
                <a:solidFill>
                  <a:srgbClr val="962E2E"/>
                </a:solidFill>
              </a:defRPr>
            </a:lvl1pPr>
          </a:lstStyle>
          <a:p>
            <a:endParaRPr lang="tr-TR" dirty="0"/>
          </a:p>
        </p:txBody>
      </p:sp>
      <p:sp>
        <p:nvSpPr>
          <p:cNvPr id="6" name="Slayt Numarası Yer Tutucusu 5"/>
          <p:cNvSpPr>
            <a:spLocks noGrp="1"/>
          </p:cNvSpPr>
          <p:nvPr>
            <p:ph type="sldNum" sz="quarter" idx="12"/>
          </p:nvPr>
        </p:nvSpPr>
        <p:spPr/>
        <p:txBody>
          <a:bodyPr/>
          <a:lstStyle/>
          <a:p>
            <a:fld id="{15D42E69-0B45-4D6A-BDA9-8F9042B0111B}" type="slidenum">
              <a:rPr lang="tr-TR" smtClean="0"/>
              <a:pPr/>
              <a:t>‹#›</a:t>
            </a:fld>
            <a:endParaRPr lang="tr-TR"/>
          </a:p>
        </p:txBody>
      </p:sp>
    </p:spTree>
    <p:extLst>
      <p:ext uri="{BB962C8B-B14F-4D97-AF65-F5344CB8AC3E}">
        <p14:creationId xmlns:p14="http://schemas.microsoft.com/office/powerpoint/2010/main" val="215958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DA91D22B-66A8-46BB-B3C3-19A3EC8E29DB}" type="datetime1">
              <a:rPr lang="tr-TR" smtClean="0"/>
              <a:pPr/>
              <a:t>13.01.2026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pPr/>
              <a:t>‹#›</a:t>
            </a:fld>
            <a:endParaRPr lang="tr-TR"/>
          </a:p>
        </p:txBody>
      </p:sp>
      <p:sp>
        <p:nvSpPr>
          <p:cNvPr id="7"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4180772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7A968800-7D6B-4689-971F-8A0F907ABF6F}" type="datetime1">
              <a:rPr lang="tr-TR" smtClean="0"/>
              <a:pPr/>
              <a:t>13.01.2026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5D42E69-0B45-4D6A-BDA9-8F9042B0111B}" type="slidenum">
              <a:rPr lang="tr-TR" smtClean="0"/>
              <a:pPr/>
              <a:t>‹#›</a:t>
            </a:fld>
            <a:endParaRPr lang="tr-TR"/>
          </a:p>
        </p:txBody>
      </p:sp>
      <p:sp>
        <p:nvSpPr>
          <p:cNvPr id="8"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1666726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0749FED1-CB3C-4812-8E54-E89C0D4544DE}" type="datetime1">
              <a:rPr lang="tr-TR" smtClean="0"/>
              <a:pPr/>
              <a:t>13.01.2026</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15D42E69-0B45-4D6A-BDA9-8F9042B0111B}" type="slidenum">
              <a:rPr lang="tr-TR" smtClean="0"/>
              <a:pPr/>
              <a:t>‹#›</a:t>
            </a:fld>
            <a:endParaRPr lang="tr-TR"/>
          </a:p>
        </p:txBody>
      </p:sp>
      <p:sp>
        <p:nvSpPr>
          <p:cNvPr id="10"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254126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8E468889-DDDD-45DC-9553-67B10B6C00B2}" type="datetime1">
              <a:rPr lang="tr-TR" smtClean="0"/>
              <a:pPr/>
              <a:t>13.01.2026</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a:t>
            </a:fld>
            <a:endParaRPr lang="tr-TR"/>
          </a:p>
        </p:txBody>
      </p:sp>
      <p:sp>
        <p:nvSpPr>
          <p:cNvPr id="6"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29337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CBB49559-7127-46B2-B508-C09D5AF1D53B}" type="datetime1">
              <a:rPr lang="tr-TR" smtClean="0"/>
              <a:pPr/>
              <a:t>13.01.2026</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a:t>
            </a:fld>
            <a:endParaRPr lang="tr-TR"/>
          </a:p>
        </p:txBody>
      </p:sp>
      <p:sp>
        <p:nvSpPr>
          <p:cNvPr id="5"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2783473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A57244FA-EF27-4A31-8EC0-0303387C13D8}" type="datetime1">
              <a:rPr lang="tr-TR" smtClean="0"/>
              <a:pPr/>
              <a:t>13.01.2026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5D42E69-0B45-4D6A-BDA9-8F9042B0111B}" type="slidenum">
              <a:rPr lang="tr-TR" smtClean="0"/>
              <a:pPr/>
              <a:t>‹#›</a:t>
            </a:fld>
            <a:endParaRPr lang="tr-TR"/>
          </a:p>
        </p:txBody>
      </p:sp>
      <p:sp>
        <p:nvSpPr>
          <p:cNvPr id="8"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2247194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4BEAE819-0255-4657-A4D1-7466D7B706E8}" type="datetime1">
              <a:rPr lang="tr-TR" smtClean="0"/>
              <a:pPr/>
              <a:t>13.01.2026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5D42E69-0B45-4D6A-BDA9-8F9042B0111B}" type="slidenum">
              <a:rPr lang="tr-TR" smtClean="0"/>
              <a:pPr/>
              <a:t>‹#›</a:t>
            </a:fld>
            <a:endParaRPr lang="tr-TR"/>
          </a:p>
        </p:txBody>
      </p:sp>
      <p:sp>
        <p:nvSpPr>
          <p:cNvPr id="8"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4244298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dirty="0"/>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B215C4-701C-45D7-A05C-41D62B810ADC}" type="datetime1">
              <a:rPr lang="tr-TR" smtClean="0"/>
              <a:pPr/>
              <a:t>13.01.2026</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D42E69-0B45-4D6A-BDA9-8F9042B0111B}" type="slidenum">
              <a:rPr lang="tr-TR" smtClean="0"/>
              <a:pPr/>
              <a:t>‹#›</a:t>
            </a:fld>
            <a:endParaRPr lang="tr-TR"/>
          </a:p>
        </p:txBody>
      </p:sp>
    </p:spTree>
    <p:extLst>
      <p:ext uri="{BB962C8B-B14F-4D97-AF65-F5344CB8AC3E}">
        <p14:creationId xmlns:p14="http://schemas.microsoft.com/office/powerpoint/2010/main" val="36347534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İçerik Yer Tutucusu 10"/>
          <p:cNvSpPr txBox="1">
            <a:spLocks/>
          </p:cNvSpPr>
          <p:nvPr/>
        </p:nvSpPr>
        <p:spPr>
          <a:xfrm>
            <a:off x="0" y="1596450"/>
            <a:ext cx="12192000" cy="453693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4000"/>
              </a:lnSpc>
            </a:pPr>
            <a:r>
              <a:rPr lang="tr-TR" sz="4400" b="1" dirty="0">
                <a:solidFill>
                  <a:schemeClr val="bg1"/>
                </a:solidFill>
                <a:latin typeface="Calibri" panose="020F0502020204030204" pitchFamily="34" charset="0"/>
                <a:ea typeface="Calibri" panose="020F0502020204030204" pitchFamily="34" charset="0"/>
                <a:cs typeface="Calibri" panose="020F0502020204030204" pitchFamily="34" charset="0"/>
              </a:rPr>
              <a:t>Trabzon Üniversitesi </a:t>
            </a:r>
          </a:p>
          <a:p>
            <a:pPr>
              <a:lnSpc>
                <a:spcPct val="114000"/>
              </a:lnSpc>
            </a:pPr>
            <a:endParaRPr lang="tr-TR" sz="4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nSpc>
                <a:spcPct val="114000"/>
              </a:lnSpc>
            </a:pPr>
            <a:r>
              <a:rPr lang="tr-TR" sz="4400" b="1" dirty="0">
                <a:solidFill>
                  <a:schemeClr val="bg1"/>
                </a:solidFill>
                <a:latin typeface="Calibri" panose="020F0502020204030204" pitchFamily="34" charset="0"/>
                <a:ea typeface="Calibri" panose="020F0502020204030204" pitchFamily="34" charset="0"/>
                <a:cs typeface="Calibri" panose="020F0502020204030204" pitchFamily="34" charset="0"/>
              </a:rPr>
              <a:t>Şalpazarı Meslek Yüksekokulu</a:t>
            </a:r>
          </a:p>
        </p:txBody>
      </p:sp>
      <p:sp>
        <p:nvSpPr>
          <p:cNvPr id="9" name="Slayt Numarası Yer Tutucusu 8"/>
          <p:cNvSpPr>
            <a:spLocks noGrp="1"/>
          </p:cNvSpPr>
          <p:nvPr>
            <p:ph type="sldNum" sz="quarter" idx="12"/>
          </p:nvPr>
        </p:nvSpPr>
        <p:spPr/>
        <p:txBody>
          <a:bodyPr/>
          <a:lstStyle/>
          <a:p>
            <a:fld id="{15D42E69-0B45-4D6A-BDA9-8F9042B0111B}" type="slidenum">
              <a:rPr lang="tr-TR" smtClean="0"/>
              <a:pPr/>
              <a:t>1</a:t>
            </a:fld>
            <a:endParaRPr lang="tr-TR"/>
          </a:p>
        </p:txBody>
      </p:sp>
    </p:spTree>
    <p:extLst>
      <p:ext uri="{BB962C8B-B14F-4D97-AF65-F5344CB8AC3E}">
        <p14:creationId xmlns:p14="http://schemas.microsoft.com/office/powerpoint/2010/main" val="1863848717"/>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t Başlık 6"/>
          <p:cNvSpPr>
            <a:spLocks noGrp="1"/>
          </p:cNvSpPr>
          <p:nvPr>
            <p:ph type="subTitle" idx="1"/>
          </p:nvPr>
        </p:nvSpPr>
        <p:spPr>
          <a:xfrm>
            <a:off x="1524000" y="2521384"/>
            <a:ext cx="9144000" cy="1655762"/>
          </a:xfrm>
        </p:spPr>
        <p:txBody>
          <a:bodyPr>
            <a:normAutofit fontScale="55000" lnSpcReduction="20000"/>
          </a:bodyPr>
          <a:lstStyle/>
          <a:p>
            <a:r>
              <a:rPr lang="tr-TR" sz="9600" b="1" dirty="0">
                <a:solidFill>
                  <a:srgbClr val="FF0000"/>
                </a:solidFill>
              </a:rPr>
              <a:t>PERSONEL</a:t>
            </a:r>
          </a:p>
          <a:p>
            <a:endParaRPr lang="tr-TR" sz="6000" b="1" dirty="0">
              <a:solidFill>
                <a:srgbClr val="FF0000"/>
              </a:solidFill>
            </a:endParaRPr>
          </a:p>
          <a:p>
            <a:r>
              <a:rPr lang="tr-TR" sz="4400" b="1" dirty="0">
                <a:solidFill>
                  <a:srgbClr val="3333FF"/>
                </a:solidFill>
              </a:rPr>
              <a:t>AKADEMİK PERSONEL VE İDARİ PERSONEL</a:t>
            </a:r>
            <a:endParaRPr lang="tr-TR" sz="4400" dirty="0">
              <a:solidFill>
                <a:srgbClr val="3333FF"/>
              </a:solidFill>
            </a:endParaRPr>
          </a:p>
        </p:txBody>
      </p:sp>
      <p:sp>
        <p:nvSpPr>
          <p:cNvPr id="4" name="Veri Yer Tutucusu 3"/>
          <p:cNvSpPr>
            <a:spLocks noGrp="1"/>
          </p:cNvSpPr>
          <p:nvPr>
            <p:ph type="dt" sz="half" idx="10"/>
          </p:nvPr>
        </p:nvSpPr>
        <p:spPr/>
        <p:txBody>
          <a:bodyPr/>
          <a:lstStyle/>
          <a:p>
            <a:fld id="{3F92B051-1742-442B-BD19-D71164AFA81D}" type="datetime1">
              <a:rPr lang="tr-TR" smtClean="0"/>
              <a:pPr/>
              <a:t>13.01.2026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10</a:t>
            </a:fld>
            <a:endParaRPr lang="tr-TR"/>
          </a:p>
        </p:txBody>
      </p:sp>
    </p:spTree>
    <p:extLst>
      <p:ext uri="{BB962C8B-B14F-4D97-AF65-F5344CB8AC3E}">
        <p14:creationId xmlns:p14="http://schemas.microsoft.com/office/powerpoint/2010/main" val="1366554200"/>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454B846-B88E-5B06-F513-76D60F3242B7}"/>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9AB19D96-0BAB-B26B-E74F-90A7047598B9}"/>
              </a:ext>
            </a:extLst>
          </p:cNvPr>
          <p:cNvSpPr>
            <a:spLocks noGrp="1"/>
          </p:cNvSpPr>
          <p:nvPr>
            <p:ph type="title"/>
          </p:nvPr>
        </p:nvSpPr>
        <p:spPr>
          <a:xfrm>
            <a:off x="341746" y="865079"/>
            <a:ext cx="10353963" cy="588345"/>
          </a:xfrm>
        </p:spPr>
        <p:txBody>
          <a:bodyPr>
            <a:noAutofit/>
          </a:bodyPr>
          <a:lstStyle/>
          <a:p>
            <a:pPr algn="ctr"/>
            <a:r>
              <a:rPr lang="tr-TR" sz="2800" b="1" dirty="0">
                <a:solidFill>
                  <a:srgbClr val="FF0000"/>
                </a:solidFill>
                <a:latin typeface="+mn-lt"/>
              </a:rPr>
              <a:t>Akademik Personel Sayısı (Birim Düzeyi)</a:t>
            </a:r>
            <a:endParaRPr lang="tr-TR" sz="2800" dirty="0">
              <a:solidFill>
                <a:srgbClr val="FF0000"/>
              </a:solidFill>
            </a:endParaRPr>
          </a:p>
        </p:txBody>
      </p:sp>
      <p:sp>
        <p:nvSpPr>
          <p:cNvPr id="3" name="Veri Yer Tutucusu 2"/>
          <p:cNvSpPr>
            <a:spLocks noGrp="1"/>
          </p:cNvSpPr>
          <p:nvPr>
            <p:ph type="dt" sz="half" idx="10"/>
          </p:nvPr>
        </p:nvSpPr>
        <p:spPr/>
        <p:txBody>
          <a:bodyPr/>
          <a:lstStyle/>
          <a:p>
            <a:fld id="{D85FDA8C-93E6-4C6D-BD38-60FE6FF68D18}" type="datetime1">
              <a:rPr lang="tr-TR" smtClean="0"/>
              <a:pPr/>
              <a:t>13.01.2026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11</a:t>
            </a:fld>
            <a:endParaRPr lang="tr-TR"/>
          </a:p>
        </p:txBody>
      </p:sp>
      <p:graphicFrame>
        <p:nvGraphicFramePr>
          <p:cNvPr id="6" name="Tablo 5"/>
          <p:cNvGraphicFramePr>
            <a:graphicFrameLocks noGrp="1"/>
          </p:cNvGraphicFramePr>
          <p:nvPr>
            <p:extLst>
              <p:ext uri="{D42A27DB-BD31-4B8C-83A1-F6EECF244321}">
                <p14:modId xmlns:p14="http://schemas.microsoft.com/office/powerpoint/2010/main" val="3165804657"/>
              </p:ext>
            </p:extLst>
          </p:nvPr>
        </p:nvGraphicFramePr>
        <p:xfrm>
          <a:off x="517232" y="2170544"/>
          <a:ext cx="11286840" cy="3091552"/>
        </p:xfrm>
        <a:graphic>
          <a:graphicData uri="http://schemas.openxmlformats.org/drawingml/2006/table">
            <a:tbl>
              <a:tblPr>
                <a:tableStyleId>{BC89EF96-8CEA-46FF-86C4-4CE0E7609802}</a:tableStyleId>
              </a:tblPr>
              <a:tblGrid>
                <a:gridCol w="1230352">
                  <a:extLst>
                    <a:ext uri="{9D8B030D-6E8A-4147-A177-3AD203B41FA5}">
                      <a16:colId xmlns:a16="http://schemas.microsoft.com/office/drawing/2014/main" val="2374852142"/>
                    </a:ext>
                  </a:extLst>
                </a:gridCol>
                <a:gridCol w="1437133">
                  <a:extLst>
                    <a:ext uri="{9D8B030D-6E8A-4147-A177-3AD203B41FA5}">
                      <a16:colId xmlns:a16="http://schemas.microsoft.com/office/drawing/2014/main" val="3943329580"/>
                    </a:ext>
                  </a:extLst>
                </a:gridCol>
                <a:gridCol w="2050586">
                  <a:extLst>
                    <a:ext uri="{9D8B030D-6E8A-4147-A177-3AD203B41FA5}">
                      <a16:colId xmlns:a16="http://schemas.microsoft.com/office/drawing/2014/main" val="4042487974"/>
                    </a:ext>
                  </a:extLst>
                </a:gridCol>
                <a:gridCol w="2050586">
                  <a:extLst>
                    <a:ext uri="{9D8B030D-6E8A-4147-A177-3AD203B41FA5}">
                      <a16:colId xmlns:a16="http://schemas.microsoft.com/office/drawing/2014/main" val="2314597785"/>
                    </a:ext>
                  </a:extLst>
                </a:gridCol>
                <a:gridCol w="1641618">
                  <a:extLst>
                    <a:ext uri="{9D8B030D-6E8A-4147-A177-3AD203B41FA5}">
                      <a16:colId xmlns:a16="http://schemas.microsoft.com/office/drawing/2014/main" val="3001289435"/>
                    </a:ext>
                  </a:extLst>
                </a:gridCol>
                <a:gridCol w="1641618">
                  <a:extLst>
                    <a:ext uri="{9D8B030D-6E8A-4147-A177-3AD203B41FA5}">
                      <a16:colId xmlns:a16="http://schemas.microsoft.com/office/drawing/2014/main" val="832792308"/>
                    </a:ext>
                  </a:extLst>
                </a:gridCol>
                <a:gridCol w="1234947">
                  <a:extLst>
                    <a:ext uri="{9D8B030D-6E8A-4147-A177-3AD203B41FA5}">
                      <a16:colId xmlns:a16="http://schemas.microsoft.com/office/drawing/2014/main" val="360630672"/>
                    </a:ext>
                  </a:extLst>
                </a:gridCol>
              </a:tblGrid>
              <a:tr h="457089">
                <a:tc rowSpan="2">
                  <a:txBody>
                    <a:bodyPr/>
                    <a:lstStyle/>
                    <a:p>
                      <a:pPr algn="ctr">
                        <a:lnSpc>
                          <a:spcPct val="107000"/>
                        </a:lnSpc>
                        <a:spcAft>
                          <a:spcPts val="0"/>
                        </a:spcAft>
                      </a:pPr>
                      <a:r>
                        <a:rPr lang="tr-TR" sz="1800" b="1" dirty="0">
                          <a:solidFill>
                            <a:srgbClr val="0000CC"/>
                          </a:solidFill>
                          <a:effectLst/>
                          <a:latin typeface="+mn-lt"/>
                        </a:rPr>
                        <a:t>YIL</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9525" marR="9525" marT="9525" marB="0" anchor="ctr"/>
                </a:tc>
                <a:tc gridSpan="5">
                  <a:txBody>
                    <a:bodyPr/>
                    <a:lstStyle/>
                    <a:p>
                      <a:pPr algn="ctr">
                        <a:lnSpc>
                          <a:spcPct val="107000"/>
                        </a:lnSpc>
                        <a:spcAft>
                          <a:spcPts val="0"/>
                        </a:spcAft>
                      </a:pPr>
                      <a:r>
                        <a:rPr lang="tr-TR" sz="1600" b="1" dirty="0">
                          <a:solidFill>
                            <a:srgbClr val="FF0000"/>
                          </a:solidFill>
                          <a:effectLst/>
                          <a:latin typeface="+mn-lt"/>
                        </a:rPr>
                        <a:t>AKADEMİK PERSONEL SAYISI</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rowSpan="2">
                  <a:txBody>
                    <a:bodyPr/>
                    <a:lstStyle/>
                    <a:p>
                      <a:pPr algn="ctr">
                        <a:lnSpc>
                          <a:spcPct val="107000"/>
                        </a:lnSpc>
                        <a:spcAft>
                          <a:spcPts val="0"/>
                        </a:spcAft>
                      </a:pPr>
                      <a:r>
                        <a:rPr lang="tr-TR" sz="1600" b="1" dirty="0">
                          <a:solidFill>
                            <a:srgbClr val="FF0000"/>
                          </a:solidFill>
                          <a:effectLst/>
                          <a:latin typeface="+mn-lt"/>
                        </a:rPr>
                        <a:t>TOPLAM</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extLst>
                  <a:ext uri="{0D108BD9-81ED-4DB2-BD59-A6C34878D82A}">
                    <a16:rowId xmlns:a16="http://schemas.microsoft.com/office/drawing/2014/main" val="70166921"/>
                  </a:ext>
                </a:extLst>
              </a:tr>
              <a:tr h="503494">
                <a:tc vMerge="1">
                  <a:txBody>
                    <a:bodyPr/>
                    <a:lstStyle/>
                    <a:p>
                      <a:endParaRPr lang="tr-TR"/>
                    </a:p>
                  </a:txBody>
                  <a:tcPr/>
                </a:tc>
                <a:tc>
                  <a:txBody>
                    <a:bodyPr/>
                    <a:lstStyle/>
                    <a:p>
                      <a:pPr algn="ctr">
                        <a:lnSpc>
                          <a:spcPct val="107000"/>
                        </a:lnSpc>
                        <a:spcAft>
                          <a:spcPts val="0"/>
                        </a:spcAft>
                      </a:pPr>
                      <a:r>
                        <a:rPr lang="tr-TR" sz="1600" b="1" dirty="0">
                          <a:solidFill>
                            <a:srgbClr val="FF0000"/>
                          </a:solidFill>
                          <a:effectLst/>
                          <a:latin typeface="+mn-lt"/>
                        </a:rPr>
                        <a:t>Prof. Dr.</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600" b="1" dirty="0">
                          <a:solidFill>
                            <a:srgbClr val="FF0000"/>
                          </a:solidFill>
                          <a:effectLst/>
                          <a:latin typeface="+mn-lt"/>
                        </a:rPr>
                        <a:t>Doç. Dr.</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600" b="1" dirty="0">
                          <a:solidFill>
                            <a:srgbClr val="FF0000"/>
                          </a:solidFill>
                          <a:effectLst/>
                          <a:latin typeface="+mn-lt"/>
                        </a:rPr>
                        <a:t>Dr. </a:t>
                      </a:r>
                      <a:r>
                        <a:rPr lang="tr-TR" sz="1600" b="1" dirty="0" err="1">
                          <a:solidFill>
                            <a:srgbClr val="FF0000"/>
                          </a:solidFill>
                          <a:effectLst/>
                          <a:latin typeface="+mn-lt"/>
                        </a:rPr>
                        <a:t>Öğr</a:t>
                      </a:r>
                      <a:r>
                        <a:rPr lang="tr-TR" sz="1600" b="1" dirty="0">
                          <a:solidFill>
                            <a:srgbClr val="FF0000"/>
                          </a:solidFill>
                          <a:effectLst/>
                          <a:latin typeface="+mn-lt"/>
                        </a:rPr>
                        <a:t>. Üyesi</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600" b="1" dirty="0">
                          <a:solidFill>
                            <a:srgbClr val="FF0000"/>
                          </a:solidFill>
                          <a:effectLst/>
                          <a:latin typeface="+mn-lt"/>
                        </a:rPr>
                        <a:t>Arş. Gör.</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600" b="1" dirty="0" err="1">
                          <a:solidFill>
                            <a:srgbClr val="FF0000"/>
                          </a:solidFill>
                          <a:effectLst/>
                          <a:latin typeface="+mn-lt"/>
                        </a:rPr>
                        <a:t>Öğr</a:t>
                      </a:r>
                      <a:r>
                        <a:rPr lang="tr-TR" sz="1600" b="1" dirty="0">
                          <a:solidFill>
                            <a:srgbClr val="FF0000"/>
                          </a:solidFill>
                          <a:effectLst/>
                          <a:latin typeface="+mn-lt"/>
                        </a:rPr>
                        <a:t>. Gör.</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vMerge="1">
                  <a:txBody>
                    <a:bodyPr/>
                    <a:lstStyle/>
                    <a:p>
                      <a:endParaRPr lang="tr-TR"/>
                    </a:p>
                  </a:txBody>
                  <a:tcPr/>
                </a:tc>
                <a:extLst>
                  <a:ext uri="{0D108BD9-81ED-4DB2-BD59-A6C34878D82A}">
                    <a16:rowId xmlns:a16="http://schemas.microsoft.com/office/drawing/2014/main" val="3474405073"/>
                  </a:ext>
                </a:extLst>
              </a:tr>
              <a:tr h="730793">
                <a:tc>
                  <a:txBody>
                    <a:bodyPr/>
                    <a:lstStyle/>
                    <a:p>
                      <a:pPr algn="ctr">
                        <a:lnSpc>
                          <a:spcPct val="107000"/>
                        </a:lnSpc>
                        <a:spcAft>
                          <a:spcPts val="0"/>
                        </a:spcAft>
                      </a:pPr>
                      <a:r>
                        <a:rPr lang="tr-TR" sz="1200" b="1" dirty="0">
                          <a:solidFill>
                            <a:srgbClr val="0000CC"/>
                          </a:solidFill>
                          <a:effectLst/>
                          <a:latin typeface="+mn-lt"/>
                        </a:rPr>
                        <a:t>2024</a:t>
                      </a:r>
                      <a:endParaRPr lang="tr-TR" sz="1200" b="1" dirty="0">
                        <a:solidFill>
                          <a:srgbClr val="0000CC"/>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endParaRPr lang="tr-TR" sz="1200" b="1" dirty="0">
                        <a:effectLst/>
                        <a:latin typeface="+mn-lt"/>
                        <a:cs typeface="Times New Roman" panose="02020603050405020304" pitchFamily="18" charset="0"/>
                      </a:endParaRPr>
                    </a:p>
                  </a:txBody>
                  <a:tcPr marL="6350" marR="6350" marT="6350" marB="0" anchor="ctr"/>
                </a:tc>
                <a:tc>
                  <a:txBody>
                    <a:bodyPr/>
                    <a:lstStyle/>
                    <a:p>
                      <a:pPr algn="ctr">
                        <a:lnSpc>
                          <a:spcPct val="107000"/>
                        </a:lnSpc>
                      </a:pPr>
                      <a:r>
                        <a:rPr lang="tr-TR" sz="1600" b="1" dirty="0">
                          <a:effectLst/>
                          <a:latin typeface="+mn-lt"/>
                          <a:cs typeface="Times New Roman" panose="02020603050405020304" pitchFamily="18" charset="0"/>
                        </a:rPr>
                        <a:t>1</a:t>
                      </a:r>
                    </a:p>
                  </a:txBody>
                  <a:tcPr marL="6350" marR="6350" marT="6350" marB="0" anchor="ctr"/>
                </a:tc>
                <a:tc>
                  <a:txBody>
                    <a:bodyPr/>
                    <a:lstStyle/>
                    <a:p>
                      <a:pPr algn="ctr">
                        <a:lnSpc>
                          <a:spcPct val="107000"/>
                        </a:lnSpc>
                      </a:pPr>
                      <a:endParaRPr lang="tr-TR" sz="1600" b="1" dirty="0">
                        <a:effectLst/>
                        <a:latin typeface="+mn-lt"/>
                        <a:cs typeface="Times New Roman" panose="02020603050405020304" pitchFamily="18" charset="0"/>
                      </a:endParaRPr>
                    </a:p>
                  </a:txBody>
                  <a:tcPr marL="9525" marR="9525" marT="9525" marB="0" anchor="ctr"/>
                </a:tc>
                <a:tc>
                  <a:txBody>
                    <a:bodyPr/>
                    <a:lstStyle/>
                    <a:p>
                      <a:pPr algn="ctr">
                        <a:lnSpc>
                          <a:spcPct val="107000"/>
                        </a:lnSpc>
                      </a:pPr>
                      <a:endParaRPr lang="tr-TR" sz="1600" b="1" dirty="0">
                        <a:effectLst/>
                        <a:latin typeface="+mn-lt"/>
                        <a:cs typeface="Times New Roman" panose="02020603050405020304" pitchFamily="18" charset="0"/>
                      </a:endParaRPr>
                    </a:p>
                  </a:txBody>
                  <a:tcPr marL="9525" marR="9525" marT="9525" marB="0" anchor="ctr"/>
                </a:tc>
                <a:tc>
                  <a:txBody>
                    <a:bodyPr/>
                    <a:lstStyle/>
                    <a:p>
                      <a:pPr algn="ctr">
                        <a:lnSpc>
                          <a:spcPct val="107000"/>
                        </a:lnSpc>
                      </a:pPr>
                      <a:r>
                        <a:rPr lang="tr-TR" sz="1600" b="1" dirty="0">
                          <a:effectLst/>
                          <a:latin typeface="+mn-lt"/>
                          <a:cs typeface="Times New Roman" panose="02020603050405020304" pitchFamily="18" charset="0"/>
                        </a:rPr>
                        <a:t>8</a:t>
                      </a:r>
                    </a:p>
                  </a:txBody>
                  <a:tcPr marL="9525" marR="9525" marT="9525" marB="0" anchor="ctr"/>
                </a:tc>
                <a:tc>
                  <a:txBody>
                    <a:bodyPr/>
                    <a:lstStyle/>
                    <a:p>
                      <a:pPr algn="ctr">
                        <a:lnSpc>
                          <a:spcPct val="107000"/>
                        </a:lnSpc>
                      </a:pPr>
                      <a:r>
                        <a:rPr lang="tr-TR" sz="1600" b="1" dirty="0">
                          <a:effectLst/>
                          <a:latin typeface="+mn-lt"/>
                          <a:cs typeface="Times New Roman" panose="02020603050405020304" pitchFamily="18" charset="0"/>
                        </a:rPr>
                        <a:t>9</a:t>
                      </a:r>
                    </a:p>
                  </a:txBody>
                  <a:tcPr marL="9525" marR="9525" marT="9525" marB="0" anchor="ctr"/>
                </a:tc>
                <a:extLst>
                  <a:ext uri="{0D108BD9-81ED-4DB2-BD59-A6C34878D82A}">
                    <a16:rowId xmlns:a16="http://schemas.microsoft.com/office/drawing/2014/main" val="2227389024"/>
                  </a:ext>
                </a:extLst>
              </a:tr>
              <a:tr h="700088">
                <a:tc>
                  <a:txBody>
                    <a:bodyPr/>
                    <a:lstStyle/>
                    <a:p>
                      <a:pPr algn="ctr">
                        <a:lnSpc>
                          <a:spcPct val="107000"/>
                        </a:lnSpc>
                        <a:spcAft>
                          <a:spcPts val="0"/>
                        </a:spcAft>
                      </a:pPr>
                      <a:r>
                        <a:rPr lang="tr-TR" sz="1200" b="1" dirty="0">
                          <a:solidFill>
                            <a:srgbClr val="0000CC"/>
                          </a:solidFill>
                          <a:effectLst/>
                          <a:latin typeface="+mn-lt"/>
                        </a:rPr>
                        <a:t>2025</a:t>
                      </a:r>
                      <a:endParaRPr lang="tr-TR" sz="1200" b="1" dirty="0">
                        <a:solidFill>
                          <a:srgbClr val="0000CC"/>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200" b="1" dirty="0">
                          <a:effectLst/>
                          <a:latin typeface="+mn-lt"/>
                        </a:rPr>
                        <a:t> </a:t>
                      </a:r>
                      <a:endParaRPr lang="tr-TR" sz="1200" b="1"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600" b="1" dirty="0">
                          <a:effectLst/>
                          <a:latin typeface="+mn-lt"/>
                        </a:rPr>
                        <a:t>1</a:t>
                      </a:r>
                      <a:endParaRPr lang="tr-TR" sz="1600" b="1"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endParaRPr lang="tr-TR" sz="1600" b="1"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endParaRPr lang="tr-TR" sz="1600" b="1"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600" b="1" dirty="0">
                          <a:effectLst/>
                          <a:latin typeface="+mn-lt"/>
                        </a:rPr>
                        <a:t>8</a:t>
                      </a:r>
                      <a:endParaRPr lang="tr-TR" sz="1600" b="1"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600" b="1" dirty="0">
                          <a:effectLst/>
                          <a:latin typeface="+mn-lt"/>
                        </a:rPr>
                        <a:t>9 </a:t>
                      </a:r>
                      <a:endParaRPr lang="tr-TR" sz="1600" b="1"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251189526"/>
                  </a:ext>
                </a:extLst>
              </a:tr>
              <a:tr h="700088">
                <a:tc>
                  <a:txBody>
                    <a:bodyPr/>
                    <a:lstStyle/>
                    <a:p>
                      <a:pPr algn="ctr">
                        <a:lnSpc>
                          <a:spcPct val="107000"/>
                        </a:lnSpc>
                        <a:spcAft>
                          <a:spcPts val="0"/>
                        </a:spcAft>
                      </a:pPr>
                      <a:r>
                        <a:rPr lang="tr-TR" sz="1200" b="1" dirty="0">
                          <a:solidFill>
                            <a:srgbClr val="FF0000"/>
                          </a:solidFill>
                          <a:effectLst/>
                          <a:latin typeface="+mn-lt"/>
                        </a:rPr>
                        <a:t>TOPLAM</a:t>
                      </a:r>
                      <a:endParaRPr lang="tr-TR" sz="12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200" b="1">
                          <a:effectLst/>
                          <a:latin typeface="+mn-lt"/>
                        </a:rPr>
                        <a:t> </a:t>
                      </a:r>
                      <a:endParaRPr lang="tr-TR" sz="1200" b="1">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600" b="1" dirty="0">
                          <a:effectLst/>
                          <a:latin typeface="+mn-lt"/>
                          <a:ea typeface="Calibri" panose="020F0502020204030204" pitchFamily="34" charset="0"/>
                          <a:cs typeface="Times New Roman" panose="02020603050405020304" pitchFamily="18" charset="0"/>
                        </a:rPr>
                        <a:t>1</a:t>
                      </a:r>
                    </a:p>
                  </a:txBody>
                  <a:tcPr marL="6350" marR="6350" marT="6350" marB="0" anchor="ctr"/>
                </a:tc>
                <a:tc>
                  <a:txBody>
                    <a:bodyPr/>
                    <a:lstStyle/>
                    <a:p>
                      <a:pPr algn="ctr">
                        <a:lnSpc>
                          <a:spcPct val="107000"/>
                        </a:lnSpc>
                        <a:spcAft>
                          <a:spcPts val="0"/>
                        </a:spcAft>
                      </a:pPr>
                      <a:endParaRPr lang="tr-TR" sz="1600" b="1"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endParaRPr lang="tr-TR" sz="1600" b="1"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600" b="1" dirty="0">
                          <a:effectLst/>
                          <a:latin typeface="+mn-lt"/>
                          <a:ea typeface="Calibri" panose="020F0502020204030204" pitchFamily="34" charset="0"/>
                          <a:cs typeface="Times New Roman" panose="02020603050405020304" pitchFamily="18" charset="0"/>
                        </a:rPr>
                        <a:t>8</a:t>
                      </a:r>
                    </a:p>
                  </a:txBody>
                  <a:tcPr marL="9525" marR="9525" marT="9525" marB="0" anchor="ctr"/>
                </a:tc>
                <a:tc>
                  <a:txBody>
                    <a:bodyPr/>
                    <a:lstStyle/>
                    <a:p>
                      <a:pPr algn="ctr">
                        <a:lnSpc>
                          <a:spcPct val="107000"/>
                        </a:lnSpc>
                        <a:spcAft>
                          <a:spcPts val="0"/>
                        </a:spcAft>
                      </a:pPr>
                      <a:r>
                        <a:rPr lang="tr-TR" sz="1600" b="1" dirty="0">
                          <a:effectLst/>
                          <a:latin typeface="+mn-lt"/>
                          <a:ea typeface="Calibri" panose="020F0502020204030204" pitchFamily="34" charset="0"/>
                          <a:cs typeface="Times New Roman" panose="02020603050405020304" pitchFamily="18" charset="0"/>
                        </a:rPr>
                        <a:t>9</a:t>
                      </a:r>
                    </a:p>
                  </a:txBody>
                  <a:tcPr marL="9525" marR="9525" marT="9525" marB="0" anchor="ctr"/>
                </a:tc>
                <a:extLst>
                  <a:ext uri="{0D108BD9-81ED-4DB2-BD59-A6C34878D82A}">
                    <a16:rowId xmlns:a16="http://schemas.microsoft.com/office/drawing/2014/main" val="205857618"/>
                  </a:ext>
                </a:extLst>
              </a:tr>
            </a:tbl>
          </a:graphicData>
        </a:graphic>
      </p:graphicFrame>
    </p:spTree>
    <p:extLst>
      <p:ext uri="{BB962C8B-B14F-4D97-AF65-F5344CB8AC3E}">
        <p14:creationId xmlns:p14="http://schemas.microsoft.com/office/powerpoint/2010/main" val="2441740508"/>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454B846-B88E-5B06-F513-76D60F3242B7}"/>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9AB19D96-0BAB-B26B-E74F-90A7047598B9}"/>
              </a:ext>
            </a:extLst>
          </p:cNvPr>
          <p:cNvSpPr>
            <a:spLocks noGrp="1"/>
          </p:cNvSpPr>
          <p:nvPr>
            <p:ph type="title"/>
          </p:nvPr>
        </p:nvSpPr>
        <p:spPr>
          <a:xfrm>
            <a:off x="646546" y="638354"/>
            <a:ext cx="10342944" cy="903435"/>
          </a:xfrm>
        </p:spPr>
        <p:txBody>
          <a:bodyPr>
            <a:noAutofit/>
          </a:bodyPr>
          <a:lstStyle/>
          <a:p>
            <a:pPr algn="ctr"/>
            <a:r>
              <a:rPr lang="tr-TR" sz="2000" b="1" dirty="0">
                <a:solidFill>
                  <a:srgbClr val="FF0000"/>
                </a:solidFill>
                <a:latin typeface="+mn-lt"/>
              </a:rPr>
              <a:t>AKADEMİK PERSONEL SAYISI (BÖLÜMLERE GÖRE DAĞILIMI)</a:t>
            </a:r>
            <a:br>
              <a:rPr lang="tr-TR" sz="2000" b="1" dirty="0">
                <a:solidFill>
                  <a:srgbClr val="FF0000"/>
                </a:solidFill>
                <a:latin typeface="+mn-lt"/>
              </a:rPr>
            </a:br>
            <a:r>
              <a:rPr lang="tr-TR" sz="2000" b="1" i="1" dirty="0">
                <a:solidFill>
                  <a:srgbClr val="0000CC"/>
                </a:solidFill>
                <a:latin typeface="+mn-lt"/>
              </a:rPr>
              <a:t>(Her bir bölüm için ayrı ayrı tablo hazırlayınız lütfen.)</a:t>
            </a:r>
            <a:endParaRPr lang="tr-TR" sz="2000" i="1" dirty="0">
              <a:solidFill>
                <a:srgbClr val="0000CC"/>
              </a:solidFill>
            </a:endParaRPr>
          </a:p>
        </p:txBody>
      </p:sp>
      <p:sp>
        <p:nvSpPr>
          <p:cNvPr id="3" name="Veri Yer Tutucusu 2"/>
          <p:cNvSpPr>
            <a:spLocks noGrp="1"/>
          </p:cNvSpPr>
          <p:nvPr>
            <p:ph type="dt" sz="half" idx="10"/>
          </p:nvPr>
        </p:nvSpPr>
        <p:spPr/>
        <p:txBody>
          <a:bodyPr/>
          <a:lstStyle/>
          <a:p>
            <a:fld id="{D85FDA8C-93E6-4C6D-BD38-60FE6FF68D18}" type="datetime1">
              <a:rPr lang="tr-TR" smtClean="0"/>
              <a:pPr/>
              <a:t>13.01.2026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12</a:t>
            </a:fld>
            <a:endParaRPr lang="tr-TR"/>
          </a:p>
        </p:txBody>
      </p:sp>
      <p:graphicFrame>
        <p:nvGraphicFramePr>
          <p:cNvPr id="6" name="Tablo 5"/>
          <p:cNvGraphicFramePr>
            <a:graphicFrameLocks noGrp="1"/>
          </p:cNvGraphicFramePr>
          <p:nvPr>
            <p:extLst>
              <p:ext uri="{D42A27DB-BD31-4B8C-83A1-F6EECF244321}">
                <p14:modId xmlns:p14="http://schemas.microsoft.com/office/powerpoint/2010/main" val="3412210642"/>
              </p:ext>
            </p:extLst>
          </p:nvPr>
        </p:nvGraphicFramePr>
        <p:xfrm>
          <a:off x="535705" y="2145451"/>
          <a:ext cx="11212347" cy="2784359"/>
        </p:xfrm>
        <a:graphic>
          <a:graphicData uri="http://schemas.openxmlformats.org/drawingml/2006/table">
            <a:tbl>
              <a:tblPr>
                <a:tableStyleId>{BC89EF96-8CEA-46FF-86C4-4CE0E7609802}</a:tableStyleId>
              </a:tblPr>
              <a:tblGrid>
                <a:gridCol w="1222231">
                  <a:extLst>
                    <a:ext uri="{9D8B030D-6E8A-4147-A177-3AD203B41FA5}">
                      <a16:colId xmlns:a16="http://schemas.microsoft.com/office/drawing/2014/main" val="2374852142"/>
                    </a:ext>
                  </a:extLst>
                </a:gridCol>
                <a:gridCol w="1427649">
                  <a:extLst>
                    <a:ext uri="{9D8B030D-6E8A-4147-A177-3AD203B41FA5}">
                      <a16:colId xmlns:a16="http://schemas.microsoft.com/office/drawing/2014/main" val="3943329580"/>
                    </a:ext>
                  </a:extLst>
                </a:gridCol>
                <a:gridCol w="2037052">
                  <a:extLst>
                    <a:ext uri="{9D8B030D-6E8A-4147-A177-3AD203B41FA5}">
                      <a16:colId xmlns:a16="http://schemas.microsoft.com/office/drawing/2014/main" val="4042487974"/>
                    </a:ext>
                  </a:extLst>
                </a:gridCol>
                <a:gridCol w="2037053">
                  <a:extLst>
                    <a:ext uri="{9D8B030D-6E8A-4147-A177-3AD203B41FA5}">
                      <a16:colId xmlns:a16="http://schemas.microsoft.com/office/drawing/2014/main" val="2314597785"/>
                    </a:ext>
                  </a:extLst>
                </a:gridCol>
                <a:gridCol w="1630783">
                  <a:extLst>
                    <a:ext uri="{9D8B030D-6E8A-4147-A177-3AD203B41FA5}">
                      <a16:colId xmlns:a16="http://schemas.microsoft.com/office/drawing/2014/main" val="3001289435"/>
                    </a:ext>
                  </a:extLst>
                </a:gridCol>
                <a:gridCol w="1630783">
                  <a:extLst>
                    <a:ext uri="{9D8B030D-6E8A-4147-A177-3AD203B41FA5}">
                      <a16:colId xmlns:a16="http://schemas.microsoft.com/office/drawing/2014/main" val="832792308"/>
                    </a:ext>
                  </a:extLst>
                </a:gridCol>
                <a:gridCol w="1226796">
                  <a:extLst>
                    <a:ext uri="{9D8B030D-6E8A-4147-A177-3AD203B41FA5}">
                      <a16:colId xmlns:a16="http://schemas.microsoft.com/office/drawing/2014/main" val="360630672"/>
                    </a:ext>
                  </a:extLst>
                </a:gridCol>
              </a:tblGrid>
              <a:tr h="544238">
                <a:tc rowSpan="2">
                  <a:txBody>
                    <a:bodyPr/>
                    <a:lstStyle/>
                    <a:p>
                      <a:pPr algn="ctr">
                        <a:lnSpc>
                          <a:spcPct val="107000"/>
                        </a:lnSpc>
                        <a:spcAft>
                          <a:spcPts val="0"/>
                        </a:spcAft>
                      </a:pPr>
                      <a:r>
                        <a:rPr lang="tr-TR" sz="1800" b="1" dirty="0">
                          <a:solidFill>
                            <a:srgbClr val="0000CC"/>
                          </a:solidFill>
                          <a:effectLst/>
                          <a:latin typeface="+mn-lt"/>
                        </a:rPr>
                        <a:t>YIL</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800" b="1" dirty="0">
                          <a:solidFill>
                            <a:srgbClr val="FF0000"/>
                          </a:solidFill>
                          <a:effectLst/>
                          <a:latin typeface="+mn-lt"/>
                        </a:rPr>
                        <a:t>BÖLÜM ADI*:</a:t>
                      </a:r>
                      <a:r>
                        <a:rPr lang="tr-TR" sz="1800" b="1" baseline="0"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gridSpan="4">
                  <a:txBody>
                    <a:bodyPr/>
                    <a:lstStyle/>
                    <a:p>
                      <a:pPr algn="ctr"/>
                      <a:r>
                        <a:rPr lang="tr-TR" sz="1800" b="1" dirty="0">
                          <a:solidFill>
                            <a:srgbClr val="3333FF"/>
                          </a:solidFill>
                        </a:rPr>
                        <a:t>MÜLKİYET KORUMA VE GÜVENLİK</a:t>
                      </a:r>
                    </a:p>
                  </a:txBody>
                  <a:tcPr marL="6350" marR="6350" marT="6350" marB="0" anchor="ctr"/>
                </a:tc>
                <a:tc hMerge="1">
                  <a:txBody>
                    <a:bodyPr/>
                    <a:lstStyle/>
                    <a:p>
                      <a:endParaRPr lang="tr-TR"/>
                    </a:p>
                  </a:txBody>
                  <a:tcPr/>
                </a:tc>
                <a:tc hMerge="1">
                  <a:txBody>
                    <a:bodyPr/>
                    <a:lstStyle/>
                    <a:p>
                      <a:endParaRPr lang="tr-TR"/>
                    </a:p>
                  </a:txBody>
                  <a:tcPr/>
                </a:tc>
                <a:tc hMerge="1">
                  <a:txBody>
                    <a:bodyPr/>
                    <a:lstStyle/>
                    <a:p>
                      <a:endParaRPr lang="tr-TR"/>
                    </a:p>
                  </a:txBody>
                  <a:tcPr/>
                </a:tc>
                <a:tc rowSpan="2">
                  <a:txBody>
                    <a:bodyPr/>
                    <a:lstStyle/>
                    <a:p>
                      <a:pPr algn="ctr">
                        <a:lnSpc>
                          <a:spcPct val="107000"/>
                        </a:lnSpc>
                        <a:spcAft>
                          <a:spcPts val="0"/>
                        </a:spcAft>
                      </a:pPr>
                      <a:r>
                        <a:rPr lang="tr-TR" sz="1800" b="1">
                          <a:solidFill>
                            <a:srgbClr val="FF0000"/>
                          </a:solidFill>
                          <a:effectLst/>
                          <a:latin typeface="+mn-lt"/>
                        </a:rPr>
                        <a:t>TOPLAM</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extLst>
                  <a:ext uri="{0D108BD9-81ED-4DB2-BD59-A6C34878D82A}">
                    <a16:rowId xmlns:a16="http://schemas.microsoft.com/office/drawing/2014/main" val="70166921"/>
                  </a:ext>
                </a:extLst>
              </a:tr>
              <a:tr h="553956">
                <a:tc vMerge="1">
                  <a:txBody>
                    <a:bodyPr/>
                    <a:lstStyle/>
                    <a:p>
                      <a:endParaRPr lang="tr-TR"/>
                    </a:p>
                  </a:txBody>
                  <a:tcPr/>
                </a:tc>
                <a:tc>
                  <a:txBody>
                    <a:bodyPr/>
                    <a:lstStyle/>
                    <a:p>
                      <a:pPr algn="ctr">
                        <a:lnSpc>
                          <a:spcPct val="107000"/>
                        </a:lnSpc>
                        <a:spcAft>
                          <a:spcPts val="0"/>
                        </a:spcAft>
                      </a:pPr>
                      <a:r>
                        <a:rPr lang="tr-TR" sz="1800" b="1" dirty="0">
                          <a:solidFill>
                            <a:srgbClr val="FF0000"/>
                          </a:solidFill>
                          <a:effectLst/>
                          <a:latin typeface="+mn-lt"/>
                        </a:rPr>
                        <a:t>Prof. Dr.</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800" b="1" dirty="0">
                          <a:solidFill>
                            <a:srgbClr val="FF0000"/>
                          </a:solidFill>
                          <a:effectLst/>
                          <a:latin typeface="+mn-lt"/>
                        </a:rPr>
                        <a:t>Doç. Dr.</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800" b="1" dirty="0">
                          <a:solidFill>
                            <a:srgbClr val="FF0000"/>
                          </a:solidFill>
                          <a:effectLst/>
                          <a:latin typeface="+mn-lt"/>
                        </a:rPr>
                        <a:t>Dr. </a:t>
                      </a:r>
                      <a:r>
                        <a:rPr lang="tr-TR" sz="1800" b="1" dirty="0" err="1">
                          <a:solidFill>
                            <a:srgbClr val="FF0000"/>
                          </a:solidFill>
                          <a:effectLst/>
                          <a:latin typeface="+mn-lt"/>
                        </a:rPr>
                        <a:t>Öğr</a:t>
                      </a:r>
                      <a:r>
                        <a:rPr lang="tr-TR" sz="1800" b="1" dirty="0">
                          <a:solidFill>
                            <a:srgbClr val="FF0000"/>
                          </a:solidFill>
                          <a:effectLst/>
                          <a:latin typeface="+mn-lt"/>
                        </a:rPr>
                        <a:t>. Üyesi</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800" b="1" dirty="0">
                          <a:solidFill>
                            <a:srgbClr val="FF0000"/>
                          </a:solidFill>
                          <a:effectLst/>
                          <a:latin typeface="+mn-lt"/>
                        </a:rPr>
                        <a:t>Arş. Gör.</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800" b="1" dirty="0" err="1">
                          <a:solidFill>
                            <a:srgbClr val="FF0000"/>
                          </a:solidFill>
                          <a:effectLst/>
                          <a:latin typeface="+mn-lt"/>
                        </a:rPr>
                        <a:t>Öğr</a:t>
                      </a:r>
                      <a:r>
                        <a:rPr lang="tr-TR" sz="1800" b="1" dirty="0">
                          <a:solidFill>
                            <a:srgbClr val="FF0000"/>
                          </a:solidFill>
                          <a:effectLst/>
                          <a:latin typeface="+mn-lt"/>
                        </a:rPr>
                        <a:t>. Gör.</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vMerge="1">
                  <a:txBody>
                    <a:bodyPr/>
                    <a:lstStyle/>
                    <a:p>
                      <a:endParaRPr lang="tr-TR"/>
                    </a:p>
                  </a:txBody>
                  <a:tcPr/>
                </a:tc>
                <a:extLst>
                  <a:ext uri="{0D108BD9-81ED-4DB2-BD59-A6C34878D82A}">
                    <a16:rowId xmlns:a16="http://schemas.microsoft.com/office/drawing/2014/main" val="3474405073"/>
                  </a:ext>
                </a:extLst>
              </a:tr>
              <a:tr h="578253">
                <a:tc>
                  <a:txBody>
                    <a:bodyPr/>
                    <a:lstStyle/>
                    <a:p>
                      <a:pPr algn="ctr">
                        <a:lnSpc>
                          <a:spcPct val="107000"/>
                        </a:lnSpc>
                        <a:spcAft>
                          <a:spcPts val="0"/>
                        </a:spcAft>
                      </a:pPr>
                      <a:r>
                        <a:rPr lang="tr-TR" sz="1600" b="1" dirty="0">
                          <a:solidFill>
                            <a:srgbClr val="0000CC"/>
                          </a:solidFill>
                          <a:effectLst/>
                          <a:latin typeface="+mn-lt"/>
                        </a:rPr>
                        <a:t>2024</a:t>
                      </a:r>
                      <a:endParaRPr lang="tr-TR" sz="1600" b="1" dirty="0">
                        <a:solidFill>
                          <a:srgbClr val="0000CC"/>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endParaRPr lang="tr-TR" sz="1600" b="1" dirty="0">
                        <a:effectLst/>
                        <a:latin typeface="+mn-lt"/>
                        <a:cs typeface="Times New Roman" panose="02020603050405020304" pitchFamily="18" charset="0"/>
                      </a:endParaRPr>
                    </a:p>
                  </a:txBody>
                  <a:tcPr marL="6350" marR="6350" marT="6350" marB="0" anchor="ctr"/>
                </a:tc>
                <a:tc>
                  <a:txBody>
                    <a:bodyPr/>
                    <a:lstStyle/>
                    <a:p>
                      <a:pPr algn="ctr">
                        <a:lnSpc>
                          <a:spcPct val="107000"/>
                        </a:lnSpc>
                      </a:pPr>
                      <a:r>
                        <a:rPr lang="tr-TR" sz="1600" b="1" dirty="0">
                          <a:effectLst/>
                          <a:latin typeface="+mn-lt"/>
                          <a:cs typeface="Times New Roman" panose="02020603050405020304" pitchFamily="18" charset="0"/>
                        </a:rPr>
                        <a:t>1</a:t>
                      </a:r>
                    </a:p>
                  </a:txBody>
                  <a:tcPr marL="6350" marR="6350" marT="6350" marB="0" anchor="ctr"/>
                </a:tc>
                <a:tc>
                  <a:txBody>
                    <a:bodyPr/>
                    <a:lstStyle/>
                    <a:p>
                      <a:pPr algn="ctr">
                        <a:lnSpc>
                          <a:spcPct val="107000"/>
                        </a:lnSpc>
                      </a:pPr>
                      <a:endParaRPr lang="tr-TR" sz="1600" b="1" dirty="0">
                        <a:effectLst/>
                        <a:latin typeface="+mn-lt"/>
                        <a:cs typeface="Times New Roman" panose="02020603050405020304" pitchFamily="18" charset="0"/>
                      </a:endParaRPr>
                    </a:p>
                  </a:txBody>
                  <a:tcPr marL="9525" marR="9525" marT="9525" marB="0" anchor="ctr"/>
                </a:tc>
                <a:tc>
                  <a:txBody>
                    <a:bodyPr/>
                    <a:lstStyle/>
                    <a:p>
                      <a:pPr algn="ctr">
                        <a:lnSpc>
                          <a:spcPct val="107000"/>
                        </a:lnSpc>
                      </a:pPr>
                      <a:endParaRPr lang="tr-TR" sz="1600" b="1" dirty="0">
                        <a:effectLst/>
                        <a:latin typeface="+mn-lt"/>
                        <a:cs typeface="Times New Roman" panose="02020603050405020304" pitchFamily="18" charset="0"/>
                      </a:endParaRPr>
                    </a:p>
                  </a:txBody>
                  <a:tcPr marL="9525" marR="9525" marT="9525" marB="0" anchor="ctr"/>
                </a:tc>
                <a:tc>
                  <a:txBody>
                    <a:bodyPr/>
                    <a:lstStyle/>
                    <a:p>
                      <a:pPr algn="ctr">
                        <a:lnSpc>
                          <a:spcPct val="107000"/>
                        </a:lnSpc>
                      </a:pPr>
                      <a:r>
                        <a:rPr lang="tr-TR" sz="1600" b="1" dirty="0">
                          <a:effectLst/>
                          <a:latin typeface="+mn-lt"/>
                          <a:cs typeface="Times New Roman" panose="02020603050405020304" pitchFamily="18" charset="0"/>
                        </a:rPr>
                        <a:t>5</a:t>
                      </a:r>
                    </a:p>
                  </a:txBody>
                  <a:tcPr marL="9525" marR="9525" marT="9525" marB="0" anchor="ctr"/>
                </a:tc>
                <a:tc>
                  <a:txBody>
                    <a:bodyPr/>
                    <a:lstStyle/>
                    <a:p>
                      <a:pPr algn="ctr">
                        <a:lnSpc>
                          <a:spcPct val="107000"/>
                        </a:lnSpc>
                      </a:pPr>
                      <a:r>
                        <a:rPr lang="tr-TR" sz="1600" b="1" dirty="0">
                          <a:effectLst/>
                          <a:latin typeface="+mn-lt"/>
                          <a:cs typeface="Times New Roman" panose="02020603050405020304" pitchFamily="18" charset="0"/>
                        </a:rPr>
                        <a:t>6</a:t>
                      </a:r>
                    </a:p>
                  </a:txBody>
                  <a:tcPr marL="9525" marR="9525" marT="9525" marB="0" anchor="ctr"/>
                </a:tc>
                <a:extLst>
                  <a:ext uri="{0D108BD9-81ED-4DB2-BD59-A6C34878D82A}">
                    <a16:rowId xmlns:a16="http://schemas.microsoft.com/office/drawing/2014/main" val="2227389024"/>
                  </a:ext>
                </a:extLst>
              </a:tr>
              <a:tr h="553956">
                <a:tc>
                  <a:txBody>
                    <a:bodyPr/>
                    <a:lstStyle/>
                    <a:p>
                      <a:pPr algn="ctr">
                        <a:lnSpc>
                          <a:spcPct val="107000"/>
                        </a:lnSpc>
                        <a:spcAft>
                          <a:spcPts val="0"/>
                        </a:spcAft>
                      </a:pPr>
                      <a:r>
                        <a:rPr lang="tr-TR" sz="1600" b="1" dirty="0">
                          <a:solidFill>
                            <a:srgbClr val="0000CC"/>
                          </a:solidFill>
                          <a:effectLst/>
                          <a:latin typeface="+mn-lt"/>
                        </a:rPr>
                        <a:t>2025</a:t>
                      </a:r>
                    </a:p>
                  </a:txBody>
                  <a:tcPr marL="6350" marR="6350" marT="6350" marB="0" anchor="ctr"/>
                </a:tc>
                <a:tc>
                  <a:txBody>
                    <a:bodyPr/>
                    <a:lstStyle/>
                    <a:p>
                      <a:pPr algn="ctr">
                        <a:lnSpc>
                          <a:spcPct val="107000"/>
                        </a:lnSpc>
                        <a:spcAft>
                          <a:spcPts val="0"/>
                        </a:spcAft>
                      </a:pPr>
                      <a:r>
                        <a:rPr lang="tr-TR" sz="1600" b="1">
                          <a:effectLst/>
                          <a:latin typeface="+mn-lt"/>
                        </a:rPr>
                        <a:t> </a:t>
                      </a:r>
                      <a:endParaRPr lang="tr-TR" sz="1600" b="1">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600" b="1" dirty="0">
                          <a:effectLst/>
                          <a:latin typeface="+mn-lt"/>
                          <a:ea typeface="Calibri" panose="020F0502020204030204" pitchFamily="34" charset="0"/>
                          <a:cs typeface="Times New Roman" panose="02020603050405020304" pitchFamily="18" charset="0"/>
                        </a:rPr>
                        <a:t>1</a:t>
                      </a:r>
                    </a:p>
                  </a:txBody>
                  <a:tcPr marL="6350" marR="6350" marT="6350" marB="0" anchor="ctr"/>
                </a:tc>
                <a:tc>
                  <a:txBody>
                    <a:bodyPr/>
                    <a:lstStyle/>
                    <a:p>
                      <a:pPr algn="ctr">
                        <a:lnSpc>
                          <a:spcPct val="107000"/>
                        </a:lnSpc>
                        <a:spcAft>
                          <a:spcPts val="0"/>
                        </a:spcAft>
                      </a:pPr>
                      <a:r>
                        <a:rPr lang="tr-TR" sz="1600" b="1" dirty="0">
                          <a:effectLst/>
                          <a:latin typeface="+mn-lt"/>
                        </a:rPr>
                        <a:t> </a:t>
                      </a:r>
                      <a:endParaRPr lang="tr-TR" sz="1600" b="1"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endParaRPr lang="tr-TR" sz="1600" b="1"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600" b="1" dirty="0">
                          <a:effectLst/>
                          <a:latin typeface="+mn-lt"/>
                        </a:rPr>
                        <a:t>5</a:t>
                      </a:r>
                      <a:endParaRPr lang="tr-TR" sz="1600" b="1"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600" b="1" dirty="0">
                          <a:effectLst/>
                          <a:latin typeface="+mn-lt"/>
                        </a:rPr>
                        <a:t>6</a:t>
                      </a:r>
                      <a:endParaRPr lang="tr-TR" sz="1600" b="1"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251189526"/>
                  </a:ext>
                </a:extLst>
              </a:tr>
              <a:tr h="553956">
                <a:tc>
                  <a:txBody>
                    <a:bodyPr/>
                    <a:lstStyle/>
                    <a:p>
                      <a:pPr algn="ctr">
                        <a:lnSpc>
                          <a:spcPct val="107000"/>
                        </a:lnSpc>
                        <a:spcAft>
                          <a:spcPts val="0"/>
                        </a:spcAft>
                      </a:pPr>
                      <a:r>
                        <a:rPr lang="tr-TR" sz="1600" b="1" dirty="0">
                          <a:solidFill>
                            <a:srgbClr val="FF0000"/>
                          </a:solidFill>
                          <a:effectLst/>
                          <a:latin typeface="+mn-lt"/>
                        </a:rPr>
                        <a:t>TOPLAM</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600" b="1" dirty="0">
                          <a:effectLst/>
                          <a:latin typeface="+mn-lt"/>
                        </a:rPr>
                        <a:t> </a:t>
                      </a:r>
                      <a:endParaRPr lang="tr-TR" sz="1600" b="1"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600" b="1" dirty="0">
                          <a:effectLst/>
                          <a:latin typeface="+mn-lt"/>
                        </a:rPr>
                        <a:t>1</a:t>
                      </a:r>
                      <a:endParaRPr lang="tr-TR" sz="1600" b="1"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endParaRPr lang="tr-TR" sz="1600" b="1"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endParaRPr lang="tr-TR" sz="1600" b="1"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600" b="1" dirty="0">
                          <a:effectLst/>
                          <a:latin typeface="+mn-lt"/>
                          <a:ea typeface="Calibri" panose="020F0502020204030204" pitchFamily="34" charset="0"/>
                          <a:cs typeface="Times New Roman" panose="02020603050405020304" pitchFamily="18" charset="0"/>
                        </a:rPr>
                        <a:t>5</a:t>
                      </a:r>
                    </a:p>
                  </a:txBody>
                  <a:tcPr marL="9525" marR="9525" marT="9525" marB="0" anchor="ctr"/>
                </a:tc>
                <a:tc>
                  <a:txBody>
                    <a:bodyPr/>
                    <a:lstStyle/>
                    <a:p>
                      <a:pPr algn="ctr">
                        <a:lnSpc>
                          <a:spcPct val="107000"/>
                        </a:lnSpc>
                        <a:spcAft>
                          <a:spcPts val="0"/>
                        </a:spcAft>
                      </a:pPr>
                      <a:r>
                        <a:rPr lang="tr-TR" sz="1600" b="1" dirty="0">
                          <a:effectLst/>
                          <a:latin typeface="+mn-lt"/>
                          <a:ea typeface="Calibri" panose="020F0502020204030204" pitchFamily="34" charset="0"/>
                          <a:cs typeface="Times New Roman" panose="02020603050405020304" pitchFamily="18" charset="0"/>
                        </a:rPr>
                        <a:t>6</a:t>
                      </a:r>
                    </a:p>
                  </a:txBody>
                  <a:tcPr marL="9525" marR="9525" marT="9525" marB="0" anchor="ctr"/>
                </a:tc>
                <a:extLst>
                  <a:ext uri="{0D108BD9-81ED-4DB2-BD59-A6C34878D82A}">
                    <a16:rowId xmlns:a16="http://schemas.microsoft.com/office/drawing/2014/main" val="205857618"/>
                  </a:ext>
                </a:extLst>
              </a:tr>
            </a:tbl>
          </a:graphicData>
        </a:graphic>
      </p:graphicFrame>
      <p:sp>
        <p:nvSpPr>
          <p:cNvPr id="7" name="Metin kutusu 6"/>
          <p:cNvSpPr txBox="1"/>
          <p:nvPr/>
        </p:nvSpPr>
        <p:spPr>
          <a:xfrm>
            <a:off x="426554" y="6004548"/>
            <a:ext cx="7751911" cy="276999"/>
          </a:xfrm>
          <a:prstGeom prst="rect">
            <a:avLst/>
          </a:prstGeom>
          <a:noFill/>
        </p:spPr>
        <p:txBody>
          <a:bodyPr wrap="square" rtlCol="0">
            <a:spAutoFit/>
          </a:bodyPr>
          <a:lstStyle/>
          <a:p>
            <a:r>
              <a:rPr lang="tr-TR" sz="1200" b="1" i="1" dirty="0">
                <a:solidFill>
                  <a:srgbClr val="C00000"/>
                </a:solidFill>
              </a:rPr>
              <a:t>* Her Bölüm için ayrı tablo yapabilirsiniz.</a:t>
            </a:r>
          </a:p>
        </p:txBody>
      </p:sp>
    </p:spTree>
    <p:extLst>
      <p:ext uri="{BB962C8B-B14F-4D97-AF65-F5344CB8AC3E}">
        <p14:creationId xmlns:p14="http://schemas.microsoft.com/office/powerpoint/2010/main" val="390038169"/>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8170D20-1877-9988-2875-037564C6D3A9}"/>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2A7AE5E0-1391-C931-023E-B18D3982EA26}"/>
              </a:ext>
            </a:extLst>
          </p:cNvPr>
          <p:cNvSpPr>
            <a:spLocks noGrp="1"/>
          </p:cNvSpPr>
          <p:nvPr>
            <p:ph type="title"/>
          </p:nvPr>
        </p:nvSpPr>
        <p:spPr>
          <a:xfrm>
            <a:off x="646546" y="638354"/>
            <a:ext cx="10342944" cy="903435"/>
          </a:xfrm>
        </p:spPr>
        <p:txBody>
          <a:bodyPr>
            <a:noAutofit/>
          </a:bodyPr>
          <a:lstStyle/>
          <a:p>
            <a:pPr algn="ctr"/>
            <a:r>
              <a:rPr lang="tr-TR" sz="2000" b="1" dirty="0">
                <a:solidFill>
                  <a:srgbClr val="FF0000"/>
                </a:solidFill>
                <a:latin typeface="+mn-lt"/>
              </a:rPr>
              <a:t>AKADEMİK PERSONEL SAYISI (BÖLÜMLERE GÖRE DAĞILIMI)</a:t>
            </a:r>
            <a:br>
              <a:rPr lang="tr-TR" sz="2000" b="1" dirty="0">
                <a:solidFill>
                  <a:srgbClr val="FF0000"/>
                </a:solidFill>
                <a:latin typeface="+mn-lt"/>
              </a:rPr>
            </a:br>
            <a:r>
              <a:rPr lang="tr-TR" sz="2000" b="1" i="1" dirty="0">
                <a:solidFill>
                  <a:srgbClr val="0000CC"/>
                </a:solidFill>
                <a:latin typeface="+mn-lt"/>
              </a:rPr>
              <a:t>(Her bir bölüm için ayrı ayrı tablo hazırlayınız lütfen.)</a:t>
            </a:r>
            <a:endParaRPr lang="tr-TR" sz="2000" i="1" dirty="0">
              <a:solidFill>
                <a:srgbClr val="0000CC"/>
              </a:solidFill>
            </a:endParaRPr>
          </a:p>
        </p:txBody>
      </p:sp>
      <p:sp>
        <p:nvSpPr>
          <p:cNvPr id="3" name="Veri Yer Tutucusu 2">
            <a:extLst>
              <a:ext uri="{FF2B5EF4-FFF2-40B4-BE49-F238E27FC236}">
                <a16:creationId xmlns:a16="http://schemas.microsoft.com/office/drawing/2014/main" id="{BE243B6D-B410-8572-A151-3A617028C6A2}"/>
              </a:ext>
            </a:extLst>
          </p:cNvPr>
          <p:cNvSpPr>
            <a:spLocks noGrp="1"/>
          </p:cNvSpPr>
          <p:nvPr>
            <p:ph type="dt" sz="half" idx="10"/>
          </p:nvPr>
        </p:nvSpPr>
        <p:spPr/>
        <p:txBody>
          <a:bodyPr/>
          <a:lstStyle/>
          <a:p>
            <a:fld id="{D85FDA8C-93E6-4C6D-BD38-60FE6FF68D18}" type="datetime1">
              <a:rPr lang="tr-TR" smtClean="0"/>
              <a:pPr/>
              <a:t>13.01.2026</a:t>
            </a:fld>
            <a:endParaRPr lang="tr-TR"/>
          </a:p>
        </p:txBody>
      </p:sp>
      <p:sp>
        <p:nvSpPr>
          <p:cNvPr id="5" name="Slayt Numarası Yer Tutucusu 4">
            <a:extLst>
              <a:ext uri="{FF2B5EF4-FFF2-40B4-BE49-F238E27FC236}">
                <a16:creationId xmlns:a16="http://schemas.microsoft.com/office/drawing/2014/main" id="{16E228F3-BFF6-8336-6623-927DA257AAFB}"/>
              </a:ext>
            </a:extLst>
          </p:cNvPr>
          <p:cNvSpPr>
            <a:spLocks noGrp="1"/>
          </p:cNvSpPr>
          <p:nvPr>
            <p:ph type="sldNum" sz="quarter" idx="12"/>
          </p:nvPr>
        </p:nvSpPr>
        <p:spPr/>
        <p:txBody>
          <a:bodyPr/>
          <a:lstStyle/>
          <a:p>
            <a:fld id="{15D42E69-0B45-4D6A-BDA9-8F9042B0111B}" type="slidenum">
              <a:rPr lang="tr-TR" smtClean="0"/>
              <a:pPr/>
              <a:t>13</a:t>
            </a:fld>
            <a:endParaRPr lang="tr-TR"/>
          </a:p>
        </p:txBody>
      </p:sp>
      <p:graphicFrame>
        <p:nvGraphicFramePr>
          <p:cNvPr id="6" name="Tablo 5">
            <a:extLst>
              <a:ext uri="{FF2B5EF4-FFF2-40B4-BE49-F238E27FC236}">
                <a16:creationId xmlns:a16="http://schemas.microsoft.com/office/drawing/2014/main" id="{FB4675DB-B506-3077-56D4-A4A183C9F497}"/>
              </a:ext>
            </a:extLst>
          </p:cNvPr>
          <p:cNvGraphicFramePr>
            <a:graphicFrameLocks noGrp="1"/>
          </p:cNvGraphicFramePr>
          <p:nvPr>
            <p:extLst>
              <p:ext uri="{D42A27DB-BD31-4B8C-83A1-F6EECF244321}">
                <p14:modId xmlns:p14="http://schemas.microsoft.com/office/powerpoint/2010/main" val="4112596600"/>
              </p:ext>
            </p:extLst>
          </p:nvPr>
        </p:nvGraphicFramePr>
        <p:xfrm>
          <a:off x="535705" y="2145451"/>
          <a:ext cx="11212347" cy="2784359"/>
        </p:xfrm>
        <a:graphic>
          <a:graphicData uri="http://schemas.openxmlformats.org/drawingml/2006/table">
            <a:tbl>
              <a:tblPr>
                <a:tableStyleId>{BC89EF96-8CEA-46FF-86C4-4CE0E7609802}</a:tableStyleId>
              </a:tblPr>
              <a:tblGrid>
                <a:gridCol w="1222231">
                  <a:extLst>
                    <a:ext uri="{9D8B030D-6E8A-4147-A177-3AD203B41FA5}">
                      <a16:colId xmlns:a16="http://schemas.microsoft.com/office/drawing/2014/main" val="2374852142"/>
                    </a:ext>
                  </a:extLst>
                </a:gridCol>
                <a:gridCol w="1427649">
                  <a:extLst>
                    <a:ext uri="{9D8B030D-6E8A-4147-A177-3AD203B41FA5}">
                      <a16:colId xmlns:a16="http://schemas.microsoft.com/office/drawing/2014/main" val="3943329580"/>
                    </a:ext>
                  </a:extLst>
                </a:gridCol>
                <a:gridCol w="2037052">
                  <a:extLst>
                    <a:ext uri="{9D8B030D-6E8A-4147-A177-3AD203B41FA5}">
                      <a16:colId xmlns:a16="http://schemas.microsoft.com/office/drawing/2014/main" val="4042487974"/>
                    </a:ext>
                  </a:extLst>
                </a:gridCol>
                <a:gridCol w="2037053">
                  <a:extLst>
                    <a:ext uri="{9D8B030D-6E8A-4147-A177-3AD203B41FA5}">
                      <a16:colId xmlns:a16="http://schemas.microsoft.com/office/drawing/2014/main" val="2314597785"/>
                    </a:ext>
                  </a:extLst>
                </a:gridCol>
                <a:gridCol w="1630783">
                  <a:extLst>
                    <a:ext uri="{9D8B030D-6E8A-4147-A177-3AD203B41FA5}">
                      <a16:colId xmlns:a16="http://schemas.microsoft.com/office/drawing/2014/main" val="3001289435"/>
                    </a:ext>
                  </a:extLst>
                </a:gridCol>
                <a:gridCol w="1630783">
                  <a:extLst>
                    <a:ext uri="{9D8B030D-6E8A-4147-A177-3AD203B41FA5}">
                      <a16:colId xmlns:a16="http://schemas.microsoft.com/office/drawing/2014/main" val="832792308"/>
                    </a:ext>
                  </a:extLst>
                </a:gridCol>
                <a:gridCol w="1226796">
                  <a:extLst>
                    <a:ext uri="{9D8B030D-6E8A-4147-A177-3AD203B41FA5}">
                      <a16:colId xmlns:a16="http://schemas.microsoft.com/office/drawing/2014/main" val="360630672"/>
                    </a:ext>
                  </a:extLst>
                </a:gridCol>
              </a:tblGrid>
              <a:tr h="544238">
                <a:tc rowSpan="2">
                  <a:txBody>
                    <a:bodyPr/>
                    <a:lstStyle/>
                    <a:p>
                      <a:pPr algn="ctr">
                        <a:lnSpc>
                          <a:spcPct val="107000"/>
                        </a:lnSpc>
                        <a:spcAft>
                          <a:spcPts val="0"/>
                        </a:spcAft>
                      </a:pPr>
                      <a:r>
                        <a:rPr lang="tr-TR" sz="1800" b="1" dirty="0">
                          <a:solidFill>
                            <a:srgbClr val="0000CC"/>
                          </a:solidFill>
                          <a:effectLst/>
                          <a:latin typeface="+mn-lt"/>
                        </a:rPr>
                        <a:t>YIL</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800" b="1" dirty="0">
                          <a:solidFill>
                            <a:srgbClr val="FF0000"/>
                          </a:solidFill>
                          <a:effectLst/>
                          <a:latin typeface="+mn-lt"/>
                        </a:rPr>
                        <a:t>BÖLÜM ADI*:</a:t>
                      </a:r>
                      <a:r>
                        <a:rPr lang="tr-TR" sz="1800" b="1" baseline="0"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gridSpan="4">
                  <a:txBody>
                    <a:bodyPr/>
                    <a:lstStyle/>
                    <a:p>
                      <a:pPr algn="ctr"/>
                      <a:r>
                        <a:rPr lang="tr-TR" sz="1800" b="1" dirty="0">
                          <a:solidFill>
                            <a:srgbClr val="3333FF"/>
                          </a:solidFill>
                        </a:rPr>
                        <a:t>HUKUK</a:t>
                      </a:r>
                    </a:p>
                  </a:txBody>
                  <a:tcPr marL="6350" marR="6350" marT="6350" marB="0" anchor="ctr"/>
                </a:tc>
                <a:tc hMerge="1">
                  <a:txBody>
                    <a:bodyPr/>
                    <a:lstStyle/>
                    <a:p>
                      <a:endParaRPr lang="tr-TR"/>
                    </a:p>
                  </a:txBody>
                  <a:tcPr/>
                </a:tc>
                <a:tc hMerge="1">
                  <a:txBody>
                    <a:bodyPr/>
                    <a:lstStyle/>
                    <a:p>
                      <a:endParaRPr lang="tr-TR"/>
                    </a:p>
                  </a:txBody>
                  <a:tcPr/>
                </a:tc>
                <a:tc hMerge="1">
                  <a:txBody>
                    <a:bodyPr/>
                    <a:lstStyle/>
                    <a:p>
                      <a:endParaRPr lang="tr-TR"/>
                    </a:p>
                  </a:txBody>
                  <a:tcPr/>
                </a:tc>
                <a:tc rowSpan="2">
                  <a:txBody>
                    <a:bodyPr/>
                    <a:lstStyle/>
                    <a:p>
                      <a:pPr algn="ctr">
                        <a:lnSpc>
                          <a:spcPct val="107000"/>
                        </a:lnSpc>
                        <a:spcAft>
                          <a:spcPts val="0"/>
                        </a:spcAft>
                      </a:pPr>
                      <a:r>
                        <a:rPr lang="tr-TR" sz="1800" b="1">
                          <a:solidFill>
                            <a:srgbClr val="FF0000"/>
                          </a:solidFill>
                          <a:effectLst/>
                          <a:latin typeface="+mn-lt"/>
                        </a:rPr>
                        <a:t>TOPLAM</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extLst>
                  <a:ext uri="{0D108BD9-81ED-4DB2-BD59-A6C34878D82A}">
                    <a16:rowId xmlns:a16="http://schemas.microsoft.com/office/drawing/2014/main" val="70166921"/>
                  </a:ext>
                </a:extLst>
              </a:tr>
              <a:tr h="553956">
                <a:tc vMerge="1">
                  <a:txBody>
                    <a:bodyPr/>
                    <a:lstStyle/>
                    <a:p>
                      <a:endParaRPr lang="tr-TR"/>
                    </a:p>
                  </a:txBody>
                  <a:tcPr/>
                </a:tc>
                <a:tc>
                  <a:txBody>
                    <a:bodyPr/>
                    <a:lstStyle/>
                    <a:p>
                      <a:pPr algn="ctr">
                        <a:lnSpc>
                          <a:spcPct val="107000"/>
                        </a:lnSpc>
                        <a:spcAft>
                          <a:spcPts val="0"/>
                        </a:spcAft>
                      </a:pPr>
                      <a:r>
                        <a:rPr lang="tr-TR" sz="1800" b="1" dirty="0">
                          <a:solidFill>
                            <a:srgbClr val="FF0000"/>
                          </a:solidFill>
                          <a:effectLst/>
                          <a:latin typeface="+mn-lt"/>
                        </a:rPr>
                        <a:t>Prof. Dr.</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800" b="1" dirty="0">
                          <a:solidFill>
                            <a:srgbClr val="FF0000"/>
                          </a:solidFill>
                          <a:effectLst/>
                          <a:latin typeface="+mn-lt"/>
                        </a:rPr>
                        <a:t>Doç. Dr.</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800" b="1" dirty="0">
                          <a:solidFill>
                            <a:srgbClr val="FF0000"/>
                          </a:solidFill>
                          <a:effectLst/>
                          <a:latin typeface="+mn-lt"/>
                        </a:rPr>
                        <a:t>Dr. </a:t>
                      </a:r>
                      <a:r>
                        <a:rPr lang="tr-TR" sz="1800" b="1" dirty="0" err="1">
                          <a:solidFill>
                            <a:srgbClr val="FF0000"/>
                          </a:solidFill>
                          <a:effectLst/>
                          <a:latin typeface="+mn-lt"/>
                        </a:rPr>
                        <a:t>Öğr</a:t>
                      </a:r>
                      <a:r>
                        <a:rPr lang="tr-TR" sz="1800" b="1" dirty="0">
                          <a:solidFill>
                            <a:srgbClr val="FF0000"/>
                          </a:solidFill>
                          <a:effectLst/>
                          <a:latin typeface="+mn-lt"/>
                        </a:rPr>
                        <a:t>. Üyesi</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800" b="1" dirty="0">
                          <a:solidFill>
                            <a:srgbClr val="FF0000"/>
                          </a:solidFill>
                          <a:effectLst/>
                          <a:latin typeface="+mn-lt"/>
                        </a:rPr>
                        <a:t>Arş. Gör.</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800" b="1" dirty="0" err="1">
                          <a:solidFill>
                            <a:srgbClr val="FF0000"/>
                          </a:solidFill>
                          <a:effectLst/>
                          <a:latin typeface="+mn-lt"/>
                        </a:rPr>
                        <a:t>Öğr</a:t>
                      </a:r>
                      <a:r>
                        <a:rPr lang="tr-TR" sz="1800" b="1" dirty="0">
                          <a:solidFill>
                            <a:srgbClr val="FF0000"/>
                          </a:solidFill>
                          <a:effectLst/>
                          <a:latin typeface="+mn-lt"/>
                        </a:rPr>
                        <a:t>. Gör.</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vMerge="1">
                  <a:txBody>
                    <a:bodyPr/>
                    <a:lstStyle/>
                    <a:p>
                      <a:endParaRPr lang="tr-TR"/>
                    </a:p>
                  </a:txBody>
                  <a:tcPr/>
                </a:tc>
                <a:extLst>
                  <a:ext uri="{0D108BD9-81ED-4DB2-BD59-A6C34878D82A}">
                    <a16:rowId xmlns:a16="http://schemas.microsoft.com/office/drawing/2014/main" val="3474405073"/>
                  </a:ext>
                </a:extLst>
              </a:tr>
              <a:tr h="578253">
                <a:tc>
                  <a:txBody>
                    <a:bodyPr/>
                    <a:lstStyle/>
                    <a:p>
                      <a:pPr algn="ctr">
                        <a:lnSpc>
                          <a:spcPct val="107000"/>
                        </a:lnSpc>
                        <a:spcAft>
                          <a:spcPts val="0"/>
                        </a:spcAft>
                      </a:pPr>
                      <a:r>
                        <a:rPr lang="tr-TR" sz="1200" b="1" dirty="0">
                          <a:solidFill>
                            <a:srgbClr val="0000CC"/>
                          </a:solidFill>
                          <a:effectLst/>
                          <a:latin typeface="+mn-lt"/>
                        </a:rPr>
                        <a:t>2024</a:t>
                      </a:r>
                      <a:endParaRPr lang="tr-TR" sz="1200" b="1" dirty="0">
                        <a:solidFill>
                          <a:srgbClr val="0000CC"/>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endParaRPr lang="tr-TR" sz="1200" b="1" dirty="0">
                        <a:effectLst/>
                        <a:latin typeface="+mn-lt"/>
                        <a:cs typeface="Times New Roman" panose="02020603050405020304" pitchFamily="18" charset="0"/>
                      </a:endParaRPr>
                    </a:p>
                  </a:txBody>
                  <a:tcPr marL="6350" marR="6350" marT="6350" marB="0" anchor="ctr"/>
                </a:tc>
                <a:tc>
                  <a:txBody>
                    <a:bodyPr/>
                    <a:lstStyle/>
                    <a:p>
                      <a:pPr algn="ctr">
                        <a:lnSpc>
                          <a:spcPct val="107000"/>
                        </a:lnSpc>
                      </a:pPr>
                      <a:endParaRPr lang="tr-TR" sz="1200" b="1" dirty="0">
                        <a:effectLst/>
                        <a:latin typeface="+mn-lt"/>
                        <a:cs typeface="Times New Roman" panose="02020603050405020304" pitchFamily="18" charset="0"/>
                      </a:endParaRPr>
                    </a:p>
                  </a:txBody>
                  <a:tcPr marL="6350" marR="6350" marT="6350" marB="0" anchor="ctr"/>
                </a:tc>
                <a:tc>
                  <a:txBody>
                    <a:bodyPr/>
                    <a:lstStyle/>
                    <a:p>
                      <a:pPr algn="ctr">
                        <a:lnSpc>
                          <a:spcPct val="107000"/>
                        </a:lnSpc>
                      </a:pPr>
                      <a:endParaRPr lang="tr-TR" sz="1200" b="1" dirty="0">
                        <a:effectLst/>
                        <a:latin typeface="+mn-lt"/>
                        <a:cs typeface="Times New Roman" panose="02020603050405020304" pitchFamily="18" charset="0"/>
                      </a:endParaRPr>
                    </a:p>
                  </a:txBody>
                  <a:tcPr marL="9525" marR="9525" marT="9525" marB="0" anchor="ctr"/>
                </a:tc>
                <a:tc>
                  <a:txBody>
                    <a:bodyPr/>
                    <a:lstStyle/>
                    <a:p>
                      <a:pPr algn="ctr">
                        <a:lnSpc>
                          <a:spcPct val="107000"/>
                        </a:lnSpc>
                      </a:pPr>
                      <a:endParaRPr lang="tr-TR" sz="1200" b="1" dirty="0">
                        <a:effectLst/>
                        <a:latin typeface="+mn-lt"/>
                        <a:cs typeface="Times New Roman" panose="02020603050405020304" pitchFamily="18" charset="0"/>
                      </a:endParaRPr>
                    </a:p>
                  </a:txBody>
                  <a:tcPr marL="9525" marR="9525" marT="9525" marB="0" anchor="ctr"/>
                </a:tc>
                <a:tc>
                  <a:txBody>
                    <a:bodyPr/>
                    <a:lstStyle/>
                    <a:p>
                      <a:pPr algn="ctr">
                        <a:lnSpc>
                          <a:spcPct val="107000"/>
                        </a:lnSpc>
                      </a:pPr>
                      <a:r>
                        <a:rPr lang="tr-TR" sz="1600" b="1" dirty="0">
                          <a:effectLst/>
                          <a:latin typeface="+mn-lt"/>
                          <a:cs typeface="Times New Roman" panose="02020603050405020304" pitchFamily="18" charset="0"/>
                        </a:rPr>
                        <a:t>3</a:t>
                      </a:r>
                    </a:p>
                  </a:txBody>
                  <a:tcPr marL="9525" marR="9525" marT="9525" marB="0" anchor="ctr"/>
                </a:tc>
                <a:tc>
                  <a:txBody>
                    <a:bodyPr/>
                    <a:lstStyle/>
                    <a:p>
                      <a:pPr algn="ctr">
                        <a:lnSpc>
                          <a:spcPct val="107000"/>
                        </a:lnSpc>
                      </a:pPr>
                      <a:r>
                        <a:rPr lang="tr-TR" sz="1600" b="1" dirty="0">
                          <a:effectLst/>
                          <a:latin typeface="+mn-lt"/>
                          <a:cs typeface="Times New Roman" panose="02020603050405020304" pitchFamily="18" charset="0"/>
                        </a:rPr>
                        <a:t>3</a:t>
                      </a:r>
                    </a:p>
                  </a:txBody>
                  <a:tcPr marL="9525" marR="9525" marT="9525" marB="0" anchor="ctr"/>
                </a:tc>
                <a:extLst>
                  <a:ext uri="{0D108BD9-81ED-4DB2-BD59-A6C34878D82A}">
                    <a16:rowId xmlns:a16="http://schemas.microsoft.com/office/drawing/2014/main" val="2227389024"/>
                  </a:ext>
                </a:extLst>
              </a:tr>
              <a:tr h="553956">
                <a:tc>
                  <a:txBody>
                    <a:bodyPr/>
                    <a:lstStyle/>
                    <a:p>
                      <a:pPr algn="ctr">
                        <a:lnSpc>
                          <a:spcPct val="107000"/>
                        </a:lnSpc>
                        <a:spcAft>
                          <a:spcPts val="0"/>
                        </a:spcAft>
                      </a:pPr>
                      <a:r>
                        <a:rPr lang="tr-TR" sz="1200" b="1" dirty="0">
                          <a:solidFill>
                            <a:srgbClr val="0000CC"/>
                          </a:solidFill>
                          <a:effectLst/>
                          <a:latin typeface="+mn-lt"/>
                        </a:rPr>
                        <a:t>2025</a:t>
                      </a:r>
                    </a:p>
                  </a:txBody>
                  <a:tcPr marL="6350" marR="6350" marT="6350" marB="0" anchor="ctr"/>
                </a:tc>
                <a:tc>
                  <a:txBody>
                    <a:bodyPr/>
                    <a:lstStyle/>
                    <a:p>
                      <a:pPr algn="ctr">
                        <a:lnSpc>
                          <a:spcPct val="107000"/>
                        </a:lnSpc>
                        <a:spcAft>
                          <a:spcPts val="0"/>
                        </a:spcAft>
                      </a:pPr>
                      <a:r>
                        <a:rPr lang="tr-TR" sz="1200" b="1" dirty="0">
                          <a:effectLst/>
                          <a:latin typeface="+mn-lt"/>
                        </a:rPr>
                        <a:t> </a:t>
                      </a:r>
                      <a:endParaRPr lang="tr-TR" sz="1200" b="1"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endParaRPr lang="tr-TR" sz="1200" b="1"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endParaRPr lang="tr-TR" sz="1200" b="1"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200" b="1" dirty="0">
                          <a:effectLst/>
                          <a:latin typeface="+mn-lt"/>
                        </a:rPr>
                        <a:t> </a:t>
                      </a:r>
                      <a:endParaRPr lang="tr-TR" sz="1200" b="1"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600" b="1" dirty="0">
                          <a:effectLst/>
                          <a:latin typeface="+mn-lt"/>
                          <a:ea typeface="Calibri" panose="020F0502020204030204" pitchFamily="34" charset="0"/>
                          <a:cs typeface="Times New Roman" panose="02020603050405020304" pitchFamily="18" charset="0"/>
                        </a:rPr>
                        <a:t>3</a:t>
                      </a:r>
                    </a:p>
                  </a:txBody>
                  <a:tcPr marL="9525" marR="9525" marT="9525" marB="0" anchor="ctr"/>
                </a:tc>
                <a:tc>
                  <a:txBody>
                    <a:bodyPr/>
                    <a:lstStyle/>
                    <a:p>
                      <a:pPr algn="ctr">
                        <a:lnSpc>
                          <a:spcPct val="107000"/>
                        </a:lnSpc>
                        <a:spcAft>
                          <a:spcPts val="0"/>
                        </a:spcAft>
                      </a:pPr>
                      <a:r>
                        <a:rPr lang="tr-TR" sz="1600" b="1" dirty="0">
                          <a:effectLst/>
                          <a:latin typeface="+mn-lt"/>
                        </a:rPr>
                        <a:t>3</a:t>
                      </a:r>
                      <a:endParaRPr lang="tr-TR" sz="1600" b="1"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251189526"/>
                  </a:ext>
                </a:extLst>
              </a:tr>
              <a:tr h="553956">
                <a:tc>
                  <a:txBody>
                    <a:bodyPr/>
                    <a:lstStyle/>
                    <a:p>
                      <a:pPr algn="ctr">
                        <a:lnSpc>
                          <a:spcPct val="107000"/>
                        </a:lnSpc>
                        <a:spcAft>
                          <a:spcPts val="0"/>
                        </a:spcAft>
                      </a:pPr>
                      <a:r>
                        <a:rPr lang="tr-TR" sz="1200" b="1" dirty="0">
                          <a:solidFill>
                            <a:srgbClr val="FF0000"/>
                          </a:solidFill>
                          <a:effectLst/>
                          <a:latin typeface="+mn-lt"/>
                        </a:rPr>
                        <a:t>TOPLAM</a:t>
                      </a:r>
                      <a:endParaRPr lang="tr-TR" sz="12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200" b="1" dirty="0">
                          <a:effectLst/>
                          <a:latin typeface="+mn-lt"/>
                        </a:rPr>
                        <a:t> </a:t>
                      </a:r>
                      <a:endParaRPr lang="tr-TR" sz="1200" b="1"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endParaRPr lang="tr-TR" sz="1200" b="1"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endParaRPr lang="tr-TR" sz="1200" b="1"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200" b="1" dirty="0">
                          <a:effectLst/>
                          <a:latin typeface="+mn-lt"/>
                        </a:rPr>
                        <a:t> </a:t>
                      </a:r>
                      <a:endParaRPr lang="tr-TR" sz="1200" b="1"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600" b="1" dirty="0">
                          <a:effectLst/>
                          <a:latin typeface="+mn-lt"/>
                        </a:rPr>
                        <a:t>3</a:t>
                      </a:r>
                      <a:endParaRPr lang="tr-TR" sz="1600" b="1"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600" b="1" dirty="0">
                          <a:effectLst/>
                          <a:latin typeface="+mn-lt"/>
                          <a:ea typeface="Calibri" panose="020F0502020204030204" pitchFamily="34" charset="0"/>
                          <a:cs typeface="Times New Roman" panose="02020603050405020304" pitchFamily="18" charset="0"/>
                        </a:rPr>
                        <a:t>3</a:t>
                      </a:r>
                    </a:p>
                  </a:txBody>
                  <a:tcPr marL="9525" marR="9525" marT="9525" marB="0" anchor="ctr"/>
                </a:tc>
                <a:extLst>
                  <a:ext uri="{0D108BD9-81ED-4DB2-BD59-A6C34878D82A}">
                    <a16:rowId xmlns:a16="http://schemas.microsoft.com/office/drawing/2014/main" val="205857618"/>
                  </a:ext>
                </a:extLst>
              </a:tr>
            </a:tbl>
          </a:graphicData>
        </a:graphic>
      </p:graphicFrame>
      <p:sp>
        <p:nvSpPr>
          <p:cNvPr id="7" name="Metin kutusu 6">
            <a:extLst>
              <a:ext uri="{FF2B5EF4-FFF2-40B4-BE49-F238E27FC236}">
                <a16:creationId xmlns:a16="http://schemas.microsoft.com/office/drawing/2014/main" id="{D4E3076A-7742-6CE4-07FB-4EF4F081483F}"/>
              </a:ext>
            </a:extLst>
          </p:cNvPr>
          <p:cNvSpPr txBox="1"/>
          <p:nvPr/>
        </p:nvSpPr>
        <p:spPr>
          <a:xfrm>
            <a:off x="426554" y="6004548"/>
            <a:ext cx="7751911" cy="276999"/>
          </a:xfrm>
          <a:prstGeom prst="rect">
            <a:avLst/>
          </a:prstGeom>
          <a:noFill/>
        </p:spPr>
        <p:txBody>
          <a:bodyPr wrap="square" rtlCol="0">
            <a:spAutoFit/>
          </a:bodyPr>
          <a:lstStyle/>
          <a:p>
            <a:r>
              <a:rPr lang="tr-TR" sz="1200" b="1" i="1" dirty="0">
                <a:solidFill>
                  <a:srgbClr val="C00000"/>
                </a:solidFill>
              </a:rPr>
              <a:t>* Her Bölüm için ayrı tablo yapabilirsiniz.</a:t>
            </a:r>
          </a:p>
        </p:txBody>
      </p:sp>
    </p:spTree>
    <p:extLst>
      <p:ext uri="{BB962C8B-B14F-4D97-AF65-F5344CB8AC3E}">
        <p14:creationId xmlns:p14="http://schemas.microsoft.com/office/powerpoint/2010/main" val="4103157166"/>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454B846-B88E-5B06-F513-76D60F3242B7}"/>
            </a:ext>
          </a:extLst>
        </p:cNvPr>
        <p:cNvGrpSpPr/>
        <p:nvPr/>
      </p:nvGrpSpPr>
      <p:grpSpPr>
        <a:xfrm>
          <a:off x="0" y="0"/>
          <a:ext cx="0" cy="0"/>
          <a:chOff x="0" y="0"/>
          <a:chExt cx="0" cy="0"/>
        </a:xfrm>
      </p:grpSpPr>
      <p:sp>
        <p:nvSpPr>
          <p:cNvPr id="3" name="Veri Yer Tutucusu 2"/>
          <p:cNvSpPr>
            <a:spLocks noGrp="1"/>
          </p:cNvSpPr>
          <p:nvPr>
            <p:ph type="dt" sz="half" idx="10"/>
          </p:nvPr>
        </p:nvSpPr>
        <p:spPr/>
        <p:txBody>
          <a:bodyPr/>
          <a:lstStyle/>
          <a:p>
            <a:fld id="{D85FDA8C-93E6-4C6D-BD38-60FE6FF68D18}" type="datetime1">
              <a:rPr lang="tr-TR" smtClean="0"/>
              <a:pPr/>
              <a:t>13.01.2026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14</a:t>
            </a:fld>
            <a:endParaRPr lang="tr-TR"/>
          </a:p>
        </p:txBody>
      </p:sp>
      <p:sp>
        <p:nvSpPr>
          <p:cNvPr id="8" name="Unvan 5"/>
          <p:cNvSpPr>
            <a:spLocks noGrp="1"/>
          </p:cNvSpPr>
          <p:nvPr>
            <p:ph type="title"/>
          </p:nvPr>
        </p:nvSpPr>
        <p:spPr>
          <a:xfrm>
            <a:off x="1273311" y="771671"/>
            <a:ext cx="10238510" cy="623455"/>
          </a:xfrm>
        </p:spPr>
        <p:txBody>
          <a:bodyPr>
            <a:normAutofit/>
          </a:bodyPr>
          <a:lstStyle/>
          <a:p>
            <a:pPr algn="ctr"/>
            <a:r>
              <a:rPr lang="tr-TR" sz="3200" b="1" dirty="0">
                <a:solidFill>
                  <a:srgbClr val="FF0000"/>
                </a:solidFill>
              </a:rPr>
              <a:t>İdari Personel Sayısı </a:t>
            </a:r>
            <a:r>
              <a:rPr lang="tr-TR" sz="3200" b="1" dirty="0">
                <a:solidFill>
                  <a:srgbClr val="3333FF"/>
                </a:solidFill>
              </a:rPr>
              <a:t>(Birim Düzeyi)</a:t>
            </a:r>
            <a:endParaRPr lang="tr-TR" sz="3200" dirty="0">
              <a:solidFill>
                <a:srgbClr val="3333FF"/>
              </a:solidFill>
            </a:endParaRPr>
          </a:p>
        </p:txBody>
      </p:sp>
      <p:graphicFrame>
        <p:nvGraphicFramePr>
          <p:cNvPr id="4" name="Tablo 3"/>
          <p:cNvGraphicFramePr>
            <a:graphicFrameLocks noGrp="1"/>
          </p:cNvGraphicFramePr>
          <p:nvPr>
            <p:extLst>
              <p:ext uri="{D42A27DB-BD31-4B8C-83A1-F6EECF244321}">
                <p14:modId xmlns:p14="http://schemas.microsoft.com/office/powerpoint/2010/main" val="650757074"/>
              </p:ext>
            </p:extLst>
          </p:nvPr>
        </p:nvGraphicFramePr>
        <p:xfrm>
          <a:off x="461819" y="2096655"/>
          <a:ext cx="11455198" cy="3668043"/>
        </p:xfrm>
        <a:graphic>
          <a:graphicData uri="http://schemas.openxmlformats.org/drawingml/2006/table">
            <a:tbl>
              <a:tblPr>
                <a:tableStyleId>{BC89EF96-8CEA-46FF-86C4-4CE0E7609802}</a:tableStyleId>
              </a:tblPr>
              <a:tblGrid>
                <a:gridCol w="1773782">
                  <a:extLst>
                    <a:ext uri="{9D8B030D-6E8A-4147-A177-3AD203B41FA5}">
                      <a16:colId xmlns:a16="http://schemas.microsoft.com/office/drawing/2014/main" val="3022103432"/>
                    </a:ext>
                  </a:extLst>
                </a:gridCol>
                <a:gridCol w="2107939">
                  <a:extLst>
                    <a:ext uri="{9D8B030D-6E8A-4147-A177-3AD203B41FA5}">
                      <a16:colId xmlns:a16="http://schemas.microsoft.com/office/drawing/2014/main" val="4066517555"/>
                    </a:ext>
                  </a:extLst>
                </a:gridCol>
                <a:gridCol w="2109084">
                  <a:extLst>
                    <a:ext uri="{9D8B030D-6E8A-4147-A177-3AD203B41FA5}">
                      <a16:colId xmlns:a16="http://schemas.microsoft.com/office/drawing/2014/main" val="609608599"/>
                    </a:ext>
                  </a:extLst>
                </a:gridCol>
                <a:gridCol w="2109084">
                  <a:extLst>
                    <a:ext uri="{9D8B030D-6E8A-4147-A177-3AD203B41FA5}">
                      <a16:colId xmlns:a16="http://schemas.microsoft.com/office/drawing/2014/main" val="1980834120"/>
                    </a:ext>
                  </a:extLst>
                </a:gridCol>
                <a:gridCol w="2109084">
                  <a:extLst>
                    <a:ext uri="{9D8B030D-6E8A-4147-A177-3AD203B41FA5}">
                      <a16:colId xmlns:a16="http://schemas.microsoft.com/office/drawing/2014/main" val="3412841534"/>
                    </a:ext>
                  </a:extLst>
                </a:gridCol>
                <a:gridCol w="1246225">
                  <a:extLst>
                    <a:ext uri="{9D8B030D-6E8A-4147-A177-3AD203B41FA5}">
                      <a16:colId xmlns:a16="http://schemas.microsoft.com/office/drawing/2014/main" val="1590478056"/>
                    </a:ext>
                  </a:extLst>
                </a:gridCol>
              </a:tblGrid>
              <a:tr h="884769">
                <a:tc>
                  <a:txBody>
                    <a:bodyPr/>
                    <a:lstStyle/>
                    <a:p>
                      <a:pPr algn="ctr">
                        <a:lnSpc>
                          <a:spcPct val="107000"/>
                        </a:lnSpc>
                        <a:spcAft>
                          <a:spcPts val="0"/>
                        </a:spcAft>
                      </a:pPr>
                      <a:r>
                        <a:rPr lang="tr-TR" sz="2000" b="1" dirty="0">
                          <a:solidFill>
                            <a:srgbClr val="FF0000"/>
                          </a:solidFill>
                          <a:effectLst/>
                        </a:rPr>
                        <a:t>Yıl / Personel Sınıfı</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2000" b="1" dirty="0">
                          <a:solidFill>
                            <a:srgbClr val="FF0000"/>
                          </a:solidFill>
                          <a:effectLst/>
                        </a:rPr>
                        <a:t>Memur (Kadrolu tüm sınıflar)</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b="1" dirty="0">
                          <a:solidFill>
                            <a:srgbClr val="FF0000"/>
                          </a:solidFill>
                          <a:effectLst/>
                        </a:rPr>
                        <a:t>Sözleşmeli İdari Personel (4/b)</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b="1" dirty="0">
                          <a:solidFill>
                            <a:srgbClr val="FF0000"/>
                          </a:solidFill>
                          <a:effectLst/>
                        </a:rPr>
                        <a:t>Sürekli İşçi</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b="1" dirty="0">
                          <a:solidFill>
                            <a:srgbClr val="FF0000"/>
                          </a:solidFill>
                          <a:effectLst/>
                        </a:rPr>
                        <a:t>696 KHK Göre Sürekli İşçi</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978932484"/>
                  </a:ext>
                </a:extLst>
              </a:tr>
              <a:tr h="927758">
                <a:tc>
                  <a:txBody>
                    <a:bodyPr/>
                    <a:lstStyle/>
                    <a:p>
                      <a:pPr algn="ctr">
                        <a:lnSpc>
                          <a:spcPct val="107000"/>
                        </a:lnSpc>
                        <a:spcAft>
                          <a:spcPts val="0"/>
                        </a:spcAft>
                      </a:pPr>
                      <a:r>
                        <a:rPr lang="tr-TR" sz="1600" b="1" dirty="0">
                          <a:solidFill>
                            <a:srgbClr val="0000CC"/>
                          </a:solidFill>
                          <a:effectLst/>
                          <a:latin typeface="+mn-lt"/>
                        </a:rPr>
                        <a:t>2024</a:t>
                      </a:r>
                      <a:endParaRPr lang="tr-TR" sz="1600" b="1" dirty="0">
                        <a:solidFill>
                          <a:srgbClr val="0000CC"/>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600" b="1" dirty="0">
                          <a:effectLst/>
                          <a:latin typeface="+mn-lt"/>
                          <a:ea typeface="Calibri" panose="020F0502020204030204" pitchFamily="34" charset="0"/>
                          <a:cs typeface="Times New Roman" panose="02020603050405020304" pitchFamily="18" charset="0"/>
                        </a:rPr>
                        <a:t>5</a:t>
                      </a:r>
                    </a:p>
                  </a:txBody>
                  <a:tcPr marL="0" marR="0" marT="0" marB="0" anchor="ctr"/>
                </a:tc>
                <a:tc>
                  <a:txBody>
                    <a:bodyPr/>
                    <a:lstStyle/>
                    <a:p>
                      <a:pPr algn="ctr">
                        <a:lnSpc>
                          <a:spcPct val="107000"/>
                        </a:lnSpc>
                        <a:spcAft>
                          <a:spcPts val="0"/>
                        </a:spcAft>
                      </a:pPr>
                      <a:r>
                        <a:rPr lang="tr-TR" sz="1600" b="1" dirty="0">
                          <a:effectLst/>
                          <a:latin typeface="+mn-lt"/>
                          <a:ea typeface="Calibri" panose="020F0502020204030204" pitchFamily="34" charset="0"/>
                          <a:cs typeface="Times New Roman" panose="02020603050405020304" pitchFamily="18" charset="0"/>
                        </a:rPr>
                        <a:t>1</a:t>
                      </a:r>
                    </a:p>
                  </a:txBody>
                  <a:tcPr marL="0" marR="0" marT="0" marB="0" anchor="ctr"/>
                </a:tc>
                <a:tc>
                  <a:txBody>
                    <a:bodyPr/>
                    <a:lstStyle/>
                    <a:p>
                      <a:pPr algn="ctr">
                        <a:lnSpc>
                          <a:spcPct val="107000"/>
                        </a:lnSpc>
                        <a:spcAft>
                          <a:spcPts val="0"/>
                        </a:spcAft>
                      </a:pPr>
                      <a:r>
                        <a:rPr lang="tr-TR" sz="1600" b="1" dirty="0">
                          <a:effectLst/>
                          <a:latin typeface="+mn-lt"/>
                          <a:ea typeface="Calibri" panose="020F0502020204030204" pitchFamily="34" charset="0"/>
                          <a:cs typeface="Times New Roman" panose="02020603050405020304" pitchFamily="18" charset="0"/>
                        </a:rPr>
                        <a:t>4</a:t>
                      </a:r>
                    </a:p>
                  </a:txBody>
                  <a:tcPr marL="0" marR="0" marT="0" marB="0" anchor="ctr"/>
                </a:tc>
                <a:tc>
                  <a:txBody>
                    <a:bodyPr/>
                    <a:lstStyle/>
                    <a:p>
                      <a:pPr algn="ctr">
                        <a:lnSpc>
                          <a:spcPct val="107000"/>
                        </a:lnSpc>
                        <a:spcAft>
                          <a:spcPts val="0"/>
                        </a:spcAft>
                      </a:pPr>
                      <a:r>
                        <a:rPr lang="tr-TR" sz="1600" b="1" dirty="0">
                          <a:effectLst/>
                          <a:latin typeface="+mn-lt"/>
                        </a:rPr>
                        <a:t>1</a:t>
                      </a:r>
                      <a:endParaRPr lang="tr-TR" sz="16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effectLst/>
                          <a:latin typeface="+mn-lt"/>
                        </a:rPr>
                        <a:t>11</a:t>
                      </a:r>
                      <a:endParaRPr lang="tr-TR" sz="1600" b="1"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676529132"/>
                  </a:ext>
                </a:extLst>
              </a:tr>
              <a:tr h="927758">
                <a:tc>
                  <a:txBody>
                    <a:bodyPr/>
                    <a:lstStyle/>
                    <a:p>
                      <a:pPr algn="ctr">
                        <a:lnSpc>
                          <a:spcPct val="107000"/>
                        </a:lnSpc>
                        <a:spcAft>
                          <a:spcPts val="0"/>
                        </a:spcAft>
                      </a:pPr>
                      <a:r>
                        <a:rPr lang="tr-TR" sz="1600" b="1" dirty="0">
                          <a:solidFill>
                            <a:srgbClr val="0000CC"/>
                          </a:solidFill>
                          <a:effectLst/>
                          <a:latin typeface="+mn-lt"/>
                        </a:rPr>
                        <a:t>2025</a:t>
                      </a:r>
                      <a:endParaRPr lang="tr-TR" sz="1600" b="1" dirty="0">
                        <a:solidFill>
                          <a:srgbClr val="0000CC"/>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600" b="1" dirty="0">
                          <a:effectLst/>
                          <a:latin typeface="+mn-lt"/>
                        </a:rPr>
                        <a:t>5</a:t>
                      </a:r>
                      <a:endParaRPr lang="tr-TR" sz="16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effectLst/>
                          <a:latin typeface="+mn-lt"/>
                        </a:rPr>
                        <a:t>2</a:t>
                      </a:r>
                      <a:endParaRPr lang="tr-TR" sz="16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effectLst/>
                          <a:latin typeface="+mn-lt"/>
                        </a:rPr>
                        <a:t>4</a:t>
                      </a:r>
                      <a:endParaRPr lang="tr-TR" sz="16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effectLst/>
                          <a:latin typeface="+mn-lt"/>
                        </a:rPr>
                        <a:t>1</a:t>
                      </a:r>
                      <a:endParaRPr lang="tr-TR" sz="16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effectLst/>
                          <a:latin typeface="+mn-lt"/>
                        </a:rPr>
                        <a:t>12</a:t>
                      </a:r>
                      <a:endParaRPr lang="tr-TR" sz="1600" b="1"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507658704"/>
                  </a:ext>
                </a:extLst>
              </a:tr>
              <a:tr h="927758">
                <a:tc>
                  <a:txBody>
                    <a:bodyPr/>
                    <a:lstStyle/>
                    <a:p>
                      <a:pPr algn="ctr">
                        <a:lnSpc>
                          <a:spcPct val="107000"/>
                        </a:lnSpc>
                        <a:spcAft>
                          <a:spcPts val="0"/>
                        </a:spcAft>
                      </a:pPr>
                      <a:r>
                        <a:rPr lang="tr-TR" sz="1600" b="1" dirty="0">
                          <a:solidFill>
                            <a:srgbClr val="FF0000"/>
                          </a:solidFill>
                          <a:effectLst/>
                          <a:latin typeface="+mn-lt"/>
                        </a:rPr>
                        <a:t>TOPLAM</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600" b="1" dirty="0">
                          <a:effectLst/>
                          <a:latin typeface="+mn-lt"/>
                        </a:rPr>
                        <a:t>5</a:t>
                      </a:r>
                      <a:endParaRPr lang="tr-TR" sz="16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effectLst/>
                          <a:latin typeface="+mn-lt"/>
                          <a:ea typeface="Calibri" panose="020F0502020204030204" pitchFamily="34" charset="0"/>
                          <a:cs typeface="Times New Roman" panose="02020603050405020304" pitchFamily="18" charset="0"/>
                        </a:rPr>
                        <a:t>2</a:t>
                      </a:r>
                    </a:p>
                  </a:txBody>
                  <a:tcPr marL="0" marR="0" marT="0" marB="0" anchor="ctr"/>
                </a:tc>
                <a:tc>
                  <a:txBody>
                    <a:bodyPr/>
                    <a:lstStyle/>
                    <a:p>
                      <a:pPr algn="ctr">
                        <a:lnSpc>
                          <a:spcPct val="107000"/>
                        </a:lnSpc>
                        <a:spcAft>
                          <a:spcPts val="0"/>
                        </a:spcAft>
                      </a:pPr>
                      <a:r>
                        <a:rPr lang="tr-TR" sz="1600" b="1" dirty="0">
                          <a:effectLst/>
                          <a:latin typeface="+mn-lt"/>
                          <a:ea typeface="Calibri" panose="020F0502020204030204" pitchFamily="34" charset="0"/>
                          <a:cs typeface="Times New Roman" panose="02020603050405020304" pitchFamily="18" charset="0"/>
                        </a:rPr>
                        <a:t>4</a:t>
                      </a:r>
                    </a:p>
                  </a:txBody>
                  <a:tcPr marL="0" marR="0" marT="0" marB="0" anchor="ctr"/>
                </a:tc>
                <a:tc>
                  <a:txBody>
                    <a:bodyPr/>
                    <a:lstStyle/>
                    <a:p>
                      <a:pPr algn="ctr">
                        <a:lnSpc>
                          <a:spcPct val="107000"/>
                        </a:lnSpc>
                        <a:spcAft>
                          <a:spcPts val="0"/>
                        </a:spcAft>
                      </a:pPr>
                      <a:r>
                        <a:rPr lang="tr-TR" sz="1600" b="1" dirty="0">
                          <a:effectLst/>
                          <a:latin typeface="+mn-lt"/>
                        </a:rPr>
                        <a:t>1</a:t>
                      </a:r>
                      <a:endParaRPr lang="tr-TR" sz="16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effectLst/>
                          <a:latin typeface="+mn-lt"/>
                          <a:ea typeface="Calibri" panose="020F0502020204030204" pitchFamily="34" charset="0"/>
                          <a:cs typeface="Times New Roman" panose="02020603050405020304" pitchFamily="18" charset="0"/>
                        </a:rPr>
                        <a:t>12</a:t>
                      </a:r>
                    </a:p>
                  </a:txBody>
                  <a:tcPr marL="9525" marR="9525" marT="9525" marB="0" anchor="ctr"/>
                </a:tc>
                <a:extLst>
                  <a:ext uri="{0D108BD9-81ED-4DB2-BD59-A6C34878D82A}">
                    <a16:rowId xmlns:a16="http://schemas.microsoft.com/office/drawing/2014/main" val="71372956"/>
                  </a:ext>
                </a:extLst>
              </a:tr>
            </a:tbl>
          </a:graphicData>
        </a:graphic>
      </p:graphicFrame>
    </p:spTree>
    <p:extLst>
      <p:ext uri="{BB962C8B-B14F-4D97-AF65-F5344CB8AC3E}">
        <p14:creationId xmlns:p14="http://schemas.microsoft.com/office/powerpoint/2010/main" val="3724298226"/>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Unvan 5"/>
          <p:cNvSpPr>
            <a:spLocks noGrp="1"/>
          </p:cNvSpPr>
          <p:nvPr>
            <p:ph type="title"/>
          </p:nvPr>
        </p:nvSpPr>
        <p:spPr>
          <a:xfrm>
            <a:off x="332980" y="797724"/>
            <a:ext cx="10500672" cy="628072"/>
          </a:xfrm>
        </p:spPr>
        <p:txBody>
          <a:bodyPr>
            <a:noAutofit/>
          </a:bodyPr>
          <a:lstStyle/>
          <a:p>
            <a:pPr algn="ctr"/>
            <a:r>
              <a:rPr lang="tr-TR" sz="2800" b="1" dirty="0">
                <a:solidFill>
                  <a:srgbClr val="0000CC"/>
                </a:solidFill>
              </a:rPr>
              <a:t>Akademik Personel 2025 Yılında Yapılan Atama ve Yükseltmeler</a:t>
            </a:r>
          </a:p>
        </p:txBody>
      </p:sp>
      <p:sp>
        <p:nvSpPr>
          <p:cNvPr id="4" name="Veri Yer Tutucusu 3"/>
          <p:cNvSpPr>
            <a:spLocks noGrp="1"/>
          </p:cNvSpPr>
          <p:nvPr>
            <p:ph type="dt" sz="half" idx="10"/>
          </p:nvPr>
        </p:nvSpPr>
        <p:spPr/>
        <p:txBody>
          <a:bodyPr/>
          <a:lstStyle/>
          <a:p>
            <a:fld id="{3F92B051-1742-442B-BD19-D71164AFA81D}" type="datetime1">
              <a:rPr lang="tr-TR" smtClean="0"/>
              <a:pPr/>
              <a:t>13.01.2026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15</a:t>
            </a:fld>
            <a:endParaRPr lang="tr-TR"/>
          </a:p>
        </p:txBody>
      </p:sp>
      <p:graphicFrame>
        <p:nvGraphicFramePr>
          <p:cNvPr id="2" name="Tablo 1"/>
          <p:cNvGraphicFramePr>
            <a:graphicFrameLocks noGrp="1"/>
          </p:cNvGraphicFramePr>
          <p:nvPr>
            <p:extLst>
              <p:ext uri="{D42A27DB-BD31-4B8C-83A1-F6EECF244321}">
                <p14:modId xmlns:p14="http://schemas.microsoft.com/office/powerpoint/2010/main" val="1046868610"/>
              </p:ext>
            </p:extLst>
          </p:nvPr>
        </p:nvGraphicFramePr>
        <p:xfrm>
          <a:off x="387626" y="1930148"/>
          <a:ext cx="11499573" cy="4003509"/>
        </p:xfrm>
        <a:graphic>
          <a:graphicData uri="http://schemas.openxmlformats.org/drawingml/2006/table">
            <a:tbl>
              <a:tblPr>
                <a:tableStyleId>{BDBED569-4797-4DF1-A0F4-6AAB3CD982D8}</a:tableStyleId>
              </a:tblPr>
              <a:tblGrid>
                <a:gridCol w="2074767">
                  <a:extLst>
                    <a:ext uri="{9D8B030D-6E8A-4147-A177-3AD203B41FA5}">
                      <a16:colId xmlns:a16="http://schemas.microsoft.com/office/drawing/2014/main" val="220074996"/>
                    </a:ext>
                  </a:extLst>
                </a:gridCol>
                <a:gridCol w="2440468">
                  <a:extLst>
                    <a:ext uri="{9D8B030D-6E8A-4147-A177-3AD203B41FA5}">
                      <a16:colId xmlns:a16="http://schemas.microsoft.com/office/drawing/2014/main" val="2759330771"/>
                    </a:ext>
                  </a:extLst>
                </a:gridCol>
                <a:gridCol w="2345567">
                  <a:extLst>
                    <a:ext uri="{9D8B030D-6E8A-4147-A177-3AD203B41FA5}">
                      <a16:colId xmlns:a16="http://schemas.microsoft.com/office/drawing/2014/main" val="1696771542"/>
                    </a:ext>
                  </a:extLst>
                </a:gridCol>
                <a:gridCol w="2087856">
                  <a:extLst>
                    <a:ext uri="{9D8B030D-6E8A-4147-A177-3AD203B41FA5}">
                      <a16:colId xmlns:a16="http://schemas.microsoft.com/office/drawing/2014/main" val="497567926"/>
                    </a:ext>
                  </a:extLst>
                </a:gridCol>
                <a:gridCol w="2550915">
                  <a:extLst>
                    <a:ext uri="{9D8B030D-6E8A-4147-A177-3AD203B41FA5}">
                      <a16:colId xmlns:a16="http://schemas.microsoft.com/office/drawing/2014/main" val="3709939401"/>
                    </a:ext>
                  </a:extLst>
                </a:gridCol>
              </a:tblGrid>
              <a:tr h="516418">
                <a:tc>
                  <a:txBody>
                    <a:bodyPr/>
                    <a:lstStyle/>
                    <a:p>
                      <a:pPr algn="ctr">
                        <a:lnSpc>
                          <a:spcPct val="107000"/>
                        </a:lnSpc>
                        <a:spcAft>
                          <a:spcPts val="800"/>
                        </a:spcAft>
                      </a:pPr>
                      <a:r>
                        <a:rPr lang="tr-TR" sz="1600" b="1" dirty="0">
                          <a:solidFill>
                            <a:srgbClr val="FF0000"/>
                          </a:solidFill>
                          <a:effectLst/>
                        </a:rPr>
                        <a:t>Bölümü*</a:t>
                      </a:r>
                      <a:endParaRPr lang="tr-TR" sz="1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985" marR="6985" marT="6985" marB="0" anchor="ctr"/>
                </a:tc>
                <a:tc>
                  <a:txBody>
                    <a:bodyPr/>
                    <a:lstStyle/>
                    <a:p>
                      <a:pPr algn="ctr">
                        <a:lnSpc>
                          <a:spcPct val="107000"/>
                        </a:lnSpc>
                        <a:spcAft>
                          <a:spcPts val="800"/>
                        </a:spcAft>
                      </a:pPr>
                      <a:r>
                        <a:rPr lang="tr-TR" sz="1600" b="1" dirty="0">
                          <a:solidFill>
                            <a:srgbClr val="FF0000"/>
                          </a:solidFill>
                          <a:effectLst/>
                        </a:rPr>
                        <a:t>Ana Bilim / Sanat Dalı / Program Adı*</a:t>
                      </a:r>
                      <a:endParaRPr lang="tr-TR" sz="1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600" b="1" dirty="0">
                          <a:solidFill>
                            <a:srgbClr val="FF0000"/>
                          </a:solidFill>
                          <a:effectLst/>
                        </a:rPr>
                        <a:t>Adı Soyadı</a:t>
                      </a:r>
                      <a:endParaRPr lang="tr-TR" sz="1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600" b="1">
                          <a:solidFill>
                            <a:srgbClr val="FF0000"/>
                          </a:solidFill>
                          <a:effectLst/>
                        </a:rPr>
                        <a:t>Önceki Ünvanı</a:t>
                      </a:r>
                      <a:endParaRPr lang="tr-TR" sz="16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985" marR="6985" marT="6985" marB="0" anchor="ctr"/>
                </a:tc>
                <a:tc>
                  <a:txBody>
                    <a:bodyPr/>
                    <a:lstStyle/>
                    <a:p>
                      <a:pPr algn="ctr">
                        <a:lnSpc>
                          <a:spcPct val="107000"/>
                        </a:lnSpc>
                        <a:spcAft>
                          <a:spcPts val="800"/>
                        </a:spcAft>
                      </a:pPr>
                      <a:r>
                        <a:rPr lang="tr-TR" sz="1600" b="1" dirty="0">
                          <a:solidFill>
                            <a:srgbClr val="FF0000"/>
                          </a:solidFill>
                          <a:effectLst/>
                        </a:rPr>
                        <a:t>Son Aldığı </a:t>
                      </a:r>
                      <a:r>
                        <a:rPr lang="tr-TR" sz="1600" b="1" dirty="0" err="1">
                          <a:solidFill>
                            <a:srgbClr val="FF0000"/>
                          </a:solidFill>
                          <a:effectLst/>
                        </a:rPr>
                        <a:t>Ünvanı</a:t>
                      </a:r>
                      <a:endParaRPr lang="tr-TR" sz="1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153579066"/>
                  </a:ext>
                </a:extLst>
              </a:tr>
              <a:tr h="205123">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dirty="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474826"/>
                  </a:ext>
                </a:extLst>
              </a:tr>
              <a:tr h="205123">
                <a:tc>
                  <a:txBody>
                    <a:bodyPr/>
                    <a:lstStyle/>
                    <a:p>
                      <a:pPr>
                        <a:lnSpc>
                          <a:spcPct val="107000"/>
                        </a:lnSpc>
                      </a:pPr>
                      <a:endParaRPr lang="tr-TR" sz="1100" dirty="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57773717"/>
                  </a:ext>
                </a:extLst>
              </a:tr>
              <a:tr h="205123">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535021279"/>
                  </a:ext>
                </a:extLst>
              </a:tr>
              <a:tr h="205123">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7527115"/>
                  </a:ext>
                </a:extLst>
              </a:tr>
              <a:tr h="205123">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32422468"/>
                  </a:ext>
                </a:extLst>
              </a:tr>
              <a:tr h="205123">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163066487"/>
                  </a:ext>
                </a:extLst>
              </a:tr>
              <a:tr h="205123">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905226271"/>
                  </a:ext>
                </a:extLst>
              </a:tr>
              <a:tr h="205123">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799315915"/>
                  </a:ext>
                </a:extLst>
              </a:tr>
              <a:tr h="205123">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607644337"/>
                  </a:ext>
                </a:extLst>
              </a:tr>
              <a:tr h="205123">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160958795"/>
                  </a:ext>
                </a:extLst>
              </a:tr>
              <a:tr h="205123">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277447075"/>
                  </a:ext>
                </a:extLst>
              </a:tr>
              <a:tr h="205123">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900015397"/>
                  </a:ext>
                </a:extLst>
              </a:tr>
              <a:tr h="205123">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326520346"/>
                  </a:ext>
                </a:extLst>
              </a:tr>
              <a:tr h="205123">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738027019"/>
                  </a:ext>
                </a:extLst>
              </a:tr>
              <a:tr h="205123">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529286444"/>
                  </a:ext>
                </a:extLst>
              </a:tr>
              <a:tr h="205123">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349934482"/>
                  </a:ext>
                </a:extLst>
              </a:tr>
              <a:tr h="205123">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647153327"/>
                  </a:ext>
                </a:extLst>
              </a:tr>
            </a:tbl>
          </a:graphicData>
        </a:graphic>
      </p:graphicFrame>
      <p:sp>
        <p:nvSpPr>
          <p:cNvPr id="8" name="Metin kutusu 7"/>
          <p:cNvSpPr txBox="1"/>
          <p:nvPr/>
        </p:nvSpPr>
        <p:spPr>
          <a:xfrm>
            <a:off x="527537" y="6021089"/>
            <a:ext cx="7751911" cy="276999"/>
          </a:xfrm>
          <a:prstGeom prst="rect">
            <a:avLst/>
          </a:prstGeom>
          <a:noFill/>
        </p:spPr>
        <p:txBody>
          <a:bodyPr wrap="square" rtlCol="0">
            <a:spAutoFit/>
          </a:bodyPr>
          <a:lstStyle/>
          <a:p>
            <a:r>
              <a:rPr lang="tr-TR" sz="1200" b="1" i="1" dirty="0">
                <a:solidFill>
                  <a:srgbClr val="C00000"/>
                </a:solidFill>
              </a:rPr>
              <a:t>*Bölüm ve Ana Bilim - Sanat Dalı/ Program sayısı kadar satır ekleyiniz. </a:t>
            </a:r>
          </a:p>
        </p:txBody>
      </p:sp>
    </p:spTree>
    <p:extLst>
      <p:ext uri="{BB962C8B-B14F-4D97-AF65-F5344CB8AC3E}">
        <p14:creationId xmlns:p14="http://schemas.microsoft.com/office/powerpoint/2010/main" val="3399496996"/>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329036" y="711201"/>
            <a:ext cx="10422091" cy="726126"/>
          </a:xfrm>
        </p:spPr>
        <p:txBody>
          <a:bodyPr>
            <a:normAutofit/>
          </a:bodyPr>
          <a:lstStyle/>
          <a:p>
            <a:pPr algn="ctr"/>
            <a:r>
              <a:rPr lang="tr-TR" sz="2800" b="1" dirty="0" err="1">
                <a:solidFill>
                  <a:srgbClr val="FF0000"/>
                </a:solidFill>
              </a:rPr>
              <a:t>Hizmetiçi</a:t>
            </a:r>
            <a:r>
              <a:rPr lang="tr-TR" sz="2800" b="1" dirty="0">
                <a:solidFill>
                  <a:srgbClr val="FF0000"/>
                </a:solidFill>
              </a:rPr>
              <a:t> Eğitim /Eğiticilerin Eğitimi Etkinlikleri Sayısı</a:t>
            </a:r>
          </a:p>
        </p:txBody>
      </p:sp>
      <p:sp>
        <p:nvSpPr>
          <p:cNvPr id="3" name="Veri Yer Tutucusu 2"/>
          <p:cNvSpPr>
            <a:spLocks noGrp="1"/>
          </p:cNvSpPr>
          <p:nvPr>
            <p:ph type="dt" sz="half" idx="10"/>
          </p:nvPr>
        </p:nvSpPr>
        <p:spPr/>
        <p:txBody>
          <a:bodyPr/>
          <a:lstStyle/>
          <a:p>
            <a:fld id="{8E468889-DDDD-45DC-9553-67B10B6C00B2}" type="datetime1">
              <a:rPr lang="tr-TR" smtClean="0"/>
              <a:pPr/>
              <a:t>13.01.2026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16</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1539761599"/>
              </p:ext>
            </p:extLst>
          </p:nvPr>
        </p:nvGraphicFramePr>
        <p:xfrm>
          <a:off x="329036" y="1942551"/>
          <a:ext cx="11604346" cy="4033377"/>
        </p:xfrm>
        <a:graphic>
          <a:graphicData uri="http://schemas.openxmlformats.org/drawingml/2006/table">
            <a:tbl>
              <a:tblPr firstRow="1" firstCol="1" lastRow="1" lastCol="1" bandRow="1" bandCol="1">
                <a:tableStyleId>{69CF1AB2-1976-4502-BF36-3FF5EA218861}</a:tableStyleId>
              </a:tblPr>
              <a:tblGrid>
                <a:gridCol w="8549895">
                  <a:extLst>
                    <a:ext uri="{9D8B030D-6E8A-4147-A177-3AD203B41FA5}">
                      <a16:colId xmlns:a16="http://schemas.microsoft.com/office/drawing/2014/main" val="851983472"/>
                    </a:ext>
                  </a:extLst>
                </a:gridCol>
                <a:gridCol w="1005502">
                  <a:extLst>
                    <a:ext uri="{9D8B030D-6E8A-4147-A177-3AD203B41FA5}">
                      <a16:colId xmlns:a16="http://schemas.microsoft.com/office/drawing/2014/main" val="695896689"/>
                    </a:ext>
                  </a:extLst>
                </a:gridCol>
                <a:gridCol w="920131">
                  <a:extLst>
                    <a:ext uri="{9D8B030D-6E8A-4147-A177-3AD203B41FA5}">
                      <a16:colId xmlns:a16="http://schemas.microsoft.com/office/drawing/2014/main" val="4166395879"/>
                    </a:ext>
                  </a:extLst>
                </a:gridCol>
                <a:gridCol w="1128818">
                  <a:extLst>
                    <a:ext uri="{9D8B030D-6E8A-4147-A177-3AD203B41FA5}">
                      <a16:colId xmlns:a16="http://schemas.microsoft.com/office/drawing/2014/main" val="4207356817"/>
                    </a:ext>
                  </a:extLst>
                </a:gridCol>
              </a:tblGrid>
              <a:tr h="460577">
                <a:tc>
                  <a:txBody>
                    <a:bodyPr/>
                    <a:lstStyle/>
                    <a:p>
                      <a:pPr algn="ctr">
                        <a:lnSpc>
                          <a:spcPct val="107000"/>
                        </a:lnSpc>
                        <a:spcAft>
                          <a:spcPts val="0"/>
                        </a:spcAft>
                      </a:pPr>
                      <a:r>
                        <a:rPr lang="tr-TR" sz="2000" dirty="0" err="1">
                          <a:solidFill>
                            <a:srgbClr val="C00000"/>
                          </a:solidFill>
                          <a:effectLst/>
                        </a:rPr>
                        <a:t>Hizmetiçi</a:t>
                      </a:r>
                      <a:r>
                        <a:rPr lang="tr-TR" sz="2000" dirty="0">
                          <a:solidFill>
                            <a:srgbClr val="C00000"/>
                          </a:solidFill>
                          <a:effectLst/>
                        </a:rPr>
                        <a:t> Eğitim /Eğiticilerin Eğitimi Etkinliği Türü</a:t>
                      </a:r>
                      <a:endParaRPr lang="tr-TR"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2000" dirty="0">
                          <a:solidFill>
                            <a:srgbClr val="C00000"/>
                          </a:solidFill>
                          <a:effectLst/>
                        </a:rPr>
                        <a:t>2024</a:t>
                      </a:r>
                      <a:endParaRPr lang="tr-TR"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2000" dirty="0">
                          <a:solidFill>
                            <a:srgbClr val="C00000"/>
                          </a:solidFill>
                          <a:effectLst/>
                        </a:rPr>
                        <a:t>2025</a:t>
                      </a:r>
                      <a:endParaRPr lang="tr-TR"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2000" dirty="0">
                          <a:solidFill>
                            <a:srgbClr val="C00000"/>
                          </a:solidFill>
                          <a:effectLst/>
                        </a:rPr>
                        <a:t>Toplam</a:t>
                      </a:r>
                      <a:endParaRPr lang="tr-TR"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39360851"/>
                  </a:ext>
                </a:extLst>
              </a:tr>
              <a:tr h="552669">
                <a:tc>
                  <a:txBody>
                    <a:bodyPr/>
                    <a:lstStyle/>
                    <a:p>
                      <a:pPr marL="36000">
                        <a:lnSpc>
                          <a:spcPct val="107000"/>
                        </a:lnSpc>
                        <a:spcAft>
                          <a:spcPts val="0"/>
                        </a:spcAft>
                      </a:pPr>
                      <a:r>
                        <a:rPr lang="tr-TR" sz="2000" dirty="0">
                          <a:effectLst/>
                        </a:rPr>
                        <a:t>Öğretim elemanlarının öğretim yetkinliklerini geliştirmeye yönelik faaliyetler</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026176540"/>
                  </a:ext>
                </a:extLst>
              </a:tr>
              <a:tr h="800132">
                <a:tc>
                  <a:txBody>
                    <a:bodyPr/>
                    <a:lstStyle/>
                    <a:p>
                      <a:pPr marL="36000">
                        <a:lnSpc>
                          <a:spcPct val="107000"/>
                        </a:lnSpc>
                        <a:spcAft>
                          <a:spcPts val="0"/>
                        </a:spcAft>
                      </a:pPr>
                      <a:r>
                        <a:rPr lang="tr-TR" sz="2000" dirty="0">
                          <a:effectLst/>
                        </a:rPr>
                        <a:t>Öğretim elemanlarının araştırma, geliştirme ve proje yetkinliklerini geliştirmeye yönelik faaliyetler</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marL="0" algn="ctr" defTabSz="914400" rtl="0" eaLnBrk="1" latinLnBrk="0" hangingPunct="1">
                        <a:lnSpc>
                          <a:spcPct val="107000"/>
                        </a:lnSpc>
                        <a:spcAft>
                          <a:spcPts val="0"/>
                        </a:spcAft>
                      </a:pPr>
                      <a:r>
                        <a:rPr lang="tr-TR" sz="2000" b="1" kern="1200" dirty="0">
                          <a:solidFill>
                            <a:srgbClr val="C00000"/>
                          </a:solidFill>
                          <a:effectLst/>
                          <a:latin typeface="+mn-lt"/>
                          <a:ea typeface="+mn-ea"/>
                          <a:cs typeface="+mn-cs"/>
                        </a:rPr>
                        <a:t> 1</a:t>
                      </a:r>
                    </a:p>
                  </a:txBody>
                  <a:tcPr marL="7620" marR="7620" marT="7620" marB="0" anchor="ctr"/>
                </a:tc>
                <a:tc>
                  <a:txBody>
                    <a:bodyPr/>
                    <a:lstStyle/>
                    <a:p>
                      <a:pPr marL="0" algn="ctr" defTabSz="914400" rtl="0" eaLnBrk="1" latinLnBrk="0" hangingPunct="1">
                        <a:lnSpc>
                          <a:spcPct val="107000"/>
                        </a:lnSpc>
                        <a:spcAft>
                          <a:spcPts val="0"/>
                        </a:spcAft>
                      </a:pPr>
                      <a:r>
                        <a:rPr lang="tr-TR" sz="2000" b="1" kern="1200" dirty="0">
                          <a:solidFill>
                            <a:srgbClr val="C00000"/>
                          </a:solidFill>
                          <a:effectLst/>
                          <a:latin typeface="+mn-lt"/>
                          <a:ea typeface="+mn-ea"/>
                          <a:cs typeface="+mn-cs"/>
                        </a:rPr>
                        <a:t> 1</a:t>
                      </a:r>
                    </a:p>
                  </a:txBody>
                  <a:tcPr marL="7620" marR="7620" marT="7620" marB="0" anchor="ctr"/>
                </a:tc>
                <a:tc>
                  <a:txBody>
                    <a:bodyPr/>
                    <a:lstStyle/>
                    <a:p>
                      <a:pPr algn="ctr">
                        <a:lnSpc>
                          <a:spcPct val="107000"/>
                        </a:lnSpc>
                        <a:spcAft>
                          <a:spcPts val="0"/>
                        </a:spcAft>
                      </a:pPr>
                      <a:r>
                        <a:rPr lang="tr-TR" sz="1100" dirty="0">
                          <a:effectLst/>
                        </a:rPr>
                        <a:t> </a:t>
                      </a:r>
                      <a:r>
                        <a:rPr lang="tr-TR" sz="2000" b="1" kern="1200" dirty="0">
                          <a:solidFill>
                            <a:srgbClr val="C00000"/>
                          </a:solidFill>
                          <a:effectLst/>
                          <a:latin typeface="+mn-lt"/>
                          <a:ea typeface="+mn-ea"/>
                          <a:cs typeface="+mn-cs"/>
                        </a:rPr>
                        <a:t>2</a:t>
                      </a:r>
                    </a:p>
                  </a:txBody>
                  <a:tcPr marL="0" marR="0" marT="0" marB="0" anchor="ctr"/>
                </a:tc>
                <a:extLst>
                  <a:ext uri="{0D108BD9-81ED-4DB2-BD59-A6C34878D82A}">
                    <a16:rowId xmlns:a16="http://schemas.microsoft.com/office/drawing/2014/main" val="1952187564"/>
                  </a:ext>
                </a:extLst>
              </a:tr>
              <a:tr h="548985">
                <a:tc>
                  <a:txBody>
                    <a:bodyPr/>
                    <a:lstStyle/>
                    <a:p>
                      <a:pPr marL="36000">
                        <a:lnSpc>
                          <a:spcPct val="107000"/>
                        </a:lnSpc>
                        <a:spcAft>
                          <a:spcPts val="0"/>
                        </a:spcAft>
                      </a:pPr>
                      <a:r>
                        <a:rPr lang="tr-TR" sz="2000" dirty="0">
                          <a:effectLst/>
                        </a:rPr>
                        <a:t>Öğretim elemanlarının dijital yetkinliklerinin geliştirmeye yönelik faaliyetler</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904941326"/>
                  </a:ext>
                </a:extLst>
              </a:tr>
              <a:tr h="419549">
                <a:tc>
                  <a:txBody>
                    <a:bodyPr/>
                    <a:lstStyle/>
                    <a:p>
                      <a:pPr marL="36000">
                        <a:lnSpc>
                          <a:spcPct val="107000"/>
                        </a:lnSpc>
                        <a:spcAft>
                          <a:spcPts val="0"/>
                        </a:spcAft>
                      </a:pPr>
                      <a:r>
                        <a:rPr lang="tr-TR" sz="2000" dirty="0">
                          <a:effectLst/>
                        </a:rPr>
                        <a:t>İdari Personelin kişisel gelişimine yönelik faaliyetler</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188245156"/>
                  </a:ext>
                </a:extLst>
              </a:tr>
              <a:tr h="419549">
                <a:tc>
                  <a:txBody>
                    <a:bodyPr/>
                    <a:lstStyle/>
                    <a:p>
                      <a:pPr marL="36000">
                        <a:lnSpc>
                          <a:spcPct val="107000"/>
                        </a:lnSpc>
                        <a:spcAft>
                          <a:spcPts val="0"/>
                        </a:spcAft>
                      </a:pPr>
                      <a:r>
                        <a:rPr lang="tr-TR" sz="2000" dirty="0">
                          <a:effectLst/>
                        </a:rPr>
                        <a:t>İdari Personelin mesleki gelişimine yönelik faaliyetler</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433956139"/>
                  </a:ext>
                </a:extLst>
              </a:tr>
              <a:tr h="415958">
                <a:tc>
                  <a:txBody>
                    <a:bodyPr/>
                    <a:lstStyle/>
                    <a:p>
                      <a:pPr marL="36000">
                        <a:lnSpc>
                          <a:spcPct val="107000"/>
                        </a:lnSpc>
                        <a:spcAft>
                          <a:spcPts val="0"/>
                        </a:spcAft>
                      </a:pPr>
                      <a:r>
                        <a:rPr lang="tr-TR" sz="2000" dirty="0">
                          <a:effectLst/>
                        </a:rPr>
                        <a:t>Diğer (lütfen yazınız)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72161492"/>
                  </a:ext>
                </a:extLst>
              </a:tr>
              <a:tr h="415958">
                <a:tc>
                  <a:txBody>
                    <a:bodyPr/>
                    <a:lstStyle/>
                    <a:p>
                      <a:pPr marL="0" marR="0" lvl="0" indent="0" algn="r" defTabSz="914400" rtl="0" eaLnBrk="1" fontAlgn="auto" latinLnBrk="0" hangingPunct="1">
                        <a:lnSpc>
                          <a:spcPct val="107000"/>
                        </a:lnSpc>
                        <a:spcBef>
                          <a:spcPts val="0"/>
                        </a:spcBef>
                        <a:spcAft>
                          <a:spcPts val="0"/>
                        </a:spcAft>
                        <a:buClrTx/>
                        <a:buSzTx/>
                        <a:buFontTx/>
                        <a:buNone/>
                        <a:tabLst/>
                        <a:defRPr/>
                      </a:pPr>
                      <a:r>
                        <a:rPr lang="tr-TR" sz="2000" dirty="0">
                          <a:solidFill>
                            <a:srgbClr val="C00000"/>
                          </a:solidFill>
                          <a:effectLst/>
                        </a:rPr>
                        <a:t>TOPLAM</a:t>
                      </a:r>
                      <a:endParaRPr lang="tr-TR"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marL="0" algn="ctr" defTabSz="914400" rtl="0" eaLnBrk="1" latinLnBrk="0" hangingPunct="1">
                        <a:lnSpc>
                          <a:spcPct val="107000"/>
                        </a:lnSpc>
                        <a:spcAft>
                          <a:spcPts val="0"/>
                        </a:spcAft>
                      </a:pPr>
                      <a:r>
                        <a:rPr lang="tr-TR" sz="2000" b="1" kern="1200" dirty="0">
                          <a:solidFill>
                            <a:srgbClr val="C00000"/>
                          </a:solidFill>
                          <a:effectLst/>
                          <a:latin typeface="+mn-lt"/>
                          <a:ea typeface="+mn-ea"/>
                          <a:cs typeface="+mn-cs"/>
                        </a:rPr>
                        <a:t> 1</a:t>
                      </a:r>
                    </a:p>
                  </a:txBody>
                  <a:tcPr marL="7620" marR="7620" marT="7620" marB="0" anchor="ctr"/>
                </a:tc>
                <a:tc>
                  <a:txBody>
                    <a:bodyPr/>
                    <a:lstStyle/>
                    <a:p>
                      <a:pPr marL="0" algn="ctr" defTabSz="914400" rtl="0" eaLnBrk="1" latinLnBrk="0" hangingPunct="1">
                        <a:lnSpc>
                          <a:spcPct val="107000"/>
                        </a:lnSpc>
                        <a:spcAft>
                          <a:spcPts val="0"/>
                        </a:spcAft>
                      </a:pPr>
                      <a:r>
                        <a:rPr lang="tr-TR" sz="2000" b="1" kern="1200" dirty="0">
                          <a:solidFill>
                            <a:srgbClr val="C00000"/>
                          </a:solidFill>
                          <a:effectLst/>
                          <a:latin typeface="+mn-lt"/>
                          <a:ea typeface="+mn-ea"/>
                          <a:cs typeface="+mn-cs"/>
                        </a:rPr>
                        <a:t> 1</a:t>
                      </a:r>
                    </a:p>
                  </a:txBody>
                  <a:tcPr marL="7620" marR="7620" marT="7620" marB="0" anchor="ctr"/>
                </a:tc>
                <a:tc>
                  <a:txBody>
                    <a:bodyPr/>
                    <a:lstStyle/>
                    <a:p>
                      <a:pPr algn="ctr">
                        <a:lnSpc>
                          <a:spcPct val="107000"/>
                        </a:lnSpc>
                        <a:spcAft>
                          <a:spcPts val="0"/>
                        </a:spcAft>
                      </a:pPr>
                      <a:r>
                        <a:rPr lang="tr-TR" sz="1100" dirty="0">
                          <a:effectLst/>
                        </a:rPr>
                        <a:t> </a:t>
                      </a:r>
                      <a:r>
                        <a:rPr lang="tr-TR" sz="2000" b="1" kern="1200" dirty="0">
                          <a:solidFill>
                            <a:srgbClr val="C00000"/>
                          </a:solidFill>
                          <a:effectLst/>
                          <a:latin typeface="+mn-lt"/>
                          <a:ea typeface="+mn-ea"/>
                          <a:cs typeface="+mn-cs"/>
                        </a:rPr>
                        <a:t>2</a:t>
                      </a:r>
                    </a:p>
                  </a:txBody>
                  <a:tcPr marL="0" marR="0" marT="0" marB="0" anchor="ctr"/>
                </a:tc>
                <a:extLst>
                  <a:ext uri="{0D108BD9-81ED-4DB2-BD59-A6C34878D82A}">
                    <a16:rowId xmlns:a16="http://schemas.microsoft.com/office/drawing/2014/main" val="379352849"/>
                  </a:ext>
                </a:extLst>
              </a:tr>
            </a:tbl>
          </a:graphicData>
        </a:graphic>
      </p:graphicFrame>
    </p:spTree>
    <p:extLst>
      <p:ext uri="{BB962C8B-B14F-4D97-AF65-F5344CB8AC3E}">
        <p14:creationId xmlns:p14="http://schemas.microsoft.com/office/powerpoint/2010/main" val="1259231415"/>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665018" y="786236"/>
            <a:ext cx="10188449" cy="731521"/>
          </a:xfrm>
        </p:spPr>
        <p:txBody>
          <a:bodyPr>
            <a:normAutofit/>
          </a:bodyPr>
          <a:lstStyle/>
          <a:p>
            <a:pPr algn="ctr"/>
            <a:r>
              <a:rPr lang="tr-TR" sz="3200" b="1" dirty="0">
                <a:solidFill>
                  <a:srgbClr val="FF0000"/>
                </a:solidFill>
              </a:rPr>
              <a:t>Program Ders Görevlendirme Analizi </a:t>
            </a:r>
            <a:br>
              <a:rPr lang="tr-TR" sz="3200" b="1" dirty="0">
                <a:solidFill>
                  <a:srgbClr val="FF0000"/>
                </a:solidFill>
              </a:rPr>
            </a:br>
            <a:r>
              <a:rPr lang="tr-TR" sz="1300" b="1" i="1" dirty="0">
                <a:solidFill>
                  <a:srgbClr val="0000CC"/>
                </a:solidFill>
              </a:rPr>
              <a:t>(Her Ana Bilim - Sanat Dalı/ Program için ayrı ayrı hazırlayınız. </a:t>
            </a:r>
            <a:endParaRPr lang="tr-TR" sz="3200" b="1" dirty="0">
              <a:solidFill>
                <a:srgbClr val="FF0000"/>
              </a:solidFill>
            </a:endParaRPr>
          </a:p>
        </p:txBody>
      </p:sp>
      <p:sp>
        <p:nvSpPr>
          <p:cNvPr id="3" name="Veri Yer Tutucusu 2"/>
          <p:cNvSpPr>
            <a:spLocks noGrp="1"/>
          </p:cNvSpPr>
          <p:nvPr>
            <p:ph type="dt" sz="half" idx="10"/>
          </p:nvPr>
        </p:nvSpPr>
        <p:spPr/>
        <p:txBody>
          <a:bodyPr/>
          <a:lstStyle/>
          <a:p>
            <a:fld id="{8E468889-DDDD-45DC-9553-67B10B6C00B2}" type="datetime1">
              <a:rPr lang="tr-TR" smtClean="0"/>
              <a:pPr/>
              <a:t>13.01.2026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17</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1634470905"/>
              </p:ext>
            </p:extLst>
          </p:nvPr>
        </p:nvGraphicFramePr>
        <p:xfrm>
          <a:off x="288234" y="1938132"/>
          <a:ext cx="11479696" cy="3717235"/>
        </p:xfrm>
        <a:graphic>
          <a:graphicData uri="http://schemas.openxmlformats.org/drawingml/2006/table">
            <a:tbl>
              <a:tblPr firstRow="1" firstCol="1" bandRow="1">
                <a:tableStyleId>{5940675A-B579-460E-94D1-54222C63F5DA}</a:tableStyleId>
              </a:tblPr>
              <a:tblGrid>
                <a:gridCol w="1062974">
                  <a:extLst>
                    <a:ext uri="{9D8B030D-6E8A-4147-A177-3AD203B41FA5}">
                      <a16:colId xmlns:a16="http://schemas.microsoft.com/office/drawing/2014/main" val="2012776817"/>
                    </a:ext>
                  </a:extLst>
                </a:gridCol>
                <a:gridCol w="1110314">
                  <a:extLst>
                    <a:ext uri="{9D8B030D-6E8A-4147-A177-3AD203B41FA5}">
                      <a16:colId xmlns:a16="http://schemas.microsoft.com/office/drawing/2014/main" val="3284813999"/>
                    </a:ext>
                  </a:extLst>
                </a:gridCol>
                <a:gridCol w="723828">
                  <a:extLst>
                    <a:ext uri="{9D8B030D-6E8A-4147-A177-3AD203B41FA5}">
                      <a16:colId xmlns:a16="http://schemas.microsoft.com/office/drawing/2014/main" val="3170990308"/>
                    </a:ext>
                  </a:extLst>
                </a:gridCol>
                <a:gridCol w="1315073">
                  <a:extLst>
                    <a:ext uri="{9D8B030D-6E8A-4147-A177-3AD203B41FA5}">
                      <a16:colId xmlns:a16="http://schemas.microsoft.com/office/drawing/2014/main" val="4272104170"/>
                    </a:ext>
                  </a:extLst>
                </a:gridCol>
                <a:gridCol w="1542492">
                  <a:extLst>
                    <a:ext uri="{9D8B030D-6E8A-4147-A177-3AD203B41FA5}">
                      <a16:colId xmlns:a16="http://schemas.microsoft.com/office/drawing/2014/main" val="1034388612"/>
                    </a:ext>
                  </a:extLst>
                </a:gridCol>
                <a:gridCol w="1483164">
                  <a:extLst>
                    <a:ext uri="{9D8B030D-6E8A-4147-A177-3AD203B41FA5}">
                      <a16:colId xmlns:a16="http://schemas.microsoft.com/office/drawing/2014/main" val="2997318310"/>
                    </a:ext>
                  </a:extLst>
                </a:gridCol>
                <a:gridCol w="1493053">
                  <a:extLst>
                    <a:ext uri="{9D8B030D-6E8A-4147-A177-3AD203B41FA5}">
                      <a16:colId xmlns:a16="http://schemas.microsoft.com/office/drawing/2014/main" val="1408843029"/>
                    </a:ext>
                  </a:extLst>
                </a:gridCol>
                <a:gridCol w="1529462">
                  <a:extLst>
                    <a:ext uri="{9D8B030D-6E8A-4147-A177-3AD203B41FA5}">
                      <a16:colId xmlns:a16="http://schemas.microsoft.com/office/drawing/2014/main" val="3706538803"/>
                    </a:ext>
                  </a:extLst>
                </a:gridCol>
                <a:gridCol w="1219336">
                  <a:extLst>
                    <a:ext uri="{9D8B030D-6E8A-4147-A177-3AD203B41FA5}">
                      <a16:colId xmlns:a16="http://schemas.microsoft.com/office/drawing/2014/main" val="3094943957"/>
                    </a:ext>
                  </a:extLst>
                </a:gridCol>
              </a:tblGrid>
              <a:tr h="541762">
                <a:tc gridSpan="2">
                  <a:txBody>
                    <a:bodyPr/>
                    <a:lstStyle/>
                    <a:p>
                      <a:pPr algn="r"/>
                      <a:r>
                        <a:rPr lang="tr-TR" b="1" dirty="0">
                          <a:solidFill>
                            <a:srgbClr val="0000CC"/>
                          </a:solidFill>
                        </a:rPr>
                        <a:t>Program</a:t>
                      </a:r>
                      <a:r>
                        <a:rPr lang="tr-TR" b="1" baseline="0" dirty="0">
                          <a:solidFill>
                            <a:srgbClr val="0000CC"/>
                          </a:solidFill>
                        </a:rPr>
                        <a:t> Adı: </a:t>
                      </a:r>
                      <a:endParaRPr lang="tr-TR" b="1" dirty="0">
                        <a:solidFill>
                          <a:srgbClr val="0000CC"/>
                        </a:solidFill>
                      </a:endParaRPr>
                    </a:p>
                  </a:txBody>
                  <a:tcPr marL="44450" marR="44450" marT="0" marB="0" anchor="ctr"/>
                </a:tc>
                <a:tc hMerge="1">
                  <a:txBody>
                    <a:bodyPr/>
                    <a:lstStyle/>
                    <a:p>
                      <a:endParaRPr lang="tr-TR" dirty="0"/>
                    </a:p>
                  </a:txBody>
                  <a:tcPr marL="44450" marR="44450" marT="0" marB="0" anchor="ctr"/>
                </a:tc>
                <a:tc gridSpan="7">
                  <a:txBody>
                    <a:bodyPr/>
                    <a:lstStyle/>
                    <a:p>
                      <a:pPr algn="ctr">
                        <a:lnSpc>
                          <a:spcPct val="107000"/>
                        </a:lnSpc>
                        <a:spcAft>
                          <a:spcPts val="0"/>
                        </a:spcAft>
                      </a:pPr>
                      <a:r>
                        <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MAHKEME BÜRO HİZMETLERİ</a:t>
                      </a: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081706904"/>
                  </a:ext>
                </a:extLst>
              </a:tr>
              <a:tr h="1123041">
                <a:tc>
                  <a:txBody>
                    <a:bodyPr/>
                    <a:lstStyle/>
                    <a:p>
                      <a:pPr algn="ctr">
                        <a:lnSpc>
                          <a:spcPct val="107000"/>
                        </a:lnSpc>
                        <a:spcAft>
                          <a:spcPts val="0"/>
                        </a:spcAft>
                      </a:pPr>
                      <a:r>
                        <a:rPr lang="tr-TR" sz="1400" b="1" dirty="0">
                          <a:solidFill>
                            <a:srgbClr val="FF0000"/>
                          </a:solidFill>
                          <a:effectLst/>
                        </a:rPr>
                        <a:t>Eğitim Öğretim Yılı</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400" b="1" dirty="0">
                          <a:solidFill>
                            <a:srgbClr val="FF0000"/>
                          </a:solidFill>
                          <a:effectLst/>
                        </a:rPr>
                        <a:t>Eğitim Öğretim Dönemi</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solidFill>
                            <a:srgbClr val="3333FF"/>
                          </a:solidFill>
                          <a:effectLst/>
                        </a:rPr>
                        <a:t>Program Öğretim Elemanı Sayısı</a:t>
                      </a:r>
                      <a:endParaRPr lang="tr-TR" sz="14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solidFill>
                            <a:srgbClr val="FF0000"/>
                          </a:solidFill>
                          <a:effectLst/>
                        </a:rPr>
                        <a:t>Program İçinden Karşılanan Ders Yükü Saati Toplamı</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solidFill>
                            <a:srgbClr val="FF0000"/>
                          </a:solidFill>
                          <a:effectLst/>
                        </a:rPr>
                        <a:t>Bölüm İçinden (Diğer programlar)  Karşılanan Ders Yükü Saati Toplamı</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400" b="1" dirty="0">
                          <a:solidFill>
                            <a:srgbClr val="FF0000"/>
                          </a:solidFill>
                          <a:effectLst/>
                        </a:rPr>
                        <a:t>Birim İçinden (Diğer Bölümler)  Karşılanan Ders Yükü Saati Toplamı</a:t>
                      </a:r>
                      <a:endParaRPr lang="tr-TR" sz="1400" b="1" dirty="0"/>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solidFill>
                            <a:srgbClr val="FF0000"/>
                          </a:solidFill>
                          <a:effectLst/>
                        </a:rPr>
                        <a:t>Üniversite İçinden (Diğer Birimler)  Karşılanan Ders Yükü Saati Toplamı</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solidFill>
                            <a:srgbClr val="FF0000"/>
                          </a:solidFill>
                          <a:effectLst/>
                        </a:rPr>
                        <a:t>Üniversite Dışından (Diğer Kurumlar)  Karşılanan Ders Yükü Saati Toplamı</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solidFill>
                            <a:srgbClr val="0066FF"/>
                          </a:solidFill>
                          <a:effectLst/>
                        </a:rPr>
                        <a:t>Program Dönemlik Toplamı Ders Saati (T+U)</a:t>
                      </a:r>
                      <a:endParaRPr lang="tr-TR" sz="1400" b="1" dirty="0">
                        <a:solidFill>
                          <a:srgbClr val="0066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539189873"/>
                  </a:ext>
                </a:extLst>
              </a:tr>
              <a:tr h="513108">
                <a:tc rowSpan="2">
                  <a:txBody>
                    <a:bodyPr/>
                    <a:lstStyle/>
                    <a:p>
                      <a:pPr algn="ctr">
                        <a:lnSpc>
                          <a:spcPct val="107000"/>
                        </a:lnSpc>
                        <a:spcAft>
                          <a:spcPts val="0"/>
                        </a:spcAft>
                      </a:pPr>
                      <a:r>
                        <a:rPr lang="tr-TR" sz="1200" b="1" dirty="0">
                          <a:solidFill>
                            <a:srgbClr val="0000CC"/>
                          </a:solidFill>
                          <a:effectLst/>
                          <a:latin typeface="+mn-lt"/>
                        </a:rPr>
                        <a:t>2024</a:t>
                      </a:r>
                      <a:endParaRPr lang="tr-TR" sz="1200" b="1" dirty="0">
                        <a:solidFill>
                          <a:srgbClr val="0000CC"/>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200" b="1" dirty="0">
                          <a:solidFill>
                            <a:srgbClr val="C00000"/>
                          </a:solidFill>
                          <a:effectLst/>
                          <a:latin typeface="+mn-lt"/>
                        </a:rPr>
                        <a:t>GÜZ</a:t>
                      </a:r>
                      <a:endParaRPr lang="tr-TR" sz="1200" b="1" dirty="0">
                        <a:solidFill>
                          <a:srgbClr val="C0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200" b="1" dirty="0">
                          <a:solidFill>
                            <a:srgbClr val="3333FF"/>
                          </a:solidFill>
                          <a:effectLst/>
                          <a:latin typeface="+mn-lt"/>
                        </a:rPr>
                        <a:t> 3</a:t>
                      </a:r>
                      <a:endParaRPr lang="tr-TR" sz="1200" b="1" dirty="0">
                        <a:solidFill>
                          <a:srgbClr val="3333FF"/>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200" b="1" dirty="0">
                          <a:effectLst/>
                          <a:latin typeface="+mn-lt"/>
                        </a:rPr>
                        <a:t>16</a:t>
                      </a:r>
                      <a:endParaRPr lang="tr-TR" sz="12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200" b="1" dirty="0">
                          <a:effectLst/>
                          <a:latin typeface="+mn-lt"/>
                        </a:rPr>
                        <a:t>16</a:t>
                      </a:r>
                      <a:endParaRPr lang="tr-TR" sz="12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200" b="1" dirty="0">
                          <a:effectLst/>
                          <a:latin typeface="+mn-lt"/>
                        </a:rPr>
                        <a:t>3</a:t>
                      </a:r>
                      <a:endParaRPr lang="tr-TR" sz="12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200" b="1" dirty="0">
                          <a:effectLst/>
                          <a:latin typeface="+mn-lt"/>
                        </a:rPr>
                        <a:t>6</a:t>
                      </a:r>
                      <a:endParaRPr lang="tr-TR" sz="12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200" b="1" dirty="0">
                          <a:effectLst/>
                          <a:latin typeface="+mn-lt"/>
                          <a:ea typeface="Calibri" panose="020F0502020204030204" pitchFamily="34" charset="0"/>
                          <a:cs typeface="Times New Roman" panose="02020603050405020304" pitchFamily="18" charset="0"/>
                        </a:rPr>
                        <a:t>0</a:t>
                      </a:r>
                    </a:p>
                  </a:txBody>
                  <a:tcPr marL="44450" marR="44450" marT="0" marB="0" anchor="ctr"/>
                </a:tc>
                <a:tc>
                  <a:txBody>
                    <a:bodyPr/>
                    <a:lstStyle/>
                    <a:p>
                      <a:pPr algn="ctr">
                        <a:lnSpc>
                          <a:spcPct val="107000"/>
                        </a:lnSpc>
                        <a:spcAft>
                          <a:spcPts val="0"/>
                        </a:spcAft>
                      </a:pPr>
                      <a:r>
                        <a:rPr lang="tr-TR" sz="1200" b="1" dirty="0">
                          <a:solidFill>
                            <a:srgbClr val="0066FF"/>
                          </a:solidFill>
                          <a:effectLst/>
                          <a:latin typeface="+mn-lt"/>
                        </a:rPr>
                        <a:t>25 (23+2) </a:t>
                      </a:r>
                      <a:endParaRPr lang="tr-TR" sz="1200" b="1" dirty="0">
                        <a:solidFill>
                          <a:srgbClr val="0066FF"/>
                        </a:solidFill>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870758356"/>
                  </a:ext>
                </a:extLst>
              </a:tr>
              <a:tr h="513108">
                <a:tc vMerge="1">
                  <a:txBody>
                    <a:bodyPr/>
                    <a:lstStyle/>
                    <a:p>
                      <a:endParaRPr lang="tr-TR"/>
                    </a:p>
                  </a:txBody>
                  <a:tcPr/>
                </a:tc>
                <a:tc>
                  <a:txBody>
                    <a:bodyPr/>
                    <a:lstStyle/>
                    <a:p>
                      <a:pPr algn="ctr">
                        <a:lnSpc>
                          <a:spcPct val="107000"/>
                        </a:lnSpc>
                        <a:spcAft>
                          <a:spcPts val="0"/>
                        </a:spcAft>
                      </a:pPr>
                      <a:r>
                        <a:rPr lang="tr-TR" sz="1200" b="1" dirty="0">
                          <a:solidFill>
                            <a:srgbClr val="0000CC"/>
                          </a:solidFill>
                          <a:effectLst/>
                          <a:latin typeface="+mn-lt"/>
                        </a:rPr>
                        <a:t>BAHAR</a:t>
                      </a:r>
                      <a:endParaRPr lang="tr-TR" sz="1200" b="1" dirty="0">
                        <a:solidFill>
                          <a:srgbClr val="0000CC"/>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200" b="1" dirty="0">
                          <a:solidFill>
                            <a:srgbClr val="3333FF"/>
                          </a:solidFill>
                          <a:effectLst/>
                          <a:latin typeface="+mn-lt"/>
                        </a:rPr>
                        <a:t> 3</a:t>
                      </a:r>
                      <a:endParaRPr lang="tr-TR" sz="1200" b="1" dirty="0">
                        <a:solidFill>
                          <a:srgbClr val="3333FF"/>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200" b="1" dirty="0">
                          <a:effectLst/>
                          <a:latin typeface="+mn-lt"/>
                        </a:rPr>
                        <a:t> 13</a:t>
                      </a:r>
                      <a:endParaRPr lang="tr-TR" sz="12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200" b="1" dirty="0">
                          <a:effectLst/>
                          <a:latin typeface="+mn-lt"/>
                        </a:rPr>
                        <a:t>13</a:t>
                      </a:r>
                      <a:endParaRPr lang="tr-TR" sz="12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200" b="1" dirty="0">
                          <a:effectLst/>
                          <a:latin typeface="+mn-lt"/>
                        </a:rPr>
                        <a:t>2</a:t>
                      </a:r>
                      <a:endParaRPr lang="tr-TR" sz="12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200" b="1" dirty="0">
                          <a:effectLst/>
                          <a:latin typeface="+mn-lt"/>
                        </a:rPr>
                        <a:t>9</a:t>
                      </a:r>
                      <a:endParaRPr lang="tr-TR" sz="12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200" b="1" dirty="0">
                          <a:effectLst/>
                          <a:latin typeface="+mn-lt"/>
                          <a:ea typeface="Calibri" panose="020F0502020204030204" pitchFamily="34" charset="0"/>
                          <a:cs typeface="Times New Roman" panose="02020603050405020304" pitchFamily="18" charset="0"/>
                        </a:rPr>
                        <a:t>0</a:t>
                      </a:r>
                    </a:p>
                  </a:txBody>
                  <a:tcPr marL="44450" marR="44450" marT="0" marB="0" anchor="ctr"/>
                </a:tc>
                <a:tc>
                  <a:txBody>
                    <a:bodyPr/>
                    <a:lstStyle/>
                    <a:p>
                      <a:pPr algn="ctr">
                        <a:lnSpc>
                          <a:spcPct val="107000"/>
                        </a:lnSpc>
                        <a:spcAft>
                          <a:spcPts val="0"/>
                        </a:spcAft>
                      </a:pPr>
                      <a:r>
                        <a:rPr lang="tr-TR" sz="1200" b="1" dirty="0">
                          <a:solidFill>
                            <a:srgbClr val="0066FF"/>
                          </a:solidFill>
                          <a:effectLst/>
                          <a:latin typeface="+mn-lt"/>
                        </a:rPr>
                        <a:t>24 (21+3) </a:t>
                      </a:r>
                      <a:endParaRPr lang="tr-TR" sz="1200" b="1" dirty="0">
                        <a:solidFill>
                          <a:srgbClr val="0066FF"/>
                        </a:solidFill>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783067440"/>
                  </a:ext>
                </a:extLst>
              </a:tr>
              <a:tr h="513108">
                <a:tc rowSpan="2">
                  <a:txBody>
                    <a:bodyPr/>
                    <a:lstStyle/>
                    <a:p>
                      <a:pPr algn="ctr">
                        <a:lnSpc>
                          <a:spcPct val="107000"/>
                        </a:lnSpc>
                        <a:spcAft>
                          <a:spcPts val="0"/>
                        </a:spcAft>
                      </a:pPr>
                      <a:r>
                        <a:rPr lang="tr-TR" sz="1200" b="1" dirty="0">
                          <a:solidFill>
                            <a:srgbClr val="0000CC"/>
                          </a:solidFill>
                          <a:effectLst/>
                          <a:latin typeface="+mn-lt"/>
                        </a:rPr>
                        <a:t>2025</a:t>
                      </a:r>
                      <a:endParaRPr lang="tr-TR" sz="1200" b="1" dirty="0">
                        <a:solidFill>
                          <a:srgbClr val="0000CC"/>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200" b="1" dirty="0">
                          <a:solidFill>
                            <a:srgbClr val="C00000"/>
                          </a:solidFill>
                          <a:effectLst/>
                          <a:latin typeface="+mn-lt"/>
                        </a:rPr>
                        <a:t>GÜZ</a:t>
                      </a:r>
                      <a:endParaRPr lang="tr-TR" sz="1200" b="1" dirty="0">
                        <a:solidFill>
                          <a:srgbClr val="C0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200" b="1" dirty="0">
                          <a:solidFill>
                            <a:srgbClr val="3333FF"/>
                          </a:solidFill>
                          <a:effectLst/>
                          <a:latin typeface="+mn-lt"/>
                        </a:rPr>
                        <a:t> 3</a:t>
                      </a:r>
                      <a:endParaRPr lang="tr-TR" sz="1200" b="1" dirty="0">
                        <a:solidFill>
                          <a:srgbClr val="3333FF"/>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200" b="1" dirty="0">
                          <a:effectLst/>
                          <a:latin typeface="+mn-lt"/>
                          <a:ea typeface="Calibri" panose="020F0502020204030204" pitchFamily="34" charset="0"/>
                          <a:cs typeface="Times New Roman" panose="02020603050405020304" pitchFamily="18" charset="0"/>
                        </a:rPr>
                        <a:t>37</a:t>
                      </a:r>
                    </a:p>
                  </a:txBody>
                  <a:tcPr marL="44450" marR="44450" marT="0" marB="0" anchor="ctr"/>
                </a:tc>
                <a:tc>
                  <a:txBody>
                    <a:bodyPr/>
                    <a:lstStyle/>
                    <a:p>
                      <a:pPr algn="ctr">
                        <a:lnSpc>
                          <a:spcPct val="107000"/>
                        </a:lnSpc>
                        <a:spcAft>
                          <a:spcPts val="0"/>
                        </a:spcAft>
                      </a:pPr>
                      <a:r>
                        <a:rPr lang="tr-TR" sz="1200" b="1" dirty="0">
                          <a:effectLst/>
                          <a:latin typeface="+mn-lt"/>
                        </a:rPr>
                        <a:t>37</a:t>
                      </a:r>
                      <a:endParaRPr lang="tr-TR" sz="12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200" b="1" dirty="0">
                          <a:effectLst/>
                          <a:latin typeface="+mn-lt"/>
                          <a:ea typeface="Calibri" panose="020F0502020204030204" pitchFamily="34" charset="0"/>
                          <a:cs typeface="Times New Roman" panose="02020603050405020304" pitchFamily="18" charset="0"/>
                        </a:rPr>
                        <a:t>0</a:t>
                      </a:r>
                    </a:p>
                  </a:txBody>
                  <a:tcPr marL="44450" marR="44450" marT="0" marB="0" anchor="ctr"/>
                </a:tc>
                <a:tc>
                  <a:txBody>
                    <a:bodyPr/>
                    <a:lstStyle/>
                    <a:p>
                      <a:pPr algn="ctr">
                        <a:lnSpc>
                          <a:spcPct val="107000"/>
                        </a:lnSpc>
                        <a:spcAft>
                          <a:spcPts val="0"/>
                        </a:spcAft>
                      </a:pPr>
                      <a:r>
                        <a:rPr lang="tr-TR" sz="1200" b="1" dirty="0">
                          <a:effectLst/>
                          <a:latin typeface="+mn-lt"/>
                        </a:rPr>
                        <a:t>12</a:t>
                      </a:r>
                      <a:endParaRPr lang="tr-TR" sz="12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200" b="1" dirty="0">
                          <a:effectLst/>
                          <a:latin typeface="+mn-lt"/>
                          <a:ea typeface="Calibri" panose="020F0502020204030204" pitchFamily="34" charset="0"/>
                          <a:cs typeface="Times New Roman" panose="02020603050405020304" pitchFamily="18" charset="0"/>
                        </a:rPr>
                        <a:t>0</a:t>
                      </a:r>
                    </a:p>
                  </a:txBody>
                  <a:tcPr marL="44450" marR="44450" marT="0" marB="0" anchor="ctr"/>
                </a:tc>
                <a:tc>
                  <a:txBody>
                    <a:bodyPr/>
                    <a:lstStyle/>
                    <a:p>
                      <a:pPr algn="ctr">
                        <a:lnSpc>
                          <a:spcPct val="107000"/>
                        </a:lnSpc>
                        <a:spcAft>
                          <a:spcPts val="0"/>
                        </a:spcAft>
                      </a:pPr>
                      <a:r>
                        <a:rPr lang="tr-TR" sz="1200" b="1" dirty="0">
                          <a:solidFill>
                            <a:srgbClr val="0066FF"/>
                          </a:solidFill>
                          <a:effectLst/>
                          <a:latin typeface="+mn-lt"/>
                        </a:rPr>
                        <a:t>49 (43+6) </a:t>
                      </a:r>
                      <a:endParaRPr lang="tr-TR" sz="1200" b="1" dirty="0">
                        <a:solidFill>
                          <a:srgbClr val="0066FF"/>
                        </a:solidFill>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612683417"/>
                  </a:ext>
                </a:extLst>
              </a:tr>
              <a:tr h="513108">
                <a:tc vMerge="1">
                  <a:txBody>
                    <a:bodyPr/>
                    <a:lstStyle/>
                    <a:p>
                      <a:endParaRPr lang="tr-TR"/>
                    </a:p>
                  </a:txBody>
                  <a:tcPr/>
                </a:tc>
                <a:tc>
                  <a:txBody>
                    <a:bodyPr/>
                    <a:lstStyle/>
                    <a:p>
                      <a:pPr algn="ctr">
                        <a:lnSpc>
                          <a:spcPct val="107000"/>
                        </a:lnSpc>
                        <a:spcAft>
                          <a:spcPts val="0"/>
                        </a:spcAft>
                      </a:pPr>
                      <a:r>
                        <a:rPr lang="tr-TR" sz="1200" b="1" dirty="0">
                          <a:solidFill>
                            <a:srgbClr val="0000CC"/>
                          </a:solidFill>
                          <a:effectLst/>
                          <a:latin typeface="+mn-lt"/>
                        </a:rPr>
                        <a:t>BAHAR</a:t>
                      </a:r>
                      <a:endParaRPr lang="tr-TR" sz="1200" b="1" dirty="0">
                        <a:solidFill>
                          <a:srgbClr val="0000CC"/>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200" b="1" dirty="0">
                          <a:solidFill>
                            <a:srgbClr val="3333FF"/>
                          </a:solidFill>
                          <a:effectLst/>
                          <a:latin typeface="+mn-lt"/>
                        </a:rPr>
                        <a:t> 3</a:t>
                      </a:r>
                      <a:endParaRPr lang="tr-TR" sz="1200" b="1" dirty="0">
                        <a:solidFill>
                          <a:srgbClr val="3333FF"/>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200" b="1" dirty="0">
                          <a:effectLst/>
                          <a:latin typeface="+mn-lt"/>
                          <a:ea typeface="Calibri" panose="020F0502020204030204" pitchFamily="34" charset="0"/>
                          <a:cs typeface="Times New Roman" panose="02020603050405020304" pitchFamily="18" charset="0"/>
                        </a:rPr>
                        <a:t>37</a:t>
                      </a:r>
                    </a:p>
                  </a:txBody>
                  <a:tcPr marL="44450" marR="44450" marT="0" marB="0" anchor="ctr"/>
                </a:tc>
                <a:tc>
                  <a:txBody>
                    <a:bodyPr/>
                    <a:lstStyle/>
                    <a:p>
                      <a:pPr algn="ctr">
                        <a:lnSpc>
                          <a:spcPct val="107000"/>
                        </a:lnSpc>
                        <a:spcAft>
                          <a:spcPts val="0"/>
                        </a:spcAft>
                      </a:pPr>
                      <a:r>
                        <a:rPr lang="tr-TR" sz="1200" b="1" dirty="0">
                          <a:effectLst/>
                          <a:latin typeface="+mn-lt"/>
                        </a:rPr>
                        <a:t>37</a:t>
                      </a:r>
                      <a:endParaRPr lang="tr-TR" sz="12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200" b="1" dirty="0">
                          <a:effectLst/>
                          <a:latin typeface="+mn-lt"/>
                        </a:rPr>
                        <a:t>4</a:t>
                      </a:r>
                      <a:endParaRPr lang="tr-TR" sz="12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200" b="1" dirty="0">
                          <a:effectLst/>
                          <a:latin typeface="+mn-lt"/>
                        </a:rPr>
                        <a:t>9</a:t>
                      </a:r>
                      <a:endParaRPr lang="tr-TR" sz="12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200" b="1" dirty="0">
                          <a:effectLst/>
                          <a:latin typeface="+mn-lt"/>
                        </a:rPr>
                        <a:t>0 </a:t>
                      </a:r>
                      <a:endParaRPr lang="tr-TR" sz="12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200" b="1" dirty="0">
                          <a:solidFill>
                            <a:srgbClr val="0066FF"/>
                          </a:solidFill>
                          <a:effectLst/>
                          <a:latin typeface="+mn-lt"/>
                        </a:rPr>
                        <a:t>50 (47+3) </a:t>
                      </a:r>
                      <a:endParaRPr lang="tr-TR" sz="1200" b="1" dirty="0">
                        <a:solidFill>
                          <a:srgbClr val="0066FF"/>
                        </a:solidFill>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861064323"/>
                  </a:ext>
                </a:extLst>
              </a:tr>
            </a:tbl>
          </a:graphicData>
        </a:graphic>
      </p:graphicFrame>
      <p:sp>
        <p:nvSpPr>
          <p:cNvPr id="6" name="Metin kutusu 5"/>
          <p:cNvSpPr txBox="1"/>
          <p:nvPr/>
        </p:nvSpPr>
        <p:spPr>
          <a:xfrm>
            <a:off x="218090" y="5714331"/>
            <a:ext cx="7751911" cy="338554"/>
          </a:xfrm>
          <a:prstGeom prst="rect">
            <a:avLst/>
          </a:prstGeom>
          <a:noFill/>
        </p:spPr>
        <p:txBody>
          <a:bodyPr wrap="square" rtlCol="0">
            <a:spAutoFit/>
          </a:bodyPr>
          <a:lstStyle/>
          <a:p>
            <a:r>
              <a:rPr lang="tr-TR" sz="1600" b="1" i="1" dirty="0">
                <a:solidFill>
                  <a:srgbClr val="C00000"/>
                </a:solidFill>
              </a:rPr>
              <a:t>*Her Ana Bilim - Sanat Dalı/ Program için ayrı ayrı hazırlayınız. </a:t>
            </a:r>
          </a:p>
        </p:txBody>
      </p:sp>
    </p:spTree>
    <p:extLst>
      <p:ext uri="{BB962C8B-B14F-4D97-AF65-F5344CB8AC3E}">
        <p14:creationId xmlns:p14="http://schemas.microsoft.com/office/powerpoint/2010/main" val="4120061115"/>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00E3462-6A14-4CDA-9E19-2710114DA67D}"/>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B3169AFE-94C7-F3BC-47B5-5AC6EF561839}"/>
              </a:ext>
            </a:extLst>
          </p:cNvPr>
          <p:cNvSpPr>
            <a:spLocks noGrp="1"/>
          </p:cNvSpPr>
          <p:nvPr>
            <p:ph type="title"/>
          </p:nvPr>
        </p:nvSpPr>
        <p:spPr>
          <a:xfrm>
            <a:off x="665018" y="786236"/>
            <a:ext cx="10188449" cy="731521"/>
          </a:xfrm>
        </p:spPr>
        <p:txBody>
          <a:bodyPr>
            <a:normAutofit/>
          </a:bodyPr>
          <a:lstStyle/>
          <a:p>
            <a:pPr algn="ctr"/>
            <a:r>
              <a:rPr lang="tr-TR" sz="3200" b="1" dirty="0">
                <a:solidFill>
                  <a:srgbClr val="FF0000"/>
                </a:solidFill>
              </a:rPr>
              <a:t>Program Ders Görevlendirme Analizi </a:t>
            </a:r>
            <a:br>
              <a:rPr lang="tr-TR" sz="3200" b="1" dirty="0">
                <a:solidFill>
                  <a:srgbClr val="FF0000"/>
                </a:solidFill>
              </a:rPr>
            </a:br>
            <a:r>
              <a:rPr lang="tr-TR" sz="1300" b="1" i="1" dirty="0">
                <a:solidFill>
                  <a:srgbClr val="0000CC"/>
                </a:solidFill>
              </a:rPr>
              <a:t>(Her Ana Bilim - Sanat Dalı/ Program için ayrı ayrı hazırlayınız. </a:t>
            </a:r>
            <a:endParaRPr lang="tr-TR" sz="3200" b="1" dirty="0">
              <a:solidFill>
                <a:srgbClr val="FF0000"/>
              </a:solidFill>
            </a:endParaRPr>
          </a:p>
        </p:txBody>
      </p:sp>
      <p:sp>
        <p:nvSpPr>
          <p:cNvPr id="3" name="Veri Yer Tutucusu 2">
            <a:extLst>
              <a:ext uri="{FF2B5EF4-FFF2-40B4-BE49-F238E27FC236}">
                <a16:creationId xmlns:a16="http://schemas.microsoft.com/office/drawing/2014/main" id="{4AEE6D4E-AA03-EF4A-4969-C020D3793C65}"/>
              </a:ext>
            </a:extLst>
          </p:cNvPr>
          <p:cNvSpPr>
            <a:spLocks noGrp="1"/>
          </p:cNvSpPr>
          <p:nvPr>
            <p:ph type="dt" sz="half" idx="10"/>
          </p:nvPr>
        </p:nvSpPr>
        <p:spPr/>
        <p:txBody>
          <a:bodyPr/>
          <a:lstStyle/>
          <a:p>
            <a:fld id="{8E468889-DDDD-45DC-9553-67B10B6C00B2}" type="datetime1">
              <a:rPr lang="tr-TR" smtClean="0"/>
              <a:pPr/>
              <a:t>13.01.2026</a:t>
            </a:fld>
            <a:endParaRPr lang="tr-TR"/>
          </a:p>
        </p:txBody>
      </p:sp>
      <p:sp>
        <p:nvSpPr>
          <p:cNvPr id="4" name="Slayt Numarası Yer Tutucusu 3">
            <a:extLst>
              <a:ext uri="{FF2B5EF4-FFF2-40B4-BE49-F238E27FC236}">
                <a16:creationId xmlns:a16="http://schemas.microsoft.com/office/drawing/2014/main" id="{AF76BA3E-F768-D6D7-B5BF-9EC1B576FE85}"/>
              </a:ext>
            </a:extLst>
          </p:cNvPr>
          <p:cNvSpPr>
            <a:spLocks noGrp="1"/>
          </p:cNvSpPr>
          <p:nvPr>
            <p:ph type="sldNum" sz="quarter" idx="12"/>
          </p:nvPr>
        </p:nvSpPr>
        <p:spPr/>
        <p:txBody>
          <a:bodyPr/>
          <a:lstStyle/>
          <a:p>
            <a:fld id="{15D42E69-0B45-4D6A-BDA9-8F9042B0111B}" type="slidenum">
              <a:rPr lang="tr-TR" smtClean="0"/>
              <a:pPr/>
              <a:t>18</a:t>
            </a:fld>
            <a:endParaRPr lang="tr-TR"/>
          </a:p>
        </p:txBody>
      </p:sp>
      <p:graphicFrame>
        <p:nvGraphicFramePr>
          <p:cNvPr id="5" name="Tablo 4">
            <a:extLst>
              <a:ext uri="{FF2B5EF4-FFF2-40B4-BE49-F238E27FC236}">
                <a16:creationId xmlns:a16="http://schemas.microsoft.com/office/drawing/2014/main" id="{FDF92B6B-ED42-F02D-332E-073BC0FEEC3D}"/>
              </a:ext>
            </a:extLst>
          </p:cNvPr>
          <p:cNvGraphicFramePr>
            <a:graphicFrameLocks noGrp="1"/>
          </p:cNvGraphicFramePr>
          <p:nvPr>
            <p:extLst>
              <p:ext uri="{D42A27DB-BD31-4B8C-83A1-F6EECF244321}">
                <p14:modId xmlns:p14="http://schemas.microsoft.com/office/powerpoint/2010/main" val="2191667468"/>
              </p:ext>
            </p:extLst>
          </p:nvPr>
        </p:nvGraphicFramePr>
        <p:xfrm>
          <a:off x="288234" y="1938132"/>
          <a:ext cx="11479696" cy="3717235"/>
        </p:xfrm>
        <a:graphic>
          <a:graphicData uri="http://schemas.openxmlformats.org/drawingml/2006/table">
            <a:tbl>
              <a:tblPr firstRow="1" firstCol="1" bandRow="1">
                <a:tableStyleId>{5940675A-B579-460E-94D1-54222C63F5DA}</a:tableStyleId>
              </a:tblPr>
              <a:tblGrid>
                <a:gridCol w="1062974">
                  <a:extLst>
                    <a:ext uri="{9D8B030D-6E8A-4147-A177-3AD203B41FA5}">
                      <a16:colId xmlns:a16="http://schemas.microsoft.com/office/drawing/2014/main" val="2012776817"/>
                    </a:ext>
                  </a:extLst>
                </a:gridCol>
                <a:gridCol w="1110314">
                  <a:extLst>
                    <a:ext uri="{9D8B030D-6E8A-4147-A177-3AD203B41FA5}">
                      <a16:colId xmlns:a16="http://schemas.microsoft.com/office/drawing/2014/main" val="3284813999"/>
                    </a:ext>
                  </a:extLst>
                </a:gridCol>
                <a:gridCol w="723828">
                  <a:extLst>
                    <a:ext uri="{9D8B030D-6E8A-4147-A177-3AD203B41FA5}">
                      <a16:colId xmlns:a16="http://schemas.microsoft.com/office/drawing/2014/main" val="3170990308"/>
                    </a:ext>
                  </a:extLst>
                </a:gridCol>
                <a:gridCol w="1315073">
                  <a:extLst>
                    <a:ext uri="{9D8B030D-6E8A-4147-A177-3AD203B41FA5}">
                      <a16:colId xmlns:a16="http://schemas.microsoft.com/office/drawing/2014/main" val="4272104170"/>
                    </a:ext>
                  </a:extLst>
                </a:gridCol>
                <a:gridCol w="1542492">
                  <a:extLst>
                    <a:ext uri="{9D8B030D-6E8A-4147-A177-3AD203B41FA5}">
                      <a16:colId xmlns:a16="http://schemas.microsoft.com/office/drawing/2014/main" val="1034388612"/>
                    </a:ext>
                  </a:extLst>
                </a:gridCol>
                <a:gridCol w="1483164">
                  <a:extLst>
                    <a:ext uri="{9D8B030D-6E8A-4147-A177-3AD203B41FA5}">
                      <a16:colId xmlns:a16="http://schemas.microsoft.com/office/drawing/2014/main" val="2997318310"/>
                    </a:ext>
                  </a:extLst>
                </a:gridCol>
                <a:gridCol w="1493053">
                  <a:extLst>
                    <a:ext uri="{9D8B030D-6E8A-4147-A177-3AD203B41FA5}">
                      <a16:colId xmlns:a16="http://schemas.microsoft.com/office/drawing/2014/main" val="1408843029"/>
                    </a:ext>
                  </a:extLst>
                </a:gridCol>
                <a:gridCol w="1529462">
                  <a:extLst>
                    <a:ext uri="{9D8B030D-6E8A-4147-A177-3AD203B41FA5}">
                      <a16:colId xmlns:a16="http://schemas.microsoft.com/office/drawing/2014/main" val="3706538803"/>
                    </a:ext>
                  </a:extLst>
                </a:gridCol>
                <a:gridCol w="1219336">
                  <a:extLst>
                    <a:ext uri="{9D8B030D-6E8A-4147-A177-3AD203B41FA5}">
                      <a16:colId xmlns:a16="http://schemas.microsoft.com/office/drawing/2014/main" val="3094943957"/>
                    </a:ext>
                  </a:extLst>
                </a:gridCol>
              </a:tblGrid>
              <a:tr h="541762">
                <a:tc gridSpan="2">
                  <a:txBody>
                    <a:bodyPr/>
                    <a:lstStyle/>
                    <a:p>
                      <a:pPr algn="r"/>
                      <a:r>
                        <a:rPr lang="tr-TR" b="1" dirty="0">
                          <a:solidFill>
                            <a:srgbClr val="0000CC"/>
                          </a:solidFill>
                        </a:rPr>
                        <a:t>Program</a:t>
                      </a:r>
                      <a:r>
                        <a:rPr lang="tr-TR" b="1" baseline="0" dirty="0">
                          <a:solidFill>
                            <a:srgbClr val="0000CC"/>
                          </a:solidFill>
                        </a:rPr>
                        <a:t> Adı: </a:t>
                      </a:r>
                      <a:endParaRPr lang="tr-TR" b="1" dirty="0">
                        <a:solidFill>
                          <a:srgbClr val="0000CC"/>
                        </a:solidFill>
                      </a:endParaRPr>
                    </a:p>
                  </a:txBody>
                  <a:tcPr marL="44450" marR="44450" marT="0" marB="0" anchor="ctr"/>
                </a:tc>
                <a:tc hMerge="1">
                  <a:txBody>
                    <a:bodyPr/>
                    <a:lstStyle/>
                    <a:p>
                      <a:endParaRPr lang="tr-TR" dirty="0"/>
                    </a:p>
                  </a:txBody>
                  <a:tcPr marL="44450" marR="44450" marT="0" marB="0" anchor="ctr"/>
                </a:tc>
                <a:tc gridSpan="7">
                  <a:txBody>
                    <a:bodyPr/>
                    <a:lstStyle/>
                    <a:p>
                      <a:pPr algn="ctr">
                        <a:lnSpc>
                          <a:spcPct val="107000"/>
                        </a:lnSpc>
                        <a:spcAft>
                          <a:spcPts val="0"/>
                        </a:spcAft>
                      </a:pPr>
                      <a:r>
                        <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SİVİL SAVUNMA VE İTFAİYECİLİK</a:t>
                      </a: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081706904"/>
                  </a:ext>
                </a:extLst>
              </a:tr>
              <a:tr h="1123041">
                <a:tc>
                  <a:txBody>
                    <a:bodyPr/>
                    <a:lstStyle/>
                    <a:p>
                      <a:pPr algn="ctr">
                        <a:lnSpc>
                          <a:spcPct val="107000"/>
                        </a:lnSpc>
                        <a:spcAft>
                          <a:spcPts val="0"/>
                        </a:spcAft>
                      </a:pPr>
                      <a:r>
                        <a:rPr lang="tr-TR" sz="1400" b="1" dirty="0">
                          <a:solidFill>
                            <a:srgbClr val="FF0000"/>
                          </a:solidFill>
                          <a:effectLst/>
                        </a:rPr>
                        <a:t>Eğitim Öğretim Yılı</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400" b="1" dirty="0">
                          <a:solidFill>
                            <a:srgbClr val="FF0000"/>
                          </a:solidFill>
                          <a:effectLst/>
                        </a:rPr>
                        <a:t>Eğitim Öğretim Dönemi</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solidFill>
                            <a:srgbClr val="3333FF"/>
                          </a:solidFill>
                          <a:effectLst/>
                        </a:rPr>
                        <a:t>Program Öğretim Elemanı Sayısı</a:t>
                      </a:r>
                      <a:endParaRPr lang="tr-TR" sz="14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solidFill>
                            <a:srgbClr val="FF0000"/>
                          </a:solidFill>
                          <a:effectLst/>
                        </a:rPr>
                        <a:t>Program İçinden Karşılanan Ders Yükü Saati Toplamı</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solidFill>
                            <a:srgbClr val="FF0000"/>
                          </a:solidFill>
                          <a:effectLst/>
                        </a:rPr>
                        <a:t>Bölüm İçinden (Diğer programlar)  Karşılanan Ders Yükü Saati Toplamı</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400" b="1" dirty="0">
                          <a:solidFill>
                            <a:srgbClr val="FF0000"/>
                          </a:solidFill>
                          <a:effectLst/>
                        </a:rPr>
                        <a:t>Birim İçinden (Diğer Bölümler)  Karşılanan Ders Yükü Saati Toplamı</a:t>
                      </a:r>
                      <a:endParaRPr lang="tr-TR" sz="1400" b="1" dirty="0"/>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solidFill>
                            <a:srgbClr val="FF0000"/>
                          </a:solidFill>
                          <a:effectLst/>
                        </a:rPr>
                        <a:t>Üniversite İçinden (Diğer Birimler)  Karşılanan Ders Yükü Saati Toplamı</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solidFill>
                            <a:srgbClr val="FF0000"/>
                          </a:solidFill>
                          <a:effectLst/>
                        </a:rPr>
                        <a:t>Üniversite Dışından (Diğer Kurumlar)  Karşılanan Ders Yükü Saati Toplamı</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solidFill>
                            <a:srgbClr val="0066FF"/>
                          </a:solidFill>
                          <a:effectLst/>
                        </a:rPr>
                        <a:t>Program Dönemlik Toplamı Ders Saati (T+U)</a:t>
                      </a:r>
                      <a:endParaRPr lang="tr-TR" sz="1400" b="1" dirty="0">
                        <a:solidFill>
                          <a:srgbClr val="0066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539189873"/>
                  </a:ext>
                </a:extLst>
              </a:tr>
              <a:tr h="513108">
                <a:tc rowSpan="2">
                  <a:txBody>
                    <a:bodyPr/>
                    <a:lstStyle/>
                    <a:p>
                      <a:pPr algn="ctr">
                        <a:lnSpc>
                          <a:spcPct val="107000"/>
                        </a:lnSpc>
                        <a:spcAft>
                          <a:spcPts val="0"/>
                        </a:spcAft>
                      </a:pPr>
                      <a:r>
                        <a:rPr lang="tr-TR" sz="1200" b="1" dirty="0">
                          <a:solidFill>
                            <a:srgbClr val="0000CC"/>
                          </a:solidFill>
                          <a:effectLst/>
                          <a:latin typeface="+mn-lt"/>
                        </a:rPr>
                        <a:t>2024</a:t>
                      </a:r>
                      <a:endParaRPr lang="tr-TR" sz="1200" b="1" dirty="0">
                        <a:solidFill>
                          <a:srgbClr val="0000CC"/>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200" b="1" dirty="0">
                          <a:solidFill>
                            <a:srgbClr val="C00000"/>
                          </a:solidFill>
                          <a:effectLst/>
                          <a:latin typeface="+mn-lt"/>
                        </a:rPr>
                        <a:t>GÜZ</a:t>
                      </a:r>
                      <a:endParaRPr lang="tr-TR" sz="1200" b="1" dirty="0">
                        <a:solidFill>
                          <a:srgbClr val="C0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200" b="1" dirty="0">
                          <a:solidFill>
                            <a:srgbClr val="3333FF"/>
                          </a:solidFill>
                          <a:effectLst/>
                          <a:latin typeface="+mn-lt"/>
                        </a:rPr>
                        <a:t> 3</a:t>
                      </a:r>
                      <a:endParaRPr lang="tr-TR" sz="1200" b="1" dirty="0">
                        <a:solidFill>
                          <a:srgbClr val="3333FF"/>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200" b="1" dirty="0">
                          <a:effectLst/>
                          <a:latin typeface="+mn-lt"/>
                          <a:ea typeface="Calibri" panose="020F0502020204030204" pitchFamily="34" charset="0"/>
                          <a:cs typeface="Times New Roman" panose="02020603050405020304" pitchFamily="18" charset="0"/>
                        </a:rPr>
                        <a:t>32</a:t>
                      </a:r>
                    </a:p>
                  </a:txBody>
                  <a:tcPr marL="44450" marR="44450" marT="0" marB="0" anchor="ctr"/>
                </a:tc>
                <a:tc>
                  <a:txBody>
                    <a:bodyPr/>
                    <a:lstStyle/>
                    <a:p>
                      <a:pPr algn="ctr">
                        <a:lnSpc>
                          <a:spcPct val="107000"/>
                        </a:lnSpc>
                        <a:spcAft>
                          <a:spcPts val="0"/>
                        </a:spcAft>
                      </a:pPr>
                      <a:r>
                        <a:rPr lang="tr-TR" sz="1200" b="1" dirty="0">
                          <a:effectLst/>
                          <a:latin typeface="+mn-lt"/>
                          <a:ea typeface="Calibri" panose="020F0502020204030204" pitchFamily="34" charset="0"/>
                          <a:cs typeface="Times New Roman" panose="02020603050405020304" pitchFamily="18" charset="0"/>
                        </a:rPr>
                        <a:t>46</a:t>
                      </a:r>
                    </a:p>
                  </a:txBody>
                  <a:tcPr marL="44450" marR="44450" marT="0" marB="0" anchor="ctr"/>
                </a:tc>
                <a:tc>
                  <a:txBody>
                    <a:bodyPr/>
                    <a:lstStyle/>
                    <a:p>
                      <a:pPr algn="ctr">
                        <a:lnSpc>
                          <a:spcPct val="107000"/>
                        </a:lnSpc>
                        <a:spcAft>
                          <a:spcPts val="0"/>
                        </a:spcAft>
                      </a:pPr>
                      <a:r>
                        <a:rPr lang="tr-TR" sz="1200" b="1" dirty="0">
                          <a:effectLst/>
                          <a:latin typeface="+mn-lt"/>
                          <a:ea typeface="Calibri" panose="020F0502020204030204" pitchFamily="34" charset="0"/>
                          <a:cs typeface="Times New Roman" panose="02020603050405020304" pitchFamily="18" charset="0"/>
                        </a:rPr>
                        <a:t>3</a:t>
                      </a:r>
                    </a:p>
                  </a:txBody>
                  <a:tcPr marL="44450" marR="44450" marT="0" marB="0" anchor="ctr"/>
                </a:tc>
                <a:tc>
                  <a:txBody>
                    <a:bodyPr/>
                    <a:lstStyle/>
                    <a:p>
                      <a:pPr algn="ctr">
                        <a:lnSpc>
                          <a:spcPct val="107000"/>
                        </a:lnSpc>
                        <a:spcAft>
                          <a:spcPts val="0"/>
                        </a:spcAft>
                      </a:pPr>
                      <a:r>
                        <a:rPr lang="tr-TR" sz="1200" b="1" dirty="0">
                          <a:effectLst/>
                          <a:latin typeface="+mn-lt"/>
                        </a:rPr>
                        <a:t>6</a:t>
                      </a:r>
                      <a:endParaRPr lang="tr-TR" sz="12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endParaRPr lang="tr-TR" sz="12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200" b="1" dirty="0">
                          <a:solidFill>
                            <a:srgbClr val="0066FF"/>
                          </a:solidFill>
                          <a:effectLst/>
                          <a:latin typeface="+mn-lt"/>
                        </a:rPr>
                        <a:t>55 (37+18) </a:t>
                      </a:r>
                      <a:endParaRPr lang="tr-TR" sz="1200" b="1" dirty="0">
                        <a:solidFill>
                          <a:srgbClr val="0066FF"/>
                        </a:solidFill>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870758356"/>
                  </a:ext>
                </a:extLst>
              </a:tr>
              <a:tr h="513108">
                <a:tc vMerge="1">
                  <a:txBody>
                    <a:bodyPr/>
                    <a:lstStyle/>
                    <a:p>
                      <a:endParaRPr lang="tr-TR"/>
                    </a:p>
                  </a:txBody>
                  <a:tcPr/>
                </a:tc>
                <a:tc>
                  <a:txBody>
                    <a:bodyPr/>
                    <a:lstStyle/>
                    <a:p>
                      <a:pPr algn="ctr">
                        <a:lnSpc>
                          <a:spcPct val="107000"/>
                        </a:lnSpc>
                        <a:spcAft>
                          <a:spcPts val="0"/>
                        </a:spcAft>
                      </a:pPr>
                      <a:r>
                        <a:rPr lang="tr-TR" sz="1200" b="1" dirty="0">
                          <a:solidFill>
                            <a:srgbClr val="0000CC"/>
                          </a:solidFill>
                          <a:effectLst/>
                          <a:latin typeface="+mn-lt"/>
                        </a:rPr>
                        <a:t>BAHAR</a:t>
                      </a:r>
                      <a:endParaRPr lang="tr-TR" sz="1200" b="1" dirty="0">
                        <a:solidFill>
                          <a:srgbClr val="0000CC"/>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200" b="1" dirty="0">
                          <a:solidFill>
                            <a:srgbClr val="3333FF"/>
                          </a:solidFill>
                          <a:effectLst/>
                          <a:latin typeface="+mn-lt"/>
                        </a:rPr>
                        <a:t> 3</a:t>
                      </a:r>
                      <a:endParaRPr lang="tr-TR" sz="1200" b="1" dirty="0">
                        <a:solidFill>
                          <a:srgbClr val="3333FF"/>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200" b="1" dirty="0">
                          <a:effectLst/>
                          <a:latin typeface="+mn-lt"/>
                        </a:rPr>
                        <a:t> 29</a:t>
                      </a:r>
                      <a:endParaRPr lang="tr-TR" sz="12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200" b="1" dirty="0">
                          <a:effectLst/>
                          <a:latin typeface="+mn-lt"/>
                          <a:ea typeface="Calibri" panose="020F0502020204030204" pitchFamily="34" charset="0"/>
                          <a:cs typeface="Times New Roman" panose="02020603050405020304" pitchFamily="18" charset="0"/>
                        </a:rPr>
                        <a:t>47</a:t>
                      </a:r>
                    </a:p>
                  </a:txBody>
                  <a:tcPr marL="44450" marR="44450" marT="0" marB="0" anchor="ctr"/>
                </a:tc>
                <a:tc>
                  <a:txBody>
                    <a:bodyPr/>
                    <a:lstStyle/>
                    <a:p>
                      <a:pPr algn="ctr">
                        <a:lnSpc>
                          <a:spcPct val="107000"/>
                        </a:lnSpc>
                        <a:spcAft>
                          <a:spcPts val="0"/>
                        </a:spcAft>
                      </a:pPr>
                      <a:r>
                        <a:rPr lang="tr-TR" sz="1200" b="1" dirty="0">
                          <a:effectLst/>
                          <a:latin typeface="+mn-lt"/>
                          <a:ea typeface="Calibri" panose="020F0502020204030204" pitchFamily="34" charset="0"/>
                          <a:cs typeface="Times New Roman" panose="02020603050405020304" pitchFamily="18" charset="0"/>
                        </a:rPr>
                        <a:t>4</a:t>
                      </a:r>
                    </a:p>
                  </a:txBody>
                  <a:tcPr marL="44450" marR="44450" marT="0" marB="0" anchor="ctr"/>
                </a:tc>
                <a:tc>
                  <a:txBody>
                    <a:bodyPr/>
                    <a:lstStyle/>
                    <a:p>
                      <a:pPr algn="ctr">
                        <a:lnSpc>
                          <a:spcPct val="107000"/>
                        </a:lnSpc>
                        <a:spcAft>
                          <a:spcPts val="0"/>
                        </a:spcAft>
                      </a:pPr>
                      <a:r>
                        <a:rPr lang="tr-TR" sz="1200" b="1" dirty="0">
                          <a:effectLst/>
                          <a:latin typeface="+mn-lt"/>
                          <a:ea typeface="Calibri" panose="020F0502020204030204" pitchFamily="34" charset="0"/>
                          <a:cs typeface="Times New Roman" panose="02020603050405020304" pitchFamily="18" charset="0"/>
                        </a:rPr>
                        <a:t>6</a:t>
                      </a:r>
                    </a:p>
                  </a:txBody>
                  <a:tcPr marL="44450" marR="44450" marT="0" marB="0" anchor="ctr"/>
                </a:tc>
                <a:tc>
                  <a:txBody>
                    <a:bodyPr/>
                    <a:lstStyle/>
                    <a:p>
                      <a:pPr algn="ctr">
                        <a:lnSpc>
                          <a:spcPct val="107000"/>
                        </a:lnSpc>
                        <a:spcAft>
                          <a:spcPts val="0"/>
                        </a:spcAft>
                      </a:pPr>
                      <a:endParaRPr lang="tr-TR" sz="12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200" b="1" dirty="0">
                          <a:solidFill>
                            <a:srgbClr val="0066FF"/>
                          </a:solidFill>
                          <a:effectLst/>
                          <a:latin typeface="+mn-lt"/>
                        </a:rPr>
                        <a:t>57 (50+7) </a:t>
                      </a:r>
                      <a:endParaRPr lang="tr-TR" sz="1200" b="1" dirty="0">
                        <a:solidFill>
                          <a:srgbClr val="0066FF"/>
                        </a:solidFill>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783067440"/>
                  </a:ext>
                </a:extLst>
              </a:tr>
              <a:tr h="513108">
                <a:tc rowSpan="2">
                  <a:txBody>
                    <a:bodyPr/>
                    <a:lstStyle/>
                    <a:p>
                      <a:pPr algn="ctr">
                        <a:lnSpc>
                          <a:spcPct val="107000"/>
                        </a:lnSpc>
                        <a:spcAft>
                          <a:spcPts val="0"/>
                        </a:spcAft>
                      </a:pPr>
                      <a:r>
                        <a:rPr lang="tr-TR" sz="1200" b="1" dirty="0">
                          <a:solidFill>
                            <a:srgbClr val="0000CC"/>
                          </a:solidFill>
                          <a:effectLst/>
                          <a:latin typeface="+mn-lt"/>
                        </a:rPr>
                        <a:t>2025</a:t>
                      </a:r>
                      <a:endParaRPr lang="tr-TR" sz="1200" b="1" dirty="0">
                        <a:solidFill>
                          <a:srgbClr val="0000CC"/>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200" b="1" dirty="0">
                          <a:solidFill>
                            <a:srgbClr val="C00000"/>
                          </a:solidFill>
                          <a:effectLst/>
                          <a:latin typeface="+mn-lt"/>
                        </a:rPr>
                        <a:t>GÜZ</a:t>
                      </a:r>
                      <a:endParaRPr lang="tr-TR" sz="1200" b="1" dirty="0">
                        <a:solidFill>
                          <a:srgbClr val="C0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200" b="1" dirty="0">
                          <a:solidFill>
                            <a:srgbClr val="3333FF"/>
                          </a:solidFill>
                          <a:effectLst/>
                          <a:latin typeface="+mn-lt"/>
                        </a:rPr>
                        <a:t> 3</a:t>
                      </a:r>
                      <a:endParaRPr lang="tr-TR" sz="1200" b="1" dirty="0">
                        <a:solidFill>
                          <a:srgbClr val="3333FF"/>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200" b="1" dirty="0">
                          <a:effectLst/>
                          <a:latin typeface="+mn-lt"/>
                          <a:ea typeface="Calibri" panose="020F0502020204030204" pitchFamily="34" charset="0"/>
                          <a:cs typeface="Times New Roman" panose="02020603050405020304" pitchFamily="18" charset="0"/>
                        </a:rPr>
                        <a:t>30</a:t>
                      </a:r>
                    </a:p>
                  </a:txBody>
                  <a:tcPr marL="44450" marR="44450" marT="0" marB="0" anchor="ctr"/>
                </a:tc>
                <a:tc>
                  <a:txBody>
                    <a:bodyPr/>
                    <a:lstStyle/>
                    <a:p>
                      <a:pPr algn="ctr">
                        <a:lnSpc>
                          <a:spcPct val="107000"/>
                        </a:lnSpc>
                        <a:spcAft>
                          <a:spcPts val="0"/>
                        </a:spcAft>
                      </a:pPr>
                      <a:r>
                        <a:rPr lang="tr-TR" sz="1200" b="1" dirty="0">
                          <a:effectLst/>
                          <a:latin typeface="+mn-lt"/>
                        </a:rPr>
                        <a:t>47</a:t>
                      </a:r>
                      <a:endParaRPr lang="tr-TR" sz="12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200" b="1" dirty="0">
                          <a:effectLst/>
                          <a:latin typeface="+mn-lt"/>
                          <a:ea typeface="Calibri" panose="020F0502020204030204" pitchFamily="34" charset="0"/>
                          <a:cs typeface="Times New Roman" panose="02020603050405020304" pitchFamily="18" charset="0"/>
                        </a:rPr>
                        <a:t>2</a:t>
                      </a:r>
                    </a:p>
                  </a:txBody>
                  <a:tcPr marL="44450" marR="44450" marT="0" marB="0" anchor="ctr"/>
                </a:tc>
                <a:tc>
                  <a:txBody>
                    <a:bodyPr/>
                    <a:lstStyle/>
                    <a:p>
                      <a:pPr algn="ctr">
                        <a:lnSpc>
                          <a:spcPct val="107000"/>
                        </a:lnSpc>
                        <a:spcAft>
                          <a:spcPts val="0"/>
                        </a:spcAft>
                      </a:pPr>
                      <a:r>
                        <a:rPr lang="tr-TR" sz="1200" b="1" dirty="0">
                          <a:effectLst/>
                          <a:latin typeface="+mn-lt"/>
                          <a:ea typeface="Calibri" panose="020F0502020204030204" pitchFamily="34" charset="0"/>
                          <a:cs typeface="Times New Roman" panose="02020603050405020304" pitchFamily="18" charset="0"/>
                        </a:rPr>
                        <a:t>6</a:t>
                      </a:r>
                    </a:p>
                  </a:txBody>
                  <a:tcPr marL="44450" marR="44450" marT="0" marB="0" anchor="ctr"/>
                </a:tc>
                <a:tc>
                  <a:txBody>
                    <a:bodyPr/>
                    <a:lstStyle/>
                    <a:p>
                      <a:pPr algn="ctr">
                        <a:lnSpc>
                          <a:spcPct val="107000"/>
                        </a:lnSpc>
                        <a:spcAft>
                          <a:spcPts val="0"/>
                        </a:spcAft>
                      </a:pPr>
                      <a:endParaRPr lang="tr-TR" sz="12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200" b="1" dirty="0">
                          <a:solidFill>
                            <a:srgbClr val="0066FF"/>
                          </a:solidFill>
                          <a:effectLst/>
                          <a:latin typeface="+mn-lt"/>
                        </a:rPr>
                        <a:t>55 (37+18) </a:t>
                      </a:r>
                      <a:endParaRPr lang="tr-TR" sz="1200" b="1" dirty="0">
                        <a:solidFill>
                          <a:srgbClr val="0066FF"/>
                        </a:solidFill>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612683417"/>
                  </a:ext>
                </a:extLst>
              </a:tr>
              <a:tr h="513108">
                <a:tc vMerge="1">
                  <a:txBody>
                    <a:bodyPr/>
                    <a:lstStyle/>
                    <a:p>
                      <a:endParaRPr lang="tr-TR"/>
                    </a:p>
                  </a:txBody>
                  <a:tcPr/>
                </a:tc>
                <a:tc>
                  <a:txBody>
                    <a:bodyPr/>
                    <a:lstStyle/>
                    <a:p>
                      <a:pPr algn="ctr">
                        <a:lnSpc>
                          <a:spcPct val="107000"/>
                        </a:lnSpc>
                        <a:spcAft>
                          <a:spcPts val="0"/>
                        </a:spcAft>
                      </a:pPr>
                      <a:r>
                        <a:rPr lang="tr-TR" sz="1200" b="1" dirty="0">
                          <a:solidFill>
                            <a:srgbClr val="0000CC"/>
                          </a:solidFill>
                          <a:effectLst/>
                          <a:latin typeface="+mn-lt"/>
                        </a:rPr>
                        <a:t>BAHAR</a:t>
                      </a:r>
                      <a:endParaRPr lang="tr-TR" sz="1200" b="1" dirty="0">
                        <a:solidFill>
                          <a:srgbClr val="0000CC"/>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200" b="1" dirty="0">
                          <a:solidFill>
                            <a:srgbClr val="3333FF"/>
                          </a:solidFill>
                          <a:effectLst/>
                          <a:latin typeface="+mn-lt"/>
                        </a:rPr>
                        <a:t> 3</a:t>
                      </a:r>
                      <a:endParaRPr lang="tr-TR" sz="1200" b="1" dirty="0">
                        <a:solidFill>
                          <a:srgbClr val="3333FF"/>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200" b="1" dirty="0">
                          <a:effectLst/>
                          <a:latin typeface="+mn-lt"/>
                          <a:ea typeface="Calibri" panose="020F0502020204030204" pitchFamily="34" charset="0"/>
                          <a:cs typeface="Times New Roman" panose="02020603050405020304" pitchFamily="18" charset="0"/>
                        </a:rPr>
                        <a:t>27</a:t>
                      </a:r>
                    </a:p>
                  </a:txBody>
                  <a:tcPr marL="44450" marR="44450" marT="0" marB="0" anchor="ctr"/>
                </a:tc>
                <a:tc>
                  <a:txBody>
                    <a:bodyPr/>
                    <a:lstStyle/>
                    <a:p>
                      <a:pPr algn="ctr">
                        <a:lnSpc>
                          <a:spcPct val="107000"/>
                        </a:lnSpc>
                        <a:spcAft>
                          <a:spcPts val="0"/>
                        </a:spcAft>
                      </a:pPr>
                      <a:r>
                        <a:rPr lang="tr-TR" sz="1200" b="1" dirty="0">
                          <a:effectLst/>
                          <a:latin typeface="+mn-lt"/>
                          <a:ea typeface="Calibri" panose="020F0502020204030204" pitchFamily="34" charset="0"/>
                          <a:cs typeface="Times New Roman" panose="02020603050405020304" pitchFamily="18" charset="0"/>
                        </a:rPr>
                        <a:t>45</a:t>
                      </a:r>
                    </a:p>
                  </a:txBody>
                  <a:tcPr marL="44450" marR="44450" marT="0" marB="0" anchor="ctr"/>
                </a:tc>
                <a:tc>
                  <a:txBody>
                    <a:bodyPr/>
                    <a:lstStyle/>
                    <a:p>
                      <a:pPr algn="ctr">
                        <a:lnSpc>
                          <a:spcPct val="107000"/>
                        </a:lnSpc>
                        <a:spcAft>
                          <a:spcPts val="0"/>
                        </a:spcAft>
                      </a:pPr>
                      <a:r>
                        <a:rPr lang="tr-TR" sz="1200" b="1" dirty="0">
                          <a:effectLst/>
                          <a:latin typeface="+mn-lt"/>
                          <a:ea typeface="Calibri" panose="020F0502020204030204" pitchFamily="34" charset="0"/>
                          <a:cs typeface="Times New Roman" panose="02020603050405020304" pitchFamily="18" charset="0"/>
                        </a:rPr>
                        <a:t>4</a:t>
                      </a:r>
                    </a:p>
                  </a:txBody>
                  <a:tcPr marL="44450" marR="44450" marT="0" marB="0" anchor="ctr"/>
                </a:tc>
                <a:tc>
                  <a:txBody>
                    <a:bodyPr/>
                    <a:lstStyle/>
                    <a:p>
                      <a:pPr algn="ctr">
                        <a:lnSpc>
                          <a:spcPct val="107000"/>
                        </a:lnSpc>
                        <a:spcAft>
                          <a:spcPts val="0"/>
                        </a:spcAft>
                      </a:pPr>
                      <a:r>
                        <a:rPr lang="tr-TR" sz="1200" b="1" dirty="0">
                          <a:effectLst/>
                          <a:latin typeface="+mn-lt"/>
                          <a:ea typeface="Calibri" panose="020F0502020204030204" pitchFamily="34" charset="0"/>
                          <a:cs typeface="Times New Roman" panose="02020603050405020304" pitchFamily="18" charset="0"/>
                        </a:rPr>
                        <a:t>6</a:t>
                      </a:r>
                    </a:p>
                  </a:txBody>
                  <a:tcPr marL="44450" marR="44450" marT="0" marB="0" anchor="ctr"/>
                </a:tc>
                <a:tc>
                  <a:txBody>
                    <a:bodyPr/>
                    <a:lstStyle/>
                    <a:p>
                      <a:pPr algn="ctr">
                        <a:lnSpc>
                          <a:spcPct val="107000"/>
                        </a:lnSpc>
                        <a:spcAft>
                          <a:spcPts val="0"/>
                        </a:spcAft>
                      </a:pPr>
                      <a:r>
                        <a:rPr lang="tr-TR" sz="1200" b="1" dirty="0">
                          <a:effectLst/>
                          <a:latin typeface="+mn-lt"/>
                        </a:rPr>
                        <a:t> </a:t>
                      </a:r>
                      <a:endParaRPr lang="tr-TR" sz="12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200" b="1" dirty="0">
                          <a:solidFill>
                            <a:srgbClr val="0066FF"/>
                          </a:solidFill>
                          <a:effectLst/>
                          <a:latin typeface="+mn-lt"/>
                          <a:ea typeface="Calibri" panose="020F0502020204030204" pitchFamily="34" charset="0"/>
                          <a:cs typeface="Times New Roman" panose="02020603050405020304" pitchFamily="18" charset="0"/>
                        </a:rPr>
                        <a:t>55 (48</a:t>
                      </a:r>
                      <a:r>
                        <a:rPr lang="tr-TR" sz="1200" b="1" dirty="0">
                          <a:solidFill>
                            <a:srgbClr val="0066FF"/>
                          </a:solidFill>
                          <a:effectLst/>
                          <a:latin typeface="+mn-lt"/>
                        </a:rPr>
                        <a:t>+7) </a:t>
                      </a:r>
                      <a:endParaRPr lang="tr-TR" sz="1200" b="1" dirty="0">
                        <a:solidFill>
                          <a:srgbClr val="0066FF"/>
                        </a:solidFill>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861064323"/>
                  </a:ext>
                </a:extLst>
              </a:tr>
            </a:tbl>
          </a:graphicData>
        </a:graphic>
      </p:graphicFrame>
      <p:sp>
        <p:nvSpPr>
          <p:cNvPr id="6" name="Metin kutusu 5">
            <a:extLst>
              <a:ext uri="{FF2B5EF4-FFF2-40B4-BE49-F238E27FC236}">
                <a16:creationId xmlns:a16="http://schemas.microsoft.com/office/drawing/2014/main" id="{2EF99A5D-9192-DC6E-DF1B-F261AFCCD407}"/>
              </a:ext>
            </a:extLst>
          </p:cNvPr>
          <p:cNvSpPr txBox="1"/>
          <p:nvPr/>
        </p:nvSpPr>
        <p:spPr>
          <a:xfrm>
            <a:off x="218090" y="5714331"/>
            <a:ext cx="7751911" cy="338554"/>
          </a:xfrm>
          <a:prstGeom prst="rect">
            <a:avLst/>
          </a:prstGeom>
          <a:noFill/>
        </p:spPr>
        <p:txBody>
          <a:bodyPr wrap="square" rtlCol="0">
            <a:spAutoFit/>
          </a:bodyPr>
          <a:lstStyle/>
          <a:p>
            <a:r>
              <a:rPr lang="tr-TR" sz="1600" b="1" i="1" dirty="0">
                <a:solidFill>
                  <a:srgbClr val="C00000"/>
                </a:solidFill>
              </a:rPr>
              <a:t>*Her Ana Bilim - Sanat Dalı/ Program için ayrı ayrı hazırlayınız. </a:t>
            </a:r>
          </a:p>
        </p:txBody>
      </p:sp>
    </p:spTree>
    <p:extLst>
      <p:ext uri="{BB962C8B-B14F-4D97-AF65-F5344CB8AC3E}">
        <p14:creationId xmlns:p14="http://schemas.microsoft.com/office/powerpoint/2010/main" val="2716688949"/>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2F6B887-6DAB-4753-6847-143F5A7DCF91}"/>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AAEA8D29-E24E-B069-3092-E8902D3B9A6B}"/>
              </a:ext>
            </a:extLst>
          </p:cNvPr>
          <p:cNvSpPr>
            <a:spLocks noGrp="1"/>
          </p:cNvSpPr>
          <p:nvPr>
            <p:ph type="title"/>
          </p:nvPr>
        </p:nvSpPr>
        <p:spPr>
          <a:xfrm>
            <a:off x="665018" y="786236"/>
            <a:ext cx="10188449" cy="731521"/>
          </a:xfrm>
        </p:spPr>
        <p:txBody>
          <a:bodyPr>
            <a:normAutofit/>
          </a:bodyPr>
          <a:lstStyle/>
          <a:p>
            <a:pPr algn="ctr"/>
            <a:r>
              <a:rPr lang="tr-TR" sz="3200" b="1" dirty="0">
                <a:solidFill>
                  <a:srgbClr val="FF0000"/>
                </a:solidFill>
              </a:rPr>
              <a:t>Program Ders Görevlendirme Analizi </a:t>
            </a:r>
            <a:br>
              <a:rPr lang="tr-TR" sz="3200" b="1" dirty="0">
                <a:solidFill>
                  <a:srgbClr val="FF0000"/>
                </a:solidFill>
              </a:rPr>
            </a:br>
            <a:r>
              <a:rPr lang="tr-TR" sz="1300" b="1" i="1" dirty="0">
                <a:solidFill>
                  <a:srgbClr val="0000CC"/>
                </a:solidFill>
              </a:rPr>
              <a:t>(Her Ana Bilim - Sanat Dalı/ Program için ayrı ayrı hazırlayınız. </a:t>
            </a:r>
            <a:endParaRPr lang="tr-TR" sz="3200" b="1" dirty="0">
              <a:solidFill>
                <a:srgbClr val="FF0000"/>
              </a:solidFill>
            </a:endParaRPr>
          </a:p>
        </p:txBody>
      </p:sp>
      <p:sp>
        <p:nvSpPr>
          <p:cNvPr id="3" name="Veri Yer Tutucusu 2">
            <a:extLst>
              <a:ext uri="{FF2B5EF4-FFF2-40B4-BE49-F238E27FC236}">
                <a16:creationId xmlns:a16="http://schemas.microsoft.com/office/drawing/2014/main" id="{B485CD2F-BECB-90AA-C042-45028E992968}"/>
              </a:ext>
            </a:extLst>
          </p:cNvPr>
          <p:cNvSpPr>
            <a:spLocks noGrp="1"/>
          </p:cNvSpPr>
          <p:nvPr>
            <p:ph type="dt" sz="half" idx="10"/>
          </p:nvPr>
        </p:nvSpPr>
        <p:spPr/>
        <p:txBody>
          <a:bodyPr/>
          <a:lstStyle/>
          <a:p>
            <a:fld id="{8E468889-DDDD-45DC-9553-67B10B6C00B2}" type="datetime1">
              <a:rPr lang="tr-TR" smtClean="0"/>
              <a:pPr/>
              <a:t>13.01.2026</a:t>
            </a:fld>
            <a:endParaRPr lang="tr-TR"/>
          </a:p>
        </p:txBody>
      </p:sp>
      <p:sp>
        <p:nvSpPr>
          <p:cNvPr id="4" name="Slayt Numarası Yer Tutucusu 3">
            <a:extLst>
              <a:ext uri="{FF2B5EF4-FFF2-40B4-BE49-F238E27FC236}">
                <a16:creationId xmlns:a16="http://schemas.microsoft.com/office/drawing/2014/main" id="{6DFC6067-E278-A9BF-F4D8-42BF29457D54}"/>
              </a:ext>
            </a:extLst>
          </p:cNvPr>
          <p:cNvSpPr>
            <a:spLocks noGrp="1"/>
          </p:cNvSpPr>
          <p:nvPr>
            <p:ph type="sldNum" sz="quarter" idx="12"/>
          </p:nvPr>
        </p:nvSpPr>
        <p:spPr/>
        <p:txBody>
          <a:bodyPr/>
          <a:lstStyle/>
          <a:p>
            <a:fld id="{15D42E69-0B45-4D6A-BDA9-8F9042B0111B}" type="slidenum">
              <a:rPr lang="tr-TR" smtClean="0"/>
              <a:pPr/>
              <a:t>19</a:t>
            </a:fld>
            <a:endParaRPr lang="tr-TR"/>
          </a:p>
        </p:txBody>
      </p:sp>
      <p:graphicFrame>
        <p:nvGraphicFramePr>
          <p:cNvPr id="5" name="Tablo 4">
            <a:extLst>
              <a:ext uri="{FF2B5EF4-FFF2-40B4-BE49-F238E27FC236}">
                <a16:creationId xmlns:a16="http://schemas.microsoft.com/office/drawing/2014/main" id="{F6A7353C-1697-FE4F-C8DB-7BF7CBD78F3C}"/>
              </a:ext>
            </a:extLst>
          </p:cNvPr>
          <p:cNvGraphicFramePr>
            <a:graphicFrameLocks noGrp="1"/>
          </p:cNvGraphicFramePr>
          <p:nvPr>
            <p:extLst>
              <p:ext uri="{D42A27DB-BD31-4B8C-83A1-F6EECF244321}">
                <p14:modId xmlns:p14="http://schemas.microsoft.com/office/powerpoint/2010/main" val="1496832743"/>
              </p:ext>
            </p:extLst>
          </p:nvPr>
        </p:nvGraphicFramePr>
        <p:xfrm>
          <a:off x="288234" y="1938132"/>
          <a:ext cx="11479696" cy="3717235"/>
        </p:xfrm>
        <a:graphic>
          <a:graphicData uri="http://schemas.openxmlformats.org/drawingml/2006/table">
            <a:tbl>
              <a:tblPr firstRow="1" firstCol="1" bandRow="1">
                <a:tableStyleId>{5940675A-B579-460E-94D1-54222C63F5DA}</a:tableStyleId>
              </a:tblPr>
              <a:tblGrid>
                <a:gridCol w="1062974">
                  <a:extLst>
                    <a:ext uri="{9D8B030D-6E8A-4147-A177-3AD203B41FA5}">
                      <a16:colId xmlns:a16="http://schemas.microsoft.com/office/drawing/2014/main" val="2012776817"/>
                    </a:ext>
                  </a:extLst>
                </a:gridCol>
                <a:gridCol w="1110314">
                  <a:extLst>
                    <a:ext uri="{9D8B030D-6E8A-4147-A177-3AD203B41FA5}">
                      <a16:colId xmlns:a16="http://schemas.microsoft.com/office/drawing/2014/main" val="3284813999"/>
                    </a:ext>
                  </a:extLst>
                </a:gridCol>
                <a:gridCol w="723828">
                  <a:extLst>
                    <a:ext uri="{9D8B030D-6E8A-4147-A177-3AD203B41FA5}">
                      <a16:colId xmlns:a16="http://schemas.microsoft.com/office/drawing/2014/main" val="3170990308"/>
                    </a:ext>
                  </a:extLst>
                </a:gridCol>
                <a:gridCol w="1315073">
                  <a:extLst>
                    <a:ext uri="{9D8B030D-6E8A-4147-A177-3AD203B41FA5}">
                      <a16:colId xmlns:a16="http://schemas.microsoft.com/office/drawing/2014/main" val="4272104170"/>
                    </a:ext>
                  </a:extLst>
                </a:gridCol>
                <a:gridCol w="1542492">
                  <a:extLst>
                    <a:ext uri="{9D8B030D-6E8A-4147-A177-3AD203B41FA5}">
                      <a16:colId xmlns:a16="http://schemas.microsoft.com/office/drawing/2014/main" val="1034388612"/>
                    </a:ext>
                  </a:extLst>
                </a:gridCol>
                <a:gridCol w="1483164">
                  <a:extLst>
                    <a:ext uri="{9D8B030D-6E8A-4147-A177-3AD203B41FA5}">
                      <a16:colId xmlns:a16="http://schemas.microsoft.com/office/drawing/2014/main" val="2997318310"/>
                    </a:ext>
                  </a:extLst>
                </a:gridCol>
                <a:gridCol w="1493053">
                  <a:extLst>
                    <a:ext uri="{9D8B030D-6E8A-4147-A177-3AD203B41FA5}">
                      <a16:colId xmlns:a16="http://schemas.microsoft.com/office/drawing/2014/main" val="1408843029"/>
                    </a:ext>
                  </a:extLst>
                </a:gridCol>
                <a:gridCol w="1529462">
                  <a:extLst>
                    <a:ext uri="{9D8B030D-6E8A-4147-A177-3AD203B41FA5}">
                      <a16:colId xmlns:a16="http://schemas.microsoft.com/office/drawing/2014/main" val="3706538803"/>
                    </a:ext>
                  </a:extLst>
                </a:gridCol>
                <a:gridCol w="1219336">
                  <a:extLst>
                    <a:ext uri="{9D8B030D-6E8A-4147-A177-3AD203B41FA5}">
                      <a16:colId xmlns:a16="http://schemas.microsoft.com/office/drawing/2014/main" val="3094943957"/>
                    </a:ext>
                  </a:extLst>
                </a:gridCol>
              </a:tblGrid>
              <a:tr h="541762">
                <a:tc gridSpan="2">
                  <a:txBody>
                    <a:bodyPr/>
                    <a:lstStyle/>
                    <a:p>
                      <a:pPr algn="r"/>
                      <a:r>
                        <a:rPr lang="tr-TR" b="1" dirty="0">
                          <a:solidFill>
                            <a:srgbClr val="0000CC"/>
                          </a:solidFill>
                        </a:rPr>
                        <a:t>Program</a:t>
                      </a:r>
                      <a:r>
                        <a:rPr lang="tr-TR" b="1" baseline="0" dirty="0">
                          <a:solidFill>
                            <a:srgbClr val="0000CC"/>
                          </a:solidFill>
                        </a:rPr>
                        <a:t> Adı: </a:t>
                      </a:r>
                      <a:endParaRPr lang="tr-TR" b="1" dirty="0">
                        <a:solidFill>
                          <a:srgbClr val="0000CC"/>
                        </a:solidFill>
                      </a:endParaRPr>
                    </a:p>
                  </a:txBody>
                  <a:tcPr marL="44450" marR="44450" marT="0" marB="0" anchor="ctr"/>
                </a:tc>
                <a:tc hMerge="1">
                  <a:txBody>
                    <a:bodyPr/>
                    <a:lstStyle/>
                    <a:p>
                      <a:endParaRPr lang="tr-TR" dirty="0"/>
                    </a:p>
                  </a:txBody>
                  <a:tcPr marL="44450" marR="44450" marT="0" marB="0" anchor="ctr"/>
                </a:tc>
                <a:tc gridSpan="7">
                  <a:txBody>
                    <a:bodyPr/>
                    <a:lstStyle/>
                    <a:p>
                      <a:pPr algn="ctr">
                        <a:lnSpc>
                          <a:spcPct val="107000"/>
                        </a:lnSpc>
                        <a:spcAft>
                          <a:spcPts val="0"/>
                        </a:spcAft>
                      </a:pPr>
                      <a:r>
                        <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ACİL DURUM VE AFET YÖNETİMİ</a:t>
                      </a: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081706904"/>
                  </a:ext>
                </a:extLst>
              </a:tr>
              <a:tr h="1123041">
                <a:tc>
                  <a:txBody>
                    <a:bodyPr/>
                    <a:lstStyle/>
                    <a:p>
                      <a:pPr algn="ctr">
                        <a:lnSpc>
                          <a:spcPct val="107000"/>
                        </a:lnSpc>
                        <a:spcAft>
                          <a:spcPts val="0"/>
                        </a:spcAft>
                      </a:pPr>
                      <a:r>
                        <a:rPr lang="tr-TR" sz="1400" b="1" dirty="0">
                          <a:solidFill>
                            <a:srgbClr val="FF0000"/>
                          </a:solidFill>
                          <a:effectLst/>
                        </a:rPr>
                        <a:t>Eğitim Öğretim Yılı</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400" b="1" dirty="0">
                          <a:solidFill>
                            <a:srgbClr val="FF0000"/>
                          </a:solidFill>
                          <a:effectLst/>
                        </a:rPr>
                        <a:t>Eğitim Öğretim Dönemi</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solidFill>
                            <a:srgbClr val="3333FF"/>
                          </a:solidFill>
                          <a:effectLst/>
                        </a:rPr>
                        <a:t>Program Öğretim Elemanı Sayısı</a:t>
                      </a:r>
                      <a:endParaRPr lang="tr-TR" sz="14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solidFill>
                            <a:srgbClr val="FF0000"/>
                          </a:solidFill>
                          <a:effectLst/>
                        </a:rPr>
                        <a:t>Program İçinden Karşılanan Ders Yükü Saati Toplamı</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solidFill>
                            <a:srgbClr val="FF0000"/>
                          </a:solidFill>
                          <a:effectLst/>
                        </a:rPr>
                        <a:t>Bölüm İçinden (Diğer programlar)  Karşılanan Ders Yükü Saati Toplamı</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400" b="1" dirty="0">
                          <a:solidFill>
                            <a:srgbClr val="FF0000"/>
                          </a:solidFill>
                          <a:effectLst/>
                        </a:rPr>
                        <a:t>Birim İçinden (Diğer Bölümler)  Karşılanan Ders Yükü Saati Toplamı</a:t>
                      </a:r>
                      <a:endParaRPr lang="tr-TR" sz="1400" b="1" dirty="0"/>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solidFill>
                            <a:srgbClr val="FF0000"/>
                          </a:solidFill>
                          <a:effectLst/>
                        </a:rPr>
                        <a:t>Üniversite İçinden (Diğer Birimler)  Karşılanan Ders Yükü Saati Toplamı</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solidFill>
                            <a:srgbClr val="FF0000"/>
                          </a:solidFill>
                          <a:effectLst/>
                        </a:rPr>
                        <a:t>Üniversite Dışından (Diğer Kurumlar)  Karşılanan Ders Yükü Saati Toplamı</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solidFill>
                            <a:srgbClr val="0066FF"/>
                          </a:solidFill>
                          <a:effectLst/>
                        </a:rPr>
                        <a:t>Program Dönemlik Toplamı Ders Saati (T+U)</a:t>
                      </a:r>
                      <a:endParaRPr lang="tr-TR" sz="1400" b="1" dirty="0">
                        <a:solidFill>
                          <a:srgbClr val="0066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539189873"/>
                  </a:ext>
                </a:extLst>
              </a:tr>
              <a:tr h="513108">
                <a:tc rowSpan="2">
                  <a:txBody>
                    <a:bodyPr/>
                    <a:lstStyle/>
                    <a:p>
                      <a:pPr algn="ctr">
                        <a:lnSpc>
                          <a:spcPct val="107000"/>
                        </a:lnSpc>
                        <a:spcAft>
                          <a:spcPts val="0"/>
                        </a:spcAft>
                      </a:pPr>
                      <a:r>
                        <a:rPr lang="tr-TR" sz="1200" b="1" dirty="0">
                          <a:solidFill>
                            <a:srgbClr val="0000CC"/>
                          </a:solidFill>
                          <a:effectLst/>
                          <a:latin typeface="+mn-lt"/>
                        </a:rPr>
                        <a:t>2024</a:t>
                      </a:r>
                      <a:endParaRPr lang="tr-TR" sz="1200" b="1" dirty="0">
                        <a:solidFill>
                          <a:srgbClr val="0000CC"/>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200" b="1" dirty="0">
                          <a:solidFill>
                            <a:srgbClr val="FF0000"/>
                          </a:solidFill>
                          <a:effectLst/>
                          <a:latin typeface="+mn-lt"/>
                        </a:rPr>
                        <a:t>GÜZ</a:t>
                      </a:r>
                      <a:endParaRPr lang="tr-TR" sz="12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200" b="1" dirty="0">
                          <a:solidFill>
                            <a:srgbClr val="3333FF"/>
                          </a:solidFill>
                          <a:effectLst/>
                          <a:latin typeface="+mn-lt"/>
                        </a:rPr>
                        <a:t> 3</a:t>
                      </a:r>
                      <a:endParaRPr lang="tr-TR" sz="1200" b="1" dirty="0">
                        <a:solidFill>
                          <a:srgbClr val="3333FF"/>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200" b="1" dirty="0">
                          <a:effectLst/>
                          <a:latin typeface="+mn-lt"/>
                          <a:ea typeface="Calibri" panose="020F0502020204030204" pitchFamily="34" charset="0"/>
                          <a:cs typeface="Times New Roman" panose="02020603050405020304" pitchFamily="18" charset="0"/>
                        </a:rPr>
                        <a:t>34</a:t>
                      </a:r>
                    </a:p>
                  </a:txBody>
                  <a:tcPr marL="44450" marR="44450" marT="0" marB="0" anchor="ctr"/>
                </a:tc>
                <a:tc>
                  <a:txBody>
                    <a:bodyPr/>
                    <a:lstStyle/>
                    <a:p>
                      <a:pPr algn="ctr">
                        <a:lnSpc>
                          <a:spcPct val="107000"/>
                        </a:lnSpc>
                        <a:spcAft>
                          <a:spcPts val="0"/>
                        </a:spcAft>
                      </a:pPr>
                      <a:r>
                        <a:rPr lang="tr-TR" sz="1200" b="1" dirty="0">
                          <a:effectLst/>
                          <a:latin typeface="+mn-lt"/>
                          <a:ea typeface="Calibri" panose="020F0502020204030204" pitchFamily="34" charset="0"/>
                          <a:cs typeface="Times New Roman" panose="02020603050405020304" pitchFamily="18" charset="0"/>
                        </a:rPr>
                        <a:t>49</a:t>
                      </a:r>
                    </a:p>
                  </a:txBody>
                  <a:tcPr marL="44450" marR="44450" marT="0" marB="0" anchor="ctr"/>
                </a:tc>
                <a:tc>
                  <a:txBody>
                    <a:bodyPr/>
                    <a:lstStyle/>
                    <a:p>
                      <a:pPr algn="ctr">
                        <a:lnSpc>
                          <a:spcPct val="107000"/>
                        </a:lnSpc>
                        <a:spcAft>
                          <a:spcPts val="0"/>
                        </a:spcAft>
                      </a:pPr>
                      <a:r>
                        <a:rPr lang="tr-TR" sz="1200" b="1" dirty="0">
                          <a:effectLst/>
                          <a:latin typeface="+mn-lt"/>
                        </a:rPr>
                        <a:t>3</a:t>
                      </a:r>
                      <a:endParaRPr lang="tr-TR" sz="12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200" b="1" dirty="0">
                          <a:effectLst/>
                          <a:latin typeface="+mn-lt"/>
                        </a:rPr>
                        <a:t>6</a:t>
                      </a:r>
                      <a:endParaRPr lang="tr-TR" sz="12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endParaRPr lang="tr-TR" sz="12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200" b="1" dirty="0">
                          <a:solidFill>
                            <a:srgbClr val="0066FF"/>
                          </a:solidFill>
                          <a:effectLst/>
                          <a:latin typeface="+mn-lt"/>
                        </a:rPr>
                        <a:t>58 (43+15) </a:t>
                      </a:r>
                      <a:endParaRPr lang="tr-TR" sz="1200" b="1" dirty="0">
                        <a:solidFill>
                          <a:srgbClr val="0066FF"/>
                        </a:solidFill>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870758356"/>
                  </a:ext>
                </a:extLst>
              </a:tr>
              <a:tr h="513108">
                <a:tc vMerge="1">
                  <a:txBody>
                    <a:bodyPr/>
                    <a:lstStyle/>
                    <a:p>
                      <a:endParaRPr lang="tr-TR"/>
                    </a:p>
                  </a:txBody>
                  <a:tcPr/>
                </a:tc>
                <a:tc>
                  <a:txBody>
                    <a:bodyPr/>
                    <a:lstStyle/>
                    <a:p>
                      <a:pPr algn="ctr">
                        <a:lnSpc>
                          <a:spcPct val="107000"/>
                        </a:lnSpc>
                        <a:spcAft>
                          <a:spcPts val="0"/>
                        </a:spcAft>
                      </a:pPr>
                      <a:r>
                        <a:rPr lang="tr-TR" sz="1200" b="1" dirty="0">
                          <a:solidFill>
                            <a:srgbClr val="0000CC"/>
                          </a:solidFill>
                          <a:effectLst/>
                          <a:latin typeface="+mn-lt"/>
                        </a:rPr>
                        <a:t>BAHAR</a:t>
                      </a:r>
                      <a:endParaRPr lang="tr-TR" sz="1200" b="1" dirty="0">
                        <a:solidFill>
                          <a:srgbClr val="0000CC"/>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200" b="1" dirty="0">
                          <a:solidFill>
                            <a:srgbClr val="3333FF"/>
                          </a:solidFill>
                          <a:effectLst/>
                          <a:latin typeface="+mn-lt"/>
                        </a:rPr>
                        <a:t> 3</a:t>
                      </a:r>
                      <a:endParaRPr lang="tr-TR" sz="1200" b="1" dirty="0">
                        <a:solidFill>
                          <a:srgbClr val="3333FF"/>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200" b="1" dirty="0">
                          <a:effectLst/>
                          <a:latin typeface="+mn-lt"/>
                          <a:ea typeface="Calibri" panose="020F0502020204030204" pitchFamily="34" charset="0"/>
                          <a:cs typeface="Times New Roman" panose="02020603050405020304" pitchFamily="18" charset="0"/>
                        </a:rPr>
                        <a:t>36</a:t>
                      </a:r>
                    </a:p>
                  </a:txBody>
                  <a:tcPr marL="44450" marR="44450" marT="0" marB="0" anchor="ctr"/>
                </a:tc>
                <a:tc>
                  <a:txBody>
                    <a:bodyPr/>
                    <a:lstStyle/>
                    <a:p>
                      <a:pPr algn="ctr">
                        <a:lnSpc>
                          <a:spcPct val="107000"/>
                        </a:lnSpc>
                        <a:spcAft>
                          <a:spcPts val="0"/>
                        </a:spcAft>
                      </a:pPr>
                      <a:r>
                        <a:rPr lang="tr-TR" sz="1200" b="1" dirty="0">
                          <a:effectLst/>
                          <a:latin typeface="+mn-lt"/>
                          <a:ea typeface="Calibri" panose="020F0502020204030204" pitchFamily="34" charset="0"/>
                          <a:cs typeface="Times New Roman" panose="02020603050405020304" pitchFamily="18" charset="0"/>
                        </a:rPr>
                        <a:t>49</a:t>
                      </a:r>
                    </a:p>
                  </a:txBody>
                  <a:tcPr marL="44450" marR="44450" marT="0" marB="0" anchor="ctr"/>
                </a:tc>
                <a:tc>
                  <a:txBody>
                    <a:bodyPr/>
                    <a:lstStyle/>
                    <a:p>
                      <a:pPr algn="ctr">
                        <a:lnSpc>
                          <a:spcPct val="107000"/>
                        </a:lnSpc>
                        <a:spcAft>
                          <a:spcPts val="0"/>
                        </a:spcAft>
                      </a:pPr>
                      <a:r>
                        <a:rPr lang="tr-TR" sz="1200" b="1" dirty="0">
                          <a:effectLst/>
                          <a:latin typeface="+mn-lt"/>
                          <a:ea typeface="Calibri" panose="020F0502020204030204" pitchFamily="34" charset="0"/>
                          <a:cs typeface="Times New Roman" panose="02020603050405020304" pitchFamily="18" charset="0"/>
                        </a:rPr>
                        <a:t>4</a:t>
                      </a:r>
                    </a:p>
                  </a:txBody>
                  <a:tcPr marL="44450" marR="44450" marT="0" marB="0" anchor="ctr"/>
                </a:tc>
                <a:tc>
                  <a:txBody>
                    <a:bodyPr/>
                    <a:lstStyle/>
                    <a:p>
                      <a:pPr algn="ctr">
                        <a:lnSpc>
                          <a:spcPct val="107000"/>
                        </a:lnSpc>
                        <a:spcAft>
                          <a:spcPts val="0"/>
                        </a:spcAft>
                      </a:pPr>
                      <a:r>
                        <a:rPr lang="tr-TR" sz="1200" b="1" dirty="0">
                          <a:effectLst/>
                          <a:latin typeface="+mn-lt"/>
                          <a:ea typeface="Calibri" panose="020F0502020204030204" pitchFamily="34" charset="0"/>
                          <a:cs typeface="Times New Roman" panose="02020603050405020304" pitchFamily="18" charset="0"/>
                        </a:rPr>
                        <a:t>6</a:t>
                      </a:r>
                    </a:p>
                  </a:txBody>
                  <a:tcPr marL="44450" marR="44450" marT="0" marB="0" anchor="ctr"/>
                </a:tc>
                <a:tc>
                  <a:txBody>
                    <a:bodyPr/>
                    <a:lstStyle/>
                    <a:p>
                      <a:pPr algn="ctr">
                        <a:lnSpc>
                          <a:spcPct val="107000"/>
                        </a:lnSpc>
                        <a:spcAft>
                          <a:spcPts val="0"/>
                        </a:spcAft>
                      </a:pPr>
                      <a:endParaRPr lang="tr-TR" sz="12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200" b="1" dirty="0">
                          <a:solidFill>
                            <a:srgbClr val="0066FF"/>
                          </a:solidFill>
                          <a:effectLst/>
                          <a:latin typeface="+mn-lt"/>
                        </a:rPr>
                        <a:t>59 (51+8) </a:t>
                      </a:r>
                      <a:endParaRPr lang="tr-TR" sz="1200" b="1" dirty="0">
                        <a:solidFill>
                          <a:srgbClr val="0066FF"/>
                        </a:solidFill>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783067440"/>
                  </a:ext>
                </a:extLst>
              </a:tr>
              <a:tr h="513108">
                <a:tc rowSpan="2">
                  <a:txBody>
                    <a:bodyPr/>
                    <a:lstStyle/>
                    <a:p>
                      <a:pPr algn="ctr">
                        <a:lnSpc>
                          <a:spcPct val="107000"/>
                        </a:lnSpc>
                        <a:spcAft>
                          <a:spcPts val="0"/>
                        </a:spcAft>
                      </a:pPr>
                      <a:r>
                        <a:rPr lang="tr-TR" sz="1200" b="1" dirty="0">
                          <a:solidFill>
                            <a:srgbClr val="0000CC"/>
                          </a:solidFill>
                          <a:effectLst/>
                          <a:latin typeface="+mn-lt"/>
                        </a:rPr>
                        <a:t>2025</a:t>
                      </a:r>
                      <a:endParaRPr lang="tr-TR" sz="1200" b="1" dirty="0">
                        <a:solidFill>
                          <a:srgbClr val="0000CC"/>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200" b="1" dirty="0">
                          <a:solidFill>
                            <a:srgbClr val="FF0000"/>
                          </a:solidFill>
                          <a:effectLst/>
                          <a:latin typeface="+mn-lt"/>
                        </a:rPr>
                        <a:t>GÜZ</a:t>
                      </a:r>
                      <a:endParaRPr lang="tr-TR" sz="12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200" b="1" dirty="0">
                          <a:solidFill>
                            <a:srgbClr val="3333FF"/>
                          </a:solidFill>
                          <a:effectLst/>
                          <a:latin typeface="+mn-lt"/>
                        </a:rPr>
                        <a:t> 3</a:t>
                      </a:r>
                      <a:endParaRPr lang="tr-TR" sz="1200" b="1" dirty="0">
                        <a:solidFill>
                          <a:srgbClr val="3333FF"/>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200" b="1" dirty="0">
                          <a:effectLst/>
                          <a:latin typeface="+mn-lt"/>
                          <a:ea typeface="Calibri" panose="020F0502020204030204" pitchFamily="34" charset="0"/>
                          <a:cs typeface="Times New Roman" panose="02020603050405020304" pitchFamily="18" charset="0"/>
                        </a:rPr>
                        <a:t>35</a:t>
                      </a:r>
                    </a:p>
                  </a:txBody>
                  <a:tcPr marL="44450" marR="44450" marT="0" marB="0" anchor="ctr"/>
                </a:tc>
                <a:tc>
                  <a:txBody>
                    <a:bodyPr/>
                    <a:lstStyle/>
                    <a:p>
                      <a:pPr algn="ctr">
                        <a:lnSpc>
                          <a:spcPct val="107000"/>
                        </a:lnSpc>
                        <a:spcAft>
                          <a:spcPts val="0"/>
                        </a:spcAft>
                      </a:pPr>
                      <a:r>
                        <a:rPr lang="tr-TR" sz="1200" b="1" dirty="0">
                          <a:effectLst/>
                          <a:latin typeface="+mn-lt"/>
                          <a:ea typeface="Calibri" panose="020F0502020204030204" pitchFamily="34" charset="0"/>
                          <a:cs typeface="Times New Roman" panose="02020603050405020304" pitchFamily="18" charset="0"/>
                        </a:rPr>
                        <a:t>55</a:t>
                      </a:r>
                    </a:p>
                  </a:txBody>
                  <a:tcPr marL="44450" marR="44450" marT="0" marB="0" anchor="ctr"/>
                </a:tc>
                <a:tc>
                  <a:txBody>
                    <a:bodyPr/>
                    <a:lstStyle/>
                    <a:p>
                      <a:pPr algn="ctr">
                        <a:lnSpc>
                          <a:spcPct val="107000"/>
                        </a:lnSpc>
                        <a:spcAft>
                          <a:spcPts val="0"/>
                        </a:spcAft>
                      </a:pPr>
                      <a:r>
                        <a:rPr lang="tr-TR" sz="1200" b="1" dirty="0">
                          <a:effectLst/>
                          <a:latin typeface="+mn-lt"/>
                          <a:ea typeface="Calibri" panose="020F0502020204030204" pitchFamily="34" charset="0"/>
                          <a:cs typeface="Times New Roman" panose="02020603050405020304" pitchFamily="18" charset="0"/>
                        </a:rPr>
                        <a:t>2</a:t>
                      </a:r>
                    </a:p>
                  </a:txBody>
                  <a:tcPr marL="44450" marR="44450" marT="0" marB="0" anchor="ctr"/>
                </a:tc>
                <a:tc>
                  <a:txBody>
                    <a:bodyPr/>
                    <a:lstStyle/>
                    <a:p>
                      <a:pPr algn="ctr">
                        <a:lnSpc>
                          <a:spcPct val="107000"/>
                        </a:lnSpc>
                        <a:spcAft>
                          <a:spcPts val="0"/>
                        </a:spcAft>
                      </a:pPr>
                      <a:r>
                        <a:rPr lang="tr-TR" sz="1200" b="1" dirty="0">
                          <a:effectLst/>
                          <a:latin typeface="+mn-lt"/>
                          <a:ea typeface="Calibri" panose="020F0502020204030204" pitchFamily="34" charset="0"/>
                          <a:cs typeface="Times New Roman" panose="02020603050405020304" pitchFamily="18" charset="0"/>
                        </a:rPr>
                        <a:t>6</a:t>
                      </a:r>
                    </a:p>
                  </a:txBody>
                  <a:tcPr marL="44450" marR="44450" marT="0" marB="0" anchor="ctr"/>
                </a:tc>
                <a:tc>
                  <a:txBody>
                    <a:bodyPr/>
                    <a:lstStyle/>
                    <a:p>
                      <a:pPr algn="ctr">
                        <a:lnSpc>
                          <a:spcPct val="107000"/>
                        </a:lnSpc>
                        <a:spcAft>
                          <a:spcPts val="0"/>
                        </a:spcAft>
                      </a:pPr>
                      <a:endParaRPr lang="tr-TR" sz="12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200" b="1" dirty="0">
                          <a:solidFill>
                            <a:srgbClr val="0066FF"/>
                          </a:solidFill>
                          <a:effectLst/>
                          <a:latin typeface="+mn-lt"/>
                        </a:rPr>
                        <a:t>63 (50+13) </a:t>
                      </a:r>
                      <a:endParaRPr lang="tr-TR" sz="1200" b="1" dirty="0">
                        <a:solidFill>
                          <a:srgbClr val="0066FF"/>
                        </a:solidFill>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612683417"/>
                  </a:ext>
                </a:extLst>
              </a:tr>
              <a:tr h="513108">
                <a:tc vMerge="1">
                  <a:txBody>
                    <a:bodyPr/>
                    <a:lstStyle/>
                    <a:p>
                      <a:endParaRPr lang="tr-TR"/>
                    </a:p>
                  </a:txBody>
                  <a:tcPr/>
                </a:tc>
                <a:tc>
                  <a:txBody>
                    <a:bodyPr/>
                    <a:lstStyle/>
                    <a:p>
                      <a:pPr algn="ctr">
                        <a:lnSpc>
                          <a:spcPct val="107000"/>
                        </a:lnSpc>
                        <a:spcAft>
                          <a:spcPts val="0"/>
                        </a:spcAft>
                      </a:pPr>
                      <a:r>
                        <a:rPr lang="tr-TR" sz="1200" b="1" dirty="0">
                          <a:solidFill>
                            <a:srgbClr val="0000CC"/>
                          </a:solidFill>
                          <a:effectLst/>
                          <a:latin typeface="+mn-lt"/>
                        </a:rPr>
                        <a:t>BAHAR</a:t>
                      </a:r>
                      <a:endParaRPr lang="tr-TR" sz="1200" b="1" dirty="0">
                        <a:solidFill>
                          <a:srgbClr val="0000CC"/>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200" b="1" dirty="0">
                          <a:solidFill>
                            <a:srgbClr val="3333FF"/>
                          </a:solidFill>
                          <a:effectLst/>
                          <a:latin typeface="+mn-lt"/>
                        </a:rPr>
                        <a:t> 3</a:t>
                      </a:r>
                      <a:endParaRPr lang="tr-TR" sz="1200" b="1" dirty="0">
                        <a:solidFill>
                          <a:srgbClr val="3333FF"/>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200" b="1" dirty="0">
                          <a:effectLst/>
                          <a:latin typeface="+mn-lt"/>
                          <a:ea typeface="Calibri" panose="020F0502020204030204" pitchFamily="34" charset="0"/>
                          <a:cs typeface="Times New Roman" panose="02020603050405020304" pitchFamily="18" charset="0"/>
                        </a:rPr>
                        <a:t>32</a:t>
                      </a:r>
                    </a:p>
                  </a:txBody>
                  <a:tcPr marL="44450" marR="44450" marT="0" marB="0" anchor="ctr"/>
                </a:tc>
                <a:tc>
                  <a:txBody>
                    <a:bodyPr/>
                    <a:lstStyle/>
                    <a:p>
                      <a:pPr algn="ctr">
                        <a:lnSpc>
                          <a:spcPct val="107000"/>
                        </a:lnSpc>
                        <a:spcAft>
                          <a:spcPts val="0"/>
                        </a:spcAft>
                      </a:pPr>
                      <a:r>
                        <a:rPr lang="tr-TR" sz="1200" b="1" dirty="0">
                          <a:effectLst/>
                          <a:latin typeface="+mn-lt"/>
                          <a:ea typeface="Calibri" panose="020F0502020204030204" pitchFamily="34" charset="0"/>
                          <a:cs typeface="Times New Roman" panose="02020603050405020304" pitchFamily="18" charset="0"/>
                        </a:rPr>
                        <a:t>60</a:t>
                      </a:r>
                    </a:p>
                  </a:txBody>
                  <a:tcPr marL="44450" marR="44450" marT="0" marB="0" anchor="ctr"/>
                </a:tc>
                <a:tc>
                  <a:txBody>
                    <a:bodyPr/>
                    <a:lstStyle/>
                    <a:p>
                      <a:pPr algn="ctr">
                        <a:lnSpc>
                          <a:spcPct val="107000"/>
                        </a:lnSpc>
                        <a:spcAft>
                          <a:spcPts val="0"/>
                        </a:spcAft>
                      </a:pPr>
                      <a:r>
                        <a:rPr lang="tr-TR" sz="1200" b="1" dirty="0">
                          <a:effectLst/>
                          <a:latin typeface="+mn-lt"/>
                          <a:ea typeface="Calibri" panose="020F0502020204030204" pitchFamily="34" charset="0"/>
                          <a:cs typeface="Times New Roman" panose="02020603050405020304" pitchFamily="18" charset="0"/>
                        </a:rPr>
                        <a:t>4</a:t>
                      </a:r>
                    </a:p>
                  </a:txBody>
                  <a:tcPr marL="44450" marR="44450" marT="0" marB="0" anchor="ctr"/>
                </a:tc>
                <a:tc>
                  <a:txBody>
                    <a:bodyPr/>
                    <a:lstStyle/>
                    <a:p>
                      <a:pPr algn="ctr">
                        <a:lnSpc>
                          <a:spcPct val="107000"/>
                        </a:lnSpc>
                        <a:spcAft>
                          <a:spcPts val="0"/>
                        </a:spcAft>
                      </a:pPr>
                      <a:r>
                        <a:rPr lang="tr-TR" sz="1200" b="1" dirty="0">
                          <a:effectLst/>
                          <a:latin typeface="+mn-lt"/>
                          <a:ea typeface="Calibri" panose="020F0502020204030204" pitchFamily="34" charset="0"/>
                          <a:cs typeface="Times New Roman" panose="02020603050405020304" pitchFamily="18" charset="0"/>
                        </a:rPr>
                        <a:t>6</a:t>
                      </a:r>
                    </a:p>
                  </a:txBody>
                  <a:tcPr marL="44450" marR="44450" marT="0" marB="0" anchor="ctr"/>
                </a:tc>
                <a:tc>
                  <a:txBody>
                    <a:bodyPr/>
                    <a:lstStyle/>
                    <a:p>
                      <a:pPr algn="ctr">
                        <a:lnSpc>
                          <a:spcPct val="107000"/>
                        </a:lnSpc>
                        <a:spcAft>
                          <a:spcPts val="0"/>
                        </a:spcAft>
                      </a:pPr>
                      <a:r>
                        <a:rPr lang="tr-TR" sz="1200" b="1" dirty="0">
                          <a:effectLst/>
                          <a:latin typeface="+mn-lt"/>
                        </a:rPr>
                        <a:t> </a:t>
                      </a:r>
                      <a:endParaRPr lang="tr-TR" sz="12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200" b="1" dirty="0">
                          <a:solidFill>
                            <a:srgbClr val="0066FF"/>
                          </a:solidFill>
                          <a:effectLst/>
                          <a:latin typeface="+mn-lt"/>
                          <a:ea typeface="Calibri" panose="020F0502020204030204" pitchFamily="34" charset="0"/>
                          <a:cs typeface="Times New Roman" panose="02020603050405020304" pitchFamily="18" charset="0"/>
                        </a:rPr>
                        <a:t>70 (59</a:t>
                      </a:r>
                      <a:r>
                        <a:rPr lang="tr-TR" sz="1200" b="1" dirty="0">
                          <a:solidFill>
                            <a:srgbClr val="0066FF"/>
                          </a:solidFill>
                          <a:effectLst/>
                          <a:latin typeface="+mn-lt"/>
                        </a:rPr>
                        <a:t>+11)</a:t>
                      </a:r>
                      <a:endParaRPr lang="tr-TR" sz="1200" b="1" dirty="0">
                        <a:solidFill>
                          <a:srgbClr val="0066FF"/>
                        </a:solidFill>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861064323"/>
                  </a:ext>
                </a:extLst>
              </a:tr>
            </a:tbl>
          </a:graphicData>
        </a:graphic>
      </p:graphicFrame>
      <p:sp>
        <p:nvSpPr>
          <p:cNvPr id="6" name="Metin kutusu 5">
            <a:extLst>
              <a:ext uri="{FF2B5EF4-FFF2-40B4-BE49-F238E27FC236}">
                <a16:creationId xmlns:a16="http://schemas.microsoft.com/office/drawing/2014/main" id="{7ACF6D6F-BDC4-ECFD-4EBE-A3563063D12E}"/>
              </a:ext>
            </a:extLst>
          </p:cNvPr>
          <p:cNvSpPr txBox="1"/>
          <p:nvPr/>
        </p:nvSpPr>
        <p:spPr>
          <a:xfrm>
            <a:off x="288234" y="5733210"/>
            <a:ext cx="7751911" cy="338554"/>
          </a:xfrm>
          <a:prstGeom prst="rect">
            <a:avLst/>
          </a:prstGeom>
          <a:noFill/>
        </p:spPr>
        <p:txBody>
          <a:bodyPr wrap="square" rtlCol="0">
            <a:spAutoFit/>
          </a:bodyPr>
          <a:lstStyle/>
          <a:p>
            <a:r>
              <a:rPr lang="tr-TR" sz="1600" b="1" i="1" dirty="0">
                <a:solidFill>
                  <a:srgbClr val="C00000"/>
                </a:solidFill>
              </a:rPr>
              <a:t>*Her Ana Bilim - Sanat Dalı/ Program için ayrı ayrı hazırlayınız. </a:t>
            </a:r>
          </a:p>
        </p:txBody>
      </p:sp>
    </p:spTree>
    <p:extLst>
      <p:ext uri="{BB962C8B-B14F-4D97-AF65-F5344CB8AC3E}">
        <p14:creationId xmlns:p14="http://schemas.microsoft.com/office/powerpoint/2010/main" val="4015215009"/>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439D512-1640-10B9-0F7A-413D7936E0D2}"/>
              </a:ext>
            </a:extLst>
          </p:cNvPr>
          <p:cNvSpPr>
            <a:spLocks noGrp="1"/>
          </p:cNvSpPr>
          <p:nvPr>
            <p:ph type="title"/>
          </p:nvPr>
        </p:nvSpPr>
        <p:spPr>
          <a:xfrm>
            <a:off x="1300124" y="793597"/>
            <a:ext cx="9104811" cy="509452"/>
          </a:xfrm>
        </p:spPr>
        <p:txBody>
          <a:bodyPr>
            <a:noAutofit/>
          </a:bodyPr>
          <a:lstStyle/>
          <a:p>
            <a:pPr algn="ctr"/>
            <a:r>
              <a:rPr lang="tr-TR" sz="2800" b="1" dirty="0">
                <a:solidFill>
                  <a:srgbClr val="FF0000"/>
                </a:solidFill>
                <a:latin typeface="+mn-lt"/>
              </a:rPr>
              <a:t>SUNUM PLANI</a:t>
            </a:r>
          </a:p>
        </p:txBody>
      </p:sp>
      <p:sp>
        <p:nvSpPr>
          <p:cNvPr id="3" name="İçerik Yer Tutucusu 2">
            <a:extLst>
              <a:ext uri="{FF2B5EF4-FFF2-40B4-BE49-F238E27FC236}">
                <a16:creationId xmlns:a16="http://schemas.microsoft.com/office/drawing/2014/main" id="{1FFEEEBC-9D10-9D61-A2F2-142355F8EAA8}"/>
              </a:ext>
            </a:extLst>
          </p:cNvPr>
          <p:cNvSpPr>
            <a:spLocks noGrp="1"/>
          </p:cNvSpPr>
          <p:nvPr>
            <p:ph idx="1"/>
          </p:nvPr>
        </p:nvSpPr>
        <p:spPr>
          <a:xfrm>
            <a:off x="3581400" y="1927960"/>
            <a:ext cx="5193145" cy="4313657"/>
          </a:xfrm>
        </p:spPr>
        <p:txBody>
          <a:bodyPr>
            <a:normAutofit fontScale="55000" lnSpcReduction="20000"/>
          </a:bodyPr>
          <a:lstStyle/>
          <a:p>
            <a:pPr marL="514350" indent="-514350">
              <a:lnSpc>
                <a:spcPct val="150000"/>
              </a:lnSpc>
              <a:spcBef>
                <a:spcPts val="0"/>
              </a:spcBef>
              <a:spcAft>
                <a:spcPts val="400"/>
              </a:spcAft>
              <a:buFont typeface="+mj-lt"/>
              <a:buAutoNum type="arabicParenR"/>
            </a:pPr>
            <a:r>
              <a:rPr lang="tr-TR" sz="3200" b="1" dirty="0">
                <a:solidFill>
                  <a:srgbClr val="3333FF"/>
                </a:solidFill>
              </a:rPr>
              <a:t>GİRİŞ</a:t>
            </a:r>
          </a:p>
          <a:p>
            <a:pPr marL="514350" indent="-514350">
              <a:lnSpc>
                <a:spcPct val="150000"/>
              </a:lnSpc>
              <a:spcBef>
                <a:spcPts val="0"/>
              </a:spcBef>
              <a:spcAft>
                <a:spcPts val="400"/>
              </a:spcAft>
              <a:buFont typeface="+mj-lt"/>
              <a:buAutoNum type="arabicParenR"/>
            </a:pPr>
            <a:r>
              <a:rPr lang="tr-TR" sz="3200" b="1" dirty="0">
                <a:solidFill>
                  <a:srgbClr val="3333FF"/>
                </a:solidFill>
              </a:rPr>
              <a:t>YÖNETİM</a:t>
            </a:r>
          </a:p>
          <a:p>
            <a:pPr marL="514350" indent="-514350">
              <a:lnSpc>
                <a:spcPct val="150000"/>
              </a:lnSpc>
              <a:spcBef>
                <a:spcPts val="0"/>
              </a:spcBef>
              <a:spcAft>
                <a:spcPts val="400"/>
              </a:spcAft>
              <a:buFont typeface="+mj-lt"/>
              <a:buAutoNum type="arabicParenR"/>
            </a:pPr>
            <a:r>
              <a:rPr lang="tr-TR" sz="3200" b="1" dirty="0">
                <a:solidFill>
                  <a:srgbClr val="3333FF"/>
                </a:solidFill>
              </a:rPr>
              <a:t>PERSONEL</a:t>
            </a:r>
          </a:p>
          <a:p>
            <a:pPr marL="514350" indent="-514350">
              <a:lnSpc>
                <a:spcPct val="150000"/>
              </a:lnSpc>
              <a:spcBef>
                <a:spcPts val="0"/>
              </a:spcBef>
              <a:spcAft>
                <a:spcPts val="400"/>
              </a:spcAft>
              <a:buFont typeface="+mj-lt"/>
              <a:buAutoNum type="arabicParenR"/>
            </a:pPr>
            <a:r>
              <a:rPr lang="tr-TR" sz="3200" b="1" dirty="0">
                <a:solidFill>
                  <a:srgbClr val="3333FF"/>
                </a:solidFill>
              </a:rPr>
              <a:t>EĞİTİM ÖĞRETİM</a:t>
            </a:r>
          </a:p>
          <a:p>
            <a:pPr marL="514350" indent="-514350">
              <a:lnSpc>
                <a:spcPct val="150000"/>
              </a:lnSpc>
              <a:spcBef>
                <a:spcPts val="0"/>
              </a:spcBef>
              <a:spcAft>
                <a:spcPts val="400"/>
              </a:spcAft>
              <a:buFont typeface="+mj-lt"/>
              <a:buAutoNum type="arabicParenR"/>
            </a:pPr>
            <a:r>
              <a:rPr lang="tr-TR" sz="3200" b="1" dirty="0">
                <a:solidFill>
                  <a:srgbClr val="3333FF"/>
                </a:solidFill>
              </a:rPr>
              <a:t>FİZİKSEL ALTYAPI VE TESİSLER</a:t>
            </a:r>
          </a:p>
          <a:p>
            <a:pPr marL="514350" indent="-514350">
              <a:lnSpc>
                <a:spcPct val="150000"/>
              </a:lnSpc>
              <a:spcBef>
                <a:spcPts val="0"/>
              </a:spcBef>
              <a:spcAft>
                <a:spcPts val="400"/>
              </a:spcAft>
              <a:buFont typeface="+mj-lt"/>
              <a:buAutoNum type="arabicParenR"/>
            </a:pPr>
            <a:r>
              <a:rPr lang="tr-TR" sz="3200" b="1" dirty="0">
                <a:solidFill>
                  <a:srgbClr val="3333FF"/>
                </a:solidFill>
              </a:rPr>
              <a:t>ARAŞTIRMA VE GELİŞTİRME</a:t>
            </a:r>
          </a:p>
          <a:p>
            <a:pPr marL="514350" indent="-514350">
              <a:lnSpc>
                <a:spcPct val="150000"/>
              </a:lnSpc>
              <a:spcBef>
                <a:spcPts val="0"/>
              </a:spcBef>
              <a:spcAft>
                <a:spcPts val="400"/>
              </a:spcAft>
              <a:buFont typeface="+mj-lt"/>
              <a:buAutoNum type="arabicParenR"/>
            </a:pPr>
            <a:r>
              <a:rPr lang="tr-TR" sz="3200" b="1" dirty="0">
                <a:solidFill>
                  <a:srgbClr val="3333FF"/>
                </a:solidFill>
              </a:rPr>
              <a:t>ULUSLARARASILAŞMA</a:t>
            </a:r>
          </a:p>
          <a:p>
            <a:pPr marL="514350" indent="-514350">
              <a:lnSpc>
                <a:spcPct val="150000"/>
              </a:lnSpc>
              <a:spcBef>
                <a:spcPts val="0"/>
              </a:spcBef>
              <a:spcAft>
                <a:spcPts val="400"/>
              </a:spcAft>
              <a:buFont typeface="+mj-lt"/>
              <a:buAutoNum type="arabicParenR"/>
            </a:pPr>
            <a:r>
              <a:rPr lang="tr-TR" sz="3200" b="1" dirty="0">
                <a:solidFill>
                  <a:srgbClr val="3333FF"/>
                </a:solidFill>
              </a:rPr>
              <a:t>KALİTE VE AKREDİTASYON ÇALIŞMALARI</a:t>
            </a:r>
          </a:p>
          <a:p>
            <a:pPr marL="514350" indent="-514350">
              <a:lnSpc>
                <a:spcPct val="150000"/>
              </a:lnSpc>
              <a:spcBef>
                <a:spcPts val="0"/>
              </a:spcBef>
              <a:spcAft>
                <a:spcPts val="400"/>
              </a:spcAft>
              <a:buFont typeface="+mj-lt"/>
              <a:buAutoNum type="arabicParenR"/>
            </a:pPr>
            <a:r>
              <a:rPr lang="tr-TR" sz="3200" b="1" dirty="0">
                <a:solidFill>
                  <a:srgbClr val="3333FF"/>
                </a:solidFill>
              </a:rPr>
              <a:t>SORULAR VE ÖNERİLER</a:t>
            </a:r>
          </a:p>
          <a:p>
            <a:pPr marL="514350" indent="-514350">
              <a:lnSpc>
                <a:spcPct val="150000"/>
              </a:lnSpc>
              <a:spcBef>
                <a:spcPts val="0"/>
              </a:spcBef>
              <a:spcAft>
                <a:spcPts val="400"/>
              </a:spcAft>
              <a:buFont typeface="+mj-lt"/>
              <a:buAutoNum type="arabicParenR"/>
            </a:pPr>
            <a:r>
              <a:rPr lang="tr-TR" sz="3200" b="1" dirty="0">
                <a:solidFill>
                  <a:srgbClr val="3333FF"/>
                </a:solidFill>
              </a:rPr>
              <a:t>KAPANIŞ</a:t>
            </a:r>
          </a:p>
        </p:txBody>
      </p:sp>
      <p:sp>
        <p:nvSpPr>
          <p:cNvPr id="4" name="Veri Yer Tutucusu 3"/>
          <p:cNvSpPr>
            <a:spLocks noGrp="1"/>
          </p:cNvSpPr>
          <p:nvPr>
            <p:ph type="dt" sz="half" idx="10"/>
          </p:nvPr>
        </p:nvSpPr>
        <p:spPr/>
        <p:txBody>
          <a:bodyPr/>
          <a:lstStyle/>
          <a:p>
            <a:fld id="{1C463D64-E275-4CC8-83F7-48840783B60B}" type="datetime1">
              <a:rPr lang="tr-TR" smtClean="0"/>
              <a:pPr/>
              <a:t>13.01.2026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2</a:t>
            </a:fld>
            <a:endParaRPr lang="tr-TR"/>
          </a:p>
        </p:txBody>
      </p:sp>
    </p:spTree>
    <p:extLst>
      <p:ext uri="{BB962C8B-B14F-4D97-AF65-F5344CB8AC3E}">
        <p14:creationId xmlns:p14="http://schemas.microsoft.com/office/powerpoint/2010/main" val="1142691422"/>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18662" y="844826"/>
            <a:ext cx="10605052" cy="461489"/>
          </a:xfrm>
        </p:spPr>
        <p:txBody>
          <a:bodyPr>
            <a:normAutofit fontScale="90000"/>
          </a:bodyPr>
          <a:lstStyle/>
          <a:p>
            <a:pPr algn="ctr"/>
            <a:r>
              <a:rPr lang="tr-TR" sz="3200" b="1" dirty="0">
                <a:solidFill>
                  <a:srgbClr val="FF0000"/>
                </a:solidFill>
              </a:rPr>
              <a:t>Birim Ders Görevlendirme Analizi </a:t>
            </a:r>
          </a:p>
        </p:txBody>
      </p:sp>
      <p:sp>
        <p:nvSpPr>
          <p:cNvPr id="3" name="Veri Yer Tutucusu 2"/>
          <p:cNvSpPr>
            <a:spLocks noGrp="1"/>
          </p:cNvSpPr>
          <p:nvPr>
            <p:ph type="dt" sz="half" idx="10"/>
          </p:nvPr>
        </p:nvSpPr>
        <p:spPr/>
        <p:txBody>
          <a:bodyPr/>
          <a:lstStyle/>
          <a:p>
            <a:fld id="{8E468889-DDDD-45DC-9553-67B10B6C00B2}" type="datetime1">
              <a:rPr lang="tr-TR" smtClean="0"/>
              <a:pPr/>
              <a:t>13.01.2026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20</a:t>
            </a:fld>
            <a:endParaRPr lang="tr-TR"/>
          </a:p>
        </p:txBody>
      </p:sp>
      <p:graphicFrame>
        <p:nvGraphicFramePr>
          <p:cNvPr id="7" name="Tablo 6"/>
          <p:cNvGraphicFramePr>
            <a:graphicFrameLocks noGrp="1"/>
          </p:cNvGraphicFramePr>
          <p:nvPr>
            <p:extLst>
              <p:ext uri="{D42A27DB-BD31-4B8C-83A1-F6EECF244321}">
                <p14:modId xmlns:p14="http://schemas.microsoft.com/office/powerpoint/2010/main" val="1884004415"/>
              </p:ext>
            </p:extLst>
          </p:nvPr>
        </p:nvGraphicFramePr>
        <p:xfrm>
          <a:off x="457199" y="1868150"/>
          <a:ext cx="11430001" cy="3926365"/>
        </p:xfrm>
        <a:graphic>
          <a:graphicData uri="http://schemas.openxmlformats.org/drawingml/2006/table">
            <a:tbl>
              <a:tblPr firstRow="1" firstCol="1" bandRow="1">
                <a:tableStyleId>{5940675A-B579-460E-94D1-54222C63F5DA}</a:tableStyleId>
              </a:tblPr>
              <a:tblGrid>
                <a:gridCol w="1330310">
                  <a:extLst>
                    <a:ext uri="{9D8B030D-6E8A-4147-A177-3AD203B41FA5}">
                      <a16:colId xmlns:a16="http://schemas.microsoft.com/office/drawing/2014/main" val="4221936862"/>
                    </a:ext>
                  </a:extLst>
                </a:gridCol>
                <a:gridCol w="1330310">
                  <a:extLst>
                    <a:ext uri="{9D8B030D-6E8A-4147-A177-3AD203B41FA5}">
                      <a16:colId xmlns:a16="http://schemas.microsoft.com/office/drawing/2014/main" val="4209153941"/>
                    </a:ext>
                  </a:extLst>
                </a:gridCol>
                <a:gridCol w="1648094">
                  <a:extLst>
                    <a:ext uri="{9D8B030D-6E8A-4147-A177-3AD203B41FA5}">
                      <a16:colId xmlns:a16="http://schemas.microsoft.com/office/drawing/2014/main" val="2659259651"/>
                    </a:ext>
                  </a:extLst>
                </a:gridCol>
                <a:gridCol w="1572611">
                  <a:extLst>
                    <a:ext uri="{9D8B030D-6E8A-4147-A177-3AD203B41FA5}">
                      <a16:colId xmlns:a16="http://schemas.microsoft.com/office/drawing/2014/main" val="2520698394"/>
                    </a:ext>
                  </a:extLst>
                </a:gridCol>
                <a:gridCol w="2207194">
                  <a:extLst>
                    <a:ext uri="{9D8B030D-6E8A-4147-A177-3AD203B41FA5}">
                      <a16:colId xmlns:a16="http://schemas.microsoft.com/office/drawing/2014/main" val="3337031571"/>
                    </a:ext>
                  </a:extLst>
                </a:gridCol>
                <a:gridCol w="1889902">
                  <a:extLst>
                    <a:ext uri="{9D8B030D-6E8A-4147-A177-3AD203B41FA5}">
                      <a16:colId xmlns:a16="http://schemas.microsoft.com/office/drawing/2014/main" val="219016466"/>
                    </a:ext>
                  </a:extLst>
                </a:gridCol>
                <a:gridCol w="1451580">
                  <a:extLst>
                    <a:ext uri="{9D8B030D-6E8A-4147-A177-3AD203B41FA5}">
                      <a16:colId xmlns:a16="http://schemas.microsoft.com/office/drawing/2014/main" val="2974283363"/>
                    </a:ext>
                  </a:extLst>
                </a:gridCol>
              </a:tblGrid>
              <a:tr h="1250661">
                <a:tc>
                  <a:txBody>
                    <a:bodyPr/>
                    <a:lstStyle/>
                    <a:p>
                      <a:pPr algn="ctr">
                        <a:lnSpc>
                          <a:spcPct val="107000"/>
                        </a:lnSpc>
                        <a:spcAft>
                          <a:spcPts val="800"/>
                        </a:spcAft>
                      </a:pPr>
                      <a:r>
                        <a:rPr lang="tr-TR" sz="1600" b="1" dirty="0">
                          <a:solidFill>
                            <a:srgbClr val="0000CC"/>
                          </a:solidFill>
                          <a:effectLst/>
                        </a:rPr>
                        <a:t>Eğitim Öğretim Yılı</a:t>
                      </a:r>
                      <a:endParaRPr lang="tr-TR" sz="16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600" b="1" dirty="0">
                          <a:solidFill>
                            <a:srgbClr val="0000CC"/>
                          </a:solidFill>
                          <a:effectLst/>
                        </a:rPr>
                        <a:t>Eğitim Öğretim Dönemi</a:t>
                      </a:r>
                      <a:endParaRPr lang="tr-TR" sz="16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600" b="1" dirty="0">
                          <a:solidFill>
                            <a:srgbClr val="FF0000"/>
                          </a:solidFill>
                          <a:effectLst/>
                        </a:rPr>
                        <a:t>Birim Toplam Öğretim Elemanı Sayısı</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600" b="1" dirty="0">
                          <a:solidFill>
                            <a:srgbClr val="0000CC"/>
                          </a:solidFill>
                          <a:effectLst/>
                        </a:rPr>
                        <a:t>Birim İçinden Karşılanan Ders Yükü Saati Toplamı</a:t>
                      </a:r>
                      <a:endParaRPr lang="tr-TR" sz="16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600" b="1" dirty="0">
                          <a:solidFill>
                            <a:srgbClr val="0000CC"/>
                          </a:solidFill>
                          <a:effectLst/>
                        </a:rPr>
                        <a:t>Birim Dışından (Üniversitenin Diğer Birimleri) Karşılanan Ders Yükü Saati Toplamı</a:t>
                      </a:r>
                      <a:endParaRPr lang="tr-TR" sz="16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600" b="1" dirty="0">
                          <a:solidFill>
                            <a:srgbClr val="0000CC"/>
                          </a:solidFill>
                          <a:effectLst/>
                        </a:rPr>
                        <a:t>Üniversite Dışından Karşılanan Ders Yükü Saati Toplamı</a:t>
                      </a:r>
                      <a:endParaRPr lang="tr-TR" sz="16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600" b="1" dirty="0">
                          <a:solidFill>
                            <a:srgbClr val="FF0000"/>
                          </a:solidFill>
                          <a:effectLst/>
                        </a:rPr>
                        <a:t>Birim Dönemlik Toplamı Ders Saati (T+U)</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extLst>
                  <a:ext uri="{0D108BD9-81ED-4DB2-BD59-A6C34878D82A}">
                    <a16:rowId xmlns:a16="http://schemas.microsoft.com/office/drawing/2014/main" val="2183608574"/>
                  </a:ext>
                </a:extLst>
              </a:tr>
              <a:tr h="668926">
                <a:tc rowSpan="2">
                  <a:txBody>
                    <a:bodyPr/>
                    <a:lstStyle/>
                    <a:p>
                      <a:pPr algn="ctr">
                        <a:lnSpc>
                          <a:spcPct val="107000"/>
                        </a:lnSpc>
                        <a:spcAft>
                          <a:spcPts val="800"/>
                        </a:spcAft>
                      </a:pPr>
                      <a:r>
                        <a:rPr lang="tr-TR" sz="1200" b="1" dirty="0">
                          <a:solidFill>
                            <a:srgbClr val="FF0000"/>
                          </a:solidFill>
                          <a:effectLst/>
                          <a:latin typeface="+mn-lt"/>
                        </a:rPr>
                        <a:t>2024</a:t>
                      </a:r>
                      <a:endParaRPr lang="tr-TR" sz="1200" b="1" dirty="0">
                        <a:solidFill>
                          <a:srgbClr val="FF0000"/>
                        </a:solidFill>
                        <a:effectLst/>
                        <a:latin typeface="+mn-lt"/>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200" b="1" dirty="0">
                          <a:solidFill>
                            <a:srgbClr val="FF0000"/>
                          </a:solidFill>
                          <a:effectLst/>
                        </a:rPr>
                        <a:t>GÜZ</a:t>
                      </a:r>
                      <a:endParaRPr lang="tr-T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200" b="1" dirty="0">
                          <a:solidFill>
                            <a:srgbClr val="FF0000"/>
                          </a:solidFill>
                          <a:effectLst/>
                        </a:rPr>
                        <a:t> 9</a:t>
                      </a:r>
                      <a:endParaRPr lang="tr-T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200" b="1" dirty="0">
                          <a:effectLst/>
                        </a:rPr>
                        <a:t>120 </a:t>
                      </a:r>
                      <a:endParaRPr lang="tr-T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200" b="1" dirty="0">
                          <a:effectLst/>
                        </a:rPr>
                        <a:t>18 </a:t>
                      </a:r>
                      <a:endParaRPr lang="tr-T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200" b="1" dirty="0">
                          <a:effectLst/>
                        </a:rPr>
                        <a:t> 0</a:t>
                      </a:r>
                      <a:endParaRPr lang="tr-T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200" b="1" dirty="0">
                          <a:solidFill>
                            <a:srgbClr val="FF0000"/>
                          </a:solidFill>
                          <a:effectLst/>
                        </a:rPr>
                        <a:t>138 ( 103+35)</a:t>
                      </a:r>
                      <a:endParaRPr lang="tr-T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extLst>
                  <a:ext uri="{0D108BD9-81ED-4DB2-BD59-A6C34878D82A}">
                    <a16:rowId xmlns:a16="http://schemas.microsoft.com/office/drawing/2014/main" val="1176501373"/>
                  </a:ext>
                </a:extLst>
              </a:tr>
              <a:tr h="668926">
                <a:tc vMerge="1">
                  <a:txBody>
                    <a:bodyPr/>
                    <a:lstStyle/>
                    <a:p>
                      <a:endParaRPr lang="tr-TR"/>
                    </a:p>
                  </a:txBody>
                  <a:tcPr/>
                </a:tc>
                <a:tc>
                  <a:txBody>
                    <a:bodyPr/>
                    <a:lstStyle/>
                    <a:p>
                      <a:pPr algn="ctr">
                        <a:lnSpc>
                          <a:spcPct val="107000"/>
                        </a:lnSpc>
                        <a:spcAft>
                          <a:spcPts val="800"/>
                        </a:spcAft>
                      </a:pPr>
                      <a:r>
                        <a:rPr lang="tr-TR" sz="1200" b="1" dirty="0">
                          <a:solidFill>
                            <a:srgbClr val="0000CC"/>
                          </a:solidFill>
                          <a:effectLst/>
                          <a:latin typeface="+mn-lt"/>
                        </a:rPr>
                        <a:t>BAHAR</a:t>
                      </a:r>
                      <a:endParaRPr lang="tr-TR" sz="1200" b="1" dirty="0">
                        <a:solidFill>
                          <a:srgbClr val="0000CC"/>
                        </a:solidFill>
                        <a:effectLst/>
                        <a:latin typeface="+mn-lt"/>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200" b="1" dirty="0">
                          <a:solidFill>
                            <a:srgbClr val="FF0000"/>
                          </a:solidFill>
                          <a:effectLst/>
                          <a:latin typeface="+mn-lt"/>
                        </a:rPr>
                        <a:t> 9</a:t>
                      </a:r>
                      <a:endParaRPr lang="tr-TR" sz="1200" b="1" dirty="0">
                        <a:solidFill>
                          <a:srgbClr val="FF0000"/>
                        </a:solidFill>
                        <a:effectLst/>
                        <a:latin typeface="+mn-lt"/>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200" b="1" dirty="0">
                          <a:effectLst/>
                          <a:latin typeface="+mn-lt"/>
                        </a:rPr>
                        <a:t> 119</a:t>
                      </a:r>
                      <a:endParaRPr lang="tr-TR" sz="1200" b="1" dirty="0">
                        <a:effectLst/>
                        <a:latin typeface="+mn-lt"/>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200" b="1" dirty="0">
                          <a:effectLst/>
                          <a:latin typeface="+mn-lt"/>
                        </a:rPr>
                        <a:t> 21</a:t>
                      </a:r>
                      <a:endParaRPr lang="tr-TR" sz="1200" b="1" dirty="0">
                        <a:effectLst/>
                        <a:latin typeface="+mn-lt"/>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200" b="1" dirty="0">
                          <a:effectLst/>
                          <a:latin typeface="+mn-lt"/>
                        </a:rPr>
                        <a:t> 0</a:t>
                      </a:r>
                      <a:endParaRPr lang="tr-TR" sz="1200" b="1" dirty="0">
                        <a:effectLst/>
                        <a:latin typeface="+mn-lt"/>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200" b="1" dirty="0">
                          <a:solidFill>
                            <a:srgbClr val="FF0000"/>
                          </a:solidFill>
                          <a:effectLst/>
                          <a:latin typeface="+mn-lt"/>
                        </a:rPr>
                        <a:t>140 ( 122+18)</a:t>
                      </a:r>
                      <a:endParaRPr lang="tr-TR" sz="1200" b="1" dirty="0">
                        <a:solidFill>
                          <a:srgbClr val="FF0000"/>
                        </a:solidFill>
                        <a:effectLst/>
                        <a:latin typeface="+mn-lt"/>
                        <a:ea typeface="Calibri" panose="020F0502020204030204" pitchFamily="34" charset="0"/>
                        <a:cs typeface="Times New Roman" panose="02020603050405020304" pitchFamily="18" charset="0"/>
                      </a:endParaRPr>
                    </a:p>
                  </a:txBody>
                  <a:tcPr marL="44189" marR="44189" marT="9469" marB="0" anchor="ctr"/>
                </a:tc>
                <a:extLst>
                  <a:ext uri="{0D108BD9-81ED-4DB2-BD59-A6C34878D82A}">
                    <a16:rowId xmlns:a16="http://schemas.microsoft.com/office/drawing/2014/main" val="2518968798"/>
                  </a:ext>
                </a:extLst>
              </a:tr>
              <a:tr h="668926">
                <a:tc rowSpan="2">
                  <a:txBody>
                    <a:bodyPr/>
                    <a:lstStyle/>
                    <a:p>
                      <a:pPr algn="ctr">
                        <a:lnSpc>
                          <a:spcPct val="107000"/>
                        </a:lnSpc>
                        <a:spcAft>
                          <a:spcPts val="800"/>
                        </a:spcAft>
                      </a:pPr>
                      <a:r>
                        <a:rPr lang="tr-TR" sz="1200" b="1" dirty="0">
                          <a:solidFill>
                            <a:srgbClr val="FF0000"/>
                          </a:solidFill>
                          <a:effectLst/>
                          <a:latin typeface="+mn-lt"/>
                        </a:rPr>
                        <a:t>2025</a:t>
                      </a:r>
                      <a:endParaRPr lang="tr-TR" sz="1200" b="1" dirty="0">
                        <a:solidFill>
                          <a:srgbClr val="FF0000"/>
                        </a:solidFill>
                        <a:effectLst/>
                        <a:latin typeface="+mn-lt"/>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200" b="1" dirty="0">
                          <a:solidFill>
                            <a:srgbClr val="FF0000"/>
                          </a:solidFill>
                          <a:effectLst/>
                          <a:latin typeface="+mn-lt"/>
                        </a:rPr>
                        <a:t>GÜZ</a:t>
                      </a:r>
                      <a:endParaRPr lang="tr-TR" sz="1200" b="1" dirty="0">
                        <a:solidFill>
                          <a:srgbClr val="FF0000"/>
                        </a:solidFill>
                        <a:effectLst/>
                        <a:latin typeface="+mn-lt"/>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200" b="1" dirty="0">
                          <a:solidFill>
                            <a:srgbClr val="FF0000"/>
                          </a:solidFill>
                          <a:effectLst/>
                          <a:latin typeface="+mn-lt"/>
                        </a:rPr>
                        <a:t> 9</a:t>
                      </a:r>
                      <a:endParaRPr lang="tr-TR" sz="1200" b="1" dirty="0">
                        <a:solidFill>
                          <a:srgbClr val="FF0000"/>
                        </a:solidFill>
                        <a:effectLst/>
                        <a:latin typeface="+mn-lt"/>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200" b="1" dirty="0">
                          <a:effectLst/>
                          <a:latin typeface="+mn-lt"/>
                        </a:rPr>
                        <a:t> 143</a:t>
                      </a:r>
                      <a:endParaRPr lang="tr-TR" sz="1200" b="1" dirty="0">
                        <a:effectLst/>
                        <a:latin typeface="+mn-lt"/>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200" b="1" dirty="0">
                          <a:effectLst/>
                          <a:latin typeface="+mn-lt"/>
                        </a:rPr>
                        <a:t>24</a:t>
                      </a:r>
                      <a:endParaRPr lang="tr-TR" sz="1200" b="1" dirty="0">
                        <a:effectLst/>
                        <a:latin typeface="+mn-lt"/>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200" b="1" dirty="0">
                          <a:effectLst/>
                          <a:latin typeface="+mn-lt"/>
                        </a:rPr>
                        <a:t> 0</a:t>
                      </a:r>
                      <a:endParaRPr lang="tr-TR" sz="1200" b="1" dirty="0">
                        <a:effectLst/>
                        <a:latin typeface="+mn-lt"/>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200" b="1" dirty="0">
                          <a:solidFill>
                            <a:srgbClr val="FF0000"/>
                          </a:solidFill>
                          <a:effectLst/>
                          <a:latin typeface="+mn-lt"/>
                        </a:rPr>
                        <a:t>167 ( 130+37)</a:t>
                      </a:r>
                      <a:endParaRPr lang="tr-TR" sz="1200" b="1" dirty="0">
                        <a:solidFill>
                          <a:srgbClr val="FF0000"/>
                        </a:solidFill>
                        <a:effectLst/>
                        <a:latin typeface="+mn-lt"/>
                        <a:ea typeface="Calibri" panose="020F0502020204030204" pitchFamily="34" charset="0"/>
                        <a:cs typeface="Times New Roman" panose="02020603050405020304" pitchFamily="18" charset="0"/>
                      </a:endParaRPr>
                    </a:p>
                  </a:txBody>
                  <a:tcPr marL="44189" marR="44189" marT="9469" marB="0" anchor="ctr"/>
                </a:tc>
                <a:extLst>
                  <a:ext uri="{0D108BD9-81ED-4DB2-BD59-A6C34878D82A}">
                    <a16:rowId xmlns:a16="http://schemas.microsoft.com/office/drawing/2014/main" val="1604038642"/>
                  </a:ext>
                </a:extLst>
              </a:tr>
              <a:tr h="668926">
                <a:tc vMerge="1">
                  <a:txBody>
                    <a:bodyPr/>
                    <a:lstStyle/>
                    <a:p>
                      <a:endParaRPr lang="tr-TR"/>
                    </a:p>
                  </a:txBody>
                  <a:tcPr/>
                </a:tc>
                <a:tc>
                  <a:txBody>
                    <a:bodyPr/>
                    <a:lstStyle/>
                    <a:p>
                      <a:pPr algn="ctr">
                        <a:lnSpc>
                          <a:spcPct val="107000"/>
                        </a:lnSpc>
                        <a:spcAft>
                          <a:spcPts val="800"/>
                        </a:spcAft>
                      </a:pPr>
                      <a:r>
                        <a:rPr lang="tr-TR" sz="1200" b="1" dirty="0">
                          <a:solidFill>
                            <a:srgbClr val="0000CC"/>
                          </a:solidFill>
                          <a:effectLst/>
                          <a:latin typeface="+mn-lt"/>
                        </a:rPr>
                        <a:t>BAHAR</a:t>
                      </a:r>
                      <a:endParaRPr lang="tr-TR" sz="1200" b="1" dirty="0">
                        <a:solidFill>
                          <a:srgbClr val="0000CC"/>
                        </a:solidFill>
                        <a:effectLst/>
                        <a:latin typeface="+mn-lt"/>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200" b="1" dirty="0">
                          <a:solidFill>
                            <a:srgbClr val="FF0000"/>
                          </a:solidFill>
                          <a:effectLst/>
                          <a:latin typeface="+mn-lt"/>
                        </a:rPr>
                        <a:t> 9</a:t>
                      </a:r>
                      <a:endParaRPr lang="tr-TR" sz="1200" b="1" dirty="0">
                        <a:solidFill>
                          <a:srgbClr val="FF0000"/>
                        </a:solidFill>
                        <a:effectLst/>
                        <a:latin typeface="+mn-lt"/>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200" b="1" dirty="0">
                          <a:effectLst/>
                          <a:latin typeface="+mn-lt"/>
                        </a:rPr>
                        <a:t>154 </a:t>
                      </a:r>
                      <a:endParaRPr lang="tr-TR" sz="1200" b="1" dirty="0">
                        <a:effectLst/>
                        <a:latin typeface="+mn-lt"/>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200" b="1" dirty="0">
                          <a:effectLst/>
                          <a:latin typeface="+mn-lt"/>
                        </a:rPr>
                        <a:t> 21</a:t>
                      </a:r>
                      <a:endParaRPr lang="tr-TR" sz="1200" b="1" dirty="0">
                        <a:effectLst/>
                        <a:latin typeface="+mn-lt"/>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200" b="1" dirty="0">
                          <a:effectLst/>
                          <a:latin typeface="+mn-lt"/>
                        </a:rPr>
                        <a:t>0 </a:t>
                      </a:r>
                      <a:endParaRPr lang="tr-TR" sz="1200" b="1" dirty="0">
                        <a:effectLst/>
                        <a:latin typeface="+mn-lt"/>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200" b="1" dirty="0">
                          <a:solidFill>
                            <a:srgbClr val="FF0000"/>
                          </a:solidFill>
                          <a:effectLst/>
                          <a:latin typeface="+mn-lt"/>
                        </a:rPr>
                        <a:t>175 (154+21)</a:t>
                      </a:r>
                      <a:endParaRPr lang="tr-TR" sz="1200" b="1" dirty="0">
                        <a:solidFill>
                          <a:srgbClr val="FF0000"/>
                        </a:solidFill>
                        <a:effectLst/>
                        <a:latin typeface="+mn-lt"/>
                        <a:ea typeface="Calibri" panose="020F0502020204030204" pitchFamily="34" charset="0"/>
                        <a:cs typeface="Times New Roman" panose="02020603050405020304" pitchFamily="18" charset="0"/>
                      </a:endParaRPr>
                    </a:p>
                  </a:txBody>
                  <a:tcPr marL="44189" marR="44189" marT="9469" marB="0" anchor="ctr"/>
                </a:tc>
                <a:extLst>
                  <a:ext uri="{0D108BD9-81ED-4DB2-BD59-A6C34878D82A}">
                    <a16:rowId xmlns:a16="http://schemas.microsoft.com/office/drawing/2014/main" val="21577074"/>
                  </a:ext>
                </a:extLst>
              </a:tr>
            </a:tbl>
          </a:graphicData>
        </a:graphic>
      </p:graphicFrame>
    </p:spTree>
    <p:extLst>
      <p:ext uri="{BB962C8B-B14F-4D97-AF65-F5344CB8AC3E}">
        <p14:creationId xmlns:p14="http://schemas.microsoft.com/office/powerpoint/2010/main" val="54021662"/>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753455" y="824931"/>
            <a:ext cx="10280469" cy="679269"/>
          </a:xfrm>
        </p:spPr>
        <p:txBody>
          <a:bodyPr>
            <a:noAutofit/>
          </a:bodyPr>
          <a:lstStyle/>
          <a:p>
            <a:pPr algn="ctr"/>
            <a:r>
              <a:rPr lang="tr-TR" sz="3200" b="1" dirty="0">
                <a:solidFill>
                  <a:srgbClr val="FF0000"/>
                </a:solidFill>
              </a:rPr>
              <a:t>Birim Öğretim Elemanlarının Ders Görevlendirme Analizi</a:t>
            </a:r>
            <a:endParaRPr lang="tr-TR" sz="3200" dirty="0"/>
          </a:p>
        </p:txBody>
      </p:sp>
      <p:sp>
        <p:nvSpPr>
          <p:cNvPr id="3" name="Veri Yer Tutucusu 2"/>
          <p:cNvSpPr>
            <a:spLocks noGrp="1"/>
          </p:cNvSpPr>
          <p:nvPr>
            <p:ph type="dt" sz="half" idx="10"/>
          </p:nvPr>
        </p:nvSpPr>
        <p:spPr/>
        <p:txBody>
          <a:bodyPr/>
          <a:lstStyle/>
          <a:p>
            <a:fld id="{8E468889-DDDD-45DC-9553-67B10B6C00B2}" type="datetime1">
              <a:rPr lang="tr-TR" smtClean="0"/>
              <a:pPr/>
              <a:t>13.01.2026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21</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1372322669"/>
              </p:ext>
            </p:extLst>
          </p:nvPr>
        </p:nvGraphicFramePr>
        <p:xfrm>
          <a:off x="417442" y="2087217"/>
          <a:ext cx="11400185" cy="3246930"/>
        </p:xfrm>
        <a:graphic>
          <a:graphicData uri="http://schemas.openxmlformats.org/drawingml/2006/table">
            <a:tbl>
              <a:tblPr firstRow="1" firstCol="1" bandRow="1">
                <a:tableStyleId>{5940675A-B579-460E-94D1-54222C63F5DA}</a:tableStyleId>
              </a:tblPr>
              <a:tblGrid>
                <a:gridCol w="1067163">
                  <a:extLst>
                    <a:ext uri="{9D8B030D-6E8A-4147-A177-3AD203B41FA5}">
                      <a16:colId xmlns:a16="http://schemas.microsoft.com/office/drawing/2014/main" val="3830610582"/>
                    </a:ext>
                  </a:extLst>
                </a:gridCol>
                <a:gridCol w="974812">
                  <a:extLst>
                    <a:ext uri="{9D8B030D-6E8A-4147-A177-3AD203B41FA5}">
                      <a16:colId xmlns:a16="http://schemas.microsoft.com/office/drawing/2014/main" val="171705328"/>
                    </a:ext>
                  </a:extLst>
                </a:gridCol>
                <a:gridCol w="1354477">
                  <a:extLst>
                    <a:ext uri="{9D8B030D-6E8A-4147-A177-3AD203B41FA5}">
                      <a16:colId xmlns:a16="http://schemas.microsoft.com/office/drawing/2014/main" val="3359366175"/>
                    </a:ext>
                  </a:extLst>
                </a:gridCol>
                <a:gridCol w="1354478">
                  <a:extLst>
                    <a:ext uri="{9D8B030D-6E8A-4147-A177-3AD203B41FA5}">
                      <a16:colId xmlns:a16="http://schemas.microsoft.com/office/drawing/2014/main" val="1798759746"/>
                    </a:ext>
                  </a:extLst>
                </a:gridCol>
                <a:gridCol w="1498134">
                  <a:extLst>
                    <a:ext uri="{9D8B030D-6E8A-4147-A177-3AD203B41FA5}">
                      <a16:colId xmlns:a16="http://schemas.microsoft.com/office/drawing/2014/main" val="3228992268"/>
                    </a:ext>
                  </a:extLst>
                </a:gridCol>
                <a:gridCol w="2134328">
                  <a:extLst>
                    <a:ext uri="{9D8B030D-6E8A-4147-A177-3AD203B41FA5}">
                      <a16:colId xmlns:a16="http://schemas.microsoft.com/office/drawing/2014/main" val="3665070801"/>
                    </a:ext>
                  </a:extLst>
                </a:gridCol>
                <a:gridCol w="1891634">
                  <a:extLst>
                    <a:ext uri="{9D8B030D-6E8A-4147-A177-3AD203B41FA5}">
                      <a16:colId xmlns:a16="http://schemas.microsoft.com/office/drawing/2014/main" val="2262740905"/>
                    </a:ext>
                  </a:extLst>
                </a:gridCol>
                <a:gridCol w="1125159">
                  <a:extLst>
                    <a:ext uri="{9D8B030D-6E8A-4147-A177-3AD203B41FA5}">
                      <a16:colId xmlns:a16="http://schemas.microsoft.com/office/drawing/2014/main" val="2475098073"/>
                    </a:ext>
                  </a:extLst>
                </a:gridCol>
              </a:tblGrid>
              <a:tr h="896128">
                <a:tc>
                  <a:txBody>
                    <a:bodyPr/>
                    <a:lstStyle/>
                    <a:p>
                      <a:pPr algn="ctr">
                        <a:lnSpc>
                          <a:spcPct val="107000"/>
                        </a:lnSpc>
                        <a:spcAft>
                          <a:spcPts val="0"/>
                        </a:spcAft>
                      </a:pPr>
                      <a:r>
                        <a:rPr lang="tr-TR" sz="1600" b="1" dirty="0">
                          <a:solidFill>
                            <a:srgbClr val="FF0000"/>
                          </a:solidFill>
                          <a:effectLst/>
                        </a:rPr>
                        <a:t>Eğitim Öğretim Yılı</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solidFill>
                            <a:srgbClr val="FF0000"/>
                          </a:solidFill>
                          <a:effectLst/>
                        </a:rPr>
                        <a:t>Eğitim Öğretim Dönemi</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solidFill>
                            <a:srgbClr val="FF0000"/>
                          </a:solidFill>
                          <a:effectLst/>
                        </a:rPr>
                        <a:t>Birim Öğretim Elemanı Sayısı</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solidFill>
                            <a:srgbClr val="FF0000"/>
                          </a:solidFill>
                          <a:effectLst/>
                        </a:rPr>
                        <a:t>Birim Toplam Ders Saati</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solidFill>
                            <a:srgbClr val="FF0000"/>
                          </a:solidFill>
                          <a:effectLst/>
                        </a:rPr>
                        <a:t>Birim İçinde Yürütülen Ders Saati Toplamı</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solidFill>
                            <a:srgbClr val="FF0000"/>
                          </a:solidFill>
                          <a:effectLst/>
                        </a:rPr>
                        <a:t>Birim Dışında / Üniversite İçinde Yürütülen Ders Saati Toplamı</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solidFill>
                            <a:srgbClr val="FF0000"/>
                          </a:solidFill>
                          <a:effectLst/>
                        </a:rPr>
                        <a:t>Üniversite Dışında Yürütülen Ders Saati Toplamı</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solidFill>
                            <a:srgbClr val="FF0000"/>
                          </a:solidFill>
                          <a:effectLst/>
                        </a:rPr>
                        <a:t>Toplamı Yürütülen Ders Saati</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425211901"/>
                  </a:ext>
                </a:extLst>
              </a:tr>
              <a:tr h="553716">
                <a:tc rowSpan="2">
                  <a:txBody>
                    <a:bodyPr/>
                    <a:lstStyle/>
                    <a:p>
                      <a:pPr algn="ctr">
                        <a:lnSpc>
                          <a:spcPct val="107000"/>
                        </a:lnSpc>
                        <a:spcAft>
                          <a:spcPts val="0"/>
                        </a:spcAft>
                      </a:pPr>
                      <a:r>
                        <a:rPr lang="tr-TR" sz="1200" b="1" dirty="0">
                          <a:solidFill>
                            <a:srgbClr val="FF0000"/>
                          </a:solidFill>
                          <a:effectLst/>
                          <a:latin typeface="+mn-lt"/>
                        </a:rPr>
                        <a:t>2024</a:t>
                      </a:r>
                      <a:endParaRPr lang="tr-TR" sz="12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200" b="1" dirty="0">
                          <a:solidFill>
                            <a:srgbClr val="FF0000"/>
                          </a:solidFill>
                          <a:effectLst/>
                          <a:latin typeface="+mn-lt"/>
                        </a:rPr>
                        <a:t>GÜZ</a:t>
                      </a:r>
                      <a:endParaRPr lang="tr-TR" sz="12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200" b="1" dirty="0">
                          <a:effectLst/>
                          <a:latin typeface="+mn-lt"/>
                        </a:rPr>
                        <a:t> 9</a:t>
                      </a:r>
                      <a:endParaRPr lang="tr-TR" sz="12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200" b="1" dirty="0">
                          <a:effectLst/>
                          <a:latin typeface="+mn-lt"/>
                        </a:rPr>
                        <a:t>132</a:t>
                      </a:r>
                      <a:endParaRPr lang="tr-TR" sz="12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200" b="1" dirty="0">
                          <a:effectLst/>
                          <a:latin typeface="+mn-lt"/>
                        </a:rPr>
                        <a:t>138 </a:t>
                      </a:r>
                      <a:endParaRPr lang="tr-TR" sz="12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200" b="1" dirty="0">
                          <a:effectLst/>
                          <a:latin typeface="+mn-lt"/>
                          <a:ea typeface="Calibri" panose="020F0502020204030204" pitchFamily="34" charset="0"/>
                          <a:cs typeface="Times New Roman" panose="02020603050405020304" pitchFamily="18" charset="0"/>
                        </a:rPr>
                        <a:t>6</a:t>
                      </a:r>
                    </a:p>
                  </a:txBody>
                  <a:tcPr marL="44450" marR="44450" marT="0" marB="0" anchor="ctr"/>
                </a:tc>
                <a:tc>
                  <a:txBody>
                    <a:bodyPr/>
                    <a:lstStyle/>
                    <a:p>
                      <a:pPr algn="ctr">
                        <a:lnSpc>
                          <a:spcPct val="107000"/>
                        </a:lnSpc>
                        <a:spcAft>
                          <a:spcPts val="0"/>
                        </a:spcAft>
                      </a:pPr>
                      <a:r>
                        <a:rPr lang="tr-TR" sz="1200" b="1" dirty="0">
                          <a:effectLst/>
                          <a:latin typeface="+mn-lt"/>
                        </a:rPr>
                        <a:t> 5</a:t>
                      </a:r>
                      <a:endParaRPr lang="tr-TR" sz="12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200" b="1" dirty="0">
                          <a:effectLst/>
                          <a:latin typeface="+mn-lt"/>
                        </a:rPr>
                        <a:t> 138</a:t>
                      </a:r>
                      <a:endParaRPr lang="tr-TR" sz="1200" b="1"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660639991"/>
                  </a:ext>
                </a:extLst>
              </a:tr>
              <a:tr h="553716">
                <a:tc vMerge="1">
                  <a:txBody>
                    <a:bodyPr/>
                    <a:lstStyle/>
                    <a:p>
                      <a:endParaRPr lang="tr-TR"/>
                    </a:p>
                  </a:txBody>
                  <a:tcPr/>
                </a:tc>
                <a:tc>
                  <a:txBody>
                    <a:bodyPr/>
                    <a:lstStyle/>
                    <a:p>
                      <a:pPr algn="ctr">
                        <a:lnSpc>
                          <a:spcPct val="107000"/>
                        </a:lnSpc>
                        <a:spcAft>
                          <a:spcPts val="0"/>
                        </a:spcAft>
                      </a:pPr>
                      <a:r>
                        <a:rPr lang="tr-TR" sz="1200" b="1" dirty="0">
                          <a:solidFill>
                            <a:srgbClr val="0000CC"/>
                          </a:solidFill>
                          <a:effectLst/>
                          <a:latin typeface="+mn-lt"/>
                        </a:rPr>
                        <a:t>BAHAR</a:t>
                      </a:r>
                      <a:endParaRPr lang="tr-TR" sz="1200" b="1" dirty="0">
                        <a:solidFill>
                          <a:srgbClr val="0000CC"/>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200" b="1" dirty="0">
                          <a:effectLst/>
                          <a:latin typeface="+mn-lt"/>
                        </a:rPr>
                        <a:t> 9</a:t>
                      </a:r>
                      <a:endParaRPr lang="tr-TR" sz="12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200" b="1" dirty="0">
                          <a:effectLst/>
                          <a:latin typeface="+mn-lt"/>
                        </a:rPr>
                        <a:t>131</a:t>
                      </a:r>
                      <a:endParaRPr lang="tr-TR" sz="12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200" b="1" dirty="0">
                          <a:effectLst/>
                          <a:latin typeface="+mn-lt"/>
                        </a:rPr>
                        <a:t> 137</a:t>
                      </a:r>
                      <a:endParaRPr lang="tr-TR" sz="12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200" b="1" dirty="0">
                          <a:effectLst/>
                          <a:latin typeface="+mn-lt"/>
                          <a:ea typeface="Calibri" panose="020F0502020204030204" pitchFamily="34" charset="0"/>
                          <a:cs typeface="Times New Roman" panose="02020603050405020304" pitchFamily="18" charset="0"/>
                        </a:rPr>
                        <a:t>6</a:t>
                      </a:r>
                    </a:p>
                  </a:txBody>
                  <a:tcPr marL="44450" marR="44450" marT="0" marB="0" anchor="ctr"/>
                </a:tc>
                <a:tc>
                  <a:txBody>
                    <a:bodyPr/>
                    <a:lstStyle/>
                    <a:p>
                      <a:pPr algn="ctr">
                        <a:lnSpc>
                          <a:spcPct val="107000"/>
                        </a:lnSpc>
                        <a:spcAft>
                          <a:spcPts val="0"/>
                        </a:spcAft>
                      </a:pPr>
                      <a:r>
                        <a:rPr lang="tr-TR" sz="1200" b="1" dirty="0">
                          <a:effectLst/>
                          <a:latin typeface="+mn-lt"/>
                        </a:rPr>
                        <a:t> 5</a:t>
                      </a:r>
                      <a:endParaRPr lang="tr-TR" sz="12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200" b="1" dirty="0">
                          <a:effectLst/>
                          <a:latin typeface="+mn-lt"/>
                        </a:rPr>
                        <a:t> 140</a:t>
                      </a:r>
                      <a:endParaRPr lang="tr-TR" sz="1200" b="1"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540687994"/>
                  </a:ext>
                </a:extLst>
              </a:tr>
              <a:tr h="553716">
                <a:tc rowSpan="2">
                  <a:txBody>
                    <a:bodyPr/>
                    <a:lstStyle/>
                    <a:p>
                      <a:pPr algn="ctr">
                        <a:lnSpc>
                          <a:spcPct val="107000"/>
                        </a:lnSpc>
                        <a:spcAft>
                          <a:spcPts val="0"/>
                        </a:spcAft>
                      </a:pPr>
                      <a:r>
                        <a:rPr lang="tr-TR" sz="1200" b="1" dirty="0">
                          <a:solidFill>
                            <a:srgbClr val="FF0000"/>
                          </a:solidFill>
                          <a:effectLst/>
                          <a:latin typeface="+mn-lt"/>
                        </a:rPr>
                        <a:t>2025</a:t>
                      </a:r>
                      <a:endParaRPr lang="tr-TR" sz="12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200" b="1">
                          <a:solidFill>
                            <a:srgbClr val="FF0000"/>
                          </a:solidFill>
                          <a:effectLst/>
                          <a:latin typeface="+mn-lt"/>
                        </a:rPr>
                        <a:t>GÜZ</a:t>
                      </a:r>
                      <a:endParaRPr lang="tr-TR" sz="1200" b="1">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200" b="1" dirty="0">
                          <a:effectLst/>
                          <a:latin typeface="+mn-lt"/>
                        </a:rPr>
                        <a:t> 9</a:t>
                      </a:r>
                      <a:endParaRPr lang="tr-TR" sz="12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200" b="1" dirty="0">
                          <a:effectLst/>
                          <a:latin typeface="+mn-lt"/>
                        </a:rPr>
                        <a:t>155</a:t>
                      </a:r>
                      <a:endParaRPr lang="tr-TR" sz="12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200" b="1" dirty="0">
                          <a:effectLst/>
                          <a:latin typeface="+mn-lt"/>
                          <a:ea typeface="Calibri" panose="020F0502020204030204" pitchFamily="34" charset="0"/>
                          <a:cs typeface="Times New Roman" panose="02020603050405020304" pitchFamily="18" charset="0"/>
                        </a:rPr>
                        <a:t>161</a:t>
                      </a:r>
                    </a:p>
                  </a:txBody>
                  <a:tcPr marL="44450" marR="44450" marT="0" marB="0" anchor="ctr"/>
                </a:tc>
                <a:tc>
                  <a:txBody>
                    <a:bodyPr/>
                    <a:lstStyle/>
                    <a:p>
                      <a:pPr algn="ctr">
                        <a:lnSpc>
                          <a:spcPct val="107000"/>
                        </a:lnSpc>
                        <a:spcAft>
                          <a:spcPts val="0"/>
                        </a:spcAft>
                      </a:pPr>
                      <a:r>
                        <a:rPr lang="tr-TR" sz="1200" b="1" dirty="0">
                          <a:effectLst/>
                          <a:latin typeface="+mn-lt"/>
                          <a:ea typeface="Calibri" panose="020F0502020204030204" pitchFamily="34" charset="0"/>
                          <a:cs typeface="Times New Roman" panose="02020603050405020304" pitchFamily="18" charset="0"/>
                        </a:rPr>
                        <a:t>6</a:t>
                      </a:r>
                    </a:p>
                  </a:txBody>
                  <a:tcPr marL="44450" marR="44450" marT="0" marB="0" anchor="ctr"/>
                </a:tc>
                <a:tc>
                  <a:txBody>
                    <a:bodyPr/>
                    <a:lstStyle/>
                    <a:p>
                      <a:pPr algn="ctr">
                        <a:lnSpc>
                          <a:spcPct val="107000"/>
                        </a:lnSpc>
                        <a:spcAft>
                          <a:spcPts val="0"/>
                        </a:spcAft>
                      </a:pPr>
                      <a:r>
                        <a:rPr lang="tr-TR" sz="1200" b="1" dirty="0">
                          <a:effectLst/>
                          <a:latin typeface="+mn-lt"/>
                        </a:rPr>
                        <a:t> 5</a:t>
                      </a:r>
                      <a:endParaRPr lang="tr-TR" sz="12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200" b="1" dirty="0">
                          <a:effectLst/>
                          <a:latin typeface="+mn-lt"/>
                        </a:rPr>
                        <a:t> 167</a:t>
                      </a:r>
                      <a:endParaRPr lang="tr-TR" sz="1200" b="1"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444563791"/>
                  </a:ext>
                </a:extLst>
              </a:tr>
              <a:tr h="553716">
                <a:tc vMerge="1">
                  <a:txBody>
                    <a:bodyPr/>
                    <a:lstStyle/>
                    <a:p>
                      <a:endParaRPr lang="tr-TR"/>
                    </a:p>
                  </a:txBody>
                  <a:tcPr/>
                </a:tc>
                <a:tc>
                  <a:txBody>
                    <a:bodyPr/>
                    <a:lstStyle/>
                    <a:p>
                      <a:pPr algn="ctr">
                        <a:lnSpc>
                          <a:spcPct val="107000"/>
                        </a:lnSpc>
                        <a:spcAft>
                          <a:spcPts val="0"/>
                        </a:spcAft>
                      </a:pPr>
                      <a:r>
                        <a:rPr lang="tr-TR" sz="1200" b="1" dirty="0">
                          <a:solidFill>
                            <a:srgbClr val="0000CC"/>
                          </a:solidFill>
                          <a:effectLst/>
                          <a:latin typeface="+mn-lt"/>
                        </a:rPr>
                        <a:t>BAHAR</a:t>
                      </a:r>
                      <a:endParaRPr lang="tr-TR" sz="1200" b="1" dirty="0">
                        <a:solidFill>
                          <a:srgbClr val="0000CC"/>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200" b="1" dirty="0">
                          <a:effectLst/>
                          <a:latin typeface="+mn-lt"/>
                        </a:rPr>
                        <a:t> 9</a:t>
                      </a:r>
                      <a:endParaRPr lang="tr-TR" sz="12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200" b="1" dirty="0">
                          <a:effectLst/>
                          <a:latin typeface="+mn-lt"/>
                        </a:rPr>
                        <a:t>175 </a:t>
                      </a:r>
                      <a:endParaRPr lang="tr-TR" sz="12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200" b="1" dirty="0">
                          <a:effectLst/>
                          <a:latin typeface="+mn-lt"/>
                        </a:rPr>
                        <a:t>154 </a:t>
                      </a:r>
                      <a:endParaRPr lang="tr-TR" sz="12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200" b="1" dirty="0">
                          <a:effectLst/>
                          <a:latin typeface="+mn-lt"/>
                          <a:ea typeface="Calibri" panose="020F0502020204030204" pitchFamily="34" charset="0"/>
                          <a:cs typeface="Times New Roman" panose="02020603050405020304" pitchFamily="18" charset="0"/>
                        </a:rPr>
                        <a:t>6</a:t>
                      </a:r>
                    </a:p>
                  </a:txBody>
                  <a:tcPr marL="44450" marR="44450" marT="0" marB="0" anchor="ctr"/>
                </a:tc>
                <a:tc>
                  <a:txBody>
                    <a:bodyPr/>
                    <a:lstStyle/>
                    <a:p>
                      <a:pPr algn="ctr">
                        <a:lnSpc>
                          <a:spcPct val="107000"/>
                        </a:lnSpc>
                        <a:spcAft>
                          <a:spcPts val="0"/>
                        </a:spcAft>
                      </a:pPr>
                      <a:r>
                        <a:rPr lang="tr-TR" sz="1200" b="1" dirty="0">
                          <a:effectLst/>
                          <a:latin typeface="+mn-lt"/>
                        </a:rPr>
                        <a:t> 5</a:t>
                      </a:r>
                      <a:endParaRPr lang="tr-TR" sz="12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200" b="1" dirty="0">
                          <a:effectLst/>
                          <a:latin typeface="+mn-lt"/>
                        </a:rPr>
                        <a:t>175</a:t>
                      </a:r>
                      <a:endParaRPr lang="tr-TR" sz="1200" b="1"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30437789"/>
                  </a:ext>
                </a:extLst>
              </a:tr>
            </a:tbl>
          </a:graphicData>
        </a:graphic>
      </p:graphicFrame>
    </p:spTree>
    <p:extLst>
      <p:ext uri="{BB962C8B-B14F-4D97-AF65-F5344CB8AC3E}">
        <p14:creationId xmlns:p14="http://schemas.microsoft.com/office/powerpoint/2010/main" val="347585190"/>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288235" y="840509"/>
            <a:ext cx="10495722" cy="632636"/>
          </a:xfrm>
        </p:spPr>
        <p:txBody>
          <a:bodyPr>
            <a:normAutofit/>
          </a:bodyPr>
          <a:lstStyle/>
          <a:p>
            <a:pPr algn="ctr"/>
            <a:r>
              <a:rPr lang="tr-TR" sz="3200" b="1" dirty="0">
                <a:solidFill>
                  <a:srgbClr val="FF0000"/>
                </a:solidFill>
              </a:rPr>
              <a:t>Birim Ders Yükü Ortalaması (Saat)</a:t>
            </a:r>
          </a:p>
        </p:txBody>
      </p:sp>
      <p:sp>
        <p:nvSpPr>
          <p:cNvPr id="3" name="Veri Yer Tutucusu 2"/>
          <p:cNvSpPr>
            <a:spLocks noGrp="1"/>
          </p:cNvSpPr>
          <p:nvPr>
            <p:ph type="dt" sz="half" idx="10"/>
          </p:nvPr>
        </p:nvSpPr>
        <p:spPr/>
        <p:txBody>
          <a:bodyPr/>
          <a:lstStyle/>
          <a:p>
            <a:fld id="{8E468889-DDDD-45DC-9553-67B10B6C00B2}" type="datetime1">
              <a:rPr lang="tr-TR" smtClean="0"/>
              <a:pPr/>
              <a:t>13.01.2026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22</a:t>
            </a:fld>
            <a:endParaRPr lang="tr-TR"/>
          </a:p>
        </p:txBody>
      </p:sp>
      <p:graphicFrame>
        <p:nvGraphicFramePr>
          <p:cNvPr id="8" name="Tablo 7"/>
          <p:cNvGraphicFramePr>
            <a:graphicFrameLocks noGrp="1"/>
          </p:cNvGraphicFramePr>
          <p:nvPr>
            <p:extLst>
              <p:ext uri="{D42A27DB-BD31-4B8C-83A1-F6EECF244321}">
                <p14:modId xmlns:p14="http://schemas.microsoft.com/office/powerpoint/2010/main" val="1932343661"/>
              </p:ext>
            </p:extLst>
          </p:nvPr>
        </p:nvGraphicFramePr>
        <p:xfrm>
          <a:off x="337931" y="1811970"/>
          <a:ext cx="11493851" cy="4356160"/>
        </p:xfrm>
        <a:graphic>
          <a:graphicData uri="http://schemas.openxmlformats.org/drawingml/2006/table">
            <a:tbl>
              <a:tblPr firstRow="1" firstCol="1" lastRow="1" lastCol="1" bandRow="1" bandCol="1">
                <a:tableStyleId>{BDBED569-4797-4DF1-A0F4-6AAB3CD982D8}</a:tableStyleId>
              </a:tblPr>
              <a:tblGrid>
                <a:gridCol w="7285554">
                  <a:extLst>
                    <a:ext uri="{9D8B030D-6E8A-4147-A177-3AD203B41FA5}">
                      <a16:colId xmlns:a16="http://schemas.microsoft.com/office/drawing/2014/main" val="94824080"/>
                    </a:ext>
                  </a:extLst>
                </a:gridCol>
                <a:gridCol w="1314457">
                  <a:extLst>
                    <a:ext uri="{9D8B030D-6E8A-4147-A177-3AD203B41FA5}">
                      <a16:colId xmlns:a16="http://schemas.microsoft.com/office/drawing/2014/main" val="3552602410"/>
                    </a:ext>
                  </a:extLst>
                </a:gridCol>
                <a:gridCol w="794787">
                  <a:extLst>
                    <a:ext uri="{9D8B030D-6E8A-4147-A177-3AD203B41FA5}">
                      <a16:colId xmlns:a16="http://schemas.microsoft.com/office/drawing/2014/main" val="3198193889"/>
                    </a:ext>
                  </a:extLst>
                </a:gridCol>
                <a:gridCol w="1304266">
                  <a:extLst>
                    <a:ext uri="{9D8B030D-6E8A-4147-A177-3AD203B41FA5}">
                      <a16:colId xmlns:a16="http://schemas.microsoft.com/office/drawing/2014/main" val="3226704762"/>
                    </a:ext>
                  </a:extLst>
                </a:gridCol>
                <a:gridCol w="794787">
                  <a:extLst>
                    <a:ext uri="{9D8B030D-6E8A-4147-A177-3AD203B41FA5}">
                      <a16:colId xmlns:a16="http://schemas.microsoft.com/office/drawing/2014/main" val="3420404879"/>
                    </a:ext>
                  </a:extLst>
                </a:gridCol>
              </a:tblGrid>
              <a:tr h="794591">
                <a:tc>
                  <a:txBody>
                    <a:bodyPr/>
                    <a:lstStyle/>
                    <a:p>
                      <a:pPr algn="ctr">
                        <a:lnSpc>
                          <a:spcPct val="107000"/>
                        </a:lnSpc>
                        <a:spcAft>
                          <a:spcPts val="0"/>
                        </a:spcAft>
                      </a:pPr>
                      <a:r>
                        <a:rPr lang="tr-TR" sz="1400" dirty="0">
                          <a:solidFill>
                            <a:srgbClr val="FF0000"/>
                          </a:solidFill>
                          <a:effectLst/>
                          <a:latin typeface="+mn-lt"/>
                        </a:rPr>
                        <a:t>BİRİM DERS YÜKÜ ORTALAMASI</a:t>
                      </a:r>
                    </a:p>
                    <a:p>
                      <a:pPr algn="ctr">
                        <a:lnSpc>
                          <a:spcPct val="107000"/>
                        </a:lnSpc>
                        <a:spcAft>
                          <a:spcPts val="0"/>
                        </a:spcAft>
                      </a:pPr>
                      <a:r>
                        <a:rPr lang="tr-TR" sz="1400" i="1" dirty="0">
                          <a:solidFill>
                            <a:srgbClr val="3333FF"/>
                          </a:solidFill>
                          <a:effectLst/>
                          <a:latin typeface="+mn-lt"/>
                          <a:ea typeface="Calibri" panose="020F0502020204030204" pitchFamily="34" charset="0"/>
                          <a:cs typeface="Times New Roman" panose="02020603050405020304" pitchFamily="18" charset="0"/>
                        </a:rPr>
                        <a:t>(Lütfen birim program</a:t>
                      </a:r>
                      <a:r>
                        <a:rPr lang="tr-TR" sz="1400" i="1" baseline="0" dirty="0">
                          <a:solidFill>
                            <a:srgbClr val="3333FF"/>
                          </a:solidFill>
                          <a:effectLst/>
                          <a:latin typeface="+mn-lt"/>
                          <a:ea typeface="Calibri" panose="020F0502020204030204" pitchFamily="34" charset="0"/>
                          <a:cs typeface="Times New Roman" panose="02020603050405020304" pitchFamily="18" charset="0"/>
                        </a:rPr>
                        <a:t> yapınıza uygun olan satırları cevaplayınız) </a:t>
                      </a:r>
                      <a:endParaRPr lang="tr-TR" sz="1400" i="1" dirty="0">
                        <a:solidFill>
                          <a:srgbClr val="3333FF"/>
                        </a:solidFill>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200" dirty="0">
                          <a:solidFill>
                            <a:srgbClr val="FF0000"/>
                          </a:solidFill>
                          <a:effectLst/>
                          <a:latin typeface="+mn-lt"/>
                        </a:rPr>
                        <a:t>Sayı </a:t>
                      </a:r>
                    </a:p>
                    <a:p>
                      <a:pPr algn="ctr">
                        <a:lnSpc>
                          <a:spcPct val="107000"/>
                        </a:lnSpc>
                        <a:spcAft>
                          <a:spcPts val="0"/>
                        </a:spcAft>
                      </a:pPr>
                      <a:r>
                        <a:rPr lang="tr-TR" sz="1200" dirty="0">
                          <a:solidFill>
                            <a:srgbClr val="FF0000"/>
                          </a:solidFill>
                          <a:effectLst/>
                          <a:latin typeface="+mn-lt"/>
                        </a:rPr>
                        <a:t>(Öğretim Üyesi/ Öğretim Görevlisi/ Öğretim Elemanı)*</a:t>
                      </a:r>
                      <a:endParaRPr lang="tr-TR" sz="1200"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solidFill>
                            <a:srgbClr val="FF0000"/>
                          </a:solidFill>
                          <a:effectLst/>
                          <a:latin typeface="+mn-lt"/>
                        </a:rPr>
                        <a:t>2024 (Bahar- Güz)</a:t>
                      </a:r>
                      <a:endParaRPr lang="tr-TR" sz="1200" dirty="0">
                        <a:solidFill>
                          <a:srgbClr val="FF0000"/>
                        </a:solidFill>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200" dirty="0">
                          <a:solidFill>
                            <a:srgbClr val="FF0000"/>
                          </a:solidFill>
                          <a:effectLst/>
                          <a:latin typeface="+mn-lt"/>
                        </a:rPr>
                        <a:t>Sayı </a:t>
                      </a:r>
                    </a:p>
                    <a:p>
                      <a:pPr algn="ctr">
                        <a:lnSpc>
                          <a:spcPct val="107000"/>
                        </a:lnSpc>
                        <a:spcAft>
                          <a:spcPts val="0"/>
                        </a:spcAft>
                      </a:pPr>
                      <a:r>
                        <a:rPr lang="tr-TR" sz="1200" dirty="0">
                          <a:solidFill>
                            <a:srgbClr val="FF0000"/>
                          </a:solidFill>
                          <a:effectLst/>
                          <a:latin typeface="+mn-lt"/>
                        </a:rPr>
                        <a:t>(Öğretim Üyesi/ Öğretim Görevlisi/ Öğretim Elemanı)*</a:t>
                      </a:r>
                      <a:endParaRPr lang="tr-TR" sz="1200"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solidFill>
                            <a:srgbClr val="FF0000"/>
                          </a:solidFill>
                          <a:effectLst/>
                          <a:latin typeface="+mn-lt"/>
                        </a:rPr>
                        <a:t>2025 (Bahar- Güz)</a:t>
                      </a:r>
                      <a:endParaRPr lang="tr-TR" sz="1200" dirty="0">
                        <a:solidFill>
                          <a:srgbClr val="FF0000"/>
                        </a:solidFill>
                        <a:effectLst/>
                        <a:latin typeface="+mn-lt"/>
                        <a:ea typeface="Calibri" panose="020F0502020204030204" pitchFamily="34" charset="0"/>
                        <a:cs typeface="Times New Roman" panose="02020603050405020304" pitchFamily="18" charset="0"/>
                      </a:endParaRPr>
                    </a:p>
                  </a:txBody>
                  <a:tcPr marL="6709" marR="6709" marT="6709" marB="0" anchor="ctr"/>
                </a:tc>
                <a:extLst>
                  <a:ext uri="{0D108BD9-81ED-4DB2-BD59-A6C34878D82A}">
                    <a16:rowId xmlns:a16="http://schemas.microsoft.com/office/drawing/2014/main" val="317771678"/>
                  </a:ext>
                </a:extLst>
              </a:tr>
              <a:tr h="233922">
                <a:tc>
                  <a:txBody>
                    <a:bodyPr/>
                    <a:lstStyle/>
                    <a:p>
                      <a:pPr>
                        <a:lnSpc>
                          <a:spcPct val="107000"/>
                        </a:lnSpc>
                        <a:spcAft>
                          <a:spcPts val="0"/>
                        </a:spcAft>
                      </a:pPr>
                      <a:r>
                        <a:rPr lang="tr-TR" sz="1200" b="1" dirty="0">
                          <a:solidFill>
                            <a:srgbClr val="FF0000"/>
                          </a:solidFill>
                          <a:effectLst/>
                          <a:latin typeface="+mn-lt"/>
                        </a:rPr>
                        <a:t>ÖĞRETİM ÜYESİ </a:t>
                      </a:r>
                      <a:r>
                        <a:rPr lang="tr-TR" sz="1200" b="1" dirty="0">
                          <a:effectLst/>
                          <a:latin typeface="+mn-lt"/>
                        </a:rPr>
                        <a:t>Haftalık Ortalama Ön Lisans Ders Yükü (saat)</a:t>
                      </a:r>
                      <a:endParaRPr lang="tr-TR" sz="1200" b="1"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200" b="1" dirty="0">
                          <a:effectLst/>
                          <a:latin typeface="+mn-lt"/>
                          <a:ea typeface="Calibri" panose="020F0502020204030204" pitchFamily="34" charset="0"/>
                          <a:cs typeface="Times New Roman" panose="02020603050405020304" pitchFamily="18" charset="0"/>
                        </a:rPr>
                        <a:t>1</a:t>
                      </a:r>
                    </a:p>
                  </a:txBody>
                  <a:tcPr marL="0" marR="0" marT="0" marB="0" anchor="ctr"/>
                </a:tc>
                <a:tc>
                  <a:txBody>
                    <a:bodyPr/>
                    <a:lstStyle/>
                    <a:p>
                      <a:pPr algn="ctr">
                        <a:lnSpc>
                          <a:spcPct val="107000"/>
                        </a:lnSpc>
                      </a:pPr>
                      <a:r>
                        <a:rPr lang="tr-TR" sz="1200" b="1" dirty="0">
                          <a:effectLst/>
                          <a:latin typeface="+mn-lt"/>
                          <a:cs typeface="Times New Roman" panose="02020603050405020304" pitchFamily="18" charset="0"/>
                        </a:rPr>
                        <a:t>11-11</a:t>
                      </a:r>
                    </a:p>
                  </a:txBody>
                  <a:tcPr marL="6709" marR="6709" marT="6709" marB="0" anchor="ctr"/>
                </a:tc>
                <a:tc>
                  <a:txBody>
                    <a:bodyPr/>
                    <a:lstStyle/>
                    <a:p>
                      <a:pPr algn="ctr">
                        <a:lnSpc>
                          <a:spcPct val="107000"/>
                        </a:lnSpc>
                        <a:spcAft>
                          <a:spcPts val="0"/>
                        </a:spcAft>
                      </a:pPr>
                      <a:r>
                        <a:rPr lang="tr-TR" sz="1200" b="1" dirty="0">
                          <a:effectLst/>
                          <a:latin typeface="+mn-lt"/>
                        </a:rPr>
                        <a:t>1 </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200" b="1" dirty="0">
                          <a:effectLst/>
                          <a:latin typeface="+mn-lt"/>
                          <a:cs typeface="Times New Roman" panose="02020603050405020304" pitchFamily="18" charset="0"/>
                        </a:rPr>
                        <a:t>13-12</a:t>
                      </a:r>
                    </a:p>
                  </a:txBody>
                  <a:tcPr marL="6709" marR="6709" marT="6709" marB="0" anchor="ctr"/>
                </a:tc>
                <a:extLst>
                  <a:ext uri="{0D108BD9-81ED-4DB2-BD59-A6C34878D82A}">
                    <a16:rowId xmlns:a16="http://schemas.microsoft.com/office/drawing/2014/main" val="2919270204"/>
                  </a:ext>
                </a:extLst>
              </a:tr>
              <a:tr h="202640">
                <a:tc>
                  <a:txBody>
                    <a:bodyPr/>
                    <a:lstStyle/>
                    <a:p>
                      <a:pPr>
                        <a:lnSpc>
                          <a:spcPct val="107000"/>
                        </a:lnSpc>
                        <a:spcAft>
                          <a:spcPts val="0"/>
                        </a:spcAft>
                      </a:pPr>
                      <a:r>
                        <a:rPr lang="tr-TR" sz="1200" b="1" dirty="0">
                          <a:solidFill>
                            <a:srgbClr val="FF0000"/>
                          </a:solidFill>
                          <a:effectLst/>
                          <a:latin typeface="+mn-lt"/>
                        </a:rPr>
                        <a:t>ÖĞRETİM ÜYESİ </a:t>
                      </a:r>
                      <a:r>
                        <a:rPr lang="tr-TR" sz="1200" b="1" dirty="0">
                          <a:effectLst/>
                          <a:latin typeface="+mn-lt"/>
                        </a:rPr>
                        <a:t>Haftalık Ortalama Lisans Ders Yükü (saat)</a:t>
                      </a:r>
                      <a:endParaRPr lang="tr-TR" sz="1200" b="1"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200" b="1">
                          <a:effectLst/>
                          <a:latin typeface="+mn-lt"/>
                        </a:rPr>
                        <a:t> </a:t>
                      </a:r>
                      <a:endParaRPr lang="tr-TR" sz="12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endParaRPr lang="tr-TR" sz="1200" b="1">
                        <a:effectLst/>
                        <a:latin typeface="+mn-lt"/>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200" b="1" dirty="0">
                          <a:effectLst/>
                          <a:latin typeface="+mn-lt"/>
                        </a:rPr>
                        <a:t> </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endParaRPr lang="tr-TR" sz="1200" b="1">
                        <a:effectLst/>
                        <a:latin typeface="+mn-lt"/>
                        <a:cs typeface="Times New Roman" panose="02020603050405020304" pitchFamily="18" charset="0"/>
                      </a:endParaRPr>
                    </a:p>
                  </a:txBody>
                  <a:tcPr marL="6709" marR="6709" marT="6709" marB="0" anchor="ctr"/>
                </a:tc>
                <a:extLst>
                  <a:ext uri="{0D108BD9-81ED-4DB2-BD59-A6C34878D82A}">
                    <a16:rowId xmlns:a16="http://schemas.microsoft.com/office/drawing/2014/main" val="3006458568"/>
                  </a:ext>
                </a:extLst>
              </a:tr>
              <a:tr h="287008">
                <a:tc>
                  <a:txBody>
                    <a:bodyPr/>
                    <a:lstStyle/>
                    <a:p>
                      <a:pPr>
                        <a:lnSpc>
                          <a:spcPct val="107000"/>
                        </a:lnSpc>
                        <a:spcAft>
                          <a:spcPts val="0"/>
                        </a:spcAft>
                      </a:pPr>
                      <a:r>
                        <a:rPr lang="tr-TR" sz="1200" b="1" dirty="0">
                          <a:solidFill>
                            <a:srgbClr val="FF0000"/>
                          </a:solidFill>
                          <a:effectLst/>
                          <a:latin typeface="+mn-lt"/>
                        </a:rPr>
                        <a:t>ÖĞRETİM ÜYESİ </a:t>
                      </a:r>
                      <a:r>
                        <a:rPr lang="tr-TR" sz="1200" b="1" dirty="0">
                          <a:effectLst/>
                          <a:latin typeface="+mn-lt"/>
                        </a:rPr>
                        <a:t>Haftalık Ortalama Lisansüstü Ders Yükü (saat) (Tez, tez izleme, seminer ve uzmanlık dersleri hariç)</a:t>
                      </a:r>
                      <a:endParaRPr lang="tr-TR" sz="1200" b="1"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200" b="1">
                          <a:effectLst/>
                          <a:latin typeface="+mn-lt"/>
                        </a:rPr>
                        <a:t> </a:t>
                      </a:r>
                      <a:endParaRPr lang="tr-TR" sz="12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endParaRPr lang="tr-TR" sz="1200" b="1">
                        <a:effectLst/>
                        <a:latin typeface="+mn-lt"/>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200" b="1" dirty="0">
                          <a:effectLst/>
                          <a:latin typeface="+mn-lt"/>
                        </a:rPr>
                        <a:t> </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endParaRPr lang="tr-TR" sz="1200" b="1">
                        <a:effectLst/>
                        <a:latin typeface="+mn-lt"/>
                        <a:cs typeface="Times New Roman" panose="02020603050405020304" pitchFamily="18" charset="0"/>
                      </a:endParaRPr>
                    </a:p>
                  </a:txBody>
                  <a:tcPr marL="6709" marR="6709" marT="6709" marB="0" anchor="ctr"/>
                </a:tc>
                <a:extLst>
                  <a:ext uri="{0D108BD9-81ED-4DB2-BD59-A6C34878D82A}">
                    <a16:rowId xmlns:a16="http://schemas.microsoft.com/office/drawing/2014/main" val="2870671006"/>
                  </a:ext>
                </a:extLst>
              </a:tr>
              <a:tr h="399750">
                <a:tc>
                  <a:txBody>
                    <a:bodyPr/>
                    <a:lstStyle/>
                    <a:p>
                      <a:pPr>
                        <a:lnSpc>
                          <a:spcPct val="107000"/>
                        </a:lnSpc>
                        <a:spcAft>
                          <a:spcPts val="0"/>
                        </a:spcAft>
                      </a:pPr>
                      <a:r>
                        <a:rPr lang="tr-TR" sz="1200" b="1" dirty="0">
                          <a:solidFill>
                            <a:srgbClr val="FF0000"/>
                          </a:solidFill>
                          <a:effectLst/>
                          <a:latin typeface="+mn-lt"/>
                        </a:rPr>
                        <a:t>ÖĞRETİM ÜYESİ </a:t>
                      </a:r>
                      <a:r>
                        <a:rPr lang="tr-TR" sz="1200" b="1" dirty="0">
                          <a:effectLst/>
                          <a:latin typeface="+mn-lt"/>
                        </a:rPr>
                        <a:t>Haftalık Ortalama Lisansüstü Ders Yükü (saat) (Sadece tez, tez izleme, seminer ve uzmanlık dersleri)</a:t>
                      </a:r>
                      <a:endParaRPr lang="tr-TR" sz="1200" b="1"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200" b="1">
                          <a:effectLst/>
                          <a:latin typeface="+mn-lt"/>
                        </a:rPr>
                        <a:t> </a:t>
                      </a:r>
                      <a:endParaRPr lang="tr-TR" sz="12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endParaRPr lang="tr-TR" sz="1200" b="1">
                        <a:effectLst/>
                        <a:latin typeface="+mn-lt"/>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200" b="1" dirty="0">
                          <a:effectLst/>
                          <a:latin typeface="+mn-lt"/>
                        </a:rPr>
                        <a:t> </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endParaRPr lang="tr-TR" sz="1200" b="1">
                        <a:effectLst/>
                        <a:latin typeface="+mn-lt"/>
                        <a:cs typeface="Times New Roman" panose="02020603050405020304" pitchFamily="18" charset="0"/>
                      </a:endParaRPr>
                    </a:p>
                  </a:txBody>
                  <a:tcPr marL="6709" marR="6709" marT="6709" marB="0" anchor="ctr"/>
                </a:tc>
                <a:extLst>
                  <a:ext uri="{0D108BD9-81ED-4DB2-BD59-A6C34878D82A}">
                    <a16:rowId xmlns:a16="http://schemas.microsoft.com/office/drawing/2014/main" val="3870683367"/>
                  </a:ext>
                </a:extLst>
              </a:tr>
              <a:tr h="295264">
                <a:tc>
                  <a:txBody>
                    <a:bodyPr/>
                    <a:lstStyle/>
                    <a:p>
                      <a:pPr>
                        <a:lnSpc>
                          <a:spcPct val="107000"/>
                        </a:lnSpc>
                        <a:spcAft>
                          <a:spcPts val="0"/>
                        </a:spcAft>
                      </a:pPr>
                      <a:r>
                        <a:rPr lang="tr-TR" sz="1200" b="1" dirty="0">
                          <a:solidFill>
                            <a:srgbClr val="FF0000"/>
                          </a:solidFill>
                          <a:effectLst/>
                          <a:latin typeface="+mn-lt"/>
                        </a:rPr>
                        <a:t>ÖĞRETİM ÜYESİ </a:t>
                      </a:r>
                      <a:r>
                        <a:rPr lang="tr-TR" sz="1200" b="1" dirty="0">
                          <a:effectLst/>
                          <a:latin typeface="+mn-lt"/>
                        </a:rPr>
                        <a:t>Haftalık Ortalama TOPLAM Ders Yükü (saat) (Ön lisans, Lisans ve Lisansüstü)</a:t>
                      </a:r>
                      <a:endParaRPr lang="tr-TR" sz="1200" b="1"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200" b="1" dirty="0">
                          <a:effectLst/>
                          <a:latin typeface="+mn-lt"/>
                        </a:rPr>
                        <a:t> </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endParaRPr lang="tr-TR" sz="1200" b="1">
                        <a:effectLst/>
                        <a:latin typeface="+mn-lt"/>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200" b="1">
                          <a:effectLst/>
                          <a:latin typeface="+mn-lt"/>
                        </a:rPr>
                        <a:t> </a:t>
                      </a:r>
                      <a:endParaRPr lang="tr-TR" sz="12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endParaRPr lang="tr-TR" sz="1200" b="1" dirty="0">
                        <a:effectLst/>
                        <a:latin typeface="+mn-lt"/>
                        <a:cs typeface="Times New Roman" panose="02020603050405020304" pitchFamily="18" charset="0"/>
                      </a:endParaRPr>
                    </a:p>
                  </a:txBody>
                  <a:tcPr marL="6709" marR="6709" marT="6709" marB="0" anchor="ctr"/>
                </a:tc>
                <a:extLst>
                  <a:ext uri="{0D108BD9-81ED-4DB2-BD59-A6C34878D82A}">
                    <a16:rowId xmlns:a16="http://schemas.microsoft.com/office/drawing/2014/main" val="2761748035"/>
                  </a:ext>
                </a:extLst>
              </a:tr>
              <a:tr h="202640">
                <a:tc>
                  <a:txBody>
                    <a:bodyPr/>
                    <a:lstStyle/>
                    <a:p>
                      <a:pPr>
                        <a:lnSpc>
                          <a:spcPct val="107000"/>
                        </a:lnSpc>
                        <a:spcAft>
                          <a:spcPts val="0"/>
                        </a:spcAft>
                      </a:pPr>
                      <a:r>
                        <a:rPr lang="tr-TR" sz="1200" b="1" dirty="0">
                          <a:effectLst/>
                          <a:latin typeface="+mn-lt"/>
                        </a:rPr>
                        <a:t> </a:t>
                      </a:r>
                      <a:endParaRPr lang="tr-TR" sz="1200" b="1"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200" b="1">
                          <a:effectLst/>
                          <a:latin typeface="+mn-lt"/>
                        </a:rPr>
                        <a:t> </a:t>
                      </a:r>
                      <a:endParaRPr lang="tr-TR" sz="12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b="1">
                          <a:effectLst/>
                          <a:latin typeface="+mn-lt"/>
                        </a:rPr>
                        <a:t> </a:t>
                      </a:r>
                      <a:endParaRPr lang="tr-TR" sz="1200" b="1">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200" b="1">
                          <a:effectLst/>
                          <a:latin typeface="+mn-lt"/>
                        </a:rPr>
                        <a:t> </a:t>
                      </a:r>
                      <a:endParaRPr lang="tr-TR" sz="12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b="1" dirty="0">
                          <a:effectLst/>
                          <a:latin typeface="+mn-lt"/>
                        </a:rPr>
                        <a:t> </a:t>
                      </a:r>
                      <a:endParaRPr lang="tr-TR" sz="1200" b="1" dirty="0">
                        <a:effectLst/>
                        <a:latin typeface="+mn-lt"/>
                        <a:ea typeface="Calibri" panose="020F0502020204030204" pitchFamily="34" charset="0"/>
                        <a:cs typeface="Times New Roman" panose="02020603050405020304" pitchFamily="18" charset="0"/>
                      </a:endParaRPr>
                    </a:p>
                  </a:txBody>
                  <a:tcPr marL="6709" marR="6709" marT="6709" marB="0" anchor="ctr"/>
                </a:tc>
                <a:extLst>
                  <a:ext uri="{0D108BD9-81ED-4DB2-BD59-A6C34878D82A}">
                    <a16:rowId xmlns:a16="http://schemas.microsoft.com/office/drawing/2014/main" val="3643427461"/>
                  </a:ext>
                </a:extLst>
              </a:tr>
              <a:tr h="202640">
                <a:tc>
                  <a:txBody>
                    <a:bodyPr/>
                    <a:lstStyle/>
                    <a:p>
                      <a:pPr>
                        <a:lnSpc>
                          <a:spcPct val="107000"/>
                        </a:lnSpc>
                        <a:spcAft>
                          <a:spcPts val="0"/>
                        </a:spcAft>
                      </a:pPr>
                      <a:r>
                        <a:rPr lang="tr-TR" sz="1200" b="1" dirty="0">
                          <a:solidFill>
                            <a:srgbClr val="0000CC"/>
                          </a:solidFill>
                          <a:effectLst/>
                          <a:latin typeface="+mn-lt"/>
                        </a:rPr>
                        <a:t>ÖĞRETİM GÖREVLİSİ </a:t>
                      </a:r>
                      <a:r>
                        <a:rPr lang="tr-TR" sz="1200" b="1" dirty="0">
                          <a:effectLst/>
                          <a:latin typeface="+mn-lt"/>
                        </a:rPr>
                        <a:t>Haftalık Ortalama Ön Lisans Ders Yükü (saat)</a:t>
                      </a:r>
                      <a:endParaRPr lang="tr-TR" sz="1200" b="1"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200" b="1" dirty="0">
                          <a:effectLst/>
                          <a:latin typeface="+mn-lt"/>
                        </a:rPr>
                        <a:t>8 </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200" b="1" dirty="0">
                          <a:effectLst/>
                          <a:latin typeface="+mn-lt"/>
                          <a:cs typeface="Times New Roman" panose="02020603050405020304" pitchFamily="18" charset="0"/>
                        </a:rPr>
                        <a:t>16-16</a:t>
                      </a:r>
                    </a:p>
                  </a:txBody>
                  <a:tcPr marL="6709" marR="6709" marT="6709" marB="0" anchor="ctr"/>
                </a:tc>
                <a:tc>
                  <a:txBody>
                    <a:bodyPr/>
                    <a:lstStyle/>
                    <a:p>
                      <a:pPr algn="ctr">
                        <a:lnSpc>
                          <a:spcPct val="107000"/>
                        </a:lnSpc>
                        <a:spcAft>
                          <a:spcPts val="0"/>
                        </a:spcAft>
                      </a:pPr>
                      <a:r>
                        <a:rPr lang="tr-TR" sz="1200" b="1" dirty="0">
                          <a:effectLst/>
                          <a:latin typeface="+mn-lt"/>
                        </a:rPr>
                        <a:t>8</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200" b="1" dirty="0">
                          <a:effectLst/>
                          <a:latin typeface="+mn-lt"/>
                          <a:cs typeface="Times New Roman" panose="02020603050405020304" pitchFamily="18" charset="0"/>
                        </a:rPr>
                        <a:t>17-20</a:t>
                      </a:r>
                    </a:p>
                  </a:txBody>
                  <a:tcPr marL="6709" marR="6709" marT="6709" marB="0" anchor="ctr"/>
                </a:tc>
                <a:extLst>
                  <a:ext uri="{0D108BD9-81ED-4DB2-BD59-A6C34878D82A}">
                    <a16:rowId xmlns:a16="http://schemas.microsoft.com/office/drawing/2014/main" val="2234417156"/>
                  </a:ext>
                </a:extLst>
              </a:tr>
              <a:tr h="202640">
                <a:tc>
                  <a:txBody>
                    <a:bodyPr/>
                    <a:lstStyle/>
                    <a:p>
                      <a:pPr>
                        <a:lnSpc>
                          <a:spcPct val="107000"/>
                        </a:lnSpc>
                        <a:spcAft>
                          <a:spcPts val="0"/>
                        </a:spcAft>
                      </a:pPr>
                      <a:r>
                        <a:rPr lang="tr-TR" sz="1200" b="1" dirty="0">
                          <a:solidFill>
                            <a:srgbClr val="0000CC"/>
                          </a:solidFill>
                          <a:effectLst/>
                          <a:latin typeface="+mn-lt"/>
                        </a:rPr>
                        <a:t>ÖĞRETİM GÖREVLİSİ </a:t>
                      </a:r>
                      <a:r>
                        <a:rPr lang="tr-TR" sz="1200" b="1" dirty="0">
                          <a:effectLst/>
                          <a:latin typeface="+mn-lt"/>
                        </a:rPr>
                        <a:t>Haftalık Ortalama Lisans Ders Yükü (saat)</a:t>
                      </a:r>
                      <a:endParaRPr lang="tr-TR" sz="1200" b="1"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200" b="1" dirty="0">
                          <a:effectLst/>
                          <a:latin typeface="+mn-lt"/>
                        </a:rPr>
                        <a:t> </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endParaRPr lang="tr-TR" sz="1200" b="1">
                        <a:effectLst/>
                        <a:latin typeface="+mn-lt"/>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200" b="1">
                          <a:effectLst/>
                          <a:latin typeface="+mn-lt"/>
                        </a:rPr>
                        <a:t> </a:t>
                      </a:r>
                      <a:endParaRPr lang="tr-TR" sz="12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endParaRPr lang="tr-TR" sz="1200" b="1" dirty="0">
                        <a:effectLst/>
                        <a:latin typeface="+mn-lt"/>
                        <a:cs typeface="Times New Roman" panose="02020603050405020304" pitchFamily="18" charset="0"/>
                      </a:endParaRPr>
                    </a:p>
                  </a:txBody>
                  <a:tcPr marL="6709" marR="6709" marT="6709" marB="0" anchor="ctr"/>
                </a:tc>
                <a:extLst>
                  <a:ext uri="{0D108BD9-81ED-4DB2-BD59-A6C34878D82A}">
                    <a16:rowId xmlns:a16="http://schemas.microsoft.com/office/drawing/2014/main" val="1896136858"/>
                  </a:ext>
                </a:extLst>
              </a:tr>
              <a:tr h="286149">
                <a:tc>
                  <a:txBody>
                    <a:bodyPr/>
                    <a:lstStyle/>
                    <a:p>
                      <a:pPr>
                        <a:lnSpc>
                          <a:spcPct val="107000"/>
                        </a:lnSpc>
                        <a:spcAft>
                          <a:spcPts val="0"/>
                        </a:spcAft>
                      </a:pPr>
                      <a:r>
                        <a:rPr lang="tr-TR" sz="1200" b="1" dirty="0">
                          <a:solidFill>
                            <a:srgbClr val="0000CC"/>
                          </a:solidFill>
                          <a:effectLst/>
                          <a:latin typeface="+mn-lt"/>
                        </a:rPr>
                        <a:t>ÖĞRETİM GÖREVLİSİ </a:t>
                      </a:r>
                      <a:r>
                        <a:rPr lang="tr-TR" sz="1200" b="1" dirty="0">
                          <a:effectLst/>
                          <a:latin typeface="+mn-lt"/>
                        </a:rPr>
                        <a:t>Haftalık Ortalama TOPLAM Ders Yükü (saat) (Ön lisans ve Lisans) </a:t>
                      </a:r>
                      <a:endParaRPr lang="tr-TR" sz="1200" b="1"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200" b="1" dirty="0">
                          <a:effectLst/>
                          <a:latin typeface="+mn-lt"/>
                        </a:rPr>
                        <a:t>8</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200" b="1" dirty="0">
                          <a:effectLst/>
                          <a:latin typeface="+mn-lt"/>
                          <a:cs typeface="Times New Roman" panose="02020603050405020304" pitchFamily="18" charset="0"/>
                        </a:rPr>
                        <a:t>16-16</a:t>
                      </a:r>
                    </a:p>
                  </a:txBody>
                  <a:tcPr marL="6709" marR="6709" marT="6709" marB="0" anchor="ctr"/>
                </a:tc>
                <a:tc>
                  <a:txBody>
                    <a:bodyPr/>
                    <a:lstStyle/>
                    <a:p>
                      <a:pPr algn="ctr">
                        <a:lnSpc>
                          <a:spcPct val="107000"/>
                        </a:lnSpc>
                        <a:spcAft>
                          <a:spcPts val="0"/>
                        </a:spcAft>
                      </a:pPr>
                      <a:r>
                        <a:rPr lang="tr-TR" sz="1200" b="1" dirty="0">
                          <a:effectLst/>
                          <a:latin typeface="+mn-lt"/>
                        </a:rPr>
                        <a:t>8</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200" b="1" dirty="0">
                          <a:effectLst/>
                          <a:latin typeface="+mn-lt"/>
                          <a:cs typeface="Times New Roman" panose="02020603050405020304" pitchFamily="18" charset="0"/>
                        </a:rPr>
                        <a:t>17-20</a:t>
                      </a:r>
                    </a:p>
                  </a:txBody>
                  <a:tcPr marL="6709" marR="6709" marT="6709" marB="0" anchor="ctr"/>
                </a:tc>
                <a:extLst>
                  <a:ext uri="{0D108BD9-81ED-4DB2-BD59-A6C34878D82A}">
                    <a16:rowId xmlns:a16="http://schemas.microsoft.com/office/drawing/2014/main" val="289198577"/>
                  </a:ext>
                </a:extLst>
              </a:tr>
              <a:tr h="202640">
                <a:tc>
                  <a:txBody>
                    <a:bodyPr/>
                    <a:lstStyle/>
                    <a:p>
                      <a:pPr>
                        <a:lnSpc>
                          <a:spcPct val="107000"/>
                        </a:lnSpc>
                        <a:spcAft>
                          <a:spcPts val="0"/>
                        </a:spcAft>
                      </a:pPr>
                      <a:r>
                        <a:rPr lang="tr-TR" sz="1200" b="1" dirty="0">
                          <a:effectLst/>
                          <a:latin typeface="+mn-lt"/>
                        </a:rPr>
                        <a:t> </a:t>
                      </a:r>
                      <a:endParaRPr lang="tr-TR" sz="1200" b="1"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200" b="1">
                          <a:effectLst/>
                          <a:latin typeface="+mn-lt"/>
                        </a:rPr>
                        <a:t> </a:t>
                      </a:r>
                      <a:endParaRPr lang="tr-TR" sz="12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b="1">
                          <a:effectLst/>
                          <a:latin typeface="+mn-lt"/>
                        </a:rPr>
                        <a:t> </a:t>
                      </a:r>
                      <a:endParaRPr lang="tr-TR" sz="1200" b="1">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200" b="1">
                          <a:effectLst/>
                          <a:latin typeface="+mn-lt"/>
                        </a:rPr>
                        <a:t> </a:t>
                      </a:r>
                      <a:endParaRPr lang="tr-TR" sz="12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b="1" dirty="0">
                          <a:effectLst/>
                          <a:latin typeface="+mn-lt"/>
                        </a:rPr>
                        <a:t> </a:t>
                      </a:r>
                      <a:endParaRPr lang="tr-TR" sz="1200" b="1" dirty="0">
                        <a:effectLst/>
                        <a:latin typeface="+mn-lt"/>
                        <a:ea typeface="Calibri" panose="020F0502020204030204" pitchFamily="34" charset="0"/>
                        <a:cs typeface="Times New Roman" panose="02020603050405020304" pitchFamily="18" charset="0"/>
                      </a:endParaRPr>
                    </a:p>
                  </a:txBody>
                  <a:tcPr marL="6709" marR="6709" marT="6709" marB="0" anchor="ctr"/>
                </a:tc>
                <a:extLst>
                  <a:ext uri="{0D108BD9-81ED-4DB2-BD59-A6C34878D82A}">
                    <a16:rowId xmlns:a16="http://schemas.microsoft.com/office/drawing/2014/main" val="2686940478"/>
                  </a:ext>
                </a:extLst>
              </a:tr>
              <a:tr h="426248">
                <a:tc>
                  <a:txBody>
                    <a:bodyPr/>
                    <a:lstStyle/>
                    <a:p>
                      <a:pPr>
                        <a:lnSpc>
                          <a:spcPct val="107000"/>
                        </a:lnSpc>
                        <a:spcAft>
                          <a:spcPts val="0"/>
                        </a:spcAft>
                      </a:pPr>
                      <a:r>
                        <a:rPr lang="tr-TR" sz="1200" b="1" dirty="0">
                          <a:solidFill>
                            <a:srgbClr val="FF0000"/>
                          </a:solidFill>
                          <a:effectLst/>
                          <a:latin typeface="+mn-lt"/>
                        </a:rPr>
                        <a:t>ÖĞRETİM ELEMANI </a:t>
                      </a:r>
                      <a:r>
                        <a:rPr lang="tr-TR" sz="1200" b="1" dirty="0">
                          <a:effectLst/>
                          <a:latin typeface="+mn-lt"/>
                        </a:rPr>
                        <a:t>Haftalık Ortalama Toplam Ders Yükü (Saat) (Tez, Tez İzleme, Seminer Ve Uzmanlık Dersleri Hariç) (Ön lisans, Lisans ve Lisansüstü)</a:t>
                      </a:r>
                      <a:endParaRPr lang="tr-TR" sz="1200" b="1"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200" b="1" dirty="0">
                          <a:effectLst/>
                          <a:latin typeface="+mn-lt"/>
                        </a:rPr>
                        <a:t> </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endParaRPr lang="tr-TR" sz="1200" b="1">
                        <a:effectLst/>
                        <a:latin typeface="+mn-lt"/>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200" b="1">
                          <a:effectLst/>
                          <a:latin typeface="+mn-lt"/>
                        </a:rPr>
                        <a:t> </a:t>
                      </a:r>
                      <a:endParaRPr lang="tr-TR" sz="12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endParaRPr lang="tr-TR" sz="1200" b="1" dirty="0">
                        <a:effectLst/>
                        <a:latin typeface="+mn-lt"/>
                        <a:cs typeface="Times New Roman" panose="02020603050405020304" pitchFamily="18" charset="0"/>
                      </a:endParaRPr>
                    </a:p>
                  </a:txBody>
                  <a:tcPr marL="6709" marR="6709" marT="6709" marB="0" anchor="ctr"/>
                </a:tc>
                <a:extLst>
                  <a:ext uri="{0D108BD9-81ED-4DB2-BD59-A6C34878D82A}">
                    <a16:rowId xmlns:a16="http://schemas.microsoft.com/office/drawing/2014/main" val="3280426310"/>
                  </a:ext>
                </a:extLst>
              </a:tr>
              <a:tr h="426248">
                <a:tc>
                  <a:txBody>
                    <a:bodyPr/>
                    <a:lstStyle/>
                    <a:p>
                      <a:pPr>
                        <a:lnSpc>
                          <a:spcPct val="107000"/>
                        </a:lnSpc>
                        <a:spcAft>
                          <a:spcPts val="0"/>
                        </a:spcAft>
                      </a:pPr>
                      <a:r>
                        <a:rPr lang="tr-TR" sz="1200" b="1" dirty="0">
                          <a:solidFill>
                            <a:srgbClr val="FF0000"/>
                          </a:solidFill>
                          <a:effectLst/>
                          <a:latin typeface="+mn-lt"/>
                        </a:rPr>
                        <a:t>ÖĞRETİM ELEMANI </a:t>
                      </a:r>
                      <a:r>
                        <a:rPr lang="tr-TR" sz="1200" b="1" dirty="0">
                          <a:effectLst/>
                          <a:latin typeface="+mn-lt"/>
                        </a:rPr>
                        <a:t>Haftalık Ortalama Toplam Ders Yükü (Saat) (Tez, Tez İzleme, Seminer Ve Uzmanlık Dersleri Dahil) (Ön lisans, Lisans ve Lisansüstü)</a:t>
                      </a:r>
                      <a:endParaRPr lang="tr-TR" sz="1200" b="1"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200" b="1">
                          <a:effectLst/>
                          <a:latin typeface="+mn-lt"/>
                        </a:rPr>
                        <a:t> </a:t>
                      </a:r>
                      <a:endParaRPr lang="tr-TR" sz="12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endParaRPr lang="tr-TR" sz="1200" b="1">
                        <a:effectLst/>
                        <a:latin typeface="+mn-lt"/>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200" b="1">
                          <a:effectLst/>
                          <a:latin typeface="+mn-lt"/>
                        </a:rPr>
                        <a:t> </a:t>
                      </a:r>
                      <a:endParaRPr lang="tr-TR" sz="12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endParaRPr lang="tr-TR" sz="1200" b="1" dirty="0">
                        <a:effectLst/>
                        <a:latin typeface="+mn-lt"/>
                        <a:cs typeface="Times New Roman" panose="02020603050405020304" pitchFamily="18" charset="0"/>
                      </a:endParaRPr>
                    </a:p>
                  </a:txBody>
                  <a:tcPr marL="6709" marR="6709" marT="6709" marB="0" anchor="ctr"/>
                </a:tc>
                <a:extLst>
                  <a:ext uri="{0D108BD9-81ED-4DB2-BD59-A6C34878D82A}">
                    <a16:rowId xmlns:a16="http://schemas.microsoft.com/office/drawing/2014/main" val="3453871493"/>
                  </a:ext>
                </a:extLst>
              </a:tr>
              <a:tr h="186304">
                <a:tc gridSpan="5">
                  <a:txBody>
                    <a:bodyPr/>
                    <a:lstStyle/>
                    <a:p>
                      <a:pPr>
                        <a:lnSpc>
                          <a:spcPct val="107000"/>
                        </a:lnSpc>
                        <a:spcAft>
                          <a:spcPts val="800"/>
                        </a:spcAft>
                      </a:pPr>
                      <a:r>
                        <a:rPr lang="tr-TR" sz="1200" dirty="0">
                          <a:solidFill>
                            <a:srgbClr val="FF0000"/>
                          </a:solidFill>
                          <a:effectLst/>
                          <a:latin typeface="+mn-lt"/>
                        </a:rPr>
                        <a:t>*: Her bir satırın karşısına o yıla ait toplam</a:t>
                      </a:r>
                      <a:r>
                        <a:rPr lang="tr-TR" sz="1100" dirty="0">
                          <a:effectLst/>
                          <a:latin typeface="+mn-lt"/>
                        </a:rPr>
                        <a:t> </a:t>
                      </a:r>
                      <a:r>
                        <a:rPr lang="tr-TR" sz="1200" dirty="0">
                          <a:solidFill>
                            <a:srgbClr val="FF0000"/>
                          </a:solidFill>
                          <a:effectLst/>
                          <a:latin typeface="+mn-lt"/>
                        </a:rPr>
                        <a:t>sayıyı yazınız.</a:t>
                      </a:r>
                      <a:endParaRPr lang="tr-TR" sz="1200" dirty="0">
                        <a:solidFill>
                          <a:srgbClr val="FF0000"/>
                        </a:solidFill>
                        <a:effectLst/>
                        <a:latin typeface="+mn-lt"/>
                        <a:ea typeface="Calibri" panose="020F0502020204030204" pitchFamily="34" charset="0"/>
                        <a:cs typeface="Times New Roman" panose="02020603050405020304" pitchFamily="18" charset="0"/>
                      </a:endParaRPr>
                    </a:p>
                  </a:txBody>
                  <a:tcPr marL="6709" marR="6709" marT="6709"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32512775"/>
                  </a:ext>
                </a:extLst>
              </a:tr>
            </a:tbl>
          </a:graphicData>
        </a:graphic>
      </p:graphicFrame>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31782" y="6320598"/>
            <a:ext cx="367608" cy="372713"/>
          </a:xfrm>
          <a:prstGeom prst="rect">
            <a:avLst/>
          </a:prstGeom>
        </p:spPr>
      </p:pic>
    </p:spTree>
    <p:extLst>
      <p:ext uri="{BB962C8B-B14F-4D97-AF65-F5344CB8AC3E}">
        <p14:creationId xmlns:p14="http://schemas.microsoft.com/office/powerpoint/2010/main" val="3024789805"/>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310" y="766618"/>
            <a:ext cx="10603345" cy="729776"/>
          </a:xfrm>
        </p:spPr>
        <p:txBody>
          <a:bodyPr>
            <a:noAutofit/>
          </a:bodyPr>
          <a:lstStyle/>
          <a:p>
            <a:pPr algn="ctr"/>
            <a:r>
              <a:rPr lang="tr-TR" sz="2800" b="1" dirty="0">
                <a:solidFill>
                  <a:srgbClr val="FF0000"/>
                </a:solidFill>
              </a:rPr>
              <a:t>Ön Lisans / Lisans Bölüm ve Program Sayısı</a:t>
            </a:r>
            <a:br>
              <a:rPr lang="tr-TR" sz="2800" b="1" dirty="0">
                <a:solidFill>
                  <a:srgbClr val="FF0000"/>
                </a:solidFill>
              </a:rPr>
            </a:br>
            <a:r>
              <a:rPr lang="tr-TR" sz="1600" b="1" i="1" dirty="0">
                <a:solidFill>
                  <a:srgbClr val="0066FF"/>
                </a:solidFill>
              </a:rPr>
              <a:t>(Biriminize uygun olan satırları doldurunuz lütfen) </a:t>
            </a:r>
            <a:endParaRPr lang="tr-TR" sz="1600" i="1" dirty="0">
              <a:solidFill>
                <a:srgbClr val="0066FF"/>
              </a:solidFill>
            </a:endParaRPr>
          </a:p>
        </p:txBody>
      </p:sp>
      <p:sp>
        <p:nvSpPr>
          <p:cNvPr id="4" name="Veri Yer Tutucusu 3"/>
          <p:cNvSpPr>
            <a:spLocks noGrp="1"/>
          </p:cNvSpPr>
          <p:nvPr>
            <p:ph type="dt" sz="half" idx="10"/>
          </p:nvPr>
        </p:nvSpPr>
        <p:spPr/>
        <p:txBody>
          <a:bodyPr/>
          <a:lstStyle/>
          <a:p>
            <a:fld id="{3F92B051-1742-442B-BD19-D71164AFA81D}" type="datetime1">
              <a:rPr lang="tr-TR" smtClean="0"/>
              <a:pPr/>
              <a:t>13.01.2026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23</a:t>
            </a:fld>
            <a:endParaRPr lang="tr-TR"/>
          </a:p>
        </p:txBody>
      </p:sp>
      <p:graphicFrame>
        <p:nvGraphicFramePr>
          <p:cNvPr id="6" name="Tablo 5"/>
          <p:cNvGraphicFramePr>
            <a:graphicFrameLocks noGrp="1"/>
          </p:cNvGraphicFramePr>
          <p:nvPr>
            <p:extLst>
              <p:ext uri="{D42A27DB-BD31-4B8C-83A1-F6EECF244321}">
                <p14:modId xmlns:p14="http://schemas.microsoft.com/office/powerpoint/2010/main" val="3707262169"/>
              </p:ext>
            </p:extLst>
          </p:nvPr>
        </p:nvGraphicFramePr>
        <p:xfrm>
          <a:off x="535711" y="2041235"/>
          <a:ext cx="11102107" cy="3124875"/>
        </p:xfrm>
        <a:graphic>
          <a:graphicData uri="http://schemas.openxmlformats.org/drawingml/2006/table">
            <a:tbl>
              <a:tblPr firstRow="1" firstCol="1" lastRow="1" lastCol="1" bandRow="1" bandCol="1">
                <a:tableStyleId>{5940675A-B579-460E-94D1-54222C63F5DA}</a:tableStyleId>
              </a:tblPr>
              <a:tblGrid>
                <a:gridCol w="5144653">
                  <a:extLst>
                    <a:ext uri="{9D8B030D-6E8A-4147-A177-3AD203B41FA5}">
                      <a16:colId xmlns:a16="http://schemas.microsoft.com/office/drawing/2014/main" val="1537241276"/>
                    </a:ext>
                  </a:extLst>
                </a:gridCol>
                <a:gridCol w="3371178">
                  <a:extLst>
                    <a:ext uri="{9D8B030D-6E8A-4147-A177-3AD203B41FA5}">
                      <a16:colId xmlns:a16="http://schemas.microsoft.com/office/drawing/2014/main" val="1294911607"/>
                    </a:ext>
                  </a:extLst>
                </a:gridCol>
                <a:gridCol w="2586276">
                  <a:extLst>
                    <a:ext uri="{9D8B030D-6E8A-4147-A177-3AD203B41FA5}">
                      <a16:colId xmlns:a16="http://schemas.microsoft.com/office/drawing/2014/main" val="2690988503"/>
                    </a:ext>
                  </a:extLst>
                </a:gridCol>
              </a:tblGrid>
              <a:tr h="443347">
                <a:tc>
                  <a:txBody>
                    <a:bodyPr/>
                    <a:lstStyle/>
                    <a:p>
                      <a:pPr marL="72000" algn="ctr" rtl="0" fontAlgn="ctr">
                        <a:lnSpc>
                          <a:spcPct val="100000"/>
                        </a:lnSpc>
                      </a:pPr>
                      <a:r>
                        <a:rPr lang="tr-TR" sz="2400" b="1" u="none" strike="noStrike" dirty="0">
                          <a:solidFill>
                            <a:srgbClr val="FF0000"/>
                          </a:solidFill>
                          <a:effectLst/>
                        </a:rPr>
                        <a:t>Program Sayısı</a:t>
                      </a:r>
                      <a:endParaRPr lang="tr-TR" sz="2400" b="1" i="0" u="none" strike="noStrike" dirty="0">
                        <a:solidFill>
                          <a:srgbClr val="FF0000"/>
                        </a:solidFill>
                        <a:effectLst/>
                        <a:latin typeface="Calibri" panose="020F0502020204030204" pitchFamily="34" charset="0"/>
                      </a:endParaRPr>
                    </a:p>
                  </a:txBody>
                  <a:tcPr marL="7620" marR="7620" marT="7620" marB="0" anchor="ctr"/>
                </a:tc>
                <a:tc>
                  <a:txBody>
                    <a:bodyPr/>
                    <a:lstStyle/>
                    <a:p>
                      <a:pPr marL="72000" algn="ctr" rtl="0" fontAlgn="ctr">
                        <a:lnSpc>
                          <a:spcPct val="100000"/>
                        </a:lnSpc>
                      </a:pPr>
                      <a:r>
                        <a:rPr lang="tr-TR" sz="2400" b="1" u="none" strike="noStrike" dirty="0">
                          <a:solidFill>
                            <a:srgbClr val="FF0000"/>
                          </a:solidFill>
                          <a:effectLst/>
                        </a:rPr>
                        <a:t>2024 (Güz Dönemi)</a:t>
                      </a:r>
                      <a:endParaRPr lang="tr-TR" sz="2400" b="1" i="0" u="none" strike="noStrike" dirty="0">
                        <a:solidFill>
                          <a:srgbClr val="FF0000"/>
                        </a:solidFill>
                        <a:effectLst/>
                        <a:latin typeface="Times New Roman" panose="02020603050405020304" pitchFamily="18" charset="0"/>
                      </a:endParaRPr>
                    </a:p>
                  </a:txBody>
                  <a:tcPr marL="7620" marR="7620" marT="7620" marB="0" anchor="ctr"/>
                </a:tc>
                <a:tc>
                  <a:txBody>
                    <a:bodyPr/>
                    <a:lstStyle/>
                    <a:p>
                      <a:pPr marL="72000" algn="ctr" rtl="0" fontAlgn="ctr">
                        <a:lnSpc>
                          <a:spcPct val="100000"/>
                        </a:lnSpc>
                      </a:pPr>
                      <a:r>
                        <a:rPr lang="tr-TR" sz="2400" b="1" u="none" strike="noStrike" dirty="0">
                          <a:solidFill>
                            <a:srgbClr val="FF0000"/>
                          </a:solidFill>
                          <a:effectLst/>
                        </a:rPr>
                        <a:t>2025 (Güz Dönemi)</a:t>
                      </a:r>
                      <a:endParaRPr lang="tr-TR" sz="2400" b="1" i="0" u="none" strike="noStrike" dirty="0">
                        <a:solidFill>
                          <a:srgbClr val="FF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2422457692"/>
                  </a:ext>
                </a:extLst>
              </a:tr>
              <a:tr h="382936">
                <a:tc>
                  <a:txBody>
                    <a:bodyPr/>
                    <a:lstStyle/>
                    <a:p>
                      <a:pPr marL="72000" algn="l" rtl="0" fontAlgn="ctr">
                        <a:lnSpc>
                          <a:spcPct val="100000"/>
                        </a:lnSpc>
                      </a:pPr>
                      <a:r>
                        <a:rPr lang="tr-TR" sz="1200" b="1" u="none" strike="noStrike" dirty="0">
                          <a:solidFill>
                            <a:srgbClr val="3333FF"/>
                          </a:solidFill>
                          <a:effectLst/>
                          <a:latin typeface="+mn-lt"/>
                        </a:rPr>
                        <a:t>Ön Lisans Bölüm Sayısı</a:t>
                      </a:r>
                      <a:endParaRPr lang="tr-TR" sz="1200" b="1" i="0" u="none" strike="noStrike" dirty="0">
                        <a:solidFill>
                          <a:srgbClr val="3333FF"/>
                        </a:solidFill>
                        <a:effectLst/>
                        <a:latin typeface="+mn-lt"/>
                      </a:endParaRPr>
                    </a:p>
                  </a:txBody>
                  <a:tcPr marL="7620" marR="7620" marT="7620" marB="0" anchor="ctr"/>
                </a:tc>
                <a:tc>
                  <a:txBody>
                    <a:bodyPr/>
                    <a:lstStyle/>
                    <a:p>
                      <a:pPr marL="72000" algn="ctr" rtl="0" fontAlgn="ctr">
                        <a:lnSpc>
                          <a:spcPct val="100000"/>
                        </a:lnSpc>
                      </a:pPr>
                      <a:r>
                        <a:rPr lang="tr-TR" sz="2000" b="1" i="0" u="none" strike="noStrike" dirty="0">
                          <a:solidFill>
                            <a:srgbClr val="000000"/>
                          </a:solidFill>
                          <a:effectLst/>
                          <a:latin typeface="+mn-lt"/>
                        </a:rPr>
                        <a:t>3</a:t>
                      </a:r>
                    </a:p>
                  </a:txBody>
                  <a:tcPr marL="7620" marR="7620" marT="7620" marB="0" anchor="ctr"/>
                </a:tc>
                <a:tc>
                  <a:txBody>
                    <a:bodyPr/>
                    <a:lstStyle/>
                    <a:p>
                      <a:pPr marL="72000" algn="ctr" rtl="0" fontAlgn="ctr">
                        <a:lnSpc>
                          <a:spcPct val="100000"/>
                        </a:lnSpc>
                      </a:pPr>
                      <a:r>
                        <a:rPr lang="tr-TR" sz="2000" b="1" u="none" strike="noStrike" dirty="0">
                          <a:effectLst/>
                          <a:latin typeface="+mn-lt"/>
                        </a:rPr>
                        <a:t>2</a:t>
                      </a:r>
                      <a:endParaRPr lang="tr-TR" sz="2000" b="1" i="0" u="none" strike="noStrike" dirty="0">
                        <a:solidFill>
                          <a:srgbClr val="000000"/>
                        </a:solidFill>
                        <a:effectLst/>
                        <a:latin typeface="+mn-lt"/>
                      </a:endParaRPr>
                    </a:p>
                  </a:txBody>
                  <a:tcPr marL="7620" marR="7620" marT="7620" marB="0" anchor="ctr"/>
                </a:tc>
                <a:extLst>
                  <a:ext uri="{0D108BD9-81ED-4DB2-BD59-A6C34878D82A}">
                    <a16:rowId xmlns:a16="http://schemas.microsoft.com/office/drawing/2014/main" val="2641669636"/>
                  </a:ext>
                </a:extLst>
              </a:tr>
              <a:tr h="382936">
                <a:tc>
                  <a:txBody>
                    <a:bodyPr/>
                    <a:lstStyle/>
                    <a:p>
                      <a:pPr marL="72000" algn="l" rtl="0" fontAlgn="ctr">
                        <a:lnSpc>
                          <a:spcPct val="100000"/>
                        </a:lnSpc>
                      </a:pPr>
                      <a:r>
                        <a:rPr lang="tr-TR" sz="1200" b="1" u="none" strike="noStrike" dirty="0">
                          <a:solidFill>
                            <a:srgbClr val="3333FF"/>
                          </a:solidFill>
                          <a:effectLst/>
                          <a:latin typeface="+mn-lt"/>
                        </a:rPr>
                        <a:t>Ön Lisans Programı Sayısı</a:t>
                      </a:r>
                      <a:endParaRPr lang="tr-TR" sz="1200" b="1" i="0" u="none" strike="noStrike" dirty="0">
                        <a:solidFill>
                          <a:srgbClr val="3333FF"/>
                        </a:solidFill>
                        <a:effectLst/>
                        <a:latin typeface="+mn-lt"/>
                      </a:endParaRPr>
                    </a:p>
                  </a:txBody>
                  <a:tcPr marL="7620" marR="7620" marT="7620" marB="0" anchor="ctr"/>
                </a:tc>
                <a:tc>
                  <a:txBody>
                    <a:bodyPr/>
                    <a:lstStyle/>
                    <a:p>
                      <a:pPr marL="72000" algn="ctr" rtl="0" fontAlgn="ctr">
                        <a:lnSpc>
                          <a:spcPct val="100000"/>
                        </a:lnSpc>
                      </a:pPr>
                      <a:r>
                        <a:rPr lang="tr-TR" sz="2000" b="1" i="0" u="none" strike="noStrike" dirty="0">
                          <a:solidFill>
                            <a:srgbClr val="000000"/>
                          </a:solidFill>
                          <a:effectLst/>
                          <a:latin typeface="+mn-lt"/>
                        </a:rPr>
                        <a:t>6</a:t>
                      </a:r>
                    </a:p>
                  </a:txBody>
                  <a:tcPr marL="7620" marR="7620" marT="7620" marB="0" anchor="ctr"/>
                </a:tc>
                <a:tc>
                  <a:txBody>
                    <a:bodyPr/>
                    <a:lstStyle/>
                    <a:p>
                      <a:pPr marL="72000" algn="ctr" rtl="0" fontAlgn="ctr">
                        <a:lnSpc>
                          <a:spcPct val="100000"/>
                        </a:lnSpc>
                      </a:pPr>
                      <a:r>
                        <a:rPr lang="tr-TR" sz="2000" b="1" u="none" strike="noStrike" dirty="0">
                          <a:effectLst/>
                          <a:latin typeface="+mn-lt"/>
                        </a:rPr>
                        <a:t>5</a:t>
                      </a:r>
                      <a:endParaRPr lang="tr-TR" sz="2000" b="1" i="0" u="none" strike="noStrike" dirty="0">
                        <a:solidFill>
                          <a:srgbClr val="000000"/>
                        </a:solidFill>
                        <a:effectLst/>
                        <a:latin typeface="+mn-lt"/>
                      </a:endParaRPr>
                    </a:p>
                  </a:txBody>
                  <a:tcPr marL="7620" marR="7620" marT="7620" marB="0" anchor="ctr"/>
                </a:tc>
                <a:extLst>
                  <a:ext uri="{0D108BD9-81ED-4DB2-BD59-A6C34878D82A}">
                    <a16:rowId xmlns:a16="http://schemas.microsoft.com/office/drawing/2014/main" val="2440097344"/>
                  </a:ext>
                </a:extLst>
              </a:tr>
              <a:tr h="382936">
                <a:tc>
                  <a:txBody>
                    <a:bodyPr/>
                    <a:lstStyle/>
                    <a:p>
                      <a:pPr marL="72000" algn="l" fontAlgn="ctr">
                        <a:lnSpc>
                          <a:spcPct val="100000"/>
                        </a:lnSpc>
                      </a:pPr>
                      <a:r>
                        <a:rPr lang="tr-TR" sz="1200" b="1" u="none" strike="noStrike" dirty="0">
                          <a:solidFill>
                            <a:srgbClr val="FF0000"/>
                          </a:solidFill>
                          <a:effectLst/>
                          <a:latin typeface="+mn-lt"/>
                        </a:rPr>
                        <a:t>Öğrenci Alan Aktif Ön Lisans Program Sayısı</a:t>
                      </a:r>
                      <a:endParaRPr lang="tr-TR" sz="1200" b="1" i="0" u="none" strike="noStrike" dirty="0">
                        <a:solidFill>
                          <a:srgbClr val="FF0000"/>
                        </a:solidFill>
                        <a:effectLst/>
                        <a:latin typeface="+mn-lt"/>
                      </a:endParaRPr>
                    </a:p>
                  </a:txBody>
                  <a:tcPr marL="7620" marR="7620" marT="7620" marB="0" anchor="ctr"/>
                </a:tc>
                <a:tc>
                  <a:txBody>
                    <a:bodyPr/>
                    <a:lstStyle/>
                    <a:p>
                      <a:pPr marL="72000" algn="ctr" rtl="0" fontAlgn="ctr">
                        <a:lnSpc>
                          <a:spcPct val="100000"/>
                        </a:lnSpc>
                      </a:pPr>
                      <a:r>
                        <a:rPr lang="tr-TR" sz="2000" b="1" i="0" u="none" strike="noStrike" dirty="0">
                          <a:solidFill>
                            <a:srgbClr val="000000"/>
                          </a:solidFill>
                          <a:effectLst/>
                          <a:latin typeface="+mn-lt"/>
                        </a:rPr>
                        <a:t>3</a:t>
                      </a:r>
                    </a:p>
                  </a:txBody>
                  <a:tcPr marL="7620" marR="7620" marT="7620" marB="0" anchor="ctr"/>
                </a:tc>
                <a:tc>
                  <a:txBody>
                    <a:bodyPr/>
                    <a:lstStyle/>
                    <a:p>
                      <a:pPr marL="72000" algn="ctr" rtl="0" fontAlgn="ctr">
                        <a:lnSpc>
                          <a:spcPct val="100000"/>
                        </a:lnSpc>
                      </a:pPr>
                      <a:r>
                        <a:rPr lang="tr-TR" sz="2000" b="1" u="none" strike="noStrike" dirty="0">
                          <a:effectLst/>
                          <a:latin typeface="+mn-lt"/>
                        </a:rPr>
                        <a:t>3</a:t>
                      </a:r>
                      <a:endParaRPr lang="tr-TR" sz="2000" b="1" i="0" u="none" strike="noStrike" dirty="0">
                        <a:solidFill>
                          <a:srgbClr val="000000"/>
                        </a:solidFill>
                        <a:effectLst/>
                        <a:latin typeface="+mn-lt"/>
                      </a:endParaRPr>
                    </a:p>
                  </a:txBody>
                  <a:tcPr marL="7620" marR="7620" marT="7620" marB="0" anchor="ctr"/>
                </a:tc>
                <a:extLst>
                  <a:ext uri="{0D108BD9-81ED-4DB2-BD59-A6C34878D82A}">
                    <a16:rowId xmlns:a16="http://schemas.microsoft.com/office/drawing/2014/main" val="10602482"/>
                  </a:ext>
                </a:extLst>
              </a:tr>
              <a:tr h="382936">
                <a:tc>
                  <a:txBody>
                    <a:bodyPr/>
                    <a:lstStyle/>
                    <a:p>
                      <a:pPr marL="72000" algn="l" rtl="0" fontAlgn="ctr">
                        <a:lnSpc>
                          <a:spcPct val="100000"/>
                        </a:lnSpc>
                      </a:pPr>
                      <a:r>
                        <a:rPr lang="tr-TR" sz="1200" b="1" u="none" strike="noStrike" dirty="0">
                          <a:solidFill>
                            <a:srgbClr val="3333FF"/>
                          </a:solidFill>
                          <a:effectLst/>
                          <a:latin typeface="+mn-lt"/>
                        </a:rPr>
                        <a:t>Lisans Bölüm Sayısı</a:t>
                      </a:r>
                      <a:endParaRPr lang="tr-TR" sz="1200" b="1" i="0" u="none" strike="noStrike" dirty="0">
                        <a:solidFill>
                          <a:srgbClr val="3333FF"/>
                        </a:solidFill>
                        <a:effectLst/>
                        <a:latin typeface="+mn-lt"/>
                      </a:endParaRPr>
                    </a:p>
                  </a:txBody>
                  <a:tcPr marL="7620" marR="7620" marT="7620" marB="0" anchor="ctr"/>
                </a:tc>
                <a:tc>
                  <a:txBody>
                    <a:bodyPr/>
                    <a:lstStyle/>
                    <a:p>
                      <a:pPr marL="72000" algn="ctr" rtl="0" fontAlgn="ctr">
                        <a:lnSpc>
                          <a:spcPct val="100000"/>
                        </a:lnSpc>
                      </a:pPr>
                      <a:r>
                        <a:rPr lang="tr-TR" sz="1200" b="1" u="none" strike="noStrike">
                          <a:effectLst/>
                          <a:latin typeface="+mn-lt"/>
                        </a:rPr>
                        <a:t> </a:t>
                      </a:r>
                      <a:endParaRPr lang="tr-TR" sz="1200" b="1" i="0" u="none" strike="noStrike">
                        <a:solidFill>
                          <a:srgbClr val="000000"/>
                        </a:solidFill>
                        <a:effectLst/>
                        <a:latin typeface="+mn-lt"/>
                      </a:endParaRPr>
                    </a:p>
                  </a:txBody>
                  <a:tcPr marL="7620" marR="7620" marT="7620" marB="0" anchor="ctr"/>
                </a:tc>
                <a:tc>
                  <a:txBody>
                    <a:bodyPr/>
                    <a:lstStyle/>
                    <a:p>
                      <a:pPr marL="72000" algn="ctr" rtl="0" fontAlgn="ctr">
                        <a:lnSpc>
                          <a:spcPct val="100000"/>
                        </a:lnSpc>
                      </a:pPr>
                      <a:r>
                        <a:rPr lang="tr-TR" sz="1200" b="1" u="none" strike="noStrike" dirty="0">
                          <a:effectLst/>
                          <a:latin typeface="+mn-lt"/>
                        </a:rPr>
                        <a:t> </a:t>
                      </a:r>
                      <a:endParaRPr lang="tr-TR" sz="1200" b="1" i="0" u="none" strike="noStrike" dirty="0">
                        <a:solidFill>
                          <a:srgbClr val="000000"/>
                        </a:solidFill>
                        <a:effectLst/>
                        <a:latin typeface="+mn-lt"/>
                      </a:endParaRPr>
                    </a:p>
                  </a:txBody>
                  <a:tcPr marL="7620" marR="7620" marT="7620" marB="0" anchor="ctr"/>
                </a:tc>
                <a:extLst>
                  <a:ext uri="{0D108BD9-81ED-4DB2-BD59-A6C34878D82A}">
                    <a16:rowId xmlns:a16="http://schemas.microsoft.com/office/drawing/2014/main" val="692869150"/>
                  </a:ext>
                </a:extLst>
              </a:tr>
              <a:tr h="524693">
                <a:tc>
                  <a:txBody>
                    <a:bodyPr/>
                    <a:lstStyle/>
                    <a:p>
                      <a:pPr marL="72000" algn="l" rtl="0" fontAlgn="ctr">
                        <a:lnSpc>
                          <a:spcPct val="100000"/>
                        </a:lnSpc>
                      </a:pPr>
                      <a:r>
                        <a:rPr lang="tr-TR" sz="1200" b="1" u="none" strike="noStrike" dirty="0">
                          <a:solidFill>
                            <a:srgbClr val="3333FF"/>
                          </a:solidFill>
                          <a:effectLst/>
                          <a:latin typeface="+mn-lt"/>
                        </a:rPr>
                        <a:t>Lisans Programı Sayısı</a:t>
                      </a:r>
                      <a:endParaRPr lang="tr-TR" sz="1200" b="1" i="0" u="none" strike="noStrike" dirty="0">
                        <a:solidFill>
                          <a:srgbClr val="3333FF"/>
                        </a:solidFill>
                        <a:effectLst/>
                        <a:latin typeface="+mn-lt"/>
                      </a:endParaRPr>
                    </a:p>
                  </a:txBody>
                  <a:tcPr marL="7620" marR="7620" marT="7620" marB="0" anchor="ctr"/>
                </a:tc>
                <a:tc>
                  <a:txBody>
                    <a:bodyPr/>
                    <a:lstStyle/>
                    <a:p>
                      <a:pPr marL="72000" algn="ctr" rtl="0" fontAlgn="ctr">
                        <a:lnSpc>
                          <a:spcPct val="100000"/>
                        </a:lnSpc>
                      </a:pPr>
                      <a:r>
                        <a:rPr lang="tr-TR" sz="1200" b="1" u="none" strike="noStrike">
                          <a:effectLst/>
                          <a:latin typeface="+mn-lt"/>
                        </a:rPr>
                        <a:t> </a:t>
                      </a:r>
                      <a:endParaRPr lang="tr-TR" sz="1200" b="1" i="0" u="none" strike="noStrike">
                        <a:solidFill>
                          <a:srgbClr val="000000"/>
                        </a:solidFill>
                        <a:effectLst/>
                        <a:latin typeface="+mn-lt"/>
                      </a:endParaRPr>
                    </a:p>
                  </a:txBody>
                  <a:tcPr marL="7620" marR="7620" marT="7620" marB="0" anchor="ctr"/>
                </a:tc>
                <a:tc>
                  <a:txBody>
                    <a:bodyPr/>
                    <a:lstStyle/>
                    <a:p>
                      <a:pPr marL="72000" algn="ctr" rtl="0" fontAlgn="ctr">
                        <a:lnSpc>
                          <a:spcPct val="100000"/>
                        </a:lnSpc>
                      </a:pPr>
                      <a:r>
                        <a:rPr lang="tr-TR" sz="1200" b="1" u="none" strike="noStrike" dirty="0">
                          <a:effectLst/>
                          <a:latin typeface="+mn-lt"/>
                        </a:rPr>
                        <a:t> </a:t>
                      </a:r>
                      <a:endParaRPr lang="tr-TR" sz="1200" b="1" i="0" u="none" strike="noStrike" dirty="0">
                        <a:solidFill>
                          <a:srgbClr val="000000"/>
                        </a:solidFill>
                        <a:effectLst/>
                        <a:latin typeface="+mn-lt"/>
                      </a:endParaRPr>
                    </a:p>
                  </a:txBody>
                  <a:tcPr marL="7620" marR="7620" marT="7620" marB="0" anchor="ctr"/>
                </a:tc>
                <a:extLst>
                  <a:ext uri="{0D108BD9-81ED-4DB2-BD59-A6C34878D82A}">
                    <a16:rowId xmlns:a16="http://schemas.microsoft.com/office/drawing/2014/main" val="658379037"/>
                  </a:ext>
                </a:extLst>
              </a:tr>
              <a:tr h="625091">
                <a:tc>
                  <a:txBody>
                    <a:bodyPr/>
                    <a:lstStyle/>
                    <a:p>
                      <a:pPr marL="72000" algn="l" fontAlgn="ctr">
                        <a:lnSpc>
                          <a:spcPct val="100000"/>
                        </a:lnSpc>
                      </a:pPr>
                      <a:r>
                        <a:rPr lang="tr-TR" sz="1200" b="1" u="none" strike="noStrike" dirty="0">
                          <a:solidFill>
                            <a:srgbClr val="FF0000"/>
                          </a:solidFill>
                          <a:effectLst/>
                          <a:latin typeface="+mn-lt"/>
                        </a:rPr>
                        <a:t>Öğrenci Alan Aktif Lisans Program Sayısı</a:t>
                      </a:r>
                      <a:endParaRPr lang="tr-TR" sz="1200" b="1" i="0" u="none" strike="noStrike" dirty="0">
                        <a:solidFill>
                          <a:srgbClr val="FF0000"/>
                        </a:solidFill>
                        <a:effectLst/>
                        <a:latin typeface="+mn-lt"/>
                      </a:endParaRPr>
                    </a:p>
                  </a:txBody>
                  <a:tcPr marL="7620" marR="7620" marT="7620" marB="0" anchor="ctr"/>
                </a:tc>
                <a:tc>
                  <a:txBody>
                    <a:bodyPr/>
                    <a:lstStyle/>
                    <a:p>
                      <a:pPr marL="72000" algn="ctr" rtl="0" fontAlgn="ctr">
                        <a:lnSpc>
                          <a:spcPct val="100000"/>
                        </a:lnSpc>
                      </a:pPr>
                      <a:r>
                        <a:rPr lang="tr-TR" sz="1200" b="1" u="none" strike="noStrike" dirty="0">
                          <a:effectLst/>
                          <a:latin typeface="+mn-lt"/>
                        </a:rPr>
                        <a:t> </a:t>
                      </a:r>
                      <a:endParaRPr lang="tr-TR" sz="1200" b="1" i="0" u="none" strike="noStrike" dirty="0">
                        <a:solidFill>
                          <a:srgbClr val="000000"/>
                        </a:solidFill>
                        <a:effectLst/>
                        <a:latin typeface="+mn-lt"/>
                      </a:endParaRPr>
                    </a:p>
                  </a:txBody>
                  <a:tcPr marL="7620" marR="7620" marT="7620" marB="0" anchor="ctr"/>
                </a:tc>
                <a:tc>
                  <a:txBody>
                    <a:bodyPr/>
                    <a:lstStyle/>
                    <a:p>
                      <a:pPr marL="72000" algn="ctr" rtl="0" fontAlgn="ctr">
                        <a:lnSpc>
                          <a:spcPct val="100000"/>
                        </a:lnSpc>
                      </a:pPr>
                      <a:r>
                        <a:rPr lang="tr-TR" sz="1200" b="1" u="none" strike="noStrike" dirty="0">
                          <a:effectLst/>
                          <a:latin typeface="+mn-lt"/>
                        </a:rPr>
                        <a:t> </a:t>
                      </a:r>
                      <a:endParaRPr lang="tr-TR" sz="1200" b="1" i="0" u="none" strike="noStrike" dirty="0">
                        <a:solidFill>
                          <a:srgbClr val="000000"/>
                        </a:solidFill>
                        <a:effectLst/>
                        <a:latin typeface="+mn-lt"/>
                      </a:endParaRPr>
                    </a:p>
                  </a:txBody>
                  <a:tcPr marL="7620" marR="7620" marT="7620" marB="0" anchor="ctr"/>
                </a:tc>
                <a:extLst>
                  <a:ext uri="{0D108BD9-81ED-4DB2-BD59-A6C34878D82A}">
                    <a16:rowId xmlns:a16="http://schemas.microsoft.com/office/drawing/2014/main" val="2587980659"/>
                  </a:ext>
                </a:extLst>
              </a:tr>
            </a:tbl>
          </a:graphicData>
        </a:graphic>
      </p:graphicFrame>
    </p:spTree>
    <p:extLst>
      <p:ext uri="{BB962C8B-B14F-4D97-AF65-F5344CB8AC3E}">
        <p14:creationId xmlns:p14="http://schemas.microsoft.com/office/powerpoint/2010/main" val="1258746381"/>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t Başlık 6"/>
          <p:cNvSpPr>
            <a:spLocks noGrp="1"/>
          </p:cNvSpPr>
          <p:nvPr>
            <p:ph type="subTitle" idx="1"/>
          </p:nvPr>
        </p:nvSpPr>
        <p:spPr>
          <a:xfrm>
            <a:off x="1524000" y="2521384"/>
            <a:ext cx="9254836" cy="2457016"/>
          </a:xfrm>
        </p:spPr>
        <p:txBody>
          <a:bodyPr>
            <a:normAutofit fontScale="32500" lnSpcReduction="20000"/>
          </a:bodyPr>
          <a:lstStyle/>
          <a:p>
            <a:r>
              <a:rPr lang="tr-TR" sz="24000" b="1" dirty="0">
                <a:solidFill>
                  <a:srgbClr val="FF0000"/>
                </a:solidFill>
              </a:rPr>
              <a:t>EĞİTİM ÖĞRETİM</a:t>
            </a:r>
          </a:p>
          <a:p>
            <a:endParaRPr lang="tr-TR" sz="9600" b="1" dirty="0">
              <a:solidFill>
                <a:srgbClr val="FF0000"/>
              </a:solidFill>
            </a:endParaRPr>
          </a:p>
          <a:p>
            <a:endParaRPr lang="tr-TR" sz="9600" b="1" dirty="0">
              <a:solidFill>
                <a:srgbClr val="FF0000"/>
              </a:solidFill>
            </a:endParaRPr>
          </a:p>
          <a:p>
            <a:r>
              <a:rPr lang="tr-TR" sz="9600" b="1" dirty="0">
                <a:solidFill>
                  <a:srgbClr val="3333FF"/>
                </a:solidFill>
              </a:rPr>
              <a:t>PROGRAMLAR VE ÖĞRENCİ </a:t>
            </a:r>
          </a:p>
          <a:p>
            <a:endParaRPr lang="tr-TR" sz="6000" b="1" dirty="0">
              <a:solidFill>
                <a:srgbClr val="FF0000"/>
              </a:solidFill>
            </a:endParaRPr>
          </a:p>
        </p:txBody>
      </p:sp>
      <p:sp>
        <p:nvSpPr>
          <p:cNvPr id="4" name="Veri Yer Tutucusu 3"/>
          <p:cNvSpPr>
            <a:spLocks noGrp="1"/>
          </p:cNvSpPr>
          <p:nvPr>
            <p:ph type="dt" sz="half" idx="10"/>
          </p:nvPr>
        </p:nvSpPr>
        <p:spPr/>
        <p:txBody>
          <a:bodyPr/>
          <a:lstStyle/>
          <a:p>
            <a:fld id="{3F92B051-1742-442B-BD19-D71164AFA81D}" type="datetime1">
              <a:rPr lang="tr-TR" smtClean="0"/>
              <a:pPr/>
              <a:t>13.01.2026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24</a:t>
            </a:fld>
            <a:endParaRPr lang="tr-TR"/>
          </a:p>
        </p:txBody>
      </p:sp>
    </p:spTree>
    <p:extLst>
      <p:ext uri="{BB962C8B-B14F-4D97-AF65-F5344CB8AC3E}">
        <p14:creationId xmlns:p14="http://schemas.microsoft.com/office/powerpoint/2010/main" val="1479490635"/>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23273" y="766617"/>
            <a:ext cx="10455562" cy="644811"/>
          </a:xfrm>
        </p:spPr>
        <p:txBody>
          <a:bodyPr>
            <a:noAutofit/>
          </a:bodyPr>
          <a:lstStyle/>
          <a:p>
            <a:pPr algn="ctr"/>
            <a:r>
              <a:rPr lang="tr-TR" sz="2800" b="1" dirty="0">
                <a:solidFill>
                  <a:srgbClr val="FF0000"/>
                </a:solidFill>
              </a:rPr>
              <a:t>Ön Lisans / Lisans Eğitimi: </a:t>
            </a:r>
            <a:r>
              <a:rPr lang="tr-TR" sz="2800" b="1" dirty="0">
                <a:solidFill>
                  <a:srgbClr val="0066FF"/>
                </a:solidFill>
              </a:rPr>
              <a:t>Program Yapısı</a:t>
            </a:r>
          </a:p>
        </p:txBody>
      </p:sp>
      <p:sp>
        <p:nvSpPr>
          <p:cNvPr id="3" name="Veri Yer Tutucusu 2"/>
          <p:cNvSpPr>
            <a:spLocks noGrp="1"/>
          </p:cNvSpPr>
          <p:nvPr>
            <p:ph type="dt" sz="half" idx="10"/>
          </p:nvPr>
        </p:nvSpPr>
        <p:spPr/>
        <p:txBody>
          <a:bodyPr/>
          <a:lstStyle/>
          <a:p>
            <a:fld id="{8E468889-DDDD-45DC-9553-67B10B6C00B2}" type="datetime1">
              <a:rPr lang="tr-TR" smtClean="0"/>
              <a:pPr/>
              <a:t>13.01.2026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25</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3718236320"/>
              </p:ext>
            </p:extLst>
          </p:nvPr>
        </p:nvGraphicFramePr>
        <p:xfrm>
          <a:off x="434109" y="2068948"/>
          <a:ext cx="10658764" cy="1379824"/>
        </p:xfrm>
        <a:graphic>
          <a:graphicData uri="http://schemas.openxmlformats.org/drawingml/2006/table">
            <a:tbl>
              <a:tblPr>
                <a:tableStyleId>{BDBED569-4797-4DF1-A0F4-6AAB3CD982D8}</a:tableStyleId>
              </a:tblPr>
              <a:tblGrid>
                <a:gridCol w="4457302">
                  <a:extLst>
                    <a:ext uri="{9D8B030D-6E8A-4147-A177-3AD203B41FA5}">
                      <a16:colId xmlns:a16="http://schemas.microsoft.com/office/drawing/2014/main" val="621306946"/>
                    </a:ext>
                  </a:extLst>
                </a:gridCol>
                <a:gridCol w="6201462">
                  <a:extLst>
                    <a:ext uri="{9D8B030D-6E8A-4147-A177-3AD203B41FA5}">
                      <a16:colId xmlns:a16="http://schemas.microsoft.com/office/drawing/2014/main" val="1031207934"/>
                    </a:ext>
                  </a:extLst>
                </a:gridCol>
              </a:tblGrid>
              <a:tr h="312181">
                <a:tc>
                  <a:txBody>
                    <a:bodyPr/>
                    <a:lstStyle/>
                    <a:p>
                      <a:pPr algn="ctr">
                        <a:lnSpc>
                          <a:spcPct val="107000"/>
                        </a:lnSpc>
                        <a:spcAft>
                          <a:spcPts val="800"/>
                        </a:spcAft>
                      </a:pPr>
                      <a:r>
                        <a:rPr lang="tr-TR" sz="1600" b="1" dirty="0">
                          <a:solidFill>
                            <a:srgbClr val="0066FF"/>
                          </a:solidFill>
                          <a:effectLst/>
                        </a:rPr>
                        <a:t>Bölüm Adı*</a:t>
                      </a:r>
                      <a:endParaRPr lang="tr-TR" sz="1600" b="1" dirty="0">
                        <a:solidFill>
                          <a:srgbClr val="0066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10" marR="3810" marT="3810" marB="0" anchor="ctr"/>
                </a:tc>
                <a:tc>
                  <a:txBody>
                    <a:bodyPr/>
                    <a:lstStyle/>
                    <a:p>
                      <a:pPr algn="ctr">
                        <a:lnSpc>
                          <a:spcPct val="107000"/>
                        </a:lnSpc>
                        <a:spcAft>
                          <a:spcPts val="800"/>
                        </a:spcAft>
                      </a:pPr>
                      <a:r>
                        <a:rPr lang="tr-TR" sz="1600" b="1" dirty="0">
                          <a:solidFill>
                            <a:srgbClr val="0066FF"/>
                          </a:solidFill>
                          <a:effectLst/>
                        </a:rPr>
                        <a:t>Ana Bilim - Sanat Dalı/ Program Adı*</a:t>
                      </a:r>
                      <a:endParaRPr lang="tr-TR" sz="1600" b="1" dirty="0">
                        <a:solidFill>
                          <a:srgbClr val="0066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91380746"/>
                  </a:ext>
                </a:extLst>
              </a:tr>
              <a:tr h="377768">
                <a:tc rowSpan="2">
                  <a:txBody>
                    <a:bodyPr/>
                    <a:lstStyle/>
                    <a:p>
                      <a:pPr algn="ctr">
                        <a:lnSpc>
                          <a:spcPct val="107000"/>
                        </a:lnSpc>
                      </a:pPr>
                      <a:r>
                        <a:rPr lang="tr-TR" sz="1200" b="1" dirty="0">
                          <a:solidFill>
                            <a:srgbClr val="C00000"/>
                          </a:solidFill>
                          <a:effectLst/>
                          <a:latin typeface="+mn-lt"/>
                          <a:cs typeface="Times New Roman" panose="02020603050405020304" pitchFamily="18" charset="0"/>
                        </a:rPr>
                        <a:t>MÜLKİYET KORUMA VE GÜVENLİK </a:t>
                      </a:r>
                    </a:p>
                    <a:p>
                      <a:pPr algn="ctr">
                        <a:lnSpc>
                          <a:spcPct val="107000"/>
                        </a:lnSpc>
                      </a:pPr>
                      <a:endParaRPr lang="tr-TR" sz="1200" b="1" dirty="0">
                        <a:solidFill>
                          <a:srgbClr val="C00000"/>
                        </a:solidFill>
                        <a:effectLst/>
                        <a:latin typeface="+mn-lt"/>
                        <a:cs typeface="Times New Roman" panose="02020603050405020304" pitchFamily="18" charset="0"/>
                      </a:endParaRPr>
                    </a:p>
                  </a:txBody>
                  <a:tcPr marL="3810" marR="3810" marT="3810" marB="0" anchor="ctr"/>
                </a:tc>
                <a:tc>
                  <a:txBody>
                    <a:bodyPr/>
                    <a:lstStyle/>
                    <a:p>
                      <a:pPr>
                        <a:lnSpc>
                          <a:spcPct val="107000"/>
                        </a:lnSpc>
                        <a:spcAft>
                          <a:spcPts val="800"/>
                        </a:spcAft>
                      </a:pPr>
                      <a:r>
                        <a:rPr lang="tr-TR" sz="1200" b="1" dirty="0">
                          <a:effectLst/>
                        </a:rPr>
                        <a:t> SİVİL SAVUNMA VE İTFAİYECİLİK</a:t>
                      </a:r>
                      <a:endParaRPr lang="tr-TR"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132170701"/>
                  </a:ext>
                </a:extLst>
              </a:tr>
              <a:tr h="312107">
                <a:tc vMerge="1">
                  <a:txBody>
                    <a:bodyPr/>
                    <a:lstStyle/>
                    <a:p>
                      <a:endParaRPr dirty="0"/>
                    </a:p>
                  </a:txBody>
                  <a:tcPr marL="3810" marR="3810" marT="3810" marB="0" anchor="ctr"/>
                </a:tc>
                <a:tc>
                  <a:txBody>
                    <a:bodyPr/>
                    <a:lstStyle/>
                    <a:p>
                      <a:pPr>
                        <a:lnSpc>
                          <a:spcPct val="107000"/>
                        </a:lnSpc>
                        <a:spcAft>
                          <a:spcPts val="800"/>
                        </a:spcAft>
                      </a:pPr>
                      <a:r>
                        <a:rPr lang="tr-TR" sz="1200" b="1" dirty="0">
                          <a:effectLst/>
                        </a:rPr>
                        <a:t> ACİL DURUM VE AFET YÖNETİMİ</a:t>
                      </a:r>
                      <a:endParaRPr lang="tr-TR"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42579918"/>
                  </a:ext>
                </a:extLst>
              </a:tr>
              <a:tr h="377768">
                <a:tc>
                  <a:txBody>
                    <a:bodyPr/>
                    <a:lstStyle/>
                    <a:p>
                      <a:pPr algn="ctr">
                        <a:lnSpc>
                          <a:spcPct val="107000"/>
                        </a:lnSpc>
                      </a:pPr>
                      <a:r>
                        <a:rPr lang="tr-TR" sz="1200" b="1" dirty="0">
                          <a:solidFill>
                            <a:srgbClr val="C00000"/>
                          </a:solidFill>
                          <a:effectLst/>
                          <a:latin typeface="+mn-lt"/>
                          <a:cs typeface="Times New Roman" panose="02020603050405020304" pitchFamily="18" charset="0"/>
                        </a:rPr>
                        <a:t>HUKUK</a:t>
                      </a:r>
                    </a:p>
                  </a:txBody>
                  <a:tcPr marL="3810" marR="3810" marT="3810" marB="0" anchor="ctr"/>
                </a:tc>
                <a:tc>
                  <a:txBody>
                    <a:bodyPr/>
                    <a:lstStyle/>
                    <a:p>
                      <a:pPr>
                        <a:lnSpc>
                          <a:spcPct val="107000"/>
                        </a:lnSpc>
                        <a:spcAft>
                          <a:spcPts val="800"/>
                        </a:spcAft>
                      </a:pPr>
                      <a:r>
                        <a:rPr lang="tr-TR" sz="1200" b="1" dirty="0">
                          <a:effectLst/>
                        </a:rPr>
                        <a:t> MAHKEME BÜRO HİZMETLERİ</a:t>
                      </a:r>
                      <a:endParaRPr lang="tr-TR"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399441759"/>
                  </a:ext>
                </a:extLst>
              </a:tr>
            </a:tbl>
          </a:graphicData>
        </a:graphic>
      </p:graphicFrame>
      <p:sp>
        <p:nvSpPr>
          <p:cNvPr id="6" name="Metin kutusu 5"/>
          <p:cNvSpPr txBox="1"/>
          <p:nvPr/>
        </p:nvSpPr>
        <p:spPr>
          <a:xfrm>
            <a:off x="434109" y="5879856"/>
            <a:ext cx="7751911" cy="276999"/>
          </a:xfrm>
          <a:prstGeom prst="rect">
            <a:avLst/>
          </a:prstGeom>
          <a:noFill/>
        </p:spPr>
        <p:txBody>
          <a:bodyPr wrap="square" rtlCol="0">
            <a:spAutoFit/>
          </a:bodyPr>
          <a:lstStyle/>
          <a:p>
            <a:r>
              <a:rPr lang="tr-TR" sz="1200" b="1" i="1" dirty="0">
                <a:solidFill>
                  <a:srgbClr val="C00000"/>
                </a:solidFill>
              </a:rPr>
              <a:t>*Bölüm ve Ana Bilim - Sanat Dalı/ Program sayısı kadar satır ekleyiniz. </a:t>
            </a:r>
          </a:p>
        </p:txBody>
      </p:sp>
    </p:spTree>
    <p:extLst>
      <p:ext uri="{BB962C8B-B14F-4D97-AF65-F5344CB8AC3E}">
        <p14:creationId xmlns:p14="http://schemas.microsoft.com/office/powerpoint/2010/main" val="3070886235"/>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Unvan 1"/>
          <p:cNvSpPr>
            <a:spLocks noGrp="1"/>
          </p:cNvSpPr>
          <p:nvPr>
            <p:ph type="title"/>
          </p:nvPr>
        </p:nvSpPr>
        <p:spPr>
          <a:xfrm>
            <a:off x="129310" y="812800"/>
            <a:ext cx="10603345" cy="683594"/>
          </a:xfrm>
        </p:spPr>
        <p:txBody>
          <a:bodyPr>
            <a:noAutofit/>
          </a:bodyPr>
          <a:lstStyle/>
          <a:p>
            <a:pPr algn="ctr"/>
            <a:r>
              <a:rPr lang="tr-TR" sz="2800" b="1" dirty="0">
                <a:solidFill>
                  <a:srgbClr val="0000CC"/>
                </a:solidFill>
              </a:rPr>
              <a:t>Lisansüstü Eğitim Programları </a:t>
            </a:r>
            <a:endParaRPr lang="tr-TR" sz="2800" dirty="0">
              <a:solidFill>
                <a:srgbClr val="0000CC"/>
              </a:solidFill>
            </a:endParaRPr>
          </a:p>
        </p:txBody>
      </p:sp>
      <p:sp>
        <p:nvSpPr>
          <p:cNvPr id="4" name="Veri Yer Tutucusu 3"/>
          <p:cNvSpPr>
            <a:spLocks noGrp="1"/>
          </p:cNvSpPr>
          <p:nvPr>
            <p:ph type="dt" sz="half" idx="10"/>
          </p:nvPr>
        </p:nvSpPr>
        <p:spPr/>
        <p:txBody>
          <a:bodyPr/>
          <a:lstStyle/>
          <a:p>
            <a:fld id="{3F92B051-1742-442B-BD19-D71164AFA81D}" type="datetime1">
              <a:rPr lang="tr-TR" smtClean="0"/>
              <a:pPr/>
              <a:t>13.01.2026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26</a:t>
            </a:fld>
            <a:endParaRPr lang="tr-TR"/>
          </a:p>
        </p:txBody>
      </p:sp>
      <p:graphicFrame>
        <p:nvGraphicFramePr>
          <p:cNvPr id="8" name="Tablo 7"/>
          <p:cNvGraphicFramePr>
            <a:graphicFrameLocks noGrp="1"/>
          </p:cNvGraphicFramePr>
          <p:nvPr>
            <p:extLst>
              <p:ext uri="{D42A27DB-BD31-4B8C-83A1-F6EECF244321}">
                <p14:modId xmlns:p14="http://schemas.microsoft.com/office/powerpoint/2010/main" val="446503936"/>
              </p:ext>
            </p:extLst>
          </p:nvPr>
        </p:nvGraphicFramePr>
        <p:xfrm>
          <a:off x="452583" y="1911921"/>
          <a:ext cx="11166762" cy="3777678"/>
        </p:xfrm>
        <a:graphic>
          <a:graphicData uri="http://schemas.openxmlformats.org/drawingml/2006/table">
            <a:tbl>
              <a:tblPr firstRow="1" firstCol="1" lastRow="1" lastCol="1" bandRow="1" bandCol="1">
                <a:tableStyleId>{5940675A-B579-460E-94D1-54222C63F5DA}</a:tableStyleId>
              </a:tblPr>
              <a:tblGrid>
                <a:gridCol w="6605388">
                  <a:extLst>
                    <a:ext uri="{9D8B030D-6E8A-4147-A177-3AD203B41FA5}">
                      <a16:colId xmlns:a16="http://schemas.microsoft.com/office/drawing/2014/main" val="3065847438"/>
                    </a:ext>
                  </a:extLst>
                </a:gridCol>
                <a:gridCol w="2280687">
                  <a:extLst>
                    <a:ext uri="{9D8B030D-6E8A-4147-A177-3AD203B41FA5}">
                      <a16:colId xmlns:a16="http://schemas.microsoft.com/office/drawing/2014/main" val="338748751"/>
                    </a:ext>
                  </a:extLst>
                </a:gridCol>
                <a:gridCol w="2280687">
                  <a:extLst>
                    <a:ext uri="{9D8B030D-6E8A-4147-A177-3AD203B41FA5}">
                      <a16:colId xmlns:a16="http://schemas.microsoft.com/office/drawing/2014/main" val="2571452112"/>
                    </a:ext>
                  </a:extLst>
                </a:gridCol>
              </a:tblGrid>
              <a:tr h="419742">
                <a:tc>
                  <a:txBody>
                    <a:bodyPr/>
                    <a:lstStyle/>
                    <a:p>
                      <a:pPr algn="ctr" fontAlgn="ctr"/>
                      <a:r>
                        <a:rPr lang="tr-TR" sz="2000" b="1" u="none" strike="noStrike" dirty="0">
                          <a:solidFill>
                            <a:srgbClr val="FF0000"/>
                          </a:solidFill>
                          <a:effectLst/>
                        </a:rPr>
                        <a:t>Program Sayısı</a:t>
                      </a:r>
                      <a:endParaRPr lang="tr-TR" sz="2000" b="1" i="0" u="none" strike="noStrike" dirty="0">
                        <a:solidFill>
                          <a:srgbClr val="FF0000"/>
                        </a:solidFill>
                        <a:effectLst/>
                        <a:latin typeface="Times New Roman" panose="02020603050405020304" pitchFamily="18" charset="0"/>
                      </a:endParaRPr>
                    </a:p>
                  </a:txBody>
                  <a:tcPr marL="7620" marR="7620" marT="8255" marB="0" anchor="ctr"/>
                </a:tc>
                <a:tc>
                  <a:txBody>
                    <a:bodyPr/>
                    <a:lstStyle/>
                    <a:p>
                      <a:pPr algn="ctr" fontAlgn="ctr"/>
                      <a:r>
                        <a:rPr lang="tr-TR" sz="2000" b="1" u="none" strike="noStrike" dirty="0">
                          <a:solidFill>
                            <a:srgbClr val="FF0000"/>
                          </a:solidFill>
                          <a:effectLst/>
                        </a:rPr>
                        <a:t>2024 (Güz Dönemi)</a:t>
                      </a:r>
                      <a:endParaRPr lang="tr-TR" sz="2000" b="1" i="0" u="none" strike="noStrike" dirty="0">
                        <a:solidFill>
                          <a:srgbClr val="FF0000"/>
                        </a:solidFill>
                        <a:effectLst/>
                        <a:latin typeface="Times New Roman" panose="02020603050405020304" pitchFamily="18" charset="0"/>
                      </a:endParaRPr>
                    </a:p>
                  </a:txBody>
                  <a:tcPr marL="7620" marR="7620" marT="7620" marB="0" anchor="ctr"/>
                </a:tc>
                <a:tc>
                  <a:txBody>
                    <a:bodyPr/>
                    <a:lstStyle/>
                    <a:p>
                      <a:pPr algn="ctr" fontAlgn="ctr"/>
                      <a:r>
                        <a:rPr lang="tr-TR" sz="2000" b="1" u="none" strike="noStrike" dirty="0">
                          <a:solidFill>
                            <a:srgbClr val="FF0000"/>
                          </a:solidFill>
                          <a:effectLst/>
                        </a:rPr>
                        <a:t>2025 (Güz Dönemi)</a:t>
                      </a:r>
                      <a:endParaRPr lang="tr-TR" sz="2000" b="1" i="0" u="none" strike="noStrike" dirty="0">
                        <a:solidFill>
                          <a:srgbClr val="FF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2117648076"/>
                  </a:ext>
                </a:extLst>
              </a:tr>
              <a:tr h="419742">
                <a:tc>
                  <a:txBody>
                    <a:bodyPr/>
                    <a:lstStyle/>
                    <a:p>
                      <a:pPr algn="l" fontAlgn="ctr"/>
                      <a:r>
                        <a:rPr lang="tr-TR" sz="2000" u="none" strike="noStrike" dirty="0">
                          <a:solidFill>
                            <a:srgbClr val="3333FF"/>
                          </a:solidFill>
                          <a:effectLst/>
                        </a:rPr>
                        <a:t>Tezsiz Yüksek Lisans Programı Sayısı</a:t>
                      </a:r>
                      <a:endParaRPr lang="tr-TR" sz="2000" b="1" i="0" u="none" strike="noStrike" dirty="0">
                        <a:solidFill>
                          <a:srgbClr val="3333FF"/>
                        </a:solidFill>
                        <a:effectLst/>
                        <a:latin typeface="Times New Roman" panose="02020603050405020304" pitchFamily="18" charset="0"/>
                      </a:endParaRPr>
                    </a:p>
                  </a:txBody>
                  <a:tcPr marL="7620" marR="7620" marT="7620" marB="0" anchor="ctr"/>
                </a:tc>
                <a:tc>
                  <a:txBody>
                    <a:bodyPr/>
                    <a:lstStyle/>
                    <a:p>
                      <a:pPr algn="l" fontAlgn="ctr"/>
                      <a:r>
                        <a:rPr lang="tr-TR" sz="2000" u="none" strike="noStrike">
                          <a:effectLst/>
                        </a:rPr>
                        <a:t> </a:t>
                      </a:r>
                      <a:endParaRPr lang="tr-TR" sz="2000" b="0" i="0" u="none" strike="noStrike">
                        <a:solidFill>
                          <a:srgbClr val="000000"/>
                        </a:solidFill>
                        <a:effectLst/>
                        <a:latin typeface="Times New Roman" panose="02020603050405020304" pitchFamily="18" charset="0"/>
                      </a:endParaRPr>
                    </a:p>
                  </a:txBody>
                  <a:tcPr marL="7620" marR="7620" marT="7620" marB="0" anchor="ctr"/>
                </a:tc>
                <a:tc>
                  <a:txBody>
                    <a:bodyPr/>
                    <a:lstStyle/>
                    <a:p>
                      <a:pPr algn="l" fontAlgn="ctr"/>
                      <a:r>
                        <a:rPr lang="tr-TR" sz="2000" u="none" strike="noStrike">
                          <a:effectLst/>
                        </a:rPr>
                        <a:t> </a:t>
                      </a:r>
                      <a:endParaRPr lang="tr-TR" sz="2000" b="0" i="0" u="none" strike="noStrike">
                        <a:solidFill>
                          <a:srgbClr val="00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48494818"/>
                  </a:ext>
                </a:extLst>
              </a:tr>
              <a:tr h="419742">
                <a:tc>
                  <a:txBody>
                    <a:bodyPr/>
                    <a:lstStyle/>
                    <a:p>
                      <a:pPr algn="l" fontAlgn="ctr"/>
                      <a:r>
                        <a:rPr lang="tr-TR" sz="2000" u="none" strike="noStrike" dirty="0">
                          <a:solidFill>
                            <a:srgbClr val="3333FF"/>
                          </a:solidFill>
                          <a:effectLst/>
                        </a:rPr>
                        <a:t>Tezli Yüksek Lisans Programı Sayısı</a:t>
                      </a:r>
                      <a:endParaRPr lang="tr-TR" sz="2000" b="1" i="0" u="none" strike="noStrike" dirty="0">
                        <a:solidFill>
                          <a:srgbClr val="3333FF"/>
                        </a:solidFill>
                        <a:effectLst/>
                        <a:latin typeface="Times New Roman" panose="02020603050405020304" pitchFamily="18" charset="0"/>
                      </a:endParaRPr>
                    </a:p>
                  </a:txBody>
                  <a:tcPr marL="7620" marR="7620" marT="7620" marB="0" anchor="ctr"/>
                </a:tc>
                <a:tc>
                  <a:txBody>
                    <a:bodyPr/>
                    <a:lstStyle/>
                    <a:p>
                      <a:pPr algn="l" fontAlgn="ctr"/>
                      <a:r>
                        <a:rPr lang="tr-TR" sz="2000" u="none" strike="noStrike">
                          <a:effectLst/>
                        </a:rPr>
                        <a:t> </a:t>
                      </a:r>
                      <a:endParaRPr lang="tr-TR" sz="2000" b="0" i="0" u="none" strike="noStrike">
                        <a:solidFill>
                          <a:srgbClr val="000000"/>
                        </a:solidFill>
                        <a:effectLst/>
                        <a:latin typeface="Times New Roman" panose="02020603050405020304" pitchFamily="18" charset="0"/>
                      </a:endParaRPr>
                    </a:p>
                  </a:txBody>
                  <a:tcPr marL="7620" marR="7620" marT="7620" marB="0" anchor="ctr"/>
                </a:tc>
                <a:tc>
                  <a:txBody>
                    <a:bodyPr/>
                    <a:lstStyle/>
                    <a:p>
                      <a:pPr algn="l" fontAlgn="ctr"/>
                      <a:r>
                        <a:rPr lang="tr-TR" sz="2000" u="none" strike="noStrike">
                          <a:effectLst/>
                        </a:rPr>
                        <a:t> </a:t>
                      </a:r>
                      <a:endParaRPr lang="tr-TR" sz="2000" b="0" i="0" u="none" strike="noStrike">
                        <a:solidFill>
                          <a:srgbClr val="00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2827472582"/>
                  </a:ext>
                </a:extLst>
              </a:tr>
              <a:tr h="419742">
                <a:tc>
                  <a:txBody>
                    <a:bodyPr/>
                    <a:lstStyle/>
                    <a:p>
                      <a:pPr algn="l" fontAlgn="ctr"/>
                      <a:r>
                        <a:rPr lang="tr-TR" sz="2000" u="none" strike="noStrike" dirty="0">
                          <a:solidFill>
                            <a:srgbClr val="3333FF"/>
                          </a:solidFill>
                          <a:effectLst/>
                        </a:rPr>
                        <a:t>Doktora Programı Sayısı</a:t>
                      </a:r>
                      <a:endParaRPr lang="tr-TR" sz="2000" b="1" i="0" u="none" strike="noStrike" dirty="0">
                        <a:solidFill>
                          <a:srgbClr val="3333FF"/>
                        </a:solidFill>
                        <a:effectLst/>
                        <a:latin typeface="Times New Roman" panose="02020603050405020304" pitchFamily="18" charset="0"/>
                      </a:endParaRPr>
                    </a:p>
                  </a:txBody>
                  <a:tcPr marL="7620" marR="7620" marT="7620" marB="0" anchor="ctr"/>
                </a:tc>
                <a:tc>
                  <a:txBody>
                    <a:bodyPr/>
                    <a:lstStyle/>
                    <a:p>
                      <a:pPr algn="l" fontAlgn="ctr"/>
                      <a:r>
                        <a:rPr lang="tr-TR" sz="2000" u="none" strike="noStrike">
                          <a:effectLst/>
                        </a:rPr>
                        <a:t> </a:t>
                      </a:r>
                      <a:endParaRPr lang="tr-TR" sz="2000" b="0" i="0" u="none" strike="noStrike">
                        <a:solidFill>
                          <a:srgbClr val="000000"/>
                        </a:solidFill>
                        <a:effectLst/>
                        <a:latin typeface="Times New Roman" panose="02020603050405020304" pitchFamily="18" charset="0"/>
                      </a:endParaRPr>
                    </a:p>
                  </a:txBody>
                  <a:tcPr marL="7620" marR="7620" marT="7620" marB="0" anchor="ctr"/>
                </a:tc>
                <a:tc>
                  <a:txBody>
                    <a:bodyPr/>
                    <a:lstStyle/>
                    <a:p>
                      <a:pPr algn="l" fontAlgn="ctr"/>
                      <a:r>
                        <a:rPr lang="tr-TR" sz="2000" u="none" strike="noStrike">
                          <a:effectLst/>
                        </a:rPr>
                        <a:t> </a:t>
                      </a:r>
                      <a:endParaRPr lang="tr-TR" sz="2000" b="0" i="0" u="none" strike="noStrike">
                        <a:solidFill>
                          <a:srgbClr val="00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3408022517"/>
                  </a:ext>
                </a:extLst>
              </a:tr>
              <a:tr h="419742">
                <a:tc>
                  <a:txBody>
                    <a:bodyPr/>
                    <a:lstStyle/>
                    <a:p>
                      <a:pPr algn="r" fontAlgn="ctr"/>
                      <a:r>
                        <a:rPr lang="tr-TR" sz="2000" b="1" u="none" strike="noStrike" dirty="0">
                          <a:solidFill>
                            <a:srgbClr val="FF0000"/>
                          </a:solidFill>
                          <a:effectLst/>
                        </a:rPr>
                        <a:t>TOPLAM PROGRAM SAYISI</a:t>
                      </a:r>
                      <a:endParaRPr lang="tr-TR" sz="2000" b="1" i="0" u="none" strike="noStrike" dirty="0">
                        <a:solidFill>
                          <a:srgbClr val="FF0000"/>
                        </a:solidFill>
                        <a:effectLst/>
                        <a:latin typeface="Times New Roman" panose="02020603050405020304" pitchFamily="18" charset="0"/>
                      </a:endParaRPr>
                    </a:p>
                  </a:txBody>
                  <a:tcPr marL="7620" marR="7620" marT="7620" marB="0" anchor="ctr"/>
                </a:tc>
                <a:tc>
                  <a:txBody>
                    <a:bodyPr/>
                    <a:lstStyle/>
                    <a:p>
                      <a:pPr algn="l" fontAlgn="ctr"/>
                      <a:r>
                        <a:rPr lang="tr-TR" sz="2000" b="1" u="none" strike="noStrike" dirty="0">
                          <a:solidFill>
                            <a:srgbClr val="FF0000"/>
                          </a:solidFill>
                          <a:effectLst/>
                        </a:rPr>
                        <a:t> </a:t>
                      </a:r>
                      <a:endParaRPr lang="tr-TR" sz="2000" b="1" i="0" u="none" strike="noStrike" dirty="0">
                        <a:solidFill>
                          <a:srgbClr val="FF0000"/>
                        </a:solidFill>
                        <a:effectLst/>
                        <a:latin typeface="Times New Roman" panose="02020603050405020304" pitchFamily="18" charset="0"/>
                      </a:endParaRPr>
                    </a:p>
                  </a:txBody>
                  <a:tcPr marL="7620" marR="7620" marT="7620" marB="0" anchor="ctr"/>
                </a:tc>
                <a:tc>
                  <a:txBody>
                    <a:bodyPr/>
                    <a:lstStyle/>
                    <a:p>
                      <a:pPr algn="l" fontAlgn="ctr"/>
                      <a:r>
                        <a:rPr lang="tr-TR" sz="2000" b="1" u="none" strike="noStrike" dirty="0">
                          <a:solidFill>
                            <a:srgbClr val="FF0000"/>
                          </a:solidFill>
                          <a:effectLst/>
                        </a:rPr>
                        <a:t> </a:t>
                      </a:r>
                      <a:endParaRPr lang="tr-TR" sz="2000" b="1" i="0" u="none" strike="noStrike" dirty="0">
                        <a:solidFill>
                          <a:srgbClr val="FF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932411017"/>
                  </a:ext>
                </a:extLst>
              </a:tr>
              <a:tr h="419742">
                <a:tc>
                  <a:txBody>
                    <a:bodyPr/>
                    <a:lstStyle/>
                    <a:p>
                      <a:pPr algn="l" fontAlgn="ctr"/>
                      <a:r>
                        <a:rPr lang="tr-TR" sz="2000" u="none" strike="noStrike" dirty="0">
                          <a:solidFill>
                            <a:srgbClr val="3333FF"/>
                          </a:solidFill>
                          <a:effectLst/>
                        </a:rPr>
                        <a:t>Öğrenci Alan Aktif Tezsiz Yüksek Lisans Programı Sayısı</a:t>
                      </a:r>
                      <a:endParaRPr lang="tr-TR" sz="2000" b="1" i="0" u="none" strike="noStrike" dirty="0">
                        <a:solidFill>
                          <a:srgbClr val="3333FF"/>
                        </a:solidFill>
                        <a:effectLst/>
                        <a:latin typeface="Times New Roman" panose="02020603050405020304" pitchFamily="18" charset="0"/>
                      </a:endParaRPr>
                    </a:p>
                  </a:txBody>
                  <a:tcPr marL="7620" marR="7620" marT="7620" marB="0" anchor="ctr"/>
                </a:tc>
                <a:tc>
                  <a:txBody>
                    <a:bodyPr/>
                    <a:lstStyle/>
                    <a:p>
                      <a:pPr algn="l" fontAlgn="ctr"/>
                      <a:r>
                        <a:rPr lang="tr-TR" sz="2000" u="none" strike="noStrike">
                          <a:effectLst/>
                        </a:rPr>
                        <a:t> </a:t>
                      </a:r>
                      <a:endParaRPr lang="tr-TR" sz="2000" b="0" i="0" u="none" strike="noStrike">
                        <a:solidFill>
                          <a:srgbClr val="000000"/>
                        </a:solidFill>
                        <a:effectLst/>
                        <a:latin typeface="Times New Roman" panose="02020603050405020304" pitchFamily="18" charset="0"/>
                      </a:endParaRPr>
                    </a:p>
                  </a:txBody>
                  <a:tcPr marL="7620" marR="7620" marT="7620" marB="0" anchor="ctr"/>
                </a:tc>
                <a:tc>
                  <a:txBody>
                    <a:bodyPr/>
                    <a:lstStyle/>
                    <a:p>
                      <a:pPr algn="l" fontAlgn="ctr"/>
                      <a:r>
                        <a:rPr lang="tr-TR" sz="2000" u="none" strike="noStrike">
                          <a:effectLst/>
                        </a:rPr>
                        <a:t> </a:t>
                      </a:r>
                      <a:endParaRPr lang="tr-TR" sz="2000" b="0" i="0" u="none" strike="noStrike">
                        <a:solidFill>
                          <a:srgbClr val="00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1457172641"/>
                  </a:ext>
                </a:extLst>
              </a:tr>
              <a:tr h="419742">
                <a:tc>
                  <a:txBody>
                    <a:bodyPr/>
                    <a:lstStyle/>
                    <a:p>
                      <a:pPr algn="l" fontAlgn="ctr"/>
                      <a:r>
                        <a:rPr lang="tr-TR" sz="2000" u="none" strike="noStrike" dirty="0">
                          <a:solidFill>
                            <a:srgbClr val="3333FF"/>
                          </a:solidFill>
                          <a:effectLst/>
                        </a:rPr>
                        <a:t>Öğrenci Alan Aktif Tezli Yüksek Lisans Programı Sayısı</a:t>
                      </a:r>
                      <a:endParaRPr lang="tr-TR" sz="2000" b="1" i="0" u="none" strike="noStrike" dirty="0">
                        <a:solidFill>
                          <a:srgbClr val="3333FF"/>
                        </a:solidFill>
                        <a:effectLst/>
                        <a:latin typeface="Times New Roman" panose="02020603050405020304" pitchFamily="18" charset="0"/>
                      </a:endParaRPr>
                    </a:p>
                  </a:txBody>
                  <a:tcPr marL="7620" marR="7620" marT="7620" marB="0" anchor="ctr"/>
                </a:tc>
                <a:tc>
                  <a:txBody>
                    <a:bodyPr/>
                    <a:lstStyle/>
                    <a:p>
                      <a:pPr algn="l" fontAlgn="ctr"/>
                      <a:r>
                        <a:rPr lang="tr-TR" sz="2000" u="none" strike="noStrike">
                          <a:effectLst/>
                        </a:rPr>
                        <a:t> </a:t>
                      </a:r>
                      <a:endParaRPr lang="tr-TR" sz="2000" b="0" i="0" u="none" strike="noStrike">
                        <a:solidFill>
                          <a:srgbClr val="000000"/>
                        </a:solidFill>
                        <a:effectLst/>
                        <a:latin typeface="Times New Roman" panose="02020603050405020304" pitchFamily="18" charset="0"/>
                      </a:endParaRPr>
                    </a:p>
                  </a:txBody>
                  <a:tcPr marL="7620" marR="7620" marT="7620" marB="0" anchor="ctr"/>
                </a:tc>
                <a:tc>
                  <a:txBody>
                    <a:bodyPr/>
                    <a:lstStyle/>
                    <a:p>
                      <a:pPr algn="l" fontAlgn="ctr"/>
                      <a:r>
                        <a:rPr lang="tr-TR" sz="2000" u="none" strike="noStrike">
                          <a:effectLst/>
                        </a:rPr>
                        <a:t> </a:t>
                      </a:r>
                      <a:endParaRPr lang="tr-TR" sz="2000" b="0" i="0" u="none" strike="noStrike">
                        <a:solidFill>
                          <a:srgbClr val="00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3898297856"/>
                  </a:ext>
                </a:extLst>
              </a:tr>
              <a:tr h="419742">
                <a:tc>
                  <a:txBody>
                    <a:bodyPr/>
                    <a:lstStyle/>
                    <a:p>
                      <a:pPr algn="l" fontAlgn="ctr"/>
                      <a:r>
                        <a:rPr lang="tr-TR" sz="2000" u="none" strike="noStrike" dirty="0">
                          <a:solidFill>
                            <a:srgbClr val="3333FF"/>
                          </a:solidFill>
                          <a:effectLst/>
                        </a:rPr>
                        <a:t>Öğrenci Alan Aktif Doktora Programı Sayısı</a:t>
                      </a:r>
                      <a:endParaRPr lang="tr-TR" sz="2000" b="1" i="0" u="none" strike="noStrike" dirty="0">
                        <a:solidFill>
                          <a:srgbClr val="3333FF"/>
                        </a:solidFill>
                        <a:effectLst/>
                        <a:latin typeface="Times New Roman" panose="02020603050405020304" pitchFamily="18" charset="0"/>
                      </a:endParaRPr>
                    </a:p>
                  </a:txBody>
                  <a:tcPr marL="7620" marR="7620" marT="7620" marB="0" anchor="ctr"/>
                </a:tc>
                <a:tc>
                  <a:txBody>
                    <a:bodyPr/>
                    <a:lstStyle/>
                    <a:p>
                      <a:pPr algn="l" fontAlgn="ctr"/>
                      <a:r>
                        <a:rPr lang="tr-TR" sz="2000" u="none" strike="noStrike">
                          <a:effectLst/>
                        </a:rPr>
                        <a:t> </a:t>
                      </a:r>
                      <a:endParaRPr lang="tr-TR" sz="2000" b="0" i="0" u="none" strike="noStrike">
                        <a:solidFill>
                          <a:srgbClr val="000000"/>
                        </a:solidFill>
                        <a:effectLst/>
                        <a:latin typeface="Times New Roman" panose="02020603050405020304" pitchFamily="18" charset="0"/>
                      </a:endParaRPr>
                    </a:p>
                  </a:txBody>
                  <a:tcPr marL="7620" marR="7620" marT="7620" marB="0" anchor="ctr"/>
                </a:tc>
                <a:tc>
                  <a:txBody>
                    <a:bodyPr/>
                    <a:lstStyle/>
                    <a:p>
                      <a:pPr algn="l" fontAlgn="ctr"/>
                      <a:r>
                        <a:rPr lang="tr-TR" sz="2000" u="none" strike="noStrike">
                          <a:effectLst/>
                        </a:rPr>
                        <a:t> </a:t>
                      </a:r>
                      <a:endParaRPr lang="tr-TR" sz="2000" b="0" i="0" u="none" strike="noStrike">
                        <a:solidFill>
                          <a:srgbClr val="00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2640238657"/>
                  </a:ext>
                </a:extLst>
              </a:tr>
              <a:tr h="419742">
                <a:tc>
                  <a:txBody>
                    <a:bodyPr/>
                    <a:lstStyle/>
                    <a:p>
                      <a:pPr algn="r" fontAlgn="ctr"/>
                      <a:r>
                        <a:rPr lang="tr-TR" sz="2000" b="1" u="none" strike="noStrike" dirty="0">
                          <a:solidFill>
                            <a:srgbClr val="FF0000"/>
                          </a:solidFill>
                          <a:effectLst/>
                        </a:rPr>
                        <a:t>ÖĞRENCİ ALAN AKTİF TOPLAM PROGRAM SAYISI</a:t>
                      </a:r>
                      <a:endParaRPr lang="tr-TR" sz="2000" b="1" i="0" u="none" strike="noStrike" dirty="0">
                        <a:solidFill>
                          <a:srgbClr val="FF0000"/>
                        </a:solidFill>
                        <a:effectLst/>
                        <a:latin typeface="Times New Roman" panose="02020603050405020304" pitchFamily="18" charset="0"/>
                      </a:endParaRPr>
                    </a:p>
                  </a:txBody>
                  <a:tcPr marL="7620" marR="7620" marT="7620" marB="0" anchor="ctr"/>
                </a:tc>
                <a:tc>
                  <a:txBody>
                    <a:bodyPr/>
                    <a:lstStyle/>
                    <a:p>
                      <a:pPr algn="l" fontAlgn="ctr"/>
                      <a:r>
                        <a:rPr lang="tr-TR" sz="2000" u="none" strike="noStrike">
                          <a:effectLst/>
                        </a:rPr>
                        <a:t> </a:t>
                      </a:r>
                      <a:endParaRPr lang="tr-TR" sz="2000" b="0" i="0" u="none" strike="noStrike">
                        <a:solidFill>
                          <a:srgbClr val="000000"/>
                        </a:solidFill>
                        <a:effectLst/>
                        <a:latin typeface="Times New Roman" panose="02020603050405020304" pitchFamily="18" charset="0"/>
                      </a:endParaRPr>
                    </a:p>
                  </a:txBody>
                  <a:tcPr marL="7620" marR="7620" marT="7620" marB="0" anchor="ctr"/>
                </a:tc>
                <a:tc>
                  <a:txBody>
                    <a:bodyPr/>
                    <a:lstStyle/>
                    <a:p>
                      <a:pPr algn="l" fontAlgn="ctr"/>
                      <a:r>
                        <a:rPr lang="tr-TR" sz="2000" u="none" strike="noStrike" dirty="0">
                          <a:effectLst/>
                        </a:rPr>
                        <a:t> </a:t>
                      </a:r>
                      <a:endParaRPr lang="tr-TR" sz="2000" b="0" i="0" u="none" strike="noStrike" dirty="0">
                        <a:solidFill>
                          <a:srgbClr val="00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570162338"/>
                  </a:ext>
                </a:extLst>
              </a:tr>
            </a:tbl>
          </a:graphicData>
        </a:graphic>
      </p:graphicFrame>
    </p:spTree>
    <p:extLst>
      <p:ext uri="{BB962C8B-B14F-4D97-AF65-F5344CB8AC3E}">
        <p14:creationId xmlns:p14="http://schemas.microsoft.com/office/powerpoint/2010/main" val="3283733253"/>
      </p:ext>
    </p:extLst>
  </p:cSld>
  <p:clrMapOvr>
    <a:masterClrMapping/>
  </p:clrMapOvr>
  <mc:AlternateContent xmlns:mc="http://schemas.openxmlformats.org/markup-compatibility/2006">
    <mc:Choice xmlns:p14="http://schemas.microsoft.com/office/powerpoint/2010/main" Requires="p14">
      <p:transition p14:dur="250">
        <p14:conveyor dir="l"/>
      </p:transition>
    </mc:Choice>
    <mc:Fallback>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Unvan 1"/>
          <p:cNvSpPr>
            <a:spLocks noGrp="1"/>
          </p:cNvSpPr>
          <p:nvPr>
            <p:ph type="title"/>
          </p:nvPr>
        </p:nvSpPr>
        <p:spPr>
          <a:xfrm>
            <a:off x="237836" y="757382"/>
            <a:ext cx="10515600" cy="544946"/>
          </a:xfrm>
        </p:spPr>
        <p:txBody>
          <a:bodyPr>
            <a:noAutofit/>
          </a:bodyPr>
          <a:lstStyle/>
          <a:p>
            <a:pPr algn="ctr"/>
            <a:r>
              <a:rPr lang="tr-TR" sz="3200" b="1" dirty="0">
                <a:solidFill>
                  <a:srgbClr val="0000CC"/>
                </a:solidFill>
              </a:rPr>
              <a:t>Lisansüstü Eğitim Programları </a:t>
            </a:r>
            <a:endParaRPr lang="tr-TR" sz="3200" dirty="0"/>
          </a:p>
        </p:txBody>
      </p:sp>
      <p:sp>
        <p:nvSpPr>
          <p:cNvPr id="4" name="Veri Yer Tutucusu 3"/>
          <p:cNvSpPr>
            <a:spLocks noGrp="1"/>
          </p:cNvSpPr>
          <p:nvPr>
            <p:ph type="dt" sz="half" idx="10"/>
          </p:nvPr>
        </p:nvSpPr>
        <p:spPr/>
        <p:txBody>
          <a:bodyPr/>
          <a:lstStyle/>
          <a:p>
            <a:fld id="{3F92B051-1742-442B-BD19-D71164AFA81D}" type="datetime1">
              <a:rPr lang="tr-TR" smtClean="0"/>
              <a:pPr/>
              <a:t>13.01.2026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27</a:t>
            </a:fld>
            <a:endParaRPr lang="tr-TR"/>
          </a:p>
        </p:txBody>
      </p:sp>
      <p:graphicFrame>
        <p:nvGraphicFramePr>
          <p:cNvPr id="6" name="Tablo 5"/>
          <p:cNvGraphicFramePr>
            <a:graphicFrameLocks noGrp="1"/>
          </p:cNvGraphicFramePr>
          <p:nvPr>
            <p:extLst>
              <p:ext uri="{D42A27DB-BD31-4B8C-83A1-F6EECF244321}">
                <p14:modId xmlns:p14="http://schemas.microsoft.com/office/powerpoint/2010/main" val="1673576650"/>
              </p:ext>
            </p:extLst>
          </p:nvPr>
        </p:nvGraphicFramePr>
        <p:xfrm>
          <a:off x="838200" y="1925968"/>
          <a:ext cx="10815783" cy="3689579"/>
        </p:xfrm>
        <a:graphic>
          <a:graphicData uri="http://schemas.openxmlformats.org/drawingml/2006/table">
            <a:tbl>
              <a:tblPr>
                <a:tableStyleId>{BDBED569-4797-4DF1-A0F4-6AAB3CD982D8}</a:tableStyleId>
              </a:tblPr>
              <a:tblGrid>
                <a:gridCol w="5467928">
                  <a:extLst>
                    <a:ext uri="{9D8B030D-6E8A-4147-A177-3AD203B41FA5}">
                      <a16:colId xmlns:a16="http://schemas.microsoft.com/office/drawing/2014/main" val="3183106496"/>
                    </a:ext>
                  </a:extLst>
                </a:gridCol>
                <a:gridCol w="2576945">
                  <a:extLst>
                    <a:ext uri="{9D8B030D-6E8A-4147-A177-3AD203B41FA5}">
                      <a16:colId xmlns:a16="http://schemas.microsoft.com/office/drawing/2014/main" val="1042989349"/>
                    </a:ext>
                  </a:extLst>
                </a:gridCol>
                <a:gridCol w="1588655">
                  <a:extLst>
                    <a:ext uri="{9D8B030D-6E8A-4147-A177-3AD203B41FA5}">
                      <a16:colId xmlns:a16="http://schemas.microsoft.com/office/drawing/2014/main" val="120683918"/>
                    </a:ext>
                  </a:extLst>
                </a:gridCol>
                <a:gridCol w="1182255">
                  <a:extLst>
                    <a:ext uri="{9D8B030D-6E8A-4147-A177-3AD203B41FA5}">
                      <a16:colId xmlns:a16="http://schemas.microsoft.com/office/drawing/2014/main" val="1457558266"/>
                    </a:ext>
                  </a:extLst>
                </a:gridCol>
              </a:tblGrid>
              <a:tr h="290703">
                <a:tc rowSpan="2">
                  <a:txBody>
                    <a:bodyPr/>
                    <a:lstStyle/>
                    <a:p>
                      <a:pPr algn="ctr" rtl="0" fontAlgn="ctr"/>
                      <a:r>
                        <a:rPr lang="tr-TR" sz="1800" b="1" u="none" strike="noStrike" dirty="0">
                          <a:solidFill>
                            <a:srgbClr val="FF0000"/>
                          </a:solidFill>
                          <a:effectLst/>
                        </a:rPr>
                        <a:t>Ana Bilim - Sanat Dalı/ Program Adı*</a:t>
                      </a:r>
                      <a:endParaRPr lang="tr-TR" sz="1800" b="1" i="0" u="none" strike="noStrike" dirty="0">
                        <a:solidFill>
                          <a:srgbClr val="FF0000"/>
                        </a:solidFill>
                        <a:effectLst/>
                        <a:latin typeface="Calibri" panose="020F0502020204030204" pitchFamily="34" charset="0"/>
                      </a:endParaRPr>
                    </a:p>
                  </a:txBody>
                  <a:tcPr marL="7620" marR="7620" marT="7620" marB="0" anchor="ctr"/>
                </a:tc>
                <a:tc gridSpan="3">
                  <a:txBody>
                    <a:bodyPr/>
                    <a:lstStyle/>
                    <a:p>
                      <a:pPr algn="ctr" fontAlgn="ctr"/>
                      <a:r>
                        <a:rPr lang="tr-TR" sz="1800" b="1" i="0" u="none" strike="noStrike" dirty="0">
                          <a:solidFill>
                            <a:srgbClr val="FF0000"/>
                          </a:solidFill>
                          <a:effectLst/>
                          <a:latin typeface="Calibri" panose="020F0502020204030204" pitchFamily="34" charset="0"/>
                        </a:rPr>
                        <a:t>Program Türü </a:t>
                      </a:r>
                      <a:r>
                        <a:rPr lang="tr-TR" sz="1400" b="1" i="1" u="none" strike="noStrike" dirty="0">
                          <a:solidFill>
                            <a:srgbClr val="3333FF"/>
                          </a:solidFill>
                          <a:effectLst/>
                          <a:latin typeface="Calibri" panose="020F0502020204030204" pitchFamily="34" charset="0"/>
                        </a:rPr>
                        <a:t>(Lütfen uygun olan işaretleyiniz) </a:t>
                      </a:r>
                    </a:p>
                  </a:txBody>
                  <a:tcPr marL="7620" marR="7620" marT="7620" marB="0" anchor="ctr"/>
                </a:tc>
                <a:tc hMerge="1">
                  <a:txBody>
                    <a:bodyPr/>
                    <a:lstStyle/>
                    <a:p>
                      <a:pPr algn="ctr" fontAlgn="ctr"/>
                      <a:endParaRPr lang="tr-TR" sz="1800" b="1" i="0" u="none" strike="noStrike" dirty="0">
                        <a:solidFill>
                          <a:srgbClr val="FF0000"/>
                        </a:solidFill>
                        <a:effectLst/>
                        <a:latin typeface="Calibri" panose="020F0502020204030204" pitchFamily="34" charset="0"/>
                      </a:endParaRPr>
                    </a:p>
                  </a:txBody>
                  <a:tcPr marL="7620" marR="7620" marT="7620" marB="0" anchor="ctr"/>
                </a:tc>
                <a:tc hMerge="1">
                  <a:txBody>
                    <a:bodyPr/>
                    <a:lstStyle/>
                    <a:p>
                      <a:pPr algn="ctr" fontAlgn="ctr"/>
                      <a:endParaRPr lang="tr-TR" sz="1800" b="1" i="0" u="none" strike="noStrike" dirty="0">
                        <a:solidFill>
                          <a:srgbClr val="FF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385811164"/>
                  </a:ext>
                </a:extLst>
              </a:tr>
              <a:tr h="315504">
                <a:tc vMerge="1">
                  <a:txBody>
                    <a:bodyPr/>
                    <a:lstStyle/>
                    <a:p>
                      <a:endParaRPr lang="tr-TR"/>
                    </a:p>
                  </a:txBody>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400" b="1" u="none" strike="noStrike" dirty="0">
                          <a:solidFill>
                            <a:srgbClr val="FF0000"/>
                          </a:solidFill>
                          <a:effectLst/>
                        </a:rPr>
                        <a:t>Tezsiz Yüksek Lisans</a:t>
                      </a:r>
                      <a:endParaRPr lang="tr-TR" sz="1400" b="1" i="0" u="none" strike="noStrike" dirty="0">
                        <a:solidFill>
                          <a:srgbClr val="FF0000"/>
                        </a:solidFill>
                        <a:effectLst/>
                        <a:latin typeface="Calibri" panose="020F0502020204030204" pitchFamily="34" charset="0"/>
                      </a:endParaRPr>
                    </a:p>
                  </a:txBody>
                  <a:tcPr marL="7620" marR="7620" marT="762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400" b="1" u="none" strike="noStrike" dirty="0">
                          <a:solidFill>
                            <a:srgbClr val="FF0000"/>
                          </a:solidFill>
                          <a:effectLst/>
                        </a:rPr>
                        <a:t>Tezli Yüksek Lisans</a:t>
                      </a:r>
                      <a:endParaRPr lang="tr-TR" sz="1400" b="1" i="0" u="none" strike="noStrike" dirty="0">
                        <a:solidFill>
                          <a:srgbClr val="FF0000"/>
                        </a:solidFill>
                        <a:effectLst/>
                        <a:latin typeface="Calibri" panose="020F0502020204030204" pitchFamily="34" charset="0"/>
                      </a:endParaRPr>
                    </a:p>
                  </a:txBody>
                  <a:tcPr marL="7620" marR="7620" marT="762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400" b="1" u="none" strike="noStrike" dirty="0">
                          <a:solidFill>
                            <a:srgbClr val="FF0000"/>
                          </a:solidFill>
                          <a:effectLst/>
                        </a:rPr>
                        <a:t>Doktora</a:t>
                      </a:r>
                      <a:endParaRPr lang="tr-TR" sz="1400" b="1" i="0" u="none" strike="noStrike" dirty="0">
                        <a:solidFill>
                          <a:srgbClr val="FF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887331155"/>
                  </a:ext>
                </a:extLst>
              </a:tr>
              <a:tr h="332864">
                <a:tc>
                  <a:txBody>
                    <a:bodyPr/>
                    <a:lstStyle/>
                    <a:p>
                      <a:pPr algn="l" fontAlgn="ctr"/>
                      <a:r>
                        <a:rPr lang="tr-TR" sz="1800" u="none" strike="noStrike" dirty="0">
                          <a:effectLst/>
                        </a:rPr>
                        <a:t> </a:t>
                      </a:r>
                      <a:endParaRPr lang="tr-TR" sz="1800" b="0" i="0" u="none" strike="noStrike" dirty="0">
                        <a:solidFill>
                          <a:srgbClr val="000000"/>
                        </a:solidFill>
                        <a:effectLst/>
                        <a:latin typeface="Arial" panose="020B0604020202020204" pitchFamily="34" charset="0"/>
                      </a:endParaRPr>
                    </a:p>
                  </a:txBody>
                  <a:tcPr marL="7620" marR="7620" marT="7620" marB="0" anchor="ctr"/>
                </a:tc>
                <a:tc>
                  <a:txBody>
                    <a:bodyPr/>
                    <a:lstStyle/>
                    <a:p>
                      <a:pPr algn="l" rtl="0" fontAlgn="ctr"/>
                      <a:r>
                        <a:rPr lang="tr-TR" sz="1100" u="none" strike="noStrike" dirty="0">
                          <a:effectLst/>
                        </a:rPr>
                        <a:t> </a:t>
                      </a:r>
                      <a:endParaRPr lang="tr-TR"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ctr"/>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24654307"/>
                  </a:ext>
                </a:extLst>
              </a:tr>
              <a:tr h="332864">
                <a:tc>
                  <a:txBody>
                    <a:bodyPr/>
                    <a:lstStyle/>
                    <a:p>
                      <a:pPr algn="l" fontAlgn="ctr"/>
                      <a:r>
                        <a:rPr lang="tr-TR" sz="1800" u="none" strike="noStrike">
                          <a:effectLst/>
                        </a:rPr>
                        <a:t> </a:t>
                      </a:r>
                      <a:endParaRPr lang="tr-TR" sz="1800" b="0" i="0" u="none" strike="noStrike">
                        <a:solidFill>
                          <a:srgbClr val="000000"/>
                        </a:solidFill>
                        <a:effectLst/>
                        <a:latin typeface="Arial" panose="020B0604020202020204" pitchFamily="34" charset="0"/>
                      </a:endParaRPr>
                    </a:p>
                  </a:txBody>
                  <a:tcPr marL="7620" marR="7620" marT="7620" marB="0" anchor="ctr"/>
                </a:tc>
                <a:tc>
                  <a:txBody>
                    <a:bodyPr/>
                    <a:lstStyle/>
                    <a:p>
                      <a:pPr algn="l" rtl="0" fontAlgn="ctr"/>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tr-TR" sz="1100" u="none" strike="noStrike" dirty="0">
                          <a:effectLst/>
                        </a:rPr>
                        <a:t> </a:t>
                      </a:r>
                      <a:endParaRPr lang="tr-TR"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ctr"/>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070963116"/>
                  </a:ext>
                </a:extLst>
              </a:tr>
              <a:tr h="332864">
                <a:tc>
                  <a:txBody>
                    <a:bodyPr/>
                    <a:lstStyle/>
                    <a:p>
                      <a:pPr algn="l" fontAlgn="ctr"/>
                      <a:r>
                        <a:rPr lang="tr-TR" sz="1800" u="none" strike="noStrike" dirty="0">
                          <a:effectLst/>
                        </a:rPr>
                        <a:t> </a:t>
                      </a:r>
                      <a:endParaRPr lang="tr-TR" sz="1800" b="0" i="0" u="none" strike="noStrike" dirty="0">
                        <a:solidFill>
                          <a:srgbClr val="000000"/>
                        </a:solidFill>
                        <a:effectLst/>
                        <a:latin typeface="Arial" panose="020B0604020202020204" pitchFamily="34" charset="0"/>
                      </a:endParaRPr>
                    </a:p>
                  </a:txBody>
                  <a:tcPr marL="7620" marR="7620" marT="7620" marB="0" anchor="ctr"/>
                </a:tc>
                <a:tc>
                  <a:txBody>
                    <a:bodyPr/>
                    <a:lstStyle/>
                    <a:p>
                      <a:pPr algn="l" rtl="0" fontAlgn="ctr"/>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897307841"/>
                  </a:ext>
                </a:extLst>
              </a:tr>
              <a:tr h="332864">
                <a:tc>
                  <a:txBody>
                    <a:bodyPr/>
                    <a:lstStyle/>
                    <a:p>
                      <a:pPr algn="l" fontAlgn="ctr"/>
                      <a:r>
                        <a:rPr lang="tr-TR" sz="1800" u="none" strike="noStrike">
                          <a:effectLst/>
                        </a:rPr>
                        <a:t> </a:t>
                      </a:r>
                      <a:endParaRPr lang="tr-TR" sz="1800" b="0" i="0" u="none" strike="noStrike">
                        <a:solidFill>
                          <a:srgbClr val="000000"/>
                        </a:solidFill>
                        <a:effectLst/>
                        <a:latin typeface="Arial" panose="020B0604020202020204" pitchFamily="34" charset="0"/>
                      </a:endParaRPr>
                    </a:p>
                  </a:txBody>
                  <a:tcPr marL="7620" marR="7620" marT="7620" marB="0" anchor="ctr"/>
                </a:tc>
                <a:tc>
                  <a:txBody>
                    <a:bodyPr/>
                    <a:lstStyle/>
                    <a:p>
                      <a:pPr algn="l" rtl="0" fontAlgn="ctr"/>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4243074042"/>
                  </a:ext>
                </a:extLst>
              </a:tr>
              <a:tr h="332864">
                <a:tc>
                  <a:txBody>
                    <a:bodyPr/>
                    <a:lstStyle/>
                    <a:p>
                      <a:pPr algn="l" fontAlgn="ctr"/>
                      <a:r>
                        <a:rPr lang="tr-TR" sz="1800" u="none" strike="noStrike">
                          <a:effectLst/>
                        </a:rPr>
                        <a:t> </a:t>
                      </a:r>
                      <a:endParaRPr lang="tr-TR" sz="1800" b="0" i="0" u="none" strike="noStrike">
                        <a:solidFill>
                          <a:srgbClr val="000000"/>
                        </a:solidFill>
                        <a:effectLst/>
                        <a:latin typeface="Arial" panose="020B0604020202020204" pitchFamily="34" charset="0"/>
                      </a:endParaRPr>
                    </a:p>
                  </a:txBody>
                  <a:tcPr marL="7620" marR="7620" marT="7620" marB="0" anchor="ctr"/>
                </a:tc>
                <a:tc>
                  <a:txBody>
                    <a:bodyPr/>
                    <a:lstStyle/>
                    <a:p>
                      <a:pPr algn="l" rtl="0" fontAlgn="ctr"/>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555711533"/>
                  </a:ext>
                </a:extLst>
              </a:tr>
              <a:tr h="332864">
                <a:tc>
                  <a:txBody>
                    <a:bodyPr/>
                    <a:lstStyle/>
                    <a:p>
                      <a:pPr algn="l" fontAlgn="ctr"/>
                      <a:r>
                        <a:rPr lang="tr-TR" sz="1800" u="none" strike="noStrike">
                          <a:effectLst/>
                        </a:rPr>
                        <a:t> </a:t>
                      </a:r>
                      <a:endParaRPr lang="tr-TR" sz="1800" b="0" i="0" u="none" strike="noStrike">
                        <a:solidFill>
                          <a:srgbClr val="000000"/>
                        </a:solidFill>
                        <a:effectLst/>
                        <a:latin typeface="Arial" panose="020B0604020202020204" pitchFamily="34" charset="0"/>
                      </a:endParaRPr>
                    </a:p>
                  </a:txBody>
                  <a:tcPr marL="7620" marR="7620" marT="7620" marB="0" anchor="ctr"/>
                </a:tc>
                <a:tc>
                  <a:txBody>
                    <a:bodyPr/>
                    <a:lstStyle/>
                    <a:p>
                      <a:pPr algn="l" rtl="0" fontAlgn="ctr"/>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966196911"/>
                  </a:ext>
                </a:extLst>
              </a:tr>
              <a:tr h="332864">
                <a:tc>
                  <a:txBody>
                    <a:bodyPr/>
                    <a:lstStyle/>
                    <a:p>
                      <a:pPr algn="l" fontAlgn="ctr"/>
                      <a:r>
                        <a:rPr lang="tr-TR" sz="1800" u="none" strike="noStrike">
                          <a:effectLst/>
                        </a:rPr>
                        <a:t> </a:t>
                      </a:r>
                      <a:endParaRPr lang="tr-TR" sz="1800" b="0" i="0" u="none" strike="noStrike">
                        <a:solidFill>
                          <a:srgbClr val="000000"/>
                        </a:solidFill>
                        <a:effectLst/>
                        <a:latin typeface="Arial" panose="020B0604020202020204" pitchFamily="34" charset="0"/>
                      </a:endParaRPr>
                    </a:p>
                  </a:txBody>
                  <a:tcPr marL="7620" marR="7620" marT="7620" marB="0" anchor="ctr"/>
                </a:tc>
                <a:tc>
                  <a:txBody>
                    <a:bodyPr/>
                    <a:lstStyle/>
                    <a:p>
                      <a:pPr algn="l" rtl="0" fontAlgn="ctr"/>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807781935"/>
                  </a:ext>
                </a:extLst>
              </a:tr>
              <a:tr h="332864">
                <a:tc>
                  <a:txBody>
                    <a:bodyPr/>
                    <a:lstStyle/>
                    <a:p>
                      <a:pPr algn="l" fontAlgn="ctr"/>
                      <a:r>
                        <a:rPr lang="tr-TR" sz="1800" u="none" strike="noStrike" dirty="0">
                          <a:effectLst/>
                        </a:rPr>
                        <a:t> </a:t>
                      </a:r>
                      <a:endParaRPr lang="tr-TR" sz="1800" b="0" i="0" u="none" strike="noStrike" dirty="0">
                        <a:solidFill>
                          <a:srgbClr val="000000"/>
                        </a:solidFill>
                        <a:effectLst/>
                        <a:latin typeface="Arial" panose="020B0604020202020204" pitchFamily="34" charset="0"/>
                      </a:endParaRPr>
                    </a:p>
                  </a:txBody>
                  <a:tcPr marL="7620" marR="7620" marT="7620" marB="0" anchor="ctr"/>
                </a:tc>
                <a:tc>
                  <a:txBody>
                    <a:bodyPr/>
                    <a:lstStyle/>
                    <a:p>
                      <a:pPr algn="r" rtl="0" fontAlgn="ctr"/>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213256994"/>
                  </a:ext>
                </a:extLst>
              </a:tr>
              <a:tr h="210230">
                <a:tc>
                  <a:txBody>
                    <a:bodyPr/>
                    <a:lstStyle/>
                    <a:p>
                      <a:pPr algn="l" fontAlgn="b"/>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126582198"/>
                  </a:ext>
                </a:extLst>
              </a:tr>
              <a:tr h="210230">
                <a:tc>
                  <a:txBody>
                    <a:bodyPr/>
                    <a:lstStyle/>
                    <a:p>
                      <a:pPr algn="l" fontAlgn="b"/>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tr-TR" sz="1100" u="none" strike="noStrike" dirty="0">
                          <a:effectLst/>
                        </a:rPr>
                        <a:t> </a:t>
                      </a:r>
                      <a:endParaRPr lang="tr-TR"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481847845"/>
                  </a:ext>
                </a:extLst>
              </a:tr>
            </a:tbl>
          </a:graphicData>
        </a:graphic>
      </p:graphicFrame>
      <p:sp>
        <p:nvSpPr>
          <p:cNvPr id="7" name="Metin kutusu 6"/>
          <p:cNvSpPr txBox="1"/>
          <p:nvPr/>
        </p:nvSpPr>
        <p:spPr>
          <a:xfrm>
            <a:off x="439616" y="5946161"/>
            <a:ext cx="7751911" cy="307777"/>
          </a:xfrm>
          <a:prstGeom prst="rect">
            <a:avLst/>
          </a:prstGeom>
          <a:noFill/>
        </p:spPr>
        <p:txBody>
          <a:bodyPr wrap="square" rtlCol="0">
            <a:spAutoFit/>
          </a:bodyPr>
          <a:lstStyle/>
          <a:p>
            <a:r>
              <a:rPr lang="tr-TR" sz="1400" b="1" i="1" dirty="0">
                <a:solidFill>
                  <a:srgbClr val="C00000"/>
                </a:solidFill>
              </a:rPr>
              <a:t>*Bölüm ve Ana Bilim - Sanat Dalı/ Program sayısı kadar satır ekleyiniz. </a:t>
            </a:r>
          </a:p>
        </p:txBody>
      </p:sp>
    </p:spTree>
    <p:extLst>
      <p:ext uri="{BB962C8B-B14F-4D97-AF65-F5344CB8AC3E}">
        <p14:creationId xmlns:p14="http://schemas.microsoft.com/office/powerpoint/2010/main" val="4048753191"/>
      </p:ext>
    </p:extLst>
  </p:cSld>
  <p:clrMapOvr>
    <a:masterClrMapping/>
  </p:clrMapOvr>
  <mc:AlternateContent xmlns:mc="http://schemas.openxmlformats.org/markup-compatibility/2006">
    <mc:Choice xmlns:p14="http://schemas.microsoft.com/office/powerpoint/2010/main" Requires="p14">
      <p:transition p14:dur="250">
        <p14:conveyor dir="l"/>
      </p:transition>
    </mc:Choice>
    <mc:Fallback>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FD53C36-2E1B-F579-2770-A02BE2450C58}"/>
              </a:ext>
            </a:extLst>
          </p:cNvPr>
          <p:cNvSpPr>
            <a:spLocks noGrp="1"/>
          </p:cNvSpPr>
          <p:nvPr>
            <p:ph type="title"/>
          </p:nvPr>
        </p:nvSpPr>
        <p:spPr>
          <a:xfrm>
            <a:off x="663035" y="882333"/>
            <a:ext cx="11031196" cy="512358"/>
          </a:xfrm>
        </p:spPr>
        <p:txBody>
          <a:bodyPr>
            <a:noAutofit/>
          </a:bodyPr>
          <a:lstStyle/>
          <a:p>
            <a:pPr algn="ctr"/>
            <a:r>
              <a:rPr lang="tr-TR" sz="2800" b="1" dirty="0">
                <a:solidFill>
                  <a:srgbClr val="FF0000"/>
                </a:solidFill>
                <a:latin typeface="Calibri" pitchFamily="34" charset="0"/>
                <a:cs typeface="Calibri" pitchFamily="34" charset="0"/>
              </a:rPr>
              <a:t>ÖĞRENCİ </a:t>
            </a:r>
            <a:r>
              <a:rPr lang="tr-TR" sz="2800" b="1" dirty="0">
                <a:solidFill>
                  <a:srgbClr val="FF0000"/>
                </a:solidFill>
                <a:cs typeface="Calibri" pitchFamily="34" charset="0"/>
              </a:rPr>
              <a:t>SAYISI</a:t>
            </a:r>
            <a:endParaRPr lang="tr-TR" sz="2800" dirty="0">
              <a:solidFill>
                <a:srgbClr val="FF0000"/>
              </a:solidFill>
            </a:endParaRPr>
          </a:p>
        </p:txBody>
      </p:sp>
      <p:sp>
        <p:nvSpPr>
          <p:cNvPr id="7" name="Veri Yer Tutucusu 6"/>
          <p:cNvSpPr>
            <a:spLocks noGrp="1"/>
          </p:cNvSpPr>
          <p:nvPr>
            <p:ph type="dt" sz="half" idx="10"/>
          </p:nvPr>
        </p:nvSpPr>
        <p:spPr/>
        <p:txBody>
          <a:bodyPr/>
          <a:lstStyle/>
          <a:p>
            <a:fld id="{E89BDB40-2604-4DE2-BEE6-BBE360735621}" type="datetime1">
              <a:rPr lang="tr-TR" smtClean="0"/>
              <a:pPr/>
              <a:t>13.01.2026</a:t>
            </a:fld>
            <a:endParaRPr lang="tr-TR"/>
          </a:p>
        </p:txBody>
      </p:sp>
      <p:sp>
        <p:nvSpPr>
          <p:cNvPr id="8" name="Slayt Numarası Yer Tutucusu 7"/>
          <p:cNvSpPr>
            <a:spLocks noGrp="1"/>
          </p:cNvSpPr>
          <p:nvPr>
            <p:ph type="sldNum" sz="quarter" idx="12"/>
          </p:nvPr>
        </p:nvSpPr>
        <p:spPr/>
        <p:txBody>
          <a:bodyPr/>
          <a:lstStyle/>
          <a:p>
            <a:fld id="{15D42E69-0B45-4D6A-BDA9-8F9042B0111B}" type="slidenum">
              <a:rPr lang="tr-TR" smtClean="0"/>
              <a:pPr/>
              <a:t>28</a:t>
            </a:fld>
            <a:endParaRPr lang="tr-TR"/>
          </a:p>
        </p:txBody>
      </p:sp>
      <p:graphicFrame>
        <p:nvGraphicFramePr>
          <p:cNvPr id="3" name="Tablo 2"/>
          <p:cNvGraphicFramePr>
            <a:graphicFrameLocks noGrp="1"/>
          </p:cNvGraphicFramePr>
          <p:nvPr>
            <p:extLst>
              <p:ext uri="{D42A27DB-BD31-4B8C-83A1-F6EECF244321}">
                <p14:modId xmlns:p14="http://schemas.microsoft.com/office/powerpoint/2010/main" val="3685554311"/>
              </p:ext>
            </p:extLst>
          </p:nvPr>
        </p:nvGraphicFramePr>
        <p:xfrm>
          <a:off x="419738" y="1908314"/>
          <a:ext cx="11407827" cy="1958215"/>
        </p:xfrm>
        <a:graphic>
          <a:graphicData uri="http://schemas.openxmlformats.org/drawingml/2006/table">
            <a:tbl>
              <a:tblPr>
                <a:tableStyleId>{BDBED569-4797-4DF1-A0F4-6AAB3CD982D8}</a:tableStyleId>
              </a:tblPr>
              <a:tblGrid>
                <a:gridCol w="2949627">
                  <a:extLst>
                    <a:ext uri="{9D8B030D-6E8A-4147-A177-3AD203B41FA5}">
                      <a16:colId xmlns:a16="http://schemas.microsoft.com/office/drawing/2014/main" val="219597888"/>
                    </a:ext>
                  </a:extLst>
                </a:gridCol>
                <a:gridCol w="3532260">
                  <a:extLst>
                    <a:ext uri="{9D8B030D-6E8A-4147-A177-3AD203B41FA5}">
                      <a16:colId xmlns:a16="http://schemas.microsoft.com/office/drawing/2014/main" val="4031943182"/>
                    </a:ext>
                  </a:extLst>
                </a:gridCol>
                <a:gridCol w="2526388">
                  <a:extLst>
                    <a:ext uri="{9D8B030D-6E8A-4147-A177-3AD203B41FA5}">
                      <a16:colId xmlns:a16="http://schemas.microsoft.com/office/drawing/2014/main" val="439096765"/>
                    </a:ext>
                  </a:extLst>
                </a:gridCol>
                <a:gridCol w="2399552">
                  <a:extLst>
                    <a:ext uri="{9D8B030D-6E8A-4147-A177-3AD203B41FA5}">
                      <a16:colId xmlns:a16="http://schemas.microsoft.com/office/drawing/2014/main" val="3479568610"/>
                    </a:ext>
                  </a:extLst>
                </a:gridCol>
              </a:tblGrid>
              <a:tr h="511247">
                <a:tc>
                  <a:txBody>
                    <a:bodyPr/>
                    <a:lstStyle/>
                    <a:p>
                      <a:pPr algn="ctr">
                        <a:lnSpc>
                          <a:spcPct val="107000"/>
                        </a:lnSpc>
                        <a:spcAft>
                          <a:spcPts val="0"/>
                        </a:spcAft>
                      </a:pPr>
                      <a:r>
                        <a:rPr lang="tr-TR" sz="1800" b="1" dirty="0">
                          <a:solidFill>
                            <a:srgbClr val="FF0000"/>
                          </a:solidFill>
                          <a:effectLst/>
                        </a:rPr>
                        <a:t>Bölüm Adı*</a:t>
                      </a:r>
                      <a:endParaRPr lang="tr-TR"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10" marR="3810" marT="3810" marB="0" anchor="ctr"/>
                </a:tc>
                <a:tc>
                  <a:txBody>
                    <a:bodyPr/>
                    <a:lstStyle/>
                    <a:p>
                      <a:pPr algn="ctr">
                        <a:lnSpc>
                          <a:spcPct val="107000"/>
                        </a:lnSpc>
                        <a:spcAft>
                          <a:spcPts val="0"/>
                        </a:spcAft>
                      </a:pPr>
                      <a:r>
                        <a:rPr lang="tr-TR" sz="1800" b="1" dirty="0">
                          <a:solidFill>
                            <a:srgbClr val="FF0000"/>
                          </a:solidFill>
                          <a:effectLst/>
                        </a:rPr>
                        <a:t>Ana Bilim - Sanat Dalı/ Program Adı*</a:t>
                      </a:r>
                      <a:endParaRPr lang="tr-TR"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solidFill>
                            <a:srgbClr val="FF0000"/>
                          </a:solidFill>
                          <a:effectLst/>
                        </a:rPr>
                        <a:t>2024 (Güz Dönemi)</a:t>
                      </a:r>
                      <a:endParaRPr lang="tr-TR"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10" marR="3810" marT="3810" marB="0" anchor="ctr"/>
                </a:tc>
                <a:tc>
                  <a:txBody>
                    <a:bodyPr/>
                    <a:lstStyle/>
                    <a:p>
                      <a:pPr algn="ctr">
                        <a:lnSpc>
                          <a:spcPct val="107000"/>
                        </a:lnSpc>
                        <a:spcAft>
                          <a:spcPts val="0"/>
                        </a:spcAft>
                      </a:pPr>
                      <a:r>
                        <a:rPr lang="tr-TR" sz="1800" b="1" dirty="0">
                          <a:solidFill>
                            <a:srgbClr val="FF0000"/>
                          </a:solidFill>
                          <a:effectLst/>
                        </a:rPr>
                        <a:t>2025 (Güz Dönemi)</a:t>
                      </a:r>
                      <a:endParaRPr lang="tr-TR"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155395528"/>
                  </a:ext>
                </a:extLst>
              </a:tr>
              <a:tr h="361742">
                <a:tc rowSpan="2">
                  <a:txBody>
                    <a:bodyPr/>
                    <a:lstStyle/>
                    <a:p>
                      <a:pPr>
                        <a:lnSpc>
                          <a:spcPct val="107000"/>
                        </a:lnSpc>
                      </a:pPr>
                      <a:r>
                        <a:rPr lang="tr-TR" sz="1200" b="1" dirty="0">
                          <a:solidFill>
                            <a:srgbClr val="C00000"/>
                          </a:solidFill>
                          <a:effectLst/>
                          <a:latin typeface="+mn-lt"/>
                          <a:cs typeface="Times New Roman" panose="02020603050405020304" pitchFamily="18" charset="0"/>
                        </a:rPr>
                        <a:t>MÜLKİYET KORUMA VE GÜVENLİK </a:t>
                      </a:r>
                    </a:p>
                  </a:txBody>
                  <a:tcPr marL="3810" marR="3810" marT="3810" marB="0" anchor="ctr"/>
                </a:tc>
                <a:tc>
                  <a:txBody>
                    <a:bodyPr/>
                    <a:lstStyle/>
                    <a:p>
                      <a:pPr>
                        <a:lnSpc>
                          <a:spcPct val="107000"/>
                        </a:lnSpc>
                        <a:spcAft>
                          <a:spcPts val="800"/>
                        </a:spcAft>
                      </a:pPr>
                      <a:r>
                        <a:rPr lang="tr-TR" sz="1200" b="1" dirty="0">
                          <a:solidFill>
                            <a:srgbClr val="0066FF"/>
                          </a:solidFill>
                          <a:effectLst/>
                          <a:latin typeface="+mn-lt"/>
                        </a:rPr>
                        <a:t> SİVİL SAVUNMA VE İTFAİYECİLİK</a:t>
                      </a:r>
                      <a:endParaRPr lang="tr-TR" sz="1200" b="1" dirty="0">
                        <a:solidFill>
                          <a:srgbClr val="0066FF"/>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pPr>
                      <a:r>
                        <a:rPr lang="tr-TR" sz="2000" b="1" dirty="0">
                          <a:effectLst/>
                          <a:latin typeface="+mn-lt"/>
                          <a:cs typeface="Times New Roman" panose="02020603050405020304" pitchFamily="18" charset="0"/>
                        </a:rPr>
                        <a:t>84</a:t>
                      </a:r>
                    </a:p>
                  </a:txBody>
                  <a:tcPr marL="3810" marR="3810" marT="3810" marB="0" anchor="ctr"/>
                </a:tc>
                <a:tc>
                  <a:txBody>
                    <a:bodyPr/>
                    <a:lstStyle/>
                    <a:p>
                      <a:pPr algn="ctr">
                        <a:lnSpc>
                          <a:spcPct val="107000"/>
                        </a:lnSpc>
                        <a:spcAft>
                          <a:spcPts val="0"/>
                        </a:spcAft>
                      </a:pPr>
                      <a:r>
                        <a:rPr lang="tr-TR" sz="2000" b="1" dirty="0">
                          <a:effectLst/>
                          <a:latin typeface="+mn-lt"/>
                        </a:rPr>
                        <a:t>84 </a:t>
                      </a:r>
                      <a:endParaRPr lang="tr-TR" sz="2000" b="1"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19888072"/>
                  </a:ext>
                </a:extLst>
              </a:tr>
              <a:tr h="361742">
                <a:tc vMerge="1">
                  <a:txBody>
                    <a:bodyPr/>
                    <a:lstStyle/>
                    <a:p>
                      <a:endParaRPr dirty="0"/>
                    </a:p>
                  </a:txBody>
                  <a:tcPr marL="3810" marR="3810" marT="3810" marB="0" anchor="ctr"/>
                </a:tc>
                <a:tc>
                  <a:txBody>
                    <a:bodyPr/>
                    <a:lstStyle/>
                    <a:p>
                      <a:pPr>
                        <a:lnSpc>
                          <a:spcPct val="107000"/>
                        </a:lnSpc>
                        <a:spcAft>
                          <a:spcPts val="800"/>
                        </a:spcAft>
                      </a:pPr>
                      <a:r>
                        <a:rPr lang="tr-TR" sz="1200" b="1" dirty="0">
                          <a:solidFill>
                            <a:srgbClr val="0066FF"/>
                          </a:solidFill>
                          <a:effectLst/>
                          <a:latin typeface="+mn-lt"/>
                        </a:rPr>
                        <a:t> ACİL DURUM VE AFET YÖNETİMİ</a:t>
                      </a:r>
                      <a:endParaRPr lang="tr-TR" sz="1200" b="1" dirty="0">
                        <a:solidFill>
                          <a:srgbClr val="0066FF"/>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pPr>
                      <a:r>
                        <a:rPr lang="tr-TR" sz="2000" b="1" dirty="0">
                          <a:effectLst/>
                          <a:latin typeface="+mn-lt"/>
                          <a:cs typeface="Times New Roman" panose="02020603050405020304" pitchFamily="18" charset="0"/>
                        </a:rPr>
                        <a:t>64</a:t>
                      </a:r>
                    </a:p>
                  </a:txBody>
                  <a:tcPr marL="3810" marR="3810" marT="3810" marB="0" anchor="ctr"/>
                </a:tc>
                <a:tc>
                  <a:txBody>
                    <a:bodyPr/>
                    <a:lstStyle/>
                    <a:p>
                      <a:pPr algn="ctr">
                        <a:lnSpc>
                          <a:spcPct val="107000"/>
                        </a:lnSpc>
                        <a:spcAft>
                          <a:spcPts val="0"/>
                        </a:spcAft>
                      </a:pPr>
                      <a:r>
                        <a:rPr lang="tr-TR" sz="2000" b="1" dirty="0">
                          <a:effectLst/>
                          <a:latin typeface="+mn-lt"/>
                        </a:rPr>
                        <a:t>74</a:t>
                      </a:r>
                      <a:endParaRPr lang="tr-TR" sz="2000" b="1"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975197973"/>
                  </a:ext>
                </a:extLst>
              </a:tr>
              <a:tr h="361742">
                <a:tc>
                  <a:txBody>
                    <a:bodyPr/>
                    <a:lstStyle/>
                    <a:p>
                      <a:pPr>
                        <a:lnSpc>
                          <a:spcPct val="107000"/>
                        </a:lnSpc>
                      </a:pPr>
                      <a:r>
                        <a:rPr lang="tr-TR" sz="1200" b="1" dirty="0">
                          <a:solidFill>
                            <a:srgbClr val="C00000"/>
                          </a:solidFill>
                          <a:effectLst/>
                          <a:latin typeface="+mn-lt"/>
                          <a:cs typeface="Times New Roman" panose="02020603050405020304" pitchFamily="18" charset="0"/>
                        </a:rPr>
                        <a:t>HUKUK</a:t>
                      </a:r>
                    </a:p>
                  </a:txBody>
                  <a:tcPr marL="3810" marR="3810" marT="3810" marB="0" anchor="ctr"/>
                </a:tc>
                <a:tc>
                  <a:txBody>
                    <a:bodyPr/>
                    <a:lstStyle/>
                    <a:p>
                      <a:pPr>
                        <a:lnSpc>
                          <a:spcPct val="107000"/>
                        </a:lnSpc>
                        <a:spcAft>
                          <a:spcPts val="800"/>
                        </a:spcAft>
                      </a:pPr>
                      <a:r>
                        <a:rPr lang="tr-TR" sz="1200" b="1" dirty="0">
                          <a:solidFill>
                            <a:srgbClr val="0066FF"/>
                          </a:solidFill>
                          <a:effectLst/>
                          <a:latin typeface="+mn-lt"/>
                        </a:rPr>
                        <a:t> MAHKEME BÜRO HİZMETLERİ</a:t>
                      </a:r>
                      <a:endParaRPr lang="tr-TR" sz="1200" b="1" dirty="0">
                        <a:solidFill>
                          <a:srgbClr val="0066FF"/>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pPr>
                      <a:r>
                        <a:rPr lang="tr-TR" sz="2000" b="1" dirty="0">
                          <a:effectLst/>
                          <a:latin typeface="+mn-lt"/>
                          <a:cs typeface="Times New Roman" panose="02020603050405020304" pitchFamily="18" charset="0"/>
                        </a:rPr>
                        <a:t>28</a:t>
                      </a:r>
                    </a:p>
                  </a:txBody>
                  <a:tcPr marL="3810" marR="3810" marT="3810" marB="0" anchor="ctr"/>
                </a:tc>
                <a:tc>
                  <a:txBody>
                    <a:bodyPr/>
                    <a:lstStyle/>
                    <a:p>
                      <a:pPr algn="ctr">
                        <a:lnSpc>
                          <a:spcPct val="107000"/>
                        </a:lnSpc>
                        <a:spcAft>
                          <a:spcPts val="0"/>
                        </a:spcAft>
                      </a:pPr>
                      <a:r>
                        <a:rPr lang="tr-TR" sz="2000" b="1" dirty="0">
                          <a:effectLst/>
                          <a:latin typeface="+mn-lt"/>
                        </a:rPr>
                        <a:t> 52</a:t>
                      </a:r>
                      <a:endParaRPr lang="tr-TR" sz="2000" b="1"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726391733"/>
                  </a:ext>
                </a:extLst>
              </a:tr>
              <a:tr h="361742">
                <a:tc>
                  <a:txBody>
                    <a:bodyPr/>
                    <a:lstStyle/>
                    <a:p>
                      <a:pPr algn="ctr">
                        <a:lnSpc>
                          <a:spcPct val="107000"/>
                        </a:lnSpc>
                        <a:spcAft>
                          <a:spcPts val="0"/>
                        </a:spcAft>
                      </a:pPr>
                      <a:r>
                        <a:rPr lang="tr-TR" sz="1200" b="1" dirty="0">
                          <a:solidFill>
                            <a:srgbClr val="FF0000"/>
                          </a:solidFill>
                          <a:effectLst/>
                          <a:latin typeface="+mn-lt"/>
                        </a:rPr>
                        <a:t>TOPLAM  </a:t>
                      </a:r>
                      <a:endParaRPr lang="tr-TR" sz="1200" b="1" dirty="0">
                        <a:solidFill>
                          <a:srgbClr val="FF0000"/>
                        </a:solidFill>
                        <a:effectLst/>
                        <a:latin typeface="+mn-lt"/>
                        <a:ea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200" b="1" dirty="0">
                          <a:effectLst/>
                          <a:latin typeface="+mn-lt"/>
                        </a:rPr>
                        <a:t> </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2000" b="1" dirty="0">
                          <a:effectLst/>
                          <a:latin typeface="+mn-lt"/>
                          <a:cs typeface="Times New Roman" panose="02020603050405020304" pitchFamily="18" charset="0"/>
                        </a:rPr>
                        <a:t>176</a:t>
                      </a:r>
                    </a:p>
                  </a:txBody>
                  <a:tcPr marL="3810" marR="3810" marT="3810" marB="0" anchor="ctr"/>
                </a:tc>
                <a:tc>
                  <a:txBody>
                    <a:bodyPr/>
                    <a:lstStyle/>
                    <a:p>
                      <a:pPr algn="ctr">
                        <a:lnSpc>
                          <a:spcPct val="107000"/>
                        </a:lnSpc>
                        <a:spcAft>
                          <a:spcPts val="0"/>
                        </a:spcAft>
                      </a:pPr>
                      <a:r>
                        <a:rPr lang="tr-TR" sz="2000" b="1" dirty="0">
                          <a:effectLst/>
                          <a:latin typeface="+mn-lt"/>
                        </a:rPr>
                        <a:t>210 </a:t>
                      </a:r>
                      <a:endParaRPr lang="tr-TR" sz="2000" b="1"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517970296"/>
                  </a:ext>
                </a:extLst>
              </a:tr>
            </a:tbl>
          </a:graphicData>
        </a:graphic>
      </p:graphicFrame>
      <p:sp>
        <p:nvSpPr>
          <p:cNvPr id="5" name="Metin kutusu 4"/>
          <p:cNvSpPr txBox="1"/>
          <p:nvPr/>
        </p:nvSpPr>
        <p:spPr>
          <a:xfrm>
            <a:off x="439616" y="5946161"/>
            <a:ext cx="7751911" cy="307777"/>
          </a:xfrm>
          <a:prstGeom prst="rect">
            <a:avLst/>
          </a:prstGeom>
          <a:noFill/>
        </p:spPr>
        <p:txBody>
          <a:bodyPr wrap="square" rtlCol="0">
            <a:spAutoFit/>
          </a:bodyPr>
          <a:lstStyle/>
          <a:p>
            <a:r>
              <a:rPr lang="tr-TR" sz="1400" b="1" i="1" dirty="0">
                <a:solidFill>
                  <a:srgbClr val="C00000"/>
                </a:solidFill>
              </a:rPr>
              <a:t>*Bölüm ve Ana Bilim - Sanat Dalı/ Program sayısı kadar satır ekleyiniz. </a:t>
            </a:r>
          </a:p>
        </p:txBody>
      </p:sp>
    </p:spTree>
    <p:extLst>
      <p:ext uri="{BB962C8B-B14F-4D97-AF65-F5344CB8AC3E}">
        <p14:creationId xmlns:p14="http://schemas.microsoft.com/office/powerpoint/2010/main" val="1526182545"/>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FD53C36-2E1B-F579-2770-A02BE2450C58}"/>
              </a:ext>
            </a:extLst>
          </p:cNvPr>
          <p:cNvSpPr>
            <a:spLocks noGrp="1"/>
          </p:cNvSpPr>
          <p:nvPr>
            <p:ph type="title"/>
          </p:nvPr>
        </p:nvSpPr>
        <p:spPr>
          <a:xfrm>
            <a:off x="663035" y="882333"/>
            <a:ext cx="11031196" cy="606768"/>
          </a:xfrm>
        </p:spPr>
        <p:txBody>
          <a:bodyPr>
            <a:noAutofit/>
          </a:bodyPr>
          <a:lstStyle/>
          <a:p>
            <a:pPr algn="ctr"/>
            <a:r>
              <a:rPr lang="tr-TR" sz="2800" b="1" dirty="0">
                <a:solidFill>
                  <a:srgbClr val="FF0000"/>
                </a:solidFill>
                <a:latin typeface="Calibri" pitchFamily="34" charset="0"/>
                <a:cs typeface="Calibri" pitchFamily="34" charset="0"/>
              </a:rPr>
              <a:t>ÖĞRENCİ </a:t>
            </a:r>
            <a:r>
              <a:rPr lang="tr-TR" sz="2800" b="1" dirty="0">
                <a:solidFill>
                  <a:srgbClr val="FF0000"/>
                </a:solidFill>
                <a:cs typeface="Calibri" pitchFamily="34" charset="0"/>
              </a:rPr>
              <a:t>SAYISI (Cinsiyete Göre Dağılımı) </a:t>
            </a:r>
            <a:endParaRPr lang="tr-TR" sz="2800" dirty="0">
              <a:solidFill>
                <a:srgbClr val="FF0000"/>
              </a:solidFill>
            </a:endParaRPr>
          </a:p>
        </p:txBody>
      </p:sp>
      <p:sp>
        <p:nvSpPr>
          <p:cNvPr id="7" name="Veri Yer Tutucusu 6"/>
          <p:cNvSpPr>
            <a:spLocks noGrp="1"/>
          </p:cNvSpPr>
          <p:nvPr>
            <p:ph type="dt" sz="half" idx="10"/>
          </p:nvPr>
        </p:nvSpPr>
        <p:spPr/>
        <p:txBody>
          <a:bodyPr/>
          <a:lstStyle/>
          <a:p>
            <a:fld id="{E89BDB40-2604-4DE2-BEE6-BBE360735621}" type="datetime1">
              <a:rPr lang="tr-TR" smtClean="0"/>
              <a:pPr/>
              <a:t>13.01.2026</a:t>
            </a:fld>
            <a:endParaRPr lang="tr-TR"/>
          </a:p>
        </p:txBody>
      </p:sp>
      <p:sp>
        <p:nvSpPr>
          <p:cNvPr id="8" name="Slayt Numarası Yer Tutucusu 7"/>
          <p:cNvSpPr>
            <a:spLocks noGrp="1"/>
          </p:cNvSpPr>
          <p:nvPr>
            <p:ph type="sldNum" sz="quarter" idx="12"/>
          </p:nvPr>
        </p:nvSpPr>
        <p:spPr/>
        <p:txBody>
          <a:bodyPr/>
          <a:lstStyle/>
          <a:p>
            <a:fld id="{15D42E69-0B45-4D6A-BDA9-8F9042B0111B}" type="slidenum">
              <a:rPr lang="tr-TR" smtClean="0"/>
              <a:pPr/>
              <a:t>29</a:t>
            </a:fld>
            <a:endParaRPr lang="tr-TR"/>
          </a:p>
        </p:txBody>
      </p:sp>
      <p:sp>
        <p:nvSpPr>
          <p:cNvPr id="5" name="Metin kutusu 4"/>
          <p:cNvSpPr txBox="1"/>
          <p:nvPr/>
        </p:nvSpPr>
        <p:spPr>
          <a:xfrm>
            <a:off x="439616" y="5946161"/>
            <a:ext cx="7751911" cy="307777"/>
          </a:xfrm>
          <a:prstGeom prst="rect">
            <a:avLst/>
          </a:prstGeom>
          <a:noFill/>
        </p:spPr>
        <p:txBody>
          <a:bodyPr wrap="square" rtlCol="0">
            <a:spAutoFit/>
          </a:bodyPr>
          <a:lstStyle/>
          <a:p>
            <a:r>
              <a:rPr lang="tr-TR" sz="1400" b="1" i="1" dirty="0">
                <a:solidFill>
                  <a:srgbClr val="C00000"/>
                </a:solidFill>
              </a:rPr>
              <a:t>*Bölüm ve Ana Bilim - Sanat Dalı/ Program sayısı kadar satır ekleyiniz. </a:t>
            </a:r>
          </a:p>
        </p:txBody>
      </p:sp>
      <p:graphicFrame>
        <p:nvGraphicFramePr>
          <p:cNvPr id="4" name="Tablo 3"/>
          <p:cNvGraphicFramePr>
            <a:graphicFrameLocks noGrp="1"/>
          </p:cNvGraphicFramePr>
          <p:nvPr>
            <p:extLst>
              <p:ext uri="{D42A27DB-BD31-4B8C-83A1-F6EECF244321}">
                <p14:modId xmlns:p14="http://schemas.microsoft.com/office/powerpoint/2010/main" val="2675878280"/>
              </p:ext>
            </p:extLst>
          </p:nvPr>
        </p:nvGraphicFramePr>
        <p:xfrm>
          <a:off x="427384" y="2077284"/>
          <a:ext cx="11320668" cy="2142119"/>
        </p:xfrm>
        <a:graphic>
          <a:graphicData uri="http://schemas.openxmlformats.org/drawingml/2006/table">
            <a:tbl>
              <a:tblPr>
                <a:tableStyleId>{BDBED569-4797-4DF1-A0F4-6AAB3CD982D8}</a:tableStyleId>
              </a:tblPr>
              <a:tblGrid>
                <a:gridCol w="3110946">
                  <a:extLst>
                    <a:ext uri="{9D8B030D-6E8A-4147-A177-3AD203B41FA5}">
                      <a16:colId xmlns:a16="http://schemas.microsoft.com/office/drawing/2014/main" val="2117979618"/>
                    </a:ext>
                  </a:extLst>
                </a:gridCol>
                <a:gridCol w="3707296">
                  <a:extLst>
                    <a:ext uri="{9D8B030D-6E8A-4147-A177-3AD203B41FA5}">
                      <a16:colId xmlns:a16="http://schemas.microsoft.com/office/drawing/2014/main" val="4174588668"/>
                    </a:ext>
                  </a:extLst>
                </a:gridCol>
                <a:gridCol w="626165">
                  <a:extLst>
                    <a:ext uri="{9D8B030D-6E8A-4147-A177-3AD203B41FA5}">
                      <a16:colId xmlns:a16="http://schemas.microsoft.com/office/drawing/2014/main" val="2583248819"/>
                    </a:ext>
                  </a:extLst>
                </a:gridCol>
                <a:gridCol w="685800">
                  <a:extLst>
                    <a:ext uri="{9D8B030D-6E8A-4147-A177-3AD203B41FA5}">
                      <a16:colId xmlns:a16="http://schemas.microsoft.com/office/drawing/2014/main" val="2002374087"/>
                    </a:ext>
                  </a:extLst>
                </a:gridCol>
                <a:gridCol w="924339">
                  <a:extLst>
                    <a:ext uri="{9D8B030D-6E8A-4147-A177-3AD203B41FA5}">
                      <a16:colId xmlns:a16="http://schemas.microsoft.com/office/drawing/2014/main" val="2018321977"/>
                    </a:ext>
                  </a:extLst>
                </a:gridCol>
                <a:gridCol w="606287">
                  <a:extLst>
                    <a:ext uri="{9D8B030D-6E8A-4147-A177-3AD203B41FA5}">
                      <a16:colId xmlns:a16="http://schemas.microsoft.com/office/drawing/2014/main" val="3809454168"/>
                    </a:ext>
                  </a:extLst>
                </a:gridCol>
                <a:gridCol w="715618">
                  <a:extLst>
                    <a:ext uri="{9D8B030D-6E8A-4147-A177-3AD203B41FA5}">
                      <a16:colId xmlns:a16="http://schemas.microsoft.com/office/drawing/2014/main" val="572787810"/>
                    </a:ext>
                  </a:extLst>
                </a:gridCol>
                <a:gridCol w="944217">
                  <a:extLst>
                    <a:ext uri="{9D8B030D-6E8A-4147-A177-3AD203B41FA5}">
                      <a16:colId xmlns:a16="http://schemas.microsoft.com/office/drawing/2014/main" val="2553092673"/>
                    </a:ext>
                  </a:extLst>
                </a:gridCol>
              </a:tblGrid>
              <a:tr h="335969">
                <a:tc rowSpan="2">
                  <a:txBody>
                    <a:bodyPr/>
                    <a:lstStyle/>
                    <a:p>
                      <a:pPr algn="ctr">
                        <a:lnSpc>
                          <a:spcPct val="107000"/>
                        </a:lnSpc>
                        <a:spcAft>
                          <a:spcPts val="0"/>
                        </a:spcAft>
                      </a:pPr>
                      <a:r>
                        <a:rPr lang="tr-TR" sz="1800" b="1" dirty="0">
                          <a:solidFill>
                            <a:srgbClr val="FF0000"/>
                          </a:solidFill>
                          <a:effectLst/>
                          <a:latin typeface="+mn-lt"/>
                        </a:rPr>
                        <a:t>Bölüm Adı*</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3810" marR="3810" marT="3810" marB="0" anchor="ctr"/>
                </a:tc>
                <a:tc rowSpan="2">
                  <a:txBody>
                    <a:bodyPr/>
                    <a:lstStyle/>
                    <a:p>
                      <a:pPr algn="ctr">
                        <a:lnSpc>
                          <a:spcPct val="107000"/>
                        </a:lnSpc>
                        <a:spcAft>
                          <a:spcPts val="0"/>
                        </a:spcAft>
                      </a:pPr>
                      <a:r>
                        <a:rPr lang="tr-TR" sz="1800" b="1" dirty="0">
                          <a:solidFill>
                            <a:srgbClr val="FF0000"/>
                          </a:solidFill>
                          <a:effectLst/>
                          <a:latin typeface="+mn-lt"/>
                        </a:rPr>
                        <a:t>Ana Bilim - Sanat Dalı/ Program Adı*</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gridSpan="3">
                  <a:txBody>
                    <a:bodyPr/>
                    <a:lstStyle/>
                    <a:p>
                      <a:pPr algn="ctr">
                        <a:lnSpc>
                          <a:spcPct val="107000"/>
                        </a:lnSpc>
                        <a:spcAft>
                          <a:spcPts val="0"/>
                        </a:spcAft>
                      </a:pPr>
                      <a:r>
                        <a:rPr lang="tr-TR" sz="1800" b="1" dirty="0">
                          <a:solidFill>
                            <a:srgbClr val="FF0000"/>
                          </a:solidFill>
                          <a:effectLst/>
                          <a:latin typeface="+mn-lt"/>
                        </a:rPr>
                        <a:t>2024 (Güz Dönemi)</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tc hMerge="1">
                  <a:txBody>
                    <a:bodyPr/>
                    <a:lstStyle/>
                    <a:p>
                      <a:endParaRPr lang="tr-TR"/>
                    </a:p>
                  </a:txBody>
                  <a:tcPr/>
                </a:tc>
                <a:tc gridSpan="3">
                  <a:txBody>
                    <a:bodyPr/>
                    <a:lstStyle/>
                    <a:p>
                      <a:pPr algn="ctr">
                        <a:lnSpc>
                          <a:spcPct val="107000"/>
                        </a:lnSpc>
                        <a:spcAft>
                          <a:spcPts val="0"/>
                        </a:spcAft>
                      </a:pPr>
                      <a:r>
                        <a:rPr lang="tr-TR" sz="1800" b="1" dirty="0">
                          <a:solidFill>
                            <a:srgbClr val="FF0000"/>
                          </a:solidFill>
                          <a:effectLst/>
                          <a:latin typeface="+mn-lt"/>
                        </a:rPr>
                        <a:t>2025 (Güz Dönemi)</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957020204"/>
                  </a:ext>
                </a:extLst>
              </a:tr>
              <a:tr h="370190">
                <a:tc vMerge="1">
                  <a:txBody>
                    <a:bodyPr/>
                    <a:lstStyle/>
                    <a:p>
                      <a:endParaRPr lang="tr-TR"/>
                    </a:p>
                  </a:txBody>
                  <a:tcPr/>
                </a:tc>
                <a:tc vMerge="1">
                  <a:txBody>
                    <a:bodyPr/>
                    <a:lstStyle/>
                    <a:p>
                      <a:endParaRPr lang="tr-TR"/>
                    </a:p>
                  </a:txBody>
                  <a:tcPr/>
                </a:tc>
                <a:tc>
                  <a:txBody>
                    <a:bodyPr/>
                    <a:lstStyle/>
                    <a:p>
                      <a:pPr algn="ctr">
                        <a:lnSpc>
                          <a:spcPct val="107000"/>
                        </a:lnSpc>
                        <a:spcAft>
                          <a:spcPts val="0"/>
                        </a:spcAft>
                      </a:pPr>
                      <a:r>
                        <a:rPr lang="tr-TR" sz="1800" b="1" dirty="0">
                          <a:solidFill>
                            <a:srgbClr val="FF0000"/>
                          </a:solidFill>
                          <a:effectLst/>
                          <a:latin typeface="+mn-lt"/>
                        </a:rPr>
                        <a:t>Kız</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solidFill>
                            <a:srgbClr val="FF0000"/>
                          </a:solidFill>
                          <a:effectLst/>
                          <a:latin typeface="+mn-lt"/>
                        </a:rPr>
                        <a:t>Erkek</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solidFill>
                            <a:srgbClr val="FF0000"/>
                          </a:solidFill>
                          <a:effectLst/>
                          <a:latin typeface="+mn-lt"/>
                        </a:rPr>
                        <a:t>Toplam</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3810" marR="3810" marT="3810" marB="0" anchor="ctr"/>
                </a:tc>
                <a:tc>
                  <a:txBody>
                    <a:bodyPr/>
                    <a:lstStyle/>
                    <a:p>
                      <a:pPr algn="ctr">
                        <a:lnSpc>
                          <a:spcPct val="107000"/>
                        </a:lnSpc>
                        <a:spcAft>
                          <a:spcPts val="0"/>
                        </a:spcAft>
                      </a:pPr>
                      <a:r>
                        <a:rPr lang="tr-TR" sz="1800" b="1" dirty="0">
                          <a:solidFill>
                            <a:srgbClr val="FF0000"/>
                          </a:solidFill>
                          <a:effectLst/>
                          <a:latin typeface="+mn-lt"/>
                        </a:rPr>
                        <a:t>Kız</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solidFill>
                            <a:srgbClr val="FF0000"/>
                          </a:solidFill>
                          <a:effectLst/>
                          <a:latin typeface="+mn-lt"/>
                        </a:rPr>
                        <a:t>Erkek</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solidFill>
                            <a:srgbClr val="FF0000"/>
                          </a:solidFill>
                          <a:effectLst/>
                          <a:latin typeface="+mn-lt"/>
                        </a:rPr>
                        <a:t>Toplam</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707730427"/>
                  </a:ext>
                </a:extLst>
              </a:tr>
              <a:tr h="358990">
                <a:tc rowSpan="2">
                  <a:txBody>
                    <a:bodyPr/>
                    <a:lstStyle/>
                    <a:p>
                      <a:pPr>
                        <a:lnSpc>
                          <a:spcPct val="107000"/>
                        </a:lnSpc>
                      </a:pPr>
                      <a:r>
                        <a:rPr lang="tr-TR" sz="1200" b="1" dirty="0">
                          <a:solidFill>
                            <a:srgbClr val="C00000"/>
                          </a:solidFill>
                          <a:effectLst/>
                          <a:latin typeface="+mn-lt"/>
                          <a:cs typeface="Times New Roman" panose="02020603050405020304" pitchFamily="18" charset="0"/>
                        </a:rPr>
                        <a:t>MÜLKİYET KORUMA VE GÜVENLİK </a:t>
                      </a:r>
                    </a:p>
                  </a:txBody>
                  <a:tcPr marL="3810" marR="3810" marT="3810" marB="0" anchor="ctr"/>
                </a:tc>
                <a:tc>
                  <a:txBody>
                    <a:bodyPr/>
                    <a:lstStyle/>
                    <a:p>
                      <a:pPr>
                        <a:lnSpc>
                          <a:spcPct val="107000"/>
                        </a:lnSpc>
                        <a:spcAft>
                          <a:spcPts val="800"/>
                        </a:spcAft>
                      </a:pPr>
                      <a:r>
                        <a:rPr lang="tr-TR" sz="1200" b="1" dirty="0">
                          <a:solidFill>
                            <a:srgbClr val="0066FF"/>
                          </a:solidFill>
                          <a:effectLst/>
                          <a:latin typeface="+mn-lt"/>
                        </a:rPr>
                        <a:t> SİVİL SAVUNMA VE İTFAİYECİLİK</a:t>
                      </a:r>
                      <a:endParaRPr lang="tr-TR" sz="1200" b="1" dirty="0">
                        <a:solidFill>
                          <a:srgbClr val="0066FF"/>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2000" b="1" dirty="0">
                          <a:effectLst/>
                          <a:latin typeface="+mn-lt"/>
                        </a:rPr>
                        <a:t>18</a:t>
                      </a:r>
                      <a:endParaRPr lang="tr-TR" sz="20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b="1" dirty="0">
                          <a:effectLst/>
                          <a:latin typeface="+mn-lt"/>
                        </a:rPr>
                        <a:t>66</a:t>
                      </a:r>
                      <a:endParaRPr lang="tr-TR" sz="20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2000" b="1" dirty="0">
                          <a:effectLst/>
                          <a:latin typeface="+mn-lt"/>
                          <a:cs typeface="Times New Roman" panose="02020603050405020304" pitchFamily="18" charset="0"/>
                        </a:rPr>
                        <a:t>84</a:t>
                      </a:r>
                    </a:p>
                  </a:txBody>
                  <a:tcPr marL="3810" marR="3810" marT="3810" marB="0" anchor="ctr"/>
                </a:tc>
                <a:tc>
                  <a:txBody>
                    <a:bodyPr/>
                    <a:lstStyle/>
                    <a:p>
                      <a:pPr algn="ctr">
                        <a:lnSpc>
                          <a:spcPct val="107000"/>
                        </a:lnSpc>
                        <a:spcAft>
                          <a:spcPts val="0"/>
                        </a:spcAft>
                      </a:pPr>
                      <a:r>
                        <a:rPr lang="tr-TR" sz="2000" b="1" dirty="0">
                          <a:effectLst/>
                          <a:latin typeface="+mn-lt"/>
                        </a:rPr>
                        <a:t>31</a:t>
                      </a:r>
                      <a:endParaRPr lang="tr-TR" sz="20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b="1" dirty="0">
                          <a:effectLst/>
                          <a:latin typeface="+mn-lt"/>
                        </a:rPr>
                        <a:t>53</a:t>
                      </a:r>
                      <a:endParaRPr lang="tr-TR" sz="20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b="1" dirty="0">
                          <a:effectLst/>
                          <a:latin typeface="+mn-lt"/>
                        </a:rPr>
                        <a:t>84</a:t>
                      </a:r>
                      <a:endParaRPr lang="tr-TR" sz="2000" b="1"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663557036"/>
                  </a:ext>
                </a:extLst>
              </a:tr>
              <a:tr h="358990">
                <a:tc vMerge="1">
                  <a:txBody>
                    <a:bodyPr/>
                    <a:lstStyle/>
                    <a:p>
                      <a:endParaRPr dirty="0"/>
                    </a:p>
                  </a:txBody>
                  <a:tcPr marL="3810" marR="3810" marT="3810" marB="0" anchor="ctr"/>
                </a:tc>
                <a:tc>
                  <a:txBody>
                    <a:bodyPr/>
                    <a:lstStyle/>
                    <a:p>
                      <a:pPr>
                        <a:lnSpc>
                          <a:spcPct val="107000"/>
                        </a:lnSpc>
                        <a:spcAft>
                          <a:spcPts val="800"/>
                        </a:spcAft>
                      </a:pPr>
                      <a:r>
                        <a:rPr lang="tr-TR" sz="1200" b="1" dirty="0">
                          <a:solidFill>
                            <a:srgbClr val="0066FF"/>
                          </a:solidFill>
                          <a:effectLst/>
                          <a:latin typeface="+mn-lt"/>
                        </a:rPr>
                        <a:t> ACİL DURUM VE AFET YÖNETİMİ</a:t>
                      </a:r>
                      <a:endParaRPr lang="tr-TR" sz="1200" b="1" dirty="0">
                        <a:solidFill>
                          <a:srgbClr val="0066FF"/>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2000" b="1" dirty="0">
                          <a:effectLst/>
                          <a:latin typeface="+mn-lt"/>
                        </a:rPr>
                        <a:t>47</a:t>
                      </a:r>
                      <a:endParaRPr lang="tr-TR" sz="20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b="1" dirty="0">
                          <a:effectLst/>
                          <a:latin typeface="+mn-lt"/>
                        </a:rPr>
                        <a:t>17</a:t>
                      </a:r>
                      <a:endParaRPr lang="tr-TR" sz="20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2000" b="1" dirty="0">
                          <a:effectLst/>
                          <a:latin typeface="+mn-lt"/>
                          <a:cs typeface="Times New Roman" panose="02020603050405020304" pitchFamily="18" charset="0"/>
                        </a:rPr>
                        <a:t>64</a:t>
                      </a:r>
                    </a:p>
                  </a:txBody>
                  <a:tcPr marL="3810" marR="3810" marT="3810" marB="0" anchor="ctr"/>
                </a:tc>
                <a:tc>
                  <a:txBody>
                    <a:bodyPr/>
                    <a:lstStyle/>
                    <a:p>
                      <a:pPr algn="ctr">
                        <a:lnSpc>
                          <a:spcPct val="107000"/>
                        </a:lnSpc>
                        <a:spcAft>
                          <a:spcPts val="0"/>
                        </a:spcAft>
                      </a:pPr>
                      <a:r>
                        <a:rPr lang="tr-TR" sz="2000" b="1" dirty="0">
                          <a:effectLst/>
                          <a:latin typeface="+mn-lt"/>
                        </a:rPr>
                        <a:t>53</a:t>
                      </a:r>
                      <a:endParaRPr lang="tr-TR" sz="20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b="1" dirty="0">
                          <a:effectLst/>
                          <a:latin typeface="+mn-lt"/>
                        </a:rPr>
                        <a:t>21</a:t>
                      </a:r>
                      <a:endParaRPr lang="tr-TR" sz="20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b="1" dirty="0">
                          <a:effectLst/>
                          <a:latin typeface="+mn-lt"/>
                        </a:rPr>
                        <a:t>74</a:t>
                      </a:r>
                      <a:endParaRPr lang="tr-TR" sz="2000" b="1"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878291898"/>
                  </a:ext>
                </a:extLst>
              </a:tr>
              <a:tr h="358990">
                <a:tc>
                  <a:txBody>
                    <a:bodyPr/>
                    <a:lstStyle/>
                    <a:p>
                      <a:pPr>
                        <a:lnSpc>
                          <a:spcPct val="107000"/>
                        </a:lnSpc>
                      </a:pPr>
                      <a:r>
                        <a:rPr lang="tr-TR" sz="1200" b="1" dirty="0">
                          <a:solidFill>
                            <a:srgbClr val="C00000"/>
                          </a:solidFill>
                          <a:effectLst/>
                          <a:latin typeface="+mn-lt"/>
                          <a:cs typeface="Times New Roman" panose="02020603050405020304" pitchFamily="18" charset="0"/>
                        </a:rPr>
                        <a:t>HUKUK</a:t>
                      </a:r>
                    </a:p>
                  </a:txBody>
                  <a:tcPr marL="3810" marR="3810" marT="3810" marB="0" anchor="ctr"/>
                </a:tc>
                <a:tc>
                  <a:txBody>
                    <a:bodyPr/>
                    <a:lstStyle/>
                    <a:p>
                      <a:pPr>
                        <a:lnSpc>
                          <a:spcPct val="107000"/>
                        </a:lnSpc>
                        <a:spcAft>
                          <a:spcPts val="800"/>
                        </a:spcAft>
                      </a:pPr>
                      <a:r>
                        <a:rPr lang="tr-TR" sz="1200" b="1" dirty="0">
                          <a:solidFill>
                            <a:srgbClr val="0066FF"/>
                          </a:solidFill>
                          <a:effectLst/>
                          <a:latin typeface="+mn-lt"/>
                        </a:rPr>
                        <a:t> MAHKEME BÜRO HİZMETLERİ</a:t>
                      </a:r>
                      <a:endParaRPr lang="tr-TR" sz="1200" b="1" dirty="0">
                        <a:solidFill>
                          <a:srgbClr val="0066FF"/>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2000" b="1" dirty="0">
                          <a:effectLst/>
                          <a:latin typeface="+mn-lt"/>
                        </a:rPr>
                        <a:t>22</a:t>
                      </a:r>
                      <a:endParaRPr lang="tr-TR" sz="20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b="1" dirty="0">
                          <a:effectLst/>
                          <a:latin typeface="+mn-lt"/>
                        </a:rPr>
                        <a:t>6</a:t>
                      </a:r>
                      <a:endParaRPr lang="tr-TR" sz="20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2000" b="1" dirty="0">
                          <a:effectLst/>
                          <a:latin typeface="+mn-lt"/>
                          <a:cs typeface="Times New Roman" panose="02020603050405020304" pitchFamily="18" charset="0"/>
                        </a:rPr>
                        <a:t>28</a:t>
                      </a:r>
                    </a:p>
                  </a:txBody>
                  <a:tcPr marL="3810" marR="3810" marT="3810" marB="0" anchor="ctr"/>
                </a:tc>
                <a:tc>
                  <a:txBody>
                    <a:bodyPr/>
                    <a:lstStyle/>
                    <a:p>
                      <a:pPr algn="ctr">
                        <a:lnSpc>
                          <a:spcPct val="107000"/>
                        </a:lnSpc>
                        <a:spcAft>
                          <a:spcPts val="0"/>
                        </a:spcAft>
                      </a:pPr>
                      <a:r>
                        <a:rPr lang="tr-TR" sz="2000" b="1" dirty="0">
                          <a:effectLst/>
                          <a:latin typeface="+mn-lt"/>
                        </a:rPr>
                        <a:t>43</a:t>
                      </a:r>
                      <a:endParaRPr lang="tr-TR" sz="20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b="1" dirty="0">
                          <a:effectLst/>
                          <a:latin typeface="+mn-lt"/>
                        </a:rPr>
                        <a:t>9</a:t>
                      </a:r>
                      <a:endParaRPr lang="tr-TR" sz="20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b="1" dirty="0">
                          <a:effectLst/>
                          <a:latin typeface="+mn-lt"/>
                        </a:rPr>
                        <a:t>52</a:t>
                      </a:r>
                      <a:endParaRPr lang="tr-TR" sz="2000" b="1"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579520520"/>
                  </a:ext>
                </a:extLst>
              </a:tr>
              <a:tr h="358990">
                <a:tc>
                  <a:txBody>
                    <a:bodyPr/>
                    <a:lstStyle/>
                    <a:p>
                      <a:pPr algn="ctr">
                        <a:lnSpc>
                          <a:spcPct val="107000"/>
                        </a:lnSpc>
                        <a:spcAft>
                          <a:spcPts val="0"/>
                        </a:spcAft>
                      </a:pPr>
                      <a:r>
                        <a:rPr lang="tr-TR" sz="1200" b="1" dirty="0">
                          <a:solidFill>
                            <a:srgbClr val="FF0000"/>
                          </a:solidFill>
                          <a:effectLst/>
                          <a:latin typeface="+mn-lt"/>
                        </a:rPr>
                        <a:t>TOPLAM</a:t>
                      </a:r>
                      <a:r>
                        <a:rPr lang="tr-TR" sz="1200" b="1" dirty="0">
                          <a:effectLst/>
                          <a:latin typeface="+mn-lt"/>
                        </a:rPr>
                        <a:t>  </a:t>
                      </a:r>
                      <a:endParaRPr lang="tr-TR" sz="1200" b="1" dirty="0">
                        <a:effectLst/>
                        <a:latin typeface="+mn-lt"/>
                        <a:ea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200" b="1">
                          <a:effectLst/>
                          <a:latin typeface="+mn-lt"/>
                        </a:rPr>
                        <a:t> </a:t>
                      </a:r>
                      <a:endParaRPr lang="tr-TR" sz="1200" b="1">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2000" b="1" dirty="0">
                          <a:effectLst/>
                          <a:latin typeface="+mn-lt"/>
                          <a:ea typeface="Calibri" panose="020F0502020204030204" pitchFamily="34" charset="0"/>
                          <a:cs typeface="Times New Roman" panose="02020603050405020304" pitchFamily="18" charset="0"/>
                        </a:rPr>
                        <a:t>87</a:t>
                      </a:r>
                    </a:p>
                  </a:txBody>
                  <a:tcPr marL="0" marR="0" marT="0" marB="0" anchor="ctr"/>
                </a:tc>
                <a:tc>
                  <a:txBody>
                    <a:bodyPr/>
                    <a:lstStyle/>
                    <a:p>
                      <a:pPr algn="ctr">
                        <a:lnSpc>
                          <a:spcPct val="107000"/>
                        </a:lnSpc>
                        <a:spcAft>
                          <a:spcPts val="0"/>
                        </a:spcAft>
                      </a:pPr>
                      <a:r>
                        <a:rPr lang="tr-TR" sz="2000" b="1" dirty="0">
                          <a:effectLst/>
                          <a:latin typeface="+mn-lt"/>
                        </a:rPr>
                        <a:t>89</a:t>
                      </a:r>
                      <a:endParaRPr lang="tr-TR" sz="20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2000" b="1" dirty="0">
                          <a:effectLst/>
                          <a:latin typeface="+mn-lt"/>
                          <a:cs typeface="Times New Roman" panose="02020603050405020304" pitchFamily="18" charset="0"/>
                        </a:rPr>
                        <a:t>176</a:t>
                      </a:r>
                    </a:p>
                  </a:txBody>
                  <a:tcPr marL="3810" marR="3810" marT="3810" marB="0" anchor="ctr"/>
                </a:tc>
                <a:tc>
                  <a:txBody>
                    <a:bodyPr/>
                    <a:lstStyle/>
                    <a:p>
                      <a:pPr algn="ctr">
                        <a:lnSpc>
                          <a:spcPct val="107000"/>
                        </a:lnSpc>
                        <a:spcAft>
                          <a:spcPts val="0"/>
                        </a:spcAft>
                      </a:pPr>
                      <a:r>
                        <a:rPr lang="tr-TR" sz="2000" b="1" dirty="0">
                          <a:effectLst/>
                          <a:latin typeface="+mn-lt"/>
                          <a:ea typeface="Calibri" panose="020F0502020204030204" pitchFamily="34" charset="0"/>
                          <a:cs typeface="Times New Roman" panose="02020603050405020304" pitchFamily="18" charset="0"/>
                        </a:rPr>
                        <a:t>127</a:t>
                      </a:r>
                    </a:p>
                  </a:txBody>
                  <a:tcPr marL="0" marR="0" marT="0" marB="0" anchor="ctr"/>
                </a:tc>
                <a:tc>
                  <a:txBody>
                    <a:bodyPr/>
                    <a:lstStyle/>
                    <a:p>
                      <a:pPr algn="ctr">
                        <a:lnSpc>
                          <a:spcPct val="107000"/>
                        </a:lnSpc>
                        <a:spcAft>
                          <a:spcPts val="0"/>
                        </a:spcAft>
                      </a:pPr>
                      <a:r>
                        <a:rPr lang="tr-TR" sz="2000" b="1" dirty="0">
                          <a:effectLst/>
                          <a:latin typeface="+mn-lt"/>
                          <a:ea typeface="Calibri" panose="020F0502020204030204" pitchFamily="34" charset="0"/>
                          <a:cs typeface="Times New Roman" panose="02020603050405020304" pitchFamily="18" charset="0"/>
                        </a:rPr>
                        <a:t>83</a:t>
                      </a:r>
                    </a:p>
                  </a:txBody>
                  <a:tcPr marL="0" marR="0" marT="0" marB="0" anchor="ctr"/>
                </a:tc>
                <a:tc>
                  <a:txBody>
                    <a:bodyPr/>
                    <a:lstStyle/>
                    <a:p>
                      <a:pPr algn="ctr">
                        <a:lnSpc>
                          <a:spcPct val="107000"/>
                        </a:lnSpc>
                        <a:spcAft>
                          <a:spcPts val="0"/>
                        </a:spcAft>
                      </a:pPr>
                      <a:r>
                        <a:rPr lang="tr-TR" sz="2000" b="1" dirty="0">
                          <a:effectLst/>
                          <a:latin typeface="+mn-lt"/>
                        </a:rPr>
                        <a:t>210 </a:t>
                      </a:r>
                      <a:endParaRPr lang="tr-TR" sz="2000" b="1"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564167752"/>
                  </a:ext>
                </a:extLst>
              </a:tr>
            </a:tbl>
          </a:graphicData>
        </a:graphic>
      </p:graphicFrame>
    </p:spTree>
    <p:extLst>
      <p:ext uri="{BB962C8B-B14F-4D97-AF65-F5344CB8AC3E}">
        <p14:creationId xmlns:p14="http://schemas.microsoft.com/office/powerpoint/2010/main" val="3176402884"/>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t Başlık 6"/>
          <p:cNvSpPr>
            <a:spLocks noGrp="1"/>
          </p:cNvSpPr>
          <p:nvPr>
            <p:ph type="subTitle" idx="1"/>
          </p:nvPr>
        </p:nvSpPr>
        <p:spPr>
          <a:xfrm>
            <a:off x="1524000" y="2521384"/>
            <a:ext cx="9144000" cy="1655762"/>
          </a:xfrm>
        </p:spPr>
        <p:txBody>
          <a:bodyPr>
            <a:normAutofit/>
          </a:bodyPr>
          <a:lstStyle/>
          <a:p>
            <a:r>
              <a:rPr lang="tr-TR" sz="6000" b="1" dirty="0">
                <a:solidFill>
                  <a:srgbClr val="FF0000"/>
                </a:solidFill>
              </a:rPr>
              <a:t>YÖNETİM</a:t>
            </a:r>
            <a:endParaRPr lang="tr-TR" sz="6000" dirty="0"/>
          </a:p>
        </p:txBody>
      </p:sp>
      <p:sp>
        <p:nvSpPr>
          <p:cNvPr id="4" name="Veri Yer Tutucusu 3"/>
          <p:cNvSpPr>
            <a:spLocks noGrp="1"/>
          </p:cNvSpPr>
          <p:nvPr>
            <p:ph type="dt" sz="half" idx="10"/>
          </p:nvPr>
        </p:nvSpPr>
        <p:spPr/>
        <p:txBody>
          <a:bodyPr/>
          <a:lstStyle/>
          <a:p>
            <a:fld id="{3F92B051-1742-442B-BD19-D71164AFA81D}" type="datetime1">
              <a:rPr lang="tr-TR" smtClean="0"/>
              <a:pPr/>
              <a:t>13.01.2026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3</a:t>
            </a:fld>
            <a:endParaRPr lang="tr-TR"/>
          </a:p>
        </p:txBody>
      </p:sp>
    </p:spTree>
    <p:extLst>
      <p:ext uri="{BB962C8B-B14F-4D97-AF65-F5344CB8AC3E}">
        <p14:creationId xmlns:p14="http://schemas.microsoft.com/office/powerpoint/2010/main" val="2987188096"/>
      </p:ext>
    </p:extLst>
  </p:cSld>
  <p:clrMapOvr>
    <a:masterClrMapping/>
  </p:clrMapOvr>
  <mc:AlternateContent xmlns:mc="http://schemas.openxmlformats.org/markup-compatibility/2006" xmlns:p14="http://schemas.microsoft.com/office/powerpoint/2010/main">
    <mc:Choice Requires="p14">
      <p:transition p14:dur="250">
        <p14:pan dir="u"/>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FD53C36-2E1B-F579-2770-A02BE2450C58}"/>
              </a:ext>
            </a:extLst>
          </p:cNvPr>
          <p:cNvSpPr>
            <a:spLocks noGrp="1"/>
          </p:cNvSpPr>
          <p:nvPr>
            <p:ph type="title"/>
          </p:nvPr>
        </p:nvSpPr>
        <p:spPr>
          <a:xfrm>
            <a:off x="357352" y="651641"/>
            <a:ext cx="11336879" cy="837460"/>
          </a:xfrm>
        </p:spPr>
        <p:txBody>
          <a:bodyPr>
            <a:noAutofit/>
          </a:bodyPr>
          <a:lstStyle/>
          <a:p>
            <a:pPr algn="ctr">
              <a:lnSpc>
                <a:spcPct val="107000"/>
              </a:lnSpc>
              <a:spcAft>
                <a:spcPts val="800"/>
              </a:spcAft>
            </a:pPr>
            <a:r>
              <a:rPr lang="tr-TR" sz="2800" b="1" dirty="0">
                <a:solidFill>
                  <a:srgbClr val="3333FF"/>
                </a:solidFill>
              </a:rPr>
              <a:t>Öğretim Üyesi/Elemanı Başına Düşen Öğrenci Sayısı </a:t>
            </a:r>
            <a:br>
              <a:rPr lang="tr-TR" sz="2800" b="1" dirty="0">
                <a:solidFill>
                  <a:srgbClr val="3333FF"/>
                </a:solidFill>
              </a:rPr>
            </a:br>
            <a:r>
              <a:rPr lang="tr-TR" sz="1800" b="1" i="1" dirty="0">
                <a:solidFill>
                  <a:srgbClr val="FF0000"/>
                </a:solidFill>
              </a:rPr>
              <a:t>(Programdaki ön lisans, lisans ve lisansüstü toplam öğrenci sayısı)</a:t>
            </a:r>
            <a:endParaRPr lang="tr-TR" sz="1800" b="1" i="1" dirty="0">
              <a:solidFill>
                <a:srgbClr val="FF0000"/>
              </a:solidFill>
              <a:ea typeface="Calibri" panose="020F0502020204030204" pitchFamily="34" charset="0"/>
              <a:cs typeface="Times New Roman" panose="02020603050405020304" pitchFamily="18" charset="0"/>
            </a:endParaRPr>
          </a:p>
        </p:txBody>
      </p:sp>
      <p:sp>
        <p:nvSpPr>
          <p:cNvPr id="7" name="Veri Yer Tutucusu 6"/>
          <p:cNvSpPr>
            <a:spLocks noGrp="1"/>
          </p:cNvSpPr>
          <p:nvPr>
            <p:ph type="dt" sz="half" idx="10"/>
          </p:nvPr>
        </p:nvSpPr>
        <p:spPr/>
        <p:txBody>
          <a:bodyPr/>
          <a:lstStyle/>
          <a:p>
            <a:fld id="{E89BDB40-2604-4DE2-BEE6-BBE360735621}" type="datetime1">
              <a:rPr lang="tr-TR" smtClean="0"/>
              <a:pPr/>
              <a:t>13.01.2026</a:t>
            </a:fld>
            <a:endParaRPr lang="tr-TR"/>
          </a:p>
        </p:txBody>
      </p:sp>
      <p:sp>
        <p:nvSpPr>
          <p:cNvPr id="8" name="Slayt Numarası Yer Tutucusu 7"/>
          <p:cNvSpPr>
            <a:spLocks noGrp="1"/>
          </p:cNvSpPr>
          <p:nvPr>
            <p:ph type="sldNum" sz="quarter" idx="12"/>
          </p:nvPr>
        </p:nvSpPr>
        <p:spPr/>
        <p:txBody>
          <a:bodyPr/>
          <a:lstStyle/>
          <a:p>
            <a:fld id="{15D42E69-0B45-4D6A-BDA9-8F9042B0111B}" type="slidenum">
              <a:rPr lang="tr-TR" smtClean="0"/>
              <a:pPr/>
              <a:t>30</a:t>
            </a:fld>
            <a:endParaRPr lang="tr-TR"/>
          </a:p>
        </p:txBody>
      </p:sp>
      <p:sp>
        <p:nvSpPr>
          <p:cNvPr id="5" name="Metin kutusu 4"/>
          <p:cNvSpPr txBox="1"/>
          <p:nvPr/>
        </p:nvSpPr>
        <p:spPr>
          <a:xfrm>
            <a:off x="439616" y="5946161"/>
            <a:ext cx="7751911" cy="307777"/>
          </a:xfrm>
          <a:prstGeom prst="rect">
            <a:avLst/>
          </a:prstGeom>
          <a:noFill/>
        </p:spPr>
        <p:txBody>
          <a:bodyPr wrap="square" rtlCol="0">
            <a:spAutoFit/>
          </a:bodyPr>
          <a:lstStyle/>
          <a:p>
            <a:r>
              <a:rPr lang="tr-TR" sz="1400" b="1" i="1" dirty="0">
                <a:solidFill>
                  <a:srgbClr val="C00000"/>
                </a:solidFill>
              </a:rPr>
              <a:t>*Bölüm ve Ana Bilim - Sanat Dalı/ Program sayısı kadar satır ekleyiniz. </a:t>
            </a:r>
          </a:p>
        </p:txBody>
      </p:sp>
      <p:graphicFrame>
        <p:nvGraphicFramePr>
          <p:cNvPr id="3" name="Tablo 2"/>
          <p:cNvGraphicFramePr>
            <a:graphicFrameLocks noGrp="1"/>
          </p:cNvGraphicFramePr>
          <p:nvPr>
            <p:extLst>
              <p:ext uri="{D42A27DB-BD31-4B8C-83A1-F6EECF244321}">
                <p14:modId xmlns:p14="http://schemas.microsoft.com/office/powerpoint/2010/main" val="3285660786"/>
              </p:ext>
            </p:extLst>
          </p:nvPr>
        </p:nvGraphicFramePr>
        <p:xfrm>
          <a:off x="674257" y="2028498"/>
          <a:ext cx="11139373" cy="2284454"/>
        </p:xfrm>
        <a:graphic>
          <a:graphicData uri="http://schemas.openxmlformats.org/drawingml/2006/table">
            <a:tbl>
              <a:tblPr>
                <a:tableStyleId>{BDBED569-4797-4DF1-A0F4-6AAB3CD982D8}</a:tableStyleId>
              </a:tblPr>
              <a:tblGrid>
                <a:gridCol w="2422626">
                  <a:extLst>
                    <a:ext uri="{9D8B030D-6E8A-4147-A177-3AD203B41FA5}">
                      <a16:colId xmlns:a16="http://schemas.microsoft.com/office/drawing/2014/main" val="3392937147"/>
                    </a:ext>
                  </a:extLst>
                </a:gridCol>
                <a:gridCol w="2225615">
                  <a:extLst>
                    <a:ext uri="{9D8B030D-6E8A-4147-A177-3AD203B41FA5}">
                      <a16:colId xmlns:a16="http://schemas.microsoft.com/office/drawing/2014/main" val="1268676462"/>
                    </a:ext>
                  </a:extLst>
                </a:gridCol>
                <a:gridCol w="1393868">
                  <a:extLst>
                    <a:ext uri="{9D8B030D-6E8A-4147-A177-3AD203B41FA5}">
                      <a16:colId xmlns:a16="http://schemas.microsoft.com/office/drawing/2014/main" val="611782414"/>
                    </a:ext>
                  </a:extLst>
                </a:gridCol>
                <a:gridCol w="1854963">
                  <a:extLst>
                    <a:ext uri="{9D8B030D-6E8A-4147-A177-3AD203B41FA5}">
                      <a16:colId xmlns:a16="http://schemas.microsoft.com/office/drawing/2014/main" val="4177927253"/>
                    </a:ext>
                  </a:extLst>
                </a:gridCol>
                <a:gridCol w="1462974">
                  <a:extLst>
                    <a:ext uri="{9D8B030D-6E8A-4147-A177-3AD203B41FA5}">
                      <a16:colId xmlns:a16="http://schemas.microsoft.com/office/drawing/2014/main" val="2528845296"/>
                    </a:ext>
                  </a:extLst>
                </a:gridCol>
                <a:gridCol w="1779327">
                  <a:extLst>
                    <a:ext uri="{9D8B030D-6E8A-4147-A177-3AD203B41FA5}">
                      <a16:colId xmlns:a16="http://schemas.microsoft.com/office/drawing/2014/main" val="1821111739"/>
                    </a:ext>
                  </a:extLst>
                </a:gridCol>
              </a:tblGrid>
              <a:tr h="358521">
                <a:tc rowSpan="2">
                  <a:txBody>
                    <a:bodyPr/>
                    <a:lstStyle/>
                    <a:p>
                      <a:pPr algn="ctr">
                        <a:lnSpc>
                          <a:spcPct val="107000"/>
                        </a:lnSpc>
                        <a:spcAft>
                          <a:spcPts val="800"/>
                        </a:spcAft>
                      </a:pPr>
                      <a:r>
                        <a:rPr lang="tr-TR" sz="1600" b="1" dirty="0">
                          <a:solidFill>
                            <a:srgbClr val="3333FF"/>
                          </a:solidFill>
                          <a:effectLst/>
                          <a:latin typeface="+mn-lt"/>
                        </a:rPr>
                        <a:t>Bölüm Adı*</a:t>
                      </a:r>
                      <a:endParaRPr lang="tr-TR" sz="1600" b="1" dirty="0">
                        <a:solidFill>
                          <a:srgbClr val="3333FF"/>
                        </a:solidFill>
                        <a:effectLst/>
                        <a:latin typeface="+mn-lt"/>
                        <a:ea typeface="Calibri" panose="020F0502020204030204" pitchFamily="34" charset="0"/>
                        <a:cs typeface="Times New Roman" panose="02020603050405020304" pitchFamily="18" charset="0"/>
                      </a:endParaRPr>
                    </a:p>
                  </a:txBody>
                  <a:tcPr marL="3810" marR="3810" marT="3810" marB="0" anchor="ctr"/>
                </a:tc>
                <a:tc rowSpan="2">
                  <a:txBody>
                    <a:bodyPr/>
                    <a:lstStyle/>
                    <a:p>
                      <a:pPr algn="ctr">
                        <a:lnSpc>
                          <a:spcPct val="107000"/>
                        </a:lnSpc>
                        <a:spcAft>
                          <a:spcPts val="800"/>
                        </a:spcAft>
                      </a:pPr>
                      <a:r>
                        <a:rPr lang="tr-TR" sz="1600" b="1" dirty="0">
                          <a:solidFill>
                            <a:srgbClr val="3333FF"/>
                          </a:solidFill>
                          <a:effectLst/>
                          <a:latin typeface="+mn-lt"/>
                        </a:rPr>
                        <a:t>Program Adı*</a:t>
                      </a:r>
                      <a:endParaRPr lang="tr-TR" sz="1600" b="1" dirty="0">
                        <a:solidFill>
                          <a:srgbClr val="3333FF"/>
                        </a:solidFill>
                        <a:effectLst/>
                        <a:latin typeface="+mn-lt"/>
                        <a:ea typeface="Calibri" panose="020F0502020204030204" pitchFamily="34" charset="0"/>
                        <a:cs typeface="Times New Roman" panose="02020603050405020304" pitchFamily="18" charset="0"/>
                      </a:endParaRPr>
                    </a:p>
                  </a:txBody>
                  <a:tcPr marL="9525" marR="9525" marT="9525" marB="0" anchor="ctr"/>
                </a:tc>
                <a:tc gridSpan="2">
                  <a:txBody>
                    <a:bodyPr/>
                    <a:lstStyle/>
                    <a:p>
                      <a:pPr algn="ctr">
                        <a:lnSpc>
                          <a:spcPct val="107000"/>
                        </a:lnSpc>
                        <a:spcAft>
                          <a:spcPts val="800"/>
                        </a:spcAft>
                      </a:pPr>
                      <a:r>
                        <a:rPr lang="tr-TR" sz="2000" b="1" dirty="0">
                          <a:solidFill>
                            <a:srgbClr val="3333FF"/>
                          </a:solidFill>
                          <a:effectLst/>
                          <a:latin typeface="+mn-lt"/>
                        </a:rPr>
                        <a:t>2024 (Güz Dönemi)</a:t>
                      </a:r>
                      <a:endParaRPr lang="tr-TR" sz="20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tc gridSpan="2">
                  <a:txBody>
                    <a:bodyPr/>
                    <a:lstStyle/>
                    <a:p>
                      <a:pPr algn="ctr">
                        <a:lnSpc>
                          <a:spcPct val="107000"/>
                        </a:lnSpc>
                        <a:spcAft>
                          <a:spcPts val="800"/>
                        </a:spcAft>
                      </a:pPr>
                      <a:r>
                        <a:rPr lang="tr-TR" sz="2000" b="1" dirty="0">
                          <a:solidFill>
                            <a:srgbClr val="3333FF"/>
                          </a:solidFill>
                          <a:effectLst/>
                          <a:latin typeface="+mn-lt"/>
                        </a:rPr>
                        <a:t>2025 (Güz Dönemi)</a:t>
                      </a:r>
                      <a:endParaRPr lang="tr-TR" sz="20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extLst>
                  <a:ext uri="{0D108BD9-81ED-4DB2-BD59-A6C34878D82A}">
                    <a16:rowId xmlns:a16="http://schemas.microsoft.com/office/drawing/2014/main" val="4163702358"/>
                  </a:ext>
                </a:extLst>
              </a:tr>
              <a:tr h="395133">
                <a:tc vMerge="1">
                  <a:txBody>
                    <a:bodyPr/>
                    <a:lstStyle/>
                    <a:p>
                      <a:endParaRPr lang="tr-TR"/>
                    </a:p>
                  </a:txBody>
                  <a:tcPr/>
                </a:tc>
                <a:tc vMerge="1">
                  <a:txBody>
                    <a:bodyPr/>
                    <a:lstStyle/>
                    <a:p>
                      <a:endParaRPr lang="tr-TR"/>
                    </a:p>
                  </a:txBody>
                  <a:tcPr/>
                </a:tc>
                <a:tc>
                  <a:txBody>
                    <a:bodyPr/>
                    <a:lstStyle/>
                    <a:p>
                      <a:pPr algn="ctr">
                        <a:lnSpc>
                          <a:spcPct val="107000"/>
                        </a:lnSpc>
                        <a:spcAft>
                          <a:spcPts val="800"/>
                        </a:spcAft>
                      </a:pPr>
                      <a:r>
                        <a:rPr lang="tr-TR" sz="1200" b="1" dirty="0">
                          <a:solidFill>
                            <a:srgbClr val="3333FF"/>
                          </a:solidFill>
                          <a:effectLst/>
                          <a:latin typeface="+mn-lt"/>
                        </a:rPr>
                        <a:t>Öğretim Üyesi Başına Düşen Öğrenci Sayısı</a:t>
                      </a:r>
                      <a:endParaRPr lang="tr-TR" sz="12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b="1" dirty="0">
                          <a:solidFill>
                            <a:srgbClr val="3333FF"/>
                          </a:solidFill>
                          <a:effectLst/>
                          <a:latin typeface="+mn-lt"/>
                        </a:rPr>
                        <a:t>Öğretim Elemanı Başına Düşen Öğrenci Sayısı</a:t>
                      </a:r>
                      <a:endParaRPr lang="tr-TR" sz="12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b="1" dirty="0">
                          <a:solidFill>
                            <a:srgbClr val="3333FF"/>
                          </a:solidFill>
                          <a:effectLst/>
                          <a:latin typeface="+mn-lt"/>
                        </a:rPr>
                        <a:t>Öğretim Üyesi Başına Düşen Öğrenci Sayısı</a:t>
                      </a:r>
                      <a:endParaRPr lang="tr-TR" sz="12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b="1" dirty="0">
                          <a:solidFill>
                            <a:srgbClr val="3333FF"/>
                          </a:solidFill>
                          <a:effectLst/>
                          <a:latin typeface="+mn-lt"/>
                        </a:rPr>
                        <a:t>Öğretim Elemanı Başına Düşen Öğrenci Sayısı</a:t>
                      </a:r>
                      <a:endParaRPr lang="tr-TR" sz="12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124898360"/>
                  </a:ext>
                </a:extLst>
              </a:tr>
              <a:tr h="382700">
                <a:tc rowSpan="2">
                  <a:txBody>
                    <a:bodyPr/>
                    <a:lstStyle/>
                    <a:p>
                      <a:pPr>
                        <a:lnSpc>
                          <a:spcPct val="107000"/>
                        </a:lnSpc>
                      </a:pPr>
                      <a:r>
                        <a:rPr lang="tr-TR" sz="1200" b="1" dirty="0">
                          <a:solidFill>
                            <a:srgbClr val="C00000"/>
                          </a:solidFill>
                          <a:effectLst/>
                          <a:latin typeface="+mn-lt"/>
                          <a:cs typeface="Times New Roman" panose="02020603050405020304" pitchFamily="18" charset="0"/>
                        </a:rPr>
                        <a:t>MÜLKİYET KORUMA VE GÜVENLİK </a:t>
                      </a:r>
                    </a:p>
                  </a:txBody>
                  <a:tcPr marL="3810" marR="3810" marT="3810" marB="0" anchor="ctr"/>
                </a:tc>
                <a:tc>
                  <a:txBody>
                    <a:bodyPr/>
                    <a:lstStyle/>
                    <a:p>
                      <a:pPr>
                        <a:lnSpc>
                          <a:spcPct val="107000"/>
                        </a:lnSpc>
                        <a:spcAft>
                          <a:spcPts val="800"/>
                        </a:spcAft>
                      </a:pPr>
                      <a:r>
                        <a:rPr lang="tr-TR" sz="1200" b="1" dirty="0">
                          <a:solidFill>
                            <a:srgbClr val="0066FF"/>
                          </a:solidFill>
                          <a:effectLst/>
                          <a:latin typeface="+mn-lt"/>
                        </a:rPr>
                        <a:t> SİVİL SAVUNMA VE İTFAİYECİLİK</a:t>
                      </a:r>
                      <a:endParaRPr lang="tr-TR" sz="1200" b="1" dirty="0">
                        <a:solidFill>
                          <a:srgbClr val="0066FF"/>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800"/>
                        </a:spcAft>
                      </a:pPr>
                      <a:r>
                        <a:rPr lang="tr-TR" sz="2000" b="1" dirty="0">
                          <a:solidFill>
                            <a:schemeClr val="tx1"/>
                          </a:solidFill>
                          <a:effectLst/>
                          <a:latin typeface="+mn-lt"/>
                        </a:rPr>
                        <a:t>84</a:t>
                      </a:r>
                      <a:endParaRPr lang="tr-TR" sz="2000" b="1"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2000" b="1" dirty="0">
                          <a:solidFill>
                            <a:schemeClr val="tx1"/>
                          </a:solidFill>
                          <a:effectLst/>
                          <a:latin typeface="+mn-lt"/>
                        </a:rPr>
                        <a:t>42 </a:t>
                      </a:r>
                      <a:endParaRPr lang="tr-TR" sz="2000" b="1"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2000" b="1" dirty="0">
                          <a:solidFill>
                            <a:schemeClr val="tx1"/>
                          </a:solidFill>
                          <a:effectLst/>
                          <a:latin typeface="+mn-lt"/>
                        </a:rPr>
                        <a:t>84</a:t>
                      </a:r>
                      <a:endParaRPr lang="tr-TR" sz="2000" b="1"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2000" b="1" dirty="0">
                          <a:solidFill>
                            <a:schemeClr val="tx1"/>
                          </a:solidFill>
                          <a:effectLst/>
                          <a:latin typeface="+mn-lt"/>
                        </a:rPr>
                        <a:t>42 </a:t>
                      </a:r>
                      <a:endParaRPr lang="tr-TR" sz="2000" b="1"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930024700"/>
                  </a:ext>
                </a:extLst>
              </a:tr>
              <a:tr h="382700">
                <a:tc vMerge="1">
                  <a:txBody>
                    <a:bodyPr/>
                    <a:lstStyle/>
                    <a:p>
                      <a:endParaRPr dirty="0"/>
                    </a:p>
                  </a:txBody>
                  <a:tcPr marL="3810" marR="3810" marT="3810" marB="0" anchor="ctr"/>
                </a:tc>
                <a:tc>
                  <a:txBody>
                    <a:bodyPr/>
                    <a:lstStyle/>
                    <a:p>
                      <a:pPr>
                        <a:lnSpc>
                          <a:spcPct val="107000"/>
                        </a:lnSpc>
                        <a:spcAft>
                          <a:spcPts val="800"/>
                        </a:spcAft>
                      </a:pPr>
                      <a:r>
                        <a:rPr lang="tr-TR" sz="1200" b="1" dirty="0">
                          <a:solidFill>
                            <a:srgbClr val="0066FF"/>
                          </a:solidFill>
                          <a:effectLst/>
                          <a:latin typeface="+mn-lt"/>
                        </a:rPr>
                        <a:t> ACİL DURUM VE AFET YÖNETİMİ</a:t>
                      </a:r>
                      <a:endParaRPr lang="tr-TR" sz="1200" b="1" dirty="0">
                        <a:solidFill>
                          <a:srgbClr val="0066FF"/>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800"/>
                        </a:spcAft>
                      </a:pPr>
                      <a:r>
                        <a:rPr lang="tr-TR" sz="2000" b="1" dirty="0">
                          <a:solidFill>
                            <a:schemeClr val="tx1"/>
                          </a:solidFill>
                          <a:effectLst/>
                          <a:latin typeface="+mn-lt"/>
                        </a:rPr>
                        <a:t>0</a:t>
                      </a:r>
                      <a:endParaRPr lang="tr-TR" sz="2000" b="1"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2000" b="1" dirty="0">
                          <a:solidFill>
                            <a:schemeClr val="tx1"/>
                          </a:solidFill>
                          <a:effectLst/>
                          <a:latin typeface="+mn-lt"/>
                        </a:rPr>
                        <a:t>21,3 </a:t>
                      </a:r>
                      <a:endParaRPr lang="tr-TR" sz="2000" b="1"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2000" b="1" dirty="0">
                          <a:solidFill>
                            <a:schemeClr val="tx1"/>
                          </a:solidFill>
                          <a:effectLst/>
                          <a:latin typeface="+mn-lt"/>
                        </a:rPr>
                        <a:t>0</a:t>
                      </a:r>
                      <a:endParaRPr lang="tr-TR" sz="2000" b="1"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2000" b="1" dirty="0">
                          <a:solidFill>
                            <a:schemeClr val="tx1"/>
                          </a:solidFill>
                          <a:effectLst/>
                          <a:latin typeface="+mn-lt"/>
                        </a:rPr>
                        <a:t>24,6 </a:t>
                      </a:r>
                      <a:endParaRPr lang="tr-TR" sz="2000" b="1"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99103019"/>
                  </a:ext>
                </a:extLst>
              </a:tr>
              <a:tr h="382700">
                <a:tc>
                  <a:txBody>
                    <a:bodyPr/>
                    <a:lstStyle/>
                    <a:p>
                      <a:pPr>
                        <a:lnSpc>
                          <a:spcPct val="107000"/>
                        </a:lnSpc>
                      </a:pPr>
                      <a:r>
                        <a:rPr lang="tr-TR" sz="1200" b="1" dirty="0">
                          <a:solidFill>
                            <a:srgbClr val="C00000"/>
                          </a:solidFill>
                          <a:effectLst/>
                          <a:latin typeface="+mn-lt"/>
                          <a:cs typeface="Times New Roman" panose="02020603050405020304" pitchFamily="18" charset="0"/>
                        </a:rPr>
                        <a:t>HUKUK</a:t>
                      </a:r>
                    </a:p>
                  </a:txBody>
                  <a:tcPr marL="3810" marR="3810" marT="3810" marB="0" anchor="ctr"/>
                </a:tc>
                <a:tc>
                  <a:txBody>
                    <a:bodyPr/>
                    <a:lstStyle/>
                    <a:p>
                      <a:pPr>
                        <a:lnSpc>
                          <a:spcPct val="107000"/>
                        </a:lnSpc>
                        <a:spcAft>
                          <a:spcPts val="800"/>
                        </a:spcAft>
                      </a:pPr>
                      <a:r>
                        <a:rPr lang="tr-TR" sz="1200" b="1" dirty="0">
                          <a:solidFill>
                            <a:srgbClr val="0066FF"/>
                          </a:solidFill>
                          <a:effectLst/>
                          <a:latin typeface="+mn-lt"/>
                        </a:rPr>
                        <a:t> MAHKEME BÜRO HİZMETLERİ</a:t>
                      </a:r>
                      <a:endParaRPr lang="tr-TR" sz="1200" b="1" dirty="0">
                        <a:solidFill>
                          <a:srgbClr val="0066FF"/>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800"/>
                        </a:spcAft>
                      </a:pPr>
                      <a:r>
                        <a:rPr lang="tr-TR" sz="2000" b="1" dirty="0">
                          <a:solidFill>
                            <a:schemeClr val="tx1"/>
                          </a:solidFill>
                          <a:effectLst/>
                          <a:latin typeface="+mn-lt"/>
                        </a:rPr>
                        <a:t> 0</a:t>
                      </a:r>
                      <a:endParaRPr lang="tr-TR" sz="2000" b="1"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2000" b="1" dirty="0">
                          <a:solidFill>
                            <a:schemeClr val="tx1"/>
                          </a:solidFill>
                          <a:effectLst/>
                          <a:latin typeface="+mn-lt"/>
                        </a:rPr>
                        <a:t>9,3</a:t>
                      </a:r>
                      <a:endParaRPr lang="tr-TR" sz="2000" b="1"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2000" b="1" dirty="0">
                          <a:solidFill>
                            <a:schemeClr val="tx1"/>
                          </a:solidFill>
                          <a:effectLst/>
                          <a:latin typeface="+mn-lt"/>
                        </a:rPr>
                        <a:t> 0</a:t>
                      </a:r>
                      <a:endParaRPr lang="tr-TR" sz="2000" b="1"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2000" b="1" dirty="0">
                          <a:solidFill>
                            <a:schemeClr val="tx1"/>
                          </a:solidFill>
                          <a:effectLst/>
                          <a:latin typeface="+mn-lt"/>
                        </a:rPr>
                        <a:t>17,3</a:t>
                      </a:r>
                      <a:endParaRPr lang="tr-TR" sz="2000" b="1"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220074725"/>
                  </a:ext>
                </a:extLst>
              </a:tr>
              <a:tr h="382700">
                <a:tc>
                  <a:txBody>
                    <a:bodyPr/>
                    <a:lstStyle/>
                    <a:p>
                      <a:pPr>
                        <a:lnSpc>
                          <a:spcPct val="107000"/>
                        </a:lnSpc>
                      </a:pPr>
                      <a:endParaRPr lang="tr-TR" sz="1200" b="1">
                        <a:effectLst/>
                        <a:latin typeface="+mn-lt"/>
                        <a:cs typeface="Times New Roman" panose="02020603050405020304" pitchFamily="18" charset="0"/>
                      </a:endParaRPr>
                    </a:p>
                  </a:txBody>
                  <a:tcPr marL="3810" marR="3810" marT="3810" marB="0" anchor="ctr"/>
                </a:tc>
                <a:tc>
                  <a:txBody>
                    <a:bodyPr/>
                    <a:lstStyle/>
                    <a:p>
                      <a:pPr algn="ctr">
                        <a:lnSpc>
                          <a:spcPct val="107000"/>
                        </a:lnSpc>
                        <a:spcAft>
                          <a:spcPts val="800"/>
                        </a:spcAft>
                      </a:pPr>
                      <a:r>
                        <a:rPr lang="tr-TR" sz="1200" b="1" dirty="0">
                          <a:solidFill>
                            <a:srgbClr val="FF0000"/>
                          </a:solidFill>
                          <a:effectLst/>
                          <a:latin typeface="+mn-lt"/>
                        </a:rPr>
                        <a:t>BİRİM ORTALAMASI  </a:t>
                      </a:r>
                      <a:endParaRPr lang="tr-TR" sz="12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800"/>
                        </a:spcAft>
                      </a:pPr>
                      <a:r>
                        <a:rPr lang="tr-TR" sz="2000" b="1" dirty="0">
                          <a:solidFill>
                            <a:schemeClr val="tx1"/>
                          </a:solidFill>
                          <a:effectLst/>
                          <a:latin typeface="+mn-lt"/>
                        </a:rPr>
                        <a:t>84</a:t>
                      </a:r>
                      <a:endParaRPr lang="tr-TR" sz="2000" b="1"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2000" b="1" dirty="0">
                          <a:solidFill>
                            <a:schemeClr val="tx1"/>
                          </a:solidFill>
                          <a:effectLst/>
                          <a:latin typeface="+mn-lt"/>
                          <a:ea typeface="Calibri" panose="020F0502020204030204" pitchFamily="34" charset="0"/>
                          <a:cs typeface="Times New Roman" panose="02020603050405020304" pitchFamily="18" charset="0"/>
                        </a:rPr>
                        <a:t>9,07</a:t>
                      </a:r>
                    </a:p>
                  </a:txBody>
                  <a:tcPr marL="0" marR="0" marT="0" marB="0" anchor="ctr"/>
                </a:tc>
                <a:tc>
                  <a:txBody>
                    <a:bodyPr/>
                    <a:lstStyle/>
                    <a:p>
                      <a:pPr algn="ctr">
                        <a:lnSpc>
                          <a:spcPct val="107000"/>
                        </a:lnSpc>
                        <a:spcAft>
                          <a:spcPts val="800"/>
                        </a:spcAft>
                      </a:pPr>
                      <a:r>
                        <a:rPr lang="tr-TR" sz="2000" b="1" dirty="0">
                          <a:solidFill>
                            <a:schemeClr val="tx1"/>
                          </a:solidFill>
                          <a:effectLst/>
                          <a:latin typeface="+mn-lt"/>
                        </a:rPr>
                        <a:t>84</a:t>
                      </a:r>
                      <a:endParaRPr lang="tr-TR" sz="2000" b="1"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2000" b="1" dirty="0">
                          <a:solidFill>
                            <a:schemeClr val="tx1"/>
                          </a:solidFill>
                          <a:effectLst/>
                          <a:latin typeface="+mn-lt"/>
                          <a:ea typeface="Calibri" panose="020F0502020204030204" pitchFamily="34" charset="0"/>
                          <a:cs typeface="Times New Roman" panose="02020603050405020304" pitchFamily="18" charset="0"/>
                        </a:rPr>
                        <a:t>10,48</a:t>
                      </a:r>
                    </a:p>
                  </a:txBody>
                  <a:tcPr marL="0" marR="0" marT="0" marB="0" anchor="ctr"/>
                </a:tc>
                <a:extLst>
                  <a:ext uri="{0D108BD9-81ED-4DB2-BD59-A6C34878D82A}">
                    <a16:rowId xmlns:a16="http://schemas.microsoft.com/office/drawing/2014/main" val="2871173811"/>
                  </a:ext>
                </a:extLst>
              </a:tr>
            </a:tbl>
          </a:graphicData>
        </a:graphic>
      </p:graphicFrame>
    </p:spTree>
    <p:extLst>
      <p:ext uri="{BB962C8B-B14F-4D97-AF65-F5344CB8AC3E}">
        <p14:creationId xmlns:p14="http://schemas.microsoft.com/office/powerpoint/2010/main" val="1175828498"/>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FD53C36-2E1B-F579-2770-A02BE2450C58}"/>
              </a:ext>
            </a:extLst>
          </p:cNvPr>
          <p:cNvSpPr>
            <a:spLocks noGrp="1"/>
          </p:cNvSpPr>
          <p:nvPr>
            <p:ph type="title"/>
          </p:nvPr>
        </p:nvSpPr>
        <p:spPr>
          <a:xfrm>
            <a:off x="663035" y="882333"/>
            <a:ext cx="11031196" cy="606768"/>
          </a:xfrm>
        </p:spPr>
        <p:txBody>
          <a:bodyPr>
            <a:noAutofit/>
          </a:bodyPr>
          <a:lstStyle/>
          <a:p>
            <a:pPr algn="ctr"/>
            <a:r>
              <a:rPr lang="tr-TR" sz="2800" b="1" dirty="0">
                <a:solidFill>
                  <a:srgbClr val="FF0000"/>
                </a:solidFill>
                <a:latin typeface="Calibri" pitchFamily="34" charset="0"/>
                <a:cs typeface="Calibri" pitchFamily="34" charset="0"/>
              </a:rPr>
              <a:t>ÖĞRENCİ </a:t>
            </a:r>
            <a:r>
              <a:rPr lang="tr-TR" sz="2800" b="1" dirty="0">
                <a:solidFill>
                  <a:srgbClr val="FF0000"/>
                </a:solidFill>
                <a:cs typeface="Calibri" pitchFamily="34" charset="0"/>
              </a:rPr>
              <a:t>SAYISI (Engelli) </a:t>
            </a:r>
            <a:endParaRPr lang="tr-TR" sz="2800" dirty="0">
              <a:solidFill>
                <a:srgbClr val="FF0000"/>
              </a:solidFill>
            </a:endParaRPr>
          </a:p>
        </p:txBody>
      </p:sp>
      <p:sp>
        <p:nvSpPr>
          <p:cNvPr id="7" name="Veri Yer Tutucusu 6"/>
          <p:cNvSpPr>
            <a:spLocks noGrp="1"/>
          </p:cNvSpPr>
          <p:nvPr>
            <p:ph type="dt" sz="half" idx="10"/>
          </p:nvPr>
        </p:nvSpPr>
        <p:spPr/>
        <p:txBody>
          <a:bodyPr/>
          <a:lstStyle/>
          <a:p>
            <a:fld id="{E89BDB40-2604-4DE2-BEE6-BBE360735621}" type="datetime1">
              <a:rPr lang="tr-TR" smtClean="0"/>
              <a:pPr/>
              <a:t>13.01.2026</a:t>
            </a:fld>
            <a:endParaRPr lang="tr-TR"/>
          </a:p>
        </p:txBody>
      </p:sp>
      <p:sp>
        <p:nvSpPr>
          <p:cNvPr id="8" name="Slayt Numarası Yer Tutucusu 7"/>
          <p:cNvSpPr>
            <a:spLocks noGrp="1"/>
          </p:cNvSpPr>
          <p:nvPr>
            <p:ph type="sldNum" sz="quarter" idx="12"/>
          </p:nvPr>
        </p:nvSpPr>
        <p:spPr/>
        <p:txBody>
          <a:bodyPr/>
          <a:lstStyle/>
          <a:p>
            <a:fld id="{15D42E69-0B45-4D6A-BDA9-8F9042B0111B}" type="slidenum">
              <a:rPr lang="tr-TR" smtClean="0"/>
              <a:pPr/>
              <a:t>31</a:t>
            </a:fld>
            <a:endParaRPr lang="tr-TR"/>
          </a:p>
        </p:txBody>
      </p:sp>
      <p:sp>
        <p:nvSpPr>
          <p:cNvPr id="5" name="Metin kutusu 4"/>
          <p:cNvSpPr txBox="1"/>
          <p:nvPr/>
        </p:nvSpPr>
        <p:spPr>
          <a:xfrm>
            <a:off x="439616" y="5946161"/>
            <a:ext cx="7751911" cy="307777"/>
          </a:xfrm>
          <a:prstGeom prst="rect">
            <a:avLst/>
          </a:prstGeom>
          <a:noFill/>
        </p:spPr>
        <p:txBody>
          <a:bodyPr wrap="square" rtlCol="0">
            <a:spAutoFit/>
          </a:bodyPr>
          <a:lstStyle/>
          <a:p>
            <a:r>
              <a:rPr lang="tr-TR" sz="1400" b="1" i="1" dirty="0">
                <a:solidFill>
                  <a:srgbClr val="C00000"/>
                </a:solidFill>
              </a:rPr>
              <a:t>*Bölüm ve Ana Bilim - Sanat Dalı/ Program sayısı kadar satır ekleyiniz. </a:t>
            </a:r>
          </a:p>
        </p:txBody>
      </p:sp>
      <p:graphicFrame>
        <p:nvGraphicFramePr>
          <p:cNvPr id="3" name="Tablo 2"/>
          <p:cNvGraphicFramePr>
            <a:graphicFrameLocks noGrp="1"/>
          </p:cNvGraphicFramePr>
          <p:nvPr>
            <p:extLst>
              <p:ext uri="{D42A27DB-BD31-4B8C-83A1-F6EECF244321}">
                <p14:modId xmlns:p14="http://schemas.microsoft.com/office/powerpoint/2010/main" val="2675651480"/>
              </p:ext>
            </p:extLst>
          </p:nvPr>
        </p:nvGraphicFramePr>
        <p:xfrm>
          <a:off x="318054" y="2027583"/>
          <a:ext cx="11509510" cy="3737113"/>
        </p:xfrm>
        <a:graphic>
          <a:graphicData uri="http://schemas.openxmlformats.org/drawingml/2006/table">
            <a:tbl>
              <a:tblPr>
                <a:tableStyleId>{BDBED569-4797-4DF1-A0F4-6AAB3CD982D8}</a:tableStyleId>
              </a:tblPr>
              <a:tblGrid>
                <a:gridCol w="2046455">
                  <a:extLst>
                    <a:ext uri="{9D8B030D-6E8A-4147-A177-3AD203B41FA5}">
                      <a16:colId xmlns:a16="http://schemas.microsoft.com/office/drawing/2014/main" val="3062461048"/>
                    </a:ext>
                  </a:extLst>
                </a:gridCol>
                <a:gridCol w="2609459">
                  <a:extLst>
                    <a:ext uri="{9D8B030D-6E8A-4147-A177-3AD203B41FA5}">
                      <a16:colId xmlns:a16="http://schemas.microsoft.com/office/drawing/2014/main" val="2599825393"/>
                    </a:ext>
                  </a:extLst>
                </a:gridCol>
                <a:gridCol w="814503">
                  <a:extLst>
                    <a:ext uri="{9D8B030D-6E8A-4147-A177-3AD203B41FA5}">
                      <a16:colId xmlns:a16="http://schemas.microsoft.com/office/drawing/2014/main" val="2575000749"/>
                    </a:ext>
                  </a:extLst>
                </a:gridCol>
                <a:gridCol w="814503">
                  <a:extLst>
                    <a:ext uri="{9D8B030D-6E8A-4147-A177-3AD203B41FA5}">
                      <a16:colId xmlns:a16="http://schemas.microsoft.com/office/drawing/2014/main" val="1397288745"/>
                    </a:ext>
                  </a:extLst>
                </a:gridCol>
                <a:gridCol w="584261">
                  <a:extLst>
                    <a:ext uri="{9D8B030D-6E8A-4147-A177-3AD203B41FA5}">
                      <a16:colId xmlns:a16="http://schemas.microsoft.com/office/drawing/2014/main" val="4215508311"/>
                    </a:ext>
                  </a:extLst>
                </a:gridCol>
                <a:gridCol w="612825">
                  <a:extLst>
                    <a:ext uri="{9D8B030D-6E8A-4147-A177-3AD203B41FA5}">
                      <a16:colId xmlns:a16="http://schemas.microsoft.com/office/drawing/2014/main" val="2222175126"/>
                    </a:ext>
                  </a:extLst>
                </a:gridCol>
                <a:gridCol w="721887">
                  <a:extLst>
                    <a:ext uri="{9D8B030D-6E8A-4147-A177-3AD203B41FA5}">
                      <a16:colId xmlns:a16="http://schemas.microsoft.com/office/drawing/2014/main" val="980281889"/>
                    </a:ext>
                  </a:extLst>
                </a:gridCol>
                <a:gridCol w="721887">
                  <a:extLst>
                    <a:ext uri="{9D8B030D-6E8A-4147-A177-3AD203B41FA5}">
                      <a16:colId xmlns:a16="http://schemas.microsoft.com/office/drawing/2014/main" val="2423004025"/>
                    </a:ext>
                  </a:extLst>
                </a:gridCol>
                <a:gridCol w="611093">
                  <a:extLst>
                    <a:ext uri="{9D8B030D-6E8A-4147-A177-3AD203B41FA5}">
                      <a16:colId xmlns:a16="http://schemas.microsoft.com/office/drawing/2014/main" val="3342530665"/>
                    </a:ext>
                  </a:extLst>
                </a:gridCol>
                <a:gridCol w="678608">
                  <a:extLst>
                    <a:ext uri="{9D8B030D-6E8A-4147-A177-3AD203B41FA5}">
                      <a16:colId xmlns:a16="http://schemas.microsoft.com/office/drawing/2014/main" val="2150964944"/>
                    </a:ext>
                  </a:extLst>
                </a:gridCol>
                <a:gridCol w="678608">
                  <a:extLst>
                    <a:ext uri="{9D8B030D-6E8A-4147-A177-3AD203B41FA5}">
                      <a16:colId xmlns:a16="http://schemas.microsoft.com/office/drawing/2014/main" val="2465318105"/>
                    </a:ext>
                  </a:extLst>
                </a:gridCol>
                <a:gridCol w="615421">
                  <a:extLst>
                    <a:ext uri="{9D8B030D-6E8A-4147-A177-3AD203B41FA5}">
                      <a16:colId xmlns:a16="http://schemas.microsoft.com/office/drawing/2014/main" val="3940777175"/>
                    </a:ext>
                  </a:extLst>
                </a:gridCol>
              </a:tblGrid>
              <a:tr h="320781">
                <a:tc rowSpan="2">
                  <a:txBody>
                    <a:bodyPr/>
                    <a:lstStyle/>
                    <a:p>
                      <a:pPr algn="ctr">
                        <a:lnSpc>
                          <a:spcPct val="107000"/>
                        </a:lnSpc>
                        <a:spcAft>
                          <a:spcPts val="0"/>
                        </a:spcAft>
                      </a:pPr>
                      <a:r>
                        <a:rPr lang="tr-TR" sz="1400" b="1" dirty="0">
                          <a:solidFill>
                            <a:srgbClr val="FF0000"/>
                          </a:solidFill>
                          <a:effectLst/>
                        </a:rPr>
                        <a:t>Bölüm Adı*</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 marR="3810" marT="3810" marB="0" anchor="ctr"/>
                </a:tc>
                <a:tc rowSpan="2">
                  <a:txBody>
                    <a:bodyPr/>
                    <a:lstStyle/>
                    <a:p>
                      <a:pPr algn="ctr">
                        <a:lnSpc>
                          <a:spcPct val="107000"/>
                        </a:lnSpc>
                        <a:spcAft>
                          <a:spcPts val="0"/>
                        </a:spcAft>
                      </a:pPr>
                      <a:r>
                        <a:rPr lang="tr-TR" sz="1400" b="1" dirty="0">
                          <a:solidFill>
                            <a:srgbClr val="FF0000"/>
                          </a:solidFill>
                          <a:effectLst/>
                        </a:rPr>
                        <a:t>Ana Bilim - Sanat Dalı/ Program Adı*</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gridSpan="5">
                  <a:txBody>
                    <a:bodyPr/>
                    <a:lstStyle/>
                    <a:p>
                      <a:pPr algn="ctr">
                        <a:lnSpc>
                          <a:spcPct val="107000"/>
                        </a:lnSpc>
                        <a:spcAft>
                          <a:spcPts val="0"/>
                        </a:spcAft>
                      </a:pPr>
                      <a:r>
                        <a:rPr lang="tr-TR" sz="1400" b="1">
                          <a:solidFill>
                            <a:srgbClr val="FF0000"/>
                          </a:solidFill>
                          <a:effectLst/>
                        </a:rPr>
                        <a:t>2024 (Güz Dönemi)</a:t>
                      </a:r>
                      <a:endParaRPr lang="tr-TR" sz="14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5">
                  <a:txBody>
                    <a:bodyPr/>
                    <a:lstStyle/>
                    <a:p>
                      <a:pPr algn="ctr">
                        <a:lnSpc>
                          <a:spcPct val="107000"/>
                        </a:lnSpc>
                        <a:spcAft>
                          <a:spcPts val="0"/>
                        </a:spcAft>
                      </a:pPr>
                      <a:r>
                        <a:rPr lang="tr-TR" sz="1400" b="1">
                          <a:solidFill>
                            <a:srgbClr val="FF0000"/>
                          </a:solidFill>
                          <a:effectLst/>
                        </a:rPr>
                        <a:t>2025 (Güz Dönemi)</a:t>
                      </a:r>
                      <a:endParaRPr lang="tr-TR" sz="14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291549033"/>
                  </a:ext>
                </a:extLst>
              </a:tr>
              <a:tr h="674236">
                <a:tc vMerge="1">
                  <a:txBody>
                    <a:bodyPr/>
                    <a:lstStyle/>
                    <a:p>
                      <a:endParaRPr lang="tr-TR"/>
                    </a:p>
                  </a:txBody>
                  <a:tcPr/>
                </a:tc>
                <a:tc vMerge="1">
                  <a:txBody>
                    <a:bodyPr/>
                    <a:lstStyle/>
                    <a:p>
                      <a:endParaRPr lang="tr-TR"/>
                    </a:p>
                  </a:txBody>
                  <a:tcPr/>
                </a:tc>
                <a:tc>
                  <a:txBody>
                    <a:bodyPr/>
                    <a:lstStyle/>
                    <a:p>
                      <a:pPr algn="ctr">
                        <a:lnSpc>
                          <a:spcPct val="107000"/>
                        </a:lnSpc>
                        <a:spcAft>
                          <a:spcPts val="0"/>
                        </a:spcAft>
                      </a:pPr>
                      <a:r>
                        <a:rPr lang="tr-TR" sz="1400" b="1" dirty="0">
                          <a:solidFill>
                            <a:srgbClr val="FF0000"/>
                          </a:solidFill>
                          <a:effectLst/>
                        </a:rPr>
                        <a:t>Görme Engelli</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solidFill>
                            <a:srgbClr val="FF0000"/>
                          </a:solidFill>
                          <a:effectLst/>
                        </a:rPr>
                        <a:t>İşitme Engelli</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solidFill>
                            <a:srgbClr val="FF0000"/>
                          </a:solidFill>
                          <a:effectLst/>
                        </a:rPr>
                        <a:t>Fiziksel Engelli</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 marR="3810" marT="3810" marB="0" anchor="ctr"/>
                </a:tc>
                <a:tc>
                  <a:txBody>
                    <a:bodyPr/>
                    <a:lstStyle/>
                    <a:p>
                      <a:pPr algn="ctr">
                        <a:lnSpc>
                          <a:spcPct val="107000"/>
                        </a:lnSpc>
                        <a:spcAft>
                          <a:spcPts val="0"/>
                        </a:spcAft>
                      </a:pPr>
                      <a:r>
                        <a:rPr lang="tr-TR" sz="1400" b="1" dirty="0">
                          <a:solidFill>
                            <a:srgbClr val="FF0000"/>
                          </a:solidFill>
                          <a:effectLst/>
                        </a:rPr>
                        <a:t>Diğer </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solidFill>
                            <a:srgbClr val="3333FF"/>
                          </a:solidFill>
                          <a:effectLst/>
                        </a:rPr>
                        <a:t>Toplam Sayı</a:t>
                      </a:r>
                      <a:endParaRPr lang="tr-TR" sz="14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solidFill>
                            <a:srgbClr val="FF0000"/>
                          </a:solidFill>
                          <a:effectLst/>
                        </a:rPr>
                        <a:t>Görme Engelli</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solidFill>
                            <a:srgbClr val="FF0000"/>
                          </a:solidFill>
                          <a:effectLst/>
                        </a:rPr>
                        <a:t>İşitme Engelli</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solidFill>
                            <a:srgbClr val="FF0000"/>
                          </a:solidFill>
                          <a:effectLst/>
                        </a:rPr>
                        <a:t>Fiziksel Engelli</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400" b="1" dirty="0">
                          <a:solidFill>
                            <a:srgbClr val="FF0000"/>
                          </a:solidFill>
                          <a:effectLst/>
                        </a:rPr>
                        <a:t>Diğer </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solidFill>
                            <a:srgbClr val="3333FF"/>
                          </a:solidFill>
                          <a:effectLst/>
                        </a:rPr>
                        <a:t>Toplam Sayı</a:t>
                      </a:r>
                      <a:endParaRPr lang="tr-TR" sz="14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726099632"/>
                  </a:ext>
                </a:extLst>
              </a:tr>
              <a:tr h="342762">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dirty="0">
                          <a:solidFill>
                            <a:srgbClr val="3333FF"/>
                          </a:solidFill>
                          <a:effectLst/>
                        </a:rPr>
                        <a:t> </a:t>
                      </a:r>
                      <a:endParaRPr lang="tr-TR" sz="1100"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dirty="0">
                          <a:solidFill>
                            <a:srgbClr val="3333FF"/>
                          </a:solidFill>
                          <a:effectLst/>
                        </a:rPr>
                        <a:t> </a:t>
                      </a:r>
                      <a:endParaRPr lang="tr-TR" sz="1100"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50274730"/>
                  </a:ext>
                </a:extLst>
              </a:tr>
              <a:tr h="342762">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dirty="0">
                          <a:solidFill>
                            <a:srgbClr val="3333FF"/>
                          </a:solidFill>
                          <a:effectLst/>
                        </a:rPr>
                        <a:t> </a:t>
                      </a:r>
                      <a:endParaRPr lang="tr-TR" sz="1100"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dirty="0">
                          <a:solidFill>
                            <a:srgbClr val="3333FF"/>
                          </a:solidFill>
                          <a:effectLst/>
                        </a:rPr>
                        <a:t> </a:t>
                      </a:r>
                      <a:endParaRPr lang="tr-TR" sz="1100"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947166549"/>
                  </a:ext>
                </a:extLst>
              </a:tr>
              <a:tr h="342762">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solidFill>
                            <a:srgbClr val="3333FF"/>
                          </a:solidFill>
                          <a:effectLst/>
                        </a:rPr>
                        <a:t> </a:t>
                      </a:r>
                      <a:endParaRPr lang="tr-TR" sz="110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dirty="0">
                          <a:solidFill>
                            <a:srgbClr val="3333FF"/>
                          </a:solidFill>
                          <a:effectLst/>
                        </a:rPr>
                        <a:t> </a:t>
                      </a:r>
                      <a:endParaRPr lang="tr-TR" sz="1100"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293132141"/>
                  </a:ext>
                </a:extLst>
              </a:tr>
              <a:tr h="342762">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solidFill>
                            <a:srgbClr val="3333FF"/>
                          </a:solidFill>
                          <a:effectLst/>
                        </a:rPr>
                        <a:t> </a:t>
                      </a:r>
                      <a:endParaRPr lang="tr-TR" sz="110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dirty="0">
                          <a:solidFill>
                            <a:srgbClr val="3333FF"/>
                          </a:solidFill>
                          <a:effectLst/>
                        </a:rPr>
                        <a:t> </a:t>
                      </a:r>
                      <a:endParaRPr lang="tr-TR" sz="1100"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624415167"/>
                  </a:ext>
                </a:extLst>
              </a:tr>
              <a:tr h="342762">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dirty="0">
                          <a:solidFill>
                            <a:srgbClr val="3333FF"/>
                          </a:solidFill>
                          <a:effectLst/>
                        </a:rPr>
                        <a:t> </a:t>
                      </a:r>
                      <a:endParaRPr lang="tr-TR" sz="1100"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dirty="0">
                          <a:solidFill>
                            <a:srgbClr val="3333FF"/>
                          </a:solidFill>
                          <a:effectLst/>
                        </a:rPr>
                        <a:t> </a:t>
                      </a:r>
                      <a:endParaRPr lang="tr-TR" sz="1100"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406647798"/>
                  </a:ext>
                </a:extLst>
              </a:tr>
              <a:tr h="342762">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dirty="0">
                          <a:solidFill>
                            <a:srgbClr val="3333FF"/>
                          </a:solidFill>
                          <a:effectLst/>
                        </a:rPr>
                        <a:t> </a:t>
                      </a:r>
                      <a:endParaRPr lang="tr-TR" sz="1100"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dirty="0">
                          <a:solidFill>
                            <a:srgbClr val="3333FF"/>
                          </a:solidFill>
                          <a:effectLst/>
                        </a:rPr>
                        <a:t> </a:t>
                      </a:r>
                      <a:endParaRPr lang="tr-TR" sz="1100"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247488355"/>
                  </a:ext>
                </a:extLst>
              </a:tr>
              <a:tr h="342762">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dirty="0">
                          <a:solidFill>
                            <a:srgbClr val="3333FF"/>
                          </a:solidFill>
                          <a:effectLst/>
                        </a:rPr>
                        <a:t> </a:t>
                      </a:r>
                      <a:endParaRPr lang="tr-TR" sz="1100"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dirty="0">
                          <a:solidFill>
                            <a:srgbClr val="3333FF"/>
                          </a:solidFill>
                          <a:effectLst/>
                        </a:rPr>
                        <a:t> </a:t>
                      </a:r>
                      <a:endParaRPr lang="tr-TR" sz="1100"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955363791"/>
                  </a:ext>
                </a:extLst>
              </a:tr>
              <a:tr h="342762">
                <a:tc>
                  <a:txBody>
                    <a:bodyPr/>
                    <a:lstStyle/>
                    <a:p>
                      <a:pPr algn="r">
                        <a:lnSpc>
                          <a:spcPct val="107000"/>
                        </a:lnSpc>
                        <a:spcAft>
                          <a:spcPts val="0"/>
                        </a:spcAft>
                      </a:pPr>
                      <a:r>
                        <a:rPr lang="tr-TR" sz="1100" dirty="0">
                          <a:effectLst/>
                        </a:rPr>
                        <a:t> </a:t>
                      </a:r>
                      <a:r>
                        <a:rPr lang="tr-TR" sz="1600" dirty="0">
                          <a:solidFill>
                            <a:srgbClr val="FF0000"/>
                          </a:solidFill>
                          <a:effectLst/>
                        </a:rPr>
                        <a:t>TOPLAM</a:t>
                      </a: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dirty="0">
                          <a:solidFill>
                            <a:srgbClr val="3333FF"/>
                          </a:solidFill>
                          <a:effectLst/>
                        </a:rPr>
                        <a:t> </a:t>
                      </a:r>
                      <a:endParaRPr lang="tr-TR" sz="1100"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dirty="0">
                          <a:solidFill>
                            <a:srgbClr val="3333FF"/>
                          </a:solidFill>
                          <a:effectLst/>
                        </a:rPr>
                        <a:t> </a:t>
                      </a:r>
                      <a:endParaRPr lang="tr-TR" sz="1100"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05689940"/>
                  </a:ext>
                </a:extLst>
              </a:tr>
            </a:tbl>
          </a:graphicData>
        </a:graphic>
      </p:graphicFrame>
    </p:spTree>
    <p:extLst>
      <p:ext uri="{BB962C8B-B14F-4D97-AF65-F5344CB8AC3E}">
        <p14:creationId xmlns:p14="http://schemas.microsoft.com/office/powerpoint/2010/main" val="1313333872"/>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FD53C36-2E1B-F579-2770-A02BE2450C58}"/>
              </a:ext>
            </a:extLst>
          </p:cNvPr>
          <p:cNvSpPr>
            <a:spLocks noGrp="1"/>
          </p:cNvSpPr>
          <p:nvPr>
            <p:ph type="title"/>
          </p:nvPr>
        </p:nvSpPr>
        <p:spPr>
          <a:xfrm>
            <a:off x="258417" y="790313"/>
            <a:ext cx="10505661" cy="625740"/>
          </a:xfrm>
        </p:spPr>
        <p:txBody>
          <a:bodyPr>
            <a:noAutofit/>
          </a:bodyPr>
          <a:lstStyle/>
          <a:p>
            <a:pPr algn="ctr"/>
            <a:r>
              <a:rPr lang="tr-TR" sz="2800" b="1" dirty="0">
                <a:solidFill>
                  <a:srgbClr val="FF0000"/>
                </a:solidFill>
                <a:cs typeface="Calibri" pitchFamily="34" charset="0"/>
              </a:rPr>
              <a:t>ÖĞRENCİ SAYISI (</a:t>
            </a:r>
            <a:r>
              <a:rPr lang="tr-TR" sz="2800" b="1" i="1" dirty="0">
                <a:solidFill>
                  <a:srgbClr val="FF0000"/>
                </a:solidFill>
                <a:cs typeface="Calibri" pitchFamily="34" charset="0"/>
              </a:rPr>
              <a:t>Varsa, Lisansüstü </a:t>
            </a:r>
            <a:r>
              <a:rPr lang="tr-TR" sz="2800" b="1" dirty="0">
                <a:solidFill>
                  <a:srgbClr val="FF0000"/>
                </a:solidFill>
                <a:cs typeface="Calibri" pitchFamily="34" charset="0"/>
              </a:rPr>
              <a:t>)</a:t>
            </a:r>
            <a:endParaRPr lang="tr-TR" sz="2800" dirty="0">
              <a:solidFill>
                <a:srgbClr val="FF0000"/>
              </a:solidFill>
            </a:endParaRPr>
          </a:p>
        </p:txBody>
      </p:sp>
      <p:sp>
        <p:nvSpPr>
          <p:cNvPr id="3" name="Veri Yer Tutucusu 2"/>
          <p:cNvSpPr>
            <a:spLocks noGrp="1"/>
          </p:cNvSpPr>
          <p:nvPr>
            <p:ph type="dt" sz="half" idx="10"/>
          </p:nvPr>
        </p:nvSpPr>
        <p:spPr/>
        <p:txBody>
          <a:bodyPr/>
          <a:lstStyle/>
          <a:p>
            <a:fld id="{C0AB891B-9CA3-40B3-819B-83EB387B8A2F}" type="datetime1">
              <a:rPr lang="tr-TR" smtClean="0"/>
              <a:pPr/>
              <a:t>13.01.2026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32</a:t>
            </a:fld>
            <a:endParaRPr lang="tr-TR"/>
          </a:p>
        </p:txBody>
      </p:sp>
      <p:sp>
        <p:nvSpPr>
          <p:cNvPr id="6" name="Metin kutusu 5"/>
          <p:cNvSpPr txBox="1"/>
          <p:nvPr/>
        </p:nvSpPr>
        <p:spPr>
          <a:xfrm>
            <a:off x="459498" y="5925707"/>
            <a:ext cx="7751911" cy="307777"/>
          </a:xfrm>
          <a:prstGeom prst="rect">
            <a:avLst/>
          </a:prstGeom>
          <a:noFill/>
        </p:spPr>
        <p:txBody>
          <a:bodyPr wrap="square" rtlCol="0">
            <a:spAutoFit/>
          </a:bodyPr>
          <a:lstStyle/>
          <a:p>
            <a:r>
              <a:rPr lang="tr-TR" sz="1400" b="1" i="1" dirty="0">
                <a:solidFill>
                  <a:srgbClr val="C00000"/>
                </a:solidFill>
              </a:rPr>
              <a:t>*Her Ana Bilim - Sanat Dalı/ Program için kadar satır ekleyiniz. </a:t>
            </a:r>
          </a:p>
        </p:txBody>
      </p:sp>
      <p:graphicFrame>
        <p:nvGraphicFramePr>
          <p:cNvPr id="4" name="Tablo 3"/>
          <p:cNvGraphicFramePr>
            <a:graphicFrameLocks noGrp="1"/>
          </p:cNvGraphicFramePr>
          <p:nvPr>
            <p:extLst>
              <p:ext uri="{D42A27DB-BD31-4B8C-83A1-F6EECF244321}">
                <p14:modId xmlns:p14="http://schemas.microsoft.com/office/powerpoint/2010/main" val="1445294355"/>
              </p:ext>
            </p:extLst>
          </p:nvPr>
        </p:nvGraphicFramePr>
        <p:xfrm>
          <a:off x="387626" y="1958012"/>
          <a:ext cx="11459817" cy="3856378"/>
        </p:xfrm>
        <a:graphic>
          <a:graphicData uri="http://schemas.openxmlformats.org/drawingml/2006/table">
            <a:tbl>
              <a:tblPr>
                <a:tableStyleId>{BDBED569-4797-4DF1-A0F4-6AAB3CD982D8}</a:tableStyleId>
              </a:tblPr>
              <a:tblGrid>
                <a:gridCol w="3063868">
                  <a:extLst>
                    <a:ext uri="{9D8B030D-6E8A-4147-A177-3AD203B41FA5}">
                      <a16:colId xmlns:a16="http://schemas.microsoft.com/office/drawing/2014/main" val="46596549"/>
                    </a:ext>
                  </a:extLst>
                </a:gridCol>
                <a:gridCol w="1164733">
                  <a:extLst>
                    <a:ext uri="{9D8B030D-6E8A-4147-A177-3AD203B41FA5}">
                      <a16:colId xmlns:a16="http://schemas.microsoft.com/office/drawing/2014/main" val="1076364814"/>
                    </a:ext>
                  </a:extLst>
                </a:gridCol>
                <a:gridCol w="1164733">
                  <a:extLst>
                    <a:ext uri="{9D8B030D-6E8A-4147-A177-3AD203B41FA5}">
                      <a16:colId xmlns:a16="http://schemas.microsoft.com/office/drawing/2014/main" val="2278500121"/>
                    </a:ext>
                  </a:extLst>
                </a:gridCol>
                <a:gridCol w="1028762">
                  <a:extLst>
                    <a:ext uri="{9D8B030D-6E8A-4147-A177-3AD203B41FA5}">
                      <a16:colId xmlns:a16="http://schemas.microsoft.com/office/drawing/2014/main" val="3247078321"/>
                    </a:ext>
                  </a:extLst>
                </a:gridCol>
                <a:gridCol w="877099">
                  <a:extLst>
                    <a:ext uri="{9D8B030D-6E8A-4147-A177-3AD203B41FA5}">
                      <a16:colId xmlns:a16="http://schemas.microsoft.com/office/drawing/2014/main" val="2219281847"/>
                    </a:ext>
                  </a:extLst>
                </a:gridCol>
                <a:gridCol w="877099">
                  <a:extLst>
                    <a:ext uri="{9D8B030D-6E8A-4147-A177-3AD203B41FA5}">
                      <a16:colId xmlns:a16="http://schemas.microsoft.com/office/drawing/2014/main" val="218234555"/>
                    </a:ext>
                  </a:extLst>
                </a:gridCol>
                <a:gridCol w="1165483">
                  <a:extLst>
                    <a:ext uri="{9D8B030D-6E8A-4147-A177-3AD203B41FA5}">
                      <a16:colId xmlns:a16="http://schemas.microsoft.com/office/drawing/2014/main" val="2252447032"/>
                    </a:ext>
                  </a:extLst>
                </a:gridCol>
                <a:gridCol w="1165483">
                  <a:extLst>
                    <a:ext uri="{9D8B030D-6E8A-4147-A177-3AD203B41FA5}">
                      <a16:colId xmlns:a16="http://schemas.microsoft.com/office/drawing/2014/main" val="2467654421"/>
                    </a:ext>
                  </a:extLst>
                </a:gridCol>
                <a:gridCol w="952557">
                  <a:extLst>
                    <a:ext uri="{9D8B030D-6E8A-4147-A177-3AD203B41FA5}">
                      <a16:colId xmlns:a16="http://schemas.microsoft.com/office/drawing/2014/main" val="2331275780"/>
                    </a:ext>
                  </a:extLst>
                </a:gridCol>
              </a:tblGrid>
              <a:tr h="321600">
                <a:tc rowSpan="2">
                  <a:txBody>
                    <a:bodyPr/>
                    <a:lstStyle/>
                    <a:p>
                      <a:pPr algn="ctr">
                        <a:lnSpc>
                          <a:spcPct val="107000"/>
                        </a:lnSpc>
                        <a:spcAft>
                          <a:spcPts val="0"/>
                        </a:spcAft>
                      </a:pPr>
                      <a:r>
                        <a:rPr lang="tr-TR" sz="1800" b="1" dirty="0">
                          <a:solidFill>
                            <a:srgbClr val="FF0000"/>
                          </a:solidFill>
                          <a:effectLst/>
                        </a:rPr>
                        <a:t>Ana Bilim/Sanat Dalı Adı</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gridSpan="4">
                  <a:txBody>
                    <a:bodyPr/>
                    <a:lstStyle/>
                    <a:p>
                      <a:pPr algn="ctr">
                        <a:lnSpc>
                          <a:spcPct val="107000"/>
                        </a:lnSpc>
                        <a:spcAft>
                          <a:spcPts val="0"/>
                        </a:spcAft>
                      </a:pPr>
                      <a:r>
                        <a:rPr lang="tr-TR" sz="1600" b="1">
                          <a:solidFill>
                            <a:srgbClr val="FF0000"/>
                          </a:solidFill>
                          <a:effectLst/>
                        </a:rPr>
                        <a:t>2024 Güz</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ctr">
                        <a:lnSpc>
                          <a:spcPct val="107000"/>
                        </a:lnSpc>
                        <a:spcAft>
                          <a:spcPts val="0"/>
                        </a:spcAft>
                      </a:pPr>
                      <a:r>
                        <a:rPr lang="tr-TR" sz="1600" b="1">
                          <a:solidFill>
                            <a:srgbClr val="FF0000"/>
                          </a:solidFill>
                          <a:effectLst/>
                        </a:rPr>
                        <a:t>2025 Güz</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155679608"/>
                  </a:ext>
                </a:extLst>
              </a:tr>
              <a:tr h="640378">
                <a:tc vMerge="1">
                  <a:txBody>
                    <a:bodyPr/>
                    <a:lstStyle/>
                    <a:p>
                      <a:endParaRPr lang="tr-TR"/>
                    </a:p>
                  </a:txBody>
                  <a:tcPr/>
                </a:tc>
                <a:tc>
                  <a:txBody>
                    <a:bodyPr/>
                    <a:lstStyle/>
                    <a:p>
                      <a:pPr algn="ctr">
                        <a:lnSpc>
                          <a:spcPct val="107000"/>
                        </a:lnSpc>
                        <a:spcAft>
                          <a:spcPts val="0"/>
                        </a:spcAft>
                      </a:pPr>
                      <a:r>
                        <a:rPr lang="tr-TR" sz="1600" b="1">
                          <a:solidFill>
                            <a:srgbClr val="FF0000"/>
                          </a:solidFill>
                          <a:effectLst/>
                        </a:rPr>
                        <a:t>(YL)</a:t>
                      </a:r>
                    </a:p>
                    <a:p>
                      <a:pPr algn="ctr">
                        <a:lnSpc>
                          <a:spcPct val="107000"/>
                        </a:lnSpc>
                        <a:spcAft>
                          <a:spcPts val="0"/>
                        </a:spcAft>
                      </a:pPr>
                      <a:r>
                        <a:rPr lang="tr-TR" sz="1600" b="1">
                          <a:solidFill>
                            <a:srgbClr val="FF0000"/>
                          </a:solidFill>
                          <a:effectLst/>
                        </a:rPr>
                        <a:t>(TEZLİ)</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a:solidFill>
                            <a:srgbClr val="FF0000"/>
                          </a:solidFill>
                          <a:effectLst/>
                        </a:rPr>
                        <a:t>(YL)</a:t>
                      </a:r>
                    </a:p>
                    <a:p>
                      <a:pPr algn="ctr">
                        <a:lnSpc>
                          <a:spcPct val="107000"/>
                        </a:lnSpc>
                        <a:spcAft>
                          <a:spcPts val="0"/>
                        </a:spcAft>
                      </a:pPr>
                      <a:r>
                        <a:rPr lang="tr-TR" sz="1600" b="1">
                          <a:solidFill>
                            <a:srgbClr val="FF0000"/>
                          </a:solidFill>
                          <a:effectLst/>
                        </a:rPr>
                        <a:t>(TEZSİZ)</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a:solidFill>
                            <a:srgbClr val="FF0000"/>
                          </a:solidFill>
                          <a:effectLst/>
                        </a:rPr>
                        <a:t>(DR)</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a:solidFill>
                            <a:srgbClr val="FF0000"/>
                          </a:solidFill>
                          <a:effectLst/>
                        </a:rPr>
                        <a:t>TOPLAM</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a:solidFill>
                            <a:srgbClr val="FF0000"/>
                          </a:solidFill>
                          <a:effectLst/>
                        </a:rPr>
                        <a:t>(YL)</a:t>
                      </a:r>
                    </a:p>
                    <a:p>
                      <a:pPr algn="ctr">
                        <a:lnSpc>
                          <a:spcPct val="107000"/>
                        </a:lnSpc>
                        <a:spcAft>
                          <a:spcPts val="0"/>
                        </a:spcAft>
                      </a:pPr>
                      <a:r>
                        <a:rPr lang="tr-TR" sz="1600" b="1">
                          <a:solidFill>
                            <a:srgbClr val="FF0000"/>
                          </a:solidFill>
                          <a:effectLst/>
                        </a:rPr>
                        <a:t>(TEZLİ)</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a:solidFill>
                            <a:srgbClr val="FF0000"/>
                          </a:solidFill>
                          <a:effectLst/>
                        </a:rPr>
                        <a:t>(YL)</a:t>
                      </a:r>
                    </a:p>
                    <a:p>
                      <a:pPr algn="ctr">
                        <a:lnSpc>
                          <a:spcPct val="107000"/>
                        </a:lnSpc>
                        <a:spcAft>
                          <a:spcPts val="0"/>
                        </a:spcAft>
                      </a:pPr>
                      <a:r>
                        <a:rPr lang="tr-TR" sz="1600" b="1">
                          <a:solidFill>
                            <a:srgbClr val="FF0000"/>
                          </a:solidFill>
                          <a:effectLst/>
                        </a:rPr>
                        <a:t>(TEZSİZ)</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a:solidFill>
                            <a:srgbClr val="FF0000"/>
                          </a:solidFill>
                          <a:effectLst/>
                        </a:rPr>
                        <a:t>(DR)</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a:solidFill>
                            <a:srgbClr val="FF0000"/>
                          </a:solidFill>
                          <a:effectLst/>
                        </a:rPr>
                        <a:t>TOPLAM</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9450292"/>
                  </a:ext>
                </a:extLst>
              </a:tr>
              <a:tr h="321600">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3254973735"/>
                  </a:ext>
                </a:extLst>
              </a:tr>
              <a:tr h="321600">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4110399160"/>
                  </a:ext>
                </a:extLst>
              </a:tr>
              <a:tr h="321600">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3471996439"/>
                  </a:ext>
                </a:extLst>
              </a:tr>
              <a:tr h="321600">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1953012033"/>
                  </a:ext>
                </a:extLst>
              </a:tr>
              <a:tr h="321600">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dirty="0">
                          <a:solidFill>
                            <a:srgbClr val="FF0000"/>
                          </a:solidFill>
                          <a:effectLst/>
                        </a:rPr>
                        <a: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3835473275"/>
                  </a:ext>
                </a:extLst>
              </a:tr>
              <a:tr h="321600">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2907457057"/>
                  </a:ext>
                </a:extLst>
              </a:tr>
              <a:tr h="321600">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1651328672"/>
                  </a:ext>
                </a:extLst>
              </a:tr>
              <a:tr h="321600">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3251332525"/>
                  </a:ext>
                </a:extLst>
              </a:tr>
              <a:tr h="321600">
                <a:tc>
                  <a:txBody>
                    <a:bodyPr/>
                    <a:lstStyle/>
                    <a:p>
                      <a:pPr algn="r">
                        <a:lnSpc>
                          <a:spcPct val="107000"/>
                        </a:lnSpc>
                        <a:spcAft>
                          <a:spcPts val="0"/>
                        </a:spcAft>
                      </a:pPr>
                      <a:r>
                        <a:rPr lang="tr-TR" sz="1600" b="1">
                          <a:solidFill>
                            <a:srgbClr val="FF0000"/>
                          </a:solidFill>
                          <a:effectLst/>
                        </a:rPr>
                        <a:t>TOPLAM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dirty="0">
                          <a:solidFill>
                            <a:srgbClr val="FF0000"/>
                          </a:solidFill>
                          <a:effectLst/>
                        </a:rPr>
                        <a: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dirty="0">
                          <a:solidFill>
                            <a:srgbClr val="FF0000"/>
                          </a:solidFill>
                          <a:effectLst/>
                        </a:rPr>
                        <a: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243341332"/>
                  </a:ext>
                </a:extLst>
              </a:tr>
            </a:tbl>
          </a:graphicData>
        </a:graphic>
      </p:graphicFrame>
    </p:spTree>
    <p:extLst>
      <p:ext uri="{BB962C8B-B14F-4D97-AF65-F5344CB8AC3E}">
        <p14:creationId xmlns:p14="http://schemas.microsoft.com/office/powerpoint/2010/main" val="1199837178"/>
      </p:ext>
    </p:extLst>
  </p:cSld>
  <p:clrMapOvr>
    <a:masterClrMapping/>
  </p:clrMapOvr>
  <mc:AlternateContent xmlns:mc="http://schemas.openxmlformats.org/markup-compatibility/2006">
    <mc:Choice xmlns:p14="http://schemas.microsoft.com/office/powerpoint/2010/main" Requires="p14">
      <p:transition p14:dur="250">
        <p14:conveyor dir="l"/>
      </p:transition>
    </mc:Choice>
    <mc:Fallback>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FD53C36-2E1B-F579-2770-A02BE2450C58}"/>
              </a:ext>
            </a:extLst>
          </p:cNvPr>
          <p:cNvSpPr>
            <a:spLocks noGrp="1"/>
          </p:cNvSpPr>
          <p:nvPr>
            <p:ph type="title"/>
          </p:nvPr>
        </p:nvSpPr>
        <p:spPr>
          <a:xfrm>
            <a:off x="357352" y="651641"/>
            <a:ext cx="11336879" cy="837460"/>
          </a:xfrm>
        </p:spPr>
        <p:txBody>
          <a:bodyPr>
            <a:noAutofit/>
          </a:bodyPr>
          <a:lstStyle/>
          <a:p>
            <a:pPr algn="ctr">
              <a:lnSpc>
                <a:spcPct val="107000"/>
              </a:lnSpc>
              <a:spcAft>
                <a:spcPts val="800"/>
              </a:spcAft>
            </a:pPr>
            <a:r>
              <a:rPr lang="tr-TR" sz="2800" b="1" dirty="0">
                <a:solidFill>
                  <a:srgbClr val="3333FF"/>
                </a:solidFill>
              </a:rPr>
              <a:t>Öğretim Üyesi/Elemanı Başına Düşen Lisansüstü Öğrenci Sayısı </a:t>
            </a:r>
            <a:br>
              <a:rPr lang="tr-TR" sz="2800" b="1" dirty="0">
                <a:solidFill>
                  <a:srgbClr val="3333FF"/>
                </a:solidFill>
              </a:rPr>
            </a:br>
            <a:r>
              <a:rPr lang="tr-TR" sz="1800" b="1" i="1" dirty="0">
                <a:solidFill>
                  <a:srgbClr val="FF0000"/>
                </a:solidFill>
              </a:rPr>
              <a:t>(Varsa, programdaki lisansüstü toplam öğrenci sayısı)</a:t>
            </a:r>
            <a:endParaRPr lang="tr-TR" sz="1800" b="1" i="1" dirty="0">
              <a:solidFill>
                <a:srgbClr val="FF0000"/>
              </a:solidFill>
              <a:ea typeface="Calibri" panose="020F0502020204030204" pitchFamily="34" charset="0"/>
              <a:cs typeface="Times New Roman" panose="02020603050405020304" pitchFamily="18" charset="0"/>
            </a:endParaRPr>
          </a:p>
        </p:txBody>
      </p:sp>
      <p:sp>
        <p:nvSpPr>
          <p:cNvPr id="7" name="Veri Yer Tutucusu 6"/>
          <p:cNvSpPr>
            <a:spLocks noGrp="1"/>
          </p:cNvSpPr>
          <p:nvPr>
            <p:ph type="dt" sz="half" idx="10"/>
          </p:nvPr>
        </p:nvSpPr>
        <p:spPr/>
        <p:txBody>
          <a:bodyPr/>
          <a:lstStyle/>
          <a:p>
            <a:fld id="{E89BDB40-2604-4DE2-BEE6-BBE360735621}" type="datetime1">
              <a:rPr lang="tr-TR" smtClean="0"/>
              <a:pPr/>
              <a:t>13.01.2026</a:t>
            </a:fld>
            <a:endParaRPr lang="tr-TR"/>
          </a:p>
        </p:txBody>
      </p:sp>
      <p:sp>
        <p:nvSpPr>
          <p:cNvPr id="8" name="Slayt Numarası Yer Tutucusu 7"/>
          <p:cNvSpPr>
            <a:spLocks noGrp="1"/>
          </p:cNvSpPr>
          <p:nvPr>
            <p:ph type="sldNum" sz="quarter" idx="12"/>
          </p:nvPr>
        </p:nvSpPr>
        <p:spPr/>
        <p:txBody>
          <a:bodyPr/>
          <a:lstStyle/>
          <a:p>
            <a:fld id="{15D42E69-0B45-4D6A-BDA9-8F9042B0111B}" type="slidenum">
              <a:rPr lang="tr-TR" smtClean="0"/>
              <a:pPr/>
              <a:t>33</a:t>
            </a:fld>
            <a:endParaRPr lang="tr-TR"/>
          </a:p>
        </p:txBody>
      </p:sp>
      <p:sp>
        <p:nvSpPr>
          <p:cNvPr id="5" name="Metin kutusu 4"/>
          <p:cNvSpPr txBox="1"/>
          <p:nvPr/>
        </p:nvSpPr>
        <p:spPr>
          <a:xfrm>
            <a:off x="439616" y="5946161"/>
            <a:ext cx="7751911" cy="307777"/>
          </a:xfrm>
          <a:prstGeom prst="rect">
            <a:avLst/>
          </a:prstGeom>
          <a:noFill/>
        </p:spPr>
        <p:txBody>
          <a:bodyPr wrap="square" rtlCol="0">
            <a:spAutoFit/>
          </a:bodyPr>
          <a:lstStyle/>
          <a:p>
            <a:r>
              <a:rPr lang="tr-TR" sz="1400" b="1" i="1" dirty="0">
                <a:solidFill>
                  <a:srgbClr val="C00000"/>
                </a:solidFill>
              </a:rPr>
              <a:t>*Bölüm ve Ana Bilim - Sanat Dalı/ Program sayısı kadar satır ekleyiniz. </a:t>
            </a:r>
          </a:p>
        </p:txBody>
      </p:sp>
      <p:graphicFrame>
        <p:nvGraphicFramePr>
          <p:cNvPr id="3" name="Tablo 2"/>
          <p:cNvGraphicFramePr>
            <a:graphicFrameLocks noGrp="1"/>
          </p:cNvGraphicFramePr>
          <p:nvPr/>
        </p:nvGraphicFramePr>
        <p:xfrm>
          <a:off x="838200" y="2028498"/>
          <a:ext cx="10975429" cy="3815254"/>
        </p:xfrm>
        <a:graphic>
          <a:graphicData uri="http://schemas.openxmlformats.org/drawingml/2006/table">
            <a:tbl>
              <a:tblPr>
                <a:tableStyleId>{BDBED569-4797-4DF1-A0F4-6AAB3CD982D8}</a:tableStyleId>
              </a:tblPr>
              <a:tblGrid>
                <a:gridCol w="2223898">
                  <a:extLst>
                    <a:ext uri="{9D8B030D-6E8A-4147-A177-3AD203B41FA5}">
                      <a16:colId xmlns:a16="http://schemas.microsoft.com/office/drawing/2014/main" val="3392937147"/>
                    </a:ext>
                  </a:extLst>
                </a:gridCol>
                <a:gridCol w="2144389">
                  <a:extLst>
                    <a:ext uri="{9D8B030D-6E8A-4147-A177-3AD203B41FA5}">
                      <a16:colId xmlns:a16="http://schemas.microsoft.com/office/drawing/2014/main" val="1268676462"/>
                    </a:ext>
                  </a:extLst>
                </a:gridCol>
                <a:gridCol w="1584897">
                  <a:extLst>
                    <a:ext uri="{9D8B030D-6E8A-4147-A177-3AD203B41FA5}">
                      <a16:colId xmlns:a16="http://schemas.microsoft.com/office/drawing/2014/main" val="611782414"/>
                    </a:ext>
                  </a:extLst>
                </a:gridCol>
                <a:gridCol w="1827662">
                  <a:extLst>
                    <a:ext uri="{9D8B030D-6E8A-4147-A177-3AD203B41FA5}">
                      <a16:colId xmlns:a16="http://schemas.microsoft.com/office/drawing/2014/main" val="4177927253"/>
                    </a:ext>
                  </a:extLst>
                </a:gridCol>
                <a:gridCol w="1441443">
                  <a:extLst>
                    <a:ext uri="{9D8B030D-6E8A-4147-A177-3AD203B41FA5}">
                      <a16:colId xmlns:a16="http://schemas.microsoft.com/office/drawing/2014/main" val="2528845296"/>
                    </a:ext>
                  </a:extLst>
                </a:gridCol>
                <a:gridCol w="1753140">
                  <a:extLst>
                    <a:ext uri="{9D8B030D-6E8A-4147-A177-3AD203B41FA5}">
                      <a16:colId xmlns:a16="http://schemas.microsoft.com/office/drawing/2014/main" val="1821111739"/>
                    </a:ext>
                  </a:extLst>
                </a:gridCol>
              </a:tblGrid>
              <a:tr h="358521">
                <a:tc rowSpan="2">
                  <a:txBody>
                    <a:bodyPr/>
                    <a:lstStyle/>
                    <a:p>
                      <a:pPr algn="ctr">
                        <a:lnSpc>
                          <a:spcPct val="107000"/>
                        </a:lnSpc>
                        <a:spcAft>
                          <a:spcPts val="800"/>
                        </a:spcAft>
                      </a:pPr>
                      <a:r>
                        <a:rPr lang="tr-TR" sz="1600" b="1" dirty="0">
                          <a:solidFill>
                            <a:srgbClr val="3333FF"/>
                          </a:solidFill>
                          <a:effectLst/>
                          <a:latin typeface="+mn-lt"/>
                        </a:rPr>
                        <a:t>Bölüm Adı*</a:t>
                      </a:r>
                      <a:endParaRPr lang="tr-TR" sz="1600" b="1" dirty="0">
                        <a:solidFill>
                          <a:srgbClr val="3333FF"/>
                        </a:solidFill>
                        <a:effectLst/>
                        <a:latin typeface="+mn-lt"/>
                        <a:ea typeface="Calibri" panose="020F0502020204030204" pitchFamily="34" charset="0"/>
                        <a:cs typeface="Times New Roman" panose="02020603050405020304" pitchFamily="18" charset="0"/>
                      </a:endParaRPr>
                    </a:p>
                  </a:txBody>
                  <a:tcPr marL="3810" marR="3810" marT="3810" marB="0" anchor="ctr"/>
                </a:tc>
                <a:tc rowSpan="2">
                  <a:txBody>
                    <a:bodyPr/>
                    <a:lstStyle/>
                    <a:p>
                      <a:pPr algn="ctr">
                        <a:lnSpc>
                          <a:spcPct val="107000"/>
                        </a:lnSpc>
                        <a:spcAft>
                          <a:spcPts val="800"/>
                        </a:spcAft>
                      </a:pPr>
                      <a:r>
                        <a:rPr lang="tr-TR" sz="1600" b="1" dirty="0">
                          <a:solidFill>
                            <a:srgbClr val="3333FF"/>
                          </a:solidFill>
                          <a:effectLst/>
                          <a:latin typeface="+mn-lt"/>
                        </a:rPr>
                        <a:t>Ana Bilim - Sanat Dalı/ Program Adı*</a:t>
                      </a:r>
                      <a:endParaRPr lang="tr-TR" sz="1600" b="1" dirty="0">
                        <a:solidFill>
                          <a:srgbClr val="3333FF"/>
                        </a:solidFill>
                        <a:effectLst/>
                        <a:latin typeface="+mn-lt"/>
                        <a:ea typeface="Calibri" panose="020F0502020204030204" pitchFamily="34" charset="0"/>
                        <a:cs typeface="Times New Roman" panose="02020603050405020304" pitchFamily="18" charset="0"/>
                      </a:endParaRPr>
                    </a:p>
                  </a:txBody>
                  <a:tcPr marL="9525" marR="9525" marT="9525" marB="0" anchor="ctr"/>
                </a:tc>
                <a:tc gridSpan="2">
                  <a:txBody>
                    <a:bodyPr/>
                    <a:lstStyle/>
                    <a:p>
                      <a:pPr algn="ctr">
                        <a:lnSpc>
                          <a:spcPct val="107000"/>
                        </a:lnSpc>
                        <a:spcAft>
                          <a:spcPts val="800"/>
                        </a:spcAft>
                      </a:pPr>
                      <a:r>
                        <a:rPr lang="tr-TR" sz="2000" b="1" dirty="0">
                          <a:solidFill>
                            <a:srgbClr val="3333FF"/>
                          </a:solidFill>
                          <a:effectLst/>
                          <a:latin typeface="+mn-lt"/>
                        </a:rPr>
                        <a:t>2024 (Güz Dönemi)</a:t>
                      </a:r>
                      <a:endParaRPr lang="tr-TR" sz="20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tc gridSpan="2">
                  <a:txBody>
                    <a:bodyPr/>
                    <a:lstStyle/>
                    <a:p>
                      <a:pPr algn="ctr">
                        <a:lnSpc>
                          <a:spcPct val="107000"/>
                        </a:lnSpc>
                        <a:spcAft>
                          <a:spcPts val="800"/>
                        </a:spcAft>
                      </a:pPr>
                      <a:r>
                        <a:rPr lang="tr-TR" sz="2000" b="1" dirty="0">
                          <a:solidFill>
                            <a:srgbClr val="3333FF"/>
                          </a:solidFill>
                          <a:effectLst/>
                          <a:latin typeface="+mn-lt"/>
                        </a:rPr>
                        <a:t>2025 (Güz Dönemi)</a:t>
                      </a:r>
                      <a:endParaRPr lang="tr-TR" sz="20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extLst>
                  <a:ext uri="{0D108BD9-81ED-4DB2-BD59-A6C34878D82A}">
                    <a16:rowId xmlns:a16="http://schemas.microsoft.com/office/drawing/2014/main" val="4163702358"/>
                  </a:ext>
                </a:extLst>
              </a:tr>
              <a:tr h="395133">
                <a:tc vMerge="1">
                  <a:txBody>
                    <a:bodyPr/>
                    <a:lstStyle/>
                    <a:p>
                      <a:endParaRPr lang="tr-TR"/>
                    </a:p>
                  </a:txBody>
                  <a:tcPr/>
                </a:tc>
                <a:tc vMerge="1">
                  <a:txBody>
                    <a:bodyPr/>
                    <a:lstStyle/>
                    <a:p>
                      <a:endParaRPr lang="tr-TR"/>
                    </a:p>
                  </a:txBody>
                  <a:tcPr/>
                </a:tc>
                <a:tc>
                  <a:txBody>
                    <a:bodyPr/>
                    <a:lstStyle/>
                    <a:p>
                      <a:pPr algn="ctr">
                        <a:lnSpc>
                          <a:spcPct val="107000"/>
                        </a:lnSpc>
                        <a:spcAft>
                          <a:spcPts val="800"/>
                        </a:spcAft>
                      </a:pPr>
                      <a:r>
                        <a:rPr lang="tr-TR" sz="1200" b="1" dirty="0">
                          <a:solidFill>
                            <a:srgbClr val="3333FF"/>
                          </a:solidFill>
                          <a:effectLst/>
                          <a:latin typeface="+mn-lt"/>
                        </a:rPr>
                        <a:t>Öğretim Üyesi Başına Düşen Öğrenci Sayısı</a:t>
                      </a:r>
                      <a:endParaRPr lang="tr-TR" sz="12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b="1" dirty="0">
                          <a:solidFill>
                            <a:srgbClr val="3333FF"/>
                          </a:solidFill>
                          <a:effectLst/>
                          <a:latin typeface="+mn-lt"/>
                        </a:rPr>
                        <a:t>Öğretim Elemanı Başına Düşen Öğrenci Sayısı</a:t>
                      </a:r>
                      <a:endParaRPr lang="tr-TR" sz="12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b="1" dirty="0">
                          <a:solidFill>
                            <a:srgbClr val="3333FF"/>
                          </a:solidFill>
                          <a:effectLst/>
                          <a:latin typeface="+mn-lt"/>
                        </a:rPr>
                        <a:t>Öğretim Üyesi Başına Düşen Öğrenci Sayısı</a:t>
                      </a:r>
                      <a:endParaRPr lang="tr-TR" sz="12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b="1" dirty="0">
                          <a:solidFill>
                            <a:srgbClr val="3333FF"/>
                          </a:solidFill>
                          <a:effectLst/>
                          <a:latin typeface="+mn-lt"/>
                        </a:rPr>
                        <a:t>Öğretim Elemanı Başına Düşen Öğrenci Sayısı</a:t>
                      </a:r>
                      <a:endParaRPr lang="tr-TR" sz="12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124898360"/>
                  </a:ext>
                </a:extLst>
              </a:tr>
              <a:tr h="382700">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930024700"/>
                  </a:ext>
                </a:extLst>
              </a:tr>
              <a:tr h="382700">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99103019"/>
                  </a:ext>
                </a:extLst>
              </a:tr>
              <a:tr h="382700">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80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220074725"/>
                  </a:ext>
                </a:extLst>
              </a:tr>
              <a:tr h="382700">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981446727"/>
                  </a:ext>
                </a:extLst>
              </a:tr>
              <a:tr h="382700">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583367481"/>
                  </a:ext>
                </a:extLst>
              </a:tr>
              <a:tr h="382700">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558929418"/>
                  </a:ext>
                </a:extLst>
              </a:tr>
              <a:tr h="382700">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821239640"/>
                  </a:ext>
                </a:extLst>
              </a:tr>
              <a:tr h="382700">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gn="r">
                        <a:lnSpc>
                          <a:spcPct val="107000"/>
                        </a:lnSpc>
                        <a:spcAft>
                          <a:spcPts val="800"/>
                        </a:spcAft>
                      </a:pPr>
                      <a:r>
                        <a:rPr lang="tr-TR" sz="1100" b="1" dirty="0">
                          <a:solidFill>
                            <a:srgbClr val="FF0000"/>
                          </a:solidFill>
                          <a:effectLst/>
                        </a:rPr>
                        <a:t> BİRİM ORTALAMASI  </a:t>
                      </a:r>
                      <a:endParaRPr lang="tr-TR" sz="11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tr-TR" sz="1100" b="1" dirty="0">
                          <a:solidFill>
                            <a:srgbClr val="FF0000"/>
                          </a:solidFill>
                          <a:effectLst/>
                        </a:rPr>
                        <a:t> </a:t>
                      </a:r>
                      <a:endParaRPr lang="tr-TR" sz="11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871173811"/>
                  </a:ext>
                </a:extLst>
              </a:tr>
            </a:tbl>
          </a:graphicData>
        </a:graphic>
      </p:graphicFrame>
    </p:spTree>
    <p:extLst>
      <p:ext uri="{BB962C8B-B14F-4D97-AF65-F5344CB8AC3E}">
        <p14:creationId xmlns:p14="http://schemas.microsoft.com/office/powerpoint/2010/main" val="3722299400"/>
      </p:ext>
    </p:extLst>
  </p:cSld>
  <p:clrMapOvr>
    <a:masterClrMapping/>
  </p:clrMapOvr>
  <mc:AlternateContent xmlns:mc="http://schemas.openxmlformats.org/markup-compatibility/2006">
    <mc:Choice xmlns:p14="http://schemas.microsoft.com/office/powerpoint/2010/main" Requires="p14">
      <p:transition p14:dur="250">
        <p14:conveyor dir="l"/>
      </p:transition>
    </mc:Choice>
    <mc:Fallback>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4DF2DDB-9147-1331-C942-A70A278F00EE}"/>
              </a:ext>
            </a:extLst>
          </p:cNvPr>
          <p:cNvSpPr>
            <a:spLocks noGrp="1"/>
          </p:cNvSpPr>
          <p:nvPr>
            <p:ph type="title"/>
          </p:nvPr>
        </p:nvSpPr>
        <p:spPr>
          <a:xfrm>
            <a:off x="478485" y="847035"/>
            <a:ext cx="10306877" cy="511839"/>
          </a:xfrm>
        </p:spPr>
        <p:txBody>
          <a:bodyPr>
            <a:noAutofit/>
          </a:bodyPr>
          <a:lstStyle/>
          <a:p>
            <a:pPr algn="ctr"/>
            <a:r>
              <a:rPr lang="tr-TR" sz="2800" b="1" dirty="0">
                <a:solidFill>
                  <a:srgbClr val="FF0000"/>
                </a:solidFill>
                <a:latin typeface="+mn-lt"/>
                <a:cs typeface="Calibri" panose="020F0502020204030204" pitchFamily="34" charset="0"/>
              </a:rPr>
              <a:t>Yabancı Uyruklu Öğrenci Sayısı</a:t>
            </a:r>
            <a:endParaRPr lang="tr-TR" sz="2800" dirty="0">
              <a:solidFill>
                <a:srgbClr val="FF0000"/>
              </a:solidFill>
            </a:endParaRPr>
          </a:p>
        </p:txBody>
      </p:sp>
      <p:sp>
        <p:nvSpPr>
          <p:cNvPr id="3" name="Veri Yer Tutucusu 2"/>
          <p:cNvSpPr>
            <a:spLocks noGrp="1"/>
          </p:cNvSpPr>
          <p:nvPr>
            <p:ph type="dt" sz="half" idx="10"/>
          </p:nvPr>
        </p:nvSpPr>
        <p:spPr/>
        <p:txBody>
          <a:bodyPr/>
          <a:lstStyle/>
          <a:p>
            <a:fld id="{B17F653B-1A74-4BC2-8455-8613C38E416B}" type="datetime1">
              <a:rPr lang="tr-TR" smtClean="0"/>
              <a:pPr/>
              <a:t>13.01.2026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34</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1026407418"/>
              </p:ext>
            </p:extLst>
          </p:nvPr>
        </p:nvGraphicFramePr>
        <p:xfrm>
          <a:off x="241540" y="1769167"/>
          <a:ext cx="11605903" cy="4075041"/>
        </p:xfrm>
        <a:graphic>
          <a:graphicData uri="http://schemas.openxmlformats.org/drawingml/2006/table">
            <a:tbl>
              <a:tblPr firstRow="1" firstCol="1" bandRow="1">
                <a:tableStyleId>{BC89EF96-8CEA-46FF-86C4-4CE0E7609802}</a:tableStyleId>
              </a:tblPr>
              <a:tblGrid>
                <a:gridCol w="2748650">
                  <a:extLst>
                    <a:ext uri="{9D8B030D-6E8A-4147-A177-3AD203B41FA5}">
                      <a16:colId xmlns:a16="http://schemas.microsoft.com/office/drawing/2014/main" val="926914233"/>
                    </a:ext>
                  </a:extLst>
                </a:gridCol>
                <a:gridCol w="4147339">
                  <a:extLst>
                    <a:ext uri="{9D8B030D-6E8A-4147-A177-3AD203B41FA5}">
                      <a16:colId xmlns:a16="http://schemas.microsoft.com/office/drawing/2014/main" val="1865326995"/>
                    </a:ext>
                  </a:extLst>
                </a:gridCol>
                <a:gridCol w="3233706">
                  <a:extLst>
                    <a:ext uri="{9D8B030D-6E8A-4147-A177-3AD203B41FA5}">
                      <a16:colId xmlns:a16="http://schemas.microsoft.com/office/drawing/2014/main" val="4191785303"/>
                    </a:ext>
                  </a:extLst>
                </a:gridCol>
                <a:gridCol w="1476208">
                  <a:extLst>
                    <a:ext uri="{9D8B030D-6E8A-4147-A177-3AD203B41FA5}">
                      <a16:colId xmlns:a16="http://schemas.microsoft.com/office/drawing/2014/main" val="391498586"/>
                    </a:ext>
                  </a:extLst>
                </a:gridCol>
              </a:tblGrid>
              <a:tr h="302773">
                <a:tc>
                  <a:txBody>
                    <a:bodyPr/>
                    <a:lstStyle/>
                    <a:p>
                      <a:pPr algn="ctr">
                        <a:lnSpc>
                          <a:spcPct val="107000"/>
                        </a:lnSpc>
                        <a:spcAft>
                          <a:spcPts val="0"/>
                        </a:spcAft>
                      </a:pPr>
                      <a:r>
                        <a:rPr lang="tr-TR" sz="1800" kern="1200" dirty="0">
                          <a:solidFill>
                            <a:srgbClr val="FF0000"/>
                          </a:solidFill>
                          <a:effectLst/>
                        </a:rPr>
                        <a:t>Bölüm Adı*</a:t>
                      </a:r>
                      <a:endParaRPr lang="tr-TR"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kern="1200" dirty="0">
                          <a:solidFill>
                            <a:srgbClr val="FF0000"/>
                          </a:solidFill>
                          <a:effectLst/>
                        </a:rPr>
                        <a:t>Ana Bilim - Sanat Dalı/ Program Adı*</a:t>
                      </a:r>
                      <a:endParaRPr lang="tr-TR"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800" dirty="0">
                          <a:solidFill>
                            <a:srgbClr val="FF0000"/>
                          </a:solidFill>
                          <a:effectLst/>
                        </a:rPr>
                        <a:t>Ülkesi</a:t>
                      </a:r>
                      <a:endParaRPr lang="tr-TR"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800" dirty="0">
                          <a:solidFill>
                            <a:srgbClr val="FF0000"/>
                          </a:solidFill>
                          <a:effectLst/>
                        </a:rPr>
                        <a:t>Sayı</a:t>
                      </a:r>
                      <a:endParaRPr lang="tr-TR"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1945659125"/>
                  </a:ext>
                </a:extLst>
              </a:tr>
              <a:tr h="269695">
                <a:tc>
                  <a:txBody>
                    <a:bodyPr/>
                    <a:lstStyle/>
                    <a:p>
                      <a:pP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dirty="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1444652296"/>
                  </a:ext>
                </a:extLst>
              </a:tr>
              <a:tr h="269695">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2321703615"/>
                  </a:ext>
                </a:extLst>
              </a:tr>
              <a:tr h="269695">
                <a:tc>
                  <a:txBody>
                    <a:bodyPr/>
                    <a:lstStyle/>
                    <a:p>
                      <a:pP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1267200893"/>
                  </a:ext>
                </a:extLst>
              </a:tr>
              <a:tr h="269695">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1802609208"/>
                  </a:ext>
                </a:extLst>
              </a:tr>
              <a:tr h="269695">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dirty="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1386964973"/>
                  </a:ext>
                </a:extLst>
              </a:tr>
              <a:tr h="269695">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dirty="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702369829"/>
                  </a:ext>
                </a:extLst>
              </a:tr>
              <a:tr h="269695">
                <a:tc>
                  <a:txBody>
                    <a:bodyPr/>
                    <a:lstStyle/>
                    <a:p>
                      <a:pP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dirty="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2794091487"/>
                  </a:ext>
                </a:extLst>
              </a:tr>
              <a:tr h="269695">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4176942912"/>
                  </a:ext>
                </a:extLst>
              </a:tr>
              <a:tr h="269695">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3096795995"/>
                  </a:ext>
                </a:extLst>
              </a:tr>
              <a:tr h="269695">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4190270351"/>
                  </a:ext>
                </a:extLst>
              </a:tr>
              <a:tr h="269695">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554194186"/>
                  </a:ext>
                </a:extLst>
              </a:tr>
              <a:tr h="269695">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3745233896"/>
                  </a:ext>
                </a:extLst>
              </a:tr>
              <a:tr h="269695">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3158744024"/>
                  </a:ext>
                </a:extLst>
              </a:tr>
              <a:tr h="266233">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r">
                        <a:lnSpc>
                          <a:spcPct val="107000"/>
                        </a:lnSpc>
                        <a:spcAft>
                          <a:spcPts val="0"/>
                        </a:spcAft>
                      </a:pPr>
                      <a:endParaRPr lang="tr-TR" sz="1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9525" marB="0" anchor="ctr"/>
                </a:tc>
                <a:tc>
                  <a:txBody>
                    <a:bodyPr/>
                    <a:lstStyle/>
                    <a:p>
                      <a:pPr algn="r">
                        <a:lnSpc>
                          <a:spcPct val="107000"/>
                        </a:lnSpc>
                        <a:spcAft>
                          <a:spcPts val="0"/>
                        </a:spcAft>
                      </a:pPr>
                      <a:r>
                        <a:rPr lang="tr-TR" sz="1400" b="1" dirty="0">
                          <a:solidFill>
                            <a:srgbClr val="FF0000"/>
                          </a:solidFill>
                          <a:effectLst/>
                        </a:rPr>
                        <a:t> TOPLAM</a:t>
                      </a:r>
                      <a:endParaRPr lang="tr-TR" sz="1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400" b="1" dirty="0">
                          <a:solidFill>
                            <a:srgbClr val="FF0000"/>
                          </a:solidFill>
                          <a:effectLst/>
                        </a:rPr>
                        <a:t> </a:t>
                      </a:r>
                      <a:endParaRPr lang="tr-TR" sz="1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975208150"/>
                  </a:ext>
                </a:extLst>
              </a:tr>
            </a:tbl>
          </a:graphicData>
        </a:graphic>
      </p:graphicFrame>
      <p:sp>
        <p:nvSpPr>
          <p:cNvPr id="7" name="Metin kutusu 6"/>
          <p:cNvSpPr txBox="1"/>
          <p:nvPr/>
        </p:nvSpPr>
        <p:spPr>
          <a:xfrm>
            <a:off x="407504" y="5864088"/>
            <a:ext cx="5824331" cy="307777"/>
          </a:xfrm>
          <a:prstGeom prst="rect">
            <a:avLst/>
          </a:prstGeom>
          <a:noFill/>
        </p:spPr>
        <p:txBody>
          <a:bodyPr wrap="square" rtlCol="0">
            <a:spAutoFit/>
          </a:bodyPr>
          <a:lstStyle/>
          <a:p>
            <a:r>
              <a:rPr lang="tr-TR" sz="1400" b="1" i="1" dirty="0">
                <a:solidFill>
                  <a:srgbClr val="C00000"/>
                </a:solidFill>
              </a:rPr>
              <a:t>*Her Ana Bilim - Sanat Dalı/ Program için ayrı satır ekleyiniz. </a:t>
            </a:r>
          </a:p>
        </p:txBody>
      </p:sp>
    </p:spTree>
    <p:extLst>
      <p:ext uri="{BB962C8B-B14F-4D97-AF65-F5344CB8AC3E}">
        <p14:creationId xmlns:p14="http://schemas.microsoft.com/office/powerpoint/2010/main" val="2794941638"/>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59FA948-C8EE-E894-088D-7C35D08FB8D5}"/>
              </a:ext>
            </a:extLst>
          </p:cNvPr>
          <p:cNvSpPr>
            <a:spLocks noGrp="1"/>
          </p:cNvSpPr>
          <p:nvPr>
            <p:ph type="title"/>
          </p:nvPr>
        </p:nvSpPr>
        <p:spPr>
          <a:xfrm>
            <a:off x="146878" y="745435"/>
            <a:ext cx="10634870" cy="636553"/>
          </a:xfrm>
        </p:spPr>
        <p:txBody>
          <a:bodyPr>
            <a:noAutofit/>
          </a:bodyPr>
          <a:lstStyle/>
          <a:p>
            <a:pPr algn="ctr"/>
            <a:r>
              <a:rPr lang="tr-TR" sz="2800" b="1" dirty="0">
                <a:solidFill>
                  <a:srgbClr val="FF0000"/>
                </a:solidFill>
                <a:latin typeface="+mn-lt"/>
                <a:cs typeface="Calibri" panose="020F0502020204030204" pitchFamily="34" charset="0"/>
              </a:rPr>
              <a:t>YKS Kesin Kayıt Sonuçları </a:t>
            </a:r>
            <a:endParaRPr lang="tr-TR" sz="2800" dirty="0">
              <a:solidFill>
                <a:srgbClr val="FF0000"/>
              </a:solidFill>
            </a:endParaRPr>
          </a:p>
        </p:txBody>
      </p:sp>
      <p:sp>
        <p:nvSpPr>
          <p:cNvPr id="7" name="Veri Yer Tutucusu 6"/>
          <p:cNvSpPr>
            <a:spLocks noGrp="1"/>
          </p:cNvSpPr>
          <p:nvPr>
            <p:ph type="dt" sz="half" idx="10"/>
          </p:nvPr>
        </p:nvSpPr>
        <p:spPr/>
        <p:txBody>
          <a:bodyPr/>
          <a:lstStyle/>
          <a:p>
            <a:fld id="{57BE1657-4292-4E4C-B36B-9C104EFD0094}" type="datetime1">
              <a:rPr lang="tr-TR" smtClean="0"/>
              <a:pPr/>
              <a:t>13.01.2026</a:t>
            </a:fld>
            <a:endParaRPr lang="tr-TR"/>
          </a:p>
        </p:txBody>
      </p:sp>
      <p:sp>
        <p:nvSpPr>
          <p:cNvPr id="8" name="Slayt Numarası Yer Tutucusu 7"/>
          <p:cNvSpPr>
            <a:spLocks noGrp="1"/>
          </p:cNvSpPr>
          <p:nvPr>
            <p:ph type="sldNum" sz="quarter" idx="12"/>
          </p:nvPr>
        </p:nvSpPr>
        <p:spPr/>
        <p:txBody>
          <a:bodyPr/>
          <a:lstStyle/>
          <a:p>
            <a:fld id="{15D42E69-0B45-4D6A-BDA9-8F9042B0111B}" type="slidenum">
              <a:rPr lang="tr-TR" smtClean="0"/>
              <a:pPr/>
              <a:t>35</a:t>
            </a:fld>
            <a:endParaRPr lang="tr-TR"/>
          </a:p>
        </p:txBody>
      </p:sp>
      <p:sp>
        <p:nvSpPr>
          <p:cNvPr id="9" name="Metin kutusu 8"/>
          <p:cNvSpPr txBox="1"/>
          <p:nvPr/>
        </p:nvSpPr>
        <p:spPr>
          <a:xfrm>
            <a:off x="330956" y="5917915"/>
            <a:ext cx="5761619" cy="307777"/>
          </a:xfrm>
          <a:prstGeom prst="rect">
            <a:avLst/>
          </a:prstGeom>
          <a:noFill/>
        </p:spPr>
        <p:txBody>
          <a:bodyPr wrap="square" rtlCol="0">
            <a:spAutoFit/>
          </a:bodyPr>
          <a:lstStyle/>
          <a:p>
            <a:r>
              <a:rPr lang="tr-TR" sz="1400" b="1" i="1" dirty="0">
                <a:solidFill>
                  <a:srgbClr val="C00000"/>
                </a:solidFill>
              </a:rPr>
              <a:t>*Her Ana Bilim - Sanat Dalı/ Program için ayrı satır ekleyiniz. </a:t>
            </a:r>
          </a:p>
        </p:txBody>
      </p:sp>
      <p:graphicFrame>
        <p:nvGraphicFramePr>
          <p:cNvPr id="6" name="Tablo 5"/>
          <p:cNvGraphicFramePr>
            <a:graphicFrameLocks noGrp="1"/>
          </p:cNvGraphicFramePr>
          <p:nvPr>
            <p:extLst>
              <p:ext uri="{D42A27DB-BD31-4B8C-83A1-F6EECF244321}">
                <p14:modId xmlns:p14="http://schemas.microsoft.com/office/powerpoint/2010/main" val="3274654028"/>
              </p:ext>
            </p:extLst>
          </p:nvPr>
        </p:nvGraphicFramePr>
        <p:xfrm>
          <a:off x="595901" y="2003461"/>
          <a:ext cx="11281361" cy="2196861"/>
        </p:xfrm>
        <a:graphic>
          <a:graphicData uri="http://schemas.openxmlformats.org/drawingml/2006/table">
            <a:tbl>
              <a:tblPr firstRow="1" firstCol="1" bandRow="1">
                <a:tableStyleId>{BC89EF96-8CEA-46FF-86C4-4CE0E7609802}</a:tableStyleId>
              </a:tblPr>
              <a:tblGrid>
                <a:gridCol w="2147299">
                  <a:extLst>
                    <a:ext uri="{9D8B030D-6E8A-4147-A177-3AD203B41FA5}">
                      <a16:colId xmlns:a16="http://schemas.microsoft.com/office/drawing/2014/main" val="1973764792"/>
                    </a:ext>
                  </a:extLst>
                </a:gridCol>
                <a:gridCol w="983974">
                  <a:extLst>
                    <a:ext uri="{9D8B030D-6E8A-4147-A177-3AD203B41FA5}">
                      <a16:colId xmlns:a16="http://schemas.microsoft.com/office/drawing/2014/main" val="3057559743"/>
                    </a:ext>
                  </a:extLst>
                </a:gridCol>
                <a:gridCol w="983974">
                  <a:extLst>
                    <a:ext uri="{9D8B030D-6E8A-4147-A177-3AD203B41FA5}">
                      <a16:colId xmlns:a16="http://schemas.microsoft.com/office/drawing/2014/main" val="976560049"/>
                    </a:ext>
                  </a:extLst>
                </a:gridCol>
                <a:gridCol w="1033669">
                  <a:extLst>
                    <a:ext uri="{9D8B030D-6E8A-4147-A177-3AD203B41FA5}">
                      <a16:colId xmlns:a16="http://schemas.microsoft.com/office/drawing/2014/main" val="265690425"/>
                    </a:ext>
                  </a:extLst>
                </a:gridCol>
                <a:gridCol w="824948">
                  <a:extLst>
                    <a:ext uri="{9D8B030D-6E8A-4147-A177-3AD203B41FA5}">
                      <a16:colId xmlns:a16="http://schemas.microsoft.com/office/drawing/2014/main" val="1005091239"/>
                    </a:ext>
                  </a:extLst>
                </a:gridCol>
                <a:gridCol w="904461">
                  <a:extLst>
                    <a:ext uri="{9D8B030D-6E8A-4147-A177-3AD203B41FA5}">
                      <a16:colId xmlns:a16="http://schemas.microsoft.com/office/drawing/2014/main" val="3235878979"/>
                    </a:ext>
                  </a:extLst>
                </a:gridCol>
                <a:gridCol w="967544">
                  <a:extLst>
                    <a:ext uri="{9D8B030D-6E8A-4147-A177-3AD203B41FA5}">
                      <a16:colId xmlns:a16="http://schemas.microsoft.com/office/drawing/2014/main" val="2403947113"/>
                    </a:ext>
                  </a:extLst>
                </a:gridCol>
                <a:gridCol w="858873">
                  <a:extLst>
                    <a:ext uri="{9D8B030D-6E8A-4147-A177-3AD203B41FA5}">
                      <a16:colId xmlns:a16="http://schemas.microsoft.com/office/drawing/2014/main" val="1591720098"/>
                    </a:ext>
                  </a:extLst>
                </a:gridCol>
                <a:gridCol w="858873">
                  <a:extLst>
                    <a:ext uri="{9D8B030D-6E8A-4147-A177-3AD203B41FA5}">
                      <a16:colId xmlns:a16="http://schemas.microsoft.com/office/drawing/2014/main" val="464945755"/>
                    </a:ext>
                  </a:extLst>
                </a:gridCol>
                <a:gridCol w="858873">
                  <a:extLst>
                    <a:ext uri="{9D8B030D-6E8A-4147-A177-3AD203B41FA5}">
                      <a16:colId xmlns:a16="http://schemas.microsoft.com/office/drawing/2014/main" val="952931285"/>
                    </a:ext>
                  </a:extLst>
                </a:gridCol>
                <a:gridCol w="858873">
                  <a:extLst>
                    <a:ext uri="{9D8B030D-6E8A-4147-A177-3AD203B41FA5}">
                      <a16:colId xmlns:a16="http://schemas.microsoft.com/office/drawing/2014/main" val="3276162527"/>
                    </a:ext>
                  </a:extLst>
                </a:gridCol>
              </a:tblGrid>
              <a:tr h="319393">
                <a:tc>
                  <a:txBody>
                    <a:bodyPr/>
                    <a:lstStyle/>
                    <a:p>
                      <a:pPr algn="ctr">
                        <a:lnSpc>
                          <a:spcPct val="107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gridSpan="5">
                  <a:txBody>
                    <a:bodyPr/>
                    <a:lstStyle/>
                    <a:p>
                      <a:pPr algn="ctr">
                        <a:lnSpc>
                          <a:spcPct val="107000"/>
                        </a:lnSpc>
                        <a:spcAft>
                          <a:spcPts val="0"/>
                        </a:spcAft>
                      </a:pPr>
                      <a:r>
                        <a:rPr lang="tr-TR" sz="1600" dirty="0">
                          <a:effectLst/>
                        </a:rPr>
                        <a:t>2024</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5">
                  <a:txBody>
                    <a:bodyPr/>
                    <a:lstStyle/>
                    <a:p>
                      <a:pPr algn="ctr">
                        <a:lnSpc>
                          <a:spcPct val="107000"/>
                        </a:lnSpc>
                        <a:spcAft>
                          <a:spcPts val="0"/>
                        </a:spcAft>
                      </a:pPr>
                      <a:r>
                        <a:rPr lang="tr-TR" sz="1600" dirty="0">
                          <a:effectLst/>
                        </a:rPr>
                        <a:t>2025</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631563080"/>
                  </a:ext>
                </a:extLst>
              </a:tr>
              <a:tr h="637342">
                <a:tc>
                  <a:txBody>
                    <a:bodyPr/>
                    <a:lstStyle/>
                    <a:p>
                      <a:pPr algn="ctr">
                        <a:lnSpc>
                          <a:spcPct val="107000"/>
                        </a:lnSpc>
                        <a:spcAft>
                          <a:spcPts val="0"/>
                        </a:spcAft>
                      </a:pPr>
                      <a:r>
                        <a:rPr lang="tr-TR" sz="1600" b="1" dirty="0">
                          <a:effectLst/>
                        </a:rPr>
                        <a:t>Program Adı</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dirty="0">
                          <a:effectLst/>
                        </a:rPr>
                        <a:t>Kontenjan (n)</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dirty="0">
                          <a:effectLst/>
                        </a:rPr>
                        <a:t>Yerleşen (n)</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dirty="0">
                          <a:effectLst/>
                        </a:rPr>
                        <a:t>Yerleşme, %</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dirty="0">
                          <a:solidFill>
                            <a:srgbClr val="FF0000"/>
                          </a:solidFill>
                          <a:effectLst/>
                        </a:rPr>
                        <a:t>Kesin Kayıt (n)</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dirty="0">
                          <a:solidFill>
                            <a:srgbClr val="FF0000"/>
                          </a:solidFill>
                          <a:effectLst/>
                        </a:rPr>
                        <a:t>Kesin Kayıt,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dirty="0">
                          <a:effectLst/>
                        </a:rPr>
                        <a:t>Kontenjan (n)</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effectLst/>
                        </a:rPr>
                        <a:t>Yerleşen (n)</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effectLst/>
                        </a:rPr>
                        <a:t>Yerleşme, %</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rgbClr val="FF0000"/>
                          </a:solidFill>
                          <a:effectLst/>
                        </a:rPr>
                        <a:t>Kesin Kayıt (n)</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rgbClr val="FF0000"/>
                          </a:solidFill>
                          <a:effectLst/>
                        </a:rPr>
                        <a:t>Kesin Kayıt,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901402165"/>
                  </a:ext>
                </a:extLst>
              </a:tr>
              <a:tr h="306911">
                <a:tc>
                  <a:txBody>
                    <a:bodyPr/>
                    <a:lstStyle/>
                    <a:p>
                      <a:pPr>
                        <a:lnSpc>
                          <a:spcPct val="107000"/>
                        </a:lnSpc>
                        <a:spcAft>
                          <a:spcPts val="800"/>
                        </a:spcAft>
                      </a:pPr>
                      <a:r>
                        <a:rPr lang="tr-TR" sz="1200" b="1" dirty="0">
                          <a:solidFill>
                            <a:srgbClr val="0066FF"/>
                          </a:solidFill>
                          <a:effectLst/>
                          <a:latin typeface="+mn-lt"/>
                        </a:rPr>
                        <a:t> SİVİL SAVUNMA VE İTFAİYECİLİK</a:t>
                      </a:r>
                      <a:endParaRPr lang="tr-TR" sz="1200" b="1" dirty="0">
                        <a:solidFill>
                          <a:srgbClr val="0066FF"/>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pPr>
                      <a:r>
                        <a:rPr lang="tr-TR" sz="1200" b="1" dirty="0">
                          <a:effectLst/>
                          <a:latin typeface="+mn-lt"/>
                          <a:cs typeface="Times New Roman" panose="02020603050405020304" pitchFamily="18" charset="0"/>
                        </a:rPr>
                        <a:t>40</a:t>
                      </a:r>
                    </a:p>
                  </a:txBody>
                  <a:tcPr marL="44450" marR="44450" marT="9525" marB="0" anchor="ctr"/>
                </a:tc>
                <a:tc>
                  <a:txBody>
                    <a:bodyPr/>
                    <a:lstStyle/>
                    <a:p>
                      <a:pPr algn="ctr">
                        <a:lnSpc>
                          <a:spcPct val="107000"/>
                        </a:lnSpc>
                      </a:pPr>
                      <a:r>
                        <a:rPr lang="tr-TR" sz="1200" b="1" dirty="0">
                          <a:effectLst/>
                          <a:latin typeface="+mn-lt"/>
                          <a:cs typeface="Times New Roman" panose="02020603050405020304" pitchFamily="18" charset="0"/>
                        </a:rPr>
                        <a:t>42</a:t>
                      </a:r>
                    </a:p>
                  </a:txBody>
                  <a:tcPr marL="44450" marR="44450" marT="9525" marB="0" anchor="ctr"/>
                </a:tc>
                <a:tc>
                  <a:txBody>
                    <a:bodyPr/>
                    <a:lstStyle/>
                    <a:p>
                      <a:pPr algn="ctr">
                        <a:lnSpc>
                          <a:spcPct val="107000"/>
                        </a:lnSpc>
                      </a:pPr>
                      <a:r>
                        <a:rPr lang="tr-TR" sz="1200" b="1" dirty="0">
                          <a:effectLst/>
                          <a:latin typeface="+mn-lt"/>
                          <a:cs typeface="Times New Roman" panose="02020603050405020304" pitchFamily="18" charset="0"/>
                        </a:rPr>
                        <a:t>100</a:t>
                      </a:r>
                    </a:p>
                  </a:txBody>
                  <a:tcPr marL="44450" marR="44450" marT="9525" marB="0" anchor="ctr"/>
                </a:tc>
                <a:tc>
                  <a:txBody>
                    <a:bodyPr/>
                    <a:lstStyle/>
                    <a:p>
                      <a:pPr algn="ctr">
                        <a:lnSpc>
                          <a:spcPct val="107000"/>
                        </a:lnSpc>
                      </a:pPr>
                      <a:r>
                        <a:rPr lang="tr-TR" sz="1200" b="1" dirty="0">
                          <a:effectLst/>
                          <a:latin typeface="+mn-lt"/>
                          <a:cs typeface="Times New Roman" panose="02020603050405020304" pitchFamily="18" charset="0"/>
                        </a:rPr>
                        <a:t>35</a:t>
                      </a:r>
                    </a:p>
                  </a:txBody>
                  <a:tcPr marL="44450" marR="44450" marT="9525" marB="0" anchor="ctr"/>
                </a:tc>
                <a:tc>
                  <a:txBody>
                    <a:bodyPr/>
                    <a:lstStyle/>
                    <a:p>
                      <a:pPr algn="ctr">
                        <a:lnSpc>
                          <a:spcPct val="107000"/>
                        </a:lnSpc>
                      </a:pPr>
                      <a:r>
                        <a:rPr lang="tr-TR" sz="1200" b="1" dirty="0">
                          <a:effectLst/>
                          <a:latin typeface="+mn-lt"/>
                          <a:cs typeface="Times New Roman" panose="02020603050405020304" pitchFamily="18" charset="0"/>
                        </a:rPr>
                        <a:t>83,34</a:t>
                      </a:r>
                    </a:p>
                  </a:txBody>
                  <a:tcPr marL="44450" marR="44450" marT="9525" marB="0" anchor="ctr"/>
                </a:tc>
                <a:tc>
                  <a:txBody>
                    <a:bodyPr/>
                    <a:lstStyle/>
                    <a:p>
                      <a:pPr algn="ctr">
                        <a:lnSpc>
                          <a:spcPct val="107000"/>
                        </a:lnSpc>
                        <a:spcAft>
                          <a:spcPts val="0"/>
                        </a:spcAft>
                      </a:pPr>
                      <a:r>
                        <a:rPr lang="tr-TR" sz="1200" b="1" dirty="0">
                          <a:effectLst/>
                          <a:latin typeface="+mn-lt"/>
                        </a:rPr>
                        <a:t>40</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b="1" dirty="0">
                          <a:effectLst/>
                          <a:latin typeface="+mn-lt"/>
                        </a:rPr>
                        <a:t>41</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b="1" dirty="0">
                          <a:effectLst/>
                          <a:latin typeface="+mn-lt"/>
                        </a:rPr>
                        <a:t>100</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b="1" dirty="0">
                          <a:effectLst/>
                          <a:latin typeface="+mn-lt"/>
                        </a:rPr>
                        <a:t>39</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b="1" dirty="0">
                          <a:effectLst/>
                          <a:latin typeface="+mn-lt"/>
                        </a:rPr>
                        <a:t>95,12</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391547696"/>
                  </a:ext>
                </a:extLst>
              </a:tr>
              <a:tr h="306911">
                <a:tc>
                  <a:txBody>
                    <a:bodyPr/>
                    <a:lstStyle/>
                    <a:p>
                      <a:pPr>
                        <a:lnSpc>
                          <a:spcPct val="107000"/>
                        </a:lnSpc>
                        <a:spcAft>
                          <a:spcPts val="800"/>
                        </a:spcAft>
                      </a:pPr>
                      <a:r>
                        <a:rPr lang="tr-TR" sz="1200" b="1" dirty="0">
                          <a:solidFill>
                            <a:srgbClr val="0066FF"/>
                          </a:solidFill>
                          <a:effectLst/>
                          <a:latin typeface="+mn-lt"/>
                        </a:rPr>
                        <a:t> ACİL DURUM VE AFET YÖNETİMİ</a:t>
                      </a:r>
                      <a:endParaRPr lang="tr-TR" sz="1200" b="1" dirty="0">
                        <a:solidFill>
                          <a:srgbClr val="0066FF"/>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pPr>
                      <a:r>
                        <a:rPr lang="tr-TR" sz="1200" b="1" dirty="0">
                          <a:effectLst/>
                          <a:latin typeface="+mn-lt"/>
                          <a:cs typeface="Times New Roman" panose="02020603050405020304" pitchFamily="18" charset="0"/>
                        </a:rPr>
                        <a:t>30</a:t>
                      </a:r>
                    </a:p>
                  </a:txBody>
                  <a:tcPr marL="44450" marR="44450" marT="9525" marB="0" anchor="ctr"/>
                </a:tc>
                <a:tc>
                  <a:txBody>
                    <a:bodyPr/>
                    <a:lstStyle/>
                    <a:p>
                      <a:pPr algn="ctr">
                        <a:lnSpc>
                          <a:spcPct val="107000"/>
                        </a:lnSpc>
                      </a:pPr>
                      <a:r>
                        <a:rPr lang="tr-TR" sz="1200" b="1" dirty="0">
                          <a:effectLst/>
                          <a:latin typeface="+mn-lt"/>
                          <a:cs typeface="Times New Roman" panose="02020603050405020304" pitchFamily="18" charset="0"/>
                        </a:rPr>
                        <a:t>31</a:t>
                      </a:r>
                    </a:p>
                  </a:txBody>
                  <a:tcPr marL="44450" marR="44450" marT="9525" marB="0" anchor="ctr"/>
                </a:tc>
                <a:tc>
                  <a:txBody>
                    <a:bodyPr/>
                    <a:lstStyle/>
                    <a:p>
                      <a:pPr algn="ctr">
                        <a:lnSpc>
                          <a:spcPct val="107000"/>
                        </a:lnSpc>
                      </a:pPr>
                      <a:r>
                        <a:rPr lang="tr-TR" sz="1200" b="1" dirty="0">
                          <a:effectLst/>
                          <a:latin typeface="+mn-lt"/>
                          <a:cs typeface="Times New Roman" panose="02020603050405020304" pitchFamily="18" charset="0"/>
                        </a:rPr>
                        <a:t>100</a:t>
                      </a:r>
                    </a:p>
                  </a:txBody>
                  <a:tcPr marL="44450" marR="44450" marT="9525" marB="0" anchor="ctr"/>
                </a:tc>
                <a:tc>
                  <a:txBody>
                    <a:bodyPr/>
                    <a:lstStyle/>
                    <a:p>
                      <a:pPr algn="ctr">
                        <a:lnSpc>
                          <a:spcPct val="107000"/>
                        </a:lnSpc>
                      </a:pPr>
                      <a:r>
                        <a:rPr lang="tr-TR" sz="1200" b="1" dirty="0">
                          <a:effectLst/>
                          <a:latin typeface="+mn-lt"/>
                          <a:cs typeface="Times New Roman" panose="02020603050405020304" pitchFamily="18" charset="0"/>
                        </a:rPr>
                        <a:t>26</a:t>
                      </a:r>
                    </a:p>
                  </a:txBody>
                  <a:tcPr marL="44450" marR="44450" marT="9525" marB="0" anchor="ctr"/>
                </a:tc>
                <a:tc>
                  <a:txBody>
                    <a:bodyPr/>
                    <a:lstStyle/>
                    <a:p>
                      <a:pPr algn="ctr">
                        <a:lnSpc>
                          <a:spcPct val="107000"/>
                        </a:lnSpc>
                      </a:pPr>
                      <a:r>
                        <a:rPr lang="tr-TR" sz="1200" b="1" dirty="0">
                          <a:effectLst/>
                          <a:latin typeface="+mn-lt"/>
                          <a:cs typeface="Times New Roman" panose="02020603050405020304" pitchFamily="18" charset="0"/>
                        </a:rPr>
                        <a:t>86,67</a:t>
                      </a:r>
                    </a:p>
                  </a:txBody>
                  <a:tcPr marL="44450" marR="44450" marT="9525" marB="0" anchor="ctr"/>
                </a:tc>
                <a:tc>
                  <a:txBody>
                    <a:bodyPr/>
                    <a:lstStyle/>
                    <a:p>
                      <a:pPr algn="ctr">
                        <a:lnSpc>
                          <a:spcPct val="107000"/>
                        </a:lnSpc>
                        <a:spcAft>
                          <a:spcPts val="0"/>
                        </a:spcAft>
                      </a:pPr>
                      <a:r>
                        <a:rPr lang="tr-TR" sz="1200" b="1" dirty="0">
                          <a:effectLst/>
                          <a:latin typeface="+mn-lt"/>
                        </a:rPr>
                        <a:t>30</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b="1" dirty="0">
                          <a:effectLst/>
                          <a:latin typeface="+mn-lt"/>
                        </a:rPr>
                        <a:t>32</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b="1" dirty="0">
                          <a:effectLst/>
                          <a:latin typeface="+mn-lt"/>
                        </a:rPr>
                        <a:t>100</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b="1" dirty="0">
                          <a:effectLst/>
                          <a:latin typeface="+mn-lt"/>
                        </a:rPr>
                        <a:t>31</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b="1" dirty="0">
                          <a:effectLst/>
                          <a:latin typeface="+mn-lt"/>
                          <a:ea typeface="Calibri" panose="020F0502020204030204" pitchFamily="34" charset="0"/>
                          <a:cs typeface="Times New Roman" panose="02020603050405020304" pitchFamily="18" charset="0"/>
                        </a:rPr>
                        <a:t>96,88</a:t>
                      </a:r>
                    </a:p>
                  </a:txBody>
                  <a:tcPr marL="0" marR="0" marT="0" marB="0" anchor="ctr"/>
                </a:tc>
                <a:extLst>
                  <a:ext uri="{0D108BD9-81ED-4DB2-BD59-A6C34878D82A}">
                    <a16:rowId xmlns:a16="http://schemas.microsoft.com/office/drawing/2014/main" val="1738426369"/>
                  </a:ext>
                </a:extLst>
              </a:tr>
              <a:tr h="306911">
                <a:tc>
                  <a:txBody>
                    <a:bodyPr/>
                    <a:lstStyle/>
                    <a:p>
                      <a:pPr>
                        <a:lnSpc>
                          <a:spcPct val="107000"/>
                        </a:lnSpc>
                        <a:spcAft>
                          <a:spcPts val="800"/>
                        </a:spcAft>
                      </a:pPr>
                      <a:r>
                        <a:rPr lang="tr-TR" sz="1200" b="1" dirty="0">
                          <a:solidFill>
                            <a:srgbClr val="0066FF"/>
                          </a:solidFill>
                          <a:effectLst/>
                          <a:latin typeface="+mn-lt"/>
                        </a:rPr>
                        <a:t> MAHKEME BÜRO HİZMETLERİ</a:t>
                      </a:r>
                      <a:endParaRPr lang="tr-TR" sz="1200" b="1" dirty="0">
                        <a:solidFill>
                          <a:srgbClr val="0066FF"/>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pPr>
                      <a:r>
                        <a:rPr lang="tr-TR" sz="1200" b="1" dirty="0">
                          <a:effectLst/>
                          <a:latin typeface="+mn-lt"/>
                          <a:cs typeface="Times New Roman" panose="02020603050405020304" pitchFamily="18" charset="0"/>
                        </a:rPr>
                        <a:t>30</a:t>
                      </a:r>
                    </a:p>
                  </a:txBody>
                  <a:tcPr marL="44450" marR="44450" marT="9525" marB="0" anchor="ctr"/>
                </a:tc>
                <a:tc>
                  <a:txBody>
                    <a:bodyPr/>
                    <a:lstStyle/>
                    <a:p>
                      <a:pPr algn="ctr">
                        <a:lnSpc>
                          <a:spcPct val="107000"/>
                        </a:lnSpc>
                      </a:pPr>
                      <a:r>
                        <a:rPr lang="tr-TR" sz="1200" b="1" dirty="0">
                          <a:effectLst/>
                          <a:latin typeface="+mn-lt"/>
                          <a:cs typeface="Times New Roman" panose="02020603050405020304" pitchFamily="18" charset="0"/>
                        </a:rPr>
                        <a:t>32</a:t>
                      </a:r>
                    </a:p>
                  </a:txBody>
                  <a:tcPr marL="44450" marR="44450" marT="9525" marB="0" anchor="ctr"/>
                </a:tc>
                <a:tc>
                  <a:txBody>
                    <a:bodyPr/>
                    <a:lstStyle/>
                    <a:p>
                      <a:pPr algn="ctr">
                        <a:lnSpc>
                          <a:spcPct val="107000"/>
                        </a:lnSpc>
                      </a:pPr>
                      <a:r>
                        <a:rPr lang="tr-TR" sz="1200" b="1" dirty="0">
                          <a:effectLst/>
                          <a:latin typeface="+mn-lt"/>
                          <a:cs typeface="Times New Roman" panose="02020603050405020304" pitchFamily="18" charset="0"/>
                        </a:rPr>
                        <a:t>100</a:t>
                      </a:r>
                    </a:p>
                  </a:txBody>
                  <a:tcPr marL="44450" marR="44450" marT="9525" marB="0" anchor="ctr"/>
                </a:tc>
                <a:tc>
                  <a:txBody>
                    <a:bodyPr/>
                    <a:lstStyle/>
                    <a:p>
                      <a:pPr algn="ctr">
                        <a:lnSpc>
                          <a:spcPct val="107000"/>
                        </a:lnSpc>
                      </a:pPr>
                      <a:r>
                        <a:rPr lang="tr-TR" sz="1200" b="1" dirty="0">
                          <a:effectLst/>
                          <a:latin typeface="+mn-lt"/>
                          <a:cs typeface="Times New Roman" panose="02020603050405020304" pitchFamily="18" charset="0"/>
                        </a:rPr>
                        <a:t>24</a:t>
                      </a:r>
                    </a:p>
                  </a:txBody>
                  <a:tcPr marL="44450" marR="44450" marT="9525" marB="0" anchor="ctr"/>
                </a:tc>
                <a:tc>
                  <a:txBody>
                    <a:bodyPr/>
                    <a:lstStyle/>
                    <a:p>
                      <a:pPr algn="ctr">
                        <a:lnSpc>
                          <a:spcPct val="107000"/>
                        </a:lnSpc>
                      </a:pPr>
                      <a:r>
                        <a:rPr lang="tr-TR" sz="1200" b="1" dirty="0">
                          <a:effectLst/>
                          <a:latin typeface="+mn-lt"/>
                          <a:cs typeface="Times New Roman" panose="02020603050405020304" pitchFamily="18" charset="0"/>
                        </a:rPr>
                        <a:t>75</a:t>
                      </a:r>
                    </a:p>
                  </a:txBody>
                  <a:tcPr marL="44450" marR="44450" marT="9525" marB="0" anchor="ctr"/>
                </a:tc>
                <a:tc>
                  <a:txBody>
                    <a:bodyPr/>
                    <a:lstStyle/>
                    <a:p>
                      <a:pPr algn="ctr">
                        <a:lnSpc>
                          <a:spcPct val="107000"/>
                        </a:lnSpc>
                        <a:spcAft>
                          <a:spcPts val="0"/>
                        </a:spcAft>
                      </a:pPr>
                      <a:r>
                        <a:rPr lang="tr-TR" sz="1200" b="1" dirty="0">
                          <a:effectLst/>
                          <a:latin typeface="+mn-lt"/>
                        </a:rPr>
                        <a:t>32</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b="1" dirty="0">
                          <a:effectLst/>
                          <a:latin typeface="+mn-lt"/>
                        </a:rPr>
                        <a:t>32</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b="1" dirty="0">
                          <a:effectLst/>
                          <a:latin typeface="+mn-lt"/>
                        </a:rPr>
                        <a:t>100</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b="1" dirty="0">
                          <a:effectLst/>
                          <a:latin typeface="+mn-lt"/>
                        </a:rPr>
                        <a:t>32</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b="1" dirty="0">
                          <a:effectLst/>
                          <a:latin typeface="+mn-lt"/>
                        </a:rPr>
                        <a:t>100</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48744075"/>
                  </a:ext>
                </a:extLst>
              </a:tr>
              <a:tr h="319393">
                <a:tc>
                  <a:txBody>
                    <a:bodyPr/>
                    <a:lstStyle/>
                    <a:p>
                      <a:pPr algn="ctr">
                        <a:lnSpc>
                          <a:spcPct val="107000"/>
                        </a:lnSpc>
                        <a:spcAft>
                          <a:spcPts val="0"/>
                        </a:spcAft>
                      </a:pPr>
                      <a:r>
                        <a:rPr lang="tr-TR" sz="1200" b="1" dirty="0">
                          <a:solidFill>
                            <a:srgbClr val="FF0000"/>
                          </a:solidFill>
                          <a:effectLst/>
                          <a:latin typeface="+mn-lt"/>
                        </a:rPr>
                        <a:t>TOPLAM</a:t>
                      </a:r>
                      <a:endParaRPr lang="tr-TR" sz="12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pPr>
                      <a:r>
                        <a:rPr lang="tr-TR" sz="1200" b="1" dirty="0">
                          <a:effectLst/>
                          <a:latin typeface="+mn-lt"/>
                          <a:cs typeface="Times New Roman" panose="02020603050405020304" pitchFamily="18" charset="0"/>
                        </a:rPr>
                        <a:t>100</a:t>
                      </a:r>
                    </a:p>
                  </a:txBody>
                  <a:tcPr marL="44450" marR="44450" marT="9525" marB="0" anchor="ctr"/>
                </a:tc>
                <a:tc>
                  <a:txBody>
                    <a:bodyPr/>
                    <a:lstStyle/>
                    <a:p>
                      <a:pPr algn="ctr">
                        <a:lnSpc>
                          <a:spcPct val="107000"/>
                        </a:lnSpc>
                      </a:pPr>
                      <a:r>
                        <a:rPr lang="tr-TR" sz="1200" b="1" dirty="0">
                          <a:effectLst/>
                          <a:latin typeface="+mn-lt"/>
                          <a:cs typeface="Times New Roman" panose="02020603050405020304" pitchFamily="18" charset="0"/>
                        </a:rPr>
                        <a:t>105</a:t>
                      </a:r>
                    </a:p>
                  </a:txBody>
                  <a:tcPr marL="44450" marR="44450" marT="9525" marB="0" anchor="ctr"/>
                </a:tc>
                <a:tc>
                  <a:txBody>
                    <a:bodyPr/>
                    <a:lstStyle/>
                    <a:p>
                      <a:pPr algn="ctr">
                        <a:lnSpc>
                          <a:spcPct val="107000"/>
                        </a:lnSpc>
                      </a:pPr>
                      <a:r>
                        <a:rPr lang="tr-TR" sz="1200" b="1" dirty="0">
                          <a:effectLst/>
                          <a:latin typeface="+mn-lt"/>
                          <a:cs typeface="Times New Roman" panose="02020603050405020304" pitchFamily="18" charset="0"/>
                        </a:rPr>
                        <a:t>100</a:t>
                      </a:r>
                    </a:p>
                  </a:txBody>
                  <a:tcPr marL="44450" marR="44450" marT="9525" marB="0" anchor="ctr"/>
                </a:tc>
                <a:tc>
                  <a:txBody>
                    <a:bodyPr/>
                    <a:lstStyle/>
                    <a:p>
                      <a:pPr algn="ctr">
                        <a:lnSpc>
                          <a:spcPct val="107000"/>
                        </a:lnSpc>
                      </a:pPr>
                      <a:r>
                        <a:rPr lang="tr-TR" sz="1200" b="1" dirty="0">
                          <a:effectLst/>
                          <a:latin typeface="+mn-lt"/>
                          <a:cs typeface="Times New Roman" panose="02020603050405020304" pitchFamily="18" charset="0"/>
                        </a:rPr>
                        <a:t>85</a:t>
                      </a:r>
                    </a:p>
                  </a:txBody>
                  <a:tcPr marL="44450" marR="44450" marT="9525" marB="0" anchor="ctr"/>
                </a:tc>
                <a:tc>
                  <a:txBody>
                    <a:bodyPr/>
                    <a:lstStyle/>
                    <a:p>
                      <a:pPr algn="ctr">
                        <a:lnSpc>
                          <a:spcPct val="107000"/>
                        </a:lnSpc>
                      </a:pPr>
                      <a:r>
                        <a:rPr lang="tr-TR" sz="1200" b="1" dirty="0">
                          <a:effectLst/>
                          <a:latin typeface="+mn-lt"/>
                          <a:cs typeface="Times New Roman" panose="02020603050405020304" pitchFamily="18" charset="0"/>
                        </a:rPr>
                        <a:t>80,95</a:t>
                      </a:r>
                    </a:p>
                  </a:txBody>
                  <a:tcPr marL="44450" marR="44450" marT="9525" marB="0" anchor="ctr"/>
                </a:tc>
                <a:tc>
                  <a:txBody>
                    <a:bodyPr/>
                    <a:lstStyle/>
                    <a:p>
                      <a:pPr algn="ctr">
                        <a:lnSpc>
                          <a:spcPct val="107000"/>
                        </a:lnSpc>
                        <a:spcAft>
                          <a:spcPts val="0"/>
                        </a:spcAft>
                      </a:pPr>
                      <a:r>
                        <a:rPr lang="tr-TR" sz="1200" b="1" dirty="0">
                          <a:effectLst/>
                          <a:latin typeface="+mn-lt"/>
                        </a:rPr>
                        <a:t> 102</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b="1" dirty="0">
                          <a:effectLst/>
                          <a:latin typeface="+mn-lt"/>
                        </a:rPr>
                        <a:t>105</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b="1" dirty="0">
                          <a:effectLst/>
                          <a:latin typeface="+mn-lt"/>
                        </a:rPr>
                        <a:t>100</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b="1" dirty="0">
                          <a:effectLst/>
                          <a:latin typeface="+mn-lt"/>
                        </a:rPr>
                        <a:t>102</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b="1" dirty="0">
                          <a:effectLst/>
                          <a:latin typeface="+mn-lt"/>
                        </a:rPr>
                        <a:t>97,14 </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915915099"/>
                  </a:ext>
                </a:extLst>
              </a:tr>
            </a:tbl>
          </a:graphicData>
        </a:graphic>
      </p:graphicFrame>
    </p:spTree>
    <p:extLst>
      <p:ext uri="{BB962C8B-B14F-4D97-AF65-F5344CB8AC3E}">
        <p14:creationId xmlns:p14="http://schemas.microsoft.com/office/powerpoint/2010/main" val="3524928916"/>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Unvan 5"/>
          <p:cNvSpPr>
            <a:spLocks noGrp="1"/>
          </p:cNvSpPr>
          <p:nvPr>
            <p:ph type="title"/>
          </p:nvPr>
        </p:nvSpPr>
        <p:spPr>
          <a:xfrm>
            <a:off x="307442" y="751484"/>
            <a:ext cx="10425256" cy="666207"/>
          </a:xfrm>
        </p:spPr>
        <p:txBody>
          <a:bodyPr>
            <a:normAutofit/>
          </a:bodyPr>
          <a:lstStyle/>
          <a:p>
            <a:pPr algn="ctr"/>
            <a:r>
              <a:rPr lang="tr-TR" sz="3200" b="1" dirty="0">
                <a:solidFill>
                  <a:srgbClr val="FF0000"/>
                </a:solidFill>
              </a:rPr>
              <a:t>YKS Yerleşme Durumu</a:t>
            </a:r>
            <a:endParaRPr lang="tr-TR" sz="3200" dirty="0">
              <a:solidFill>
                <a:srgbClr val="FF0000"/>
              </a:solidFill>
            </a:endParaRPr>
          </a:p>
        </p:txBody>
      </p:sp>
      <p:sp>
        <p:nvSpPr>
          <p:cNvPr id="4" name="Veri Yer Tutucusu 3"/>
          <p:cNvSpPr>
            <a:spLocks noGrp="1"/>
          </p:cNvSpPr>
          <p:nvPr>
            <p:ph type="dt" sz="half" idx="10"/>
          </p:nvPr>
        </p:nvSpPr>
        <p:spPr/>
        <p:txBody>
          <a:bodyPr/>
          <a:lstStyle/>
          <a:p>
            <a:fld id="{3F92B051-1742-442B-BD19-D71164AFA81D}" type="datetime1">
              <a:rPr lang="tr-TR" smtClean="0"/>
              <a:pPr/>
              <a:t>13.01.2026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36</a:t>
            </a:fld>
            <a:endParaRPr lang="tr-TR"/>
          </a:p>
        </p:txBody>
      </p:sp>
      <p:graphicFrame>
        <p:nvGraphicFramePr>
          <p:cNvPr id="7" name="Tablo 6"/>
          <p:cNvGraphicFramePr>
            <a:graphicFrameLocks noGrp="1"/>
          </p:cNvGraphicFramePr>
          <p:nvPr>
            <p:extLst>
              <p:ext uri="{D42A27DB-BD31-4B8C-83A1-F6EECF244321}">
                <p14:modId xmlns:p14="http://schemas.microsoft.com/office/powerpoint/2010/main" val="1021546326"/>
              </p:ext>
            </p:extLst>
          </p:nvPr>
        </p:nvGraphicFramePr>
        <p:xfrm>
          <a:off x="307441" y="1997764"/>
          <a:ext cx="11480369" cy="3902647"/>
        </p:xfrm>
        <a:graphic>
          <a:graphicData uri="http://schemas.openxmlformats.org/drawingml/2006/table">
            <a:tbl>
              <a:tblPr firstRow="1" firstCol="1" lastRow="1" lastCol="1" bandRow="1" bandCol="1">
                <a:tableStyleId>{5940675A-B579-460E-94D1-54222C63F5DA}</a:tableStyleId>
              </a:tblPr>
              <a:tblGrid>
                <a:gridCol w="3128486">
                  <a:extLst>
                    <a:ext uri="{9D8B030D-6E8A-4147-A177-3AD203B41FA5}">
                      <a16:colId xmlns:a16="http://schemas.microsoft.com/office/drawing/2014/main" val="3354496488"/>
                    </a:ext>
                  </a:extLst>
                </a:gridCol>
                <a:gridCol w="4403464">
                  <a:extLst>
                    <a:ext uri="{9D8B030D-6E8A-4147-A177-3AD203B41FA5}">
                      <a16:colId xmlns:a16="http://schemas.microsoft.com/office/drawing/2014/main" val="2304036904"/>
                    </a:ext>
                  </a:extLst>
                </a:gridCol>
                <a:gridCol w="2068220">
                  <a:extLst>
                    <a:ext uri="{9D8B030D-6E8A-4147-A177-3AD203B41FA5}">
                      <a16:colId xmlns:a16="http://schemas.microsoft.com/office/drawing/2014/main" val="3493477180"/>
                    </a:ext>
                  </a:extLst>
                </a:gridCol>
                <a:gridCol w="1880199">
                  <a:extLst>
                    <a:ext uri="{9D8B030D-6E8A-4147-A177-3AD203B41FA5}">
                      <a16:colId xmlns:a16="http://schemas.microsoft.com/office/drawing/2014/main" val="2986900398"/>
                    </a:ext>
                  </a:extLst>
                </a:gridCol>
              </a:tblGrid>
              <a:tr h="332709">
                <a:tc>
                  <a:txBody>
                    <a:bodyPr/>
                    <a:lstStyle/>
                    <a:p>
                      <a:pPr algn="ctr">
                        <a:lnSpc>
                          <a:spcPct val="107000"/>
                        </a:lnSpc>
                        <a:spcAft>
                          <a:spcPts val="800"/>
                        </a:spcAft>
                      </a:pPr>
                      <a:r>
                        <a:rPr lang="tr-TR" sz="1600" b="1" dirty="0">
                          <a:solidFill>
                            <a:srgbClr val="FF0000"/>
                          </a:solidFill>
                          <a:effectLst/>
                        </a:rPr>
                        <a:t>PROGRAM ADI*</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600" b="1" dirty="0">
                          <a:solidFill>
                            <a:srgbClr val="FF0000"/>
                          </a:solidFill>
                          <a:effectLst/>
                        </a:rPr>
                        <a:t>YKS TERCİH/ YERLEŞME DURUMU</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600" b="1" dirty="0">
                          <a:solidFill>
                            <a:srgbClr val="FF0000"/>
                          </a:solidFill>
                          <a:effectLst/>
                        </a:rPr>
                        <a:t>2024</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600" b="1" dirty="0">
                          <a:solidFill>
                            <a:srgbClr val="FF0000"/>
                          </a:solidFill>
                          <a:effectLst/>
                        </a:rPr>
                        <a:t>2025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extLst>
                  <a:ext uri="{0D108BD9-81ED-4DB2-BD59-A6C34878D82A}">
                    <a16:rowId xmlns:a16="http://schemas.microsoft.com/office/drawing/2014/main" val="977316732"/>
                  </a:ext>
                </a:extLst>
              </a:tr>
              <a:tr h="288383">
                <a:tc rowSpan="4">
                  <a:txBody>
                    <a:bodyPr/>
                    <a:lstStyle/>
                    <a:p>
                      <a:pPr algn="ctr">
                        <a:lnSpc>
                          <a:spcPct val="107000"/>
                        </a:lnSpc>
                        <a:spcAft>
                          <a:spcPts val="800"/>
                        </a:spcAft>
                      </a:pPr>
                      <a:r>
                        <a:rPr lang="tr-TR" sz="1200" b="1" dirty="0">
                          <a:solidFill>
                            <a:srgbClr val="0066FF"/>
                          </a:solidFill>
                          <a:effectLst/>
                          <a:latin typeface="+mn-lt"/>
                        </a:rPr>
                        <a:t>SİVİL SAVUNMA VE İTFAYECİLİK </a:t>
                      </a:r>
                      <a:endParaRPr lang="tr-TR" sz="1200" b="1" dirty="0">
                        <a:solidFill>
                          <a:srgbClr val="0066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r">
                        <a:lnSpc>
                          <a:spcPct val="107000"/>
                        </a:lnSpc>
                        <a:spcAft>
                          <a:spcPts val="800"/>
                        </a:spcAft>
                      </a:pPr>
                      <a:r>
                        <a:rPr lang="tr-TR" sz="1200" b="1" dirty="0">
                          <a:solidFill>
                            <a:srgbClr val="0000CC"/>
                          </a:solidFill>
                          <a:effectLst/>
                          <a:latin typeface="+mn-lt"/>
                        </a:rPr>
                        <a:t>EN YÜKSEK PUAN</a:t>
                      </a:r>
                      <a:endParaRPr lang="tr-TR" sz="1200" b="1" dirty="0">
                        <a:solidFill>
                          <a:srgbClr val="0000CC"/>
                        </a:solidFill>
                        <a:effectLst/>
                        <a:latin typeface="+mn-lt"/>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200" b="1" i="0" kern="1200" dirty="0">
                          <a:solidFill>
                            <a:schemeClr val="tx1"/>
                          </a:solidFill>
                          <a:effectLst/>
                          <a:latin typeface="+mn-lt"/>
                          <a:ea typeface="+mn-ea"/>
                          <a:cs typeface="+mn-cs"/>
                        </a:rPr>
                        <a:t>299,76922</a:t>
                      </a:r>
                      <a:r>
                        <a:rPr lang="tr-TR" sz="1200" b="1" dirty="0">
                          <a:effectLst/>
                          <a:latin typeface="+mn-lt"/>
                        </a:rPr>
                        <a:t> </a:t>
                      </a:r>
                      <a:endParaRPr lang="tr-TR" sz="1200" b="1" dirty="0">
                        <a:effectLst/>
                        <a:latin typeface="+mn-lt"/>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200" b="1" i="0" kern="1200" dirty="0">
                          <a:solidFill>
                            <a:schemeClr val="tx1"/>
                          </a:solidFill>
                          <a:effectLst/>
                          <a:latin typeface="+mn-lt"/>
                          <a:ea typeface="+mn-ea"/>
                          <a:cs typeface="+mn-cs"/>
                        </a:rPr>
                        <a:t>369,31232</a:t>
                      </a:r>
                      <a:r>
                        <a:rPr lang="tr-TR" sz="1200" b="1" dirty="0">
                          <a:effectLst/>
                          <a:latin typeface="+mn-lt"/>
                        </a:rPr>
                        <a:t> </a:t>
                      </a:r>
                      <a:endParaRPr lang="tr-TR" sz="1200" b="1" dirty="0">
                        <a:effectLst/>
                        <a:latin typeface="+mn-lt"/>
                        <a:ea typeface="Calibri" panose="020F0502020204030204" pitchFamily="34" charset="0"/>
                        <a:cs typeface="Times New Roman" panose="02020603050405020304" pitchFamily="18" charset="0"/>
                      </a:endParaRPr>
                    </a:p>
                  </a:txBody>
                  <a:tcPr marL="7620" marR="7620" marT="7620" marB="0" anchor="ctr"/>
                </a:tc>
                <a:extLst>
                  <a:ext uri="{0D108BD9-81ED-4DB2-BD59-A6C34878D82A}">
                    <a16:rowId xmlns:a16="http://schemas.microsoft.com/office/drawing/2014/main" val="2609338762"/>
                  </a:ext>
                </a:extLst>
              </a:tr>
              <a:tr h="292270">
                <a:tc vMerge="1">
                  <a:txBody>
                    <a:bodyPr/>
                    <a:lstStyle/>
                    <a:p>
                      <a:endParaRPr lang="tr-TR"/>
                    </a:p>
                  </a:txBody>
                  <a:tcPr/>
                </a:tc>
                <a:tc>
                  <a:txBody>
                    <a:bodyPr/>
                    <a:lstStyle/>
                    <a:p>
                      <a:pPr algn="r">
                        <a:lnSpc>
                          <a:spcPct val="107000"/>
                        </a:lnSpc>
                        <a:spcAft>
                          <a:spcPts val="800"/>
                        </a:spcAft>
                      </a:pPr>
                      <a:r>
                        <a:rPr lang="tr-TR" sz="1200" b="1" dirty="0">
                          <a:solidFill>
                            <a:srgbClr val="FF0000"/>
                          </a:solidFill>
                          <a:effectLst/>
                          <a:latin typeface="+mn-lt"/>
                        </a:rPr>
                        <a:t>EN DÜŞÜK PUAN</a:t>
                      </a:r>
                      <a:endParaRPr lang="tr-TR" sz="1200" b="1" dirty="0">
                        <a:solidFill>
                          <a:srgbClr val="FF0000"/>
                        </a:solidFill>
                        <a:effectLst/>
                        <a:latin typeface="+mn-lt"/>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200" b="1" i="0" kern="1200" dirty="0">
                          <a:solidFill>
                            <a:schemeClr val="tx1"/>
                          </a:solidFill>
                          <a:effectLst/>
                          <a:latin typeface="+mn-lt"/>
                          <a:ea typeface="+mn-ea"/>
                          <a:cs typeface="+mn-cs"/>
                        </a:rPr>
                        <a:t>289,52611</a:t>
                      </a:r>
                      <a:r>
                        <a:rPr lang="tr-TR" sz="1200" b="1" dirty="0">
                          <a:effectLst/>
                          <a:latin typeface="+mn-lt"/>
                        </a:rPr>
                        <a:t> </a:t>
                      </a:r>
                      <a:endParaRPr lang="tr-TR" sz="1200" b="1" dirty="0">
                        <a:effectLst/>
                        <a:latin typeface="+mn-lt"/>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200" b="1" i="0" kern="1200" dirty="0">
                          <a:solidFill>
                            <a:schemeClr val="tx1"/>
                          </a:solidFill>
                          <a:effectLst/>
                          <a:latin typeface="+mn-lt"/>
                          <a:ea typeface="+mn-ea"/>
                          <a:cs typeface="+mn-cs"/>
                        </a:rPr>
                        <a:t>299,93933</a:t>
                      </a:r>
                      <a:r>
                        <a:rPr lang="tr-TR" sz="1200" b="1" dirty="0">
                          <a:effectLst/>
                          <a:latin typeface="+mn-lt"/>
                        </a:rPr>
                        <a:t> </a:t>
                      </a:r>
                      <a:endParaRPr lang="tr-TR" sz="1200" b="1" dirty="0">
                        <a:effectLst/>
                        <a:latin typeface="+mn-lt"/>
                        <a:ea typeface="Calibri" panose="020F0502020204030204" pitchFamily="34" charset="0"/>
                        <a:cs typeface="Times New Roman" panose="02020603050405020304" pitchFamily="18" charset="0"/>
                      </a:endParaRPr>
                    </a:p>
                  </a:txBody>
                  <a:tcPr marL="7620" marR="7620" marT="7620" marB="0" anchor="ctr"/>
                </a:tc>
                <a:extLst>
                  <a:ext uri="{0D108BD9-81ED-4DB2-BD59-A6C34878D82A}">
                    <a16:rowId xmlns:a16="http://schemas.microsoft.com/office/drawing/2014/main" val="3033572463"/>
                  </a:ext>
                </a:extLst>
              </a:tr>
              <a:tr h="288383">
                <a:tc vMerge="1">
                  <a:txBody>
                    <a:bodyPr/>
                    <a:lstStyle/>
                    <a:p>
                      <a:endParaRPr lang="tr-TR"/>
                    </a:p>
                  </a:txBody>
                  <a:tcPr/>
                </a:tc>
                <a:tc>
                  <a:txBody>
                    <a:bodyPr/>
                    <a:lstStyle/>
                    <a:p>
                      <a:pPr algn="r">
                        <a:lnSpc>
                          <a:spcPct val="107000"/>
                        </a:lnSpc>
                        <a:spcAft>
                          <a:spcPts val="800"/>
                        </a:spcAft>
                      </a:pPr>
                      <a:r>
                        <a:rPr lang="tr-TR" sz="1200" b="1" dirty="0">
                          <a:solidFill>
                            <a:srgbClr val="0000CC"/>
                          </a:solidFill>
                          <a:effectLst/>
                          <a:latin typeface="+mn-lt"/>
                        </a:rPr>
                        <a:t>EN YÜKSEK YÜZDELİK DİLİM</a:t>
                      </a:r>
                      <a:endParaRPr lang="tr-TR" sz="1200" b="1" dirty="0">
                        <a:solidFill>
                          <a:srgbClr val="0000CC"/>
                        </a:solidFill>
                        <a:effectLst/>
                        <a:latin typeface="+mn-lt"/>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200" b="1" dirty="0">
                          <a:effectLst/>
                          <a:latin typeface="+mn-lt"/>
                        </a:rPr>
                        <a:t> </a:t>
                      </a:r>
                      <a:r>
                        <a:rPr lang="tr-TR" sz="1200" b="1" i="0" kern="1200" dirty="0">
                          <a:solidFill>
                            <a:schemeClr val="tx1"/>
                          </a:solidFill>
                          <a:effectLst/>
                          <a:latin typeface="+mn-lt"/>
                          <a:ea typeface="+mn-ea"/>
                          <a:cs typeface="+mn-cs"/>
                        </a:rPr>
                        <a:t>885.519</a:t>
                      </a:r>
                      <a:endParaRPr lang="tr-TR" sz="1200" b="1" dirty="0">
                        <a:effectLst/>
                        <a:latin typeface="+mn-lt"/>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200" b="1" dirty="0">
                          <a:effectLst/>
                          <a:latin typeface="+mn-lt"/>
                        </a:rPr>
                        <a:t>- </a:t>
                      </a:r>
                      <a:endParaRPr lang="tr-TR" sz="1200" b="1" dirty="0">
                        <a:effectLst/>
                        <a:latin typeface="+mn-lt"/>
                        <a:ea typeface="Calibri" panose="020F0502020204030204" pitchFamily="34" charset="0"/>
                        <a:cs typeface="Times New Roman" panose="02020603050405020304" pitchFamily="18" charset="0"/>
                      </a:endParaRPr>
                    </a:p>
                  </a:txBody>
                  <a:tcPr marL="7620" marR="7620" marT="7620" marB="0" anchor="ctr"/>
                </a:tc>
                <a:extLst>
                  <a:ext uri="{0D108BD9-81ED-4DB2-BD59-A6C34878D82A}">
                    <a16:rowId xmlns:a16="http://schemas.microsoft.com/office/drawing/2014/main" val="1351883709"/>
                  </a:ext>
                </a:extLst>
              </a:tr>
              <a:tr h="292270">
                <a:tc vMerge="1">
                  <a:txBody>
                    <a:bodyPr/>
                    <a:lstStyle/>
                    <a:p>
                      <a:endParaRPr lang="tr-TR" dirty="0"/>
                    </a:p>
                  </a:txBody>
                  <a:tcPr/>
                </a:tc>
                <a:tc>
                  <a:txBody>
                    <a:bodyPr/>
                    <a:lstStyle/>
                    <a:p>
                      <a:pPr algn="r">
                        <a:lnSpc>
                          <a:spcPct val="107000"/>
                        </a:lnSpc>
                        <a:spcAft>
                          <a:spcPts val="800"/>
                        </a:spcAft>
                      </a:pPr>
                      <a:r>
                        <a:rPr lang="tr-TR" sz="1200" b="1" dirty="0">
                          <a:solidFill>
                            <a:srgbClr val="FF0000"/>
                          </a:solidFill>
                          <a:effectLst/>
                          <a:latin typeface="+mn-lt"/>
                        </a:rPr>
                        <a:t>EN DÜŞÜK YÜZDELİK DİLİM</a:t>
                      </a:r>
                      <a:endParaRPr lang="tr-TR" sz="1200" b="1" dirty="0">
                        <a:solidFill>
                          <a:srgbClr val="FF0000"/>
                        </a:solidFill>
                        <a:effectLst/>
                        <a:latin typeface="+mn-lt"/>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200" b="1" i="0" kern="1200" dirty="0">
                          <a:solidFill>
                            <a:schemeClr val="tx1"/>
                          </a:solidFill>
                          <a:effectLst/>
                          <a:latin typeface="+mn-lt"/>
                          <a:ea typeface="+mn-ea"/>
                          <a:cs typeface="+mn-cs"/>
                        </a:rPr>
                        <a:t>1.023.842</a:t>
                      </a:r>
                      <a:r>
                        <a:rPr lang="tr-TR" sz="1200" b="1" dirty="0">
                          <a:effectLst/>
                          <a:latin typeface="+mn-lt"/>
                        </a:rPr>
                        <a:t> </a:t>
                      </a:r>
                      <a:endParaRPr lang="tr-TR" sz="1200" b="1" dirty="0">
                        <a:effectLst/>
                        <a:latin typeface="+mn-lt"/>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200" b="1" i="0" kern="1200" dirty="0">
                          <a:solidFill>
                            <a:schemeClr val="tx1"/>
                          </a:solidFill>
                          <a:effectLst/>
                          <a:latin typeface="+mn-lt"/>
                          <a:ea typeface="+mn-ea"/>
                          <a:cs typeface="+mn-cs"/>
                        </a:rPr>
                        <a:t>852.178</a:t>
                      </a:r>
                      <a:r>
                        <a:rPr lang="tr-TR" sz="1200" b="1" dirty="0">
                          <a:effectLst/>
                          <a:latin typeface="+mn-lt"/>
                        </a:rPr>
                        <a:t> </a:t>
                      </a:r>
                      <a:endParaRPr lang="tr-TR" sz="1200" b="1" dirty="0">
                        <a:effectLst/>
                        <a:latin typeface="+mn-lt"/>
                        <a:ea typeface="Calibri" panose="020F0502020204030204" pitchFamily="34" charset="0"/>
                        <a:cs typeface="Times New Roman" panose="02020603050405020304" pitchFamily="18" charset="0"/>
                      </a:endParaRPr>
                    </a:p>
                  </a:txBody>
                  <a:tcPr marL="7620" marR="7620" marT="7620" marB="0" anchor="ctr"/>
                </a:tc>
                <a:extLst>
                  <a:ext uri="{0D108BD9-81ED-4DB2-BD59-A6C34878D82A}">
                    <a16:rowId xmlns:a16="http://schemas.microsoft.com/office/drawing/2014/main" val="4150061902"/>
                  </a:ext>
                </a:extLst>
              </a:tr>
              <a:tr h="288383">
                <a:tc rowSpan="4">
                  <a:txBody>
                    <a:bodyPr/>
                    <a:lstStyle/>
                    <a:p>
                      <a:pPr algn="ctr">
                        <a:lnSpc>
                          <a:spcPct val="107000"/>
                        </a:lnSpc>
                        <a:spcAft>
                          <a:spcPts val="800"/>
                        </a:spcAft>
                      </a:pPr>
                      <a:r>
                        <a:rPr lang="tr-TR" sz="1200" b="1" dirty="0">
                          <a:solidFill>
                            <a:srgbClr val="0066FF"/>
                          </a:solidFill>
                          <a:effectLst/>
                          <a:latin typeface="+mn-lt"/>
                        </a:rPr>
                        <a:t>ACİL DURUM VE AFET YÖNETİMİ </a:t>
                      </a:r>
                      <a:endParaRPr lang="tr-TR" sz="1200" b="1" dirty="0">
                        <a:solidFill>
                          <a:srgbClr val="0066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r">
                        <a:lnSpc>
                          <a:spcPct val="107000"/>
                        </a:lnSpc>
                        <a:spcAft>
                          <a:spcPts val="800"/>
                        </a:spcAft>
                      </a:pPr>
                      <a:r>
                        <a:rPr lang="tr-TR" sz="1200" b="1" dirty="0">
                          <a:solidFill>
                            <a:srgbClr val="0000CC"/>
                          </a:solidFill>
                          <a:effectLst/>
                          <a:latin typeface="+mn-lt"/>
                        </a:rPr>
                        <a:t>EN YÜKSEK PUAN</a:t>
                      </a:r>
                      <a:endParaRPr lang="tr-TR" sz="1200" b="1" dirty="0">
                        <a:solidFill>
                          <a:srgbClr val="0000CC"/>
                        </a:solidFill>
                        <a:effectLst/>
                        <a:latin typeface="+mn-lt"/>
                        <a:ea typeface="Calibri" panose="020F0502020204030204" pitchFamily="34" charset="0"/>
                        <a:cs typeface="Times New Roman" panose="02020603050405020304" pitchFamily="18" charset="0"/>
                      </a:endParaRPr>
                    </a:p>
                  </a:txBody>
                  <a:tcPr marL="7620" marR="7620" marT="7620" marB="0" anchor="ct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tr-TR" sz="1200" b="1" dirty="0">
                          <a:effectLst/>
                          <a:latin typeface="+mn-lt"/>
                        </a:rPr>
                        <a:t> 302,35691</a:t>
                      </a:r>
                    </a:p>
                  </a:txBody>
                  <a:tcPr marL="7620" marR="7620" marT="7620" marB="0" anchor="ctr"/>
                </a:tc>
                <a:tc>
                  <a:txBody>
                    <a:bodyPr/>
                    <a:lstStyle/>
                    <a:p>
                      <a:pPr algn="ctr">
                        <a:lnSpc>
                          <a:spcPct val="107000"/>
                        </a:lnSpc>
                        <a:spcAft>
                          <a:spcPts val="800"/>
                        </a:spcAft>
                      </a:pPr>
                      <a:r>
                        <a:rPr lang="tr-TR" sz="1200" b="1" i="0" kern="1200" dirty="0">
                          <a:solidFill>
                            <a:schemeClr val="tx1"/>
                          </a:solidFill>
                          <a:effectLst/>
                          <a:latin typeface="+mn-lt"/>
                          <a:ea typeface="+mn-ea"/>
                          <a:cs typeface="+mn-cs"/>
                        </a:rPr>
                        <a:t>300,93718</a:t>
                      </a:r>
                      <a:r>
                        <a:rPr lang="tr-TR" sz="1200" b="1" dirty="0">
                          <a:effectLst/>
                          <a:latin typeface="+mn-lt"/>
                        </a:rPr>
                        <a:t> </a:t>
                      </a:r>
                      <a:endParaRPr lang="tr-TR" sz="1200" b="1" dirty="0">
                        <a:effectLst/>
                        <a:latin typeface="+mn-lt"/>
                        <a:ea typeface="Calibri" panose="020F0502020204030204" pitchFamily="34" charset="0"/>
                        <a:cs typeface="Times New Roman" panose="02020603050405020304" pitchFamily="18" charset="0"/>
                      </a:endParaRPr>
                    </a:p>
                  </a:txBody>
                  <a:tcPr marL="7620" marR="7620" marT="7620" marB="0" anchor="ctr"/>
                </a:tc>
                <a:extLst>
                  <a:ext uri="{0D108BD9-81ED-4DB2-BD59-A6C34878D82A}">
                    <a16:rowId xmlns:a16="http://schemas.microsoft.com/office/drawing/2014/main" val="587641909"/>
                  </a:ext>
                </a:extLst>
              </a:tr>
              <a:tr h="292270">
                <a:tc vMerge="1">
                  <a:txBody>
                    <a:bodyPr/>
                    <a:lstStyle/>
                    <a:p>
                      <a:endParaRPr lang="tr-TR"/>
                    </a:p>
                  </a:txBody>
                  <a:tcPr/>
                </a:tc>
                <a:tc>
                  <a:txBody>
                    <a:bodyPr/>
                    <a:lstStyle/>
                    <a:p>
                      <a:pPr algn="r">
                        <a:lnSpc>
                          <a:spcPct val="107000"/>
                        </a:lnSpc>
                        <a:spcAft>
                          <a:spcPts val="800"/>
                        </a:spcAft>
                      </a:pPr>
                      <a:r>
                        <a:rPr lang="tr-TR" sz="1200" b="1" dirty="0">
                          <a:solidFill>
                            <a:srgbClr val="FF0000"/>
                          </a:solidFill>
                          <a:effectLst/>
                          <a:latin typeface="+mn-lt"/>
                        </a:rPr>
                        <a:t>EN DÜŞÜK PUAN</a:t>
                      </a:r>
                      <a:endParaRPr lang="tr-TR" sz="1200" b="1" dirty="0">
                        <a:solidFill>
                          <a:srgbClr val="FF0000"/>
                        </a:solidFill>
                        <a:effectLst/>
                        <a:latin typeface="+mn-lt"/>
                        <a:ea typeface="Calibri" panose="020F0502020204030204" pitchFamily="34" charset="0"/>
                        <a:cs typeface="Times New Roman" panose="02020603050405020304" pitchFamily="18" charset="0"/>
                      </a:endParaRPr>
                    </a:p>
                  </a:txBody>
                  <a:tcPr marL="7620" marR="7620" marT="7620" marB="0" anchor="ctr"/>
                </a:tc>
                <a:tc>
                  <a:txBody>
                    <a:bodyPr/>
                    <a:lstStyle/>
                    <a:p>
                      <a:pPr algn="ctr" fontAlgn="ctr">
                        <a:buNone/>
                      </a:pPr>
                      <a:r>
                        <a:rPr lang="tr-TR" sz="1200" b="1" dirty="0">
                          <a:effectLst/>
                          <a:latin typeface="+mn-lt"/>
                        </a:rPr>
                        <a:t>298,92101</a:t>
                      </a:r>
                    </a:p>
                  </a:txBody>
                  <a:tcPr marL="76200" marR="76200" marT="76200" marB="76200" anchor="ctr"/>
                </a:tc>
                <a:tc>
                  <a:txBody>
                    <a:bodyPr/>
                    <a:lstStyle/>
                    <a:p>
                      <a:pPr algn="ctr" fontAlgn="ctr">
                        <a:buNone/>
                      </a:pPr>
                      <a:r>
                        <a:rPr lang="tr-TR" sz="1200" b="1" i="0" kern="1200" dirty="0">
                          <a:solidFill>
                            <a:schemeClr val="tx1"/>
                          </a:solidFill>
                          <a:effectLst/>
                          <a:latin typeface="+mn-lt"/>
                          <a:ea typeface="+mn-ea"/>
                          <a:cs typeface="+mn-cs"/>
                        </a:rPr>
                        <a:t>299,76055</a:t>
                      </a:r>
                      <a:endParaRPr lang="tr-TR" sz="1200" b="1" dirty="0">
                        <a:effectLst/>
                        <a:latin typeface="+mn-lt"/>
                      </a:endParaRPr>
                    </a:p>
                  </a:txBody>
                  <a:tcPr marL="76200" marR="76200" marT="76200" marB="76200" anchor="ctr"/>
                </a:tc>
                <a:extLst>
                  <a:ext uri="{0D108BD9-81ED-4DB2-BD59-A6C34878D82A}">
                    <a16:rowId xmlns:a16="http://schemas.microsoft.com/office/drawing/2014/main" val="3018667323"/>
                  </a:ext>
                </a:extLst>
              </a:tr>
              <a:tr h="288383">
                <a:tc vMerge="1">
                  <a:txBody>
                    <a:bodyPr/>
                    <a:lstStyle/>
                    <a:p>
                      <a:endParaRPr lang="tr-TR"/>
                    </a:p>
                  </a:txBody>
                  <a:tcPr/>
                </a:tc>
                <a:tc>
                  <a:txBody>
                    <a:bodyPr/>
                    <a:lstStyle/>
                    <a:p>
                      <a:pPr algn="r">
                        <a:lnSpc>
                          <a:spcPct val="107000"/>
                        </a:lnSpc>
                        <a:spcAft>
                          <a:spcPts val="800"/>
                        </a:spcAft>
                      </a:pPr>
                      <a:r>
                        <a:rPr lang="tr-TR" sz="1200" b="1" dirty="0">
                          <a:solidFill>
                            <a:srgbClr val="0000CC"/>
                          </a:solidFill>
                          <a:effectLst/>
                          <a:latin typeface="+mn-lt"/>
                        </a:rPr>
                        <a:t>EN YÜKSEK YÜZDELİK DİLİM</a:t>
                      </a:r>
                      <a:endParaRPr lang="tr-TR" sz="1200" b="1" dirty="0">
                        <a:solidFill>
                          <a:srgbClr val="0000CC"/>
                        </a:solidFill>
                        <a:effectLst/>
                        <a:latin typeface="+mn-lt"/>
                        <a:ea typeface="Calibri" panose="020F0502020204030204" pitchFamily="34" charset="0"/>
                        <a:cs typeface="Times New Roman" panose="02020603050405020304" pitchFamily="18" charset="0"/>
                      </a:endParaRPr>
                    </a:p>
                  </a:txBody>
                  <a:tcPr marL="7620" marR="7620" marT="7620" marB="0" anchor="ct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tr-TR" sz="1200" b="1" dirty="0">
                          <a:effectLst/>
                          <a:latin typeface="+mn-lt"/>
                        </a:rPr>
                        <a:t> 852.846</a:t>
                      </a:r>
                    </a:p>
                  </a:txBody>
                  <a:tcPr marL="7620" marR="7620" marT="7620" marB="0" anchor="ctr"/>
                </a:tc>
                <a:tc>
                  <a:txBody>
                    <a:bodyPr/>
                    <a:lstStyle/>
                    <a:p>
                      <a:pPr algn="ctr">
                        <a:lnSpc>
                          <a:spcPct val="107000"/>
                        </a:lnSpc>
                        <a:spcAft>
                          <a:spcPts val="800"/>
                        </a:spcAft>
                      </a:pPr>
                      <a:r>
                        <a:rPr lang="tr-TR" sz="1200" b="1" dirty="0">
                          <a:effectLst/>
                          <a:latin typeface="+mn-lt"/>
                        </a:rPr>
                        <a:t> </a:t>
                      </a:r>
                      <a:r>
                        <a:rPr lang="tr-TR" sz="1200" b="1" i="0" kern="1200" dirty="0">
                          <a:solidFill>
                            <a:schemeClr val="tx1"/>
                          </a:solidFill>
                          <a:effectLst/>
                          <a:latin typeface="+mn-lt"/>
                          <a:ea typeface="+mn-ea"/>
                          <a:cs typeface="+mn-cs"/>
                        </a:rPr>
                        <a:t>840.093</a:t>
                      </a:r>
                      <a:endParaRPr lang="tr-TR" sz="1200" b="1" dirty="0">
                        <a:effectLst/>
                        <a:latin typeface="+mn-lt"/>
                        <a:ea typeface="Calibri" panose="020F0502020204030204" pitchFamily="34" charset="0"/>
                        <a:cs typeface="Times New Roman" panose="02020603050405020304" pitchFamily="18" charset="0"/>
                      </a:endParaRPr>
                    </a:p>
                  </a:txBody>
                  <a:tcPr marL="7620" marR="7620" marT="7620" marB="0" anchor="ctr"/>
                </a:tc>
                <a:extLst>
                  <a:ext uri="{0D108BD9-81ED-4DB2-BD59-A6C34878D82A}">
                    <a16:rowId xmlns:a16="http://schemas.microsoft.com/office/drawing/2014/main" val="1182014713"/>
                  </a:ext>
                </a:extLst>
              </a:tr>
              <a:tr h="292270">
                <a:tc vMerge="1">
                  <a:txBody>
                    <a:bodyPr/>
                    <a:lstStyle/>
                    <a:p>
                      <a:endParaRPr lang="tr-TR"/>
                    </a:p>
                  </a:txBody>
                  <a:tcPr/>
                </a:tc>
                <a:tc>
                  <a:txBody>
                    <a:bodyPr/>
                    <a:lstStyle/>
                    <a:p>
                      <a:pPr algn="r">
                        <a:lnSpc>
                          <a:spcPct val="107000"/>
                        </a:lnSpc>
                        <a:spcAft>
                          <a:spcPts val="800"/>
                        </a:spcAft>
                      </a:pPr>
                      <a:r>
                        <a:rPr lang="tr-TR" sz="1200" b="1" dirty="0">
                          <a:solidFill>
                            <a:srgbClr val="FF0000"/>
                          </a:solidFill>
                          <a:effectLst/>
                          <a:latin typeface="+mn-lt"/>
                        </a:rPr>
                        <a:t>EN DÜŞÜK YÜZDELİK DİLİM</a:t>
                      </a:r>
                      <a:endParaRPr lang="tr-TR" sz="1200" b="1" dirty="0">
                        <a:solidFill>
                          <a:srgbClr val="FF0000"/>
                        </a:solidFill>
                        <a:effectLst/>
                        <a:latin typeface="+mn-lt"/>
                        <a:ea typeface="Calibri" panose="020F0502020204030204" pitchFamily="34" charset="0"/>
                        <a:cs typeface="Times New Roman" panose="02020603050405020304" pitchFamily="18" charset="0"/>
                      </a:endParaRPr>
                    </a:p>
                  </a:txBody>
                  <a:tcPr marL="7620" marR="7620" marT="7620" marB="0" anchor="ctr"/>
                </a:tc>
                <a:tc>
                  <a:txBody>
                    <a:bodyPr/>
                    <a:lstStyle/>
                    <a:p>
                      <a:pPr algn="ctr" fontAlgn="ctr">
                        <a:buNone/>
                      </a:pPr>
                      <a:r>
                        <a:rPr lang="tr-TR" sz="1200" b="1" dirty="0">
                          <a:effectLst/>
                          <a:latin typeface="+mn-lt"/>
                        </a:rPr>
                        <a:t>896.536</a:t>
                      </a:r>
                    </a:p>
                  </a:txBody>
                  <a:tcPr marL="76200" marR="76200" marT="76200" marB="76200" anchor="ctr"/>
                </a:tc>
                <a:tc>
                  <a:txBody>
                    <a:bodyPr/>
                    <a:lstStyle/>
                    <a:p>
                      <a:pPr algn="ctr" fontAlgn="ctr">
                        <a:buNone/>
                      </a:pPr>
                      <a:r>
                        <a:rPr lang="tr-TR" sz="1200" b="1" i="0" kern="1200" dirty="0">
                          <a:solidFill>
                            <a:schemeClr val="tx1"/>
                          </a:solidFill>
                          <a:effectLst/>
                          <a:latin typeface="+mn-lt"/>
                          <a:ea typeface="+mn-ea"/>
                          <a:cs typeface="+mn-cs"/>
                        </a:rPr>
                        <a:t>854.314</a:t>
                      </a:r>
                      <a:endParaRPr lang="tr-TR" sz="1200" b="1" dirty="0">
                        <a:effectLst/>
                        <a:latin typeface="+mn-lt"/>
                      </a:endParaRPr>
                    </a:p>
                  </a:txBody>
                  <a:tcPr marL="76200" marR="76200" marT="76200" marB="76200" anchor="ctr"/>
                </a:tc>
                <a:extLst>
                  <a:ext uri="{0D108BD9-81ED-4DB2-BD59-A6C34878D82A}">
                    <a16:rowId xmlns:a16="http://schemas.microsoft.com/office/drawing/2014/main" val="1228054606"/>
                  </a:ext>
                </a:extLst>
              </a:tr>
              <a:tr h="288383">
                <a:tc rowSpan="4">
                  <a:txBody>
                    <a:bodyPr/>
                    <a:lstStyle/>
                    <a:p>
                      <a:pPr algn="ctr">
                        <a:lnSpc>
                          <a:spcPct val="107000"/>
                        </a:lnSpc>
                        <a:spcAft>
                          <a:spcPts val="800"/>
                        </a:spcAft>
                      </a:pPr>
                      <a:r>
                        <a:rPr lang="tr-TR" sz="1200" b="1" dirty="0">
                          <a:solidFill>
                            <a:srgbClr val="0066FF"/>
                          </a:solidFill>
                          <a:effectLst/>
                          <a:latin typeface="+mn-lt"/>
                        </a:rPr>
                        <a:t>MAHKEME BÜRO HİZMETLERİ </a:t>
                      </a:r>
                      <a:endParaRPr lang="tr-TR" sz="1200" b="1" dirty="0">
                        <a:solidFill>
                          <a:srgbClr val="0066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r">
                        <a:lnSpc>
                          <a:spcPct val="107000"/>
                        </a:lnSpc>
                        <a:spcAft>
                          <a:spcPts val="800"/>
                        </a:spcAft>
                      </a:pPr>
                      <a:r>
                        <a:rPr lang="tr-TR" sz="1200" b="1" dirty="0">
                          <a:solidFill>
                            <a:srgbClr val="0000CC"/>
                          </a:solidFill>
                          <a:effectLst/>
                          <a:latin typeface="+mn-lt"/>
                        </a:rPr>
                        <a:t>EN YÜKSEK PUAN</a:t>
                      </a:r>
                      <a:endParaRPr lang="tr-TR" sz="1200" b="1" dirty="0">
                        <a:solidFill>
                          <a:srgbClr val="0000CC"/>
                        </a:solidFill>
                        <a:effectLst/>
                        <a:latin typeface="+mn-lt"/>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200" b="1" i="0" kern="1200" dirty="0">
                          <a:solidFill>
                            <a:schemeClr val="tx1"/>
                          </a:solidFill>
                          <a:effectLst/>
                          <a:latin typeface="+mn-lt"/>
                          <a:ea typeface="+mn-ea"/>
                          <a:cs typeface="+mn-cs"/>
                        </a:rPr>
                        <a:t>280,62043</a:t>
                      </a:r>
                      <a:r>
                        <a:rPr lang="tr-TR" sz="1200" b="1" dirty="0">
                          <a:effectLst/>
                          <a:latin typeface="+mn-lt"/>
                        </a:rPr>
                        <a:t> </a:t>
                      </a:r>
                      <a:endParaRPr lang="tr-TR" sz="1200" b="1" dirty="0">
                        <a:effectLst/>
                        <a:latin typeface="+mn-lt"/>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200" b="1" i="0" kern="1200" dirty="0">
                          <a:solidFill>
                            <a:schemeClr val="tx1"/>
                          </a:solidFill>
                          <a:effectLst/>
                          <a:latin typeface="+mn-lt"/>
                          <a:ea typeface="+mn-ea"/>
                          <a:cs typeface="+mn-cs"/>
                        </a:rPr>
                        <a:t>296,03816</a:t>
                      </a:r>
                      <a:r>
                        <a:rPr lang="tr-TR" sz="1200" b="1" dirty="0">
                          <a:effectLst/>
                          <a:latin typeface="+mn-lt"/>
                        </a:rPr>
                        <a:t> </a:t>
                      </a:r>
                      <a:endParaRPr lang="tr-TR" sz="1200" b="1" dirty="0">
                        <a:effectLst/>
                        <a:latin typeface="+mn-lt"/>
                        <a:ea typeface="Calibri" panose="020F0502020204030204" pitchFamily="34" charset="0"/>
                        <a:cs typeface="Times New Roman" panose="02020603050405020304" pitchFamily="18" charset="0"/>
                      </a:endParaRPr>
                    </a:p>
                  </a:txBody>
                  <a:tcPr marL="7620" marR="7620" marT="7620" marB="0" anchor="ctr"/>
                </a:tc>
                <a:extLst>
                  <a:ext uri="{0D108BD9-81ED-4DB2-BD59-A6C34878D82A}">
                    <a16:rowId xmlns:a16="http://schemas.microsoft.com/office/drawing/2014/main" val="139802616"/>
                  </a:ext>
                </a:extLst>
              </a:tr>
              <a:tr h="292270">
                <a:tc vMerge="1">
                  <a:txBody>
                    <a:bodyPr/>
                    <a:lstStyle/>
                    <a:p>
                      <a:endParaRPr lang="tr-TR"/>
                    </a:p>
                  </a:txBody>
                  <a:tcPr/>
                </a:tc>
                <a:tc>
                  <a:txBody>
                    <a:bodyPr/>
                    <a:lstStyle/>
                    <a:p>
                      <a:pPr algn="r">
                        <a:lnSpc>
                          <a:spcPct val="107000"/>
                        </a:lnSpc>
                        <a:spcAft>
                          <a:spcPts val="800"/>
                        </a:spcAft>
                      </a:pPr>
                      <a:r>
                        <a:rPr lang="tr-TR" sz="1200" b="1" dirty="0">
                          <a:solidFill>
                            <a:srgbClr val="FF0000"/>
                          </a:solidFill>
                          <a:effectLst/>
                          <a:latin typeface="+mn-lt"/>
                        </a:rPr>
                        <a:t>EN DÜŞÜK PUAN</a:t>
                      </a:r>
                      <a:endParaRPr lang="tr-TR" sz="1200" b="1" dirty="0">
                        <a:solidFill>
                          <a:srgbClr val="FF0000"/>
                        </a:solidFill>
                        <a:effectLst/>
                        <a:latin typeface="+mn-lt"/>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200" b="1" dirty="0">
                          <a:effectLst/>
                          <a:latin typeface="+mn-lt"/>
                        </a:rPr>
                        <a:t> </a:t>
                      </a:r>
                      <a:r>
                        <a:rPr lang="tr-TR" sz="1200" b="1" i="0" kern="1200" dirty="0">
                          <a:solidFill>
                            <a:schemeClr val="tx1"/>
                          </a:solidFill>
                          <a:effectLst/>
                          <a:latin typeface="+mn-lt"/>
                          <a:ea typeface="+mn-ea"/>
                          <a:cs typeface="+mn-cs"/>
                        </a:rPr>
                        <a:t>275,34913</a:t>
                      </a:r>
                      <a:endParaRPr lang="tr-TR" sz="1200" b="1" dirty="0">
                        <a:effectLst/>
                        <a:latin typeface="+mn-lt"/>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200" b="1" i="0" kern="1200" dirty="0">
                          <a:solidFill>
                            <a:schemeClr val="tx1"/>
                          </a:solidFill>
                          <a:effectLst/>
                          <a:latin typeface="+mn-lt"/>
                          <a:ea typeface="+mn-ea"/>
                          <a:cs typeface="+mn-cs"/>
                        </a:rPr>
                        <a:t>288,14091</a:t>
                      </a:r>
                      <a:r>
                        <a:rPr lang="tr-TR" sz="1200" b="1" dirty="0">
                          <a:effectLst/>
                          <a:latin typeface="+mn-lt"/>
                        </a:rPr>
                        <a:t> </a:t>
                      </a:r>
                      <a:endParaRPr lang="tr-TR" sz="1200" b="1" dirty="0">
                        <a:effectLst/>
                        <a:latin typeface="+mn-lt"/>
                        <a:ea typeface="Calibri" panose="020F0502020204030204" pitchFamily="34" charset="0"/>
                        <a:cs typeface="Times New Roman" panose="02020603050405020304" pitchFamily="18" charset="0"/>
                      </a:endParaRPr>
                    </a:p>
                  </a:txBody>
                  <a:tcPr marL="7620" marR="7620" marT="7620" marB="0" anchor="ctr"/>
                </a:tc>
                <a:extLst>
                  <a:ext uri="{0D108BD9-81ED-4DB2-BD59-A6C34878D82A}">
                    <a16:rowId xmlns:a16="http://schemas.microsoft.com/office/drawing/2014/main" val="932934530"/>
                  </a:ext>
                </a:extLst>
              </a:tr>
              <a:tr h="288383">
                <a:tc vMerge="1">
                  <a:txBody>
                    <a:bodyPr/>
                    <a:lstStyle/>
                    <a:p>
                      <a:endParaRPr lang="tr-TR"/>
                    </a:p>
                  </a:txBody>
                  <a:tcPr/>
                </a:tc>
                <a:tc>
                  <a:txBody>
                    <a:bodyPr/>
                    <a:lstStyle/>
                    <a:p>
                      <a:pPr algn="r">
                        <a:lnSpc>
                          <a:spcPct val="107000"/>
                        </a:lnSpc>
                        <a:spcAft>
                          <a:spcPts val="800"/>
                        </a:spcAft>
                      </a:pPr>
                      <a:r>
                        <a:rPr lang="tr-TR" sz="1200" b="1" dirty="0">
                          <a:solidFill>
                            <a:srgbClr val="0000CC"/>
                          </a:solidFill>
                          <a:effectLst/>
                          <a:latin typeface="+mn-lt"/>
                        </a:rPr>
                        <a:t>EN YÜKSEK YÜZDELİK DİLİM</a:t>
                      </a:r>
                      <a:endParaRPr lang="tr-TR" sz="1200" b="1" dirty="0">
                        <a:solidFill>
                          <a:srgbClr val="0000CC"/>
                        </a:solidFill>
                        <a:effectLst/>
                        <a:latin typeface="+mn-lt"/>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200" b="1" i="0" kern="1200" dirty="0">
                          <a:solidFill>
                            <a:schemeClr val="tx1"/>
                          </a:solidFill>
                          <a:effectLst/>
                          <a:latin typeface="+mn-lt"/>
                          <a:ea typeface="+mn-ea"/>
                          <a:cs typeface="+mn-cs"/>
                        </a:rPr>
                        <a:t>1.153.581</a:t>
                      </a:r>
                      <a:r>
                        <a:rPr lang="tr-TR" sz="1200" b="1" dirty="0">
                          <a:effectLst/>
                          <a:latin typeface="+mn-lt"/>
                        </a:rPr>
                        <a:t> </a:t>
                      </a:r>
                      <a:endParaRPr lang="tr-TR" sz="1200" b="1" dirty="0">
                        <a:effectLst/>
                        <a:latin typeface="+mn-lt"/>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200" b="1" i="0" kern="1200" dirty="0">
                          <a:solidFill>
                            <a:schemeClr val="tx1"/>
                          </a:solidFill>
                          <a:effectLst/>
                          <a:latin typeface="+mn-lt"/>
                          <a:ea typeface="+mn-ea"/>
                          <a:cs typeface="+mn-cs"/>
                        </a:rPr>
                        <a:t>899.623</a:t>
                      </a:r>
                      <a:r>
                        <a:rPr lang="tr-TR" sz="1200" b="1" dirty="0">
                          <a:effectLst/>
                          <a:latin typeface="+mn-lt"/>
                        </a:rPr>
                        <a:t> </a:t>
                      </a:r>
                      <a:endParaRPr lang="tr-TR" sz="1200" b="1" dirty="0">
                        <a:effectLst/>
                        <a:latin typeface="+mn-lt"/>
                        <a:ea typeface="Calibri" panose="020F0502020204030204" pitchFamily="34" charset="0"/>
                        <a:cs typeface="Times New Roman" panose="02020603050405020304" pitchFamily="18" charset="0"/>
                      </a:endParaRPr>
                    </a:p>
                  </a:txBody>
                  <a:tcPr marL="7620" marR="7620" marT="7620" marB="0" anchor="ctr"/>
                </a:tc>
                <a:extLst>
                  <a:ext uri="{0D108BD9-81ED-4DB2-BD59-A6C34878D82A}">
                    <a16:rowId xmlns:a16="http://schemas.microsoft.com/office/drawing/2014/main" val="834332450"/>
                  </a:ext>
                </a:extLst>
              </a:tr>
              <a:tr h="292270">
                <a:tc vMerge="1">
                  <a:txBody>
                    <a:bodyPr/>
                    <a:lstStyle/>
                    <a:p>
                      <a:endParaRPr lang="tr-TR"/>
                    </a:p>
                  </a:txBody>
                  <a:tcPr/>
                </a:tc>
                <a:tc>
                  <a:txBody>
                    <a:bodyPr/>
                    <a:lstStyle/>
                    <a:p>
                      <a:pPr algn="r">
                        <a:lnSpc>
                          <a:spcPct val="107000"/>
                        </a:lnSpc>
                        <a:spcAft>
                          <a:spcPts val="800"/>
                        </a:spcAft>
                      </a:pPr>
                      <a:r>
                        <a:rPr lang="tr-TR" sz="1200" b="1" dirty="0">
                          <a:solidFill>
                            <a:srgbClr val="FF0000"/>
                          </a:solidFill>
                          <a:effectLst/>
                          <a:latin typeface="+mn-lt"/>
                        </a:rPr>
                        <a:t>EN DÜŞÜK YÜZDELİK DİLİM</a:t>
                      </a:r>
                      <a:endParaRPr lang="tr-TR" sz="1200" b="1" dirty="0">
                        <a:solidFill>
                          <a:srgbClr val="FF0000"/>
                        </a:solidFill>
                        <a:effectLst/>
                        <a:latin typeface="+mn-lt"/>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200" b="1" i="0" kern="1200" dirty="0">
                          <a:solidFill>
                            <a:schemeClr val="tx1"/>
                          </a:solidFill>
                          <a:effectLst/>
                          <a:latin typeface="+mn-lt"/>
                          <a:ea typeface="+mn-ea"/>
                          <a:cs typeface="+mn-cs"/>
                        </a:rPr>
                        <a:t>1.234.284</a:t>
                      </a:r>
                      <a:r>
                        <a:rPr lang="tr-TR" sz="1200" b="1" dirty="0">
                          <a:effectLst/>
                          <a:latin typeface="+mn-lt"/>
                        </a:rPr>
                        <a:t> </a:t>
                      </a:r>
                      <a:endParaRPr lang="tr-TR" sz="1200" b="1" dirty="0">
                        <a:effectLst/>
                        <a:latin typeface="+mn-lt"/>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200" b="1" i="0" kern="1200" dirty="0">
                          <a:solidFill>
                            <a:schemeClr val="tx1"/>
                          </a:solidFill>
                          <a:effectLst/>
                          <a:latin typeface="+mn-lt"/>
                          <a:ea typeface="+mn-ea"/>
                          <a:cs typeface="+mn-cs"/>
                        </a:rPr>
                        <a:t>1.000.320</a:t>
                      </a:r>
                      <a:r>
                        <a:rPr lang="tr-TR" sz="1200" b="1" dirty="0">
                          <a:effectLst/>
                          <a:latin typeface="+mn-lt"/>
                        </a:rPr>
                        <a:t> </a:t>
                      </a:r>
                      <a:endParaRPr lang="tr-TR" sz="1200" b="1" dirty="0">
                        <a:effectLst/>
                        <a:latin typeface="+mn-lt"/>
                        <a:ea typeface="Calibri" panose="020F0502020204030204" pitchFamily="34" charset="0"/>
                        <a:cs typeface="Times New Roman" panose="02020603050405020304" pitchFamily="18" charset="0"/>
                      </a:endParaRPr>
                    </a:p>
                  </a:txBody>
                  <a:tcPr marL="7620" marR="7620" marT="7620" marB="0" anchor="ctr"/>
                </a:tc>
                <a:extLst>
                  <a:ext uri="{0D108BD9-81ED-4DB2-BD59-A6C34878D82A}">
                    <a16:rowId xmlns:a16="http://schemas.microsoft.com/office/drawing/2014/main" val="2537907692"/>
                  </a:ext>
                </a:extLst>
              </a:tr>
            </a:tbl>
          </a:graphicData>
        </a:graphic>
      </p:graphicFrame>
      <p:sp>
        <p:nvSpPr>
          <p:cNvPr id="8" name="Metin kutusu 7"/>
          <p:cNvSpPr txBox="1"/>
          <p:nvPr/>
        </p:nvSpPr>
        <p:spPr>
          <a:xfrm>
            <a:off x="330956" y="5923722"/>
            <a:ext cx="6338201" cy="307777"/>
          </a:xfrm>
          <a:prstGeom prst="rect">
            <a:avLst/>
          </a:prstGeom>
          <a:noFill/>
        </p:spPr>
        <p:txBody>
          <a:bodyPr wrap="square" rtlCol="0">
            <a:spAutoFit/>
          </a:bodyPr>
          <a:lstStyle/>
          <a:p>
            <a:r>
              <a:rPr lang="tr-TR" sz="1400" b="1" i="1" dirty="0">
                <a:solidFill>
                  <a:srgbClr val="C00000"/>
                </a:solidFill>
              </a:rPr>
              <a:t>*Her Ana Bilim - Sanat Dalı/ Program için ayrı satır ekleyiniz. </a:t>
            </a:r>
          </a:p>
        </p:txBody>
      </p:sp>
    </p:spTree>
    <p:extLst>
      <p:ext uri="{BB962C8B-B14F-4D97-AF65-F5344CB8AC3E}">
        <p14:creationId xmlns:p14="http://schemas.microsoft.com/office/powerpoint/2010/main" val="3870674963"/>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8966" y="805070"/>
            <a:ext cx="10426148" cy="576469"/>
          </a:xfrm>
        </p:spPr>
        <p:txBody>
          <a:bodyPr>
            <a:noAutofit/>
          </a:bodyPr>
          <a:lstStyle/>
          <a:p>
            <a:pPr algn="ctr"/>
            <a:r>
              <a:rPr lang="tr-TR" sz="3200" b="1" dirty="0">
                <a:solidFill>
                  <a:srgbClr val="0066FF"/>
                </a:solidFill>
              </a:rPr>
              <a:t>Yatay Geçiş Yapan Öğrenci Sayısı </a:t>
            </a:r>
            <a:r>
              <a:rPr lang="tr-TR" sz="3200" b="1" dirty="0">
                <a:solidFill>
                  <a:srgbClr val="FF0000"/>
                </a:solidFill>
              </a:rPr>
              <a:t>(G.A.N.O. ile) </a:t>
            </a:r>
            <a:r>
              <a:rPr lang="tr-TR" sz="3200" b="1" dirty="0">
                <a:solidFill>
                  <a:srgbClr val="0066FF"/>
                </a:solidFill>
              </a:rPr>
              <a:t> </a:t>
            </a:r>
          </a:p>
        </p:txBody>
      </p:sp>
      <p:sp>
        <p:nvSpPr>
          <p:cNvPr id="3" name="Veri Yer Tutucusu 2"/>
          <p:cNvSpPr>
            <a:spLocks noGrp="1"/>
          </p:cNvSpPr>
          <p:nvPr>
            <p:ph type="dt" sz="half" idx="10"/>
          </p:nvPr>
        </p:nvSpPr>
        <p:spPr/>
        <p:txBody>
          <a:bodyPr/>
          <a:lstStyle/>
          <a:p>
            <a:fld id="{8E468889-DDDD-45DC-9553-67B10B6C00B2}" type="datetime1">
              <a:rPr lang="tr-TR" smtClean="0"/>
              <a:pPr/>
              <a:t>13.01.2026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37</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3364240173"/>
              </p:ext>
            </p:extLst>
          </p:nvPr>
        </p:nvGraphicFramePr>
        <p:xfrm>
          <a:off x="367749" y="2057401"/>
          <a:ext cx="11509514" cy="2247181"/>
        </p:xfrm>
        <a:graphic>
          <a:graphicData uri="http://schemas.openxmlformats.org/drawingml/2006/table">
            <a:tbl>
              <a:tblPr>
                <a:tableStyleId>{BDBED569-4797-4DF1-A0F4-6AAB3CD982D8}</a:tableStyleId>
              </a:tblPr>
              <a:tblGrid>
                <a:gridCol w="3106550">
                  <a:extLst>
                    <a:ext uri="{9D8B030D-6E8A-4147-A177-3AD203B41FA5}">
                      <a16:colId xmlns:a16="http://schemas.microsoft.com/office/drawing/2014/main" val="760475108"/>
                    </a:ext>
                  </a:extLst>
                </a:gridCol>
                <a:gridCol w="3058898">
                  <a:extLst>
                    <a:ext uri="{9D8B030D-6E8A-4147-A177-3AD203B41FA5}">
                      <a16:colId xmlns:a16="http://schemas.microsoft.com/office/drawing/2014/main" val="1517385474"/>
                    </a:ext>
                  </a:extLst>
                </a:gridCol>
                <a:gridCol w="1257427">
                  <a:extLst>
                    <a:ext uri="{9D8B030D-6E8A-4147-A177-3AD203B41FA5}">
                      <a16:colId xmlns:a16="http://schemas.microsoft.com/office/drawing/2014/main" val="631616098"/>
                    </a:ext>
                  </a:extLst>
                </a:gridCol>
                <a:gridCol w="1439957">
                  <a:extLst>
                    <a:ext uri="{9D8B030D-6E8A-4147-A177-3AD203B41FA5}">
                      <a16:colId xmlns:a16="http://schemas.microsoft.com/office/drawing/2014/main" val="2137392682"/>
                    </a:ext>
                  </a:extLst>
                </a:gridCol>
                <a:gridCol w="1277708">
                  <a:extLst>
                    <a:ext uri="{9D8B030D-6E8A-4147-A177-3AD203B41FA5}">
                      <a16:colId xmlns:a16="http://schemas.microsoft.com/office/drawing/2014/main" val="1163182823"/>
                    </a:ext>
                  </a:extLst>
                </a:gridCol>
                <a:gridCol w="1368974">
                  <a:extLst>
                    <a:ext uri="{9D8B030D-6E8A-4147-A177-3AD203B41FA5}">
                      <a16:colId xmlns:a16="http://schemas.microsoft.com/office/drawing/2014/main" val="1069248377"/>
                    </a:ext>
                  </a:extLst>
                </a:gridCol>
              </a:tblGrid>
              <a:tr h="395844">
                <a:tc rowSpan="2">
                  <a:txBody>
                    <a:bodyPr/>
                    <a:lstStyle/>
                    <a:p>
                      <a:pPr algn="ctr">
                        <a:lnSpc>
                          <a:spcPct val="107000"/>
                        </a:lnSpc>
                        <a:spcAft>
                          <a:spcPts val="0"/>
                        </a:spcAft>
                      </a:pPr>
                      <a:r>
                        <a:rPr lang="tr-TR" sz="1600" b="1" dirty="0">
                          <a:solidFill>
                            <a:srgbClr val="FF0000"/>
                          </a:solidFill>
                          <a:effectLst/>
                        </a:rPr>
                        <a:t>Bölüm Adı*</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 marR="3810" marT="3810" marB="0" anchor="ctr"/>
                </a:tc>
                <a:tc rowSpan="2">
                  <a:txBody>
                    <a:bodyPr/>
                    <a:lstStyle/>
                    <a:p>
                      <a:pPr algn="ctr">
                        <a:lnSpc>
                          <a:spcPct val="107000"/>
                        </a:lnSpc>
                        <a:spcAft>
                          <a:spcPts val="0"/>
                        </a:spcAft>
                      </a:pPr>
                      <a:r>
                        <a:rPr lang="tr-TR" sz="1600" b="1" dirty="0">
                          <a:solidFill>
                            <a:srgbClr val="FF0000"/>
                          </a:solidFill>
                          <a:effectLst/>
                        </a:rPr>
                        <a:t> Program Adı*</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gridSpan="2">
                  <a:txBody>
                    <a:bodyPr/>
                    <a:lstStyle/>
                    <a:p>
                      <a:pPr algn="ctr">
                        <a:lnSpc>
                          <a:spcPct val="107000"/>
                        </a:lnSpc>
                        <a:spcAft>
                          <a:spcPts val="0"/>
                        </a:spcAft>
                      </a:pPr>
                      <a:r>
                        <a:rPr lang="tr-TR" sz="1600" b="1" dirty="0">
                          <a:solidFill>
                            <a:srgbClr val="FF0000"/>
                          </a:solidFill>
                          <a:effectLst/>
                        </a:rPr>
                        <a:t>2024 (Güz – Bahar)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tc gridSpan="2">
                  <a:txBody>
                    <a:bodyPr/>
                    <a:lstStyle/>
                    <a:p>
                      <a:pPr algn="ctr">
                        <a:lnSpc>
                          <a:spcPct val="107000"/>
                        </a:lnSpc>
                        <a:spcAft>
                          <a:spcPts val="0"/>
                        </a:spcAft>
                      </a:pPr>
                      <a:r>
                        <a:rPr lang="tr-TR" sz="1600" b="1" dirty="0">
                          <a:solidFill>
                            <a:srgbClr val="FF0000"/>
                          </a:solidFill>
                          <a:effectLst/>
                        </a:rPr>
                        <a:t>2025  (Güz – Bahar)</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extLst>
                  <a:ext uri="{0D108BD9-81ED-4DB2-BD59-A6C34878D82A}">
                    <a16:rowId xmlns:a16="http://schemas.microsoft.com/office/drawing/2014/main" val="1328869437"/>
                  </a:ext>
                </a:extLst>
              </a:tr>
              <a:tr h="569242">
                <a:tc vMerge="1">
                  <a:txBody>
                    <a:bodyPr/>
                    <a:lstStyle/>
                    <a:p>
                      <a:endParaRPr lang="tr-TR"/>
                    </a:p>
                  </a:txBody>
                  <a:tcPr/>
                </a:tc>
                <a:tc vMerge="1">
                  <a:txBody>
                    <a:bodyPr/>
                    <a:lstStyle/>
                    <a:p>
                      <a:endParaRPr lang="tr-TR"/>
                    </a:p>
                  </a:txBody>
                  <a:tcPr/>
                </a:tc>
                <a:tc>
                  <a:txBody>
                    <a:bodyPr/>
                    <a:lstStyle/>
                    <a:p>
                      <a:pPr algn="ctr">
                        <a:lnSpc>
                          <a:spcPct val="107000"/>
                        </a:lnSpc>
                        <a:spcAft>
                          <a:spcPts val="0"/>
                        </a:spcAft>
                      </a:pPr>
                      <a:r>
                        <a:rPr lang="tr-TR" sz="1600" b="1" dirty="0">
                          <a:solidFill>
                            <a:srgbClr val="FF0000"/>
                          </a:solidFill>
                          <a:effectLst/>
                        </a:rPr>
                        <a:t> </a:t>
                      </a:r>
                      <a:r>
                        <a:rPr lang="tr-TR" sz="1600" b="1" dirty="0">
                          <a:solidFill>
                            <a:srgbClr val="0066FF"/>
                          </a:solidFill>
                          <a:effectLst/>
                        </a:rPr>
                        <a:t>Gelen Öğrenci Sayısı</a:t>
                      </a:r>
                      <a:endParaRPr lang="tr-TR" sz="1600" b="1" dirty="0">
                        <a:solidFill>
                          <a:srgbClr val="0066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rgbClr val="FF0000"/>
                          </a:solidFill>
                          <a:effectLst/>
                        </a:rPr>
                        <a:t>Giden Öğrenci Sayısı</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 marR="3810" marT="3810" marB="0" anchor="ctr"/>
                </a:tc>
                <a:tc>
                  <a:txBody>
                    <a:bodyPr/>
                    <a:lstStyle/>
                    <a:p>
                      <a:pPr algn="ctr">
                        <a:lnSpc>
                          <a:spcPct val="107000"/>
                        </a:lnSpc>
                        <a:spcAft>
                          <a:spcPts val="0"/>
                        </a:spcAft>
                      </a:pPr>
                      <a:r>
                        <a:rPr lang="tr-TR" sz="1600" b="1" dirty="0">
                          <a:solidFill>
                            <a:srgbClr val="0066FF"/>
                          </a:solidFill>
                          <a:effectLst/>
                        </a:rPr>
                        <a:t>Gelen Öğrenci Sayısı</a:t>
                      </a:r>
                      <a:endParaRPr lang="tr-TR" sz="1600" b="1" dirty="0">
                        <a:solidFill>
                          <a:srgbClr val="0066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rgbClr val="FF0000"/>
                          </a:solidFill>
                          <a:effectLst/>
                        </a:rPr>
                        <a:t>Giden Öğrenci Sayısı</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000341925"/>
                  </a:ext>
                </a:extLst>
              </a:tr>
              <a:tr h="436161">
                <a:tc>
                  <a:txBody>
                    <a:bodyPr/>
                    <a:lstStyle/>
                    <a:p>
                      <a:pPr>
                        <a:lnSpc>
                          <a:spcPct val="107000"/>
                        </a:lnSpc>
                      </a:pPr>
                      <a:endParaRPr lang="tr-TR" sz="1600" b="1" dirty="0">
                        <a:solidFill>
                          <a:srgbClr val="FF0000"/>
                        </a:solidFill>
                        <a:effectLst/>
                        <a:latin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pPr>
                      <a:endParaRPr lang="tr-TR" sz="1600" b="1" dirty="0">
                        <a:solidFill>
                          <a:srgbClr val="FF0000"/>
                        </a:solidFill>
                        <a:effectLst/>
                        <a:latin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600" b="1" dirty="0">
                          <a:solidFill>
                            <a:srgbClr val="FF0000"/>
                          </a:solidFill>
                          <a:effectLst/>
                        </a:rPr>
                        <a: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600" b="1" dirty="0">
                        <a:solidFill>
                          <a:srgbClr val="FF0000"/>
                        </a:solidFill>
                        <a:effectLst/>
                        <a:latin typeface="Calibri" panose="020F0502020204030204" pitchFamily="34" charset="0"/>
                        <a:cs typeface="Times New Roman" panose="02020603050405020304" pitchFamily="18" charset="0"/>
                      </a:endParaRPr>
                    </a:p>
                  </a:txBody>
                  <a:tcPr marL="3810" marR="3810" marT="3810" marB="0" anchor="ctr"/>
                </a:tc>
                <a:tc>
                  <a:txBody>
                    <a:bodyPr/>
                    <a:lstStyle/>
                    <a:p>
                      <a:pPr algn="ctr">
                        <a:lnSpc>
                          <a:spcPct val="107000"/>
                        </a:lnSpc>
                        <a:spcAft>
                          <a:spcPts val="0"/>
                        </a:spcAft>
                      </a:pP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dirty="0">
                          <a:solidFill>
                            <a:srgbClr val="FF0000"/>
                          </a:solidFill>
                          <a:effectLst/>
                        </a:rPr>
                        <a: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154780784"/>
                  </a:ext>
                </a:extLst>
              </a:tr>
              <a:tr h="422967">
                <a:tc>
                  <a:txBody>
                    <a:bodyPr/>
                    <a:lstStyle/>
                    <a:p>
                      <a:pPr>
                        <a:lnSpc>
                          <a:spcPct val="107000"/>
                        </a:lnSpc>
                      </a:pPr>
                      <a:endParaRPr lang="tr-TR" sz="1600" b="1" dirty="0">
                        <a:solidFill>
                          <a:srgbClr val="FF0000"/>
                        </a:solidFill>
                        <a:effectLst/>
                        <a:latin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600" b="1" dirty="0">
                          <a:solidFill>
                            <a:srgbClr val="FF0000"/>
                          </a:solidFill>
                          <a:effectLst/>
                        </a:rPr>
                        <a: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600" b="1">
                        <a:solidFill>
                          <a:srgbClr val="FF0000"/>
                        </a:solidFill>
                        <a:effectLst/>
                        <a:latin typeface="Calibri" panose="020F0502020204030204" pitchFamily="34" charset="0"/>
                        <a:cs typeface="Times New Roman" panose="02020603050405020304" pitchFamily="18" charset="0"/>
                      </a:endParaRPr>
                    </a:p>
                  </a:txBody>
                  <a:tcPr marL="3810" marR="3810" marT="3810" marB="0" anchor="ctr"/>
                </a:tc>
                <a:tc>
                  <a:txBody>
                    <a:bodyPr/>
                    <a:lstStyle/>
                    <a:p>
                      <a:pPr algn="ctr">
                        <a:lnSpc>
                          <a:spcPct val="107000"/>
                        </a:lnSpc>
                        <a:spcAft>
                          <a:spcPts val="0"/>
                        </a:spcAft>
                      </a:pP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963282163"/>
                  </a:ext>
                </a:extLst>
              </a:tr>
              <a:tr h="422967">
                <a:tc>
                  <a:txBody>
                    <a:bodyPr/>
                    <a:lstStyle/>
                    <a:p>
                      <a:pPr algn="r">
                        <a:lnSpc>
                          <a:spcPct val="107000"/>
                        </a:lnSpc>
                        <a:spcAft>
                          <a:spcPts val="0"/>
                        </a:spcAft>
                      </a:pPr>
                      <a:r>
                        <a:rPr lang="tr-TR" sz="1600" b="1" dirty="0">
                          <a:solidFill>
                            <a:srgbClr val="FF0000"/>
                          </a:solidFill>
                          <a:effectLst/>
                        </a:rPr>
                        <a:t> TOPLAM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600" b="1" dirty="0">
                          <a:solidFill>
                            <a:srgbClr val="FF0000"/>
                          </a:solidFill>
                          <a:effectLst/>
                        </a:rPr>
                        <a: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600" b="1" dirty="0">
                          <a:solidFill>
                            <a:srgbClr val="FF0000"/>
                          </a:solidFill>
                          <a:effectLst/>
                        </a:rPr>
                        <a: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600" b="1" dirty="0">
                        <a:solidFill>
                          <a:srgbClr val="FF0000"/>
                        </a:solidFill>
                        <a:effectLst/>
                        <a:latin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600" b="1" dirty="0">
                          <a:solidFill>
                            <a:srgbClr val="FF0000"/>
                          </a:solidFill>
                          <a:effectLst/>
                        </a:rPr>
                        <a: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dirty="0">
                          <a:solidFill>
                            <a:srgbClr val="FF0000"/>
                          </a:solidFill>
                          <a:effectLst/>
                        </a:rPr>
                        <a: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444766041"/>
                  </a:ext>
                </a:extLst>
              </a:tr>
            </a:tbl>
          </a:graphicData>
        </a:graphic>
      </p:graphicFrame>
      <p:sp>
        <p:nvSpPr>
          <p:cNvPr id="6" name="Metin kutusu 5"/>
          <p:cNvSpPr txBox="1"/>
          <p:nvPr/>
        </p:nvSpPr>
        <p:spPr>
          <a:xfrm>
            <a:off x="330956" y="5923722"/>
            <a:ext cx="6338201" cy="307777"/>
          </a:xfrm>
          <a:prstGeom prst="rect">
            <a:avLst/>
          </a:prstGeom>
          <a:noFill/>
        </p:spPr>
        <p:txBody>
          <a:bodyPr wrap="square" rtlCol="0">
            <a:spAutoFit/>
          </a:bodyPr>
          <a:lstStyle/>
          <a:p>
            <a:r>
              <a:rPr lang="tr-TR" sz="1400" b="1" i="1" dirty="0">
                <a:solidFill>
                  <a:srgbClr val="C00000"/>
                </a:solidFill>
              </a:rPr>
              <a:t>*Her Ana Bilim - Sanat Dalı/ Program için ayrı satır ekleyiniz. </a:t>
            </a:r>
          </a:p>
        </p:txBody>
      </p:sp>
    </p:spTree>
    <p:extLst>
      <p:ext uri="{BB962C8B-B14F-4D97-AF65-F5344CB8AC3E}">
        <p14:creationId xmlns:p14="http://schemas.microsoft.com/office/powerpoint/2010/main" val="2011331830"/>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8964" y="834109"/>
            <a:ext cx="10595113" cy="607290"/>
          </a:xfrm>
        </p:spPr>
        <p:txBody>
          <a:bodyPr>
            <a:noAutofit/>
          </a:bodyPr>
          <a:lstStyle/>
          <a:p>
            <a:pPr algn="ctr"/>
            <a:r>
              <a:rPr lang="tr-TR" sz="2800" b="1" dirty="0">
                <a:solidFill>
                  <a:srgbClr val="0066FF"/>
                </a:solidFill>
              </a:rPr>
              <a:t>Yatay Geçiş Yapan Öğrenci Sayısı </a:t>
            </a:r>
            <a:r>
              <a:rPr lang="tr-TR" sz="2800" b="1" dirty="0">
                <a:solidFill>
                  <a:srgbClr val="FF0000"/>
                </a:solidFill>
              </a:rPr>
              <a:t>(Merkezi Yerleştirme Puanı ile) </a:t>
            </a:r>
            <a:endParaRPr lang="tr-TR" sz="2800" b="1" dirty="0">
              <a:solidFill>
                <a:srgbClr val="0066FF"/>
              </a:solidFill>
            </a:endParaRPr>
          </a:p>
        </p:txBody>
      </p:sp>
      <p:sp>
        <p:nvSpPr>
          <p:cNvPr id="3" name="Veri Yer Tutucusu 2"/>
          <p:cNvSpPr>
            <a:spLocks noGrp="1"/>
          </p:cNvSpPr>
          <p:nvPr>
            <p:ph type="dt" sz="half" idx="10"/>
          </p:nvPr>
        </p:nvSpPr>
        <p:spPr/>
        <p:txBody>
          <a:bodyPr/>
          <a:lstStyle/>
          <a:p>
            <a:fld id="{8E468889-DDDD-45DC-9553-67B10B6C00B2}" type="datetime1">
              <a:rPr lang="tr-TR" smtClean="0"/>
              <a:pPr/>
              <a:t>13.01.2026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38</a:t>
            </a:fld>
            <a:endParaRPr lang="tr-TR"/>
          </a:p>
        </p:txBody>
      </p:sp>
      <p:sp>
        <p:nvSpPr>
          <p:cNvPr id="6" name="Metin kutusu 5"/>
          <p:cNvSpPr txBox="1"/>
          <p:nvPr/>
        </p:nvSpPr>
        <p:spPr>
          <a:xfrm>
            <a:off x="330956" y="5655366"/>
            <a:ext cx="6745705" cy="307777"/>
          </a:xfrm>
          <a:prstGeom prst="rect">
            <a:avLst/>
          </a:prstGeom>
          <a:noFill/>
        </p:spPr>
        <p:txBody>
          <a:bodyPr wrap="square" rtlCol="0">
            <a:spAutoFit/>
          </a:bodyPr>
          <a:lstStyle/>
          <a:p>
            <a:r>
              <a:rPr lang="tr-TR" sz="1400" b="1" i="1" dirty="0">
                <a:solidFill>
                  <a:srgbClr val="C00000"/>
                </a:solidFill>
              </a:rPr>
              <a:t>*Her Ana Bilim - Sanat Dalı/ Program için ayrı satır ekleyiniz. </a:t>
            </a:r>
          </a:p>
        </p:txBody>
      </p:sp>
      <p:graphicFrame>
        <p:nvGraphicFramePr>
          <p:cNvPr id="7" name="Tablo 6"/>
          <p:cNvGraphicFramePr>
            <a:graphicFrameLocks noGrp="1"/>
          </p:cNvGraphicFramePr>
          <p:nvPr>
            <p:extLst>
              <p:ext uri="{D42A27DB-BD31-4B8C-83A1-F6EECF244321}">
                <p14:modId xmlns:p14="http://schemas.microsoft.com/office/powerpoint/2010/main" val="4207963181"/>
              </p:ext>
            </p:extLst>
          </p:nvPr>
        </p:nvGraphicFramePr>
        <p:xfrm>
          <a:off x="330956" y="1970760"/>
          <a:ext cx="11509512" cy="2138468"/>
        </p:xfrm>
        <a:graphic>
          <a:graphicData uri="http://schemas.openxmlformats.org/drawingml/2006/table">
            <a:tbl>
              <a:tblPr>
                <a:tableStyleId>{BDBED569-4797-4DF1-A0F4-6AAB3CD982D8}</a:tableStyleId>
              </a:tblPr>
              <a:tblGrid>
                <a:gridCol w="2698781">
                  <a:extLst>
                    <a:ext uri="{9D8B030D-6E8A-4147-A177-3AD203B41FA5}">
                      <a16:colId xmlns:a16="http://schemas.microsoft.com/office/drawing/2014/main" val="481206611"/>
                    </a:ext>
                  </a:extLst>
                </a:gridCol>
                <a:gridCol w="3601685">
                  <a:extLst>
                    <a:ext uri="{9D8B030D-6E8A-4147-A177-3AD203B41FA5}">
                      <a16:colId xmlns:a16="http://schemas.microsoft.com/office/drawing/2014/main" val="1001607330"/>
                    </a:ext>
                  </a:extLst>
                </a:gridCol>
                <a:gridCol w="1329547">
                  <a:extLst>
                    <a:ext uri="{9D8B030D-6E8A-4147-A177-3AD203B41FA5}">
                      <a16:colId xmlns:a16="http://schemas.microsoft.com/office/drawing/2014/main" val="1652277239"/>
                    </a:ext>
                  </a:extLst>
                </a:gridCol>
                <a:gridCol w="1260094">
                  <a:extLst>
                    <a:ext uri="{9D8B030D-6E8A-4147-A177-3AD203B41FA5}">
                      <a16:colId xmlns:a16="http://schemas.microsoft.com/office/drawing/2014/main" val="3576806662"/>
                    </a:ext>
                  </a:extLst>
                </a:gridCol>
                <a:gridCol w="1289859">
                  <a:extLst>
                    <a:ext uri="{9D8B030D-6E8A-4147-A177-3AD203B41FA5}">
                      <a16:colId xmlns:a16="http://schemas.microsoft.com/office/drawing/2014/main" val="2380808450"/>
                    </a:ext>
                  </a:extLst>
                </a:gridCol>
                <a:gridCol w="1329546">
                  <a:extLst>
                    <a:ext uri="{9D8B030D-6E8A-4147-A177-3AD203B41FA5}">
                      <a16:colId xmlns:a16="http://schemas.microsoft.com/office/drawing/2014/main" val="12646352"/>
                    </a:ext>
                  </a:extLst>
                </a:gridCol>
              </a:tblGrid>
              <a:tr h="383045">
                <a:tc rowSpan="2">
                  <a:txBody>
                    <a:bodyPr/>
                    <a:lstStyle/>
                    <a:p>
                      <a:pPr algn="ctr">
                        <a:lnSpc>
                          <a:spcPct val="107000"/>
                        </a:lnSpc>
                        <a:spcAft>
                          <a:spcPts val="0"/>
                        </a:spcAft>
                      </a:pPr>
                      <a:r>
                        <a:rPr lang="tr-TR" sz="1600" b="1">
                          <a:solidFill>
                            <a:srgbClr val="FF0000"/>
                          </a:solidFill>
                          <a:effectLst/>
                          <a:latin typeface="+mn-lt"/>
                        </a:rPr>
                        <a:t>Bölüm Adı*</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3810" marR="3810" marT="3810" marB="0" anchor="ctr"/>
                </a:tc>
                <a:tc rowSpan="2">
                  <a:txBody>
                    <a:bodyPr/>
                    <a:lstStyle/>
                    <a:p>
                      <a:pPr algn="ctr">
                        <a:lnSpc>
                          <a:spcPct val="107000"/>
                        </a:lnSpc>
                        <a:spcAft>
                          <a:spcPts val="0"/>
                        </a:spcAft>
                      </a:pPr>
                      <a:r>
                        <a:rPr lang="tr-TR" sz="1600" b="1" dirty="0">
                          <a:solidFill>
                            <a:srgbClr val="FF0000"/>
                          </a:solidFill>
                          <a:effectLst/>
                          <a:latin typeface="+mn-lt"/>
                        </a:rPr>
                        <a:t>Ana Bilim - Sanat Dalı/ Program Adı*</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gridSpan="2">
                  <a:txBody>
                    <a:bodyPr/>
                    <a:lstStyle/>
                    <a:p>
                      <a:pPr algn="ctr">
                        <a:lnSpc>
                          <a:spcPct val="107000"/>
                        </a:lnSpc>
                        <a:spcAft>
                          <a:spcPts val="0"/>
                        </a:spcAft>
                      </a:pPr>
                      <a:r>
                        <a:rPr lang="tr-TR" sz="1600" b="1">
                          <a:solidFill>
                            <a:srgbClr val="FF0000"/>
                          </a:solidFill>
                          <a:effectLst/>
                          <a:latin typeface="+mn-lt"/>
                        </a:rPr>
                        <a:t>2024 (Güz – Bahar)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tc gridSpan="2">
                  <a:txBody>
                    <a:bodyPr/>
                    <a:lstStyle/>
                    <a:p>
                      <a:pPr algn="ctr">
                        <a:lnSpc>
                          <a:spcPct val="107000"/>
                        </a:lnSpc>
                        <a:spcAft>
                          <a:spcPts val="0"/>
                        </a:spcAft>
                      </a:pPr>
                      <a:r>
                        <a:rPr lang="tr-TR" sz="1600" b="1">
                          <a:solidFill>
                            <a:srgbClr val="FF0000"/>
                          </a:solidFill>
                          <a:effectLst/>
                          <a:latin typeface="+mn-lt"/>
                        </a:rPr>
                        <a:t>2025  (Güz – Bahar)</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extLst>
                  <a:ext uri="{0D108BD9-81ED-4DB2-BD59-A6C34878D82A}">
                    <a16:rowId xmlns:a16="http://schemas.microsoft.com/office/drawing/2014/main" val="3639836775"/>
                  </a:ext>
                </a:extLst>
              </a:tr>
              <a:tr h="518705">
                <a:tc vMerge="1">
                  <a:txBody>
                    <a:bodyPr/>
                    <a:lstStyle/>
                    <a:p>
                      <a:endParaRPr lang="tr-TR"/>
                    </a:p>
                  </a:txBody>
                  <a:tcPr/>
                </a:tc>
                <a:tc vMerge="1">
                  <a:txBody>
                    <a:bodyPr/>
                    <a:lstStyle/>
                    <a:p>
                      <a:endParaRPr lang="tr-TR"/>
                    </a:p>
                  </a:txBody>
                  <a:tcPr/>
                </a:tc>
                <a:tc>
                  <a:txBody>
                    <a:bodyPr/>
                    <a:lstStyle/>
                    <a:p>
                      <a:pPr algn="ctr">
                        <a:lnSpc>
                          <a:spcPct val="107000"/>
                        </a:lnSpc>
                        <a:spcAft>
                          <a:spcPts val="0"/>
                        </a:spcAft>
                      </a:pPr>
                      <a:r>
                        <a:rPr lang="tr-TR" sz="1600" b="1" dirty="0">
                          <a:solidFill>
                            <a:srgbClr val="0066FF"/>
                          </a:solidFill>
                          <a:effectLst/>
                          <a:latin typeface="+mn-lt"/>
                        </a:rPr>
                        <a:t>Gelen Öğrenci Sayısı</a:t>
                      </a:r>
                      <a:endParaRPr lang="tr-TR" sz="1600" b="1" dirty="0">
                        <a:solidFill>
                          <a:srgbClr val="0066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rgbClr val="FF0000"/>
                          </a:solidFill>
                          <a:effectLst/>
                          <a:latin typeface="+mn-lt"/>
                        </a:rPr>
                        <a:t>Giden Öğrenci Sayısı</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3810" marR="3810" marT="3810" marB="0" anchor="ctr"/>
                </a:tc>
                <a:tc>
                  <a:txBody>
                    <a:bodyPr/>
                    <a:lstStyle/>
                    <a:p>
                      <a:pPr algn="ctr">
                        <a:lnSpc>
                          <a:spcPct val="107000"/>
                        </a:lnSpc>
                        <a:spcAft>
                          <a:spcPts val="0"/>
                        </a:spcAft>
                      </a:pPr>
                      <a:r>
                        <a:rPr lang="tr-TR" sz="1600" b="1" dirty="0">
                          <a:solidFill>
                            <a:srgbClr val="0066FF"/>
                          </a:solidFill>
                          <a:effectLst/>
                          <a:latin typeface="+mn-lt"/>
                        </a:rPr>
                        <a:t>Gelen Öğrenci Sayısı</a:t>
                      </a:r>
                      <a:endParaRPr lang="tr-TR" sz="1600" b="1" dirty="0">
                        <a:solidFill>
                          <a:srgbClr val="0066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rgbClr val="FF0000"/>
                          </a:solidFill>
                          <a:effectLst/>
                          <a:latin typeface="+mn-lt"/>
                        </a:rPr>
                        <a:t>Giden Öğrenci Sayısı</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4293010335"/>
                  </a:ext>
                </a:extLst>
              </a:tr>
              <a:tr h="422060">
                <a:tc>
                  <a:txBody>
                    <a:bodyPr/>
                    <a:lstStyle/>
                    <a:p>
                      <a:pPr>
                        <a:lnSpc>
                          <a:spcPct val="107000"/>
                        </a:lnSpc>
                      </a:pPr>
                      <a:r>
                        <a:rPr lang="tr-TR" sz="1200" b="1" dirty="0">
                          <a:solidFill>
                            <a:srgbClr val="C00000"/>
                          </a:solidFill>
                          <a:effectLst/>
                          <a:latin typeface="+mn-lt"/>
                          <a:cs typeface="Times New Roman" panose="02020603050405020304" pitchFamily="18" charset="0"/>
                        </a:rPr>
                        <a:t>Mülkiyet</a:t>
                      </a:r>
                      <a:r>
                        <a:rPr lang="tr-TR" sz="1200" b="1" baseline="0" dirty="0">
                          <a:solidFill>
                            <a:srgbClr val="C00000"/>
                          </a:solidFill>
                          <a:effectLst/>
                          <a:latin typeface="+mn-lt"/>
                          <a:cs typeface="Times New Roman" panose="02020603050405020304" pitchFamily="18" charset="0"/>
                        </a:rPr>
                        <a:t> Koruma ve Güvenlik</a:t>
                      </a:r>
                      <a:endParaRPr lang="tr-TR" sz="1200" b="1" dirty="0">
                        <a:solidFill>
                          <a:srgbClr val="C00000"/>
                        </a:solidFill>
                        <a:effectLst/>
                        <a:latin typeface="+mn-lt"/>
                        <a:cs typeface="Times New Roman" panose="02020603050405020304" pitchFamily="18" charset="0"/>
                      </a:endParaRPr>
                    </a:p>
                  </a:txBody>
                  <a:tcPr marL="3810" marR="3810" marT="3810" marB="0" anchor="ctr"/>
                </a:tc>
                <a:tc>
                  <a:txBody>
                    <a:bodyPr/>
                    <a:lstStyle/>
                    <a:p>
                      <a:pPr>
                        <a:lnSpc>
                          <a:spcPct val="107000"/>
                        </a:lnSpc>
                      </a:pPr>
                      <a:r>
                        <a:rPr lang="tr-TR" sz="1200" b="1" dirty="0">
                          <a:solidFill>
                            <a:srgbClr val="0066FF"/>
                          </a:solidFill>
                          <a:effectLst/>
                          <a:latin typeface="+mn-lt"/>
                          <a:cs typeface="Times New Roman" panose="02020603050405020304" pitchFamily="18" charset="0"/>
                        </a:rPr>
                        <a:t>Sivil Savunma ve İtfaiyecilik</a:t>
                      </a:r>
                      <a:r>
                        <a:rPr lang="tr-TR" sz="1200" b="1" baseline="0" dirty="0">
                          <a:solidFill>
                            <a:srgbClr val="0066FF"/>
                          </a:solidFill>
                          <a:effectLst/>
                          <a:latin typeface="+mn-lt"/>
                          <a:cs typeface="Times New Roman" panose="02020603050405020304" pitchFamily="18" charset="0"/>
                        </a:rPr>
                        <a:t> </a:t>
                      </a:r>
                      <a:endParaRPr lang="tr-TR" sz="1200" b="1" dirty="0">
                        <a:solidFill>
                          <a:srgbClr val="0066FF"/>
                        </a:solidFill>
                        <a:effectLst/>
                        <a:latin typeface="+mn-lt"/>
                        <a:cs typeface="Times New Roman" panose="02020603050405020304" pitchFamily="18" charset="0"/>
                      </a:endParaRPr>
                    </a:p>
                  </a:txBody>
                  <a:tcPr marL="9525" marR="9525" marT="9525" marB="0" anchor="ctr"/>
                </a:tc>
                <a:tc>
                  <a:txBody>
                    <a:bodyPr/>
                    <a:lstStyle/>
                    <a:p>
                      <a:pPr marL="0" algn="ctr" defTabSz="914400" rtl="0" eaLnBrk="1" latinLnBrk="0" hangingPunct="1">
                        <a:lnSpc>
                          <a:spcPct val="107000"/>
                        </a:lnSpc>
                        <a:spcAft>
                          <a:spcPts val="0"/>
                        </a:spcAft>
                      </a:pPr>
                      <a:r>
                        <a:rPr lang="tr-TR" sz="1800" b="1" kern="1200" dirty="0">
                          <a:solidFill>
                            <a:schemeClr val="tx1"/>
                          </a:solidFill>
                          <a:effectLst/>
                          <a:latin typeface="+mn-lt"/>
                          <a:ea typeface="+mn-ea"/>
                          <a:cs typeface="+mn-cs"/>
                        </a:rPr>
                        <a:t> 0</a:t>
                      </a:r>
                    </a:p>
                  </a:txBody>
                  <a:tcPr marL="0" marR="0" marT="0" marB="0" anchor="ctr"/>
                </a:tc>
                <a:tc>
                  <a:txBody>
                    <a:bodyPr/>
                    <a:lstStyle/>
                    <a:p>
                      <a:pPr marL="0" algn="ctr" defTabSz="914400" rtl="0" eaLnBrk="1" latinLnBrk="0" hangingPunct="1">
                        <a:lnSpc>
                          <a:spcPct val="107000"/>
                        </a:lnSpc>
                        <a:spcAft>
                          <a:spcPts val="0"/>
                        </a:spcAft>
                      </a:pPr>
                      <a:r>
                        <a:rPr lang="tr-TR" sz="1800" b="1" kern="1200" dirty="0">
                          <a:solidFill>
                            <a:schemeClr val="tx1"/>
                          </a:solidFill>
                          <a:effectLst/>
                          <a:latin typeface="+mn-lt"/>
                          <a:ea typeface="+mn-ea"/>
                          <a:cs typeface="+mn-cs"/>
                        </a:rPr>
                        <a:t>0</a:t>
                      </a:r>
                    </a:p>
                  </a:txBody>
                  <a:tcPr marL="3810" marR="3810" marT="3810" marB="0" anchor="ctr"/>
                </a:tc>
                <a:tc>
                  <a:txBody>
                    <a:bodyPr/>
                    <a:lstStyle/>
                    <a:p>
                      <a:pPr algn="ctr">
                        <a:lnSpc>
                          <a:spcPct val="107000"/>
                        </a:lnSpc>
                        <a:spcAft>
                          <a:spcPts val="0"/>
                        </a:spcAft>
                      </a:pPr>
                      <a:r>
                        <a:rPr lang="tr-TR" sz="1800" b="1" dirty="0">
                          <a:solidFill>
                            <a:schemeClr val="tx1"/>
                          </a:solidFill>
                          <a:effectLst/>
                          <a:latin typeface="+mn-lt"/>
                        </a:rPr>
                        <a:t> 1</a:t>
                      </a:r>
                      <a:endParaRPr lang="tr-TR" sz="1800" b="1"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0" algn="ctr" defTabSz="914400" rtl="0" eaLnBrk="1" latinLnBrk="0" hangingPunct="1">
                        <a:lnSpc>
                          <a:spcPct val="107000"/>
                        </a:lnSpc>
                        <a:spcAft>
                          <a:spcPts val="0"/>
                        </a:spcAft>
                      </a:pPr>
                      <a:r>
                        <a:rPr lang="tr-TR" sz="1800" b="1" kern="1200" dirty="0">
                          <a:solidFill>
                            <a:schemeClr val="tx1"/>
                          </a:solidFill>
                          <a:effectLst/>
                          <a:latin typeface="+mn-lt"/>
                          <a:ea typeface="+mn-ea"/>
                          <a:cs typeface="+mn-cs"/>
                        </a:rPr>
                        <a:t> 0</a:t>
                      </a:r>
                    </a:p>
                  </a:txBody>
                  <a:tcPr marL="9525" marR="9525" marT="9525" marB="0" anchor="ctr"/>
                </a:tc>
                <a:extLst>
                  <a:ext uri="{0D108BD9-81ED-4DB2-BD59-A6C34878D82A}">
                    <a16:rowId xmlns:a16="http://schemas.microsoft.com/office/drawing/2014/main" val="990434803"/>
                  </a:ext>
                </a:extLst>
              </a:tr>
              <a:tr h="404325">
                <a:tc>
                  <a:txBody>
                    <a:bodyPr/>
                    <a:lstStyle/>
                    <a:p>
                      <a:pPr>
                        <a:lnSpc>
                          <a:spcPct val="107000"/>
                        </a:lnSpc>
                      </a:pPr>
                      <a:r>
                        <a:rPr lang="tr-TR" sz="1200" b="1" dirty="0">
                          <a:solidFill>
                            <a:srgbClr val="C00000"/>
                          </a:solidFill>
                          <a:effectLst/>
                          <a:latin typeface="+mn-lt"/>
                          <a:cs typeface="Times New Roman" panose="02020603050405020304" pitchFamily="18" charset="0"/>
                        </a:rPr>
                        <a:t>Hukuk Bölümü</a:t>
                      </a:r>
                    </a:p>
                  </a:txBody>
                  <a:tcPr marL="3810" marR="3810" marT="3810" marB="0" anchor="ctr"/>
                </a:tc>
                <a:tc>
                  <a:txBody>
                    <a:bodyPr/>
                    <a:lstStyle/>
                    <a:p>
                      <a:pPr>
                        <a:lnSpc>
                          <a:spcPct val="107000"/>
                        </a:lnSpc>
                        <a:spcAft>
                          <a:spcPts val="0"/>
                        </a:spcAft>
                      </a:pPr>
                      <a:r>
                        <a:rPr lang="tr-TR" sz="1200" b="1" dirty="0">
                          <a:solidFill>
                            <a:srgbClr val="0066FF"/>
                          </a:solidFill>
                          <a:effectLst/>
                          <a:latin typeface="+mn-lt"/>
                        </a:rPr>
                        <a:t> Mahkeme Büro</a:t>
                      </a:r>
                      <a:r>
                        <a:rPr lang="tr-TR" sz="1200" b="1" baseline="0" dirty="0">
                          <a:solidFill>
                            <a:srgbClr val="0066FF"/>
                          </a:solidFill>
                          <a:effectLst/>
                          <a:latin typeface="+mn-lt"/>
                        </a:rPr>
                        <a:t> Hizmetleri</a:t>
                      </a:r>
                      <a:endParaRPr lang="tr-TR" sz="1200" b="1" dirty="0">
                        <a:solidFill>
                          <a:srgbClr val="0066FF"/>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marL="0" algn="ctr" defTabSz="914400" rtl="0" eaLnBrk="1" latinLnBrk="0" hangingPunct="1">
                        <a:lnSpc>
                          <a:spcPct val="107000"/>
                        </a:lnSpc>
                        <a:spcAft>
                          <a:spcPts val="0"/>
                        </a:spcAft>
                      </a:pPr>
                      <a:r>
                        <a:rPr lang="tr-TR" sz="1800" b="1" kern="1200" dirty="0">
                          <a:solidFill>
                            <a:schemeClr val="tx1"/>
                          </a:solidFill>
                          <a:effectLst/>
                          <a:latin typeface="+mn-lt"/>
                          <a:ea typeface="+mn-ea"/>
                          <a:cs typeface="+mn-cs"/>
                        </a:rPr>
                        <a:t> 0</a:t>
                      </a:r>
                    </a:p>
                  </a:txBody>
                  <a:tcPr marL="0" marR="0" marT="0" marB="0" anchor="ctr"/>
                </a:tc>
                <a:tc>
                  <a:txBody>
                    <a:bodyPr/>
                    <a:lstStyle/>
                    <a:p>
                      <a:pPr marL="0" algn="ctr" defTabSz="914400" rtl="0" eaLnBrk="1" latinLnBrk="0" hangingPunct="1">
                        <a:lnSpc>
                          <a:spcPct val="107000"/>
                        </a:lnSpc>
                        <a:spcAft>
                          <a:spcPts val="0"/>
                        </a:spcAft>
                      </a:pPr>
                      <a:r>
                        <a:rPr lang="tr-TR" sz="1800" b="1" kern="1200" dirty="0">
                          <a:solidFill>
                            <a:schemeClr val="tx1"/>
                          </a:solidFill>
                          <a:effectLst/>
                          <a:latin typeface="+mn-lt"/>
                          <a:ea typeface="+mn-ea"/>
                          <a:cs typeface="+mn-cs"/>
                        </a:rPr>
                        <a:t>0</a:t>
                      </a:r>
                    </a:p>
                  </a:txBody>
                  <a:tcPr marL="3810" marR="3810" marT="3810" marB="0" anchor="ctr"/>
                </a:tc>
                <a:tc>
                  <a:txBody>
                    <a:bodyPr/>
                    <a:lstStyle/>
                    <a:p>
                      <a:pPr algn="ctr">
                        <a:lnSpc>
                          <a:spcPct val="107000"/>
                        </a:lnSpc>
                        <a:spcAft>
                          <a:spcPts val="0"/>
                        </a:spcAft>
                      </a:pPr>
                      <a:r>
                        <a:rPr lang="tr-TR" sz="1800" b="1" dirty="0">
                          <a:solidFill>
                            <a:schemeClr val="tx1"/>
                          </a:solidFill>
                          <a:effectLst/>
                          <a:latin typeface="+mn-lt"/>
                        </a:rPr>
                        <a:t> 1</a:t>
                      </a:r>
                      <a:endParaRPr lang="tr-TR" sz="1800" b="1"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0" algn="ctr" defTabSz="914400" rtl="0" eaLnBrk="1" latinLnBrk="0" hangingPunct="1">
                        <a:lnSpc>
                          <a:spcPct val="107000"/>
                        </a:lnSpc>
                        <a:spcAft>
                          <a:spcPts val="0"/>
                        </a:spcAft>
                      </a:pPr>
                      <a:r>
                        <a:rPr lang="tr-TR" sz="1800" b="1" kern="1200" dirty="0">
                          <a:solidFill>
                            <a:schemeClr val="tx1"/>
                          </a:solidFill>
                          <a:effectLst/>
                          <a:latin typeface="+mn-lt"/>
                          <a:ea typeface="+mn-ea"/>
                          <a:cs typeface="+mn-cs"/>
                        </a:rPr>
                        <a:t> 0</a:t>
                      </a:r>
                    </a:p>
                  </a:txBody>
                  <a:tcPr marL="9525" marR="9525" marT="9525" marB="0" anchor="ctr"/>
                </a:tc>
                <a:extLst>
                  <a:ext uri="{0D108BD9-81ED-4DB2-BD59-A6C34878D82A}">
                    <a16:rowId xmlns:a16="http://schemas.microsoft.com/office/drawing/2014/main" val="1119920611"/>
                  </a:ext>
                </a:extLst>
              </a:tr>
              <a:tr h="409290">
                <a:tc>
                  <a:txBody>
                    <a:bodyPr/>
                    <a:lstStyle/>
                    <a:p>
                      <a:pPr algn="ctr">
                        <a:lnSpc>
                          <a:spcPct val="107000"/>
                        </a:lnSpc>
                        <a:spcAft>
                          <a:spcPts val="0"/>
                        </a:spcAft>
                      </a:pPr>
                      <a:r>
                        <a:rPr lang="tr-TR" sz="1200" b="1" dirty="0">
                          <a:solidFill>
                            <a:srgbClr val="FF0000"/>
                          </a:solidFill>
                          <a:effectLst/>
                          <a:latin typeface="+mn-lt"/>
                        </a:rPr>
                        <a:t> TOPLAM  </a:t>
                      </a:r>
                      <a:endParaRPr lang="tr-TR" sz="1200" b="1" dirty="0">
                        <a:solidFill>
                          <a:srgbClr val="FF0000"/>
                        </a:solidFill>
                        <a:effectLst/>
                        <a:latin typeface="+mn-lt"/>
                        <a:ea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200" b="1">
                          <a:solidFill>
                            <a:srgbClr val="FF0000"/>
                          </a:solidFill>
                          <a:effectLst/>
                          <a:latin typeface="+mn-lt"/>
                        </a:rPr>
                        <a:t> </a:t>
                      </a:r>
                      <a:endParaRPr lang="tr-TR" sz="12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marL="0" algn="ctr" defTabSz="914400" rtl="0" eaLnBrk="1" latinLnBrk="0" hangingPunct="1">
                        <a:lnSpc>
                          <a:spcPct val="107000"/>
                        </a:lnSpc>
                        <a:spcAft>
                          <a:spcPts val="0"/>
                        </a:spcAft>
                      </a:pPr>
                      <a:r>
                        <a:rPr lang="tr-TR" sz="1800" b="1" kern="1200" dirty="0">
                          <a:solidFill>
                            <a:schemeClr val="tx1"/>
                          </a:solidFill>
                          <a:effectLst/>
                          <a:latin typeface="+mn-lt"/>
                          <a:ea typeface="+mn-ea"/>
                          <a:cs typeface="+mn-cs"/>
                        </a:rPr>
                        <a:t> 0</a:t>
                      </a:r>
                    </a:p>
                  </a:txBody>
                  <a:tcPr marL="0" marR="0" marT="0" marB="0" anchor="ctr"/>
                </a:tc>
                <a:tc>
                  <a:txBody>
                    <a:bodyPr/>
                    <a:lstStyle/>
                    <a:p>
                      <a:pPr marL="0" algn="ctr" defTabSz="914400" rtl="0" eaLnBrk="1" latinLnBrk="0" hangingPunct="1">
                        <a:lnSpc>
                          <a:spcPct val="107000"/>
                        </a:lnSpc>
                        <a:spcAft>
                          <a:spcPts val="0"/>
                        </a:spcAft>
                      </a:pPr>
                      <a:r>
                        <a:rPr lang="tr-TR" sz="1800" b="1" kern="1200" dirty="0">
                          <a:solidFill>
                            <a:schemeClr val="tx1"/>
                          </a:solidFill>
                          <a:effectLst/>
                          <a:latin typeface="+mn-lt"/>
                          <a:ea typeface="+mn-ea"/>
                          <a:cs typeface="+mn-cs"/>
                        </a:rPr>
                        <a:t>0</a:t>
                      </a:r>
                    </a:p>
                  </a:txBody>
                  <a:tcPr marL="3810" marR="3810" marT="3810" marB="0" anchor="ctr"/>
                </a:tc>
                <a:tc>
                  <a:txBody>
                    <a:bodyPr/>
                    <a:lstStyle/>
                    <a:p>
                      <a:pPr algn="ctr">
                        <a:lnSpc>
                          <a:spcPct val="107000"/>
                        </a:lnSpc>
                        <a:spcAft>
                          <a:spcPts val="0"/>
                        </a:spcAft>
                      </a:pPr>
                      <a:r>
                        <a:rPr lang="tr-TR" sz="1800" b="1" dirty="0">
                          <a:solidFill>
                            <a:srgbClr val="FF0000"/>
                          </a:solidFill>
                          <a:effectLst/>
                          <a:latin typeface="+mn-lt"/>
                        </a:rPr>
                        <a:t> </a:t>
                      </a:r>
                      <a:r>
                        <a:rPr lang="tr-TR" sz="1800" b="1" dirty="0">
                          <a:solidFill>
                            <a:schemeClr val="tx1"/>
                          </a:solidFill>
                          <a:effectLst/>
                          <a:latin typeface="+mn-lt"/>
                        </a:rPr>
                        <a:t>2</a:t>
                      </a:r>
                      <a:endParaRPr lang="tr-TR" sz="1800" b="1"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0" algn="ctr" defTabSz="914400" rtl="0" eaLnBrk="1" latinLnBrk="0" hangingPunct="1">
                        <a:lnSpc>
                          <a:spcPct val="107000"/>
                        </a:lnSpc>
                        <a:spcAft>
                          <a:spcPts val="0"/>
                        </a:spcAft>
                      </a:pPr>
                      <a:r>
                        <a:rPr lang="tr-TR" sz="1800" b="1" kern="1200" dirty="0">
                          <a:solidFill>
                            <a:schemeClr val="tx1"/>
                          </a:solidFill>
                          <a:effectLst/>
                          <a:latin typeface="+mn-lt"/>
                          <a:ea typeface="+mn-ea"/>
                          <a:cs typeface="+mn-cs"/>
                        </a:rPr>
                        <a:t> 0</a:t>
                      </a:r>
                    </a:p>
                  </a:txBody>
                  <a:tcPr marL="9525" marR="9525" marT="9525" marB="0" anchor="ctr"/>
                </a:tc>
                <a:extLst>
                  <a:ext uri="{0D108BD9-81ED-4DB2-BD59-A6C34878D82A}">
                    <a16:rowId xmlns:a16="http://schemas.microsoft.com/office/drawing/2014/main" val="2707435516"/>
                  </a:ext>
                </a:extLst>
              </a:tr>
            </a:tbl>
          </a:graphicData>
        </a:graphic>
      </p:graphicFrame>
    </p:spTree>
    <p:extLst>
      <p:ext uri="{BB962C8B-B14F-4D97-AF65-F5344CB8AC3E}">
        <p14:creationId xmlns:p14="http://schemas.microsoft.com/office/powerpoint/2010/main" val="771363252"/>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0492" y="807725"/>
            <a:ext cx="10595113" cy="533255"/>
          </a:xfrm>
        </p:spPr>
        <p:txBody>
          <a:bodyPr>
            <a:noAutofit/>
          </a:bodyPr>
          <a:lstStyle/>
          <a:p>
            <a:pPr algn="ctr"/>
            <a:r>
              <a:rPr lang="tr-TR" sz="3200" b="1" dirty="0">
                <a:solidFill>
                  <a:srgbClr val="0066FF"/>
                </a:solidFill>
              </a:rPr>
              <a:t>Özel Öğrencilik Hakkını Kullanan Öğrenci Sayısı </a:t>
            </a:r>
          </a:p>
        </p:txBody>
      </p:sp>
      <p:sp>
        <p:nvSpPr>
          <p:cNvPr id="3" name="Veri Yer Tutucusu 2"/>
          <p:cNvSpPr>
            <a:spLocks noGrp="1"/>
          </p:cNvSpPr>
          <p:nvPr>
            <p:ph type="dt" sz="half" idx="10"/>
          </p:nvPr>
        </p:nvSpPr>
        <p:spPr/>
        <p:txBody>
          <a:bodyPr/>
          <a:lstStyle/>
          <a:p>
            <a:fld id="{8E468889-DDDD-45DC-9553-67B10B6C00B2}" type="datetime1">
              <a:rPr lang="tr-TR" smtClean="0"/>
              <a:pPr/>
              <a:t>13.01.2026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39</a:t>
            </a:fld>
            <a:endParaRPr lang="tr-TR"/>
          </a:p>
        </p:txBody>
      </p:sp>
      <p:sp>
        <p:nvSpPr>
          <p:cNvPr id="6" name="Metin kutusu 5"/>
          <p:cNvSpPr txBox="1"/>
          <p:nvPr/>
        </p:nvSpPr>
        <p:spPr>
          <a:xfrm>
            <a:off x="330956" y="5655366"/>
            <a:ext cx="6745705" cy="307777"/>
          </a:xfrm>
          <a:prstGeom prst="rect">
            <a:avLst/>
          </a:prstGeom>
          <a:noFill/>
        </p:spPr>
        <p:txBody>
          <a:bodyPr wrap="square" rtlCol="0">
            <a:spAutoFit/>
          </a:bodyPr>
          <a:lstStyle/>
          <a:p>
            <a:r>
              <a:rPr lang="tr-TR" sz="1400" b="1" i="1" dirty="0">
                <a:solidFill>
                  <a:srgbClr val="C00000"/>
                </a:solidFill>
              </a:rPr>
              <a:t>*Her Ana Bilim - Sanat Dalı/ Program için ayrı satır ekleyiniz. </a:t>
            </a:r>
          </a:p>
        </p:txBody>
      </p:sp>
      <p:graphicFrame>
        <p:nvGraphicFramePr>
          <p:cNvPr id="5" name="Tablo 4"/>
          <p:cNvGraphicFramePr>
            <a:graphicFrameLocks noGrp="1"/>
          </p:cNvGraphicFramePr>
          <p:nvPr>
            <p:extLst>
              <p:ext uri="{D42A27DB-BD31-4B8C-83A1-F6EECF244321}">
                <p14:modId xmlns:p14="http://schemas.microsoft.com/office/powerpoint/2010/main" val="2177880720"/>
              </p:ext>
            </p:extLst>
          </p:nvPr>
        </p:nvGraphicFramePr>
        <p:xfrm>
          <a:off x="606287" y="2057402"/>
          <a:ext cx="11270973" cy="3157677"/>
        </p:xfrm>
        <a:graphic>
          <a:graphicData uri="http://schemas.openxmlformats.org/drawingml/2006/table">
            <a:tbl>
              <a:tblPr>
                <a:tableStyleId>{BDBED569-4797-4DF1-A0F4-6AAB3CD982D8}</a:tableStyleId>
              </a:tblPr>
              <a:tblGrid>
                <a:gridCol w="2653168">
                  <a:extLst>
                    <a:ext uri="{9D8B030D-6E8A-4147-A177-3AD203B41FA5}">
                      <a16:colId xmlns:a16="http://schemas.microsoft.com/office/drawing/2014/main" val="3079373697"/>
                    </a:ext>
                  </a:extLst>
                </a:gridCol>
                <a:gridCol w="3337069">
                  <a:extLst>
                    <a:ext uri="{9D8B030D-6E8A-4147-A177-3AD203B41FA5}">
                      <a16:colId xmlns:a16="http://schemas.microsoft.com/office/drawing/2014/main" val="3768900691"/>
                    </a:ext>
                  </a:extLst>
                </a:gridCol>
                <a:gridCol w="1297378">
                  <a:extLst>
                    <a:ext uri="{9D8B030D-6E8A-4147-A177-3AD203B41FA5}">
                      <a16:colId xmlns:a16="http://schemas.microsoft.com/office/drawing/2014/main" val="3542751760"/>
                    </a:ext>
                  </a:extLst>
                </a:gridCol>
                <a:gridCol w="1479822">
                  <a:extLst>
                    <a:ext uri="{9D8B030D-6E8A-4147-A177-3AD203B41FA5}">
                      <a16:colId xmlns:a16="http://schemas.microsoft.com/office/drawing/2014/main" val="2623053532"/>
                    </a:ext>
                  </a:extLst>
                </a:gridCol>
                <a:gridCol w="1256835">
                  <a:extLst>
                    <a:ext uri="{9D8B030D-6E8A-4147-A177-3AD203B41FA5}">
                      <a16:colId xmlns:a16="http://schemas.microsoft.com/office/drawing/2014/main" val="1244714129"/>
                    </a:ext>
                  </a:extLst>
                </a:gridCol>
                <a:gridCol w="1246701">
                  <a:extLst>
                    <a:ext uri="{9D8B030D-6E8A-4147-A177-3AD203B41FA5}">
                      <a16:colId xmlns:a16="http://schemas.microsoft.com/office/drawing/2014/main" val="1764914344"/>
                    </a:ext>
                  </a:extLst>
                </a:gridCol>
              </a:tblGrid>
              <a:tr h="354966">
                <a:tc rowSpan="2">
                  <a:txBody>
                    <a:bodyPr/>
                    <a:lstStyle/>
                    <a:p>
                      <a:pPr algn="ctr">
                        <a:lnSpc>
                          <a:spcPct val="107000"/>
                        </a:lnSpc>
                        <a:spcAft>
                          <a:spcPts val="0"/>
                        </a:spcAft>
                      </a:pPr>
                      <a:r>
                        <a:rPr lang="tr-TR" sz="1600" b="1">
                          <a:solidFill>
                            <a:srgbClr val="FF0000"/>
                          </a:solidFill>
                          <a:effectLst/>
                          <a:latin typeface="+mn-lt"/>
                        </a:rPr>
                        <a:t>Bölüm Adı*</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3810" marR="3810" marT="3810" marB="0" anchor="ctr"/>
                </a:tc>
                <a:tc rowSpan="2">
                  <a:txBody>
                    <a:bodyPr/>
                    <a:lstStyle/>
                    <a:p>
                      <a:pPr algn="ctr">
                        <a:lnSpc>
                          <a:spcPct val="107000"/>
                        </a:lnSpc>
                        <a:spcAft>
                          <a:spcPts val="0"/>
                        </a:spcAft>
                      </a:pPr>
                      <a:r>
                        <a:rPr lang="tr-TR" sz="1600" b="1" dirty="0">
                          <a:solidFill>
                            <a:srgbClr val="FF0000"/>
                          </a:solidFill>
                          <a:effectLst/>
                          <a:latin typeface="+mn-lt"/>
                        </a:rPr>
                        <a:t>Ana Bilim - Sanat Dalı/ Program Adı*</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gridSpan="2">
                  <a:txBody>
                    <a:bodyPr/>
                    <a:lstStyle/>
                    <a:p>
                      <a:pPr algn="ctr">
                        <a:lnSpc>
                          <a:spcPct val="107000"/>
                        </a:lnSpc>
                        <a:spcAft>
                          <a:spcPts val="0"/>
                        </a:spcAft>
                      </a:pPr>
                      <a:r>
                        <a:rPr lang="tr-TR" sz="1600" b="1">
                          <a:solidFill>
                            <a:srgbClr val="FF0000"/>
                          </a:solidFill>
                          <a:effectLst/>
                          <a:latin typeface="+mn-lt"/>
                        </a:rPr>
                        <a:t>2024 (Güz – Bahar)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tc gridSpan="2">
                  <a:txBody>
                    <a:bodyPr/>
                    <a:lstStyle/>
                    <a:p>
                      <a:pPr algn="ctr">
                        <a:lnSpc>
                          <a:spcPct val="107000"/>
                        </a:lnSpc>
                        <a:spcAft>
                          <a:spcPts val="0"/>
                        </a:spcAft>
                      </a:pPr>
                      <a:r>
                        <a:rPr lang="tr-TR" sz="1600" b="1">
                          <a:solidFill>
                            <a:srgbClr val="FF0000"/>
                          </a:solidFill>
                          <a:effectLst/>
                          <a:latin typeface="+mn-lt"/>
                        </a:rPr>
                        <a:t>2025  (Güz – Bahar)</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extLst>
                  <a:ext uri="{0D108BD9-81ED-4DB2-BD59-A6C34878D82A}">
                    <a16:rowId xmlns:a16="http://schemas.microsoft.com/office/drawing/2014/main" val="1455210029"/>
                  </a:ext>
                </a:extLst>
              </a:tr>
              <a:tr h="450905">
                <a:tc vMerge="1">
                  <a:txBody>
                    <a:bodyPr/>
                    <a:lstStyle/>
                    <a:p>
                      <a:endParaRPr lang="tr-TR"/>
                    </a:p>
                  </a:txBody>
                  <a:tcPr/>
                </a:tc>
                <a:tc vMerge="1">
                  <a:txBody>
                    <a:bodyPr/>
                    <a:lstStyle/>
                    <a:p>
                      <a:endParaRPr lang="tr-TR"/>
                    </a:p>
                  </a:txBody>
                  <a:tcPr/>
                </a:tc>
                <a:tc>
                  <a:txBody>
                    <a:bodyPr/>
                    <a:lstStyle/>
                    <a:p>
                      <a:pPr algn="ctr">
                        <a:lnSpc>
                          <a:spcPct val="107000"/>
                        </a:lnSpc>
                        <a:spcAft>
                          <a:spcPts val="0"/>
                        </a:spcAft>
                      </a:pPr>
                      <a:r>
                        <a:rPr lang="tr-TR" sz="1600" b="1" dirty="0">
                          <a:solidFill>
                            <a:srgbClr val="FF0000"/>
                          </a:solidFill>
                          <a:effectLst/>
                          <a:latin typeface="+mn-lt"/>
                        </a:rPr>
                        <a:t>Gelen Öğrenci Sayısı</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rgbClr val="FF0000"/>
                          </a:solidFill>
                          <a:effectLst/>
                          <a:latin typeface="+mn-lt"/>
                        </a:rPr>
                        <a:t>Giden Öğrenci Sayısı</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3810" marR="3810" marT="3810" marB="0" anchor="ctr"/>
                </a:tc>
                <a:tc>
                  <a:txBody>
                    <a:bodyPr/>
                    <a:lstStyle/>
                    <a:p>
                      <a:pPr algn="ctr">
                        <a:lnSpc>
                          <a:spcPct val="107000"/>
                        </a:lnSpc>
                        <a:spcAft>
                          <a:spcPts val="0"/>
                        </a:spcAft>
                      </a:pPr>
                      <a:r>
                        <a:rPr lang="tr-TR" sz="1600" b="1" dirty="0">
                          <a:solidFill>
                            <a:srgbClr val="FF0000"/>
                          </a:solidFill>
                          <a:effectLst/>
                          <a:latin typeface="+mn-lt"/>
                        </a:rPr>
                        <a:t>Gelen Öğrenci Sayısı</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rgbClr val="FF0000"/>
                          </a:solidFill>
                          <a:effectLst/>
                          <a:latin typeface="+mn-lt"/>
                        </a:rPr>
                        <a:t>Giden Öğrenci Sayısı</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389685148"/>
                  </a:ext>
                </a:extLst>
              </a:tr>
              <a:tr h="391121">
                <a:tc>
                  <a:txBody>
                    <a:bodyPr/>
                    <a:lstStyle/>
                    <a:p>
                      <a:pPr>
                        <a:lnSpc>
                          <a:spcPct val="107000"/>
                        </a:lnSpc>
                      </a:pPr>
                      <a:endParaRPr lang="tr-TR" sz="1600" b="1">
                        <a:solidFill>
                          <a:srgbClr val="FF0000"/>
                        </a:solidFill>
                        <a:effectLst/>
                        <a:latin typeface="+mn-lt"/>
                        <a:cs typeface="Times New Roman" panose="02020603050405020304" pitchFamily="18" charset="0"/>
                      </a:endParaRPr>
                    </a:p>
                  </a:txBody>
                  <a:tcPr marL="3810" marR="3810" marT="3810" marB="0" anchor="ctr"/>
                </a:tc>
                <a:tc>
                  <a:txBody>
                    <a:bodyPr/>
                    <a:lstStyle/>
                    <a:p>
                      <a:pPr>
                        <a:lnSpc>
                          <a:spcPct val="107000"/>
                        </a:lnSpc>
                      </a:pPr>
                      <a:endParaRPr lang="tr-TR" sz="1600" b="1">
                        <a:solidFill>
                          <a:srgbClr val="FF0000"/>
                        </a:solidFill>
                        <a:effectLst/>
                        <a:latin typeface="+mn-lt"/>
                        <a:cs typeface="Times New Roman" panose="02020603050405020304" pitchFamily="18" charset="0"/>
                      </a:endParaRPr>
                    </a:p>
                  </a:txBody>
                  <a:tcPr marL="9525" marR="9525" marT="9525"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600" b="1">
                        <a:solidFill>
                          <a:srgbClr val="FF0000"/>
                        </a:solidFill>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639284871"/>
                  </a:ext>
                </a:extLst>
              </a:tr>
              <a:tr h="374686">
                <a:tc>
                  <a:txBody>
                    <a:bodyPr/>
                    <a:lstStyle/>
                    <a:p>
                      <a:pPr algn="ct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3810" marR="3810" marT="3810" marB="0" anchor="ctr"/>
                </a:tc>
                <a:tc>
                  <a:txBody>
                    <a:bodyPr/>
                    <a:lstStyle/>
                    <a:p>
                      <a:pPr algn="ct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698467589"/>
                  </a:ext>
                </a:extLst>
              </a:tr>
              <a:tr h="379289">
                <a:tc>
                  <a:txBody>
                    <a:bodyPr/>
                    <a:lstStyle/>
                    <a:p>
                      <a:pPr>
                        <a:lnSpc>
                          <a:spcPct val="107000"/>
                        </a:lnSpc>
                      </a:pPr>
                      <a:endParaRPr lang="tr-TR" sz="1600" b="1">
                        <a:solidFill>
                          <a:srgbClr val="FF0000"/>
                        </a:solidFill>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600" b="1">
                        <a:solidFill>
                          <a:srgbClr val="FF0000"/>
                        </a:solidFill>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01655418"/>
                  </a:ext>
                </a:extLst>
              </a:tr>
              <a:tr h="379289">
                <a:tc>
                  <a:txBody>
                    <a:bodyPr/>
                    <a:lstStyle/>
                    <a:p>
                      <a:pPr>
                        <a:lnSpc>
                          <a:spcPct val="107000"/>
                        </a:lnSpc>
                      </a:pPr>
                      <a:endParaRPr lang="tr-TR" sz="1600" b="1">
                        <a:solidFill>
                          <a:srgbClr val="FF0000"/>
                        </a:solidFill>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600" b="1">
                        <a:solidFill>
                          <a:srgbClr val="FF0000"/>
                        </a:solidFill>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203640517"/>
                  </a:ext>
                </a:extLst>
              </a:tr>
              <a:tr h="379289">
                <a:tc>
                  <a:txBody>
                    <a:bodyPr/>
                    <a:lstStyle/>
                    <a:p>
                      <a:pPr>
                        <a:lnSpc>
                          <a:spcPct val="107000"/>
                        </a:lnSpc>
                      </a:pPr>
                      <a:endParaRPr lang="tr-TR" sz="1600" b="1">
                        <a:solidFill>
                          <a:srgbClr val="FF0000"/>
                        </a:solidFill>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600" b="1">
                        <a:solidFill>
                          <a:srgbClr val="FF0000"/>
                        </a:solidFill>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338936943"/>
                  </a:ext>
                </a:extLst>
              </a:tr>
              <a:tr h="379289">
                <a:tc>
                  <a:txBody>
                    <a:bodyPr/>
                    <a:lstStyle/>
                    <a:p>
                      <a:pPr algn="r">
                        <a:lnSpc>
                          <a:spcPct val="107000"/>
                        </a:lnSpc>
                        <a:spcAft>
                          <a:spcPts val="0"/>
                        </a:spcAft>
                      </a:pPr>
                      <a:r>
                        <a:rPr lang="tr-TR" sz="1600" b="1">
                          <a:solidFill>
                            <a:srgbClr val="FF0000"/>
                          </a:solidFill>
                          <a:effectLst/>
                          <a:latin typeface="+mn-lt"/>
                        </a:rPr>
                        <a:t> TOPLAM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600" b="1">
                        <a:solidFill>
                          <a:srgbClr val="FF0000"/>
                        </a:solidFill>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dirty="0">
                          <a:solidFill>
                            <a:srgbClr val="FF0000"/>
                          </a:solidFill>
                          <a:effectLst/>
                          <a:latin typeface="+mn-lt"/>
                        </a:rPr>
                        <a:t> </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833762868"/>
                  </a:ext>
                </a:extLst>
              </a:tr>
            </a:tbl>
          </a:graphicData>
        </a:graphic>
      </p:graphicFrame>
    </p:spTree>
    <p:extLst>
      <p:ext uri="{BB962C8B-B14F-4D97-AF65-F5344CB8AC3E}">
        <p14:creationId xmlns:p14="http://schemas.microsoft.com/office/powerpoint/2010/main" val="3999489203"/>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B4A0342-B3A5-7EA1-D1BA-B00206D3C120}"/>
              </a:ext>
            </a:extLst>
          </p:cNvPr>
          <p:cNvSpPr>
            <a:spLocks noGrp="1"/>
          </p:cNvSpPr>
          <p:nvPr>
            <p:ph type="title"/>
          </p:nvPr>
        </p:nvSpPr>
        <p:spPr>
          <a:xfrm>
            <a:off x="1042750" y="771672"/>
            <a:ext cx="9792375" cy="692727"/>
          </a:xfrm>
        </p:spPr>
        <p:txBody>
          <a:bodyPr>
            <a:normAutofit/>
          </a:bodyPr>
          <a:lstStyle/>
          <a:p>
            <a:pPr algn="ctr"/>
            <a:r>
              <a:rPr lang="tr-TR" sz="2800" b="1" dirty="0">
                <a:solidFill>
                  <a:srgbClr val="FF0000"/>
                </a:solidFill>
                <a:latin typeface="+mn-lt"/>
              </a:rPr>
              <a:t>YÖNETİM: </a:t>
            </a:r>
            <a:r>
              <a:rPr lang="tr-TR" sz="2800" b="1" dirty="0">
                <a:solidFill>
                  <a:srgbClr val="3333FF"/>
                </a:solidFill>
                <a:latin typeface="+mn-lt"/>
              </a:rPr>
              <a:t>Dekanlık/ Müdürlük</a:t>
            </a:r>
          </a:p>
        </p:txBody>
      </p:sp>
      <p:graphicFrame>
        <p:nvGraphicFramePr>
          <p:cNvPr id="8" name="Tablo 7">
            <a:extLst>
              <a:ext uri="{FF2B5EF4-FFF2-40B4-BE49-F238E27FC236}">
                <a16:creationId xmlns:a16="http://schemas.microsoft.com/office/drawing/2014/main" id="{6BA3D8F0-5AD3-8F74-A07F-E1B14505F03C}"/>
              </a:ext>
            </a:extLst>
          </p:cNvPr>
          <p:cNvGraphicFramePr>
            <a:graphicFrameLocks noGrp="1"/>
          </p:cNvGraphicFramePr>
          <p:nvPr>
            <p:extLst>
              <p:ext uri="{D42A27DB-BD31-4B8C-83A1-F6EECF244321}">
                <p14:modId xmlns:p14="http://schemas.microsoft.com/office/powerpoint/2010/main" val="2327784740"/>
              </p:ext>
            </p:extLst>
          </p:nvPr>
        </p:nvGraphicFramePr>
        <p:xfrm>
          <a:off x="361699" y="2087591"/>
          <a:ext cx="11516263" cy="2553350"/>
        </p:xfrm>
        <a:graphic>
          <a:graphicData uri="http://schemas.openxmlformats.org/drawingml/2006/table">
            <a:tbl>
              <a:tblPr firstRow="1" firstCol="1" bandRow="1">
                <a:tableStyleId>{5940675A-B579-460E-94D1-54222C63F5DA}</a:tableStyleId>
              </a:tblPr>
              <a:tblGrid>
                <a:gridCol w="5173079">
                  <a:extLst>
                    <a:ext uri="{9D8B030D-6E8A-4147-A177-3AD203B41FA5}">
                      <a16:colId xmlns:a16="http://schemas.microsoft.com/office/drawing/2014/main" val="3558825440"/>
                    </a:ext>
                  </a:extLst>
                </a:gridCol>
                <a:gridCol w="6343184">
                  <a:extLst>
                    <a:ext uri="{9D8B030D-6E8A-4147-A177-3AD203B41FA5}">
                      <a16:colId xmlns:a16="http://schemas.microsoft.com/office/drawing/2014/main" val="481897459"/>
                    </a:ext>
                  </a:extLst>
                </a:gridCol>
              </a:tblGrid>
              <a:tr h="504178">
                <a:tc>
                  <a:txBody>
                    <a:bodyPr/>
                    <a:lstStyle/>
                    <a:p>
                      <a:pPr marL="36000" algn="ctr" rtl="0">
                        <a:lnSpc>
                          <a:spcPct val="150000"/>
                        </a:lnSpc>
                        <a:spcAft>
                          <a:spcPts val="0"/>
                        </a:spcAft>
                      </a:pPr>
                      <a:r>
                        <a:rPr lang="tr-TR" sz="2000" b="1" dirty="0">
                          <a:solidFill>
                            <a:srgbClr val="3333FF"/>
                          </a:solidFill>
                          <a:effectLst/>
                          <a:latin typeface="+mn-lt"/>
                        </a:rPr>
                        <a:t>Birim Yöneticisi</a:t>
                      </a:r>
                      <a:endParaRPr lang="tr-TR" sz="2000" b="1" dirty="0">
                        <a:solidFill>
                          <a:srgbClr val="3333FF"/>
                        </a:solidFill>
                        <a:effectLst/>
                        <a:latin typeface="+mn-lt"/>
                        <a:ea typeface="Calibri" panose="020F0502020204030204" pitchFamily="34" charset="0"/>
                        <a:cs typeface="Calibri" panose="020F0502020204030204" pitchFamily="34" charset="0"/>
                      </a:endParaRPr>
                    </a:p>
                  </a:txBody>
                  <a:tcPr marL="0" marR="0" marT="0" marB="0" anchor="ctr"/>
                </a:tc>
                <a:tc>
                  <a:txBody>
                    <a:bodyPr/>
                    <a:lstStyle/>
                    <a:p>
                      <a:pPr marL="36000" marR="0" lvl="0" indent="0" algn="ctr" defTabSz="914400" rtl="0" eaLnBrk="1" fontAlgn="auto" latinLnBrk="0" hangingPunct="1">
                        <a:lnSpc>
                          <a:spcPct val="150000"/>
                        </a:lnSpc>
                        <a:spcBef>
                          <a:spcPts val="0"/>
                        </a:spcBef>
                        <a:spcAft>
                          <a:spcPts val="0"/>
                        </a:spcAft>
                        <a:buClrTx/>
                        <a:buSzTx/>
                        <a:buFontTx/>
                        <a:buNone/>
                        <a:tabLst/>
                        <a:defRPr/>
                      </a:pPr>
                      <a:r>
                        <a:rPr lang="tr-TR" sz="2000" b="1" dirty="0" err="1">
                          <a:solidFill>
                            <a:srgbClr val="3333FF"/>
                          </a:solidFill>
                          <a:effectLst/>
                          <a:latin typeface="+mn-lt"/>
                        </a:rPr>
                        <a:t>Ünvanı</a:t>
                      </a:r>
                      <a:r>
                        <a:rPr lang="tr-TR" sz="2000" b="1" dirty="0">
                          <a:solidFill>
                            <a:srgbClr val="3333FF"/>
                          </a:solidFill>
                          <a:effectLst/>
                          <a:latin typeface="+mn-lt"/>
                        </a:rPr>
                        <a:t> Adı Soyadı</a:t>
                      </a:r>
                    </a:p>
                  </a:txBody>
                  <a:tcPr marL="0" marR="0" marT="0" marB="0" anchor="ctr"/>
                </a:tc>
                <a:extLst>
                  <a:ext uri="{0D108BD9-81ED-4DB2-BD59-A6C34878D82A}">
                    <a16:rowId xmlns:a16="http://schemas.microsoft.com/office/drawing/2014/main" val="3501158544"/>
                  </a:ext>
                </a:extLst>
              </a:tr>
              <a:tr h="504178">
                <a:tc>
                  <a:txBody>
                    <a:bodyPr/>
                    <a:lstStyle/>
                    <a:p>
                      <a:pPr marL="36000" algn="l" rtl="0">
                        <a:lnSpc>
                          <a:spcPct val="100000"/>
                        </a:lnSpc>
                        <a:spcAft>
                          <a:spcPts val="0"/>
                        </a:spcAft>
                      </a:pPr>
                      <a:r>
                        <a:rPr lang="tr-TR" sz="1200" b="1" dirty="0">
                          <a:solidFill>
                            <a:srgbClr val="C00000"/>
                          </a:solidFill>
                          <a:effectLst/>
                          <a:latin typeface="+mn-lt"/>
                          <a:cs typeface="Times New Roman" panose="02020603050405020304" pitchFamily="18" charset="0"/>
                        </a:rPr>
                        <a:t>MÜDÜR</a:t>
                      </a:r>
                      <a:endParaRPr lang="tr-TR" sz="1200" b="1" dirty="0">
                        <a:solidFill>
                          <a:srgbClr val="C0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200" b="1" kern="1200" dirty="0">
                          <a:solidFill>
                            <a:schemeClr val="tx1"/>
                          </a:solidFill>
                          <a:effectLst/>
                          <a:latin typeface="+mn-lt"/>
                          <a:ea typeface="Calibri" panose="020F0502020204030204" pitchFamily="34" charset="0"/>
                          <a:cs typeface="Times New Roman" panose="02020603050405020304" pitchFamily="18" charset="0"/>
                        </a:rPr>
                        <a:t>DOÇ. DR. DÖNÜŞ GENÇER</a:t>
                      </a:r>
                    </a:p>
                  </a:txBody>
                  <a:tcPr marL="0" marR="0" marT="0" marB="0" anchor="ctr"/>
                </a:tc>
                <a:extLst>
                  <a:ext uri="{0D108BD9-81ED-4DB2-BD59-A6C34878D82A}">
                    <a16:rowId xmlns:a16="http://schemas.microsoft.com/office/drawing/2014/main" val="1395922710"/>
                  </a:ext>
                </a:extLst>
              </a:tr>
              <a:tr h="504178">
                <a:tc>
                  <a:txBody>
                    <a:bodyPr/>
                    <a:lstStyle/>
                    <a:p>
                      <a:pPr marL="36000" algn="l" rtl="0">
                        <a:lnSpc>
                          <a:spcPct val="100000"/>
                        </a:lnSpc>
                        <a:spcAft>
                          <a:spcPts val="0"/>
                        </a:spcAft>
                      </a:pPr>
                      <a:r>
                        <a:rPr lang="tr-TR" sz="1200" b="1" dirty="0">
                          <a:solidFill>
                            <a:srgbClr val="C00000"/>
                          </a:solidFill>
                          <a:effectLst/>
                          <a:latin typeface="+mn-lt"/>
                          <a:ea typeface="+mn-ea"/>
                          <a:cs typeface="Times New Roman" panose="02020603050405020304" pitchFamily="18" charset="0"/>
                        </a:rPr>
                        <a:t>MÜDÜR</a:t>
                      </a:r>
                      <a:r>
                        <a:rPr lang="tr-TR" sz="1200" b="1" baseline="0" dirty="0">
                          <a:solidFill>
                            <a:srgbClr val="C00000"/>
                          </a:solidFill>
                          <a:effectLst/>
                          <a:latin typeface="+mn-lt"/>
                          <a:ea typeface="+mn-ea"/>
                          <a:cs typeface="Times New Roman" panose="02020603050405020304" pitchFamily="18" charset="0"/>
                        </a:rPr>
                        <a:t> YARDIMCISI</a:t>
                      </a:r>
                      <a:endParaRPr lang="tr-TR" sz="1200" b="1" dirty="0">
                        <a:solidFill>
                          <a:srgbClr val="C0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0" indent="0" algn="ctr">
                        <a:lnSpc>
                          <a:spcPct val="100000"/>
                        </a:lnSpc>
                        <a:spcAft>
                          <a:spcPts val="0"/>
                        </a:spcAft>
                      </a:pPr>
                      <a:r>
                        <a:rPr lang="tr-TR" sz="1200" b="1" dirty="0">
                          <a:solidFill>
                            <a:schemeClr val="tx1"/>
                          </a:solidFill>
                          <a:effectLst/>
                          <a:latin typeface="+mn-lt"/>
                          <a:ea typeface="Calibri" panose="020F0502020204030204" pitchFamily="34" charset="0"/>
                          <a:cs typeface="Times New Roman" panose="02020603050405020304" pitchFamily="18" charset="0"/>
                        </a:rPr>
                        <a:t>ÖĞR.</a:t>
                      </a:r>
                      <a:r>
                        <a:rPr lang="tr-TR" sz="1200" b="1" baseline="0" dirty="0">
                          <a:solidFill>
                            <a:schemeClr val="tx1"/>
                          </a:solidFill>
                          <a:effectLst/>
                          <a:latin typeface="+mn-lt"/>
                          <a:ea typeface="Calibri" panose="020F0502020204030204" pitchFamily="34" charset="0"/>
                          <a:cs typeface="Times New Roman" panose="02020603050405020304" pitchFamily="18" charset="0"/>
                        </a:rPr>
                        <a:t> GÖR. LOKMAN ODABAŞ</a:t>
                      </a:r>
                      <a:endParaRPr lang="tr-TR" sz="1200" b="1"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036107159"/>
                  </a:ext>
                </a:extLst>
              </a:tr>
              <a:tr h="520408">
                <a:tc>
                  <a:txBody>
                    <a:bodyPr/>
                    <a:lstStyle/>
                    <a:p>
                      <a:pPr marL="36000" algn="l" rtl="0">
                        <a:lnSpc>
                          <a:spcPct val="100000"/>
                        </a:lnSpc>
                        <a:spcAft>
                          <a:spcPts val="0"/>
                        </a:spcAft>
                      </a:pPr>
                      <a:r>
                        <a:rPr lang="tr-TR" sz="1200" b="1" dirty="0">
                          <a:solidFill>
                            <a:srgbClr val="C00000"/>
                          </a:solidFill>
                          <a:effectLst/>
                          <a:latin typeface="+mn-lt"/>
                          <a:cs typeface="Times New Roman" panose="02020603050405020304" pitchFamily="18" charset="0"/>
                        </a:rPr>
                        <a:t>MÜDÜR YARDIMCISI</a:t>
                      </a:r>
                      <a:endParaRPr lang="tr-TR" sz="1200" b="1" dirty="0">
                        <a:solidFill>
                          <a:srgbClr val="C0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0" indent="0" algn="ctr">
                        <a:lnSpc>
                          <a:spcPct val="100000"/>
                        </a:lnSpc>
                        <a:spcAft>
                          <a:spcPts val="0"/>
                        </a:spcAft>
                      </a:pPr>
                      <a:r>
                        <a:rPr lang="tr-TR" sz="1200" b="1" dirty="0">
                          <a:solidFill>
                            <a:schemeClr val="tx1"/>
                          </a:solidFill>
                          <a:effectLst/>
                          <a:latin typeface="+mn-lt"/>
                          <a:ea typeface="Calibri" panose="020F0502020204030204" pitchFamily="34" charset="0"/>
                          <a:cs typeface="Times New Roman" panose="02020603050405020304" pitchFamily="18" charset="0"/>
                        </a:rPr>
                        <a:t>ÖĞR. GÖR. ÖMER UZUNTAŞ</a:t>
                      </a:r>
                    </a:p>
                  </a:txBody>
                  <a:tcPr marL="0" marR="0" marT="0" marB="0" anchor="ctr"/>
                </a:tc>
                <a:extLst>
                  <a:ext uri="{0D108BD9-81ED-4DB2-BD59-A6C34878D82A}">
                    <a16:rowId xmlns:a16="http://schemas.microsoft.com/office/drawing/2014/main" val="4209787686"/>
                  </a:ext>
                </a:extLst>
              </a:tr>
              <a:tr h="520408">
                <a:tc>
                  <a:txBody>
                    <a:bodyPr/>
                    <a:lstStyle/>
                    <a:p>
                      <a:pPr marL="36000" algn="l" rtl="0">
                        <a:lnSpc>
                          <a:spcPct val="100000"/>
                        </a:lnSpc>
                        <a:spcAft>
                          <a:spcPts val="0"/>
                        </a:spcAft>
                      </a:pPr>
                      <a:r>
                        <a:rPr lang="tr-TR" sz="1200" b="1" dirty="0">
                          <a:solidFill>
                            <a:srgbClr val="C00000"/>
                          </a:solidFill>
                          <a:effectLst/>
                          <a:latin typeface="+mn-lt"/>
                          <a:ea typeface="Calibri" panose="020F0502020204030204" pitchFamily="34" charset="0"/>
                          <a:cs typeface="Times New Roman" panose="02020603050405020304" pitchFamily="18" charset="0"/>
                        </a:rPr>
                        <a:t>YÜKSEKOKUL SEKRETERİ</a:t>
                      </a:r>
                    </a:p>
                  </a:txBody>
                  <a:tcPr marL="0" marR="0" marT="0" marB="0" anchor="ctr"/>
                </a:tc>
                <a:tc>
                  <a:txBody>
                    <a:bodyPr/>
                    <a:lstStyle/>
                    <a:p>
                      <a:pPr marL="0" indent="0" algn="ctr">
                        <a:lnSpc>
                          <a:spcPct val="100000"/>
                        </a:lnSpc>
                        <a:spcAft>
                          <a:spcPts val="0"/>
                        </a:spcAft>
                      </a:pPr>
                      <a:r>
                        <a:rPr lang="tr-TR" sz="1200" b="1" dirty="0">
                          <a:solidFill>
                            <a:schemeClr val="tx1"/>
                          </a:solidFill>
                          <a:effectLst/>
                          <a:latin typeface="+mn-lt"/>
                          <a:ea typeface="Calibri" panose="020F0502020204030204" pitchFamily="34" charset="0"/>
                          <a:cs typeface="Times New Roman" panose="02020603050405020304" pitchFamily="18" charset="0"/>
                        </a:rPr>
                        <a:t>MUSTAFA TÜRKMEN</a:t>
                      </a:r>
                    </a:p>
                  </a:txBody>
                  <a:tcPr marL="0" marR="0" marT="0" marB="0" anchor="ctr"/>
                </a:tc>
                <a:extLst>
                  <a:ext uri="{0D108BD9-81ED-4DB2-BD59-A6C34878D82A}">
                    <a16:rowId xmlns:a16="http://schemas.microsoft.com/office/drawing/2014/main" val="904508861"/>
                  </a:ext>
                </a:extLst>
              </a:tr>
            </a:tbl>
          </a:graphicData>
        </a:graphic>
      </p:graphicFrame>
      <p:sp>
        <p:nvSpPr>
          <p:cNvPr id="3" name="Veri Yer Tutucusu 2"/>
          <p:cNvSpPr>
            <a:spLocks noGrp="1"/>
          </p:cNvSpPr>
          <p:nvPr>
            <p:ph type="dt" sz="half" idx="10"/>
          </p:nvPr>
        </p:nvSpPr>
        <p:spPr/>
        <p:txBody>
          <a:bodyPr/>
          <a:lstStyle/>
          <a:p>
            <a:fld id="{A224D5C2-DC3A-45D9-A443-C8578C816423}" type="datetime1">
              <a:rPr lang="tr-TR" smtClean="0"/>
              <a:pPr/>
              <a:t>13.01.2026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4</a:t>
            </a:fld>
            <a:endParaRPr lang="tr-TR"/>
          </a:p>
        </p:txBody>
      </p:sp>
    </p:spTree>
    <p:extLst>
      <p:ext uri="{BB962C8B-B14F-4D97-AF65-F5344CB8AC3E}">
        <p14:creationId xmlns:p14="http://schemas.microsoft.com/office/powerpoint/2010/main" val="1376633798"/>
      </p:ext>
    </p:extLst>
  </p:cSld>
  <p:clrMapOvr>
    <a:masterClrMapping/>
  </p:clrMapOvr>
  <mc:AlternateContent xmlns:mc="http://schemas.openxmlformats.org/markup-compatibility/2006" xmlns:p14="http://schemas.microsoft.com/office/powerpoint/2010/main">
    <mc:Choice Requires="p14">
      <p:transition p14:dur="250">
        <p14:pan dir="u"/>
      </p:transition>
    </mc:Choice>
    <mc:Fallback xmlns="">
      <p:transition>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8964" y="770007"/>
            <a:ext cx="10595113" cy="579581"/>
          </a:xfrm>
        </p:spPr>
        <p:txBody>
          <a:bodyPr>
            <a:noAutofit/>
          </a:bodyPr>
          <a:lstStyle/>
          <a:p>
            <a:pPr algn="ctr">
              <a:lnSpc>
                <a:spcPct val="107000"/>
              </a:lnSpc>
              <a:spcAft>
                <a:spcPts val="0"/>
              </a:spcAft>
            </a:pPr>
            <a:r>
              <a:rPr lang="tr-TR" sz="3200" b="1" dirty="0">
                <a:solidFill>
                  <a:srgbClr val="0066FF"/>
                </a:solidFill>
              </a:rPr>
              <a:t>Kayıt Donduran Öğrenci Sayısı</a:t>
            </a:r>
            <a:endParaRPr lang="tr-TR" sz="3200" b="1" dirty="0">
              <a:solidFill>
                <a:srgbClr val="0066FF"/>
              </a:solidFill>
              <a:ea typeface="Calibri" panose="020F0502020204030204" pitchFamily="34" charset="0"/>
              <a:cs typeface="Times New Roman" panose="02020603050405020304" pitchFamily="18" charset="0"/>
            </a:endParaRPr>
          </a:p>
        </p:txBody>
      </p:sp>
      <p:sp>
        <p:nvSpPr>
          <p:cNvPr id="3" name="Veri Yer Tutucusu 2"/>
          <p:cNvSpPr>
            <a:spLocks noGrp="1"/>
          </p:cNvSpPr>
          <p:nvPr>
            <p:ph type="dt" sz="half" idx="10"/>
          </p:nvPr>
        </p:nvSpPr>
        <p:spPr/>
        <p:txBody>
          <a:bodyPr/>
          <a:lstStyle/>
          <a:p>
            <a:fld id="{8E468889-DDDD-45DC-9553-67B10B6C00B2}" type="datetime1">
              <a:rPr lang="tr-TR" smtClean="0"/>
              <a:pPr/>
              <a:t>13.01.2026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40</a:t>
            </a:fld>
            <a:endParaRPr lang="tr-TR"/>
          </a:p>
        </p:txBody>
      </p:sp>
      <p:sp>
        <p:nvSpPr>
          <p:cNvPr id="6" name="Metin kutusu 5"/>
          <p:cNvSpPr txBox="1"/>
          <p:nvPr/>
        </p:nvSpPr>
        <p:spPr>
          <a:xfrm>
            <a:off x="330956" y="5655366"/>
            <a:ext cx="6745705" cy="307777"/>
          </a:xfrm>
          <a:prstGeom prst="rect">
            <a:avLst/>
          </a:prstGeom>
          <a:noFill/>
        </p:spPr>
        <p:txBody>
          <a:bodyPr wrap="square" rtlCol="0">
            <a:spAutoFit/>
          </a:bodyPr>
          <a:lstStyle/>
          <a:p>
            <a:r>
              <a:rPr lang="tr-TR" sz="1400" b="1" i="1" dirty="0">
                <a:solidFill>
                  <a:srgbClr val="C00000"/>
                </a:solidFill>
              </a:rPr>
              <a:t>*Her Ana Bilim - Sanat Dalı/ Program için ayrı satır ekleyiniz. </a:t>
            </a:r>
          </a:p>
        </p:txBody>
      </p:sp>
      <p:graphicFrame>
        <p:nvGraphicFramePr>
          <p:cNvPr id="7" name="Tablo 6"/>
          <p:cNvGraphicFramePr>
            <a:graphicFrameLocks noGrp="1"/>
          </p:cNvGraphicFramePr>
          <p:nvPr>
            <p:extLst>
              <p:ext uri="{D42A27DB-BD31-4B8C-83A1-F6EECF244321}">
                <p14:modId xmlns:p14="http://schemas.microsoft.com/office/powerpoint/2010/main" val="2971310818"/>
              </p:ext>
            </p:extLst>
          </p:nvPr>
        </p:nvGraphicFramePr>
        <p:xfrm>
          <a:off x="477079" y="1987827"/>
          <a:ext cx="11459818" cy="2304426"/>
        </p:xfrm>
        <a:graphic>
          <a:graphicData uri="http://schemas.openxmlformats.org/drawingml/2006/table">
            <a:tbl>
              <a:tblPr>
                <a:tableStyleId>{BDBED569-4797-4DF1-A0F4-6AAB3CD982D8}</a:tableStyleId>
              </a:tblPr>
              <a:tblGrid>
                <a:gridCol w="3147850">
                  <a:extLst>
                    <a:ext uri="{9D8B030D-6E8A-4147-A177-3AD203B41FA5}">
                      <a16:colId xmlns:a16="http://schemas.microsoft.com/office/drawing/2014/main" val="168006902"/>
                    </a:ext>
                  </a:extLst>
                </a:gridCol>
                <a:gridCol w="4227994">
                  <a:extLst>
                    <a:ext uri="{9D8B030D-6E8A-4147-A177-3AD203B41FA5}">
                      <a16:colId xmlns:a16="http://schemas.microsoft.com/office/drawing/2014/main" val="226199300"/>
                    </a:ext>
                  </a:extLst>
                </a:gridCol>
                <a:gridCol w="2047131">
                  <a:extLst>
                    <a:ext uri="{9D8B030D-6E8A-4147-A177-3AD203B41FA5}">
                      <a16:colId xmlns:a16="http://schemas.microsoft.com/office/drawing/2014/main" val="2852383516"/>
                    </a:ext>
                  </a:extLst>
                </a:gridCol>
                <a:gridCol w="2036843">
                  <a:extLst>
                    <a:ext uri="{9D8B030D-6E8A-4147-A177-3AD203B41FA5}">
                      <a16:colId xmlns:a16="http://schemas.microsoft.com/office/drawing/2014/main" val="1320489265"/>
                    </a:ext>
                  </a:extLst>
                </a:gridCol>
              </a:tblGrid>
              <a:tr h="552173">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800" b="1" dirty="0">
                          <a:solidFill>
                            <a:srgbClr val="FF0000"/>
                          </a:solidFill>
                          <a:effectLst/>
                        </a:rPr>
                        <a:t>Bölüm Adı*</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3810" marR="3810" marT="381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800" b="1" dirty="0">
                          <a:solidFill>
                            <a:srgbClr val="FF0000"/>
                          </a:solidFill>
                          <a:effectLst/>
                        </a:rPr>
                        <a:t>Program Adı*</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800" b="1" dirty="0">
                          <a:solidFill>
                            <a:srgbClr val="FF0000"/>
                          </a:solidFill>
                          <a:effectLst/>
                        </a:rPr>
                        <a:t>2024 (Güz – Bahar)</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solidFill>
                            <a:srgbClr val="FF0000"/>
                          </a:solidFill>
                          <a:effectLst/>
                        </a:rPr>
                        <a:t>2025  (Güz – Bahar</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506202430"/>
                  </a:ext>
                </a:extLst>
              </a:tr>
              <a:tr h="488590">
                <a:tc rowSpan="2">
                  <a:txBody>
                    <a:bodyPr/>
                    <a:lstStyle/>
                    <a:p>
                      <a:pPr algn="l">
                        <a:lnSpc>
                          <a:spcPct val="107000"/>
                        </a:lnSpc>
                        <a:spcAft>
                          <a:spcPts val="0"/>
                        </a:spcAft>
                      </a:pPr>
                      <a:r>
                        <a:rPr lang="tr-TR" sz="1200" b="1" dirty="0">
                          <a:solidFill>
                            <a:srgbClr val="C00000"/>
                          </a:solidFill>
                          <a:effectLst/>
                          <a:latin typeface="+mn-lt"/>
                        </a:rPr>
                        <a:t> Mülkiyet</a:t>
                      </a:r>
                      <a:r>
                        <a:rPr lang="tr-TR" sz="1200" b="1" baseline="0" dirty="0">
                          <a:solidFill>
                            <a:srgbClr val="C00000"/>
                          </a:solidFill>
                          <a:effectLst/>
                          <a:latin typeface="+mn-lt"/>
                        </a:rPr>
                        <a:t> Koruma ve Güvenlik</a:t>
                      </a:r>
                    </a:p>
                  </a:txBody>
                  <a:tcPr marL="3810" marR="3810" marT="3810" marB="0" anchor="ctr"/>
                </a:tc>
                <a:tc>
                  <a:txBody>
                    <a:bodyPr/>
                    <a:lstStyle/>
                    <a:p>
                      <a:pPr algn="l">
                        <a:lnSpc>
                          <a:spcPct val="107000"/>
                        </a:lnSpc>
                        <a:spcAft>
                          <a:spcPts val="0"/>
                        </a:spcAft>
                      </a:pPr>
                      <a:r>
                        <a:rPr lang="tr-TR" sz="1200" b="1" dirty="0">
                          <a:solidFill>
                            <a:srgbClr val="0066FF"/>
                          </a:solidFill>
                          <a:effectLst/>
                          <a:latin typeface="+mn-lt"/>
                          <a:ea typeface="+mn-ea"/>
                          <a:cs typeface="+mn-cs"/>
                        </a:rPr>
                        <a:t>Sivil</a:t>
                      </a:r>
                      <a:r>
                        <a:rPr lang="tr-TR" sz="1200" b="1" baseline="0" dirty="0">
                          <a:solidFill>
                            <a:srgbClr val="0066FF"/>
                          </a:solidFill>
                          <a:effectLst/>
                          <a:latin typeface="+mn-lt"/>
                          <a:ea typeface="+mn-ea"/>
                          <a:cs typeface="+mn-cs"/>
                        </a:rPr>
                        <a:t> Savunma ve İtfaiyecilik</a:t>
                      </a:r>
                      <a:endParaRPr lang="tr-TR" sz="1200" b="1" dirty="0">
                        <a:solidFill>
                          <a:srgbClr val="0066FF"/>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800" b="1" dirty="0">
                          <a:solidFill>
                            <a:schemeClr val="tx1"/>
                          </a:solidFill>
                          <a:effectLst/>
                          <a:latin typeface="+mn-lt"/>
                        </a:rPr>
                        <a:t> 1/0</a:t>
                      </a:r>
                      <a:endParaRPr lang="tr-TR" sz="1800" b="1"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solidFill>
                            <a:schemeClr val="tx1"/>
                          </a:solidFill>
                          <a:effectLst/>
                          <a:latin typeface="+mn-lt"/>
                        </a:rPr>
                        <a:t> 3/0</a:t>
                      </a:r>
                      <a:endParaRPr lang="tr-TR" sz="1800" b="1"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078551698"/>
                  </a:ext>
                </a:extLst>
              </a:tr>
              <a:tr h="232195">
                <a:tc vMerge="1">
                  <a:txBody>
                    <a:bodyPr/>
                    <a:lstStyle/>
                    <a:p>
                      <a:endParaRPr dirty="0"/>
                    </a:p>
                  </a:txBody>
                  <a:tcPr marL="3810" marR="3810" marT="3810" marB="0" anchor="ctr"/>
                </a:tc>
                <a:tc>
                  <a:txBody>
                    <a:bodyPr/>
                    <a:lstStyle/>
                    <a:p>
                      <a:pPr algn="l">
                        <a:lnSpc>
                          <a:spcPct val="107000"/>
                        </a:lnSpc>
                        <a:spcAft>
                          <a:spcPts val="0"/>
                        </a:spcAft>
                      </a:pPr>
                      <a:r>
                        <a:rPr lang="tr-TR" sz="1200" b="1" dirty="0">
                          <a:solidFill>
                            <a:srgbClr val="0066FF"/>
                          </a:solidFill>
                          <a:effectLst/>
                          <a:latin typeface="+mn-lt"/>
                        </a:rPr>
                        <a:t>Acil Durum ve</a:t>
                      </a:r>
                      <a:r>
                        <a:rPr lang="tr-TR" sz="1200" b="1" baseline="0" dirty="0">
                          <a:solidFill>
                            <a:srgbClr val="0066FF"/>
                          </a:solidFill>
                          <a:effectLst/>
                          <a:latin typeface="+mn-lt"/>
                        </a:rPr>
                        <a:t> Afet Yönetimi</a:t>
                      </a:r>
                      <a:endParaRPr lang="tr-TR" sz="1200" b="1" dirty="0">
                        <a:solidFill>
                          <a:srgbClr val="0066FF"/>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800" b="1" dirty="0">
                          <a:solidFill>
                            <a:schemeClr val="tx1"/>
                          </a:solidFill>
                          <a:effectLst/>
                          <a:latin typeface="+mn-lt"/>
                        </a:rPr>
                        <a:t> 2/0</a:t>
                      </a:r>
                      <a:endParaRPr lang="tr-TR" sz="1800" b="1"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800" b="1" dirty="0">
                          <a:solidFill>
                            <a:schemeClr val="tx1"/>
                          </a:solidFill>
                          <a:effectLst/>
                          <a:latin typeface="+mn-lt"/>
                        </a:rPr>
                        <a:t>  0/0</a:t>
                      </a:r>
                      <a:endParaRPr lang="tr-TR" sz="1800" b="1"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87834321"/>
                  </a:ext>
                </a:extLst>
              </a:tr>
              <a:tr h="494593">
                <a:tc>
                  <a:txBody>
                    <a:bodyPr/>
                    <a:lstStyle/>
                    <a:p>
                      <a:pPr algn="l">
                        <a:lnSpc>
                          <a:spcPct val="107000"/>
                        </a:lnSpc>
                      </a:pPr>
                      <a:r>
                        <a:rPr lang="tr-TR" sz="1200" b="1" dirty="0">
                          <a:solidFill>
                            <a:srgbClr val="C00000"/>
                          </a:solidFill>
                          <a:effectLst/>
                          <a:latin typeface="+mn-lt"/>
                          <a:cs typeface="Times New Roman" panose="02020603050405020304" pitchFamily="18" charset="0"/>
                        </a:rPr>
                        <a:t>Hukuk Bölümü</a:t>
                      </a:r>
                    </a:p>
                  </a:txBody>
                  <a:tcPr marL="3810" marR="3810" marT="3810" marB="0" anchor="ctr"/>
                </a:tc>
                <a:tc>
                  <a:txBody>
                    <a:bodyPr/>
                    <a:lstStyle/>
                    <a:p>
                      <a:pPr algn="l">
                        <a:lnSpc>
                          <a:spcPct val="107000"/>
                        </a:lnSpc>
                        <a:spcAft>
                          <a:spcPts val="0"/>
                        </a:spcAft>
                      </a:pPr>
                      <a:r>
                        <a:rPr lang="tr-TR" sz="1200" b="1" dirty="0">
                          <a:solidFill>
                            <a:srgbClr val="0066FF"/>
                          </a:solidFill>
                          <a:effectLst/>
                          <a:latin typeface="+mn-lt"/>
                          <a:ea typeface="+mn-ea"/>
                          <a:cs typeface="+mn-cs"/>
                        </a:rPr>
                        <a:t>Mahkeme</a:t>
                      </a:r>
                      <a:r>
                        <a:rPr lang="tr-TR" sz="1200" b="1" baseline="0" dirty="0">
                          <a:solidFill>
                            <a:srgbClr val="0066FF"/>
                          </a:solidFill>
                          <a:effectLst/>
                          <a:latin typeface="+mn-lt"/>
                          <a:ea typeface="+mn-ea"/>
                          <a:cs typeface="+mn-cs"/>
                        </a:rPr>
                        <a:t> Büro Hizmetleri</a:t>
                      </a:r>
                      <a:endParaRPr lang="tr-TR" sz="1200" b="1" dirty="0">
                        <a:solidFill>
                          <a:srgbClr val="0066FF"/>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800" b="1" dirty="0">
                          <a:solidFill>
                            <a:schemeClr val="tx1"/>
                          </a:solidFill>
                          <a:effectLst/>
                          <a:latin typeface="+mn-lt"/>
                        </a:rPr>
                        <a:t> 0/0</a:t>
                      </a:r>
                      <a:endParaRPr lang="tr-TR" sz="1800" b="1"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solidFill>
                            <a:schemeClr val="tx1"/>
                          </a:solidFill>
                          <a:effectLst/>
                          <a:latin typeface="+mn-lt"/>
                        </a:rPr>
                        <a:t> 1/0</a:t>
                      </a:r>
                      <a:endParaRPr lang="tr-TR" sz="1800" b="1"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84100932"/>
                  </a:ext>
                </a:extLst>
              </a:tr>
              <a:tr h="488590">
                <a:tc>
                  <a:txBody>
                    <a:bodyPr/>
                    <a:lstStyle/>
                    <a:p>
                      <a:pPr algn="ctr">
                        <a:lnSpc>
                          <a:spcPct val="107000"/>
                        </a:lnSpc>
                        <a:spcAft>
                          <a:spcPts val="0"/>
                        </a:spcAft>
                      </a:pPr>
                      <a:r>
                        <a:rPr lang="tr-TR" sz="1200" b="1" dirty="0">
                          <a:solidFill>
                            <a:srgbClr val="FF0000"/>
                          </a:solidFill>
                          <a:effectLst/>
                          <a:latin typeface="+mn-lt"/>
                        </a:rPr>
                        <a:t> TOPLAM  </a:t>
                      </a:r>
                      <a:endParaRPr lang="tr-TR" sz="1200" b="1" dirty="0">
                        <a:solidFill>
                          <a:srgbClr val="FF0000"/>
                        </a:solidFill>
                        <a:effectLst/>
                        <a:latin typeface="+mn-lt"/>
                        <a:ea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200" b="1" dirty="0">
                          <a:solidFill>
                            <a:srgbClr val="FF0000"/>
                          </a:solidFill>
                          <a:effectLst/>
                          <a:latin typeface="+mn-lt"/>
                        </a:rPr>
                        <a:t> </a:t>
                      </a:r>
                      <a:endParaRPr lang="tr-TR" sz="12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800" b="1" dirty="0">
                          <a:solidFill>
                            <a:schemeClr val="tx1"/>
                          </a:solidFill>
                          <a:effectLst/>
                          <a:latin typeface="+mn-lt"/>
                        </a:rPr>
                        <a:t> 3/0</a:t>
                      </a:r>
                      <a:endParaRPr lang="tr-TR" sz="1800" b="1"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solidFill>
                            <a:schemeClr val="tx1"/>
                          </a:solidFill>
                          <a:effectLst/>
                          <a:latin typeface="+mn-lt"/>
                        </a:rPr>
                        <a:t> 4/0</a:t>
                      </a:r>
                      <a:endParaRPr lang="tr-TR" sz="1800" b="1"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307173796"/>
                  </a:ext>
                </a:extLst>
              </a:tr>
            </a:tbl>
          </a:graphicData>
        </a:graphic>
      </p:graphicFrame>
    </p:spTree>
    <p:extLst>
      <p:ext uri="{BB962C8B-B14F-4D97-AF65-F5344CB8AC3E}">
        <p14:creationId xmlns:p14="http://schemas.microsoft.com/office/powerpoint/2010/main" val="1978094985"/>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71060" y="745435"/>
            <a:ext cx="10333383" cy="610982"/>
          </a:xfrm>
        </p:spPr>
        <p:txBody>
          <a:bodyPr>
            <a:normAutofit/>
          </a:bodyPr>
          <a:lstStyle/>
          <a:p>
            <a:pPr algn="ctr"/>
            <a:r>
              <a:rPr lang="tr-TR" sz="3600" b="1" dirty="0">
                <a:solidFill>
                  <a:srgbClr val="FF0000"/>
                </a:solidFill>
              </a:rPr>
              <a:t>Program Dersleri Analizi</a:t>
            </a:r>
          </a:p>
        </p:txBody>
      </p:sp>
      <p:sp>
        <p:nvSpPr>
          <p:cNvPr id="3" name="Veri Yer Tutucusu 2"/>
          <p:cNvSpPr>
            <a:spLocks noGrp="1"/>
          </p:cNvSpPr>
          <p:nvPr>
            <p:ph type="dt" sz="half" idx="10"/>
          </p:nvPr>
        </p:nvSpPr>
        <p:spPr/>
        <p:txBody>
          <a:bodyPr/>
          <a:lstStyle/>
          <a:p>
            <a:fld id="{8E468889-DDDD-45DC-9553-67B10B6C00B2}" type="datetime1">
              <a:rPr lang="tr-TR" smtClean="0"/>
              <a:pPr/>
              <a:t>13.01.2026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41</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1720048010"/>
              </p:ext>
            </p:extLst>
          </p:nvPr>
        </p:nvGraphicFramePr>
        <p:xfrm>
          <a:off x="258415" y="1928194"/>
          <a:ext cx="11748054" cy="3856378"/>
        </p:xfrm>
        <a:graphic>
          <a:graphicData uri="http://schemas.openxmlformats.org/drawingml/2006/table">
            <a:tbl>
              <a:tblPr>
                <a:tableStyleId>{BDBED569-4797-4DF1-A0F4-6AAB3CD982D8}</a:tableStyleId>
              </a:tblPr>
              <a:tblGrid>
                <a:gridCol w="3785692">
                  <a:extLst>
                    <a:ext uri="{9D8B030D-6E8A-4147-A177-3AD203B41FA5}">
                      <a16:colId xmlns:a16="http://schemas.microsoft.com/office/drawing/2014/main" val="4192263304"/>
                    </a:ext>
                  </a:extLst>
                </a:gridCol>
                <a:gridCol w="782202">
                  <a:extLst>
                    <a:ext uri="{9D8B030D-6E8A-4147-A177-3AD203B41FA5}">
                      <a16:colId xmlns:a16="http://schemas.microsoft.com/office/drawing/2014/main" val="1948068890"/>
                    </a:ext>
                  </a:extLst>
                </a:gridCol>
                <a:gridCol w="828688">
                  <a:extLst>
                    <a:ext uri="{9D8B030D-6E8A-4147-A177-3AD203B41FA5}">
                      <a16:colId xmlns:a16="http://schemas.microsoft.com/office/drawing/2014/main" val="3114453413"/>
                    </a:ext>
                  </a:extLst>
                </a:gridCol>
                <a:gridCol w="384027">
                  <a:extLst>
                    <a:ext uri="{9D8B030D-6E8A-4147-A177-3AD203B41FA5}">
                      <a16:colId xmlns:a16="http://schemas.microsoft.com/office/drawing/2014/main" val="880637479"/>
                    </a:ext>
                  </a:extLst>
                </a:gridCol>
                <a:gridCol w="4128161">
                  <a:extLst>
                    <a:ext uri="{9D8B030D-6E8A-4147-A177-3AD203B41FA5}">
                      <a16:colId xmlns:a16="http://schemas.microsoft.com/office/drawing/2014/main" val="1652700958"/>
                    </a:ext>
                  </a:extLst>
                </a:gridCol>
                <a:gridCol w="1017511">
                  <a:extLst>
                    <a:ext uri="{9D8B030D-6E8A-4147-A177-3AD203B41FA5}">
                      <a16:colId xmlns:a16="http://schemas.microsoft.com/office/drawing/2014/main" val="415396313"/>
                    </a:ext>
                  </a:extLst>
                </a:gridCol>
                <a:gridCol w="821773">
                  <a:extLst>
                    <a:ext uri="{9D8B030D-6E8A-4147-A177-3AD203B41FA5}">
                      <a16:colId xmlns:a16="http://schemas.microsoft.com/office/drawing/2014/main" val="3816140166"/>
                    </a:ext>
                  </a:extLst>
                </a:gridCol>
              </a:tblGrid>
              <a:tr h="315720">
                <a:tc>
                  <a:txBody>
                    <a:bodyPr/>
                    <a:lstStyle/>
                    <a:p>
                      <a:pPr marL="36000" algn="r">
                        <a:lnSpc>
                          <a:spcPct val="100000"/>
                        </a:lnSpc>
                        <a:spcAft>
                          <a:spcPts val="0"/>
                        </a:spcAft>
                      </a:pPr>
                      <a:r>
                        <a:rPr lang="tr-TR" sz="20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rPr>
                        <a:t>Program Adı*</a:t>
                      </a:r>
                    </a:p>
                  </a:txBody>
                  <a:tcPr marL="3175" marR="3175" marT="3175" marB="0" anchor="ctr"/>
                </a:tc>
                <a:tc gridSpan="6">
                  <a:txBody>
                    <a:bodyPr/>
                    <a:lstStyle/>
                    <a:p>
                      <a:pPr marL="36000" algn="ctr">
                        <a:lnSpc>
                          <a:spcPct val="100000"/>
                        </a:lnSpc>
                        <a:spcAft>
                          <a:spcPts val="0"/>
                        </a:spcAft>
                      </a:pPr>
                      <a:r>
                        <a:rPr lang="tr-TR" sz="20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rPr>
                        <a:t>ACİL DURUM VE AFET YÖNETİMİ</a:t>
                      </a:r>
                    </a:p>
                  </a:txBody>
                  <a:tcPr marL="3175" marR="3175" marT="3175" marB="0" anchor="ctr"/>
                </a:tc>
                <a:tc hMerge="1">
                  <a:txBody>
                    <a:bodyPr/>
                    <a:lstStyle/>
                    <a:p>
                      <a:pPr marL="36000" algn="ctr">
                        <a:lnSpc>
                          <a:spcPct val="100000"/>
                        </a:lnSpc>
                        <a:spcAft>
                          <a:spcPts val="0"/>
                        </a:spcAft>
                      </a:pP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hMerge="1">
                  <a:txBody>
                    <a:bodyPr/>
                    <a:lstStyle/>
                    <a:p>
                      <a:pPr marL="36000" algn="ctr">
                        <a:lnSpc>
                          <a:spcPct val="100000"/>
                        </a:lnSpc>
                        <a:spcAft>
                          <a:spcPts val="0"/>
                        </a:spcAft>
                      </a:pP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hMerge="1">
                  <a:txBody>
                    <a:bodyPr/>
                    <a:lstStyle/>
                    <a:p>
                      <a:pPr marL="36000" algn="ctr">
                        <a:lnSpc>
                          <a:spcPct val="100000"/>
                        </a:lnSpc>
                        <a:spcAft>
                          <a:spcPts val="0"/>
                        </a:spcAft>
                      </a:pP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pPr marL="36000" algn="ctr">
                        <a:lnSpc>
                          <a:spcPct val="100000"/>
                        </a:lnSpc>
                        <a:spcAft>
                          <a:spcPts val="0"/>
                        </a:spcAft>
                      </a:pP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pPr marL="36000" algn="ctr">
                        <a:lnSpc>
                          <a:spcPct val="100000"/>
                        </a:lnSpc>
                        <a:spcAft>
                          <a:spcPts val="0"/>
                        </a:spcAft>
                      </a:pP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157438809"/>
                  </a:ext>
                </a:extLst>
              </a:tr>
              <a:tr h="315720">
                <a:tc>
                  <a:txBody>
                    <a:bodyPr/>
                    <a:lstStyle/>
                    <a:p>
                      <a:pPr marL="36000" algn="ctr">
                        <a:lnSpc>
                          <a:spcPct val="100000"/>
                        </a:lnSpc>
                        <a:spcAft>
                          <a:spcPts val="0"/>
                        </a:spcAft>
                      </a:pPr>
                      <a:r>
                        <a:rPr lang="tr-TR" sz="1200" b="1" dirty="0">
                          <a:solidFill>
                            <a:srgbClr val="FF0000"/>
                          </a:solidFill>
                          <a:effectLst/>
                          <a:latin typeface="+mn-lt"/>
                        </a:rPr>
                        <a:t>Ders Türü</a:t>
                      </a:r>
                      <a:endParaRPr lang="tr-TR" sz="1200" b="1" dirty="0">
                        <a:solidFill>
                          <a:srgbClr val="FF0000"/>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1200" b="1" dirty="0">
                          <a:solidFill>
                            <a:srgbClr val="FF0000"/>
                          </a:solidFill>
                          <a:effectLst/>
                          <a:latin typeface="+mn-lt"/>
                        </a:rPr>
                        <a:t>2024</a:t>
                      </a:r>
                      <a:endParaRPr lang="tr-TR" sz="1200" b="1" dirty="0">
                        <a:solidFill>
                          <a:srgbClr val="FF0000"/>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1200" b="1" dirty="0">
                          <a:solidFill>
                            <a:srgbClr val="FF0000"/>
                          </a:solidFill>
                          <a:effectLst/>
                          <a:latin typeface="+mn-lt"/>
                        </a:rPr>
                        <a:t>2025</a:t>
                      </a:r>
                      <a:endParaRPr lang="tr-TR" sz="1200" b="1" dirty="0">
                        <a:solidFill>
                          <a:srgbClr val="FF0000"/>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endParaRPr lang="tr-TR" sz="12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36000" algn="ctr">
                        <a:lnSpc>
                          <a:spcPct val="100000"/>
                        </a:lnSpc>
                        <a:spcAft>
                          <a:spcPts val="0"/>
                        </a:spcAft>
                      </a:pPr>
                      <a:r>
                        <a:rPr lang="tr-TR" sz="1200" b="1" dirty="0">
                          <a:solidFill>
                            <a:srgbClr val="FF0000"/>
                          </a:solidFill>
                          <a:effectLst/>
                          <a:latin typeface="+mn-lt"/>
                        </a:rPr>
                        <a:t>Ders Türü</a:t>
                      </a:r>
                      <a:endParaRPr lang="tr-TR" sz="1200" b="1" dirty="0">
                        <a:solidFill>
                          <a:srgbClr val="FF0000"/>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1200" b="1" dirty="0">
                          <a:solidFill>
                            <a:srgbClr val="FF0000"/>
                          </a:solidFill>
                          <a:effectLst/>
                          <a:latin typeface="+mn-lt"/>
                        </a:rPr>
                        <a:t>2024</a:t>
                      </a:r>
                      <a:endParaRPr lang="tr-TR" sz="1200" b="1" dirty="0">
                        <a:solidFill>
                          <a:srgbClr val="FF0000"/>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1200" b="1" dirty="0">
                          <a:solidFill>
                            <a:srgbClr val="FF0000"/>
                          </a:solidFill>
                          <a:effectLst/>
                          <a:latin typeface="+mn-lt"/>
                        </a:rPr>
                        <a:t>2025</a:t>
                      </a:r>
                      <a:endParaRPr lang="tr-TR" sz="1200" b="1" dirty="0">
                        <a:solidFill>
                          <a:srgbClr val="FF0000"/>
                        </a:solidFill>
                        <a:effectLst/>
                        <a:latin typeface="+mn-lt"/>
                        <a:ea typeface="Calibri" panose="020F0502020204030204" pitchFamily="34" charset="0"/>
                        <a:cs typeface="Times New Roman" panose="02020603050405020304" pitchFamily="18" charset="0"/>
                      </a:endParaRPr>
                    </a:p>
                  </a:txBody>
                  <a:tcPr marL="3175" marR="3175" marT="3175" marB="0" anchor="ctr"/>
                </a:tc>
                <a:extLst>
                  <a:ext uri="{0D108BD9-81ED-4DB2-BD59-A6C34878D82A}">
                    <a16:rowId xmlns:a16="http://schemas.microsoft.com/office/drawing/2014/main" val="533441610"/>
                  </a:ext>
                </a:extLst>
              </a:tr>
              <a:tr h="322027">
                <a:tc>
                  <a:txBody>
                    <a:bodyPr/>
                    <a:lstStyle/>
                    <a:p>
                      <a:pPr marL="72000">
                        <a:lnSpc>
                          <a:spcPct val="100000"/>
                        </a:lnSpc>
                        <a:spcAft>
                          <a:spcPts val="0"/>
                        </a:spcAft>
                      </a:pPr>
                      <a:r>
                        <a:rPr lang="tr-TR" sz="1200" b="1" dirty="0">
                          <a:effectLst/>
                          <a:latin typeface="+mn-lt"/>
                        </a:rPr>
                        <a:t>Zorunlu Ders Sayısı</a:t>
                      </a:r>
                      <a:endParaRPr lang="tr-TR" sz="1200" b="1" dirty="0">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1200" b="1" dirty="0">
                          <a:effectLst/>
                          <a:latin typeface="+mn-lt"/>
                        </a:rPr>
                        <a:t> 28</a:t>
                      </a:r>
                      <a:endParaRPr lang="tr-TR" sz="1200" b="1" dirty="0">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1200" b="1" dirty="0">
                          <a:effectLst/>
                          <a:latin typeface="+mn-lt"/>
                        </a:rPr>
                        <a:t>30 </a:t>
                      </a:r>
                      <a:endParaRPr lang="tr-TR" sz="1200" b="1" dirty="0">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1200" b="1" dirty="0">
                          <a:effectLst/>
                          <a:latin typeface="+mn-lt"/>
                        </a:rPr>
                        <a:t> </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72000">
                        <a:lnSpc>
                          <a:spcPct val="100000"/>
                        </a:lnSpc>
                        <a:spcAft>
                          <a:spcPts val="0"/>
                        </a:spcAft>
                      </a:pPr>
                      <a:r>
                        <a:rPr lang="tr-TR" sz="1200" b="1" dirty="0">
                          <a:effectLst/>
                          <a:latin typeface="+mn-lt"/>
                        </a:rPr>
                        <a:t>Alan İçi Ders Sayısı</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1200" b="1" dirty="0">
                          <a:effectLst/>
                          <a:latin typeface="+mn-lt"/>
                        </a:rPr>
                        <a:t> 33</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1200" b="1" dirty="0">
                          <a:effectLst/>
                          <a:latin typeface="+mn-lt"/>
                        </a:rPr>
                        <a:t>31</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128057080"/>
                  </a:ext>
                </a:extLst>
              </a:tr>
              <a:tr h="322027">
                <a:tc>
                  <a:txBody>
                    <a:bodyPr/>
                    <a:lstStyle/>
                    <a:p>
                      <a:pPr marL="72000">
                        <a:lnSpc>
                          <a:spcPct val="100000"/>
                        </a:lnSpc>
                        <a:spcAft>
                          <a:spcPts val="0"/>
                        </a:spcAft>
                      </a:pPr>
                      <a:r>
                        <a:rPr lang="tr-TR" sz="1200" b="1" dirty="0">
                          <a:effectLst/>
                          <a:latin typeface="+mn-lt"/>
                        </a:rPr>
                        <a:t>Seçmeli Ders Sayısı</a:t>
                      </a:r>
                      <a:endParaRPr lang="tr-TR" sz="1200" b="1" dirty="0">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1200" b="1" dirty="0">
                          <a:effectLst/>
                          <a:latin typeface="+mn-lt"/>
                        </a:rPr>
                        <a:t> 12</a:t>
                      </a:r>
                      <a:endParaRPr lang="tr-TR" sz="1200" b="1" dirty="0">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1200" b="1" dirty="0">
                          <a:effectLst/>
                          <a:latin typeface="+mn-lt"/>
                        </a:rPr>
                        <a:t>12 </a:t>
                      </a:r>
                      <a:endParaRPr lang="tr-TR" sz="1200" b="1" dirty="0">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1200" b="1" dirty="0">
                          <a:effectLst/>
                          <a:latin typeface="+mn-lt"/>
                        </a:rPr>
                        <a:t> </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72000">
                        <a:lnSpc>
                          <a:spcPct val="100000"/>
                        </a:lnSpc>
                        <a:spcAft>
                          <a:spcPts val="0"/>
                        </a:spcAft>
                      </a:pPr>
                      <a:r>
                        <a:rPr lang="tr-TR" sz="1200" b="1" dirty="0">
                          <a:effectLst/>
                          <a:latin typeface="+mn-lt"/>
                        </a:rPr>
                        <a:t>Alan Dışı Ders Sayısı</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1200" b="1" dirty="0">
                          <a:effectLst/>
                          <a:latin typeface="+mn-lt"/>
                          <a:ea typeface="Calibri" panose="020F0502020204030204" pitchFamily="34" charset="0"/>
                          <a:cs typeface="Times New Roman" panose="02020603050405020304" pitchFamily="18" charset="0"/>
                        </a:rPr>
                        <a:t>18</a:t>
                      </a:r>
                    </a:p>
                  </a:txBody>
                  <a:tcPr marL="0" marR="0" marT="0" marB="0" anchor="ctr"/>
                </a:tc>
                <a:tc>
                  <a:txBody>
                    <a:bodyPr/>
                    <a:lstStyle/>
                    <a:p>
                      <a:pPr marL="36000" algn="ctr">
                        <a:lnSpc>
                          <a:spcPct val="100000"/>
                        </a:lnSpc>
                        <a:spcAft>
                          <a:spcPts val="0"/>
                        </a:spcAft>
                      </a:pPr>
                      <a:r>
                        <a:rPr lang="tr-TR" sz="1200" b="1" dirty="0">
                          <a:effectLst/>
                          <a:latin typeface="+mn-lt"/>
                          <a:ea typeface="Calibri" panose="020F0502020204030204" pitchFamily="34" charset="0"/>
                          <a:cs typeface="Times New Roman" panose="02020603050405020304" pitchFamily="18" charset="0"/>
                        </a:rPr>
                        <a:t>16</a:t>
                      </a:r>
                    </a:p>
                  </a:txBody>
                  <a:tcPr marL="0" marR="0" marT="0" marB="0" anchor="ctr"/>
                </a:tc>
                <a:extLst>
                  <a:ext uri="{0D108BD9-81ED-4DB2-BD59-A6C34878D82A}">
                    <a16:rowId xmlns:a16="http://schemas.microsoft.com/office/drawing/2014/main" val="2150613030"/>
                  </a:ext>
                </a:extLst>
              </a:tr>
              <a:tr h="322027">
                <a:tc>
                  <a:txBody>
                    <a:bodyPr/>
                    <a:lstStyle/>
                    <a:p>
                      <a:pPr marL="36000" algn="r">
                        <a:lnSpc>
                          <a:spcPct val="100000"/>
                        </a:lnSpc>
                        <a:spcAft>
                          <a:spcPts val="0"/>
                        </a:spcAft>
                      </a:pPr>
                      <a:r>
                        <a:rPr lang="tr-TR" sz="1200" b="1" dirty="0">
                          <a:solidFill>
                            <a:srgbClr val="FF0000"/>
                          </a:solidFill>
                          <a:effectLst/>
                          <a:latin typeface="+mn-lt"/>
                        </a:rPr>
                        <a:t>Toplam</a:t>
                      </a:r>
                      <a:endParaRPr lang="tr-TR" sz="1200" b="1" dirty="0">
                        <a:solidFill>
                          <a:srgbClr val="FF0000"/>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1200" b="1" dirty="0">
                          <a:solidFill>
                            <a:srgbClr val="FF0000"/>
                          </a:solidFill>
                          <a:effectLst/>
                          <a:latin typeface="+mn-lt"/>
                        </a:rPr>
                        <a:t>40</a:t>
                      </a:r>
                      <a:endParaRPr lang="tr-TR" sz="1200" b="1" dirty="0">
                        <a:solidFill>
                          <a:srgbClr val="FF0000"/>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1200" b="1" dirty="0">
                          <a:solidFill>
                            <a:srgbClr val="FF0000"/>
                          </a:solidFill>
                          <a:effectLst/>
                          <a:latin typeface="+mn-lt"/>
                        </a:rPr>
                        <a:t> 42</a:t>
                      </a:r>
                      <a:endParaRPr lang="tr-TR" sz="1200" b="1" dirty="0">
                        <a:solidFill>
                          <a:srgbClr val="FF0000"/>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36000">
                        <a:lnSpc>
                          <a:spcPct val="100000"/>
                        </a:lnSpc>
                        <a:spcAft>
                          <a:spcPts val="0"/>
                        </a:spcAft>
                      </a:pPr>
                      <a:r>
                        <a:rPr lang="tr-TR" sz="1200" b="1" dirty="0">
                          <a:solidFill>
                            <a:srgbClr val="FF0000"/>
                          </a:solidFill>
                          <a:effectLst/>
                          <a:latin typeface="+mn-lt"/>
                        </a:rPr>
                        <a:t> </a:t>
                      </a:r>
                      <a:endParaRPr lang="tr-TR" sz="12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36000" algn="r">
                        <a:lnSpc>
                          <a:spcPct val="100000"/>
                        </a:lnSpc>
                        <a:spcAft>
                          <a:spcPts val="0"/>
                        </a:spcAft>
                      </a:pPr>
                      <a:r>
                        <a:rPr lang="tr-TR" sz="1200" b="1" dirty="0">
                          <a:solidFill>
                            <a:srgbClr val="FF0000"/>
                          </a:solidFill>
                          <a:effectLst/>
                          <a:latin typeface="+mn-lt"/>
                        </a:rPr>
                        <a:t>Toplam</a:t>
                      </a:r>
                      <a:endParaRPr lang="tr-TR" sz="12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1200" b="1" dirty="0">
                          <a:solidFill>
                            <a:srgbClr val="FF0000"/>
                          </a:solidFill>
                          <a:effectLst/>
                          <a:latin typeface="+mn-lt"/>
                          <a:ea typeface="Calibri" panose="020F0502020204030204" pitchFamily="34" charset="0"/>
                          <a:cs typeface="Times New Roman" panose="02020603050405020304" pitchFamily="18" charset="0"/>
                        </a:rPr>
                        <a:t>51</a:t>
                      </a:r>
                    </a:p>
                  </a:txBody>
                  <a:tcPr marL="0" marR="0" marT="0" marB="0" anchor="ctr"/>
                </a:tc>
                <a:tc>
                  <a:txBody>
                    <a:bodyPr/>
                    <a:lstStyle/>
                    <a:p>
                      <a:pPr marL="36000" algn="ctr">
                        <a:lnSpc>
                          <a:spcPct val="100000"/>
                        </a:lnSpc>
                        <a:spcAft>
                          <a:spcPts val="0"/>
                        </a:spcAft>
                      </a:pPr>
                      <a:r>
                        <a:rPr lang="tr-TR" sz="1200" b="1" dirty="0">
                          <a:solidFill>
                            <a:srgbClr val="FF0000"/>
                          </a:solidFill>
                          <a:effectLst/>
                          <a:latin typeface="+mn-lt"/>
                        </a:rPr>
                        <a:t> 47</a:t>
                      </a:r>
                      <a:endParaRPr lang="tr-TR" sz="12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793057154"/>
                  </a:ext>
                </a:extLst>
              </a:tr>
              <a:tr h="384388">
                <a:tc>
                  <a:txBody>
                    <a:bodyPr/>
                    <a:lstStyle/>
                    <a:p>
                      <a:pPr marL="72000">
                        <a:lnSpc>
                          <a:spcPct val="100000"/>
                        </a:lnSpc>
                        <a:spcAft>
                          <a:spcPts val="0"/>
                        </a:spcAft>
                      </a:pPr>
                      <a:r>
                        <a:rPr lang="tr-TR" sz="1200" b="1" dirty="0">
                          <a:effectLst/>
                          <a:latin typeface="+mn-lt"/>
                        </a:rPr>
                        <a:t>Zorunlu Ders Saati Toplamı</a:t>
                      </a:r>
                      <a:endParaRPr lang="tr-TR" sz="1200" b="1" dirty="0">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1200" b="1" dirty="0">
                          <a:effectLst/>
                          <a:latin typeface="+mn-lt"/>
                        </a:rPr>
                        <a:t>81</a:t>
                      </a:r>
                      <a:endParaRPr lang="tr-TR" sz="1200" b="1" dirty="0">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1200" b="1" dirty="0">
                          <a:effectLst/>
                          <a:latin typeface="+mn-lt"/>
                        </a:rPr>
                        <a:t>83 </a:t>
                      </a:r>
                      <a:endParaRPr lang="tr-TR" sz="1200" b="1" dirty="0">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1200" b="1" dirty="0">
                          <a:effectLst/>
                          <a:latin typeface="+mn-lt"/>
                        </a:rPr>
                        <a:t> </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72000">
                        <a:lnSpc>
                          <a:spcPct val="100000"/>
                        </a:lnSpc>
                        <a:spcAft>
                          <a:spcPts val="0"/>
                        </a:spcAft>
                      </a:pPr>
                      <a:r>
                        <a:rPr lang="tr-TR" sz="1200" b="1" dirty="0">
                          <a:effectLst/>
                          <a:latin typeface="+mn-lt"/>
                        </a:rPr>
                        <a:t>Alan İçi Ders Saati Toplamı</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1200" b="1" dirty="0">
                          <a:effectLst/>
                          <a:latin typeface="+mn-lt"/>
                        </a:rPr>
                        <a:t> 88</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1200" b="1" dirty="0">
                          <a:effectLst/>
                          <a:latin typeface="+mn-lt"/>
                          <a:ea typeface="Calibri" panose="020F0502020204030204" pitchFamily="34" charset="0"/>
                          <a:cs typeface="Times New Roman" panose="02020603050405020304" pitchFamily="18" charset="0"/>
                        </a:rPr>
                        <a:t>84</a:t>
                      </a:r>
                    </a:p>
                  </a:txBody>
                  <a:tcPr marL="0" marR="0" marT="0" marB="0" anchor="ctr"/>
                </a:tc>
                <a:extLst>
                  <a:ext uri="{0D108BD9-81ED-4DB2-BD59-A6C34878D82A}">
                    <a16:rowId xmlns:a16="http://schemas.microsoft.com/office/drawing/2014/main" val="3550467662"/>
                  </a:ext>
                </a:extLst>
              </a:tr>
              <a:tr h="315720">
                <a:tc>
                  <a:txBody>
                    <a:bodyPr/>
                    <a:lstStyle/>
                    <a:p>
                      <a:pPr marL="72000">
                        <a:lnSpc>
                          <a:spcPct val="100000"/>
                        </a:lnSpc>
                        <a:spcAft>
                          <a:spcPts val="0"/>
                        </a:spcAft>
                      </a:pPr>
                      <a:r>
                        <a:rPr lang="tr-TR" sz="1200" b="1" dirty="0">
                          <a:effectLst/>
                          <a:latin typeface="+mn-lt"/>
                        </a:rPr>
                        <a:t>Seçmeli Ders Saati Toplamı</a:t>
                      </a:r>
                      <a:endParaRPr lang="tr-TR" sz="1200" b="1" dirty="0">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1200" b="1" dirty="0">
                          <a:effectLst/>
                          <a:latin typeface="+mn-lt"/>
                          <a:ea typeface="Calibri" panose="020F0502020204030204" pitchFamily="34" charset="0"/>
                          <a:cs typeface="Times New Roman" panose="02020603050405020304" pitchFamily="18" charset="0"/>
                        </a:rPr>
                        <a:t>24</a:t>
                      </a:r>
                    </a:p>
                  </a:txBody>
                  <a:tcPr marL="3175" marR="3175" marT="3175" marB="0" anchor="ctr"/>
                </a:tc>
                <a:tc>
                  <a:txBody>
                    <a:bodyPr/>
                    <a:lstStyle/>
                    <a:p>
                      <a:pPr marL="72000" algn="ctr">
                        <a:lnSpc>
                          <a:spcPct val="100000"/>
                        </a:lnSpc>
                        <a:spcAft>
                          <a:spcPts val="0"/>
                        </a:spcAft>
                      </a:pPr>
                      <a:r>
                        <a:rPr lang="tr-TR" sz="1200" b="1" dirty="0">
                          <a:effectLst/>
                          <a:latin typeface="+mn-lt"/>
                        </a:rPr>
                        <a:t>24</a:t>
                      </a:r>
                      <a:endParaRPr lang="tr-TR" sz="1200" b="1" dirty="0">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1200" b="1" dirty="0">
                          <a:effectLst/>
                          <a:latin typeface="+mn-lt"/>
                        </a:rPr>
                        <a:t> </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72000">
                        <a:lnSpc>
                          <a:spcPct val="100000"/>
                        </a:lnSpc>
                        <a:spcAft>
                          <a:spcPts val="0"/>
                        </a:spcAft>
                      </a:pPr>
                      <a:r>
                        <a:rPr lang="tr-TR" sz="1200" b="1" dirty="0">
                          <a:effectLst/>
                          <a:latin typeface="+mn-lt"/>
                        </a:rPr>
                        <a:t>Alan Dışı Ders Saati Toplamı</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1200" b="1" dirty="0">
                          <a:effectLst/>
                          <a:latin typeface="+mn-lt"/>
                        </a:rPr>
                        <a:t> 34</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1200" b="1" dirty="0">
                          <a:effectLst/>
                          <a:latin typeface="+mn-lt"/>
                          <a:ea typeface="Calibri" panose="020F0502020204030204" pitchFamily="34" charset="0"/>
                          <a:cs typeface="Times New Roman" panose="02020603050405020304" pitchFamily="18" charset="0"/>
                        </a:rPr>
                        <a:t>33</a:t>
                      </a:r>
                    </a:p>
                  </a:txBody>
                  <a:tcPr marL="0" marR="0" marT="0" marB="0" anchor="ctr"/>
                </a:tc>
                <a:extLst>
                  <a:ext uri="{0D108BD9-81ED-4DB2-BD59-A6C34878D82A}">
                    <a16:rowId xmlns:a16="http://schemas.microsoft.com/office/drawing/2014/main" val="1779711070"/>
                  </a:ext>
                </a:extLst>
              </a:tr>
              <a:tr h="322027">
                <a:tc>
                  <a:txBody>
                    <a:bodyPr/>
                    <a:lstStyle/>
                    <a:p>
                      <a:pPr marL="36000" algn="r">
                        <a:lnSpc>
                          <a:spcPct val="100000"/>
                        </a:lnSpc>
                        <a:spcAft>
                          <a:spcPts val="0"/>
                        </a:spcAft>
                      </a:pPr>
                      <a:r>
                        <a:rPr lang="tr-TR" sz="1200" b="1" dirty="0">
                          <a:solidFill>
                            <a:srgbClr val="FF0000"/>
                          </a:solidFill>
                          <a:effectLst/>
                          <a:latin typeface="+mn-lt"/>
                        </a:rPr>
                        <a:t>Toplam</a:t>
                      </a:r>
                      <a:endParaRPr lang="tr-TR" sz="1200" b="1" dirty="0">
                        <a:solidFill>
                          <a:srgbClr val="FF0000"/>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1200" b="1" dirty="0">
                          <a:solidFill>
                            <a:srgbClr val="FF0000"/>
                          </a:solidFill>
                          <a:effectLst/>
                          <a:latin typeface="+mn-lt"/>
                        </a:rPr>
                        <a:t> 105</a:t>
                      </a:r>
                      <a:endParaRPr lang="tr-TR" sz="1200" b="1" dirty="0">
                        <a:solidFill>
                          <a:srgbClr val="FF0000"/>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1200" b="1" dirty="0">
                          <a:solidFill>
                            <a:srgbClr val="FF0000"/>
                          </a:solidFill>
                          <a:effectLst/>
                          <a:latin typeface="+mn-lt"/>
                        </a:rPr>
                        <a:t> 107</a:t>
                      </a:r>
                      <a:endParaRPr lang="tr-TR" sz="1200" b="1" dirty="0">
                        <a:solidFill>
                          <a:srgbClr val="FF0000"/>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36000">
                        <a:lnSpc>
                          <a:spcPct val="100000"/>
                        </a:lnSpc>
                        <a:spcAft>
                          <a:spcPts val="0"/>
                        </a:spcAft>
                      </a:pPr>
                      <a:r>
                        <a:rPr lang="tr-TR" sz="1200" b="1" dirty="0">
                          <a:solidFill>
                            <a:srgbClr val="FF0000"/>
                          </a:solidFill>
                          <a:effectLst/>
                          <a:latin typeface="+mn-lt"/>
                        </a:rPr>
                        <a:t> </a:t>
                      </a:r>
                      <a:endParaRPr lang="tr-TR" sz="12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36000" algn="r">
                        <a:lnSpc>
                          <a:spcPct val="100000"/>
                        </a:lnSpc>
                        <a:spcAft>
                          <a:spcPts val="0"/>
                        </a:spcAft>
                      </a:pPr>
                      <a:r>
                        <a:rPr lang="tr-TR" sz="1200" b="1" dirty="0">
                          <a:solidFill>
                            <a:srgbClr val="FF0000"/>
                          </a:solidFill>
                          <a:effectLst/>
                          <a:latin typeface="+mn-lt"/>
                        </a:rPr>
                        <a:t>Toplam</a:t>
                      </a:r>
                      <a:endParaRPr lang="tr-TR" sz="12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1200" b="1" dirty="0">
                          <a:effectLst/>
                          <a:latin typeface="+mn-lt"/>
                        </a:rPr>
                        <a:t> </a:t>
                      </a:r>
                      <a:r>
                        <a:rPr lang="tr-TR" sz="1200" b="1" dirty="0">
                          <a:solidFill>
                            <a:srgbClr val="FF0000"/>
                          </a:solidFill>
                          <a:effectLst/>
                          <a:latin typeface="+mn-lt"/>
                        </a:rPr>
                        <a:t>122</a:t>
                      </a:r>
                      <a:endParaRPr lang="tr-TR" sz="12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1200" b="1" dirty="0">
                          <a:effectLst/>
                          <a:latin typeface="+mn-lt"/>
                        </a:rPr>
                        <a:t> </a:t>
                      </a:r>
                      <a:r>
                        <a:rPr lang="tr-TR" sz="1200" b="1" dirty="0">
                          <a:solidFill>
                            <a:srgbClr val="FF0000"/>
                          </a:solidFill>
                          <a:effectLst/>
                          <a:latin typeface="+mn-lt"/>
                        </a:rPr>
                        <a:t>117</a:t>
                      </a:r>
                      <a:endParaRPr lang="tr-TR" sz="12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26573624"/>
                  </a:ext>
                </a:extLst>
              </a:tr>
              <a:tr h="506039">
                <a:tc>
                  <a:txBody>
                    <a:bodyPr/>
                    <a:lstStyle/>
                    <a:p>
                      <a:pPr marL="72000">
                        <a:lnSpc>
                          <a:spcPct val="100000"/>
                        </a:lnSpc>
                        <a:spcAft>
                          <a:spcPts val="0"/>
                        </a:spcAft>
                      </a:pPr>
                      <a:r>
                        <a:rPr lang="tr-TR" sz="1200" b="1" dirty="0">
                          <a:effectLst/>
                          <a:latin typeface="+mn-lt"/>
                        </a:rPr>
                        <a:t>Zorunlu Ders AKTS Toplamı</a:t>
                      </a:r>
                      <a:endParaRPr lang="tr-TR" sz="1200" b="1" dirty="0">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1200" b="1" dirty="0">
                          <a:effectLst/>
                          <a:latin typeface="+mn-lt"/>
                        </a:rPr>
                        <a:t> 84</a:t>
                      </a:r>
                      <a:endParaRPr lang="tr-TR" sz="1200" b="1" dirty="0">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1200" b="1" dirty="0">
                          <a:effectLst/>
                          <a:latin typeface="+mn-lt"/>
                        </a:rPr>
                        <a:t>84 </a:t>
                      </a:r>
                      <a:endParaRPr lang="tr-TR" sz="1200" b="1" dirty="0">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1200" b="1" dirty="0">
                          <a:effectLst/>
                          <a:latin typeface="+mn-lt"/>
                        </a:rPr>
                        <a:t> </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72000">
                        <a:lnSpc>
                          <a:spcPct val="100000"/>
                        </a:lnSpc>
                        <a:spcAft>
                          <a:spcPts val="0"/>
                        </a:spcAft>
                      </a:pPr>
                      <a:r>
                        <a:rPr lang="tr-TR" sz="1200" b="1" dirty="0">
                          <a:effectLst/>
                          <a:latin typeface="+mn-lt"/>
                        </a:rPr>
                        <a:t>Alan İçi Ders AKTS Toplamı</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1200" b="1" dirty="0">
                          <a:effectLst/>
                          <a:latin typeface="+mn-lt"/>
                        </a:rPr>
                        <a:t>106 </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1200" b="1" dirty="0">
                          <a:effectLst/>
                          <a:latin typeface="+mn-lt"/>
                          <a:ea typeface="Calibri" panose="020F0502020204030204" pitchFamily="34" charset="0"/>
                          <a:cs typeface="Times New Roman" panose="02020603050405020304" pitchFamily="18" charset="0"/>
                        </a:rPr>
                        <a:t>94</a:t>
                      </a:r>
                    </a:p>
                  </a:txBody>
                  <a:tcPr marL="0" marR="0" marT="0" marB="0" anchor="ctr"/>
                </a:tc>
                <a:extLst>
                  <a:ext uri="{0D108BD9-81ED-4DB2-BD59-A6C34878D82A}">
                    <a16:rowId xmlns:a16="http://schemas.microsoft.com/office/drawing/2014/main" val="1359806791"/>
                  </a:ext>
                </a:extLst>
              </a:tr>
              <a:tr h="408656">
                <a:tc>
                  <a:txBody>
                    <a:bodyPr/>
                    <a:lstStyle/>
                    <a:p>
                      <a:pPr marL="72000">
                        <a:lnSpc>
                          <a:spcPct val="100000"/>
                        </a:lnSpc>
                        <a:spcAft>
                          <a:spcPts val="0"/>
                        </a:spcAft>
                      </a:pPr>
                      <a:r>
                        <a:rPr lang="tr-TR" sz="1200" b="1">
                          <a:effectLst/>
                          <a:latin typeface="+mn-lt"/>
                        </a:rPr>
                        <a:t>Seçmeli Ders AKTS Toplamı</a:t>
                      </a:r>
                      <a:endParaRPr lang="tr-TR" sz="1200" b="1">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1200" b="1" dirty="0">
                          <a:effectLst/>
                          <a:latin typeface="+mn-lt"/>
                        </a:rPr>
                        <a:t> 36</a:t>
                      </a:r>
                      <a:endParaRPr lang="tr-TR" sz="1200" b="1" dirty="0">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1200" b="1" dirty="0">
                          <a:effectLst/>
                          <a:latin typeface="+mn-lt"/>
                        </a:rPr>
                        <a:t>36</a:t>
                      </a:r>
                      <a:endParaRPr lang="tr-TR" sz="1200" b="1" dirty="0">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1200" b="1" dirty="0">
                          <a:effectLst/>
                          <a:latin typeface="+mn-lt"/>
                        </a:rPr>
                        <a:t> </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72000">
                        <a:lnSpc>
                          <a:spcPct val="100000"/>
                        </a:lnSpc>
                        <a:spcAft>
                          <a:spcPts val="0"/>
                        </a:spcAft>
                      </a:pPr>
                      <a:r>
                        <a:rPr lang="tr-TR" sz="1200" b="1" dirty="0">
                          <a:effectLst/>
                          <a:latin typeface="+mn-lt"/>
                        </a:rPr>
                        <a:t>Alan Dışı Ders AKTS Toplamı</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1200" b="1" dirty="0">
                          <a:effectLst/>
                          <a:latin typeface="+mn-lt"/>
                          <a:ea typeface="Calibri" panose="020F0502020204030204" pitchFamily="34" charset="0"/>
                          <a:cs typeface="Times New Roman" panose="02020603050405020304" pitchFamily="18" charset="0"/>
                        </a:rPr>
                        <a:t>47</a:t>
                      </a:r>
                    </a:p>
                  </a:txBody>
                  <a:tcPr marL="0" marR="0" marT="0" marB="0" anchor="ctr"/>
                </a:tc>
                <a:tc>
                  <a:txBody>
                    <a:bodyPr/>
                    <a:lstStyle/>
                    <a:p>
                      <a:pPr marL="36000" algn="ctr">
                        <a:lnSpc>
                          <a:spcPct val="100000"/>
                        </a:lnSpc>
                        <a:spcAft>
                          <a:spcPts val="0"/>
                        </a:spcAft>
                      </a:pPr>
                      <a:r>
                        <a:rPr lang="tr-TR" sz="1200" b="1" dirty="0">
                          <a:effectLst/>
                          <a:latin typeface="+mn-lt"/>
                          <a:ea typeface="Calibri" panose="020F0502020204030204" pitchFamily="34" charset="0"/>
                          <a:cs typeface="Times New Roman" panose="02020603050405020304" pitchFamily="18" charset="0"/>
                        </a:rPr>
                        <a:t>44</a:t>
                      </a:r>
                    </a:p>
                  </a:txBody>
                  <a:tcPr marL="0" marR="0" marT="0" marB="0" anchor="ctr"/>
                </a:tc>
                <a:extLst>
                  <a:ext uri="{0D108BD9-81ED-4DB2-BD59-A6C34878D82A}">
                    <a16:rowId xmlns:a16="http://schemas.microsoft.com/office/drawing/2014/main" val="1462404473"/>
                  </a:ext>
                </a:extLst>
              </a:tr>
              <a:tr h="322027">
                <a:tc>
                  <a:txBody>
                    <a:bodyPr/>
                    <a:lstStyle/>
                    <a:p>
                      <a:pPr marL="36000" algn="r">
                        <a:lnSpc>
                          <a:spcPct val="100000"/>
                        </a:lnSpc>
                        <a:spcAft>
                          <a:spcPts val="0"/>
                        </a:spcAft>
                      </a:pPr>
                      <a:r>
                        <a:rPr lang="tr-TR" sz="1200" b="1" dirty="0">
                          <a:solidFill>
                            <a:srgbClr val="FF0000"/>
                          </a:solidFill>
                          <a:effectLst/>
                          <a:latin typeface="+mn-lt"/>
                        </a:rPr>
                        <a:t>Toplam</a:t>
                      </a:r>
                      <a:endParaRPr lang="tr-TR" sz="1200" b="1" dirty="0">
                        <a:solidFill>
                          <a:srgbClr val="FF0000"/>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1200" b="1" dirty="0">
                          <a:solidFill>
                            <a:srgbClr val="FF0000"/>
                          </a:solidFill>
                          <a:effectLst/>
                          <a:latin typeface="+mn-lt"/>
                        </a:rPr>
                        <a:t> 120</a:t>
                      </a:r>
                      <a:endParaRPr lang="tr-TR" sz="1200" b="1" dirty="0">
                        <a:solidFill>
                          <a:srgbClr val="FF0000"/>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1200" b="1" dirty="0">
                          <a:solidFill>
                            <a:srgbClr val="FF0000"/>
                          </a:solidFill>
                          <a:effectLst/>
                          <a:latin typeface="+mn-lt"/>
                        </a:rPr>
                        <a:t>120 </a:t>
                      </a:r>
                      <a:endParaRPr lang="tr-TR" sz="1200" b="1" dirty="0">
                        <a:solidFill>
                          <a:srgbClr val="FF0000"/>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36000">
                        <a:lnSpc>
                          <a:spcPct val="100000"/>
                        </a:lnSpc>
                        <a:spcAft>
                          <a:spcPts val="0"/>
                        </a:spcAft>
                      </a:pPr>
                      <a:r>
                        <a:rPr lang="tr-TR" sz="1200" b="1" dirty="0">
                          <a:solidFill>
                            <a:srgbClr val="FF0000"/>
                          </a:solidFill>
                          <a:effectLst/>
                          <a:latin typeface="+mn-lt"/>
                        </a:rPr>
                        <a:t> </a:t>
                      </a:r>
                      <a:endParaRPr lang="tr-TR" sz="12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36000" algn="r">
                        <a:lnSpc>
                          <a:spcPct val="100000"/>
                        </a:lnSpc>
                        <a:spcAft>
                          <a:spcPts val="0"/>
                        </a:spcAft>
                      </a:pPr>
                      <a:r>
                        <a:rPr lang="tr-TR" sz="1200" b="1" dirty="0">
                          <a:solidFill>
                            <a:srgbClr val="FF0000"/>
                          </a:solidFill>
                          <a:effectLst/>
                          <a:latin typeface="+mn-lt"/>
                        </a:rPr>
                        <a:t>Toplam</a:t>
                      </a:r>
                      <a:endParaRPr lang="tr-TR" sz="12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1200" b="1" dirty="0">
                          <a:solidFill>
                            <a:srgbClr val="FF0000"/>
                          </a:solidFill>
                          <a:effectLst/>
                          <a:latin typeface="+mn-lt"/>
                        </a:rPr>
                        <a:t>153</a:t>
                      </a:r>
                      <a:r>
                        <a:rPr lang="tr-TR" sz="1200" b="1" dirty="0">
                          <a:effectLst/>
                          <a:latin typeface="+mn-lt"/>
                        </a:rPr>
                        <a:t> </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1200" b="1" dirty="0">
                          <a:solidFill>
                            <a:srgbClr val="FF0000"/>
                          </a:solidFill>
                          <a:effectLst/>
                          <a:latin typeface="+mn-lt"/>
                          <a:ea typeface="Calibri" panose="020F0502020204030204" pitchFamily="34" charset="0"/>
                          <a:cs typeface="Times New Roman" panose="02020603050405020304" pitchFamily="18" charset="0"/>
                        </a:rPr>
                        <a:t>138</a:t>
                      </a:r>
                    </a:p>
                  </a:txBody>
                  <a:tcPr marL="0" marR="0" marT="0" marB="0" anchor="ctr"/>
                </a:tc>
                <a:extLst>
                  <a:ext uri="{0D108BD9-81ED-4DB2-BD59-A6C34878D82A}">
                    <a16:rowId xmlns:a16="http://schemas.microsoft.com/office/drawing/2014/main" val="4162394853"/>
                  </a:ext>
                </a:extLst>
              </a:tr>
            </a:tbl>
          </a:graphicData>
        </a:graphic>
      </p:graphicFrame>
      <p:sp>
        <p:nvSpPr>
          <p:cNvPr id="6" name="Metin kutusu 5"/>
          <p:cNvSpPr txBox="1"/>
          <p:nvPr/>
        </p:nvSpPr>
        <p:spPr>
          <a:xfrm>
            <a:off x="861060" y="5884023"/>
            <a:ext cx="7002780" cy="369332"/>
          </a:xfrm>
          <a:prstGeom prst="rect">
            <a:avLst/>
          </a:prstGeom>
          <a:noFill/>
        </p:spPr>
        <p:txBody>
          <a:bodyPr wrap="square" rtlCol="0">
            <a:spAutoFit/>
          </a:bodyPr>
          <a:lstStyle/>
          <a:p>
            <a:r>
              <a:rPr lang="tr-TR" b="1" i="1" dirty="0">
                <a:solidFill>
                  <a:srgbClr val="C00000"/>
                </a:solidFill>
              </a:rPr>
              <a:t>* Her bir Program için ayrı ayrı tablo hazırlayınız. </a:t>
            </a:r>
          </a:p>
        </p:txBody>
      </p:sp>
    </p:spTree>
    <p:extLst>
      <p:ext uri="{BB962C8B-B14F-4D97-AF65-F5344CB8AC3E}">
        <p14:creationId xmlns:p14="http://schemas.microsoft.com/office/powerpoint/2010/main" val="1687873566"/>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71060" y="745434"/>
            <a:ext cx="10333383" cy="755375"/>
          </a:xfrm>
        </p:spPr>
        <p:txBody>
          <a:bodyPr>
            <a:normAutofit/>
          </a:bodyPr>
          <a:lstStyle/>
          <a:p>
            <a:pPr algn="ctr"/>
            <a:r>
              <a:rPr lang="tr-TR" sz="3600" b="1" dirty="0">
                <a:solidFill>
                  <a:srgbClr val="FF0000"/>
                </a:solidFill>
              </a:rPr>
              <a:t>Program Dersleri Analizi</a:t>
            </a:r>
          </a:p>
        </p:txBody>
      </p:sp>
      <p:sp>
        <p:nvSpPr>
          <p:cNvPr id="3" name="Veri Yer Tutucusu 2"/>
          <p:cNvSpPr>
            <a:spLocks noGrp="1"/>
          </p:cNvSpPr>
          <p:nvPr>
            <p:ph type="dt" sz="half" idx="10"/>
          </p:nvPr>
        </p:nvSpPr>
        <p:spPr/>
        <p:txBody>
          <a:bodyPr/>
          <a:lstStyle/>
          <a:p>
            <a:fld id="{8E468889-DDDD-45DC-9553-67B10B6C00B2}" type="datetime1">
              <a:rPr lang="tr-TR" smtClean="0"/>
              <a:pPr/>
              <a:t>13.01.2026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42</a:t>
            </a:fld>
            <a:endParaRPr lang="tr-TR"/>
          </a:p>
        </p:txBody>
      </p:sp>
      <p:sp>
        <p:nvSpPr>
          <p:cNvPr id="6" name="Metin kutusu 5"/>
          <p:cNvSpPr txBox="1"/>
          <p:nvPr/>
        </p:nvSpPr>
        <p:spPr>
          <a:xfrm>
            <a:off x="861060" y="5884023"/>
            <a:ext cx="7002780" cy="369332"/>
          </a:xfrm>
          <a:prstGeom prst="rect">
            <a:avLst/>
          </a:prstGeom>
          <a:noFill/>
        </p:spPr>
        <p:txBody>
          <a:bodyPr wrap="square" rtlCol="0">
            <a:spAutoFit/>
          </a:bodyPr>
          <a:lstStyle/>
          <a:p>
            <a:r>
              <a:rPr lang="tr-TR" b="1" i="1" dirty="0">
                <a:solidFill>
                  <a:srgbClr val="C00000"/>
                </a:solidFill>
              </a:rPr>
              <a:t>* Her bir Program için ayrı ayrı tablo hazırlayınız. </a:t>
            </a:r>
          </a:p>
        </p:txBody>
      </p:sp>
      <p:graphicFrame>
        <p:nvGraphicFramePr>
          <p:cNvPr id="7" name="Tablo 6"/>
          <p:cNvGraphicFramePr>
            <a:graphicFrameLocks noGrp="1"/>
          </p:cNvGraphicFramePr>
          <p:nvPr>
            <p:extLst>
              <p:ext uri="{D42A27DB-BD31-4B8C-83A1-F6EECF244321}">
                <p14:modId xmlns:p14="http://schemas.microsoft.com/office/powerpoint/2010/main" val="1449983203"/>
              </p:ext>
            </p:extLst>
          </p:nvPr>
        </p:nvGraphicFramePr>
        <p:xfrm>
          <a:off x="447261" y="2057399"/>
          <a:ext cx="11380305" cy="3518450"/>
        </p:xfrm>
        <a:graphic>
          <a:graphicData uri="http://schemas.openxmlformats.org/drawingml/2006/table">
            <a:tbl>
              <a:tblPr>
                <a:tableStyleId>{BDBED569-4797-4DF1-A0F4-6AAB3CD982D8}</a:tableStyleId>
              </a:tblPr>
              <a:tblGrid>
                <a:gridCol w="3640588">
                  <a:extLst>
                    <a:ext uri="{9D8B030D-6E8A-4147-A177-3AD203B41FA5}">
                      <a16:colId xmlns:a16="http://schemas.microsoft.com/office/drawing/2014/main" val="3509721963"/>
                    </a:ext>
                  </a:extLst>
                </a:gridCol>
                <a:gridCol w="752680">
                  <a:extLst>
                    <a:ext uri="{9D8B030D-6E8A-4147-A177-3AD203B41FA5}">
                      <a16:colId xmlns:a16="http://schemas.microsoft.com/office/drawing/2014/main" val="1500573551"/>
                    </a:ext>
                  </a:extLst>
                </a:gridCol>
                <a:gridCol w="982444">
                  <a:extLst>
                    <a:ext uri="{9D8B030D-6E8A-4147-A177-3AD203B41FA5}">
                      <a16:colId xmlns:a16="http://schemas.microsoft.com/office/drawing/2014/main" val="688872774"/>
                    </a:ext>
                  </a:extLst>
                </a:gridCol>
                <a:gridCol w="504096">
                  <a:extLst>
                    <a:ext uri="{9D8B030D-6E8A-4147-A177-3AD203B41FA5}">
                      <a16:colId xmlns:a16="http://schemas.microsoft.com/office/drawing/2014/main" val="1262301153"/>
                    </a:ext>
                  </a:extLst>
                </a:gridCol>
                <a:gridCol w="3567302">
                  <a:extLst>
                    <a:ext uri="{9D8B030D-6E8A-4147-A177-3AD203B41FA5}">
                      <a16:colId xmlns:a16="http://schemas.microsoft.com/office/drawing/2014/main" val="3773366433"/>
                    </a:ext>
                  </a:extLst>
                </a:gridCol>
                <a:gridCol w="1180515">
                  <a:extLst>
                    <a:ext uri="{9D8B030D-6E8A-4147-A177-3AD203B41FA5}">
                      <a16:colId xmlns:a16="http://schemas.microsoft.com/office/drawing/2014/main" val="2224511047"/>
                    </a:ext>
                  </a:extLst>
                </a:gridCol>
                <a:gridCol w="752680">
                  <a:extLst>
                    <a:ext uri="{9D8B030D-6E8A-4147-A177-3AD203B41FA5}">
                      <a16:colId xmlns:a16="http://schemas.microsoft.com/office/drawing/2014/main" val="3236638802"/>
                    </a:ext>
                  </a:extLst>
                </a:gridCol>
              </a:tblGrid>
              <a:tr h="324966">
                <a:tc>
                  <a:txBody>
                    <a:bodyPr/>
                    <a:lstStyle/>
                    <a:p>
                      <a:pPr marL="72000" algn="r">
                        <a:lnSpc>
                          <a:spcPct val="107000"/>
                        </a:lnSpc>
                        <a:spcAft>
                          <a:spcPts val="0"/>
                        </a:spcAft>
                      </a:pPr>
                      <a:r>
                        <a:rPr lang="tr-TR" sz="2000" b="1" dirty="0">
                          <a:solidFill>
                            <a:srgbClr val="3333FF"/>
                          </a:solidFill>
                          <a:effectLst/>
                        </a:rPr>
                        <a:t>Program Adı*</a:t>
                      </a:r>
                      <a:endParaRPr lang="tr-TR" sz="20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gridSpan="6">
                  <a:txBody>
                    <a:bodyPr/>
                    <a:lstStyle/>
                    <a:p>
                      <a:pPr marL="72000" algn="ctr">
                        <a:lnSpc>
                          <a:spcPct val="107000"/>
                        </a:lnSpc>
                        <a:spcAft>
                          <a:spcPts val="0"/>
                        </a:spcAft>
                      </a:pPr>
                      <a:r>
                        <a:rPr lang="tr-TR" sz="2000" b="1" dirty="0">
                          <a:solidFill>
                            <a:srgbClr val="3333FF"/>
                          </a:solidFill>
                          <a:effectLst/>
                        </a:rPr>
                        <a:t>SİVİL SAVUNMA VE İTFAİYECİLİK </a:t>
                      </a:r>
                      <a:endParaRPr lang="tr-TR" sz="20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274294953"/>
                  </a:ext>
                </a:extLst>
              </a:tr>
              <a:tr h="292757">
                <a:tc>
                  <a:txBody>
                    <a:bodyPr/>
                    <a:lstStyle/>
                    <a:p>
                      <a:pPr marL="72000" algn="ctr">
                        <a:lnSpc>
                          <a:spcPct val="107000"/>
                        </a:lnSpc>
                        <a:spcAft>
                          <a:spcPts val="0"/>
                        </a:spcAft>
                      </a:pPr>
                      <a:r>
                        <a:rPr lang="tr-TR" sz="1200" b="1" dirty="0">
                          <a:solidFill>
                            <a:srgbClr val="FF0000"/>
                          </a:solidFill>
                          <a:effectLst/>
                          <a:latin typeface="+mn-lt"/>
                        </a:rPr>
                        <a:t>Ders Türü</a:t>
                      </a:r>
                      <a:endParaRPr lang="tr-TR" sz="1200" b="1" dirty="0">
                        <a:solidFill>
                          <a:srgbClr val="FF0000"/>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200" b="1" dirty="0">
                          <a:solidFill>
                            <a:srgbClr val="FF0000"/>
                          </a:solidFill>
                          <a:effectLst/>
                          <a:latin typeface="+mn-lt"/>
                        </a:rPr>
                        <a:t>2024</a:t>
                      </a:r>
                      <a:endParaRPr lang="tr-TR" sz="1200" b="1" dirty="0">
                        <a:solidFill>
                          <a:srgbClr val="FF0000"/>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200" b="1" dirty="0">
                          <a:solidFill>
                            <a:srgbClr val="FF0000"/>
                          </a:solidFill>
                          <a:effectLst/>
                          <a:latin typeface="+mn-lt"/>
                        </a:rPr>
                        <a:t>2025</a:t>
                      </a:r>
                      <a:endParaRPr lang="tr-TR" sz="1200" b="1" dirty="0">
                        <a:solidFill>
                          <a:srgbClr val="FF0000"/>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200" b="1" dirty="0">
                          <a:solidFill>
                            <a:srgbClr val="FF0000"/>
                          </a:solidFill>
                          <a:effectLst/>
                          <a:highlight>
                            <a:srgbClr val="0000FF"/>
                          </a:highlight>
                          <a:latin typeface="+mn-lt"/>
                        </a:rPr>
                        <a:t> </a:t>
                      </a:r>
                      <a:endParaRPr lang="tr-TR" sz="1200" b="1" dirty="0">
                        <a:solidFill>
                          <a:srgbClr val="FF0000"/>
                        </a:solidFill>
                        <a:effectLst/>
                        <a:highlight>
                          <a:srgbClr val="0000FF"/>
                        </a:highlight>
                        <a:latin typeface="+mn-lt"/>
                        <a:ea typeface="Calibri" panose="020F0502020204030204" pitchFamily="34" charset="0"/>
                        <a:cs typeface="Times New Roman" panose="02020603050405020304" pitchFamily="18" charset="0"/>
                      </a:endParaRPr>
                    </a:p>
                  </a:txBody>
                  <a:tcPr marL="0" marR="0" marT="0" marB="0"/>
                </a:tc>
                <a:tc>
                  <a:txBody>
                    <a:bodyPr/>
                    <a:lstStyle/>
                    <a:p>
                      <a:pPr marL="72000" algn="ctr">
                        <a:lnSpc>
                          <a:spcPct val="107000"/>
                        </a:lnSpc>
                        <a:spcAft>
                          <a:spcPts val="0"/>
                        </a:spcAft>
                      </a:pPr>
                      <a:r>
                        <a:rPr lang="tr-TR" sz="1200" b="1" dirty="0">
                          <a:solidFill>
                            <a:srgbClr val="FF0000"/>
                          </a:solidFill>
                          <a:effectLst/>
                          <a:latin typeface="+mn-lt"/>
                        </a:rPr>
                        <a:t>Ders Türü</a:t>
                      </a:r>
                      <a:endParaRPr lang="tr-TR" sz="12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200" b="1" dirty="0">
                          <a:solidFill>
                            <a:srgbClr val="FF0000"/>
                          </a:solidFill>
                          <a:effectLst/>
                          <a:latin typeface="+mn-lt"/>
                        </a:rPr>
                        <a:t>2024</a:t>
                      </a:r>
                      <a:endParaRPr lang="tr-TR" sz="12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200" b="1" dirty="0">
                          <a:solidFill>
                            <a:srgbClr val="FF0000"/>
                          </a:solidFill>
                          <a:effectLst/>
                          <a:latin typeface="+mn-lt"/>
                        </a:rPr>
                        <a:t>2025</a:t>
                      </a:r>
                      <a:endParaRPr lang="tr-TR" sz="12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40173156"/>
                  </a:ext>
                </a:extLst>
              </a:tr>
              <a:tr h="322303">
                <a:tc>
                  <a:txBody>
                    <a:bodyPr/>
                    <a:lstStyle/>
                    <a:p>
                      <a:pPr marL="72000">
                        <a:lnSpc>
                          <a:spcPct val="107000"/>
                        </a:lnSpc>
                        <a:spcAft>
                          <a:spcPts val="0"/>
                        </a:spcAft>
                      </a:pPr>
                      <a:r>
                        <a:rPr lang="tr-TR" sz="1200" b="1" dirty="0">
                          <a:effectLst/>
                          <a:latin typeface="+mn-lt"/>
                        </a:rPr>
                        <a:t>Zorunlu Ders Sayısı</a:t>
                      </a:r>
                      <a:endParaRPr lang="tr-TR" sz="1200" b="1" dirty="0">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200" b="1" dirty="0">
                          <a:effectLst/>
                          <a:latin typeface="+mn-lt"/>
                        </a:rPr>
                        <a:t>28 </a:t>
                      </a:r>
                      <a:endParaRPr lang="tr-TR" sz="1200" b="1" dirty="0">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200" b="1" dirty="0">
                          <a:effectLst/>
                          <a:latin typeface="+mn-lt"/>
                        </a:rPr>
                        <a:t>28</a:t>
                      </a:r>
                      <a:endParaRPr lang="tr-TR" sz="1200" b="1" dirty="0">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7000"/>
                        </a:lnSpc>
                        <a:spcAft>
                          <a:spcPts val="0"/>
                        </a:spcAft>
                      </a:pPr>
                      <a:r>
                        <a:rPr lang="tr-TR" sz="1200" b="1" dirty="0">
                          <a:effectLst/>
                          <a:highlight>
                            <a:srgbClr val="0000FF"/>
                          </a:highlight>
                          <a:latin typeface="+mn-lt"/>
                        </a:rPr>
                        <a:t> </a:t>
                      </a:r>
                      <a:endParaRPr lang="tr-TR" sz="1200" b="1" dirty="0">
                        <a:effectLst/>
                        <a:highlight>
                          <a:srgbClr val="0000FF"/>
                        </a:highlight>
                        <a:latin typeface="+mn-lt"/>
                        <a:ea typeface="Calibri" panose="020F0502020204030204" pitchFamily="34" charset="0"/>
                        <a:cs typeface="Times New Roman" panose="02020603050405020304" pitchFamily="18" charset="0"/>
                      </a:endParaRPr>
                    </a:p>
                  </a:txBody>
                  <a:tcPr marL="0" marR="0" marT="0" marB="0"/>
                </a:tc>
                <a:tc>
                  <a:txBody>
                    <a:bodyPr/>
                    <a:lstStyle/>
                    <a:p>
                      <a:pPr marL="72000">
                        <a:lnSpc>
                          <a:spcPct val="107000"/>
                        </a:lnSpc>
                        <a:spcAft>
                          <a:spcPts val="0"/>
                        </a:spcAft>
                      </a:pPr>
                      <a:r>
                        <a:rPr lang="tr-TR" sz="1200" b="1" dirty="0">
                          <a:effectLst/>
                          <a:latin typeface="+mn-lt"/>
                        </a:rPr>
                        <a:t>Alan İçi Ders Sayısı</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200" b="1" dirty="0">
                          <a:effectLst/>
                          <a:latin typeface="+mn-lt"/>
                        </a:rPr>
                        <a:t>31</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200" b="1" dirty="0">
                          <a:effectLst/>
                          <a:latin typeface="+mn-lt"/>
                          <a:ea typeface="Calibri" panose="020F0502020204030204" pitchFamily="34" charset="0"/>
                          <a:cs typeface="Times New Roman" panose="02020603050405020304" pitchFamily="18" charset="0"/>
                        </a:rPr>
                        <a:t>31</a:t>
                      </a:r>
                    </a:p>
                  </a:txBody>
                  <a:tcPr marL="0" marR="0" marT="0" marB="0" anchor="ctr"/>
                </a:tc>
                <a:extLst>
                  <a:ext uri="{0D108BD9-81ED-4DB2-BD59-A6C34878D82A}">
                    <a16:rowId xmlns:a16="http://schemas.microsoft.com/office/drawing/2014/main" val="3419424510"/>
                  </a:ext>
                </a:extLst>
              </a:tr>
              <a:tr h="322303">
                <a:tc>
                  <a:txBody>
                    <a:bodyPr/>
                    <a:lstStyle/>
                    <a:p>
                      <a:pPr marL="72000">
                        <a:lnSpc>
                          <a:spcPct val="107000"/>
                        </a:lnSpc>
                        <a:spcAft>
                          <a:spcPts val="0"/>
                        </a:spcAft>
                      </a:pPr>
                      <a:r>
                        <a:rPr lang="tr-TR" sz="1200" b="1" dirty="0">
                          <a:effectLst/>
                          <a:latin typeface="+mn-lt"/>
                        </a:rPr>
                        <a:t>Seçmeli Ders Sayısı</a:t>
                      </a:r>
                      <a:endParaRPr lang="tr-TR" sz="1200" b="1" dirty="0">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200" b="1" dirty="0">
                          <a:effectLst/>
                          <a:latin typeface="+mn-lt"/>
                        </a:rPr>
                        <a:t>10 </a:t>
                      </a:r>
                      <a:endParaRPr lang="tr-TR" sz="1200" b="1" dirty="0">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200" b="1" dirty="0">
                          <a:effectLst/>
                          <a:latin typeface="+mn-lt"/>
                        </a:rPr>
                        <a:t>10</a:t>
                      </a:r>
                      <a:endParaRPr lang="tr-TR" sz="1200" b="1" dirty="0">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7000"/>
                        </a:lnSpc>
                        <a:spcAft>
                          <a:spcPts val="0"/>
                        </a:spcAft>
                      </a:pPr>
                      <a:r>
                        <a:rPr lang="tr-TR" sz="1200" b="1" dirty="0">
                          <a:effectLst/>
                          <a:highlight>
                            <a:srgbClr val="0000FF"/>
                          </a:highlight>
                          <a:latin typeface="+mn-lt"/>
                        </a:rPr>
                        <a:t> </a:t>
                      </a:r>
                      <a:endParaRPr lang="tr-TR" sz="1200" b="1" dirty="0">
                        <a:effectLst/>
                        <a:highlight>
                          <a:srgbClr val="0000FF"/>
                        </a:highlight>
                        <a:latin typeface="+mn-lt"/>
                        <a:ea typeface="Calibri" panose="020F0502020204030204" pitchFamily="34" charset="0"/>
                        <a:cs typeface="Times New Roman" panose="02020603050405020304" pitchFamily="18" charset="0"/>
                      </a:endParaRPr>
                    </a:p>
                  </a:txBody>
                  <a:tcPr marL="0" marR="0" marT="0" marB="0"/>
                </a:tc>
                <a:tc>
                  <a:txBody>
                    <a:bodyPr/>
                    <a:lstStyle/>
                    <a:p>
                      <a:pPr marL="72000">
                        <a:lnSpc>
                          <a:spcPct val="107000"/>
                        </a:lnSpc>
                        <a:spcAft>
                          <a:spcPts val="0"/>
                        </a:spcAft>
                      </a:pPr>
                      <a:r>
                        <a:rPr lang="tr-TR" sz="1200" b="1" dirty="0">
                          <a:effectLst/>
                          <a:latin typeface="+mn-lt"/>
                        </a:rPr>
                        <a:t>Alan Dışı Ders Sayısı</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200" b="1" dirty="0">
                          <a:effectLst/>
                          <a:latin typeface="+mn-lt"/>
                        </a:rPr>
                        <a:t>17</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200" b="1" dirty="0">
                          <a:effectLst/>
                          <a:latin typeface="+mn-lt"/>
                          <a:ea typeface="Calibri" panose="020F0502020204030204" pitchFamily="34" charset="0"/>
                          <a:cs typeface="Times New Roman" panose="02020603050405020304" pitchFamily="18" charset="0"/>
                        </a:rPr>
                        <a:t>17</a:t>
                      </a:r>
                    </a:p>
                  </a:txBody>
                  <a:tcPr marL="0" marR="0" marT="0" marB="0" anchor="ctr"/>
                </a:tc>
                <a:extLst>
                  <a:ext uri="{0D108BD9-81ED-4DB2-BD59-A6C34878D82A}">
                    <a16:rowId xmlns:a16="http://schemas.microsoft.com/office/drawing/2014/main" val="1771637453"/>
                  </a:ext>
                </a:extLst>
              </a:tr>
              <a:tr h="322303">
                <a:tc>
                  <a:txBody>
                    <a:bodyPr/>
                    <a:lstStyle/>
                    <a:p>
                      <a:pPr marL="72000" algn="r">
                        <a:lnSpc>
                          <a:spcPct val="107000"/>
                        </a:lnSpc>
                        <a:spcAft>
                          <a:spcPts val="0"/>
                        </a:spcAft>
                      </a:pPr>
                      <a:r>
                        <a:rPr lang="tr-TR" sz="1200" b="1" dirty="0">
                          <a:solidFill>
                            <a:srgbClr val="FF0000"/>
                          </a:solidFill>
                          <a:effectLst/>
                          <a:latin typeface="+mn-lt"/>
                        </a:rPr>
                        <a:t>Toplam</a:t>
                      </a:r>
                      <a:endParaRPr lang="tr-TR" sz="1200" b="1" dirty="0">
                        <a:solidFill>
                          <a:srgbClr val="FF0000"/>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200" b="1" dirty="0">
                          <a:solidFill>
                            <a:srgbClr val="FF0000"/>
                          </a:solidFill>
                          <a:effectLst/>
                          <a:latin typeface="+mn-lt"/>
                        </a:rPr>
                        <a:t>38</a:t>
                      </a:r>
                      <a:endParaRPr lang="tr-TR" sz="1200" b="1" dirty="0">
                        <a:solidFill>
                          <a:srgbClr val="FF0000"/>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200" b="1" dirty="0">
                          <a:solidFill>
                            <a:srgbClr val="FF0000"/>
                          </a:solidFill>
                          <a:effectLst/>
                          <a:latin typeface="+mn-lt"/>
                        </a:rPr>
                        <a:t>38</a:t>
                      </a:r>
                      <a:endParaRPr lang="tr-TR" sz="1200" b="1" dirty="0">
                        <a:solidFill>
                          <a:srgbClr val="FF0000"/>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7000"/>
                        </a:lnSpc>
                        <a:spcAft>
                          <a:spcPts val="0"/>
                        </a:spcAft>
                      </a:pPr>
                      <a:r>
                        <a:rPr lang="tr-TR" sz="1200" b="1" dirty="0">
                          <a:solidFill>
                            <a:srgbClr val="FF0000"/>
                          </a:solidFill>
                          <a:effectLst/>
                          <a:highlight>
                            <a:srgbClr val="0000FF"/>
                          </a:highlight>
                          <a:latin typeface="+mn-lt"/>
                        </a:rPr>
                        <a:t> </a:t>
                      </a:r>
                      <a:endParaRPr lang="tr-TR" sz="1200" b="1" dirty="0">
                        <a:solidFill>
                          <a:srgbClr val="FF0000"/>
                        </a:solidFill>
                        <a:effectLst/>
                        <a:highlight>
                          <a:srgbClr val="0000FF"/>
                        </a:highlight>
                        <a:latin typeface="+mn-lt"/>
                        <a:ea typeface="Calibri" panose="020F0502020204030204" pitchFamily="34" charset="0"/>
                        <a:cs typeface="Times New Roman" panose="02020603050405020304" pitchFamily="18" charset="0"/>
                      </a:endParaRPr>
                    </a:p>
                  </a:txBody>
                  <a:tcPr marL="0" marR="0" marT="0" marB="0"/>
                </a:tc>
                <a:tc>
                  <a:txBody>
                    <a:bodyPr/>
                    <a:lstStyle/>
                    <a:p>
                      <a:pPr marL="72000" algn="r">
                        <a:lnSpc>
                          <a:spcPct val="107000"/>
                        </a:lnSpc>
                        <a:spcAft>
                          <a:spcPts val="0"/>
                        </a:spcAft>
                      </a:pPr>
                      <a:r>
                        <a:rPr lang="tr-TR" sz="1200" b="1" dirty="0">
                          <a:solidFill>
                            <a:srgbClr val="FF0000"/>
                          </a:solidFill>
                          <a:effectLst/>
                          <a:latin typeface="+mn-lt"/>
                        </a:rPr>
                        <a:t>Toplam</a:t>
                      </a:r>
                      <a:endParaRPr lang="tr-TR" sz="12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200" b="1" dirty="0">
                          <a:solidFill>
                            <a:srgbClr val="FF0000"/>
                          </a:solidFill>
                          <a:effectLst/>
                          <a:latin typeface="+mn-lt"/>
                          <a:ea typeface="Calibri" panose="020F0502020204030204" pitchFamily="34" charset="0"/>
                          <a:cs typeface="Times New Roman" panose="02020603050405020304" pitchFamily="18" charset="0"/>
                        </a:rPr>
                        <a:t>48</a:t>
                      </a:r>
                    </a:p>
                  </a:txBody>
                  <a:tcPr marL="0" marR="0" marT="0" marB="0" anchor="ctr"/>
                </a:tc>
                <a:tc>
                  <a:txBody>
                    <a:bodyPr/>
                    <a:lstStyle/>
                    <a:p>
                      <a:pPr marL="72000" algn="ctr">
                        <a:lnSpc>
                          <a:spcPct val="107000"/>
                        </a:lnSpc>
                        <a:spcAft>
                          <a:spcPts val="0"/>
                        </a:spcAft>
                      </a:pPr>
                      <a:r>
                        <a:rPr lang="tr-TR" sz="1200" b="1" dirty="0">
                          <a:solidFill>
                            <a:srgbClr val="FF0000"/>
                          </a:solidFill>
                          <a:effectLst/>
                          <a:latin typeface="+mn-lt"/>
                          <a:ea typeface="Calibri" panose="020F0502020204030204" pitchFamily="34" charset="0"/>
                          <a:cs typeface="Times New Roman" panose="02020603050405020304" pitchFamily="18" charset="0"/>
                        </a:rPr>
                        <a:t>48</a:t>
                      </a:r>
                    </a:p>
                  </a:txBody>
                  <a:tcPr marL="0" marR="0" marT="0" marB="0" anchor="ctr"/>
                </a:tc>
                <a:extLst>
                  <a:ext uri="{0D108BD9-81ED-4DB2-BD59-A6C34878D82A}">
                    <a16:rowId xmlns:a16="http://schemas.microsoft.com/office/drawing/2014/main" val="3470943891"/>
                  </a:ext>
                </a:extLst>
              </a:tr>
              <a:tr h="322303">
                <a:tc>
                  <a:txBody>
                    <a:bodyPr/>
                    <a:lstStyle/>
                    <a:p>
                      <a:pPr marL="72000">
                        <a:lnSpc>
                          <a:spcPct val="107000"/>
                        </a:lnSpc>
                        <a:spcAft>
                          <a:spcPts val="0"/>
                        </a:spcAft>
                      </a:pPr>
                      <a:r>
                        <a:rPr lang="tr-TR" sz="1200" b="1" dirty="0">
                          <a:effectLst/>
                          <a:latin typeface="+mn-lt"/>
                        </a:rPr>
                        <a:t>Zorunlu Ders Saati Toplamı</a:t>
                      </a:r>
                      <a:endParaRPr lang="tr-TR" sz="1200" b="1" dirty="0">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200" b="1" dirty="0">
                          <a:effectLst/>
                          <a:latin typeface="+mn-lt"/>
                        </a:rPr>
                        <a:t>78</a:t>
                      </a:r>
                      <a:endParaRPr lang="tr-TR" sz="1200" b="1" dirty="0">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200" b="1" dirty="0">
                          <a:effectLst/>
                          <a:latin typeface="+mn-lt"/>
                        </a:rPr>
                        <a:t>78</a:t>
                      </a:r>
                      <a:endParaRPr lang="tr-TR" sz="1200" b="1" dirty="0">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7000"/>
                        </a:lnSpc>
                        <a:spcAft>
                          <a:spcPts val="0"/>
                        </a:spcAft>
                      </a:pPr>
                      <a:r>
                        <a:rPr lang="tr-TR" sz="1200" b="1" dirty="0">
                          <a:effectLst/>
                          <a:highlight>
                            <a:srgbClr val="0000FF"/>
                          </a:highlight>
                          <a:latin typeface="+mn-lt"/>
                        </a:rPr>
                        <a:t> </a:t>
                      </a:r>
                      <a:endParaRPr lang="tr-TR" sz="1200" b="1" dirty="0">
                        <a:effectLst/>
                        <a:highlight>
                          <a:srgbClr val="0000FF"/>
                        </a:highlight>
                        <a:latin typeface="+mn-lt"/>
                        <a:ea typeface="Calibri" panose="020F0502020204030204" pitchFamily="34" charset="0"/>
                        <a:cs typeface="Times New Roman" panose="02020603050405020304" pitchFamily="18" charset="0"/>
                      </a:endParaRPr>
                    </a:p>
                  </a:txBody>
                  <a:tcPr marL="0" marR="0" marT="0" marB="0"/>
                </a:tc>
                <a:tc>
                  <a:txBody>
                    <a:bodyPr/>
                    <a:lstStyle/>
                    <a:p>
                      <a:pPr marL="72000">
                        <a:lnSpc>
                          <a:spcPct val="107000"/>
                        </a:lnSpc>
                        <a:spcAft>
                          <a:spcPts val="0"/>
                        </a:spcAft>
                      </a:pPr>
                      <a:r>
                        <a:rPr lang="tr-TR" sz="1200" b="1" dirty="0">
                          <a:effectLst/>
                          <a:latin typeface="+mn-lt"/>
                        </a:rPr>
                        <a:t>Alan İçi Ders Saati Toplamı</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200" b="1" dirty="0">
                          <a:effectLst/>
                          <a:latin typeface="+mn-lt"/>
                          <a:ea typeface="Calibri" panose="020F0502020204030204" pitchFamily="34" charset="0"/>
                          <a:cs typeface="Times New Roman" panose="02020603050405020304" pitchFamily="18" charset="0"/>
                        </a:rPr>
                        <a:t>84</a:t>
                      </a:r>
                    </a:p>
                  </a:txBody>
                  <a:tcPr marL="0" marR="0" marT="0" marB="0" anchor="ctr"/>
                </a:tc>
                <a:tc>
                  <a:txBody>
                    <a:bodyPr/>
                    <a:lstStyle/>
                    <a:p>
                      <a:pPr marL="72000" algn="ctr">
                        <a:lnSpc>
                          <a:spcPct val="107000"/>
                        </a:lnSpc>
                        <a:spcAft>
                          <a:spcPts val="0"/>
                        </a:spcAft>
                      </a:pPr>
                      <a:r>
                        <a:rPr lang="tr-TR" sz="1200" b="1" dirty="0">
                          <a:effectLst/>
                          <a:latin typeface="+mn-lt"/>
                          <a:ea typeface="Calibri" panose="020F0502020204030204" pitchFamily="34" charset="0"/>
                          <a:cs typeface="Times New Roman" panose="02020603050405020304" pitchFamily="18" charset="0"/>
                        </a:rPr>
                        <a:t>84</a:t>
                      </a:r>
                    </a:p>
                  </a:txBody>
                  <a:tcPr marL="0" marR="0" marT="0" marB="0" anchor="ctr"/>
                </a:tc>
                <a:extLst>
                  <a:ext uri="{0D108BD9-81ED-4DB2-BD59-A6C34878D82A}">
                    <a16:rowId xmlns:a16="http://schemas.microsoft.com/office/drawing/2014/main" val="3506370308"/>
                  </a:ext>
                </a:extLst>
              </a:tr>
              <a:tr h="322303">
                <a:tc>
                  <a:txBody>
                    <a:bodyPr/>
                    <a:lstStyle/>
                    <a:p>
                      <a:pPr marL="72000">
                        <a:lnSpc>
                          <a:spcPct val="107000"/>
                        </a:lnSpc>
                        <a:spcAft>
                          <a:spcPts val="0"/>
                        </a:spcAft>
                      </a:pPr>
                      <a:r>
                        <a:rPr lang="tr-TR" sz="1200" b="1" dirty="0">
                          <a:effectLst/>
                          <a:latin typeface="+mn-lt"/>
                        </a:rPr>
                        <a:t>Seçmeli Ders Saati Toplamı</a:t>
                      </a:r>
                      <a:endParaRPr lang="tr-TR" sz="1200" b="1" dirty="0">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200" b="1" dirty="0">
                          <a:effectLst/>
                          <a:latin typeface="+mn-lt"/>
                          <a:ea typeface="Calibri" panose="020F0502020204030204" pitchFamily="34" charset="0"/>
                          <a:cs typeface="Times New Roman" panose="02020603050405020304" pitchFamily="18" charset="0"/>
                        </a:rPr>
                        <a:t>20</a:t>
                      </a:r>
                    </a:p>
                  </a:txBody>
                  <a:tcPr marL="3175" marR="3175" marT="3175" marB="0" anchor="ctr"/>
                </a:tc>
                <a:tc>
                  <a:txBody>
                    <a:bodyPr/>
                    <a:lstStyle/>
                    <a:p>
                      <a:pPr marL="72000" algn="ctr">
                        <a:lnSpc>
                          <a:spcPct val="107000"/>
                        </a:lnSpc>
                        <a:spcAft>
                          <a:spcPts val="0"/>
                        </a:spcAft>
                      </a:pPr>
                      <a:r>
                        <a:rPr lang="tr-TR" sz="1200" b="1" dirty="0">
                          <a:effectLst/>
                          <a:latin typeface="+mn-lt"/>
                        </a:rPr>
                        <a:t>20</a:t>
                      </a:r>
                      <a:endParaRPr lang="tr-TR" sz="1200" b="1" dirty="0">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7000"/>
                        </a:lnSpc>
                        <a:spcAft>
                          <a:spcPts val="0"/>
                        </a:spcAft>
                      </a:pPr>
                      <a:r>
                        <a:rPr lang="tr-TR" sz="1200" b="1" dirty="0">
                          <a:effectLst/>
                          <a:highlight>
                            <a:srgbClr val="0000FF"/>
                          </a:highlight>
                          <a:latin typeface="+mn-lt"/>
                        </a:rPr>
                        <a:t> </a:t>
                      </a:r>
                      <a:endParaRPr lang="tr-TR" sz="1200" b="1" dirty="0">
                        <a:effectLst/>
                        <a:highlight>
                          <a:srgbClr val="0000FF"/>
                        </a:highlight>
                        <a:latin typeface="+mn-lt"/>
                        <a:ea typeface="Calibri" panose="020F0502020204030204" pitchFamily="34" charset="0"/>
                        <a:cs typeface="Times New Roman" panose="02020603050405020304" pitchFamily="18" charset="0"/>
                      </a:endParaRPr>
                    </a:p>
                  </a:txBody>
                  <a:tcPr marL="0" marR="0" marT="0" marB="0"/>
                </a:tc>
                <a:tc>
                  <a:txBody>
                    <a:bodyPr/>
                    <a:lstStyle/>
                    <a:p>
                      <a:pPr marL="72000">
                        <a:lnSpc>
                          <a:spcPct val="107000"/>
                        </a:lnSpc>
                        <a:spcAft>
                          <a:spcPts val="0"/>
                        </a:spcAft>
                      </a:pPr>
                      <a:r>
                        <a:rPr lang="tr-TR" sz="1200" b="1" dirty="0">
                          <a:effectLst/>
                          <a:latin typeface="+mn-lt"/>
                        </a:rPr>
                        <a:t>Alan Dışı Ders Saati Toplamı</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200" b="1" dirty="0">
                          <a:effectLst/>
                          <a:latin typeface="+mn-lt"/>
                          <a:ea typeface="Calibri" panose="020F0502020204030204" pitchFamily="34" charset="0"/>
                          <a:cs typeface="Times New Roman" panose="02020603050405020304" pitchFamily="18" charset="0"/>
                        </a:rPr>
                        <a:t>32</a:t>
                      </a:r>
                    </a:p>
                  </a:txBody>
                  <a:tcPr marL="0" marR="0" marT="0" marB="0" anchor="ctr"/>
                </a:tc>
                <a:tc>
                  <a:txBody>
                    <a:bodyPr/>
                    <a:lstStyle/>
                    <a:p>
                      <a:pPr marL="72000" algn="ctr">
                        <a:lnSpc>
                          <a:spcPct val="107000"/>
                        </a:lnSpc>
                        <a:spcAft>
                          <a:spcPts val="0"/>
                        </a:spcAft>
                      </a:pPr>
                      <a:r>
                        <a:rPr lang="tr-TR" sz="1200" b="1" dirty="0">
                          <a:effectLst/>
                          <a:latin typeface="+mn-lt"/>
                          <a:ea typeface="Calibri" panose="020F0502020204030204" pitchFamily="34" charset="0"/>
                          <a:cs typeface="Times New Roman" panose="02020603050405020304" pitchFamily="18" charset="0"/>
                        </a:rPr>
                        <a:t>32</a:t>
                      </a:r>
                    </a:p>
                  </a:txBody>
                  <a:tcPr marL="0" marR="0" marT="0" marB="0" anchor="ctr"/>
                </a:tc>
                <a:extLst>
                  <a:ext uri="{0D108BD9-81ED-4DB2-BD59-A6C34878D82A}">
                    <a16:rowId xmlns:a16="http://schemas.microsoft.com/office/drawing/2014/main" val="1120308773"/>
                  </a:ext>
                </a:extLst>
              </a:tr>
              <a:tr h="322303">
                <a:tc>
                  <a:txBody>
                    <a:bodyPr/>
                    <a:lstStyle/>
                    <a:p>
                      <a:pPr marL="72000" algn="r">
                        <a:lnSpc>
                          <a:spcPct val="107000"/>
                        </a:lnSpc>
                        <a:spcAft>
                          <a:spcPts val="0"/>
                        </a:spcAft>
                      </a:pPr>
                      <a:r>
                        <a:rPr lang="tr-TR" sz="1200" b="1" dirty="0">
                          <a:solidFill>
                            <a:srgbClr val="FF0000"/>
                          </a:solidFill>
                          <a:effectLst/>
                          <a:latin typeface="+mn-lt"/>
                        </a:rPr>
                        <a:t>Toplam</a:t>
                      </a:r>
                      <a:endParaRPr lang="tr-TR" sz="1200" b="1" dirty="0">
                        <a:solidFill>
                          <a:srgbClr val="FF0000"/>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200" b="1" dirty="0">
                          <a:solidFill>
                            <a:srgbClr val="FF0000"/>
                          </a:solidFill>
                          <a:effectLst/>
                          <a:latin typeface="+mn-lt"/>
                        </a:rPr>
                        <a:t> 98</a:t>
                      </a:r>
                      <a:endParaRPr lang="tr-TR" sz="1200" b="1" dirty="0">
                        <a:solidFill>
                          <a:srgbClr val="FF0000"/>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200" b="1" dirty="0">
                          <a:solidFill>
                            <a:srgbClr val="FF0000"/>
                          </a:solidFill>
                          <a:effectLst/>
                          <a:latin typeface="+mn-lt"/>
                        </a:rPr>
                        <a:t>98</a:t>
                      </a:r>
                      <a:endParaRPr lang="tr-TR" sz="1200" b="1" dirty="0">
                        <a:solidFill>
                          <a:srgbClr val="FF0000"/>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7000"/>
                        </a:lnSpc>
                        <a:spcAft>
                          <a:spcPts val="0"/>
                        </a:spcAft>
                      </a:pPr>
                      <a:r>
                        <a:rPr lang="tr-TR" sz="1200" b="1" dirty="0">
                          <a:solidFill>
                            <a:srgbClr val="FF0000"/>
                          </a:solidFill>
                          <a:effectLst/>
                          <a:highlight>
                            <a:srgbClr val="0000FF"/>
                          </a:highlight>
                          <a:latin typeface="+mn-lt"/>
                        </a:rPr>
                        <a:t> </a:t>
                      </a:r>
                      <a:endParaRPr lang="tr-TR" sz="1200" b="1" dirty="0">
                        <a:solidFill>
                          <a:srgbClr val="FF0000"/>
                        </a:solidFill>
                        <a:effectLst/>
                        <a:highlight>
                          <a:srgbClr val="0000FF"/>
                        </a:highlight>
                        <a:latin typeface="+mn-lt"/>
                        <a:ea typeface="Calibri" panose="020F0502020204030204" pitchFamily="34" charset="0"/>
                        <a:cs typeface="Times New Roman" panose="02020603050405020304" pitchFamily="18" charset="0"/>
                      </a:endParaRPr>
                    </a:p>
                  </a:txBody>
                  <a:tcPr marL="0" marR="0" marT="0" marB="0"/>
                </a:tc>
                <a:tc>
                  <a:txBody>
                    <a:bodyPr/>
                    <a:lstStyle/>
                    <a:p>
                      <a:pPr marL="72000" algn="r">
                        <a:lnSpc>
                          <a:spcPct val="107000"/>
                        </a:lnSpc>
                        <a:spcAft>
                          <a:spcPts val="0"/>
                        </a:spcAft>
                      </a:pPr>
                      <a:r>
                        <a:rPr lang="tr-TR" sz="1200" b="1" dirty="0">
                          <a:solidFill>
                            <a:srgbClr val="FF0000"/>
                          </a:solidFill>
                          <a:effectLst/>
                          <a:latin typeface="+mn-lt"/>
                        </a:rPr>
                        <a:t>Toplam</a:t>
                      </a:r>
                      <a:endParaRPr lang="tr-TR" sz="12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200" b="1" dirty="0">
                          <a:solidFill>
                            <a:srgbClr val="FF0000"/>
                          </a:solidFill>
                          <a:effectLst/>
                          <a:latin typeface="+mn-lt"/>
                        </a:rPr>
                        <a:t>116</a:t>
                      </a:r>
                      <a:endParaRPr lang="tr-TR" sz="12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200" b="1" dirty="0">
                          <a:solidFill>
                            <a:srgbClr val="FF0000"/>
                          </a:solidFill>
                          <a:effectLst/>
                          <a:latin typeface="+mn-lt"/>
                          <a:ea typeface="Calibri" panose="020F0502020204030204" pitchFamily="34" charset="0"/>
                          <a:cs typeface="Times New Roman" panose="02020603050405020304" pitchFamily="18" charset="0"/>
                        </a:rPr>
                        <a:t>116</a:t>
                      </a:r>
                    </a:p>
                  </a:txBody>
                  <a:tcPr marL="0" marR="0" marT="0" marB="0" anchor="ctr"/>
                </a:tc>
                <a:extLst>
                  <a:ext uri="{0D108BD9-81ED-4DB2-BD59-A6C34878D82A}">
                    <a16:rowId xmlns:a16="http://schemas.microsoft.com/office/drawing/2014/main" val="3179542056"/>
                  </a:ext>
                </a:extLst>
              </a:tr>
              <a:tr h="322303">
                <a:tc>
                  <a:txBody>
                    <a:bodyPr/>
                    <a:lstStyle/>
                    <a:p>
                      <a:pPr marL="72000">
                        <a:lnSpc>
                          <a:spcPct val="107000"/>
                        </a:lnSpc>
                        <a:spcAft>
                          <a:spcPts val="0"/>
                        </a:spcAft>
                      </a:pPr>
                      <a:r>
                        <a:rPr lang="tr-TR" sz="1200" b="1" dirty="0">
                          <a:effectLst/>
                          <a:latin typeface="+mn-lt"/>
                        </a:rPr>
                        <a:t>Zorunlu Ders AKTS Toplamı</a:t>
                      </a:r>
                      <a:endParaRPr lang="tr-TR" sz="1200" b="1" dirty="0">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200" b="1" dirty="0">
                          <a:effectLst/>
                          <a:latin typeface="+mn-lt"/>
                          <a:ea typeface="Calibri" panose="020F0502020204030204" pitchFamily="34" charset="0"/>
                          <a:cs typeface="Times New Roman" panose="02020603050405020304" pitchFamily="18" charset="0"/>
                        </a:rPr>
                        <a:t>90</a:t>
                      </a:r>
                    </a:p>
                  </a:txBody>
                  <a:tcPr marL="3175" marR="3175" marT="3175" marB="0" anchor="ctr"/>
                </a:tc>
                <a:tc>
                  <a:txBody>
                    <a:bodyPr/>
                    <a:lstStyle/>
                    <a:p>
                      <a:pPr marL="72000" algn="ctr">
                        <a:lnSpc>
                          <a:spcPct val="107000"/>
                        </a:lnSpc>
                        <a:spcAft>
                          <a:spcPts val="0"/>
                        </a:spcAft>
                      </a:pPr>
                      <a:r>
                        <a:rPr lang="tr-TR" sz="1200" b="1" dirty="0">
                          <a:effectLst/>
                          <a:latin typeface="+mn-lt"/>
                        </a:rPr>
                        <a:t>90</a:t>
                      </a:r>
                      <a:endParaRPr lang="tr-TR" sz="1200" b="1" dirty="0">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7000"/>
                        </a:lnSpc>
                        <a:spcAft>
                          <a:spcPts val="0"/>
                        </a:spcAft>
                      </a:pPr>
                      <a:r>
                        <a:rPr lang="tr-TR" sz="1200" b="1" dirty="0">
                          <a:effectLst/>
                          <a:highlight>
                            <a:srgbClr val="0000FF"/>
                          </a:highlight>
                          <a:latin typeface="+mn-lt"/>
                        </a:rPr>
                        <a:t> </a:t>
                      </a:r>
                      <a:endParaRPr lang="tr-TR" sz="1200" b="1" dirty="0">
                        <a:effectLst/>
                        <a:highlight>
                          <a:srgbClr val="0000FF"/>
                        </a:highlight>
                        <a:latin typeface="+mn-lt"/>
                        <a:ea typeface="Calibri" panose="020F0502020204030204" pitchFamily="34" charset="0"/>
                        <a:cs typeface="Times New Roman" panose="02020603050405020304" pitchFamily="18" charset="0"/>
                      </a:endParaRPr>
                    </a:p>
                  </a:txBody>
                  <a:tcPr marL="0" marR="0" marT="0" marB="0"/>
                </a:tc>
                <a:tc>
                  <a:txBody>
                    <a:bodyPr/>
                    <a:lstStyle/>
                    <a:p>
                      <a:pPr marL="72000">
                        <a:lnSpc>
                          <a:spcPct val="107000"/>
                        </a:lnSpc>
                        <a:spcAft>
                          <a:spcPts val="0"/>
                        </a:spcAft>
                      </a:pPr>
                      <a:r>
                        <a:rPr lang="tr-TR" sz="1200" b="1" dirty="0">
                          <a:effectLst/>
                          <a:latin typeface="+mn-lt"/>
                        </a:rPr>
                        <a:t>Alan İçi Ders AKTS Toplamı</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200" b="1" dirty="0">
                          <a:effectLst/>
                          <a:latin typeface="+mn-lt"/>
                          <a:ea typeface="Calibri" panose="020F0502020204030204" pitchFamily="34" charset="0"/>
                          <a:cs typeface="Times New Roman" panose="02020603050405020304" pitchFamily="18" charset="0"/>
                        </a:rPr>
                        <a:t>106</a:t>
                      </a:r>
                    </a:p>
                  </a:txBody>
                  <a:tcPr marL="0" marR="0" marT="0" marB="0" anchor="ctr"/>
                </a:tc>
                <a:tc>
                  <a:txBody>
                    <a:bodyPr/>
                    <a:lstStyle/>
                    <a:p>
                      <a:pPr marL="72000" algn="ctr">
                        <a:lnSpc>
                          <a:spcPct val="107000"/>
                        </a:lnSpc>
                        <a:spcAft>
                          <a:spcPts val="0"/>
                        </a:spcAft>
                      </a:pPr>
                      <a:r>
                        <a:rPr lang="tr-TR" sz="1200" b="1" dirty="0">
                          <a:effectLst/>
                          <a:latin typeface="+mn-lt"/>
                          <a:ea typeface="Calibri" panose="020F0502020204030204" pitchFamily="34" charset="0"/>
                          <a:cs typeface="Times New Roman" panose="02020603050405020304" pitchFamily="18" charset="0"/>
                        </a:rPr>
                        <a:t>106</a:t>
                      </a:r>
                    </a:p>
                  </a:txBody>
                  <a:tcPr marL="0" marR="0" marT="0" marB="0" anchor="ctr"/>
                </a:tc>
                <a:extLst>
                  <a:ext uri="{0D108BD9-81ED-4DB2-BD59-A6C34878D82A}">
                    <a16:rowId xmlns:a16="http://schemas.microsoft.com/office/drawing/2014/main" val="371950122"/>
                  </a:ext>
                </a:extLst>
              </a:tr>
              <a:tr h="322303">
                <a:tc>
                  <a:txBody>
                    <a:bodyPr/>
                    <a:lstStyle/>
                    <a:p>
                      <a:pPr marL="72000">
                        <a:lnSpc>
                          <a:spcPct val="107000"/>
                        </a:lnSpc>
                        <a:spcAft>
                          <a:spcPts val="0"/>
                        </a:spcAft>
                      </a:pPr>
                      <a:r>
                        <a:rPr lang="tr-TR" sz="1200" b="1" dirty="0">
                          <a:effectLst/>
                          <a:latin typeface="+mn-lt"/>
                        </a:rPr>
                        <a:t>Seçmeli Ders AKTS Toplamı</a:t>
                      </a:r>
                      <a:endParaRPr lang="tr-TR" sz="1200" b="1" dirty="0">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200" b="1" dirty="0">
                          <a:effectLst/>
                          <a:latin typeface="+mn-lt"/>
                          <a:ea typeface="Calibri" panose="020F0502020204030204" pitchFamily="34" charset="0"/>
                          <a:cs typeface="Times New Roman" panose="02020603050405020304" pitchFamily="18" charset="0"/>
                        </a:rPr>
                        <a:t>30</a:t>
                      </a:r>
                    </a:p>
                  </a:txBody>
                  <a:tcPr marL="3175" marR="3175" marT="3175" marB="0" anchor="ctr"/>
                </a:tc>
                <a:tc>
                  <a:txBody>
                    <a:bodyPr/>
                    <a:lstStyle/>
                    <a:p>
                      <a:pPr marL="72000" algn="ctr">
                        <a:lnSpc>
                          <a:spcPct val="107000"/>
                        </a:lnSpc>
                        <a:spcAft>
                          <a:spcPts val="0"/>
                        </a:spcAft>
                      </a:pPr>
                      <a:r>
                        <a:rPr lang="tr-TR" sz="1200" b="1" dirty="0">
                          <a:effectLst/>
                          <a:latin typeface="+mn-lt"/>
                        </a:rPr>
                        <a:t>30</a:t>
                      </a:r>
                      <a:endParaRPr lang="tr-TR" sz="1200" b="1" dirty="0">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7000"/>
                        </a:lnSpc>
                        <a:spcAft>
                          <a:spcPts val="0"/>
                        </a:spcAft>
                      </a:pPr>
                      <a:r>
                        <a:rPr lang="tr-TR" sz="1200" b="1" dirty="0">
                          <a:effectLst/>
                          <a:highlight>
                            <a:srgbClr val="0000FF"/>
                          </a:highlight>
                          <a:latin typeface="+mn-lt"/>
                        </a:rPr>
                        <a:t> </a:t>
                      </a:r>
                      <a:endParaRPr lang="tr-TR" sz="1200" b="1" dirty="0">
                        <a:effectLst/>
                        <a:highlight>
                          <a:srgbClr val="0000FF"/>
                        </a:highlight>
                        <a:latin typeface="+mn-lt"/>
                        <a:ea typeface="Calibri" panose="020F0502020204030204" pitchFamily="34" charset="0"/>
                        <a:cs typeface="Times New Roman" panose="02020603050405020304" pitchFamily="18" charset="0"/>
                      </a:endParaRPr>
                    </a:p>
                  </a:txBody>
                  <a:tcPr marL="0" marR="0" marT="0" marB="0"/>
                </a:tc>
                <a:tc>
                  <a:txBody>
                    <a:bodyPr/>
                    <a:lstStyle/>
                    <a:p>
                      <a:pPr marL="72000">
                        <a:lnSpc>
                          <a:spcPct val="107000"/>
                        </a:lnSpc>
                        <a:spcAft>
                          <a:spcPts val="0"/>
                        </a:spcAft>
                      </a:pPr>
                      <a:r>
                        <a:rPr lang="tr-TR" sz="1200" b="1" dirty="0">
                          <a:effectLst/>
                          <a:latin typeface="+mn-lt"/>
                        </a:rPr>
                        <a:t>Alan Dışı Ders AKTS Toplamı</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200" b="1" dirty="0">
                          <a:effectLst/>
                          <a:latin typeface="+mn-lt"/>
                          <a:ea typeface="Calibri" panose="020F0502020204030204" pitchFamily="34" charset="0"/>
                          <a:cs typeface="Times New Roman" panose="02020603050405020304" pitchFamily="18" charset="0"/>
                        </a:rPr>
                        <a:t>44</a:t>
                      </a:r>
                    </a:p>
                  </a:txBody>
                  <a:tcPr marL="0" marR="0" marT="0" marB="0" anchor="ctr"/>
                </a:tc>
                <a:tc>
                  <a:txBody>
                    <a:bodyPr/>
                    <a:lstStyle/>
                    <a:p>
                      <a:pPr marL="72000" algn="ctr">
                        <a:lnSpc>
                          <a:spcPct val="107000"/>
                        </a:lnSpc>
                        <a:spcAft>
                          <a:spcPts val="0"/>
                        </a:spcAft>
                      </a:pPr>
                      <a:r>
                        <a:rPr lang="tr-TR" sz="1200" b="1" dirty="0">
                          <a:effectLst/>
                          <a:latin typeface="+mn-lt"/>
                        </a:rPr>
                        <a:t> 44</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1711306"/>
                  </a:ext>
                </a:extLst>
              </a:tr>
              <a:tr h="322303">
                <a:tc>
                  <a:txBody>
                    <a:bodyPr/>
                    <a:lstStyle/>
                    <a:p>
                      <a:pPr marL="72000" algn="r">
                        <a:lnSpc>
                          <a:spcPct val="107000"/>
                        </a:lnSpc>
                        <a:spcAft>
                          <a:spcPts val="0"/>
                        </a:spcAft>
                      </a:pPr>
                      <a:r>
                        <a:rPr lang="tr-TR" sz="1200" b="1" dirty="0">
                          <a:solidFill>
                            <a:srgbClr val="FF0000"/>
                          </a:solidFill>
                          <a:effectLst/>
                          <a:latin typeface="+mn-lt"/>
                        </a:rPr>
                        <a:t>Toplam</a:t>
                      </a:r>
                      <a:endParaRPr lang="tr-TR" sz="1200" b="1" dirty="0">
                        <a:solidFill>
                          <a:srgbClr val="FF0000"/>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200" b="1" dirty="0">
                          <a:solidFill>
                            <a:srgbClr val="FF0000"/>
                          </a:solidFill>
                          <a:effectLst/>
                          <a:latin typeface="+mn-lt"/>
                          <a:ea typeface="Calibri" panose="020F0502020204030204" pitchFamily="34" charset="0"/>
                          <a:cs typeface="Times New Roman" panose="02020603050405020304" pitchFamily="18" charset="0"/>
                        </a:rPr>
                        <a:t>120</a:t>
                      </a:r>
                    </a:p>
                  </a:txBody>
                  <a:tcPr marL="3175" marR="3175" marT="3175" marB="0" anchor="ctr"/>
                </a:tc>
                <a:tc>
                  <a:txBody>
                    <a:bodyPr/>
                    <a:lstStyle/>
                    <a:p>
                      <a:pPr marL="72000" algn="ctr">
                        <a:lnSpc>
                          <a:spcPct val="107000"/>
                        </a:lnSpc>
                        <a:spcAft>
                          <a:spcPts val="0"/>
                        </a:spcAft>
                      </a:pPr>
                      <a:r>
                        <a:rPr lang="tr-TR" sz="1200" b="1" dirty="0">
                          <a:solidFill>
                            <a:srgbClr val="FF0000"/>
                          </a:solidFill>
                          <a:effectLst/>
                          <a:latin typeface="+mn-lt"/>
                        </a:rPr>
                        <a:t>120</a:t>
                      </a:r>
                      <a:endParaRPr lang="tr-TR" sz="1200" b="1" dirty="0">
                        <a:solidFill>
                          <a:srgbClr val="FF0000"/>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7000"/>
                        </a:lnSpc>
                        <a:spcAft>
                          <a:spcPts val="0"/>
                        </a:spcAft>
                      </a:pPr>
                      <a:r>
                        <a:rPr lang="tr-TR" sz="1200" b="1" dirty="0">
                          <a:solidFill>
                            <a:srgbClr val="FF0000"/>
                          </a:solidFill>
                          <a:effectLst/>
                          <a:highlight>
                            <a:srgbClr val="0000FF"/>
                          </a:highlight>
                          <a:latin typeface="+mn-lt"/>
                        </a:rPr>
                        <a:t> </a:t>
                      </a:r>
                      <a:endParaRPr lang="tr-TR" sz="1200" b="1" dirty="0">
                        <a:solidFill>
                          <a:srgbClr val="FF0000"/>
                        </a:solidFill>
                        <a:effectLst/>
                        <a:highlight>
                          <a:srgbClr val="0000FF"/>
                        </a:highlight>
                        <a:latin typeface="+mn-lt"/>
                        <a:ea typeface="Calibri" panose="020F0502020204030204" pitchFamily="34" charset="0"/>
                        <a:cs typeface="Times New Roman" panose="02020603050405020304" pitchFamily="18" charset="0"/>
                      </a:endParaRPr>
                    </a:p>
                  </a:txBody>
                  <a:tcPr marL="0" marR="0" marT="0" marB="0"/>
                </a:tc>
                <a:tc>
                  <a:txBody>
                    <a:bodyPr/>
                    <a:lstStyle/>
                    <a:p>
                      <a:pPr marL="72000" algn="r">
                        <a:lnSpc>
                          <a:spcPct val="107000"/>
                        </a:lnSpc>
                        <a:spcAft>
                          <a:spcPts val="0"/>
                        </a:spcAft>
                      </a:pPr>
                      <a:r>
                        <a:rPr lang="tr-TR" sz="1200" b="1" dirty="0">
                          <a:solidFill>
                            <a:srgbClr val="FF0000"/>
                          </a:solidFill>
                          <a:effectLst/>
                          <a:latin typeface="+mn-lt"/>
                        </a:rPr>
                        <a:t>Toplam</a:t>
                      </a:r>
                      <a:endParaRPr lang="tr-TR" sz="12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200" b="1" dirty="0">
                          <a:solidFill>
                            <a:srgbClr val="FF0000"/>
                          </a:solidFill>
                          <a:effectLst/>
                          <a:latin typeface="+mn-lt"/>
                          <a:ea typeface="Calibri" panose="020F0502020204030204" pitchFamily="34" charset="0"/>
                          <a:cs typeface="Times New Roman" panose="02020603050405020304" pitchFamily="18" charset="0"/>
                        </a:rPr>
                        <a:t>150</a:t>
                      </a:r>
                    </a:p>
                  </a:txBody>
                  <a:tcPr marL="0" marR="0" marT="0" marB="0" anchor="ctr"/>
                </a:tc>
                <a:tc>
                  <a:txBody>
                    <a:bodyPr/>
                    <a:lstStyle/>
                    <a:p>
                      <a:pPr marL="72000" algn="ctr">
                        <a:lnSpc>
                          <a:spcPct val="107000"/>
                        </a:lnSpc>
                        <a:spcAft>
                          <a:spcPts val="0"/>
                        </a:spcAft>
                      </a:pPr>
                      <a:r>
                        <a:rPr lang="tr-TR" sz="1200" b="1" dirty="0">
                          <a:solidFill>
                            <a:srgbClr val="FF0000"/>
                          </a:solidFill>
                          <a:effectLst/>
                          <a:latin typeface="+mn-lt"/>
                        </a:rPr>
                        <a:t>150 </a:t>
                      </a:r>
                      <a:endParaRPr lang="tr-TR" sz="12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93577271"/>
                  </a:ext>
                </a:extLst>
              </a:tr>
            </a:tbl>
          </a:graphicData>
        </a:graphic>
      </p:graphicFrame>
      <p:pic>
        <p:nvPicPr>
          <p:cNvPr id="8"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14591" y="6313518"/>
            <a:ext cx="444612" cy="450787"/>
          </a:xfrm>
          <a:prstGeom prst="rect">
            <a:avLst/>
          </a:prstGeom>
        </p:spPr>
      </p:pic>
    </p:spTree>
    <p:extLst>
      <p:ext uri="{BB962C8B-B14F-4D97-AF65-F5344CB8AC3E}">
        <p14:creationId xmlns:p14="http://schemas.microsoft.com/office/powerpoint/2010/main" val="416260245"/>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BF2351-7038-175A-9C10-3105DE8B49A0}"/>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BE0DE6CF-1EDF-A055-8FED-FAC2DD78C103}"/>
              </a:ext>
            </a:extLst>
          </p:cNvPr>
          <p:cNvSpPr>
            <a:spLocks noGrp="1"/>
          </p:cNvSpPr>
          <p:nvPr>
            <p:ph type="title"/>
          </p:nvPr>
        </p:nvSpPr>
        <p:spPr>
          <a:xfrm>
            <a:off x="371060" y="745434"/>
            <a:ext cx="10333383" cy="755375"/>
          </a:xfrm>
        </p:spPr>
        <p:txBody>
          <a:bodyPr>
            <a:normAutofit/>
          </a:bodyPr>
          <a:lstStyle/>
          <a:p>
            <a:pPr algn="ctr"/>
            <a:r>
              <a:rPr lang="tr-TR" sz="3600" b="1" dirty="0">
                <a:solidFill>
                  <a:srgbClr val="FF0000"/>
                </a:solidFill>
              </a:rPr>
              <a:t>Program Dersleri Analizi</a:t>
            </a:r>
          </a:p>
        </p:txBody>
      </p:sp>
      <p:sp>
        <p:nvSpPr>
          <p:cNvPr id="3" name="Veri Yer Tutucusu 2">
            <a:extLst>
              <a:ext uri="{FF2B5EF4-FFF2-40B4-BE49-F238E27FC236}">
                <a16:creationId xmlns:a16="http://schemas.microsoft.com/office/drawing/2014/main" id="{7951C08E-3877-43C7-142D-3973D1D90F6D}"/>
              </a:ext>
            </a:extLst>
          </p:cNvPr>
          <p:cNvSpPr>
            <a:spLocks noGrp="1"/>
          </p:cNvSpPr>
          <p:nvPr>
            <p:ph type="dt" sz="half" idx="10"/>
          </p:nvPr>
        </p:nvSpPr>
        <p:spPr/>
        <p:txBody>
          <a:bodyPr/>
          <a:lstStyle/>
          <a:p>
            <a:fld id="{8E468889-DDDD-45DC-9553-67B10B6C00B2}" type="datetime1">
              <a:rPr lang="tr-TR" smtClean="0"/>
              <a:pPr/>
              <a:t>13.01.2026</a:t>
            </a:fld>
            <a:endParaRPr lang="tr-TR"/>
          </a:p>
        </p:txBody>
      </p:sp>
      <p:sp>
        <p:nvSpPr>
          <p:cNvPr id="4" name="Slayt Numarası Yer Tutucusu 3">
            <a:extLst>
              <a:ext uri="{FF2B5EF4-FFF2-40B4-BE49-F238E27FC236}">
                <a16:creationId xmlns:a16="http://schemas.microsoft.com/office/drawing/2014/main" id="{E0986191-D60F-4BA7-10CC-C55BBD24E490}"/>
              </a:ext>
            </a:extLst>
          </p:cNvPr>
          <p:cNvSpPr>
            <a:spLocks noGrp="1"/>
          </p:cNvSpPr>
          <p:nvPr>
            <p:ph type="sldNum" sz="quarter" idx="12"/>
          </p:nvPr>
        </p:nvSpPr>
        <p:spPr/>
        <p:txBody>
          <a:bodyPr/>
          <a:lstStyle/>
          <a:p>
            <a:fld id="{15D42E69-0B45-4D6A-BDA9-8F9042B0111B}" type="slidenum">
              <a:rPr lang="tr-TR" smtClean="0"/>
              <a:pPr/>
              <a:t>43</a:t>
            </a:fld>
            <a:endParaRPr lang="tr-TR"/>
          </a:p>
        </p:txBody>
      </p:sp>
      <p:sp>
        <p:nvSpPr>
          <p:cNvPr id="6" name="Metin kutusu 5">
            <a:extLst>
              <a:ext uri="{FF2B5EF4-FFF2-40B4-BE49-F238E27FC236}">
                <a16:creationId xmlns:a16="http://schemas.microsoft.com/office/drawing/2014/main" id="{6E4C8570-2D6A-5A11-EA21-4FBA5BF0A562}"/>
              </a:ext>
            </a:extLst>
          </p:cNvPr>
          <p:cNvSpPr txBox="1"/>
          <p:nvPr/>
        </p:nvSpPr>
        <p:spPr>
          <a:xfrm>
            <a:off x="861060" y="5884023"/>
            <a:ext cx="7002780" cy="369332"/>
          </a:xfrm>
          <a:prstGeom prst="rect">
            <a:avLst/>
          </a:prstGeom>
          <a:noFill/>
        </p:spPr>
        <p:txBody>
          <a:bodyPr wrap="square" rtlCol="0">
            <a:spAutoFit/>
          </a:bodyPr>
          <a:lstStyle/>
          <a:p>
            <a:r>
              <a:rPr lang="tr-TR" b="1" i="1" dirty="0">
                <a:solidFill>
                  <a:srgbClr val="C00000"/>
                </a:solidFill>
              </a:rPr>
              <a:t>* Her bir Program için ayrı ayrı tablo hazırlayınız. </a:t>
            </a:r>
          </a:p>
        </p:txBody>
      </p:sp>
      <p:graphicFrame>
        <p:nvGraphicFramePr>
          <p:cNvPr id="7" name="Tablo 6">
            <a:extLst>
              <a:ext uri="{FF2B5EF4-FFF2-40B4-BE49-F238E27FC236}">
                <a16:creationId xmlns:a16="http://schemas.microsoft.com/office/drawing/2014/main" id="{03E80587-3B05-6297-0340-A77B2D520DCB}"/>
              </a:ext>
            </a:extLst>
          </p:cNvPr>
          <p:cNvGraphicFramePr>
            <a:graphicFrameLocks noGrp="1"/>
          </p:cNvGraphicFramePr>
          <p:nvPr>
            <p:extLst>
              <p:ext uri="{D42A27DB-BD31-4B8C-83A1-F6EECF244321}">
                <p14:modId xmlns:p14="http://schemas.microsoft.com/office/powerpoint/2010/main" val="3732076104"/>
              </p:ext>
            </p:extLst>
          </p:nvPr>
        </p:nvGraphicFramePr>
        <p:xfrm>
          <a:off x="447261" y="2057399"/>
          <a:ext cx="11380305" cy="3518450"/>
        </p:xfrm>
        <a:graphic>
          <a:graphicData uri="http://schemas.openxmlformats.org/drawingml/2006/table">
            <a:tbl>
              <a:tblPr>
                <a:tableStyleId>{BDBED569-4797-4DF1-A0F4-6AAB3CD982D8}</a:tableStyleId>
              </a:tblPr>
              <a:tblGrid>
                <a:gridCol w="3640588">
                  <a:extLst>
                    <a:ext uri="{9D8B030D-6E8A-4147-A177-3AD203B41FA5}">
                      <a16:colId xmlns:a16="http://schemas.microsoft.com/office/drawing/2014/main" val="3509721963"/>
                    </a:ext>
                  </a:extLst>
                </a:gridCol>
                <a:gridCol w="752680">
                  <a:extLst>
                    <a:ext uri="{9D8B030D-6E8A-4147-A177-3AD203B41FA5}">
                      <a16:colId xmlns:a16="http://schemas.microsoft.com/office/drawing/2014/main" val="1500573551"/>
                    </a:ext>
                  </a:extLst>
                </a:gridCol>
                <a:gridCol w="982444">
                  <a:extLst>
                    <a:ext uri="{9D8B030D-6E8A-4147-A177-3AD203B41FA5}">
                      <a16:colId xmlns:a16="http://schemas.microsoft.com/office/drawing/2014/main" val="688872774"/>
                    </a:ext>
                  </a:extLst>
                </a:gridCol>
                <a:gridCol w="504096">
                  <a:extLst>
                    <a:ext uri="{9D8B030D-6E8A-4147-A177-3AD203B41FA5}">
                      <a16:colId xmlns:a16="http://schemas.microsoft.com/office/drawing/2014/main" val="1262301153"/>
                    </a:ext>
                  </a:extLst>
                </a:gridCol>
                <a:gridCol w="3567302">
                  <a:extLst>
                    <a:ext uri="{9D8B030D-6E8A-4147-A177-3AD203B41FA5}">
                      <a16:colId xmlns:a16="http://schemas.microsoft.com/office/drawing/2014/main" val="3773366433"/>
                    </a:ext>
                  </a:extLst>
                </a:gridCol>
                <a:gridCol w="1180515">
                  <a:extLst>
                    <a:ext uri="{9D8B030D-6E8A-4147-A177-3AD203B41FA5}">
                      <a16:colId xmlns:a16="http://schemas.microsoft.com/office/drawing/2014/main" val="2224511047"/>
                    </a:ext>
                  </a:extLst>
                </a:gridCol>
                <a:gridCol w="752680">
                  <a:extLst>
                    <a:ext uri="{9D8B030D-6E8A-4147-A177-3AD203B41FA5}">
                      <a16:colId xmlns:a16="http://schemas.microsoft.com/office/drawing/2014/main" val="3236638802"/>
                    </a:ext>
                  </a:extLst>
                </a:gridCol>
              </a:tblGrid>
              <a:tr h="324966">
                <a:tc>
                  <a:txBody>
                    <a:bodyPr/>
                    <a:lstStyle/>
                    <a:p>
                      <a:pPr marL="72000" algn="r">
                        <a:lnSpc>
                          <a:spcPct val="107000"/>
                        </a:lnSpc>
                        <a:spcAft>
                          <a:spcPts val="0"/>
                        </a:spcAft>
                      </a:pPr>
                      <a:r>
                        <a:rPr lang="tr-TR" sz="2000" b="1" dirty="0">
                          <a:solidFill>
                            <a:srgbClr val="3333FF"/>
                          </a:solidFill>
                          <a:effectLst/>
                        </a:rPr>
                        <a:t>Program Adı*</a:t>
                      </a:r>
                      <a:endParaRPr lang="tr-TR" sz="20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gridSpan="6">
                  <a:txBody>
                    <a:bodyPr/>
                    <a:lstStyle/>
                    <a:p>
                      <a:pPr marL="72000" algn="ctr">
                        <a:lnSpc>
                          <a:spcPct val="107000"/>
                        </a:lnSpc>
                        <a:spcAft>
                          <a:spcPts val="0"/>
                        </a:spcAft>
                      </a:pPr>
                      <a:r>
                        <a:rPr lang="tr-TR" sz="2000" b="1" dirty="0">
                          <a:solidFill>
                            <a:srgbClr val="3333FF"/>
                          </a:solidFill>
                          <a:effectLst/>
                        </a:rPr>
                        <a:t>MAHKEME BÜRO HİZMETLERİ </a:t>
                      </a:r>
                      <a:endParaRPr lang="tr-TR" sz="20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274294953"/>
                  </a:ext>
                </a:extLst>
              </a:tr>
              <a:tr h="292757">
                <a:tc>
                  <a:txBody>
                    <a:bodyPr/>
                    <a:lstStyle/>
                    <a:p>
                      <a:pPr marL="72000" algn="ctr">
                        <a:lnSpc>
                          <a:spcPct val="107000"/>
                        </a:lnSpc>
                        <a:spcAft>
                          <a:spcPts val="0"/>
                        </a:spcAft>
                      </a:pPr>
                      <a:r>
                        <a:rPr lang="tr-TR" sz="1200" b="1" dirty="0">
                          <a:solidFill>
                            <a:srgbClr val="FF0000"/>
                          </a:solidFill>
                          <a:effectLst/>
                          <a:latin typeface="+mn-lt"/>
                        </a:rPr>
                        <a:t>Ders Türü</a:t>
                      </a:r>
                      <a:endParaRPr lang="tr-TR" sz="1200" b="1" dirty="0">
                        <a:solidFill>
                          <a:srgbClr val="FF0000"/>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200" b="1" dirty="0">
                          <a:solidFill>
                            <a:srgbClr val="FF0000"/>
                          </a:solidFill>
                          <a:effectLst/>
                          <a:latin typeface="+mn-lt"/>
                        </a:rPr>
                        <a:t>2024</a:t>
                      </a:r>
                      <a:endParaRPr lang="tr-TR" sz="1200" b="1" dirty="0">
                        <a:solidFill>
                          <a:srgbClr val="FF0000"/>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200" b="1" dirty="0">
                          <a:solidFill>
                            <a:srgbClr val="FF0000"/>
                          </a:solidFill>
                          <a:effectLst/>
                          <a:latin typeface="+mn-lt"/>
                        </a:rPr>
                        <a:t>2025</a:t>
                      </a:r>
                      <a:endParaRPr lang="tr-TR" sz="1200" b="1" dirty="0">
                        <a:solidFill>
                          <a:srgbClr val="FF0000"/>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200" b="1" dirty="0">
                          <a:solidFill>
                            <a:srgbClr val="FF0000"/>
                          </a:solidFill>
                          <a:effectLst/>
                          <a:latin typeface="+mn-lt"/>
                        </a:rPr>
                        <a:t> </a:t>
                      </a:r>
                      <a:endParaRPr lang="tr-TR" sz="12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tc>
                <a:tc>
                  <a:txBody>
                    <a:bodyPr/>
                    <a:lstStyle/>
                    <a:p>
                      <a:pPr marL="72000" algn="ctr">
                        <a:lnSpc>
                          <a:spcPct val="107000"/>
                        </a:lnSpc>
                        <a:spcAft>
                          <a:spcPts val="0"/>
                        </a:spcAft>
                      </a:pPr>
                      <a:r>
                        <a:rPr lang="tr-TR" sz="1200" b="1" dirty="0">
                          <a:solidFill>
                            <a:srgbClr val="FF0000"/>
                          </a:solidFill>
                          <a:effectLst/>
                          <a:latin typeface="+mn-lt"/>
                        </a:rPr>
                        <a:t>Ders Türü</a:t>
                      </a:r>
                      <a:endParaRPr lang="tr-TR" sz="12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200" b="1" dirty="0">
                          <a:solidFill>
                            <a:srgbClr val="FF0000"/>
                          </a:solidFill>
                          <a:effectLst/>
                          <a:latin typeface="+mn-lt"/>
                        </a:rPr>
                        <a:t>2024</a:t>
                      </a:r>
                      <a:endParaRPr lang="tr-TR" sz="12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200" b="1" dirty="0">
                          <a:solidFill>
                            <a:srgbClr val="FF0000"/>
                          </a:solidFill>
                          <a:effectLst/>
                          <a:latin typeface="+mn-lt"/>
                        </a:rPr>
                        <a:t>2025</a:t>
                      </a:r>
                      <a:endParaRPr lang="tr-TR" sz="12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40173156"/>
                  </a:ext>
                </a:extLst>
              </a:tr>
              <a:tr h="322303">
                <a:tc>
                  <a:txBody>
                    <a:bodyPr/>
                    <a:lstStyle/>
                    <a:p>
                      <a:pPr marL="72000">
                        <a:lnSpc>
                          <a:spcPct val="107000"/>
                        </a:lnSpc>
                        <a:spcAft>
                          <a:spcPts val="0"/>
                        </a:spcAft>
                      </a:pPr>
                      <a:r>
                        <a:rPr lang="tr-TR" sz="1200" b="1" dirty="0">
                          <a:effectLst/>
                          <a:latin typeface="+mn-lt"/>
                        </a:rPr>
                        <a:t>Zorunlu Ders Sayısı</a:t>
                      </a:r>
                      <a:endParaRPr lang="tr-TR" sz="1200" b="1" dirty="0">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200" b="1" dirty="0">
                          <a:effectLst/>
                          <a:latin typeface="+mn-lt"/>
                        </a:rPr>
                        <a:t>26</a:t>
                      </a:r>
                      <a:endParaRPr lang="tr-TR" sz="1200" b="1" dirty="0">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200" b="1" dirty="0">
                          <a:effectLst/>
                          <a:latin typeface="+mn-lt"/>
                        </a:rPr>
                        <a:t>25 </a:t>
                      </a:r>
                      <a:endParaRPr lang="tr-TR" sz="1200" b="1" dirty="0">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7000"/>
                        </a:lnSpc>
                        <a:spcAft>
                          <a:spcPts val="0"/>
                        </a:spcAft>
                      </a:pPr>
                      <a:r>
                        <a:rPr lang="tr-TR" sz="1200" b="1" dirty="0">
                          <a:effectLst/>
                          <a:latin typeface="+mn-lt"/>
                        </a:rPr>
                        <a:t> </a:t>
                      </a:r>
                      <a:endParaRPr lang="tr-TR" sz="1200" b="1"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marL="72000">
                        <a:lnSpc>
                          <a:spcPct val="107000"/>
                        </a:lnSpc>
                        <a:spcAft>
                          <a:spcPts val="0"/>
                        </a:spcAft>
                      </a:pPr>
                      <a:r>
                        <a:rPr lang="tr-TR" sz="1200" b="1" dirty="0">
                          <a:effectLst/>
                          <a:latin typeface="+mn-lt"/>
                        </a:rPr>
                        <a:t>Alan İçi Ders Sayısı</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200" b="1" dirty="0">
                          <a:effectLst/>
                          <a:latin typeface="+mn-lt"/>
                          <a:ea typeface="Calibri" panose="020F0502020204030204" pitchFamily="34" charset="0"/>
                          <a:cs typeface="Times New Roman" panose="02020603050405020304" pitchFamily="18" charset="0"/>
                        </a:rPr>
                        <a:t>28</a:t>
                      </a:r>
                    </a:p>
                  </a:txBody>
                  <a:tcPr marL="0" marR="0" marT="0" marB="0" anchor="ctr"/>
                </a:tc>
                <a:tc>
                  <a:txBody>
                    <a:bodyPr/>
                    <a:lstStyle/>
                    <a:p>
                      <a:pPr marL="72000" algn="ctr">
                        <a:lnSpc>
                          <a:spcPct val="107000"/>
                        </a:lnSpc>
                        <a:spcAft>
                          <a:spcPts val="0"/>
                        </a:spcAft>
                      </a:pPr>
                      <a:r>
                        <a:rPr lang="tr-TR" sz="1200" b="1" dirty="0">
                          <a:effectLst/>
                          <a:latin typeface="+mn-lt"/>
                          <a:ea typeface="Calibri" panose="020F0502020204030204" pitchFamily="34" charset="0"/>
                          <a:cs typeface="Times New Roman" panose="02020603050405020304" pitchFamily="18" charset="0"/>
                        </a:rPr>
                        <a:t>25</a:t>
                      </a:r>
                    </a:p>
                  </a:txBody>
                  <a:tcPr marL="0" marR="0" marT="0" marB="0" anchor="ctr"/>
                </a:tc>
                <a:extLst>
                  <a:ext uri="{0D108BD9-81ED-4DB2-BD59-A6C34878D82A}">
                    <a16:rowId xmlns:a16="http://schemas.microsoft.com/office/drawing/2014/main" val="3419424510"/>
                  </a:ext>
                </a:extLst>
              </a:tr>
              <a:tr h="322303">
                <a:tc>
                  <a:txBody>
                    <a:bodyPr/>
                    <a:lstStyle/>
                    <a:p>
                      <a:pPr marL="72000">
                        <a:lnSpc>
                          <a:spcPct val="107000"/>
                        </a:lnSpc>
                        <a:spcAft>
                          <a:spcPts val="0"/>
                        </a:spcAft>
                      </a:pPr>
                      <a:r>
                        <a:rPr lang="tr-TR" sz="1200" b="1" dirty="0">
                          <a:effectLst/>
                          <a:latin typeface="+mn-lt"/>
                        </a:rPr>
                        <a:t>Seçmeli Ders Sayısı</a:t>
                      </a:r>
                      <a:endParaRPr lang="tr-TR" sz="1200" b="1" dirty="0">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200" b="1" dirty="0">
                          <a:effectLst/>
                          <a:latin typeface="+mn-lt"/>
                          <a:ea typeface="Calibri" panose="020F0502020204030204" pitchFamily="34" charset="0"/>
                          <a:cs typeface="Times New Roman" panose="02020603050405020304" pitchFamily="18" charset="0"/>
                        </a:rPr>
                        <a:t>11</a:t>
                      </a:r>
                    </a:p>
                  </a:txBody>
                  <a:tcPr marL="3175" marR="3175" marT="3175" marB="0" anchor="ctr"/>
                </a:tc>
                <a:tc>
                  <a:txBody>
                    <a:bodyPr/>
                    <a:lstStyle/>
                    <a:p>
                      <a:pPr marL="72000" algn="ctr">
                        <a:lnSpc>
                          <a:spcPct val="107000"/>
                        </a:lnSpc>
                        <a:spcAft>
                          <a:spcPts val="0"/>
                        </a:spcAft>
                      </a:pPr>
                      <a:r>
                        <a:rPr lang="tr-TR" sz="1200" b="1" dirty="0">
                          <a:effectLst/>
                          <a:latin typeface="+mn-lt"/>
                          <a:ea typeface="Calibri" panose="020F0502020204030204" pitchFamily="34" charset="0"/>
                          <a:cs typeface="Times New Roman" panose="02020603050405020304" pitchFamily="18" charset="0"/>
                        </a:rPr>
                        <a:t>11</a:t>
                      </a:r>
                    </a:p>
                  </a:txBody>
                  <a:tcPr marL="3175" marR="3175" marT="3175" marB="0" anchor="ctr"/>
                </a:tc>
                <a:tc>
                  <a:txBody>
                    <a:bodyPr/>
                    <a:lstStyle/>
                    <a:p>
                      <a:pPr marL="72000">
                        <a:lnSpc>
                          <a:spcPct val="107000"/>
                        </a:lnSpc>
                        <a:spcAft>
                          <a:spcPts val="0"/>
                        </a:spcAft>
                      </a:pPr>
                      <a:r>
                        <a:rPr lang="tr-TR" sz="1200" b="1">
                          <a:effectLst/>
                          <a:latin typeface="+mn-lt"/>
                        </a:rPr>
                        <a:t> </a:t>
                      </a:r>
                      <a:endParaRPr lang="tr-TR" sz="1200" b="1">
                        <a:effectLst/>
                        <a:latin typeface="+mn-lt"/>
                        <a:ea typeface="Calibri" panose="020F0502020204030204" pitchFamily="34" charset="0"/>
                        <a:cs typeface="Times New Roman" panose="02020603050405020304" pitchFamily="18" charset="0"/>
                      </a:endParaRPr>
                    </a:p>
                  </a:txBody>
                  <a:tcPr marL="0" marR="0" marT="0" marB="0"/>
                </a:tc>
                <a:tc>
                  <a:txBody>
                    <a:bodyPr/>
                    <a:lstStyle/>
                    <a:p>
                      <a:pPr marL="72000">
                        <a:lnSpc>
                          <a:spcPct val="107000"/>
                        </a:lnSpc>
                        <a:spcAft>
                          <a:spcPts val="0"/>
                        </a:spcAft>
                      </a:pPr>
                      <a:r>
                        <a:rPr lang="tr-TR" sz="1200" b="1" dirty="0">
                          <a:effectLst/>
                          <a:latin typeface="+mn-lt"/>
                        </a:rPr>
                        <a:t>Alan Dışı Ders Sayısı</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200" b="1" dirty="0">
                          <a:effectLst/>
                          <a:latin typeface="+mn-lt"/>
                          <a:ea typeface="Calibri" panose="020F0502020204030204" pitchFamily="34" charset="0"/>
                          <a:cs typeface="Times New Roman" panose="02020603050405020304" pitchFamily="18" charset="0"/>
                        </a:rPr>
                        <a:t>12</a:t>
                      </a:r>
                    </a:p>
                  </a:txBody>
                  <a:tcPr marL="0" marR="0" marT="0" marB="0" anchor="ctr"/>
                </a:tc>
                <a:tc>
                  <a:txBody>
                    <a:bodyPr/>
                    <a:lstStyle/>
                    <a:p>
                      <a:pPr marL="72000" algn="ctr">
                        <a:lnSpc>
                          <a:spcPct val="107000"/>
                        </a:lnSpc>
                        <a:spcAft>
                          <a:spcPts val="0"/>
                        </a:spcAft>
                      </a:pPr>
                      <a:r>
                        <a:rPr lang="tr-TR" sz="1200" b="1" dirty="0">
                          <a:effectLst/>
                          <a:latin typeface="+mn-lt"/>
                        </a:rPr>
                        <a:t>12</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771637453"/>
                  </a:ext>
                </a:extLst>
              </a:tr>
              <a:tr h="322303">
                <a:tc>
                  <a:txBody>
                    <a:bodyPr/>
                    <a:lstStyle/>
                    <a:p>
                      <a:pPr marL="72000" algn="r">
                        <a:lnSpc>
                          <a:spcPct val="107000"/>
                        </a:lnSpc>
                        <a:spcAft>
                          <a:spcPts val="0"/>
                        </a:spcAft>
                      </a:pPr>
                      <a:r>
                        <a:rPr lang="tr-TR" sz="1200" b="1" dirty="0">
                          <a:solidFill>
                            <a:srgbClr val="FF0000"/>
                          </a:solidFill>
                          <a:effectLst/>
                          <a:latin typeface="+mn-lt"/>
                        </a:rPr>
                        <a:t>Toplam</a:t>
                      </a:r>
                      <a:endParaRPr lang="tr-TR" sz="1200" b="1" dirty="0">
                        <a:solidFill>
                          <a:srgbClr val="FF0000"/>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200" b="1" dirty="0">
                          <a:solidFill>
                            <a:srgbClr val="FF0000"/>
                          </a:solidFill>
                          <a:effectLst/>
                          <a:latin typeface="+mn-lt"/>
                          <a:ea typeface="Calibri" panose="020F0502020204030204" pitchFamily="34" charset="0"/>
                          <a:cs typeface="Times New Roman" panose="02020603050405020304" pitchFamily="18" charset="0"/>
                        </a:rPr>
                        <a:t>37</a:t>
                      </a:r>
                    </a:p>
                  </a:txBody>
                  <a:tcPr marL="3175" marR="3175" marT="3175" marB="0" anchor="ctr"/>
                </a:tc>
                <a:tc>
                  <a:txBody>
                    <a:bodyPr/>
                    <a:lstStyle/>
                    <a:p>
                      <a:pPr marL="72000" algn="ctr">
                        <a:lnSpc>
                          <a:spcPct val="107000"/>
                        </a:lnSpc>
                        <a:spcAft>
                          <a:spcPts val="0"/>
                        </a:spcAft>
                      </a:pPr>
                      <a:r>
                        <a:rPr lang="tr-TR" sz="1200" b="1" dirty="0">
                          <a:solidFill>
                            <a:srgbClr val="FF0000"/>
                          </a:solidFill>
                          <a:effectLst/>
                          <a:latin typeface="+mn-lt"/>
                          <a:ea typeface="Calibri" panose="020F0502020204030204" pitchFamily="34" charset="0"/>
                          <a:cs typeface="Times New Roman" panose="02020603050405020304" pitchFamily="18" charset="0"/>
                        </a:rPr>
                        <a:t>37</a:t>
                      </a:r>
                    </a:p>
                  </a:txBody>
                  <a:tcPr marL="3175" marR="3175" marT="3175" marB="0" anchor="ctr"/>
                </a:tc>
                <a:tc>
                  <a:txBody>
                    <a:bodyPr/>
                    <a:lstStyle/>
                    <a:p>
                      <a:pPr marL="72000">
                        <a:lnSpc>
                          <a:spcPct val="107000"/>
                        </a:lnSpc>
                        <a:spcAft>
                          <a:spcPts val="0"/>
                        </a:spcAft>
                      </a:pPr>
                      <a:r>
                        <a:rPr lang="tr-TR" sz="1200" b="1" dirty="0">
                          <a:solidFill>
                            <a:srgbClr val="FF0000"/>
                          </a:solidFill>
                          <a:effectLst/>
                          <a:latin typeface="+mn-lt"/>
                        </a:rPr>
                        <a:t> </a:t>
                      </a:r>
                      <a:endParaRPr lang="tr-TR" sz="12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tc>
                <a:tc>
                  <a:txBody>
                    <a:bodyPr/>
                    <a:lstStyle/>
                    <a:p>
                      <a:pPr marL="72000" algn="r">
                        <a:lnSpc>
                          <a:spcPct val="107000"/>
                        </a:lnSpc>
                        <a:spcAft>
                          <a:spcPts val="0"/>
                        </a:spcAft>
                      </a:pPr>
                      <a:r>
                        <a:rPr lang="tr-TR" sz="1200" b="1" dirty="0">
                          <a:solidFill>
                            <a:srgbClr val="FF0000"/>
                          </a:solidFill>
                          <a:effectLst/>
                          <a:latin typeface="+mn-lt"/>
                        </a:rPr>
                        <a:t>Toplam</a:t>
                      </a:r>
                      <a:endParaRPr lang="tr-TR" sz="12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200" b="1" dirty="0">
                          <a:solidFill>
                            <a:srgbClr val="FF0000"/>
                          </a:solidFill>
                          <a:effectLst/>
                          <a:latin typeface="+mn-lt"/>
                          <a:ea typeface="Calibri" panose="020F0502020204030204" pitchFamily="34" charset="0"/>
                          <a:cs typeface="Times New Roman" panose="02020603050405020304" pitchFamily="18" charset="0"/>
                        </a:rPr>
                        <a:t>40</a:t>
                      </a:r>
                    </a:p>
                  </a:txBody>
                  <a:tcPr marL="0" marR="0" marT="0" marB="0" anchor="ctr"/>
                </a:tc>
                <a:tc>
                  <a:txBody>
                    <a:bodyPr/>
                    <a:lstStyle/>
                    <a:p>
                      <a:pPr marL="72000" algn="ctr">
                        <a:lnSpc>
                          <a:spcPct val="107000"/>
                        </a:lnSpc>
                        <a:spcAft>
                          <a:spcPts val="0"/>
                        </a:spcAft>
                      </a:pPr>
                      <a:r>
                        <a:rPr lang="tr-TR" sz="1200" b="1" dirty="0">
                          <a:solidFill>
                            <a:srgbClr val="FF0000"/>
                          </a:solidFill>
                          <a:effectLst/>
                          <a:latin typeface="+mn-lt"/>
                        </a:rPr>
                        <a:t>40</a:t>
                      </a:r>
                      <a:r>
                        <a:rPr lang="tr-TR" sz="1200" b="1" dirty="0">
                          <a:effectLst/>
                          <a:latin typeface="+mn-lt"/>
                        </a:rPr>
                        <a:t> </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470943891"/>
                  </a:ext>
                </a:extLst>
              </a:tr>
              <a:tr h="322303">
                <a:tc>
                  <a:txBody>
                    <a:bodyPr/>
                    <a:lstStyle/>
                    <a:p>
                      <a:pPr marL="72000">
                        <a:lnSpc>
                          <a:spcPct val="107000"/>
                        </a:lnSpc>
                        <a:spcAft>
                          <a:spcPts val="0"/>
                        </a:spcAft>
                      </a:pPr>
                      <a:r>
                        <a:rPr lang="tr-TR" sz="1200" b="1" dirty="0">
                          <a:effectLst/>
                          <a:latin typeface="+mn-lt"/>
                        </a:rPr>
                        <a:t>Zorunlu Ders Saati Toplamı</a:t>
                      </a:r>
                      <a:endParaRPr lang="tr-TR" sz="1200" b="1" dirty="0">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200" b="1" dirty="0">
                          <a:effectLst/>
                          <a:latin typeface="+mn-lt"/>
                        </a:rPr>
                        <a:t>70</a:t>
                      </a:r>
                      <a:endParaRPr lang="tr-TR" sz="1200" b="1" dirty="0">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200" b="1" dirty="0">
                          <a:effectLst/>
                          <a:latin typeface="+mn-lt"/>
                        </a:rPr>
                        <a:t>70 </a:t>
                      </a:r>
                      <a:endParaRPr lang="tr-TR" sz="1200" b="1" dirty="0">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7000"/>
                        </a:lnSpc>
                        <a:spcAft>
                          <a:spcPts val="0"/>
                        </a:spcAft>
                      </a:pPr>
                      <a:r>
                        <a:rPr lang="tr-TR" sz="1200" b="1">
                          <a:effectLst/>
                          <a:latin typeface="+mn-lt"/>
                        </a:rPr>
                        <a:t> </a:t>
                      </a:r>
                      <a:endParaRPr lang="tr-TR" sz="1200" b="1">
                        <a:effectLst/>
                        <a:latin typeface="+mn-lt"/>
                        <a:ea typeface="Calibri" panose="020F0502020204030204" pitchFamily="34" charset="0"/>
                        <a:cs typeface="Times New Roman" panose="02020603050405020304" pitchFamily="18" charset="0"/>
                      </a:endParaRPr>
                    </a:p>
                  </a:txBody>
                  <a:tcPr marL="0" marR="0" marT="0" marB="0"/>
                </a:tc>
                <a:tc>
                  <a:txBody>
                    <a:bodyPr/>
                    <a:lstStyle/>
                    <a:p>
                      <a:pPr marL="72000">
                        <a:lnSpc>
                          <a:spcPct val="107000"/>
                        </a:lnSpc>
                        <a:spcAft>
                          <a:spcPts val="0"/>
                        </a:spcAft>
                      </a:pPr>
                      <a:r>
                        <a:rPr lang="tr-TR" sz="1200" b="1" dirty="0">
                          <a:effectLst/>
                          <a:latin typeface="+mn-lt"/>
                        </a:rPr>
                        <a:t>Alan İçi Ders Saati Toplamı</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200" b="1" dirty="0">
                          <a:effectLst/>
                          <a:latin typeface="+mn-lt"/>
                        </a:rPr>
                        <a:t>78</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200" b="1" dirty="0">
                          <a:effectLst/>
                          <a:latin typeface="+mn-lt"/>
                        </a:rPr>
                        <a:t>78</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506370308"/>
                  </a:ext>
                </a:extLst>
              </a:tr>
              <a:tr h="322303">
                <a:tc>
                  <a:txBody>
                    <a:bodyPr/>
                    <a:lstStyle/>
                    <a:p>
                      <a:pPr marL="72000">
                        <a:lnSpc>
                          <a:spcPct val="107000"/>
                        </a:lnSpc>
                        <a:spcAft>
                          <a:spcPts val="0"/>
                        </a:spcAft>
                      </a:pPr>
                      <a:r>
                        <a:rPr lang="tr-TR" sz="1200" b="1" dirty="0">
                          <a:effectLst/>
                          <a:latin typeface="+mn-lt"/>
                        </a:rPr>
                        <a:t>Seçmeli Ders Saati Toplamı</a:t>
                      </a:r>
                      <a:endParaRPr lang="tr-TR" sz="1200" b="1" dirty="0">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200" b="1" dirty="0">
                          <a:effectLst/>
                          <a:latin typeface="+mn-lt"/>
                          <a:ea typeface="Calibri" panose="020F0502020204030204" pitchFamily="34" charset="0"/>
                          <a:cs typeface="Times New Roman" panose="02020603050405020304" pitchFamily="18" charset="0"/>
                        </a:rPr>
                        <a:t>22</a:t>
                      </a:r>
                    </a:p>
                  </a:txBody>
                  <a:tcPr marL="3175" marR="3175" marT="3175" marB="0" anchor="ctr"/>
                </a:tc>
                <a:tc>
                  <a:txBody>
                    <a:bodyPr/>
                    <a:lstStyle/>
                    <a:p>
                      <a:pPr marL="72000" algn="ctr">
                        <a:lnSpc>
                          <a:spcPct val="107000"/>
                        </a:lnSpc>
                        <a:spcAft>
                          <a:spcPts val="0"/>
                        </a:spcAft>
                      </a:pPr>
                      <a:r>
                        <a:rPr lang="tr-TR" sz="1200" b="1" dirty="0">
                          <a:effectLst/>
                          <a:latin typeface="+mn-lt"/>
                          <a:ea typeface="Calibri" panose="020F0502020204030204" pitchFamily="34" charset="0"/>
                          <a:cs typeface="Times New Roman" panose="02020603050405020304" pitchFamily="18" charset="0"/>
                        </a:rPr>
                        <a:t>22</a:t>
                      </a:r>
                    </a:p>
                  </a:txBody>
                  <a:tcPr marL="3175" marR="3175" marT="3175" marB="0" anchor="ctr"/>
                </a:tc>
                <a:tc>
                  <a:txBody>
                    <a:bodyPr/>
                    <a:lstStyle/>
                    <a:p>
                      <a:pPr marL="72000">
                        <a:lnSpc>
                          <a:spcPct val="107000"/>
                        </a:lnSpc>
                        <a:spcAft>
                          <a:spcPts val="0"/>
                        </a:spcAft>
                      </a:pPr>
                      <a:r>
                        <a:rPr lang="tr-TR" sz="1200" b="1" dirty="0">
                          <a:effectLst/>
                          <a:latin typeface="+mn-lt"/>
                        </a:rPr>
                        <a:t> </a:t>
                      </a:r>
                      <a:endParaRPr lang="tr-TR" sz="1200" b="1"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marL="72000">
                        <a:lnSpc>
                          <a:spcPct val="107000"/>
                        </a:lnSpc>
                        <a:spcAft>
                          <a:spcPts val="0"/>
                        </a:spcAft>
                      </a:pPr>
                      <a:r>
                        <a:rPr lang="tr-TR" sz="1200" b="1" dirty="0">
                          <a:effectLst/>
                          <a:latin typeface="+mn-lt"/>
                        </a:rPr>
                        <a:t>Alan Dışı Ders Saati Toplamı</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200" b="1" dirty="0">
                          <a:effectLst/>
                          <a:latin typeface="+mn-lt"/>
                          <a:ea typeface="Calibri" panose="020F0502020204030204" pitchFamily="34" charset="0"/>
                          <a:cs typeface="Times New Roman" panose="02020603050405020304" pitchFamily="18" charset="0"/>
                        </a:rPr>
                        <a:t>24</a:t>
                      </a:r>
                    </a:p>
                  </a:txBody>
                  <a:tcPr marL="0" marR="0" marT="0" marB="0" anchor="ctr"/>
                </a:tc>
                <a:tc>
                  <a:txBody>
                    <a:bodyPr/>
                    <a:lstStyle/>
                    <a:p>
                      <a:pPr marL="72000" algn="ctr">
                        <a:lnSpc>
                          <a:spcPct val="107000"/>
                        </a:lnSpc>
                        <a:spcAft>
                          <a:spcPts val="0"/>
                        </a:spcAft>
                      </a:pPr>
                      <a:r>
                        <a:rPr lang="tr-TR" sz="1200" b="1" dirty="0">
                          <a:effectLst/>
                          <a:latin typeface="+mn-lt"/>
                          <a:ea typeface="Calibri" panose="020F0502020204030204" pitchFamily="34" charset="0"/>
                          <a:cs typeface="Times New Roman" panose="02020603050405020304" pitchFamily="18" charset="0"/>
                        </a:rPr>
                        <a:t>24</a:t>
                      </a:r>
                    </a:p>
                  </a:txBody>
                  <a:tcPr marL="0" marR="0" marT="0" marB="0" anchor="ctr"/>
                </a:tc>
                <a:extLst>
                  <a:ext uri="{0D108BD9-81ED-4DB2-BD59-A6C34878D82A}">
                    <a16:rowId xmlns:a16="http://schemas.microsoft.com/office/drawing/2014/main" val="1120308773"/>
                  </a:ext>
                </a:extLst>
              </a:tr>
              <a:tr h="322303">
                <a:tc>
                  <a:txBody>
                    <a:bodyPr/>
                    <a:lstStyle/>
                    <a:p>
                      <a:pPr marL="72000" algn="r">
                        <a:lnSpc>
                          <a:spcPct val="107000"/>
                        </a:lnSpc>
                        <a:spcAft>
                          <a:spcPts val="0"/>
                        </a:spcAft>
                      </a:pPr>
                      <a:r>
                        <a:rPr lang="tr-TR" sz="1200" b="1" dirty="0">
                          <a:solidFill>
                            <a:srgbClr val="FF0000"/>
                          </a:solidFill>
                          <a:effectLst/>
                          <a:latin typeface="+mn-lt"/>
                        </a:rPr>
                        <a:t>Toplam</a:t>
                      </a:r>
                      <a:endParaRPr lang="tr-TR" sz="1200" b="1" dirty="0">
                        <a:solidFill>
                          <a:srgbClr val="FF0000"/>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200" b="1" dirty="0">
                          <a:solidFill>
                            <a:srgbClr val="FF0000"/>
                          </a:solidFill>
                          <a:effectLst/>
                          <a:latin typeface="+mn-lt"/>
                        </a:rPr>
                        <a:t>92</a:t>
                      </a:r>
                      <a:endParaRPr lang="tr-TR" sz="1200" b="1" dirty="0">
                        <a:solidFill>
                          <a:srgbClr val="FF0000"/>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200" b="1" dirty="0">
                          <a:solidFill>
                            <a:srgbClr val="FF0000"/>
                          </a:solidFill>
                          <a:effectLst/>
                          <a:latin typeface="+mn-lt"/>
                        </a:rPr>
                        <a:t>92</a:t>
                      </a:r>
                      <a:endParaRPr lang="tr-TR" sz="1200" b="1" dirty="0">
                        <a:solidFill>
                          <a:srgbClr val="FF0000"/>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7000"/>
                        </a:lnSpc>
                        <a:spcAft>
                          <a:spcPts val="0"/>
                        </a:spcAft>
                      </a:pPr>
                      <a:r>
                        <a:rPr lang="tr-TR" sz="1200" b="1">
                          <a:solidFill>
                            <a:srgbClr val="FF0000"/>
                          </a:solidFill>
                          <a:effectLst/>
                          <a:latin typeface="+mn-lt"/>
                        </a:rPr>
                        <a:t> </a:t>
                      </a:r>
                      <a:endParaRPr lang="tr-TR" sz="12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tc>
                <a:tc>
                  <a:txBody>
                    <a:bodyPr/>
                    <a:lstStyle/>
                    <a:p>
                      <a:pPr marL="72000" algn="r">
                        <a:lnSpc>
                          <a:spcPct val="107000"/>
                        </a:lnSpc>
                        <a:spcAft>
                          <a:spcPts val="0"/>
                        </a:spcAft>
                      </a:pPr>
                      <a:r>
                        <a:rPr lang="tr-TR" sz="1200" b="1" dirty="0">
                          <a:solidFill>
                            <a:srgbClr val="FF0000"/>
                          </a:solidFill>
                          <a:effectLst/>
                          <a:latin typeface="+mn-lt"/>
                        </a:rPr>
                        <a:t>Toplam</a:t>
                      </a:r>
                      <a:endParaRPr lang="tr-TR" sz="12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200" b="1" dirty="0">
                          <a:solidFill>
                            <a:srgbClr val="FF0000"/>
                          </a:solidFill>
                          <a:effectLst/>
                          <a:latin typeface="+mn-lt"/>
                        </a:rPr>
                        <a:t>102</a:t>
                      </a:r>
                      <a:endParaRPr lang="tr-TR" sz="12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200" b="1" dirty="0">
                          <a:solidFill>
                            <a:srgbClr val="FF0000"/>
                          </a:solidFill>
                          <a:effectLst/>
                          <a:latin typeface="+mn-lt"/>
                        </a:rPr>
                        <a:t>102</a:t>
                      </a:r>
                      <a:endParaRPr lang="tr-TR" sz="12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179542056"/>
                  </a:ext>
                </a:extLst>
              </a:tr>
              <a:tr h="322303">
                <a:tc>
                  <a:txBody>
                    <a:bodyPr/>
                    <a:lstStyle/>
                    <a:p>
                      <a:pPr marL="72000">
                        <a:lnSpc>
                          <a:spcPct val="107000"/>
                        </a:lnSpc>
                        <a:spcAft>
                          <a:spcPts val="0"/>
                        </a:spcAft>
                      </a:pPr>
                      <a:r>
                        <a:rPr lang="tr-TR" sz="1200" b="1" dirty="0">
                          <a:effectLst/>
                          <a:latin typeface="+mn-lt"/>
                        </a:rPr>
                        <a:t>Zorunlu Ders AKTS Toplamı</a:t>
                      </a:r>
                      <a:endParaRPr lang="tr-TR" sz="1200" b="1" dirty="0">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200" b="1" dirty="0">
                          <a:effectLst/>
                          <a:latin typeface="+mn-lt"/>
                          <a:ea typeface="Calibri" panose="020F0502020204030204" pitchFamily="34" charset="0"/>
                          <a:cs typeface="Times New Roman" panose="02020603050405020304" pitchFamily="18" charset="0"/>
                        </a:rPr>
                        <a:t>87</a:t>
                      </a:r>
                    </a:p>
                  </a:txBody>
                  <a:tcPr marL="3175" marR="3175" marT="3175" marB="0" anchor="ctr"/>
                </a:tc>
                <a:tc>
                  <a:txBody>
                    <a:bodyPr/>
                    <a:lstStyle/>
                    <a:p>
                      <a:pPr marL="72000" algn="ctr">
                        <a:lnSpc>
                          <a:spcPct val="107000"/>
                        </a:lnSpc>
                        <a:spcAft>
                          <a:spcPts val="0"/>
                        </a:spcAft>
                      </a:pPr>
                      <a:r>
                        <a:rPr lang="tr-TR" sz="1200" b="1" dirty="0">
                          <a:effectLst/>
                          <a:latin typeface="+mn-lt"/>
                        </a:rPr>
                        <a:t>87</a:t>
                      </a:r>
                      <a:endParaRPr lang="tr-TR" sz="1200" b="1" dirty="0">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7000"/>
                        </a:lnSpc>
                        <a:spcAft>
                          <a:spcPts val="0"/>
                        </a:spcAft>
                      </a:pPr>
                      <a:r>
                        <a:rPr lang="tr-TR" sz="1200" b="1" dirty="0">
                          <a:effectLst/>
                          <a:latin typeface="+mn-lt"/>
                        </a:rPr>
                        <a:t> </a:t>
                      </a:r>
                      <a:endParaRPr lang="tr-TR" sz="1200" b="1"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marL="72000">
                        <a:lnSpc>
                          <a:spcPct val="107000"/>
                        </a:lnSpc>
                        <a:spcAft>
                          <a:spcPts val="0"/>
                        </a:spcAft>
                      </a:pPr>
                      <a:r>
                        <a:rPr lang="tr-TR" sz="1200" b="1" dirty="0">
                          <a:effectLst/>
                          <a:latin typeface="+mn-lt"/>
                        </a:rPr>
                        <a:t>Alan İçi Ders AKTS Toplamı</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200" b="1" dirty="0">
                          <a:effectLst/>
                          <a:latin typeface="+mn-lt"/>
                          <a:ea typeface="Calibri" panose="020F0502020204030204" pitchFamily="34" charset="0"/>
                          <a:cs typeface="Times New Roman" panose="02020603050405020304" pitchFamily="18" charset="0"/>
                        </a:rPr>
                        <a:t>106</a:t>
                      </a:r>
                    </a:p>
                  </a:txBody>
                  <a:tcPr marL="0" marR="0" marT="0" marB="0" anchor="ctr"/>
                </a:tc>
                <a:tc>
                  <a:txBody>
                    <a:bodyPr/>
                    <a:lstStyle/>
                    <a:p>
                      <a:pPr marL="72000" algn="ctr">
                        <a:lnSpc>
                          <a:spcPct val="107000"/>
                        </a:lnSpc>
                        <a:spcAft>
                          <a:spcPts val="0"/>
                        </a:spcAft>
                      </a:pP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71950122"/>
                  </a:ext>
                </a:extLst>
              </a:tr>
              <a:tr h="322303">
                <a:tc>
                  <a:txBody>
                    <a:bodyPr/>
                    <a:lstStyle/>
                    <a:p>
                      <a:pPr marL="72000">
                        <a:lnSpc>
                          <a:spcPct val="107000"/>
                        </a:lnSpc>
                        <a:spcAft>
                          <a:spcPts val="0"/>
                        </a:spcAft>
                      </a:pPr>
                      <a:r>
                        <a:rPr lang="tr-TR" sz="1200" b="1" dirty="0">
                          <a:effectLst/>
                          <a:latin typeface="+mn-lt"/>
                        </a:rPr>
                        <a:t>Seçmeli Ders AKTS Toplamı</a:t>
                      </a:r>
                      <a:endParaRPr lang="tr-TR" sz="1200" b="1" dirty="0">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200" b="1" dirty="0">
                          <a:effectLst/>
                          <a:latin typeface="+mn-lt"/>
                          <a:ea typeface="Calibri" panose="020F0502020204030204" pitchFamily="34" charset="0"/>
                          <a:cs typeface="Times New Roman" panose="02020603050405020304" pitchFamily="18" charset="0"/>
                        </a:rPr>
                        <a:t>33</a:t>
                      </a:r>
                    </a:p>
                  </a:txBody>
                  <a:tcPr marL="3175" marR="3175" marT="3175" marB="0" anchor="ctr"/>
                </a:tc>
                <a:tc>
                  <a:txBody>
                    <a:bodyPr/>
                    <a:lstStyle/>
                    <a:p>
                      <a:pPr marL="72000" algn="ctr">
                        <a:lnSpc>
                          <a:spcPct val="107000"/>
                        </a:lnSpc>
                        <a:spcAft>
                          <a:spcPts val="0"/>
                        </a:spcAft>
                      </a:pPr>
                      <a:r>
                        <a:rPr lang="tr-TR" sz="1200" b="1" dirty="0">
                          <a:effectLst/>
                          <a:latin typeface="+mn-lt"/>
                          <a:ea typeface="Calibri" panose="020F0502020204030204" pitchFamily="34" charset="0"/>
                          <a:cs typeface="Times New Roman" panose="02020603050405020304" pitchFamily="18" charset="0"/>
                        </a:rPr>
                        <a:t>33</a:t>
                      </a:r>
                    </a:p>
                  </a:txBody>
                  <a:tcPr marL="3175" marR="3175" marT="3175" marB="0" anchor="ctr"/>
                </a:tc>
                <a:tc>
                  <a:txBody>
                    <a:bodyPr/>
                    <a:lstStyle/>
                    <a:p>
                      <a:pPr marL="72000">
                        <a:lnSpc>
                          <a:spcPct val="107000"/>
                        </a:lnSpc>
                        <a:spcAft>
                          <a:spcPts val="0"/>
                        </a:spcAft>
                      </a:pPr>
                      <a:r>
                        <a:rPr lang="tr-TR" sz="1200" b="1" dirty="0">
                          <a:effectLst/>
                          <a:latin typeface="+mn-lt"/>
                        </a:rPr>
                        <a:t> </a:t>
                      </a:r>
                      <a:endParaRPr lang="tr-TR" sz="1200" b="1"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marL="72000">
                        <a:lnSpc>
                          <a:spcPct val="107000"/>
                        </a:lnSpc>
                        <a:spcAft>
                          <a:spcPts val="0"/>
                        </a:spcAft>
                      </a:pPr>
                      <a:r>
                        <a:rPr lang="tr-TR" sz="1200" b="1" dirty="0">
                          <a:effectLst/>
                          <a:latin typeface="+mn-lt"/>
                        </a:rPr>
                        <a:t>Alan Dışı Ders AKTS Toplamı</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200" b="1" dirty="0">
                          <a:effectLst/>
                          <a:latin typeface="+mn-lt"/>
                        </a:rPr>
                        <a:t> 29</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1711306"/>
                  </a:ext>
                </a:extLst>
              </a:tr>
              <a:tr h="322303">
                <a:tc>
                  <a:txBody>
                    <a:bodyPr/>
                    <a:lstStyle/>
                    <a:p>
                      <a:pPr marL="72000" algn="r">
                        <a:lnSpc>
                          <a:spcPct val="107000"/>
                        </a:lnSpc>
                        <a:spcAft>
                          <a:spcPts val="0"/>
                        </a:spcAft>
                      </a:pPr>
                      <a:r>
                        <a:rPr lang="tr-TR" sz="1200" b="1" dirty="0">
                          <a:solidFill>
                            <a:srgbClr val="FF0000"/>
                          </a:solidFill>
                          <a:effectLst/>
                          <a:latin typeface="+mn-lt"/>
                        </a:rPr>
                        <a:t>Toplam</a:t>
                      </a:r>
                      <a:endParaRPr lang="tr-TR" sz="1200" b="1" dirty="0">
                        <a:solidFill>
                          <a:srgbClr val="FF0000"/>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200" b="1" dirty="0">
                          <a:solidFill>
                            <a:srgbClr val="FF0000"/>
                          </a:solidFill>
                          <a:effectLst/>
                          <a:latin typeface="+mn-lt"/>
                        </a:rPr>
                        <a:t>120</a:t>
                      </a:r>
                      <a:endParaRPr lang="tr-TR" sz="1200" b="1" dirty="0">
                        <a:solidFill>
                          <a:srgbClr val="FF0000"/>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200" b="1" dirty="0">
                          <a:solidFill>
                            <a:srgbClr val="FF0000"/>
                          </a:solidFill>
                          <a:effectLst/>
                          <a:latin typeface="+mn-lt"/>
                          <a:ea typeface="Calibri" panose="020F0502020204030204" pitchFamily="34" charset="0"/>
                          <a:cs typeface="Times New Roman" panose="02020603050405020304" pitchFamily="18" charset="0"/>
                        </a:rPr>
                        <a:t>120</a:t>
                      </a:r>
                    </a:p>
                  </a:txBody>
                  <a:tcPr marL="3175" marR="3175" marT="3175" marB="0" anchor="ctr"/>
                </a:tc>
                <a:tc>
                  <a:txBody>
                    <a:bodyPr/>
                    <a:lstStyle/>
                    <a:p>
                      <a:pPr marL="72000">
                        <a:lnSpc>
                          <a:spcPct val="107000"/>
                        </a:lnSpc>
                        <a:spcAft>
                          <a:spcPts val="0"/>
                        </a:spcAft>
                      </a:pPr>
                      <a:r>
                        <a:rPr lang="tr-TR" sz="1200" b="1" dirty="0">
                          <a:solidFill>
                            <a:srgbClr val="FF0000"/>
                          </a:solidFill>
                          <a:effectLst/>
                          <a:latin typeface="+mn-lt"/>
                        </a:rPr>
                        <a:t> </a:t>
                      </a:r>
                      <a:endParaRPr lang="tr-TR" sz="12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tc>
                <a:tc>
                  <a:txBody>
                    <a:bodyPr/>
                    <a:lstStyle/>
                    <a:p>
                      <a:pPr marL="72000" algn="r">
                        <a:lnSpc>
                          <a:spcPct val="107000"/>
                        </a:lnSpc>
                        <a:spcAft>
                          <a:spcPts val="0"/>
                        </a:spcAft>
                      </a:pPr>
                      <a:r>
                        <a:rPr lang="tr-TR" sz="1200" b="1" dirty="0">
                          <a:solidFill>
                            <a:srgbClr val="FF0000"/>
                          </a:solidFill>
                          <a:effectLst/>
                          <a:latin typeface="+mn-lt"/>
                        </a:rPr>
                        <a:t>Toplam</a:t>
                      </a:r>
                      <a:endParaRPr lang="tr-TR" sz="12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200" b="1" dirty="0">
                          <a:solidFill>
                            <a:srgbClr val="FF0000"/>
                          </a:solidFill>
                          <a:effectLst/>
                          <a:latin typeface="+mn-lt"/>
                        </a:rPr>
                        <a:t>135</a:t>
                      </a:r>
                      <a:endParaRPr lang="tr-TR" sz="12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200" b="1" dirty="0">
                          <a:solidFill>
                            <a:srgbClr val="FF0000"/>
                          </a:solidFill>
                          <a:effectLst/>
                          <a:latin typeface="+mn-lt"/>
                        </a:rPr>
                        <a:t> </a:t>
                      </a:r>
                      <a:endParaRPr lang="tr-TR" sz="12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93577271"/>
                  </a:ext>
                </a:extLst>
              </a:tr>
            </a:tbl>
          </a:graphicData>
        </a:graphic>
      </p:graphicFrame>
      <p:pic>
        <p:nvPicPr>
          <p:cNvPr id="8" name="Resim 7">
            <a:extLst>
              <a:ext uri="{FF2B5EF4-FFF2-40B4-BE49-F238E27FC236}">
                <a16:creationId xmlns:a16="http://schemas.microsoft.com/office/drawing/2014/main" id="{099EBAAA-906B-C3D3-F194-811D84B353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14591" y="6313518"/>
            <a:ext cx="444612" cy="450787"/>
          </a:xfrm>
          <a:prstGeom prst="rect">
            <a:avLst/>
          </a:prstGeom>
        </p:spPr>
      </p:pic>
    </p:spTree>
    <p:extLst>
      <p:ext uri="{BB962C8B-B14F-4D97-AF65-F5344CB8AC3E}">
        <p14:creationId xmlns:p14="http://schemas.microsoft.com/office/powerpoint/2010/main" val="2063757572"/>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48637" y="795347"/>
            <a:ext cx="10175966" cy="736785"/>
          </a:xfrm>
        </p:spPr>
        <p:txBody>
          <a:bodyPr>
            <a:noAutofit/>
          </a:bodyPr>
          <a:lstStyle/>
          <a:p>
            <a:pPr algn="ctr"/>
            <a:r>
              <a:rPr lang="tr-TR" sz="2800" b="1" dirty="0">
                <a:solidFill>
                  <a:srgbClr val="FF0000"/>
                </a:solidFill>
              </a:rPr>
              <a:t>Birim Öğretim Programları Haftalık Ders Saati </a:t>
            </a:r>
            <a:br>
              <a:rPr lang="tr-TR" sz="2800" b="1" dirty="0">
                <a:solidFill>
                  <a:srgbClr val="FF0000"/>
                </a:solidFill>
              </a:rPr>
            </a:br>
            <a:r>
              <a:rPr lang="tr-TR" sz="2800" b="1" dirty="0">
                <a:solidFill>
                  <a:srgbClr val="3333FF"/>
                </a:solidFill>
              </a:rPr>
              <a:t>(Teorik-T ve Uygulama-U) </a:t>
            </a:r>
            <a:r>
              <a:rPr lang="tr-TR" sz="2800" b="1" dirty="0">
                <a:solidFill>
                  <a:srgbClr val="FF0000"/>
                </a:solidFill>
              </a:rPr>
              <a:t>Analizi</a:t>
            </a:r>
            <a:endParaRPr lang="tr-TR" sz="1200" b="1" i="1" dirty="0">
              <a:solidFill>
                <a:srgbClr val="0000CC"/>
              </a:solidFill>
            </a:endParaRPr>
          </a:p>
        </p:txBody>
      </p:sp>
      <p:sp>
        <p:nvSpPr>
          <p:cNvPr id="3" name="Veri Yer Tutucusu 2"/>
          <p:cNvSpPr>
            <a:spLocks noGrp="1"/>
          </p:cNvSpPr>
          <p:nvPr>
            <p:ph type="dt" sz="half" idx="10"/>
          </p:nvPr>
        </p:nvSpPr>
        <p:spPr/>
        <p:txBody>
          <a:bodyPr/>
          <a:lstStyle/>
          <a:p>
            <a:fld id="{8E468889-DDDD-45DC-9553-67B10B6C00B2}" type="datetime1">
              <a:rPr lang="tr-TR" smtClean="0"/>
              <a:pPr/>
              <a:t>13.01.2026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44</a:t>
            </a:fld>
            <a:endParaRPr lang="tr-TR"/>
          </a:p>
        </p:txBody>
      </p:sp>
      <p:sp>
        <p:nvSpPr>
          <p:cNvPr id="6" name="Metin kutusu 5"/>
          <p:cNvSpPr txBox="1"/>
          <p:nvPr/>
        </p:nvSpPr>
        <p:spPr>
          <a:xfrm>
            <a:off x="861060" y="5884023"/>
            <a:ext cx="7002780" cy="338554"/>
          </a:xfrm>
          <a:prstGeom prst="rect">
            <a:avLst/>
          </a:prstGeom>
          <a:noFill/>
        </p:spPr>
        <p:txBody>
          <a:bodyPr wrap="square" rtlCol="0">
            <a:spAutoFit/>
          </a:bodyPr>
          <a:lstStyle/>
          <a:p>
            <a:r>
              <a:rPr lang="tr-TR" sz="1600" b="1" i="1" dirty="0">
                <a:solidFill>
                  <a:srgbClr val="C00000"/>
                </a:solidFill>
              </a:rPr>
              <a:t>* Program sayısı ikiden fazla ise başka bir slayt oluşturunuz. </a:t>
            </a:r>
          </a:p>
        </p:txBody>
      </p:sp>
      <p:graphicFrame>
        <p:nvGraphicFramePr>
          <p:cNvPr id="7" name="Tablo 6"/>
          <p:cNvGraphicFramePr>
            <a:graphicFrameLocks noGrp="1"/>
          </p:cNvGraphicFramePr>
          <p:nvPr>
            <p:extLst>
              <p:ext uri="{D42A27DB-BD31-4B8C-83A1-F6EECF244321}">
                <p14:modId xmlns:p14="http://schemas.microsoft.com/office/powerpoint/2010/main" val="4213844162"/>
              </p:ext>
            </p:extLst>
          </p:nvPr>
        </p:nvGraphicFramePr>
        <p:xfrm>
          <a:off x="388121" y="1943099"/>
          <a:ext cx="11407640" cy="2647214"/>
        </p:xfrm>
        <a:graphic>
          <a:graphicData uri="http://schemas.openxmlformats.org/drawingml/2006/table">
            <a:tbl>
              <a:tblPr firstRow="1" firstCol="1" lastRow="1" lastCol="1" bandRow="1" bandCol="1">
                <a:tableStyleId>{BDBED569-4797-4DF1-A0F4-6AAB3CD982D8}</a:tableStyleId>
              </a:tblPr>
              <a:tblGrid>
                <a:gridCol w="1837494">
                  <a:extLst>
                    <a:ext uri="{9D8B030D-6E8A-4147-A177-3AD203B41FA5}">
                      <a16:colId xmlns:a16="http://schemas.microsoft.com/office/drawing/2014/main" val="396729521"/>
                    </a:ext>
                  </a:extLst>
                </a:gridCol>
                <a:gridCol w="2382168">
                  <a:extLst>
                    <a:ext uri="{9D8B030D-6E8A-4147-A177-3AD203B41FA5}">
                      <a16:colId xmlns:a16="http://schemas.microsoft.com/office/drawing/2014/main" val="4230344010"/>
                    </a:ext>
                  </a:extLst>
                </a:gridCol>
                <a:gridCol w="592530">
                  <a:extLst>
                    <a:ext uri="{9D8B030D-6E8A-4147-A177-3AD203B41FA5}">
                      <a16:colId xmlns:a16="http://schemas.microsoft.com/office/drawing/2014/main" val="1998447197"/>
                    </a:ext>
                  </a:extLst>
                </a:gridCol>
                <a:gridCol w="599807">
                  <a:extLst>
                    <a:ext uri="{9D8B030D-6E8A-4147-A177-3AD203B41FA5}">
                      <a16:colId xmlns:a16="http://schemas.microsoft.com/office/drawing/2014/main" val="597081879"/>
                    </a:ext>
                  </a:extLst>
                </a:gridCol>
                <a:gridCol w="599807">
                  <a:extLst>
                    <a:ext uri="{9D8B030D-6E8A-4147-A177-3AD203B41FA5}">
                      <a16:colId xmlns:a16="http://schemas.microsoft.com/office/drawing/2014/main" val="1590185702"/>
                    </a:ext>
                  </a:extLst>
                </a:gridCol>
                <a:gridCol w="578788">
                  <a:extLst>
                    <a:ext uri="{9D8B030D-6E8A-4147-A177-3AD203B41FA5}">
                      <a16:colId xmlns:a16="http://schemas.microsoft.com/office/drawing/2014/main" val="3309099816"/>
                    </a:ext>
                  </a:extLst>
                </a:gridCol>
                <a:gridCol w="607891">
                  <a:extLst>
                    <a:ext uri="{9D8B030D-6E8A-4147-A177-3AD203B41FA5}">
                      <a16:colId xmlns:a16="http://schemas.microsoft.com/office/drawing/2014/main" val="1079388697"/>
                    </a:ext>
                  </a:extLst>
                </a:gridCol>
                <a:gridCol w="607891">
                  <a:extLst>
                    <a:ext uri="{9D8B030D-6E8A-4147-A177-3AD203B41FA5}">
                      <a16:colId xmlns:a16="http://schemas.microsoft.com/office/drawing/2014/main" val="1455019793"/>
                    </a:ext>
                  </a:extLst>
                </a:gridCol>
                <a:gridCol w="593338">
                  <a:extLst>
                    <a:ext uri="{9D8B030D-6E8A-4147-A177-3AD203B41FA5}">
                      <a16:colId xmlns:a16="http://schemas.microsoft.com/office/drawing/2014/main" val="3665695296"/>
                    </a:ext>
                  </a:extLst>
                </a:gridCol>
                <a:gridCol w="599807">
                  <a:extLst>
                    <a:ext uri="{9D8B030D-6E8A-4147-A177-3AD203B41FA5}">
                      <a16:colId xmlns:a16="http://schemas.microsoft.com/office/drawing/2014/main" val="2156273076"/>
                    </a:ext>
                  </a:extLst>
                </a:gridCol>
                <a:gridCol w="599807">
                  <a:extLst>
                    <a:ext uri="{9D8B030D-6E8A-4147-A177-3AD203B41FA5}">
                      <a16:colId xmlns:a16="http://schemas.microsoft.com/office/drawing/2014/main" val="2652825663"/>
                    </a:ext>
                  </a:extLst>
                </a:gridCol>
                <a:gridCol w="592530">
                  <a:extLst>
                    <a:ext uri="{9D8B030D-6E8A-4147-A177-3AD203B41FA5}">
                      <a16:colId xmlns:a16="http://schemas.microsoft.com/office/drawing/2014/main" val="1139787420"/>
                    </a:ext>
                  </a:extLst>
                </a:gridCol>
                <a:gridCol w="607891">
                  <a:extLst>
                    <a:ext uri="{9D8B030D-6E8A-4147-A177-3AD203B41FA5}">
                      <a16:colId xmlns:a16="http://schemas.microsoft.com/office/drawing/2014/main" val="1758982604"/>
                    </a:ext>
                  </a:extLst>
                </a:gridCol>
                <a:gridCol w="607891">
                  <a:extLst>
                    <a:ext uri="{9D8B030D-6E8A-4147-A177-3AD203B41FA5}">
                      <a16:colId xmlns:a16="http://schemas.microsoft.com/office/drawing/2014/main" val="1823616203"/>
                    </a:ext>
                  </a:extLst>
                </a:gridCol>
              </a:tblGrid>
              <a:tr h="315771">
                <a:tc rowSpan="2">
                  <a:txBody>
                    <a:bodyPr/>
                    <a:lstStyle/>
                    <a:p>
                      <a:pPr algn="ctr">
                        <a:lnSpc>
                          <a:spcPct val="107000"/>
                        </a:lnSpc>
                        <a:spcAft>
                          <a:spcPts val="800"/>
                        </a:spcAft>
                      </a:pPr>
                      <a:r>
                        <a:rPr lang="tr-TR" sz="1400" b="1" dirty="0">
                          <a:solidFill>
                            <a:srgbClr val="FF0000"/>
                          </a:solidFill>
                          <a:effectLst/>
                        </a:rPr>
                        <a:t>Program Adı</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rowSpan="2">
                  <a:txBody>
                    <a:bodyPr/>
                    <a:lstStyle/>
                    <a:p>
                      <a:pPr algn="ctr">
                        <a:lnSpc>
                          <a:spcPct val="107000"/>
                        </a:lnSpc>
                        <a:spcAft>
                          <a:spcPts val="800"/>
                        </a:spcAft>
                      </a:pPr>
                      <a:r>
                        <a:rPr lang="tr-TR" sz="1400" b="1" dirty="0">
                          <a:solidFill>
                            <a:srgbClr val="FF0000"/>
                          </a:solidFill>
                          <a:effectLst/>
                        </a:rPr>
                        <a:t>Sınıf</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gridSpan="3">
                  <a:txBody>
                    <a:bodyPr/>
                    <a:lstStyle/>
                    <a:p>
                      <a:pPr algn="ctr">
                        <a:lnSpc>
                          <a:spcPct val="107000"/>
                        </a:lnSpc>
                        <a:spcAft>
                          <a:spcPts val="800"/>
                        </a:spcAft>
                      </a:pPr>
                      <a:r>
                        <a:rPr lang="tr-TR" sz="1400" b="1" dirty="0">
                          <a:solidFill>
                            <a:srgbClr val="FF0000"/>
                          </a:solidFill>
                          <a:effectLst/>
                        </a:rPr>
                        <a:t>2024 Bahar</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hMerge="1">
                  <a:txBody>
                    <a:bodyPr/>
                    <a:lstStyle/>
                    <a:p>
                      <a:endParaRPr lang="tr-TR"/>
                    </a:p>
                  </a:txBody>
                  <a:tcPr/>
                </a:tc>
                <a:tc hMerge="1">
                  <a:txBody>
                    <a:bodyPr/>
                    <a:lstStyle/>
                    <a:p>
                      <a:endParaRPr lang="tr-TR"/>
                    </a:p>
                  </a:txBody>
                  <a:tcPr/>
                </a:tc>
                <a:tc gridSpan="3">
                  <a:txBody>
                    <a:bodyPr/>
                    <a:lstStyle/>
                    <a:p>
                      <a:pPr algn="ctr">
                        <a:lnSpc>
                          <a:spcPct val="107000"/>
                        </a:lnSpc>
                        <a:spcAft>
                          <a:spcPts val="800"/>
                        </a:spcAft>
                      </a:pPr>
                      <a:r>
                        <a:rPr lang="tr-TR" sz="1400" b="1" dirty="0">
                          <a:solidFill>
                            <a:srgbClr val="FF0000"/>
                          </a:solidFill>
                          <a:effectLst/>
                        </a:rPr>
                        <a:t>2024 Güz</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tc hMerge="1">
                  <a:txBody>
                    <a:bodyPr/>
                    <a:lstStyle/>
                    <a:p>
                      <a:endParaRPr lang="tr-TR"/>
                    </a:p>
                  </a:txBody>
                  <a:tcPr/>
                </a:tc>
                <a:tc gridSpan="3">
                  <a:txBody>
                    <a:bodyPr/>
                    <a:lstStyle/>
                    <a:p>
                      <a:pPr algn="ctr">
                        <a:lnSpc>
                          <a:spcPct val="107000"/>
                        </a:lnSpc>
                        <a:spcAft>
                          <a:spcPts val="800"/>
                        </a:spcAft>
                      </a:pPr>
                      <a:r>
                        <a:rPr lang="tr-TR" sz="1400" b="1" dirty="0">
                          <a:solidFill>
                            <a:srgbClr val="FF0000"/>
                          </a:solidFill>
                          <a:effectLst/>
                        </a:rPr>
                        <a:t>2025 Bahar</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hMerge="1">
                  <a:txBody>
                    <a:bodyPr/>
                    <a:lstStyle/>
                    <a:p>
                      <a:endParaRPr lang="tr-TR"/>
                    </a:p>
                  </a:txBody>
                  <a:tcPr/>
                </a:tc>
                <a:tc hMerge="1">
                  <a:txBody>
                    <a:bodyPr/>
                    <a:lstStyle/>
                    <a:p>
                      <a:endParaRPr lang="tr-TR"/>
                    </a:p>
                  </a:txBody>
                  <a:tcPr/>
                </a:tc>
                <a:tc gridSpan="3">
                  <a:txBody>
                    <a:bodyPr/>
                    <a:lstStyle/>
                    <a:p>
                      <a:pPr algn="ctr">
                        <a:lnSpc>
                          <a:spcPct val="107000"/>
                        </a:lnSpc>
                        <a:spcAft>
                          <a:spcPts val="800"/>
                        </a:spcAft>
                      </a:pPr>
                      <a:r>
                        <a:rPr lang="tr-TR" sz="1400" b="1" dirty="0">
                          <a:solidFill>
                            <a:srgbClr val="FF0000"/>
                          </a:solidFill>
                          <a:effectLst/>
                        </a:rPr>
                        <a:t>2025 Güz</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7925397"/>
                  </a:ext>
                </a:extLst>
              </a:tr>
              <a:tr h="421523">
                <a:tc vMerge="1">
                  <a:txBody>
                    <a:bodyPr/>
                    <a:lstStyle/>
                    <a:p>
                      <a:endParaRPr lang="tr-TR"/>
                    </a:p>
                  </a:txBody>
                  <a:tcPr/>
                </a:tc>
                <a:tc vMerge="1">
                  <a:txBody>
                    <a:bodyPr/>
                    <a:lstStyle/>
                    <a:p>
                      <a:endParaRPr lang="tr-TR"/>
                    </a:p>
                  </a:txBody>
                  <a:tcPr/>
                </a:tc>
                <a:tc>
                  <a:txBody>
                    <a:bodyPr/>
                    <a:lstStyle/>
                    <a:p>
                      <a:pPr algn="ctr">
                        <a:lnSpc>
                          <a:spcPct val="107000"/>
                        </a:lnSpc>
                        <a:spcAft>
                          <a:spcPts val="800"/>
                        </a:spcAft>
                      </a:pPr>
                      <a:r>
                        <a:rPr lang="tr-TR" sz="1200" b="1" dirty="0">
                          <a:solidFill>
                            <a:srgbClr val="FF0000"/>
                          </a:solidFill>
                          <a:effectLst/>
                        </a:rPr>
                        <a:t>T</a:t>
                      </a:r>
                      <a:endParaRPr lang="tr-T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200" b="1" dirty="0">
                          <a:solidFill>
                            <a:srgbClr val="FF0000"/>
                          </a:solidFill>
                          <a:effectLst/>
                        </a:rPr>
                        <a:t>U</a:t>
                      </a:r>
                      <a:endParaRPr lang="tr-T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b="1" dirty="0">
                          <a:solidFill>
                            <a:srgbClr val="FF0000"/>
                          </a:solidFill>
                          <a:effectLst/>
                        </a:rPr>
                        <a:t>TOPLAM</a:t>
                      </a:r>
                      <a:endParaRPr lang="tr-T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b="1" dirty="0">
                          <a:solidFill>
                            <a:srgbClr val="FF0000"/>
                          </a:solidFill>
                          <a:effectLst/>
                        </a:rPr>
                        <a:t>T</a:t>
                      </a:r>
                      <a:endParaRPr lang="tr-T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b="1" dirty="0">
                          <a:solidFill>
                            <a:srgbClr val="FF0000"/>
                          </a:solidFill>
                          <a:effectLst/>
                        </a:rPr>
                        <a:t>U</a:t>
                      </a:r>
                      <a:endParaRPr lang="tr-T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b="1" dirty="0">
                          <a:solidFill>
                            <a:srgbClr val="FF0000"/>
                          </a:solidFill>
                          <a:effectLst/>
                        </a:rPr>
                        <a:t>TOPLAM</a:t>
                      </a:r>
                      <a:endParaRPr lang="tr-T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800"/>
                        </a:spcAft>
                      </a:pPr>
                      <a:r>
                        <a:rPr lang="tr-TR" sz="1200" b="1" dirty="0">
                          <a:solidFill>
                            <a:srgbClr val="FF0000"/>
                          </a:solidFill>
                          <a:effectLst/>
                        </a:rPr>
                        <a:t>T</a:t>
                      </a:r>
                      <a:endParaRPr lang="tr-T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200" b="1" dirty="0">
                          <a:solidFill>
                            <a:srgbClr val="FF0000"/>
                          </a:solidFill>
                          <a:effectLst/>
                        </a:rPr>
                        <a:t>U</a:t>
                      </a:r>
                      <a:endParaRPr lang="tr-T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b="1" dirty="0">
                          <a:solidFill>
                            <a:srgbClr val="FF0000"/>
                          </a:solidFill>
                          <a:effectLst/>
                        </a:rPr>
                        <a:t>TOPLAM</a:t>
                      </a:r>
                      <a:endParaRPr lang="tr-T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b="1" dirty="0">
                          <a:solidFill>
                            <a:srgbClr val="FF0000"/>
                          </a:solidFill>
                          <a:effectLst/>
                        </a:rPr>
                        <a:t>T</a:t>
                      </a:r>
                      <a:endParaRPr lang="tr-T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b="1" dirty="0">
                          <a:solidFill>
                            <a:srgbClr val="FF0000"/>
                          </a:solidFill>
                          <a:effectLst/>
                        </a:rPr>
                        <a:t>U</a:t>
                      </a:r>
                      <a:endParaRPr lang="tr-T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b="1" dirty="0">
                          <a:solidFill>
                            <a:srgbClr val="FF0000"/>
                          </a:solidFill>
                          <a:effectLst/>
                        </a:rPr>
                        <a:t>TOPLAM</a:t>
                      </a:r>
                      <a:endParaRPr lang="tr-T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48131378"/>
                  </a:ext>
                </a:extLst>
              </a:tr>
              <a:tr h="318320">
                <a:tc rowSpan="3">
                  <a:txBody>
                    <a:bodyPr/>
                    <a:lstStyle/>
                    <a:p>
                      <a:pPr>
                        <a:lnSpc>
                          <a:spcPct val="107000"/>
                        </a:lnSpc>
                        <a:spcAft>
                          <a:spcPts val="800"/>
                        </a:spcAft>
                      </a:pPr>
                      <a:r>
                        <a:rPr lang="tr-TR" sz="1400" b="0" dirty="0">
                          <a:effectLst/>
                        </a:rPr>
                        <a:t> Sivil</a:t>
                      </a:r>
                      <a:r>
                        <a:rPr lang="tr-TR" sz="1400" b="0" baseline="0" dirty="0">
                          <a:effectLst/>
                        </a:rPr>
                        <a:t> Savunma ve İtfaiyecilik </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tr-TR" sz="1600" b="1" dirty="0">
                          <a:effectLst/>
                        </a:rPr>
                        <a:t>Birinci Sınıf </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r>
                        <a:rPr lang="tr-TR" sz="1600" b="1" dirty="0"/>
                        <a:t>21</a:t>
                      </a:r>
                    </a:p>
                  </a:txBody>
                  <a:tcPr marL="7620" marR="7620" marT="7620" marB="0" anchor="ctr"/>
                </a:tc>
                <a:tc>
                  <a:txBody>
                    <a:bodyPr/>
                    <a:lstStyle/>
                    <a:p>
                      <a:pPr algn="ctr"/>
                      <a:r>
                        <a:rPr lang="tr-TR" sz="1600" b="1" dirty="0"/>
                        <a:t>3</a:t>
                      </a:r>
                    </a:p>
                  </a:txBody>
                  <a:tcPr marL="0" marR="0" marT="0" marB="0" anchor="ctr"/>
                </a:tc>
                <a:tc>
                  <a:txBody>
                    <a:bodyPr/>
                    <a:lstStyle/>
                    <a:p>
                      <a:pPr algn="ctr"/>
                      <a:r>
                        <a:rPr lang="tr-TR" sz="1600" b="1" dirty="0"/>
                        <a:t>24</a:t>
                      </a:r>
                    </a:p>
                  </a:txBody>
                  <a:tcPr marL="0" marR="0" marT="0" marB="0" anchor="ctr"/>
                </a:tc>
                <a:tc>
                  <a:txBody>
                    <a:bodyPr/>
                    <a:lstStyle/>
                    <a:p>
                      <a:pPr algn="ctr">
                        <a:lnSpc>
                          <a:spcPct val="107000"/>
                        </a:lnSpc>
                        <a:spcAft>
                          <a:spcPts val="800"/>
                        </a:spcAft>
                      </a:pPr>
                      <a:r>
                        <a:rPr lang="tr-TR" sz="1600" b="1" dirty="0">
                          <a:effectLst/>
                        </a:rPr>
                        <a:t> 20</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600" b="1" dirty="0">
                          <a:effectLst/>
                        </a:rPr>
                        <a:t> 7</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600" b="1" dirty="0">
                          <a:effectLst/>
                        </a:rPr>
                        <a:t>27</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r>
                        <a:rPr lang="tr-TR" sz="1600" b="1" dirty="0"/>
                        <a:t>21</a:t>
                      </a:r>
                    </a:p>
                  </a:txBody>
                  <a:tcPr marL="7620" marR="7620" marT="7620" marB="0" anchor="ctr"/>
                </a:tc>
                <a:tc>
                  <a:txBody>
                    <a:bodyPr/>
                    <a:lstStyle/>
                    <a:p>
                      <a:pPr algn="ctr"/>
                      <a:r>
                        <a:rPr lang="tr-TR" sz="1600" b="1" dirty="0"/>
                        <a:t>3</a:t>
                      </a:r>
                    </a:p>
                  </a:txBody>
                  <a:tcPr marL="0" marR="0" marT="0" marB="0" anchor="ctr"/>
                </a:tc>
                <a:tc>
                  <a:txBody>
                    <a:bodyPr/>
                    <a:lstStyle/>
                    <a:p>
                      <a:pPr algn="ctr"/>
                      <a:r>
                        <a:rPr lang="tr-TR" sz="1600" b="1" dirty="0"/>
                        <a:t>24</a:t>
                      </a:r>
                    </a:p>
                  </a:txBody>
                  <a:tcPr marL="0" marR="0" marT="0" marB="0" anchor="ctr"/>
                </a:tc>
                <a:tc>
                  <a:txBody>
                    <a:bodyPr/>
                    <a:lstStyle/>
                    <a:p>
                      <a:pPr algn="ctr">
                        <a:lnSpc>
                          <a:spcPct val="107000"/>
                        </a:lnSpc>
                        <a:spcAft>
                          <a:spcPts val="800"/>
                        </a:spcAft>
                      </a:pPr>
                      <a:r>
                        <a:rPr lang="tr-TR" sz="1600" b="1" dirty="0">
                          <a:effectLst/>
                        </a:rPr>
                        <a:t> 20</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600" b="1" dirty="0">
                          <a:effectLst/>
                        </a:rPr>
                        <a:t> 7</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600" b="1" dirty="0">
                          <a:effectLst/>
                        </a:rPr>
                        <a:t> 27</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023936730"/>
                  </a:ext>
                </a:extLst>
              </a:tr>
              <a:tr h="318320">
                <a:tc vMerge="1">
                  <a:txBody>
                    <a:bodyPr/>
                    <a:lstStyle/>
                    <a:p>
                      <a:endParaRPr lang="tr-TR"/>
                    </a:p>
                  </a:txBody>
                  <a:tcPr/>
                </a:tc>
                <a:tc>
                  <a:txBody>
                    <a:bodyPr/>
                    <a:lstStyle/>
                    <a:p>
                      <a:pPr>
                        <a:lnSpc>
                          <a:spcPct val="107000"/>
                        </a:lnSpc>
                        <a:spcAft>
                          <a:spcPts val="800"/>
                        </a:spcAft>
                      </a:pPr>
                      <a:r>
                        <a:rPr lang="tr-TR" sz="1600" b="1" dirty="0">
                          <a:effectLst/>
                        </a:rPr>
                        <a:t>İkinci Sınıf </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600" b="1" dirty="0">
                          <a:effectLst/>
                        </a:rPr>
                        <a:t> 19</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600" b="1" dirty="0">
                          <a:effectLst/>
                        </a:rPr>
                        <a:t>4 </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600" b="1" dirty="0">
                          <a:effectLst/>
                          <a:latin typeface="+mn-lt"/>
                          <a:ea typeface="+mn-ea"/>
                          <a:cs typeface="+mn-cs"/>
                        </a:rPr>
                        <a:t>23</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600" b="1" dirty="0">
                          <a:effectLst/>
                        </a:rPr>
                        <a:t> 13</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600" b="1" dirty="0">
                          <a:effectLst/>
                        </a:rPr>
                        <a:t>11 </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600" b="1" dirty="0">
                          <a:effectLst/>
                        </a:rPr>
                        <a:t>22</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800"/>
                        </a:spcAft>
                      </a:pPr>
                      <a:r>
                        <a:rPr lang="tr-TR" sz="1600" b="1" dirty="0">
                          <a:effectLst/>
                        </a:rPr>
                        <a:t> 19</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600" b="1" dirty="0">
                          <a:effectLst/>
                        </a:rPr>
                        <a:t>4 </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600" b="1" dirty="0">
                          <a:effectLst/>
                          <a:latin typeface="+mn-lt"/>
                          <a:ea typeface="+mn-ea"/>
                          <a:cs typeface="+mn-cs"/>
                        </a:rPr>
                        <a:t>23</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600" b="1" dirty="0">
                          <a:effectLst/>
                        </a:rPr>
                        <a:t> 13</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600" b="1" dirty="0">
                          <a:effectLst/>
                        </a:rPr>
                        <a:t>11 </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600" b="1" dirty="0">
                          <a:effectLst/>
                        </a:rPr>
                        <a:t>22</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966344701"/>
                  </a:ext>
                </a:extLst>
              </a:tr>
              <a:tr h="318320">
                <a:tc vMerge="1">
                  <a:txBody>
                    <a:bodyPr/>
                    <a:lstStyle/>
                    <a:p>
                      <a:endParaRPr lang="tr-TR"/>
                    </a:p>
                  </a:txBody>
                  <a:tcPr/>
                </a:tc>
                <a:tc>
                  <a:txBody>
                    <a:bodyPr/>
                    <a:lstStyle/>
                    <a:p>
                      <a:pPr algn="r">
                        <a:lnSpc>
                          <a:spcPct val="107000"/>
                        </a:lnSpc>
                        <a:spcAft>
                          <a:spcPts val="800"/>
                        </a:spcAft>
                      </a:pPr>
                      <a:r>
                        <a:rPr lang="tr-TR" sz="1600" b="1" dirty="0">
                          <a:solidFill>
                            <a:srgbClr val="FF0000"/>
                          </a:solidFill>
                          <a:effectLst/>
                        </a:rPr>
                        <a:t>Toplam Saat</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600" b="1" dirty="0">
                          <a:effectLst/>
                        </a:rPr>
                        <a:t> 40</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600" b="1" dirty="0">
                          <a:effectLst/>
                        </a:rPr>
                        <a:t> 7</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600" b="1" dirty="0">
                          <a:effectLst/>
                        </a:rPr>
                        <a:t> 47</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600" b="1" dirty="0">
                          <a:effectLst/>
                        </a:rPr>
                        <a:t>33 </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600" b="1" dirty="0">
                          <a:effectLst/>
                        </a:rPr>
                        <a:t>18 </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600" b="1" dirty="0">
                          <a:effectLst/>
                        </a:rPr>
                        <a:t>49 </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800"/>
                        </a:spcAft>
                      </a:pPr>
                      <a:r>
                        <a:rPr lang="tr-TR" sz="1600" b="1" dirty="0">
                          <a:effectLst/>
                        </a:rPr>
                        <a:t> 40</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600" b="1" dirty="0">
                          <a:effectLst/>
                        </a:rPr>
                        <a:t>7</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600" b="1" dirty="0">
                          <a:effectLst/>
                        </a:rPr>
                        <a:t> 47</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600" b="1" dirty="0">
                          <a:effectLst/>
                        </a:rPr>
                        <a:t>33 </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600" b="1" dirty="0">
                          <a:effectLst/>
                        </a:rPr>
                        <a:t>18 </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600" b="1" dirty="0">
                          <a:effectLst/>
                        </a:rPr>
                        <a:t>49 </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898866155"/>
                  </a:ext>
                </a:extLst>
              </a:tr>
              <a:tr h="318320">
                <a:tc rowSpan="3">
                  <a:txBody>
                    <a:bodyPr/>
                    <a:lstStyle/>
                    <a:p>
                      <a:pPr>
                        <a:lnSpc>
                          <a:spcPct val="107000"/>
                        </a:lnSpc>
                        <a:spcAft>
                          <a:spcPts val="800"/>
                        </a:spcAft>
                      </a:pPr>
                      <a:r>
                        <a:rPr lang="tr-TR" sz="1400" b="0" dirty="0">
                          <a:effectLst/>
                        </a:rPr>
                        <a:t> Acil Durum ve Afet Yönetimi </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tr-TR" sz="1600" b="1" dirty="0">
                          <a:effectLst/>
                        </a:rPr>
                        <a:t>Birinci Sınıf</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600" b="1" dirty="0">
                          <a:effectLst/>
                        </a:rPr>
                        <a:t> 25</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600" b="1" dirty="0">
                          <a:effectLst/>
                        </a:rPr>
                        <a:t>0 </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600" b="1" dirty="0">
                          <a:effectLst/>
                        </a:rPr>
                        <a:t>25 </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600" b="1" dirty="0">
                          <a:effectLst/>
                        </a:rPr>
                        <a:t>22 </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600" b="1" dirty="0">
                          <a:effectLst/>
                        </a:rPr>
                        <a:t>7</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600" b="1" dirty="0">
                          <a:effectLst/>
                        </a:rPr>
                        <a:t>29</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800"/>
                        </a:spcAft>
                      </a:pPr>
                      <a:r>
                        <a:rPr lang="tr-TR" sz="1600" b="1" dirty="0">
                          <a:effectLst/>
                        </a:rPr>
                        <a:t>23</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600" b="1" dirty="0">
                          <a:effectLst/>
                        </a:rPr>
                        <a:t>3 </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600" b="1" dirty="0">
                          <a:effectLst/>
                        </a:rPr>
                        <a:t>26 </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600" b="1" dirty="0">
                          <a:effectLst/>
                        </a:rPr>
                        <a:t> 25</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600" b="1" dirty="0">
                          <a:effectLst/>
                        </a:rPr>
                        <a:t>5 </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600" b="1" dirty="0">
                          <a:effectLst/>
                        </a:rPr>
                        <a:t>30 </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982805048"/>
                  </a:ext>
                </a:extLst>
              </a:tr>
              <a:tr h="318320">
                <a:tc vMerge="1">
                  <a:txBody>
                    <a:bodyPr/>
                    <a:lstStyle/>
                    <a:p>
                      <a:endParaRPr lang="tr-TR"/>
                    </a:p>
                  </a:txBody>
                  <a:tcPr/>
                </a:tc>
                <a:tc>
                  <a:txBody>
                    <a:bodyPr/>
                    <a:lstStyle/>
                    <a:p>
                      <a:pPr>
                        <a:lnSpc>
                          <a:spcPct val="107000"/>
                        </a:lnSpc>
                        <a:spcAft>
                          <a:spcPts val="800"/>
                        </a:spcAft>
                      </a:pPr>
                      <a:r>
                        <a:rPr lang="tr-TR" sz="1600" b="1" dirty="0">
                          <a:effectLst/>
                        </a:rPr>
                        <a:t>İkinci Sınıf</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600" b="1" dirty="0">
                          <a:effectLst/>
                        </a:rPr>
                        <a:t> 18</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600" b="1" dirty="0">
                          <a:effectLst/>
                        </a:rPr>
                        <a:t> 8</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600" b="1" dirty="0">
                          <a:effectLst/>
                        </a:rPr>
                        <a:t>26 </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600" b="1" dirty="0">
                          <a:effectLst/>
                        </a:rPr>
                        <a:t> 16</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600" b="1" dirty="0">
                          <a:effectLst/>
                        </a:rPr>
                        <a:t> 8</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600" b="1" dirty="0">
                          <a:effectLst/>
                        </a:rPr>
                        <a:t>24 </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800"/>
                        </a:spcAft>
                      </a:pPr>
                      <a:r>
                        <a:rPr lang="tr-TR" sz="1600" b="1" dirty="0">
                          <a:effectLst/>
                        </a:rPr>
                        <a:t> 18</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600" b="1" dirty="0">
                          <a:effectLst/>
                        </a:rPr>
                        <a:t>8 </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600" b="1" dirty="0">
                          <a:effectLst/>
                        </a:rPr>
                        <a:t> 26</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600" b="1" dirty="0">
                          <a:effectLst/>
                        </a:rPr>
                        <a:t> 19</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600" b="1" dirty="0">
                          <a:effectLst/>
                        </a:rPr>
                        <a:t>6 </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600" b="1" dirty="0">
                          <a:effectLst/>
                        </a:rPr>
                        <a:t>25 </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357063220"/>
                  </a:ext>
                </a:extLst>
              </a:tr>
              <a:tr h="318320">
                <a:tc vMerge="1">
                  <a:txBody>
                    <a:bodyPr/>
                    <a:lstStyle/>
                    <a:p>
                      <a:endParaRPr lang="tr-TR"/>
                    </a:p>
                  </a:txBody>
                  <a:tcPr/>
                </a:tc>
                <a:tc>
                  <a:txBody>
                    <a:bodyPr/>
                    <a:lstStyle/>
                    <a:p>
                      <a:pPr algn="r">
                        <a:lnSpc>
                          <a:spcPct val="107000"/>
                        </a:lnSpc>
                        <a:spcAft>
                          <a:spcPts val="800"/>
                        </a:spcAft>
                      </a:pPr>
                      <a:r>
                        <a:rPr lang="tr-TR" sz="1600" b="1" dirty="0">
                          <a:solidFill>
                            <a:srgbClr val="FF0000"/>
                          </a:solidFill>
                          <a:effectLst/>
                        </a:rPr>
                        <a:t>Toplam Saat</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600" b="1" dirty="0">
                          <a:effectLst/>
                        </a:rPr>
                        <a:t> 43</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600" b="1" dirty="0">
                          <a:effectLst/>
                        </a:rPr>
                        <a:t> 8</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600" b="1" dirty="0">
                          <a:effectLst/>
                        </a:rPr>
                        <a:t>51 </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600" b="1" dirty="0">
                          <a:effectLst/>
                        </a:rPr>
                        <a:t>38 </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600" b="1" dirty="0">
                          <a:effectLst/>
                        </a:rPr>
                        <a:t> 15</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600" b="1" dirty="0">
                          <a:effectLst/>
                        </a:rPr>
                        <a:t>53 </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800"/>
                        </a:spcAft>
                      </a:pPr>
                      <a:r>
                        <a:rPr lang="tr-TR" sz="1600" b="1" dirty="0">
                          <a:effectLst/>
                        </a:rPr>
                        <a:t>41 </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600" b="1" dirty="0">
                          <a:effectLst/>
                        </a:rPr>
                        <a:t> 11</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600" b="1" dirty="0">
                          <a:effectLst/>
                        </a:rPr>
                        <a:t> 52</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600" b="1" dirty="0">
                          <a:effectLst/>
                        </a:rPr>
                        <a:t>44 </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600" b="1" dirty="0">
                          <a:effectLst/>
                        </a:rPr>
                        <a:t> 11</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600" b="1" dirty="0">
                          <a:effectLst/>
                        </a:rPr>
                        <a:t>55</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643453858"/>
                  </a:ext>
                </a:extLst>
              </a:tr>
            </a:tbl>
          </a:graphicData>
        </a:graphic>
      </p:graphicFrame>
      <p:graphicFrame>
        <p:nvGraphicFramePr>
          <p:cNvPr id="8" name="Tablo 7"/>
          <p:cNvGraphicFramePr>
            <a:graphicFrameLocks noGrp="1"/>
          </p:cNvGraphicFramePr>
          <p:nvPr>
            <p:extLst>
              <p:ext uri="{D42A27DB-BD31-4B8C-83A1-F6EECF244321}">
                <p14:modId xmlns:p14="http://schemas.microsoft.com/office/powerpoint/2010/main" val="3627162644"/>
              </p:ext>
            </p:extLst>
          </p:nvPr>
        </p:nvGraphicFramePr>
        <p:xfrm>
          <a:off x="388121" y="4590313"/>
          <a:ext cx="11407640" cy="954960"/>
        </p:xfrm>
        <a:graphic>
          <a:graphicData uri="http://schemas.openxmlformats.org/drawingml/2006/table">
            <a:tbl>
              <a:tblPr firstRow="1" firstCol="1" lastRow="1" lastCol="1" bandRow="1" bandCol="1">
                <a:tableStyleId>{BDBED569-4797-4DF1-A0F4-6AAB3CD982D8}</a:tableStyleId>
              </a:tblPr>
              <a:tblGrid>
                <a:gridCol w="1838244">
                  <a:extLst>
                    <a:ext uri="{9D8B030D-6E8A-4147-A177-3AD203B41FA5}">
                      <a16:colId xmlns:a16="http://schemas.microsoft.com/office/drawing/2014/main" val="3950481191"/>
                    </a:ext>
                  </a:extLst>
                </a:gridCol>
                <a:gridCol w="2381418">
                  <a:extLst>
                    <a:ext uri="{9D8B030D-6E8A-4147-A177-3AD203B41FA5}">
                      <a16:colId xmlns:a16="http://schemas.microsoft.com/office/drawing/2014/main" val="2416113971"/>
                    </a:ext>
                  </a:extLst>
                </a:gridCol>
                <a:gridCol w="592530">
                  <a:extLst>
                    <a:ext uri="{9D8B030D-6E8A-4147-A177-3AD203B41FA5}">
                      <a16:colId xmlns:a16="http://schemas.microsoft.com/office/drawing/2014/main" val="1298557269"/>
                    </a:ext>
                  </a:extLst>
                </a:gridCol>
                <a:gridCol w="599807">
                  <a:extLst>
                    <a:ext uri="{9D8B030D-6E8A-4147-A177-3AD203B41FA5}">
                      <a16:colId xmlns:a16="http://schemas.microsoft.com/office/drawing/2014/main" val="2798555608"/>
                    </a:ext>
                  </a:extLst>
                </a:gridCol>
                <a:gridCol w="599807">
                  <a:extLst>
                    <a:ext uri="{9D8B030D-6E8A-4147-A177-3AD203B41FA5}">
                      <a16:colId xmlns:a16="http://schemas.microsoft.com/office/drawing/2014/main" val="1096928030"/>
                    </a:ext>
                  </a:extLst>
                </a:gridCol>
                <a:gridCol w="578788">
                  <a:extLst>
                    <a:ext uri="{9D8B030D-6E8A-4147-A177-3AD203B41FA5}">
                      <a16:colId xmlns:a16="http://schemas.microsoft.com/office/drawing/2014/main" val="2342995085"/>
                    </a:ext>
                  </a:extLst>
                </a:gridCol>
                <a:gridCol w="607891">
                  <a:extLst>
                    <a:ext uri="{9D8B030D-6E8A-4147-A177-3AD203B41FA5}">
                      <a16:colId xmlns:a16="http://schemas.microsoft.com/office/drawing/2014/main" val="3866797465"/>
                    </a:ext>
                  </a:extLst>
                </a:gridCol>
                <a:gridCol w="607891">
                  <a:extLst>
                    <a:ext uri="{9D8B030D-6E8A-4147-A177-3AD203B41FA5}">
                      <a16:colId xmlns:a16="http://schemas.microsoft.com/office/drawing/2014/main" val="1702508355"/>
                    </a:ext>
                  </a:extLst>
                </a:gridCol>
                <a:gridCol w="593338">
                  <a:extLst>
                    <a:ext uri="{9D8B030D-6E8A-4147-A177-3AD203B41FA5}">
                      <a16:colId xmlns:a16="http://schemas.microsoft.com/office/drawing/2014/main" val="1526225791"/>
                    </a:ext>
                  </a:extLst>
                </a:gridCol>
                <a:gridCol w="599807">
                  <a:extLst>
                    <a:ext uri="{9D8B030D-6E8A-4147-A177-3AD203B41FA5}">
                      <a16:colId xmlns:a16="http://schemas.microsoft.com/office/drawing/2014/main" val="870969713"/>
                    </a:ext>
                  </a:extLst>
                </a:gridCol>
                <a:gridCol w="599807">
                  <a:extLst>
                    <a:ext uri="{9D8B030D-6E8A-4147-A177-3AD203B41FA5}">
                      <a16:colId xmlns:a16="http://schemas.microsoft.com/office/drawing/2014/main" val="2350393474"/>
                    </a:ext>
                  </a:extLst>
                </a:gridCol>
                <a:gridCol w="592530">
                  <a:extLst>
                    <a:ext uri="{9D8B030D-6E8A-4147-A177-3AD203B41FA5}">
                      <a16:colId xmlns:a16="http://schemas.microsoft.com/office/drawing/2014/main" val="2155406749"/>
                    </a:ext>
                  </a:extLst>
                </a:gridCol>
                <a:gridCol w="607891">
                  <a:extLst>
                    <a:ext uri="{9D8B030D-6E8A-4147-A177-3AD203B41FA5}">
                      <a16:colId xmlns:a16="http://schemas.microsoft.com/office/drawing/2014/main" val="190856073"/>
                    </a:ext>
                  </a:extLst>
                </a:gridCol>
                <a:gridCol w="607891">
                  <a:extLst>
                    <a:ext uri="{9D8B030D-6E8A-4147-A177-3AD203B41FA5}">
                      <a16:colId xmlns:a16="http://schemas.microsoft.com/office/drawing/2014/main" val="85972645"/>
                    </a:ext>
                  </a:extLst>
                </a:gridCol>
              </a:tblGrid>
              <a:tr h="318320">
                <a:tc rowSpan="3">
                  <a:txBody>
                    <a:bodyPr/>
                    <a:lstStyle/>
                    <a:p>
                      <a:pPr>
                        <a:lnSpc>
                          <a:spcPct val="107000"/>
                        </a:lnSpc>
                        <a:spcAft>
                          <a:spcPts val="800"/>
                        </a:spcAft>
                      </a:pPr>
                      <a:r>
                        <a:rPr lang="tr-TR" sz="1400" b="0" dirty="0">
                          <a:effectLst/>
                        </a:rPr>
                        <a:t> Mahkeme Büro Hizmetleri</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b="1" dirty="0">
                          <a:effectLst/>
                          <a:latin typeface="+mn-lt"/>
                        </a:rPr>
                        <a:t>Birinci Sınıf</a:t>
                      </a:r>
                      <a:endParaRPr lang="tr-TR" sz="1600" b="1" dirty="0">
                        <a:effectLst/>
                        <a:latin typeface="+mn-lt"/>
                        <a:ea typeface="Calibri" panose="020F0502020204030204" pitchFamily="34" charset="0"/>
                        <a:cs typeface="Times New Roman" panose="02020603050405020304" pitchFamily="18" charset="0"/>
                      </a:endParaRPr>
                    </a:p>
                  </a:txBody>
                  <a:tcPr marL="7620" marR="7620" marT="7620" marB="0" anchor="ctr"/>
                </a:tc>
                <a:tc>
                  <a:txBody>
                    <a:bodyPr/>
                    <a:lstStyle/>
                    <a:p>
                      <a:pPr algn="ctr"/>
                      <a:r>
                        <a:rPr lang="tr-TR" sz="1600" b="1" dirty="0">
                          <a:latin typeface="+mn-lt"/>
                        </a:rPr>
                        <a:t>21</a:t>
                      </a:r>
                    </a:p>
                  </a:txBody>
                  <a:tcPr marL="7620" marR="7620" marT="7620" marB="0" anchor="ctr"/>
                </a:tc>
                <a:tc>
                  <a:txBody>
                    <a:bodyPr/>
                    <a:lstStyle/>
                    <a:p>
                      <a:pPr algn="ctr"/>
                      <a:r>
                        <a:rPr lang="tr-TR" sz="1600" b="1" dirty="0">
                          <a:latin typeface="+mn-lt"/>
                        </a:rPr>
                        <a:t>3</a:t>
                      </a:r>
                    </a:p>
                  </a:txBody>
                  <a:tcPr marL="0" marR="0" marT="0" marB="0" anchor="ctr"/>
                </a:tc>
                <a:tc>
                  <a:txBody>
                    <a:bodyPr/>
                    <a:lstStyle/>
                    <a:p>
                      <a:pPr algn="ctr"/>
                      <a:r>
                        <a:rPr lang="tr-TR" sz="1600" b="1" dirty="0">
                          <a:latin typeface="+mn-lt"/>
                        </a:rPr>
                        <a:t>24</a:t>
                      </a:r>
                    </a:p>
                  </a:txBody>
                  <a:tcPr marL="0" marR="0" marT="0" marB="0" anchor="ctr"/>
                </a:tc>
                <a:tc>
                  <a:txBody>
                    <a:bodyPr/>
                    <a:lstStyle/>
                    <a:p>
                      <a:pPr algn="ctr"/>
                      <a:r>
                        <a:rPr lang="tr-TR" sz="1600" b="1" dirty="0">
                          <a:latin typeface="+mn-lt"/>
                        </a:rPr>
                        <a:t>23</a:t>
                      </a:r>
                    </a:p>
                  </a:txBody>
                  <a:tcPr marL="0" marR="0" marT="0" marB="0" anchor="ctr"/>
                </a:tc>
                <a:tc>
                  <a:txBody>
                    <a:bodyPr/>
                    <a:lstStyle/>
                    <a:p>
                      <a:pPr algn="ctr"/>
                      <a:r>
                        <a:rPr lang="tr-TR" sz="1600" b="1" dirty="0">
                          <a:latin typeface="+mn-lt"/>
                        </a:rPr>
                        <a:t>2</a:t>
                      </a:r>
                    </a:p>
                  </a:txBody>
                  <a:tcPr marL="0" marR="0" marT="0" marB="0" anchor="ctr"/>
                </a:tc>
                <a:tc>
                  <a:txBody>
                    <a:bodyPr/>
                    <a:lstStyle/>
                    <a:p>
                      <a:pPr algn="ctr"/>
                      <a:r>
                        <a:rPr lang="tr-TR" sz="1600" b="1" dirty="0">
                          <a:latin typeface="+mn-lt"/>
                        </a:rPr>
                        <a:t>25</a:t>
                      </a:r>
                    </a:p>
                  </a:txBody>
                  <a:tcPr marL="9525" marR="9525" marT="9525" marB="0" anchor="ctr"/>
                </a:tc>
                <a:tc>
                  <a:txBody>
                    <a:bodyPr/>
                    <a:lstStyle/>
                    <a:p>
                      <a:pPr algn="ctr"/>
                      <a:r>
                        <a:rPr lang="tr-TR" sz="1600" b="1" dirty="0">
                          <a:latin typeface="+mn-lt"/>
                        </a:rPr>
                        <a:t>21</a:t>
                      </a:r>
                    </a:p>
                  </a:txBody>
                  <a:tcPr marL="7620" marR="7620" marT="7620" marB="0" anchor="ctr"/>
                </a:tc>
                <a:tc>
                  <a:txBody>
                    <a:bodyPr/>
                    <a:lstStyle/>
                    <a:p>
                      <a:pPr algn="ctr"/>
                      <a:r>
                        <a:rPr lang="tr-TR" sz="1600" b="1" dirty="0">
                          <a:latin typeface="+mn-lt"/>
                        </a:rPr>
                        <a:t>3</a:t>
                      </a:r>
                    </a:p>
                  </a:txBody>
                  <a:tcPr marL="0" marR="0" marT="0" marB="0" anchor="ctr"/>
                </a:tc>
                <a:tc>
                  <a:txBody>
                    <a:bodyPr/>
                    <a:lstStyle/>
                    <a:p>
                      <a:pPr algn="ctr"/>
                      <a:r>
                        <a:rPr lang="tr-TR" sz="1600" b="1" dirty="0">
                          <a:latin typeface="+mn-lt"/>
                        </a:rPr>
                        <a:t>24</a:t>
                      </a:r>
                    </a:p>
                  </a:txBody>
                  <a:tcPr marL="0" marR="0" marT="0" marB="0" anchor="ctr"/>
                </a:tc>
                <a:tc>
                  <a:txBody>
                    <a:bodyPr/>
                    <a:lstStyle/>
                    <a:p>
                      <a:pPr algn="ctr"/>
                      <a:r>
                        <a:rPr lang="tr-TR" sz="1600" b="1" dirty="0">
                          <a:latin typeface="+mn-lt"/>
                        </a:rPr>
                        <a:t>23</a:t>
                      </a:r>
                    </a:p>
                  </a:txBody>
                  <a:tcPr marL="0" marR="0" marT="0" marB="0" anchor="ctr"/>
                </a:tc>
                <a:tc>
                  <a:txBody>
                    <a:bodyPr/>
                    <a:lstStyle/>
                    <a:p>
                      <a:pPr algn="ctr"/>
                      <a:r>
                        <a:rPr lang="tr-TR" sz="1600" b="1" dirty="0">
                          <a:latin typeface="+mn-lt"/>
                        </a:rPr>
                        <a:t>2</a:t>
                      </a:r>
                    </a:p>
                  </a:txBody>
                  <a:tcPr marL="0" marR="0" marT="0" marB="0" anchor="ctr"/>
                </a:tc>
                <a:tc>
                  <a:txBody>
                    <a:bodyPr/>
                    <a:lstStyle/>
                    <a:p>
                      <a:pPr algn="ctr"/>
                      <a:r>
                        <a:rPr lang="tr-TR" sz="1600" b="1" dirty="0">
                          <a:latin typeface="+mn-lt"/>
                        </a:rPr>
                        <a:t>25</a:t>
                      </a:r>
                    </a:p>
                  </a:txBody>
                  <a:tcPr marL="9525" marR="9525" marT="9525" marB="0" anchor="ctr"/>
                </a:tc>
                <a:extLst>
                  <a:ext uri="{0D108BD9-81ED-4DB2-BD59-A6C34878D82A}">
                    <a16:rowId xmlns:a16="http://schemas.microsoft.com/office/drawing/2014/main" val="3143193759"/>
                  </a:ext>
                </a:extLst>
              </a:tr>
              <a:tr h="318320">
                <a:tc vMerge="1">
                  <a:txBody>
                    <a:bodyPr/>
                    <a:lstStyle/>
                    <a:p>
                      <a:endParaRPr lang="tr-TR"/>
                    </a:p>
                  </a:txBody>
                  <a:tcPr/>
                </a:tc>
                <a:tc>
                  <a:txBody>
                    <a:bodyPr/>
                    <a:lstStyle/>
                    <a:p>
                      <a:pPr>
                        <a:lnSpc>
                          <a:spcPct val="107000"/>
                        </a:lnSpc>
                        <a:spcAft>
                          <a:spcPts val="800"/>
                        </a:spcAft>
                      </a:pPr>
                      <a:r>
                        <a:rPr lang="tr-TR" sz="1600" b="1" dirty="0">
                          <a:effectLst/>
                          <a:latin typeface="+mn-lt"/>
                        </a:rPr>
                        <a:t>İkinci Sınıf</a:t>
                      </a:r>
                      <a:endParaRPr lang="tr-TR" sz="1600" b="1" dirty="0">
                        <a:effectLst/>
                        <a:latin typeface="+mn-lt"/>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600" b="1" dirty="0">
                          <a:effectLst/>
                          <a:latin typeface="+mn-lt"/>
                        </a:rPr>
                        <a:t> 21</a:t>
                      </a:r>
                      <a:endParaRPr lang="tr-TR" sz="1600" b="1" dirty="0">
                        <a:effectLst/>
                        <a:latin typeface="+mn-lt"/>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600" b="1" dirty="0">
                          <a:effectLst/>
                          <a:latin typeface="+mn-lt"/>
                        </a:rPr>
                        <a:t>0 </a:t>
                      </a:r>
                      <a:endParaRPr lang="tr-TR" sz="16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600" b="1" dirty="0">
                          <a:effectLst/>
                          <a:latin typeface="+mn-lt"/>
                        </a:rPr>
                        <a:t>21 </a:t>
                      </a:r>
                      <a:endParaRPr lang="tr-TR" sz="16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600" b="1" dirty="0">
                          <a:effectLst/>
                          <a:latin typeface="+mn-lt"/>
                        </a:rPr>
                        <a:t>18 </a:t>
                      </a:r>
                      <a:endParaRPr lang="tr-TR" sz="16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600" b="1" dirty="0">
                          <a:effectLst/>
                          <a:latin typeface="+mn-lt"/>
                        </a:rPr>
                        <a:t>4 </a:t>
                      </a:r>
                      <a:endParaRPr lang="tr-TR" sz="16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600" b="1" dirty="0">
                          <a:effectLst/>
                          <a:latin typeface="+mn-lt"/>
                        </a:rPr>
                        <a:t>22 </a:t>
                      </a:r>
                      <a:endParaRPr lang="tr-TR" sz="1600" b="1"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800"/>
                        </a:spcAft>
                      </a:pPr>
                      <a:r>
                        <a:rPr lang="tr-TR" sz="1600" b="1" dirty="0">
                          <a:effectLst/>
                          <a:latin typeface="+mn-lt"/>
                        </a:rPr>
                        <a:t> 21</a:t>
                      </a:r>
                      <a:endParaRPr lang="tr-TR" sz="1600" b="1" dirty="0">
                        <a:effectLst/>
                        <a:latin typeface="+mn-lt"/>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600" b="1" dirty="0">
                          <a:effectLst/>
                          <a:latin typeface="+mn-lt"/>
                        </a:rPr>
                        <a:t>0</a:t>
                      </a:r>
                      <a:endParaRPr lang="tr-TR" sz="16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600" b="1" dirty="0">
                          <a:effectLst/>
                          <a:latin typeface="+mn-lt"/>
                        </a:rPr>
                        <a:t>21 </a:t>
                      </a:r>
                      <a:endParaRPr lang="tr-TR" sz="16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600" b="1" dirty="0">
                          <a:effectLst/>
                          <a:latin typeface="+mn-lt"/>
                        </a:rPr>
                        <a:t>18 </a:t>
                      </a:r>
                      <a:endParaRPr lang="tr-TR" sz="16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600" b="1" dirty="0">
                          <a:effectLst/>
                          <a:latin typeface="+mn-lt"/>
                        </a:rPr>
                        <a:t>4</a:t>
                      </a:r>
                      <a:endParaRPr lang="tr-TR" sz="16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600" b="1" dirty="0">
                          <a:effectLst/>
                          <a:latin typeface="+mn-lt"/>
                        </a:rPr>
                        <a:t>22 </a:t>
                      </a:r>
                      <a:endParaRPr lang="tr-TR" sz="1600" b="1"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956502916"/>
                  </a:ext>
                </a:extLst>
              </a:tr>
              <a:tr h="318320">
                <a:tc vMerge="1">
                  <a:txBody>
                    <a:bodyPr/>
                    <a:lstStyle/>
                    <a:p>
                      <a:endParaRPr lang="tr-TR"/>
                    </a:p>
                  </a:txBody>
                  <a:tcPr/>
                </a:tc>
                <a:tc>
                  <a:txBody>
                    <a:bodyPr/>
                    <a:lstStyle/>
                    <a:p>
                      <a:pPr algn="r">
                        <a:lnSpc>
                          <a:spcPct val="107000"/>
                        </a:lnSpc>
                        <a:spcAft>
                          <a:spcPts val="800"/>
                        </a:spcAft>
                      </a:pPr>
                      <a:r>
                        <a:rPr lang="tr-TR" sz="1600" b="1" dirty="0">
                          <a:solidFill>
                            <a:srgbClr val="FF0000"/>
                          </a:solidFill>
                          <a:effectLst/>
                          <a:latin typeface="+mn-lt"/>
                        </a:rPr>
                        <a:t>Toplam Saat</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600" b="1" dirty="0">
                          <a:effectLst/>
                          <a:latin typeface="+mn-lt"/>
                        </a:rPr>
                        <a:t>42 </a:t>
                      </a:r>
                      <a:endParaRPr lang="tr-TR" sz="1600" b="1" dirty="0">
                        <a:effectLst/>
                        <a:latin typeface="+mn-lt"/>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600" b="1" dirty="0">
                          <a:effectLst/>
                          <a:latin typeface="+mn-lt"/>
                        </a:rPr>
                        <a:t>3 </a:t>
                      </a:r>
                      <a:endParaRPr lang="tr-TR" sz="16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600" b="1" dirty="0">
                          <a:effectLst/>
                          <a:latin typeface="+mn-lt"/>
                        </a:rPr>
                        <a:t> 45</a:t>
                      </a:r>
                      <a:endParaRPr lang="tr-TR" sz="16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600" b="1" dirty="0">
                          <a:effectLst/>
                          <a:latin typeface="+mn-lt"/>
                        </a:rPr>
                        <a:t> 41</a:t>
                      </a:r>
                      <a:endParaRPr lang="tr-TR" sz="16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600" b="1" dirty="0">
                          <a:effectLst/>
                          <a:latin typeface="+mn-lt"/>
                        </a:rPr>
                        <a:t>6 </a:t>
                      </a:r>
                      <a:endParaRPr lang="tr-TR" sz="16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600" b="1" dirty="0">
                          <a:effectLst/>
                          <a:latin typeface="+mn-lt"/>
                        </a:rPr>
                        <a:t>47 </a:t>
                      </a:r>
                      <a:endParaRPr lang="tr-TR" sz="1600" b="1"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800"/>
                        </a:spcAft>
                      </a:pPr>
                      <a:r>
                        <a:rPr lang="tr-TR" sz="1600" b="1" dirty="0">
                          <a:effectLst/>
                          <a:latin typeface="+mn-lt"/>
                        </a:rPr>
                        <a:t>42 </a:t>
                      </a:r>
                      <a:endParaRPr lang="tr-TR" sz="1600" b="1" dirty="0">
                        <a:effectLst/>
                        <a:latin typeface="+mn-lt"/>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600" b="1" dirty="0">
                          <a:effectLst/>
                          <a:latin typeface="+mn-lt"/>
                        </a:rPr>
                        <a:t> 3</a:t>
                      </a:r>
                      <a:endParaRPr lang="tr-TR" sz="16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600" b="1" dirty="0">
                          <a:effectLst/>
                          <a:latin typeface="+mn-lt"/>
                        </a:rPr>
                        <a:t>45 </a:t>
                      </a:r>
                      <a:endParaRPr lang="tr-TR" sz="16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600" b="1" dirty="0">
                          <a:effectLst/>
                          <a:latin typeface="+mn-lt"/>
                        </a:rPr>
                        <a:t>41 </a:t>
                      </a:r>
                      <a:endParaRPr lang="tr-TR" sz="16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600" b="1" dirty="0">
                          <a:effectLst/>
                          <a:latin typeface="+mn-lt"/>
                        </a:rPr>
                        <a:t> 6</a:t>
                      </a:r>
                      <a:endParaRPr lang="tr-TR" sz="16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600" b="1" dirty="0">
                          <a:effectLst/>
                          <a:latin typeface="+mn-lt"/>
                        </a:rPr>
                        <a:t>47 </a:t>
                      </a:r>
                      <a:endParaRPr lang="tr-TR" sz="1600" b="1"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974305603"/>
                  </a:ext>
                </a:extLst>
              </a:tr>
            </a:tbl>
          </a:graphicData>
        </a:graphic>
      </p:graphicFrame>
    </p:spTree>
    <p:extLst>
      <p:ext uri="{BB962C8B-B14F-4D97-AF65-F5344CB8AC3E}">
        <p14:creationId xmlns:p14="http://schemas.microsoft.com/office/powerpoint/2010/main" val="2475330170"/>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3490" y="775855"/>
            <a:ext cx="9959110" cy="729672"/>
          </a:xfrm>
        </p:spPr>
        <p:txBody>
          <a:bodyPr>
            <a:noAutofit/>
          </a:bodyPr>
          <a:lstStyle/>
          <a:p>
            <a:pPr algn="ctr"/>
            <a:r>
              <a:rPr lang="tr-TR" sz="3200" b="1" dirty="0">
                <a:solidFill>
                  <a:srgbClr val="FF0000"/>
                </a:solidFill>
              </a:rPr>
              <a:t>Çift </a:t>
            </a:r>
            <a:r>
              <a:rPr lang="tr-TR" sz="3200" b="1" dirty="0" err="1">
                <a:solidFill>
                  <a:srgbClr val="FF0000"/>
                </a:solidFill>
              </a:rPr>
              <a:t>Anadal</a:t>
            </a:r>
            <a:r>
              <a:rPr lang="tr-TR" sz="3200" b="1" dirty="0">
                <a:solidFill>
                  <a:srgbClr val="FF0000"/>
                </a:solidFill>
              </a:rPr>
              <a:t> Programı Sayısı </a:t>
            </a:r>
          </a:p>
        </p:txBody>
      </p:sp>
      <p:sp>
        <p:nvSpPr>
          <p:cNvPr id="3" name="Veri Yer Tutucusu 2"/>
          <p:cNvSpPr>
            <a:spLocks noGrp="1"/>
          </p:cNvSpPr>
          <p:nvPr>
            <p:ph type="dt" sz="half" idx="10"/>
          </p:nvPr>
        </p:nvSpPr>
        <p:spPr/>
        <p:txBody>
          <a:bodyPr/>
          <a:lstStyle/>
          <a:p>
            <a:fld id="{8E468889-DDDD-45DC-9553-67B10B6C00B2}" type="datetime1">
              <a:rPr lang="tr-TR" smtClean="0"/>
              <a:pPr/>
              <a:t>13.01.2026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45</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1158446813"/>
              </p:ext>
            </p:extLst>
          </p:nvPr>
        </p:nvGraphicFramePr>
        <p:xfrm>
          <a:off x="683490" y="1976580"/>
          <a:ext cx="11111347" cy="3564642"/>
        </p:xfrm>
        <a:graphic>
          <a:graphicData uri="http://schemas.openxmlformats.org/drawingml/2006/table">
            <a:tbl>
              <a:tblPr>
                <a:tableStyleId>{BDBED569-4797-4DF1-A0F4-6AAB3CD982D8}</a:tableStyleId>
              </a:tblPr>
              <a:tblGrid>
                <a:gridCol w="2687180">
                  <a:extLst>
                    <a:ext uri="{9D8B030D-6E8A-4147-A177-3AD203B41FA5}">
                      <a16:colId xmlns:a16="http://schemas.microsoft.com/office/drawing/2014/main" val="4121480407"/>
                    </a:ext>
                  </a:extLst>
                </a:gridCol>
                <a:gridCol w="3077703">
                  <a:extLst>
                    <a:ext uri="{9D8B030D-6E8A-4147-A177-3AD203B41FA5}">
                      <a16:colId xmlns:a16="http://schemas.microsoft.com/office/drawing/2014/main" val="2643212052"/>
                    </a:ext>
                  </a:extLst>
                </a:gridCol>
                <a:gridCol w="2519812">
                  <a:extLst>
                    <a:ext uri="{9D8B030D-6E8A-4147-A177-3AD203B41FA5}">
                      <a16:colId xmlns:a16="http://schemas.microsoft.com/office/drawing/2014/main" val="3742807400"/>
                    </a:ext>
                  </a:extLst>
                </a:gridCol>
                <a:gridCol w="2826652">
                  <a:extLst>
                    <a:ext uri="{9D8B030D-6E8A-4147-A177-3AD203B41FA5}">
                      <a16:colId xmlns:a16="http://schemas.microsoft.com/office/drawing/2014/main" val="3898239322"/>
                    </a:ext>
                  </a:extLst>
                </a:gridCol>
              </a:tblGrid>
              <a:tr h="402501">
                <a:tc gridSpan="2">
                  <a:txBody>
                    <a:bodyPr/>
                    <a:lstStyle/>
                    <a:p>
                      <a:pPr algn="r">
                        <a:lnSpc>
                          <a:spcPct val="107000"/>
                        </a:lnSpc>
                        <a:spcAft>
                          <a:spcPts val="0"/>
                        </a:spcAft>
                      </a:pPr>
                      <a:r>
                        <a:rPr lang="tr-TR" sz="2000" b="1" dirty="0">
                          <a:solidFill>
                            <a:srgbClr val="FF0000"/>
                          </a:solidFill>
                          <a:effectLst/>
                          <a:latin typeface="+mn-lt"/>
                        </a:rPr>
                        <a:t>Çift </a:t>
                      </a:r>
                      <a:r>
                        <a:rPr lang="tr-TR" sz="2000" b="1" dirty="0" err="1">
                          <a:solidFill>
                            <a:srgbClr val="FF0000"/>
                          </a:solidFill>
                          <a:effectLst/>
                          <a:latin typeface="+mn-lt"/>
                        </a:rPr>
                        <a:t>Anadal</a:t>
                      </a:r>
                      <a:r>
                        <a:rPr lang="tr-TR" sz="2000" b="1" dirty="0">
                          <a:solidFill>
                            <a:srgbClr val="FF0000"/>
                          </a:solidFill>
                          <a:effectLst/>
                          <a:latin typeface="+mn-lt"/>
                        </a:rPr>
                        <a:t> Programı Sayısı (Varsa)</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3810" marR="3810" marT="3810" marB="0" anchor="ctr"/>
                </a:tc>
                <a:tc hMerge="1">
                  <a:txBody>
                    <a:bodyPr/>
                    <a:lstStyle/>
                    <a:p>
                      <a:pPr>
                        <a:lnSpc>
                          <a:spcPct val="107000"/>
                        </a:lnSpc>
                        <a:spcAft>
                          <a:spcPts val="0"/>
                        </a:spcAft>
                      </a:pPr>
                      <a:endParaRPr lang="tr-TR" sz="2000" dirty="0">
                        <a:effectLst/>
                        <a:latin typeface="+mn-lt"/>
                        <a:ea typeface="Calibri" panose="020F0502020204030204" pitchFamily="34" charset="0"/>
                        <a:cs typeface="Times New Roman" panose="02020603050405020304" pitchFamily="18" charset="0"/>
                      </a:endParaRPr>
                    </a:p>
                  </a:txBody>
                  <a:tcPr marL="9525" marR="9525" marT="9525" marB="0" anchor="ctr"/>
                </a:tc>
                <a:tc gridSpan="2">
                  <a:txBody>
                    <a:bodyPr/>
                    <a:lstStyle/>
                    <a:p>
                      <a:pPr>
                        <a:lnSpc>
                          <a:spcPct val="107000"/>
                        </a:lnSpc>
                        <a:spcAft>
                          <a:spcPts val="0"/>
                        </a:spcAft>
                      </a:pPr>
                      <a:r>
                        <a:rPr lang="tr-TR" sz="2000" dirty="0">
                          <a:effectLst/>
                          <a:latin typeface="+mn-lt"/>
                        </a:rPr>
                        <a:t> </a:t>
                      </a:r>
                      <a:endParaRPr lang="tr-TR" sz="2000" dirty="0">
                        <a:effectLst/>
                        <a:latin typeface="+mn-lt"/>
                        <a:ea typeface="Calibri" panose="020F0502020204030204" pitchFamily="34" charset="0"/>
                        <a:cs typeface="Times New Roman" panose="02020603050405020304" pitchFamily="18" charset="0"/>
                      </a:endParaRPr>
                    </a:p>
                  </a:txBody>
                  <a:tcPr marL="9525" marR="9525" marT="9525" marB="0" anchor="ctr"/>
                </a:tc>
                <a:tc hMerge="1">
                  <a:txBody>
                    <a:bodyPr/>
                    <a:lstStyle/>
                    <a:p>
                      <a:endParaRPr lang="tr-TR"/>
                    </a:p>
                  </a:txBody>
                  <a:tcPr/>
                </a:tc>
                <a:extLst>
                  <a:ext uri="{0D108BD9-81ED-4DB2-BD59-A6C34878D82A}">
                    <a16:rowId xmlns:a16="http://schemas.microsoft.com/office/drawing/2014/main" val="359357848"/>
                  </a:ext>
                </a:extLst>
              </a:tr>
              <a:tr h="543740">
                <a:tc gridSpan="2">
                  <a:txBody>
                    <a:bodyPr/>
                    <a:lstStyle/>
                    <a:p>
                      <a:pPr algn="ctr">
                        <a:lnSpc>
                          <a:spcPct val="107000"/>
                        </a:lnSpc>
                        <a:spcAft>
                          <a:spcPts val="0"/>
                        </a:spcAft>
                      </a:pPr>
                      <a:r>
                        <a:rPr lang="tr-TR" sz="2000" b="1" dirty="0" err="1">
                          <a:solidFill>
                            <a:srgbClr val="3333FF"/>
                          </a:solidFill>
                          <a:effectLst/>
                          <a:latin typeface="+mn-lt"/>
                        </a:rPr>
                        <a:t>Anadal</a:t>
                      </a:r>
                      <a:r>
                        <a:rPr lang="tr-TR" sz="2000" b="1" dirty="0">
                          <a:solidFill>
                            <a:srgbClr val="3333FF"/>
                          </a:solidFill>
                          <a:effectLst/>
                          <a:latin typeface="+mn-lt"/>
                        </a:rPr>
                        <a:t> Program </a:t>
                      </a:r>
                      <a:r>
                        <a:rPr lang="tr-TR" sz="1200" b="1" i="1" dirty="0">
                          <a:solidFill>
                            <a:srgbClr val="FF0000"/>
                          </a:solidFill>
                          <a:effectLst/>
                          <a:latin typeface="+mn-lt"/>
                        </a:rPr>
                        <a:t>(Varsa, aşağıdaki bilgileri yazınız) </a:t>
                      </a:r>
                      <a:endParaRPr lang="tr-TR" sz="1200" b="1" i="1" dirty="0">
                        <a:solidFill>
                          <a:srgbClr val="FF0000"/>
                        </a:solidFill>
                        <a:effectLst/>
                        <a:latin typeface="+mn-lt"/>
                        <a:ea typeface="Calibri" panose="020F0502020204030204" pitchFamily="34" charset="0"/>
                        <a:cs typeface="Times New Roman" panose="02020603050405020304" pitchFamily="18" charset="0"/>
                      </a:endParaRPr>
                    </a:p>
                  </a:txBody>
                  <a:tcPr marL="3810" marR="3810" marT="3810" marB="0" anchor="ctr"/>
                </a:tc>
                <a:tc hMerge="1">
                  <a:txBody>
                    <a:bodyPr/>
                    <a:lstStyle/>
                    <a:p>
                      <a:endParaRPr lang="tr-TR"/>
                    </a:p>
                  </a:txBody>
                  <a:tcPr/>
                </a:tc>
                <a:tc gridSpan="2">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2000" b="1" dirty="0">
                          <a:solidFill>
                            <a:srgbClr val="3333FF"/>
                          </a:solidFill>
                          <a:effectLst/>
                          <a:latin typeface="+mn-lt"/>
                        </a:rPr>
                        <a:t>Çift </a:t>
                      </a:r>
                      <a:r>
                        <a:rPr lang="tr-TR" sz="2000" b="1" dirty="0" err="1">
                          <a:solidFill>
                            <a:srgbClr val="3333FF"/>
                          </a:solidFill>
                          <a:effectLst/>
                          <a:latin typeface="+mn-lt"/>
                        </a:rPr>
                        <a:t>Anadal</a:t>
                      </a:r>
                      <a:r>
                        <a:rPr lang="tr-TR" sz="2000" b="1" dirty="0">
                          <a:solidFill>
                            <a:srgbClr val="3333FF"/>
                          </a:solidFill>
                          <a:effectLst/>
                          <a:latin typeface="+mn-lt"/>
                        </a:rPr>
                        <a:t> Programı </a:t>
                      </a:r>
                      <a:r>
                        <a:rPr lang="tr-TR" sz="1200" b="1" i="1" dirty="0">
                          <a:solidFill>
                            <a:srgbClr val="FF0000"/>
                          </a:solidFill>
                          <a:effectLst/>
                          <a:latin typeface="+mn-lt"/>
                        </a:rPr>
                        <a:t>(Varsa, aşağıdaki bilgileri yazınız) </a:t>
                      </a:r>
                      <a:endParaRPr lang="tr-TR" sz="1200" b="1" i="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hMerge="1">
                  <a:txBody>
                    <a:bodyPr/>
                    <a:lstStyle/>
                    <a:p>
                      <a:endParaRPr lang="tr-TR"/>
                    </a:p>
                  </a:txBody>
                  <a:tcPr/>
                </a:tc>
                <a:extLst>
                  <a:ext uri="{0D108BD9-81ED-4DB2-BD59-A6C34878D82A}">
                    <a16:rowId xmlns:a16="http://schemas.microsoft.com/office/drawing/2014/main" val="2196538338"/>
                  </a:ext>
                </a:extLst>
              </a:tr>
              <a:tr h="677206">
                <a:tc>
                  <a:txBody>
                    <a:bodyPr/>
                    <a:lstStyle/>
                    <a:p>
                      <a:pPr algn="ctr">
                        <a:lnSpc>
                          <a:spcPct val="107000"/>
                        </a:lnSpc>
                        <a:spcAft>
                          <a:spcPts val="0"/>
                        </a:spcAft>
                      </a:pPr>
                      <a:r>
                        <a:rPr lang="tr-TR" sz="2000" dirty="0">
                          <a:solidFill>
                            <a:srgbClr val="FF0000"/>
                          </a:solidFill>
                          <a:effectLst/>
                          <a:latin typeface="+mn-lt"/>
                        </a:rPr>
                        <a:t>Birim / Bölüm Adı</a:t>
                      </a:r>
                      <a:endParaRPr lang="tr-TR" sz="2000" dirty="0">
                        <a:solidFill>
                          <a:srgbClr val="FF0000"/>
                        </a:solidFill>
                        <a:effectLst/>
                        <a:latin typeface="+mn-lt"/>
                        <a:ea typeface="Calibri" panose="020F0502020204030204" pitchFamily="34" charset="0"/>
                        <a:cs typeface="Times New Roman" panose="02020603050405020304" pitchFamily="18" charset="0"/>
                      </a:endParaRPr>
                    </a:p>
                  </a:txBody>
                  <a:tcPr marL="3810" marR="3810" marT="3810" marB="0" anchor="ctr"/>
                </a:tc>
                <a:tc>
                  <a:txBody>
                    <a:bodyPr/>
                    <a:lstStyle/>
                    <a:p>
                      <a:pPr algn="ctr">
                        <a:lnSpc>
                          <a:spcPct val="107000"/>
                        </a:lnSpc>
                        <a:spcAft>
                          <a:spcPts val="0"/>
                        </a:spcAft>
                      </a:pPr>
                      <a:r>
                        <a:rPr lang="tr-TR" sz="2000" dirty="0">
                          <a:solidFill>
                            <a:srgbClr val="FF0000"/>
                          </a:solidFill>
                          <a:effectLst/>
                          <a:latin typeface="+mn-lt"/>
                        </a:rPr>
                        <a:t>Program Adı</a:t>
                      </a:r>
                      <a:endParaRPr lang="tr-TR" sz="2000"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2000" dirty="0">
                          <a:solidFill>
                            <a:srgbClr val="3333FF"/>
                          </a:solidFill>
                          <a:effectLst/>
                          <a:latin typeface="+mn-lt"/>
                        </a:rPr>
                        <a:t>Birim / Bölüm Adı</a:t>
                      </a:r>
                      <a:endParaRPr lang="tr-TR" sz="2000" dirty="0">
                        <a:solidFill>
                          <a:srgbClr val="3333FF"/>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2000" dirty="0">
                          <a:solidFill>
                            <a:srgbClr val="3333FF"/>
                          </a:solidFill>
                          <a:effectLst/>
                          <a:latin typeface="+mn-lt"/>
                        </a:rPr>
                        <a:t>Program Adı</a:t>
                      </a:r>
                      <a:endParaRPr lang="tr-TR" sz="2000" dirty="0">
                        <a:solidFill>
                          <a:srgbClr val="3333FF"/>
                        </a:solidFill>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013862211"/>
                  </a:ext>
                </a:extLst>
              </a:tr>
              <a:tr h="402501">
                <a:tc>
                  <a:txBody>
                    <a:bodyPr/>
                    <a:lstStyle/>
                    <a:p>
                      <a:pPr>
                        <a:lnSpc>
                          <a:spcPct val="107000"/>
                        </a:lnSpc>
                        <a:spcAft>
                          <a:spcPts val="0"/>
                        </a:spcAft>
                      </a:pPr>
                      <a:r>
                        <a:rPr lang="tr-TR" sz="2000" dirty="0">
                          <a:effectLst/>
                          <a:latin typeface="+mn-lt"/>
                        </a:rPr>
                        <a:t> Şalpazarı</a:t>
                      </a:r>
                      <a:r>
                        <a:rPr lang="tr-TR" sz="2000" baseline="0" dirty="0">
                          <a:effectLst/>
                          <a:latin typeface="+mn-lt"/>
                        </a:rPr>
                        <a:t> MYO / Mülkiyet Koruma ve Güvenlik </a:t>
                      </a:r>
                      <a:endParaRPr lang="tr-TR" sz="2000" dirty="0">
                        <a:effectLst/>
                        <a:latin typeface="+mn-lt"/>
                        <a:ea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2000" dirty="0">
                          <a:effectLst/>
                          <a:latin typeface="+mn-lt"/>
                        </a:rPr>
                        <a:t> Sivil</a:t>
                      </a:r>
                      <a:r>
                        <a:rPr lang="tr-TR" sz="2000" baseline="0" dirty="0">
                          <a:effectLst/>
                          <a:latin typeface="+mn-lt"/>
                        </a:rPr>
                        <a:t> Savunma ve İtfaiyecilik</a:t>
                      </a:r>
                      <a:endParaRPr lang="tr-TR" sz="20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tr-TR" sz="2000" dirty="0">
                          <a:effectLst/>
                          <a:latin typeface="+mn-lt"/>
                        </a:rPr>
                        <a:t> Şalpazarı</a:t>
                      </a:r>
                      <a:r>
                        <a:rPr lang="tr-TR" sz="2000" baseline="0" dirty="0">
                          <a:effectLst/>
                          <a:latin typeface="+mn-lt"/>
                        </a:rPr>
                        <a:t> MYO / Mülkiyet Koruma ve Güvenlik </a:t>
                      </a:r>
                      <a:endParaRPr lang="tr-TR" sz="20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2000" dirty="0">
                          <a:effectLst/>
                          <a:latin typeface="+mn-lt"/>
                        </a:rPr>
                        <a:t> Acil Durum ve Afet Yönetimi</a:t>
                      </a:r>
                      <a:endParaRPr lang="tr-TR" sz="2000"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735322725"/>
                  </a:ext>
                </a:extLst>
              </a:tr>
              <a:tr h="402501">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tr-TR" sz="2000" dirty="0">
                          <a:effectLst/>
                          <a:latin typeface="+mn-lt"/>
                        </a:rPr>
                        <a:t> Şalpazarı</a:t>
                      </a:r>
                      <a:r>
                        <a:rPr lang="tr-TR" sz="2000" baseline="0" dirty="0">
                          <a:effectLst/>
                          <a:latin typeface="+mn-lt"/>
                        </a:rPr>
                        <a:t> MYO / Mülkiyet Koruma ve Güvenlik </a:t>
                      </a:r>
                      <a:endParaRPr lang="tr-TR" sz="20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2000" dirty="0">
                          <a:effectLst/>
                          <a:latin typeface="+mn-lt"/>
                        </a:rPr>
                        <a:t> Acil Durum ve Afet Yönetimi</a:t>
                      </a:r>
                      <a:endParaRPr lang="tr-TR" sz="20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2000" dirty="0">
                          <a:effectLst/>
                          <a:latin typeface="+mn-lt"/>
                        </a:rPr>
                        <a:t> Şalpazarı</a:t>
                      </a:r>
                      <a:r>
                        <a:rPr lang="tr-TR" sz="2000" baseline="0" dirty="0">
                          <a:effectLst/>
                          <a:latin typeface="+mn-lt"/>
                        </a:rPr>
                        <a:t> MYO / Mülkiyet Koruma ve Güvenlik </a:t>
                      </a:r>
                      <a:endParaRPr lang="tr-TR" sz="2000" dirty="0">
                        <a:effectLst/>
                        <a:latin typeface="+mn-lt"/>
                        <a:ea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2000" dirty="0">
                          <a:effectLst/>
                          <a:latin typeface="+mn-lt"/>
                        </a:rPr>
                        <a:t> Sivil</a:t>
                      </a:r>
                      <a:r>
                        <a:rPr lang="tr-TR" sz="2000" baseline="0" dirty="0">
                          <a:effectLst/>
                          <a:latin typeface="+mn-lt"/>
                        </a:rPr>
                        <a:t> Savunma ve İtfaiyecilik</a:t>
                      </a:r>
                      <a:endParaRPr lang="tr-TR" sz="2000"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938508549"/>
                  </a:ext>
                </a:extLst>
              </a:tr>
            </a:tbl>
          </a:graphicData>
        </a:graphic>
      </p:graphicFrame>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27271" y="6309753"/>
            <a:ext cx="388992" cy="394395"/>
          </a:xfrm>
          <a:prstGeom prst="rect">
            <a:avLst/>
          </a:prstGeom>
        </p:spPr>
      </p:pic>
    </p:spTree>
    <p:extLst>
      <p:ext uri="{BB962C8B-B14F-4D97-AF65-F5344CB8AC3E}">
        <p14:creationId xmlns:p14="http://schemas.microsoft.com/office/powerpoint/2010/main" val="2854162448"/>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t Başlık 6"/>
          <p:cNvSpPr>
            <a:spLocks noGrp="1"/>
          </p:cNvSpPr>
          <p:nvPr>
            <p:ph type="subTitle" idx="1"/>
          </p:nvPr>
        </p:nvSpPr>
        <p:spPr>
          <a:xfrm>
            <a:off x="1524000" y="2521384"/>
            <a:ext cx="9254836" cy="2457016"/>
          </a:xfrm>
        </p:spPr>
        <p:txBody>
          <a:bodyPr>
            <a:normAutofit fontScale="92500" lnSpcReduction="10000"/>
          </a:bodyPr>
          <a:lstStyle/>
          <a:p>
            <a:r>
              <a:rPr lang="tr-TR" sz="9600" b="1" dirty="0">
                <a:solidFill>
                  <a:srgbClr val="FF0000"/>
                </a:solidFill>
              </a:rPr>
              <a:t>Fiziksel Altyapı ve Tesisler</a:t>
            </a:r>
          </a:p>
          <a:p>
            <a:endParaRPr lang="tr-TR" sz="9600" b="1" dirty="0">
              <a:solidFill>
                <a:srgbClr val="FF0000"/>
              </a:solidFill>
            </a:endParaRPr>
          </a:p>
          <a:p>
            <a:endParaRPr lang="tr-TR" sz="6000" b="1" dirty="0">
              <a:solidFill>
                <a:srgbClr val="FF0000"/>
              </a:solidFill>
            </a:endParaRPr>
          </a:p>
        </p:txBody>
      </p:sp>
      <p:sp>
        <p:nvSpPr>
          <p:cNvPr id="4" name="Veri Yer Tutucusu 3"/>
          <p:cNvSpPr>
            <a:spLocks noGrp="1"/>
          </p:cNvSpPr>
          <p:nvPr>
            <p:ph type="dt" sz="half" idx="10"/>
          </p:nvPr>
        </p:nvSpPr>
        <p:spPr/>
        <p:txBody>
          <a:bodyPr/>
          <a:lstStyle/>
          <a:p>
            <a:fld id="{3F92B051-1742-442B-BD19-D71164AFA81D}" type="datetime1">
              <a:rPr lang="tr-TR" smtClean="0"/>
              <a:pPr/>
              <a:t>13.01.2026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46</a:t>
            </a:fld>
            <a:endParaRPr lang="tr-TR"/>
          </a:p>
        </p:txBody>
      </p:sp>
    </p:spTree>
    <p:extLst>
      <p:ext uri="{BB962C8B-B14F-4D97-AF65-F5344CB8AC3E}">
        <p14:creationId xmlns:p14="http://schemas.microsoft.com/office/powerpoint/2010/main" val="3851784736"/>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2E6FAE2-7A40-0C31-8CF7-468FA07093CF}"/>
              </a:ext>
            </a:extLst>
          </p:cNvPr>
          <p:cNvSpPr>
            <a:spLocks noGrp="1"/>
          </p:cNvSpPr>
          <p:nvPr>
            <p:ph type="title"/>
          </p:nvPr>
        </p:nvSpPr>
        <p:spPr>
          <a:xfrm>
            <a:off x="298174" y="827949"/>
            <a:ext cx="10680402" cy="641500"/>
          </a:xfrm>
        </p:spPr>
        <p:txBody>
          <a:bodyPr>
            <a:normAutofit/>
          </a:bodyPr>
          <a:lstStyle/>
          <a:p>
            <a:pPr algn="ctr"/>
            <a:r>
              <a:rPr lang="tr-TR" sz="2800" b="1" dirty="0">
                <a:solidFill>
                  <a:srgbClr val="FF0000"/>
                </a:solidFill>
                <a:latin typeface="+mn-lt"/>
              </a:rPr>
              <a:t>Fiziksel Yapı: </a:t>
            </a:r>
            <a:r>
              <a:rPr lang="tr-TR" sz="2800" b="1" dirty="0">
                <a:solidFill>
                  <a:srgbClr val="3333FF"/>
                </a:solidFill>
                <a:latin typeface="+mn-lt"/>
              </a:rPr>
              <a:t>Eğitim Alanları (Derslikler)</a:t>
            </a:r>
            <a:endParaRPr lang="tr-TR" sz="2800" dirty="0">
              <a:solidFill>
                <a:srgbClr val="3333FF"/>
              </a:solidFill>
            </a:endParaRPr>
          </a:p>
        </p:txBody>
      </p:sp>
      <p:sp>
        <p:nvSpPr>
          <p:cNvPr id="3" name="Veri Yer Tutucusu 2"/>
          <p:cNvSpPr>
            <a:spLocks noGrp="1"/>
          </p:cNvSpPr>
          <p:nvPr>
            <p:ph type="dt" sz="half" idx="10"/>
          </p:nvPr>
        </p:nvSpPr>
        <p:spPr/>
        <p:txBody>
          <a:bodyPr/>
          <a:lstStyle/>
          <a:p>
            <a:fld id="{F593CDD7-1D31-4C3E-A0CE-1E28865E3744}" type="datetime1">
              <a:rPr lang="tr-TR" smtClean="0"/>
              <a:pPr/>
              <a:t>13.01.2026</a:t>
            </a:fld>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pPr/>
              <a:t>47</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4161471207"/>
              </p:ext>
            </p:extLst>
          </p:nvPr>
        </p:nvGraphicFramePr>
        <p:xfrm>
          <a:off x="221647" y="1783599"/>
          <a:ext cx="11637843" cy="4090729"/>
        </p:xfrm>
        <a:graphic>
          <a:graphicData uri="http://schemas.openxmlformats.org/drawingml/2006/table">
            <a:tbl>
              <a:tblPr firstRow="1" firstCol="1" bandRow="1">
                <a:tableStyleId>{BDBED569-4797-4DF1-A0F4-6AAB3CD982D8}</a:tableStyleId>
              </a:tblPr>
              <a:tblGrid>
                <a:gridCol w="2445889">
                  <a:extLst>
                    <a:ext uri="{9D8B030D-6E8A-4147-A177-3AD203B41FA5}">
                      <a16:colId xmlns:a16="http://schemas.microsoft.com/office/drawing/2014/main" val="1220849960"/>
                    </a:ext>
                  </a:extLst>
                </a:gridCol>
                <a:gridCol w="596626">
                  <a:extLst>
                    <a:ext uri="{9D8B030D-6E8A-4147-A177-3AD203B41FA5}">
                      <a16:colId xmlns:a16="http://schemas.microsoft.com/office/drawing/2014/main" val="3833236595"/>
                    </a:ext>
                  </a:extLst>
                </a:gridCol>
                <a:gridCol w="556553">
                  <a:extLst>
                    <a:ext uri="{9D8B030D-6E8A-4147-A177-3AD203B41FA5}">
                      <a16:colId xmlns:a16="http://schemas.microsoft.com/office/drawing/2014/main" val="2496164022"/>
                    </a:ext>
                  </a:extLst>
                </a:gridCol>
                <a:gridCol w="1020347">
                  <a:extLst>
                    <a:ext uri="{9D8B030D-6E8A-4147-A177-3AD203B41FA5}">
                      <a16:colId xmlns:a16="http://schemas.microsoft.com/office/drawing/2014/main" val="4264679598"/>
                    </a:ext>
                  </a:extLst>
                </a:gridCol>
                <a:gridCol w="890485">
                  <a:extLst>
                    <a:ext uri="{9D8B030D-6E8A-4147-A177-3AD203B41FA5}">
                      <a16:colId xmlns:a16="http://schemas.microsoft.com/office/drawing/2014/main" val="2326609026"/>
                    </a:ext>
                  </a:extLst>
                </a:gridCol>
                <a:gridCol w="1011071">
                  <a:extLst>
                    <a:ext uri="{9D8B030D-6E8A-4147-A177-3AD203B41FA5}">
                      <a16:colId xmlns:a16="http://schemas.microsoft.com/office/drawing/2014/main" val="2640431626"/>
                    </a:ext>
                  </a:extLst>
                </a:gridCol>
                <a:gridCol w="1113106">
                  <a:extLst>
                    <a:ext uri="{9D8B030D-6E8A-4147-A177-3AD203B41FA5}">
                      <a16:colId xmlns:a16="http://schemas.microsoft.com/office/drawing/2014/main" val="1704569698"/>
                    </a:ext>
                  </a:extLst>
                </a:gridCol>
                <a:gridCol w="1210052">
                  <a:extLst>
                    <a:ext uri="{9D8B030D-6E8A-4147-A177-3AD203B41FA5}">
                      <a16:colId xmlns:a16="http://schemas.microsoft.com/office/drawing/2014/main" val="293221785"/>
                    </a:ext>
                  </a:extLst>
                </a:gridCol>
                <a:gridCol w="867745">
                  <a:extLst>
                    <a:ext uri="{9D8B030D-6E8A-4147-A177-3AD203B41FA5}">
                      <a16:colId xmlns:a16="http://schemas.microsoft.com/office/drawing/2014/main" val="1854097096"/>
                    </a:ext>
                  </a:extLst>
                </a:gridCol>
                <a:gridCol w="1030750">
                  <a:extLst>
                    <a:ext uri="{9D8B030D-6E8A-4147-A177-3AD203B41FA5}">
                      <a16:colId xmlns:a16="http://schemas.microsoft.com/office/drawing/2014/main" val="3090137349"/>
                    </a:ext>
                  </a:extLst>
                </a:gridCol>
                <a:gridCol w="895219">
                  <a:extLst>
                    <a:ext uri="{9D8B030D-6E8A-4147-A177-3AD203B41FA5}">
                      <a16:colId xmlns:a16="http://schemas.microsoft.com/office/drawing/2014/main" val="3414406660"/>
                    </a:ext>
                  </a:extLst>
                </a:gridCol>
              </a:tblGrid>
              <a:tr h="847883">
                <a:tc>
                  <a:txBody>
                    <a:bodyPr/>
                    <a:lstStyle/>
                    <a:p>
                      <a:pPr algn="ctr">
                        <a:lnSpc>
                          <a:spcPct val="107000"/>
                        </a:lnSpc>
                        <a:spcAft>
                          <a:spcPts val="0"/>
                        </a:spcAft>
                      </a:pPr>
                      <a:r>
                        <a:rPr lang="tr-TR" sz="1200" dirty="0">
                          <a:solidFill>
                            <a:srgbClr val="FF0000"/>
                          </a:solidFill>
                          <a:effectLst/>
                        </a:rPr>
                        <a:t>EĞİTİM ALANI</a:t>
                      </a:r>
                      <a:endParaRPr lang="tr-TR"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200" dirty="0">
                          <a:solidFill>
                            <a:srgbClr val="FF0000"/>
                          </a:solidFill>
                          <a:effectLst/>
                        </a:rPr>
                        <a:t>Sayısı</a:t>
                      </a:r>
                    </a:p>
                    <a:p>
                      <a:pPr algn="ctr">
                        <a:lnSpc>
                          <a:spcPct val="107000"/>
                        </a:lnSpc>
                        <a:spcAft>
                          <a:spcPts val="0"/>
                        </a:spcAft>
                      </a:pPr>
                      <a:r>
                        <a:rPr lang="tr-TR" sz="1200" dirty="0">
                          <a:solidFill>
                            <a:srgbClr val="FF0000"/>
                          </a:solidFill>
                          <a:effectLst/>
                        </a:rPr>
                        <a:t>(Adet )</a:t>
                      </a:r>
                      <a:endParaRPr lang="tr-TR"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200" dirty="0">
                          <a:solidFill>
                            <a:srgbClr val="FF0000"/>
                          </a:solidFill>
                          <a:effectLst/>
                        </a:rPr>
                        <a:t>Alanı (m</a:t>
                      </a:r>
                      <a:r>
                        <a:rPr lang="tr-TR" sz="1200" baseline="30000" dirty="0">
                          <a:solidFill>
                            <a:srgbClr val="FF0000"/>
                          </a:solidFill>
                          <a:effectLst/>
                        </a:rPr>
                        <a:t>2</a:t>
                      </a:r>
                      <a:r>
                        <a:rPr lang="tr-TR" sz="1200" dirty="0">
                          <a:solidFill>
                            <a:srgbClr val="FF0000"/>
                          </a:solidFill>
                          <a:effectLst/>
                        </a:rPr>
                        <a:t>)</a:t>
                      </a:r>
                      <a:endParaRPr lang="tr-TR"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200" dirty="0">
                          <a:solidFill>
                            <a:srgbClr val="FF0000"/>
                          </a:solidFill>
                          <a:effectLst/>
                        </a:rPr>
                        <a:t>Kapasitesi </a:t>
                      </a:r>
                    </a:p>
                    <a:p>
                      <a:pPr algn="ctr">
                        <a:lnSpc>
                          <a:spcPct val="107000"/>
                        </a:lnSpc>
                        <a:spcAft>
                          <a:spcPts val="0"/>
                        </a:spcAft>
                      </a:pPr>
                      <a:r>
                        <a:rPr lang="tr-TR" sz="1200" dirty="0">
                          <a:solidFill>
                            <a:srgbClr val="FF0000"/>
                          </a:solidFill>
                          <a:effectLst/>
                        </a:rPr>
                        <a:t>(Kişi Sayısı)</a:t>
                      </a:r>
                      <a:endParaRPr lang="tr-TR"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solidFill>
                            <a:srgbClr val="FF0000"/>
                          </a:solidFill>
                          <a:effectLst/>
                        </a:rPr>
                        <a:t>Haftalık Kullanım Süresi (Saat)</a:t>
                      </a:r>
                      <a:endParaRPr lang="tr-TR"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solidFill>
                            <a:srgbClr val="FF0000"/>
                          </a:solidFill>
                          <a:effectLst/>
                        </a:rPr>
                        <a:t>Bilgisayar Bulunan Eğitim Alanı* Sayısı</a:t>
                      </a:r>
                      <a:endParaRPr lang="tr-TR"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solidFill>
                            <a:srgbClr val="FF0000"/>
                          </a:solidFill>
                          <a:effectLst/>
                        </a:rPr>
                        <a:t>Projeksiyon Cihazı Bulunan Eğitim Alanı* Sayısı</a:t>
                      </a:r>
                      <a:endParaRPr lang="tr-TR"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solidFill>
                            <a:srgbClr val="FF0000"/>
                          </a:solidFill>
                          <a:effectLst/>
                        </a:rPr>
                        <a:t>Bilgisayar ve Projeksiyon Cihazı Bulunan Eğitim Alanı* Sayısı</a:t>
                      </a:r>
                      <a:endParaRPr lang="tr-TR"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solidFill>
                            <a:srgbClr val="FF0000"/>
                          </a:solidFill>
                          <a:effectLst/>
                        </a:rPr>
                        <a:t>Akılla Tahta Bulunan Eğitim Alanı Sayısı*</a:t>
                      </a:r>
                      <a:endParaRPr lang="tr-TR"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solidFill>
                            <a:srgbClr val="FF0000"/>
                          </a:solidFill>
                          <a:effectLst/>
                        </a:rPr>
                        <a:t>Kablolu İnternet Bulunan Eğitim Alanı* Sayısı</a:t>
                      </a:r>
                      <a:endParaRPr lang="tr-TR"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err="1">
                          <a:solidFill>
                            <a:srgbClr val="FF0000"/>
                          </a:solidFill>
                          <a:effectLst/>
                        </a:rPr>
                        <a:t>Wi</a:t>
                      </a:r>
                      <a:r>
                        <a:rPr lang="tr-TR" sz="1200" dirty="0">
                          <a:solidFill>
                            <a:srgbClr val="FF0000"/>
                          </a:solidFill>
                          <a:effectLst/>
                        </a:rPr>
                        <a:t>-Fi Bulunan Eğitim Alanı* Sayısı</a:t>
                      </a:r>
                      <a:endParaRPr lang="tr-TR"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885262423"/>
                  </a:ext>
                </a:extLst>
              </a:tr>
              <a:tr h="232111">
                <a:tc>
                  <a:txBody>
                    <a:bodyPr/>
                    <a:lstStyle/>
                    <a:p>
                      <a:pPr marL="36000">
                        <a:lnSpc>
                          <a:spcPct val="100000"/>
                        </a:lnSpc>
                        <a:spcAft>
                          <a:spcPts val="0"/>
                        </a:spcAft>
                      </a:pPr>
                      <a:r>
                        <a:rPr lang="tr-TR" sz="1200" b="1" dirty="0">
                          <a:effectLst/>
                          <a:latin typeface="+mn-lt"/>
                        </a:rPr>
                        <a:t>Amfi</a:t>
                      </a:r>
                      <a:endParaRPr lang="tr-TR" sz="1200" b="1"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endParaRPr lang="tr-TR" sz="1200" b="1" dirty="0">
                        <a:effectLst/>
                        <a:latin typeface="+mn-lt"/>
                        <a:cs typeface="Times New Roman" panose="02020603050405020304" pitchFamily="18" charset="0"/>
                      </a:endParaRPr>
                    </a:p>
                  </a:txBody>
                  <a:tcPr marL="6350" marR="6350" marT="6350" marB="0" anchor="ctr"/>
                </a:tc>
                <a:tc>
                  <a:txBody>
                    <a:bodyPr/>
                    <a:lstStyle/>
                    <a:p>
                      <a:pPr algn="ctr">
                        <a:lnSpc>
                          <a:spcPct val="107000"/>
                        </a:lnSpc>
                      </a:pPr>
                      <a:endParaRPr lang="tr-TR" sz="1200" b="1">
                        <a:effectLst/>
                        <a:latin typeface="+mn-lt"/>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200" b="1">
                          <a:effectLst/>
                          <a:latin typeface="+mn-lt"/>
                        </a:rPr>
                        <a:t> </a:t>
                      </a:r>
                      <a:endParaRPr lang="tr-TR" sz="12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b="1" dirty="0">
                          <a:effectLst/>
                          <a:latin typeface="+mn-lt"/>
                        </a:rPr>
                        <a:t> </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b="1" dirty="0">
                          <a:effectLst/>
                          <a:latin typeface="+mn-lt"/>
                        </a:rPr>
                        <a:t> </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b="1">
                          <a:effectLst/>
                          <a:latin typeface="+mn-lt"/>
                        </a:rPr>
                        <a:t> </a:t>
                      </a:r>
                      <a:endParaRPr lang="tr-TR" sz="12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b="1">
                          <a:effectLst/>
                          <a:latin typeface="+mn-lt"/>
                        </a:rPr>
                        <a:t> </a:t>
                      </a:r>
                      <a:endParaRPr lang="tr-TR" sz="12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b="1">
                          <a:effectLst/>
                          <a:latin typeface="+mn-lt"/>
                        </a:rPr>
                        <a:t> </a:t>
                      </a:r>
                      <a:endParaRPr lang="tr-TR" sz="12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b="1">
                          <a:effectLst/>
                          <a:latin typeface="+mn-lt"/>
                        </a:rPr>
                        <a:t> </a:t>
                      </a:r>
                      <a:endParaRPr lang="tr-TR" sz="12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b="1">
                          <a:effectLst/>
                          <a:latin typeface="+mn-lt"/>
                        </a:rPr>
                        <a:t> </a:t>
                      </a:r>
                      <a:endParaRPr lang="tr-TR" sz="1200" b="1">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63054121"/>
                  </a:ext>
                </a:extLst>
              </a:tr>
              <a:tr h="232111">
                <a:tc>
                  <a:txBody>
                    <a:bodyPr/>
                    <a:lstStyle/>
                    <a:p>
                      <a:pPr marL="36000">
                        <a:lnSpc>
                          <a:spcPct val="100000"/>
                        </a:lnSpc>
                        <a:spcAft>
                          <a:spcPts val="0"/>
                        </a:spcAft>
                      </a:pPr>
                      <a:r>
                        <a:rPr lang="tr-TR" sz="1200" b="1" dirty="0">
                          <a:effectLst/>
                          <a:latin typeface="+mn-lt"/>
                        </a:rPr>
                        <a:t>Sınıf</a:t>
                      </a:r>
                      <a:endParaRPr lang="tr-TR" sz="1200" b="1"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r>
                        <a:rPr lang="tr-TR" sz="1200" b="1" i="0" u="none" strike="noStrike" dirty="0">
                          <a:solidFill>
                            <a:schemeClr val="tx1"/>
                          </a:solidFill>
                          <a:effectLst/>
                          <a:latin typeface="+mn-lt"/>
                        </a:rPr>
                        <a:t>7</a:t>
                      </a:r>
                      <a:endParaRPr lang="tr-TR" sz="1200" b="1" dirty="0">
                        <a:solidFill>
                          <a:schemeClr val="tx1"/>
                        </a:solidFill>
                        <a:effectLst/>
                        <a:latin typeface="+mn-lt"/>
                        <a:cs typeface="Times New Roman" panose="02020603050405020304" pitchFamily="18" charset="0"/>
                      </a:endParaRPr>
                    </a:p>
                  </a:txBody>
                  <a:tcPr marL="6350" marR="6350" marT="6350" marB="0" anchor="ctr"/>
                </a:tc>
                <a:tc>
                  <a:txBody>
                    <a:bodyPr/>
                    <a:lstStyle/>
                    <a:p>
                      <a:pPr algn="ctr">
                        <a:lnSpc>
                          <a:spcPct val="107000"/>
                        </a:lnSpc>
                      </a:pPr>
                      <a:r>
                        <a:rPr lang="tr-TR" sz="1200" b="1" dirty="0">
                          <a:effectLst/>
                          <a:latin typeface="+mn-lt"/>
                          <a:cs typeface="Times New Roman" panose="02020603050405020304" pitchFamily="18" charset="0"/>
                        </a:rPr>
                        <a:t>443,61</a:t>
                      </a:r>
                    </a:p>
                  </a:txBody>
                  <a:tcPr marL="6350" marR="6350" marT="6350" marB="0" anchor="ctr"/>
                </a:tc>
                <a:tc>
                  <a:txBody>
                    <a:bodyPr/>
                    <a:lstStyle/>
                    <a:p>
                      <a:pPr algn="ctr">
                        <a:lnSpc>
                          <a:spcPct val="107000"/>
                        </a:lnSpc>
                        <a:spcAft>
                          <a:spcPts val="0"/>
                        </a:spcAft>
                      </a:pPr>
                      <a:r>
                        <a:rPr lang="tr-TR" sz="1200" b="1" dirty="0">
                          <a:effectLst/>
                          <a:latin typeface="+mn-lt"/>
                        </a:rPr>
                        <a:t>352</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b="1" dirty="0">
                          <a:effectLst/>
                          <a:latin typeface="+mn-lt"/>
                        </a:rPr>
                        <a:t> </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b="1" dirty="0">
                          <a:effectLst/>
                          <a:latin typeface="+mn-lt"/>
                        </a:rPr>
                        <a:t>7</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b="1" dirty="0">
                          <a:effectLst/>
                          <a:latin typeface="+mn-lt"/>
                        </a:rPr>
                        <a:t>7</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b="1" dirty="0">
                          <a:effectLst/>
                          <a:latin typeface="+mn-lt"/>
                        </a:rPr>
                        <a:t>7</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b="1" dirty="0">
                          <a:effectLst/>
                          <a:latin typeface="+mn-lt"/>
                        </a:rPr>
                        <a:t> </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b="1" dirty="0">
                          <a:effectLst/>
                          <a:latin typeface="+mn-lt"/>
                        </a:rPr>
                        <a:t>7 </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b="1" dirty="0">
                          <a:effectLst/>
                          <a:latin typeface="+mn-lt"/>
                        </a:rPr>
                        <a:t>7 </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771217419"/>
                  </a:ext>
                </a:extLst>
              </a:tr>
              <a:tr h="232111">
                <a:tc>
                  <a:txBody>
                    <a:bodyPr/>
                    <a:lstStyle/>
                    <a:p>
                      <a:pPr marL="36000">
                        <a:lnSpc>
                          <a:spcPct val="100000"/>
                        </a:lnSpc>
                        <a:spcAft>
                          <a:spcPts val="0"/>
                        </a:spcAft>
                      </a:pPr>
                      <a:r>
                        <a:rPr lang="tr-TR" sz="1200" b="1" dirty="0">
                          <a:effectLst/>
                          <a:latin typeface="+mn-lt"/>
                        </a:rPr>
                        <a:t>Atölye</a:t>
                      </a:r>
                      <a:endParaRPr lang="tr-TR" sz="1200" b="1"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endParaRPr lang="tr-TR" sz="1200" b="1" dirty="0">
                        <a:effectLst/>
                        <a:latin typeface="+mn-lt"/>
                        <a:cs typeface="Times New Roman" panose="02020603050405020304" pitchFamily="18" charset="0"/>
                      </a:endParaRPr>
                    </a:p>
                  </a:txBody>
                  <a:tcPr marL="6350" marR="6350" marT="6350" marB="0" anchor="ctr"/>
                </a:tc>
                <a:tc>
                  <a:txBody>
                    <a:bodyPr/>
                    <a:lstStyle/>
                    <a:p>
                      <a:pPr algn="ctr">
                        <a:lnSpc>
                          <a:spcPct val="107000"/>
                        </a:lnSpc>
                      </a:pPr>
                      <a:endParaRPr lang="tr-TR" sz="1200" b="1" dirty="0">
                        <a:effectLst/>
                        <a:latin typeface="+mn-lt"/>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200" b="1" dirty="0">
                          <a:effectLst/>
                          <a:latin typeface="+mn-lt"/>
                        </a:rPr>
                        <a:t> </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b="1" dirty="0">
                          <a:effectLst/>
                          <a:latin typeface="+mn-lt"/>
                        </a:rPr>
                        <a:t> </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b="1" dirty="0">
                          <a:effectLst/>
                          <a:latin typeface="+mn-lt"/>
                        </a:rPr>
                        <a:t> </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b="1" dirty="0">
                          <a:effectLst/>
                          <a:latin typeface="+mn-lt"/>
                        </a:rPr>
                        <a:t> </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b="1" dirty="0">
                          <a:effectLst/>
                          <a:latin typeface="+mn-lt"/>
                        </a:rPr>
                        <a:t> </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b="1" dirty="0">
                          <a:effectLst/>
                          <a:latin typeface="+mn-lt"/>
                        </a:rPr>
                        <a:t> </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b="1" dirty="0">
                          <a:effectLst/>
                          <a:latin typeface="+mn-lt"/>
                        </a:rPr>
                        <a:t> </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b="1" dirty="0">
                          <a:effectLst/>
                          <a:latin typeface="+mn-lt"/>
                        </a:rPr>
                        <a:t> </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95020696"/>
                  </a:ext>
                </a:extLst>
              </a:tr>
              <a:tr h="232111">
                <a:tc>
                  <a:txBody>
                    <a:bodyPr/>
                    <a:lstStyle/>
                    <a:p>
                      <a:pPr marL="36000">
                        <a:lnSpc>
                          <a:spcPct val="100000"/>
                        </a:lnSpc>
                        <a:spcAft>
                          <a:spcPts val="0"/>
                        </a:spcAft>
                      </a:pPr>
                      <a:r>
                        <a:rPr lang="tr-TR" sz="1200" b="1" dirty="0">
                          <a:effectLst/>
                          <a:latin typeface="+mn-lt"/>
                        </a:rPr>
                        <a:t>Seminer Salonu</a:t>
                      </a:r>
                      <a:endParaRPr lang="tr-TR" sz="1200" b="1"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r>
                        <a:rPr lang="tr-TR" sz="1200" b="1" dirty="0">
                          <a:effectLst/>
                          <a:latin typeface="+mn-lt"/>
                          <a:cs typeface="Times New Roman" panose="02020603050405020304" pitchFamily="18" charset="0"/>
                        </a:rPr>
                        <a:t>1</a:t>
                      </a:r>
                    </a:p>
                  </a:txBody>
                  <a:tcPr marL="6350" marR="6350" marT="6350" marB="0" anchor="ctr"/>
                </a:tc>
                <a:tc>
                  <a:txBody>
                    <a:bodyPr/>
                    <a:lstStyle/>
                    <a:p>
                      <a:pPr algn="ctr">
                        <a:lnSpc>
                          <a:spcPct val="107000"/>
                        </a:lnSpc>
                      </a:pPr>
                      <a:r>
                        <a:rPr lang="tr-TR" sz="1200" b="1" dirty="0">
                          <a:effectLst/>
                          <a:latin typeface="+mn-lt"/>
                          <a:cs typeface="Times New Roman" panose="02020603050405020304" pitchFamily="18" charset="0"/>
                        </a:rPr>
                        <a:t>150,51</a:t>
                      </a:r>
                    </a:p>
                  </a:txBody>
                  <a:tcPr marL="6350" marR="6350" marT="6350" marB="0" anchor="ctr"/>
                </a:tc>
                <a:tc>
                  <a:txBody>
                    <a:bodyPr/>
                    <a:lstStyle/>
                    <a:p>
                      <a:pPr algn="ctr">
                        <a:lnSpc>
                          <a:spcPct val="107000"/>
                        </a:lnSpc>
                        <a:spcAft>
                          <a:spcPts val="0"/>
                        </a:spcAft>
                      </a:pPr>
                      <a:r>
                        <a:rPr lang="tr-TR" sz="1200" b="1" dirty="0">
                          <a:effectLst/>
                          <a:latin typeface="+mn-lt"/>
                        </a:rPr>
                        <a:t>160</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b="1" dirty="0">
                          <a:effectLst/>
                          <a:latin typeface="+mn-lt"/>
                        </a:rPr>
                        <a:t> </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b="1" dirty="0">
                          <a:effectLst/>
                          <a:latin typeface="+mn-lt"/>
                        </a:rPr>
                        <a:t>-</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b="1" dirty="0">
                          <a:effectLst/>
                          <a:latin typeface="+mn-lt"/>
                          <a:ea typeface="+mn-ea"/>
                          <a:cs typeface="+mn-cs"/>
                        </a:rPr>
                        <a:t>1</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b="1" dirty="0">
                          <a:effectLst/>
                          <a:latin typeface="+mn-lt"/>
                          <a:ea typeface="+mn-ea"/>
                          <a:cs typeface="+mn-cs"/>
                        </a:rPr>
                        <a:t>1</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b="1" dirty="0">
                          <a:effectLst/>
                          <a:latin typeface="+mn-lt"/>
                        </a:rPr>
                        <a:t> </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b="1" dirty="0">
                          <a:effectLst/>
                          <a:latin typeface="+mn-lt"/>
                          <a:ea typeface="+mn-ea"/>
                          <a:cs typeface="+mn-cs"/>
                        </a:rPr>
                        <a:t>1</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b="1" dirty="0">
                          <a:effectLst/>
                          <a:latin typeface="+mn-lt"/>
                          <a:ea typeface="+mn-ea"/>
                          <a:cs typeface="+mn-cs"/>
                        </a:rPr>
                        <a:t>1</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477436090"/>
                  </a:ext>
                </a:extLst>
              </a:tr>
              <a:tr h="232111">
                <a:tc>
                  <a:txBody>
                    <a:bodyPr/>
                    <a:lstStyle/>
                    <a:p>
                      <a:pPr marL="36000" marR="0" lvl="0" indent="0" algn="l" defTabSz="914400" rtl="0" eaLnBrk="1" fontAlgn="auto" latinLnBrk="0" hangingPunct="1">
                        <a:lnSpc>
                          <a:spcPct val="100000"/>
                        </a:lnSpc>
                        <a:spcBef>
                          <a:spcPts val="0"/>
                        </a:spcBef>
                        <a:spcAft>
                          <a:spcPts val="0"/>
                        </a:spcAft>
                        <a:buClrTx/>
                        <a:buSzTx/>
                        <a:buFontTx/>
                        <a:buNone/>
                        <a:tabLst/>
                        <a:defRPr/>
                      </a:pPr>
                      <a:r>
                        <a:rPr lang="tr-TR" sz="1200" b="1" dirty="0">
                          <a:effectLst/>
                          <a:latin typeface="+mn-lt"/>
                        </a:rPr>
                        <a:t>Toplantı Salonu</a:t>
                      </a:r>
                      <a:endParaRPr lang="tr-TR" sz="1200" b="1"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r>
                        <a:rPr lang="tr-TR" sz="1200" b="1" dirty="0">
                          <a:effectLst/>
                          <a:latin typeface="+mn-lt"/>
                          <a:cs typeface="Times New Roman" panose="02020603050405020304" pitchFamily="18" charset="0"/>
                        </a:rPr>
                        <a:t>1</a:t>
                      </a:r>
                    </a:p>
                  </a:txBody>
                  <a:tcPr marL="6350" marR="6350" marT="6350" marB="0" anchor="ctr"/>
                </a:tc>
                <a:tc>
                  <a:txBody>
                    <a:bodyPr/>
                    <a:lstStyle/>
                    <a:p>
                      <a:pPr algn="ctr">
                        <a:lnSpc>
                          <a:spcPct val="107000"/>
                        </a:lnSpc>
                      </a:pPr>
                      <a:r>
                        <a:rPr lang="tr-TR" sz="1200" b="1" dirty="0">
                          <a:effectLst/>
                          <a:latin typeface="+mn-lt"/>
                          <a:cs typeface="Times New Roman" panose="02020603050405020304" pitchFamily="18" charset="0"/>
                        </a:rPr>
                        <a:t>19,69</a:t>
                      </a:r>
                    </a:p>
                  </a:txBody>
                  <a:tcPr marL="6350" marR="6350" marT="6350" marB="0" anchor="ctr"/>
                </a:tc>
                <a:tc>
                  <a:txBody>
                    <a:bodyPr/>
                    <a:lstStyle/>
                    <a:p>
                      <a:pPr algn="ctr">
                        <a:lnSpc>
                          <a:spcPct val="107000"/>
                        </a:lnSpc>
                        <a:spcAft>
                          <a:spcPts val="0"/>
                        </a:spcAft>
                      </a:pPr>
                      <a:r>
                        <a:rPr lang="tr-TR" sz="1200" b="1" dirty="0">
                          <a:effectLst/>
                          <a:latin typeface="+mn-lt"/>
                          <a:ea typeface="Calibri" panose="020F0502020204030204" pitchFamily="34" charset="0"/>
                          <a:cs typeface="Times New Roman" panose="02020603050405020304" pitchFamily="18" charset="0"/>
                        </a:rPr>
                        <a:t>12</a:t>
                      </a:r>
                    </a:p>
                  </a:txBody>
                  <a:tcPr marL="0" marR="0" marT="0" marB="0" anchor="ctr"/>
                </a:tc>
                <a:tc>
                  <a:txBody>
                    <a:bodyPr/>
                    <a:lstStyle/>
                    <a:p>
                      <a:pPr algn="ctr">
                        <a:lnSpc>
                          <a:spcPct val="107000"/>
                        </a:lnSpc>
                        <a:spcAft>
                          <a:spcPts val="0"/>
                        </a:spcAft>
                      </a:pP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b="1" dirty="0">
                          <a:effectLst/>
                          <a:latin typeface="+mn-lt"/>
                          <a:ea typeface="Calibri" panose="020F0502020204030204" pitchFamily="34" charset="0"/>
                          <a:cs typeface="Times New Roman" panose="02020603050405020304" pitchFamily="18" charset="0"/>
                        </a:rPr>
                        <a:t>-</a:t>
                      </a:r>
                    </a:p>
                  </a:txBody>
                  <a:tcPr marL="0" marR="0" marT="0" marB="0" anchor="ctr"/>
                </a:tc>
                <a:tc>
                  <a:txBody>
                    <a:bodyPr/>
                    <a:lstStyle/>
                    <a:p>
                      <a:pPr algn="ctr">
                        <a:lnSpc>
                          <a:spcPct val="107000"/>
                        </a:lnSpc>
                        <a:spcAft>
                          <a:spcPts val="0"/>
                        </a:spcAft>
                      </a:pPr>
                      <a:r>
                        <a:rPr lang="tr-TR" sz="1200" b="1" dirty="0">
                          <a:effectLst/>
                          <a:latin typeface="+mn-lt"/>
                          <a:ea typeface="Calibri" panose="020F0502020204030204" pitchFamily="34" charset="0"/>
                          <a:cs typeface="Times New Roman" panose="02020603050405020304" pitchFamily="18" charset="0"/>
                        </a:rPr>
                        <a:t>-</a:t>
                      </a:r>
                    </a:p>
                  </a:txBody>
                  <a:tcPr marL="0" marR="0" marT="0" marB="0" anchor="ctr"/>
                </a:tc>
                <a:tc>
                  <a:txBody>
                    <a:bodyPr/>
                    <a:lstStyle/>
                    <a:p>
                      <a:pPr algn="ctr">
                        <a:lnSpc>
                          <a:spcPct val="107000"/>
                        </a:lnSpc>
                        <a:spcAft>
                          <a:spcPts val="0"/>
                        </a:spcAft>
                      </a:pPr>
                      <a:r>
                        <a:rPr lang="tr-TR" sz="1200" b="1" dirty="0">
                          <a:effectLst/>
                          <a:latin typeface="+mn-lt"/>
                          <a:ea typeface="Calibri" panose="020F0502020204030204" pitchFamily="34" charset="0"/>
                          <a:cs typeface="Times New Roman" panose="02020603050405020304" pitchFamily="18" charset="0"/>
                        </a:rPr>
                        <a:t>-</a:t>
                      </a:r>
                    </a:p>
                  </a:txBody>
                  <a:tcPr marL="0" marR="0" marT="0" marB="0" anchor="ctr"/>
                </a:tc>
                <a:tc>
                  <a:txBody>
                    <a:bodyPr/>
                    <a:lstStyle/>
                    <a:p>
                      <a:pPr algn="ctr">
                        <a:lnSpc>
                          <a:spcPct val="107000"/>
                        </a:lnSpc>
                        <a:spcAft>
                          <a:spcPts val="0"/>
                        </a:spcAft>
                      </a:pP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b="1" dirty="0">
                          <a:effectLst/>
                          <a:latin typeface="+mn-lt"/>
                          <a:ea typeface="Calibri" panose="020F0502020204030204" pitchFamily="34" charset="0"/>
                          <a:cs typeface="Times New Roman" panose="02020603050405020304" pitchFamily="18" charset="0"/>
                        </a:rPr>
                        <a:t>-</a:t>
                      </a:r>
                    </a:p>
                  </a:txBody>
                  <a:tcPr marL="0" marR="0" marT="0" marB="0" anchor="ctr"/>
                </a:tc>
                <a:tc>
                  <a:txBody>
                    <a:bodyPr/>
                    <a:lstStyle/>
                    <a:p>
                      <a:pPr algn="ctr">
                        <a:lnSpc>
                          <a:spcPct val="107000"/>
                        </a:lnSpc>
                        <a:spcAft>
                          <a:spcPts val="0"/>
                        </a:spcAft>
                      </a:pPr>
                      <a:r>
                        <a:rPr lang="tr-TR" sz="1200" b="1" dirty="0">
                          <a:effectLst/>
                          <a:latin typeface="+mn-lt"/>
                          <a:ea typeface="Calibri" panose="020F0502020204030204" pitchFamily="34" charset="0"/>
                          <a:cs typeface="Times New Roman" panose="02020603050405020304" pitchFamily="18" charset="0"/>
                        </a:rPr>
                        <a:t>1</a:t>
                      </a:r>
                    </a:p>
                  </a:txBody>
                  <a:tcPr marL="0" marR="0" marT="0" marB="0" anchor="ctr"/>
                </a:tc>
                <a:extLst>
                  <a:ext uri="{0D108BD9-81ED-4DB2-BD59-A6C34878D82A}">
                    <a16:rowId xmlns:a16="http://schemas.microsoft.com/office/drawing/2014/main" val="395705974"/>
                  </a:ext>
                </a:extLst>
              </a:tr>
              <a:tr h="232111">
                <a:tc>
                  <a:txBody>
                    <a:bodyPr/>
                    <a:lstStyle/>
                    <a:p>
                      <a:pPr marL="36000">
                        <a:lnSpc>
                          <a:spcPct val="100000"/>
                        </a:lnSpc>
                        <a:spcAft>
                          <a:spcPts val="0"/>
                        </a:spcAft>
                      </a:pPr>
                      <a:r>
                        <a:rPr lang="tr-TR" sz="1200" b="1" dirty="0">
                          <a:effectLst/>
                          <a:latin typeface="+mn-lt"/>
                        </a:rPr>
                        <a:t>Orkestra Dersliği</a:t>
                      </a:r>
                      <a:endParaRPr lang="tr-TR" sz="1200" b="1"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endParaRPr lang="tr-TR" sz="1200" b="1" dirty="0">
                        <a:effectLst/>
                        <a:latin typeface="+mn-lt"/>
                        <a:cs typeface="Times New Roman" panose="02020603050405020304" pitchFamily="18" charset="0"/>
                      </a:endParaRPr>
                    </a:p>
                  </a:txBody>
                  <a:tcPr marL="6350" marR="6350" marT="6350" marB="0" anchor="ctr"/>
                </a:tc>
                <a:tc>
                  <a:txBody>
                    <a:bodyPr/>
                    <a:lstStyle/>
                    <a:p>
                      <a:pPr algn="ctr">
                        <a:lnSpc>
                          <a:spcPct val="107000"/>
                        </a:lnSpc>
                      </a:pPr>
                      <a:endParaRPr lang="tr-TR" sz="1200" b="1" dirty="0">
                        <a:effectLst/>
                        <a:latin typeface="+mn-lt"/>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200" b="1" dirty="0">
                          <a:effectLst/>
                          <a:latin typeface="+mn-lt"/>
                        </a:rPr>
                        <a:t> </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b="1" dirty="0">
                          <a:effectLst/>
                          <a:latin typeface="+mn-lt"/>
                        </a:rPr>
                        <a:t> </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b="1" dirty="0">
                          <a:effectLst/>
                          <a:latin typeface="+mn-lt"/>
                        </a:rPr>
                        <a:t> </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b="1" dirty="0">
                          <a:effectLst/>
                          <a:latin typeface="+mn-lt"/>
                        </a:rPr>
                        <a:t> </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b="1" dirty="0">
                          <a:effectLst/>
                          <a:latin typeface="+mn-lt"/>
                        </a:rPr>
                        <a:t> </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b="1">
                          <a:effectLst/>
                          <a:latin typeface="+mn-lt"/>
                        </a:rPr>
                        <a:t> </a:t>
                      </a:r>
                      <a:endParaRPr lang="tr-TR" sz="12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b="1" dirty="0">
                          <a:effectLst/>
                          <a:latin typeface="+mn-lt"/>
                        </a:rPr>
                        <a:t> </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b="1" dirty="0">
                          <a:effectLst/>
                          <a:latin typeface="+mn-lt"/>
                        </a:rPr>
                        <a:t> </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381750274"/>
                  </a:ext>
                </a:extLst>
              </a:tr>
              <a:tr h="232111">
                <a:tc>
                  <a:txBody>
                    <a:bodyPr/>
                    <a:lstStyle/>
                    <a:p>
                      <a:pPr marL="36000">
                        <a:lnSpc>
                          <a:spcPct val="100000"/>
                        </a:lnSpc>
                        <a:spcAft>
                          <a:spcPts val="0"/>
                        </a:spcAft>
                      </a:pPr>
                      <a:r>
                        <a:rPr lang="tr-TR" sz="1200" b="1" dirty="0">
                          <a:effectLst/>
                          <a:latin typeface="+mn-lt"/>
                        </a:rPr>
                        <a:t>Drama Odası</a:t>
                      </a:r>
                      <a:endParaRPr lang="tr-TR" sz="1200" b="1"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endParaRPr lang="tr-TR" sz="1200" b="1" dirty="0">
                        <a:effectLst/>
                        <a:latin typeface="+mn-lt"/>
                        <a:cs typeface="Times New Roman" panose="02020603050405020304" pitchFamily="18" charset="0"/>
                      </a:endParaRPr>
                    </a:p>
                  </a:txBody>
                  <a:tcPr marL="6350" marR="6350" marT="6350" marB="0" anchor="ctr"/>
                </a:tc>
                <a:tc>
                  <a:txBody>
                    <a:bodyPr/>
                    <a:lstStyle/>
                    <a:p>
                      <a:pPr algn="ctr">
                        <a:lnSpc>
                          <a:spcPct val="107000"/>
                        </a:lnSpc>
                      </a:pPr>
                      <a:endParaRPr lang="tr-TR" sz="1200" b="1" dirty="0">
                        <a:effectLst/>
                        <a:latin typeface="+mn-lt"/>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200" b="1" dirty="0">
                          <a:effectLst/>
                          <a:latin typeface="+mn-lt"/>
                        </a:rPr>
                        <a:t> </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b="1" dirty="0">
                          <a:effectLst/>
                          <a:latin typeface="+mn-lt"/>
                        </a:rPr>
                        <a:t> </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b="1" dirty="0">
                          <a:effectLst/>
                          <a:latin typeface="+mn-lt"/>
                        </a:rPr>
                        <a:t> </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b="1" dirty="0">
                          <a:effectLst/>
                          <a:latin typeface="+mn-lt"/>
                        </a:rPr>
                        <a:t> </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b="1" dirty="0">
                          <a:effectLst/>
                          <a:latin typeface="+mn-lt"/>
                        </a:rPr>
                        <a:t> </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b="1">
                          <a:effectLst/>
                          <a:latin typeface="+mn-lt"/>
                        </a:rPr>
                        <a:t> </a:t>
                      </a:r>
                      <a:endParaRPr lang="tr-TR" sz="12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b="1" dirty="0">
                          <a:effectLst/>
                          <a:latin typeface="+mn-lt"/>
                        </a:rPr>
                        <a:t> </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b="1" dirty="0">
                          <a:effectLst/>
                          <a:latin typeface="+mn-lt"/>
                        </a:rPr>
                        <a:t> </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61801538"/>
                  </a:ext>
                </a:extLst>
              </a:tr>
              <a:tr h="232111">
                <a:tc>
                  <a:txBody>
                    <a:bodyPr/>
                    <a:lstStyle/>
                    <a:p>
                      <a:pPr marL="36000">
                        <a:lnSpc>
                          <a:spcPct val="100000"/>
                        </a:lnSpc>
                        <a:spcAft>
                          <a:spcPts val="0"/>
                        </a:spcAft>
                      </a:pPr>
                      <a:r>
                        <a:rPr lang="tr-TR" sz="1200" b="1" dirty="0">
                          <a:effectLst/>
                          <a:latin typeface="+mn-lt"/>
                        </a:rPr>
                        <a:t>Öğrenci Çalışma Odası</a:t>
                      </a:r>
                      <a:endParaRPr lang="tr-TR" sz="1200" b="1"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endParaRPr lang="tr-TR" sz="1200" b="1" dirty="0">
                        <a:effectLst/>
                        <a:latin typeface="+mn-lt"/>
                        <a:cs typeface="Times New Roman" panose="02020603050405020304" pitchFamily="18" charset="0"/>
                      </a:endParaRPr>
                    </a:p>
                  </a:txBody>
                  <a:tcPr marL="6350" marR="6350" marT="6350" marB="0" anchor="ctr"/>
                </a:tc>
                <a:tc>
                  <a:txBody>
                    <a:bodyPr/>
                    <a:lstStyle/>
                    <a:p>
                      <a:pPr algn="ctr">
                        <a:lnSpc>
                          <a:spcPct val="107000"/>
                        </a:lnSpc>
                      </a:pPr>
                      <a:endParaRPr lang="tr-TR" sz="1200" b="1" dirty="0">
                        <a:effectLst/>
                        <a:latin typeface="+mn-lt"/>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200" b="1" dirty="0">
                          <a:effectLst/>
                          <a:latin typeface="+mn-lt"/>
                        </a:rPr>
                        <a:t> </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b="1" dirty="0">
                          <a:effectLst/>
                          <a:latin typeface="+mn-lt"/>
                        </a:rPr>
                        <a:t> </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b="1" dirty="0">
                          <a:effectLst/>
                          <a:latin typeface="+mn-lt"/>
                        </a:rPr>
                        <a:t> </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b="1" dirty="0">
                          <a:effectLst/>
                          <a:latin typeface="+mn-lt"/>
                        </a:rPr>
                        <a:t> </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b="1">
                          <a:effectLst/>
                          <a:latin typeface="+mn-lt"/>
                        </a:rPr>
                        <a:t> </a:t>
                      </a:r>
                      <a:endParaRPr lang="tr-TR" sz="12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b="1" dirty="0">
                          <a:effectLst/>
                          <a:latin typeface="+mn-lt"/>
                        </a:rPr>
                        <a:t> </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b="1" dirty="0">
                          <a:effectLst/>
                          <a:latin typeface="+mn-lt"/>
                        </a:rPr>
                        <a:t> </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694459144"/>
                  </a:ext>
                </a:extLst>
              </a:tr>
              <a:tr h="232111">
                <a:tc>
                  <a:txBody>
                    <a:bodyPr/>
                    <a:lstStyle/>
                    <a:p>
                      <a:pPr marL="36000">
                        <a:lnSpc>
                          <a:spcPct val="100000"/>
                        </a:lnSpc>
                        <a:spcAft>
                          <a:spcPts val="0"/>
                        </a:spcAft>
                      </a:pPr>
                      <a:r>
                        <a:rPr lang="tr-TR" sz="1200" b="1" dirty="0">
                          <a:effectLst/>
                          <a:latin typeface="+mn-lt"/>
                        </a:rPr>
                        <a:t>Proje Odası</a:t>
                      </a:r>
                      <a:endParaRPr lang="tr-TR" sz="1200" b="1"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endParaRPr lang="tr-TR" sz="1200" b="1" dirty="0">
                        <a:effectLst/>
                        <a:latin typeface="+mn-lt"/>
                        <a:cs typeface="Times New Roman" panose="02020603050405020304" pitchFamily="18" charset="0"/>
                      </a:endParaRPr>
                    </a:p>
                  </a:txBody>
                  <a:tcPr marL="6350" marR="6350" marT="6350" marB="0" anchor="ctr"/>
                </a:tc>
                <a:tc>
                  <a:txBody>
                    <a:bodyPr/>
                    <a:lstStyle/>
                    <a:p>
                      <a:pPr algn="ctr">
                        <a:lnSpc>
                          <a:spcPct val="107000"/>
                        </a:lnSpc>
                      </a:pPr>
                      <a:endParaRPr lang="tr-TR" sz="1200" b="1" dirty="0">
                        <a:effectLst/>
                        <a:latin typeface="+mn-lt"/>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200" b="1" dirty="0">
                          <a:effectLst/>
                          <a:latin typeface="+mn-lt"/>
                        </a:rPr>
                        <a:t> </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b="1" dirty="0">
                          <a:effectLst/>
                          <a:latin typeface="+mn-lt"/>
                        </a:rPr>
                        <a:t> </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b="1" dirty="0">
                          <a:effectLst/>
                          <a:latin typeface="+mn-lt"/>
                        </a:rPr>
                        <a:t> </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b="1" dirty="0">
                          <a:effectLst/>
                          <a:latin typeface="+mn-lt"/>
                        </a:rPr>
                        <a:t> </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b="1">
                          <a:effectLst/>
                          <a:latin typeface="+mn-lt"/>
                        </a:rPr>
                        <a:t> </a:t>
                      </a:r>
                      <a:endParaRPr lang="tr-TR" sz="12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b="1" dirty="0">
                          <a:effectLst/>
                          <a:latin typeface="+mn-lt"/>
                        </a:rPr>
                        <a:t> </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b="1" dirty="0">
                          <a:effectLst/>
                          <a:latin typeface="+mn-lt"/>
                        </a:rPr>
                        <a:t> </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887263818"/>
                  </a:ext>
                </a:extLst>
              </a:tr>
              <a:tr h="457514">
                <a:tc>
                  <a:txBody>
                    <a:bodyPr/>
                    <a:lstStyle/>
                    <a:p>
                      <a:pPr marL="36000">
                        <a:lnSpc>
                          <a:spcPct val="100000"/>
                        </a:lnSpc>
                        <a:spcAft>
                          <a:spcPts val="0"/>
                        </a:spcAft>
                      </a:pPr>
                      <a:r>
                        <a:rPr lang="tr-TR" sz="1200" b="1" dirty="0">
                          <a:effectLst/>
                          <a:latin typeface="+mn-lt"/>
                        </a:rPr>
                        <a:t>Eğitim Laboratuvarı (Ders Uygulaması)</a:t>
                      </a:r>
                      <a:endParaRPr lang="tr-TR" sz="1200" b="1"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r>
                        <a:rPr lang="tr-TR" sz="1200" b="1" dirty="0">
                          <a:effectLst/>
                          <a:latin typeface="+mn-lt"/>
                          <a:cs typeface="Times New Roman" panose="02020603050405020304" pitchFamily="18" charset="0"/>
                        </a:rPr>
                        <a:t>1</a:t>
                      </a:r>
                    </a:p>
                  </a:txBody>
                  <a:tcPr marL="6350" marR="6350" marT="6350" marB="0" anchor="ctr"/>
                </a:tc>
                <a:tc>
                  <a:txBody>
                    <a:bodyPr/>
                    <a:lstStyle/>
                    <a:p>
                      <a:pPr algn="ctr">
                        <a:lnSpc>
                          <a:spcPct val="107000"/>
                        </a:lnSpc>
                      </a:pPr>
                      <a:r>
                        <a:rPr lang="tr-TR" sz="1200" b="1" dirty="0">
                          <a:effectLst/>
                          <a:latin typeface="+mn-lt"/>
                          <a:cs typeface="Times New Roman" panose="02020603050405020304" pitchFamily="18" charset="0"/>
                        </a:rPr>
                        <a:t>55,15</a:t>
                      </a:r>
                    </a:p>
                  </a:txBody>
                  <a:tcPr marL="6350" marR="6350" marT="6350" marB="0" anchor="ctr"/>
                </a:tc>
                <a:tc>
                  <a:txBody>
                    <a:bodyPr/>
                    <a:lstStyle/>
                    <a:p>
                      <a:pPr algn="ctr">
                        <a:lnSpc>
                          <a:spcPct val="107000"/>
                        </a:lnSpc>
                        <a:spcAft>
                          <a:spcPts val="0"/>
                        </a:spcAft>
                      </a:pPr>
                      <a:r>
                        <a:rPr lang="tr-TR" sz="1200" b="1" dirty="0">
                          <a:effectLst/>
                          <a:latin typeface="+mn-lt"/>
                        </a:rPr>
                        <a:t>40</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b="1" dirty="0">
                          <a:effectLst/>
                          <a:latin typeface="+mn-lt"/>
                        </a:rPr>
                        <a:t> </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b="1" dirty="0">
                          <a:effectLst/>
                          <a:latin typeface="+mn-lt"/>
                        </a:rPr>
                        <a:t>1</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b="1" dirty="0">
                          <a:effectLst/>
                          <a:latin typeface="+mn-lt"/>
                        </a:rPr>
                        <a:t>1</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b="1" dirty="0">
                          <a:effectLst/>
                          <a:latin typeface="+mn-lt"/>
                        </a:rPr>
                        <a:t>1</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b="1" dirty="0">
                          <a:effectLst/>
                          <a:latin typeface="+mn-lt"/>
                        </a:rPr>
                        <a:t> </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b="1" dirty="0">
                          <a:effectLst/>
                          <a:latin typeface="+mn-lt"/>
                        </a:rPr>
                        <a:t> 1</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b="1" dirty="0">
                          <a:effectLst/>
                          <a:latin typeface="+mn-lt"/>
                        </a:rPr>
                        <a:t> 1</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13966128"/>
                  </a:ext>
                </a:extLst>
              </a:tr>
              <a:tr h="232111">
                <a:tc>
                  <a:txBody>
                    <a:bodyPr/>
                    <a:lstStyle/>
                    <a:p>
                      <a:pPr marL="36000">
                        <a:lnSpc>
                          <a:spcPct val="100000"/>
                        </a:lnSpc>
                        <a:spcAft>
                          <a:spcPts val="0"/>
                        </a:spcAft>
                      </a:pPr>
                      <a:r>
                        <a:rPr lang="tr-TR" sz="1200" b="1" dirty="0">
                          <a:effectLst/>
                          <a:latin typeface="+mn-lt"/>
                        </a:rPr>
                        <a:t>Teknoloji Laboratuvarı</a:t>
                      </a:r>
                      <a:endParaRPr lang="tr-TR" sz="1200" b="1"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endParaRPr lang="tr-TR" sz="1200" b="1" dirty="0">
                        <a:effectLst/>
                        <a:latin typeface="+mn-lt"/>
                        <a:cs typeface="Times New Roman" panose="02020603050405020304" pitchFamily="18" charset="0"/>
                      </a:endParaRPr>
                    </a:p>
                  </a:txBody>
                  <a:tcPr marL="6350" marR="6350" marT="6350" marB="0" anchor="ctr"/>
                </a:tc>
                <a:tc>
                  <a:txBody>
                    <a:bodyPr/>
                    <a:lstStyle/>
                    <a:p>
                      <a:pPr algn="ctr">
                        <a:lnSpc>
                          <a:spcPct val="107000"/>
                        </a:lnSpc>
                      </a:pPr>
                      <a:endParaRPr lang="tr-TR" sz="1200" b="1" dirty="0">
                        <a:effectLst/>
                        <a:latin typeface="+mn-lt"/>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200" b="1" dirty="0">
                          <a:effectLst/>
                          <a:latin typeface="+mn-lt"/>
                        </a:rPr>
                        <a:t> </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b="1" dirty="0">
                          <a:effectLst/>
                          <a:latin typeface="+mn-lt"/>
                        </a:rPr>
                        <a:t> </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b="1" dirty="0">
                          <a:effectLst/>
                          <a:latin typeface="+mn-lt"/>
                        </a:rPr>
                        <a:t> </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b="1" dirty="0">
                          <a:effectLst/>
                          <a:latin typeface="+mn-lt"/>
                        </a:rPr>
                        <a:t> </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b="1" dirty="0">
                          <a:effectLst/>
                          <a:latin typeface="+mn-lt"/>
                        </a:rPr>
                        <a:t> </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b="1">
                          <a:effectLst/>
                          <a:latin typeface="+mn-lt"/>
                        </a:rPr>
                        <a:t> </a:t>
                      </a:r>
                      <a:endParaRPr lang="tr-TR" sz="12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b="1" dirty="0">
                          <a:effectLst/>
                          <a:latin typeface="+mn-lt"/>
                        </a:rPr>
                        <a:t> </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b="1" dirty="0">
                          <a:effectLst/>
                          <a:latin typeface="+mn-lt"/>
                        </a:rPr>
                        <a:t> </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987313"/>
                  </a:ext>
                </a:extLst>
              </a:tr>
              <a:tr h="232111">
                <a:tc>
                  <a:txBody>
                    <a:bodyPr/>
                    <a:lstStyle/>
                    <a:p>
                      <a:pPr marL="36000">
                        <a:lnSpc>
                          <a:spcPct val="100000"/>
                        </a:lnSpc>
                        <a:spcAft>
                          <a:spcPts val="0"/>
                        </a:spcAft>
                      </a:pPr>
                      <a:r>
                        <a:rPr lang="tr-TR" sz="1200" b="1" dirty="0">
                          <a:effectLst/>
                          <a:latin typeface="+mn-lt"/>
                        </a:rPr>
                        <a:t>Bilgisayar Laboratuvarı</a:t>
                      </a:r>
                      <a:endParaRPr lang="tr-TR" sz="1200" b="1"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r>
                        <a:rPr lang="tr-TR" sz="1200" b="1" dirty="0">
                          <a:effectLst/>
                          <a:latin typeface="+mn-lt"/>
                          <a:cs typeface="Times New Roman" panose="02020603050405020304" pitchFamily="18" charset="0"/>
                        </a:rPr>
                        <a:t>1</a:t>
                      </a:r>
                    </a:p>
                  </a:txBody>
                  <a:tcPr marL="6350" marR="6350" marT="6350" marB="0" anchor="ctr"/>
                </a:tc>
                <a:tc>
                  <a:txBody>
                    <a:bodyPr/>
                    <a:lstStyle/>
                    <a:p>
                      <a:pPr algn="ctr">
                        <a:lnSpc>
                          <a:spcPct val="107000"/>
                        </a:lnSpc>
                      </a:pPr>
                      <a:r>
                        <a:rPr lang="tr-TR" sz="1200" b="1" dirty="0">
                          <a:effectLst/>
                          <a:latin typeface="+mn-lt"/>
                          <a:cs typeface="Times New Roman" panose="02020603050405020304" pitchFamily="18" charset="0"/>
                        </a:rPr>
                        <a:t>55,08</a:t>
                      </a:r>
                    </a:p>
                  </a:txBody>
                  <a:tcPr marL="6350" marR="6350" marT="6350" marB="0" anchor="ctr"/>
                </a:tc>
                <a:tc>
                  <a:txBody>
                    <a:bodyPr/>
                    <a:lstStyle/>
                    <a:p>
                      <a:pPr algn="ctr">
                        <a:lnSpc>
                          <a:spcPct val="107000"/>
                        </a:lnSpc>
                        <a:spcAft>
                          <a:spcPts val="0"/>
                        </a:spcAft>
                      </a:pPr>
                      <a:r>
                        <a:rPr lang="tr-TR" sz="1200" b="1" dirty="0">
                          <a:effectLst/>
                          <a:latin typeface="+mn-lt"/>
                        </a:rPr>
                        <a:t>24</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b="1" dirty="0">
                          <a:effectLst/>
                          <a:latin typeface="+mn-lt"/>
                        </a:rPr>
                        <a:t> </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b="1" dirty="0">
                          <a:effectLst/>
                          <a:latin typeface="+mn-lt"/>
                        </a:rPr>
                        <a:t>25</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b="1" dirty="0">
                          <a:effectLst/>
                          <a:latin typeface="+mn-lt"/>
                        </a:rPr>
                        <a:t>1</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b="1" dirty="0">
                          <a:effectLst/>
                          <a:latin typeface="+mn-lt"/>
                        </a:rPr>
                        <a:t>1</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b="1" dirty="0">
                          <a:effectLst/>
                          <a:latin typeface="+mn-lt"/>
                        </a:rPr>
                        <a:t> </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b="1" dirty="0">
                          <a:effectLst/>
                          <a:latin typeface="+mn-lt"/>
                        </a:rPr>
                        <a:t>1 </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b="1" dirty="0">
                          <a:effectLst/>
                          <a:latin typeface="+mn-lt"/>
                        </a:rPr>
                        <a:t>1 </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55651903"/>
                  </a:ext>
                </a:extLst>
              </a:tr>
              <a:tr h="232111">
                <a:tc>
                  <a:txBody>
                    <a:bodyPr/>
                    <a:lstStyle/>
                    <a:p>
                      <a:pPr marL="36000" algn="r">
                        <a:lnSpc>
                          <a:spcPct val="100000"/>
                        </a:lnSpc>
                        <a:spcAft>
                          <a:spcPts val="0"/>
                        </a:spcAft>
                      </a:pPr>
                      <a:r>
                        <a:rPr lang="tr-TR" sz="1200" b="1" dirty="0">
                          <a:effectLst/>
                          <a:latin typeface="+mn-lt"/>
                        </a:rPr>
                        <a:t>                                </a:t>
                      </a:r>
                      <a:r>
                        <a:rPr lang="tr-TR" sz="1200" b="1" dirty="0">
                          <a:solidFill>
                            <a:srgbClr val="FF0000"/>
                          </a:solidFill>
                          <a:effectLst/>
                          <a:latin typeface="+mn-lt"/>
                        </a:rPr>
                        <a:t>TOPLAM</a:t>
                      </a:r>
                      <a:endParaRPr lang="tr-TR" sz="12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r>
                        <a:rPr lang="tr-TR" sz="1200" b="1" dirty="0">
                          <a:effectLst/>
                          <a:latin typeface="+mn-lt"/>
                          <a:cs typeface="Times New Roman" panose="02020603050405020304" pitchFamily="18" charset="0"/>
                        </a:rPr>
                        <a:t>11</a:t>
                      </a:r>
                    </a:p>
                  </a:txBody>
                  <a:tcPr marL="6350" marR="6350" marT="6350" marB="0" anchor="ctr"/>
                </a:tc>
                <a:tc>
                  <a:txBody>
                    <a:bodyPr/>
                    <a:lstStyle/>
                    <a:p>
                      <a:pPr algn="ctr">
                        <a:lnSpc>
                          <a:spcPct val="107000"/>
                        </a:lnSpc>
                      </a:pPr>
                      <a:r>
                        <a:rPr lang="tr-TR" sz="1200" b="1" dirty="0">
                          <a:effectLst/>
                          <a:latin typeface="+mn-lt"/>
                          <a:cs typeface="Times New Roman" panose="02020603050405020304" pitchFamily="18" charset="0"/>
                        </a:rPr>
                        <a:t>724,04</a:t>
                      </a:r>
                    </a:p>
                  </a:txBody>
                  <a:tcPr marL="6350" marR="6350" marT="6350" marB="0" anchor="ctr"/>
                </a:tc>
                <a:tc>
                  <a:txBody>
                    <a:bodyPr/>
                    <a:lstStyle/>
                    <a:p>
                      <a:pPr algn="ctr">
                        <a:lnSpc>
                          <a:spcPct val="107000"/>
                        </a:lnSpc>
                        <a:spcAft>
                          <a:spcPts val="0"/>
                        </a:spcAft>
                      </a:pPr>
                      <a:r>
                        <a:rPr lang="tr-TR" sz="1200" b="1" dirty="0">
                          <a:effectLst/>
                          <a:latin typeface="+mn-lt"/>
                        </a:rPr>
                        <a:t>588</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b="1">
                          <a:effectLst/>
                          <a:latin typeface="+mn-lt"/>
                        </a:rPr>
                        <a:t> </a:t>
                      </a:r>
                      <a:endParaRPr lang="tr-TR" sz="12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b="1" dirty="0">
                          <a:effectLst/>
                          <a:latin typeface="+mn-lt"/>
                        </a:rPr>
                        <a:t>33</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b="1" dirty="0">
                          <a:effectLst/>
                          <a:latin typeface="+mn-lt"/>
                        </a:rPr>
                        <a:t>10</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b="1" dirty="0">
                          <a:effectLst/>
                          <a:latin typeface="+mn-lt"/>
                        </a:rPr>
                        <a:t> </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b="1">
                          <a:effectLst/>
                          <a:latin typeface="+mn-lt"/>
                        </a:rPr>
                        <a:t> </a:t>
                      </a:r>
                      <a:endParaRPr lang="tr-TR" sz="12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b="1">
                          <a:effectLst/>
                          <a:latin typeface="+mn-lt"/>
                        </a:rPr>
                        <a:t> </a:t>
                      </a:r>
                      <a:endParaRPr lang="tr-TR" sz="12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b="1" dirty="0">
                          <a:effectLst/>
                          <a:latin typeface="+mn-lt"/>
                        </a:rPr>
                        <a:t> </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08615432"/>
                  </a:ext>
                </a:extLst>
              </a:tr>
            </a:tbl>
          </a:graphicData>
        </a:graphic>
      </p:graphicFrame>
      <p:sp>
        <p:nvSpPr>
          <p:cNvPr id="7" name="Metin kutusu 6"/>
          <p:cNvSpPr txBox="1"/>
          <p:nvPr/>
        </p:nvSpPr>
        <p:spPr>
          <a:xfrm>
            <a:off x="109366" y="6017843"/>
            <a:ext cx="4572000" cy="276999"/>
          </a:xfrm>
          <a:prstGeom prst="rect">
            <a:avLst/>
          </a:prstGeom>
          <a:noFill/>
        </p:spPr>
        <p:txBody>
          <a:bodyPr wrap="square" rtlCol="0">
            <a:spAutoFit/>
          </a:bodyPr>
          <a:lstStyle/>
          <a:p>
            <a:r>
              <a:rPr lang="tr-TR" sz="1200" b="1" i="1" dirty="0">
                <a:solidFill>
                  <a:srgbClr val="C00000"/>
                </a:solidFill>
              </a:rPr>
              <a:t>*Bu tabloda verilen eğitim alanlarına göre cevaplayınız.</a:t>
            </a:r>
          </a:p>
        </p:txBody>
      </p:sp>
    </p:spTree>
    <p:extLst>
      <p:ext uri="{BB962C8B-B14F-4D97-AF65-F5344CB8AC3E}">
        <p14:creationId xmlns:p14="http://schemas.microsoft.com/office/powerpoint/2010/main" val="4215151701"/>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2E6FAE2-7A40-0C31-8CF7-468FA07093CF}"/>
              </a:ext>
            </a:extLst>
          </p:cNvPr>
          <p:cNvSpPr>
            <a:spLocks noGrp="1"/>
          </p:cNvSpPr>
          <p:nvPr>
            <p:ph type="title"/>
          </p:nvPr>
        </p:nvSpPr>
        <p:spPr>
          <a:xfrm>
            <a:off x="561535" y="856084"/>
            <a:ext cx="10140376" cy="641500"/>
          </a:xfrm>
        </p:spPr>
        <p:txBody>
          <a:bodyPr>
            <a:normAutofit/>
          </a:bodyPr>
          <a:lstStyle/>
          <a:p>
            <a:pPr algn="ctr"/>
            <a:r>
              <a:rPr lang="tr-TR" sz="2800" b="1" dirty="0">
                <a:solidFill>
                  <a:srgbClr val="FF0000"/>
                </a:solidFill>
                <a:latin typeface="+mn-lt"/>
              </a:rPr>
              <a:t>Fiziksel Altyapı ve Tesisler: </a:t>
            </a:r>
            <a:r>
              <a:rPr lang="tr-TR" sz="2800" b="1" dirty="0">
                <a:solidFill>
                  <a:srgbClr val="485793"/>
                </a:solidFill>
                <a:latin typeface="+mn-lt"/>
              </a:rPr>
              <a:t>Sağlık, Sosyal, Kültürel ve Sportif Alanlar</a:t>
            </a:r>
            <a:endParaRPr lang="tr-TR" sz="2800" dirty="0">
              <a:solidFill>
                <a:srgbClr val="485793"/>
              </a:solidFill>
            </a:endParaRPr>
          </a:p>
        </p:txBody>
      </p:sp>
      <p:sp>
        <p:nvSpPr>
          <p:cNvPr id="3" name="Veri Yer Tutucusu 2"/>
          <p:cNvSpPr>
            <a:spLocks noGrp="1"/>
          </p:cNvSpPr>
          <p:nvPr>
            <p:ph type="dt" sz="half" idx="10"/>
          </p:nvPr>
        </p:nvSpPr>
        <p:spPr/>
        <p:txBody>
          <a:bodyPr/>
          <a:lstStyle/>
          <a:p>
            <a:fld id="{F593CDD7-1D31-4C3E-A0CE-1E28865E3744}" type="datetime1">
              <a:rPr lang="tr-TR" smtClean="0"/>
              <a:pPr/>
              <a:t>13.01.2026</a:t>
            </a:fld>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pPr/>
              <a:t>48</a:t>
            </a:fld>
            <a:endParaRPr lang="tr-TR"/>
          </a:p>
        </p:txBody>
      </p:sp>
      <p:graphicFrame>
        <p:nvGraphicFramePr>
          <p:cNvPr id="4" name="Tablo 3"/>
          <p:cNvGraphicFramePr>
            <a:graphicFrameLocks noGrp="1"/>
          </p:cNvGraphicFramePr>
          <p:nvPr>
            <p:extLst>
              <p:ext uri="{D42A27DB-BD31-4B8C-83A1-F6EECF244321}">
                <p14:modId xmlns:p14="http://schemas.microsoft.com/office/powerpoint/2010/main" val="2252488838"/>
              </p:ext>
            </p:extLst>
          </p:nvPr>
        </p:nvGraphicFramePr>
        <p:xfrm>
          <a:off x="416285" y="2039839"/>
          <a:ext cx="11406260" cy="3812323"/>
        </p:xfrm>
        <a:graphic>
          <a:graphicData uri="http://schemas.openxmlformats.org/drawingml/2006/table">
            <a:tbl>
              <a:tblPr firstRow="1" firstCol="1" bandRow="1">
                <a:tableStyleId>{5940675A-B579-460E-94D1-54222C63F5DA}</a:tableStyleId>
              </a:tblPr>
              <a:tblGrid>
                <a:gridCol w="5245606">
                  <a:extLst>
                    <a:ext uri="{9D8B030D-6E8A-4147-A177-3AD203B41FA5}">
                      <a16:colId xmlns:a16="http://schemas.microsoft.com/office/drawing/2014/main" val="2460247606"/>
                    </a:ext>
                  </a:extLst>
                </a:gridCol>
                <a:gridCol w="1847273">
                  <a:extLst>
                    <a:ext uri="{9D8B030D-6E8A-4147-A177-3AD203B41FA5}">
                      <a16:colId xmlns:a16="http://schemas.microsoft.com/office/drawing/2014/main" val="4105699901"/>
                    </a:ext>
                  </a:extLst>
                </a:gridCol>
                <a:gridCol w="1551709">
                  <a:extLst>
                    <a:ext uri="{9D8B030D-6E8A-4147-A177-3AD203B41FA5}">
                      <a16:colId xmlns:a16="http://schemas.microsoft.com/office/drawing/2014/main" val="1040123906"/>
                    </a:ext>
                  </a:extLst>
                </a:gridCol>
                <a:gridCol w="2761672">
                  <a:extLst>
                    <a:ext uri="{9D8B030D-6E8A-4147-A177-3AD203B41FA5}">
                      <a16:colId xmlns:a16="http://schemas.microsoft.com/office/drawing/2014/main" val="2265738279"/>
                    </a:ext>
                  </a:extLst>
                </a:gridCol>
              </a:tblGrid>
              <a:tr h="652159">
                <a:tc>
                  <a:txBody>
                    <a:bodyPr/>
                    <a:lstStyle/>
                    <a:p>
                      <a:pPr algn="ctr">
                        <a:lnSpc>
                          <a:spcPct val="107000"/>
                        </a:lnSpc>
                        <a:spcAft>
                          <a:spcPts val="0"/>
                        </a:spcAft>
                      </a:pPr>
                      <a:r>
                        <a:rPr lang="tr-TR" sz="2400" b="1" dirty="0">
                          <a:solidFill>
                            <a:srgbClr val="FF0000"/>
                          </a:solidFill>
                          <a:latin typeface="+mn-lt"/>
                        </a:rPr>
                        <a:t>Sağlık, Sosyal, Kültürel ve Sportif Alanlar</a:t>
                      </a:r>
                      <a:endParaRPr lang="tr-TR" sz="24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2000" b="1" dirty="0">
                          <a:solidFill>
                            <a:srgbClr val="FF0000"/>
                          </a:solidFill>
                          <a:effectLst/>
                          <a:latin typeface="+mn-lt"/>
                        </a:rPr>
                        <a:t>Sayısı (Adet )</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2000" b="1" dirty="0">
                          <a:solidFill>
                            <a:srgbClr val="FF0000"/>
                          </a:solidFill>
                          <a:effectLst/>
                          <a:latin typeface="+mn-lt"/>
                        </a:rPr>
                        <a:t>Alanı (m</a:t>
                      </a:r>
                      <a:r>
                        <a:rPr lang="tr-TR" sz="2000" b="1" baseline="30000" dirty="0">
                          <a:solidFill>
                            <a:srgbClr val="FF0000"/>
                          </a:solidFill>
                          <a:effectLst/>
                          <a:latin typeface="+mn-lt"/>
                        </a:rPr>
                        <a:t>2</a:t>
                      </a:r>
                      <a:r>
                        <a:rPr lang="tr-TR" sz="2000" b="1" dirty="0">
                          <a:solidFill>
                            <a:srgbClr val="FF0000"/>
                          </a:solidFill>
                          <a:effectLst/>
                          <a:latin typeface="+mn-lt"/>
                        </a:rPr>
                        <a:t>)</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2000" b="1" dirty="0">
                          <a:solidFill>
                            <a:srgbClr val="FF0000"/>
                          </a:solidFill>
                          <a:effectLst/>
                          <a:latin typeface="+mn-lt"/>
                        </a:rPr>
                        <a:t>Kapasitesi (Kişi Sayısı)</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989130810"/>
                  </a:ext>
                </a:extLst>
              </a:tr>
              <a:tr h="451452">
                <a:tc>
                  <a:txBody>
                    <a:bodyPr/>
                    <a:lstStyle/>
                    <a:p>
                      <a:pPr algn="l">
                        <a:lnSpc>
                          <a:spcPct val="107000"/>
                        </a:lnSpc>
                        <a:spcAft>
                          <a:spcPts val="0"/>
                        </a:spcAft>
                      </a:pPr>
                      <a:r>
                        <a:rPr lang="tr-TR" sz="1600" b="1" dirty="0">
                          <a:effectLst/>
                          <a:latin typeface="+mn-lt"/>
                        </a:rPr>
                        <a:t>Açık Spor Sahası</a:t>
                      </a:r>
                      <a:endParaRPr lang="tr-TR" sz="1600" b="1"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endParaRPr lang="tr-TR" sz="1200" b="1">
                        <a:effectLst/>
                        <a:latin typeface="+mn-lt"/>
                        <a:cs typeface="Times New Roman" panose="02020603050405020304" pitchFamily="18" charset="0"/>
                      </a:endParaRPr>
                    </a:p>
                  </a:txBody>
                  <a:tcPr marL="6350" marR="6350" marT="6350" marB="0" anchor="ctr"/>
                </a:tc>
                <a:tc>
                  <a:txBody>
                    <a:bodyPr/>
                    <a:lstStyle/>
                    <a:p>
                      <a:pPr>
                        <a:lnSpc>
                          <a:spcPct val="107000"/>
                        </a:lnSpc>
                      </a:pPr>
                      <a:endParaRPr lang="tr-TR" sz="1200" b="1" dirty="0">
                        <a:effectLst/>
                        <a:latin typeface="+mn-lt"/>
                        <a:cs typeface="Times New Roman" panose="02020603050405020304" pitchFamily="18" charset="0"/>
                      </a:endParaRPr>
                    </a:p>
                  </a:txBody>
                  <a:tcPr marL="6350" marR="6350" marT="6350" marB="0" anchor="ctr"/>
                </a:tc>
                <a:tc>
                  <a:txBody>
                    <a:bodyPr/>
                    <a:lstStyle/>
                    <a:p>
                      <a:pPr>
                        <a:lnSpc>
                          <a:spcPct val="107000"/>
                        </a:lnSpc>
                        <a:spcAft>
                          <a:spcPts val="0"/>
                        </a:spcAft>
                      </a:pPr>
                      <a:r>
                        <a:rPr lang="tr-TR" sz="1200" b="1">
                          <a:effectLst/>
                          <a:latin typeface="+mn-lt"/>
                        </a:rPr>
                        <a:t> </a:t>
                      </a:r>
                      <a:endParaRPr lang="tr-TR" sz="1200" b="1">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246568435"/>
                  </a:ext>
                </a:extLst>
              </a:tr>
              <a:tr h="451452">
                <a:tc>
                  <a:txBody>
                    <a:bodyPr/>
                    <a:lstStyle/>
                    <a:p>
                      <a:pPr algn="l">
                        <a:lnSpc>
                          <a:spcPct val="107000"/>
                        </a:lnSpc>
                        <a:spcAft>
                          <a:spcPts val="0"/>
                        </a:spcAft>
                      </a:pPr>
                      <a:r>
                        <a:rPr lang="tr-TR" sz="1600" b="1" dirty="0">
                          <a:effectLst/>
                          <a:latin typeface="+mn-lt"/>
                        </a:rPr>
                        <a:t>Kapalı Spor Sahası</a:t>
                      </a:r>
                      <a:endParaRPr lang="tr-TR" sz="1600" b="1"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endParaRPr lang="tr-TR" sz="1200" b="1">
                        <a:effectLst/>
                        <a:latin typeface="+mn-lt"/>
                        <a:cs typeface="Times New Roman" panose="02020603050405020304" pitchFamily="18" charset="0"/>
                      </a:endParaRPr>
                    </a:p>
                  </a:txBody>
                  <a:tcPr marL="6350" marR="6350" marT="6350" marB="0" anchor="ctr"/>
                </a:tc>
                <a:tc>
                  <a:txBody>
                    <a:bodyPr/>
                    <a:lstStyle/>
                    <a:p>
                      <a:pPr>
                        <a:lnSpc>
                          <a:spcPct val="107000"/>
                        </a:lnSpc>
                      </a:pPr>
                      <a:endParaRPr lang="tr-TR" sz="1200" b="1" dirty="0">
                        <a:effectLst/>
                        <a:latin typeface="+mn-lt"/>
                        <a:cs typeface="Times New Roman" panose="02020603050405020304" pitchFamily="18" charset="0"/>
                      </a:endParaRPr>
                    </a:p>
                  </a:txBody>
                  <a:tcPr marL="6350" marR="6350" marT="6350" marB="0" anchor="ctr"/>
                </a:tc>
                <a:tc>
                  <a:txBody>
                    <a:bodyPr/>
                    <a:lstStyle/>
                    <a:p>
                      <a:pPr>
                        <a:lnSpc>
                          <a:spcPct val="107000"/>
                        </a:lnSpc>
                        <a:spcAft>
                          <a:spcPts val="0"/>
                        </a:spcAft>
                      </a:pPr>
                      <a:r>
                        <a:rPr lang="tr-TR" sz="1200" b="1">
                          <a:effectLst/>
                          <a:latin typeface="+mn-lt"/>
                        </a:rPr>
                        <a:t> </a:t>
                      </a:r>
                      <a:endParaRPr lang="tr-TR" sz="1200" b="1">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871548376"/>
                  </a:ext>
                </a:extLst>
              </a:tr>
              <a:tr h="451452">
                <a:tc>
                  <a:txBody>
                    <a:bodyPr/>
                    <a:lstStyle/>
                    <a:p>
                      <a:pPr algn="l">
                        <a:lnSpc>
                          <a:spcPct val="107000"/>
                        </a:lnSpc>
                        <a:spcAft>
                          <a:spcPts val="0"/>
                        </a:spcAft>
                      </a:pPr>
                      <a:r>
                        <a:rPr lang="tr-TR" sz="1600" b="1" dirty="0">
                          <a:effectLst/>
                          <a:latin typeface="+mn-lt"/>
                        </a:rPr>
                        <a:t>Kantin/Kafeterya</a:t>
                      </a:r>
                      <a:endParaRPr lang="tr-TR" sz="1600" b="1"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r>
                        <a:rPr lang="tr-TR" sz="1600" b="1" dirty="0">
                          <a:effectLst/>
                          <a:latin typeface="+mn-lt"/>
                          <a:cs typeface="Times New Roman" panose="02020603050405020304" pitchFamily="18" charset="0"/>
                        </a:rPr>
                        <a:t>1</a:t>
                      </a:r>
                    </a:p>
                  </a:txBody>
                  <a:tcPr marL="6350" marR="6350" marT="6350" marB="0" anchor="ctr"/>
                </a:tc>
                <a:tc>
                  <a:txBody>
                    <a:bodyPr/>
                    <a:lstStyle/>
                    <a:p>
                      <a:pPr algn="ctr">
                        <a:lnSpc>
                          <a:spcPct val="107000"/>
                        </a:lnSpc>
                      </a:pPr>
                      <a:r>
                        <a:rPr lang="tr-TR" sz="1600" b="1" dirty="0">
                          <a:effectLst/>
                          <a:latin typeface="+mn-lt"/>
                          <a:cs typeface="Times New Roman" panose="02020603050405020304" pitchFamily="18" charset="0"/>
                        </a:rPr>
                        <a:t>9,22</a:t>
                      </a:r>
                    </a:p>
                  </a:txBody>
                  <a:tcPr marL="6350" marR="6350" marT="6350" marB="0" anchor="ctr"/>
                </a:tc>
                <a:tc>
                  <a:txBody>
                    <a:bodyPr/>
                    <a:lstStyle/>
                    <a:p>
                      <a:pPr algn="ctr">
                        <a:lnSpc>
                          <a:spcPct val="107000"/>
                        </a:lnSpc>
                        <a:spcAft>
                          <a:spcPts val="0"/>
                        </a:spcAft>
                      </a:pPr>
                      <a:r>
                        <a:rPr lang="tr-TR" sz="1600" b="1" dirty="0">
                          <a:effectLst/>
                          <a:latin typeface="+mn-lt"/>
                        </a:rPr>
                        <a:t> 60</a:t>
                      </a:r>
                      <a:endParaRPr lang="tr-TR" sz="1600" b="1"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61803737"/>
                  </a:ext>
                </a:extLst>
              </a:tr>
              <a:tr h="451452">
                <a:tc>
                  <a:txBody>
                    <a:bodyPr/>
                    <a:lstStyle/>
                    <a:p>
                      <a:pPr algn="l">
                        <a:lnSpc>
                          <a:spcPct val="107000"/>
                        </a:lnSpc>
                        <a:spcAft>
                          <a:spcPts val="0"/>
                        </a:spcAft>
                      </a:pPr>
                      <a:r>
                        <a:rPr lang="tr-TR" sz="1600" b="1" dirty="0">
                          <a:effectLst/>
                          <a:latin typeface="+mn-lt"/>
                        </a:rPr>
                        <a:t>Yemekhane</a:t>
                      </a:r>
                      <a:endParaRPr lang="tr-TR" sz="1600" b="1"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r>
                        <a:rPr lang="tr-TR" sz="1600" b="1" dirty="0">
                          <a:effectLst/>
                          <a:latin typeface="+mn-lt"/>
                          <a:cs typeface="Times New Roman" panose="02020603050405020304" pitchFamily="18" charset="0"/>
                        </a:rPr>
                        <a:t>1</a:t>
                      </a:r>
                    </a:p>
                  </a:txBody>
                  <a:tcPr marL="6350" marR="6350" marT="6350" marB="0" anchor="ctr"/>
                </a:tc>
                <a:tc>
                  <a:txBody>
                    <a:bodyPr/>
                    <a:lstStyle/>
                    <a:p>
                      <a:pPr algn="ctr">
                        <a:lnSpc>
                          <a:spcPct val="107000"/>
                        </a:lnSpc>
                      </a:pPr>
                      <a:r>
                        <a:rPr lang="tr-TR" sz="1600" b="1" dirty="0">
                          <a:effectLst/>
                          <a:latin typeface="+mn-lt"/>
                          <a:cs typeface="Times New Roman" panose="02020603050405020304" pitchFamily="18" charset="0"/>
                        </a:rPr>
                        <a:t>9,22</a:t>
                      </a:r>
                    </a:p>
                  </a:txBody>
                  <a:tcPr marL="6350" marR="6350" marT="6350" marB="0" anchor="ctr"/>
                </a:tc>
                <a:tc>
                  <a:txBody>
                    <a:bodyPr/>
                    <a:lstStyle/>
                    <a:p>
                      <a:pPr algn="ctr">
                        <a:lnSpc>
                          <a:spcPct val="107000"/>
                        </a:lnSpc>
                        <a:spcAft>
                          <a:spcPts val="0"/>
                        </a:spcAft>
                      </a:pPr>
                      <a:r>
                        <a:rPr lang="tr-TR" sz="1600" b="1" dirty="0">
                          <a:effectLst/>
                          <a:latin typeface="+mn-lt"/>
                        </a:rPr>
                        <a:t> 60</a:t>
                      </a:r>
                      <a:endParaRPr lang="tr-TR" sz="1600" b="1"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462970105"/>
                  </a:ext>
                </a:extLst>
              </a:tr>
              <a:tr h="451452">
                <a:tc>
                  <a:txBody>
                    <a:bodyPr/>
                    <a:lstStyle/>
                    <a:p>
                      <a:pPr algn="l">
                        <a:lnSpc>
                          <a:spcPct val="107000"/>
                        </a:lnSpc>
                        <a:spcAft>
                          <a:spcPts val="0"/>
                        </a:spcAft>
                      </a:pPr>
                      <a:r>
                        <a:rPr lang="tr-TR" sz="1600" b="1" dirty="0">
                          <a:effectLst/>
                          <a:latin typeface="+mn-lt"/>
                        </a:rPr>
                        <a:t>Mescit</a:t>
                      </a:r>
                      <a:endParaRPr lang="tr-TR" sz="1600" b="1"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r>
                        <a:rPr lang="tr-TR" sz="1600" b="1" dirty="0">
                          <a:effectLst/>
                          <a:latin typeface="+mn-lt"/>
                          <a:cs typeface="Times New Roman" panose="02020603050405020304" pitchFamily="18" charset="0"/>
                        </a:rPr>
                        <a:t>1</a:t>
                      </a:r>
                    </a:p>
                  </a:txBody>
                  <a:tcPr marL="6350" marR="6350" marT="6350" marB="0" anchor="ctr"/>
                </a:tc>
                <a:tc>
                  <a:txBody>
                    <a:bodyPr/>
                    <a:lstStyle/>
                    <a:p>
                      <a:pPr algn="ctr">
                        <a:lnSpc>
                          <a:spcPct val="107000"/>
                        </a:lnSpc>
                      </a:pPr>
                      <a:r>
                        <a:rPr lang="tr-TR" sz="1600" b="1" dirty="0">
                          <a:effectLst/>
                          <a:latin typeface="+mn-lt"/>
                          <a:cs typeface="Times New Roman" panose="02020603050405020304" pitchFamily="18" charset="0"/>
                        </a:rPr>
                        <a:t>32,28</a:t>
                      </a:r>
                    </a:p>
                  </a:txBody>
                  <a:tcPr marL="6350" marR="6350" marT="6350" marB="0" anchor="ctr"/>
                </a:tc>
                <a:tc>
                  <a:txBody>
                    <a:bodyPr/>
                    <a:lstStyle/>
                    <a:p>
                      <a:pPr algn="ctr">
                        <a:lnSpc>
                          <a:spcPct val="107000"/>
                        </a:lnSpc>
                      </a:pPr>
                      <a:r>
                        <a:rPr lang="tr-TR" sz="1600" b="1" dirty="0">
                          <a:effectLst/>
                          <a:latin typeface="+mn-lt"/>
                          <a:cs typeface="Times New Roman" panose="02020603050405020304" pitchFamily="18" charset="0"/>
                        </a:rPr>
                        <a:t>22</a:t>
                      </a:r>
                    </a:p>
                  </a:txBody>
                  <a:tcPr marL="9525" marR="9525" marT="9525" marB="0" anchor="ctr"/>
                </a:tc>
                <a:extLst>
                  <a:ext uri="{0D108BD9-81ED-4DB2-BD59-A6C34878D82A}">
                    <a16:rowId xmlns:a16="http://schemas.microsoft.com/office/drawing/2014/main" val="94818349"/>
                  </a:ext>
                </a:extLst>
              </a:tr>
              <a:tr h="451452">
                <a:tc>
                  <a:txBody>
                    <a:bodyPr/>
                    <a:lstStyle/>
                    <a:p>
                      <a:pPr algn="l">
                        <a:lnSpc>
                          <a:spcPct val="107000"/>
                        </a:lnSpc>
                        <a:spcAft>
                          <a:spcPts val="0"/>
                        </a:spcAft>
                      </a:pPr>
                      <a:r>
                        <a:rPr lang="tr-TR" sz="1600" b="1" dirty="0">
                          <a:effectLst/>
                          <a:latin typeface="+mn-lt"/>
                        </a:rPr>
                        <a:t>Öğrenci Kulüp Odası</a:t>
                      </a:r>
                      <a:endParaRPr lang="tr-TR" sz="1600" b="1"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endParaRPr lang="tr-TR" sz="1600" b="1" dirty="0">
                        <a:effectLst/>
                        <a:latin typeface="+mn-lt"/>
                        <a:cs typeface="Times New Roman" panose="02020603050405020304" pitchFamily="18" charset="0"/>
                      </a:endParaRPr>
                    </a:p>
                  </a:txBody>
                  <a:tcPr marL="6350" marR="6350" marT="6350" marB="0" anchor="ctr"/>
                </a:tc>
                <a:tc>
                  <a:txBody>
                    <a:bodyPr/>
                    <a:lstStyle/>
                    <a:p>
                      <a:pPr>
                        <a:lnSpc>
                          <a:spcPct val="107000"/>
                        </a:lnSpc>
                      </a:pPr>
                      <a:endParaRPr lang="tr-TR" sz="1600" b="1">
                        <a:effectLst/>
                        <a:latin typeface="+mn-lt"/>
                        <a:cs typeface="Times New Roman" panose="02020603050405020304" pitchFamily="18" charset="0"/>
                      </a:endParaRPr>
                    </a:p>
                  </a:txBody>
                  <a:tcPr marL="6350" marR="6350" marT="6350" marB="0" anchor="ctr"/>
                </a:tc>
                <a:tc>
                  <a:txBody>
                    <a:bodyPr/>
                    <a:lstStyle/>
                    <a:p>
                      <a:pPr>
                        <a:lnSpc>
                          <a:spcPct val="107000"/>
                        </a:lnSpc>
                        <a:spcAft>
                          <a:spcPts val="0"/>
                        </a:spcAft>
                      </a:pPr>
                      <a:r>
                        <a:rPr lang="tr-TR" sz="1600" b="1" dirty="0">
                          <a:effectLst/>
                          <a:latin typeface="+mn-lt"/>
                        </a:rPr>
                        <a:t> </a:t>
                      </a:r>
                      <a:endParaRPr lang="tr-TR" sz="1600" b="1"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776029490"/>
                  </a:ext>
                </a:extLst>
              </a:tr>
              <a:tr h="451452">
                <a:tc>
                  <a:txBody>
                    <a:bodyPr/>
                    <a:lstStyle/>
                    <a:p>
                      <a:pPr algn="r">
                        <a:lnSpc>
                          <a:spcPct val="107000"/>
                        </a:lnSpc>
                        <a:spcAft>
                          <a:spcPts val="0"/>
                        </a:spcAft>
                      </a:pPr>
                      <a:r>
                        <a:rPr lang="tr-TR" sz="1600" b="1" dirty="0">
                          <a:solidFill>
                            <a:srgbClr val="FF0000"/>
                          </a:solidFill>
                          <a:effectLst/>
                          <a:latin typeface="+mn-lt"/>
                        </a:rPr>
                        <a:t>                                TOPLAM</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r>
                        <a:rPr lang="tr-TR" sz="1600" b="1" dirty="0">
                          <a:solidFill>
                            <a:srgbClr val="FF0000"/>
                          </a:solidFill>
                          <a:effectLst/>
                          <a:latin typeface="+mn-lt"/>
                          <a:cs typeface="Times New Roman" panose="02020603050405020304" pitchFamily="18" charset="0"/>
                        </a:rPr>
                        <a:t>3</a:t>
                      </a:r>
                    </a:p>
                  </a:txBody>
                  <a:tcPr marL="6350" marR="6350" marT="6350" marB="0" anchor="ctr"/>
                </a:tc>
                <a:tc>
                  <a:txBody>
                    <a:bodyPr/>
                    <a:lstStyle/>
                    <a:p>
                      <a:pPr algn="ctr">
                        <a:lnSpc>
                          <a:spcPct val="107000"/>
                        </a:lnSpc>
                      </a:pPr>
                      <a:r>
                        <a:rPr lang="tr-TR" sz="1600" b="1" dirty="0">
                          <a:solidFill>
                            <a:srgbClr val="FF0000"/>
                          </a:solidFill>
                          <a:effectLst/>
                          <a:latin typeface="+mn-lt"/>
                          <a:cs typeface="Times New Roman" panose="02020603050405020304" pitchFamily="18" charset="0"/>
                        </a:rPr>
                        <a:t>50,72</a:t>
                      </a:r>
                    </a:p>
                  </a:txBody>
                  <a:tcPr marL="6350" marR="6350" marT="6350" marB="0" anchor="ctr"/>
                </a:tc>
                <a:tc>
                  <a:txBody>
                    <a:bodyPr/>
                    <a:lstStyle/>
                    <a:p>
                      <a:pPr algn="ctr">
                        <a:lnSpc>
                          <a:spcPct val="107000"/>
                        </a:lnSpc>
                        <a:spcAft>
                          <a:spcPts val="0"/>
                        </a:spcAft>
                      </a:pPr>
                      <a:r>
                        <a:rPr lang="tr-TR" sz="1600" b="1" dirty="0">
                          <a:solidFill>
                            <a:srgbClr val="FF0000"/>
                          </a:solidFill>
                          <a:effectLst/>
                          <a:latin typeface="+mn-lt"/>
                        </a:rPr>
                        <a:t> 142</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332028048"/>
                  </a:ext>
                </a:extLst>
              </a:tr>
            </a:tbl>
          </a:graphicData>
        </a:graphic>
      </p:graphicFrame>
    </p:spTree>
    <p:extLst>
      <p:ext uri="{BB962C8B-B14F-4D97-AF65-F5344CB8AC3E}">
        <p14:creationId xmlns:p14="http://schemas.microsoft.com/office/powerpoint/2010/main" val="4156636876"/>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2E6FAE2-7A40-0C31-8CF7-468FA07093CF}"/>
              </a:ext>
            </a:extLst>
          </p:cNvPr>
          <p:cNvSpPr>
            <a:spLocks noGrp="1"/>
          </p:cNvSpPr>
          <p:nvPr>
            <p:ph type="title"/>
          </p:nvPr>
        </p:nvSpPr>
        <p:spPr>
          <a:xfrm>
            <a:off x="838200" y="924960"/>
            <a:ext cx="10140376" cy="616225"/>
          </a:xfrm>
        </p:spPr>
        <p:txBody>
          <a:bodyPr>
            <a:normAutofit/>
          </a:bodyPr>
          <a:lstStyle/>
          <a:p>
            <a:pPr algn="ctr"/>
            <a:r>
              <a:rPr lang="tr-TR" sz="2800" b="1" dirty="0">
                <a:solidFill>
                  <a:srgbClr val="FF0000"/>
                </a:solidFill>
                <a:latin typeface="+mn-lt"/>
              </a:rPr>
              <a:t>Fiziksel Yapı: </a:t>
            </a:r>
            <a:r>
              <a:rPr lang="tr-TR" sz="2800" b="1" dirty="0">
                <a:solidFill>
                  <a:srgbClr val="3333FF"/>
                </a:solidFill>
                <a:latin typeface="+mn-lt"/>
              </a:rPr>
              <a:t>Hizmet Alanları</a:t>
            </a:r>
            <a:endParaRPr lang="tr-TR" sz="2800" dirty="0">
              <a:solidFill>
                <a:srgbClr val="3333FF"/>
              </a:solidFill>
            </a:endParaRPr>
          </a:p>
        </p:txBody>
      </p:sp>
      <p:sp>
        <p:nvSpPr>
          <p:cNvPr id="3" name="Veri Yer Tutucusu 2"/>
          <p:cNvSpPr>
            <a:spLocks noGrp="1"/>
          </p:cNvSpPr>
          <p:nvPr>
            <p:ph type="dt" sz="half" idx="10"/>
          </p:nvPr>
        </p:nvSpPr>
        <p:spPr/>
        <p:txBody>
          <a:bodyPr/>
          <a:lstStyle/>
          <a:p>
            <a:fld id="{FCFBF372-F79F-47DF-8DAA-DBE12665072C}" type="datetime1">
              <a:rPr lang="tr-TR" smtClean="0"/>
              <a:pPr/>
              <a:t>13.01.2026</a:t>
            </a:fld>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pPr/>
              <a:t>49</a:t>
            </a:fld>
            <a:endParaRPr lang="tr-TR"/>
          </a:p>
        </p:txBody>
      </p:sp>
      <p:sp>
        <p:nvSpPr>
          <p:cNvPr id="7" name="Akış Çizelgesi: Toplam Birleşimi 6"/>
          <p:cNvSpPr/>
          <p:nvPr/>
        </p:nvSpPr>
        <p:spPr>
          <a:xfrm>
            <a:off x="11801284" y="6586463"/>
            <a:ext cx="234962" cy="270024"/>
          </a:xfrm>
          <a:prstGeom prst="flowChartSummingJunc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aphicFrame>
        <p:nvGraphicFramePr>
          <p:cNvPr id="5" name="Tablo 4"/>
          <p:cNvGraphicFramePr>
            <a:graphicFrameLocks noGrp="1"/>
          </p:cNvGraphicFramePr>
          <p:nvPr>
            <p:extLst>
              <p:ext uri="{D42A27DB-BD31-4B8C-83A1-F6EECF244321}">
                <p14:modId xmlns:p14="http://schemas.microsoft.com/office/powerpoint/2010/main" val="1262699836"/>
              </p:ext>
            </p:extLst>
          </p:nvPr>
        </p:nvGraphicFramePr>
        <p:xfrm>
          <a:off x="346080" y="2068815"/>
          <a:ext cx="11572685" cy="2975354"/>
        </p:xfrm>
        <a:graphic>
          <a:graphicData uri="http://schemas.openxmlformats.org/drawingml/2006/table">
            <a:tbl>
              <a:tblPr firstRow="1" firstCol="1" bandRow="1">
                <a:tableStyleId>{BDBED569-4797-4DF1-A0F4-6AAB3CD982D8}</a:tableStyleId>
              </a:tblPr>
              <a:tblGrid>
                <a:gridCol w="2436116">
                  <a:extLst>
                    <a:ext uri="{9D8B030D-6E8A-4147-A177-3AD203B41FA5}">
                      <a16:colId xmlns:a16="http://schemas.microsoft.com/office/drawing/2014/main" val="3971967903"/>
                    </a:ext>
                  </a:extLst>
                </a:gridCol>
                <a:gridCol w="1023186">
                  <a:extLst>
                    <a:ext uri="{9D8B030D-6E8A-4147-A177-3AD203B41FA5}">
                      <a16:colId xmlns:a16="http://schemas.microsoft.com/office/drawing/2014/main" val="4094087159"/>
                    </a:ext>
                  </a:extLst>
                </a:gridCol>
                <a:gridCol w="1560945">
                  <a:extLst>
                    <a:ext uri="{9D8B030D-6E8A-4147-A177-3AD203B41FA5}">
                      <a16:colId xmlns:a16="http://schemas.microsoft.com/office/drawing/2014/main" val="416363929"/>
                    </a:ext>
                  </a:extLst>
                </a:gridCol>
                <a:gridCol w="1551709">
                  <a:extLst>
                    <a:ext uri="{9D8B030D-6E8A-4147-A177-3AD203B41FA5}">
                      <a16:colId xmlns:a16="http://schemas.microsoft.com/office/drawing/2014/main" val="1810272846"/>
                    </a:ext>
                  </a:extLst>
                </a:gridCol>
                <a:gridCol w="2493819">
                  <a:extLst>
                    <a:ext uri="{9D8B030D-6E8A-4147-A177-3AD203B41FA5}">
                      <a16:colId xmlns:a16="http://schemas.microsoft.com/office/drawing/2014/main" val="2143473600"/>
                    </a:ext>
                  </a:extLst>
                </a:gridCol>
                <a:gridCol w="2506910">
                  <a:extLst>
                    <a:ext uri="{9D8B030D-6E8A-4147-A177-3AD203B41FA5}">
                      <a16:colId xmlns:a16="http://schemas.microsoft.com/office/drawing/2014/main" val="690554438"/>
                    </a:ext>
                  </a:extLst>
                </a:gridCol>
              </a:tblGrid>
              <a:tr h="861287">
                <a:tc>
                  <a:txBody>
                    <a:bodyPr/>
                    <a:lstStyle/>
                    <a:p>
                      <a:pPr>
                        <a:lnSpc>
                          <a:spcPct val="107000"/>
                        </a:lnSpc>
                        <a:spcAft>
                          <a:spcPts val="0"/>
                        </a:spcAft>
                      </a:pPr>
                      <a:r>
                        <a:rPr lang="tr-TR" sz="2000">
                          <a:effectLst/>
                          <a:latin typeface="+mn-lt"/>
                        </a:rPr>
                        <a:t> </a:t>
                      </a:r>
                      <a:endParaRPr lang="tr-TR" sz="20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2000" dirty="0">
                          <a:solidFill>
                            <a:srgbClr val="FF0000"/>
                          </a:solidFill>
                          <a:effectLst/>
                          <a:latin typeface="+mn-lt"/>
                        </a:rPr>
                        <a:t>Personel Sayısı</a:t>
                      </a:r>
                      <a:endParaRPr lang="tr-TR" sz="2000"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2000" dirty="0">
                          <a:solidFill>
                            <a:srgbClr val="FF0000"/>
                          </a:solidFill>
                          <a:effectLst/>
                          <a:latin typeface="+mn-lt"/>
                        </a:rPr>
                        <a:t>Çalışma Odası Sayısı (Adet)</a:t>
                      </a:r>
                      <a:endParaRPr lang="tr-TR" sz="2000"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dirty="0">
                          <a:solidFill>
                            <a:srgbClr val="FF0000"/>
                          </a:solidFill>
                          <a:effectLst/>
                          <a:latin typeface="+mn-lt"/>
                        </a:rPr>
                        <a:t>Çalışma Odası Alanı (m</a:t>
                      </a:r>
                      <a:r>
                        <a:rPr lang="tr-TR" sz="2000" baseline="30000" dirty="0">
                          <a:solidFill>
                            <a:srgbClr val="FF0000"/>
                          </a:solidFill>
                          <a:effectLst/>
                          <a:latin typeface="+mn-lt"/>
                        </a:rPr>
                        <a:t>2)</a:t>
                      </a:r>
                      <a:endParaRPr lang="tr-TR" sz="2000"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dirty="0">
                          <a:solidFill>
                            <a:srgbClr val="FF0000"/>
                          </a:solidFill>
                          <a:effectLst/>
                          <a:latin typeface="+mn-lt"/>
                        </a:rPr>
                        <a:t>Çalışma Odası Başına Düşen Personel Sayısı</a:t>
                      </a:r>
                      <a:endParaRPr lang="tr-TR" sz="2000"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2000" dirty="0">
                          <a:solidFill>
                            <a:srgbClr val="FF0000"/>
                          </a:solidFill>
                          <a:effectLst/>
                          <a:latin typeface="+mn-lt"/>
                        </a:rPr>
                        <a:t>Personel Başına Düşen Fiziksel Alan (m</a:t>
                      </a:r>
                      <a:r>
                        <a:rPr lang="tr-TR" sz="2000" baseline="30000" dirty="0">
                          <a:solidFill>
                            <a:srgbClr val="FF0000"/>
                          </a:solidFill>
                          <a:effectLst/>
                          <a:latin typeface="+mn-lt"/>
                        </a:rPr>
                        <a:t>2</a:t>
                      </a:r>
                      <a:r>
                        <a:rPr lang="tr-TR" sz="2000" dirty="0">
                          <a:solidFill>
                            <a:srgbClr val="FF0000"/>
                          </a:solidFill>
                          <a:effectLst/>
                          <a:latin typeface="+mn-lt"/>
                        </a:rPr>
                        <a:t>)</a:t>
                      </a:r>
                      <a:endParaRPr lang="tr-TR" sz="2000"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242411976"/>
                  </a:ext>
                </a:extLst>
              </a:tr>
              <a:tr h="908490">
                <a:tc>
                  <a:txBody>
                    <a:bodyPr/>
                    <a:lstStyle/>
                    <a:p>
                      <a:pPr>
                        <a:lnSpc>
                          <a:spcPct val="107000"/>
                        </a:lnSpc>
                        <a:spcAft>
                          <a:spcPts val="0"/>
                        </a:spcAft>
                      </a:pPr>
                      <a:r>
                        <a:rPr lang="tr-TR" sz="1600" b="1" dirty="0">
                          <a:solidFill>
                            <a:srgbClr val="3333FF"/>
                          </a:solidFill>
                          <a:effectLst/>
                          <a:latin typeface="+mn-lt"/>
                        </a:rPr>
                        <a:t>Akademik Personel Hizmet Alanları</a:t>
                      </a:r>
                      <a:endParaRPr lang="tr-TR" sz="1600" b="1" dirty="0">
                        <a:solidFill>
                          <a:srgbClr val="3333FF"/>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pPr>
                      <a:r>
                        <a:rPr lang="tr-TR" sz="1600" b="1" dirty="0">
                          <a:effectLst/>
                          <a:latin typeface="+mn-lt"/>
                          <a:cs typeface="Times New Roman" panose="02020603050405020304" pitchFamily="18" charset="0"/>
                        </a:rPr>
                        <a:t>9</a:t>
                      </a:r>
                    </a:p>
                  </a:txBody>
                  <a:tcPr marL="9525" marR="9525" marT="9525" marB="0" anchor="ctr"/>
                </a:tc>
                <a:tc>
                  <a:txBody>
                    <a:bodyPr/>
                    <a:lstStyle/>
                    <a:p>
                      <a:pPr algn="ctr">
                        <a:lnSpc>
                          <a:spcPct val="107000"/>
                        </a:lnSpc>
                        <a:spcAft>
                          <a:spcPts val="0"/>
                        </a:spcAft>
                      </a:pPr>
                      <a:r>
                        <a:rPr lang="tr-TR" sz="1600" b="1" dirty="0">
                          <a:effectLst/>
                          <a:latin typeface="+mn-lt"/>
                        </a:rPr>
                        <a:t> 7</a:t>
                      </a:r>
                      <a:endParaRPr lang="tr-TR" sz="16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effectLst/>
                          <a:latin typeface="+mn-lt"/>
                        </a:rPr>
                        <a:t> 134,6</a:t>
                      </a:r>
                      <a:endParaRPr lang="tr-TR" sz="16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600" b="1" dirty="0">
                          <a:effectLst/>
                          <a:latin typeface="+mn-lt"/>
                          <a:cs typeface="Times New Roman" panose="02020603050405020304" pitchFamily="18" charset="0"/>
                        </a:rPr>
                        <a:t> 1,29</a:t>
                      </a:r>
                    </a:p>
                  </a:txBody>
                  <a:tcPr marL="6350" marR="6350" marT="6350" marB="0" anchor="ctr"/>
                </a:tc>
                <a:tc>
                  <a:txBody>
                    <a:bodyPr/>
                    <a:lstStyle/>
                    <a:p>
                      <a:pPr algn="ctr">
                        <a:lnSpc>
                          <a:spcPct val="107000"/>
                        </a:lnSpc>
                        <a:spcAft>
                          <a:spcPts val="0"/>
                        </a:spcAft>
                      </a:pPr>
                      <a:r>
                        <a:rPr lang="tr-TR" sz="1600" b="1" dirty="0">
                          <a:effectLst/>
                          <a:latin typeface="+mn-lt"/>
                        </a:rPr>
                        <a:t> 14,96</a:t>
                      </a:r>
                      <a:endParaRPr lang="tr-TR" sz="1600" b="1"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605282906"/>
                  </a:ext>
                </a:extLst>
              </a:tr>
              <a:tr h="604900">
                <a:tc>
                  <a:txBody>
                    <a:bodyPr/>
                    <a:lstStyle/>
                    <a:p>
                      <a:pPr>
                        <a:lnSpc>
                          <a:spcPct val="107000"/>
                        </a:lnSpc>
                        <a:spcAft>
                          <a:spcPts val="0"/>
                        </a:spcAft>
                      </a:pPr>
                      <a:r>
                        <a:rPr lang="tr-TR" sz="1600" b="1" dirty="0">
                          <a:solidFill>
                            <a:srgbClr val="3333FF"/>
                          </a:solidFill>
                          <a:effectLst/>
                          <a:latin typeface="+mn-lt"/>
                        </a:rPr>
                        <a:t>İdari Personel Hizmet Alanları</a:t>
                      </a:r>
                      <a:endParaRPr lang="tr-TR" sz="1600" b="1" dirty="0">
                        <a:solidFill>
                          <a:srgbClr val="3333FF"/>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pPr>
                      <a:r>
                        <a:rPr lang="tr-TR" sz="1600" b="1" dirty="0">
                          <a:effectLst/>
                          <a:latin typeface="+mn-lt"/>
                          <a:cs typeface="Times New Roman" panose="02020603050405020304" pitchFamily="18" charset="0"/>
                        </a:rPr>
                        <a:t>7</a:t>
                      </a:r>
                    </a:p>
                  </a:txBody>
                  <a:tcPr marL="9525" marR="9525" marT="9525" marB="0" anchor="ctr"/>
                </a:tc>
                <a:tc>
                  <a:txBody>
                    <a:bodyPr/>
                    <a:lstStyle/>
                    <a:p>
                      <a:pPr algn="ctr">
                        <a:lnSpc>
                          <a:spcPct val="107000"/>
                        </a:lnSpc>
                        <a:spcAft>
                          <a:spcPts val="0"/>
                        </a:spcAft>
                      </a:pPr>
                      <a:r>
                        <a:rPr lang="tr-TR" sz="1600" b="1" dirty="0">
                          <a:effectLst/>
                          <a:latin typeface="+mn-lt"/>
                        </a:rPr>
                        <a:t> 5</a:t>
                      </a:r>
                      <a:endParaRPr lang="tr-TR" sz="16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effectLst/>
                          <a:latin typeface="+mn-lt"/>
                        </a:rPr>
                        <a:t> 116,01</a:t>
                      </a:r>
                      <a:endParaRPr lang="tr-TR" sz="16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600" b="1" dirty="0">
                          <a:effectLst/>
                          <a:latin typeface="+mn-lt"/>
                          <a:cs typeface="Times New Roman" panose="02020603050405020304" pitchFamily="18" charset="0"/>
                        </a:rPr>
                        <a:t>0,71</a:t>
                      </a:r>
                    </a:p>
                  </a:txBody>
                  <a:tcPr marL="6350" marR="6350" marT="6350" marB="0" anchor="ctr"/>
                </a:tc>
                <a:tc>
                  <a:txBody>
                    <a:bodyPr/>
                    <a:lstStyle/>
                    <a:p>
                      <a:pPr algn="ctr">
                        <a:lnSpc>
                          <a:spcPct val="107000"/>
                        </a:lnSpc>
                        <a:spcAft>
                          <a:spcPts val="0"/>
                        </a:spcAft>
                      </a:pPr>
                      <a:r>
                        <a:rPr lang="tr-TR" sz="1600" b="1" dirty="0">
                          <a:effectLst/>
                          <a:latin typeface="+mn-lt"/>
                        </a:rPr>
                        <a:t> 16,57</a:t>
                      </a:r>
                      <a:endParaRPr lang="tr-TR" sz="1600" b="1"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189105459"/>
                  </a:ext>
                </a:extLst>
              </a:tr>
              <a:tr h="600677">
                <a:tc>
                  <a:txBody>
                    <a:bodyPr/>
                    <a:lstStyle/>
                    <a:p>
                      <a:pPr algn="r">
                        <a:lnSpc>
                          <a:spcPct val="107000"/>
                        </a:lnSpc>
                        <a:spcAft>
                          <a:spcPts val="0"/>
                        </a:spcAft>
                      </a:pPr>
                      <a:r>
                        <a:rPr lang="tr-TR" sz="1600" b="1" dirty="0">
                          <a:solidFill>
                            <a:srgbClr val="FF0000"/>
                          </a:solidFill>
                          <a:effectLst/>
                          <a:latin typeface="+mn-lt"/>
                        </a:rPr>
                        <a:t>                               TOPLAM</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r>
                        <a:rPr lang="tr-TR" sz="1600" b="1" dirty="0">
                          <a:solidFill>
                            <a:srgbClr val="FF0000"/>
                          </a:solidFill>
                          <a:effectLst/>
                          <a:latin typeface="+mn-lt"/>
                          <a:cs typeface="Times New Roman" panose="02020603050405020304" pitchFamily="18" charset="0"/>
                        </a:rPr>
                        <a:t>16</a:t>
                      </a:r>
                    </a:p>
                  </a:txBody>
                  <a:tcPr marL="6350" marR="6350" marT="6350" marB="0" anchor="ctr"/>
                </a:tc>
                <a:tc>
                  <a:txBody>
                    <a:bodyPr/>
                    <a:lstStyle/>
                    <a:p>
                      <a:pPr algn="ctr">
                        <a:lnSpc>
                          <a:spcPct val="107000"/>
                        </a:lnSpc>
                        <a:spcAft>
                          <a:spcPts val="0"/>
                        </a:spcAft>
                      </a:pPr>
                      <a:r>
                        <a:rPr lang="tr-TR" sz="1600" b="1" dirty="0">
                          <a:solidFill>
                            <a:srgbClr val="FF0000"/>
                          </a:solidFill>
                          <a:effectLst/>
                          <a:latin typeface="+mn-lt"/>
                        </a:rPr>
                        <a:t> 12</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rgbClr val="FF0000"/>
                          </a:solidFill>
                          <a:effectLst/>
                          <a:latin typeface="+mn-lt"/>
                        </a:rPr>
                        <a:t> 250,61</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600" b="1" dirty="0">
                          <a:solidFill>
                            <a:srgbClr val="FF0000"/>
                          </a:solidFill>
                          <a:effectLst/>
                          <a:latin typeface="+mn-lt"/>
                          <a:cs typeface="Times New Roman" panose="02020603050405020304" pitchFamily="18" charset="0"/>
                        </a:rPr>
                        <a:t>1,33</a:t>
                      </a:r>
                    </a:p>
                  </a:txBody>
                  <a:tcPr marL="6350" marR="6350" marT="6350" marB="0" anchor="ctr"/>
                </a:tc>
                <a:tc>
                  <a:txBody>
                    <a:bodyPr/>
                    <a:lstStyle/>
                    <a:p>
                      <a:pPr algn="ctr">
                        <a:lnSpc>
                          <a:spcPct val="107000"/>
                        </a:lnSpc>
                        <a:spcAft>
                          <a:spcPts val="0"/>
                        </a:spcAft>
                      </a:pPr>
                      <a:r>
                        <a:rPr lang="tr-TR" sz="1600" b="1" dirty="0">
                          <a:solidFill>
                            <a:srgbClr val="FF0000"/>
                          </a:solidFill>
                          <a:effectLst/>
                          <a:latin typeface="+mn-lt"/>
                          <a:ea typeface="+mn-ea"/>
                          <a:cs typeface="+mn-cs"/>
                        </a:rPr>
                        <a:t>15,66</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39653533"/>
                  </a:ext>
                </a:extLst>
              </a:tr>
            </a:tbl>
          </a:graphicData>
        </a:graphic>
      </p:graphicFrame>
    </p:spTree>
    <p:extLst>
      <p:ext uri="{BB962C8B-B14F-4D97-AF65-F5344CB8AC3E}">
        <p14:creationId xmlns:p14="http://schemas.microsoft.com/office/powerpoint/2010/main" val="2577815833"/>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Veri Yer Tutucusu 2"/>
          <p:cNvSpPr>
            <a:spLocks noGrp="1"/>
          </p:cNvSpPr>
          <p:nvPr>
            <p:ph type="dt" sz="half" idx="10"/>
          </p:nvPr>
        </p:nvSpPr>
        <p:spPr/>
        <p:txBody>
          <a:bodyPr/>
          <a:lstStyle/>
          <a:p>
            <a:fld id="{A224D5C2-DC3A-45D9-A443-C8578C816423}" type="datetime1">
              <a:rPr lang="tr-TR" smtClean="0"/>
              <a:pPr/>
              <a:t>13.01.2026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5</a:t>
            </a:fld>
            <a:endParaRPr lang="tr-TR"/>
          </a:p>
        </p:txBody>
      </p:sp>
      <p:sp>
        <p:nvSpPr>
          <p:cNvPr id="7" name="Unvan 3"/>
          <p:cNvSpPr txBox="1">
            <a:spLocks/>
          </p:cNvSpPr>
          <p:nvPr/>
        </p:nvSpPr>
        <p:spPr>
          <a:xfrm>
            <a:off x="-1" y="797551"/>
            <a:ext cx="10741891" cy="6903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a:lstStyle>
          <a:p>
            <a:pPr algn="ctr"/>
            <a:r>
              <a:rPr lang="tr-TR" sz="3200" b="1" dirty="0">
                <a:solidFill>
                  <a:srgbClr val="FF0000"/>
                </a:solidFill>
              </a:rPr>
              <a:t>YÖNETİM: </a:t>
            </a:r>
            <a:r>
              <a:rPr lang="tr-TR" sz="3200" b="1" dirty="0">
                <a:solidFill>
                  <a:srgbClr val="3333FF"/>
                </a:solidFill>
              </a:rPr>
              <a:t>Bölüm Başkanlıkları</a:t>
            </a:r>
            <a:endParaRPr lang="tr-TR" sz="3200" dirty="0">
              <a:solidFill>
                <a:srgbClr val="3333FF"/>
              </a:solidFill>
              <a:latin typeface="+mn-lt"/>
            </a:endParaRPr>
          </a:p>
        </p:txBody>
      </p:sp>
      <p:graphicFrame>
        <p:nvGraphicFramePr>
          <p:cNvPr id="9" name="Tablo 8"/>
          <p:cNvGraphicFramePr>
            <a:graphicFrameLocks noGrp="1"/>
          </p:cNvGraphicFramePr>
          <p:nvPr>
            <p:extLst>
              <p:ext uri="{D42A27DB-BD31-4B8C-83A1-F6EECF244321}">
                <p14:modId xmlns:p14="http://schemas.microsoft.com/office/powerpoint/2010/main" val="267666975"/>
              </p:ext>
            </p:extLst>
          </p:nvPr>
        </p:nvGraphicFramePr>
        <p:xfrm>
          <a:off x="496390" y="1782622"/>
          <a:ext cx="11372339" cy="1774588"/>
        </p:xfrm>
        <a:graphic>
          <a:graphicData uri="http://schemas.openxmlformats.org/drawingml/2006/table">
            <a:tbl>
              <a:tblPr firstRow="1" firstCol="1" bandRow="1">
                <a:tableStyleId>{BDBED569-4797-4DF1-A0F4-6AAB3CD982D8}</a:tableStyleId>
              </a:tblPr>
              <a:tblGrid>
                <a:gridCol w="2902592">
                  <a:extLst>
                    <a:ext uri="{9D8B030D-6E8A-4147-A177-3AD203B41FA5}">
                      <a16:colId xmlns:a16="http://schemas.microsoft.com/office/drawing/2014/main" val="3065712096"/>
                    </a:ext>
                  </a:extLst>
                </a:gridCol>
                <a:gridCol w="3001505">
                  <a:extLst>
                    <a:ext uri="{9D8B030D-6E8A-4147-A177-3AD203B41FA5}">
                      <a16:colId xmlns:a16="http://schemas.microsoft.com/office/drawing/2014/main" val="4090272509"/>
                    </a:ext>
                  </a:extLst>
                </a:gridCol>
                <a:gridCol w="2733655">
                  <a:extLst>
                    <a:ext uri="{9D8B030D-6E8A-4147-A177-3AD203B41FA5}">
                      <a16:colId xmlns:a16="http://schemas.microsoft.com/office/drawing/2014/main" val="2144326116"/>
                    </a:ext>
                  </a:extLst>
                </a:gridCol>
                <a:gridCol w="2734587">
                  <a:extLst>
                    <a:ext uri="{9D8B030D-6E8A-4147-A177-3AD203B41FA5}">
                      <a16:colId xmlns:a16="http://schemas.microsoft.com/office/drawing/2014/main" val="1937569056"/>
                    </a:ext>
                  </a:extLst>
                </a:gridCol>
              </a:tblGrid>
              <a:tr h="534661">
                <a:tc>
                  <a:txBody>
                    <a:bodyPr/>
                    <a:lstStyle/>
                    <a:p>
                      <a:pPr algn="ctr">
                        <a:lnSpc>
                          <a:spcPct val="100000"/>
                        </a:lnSpc>
                        <a:spcAft>
                          <a:spcPts val="0"/>
                        </a:spcAft>
                      </a:pPr>
                      <a:r>
                        <a:rPr lang="tr-TR" sz="1800" i="0" dirty="0">
                          <a:solidFill>
                            <a:srgbClr val="FF0000"/>
                          </a:solidFill>
                          <a:effectLst/>
                          <a:latin typeface="+mn-lt"/>
                        </a:rPr>
                        <a:t>BÖLÜM ADI*</a:t>
                      </a:r>
                      <a:endParaRPr lang="tr-TR" sz="1800" i="0"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tr-TR" sz="1800" i="0" dirty="0">
                          <a:solidFill>
                            <a:srgbClr val="FF0000"/>
                          </a:solidFill>
                          <a:effectLst/>
                          <a:latin typeface="+mn-lt"/>
                        </a:rPr>
                        <a:t>Bölüm Başkanı </a:t>
                      </a:r>
                    </a:p>
                    <a:p>
                      <a:pPr algn="ctr">
                        <a:lnSpc>
                          <a:spcPct val="100000"/>
                        </a:lnSpc>
                        <a:spcAft>
                          <a:spcPts val="0"/>
                        </a:spcAft>
                      </a:pPr>
                      <a:r>
                        <a:rPr lang="tr-TR" sz="1800" i="0" dirty="0" err="1">
                          <a:solidFill>
                            <a:srgbClr val="FF0000"/>
                          </a:solidFill>
                          <a:effectLst/>
                          <a:latin typeface="+mn-lt"/>
                        </a:rPr>
                        <a:t>Ünvanı</a:t>
                      </a:r>
                      <a:r>
                        <a:rPr lang="tr-TR" sz="1800" i="0" dirty="0">
                          <a:solidFill>
                            <a:srgbClr val="FF0000"/>
                          </a:solidFill>
                          <a:effectLst/>
                          <a:latin typeface="+mn-lt"/>
                        </a:rPr>
                        <a:t> Adı Soyadı</a:t>
                      </a:r>
                      <a:endParaRPr lang="tr-TR" sz="1800" i="0"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tr-TR" sz="1800" i="0" dirty="0">
                          <a:solidFill>
                            <a:srgbClr val="FF0000"/>
                          </a:solidFill>
                          <a:effectLst/>
                          <a:latin typeface="+mn-lt"/>
                        </a:rPr>
                        <a:t>Bölüm Başkan Yardımcısı </a:t>
                      </a:r>
                      <a:r>
                        <a:rPr lang="tr-TR" sz="1800" i="0" dirty="0" err="1">
                          <a:solidFill>
                            <a:srgbClr val="FF0000"/>
                          </a:solidFill>
                          <a:effectLst/>
                          <a:latin typeface="+mn-lt"/>
                        </a:rPr>
                        <a:t>Ünvanı</a:t>
                      </a:r>
                      <a:r>
                        <a:rPr lang="tr-TR" sz="1800" i="0" dirty="0">
                          <a:solidFill>
                            <a:srgbClr val="FF0000"/>
                          </a:solidFill>
                          <a:effectLst/>
                          <a:latin typeface="+mn-lt"/>
                        </a:rPr>
                        <a:t> Adı Soyadı</a:t>
                      </a:r>
                      <a:endParaRPr lang="tr-TR" sz="1800" i="0"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tr-TR" sz="1800" i="0" dirty="0">
                          <a:solidFill>
                            <a:srgbClr val="FF0000"/>
                          </a:solidFill>
                          <a:effectLst/>
                          <a:latin typeface="+mn-lt"/>
                        </a:rPr>
                        <a:t>Bölüm Başkan Yardımcısı </a:t>
                      </a:r>
                      <a:r>
                        <a:rPr lang="tr-TR" sz="1800" i="0" dirty="0" err="1">
                          <a:solidFill>
                            <a:srgbClr val="FF0000"/>
                          </a:solidFill>
                          <a:effectLst/>
                          <a:latin typeface="+mn-lt"/>
                        </a:rPr>
                        <a:t>Ünvanı</a:t>
                      </a:r>
                      <a:r>
                        <a:rPr lang="tr-TR" sz="1800" i="0" dirty="0">
                          <a:solidFill>
                            <a:srgbClr val="FF0000"/>
                          </a:solidFill>
                          <a:effectLst/>
                          <a:latin typeface="+mn-lt"/>
                        </a:rPr>
                        <a:t> Adı Soyadı</a:t>
                      </a:r>
                      <a:endParaRPr lang="tr-TR" sz="1800" i="0"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33324153"/>
                  </a:ext>
                </a:extLst>
              </a:tr>
              <a:tr h="8019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200" b="1" i="0" dirty="0">
                          <a:solidFill>
                            <a:srgbClr val="C00000"/>
                          </a:solidFill>
                          <a:effectLst/>
                          <a:latin typeface="+mn-lt"/>
                          <a:ea typeface="Calibri" panose="020F0502020204030204" pitchFamily="34" charset="0"/>
                          <a:cs typeface="Times New Roman" panose="02020603050405020304" pitchFamily="18" charset="0"/>
                        </a:rPr>
                        <a:t>MÜLKİYET</a:t>
                      </a:r>
                      <a:r>
                        <a:rPr lang="tr-TR" sz="1200" b="1" i="0" baseline="0" dirty="0">
                          <a:solidFill>
                            <a:srgbClr val="C00000"/>
                          </a:solidFill>
                          <a:effectLst/>
                          <a:latin typeface="+mn-lt"/>
                          <a:ea typeface="Calibri" panose="020F0502020204030204" pitchFamily="34" charset="0"/>
                          <a:cs typeface="Times New Roman" panose="02020603050405020304" pitchFamily="18" charset="0"/>
                        </a:rPr>
                        <a:t> KORUMA VE GÜVENLİK</a:t>
                      </a:r>
                      <a:endParaRPr lang="tr-TR" sz="1200" b="1" i="0" dirty="0">
                        <a:solidFill>
                          <a:srgbClr val="C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200" b="1" i="0" dirty="0">
                          <a:solidFill>
                            <a:schemeClr val="tx1"/>
                          </a:solidFill>
                          <a:effectLst/>
                          <a:latin typeface="+mn-lt"/>
                          <a:ea typeface="Calibri" panose="020F0502020204030204" pitchFamily="34" charset="0"/>
                          <a:cs typeface="Times New Roman" panose="02020603050405020304" pitchFamily="18" charset="0"/>
                        </a:rPr>
                        <a:t>DOÇ. DR. DÖNÜŞ GENÇER</a:t>
                      </a:r>
                    </a:p>
                  </a:txBody>
                  <a:tcPr marL="68580" marR="68580" marT="0" marB="0" anchor="ctr"/>
                </a:tc>
                <a:tc>
                  <a:txBody>
                    <a:bodyPr/>
                    <a:lstStyle/>
                    <a:p>
                      <a:pPr algn="ctr"/>
                      <a:r>
                        <a:rPr lang="tr-TR" sz="1200" b="1" i="0" dirty="0">
                          <a:solidFill>
                            <a:schemeClr val="tx1"/>
                          </a:solidFill>
                          <a:effectLst/>
                          <a:latin typeface="+mn-lt"/>
                          <a:cs typeface="Times New Roman" panose="02020603050405020304" pitchFamily="18" charset="0"/>
                        </a:rPr>
                        <a:t>ÖĞR. GÖR. LOKMAN ODABAŞ</a:t>
                      </a:r>
                    </a:p>
                  </a:txBody>
                  <a:tcPr marL="68580" marR="68580" marT="0" marB="0" anchor="ctr"/>
                </a:tc>
                <a:tc>
                  <a:txBody>
                    <a:bodyPr/>
                    <a:lstStyle/>
                    <a:p>
                      <a:pPr algn="ctr">
                        <a:lnSpc>
                          <a:spcPct val="107000"/>
                        </a:lnSpc>
                        <a:spcAft>
                          <a:spcPts val="0"/>
                        </a:spcAft>
                      </a:pPr>
                      <a:r>
                        <a:rPr lang="tr-TR" sz="1200" b="1" i="0" dirty="0">
                          <a:solidFill>
                            <a:schemeClr val="tx1"/>
                          </a:solidFill>
                          <a:effectLst/>
                          <a:latin typeface="+mn-lt"/>
                          <a:cs typeface="Times New Roman" panose="02020603050405020304" pitchFamily="18" charset="0"/>
                        </a:rPr>
                        <a:t>ÖĞR. GÖR. AYNUR KAYA </a:t>
                      </a:r>
                      <a:endParaRPr lang="tr-TR" sz="1200" b="1" i="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92003890"/>
                  </a:ext>
                </a:extLst>
              </a:tr>
              <a:tr h="423956">
                <a:tc>
                  <a:txBody>
                    <a:bodyPr/>
                    <a:lstStyle/>
                    <a:p>
                      <a:pPr algn="ctr"/>
                      <a:r>
                        <a:rPr lang="tr-TR" sz="1200" i="0" dirty="0">
                          <a:solidFill>
                            <a:srgbClr val="C00000"/>
                          </a:solidFill>
                          <a:effectLst/>
                          <a:latin typeface="+mn-lt"/>
                          <a:cs typeface="Times New Roman" panose="02020603050405020304" pitchFamily="18" charset="0"/>
                        </a:rPr>
                        <a:t>HUKUK</a:t>
                      </a:r>
                    </a:p>
                  </a:txBody>
                  <a:tcPr marL="68580" marR="68580" marT="0" marB="0" anchor="ctr"/>
                </a:tc>
                <a:tc>
                  <a:txBody>
                    <a:bodyPr/>
                    <a:lstStyle/>
                    <a:p>
                      <a:pPr algn="ctr"/>
                      <a:r>
                        <a:rPr lang="tr-TR" sz="1200" b="1" i="0" dirty="0">
                          <a:solidFill>
                            <a:schemeClr val="tx1"/>
                          </a:solidFill>
                          <a:effectLst/>
                          <a:latin typeface="+mn-lt"/>
                          <a:cs typeface="Times New Roman" panose="02020603050405020304" pitchFamily="18" charset="0"/>
                        </a:rPr>
                        <a:t>ÖĞR. GÖR. DR. FATİH ARSLAN</a:t>
                      </a:r>
                    </a:p>
                  </a:txBody>
                  <a:tcPr marL="68580" marR="68580" marT="0" marB="0" anchor="ctr"/>
                </a:tc>
                <a:tc>
                  <a:txBody>
                    <a:bodyPr/>
                    <a:lstStyle/>
                    <a:p>
                      <a:pPr algn="ctr"/>
                      <a:r>
                        <a:rPr lang="tr-TR" sz="1200" b="1" i="0" dirty="0">
                          <a:solidFill>
                            <a:schemeClr val="tx1"/>
                          </a:solidFill>
                          <a:effectLst/>
                          <a:latin typeface="+mn-lt"/>
                          <a:cs typeface="Times New Roman" panose="02020603050405020304" pitchFamily="18" charset="0"/>
                        </a:rPr>
                        <a:t>ÖĞR. GÖR. CİHAN KIRPIK</a:t>
                      </a:r>
                    </a:p>
                  </a:txBody>
                  <a:tcPr marL="68580" marR="68580" marT="0" marB="0" anchor="ctr"/>
                </a:tc>
                <a:tc>
                  <a:txBody>
                    <a:bodyPr/>
                    <a:lstStyle/>
                    <a:p>
                      <a:pPr algn="ctr">
                        <a:lnSpc>
                          <a:spcPct val="107000"/>
                        </a:lnSpc>
                        <a:spcAft>
                          <a:spcPts val="0"/>
                        </a:spcAft>
                      </a:pPr>
                      <a:r>
                        <a:rPr lang="tr-TR" sz="1200" b="1" i="0" dirty="0">
                          <a:solidFill>
                            <a:schemeClr val="tx1"/>
                          </a:solidFill>
                          <a:effectLst/>
                          <a:latin typeface="+mn-lt"/>
                          <a:cs typeface="Times New Roman" panose="02020603050405020304" pitchFamily="18" charset="0"/>
                        </a:rPr>
                        <a:t> </a:t>
                      </a:r>
                      <a:endParaRPr lang="tr-TR" sz="1200" b="1" i="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23462324"/>
                  </a:ext>
                </a:extLst>
              </a:tr>
            </a:tbl>
          </a:graphicData>
        </a:graphic>
      </p:graphicFrame>
      <p:sp>
        <p:nvSpPr>
          <p:cNvPr id="10" name="Metin kutusu 9"/>
          <p:cNvSpPr txBox="1"/>
          <p:nvPr/>
        </p:nvSpPr>
        <p:spPr>
          <a:xfrm>
            <a:off x="496389" y="5806068"/>
            <a:ext cx="4696222" cy="369332"/>
          </a:xfrm>
          <a:prstGeom prst="rect">
            <a:avLst/>
          </a:prstGeom>
          <a:noFill/>
        </p:spPr>
        <p:txBody>
          <a:bodyPr wrap="none" rtlCol="0">
            <a:spAutoFit/>
          </a:bodyPr>
          <a:lstStyle/>
          <a:p>
            <a:r>
              <a:rPr lang="tr-TR" b="1" i="1" dirty="0">
                <a:solidFill>
                  <a:srgbClr val="FF0000"/>
                </a:solidFill>
              </a:rPr>
              <a:t>*Bölüm Sayısına göre satır ekleyiniz veya siliniz</a:t>
            </a:r>
          </a:p>
        </p:txBody>
      </p:sp>
    </p:spTree>
    <p:extLst>
      <p:ext uri="{BB962C8B-B14F-4D97-AF65-F5344CB8AC3E}">
        <p14:creationId xmlns:p14="http://schemas.microsoft.com/office/powerpoint/2010/main" val="2164330721"/>
      </p:ext>
    </p:extLst>
  </p:cSld>
  <p:clrMapOvr>
    <a:masterClrMapping/>
  </p:clrMapOvr>
  <mc:AlternateContent xmlns:mc="http://schemas.openxmlformats.org/markup-compatibility/2006" xmlns:p14="http://schemas.microsoft.com/office/powerpoint/2010/main">
    <mc:Choice Requires="p14">
      <p:transition p14:dur="250">
        <p14:pan dir="u"/>
      </p:transition>
    </mc:Choice>
    <mc:Fallback xmlns="">
      <p:transition>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58D7B72-2AA8-2447-5858-71A5B898C4BF}"/>
              </a:ext>
            </a:extLst>
          </p:cNvPr>
          <p:cNvSpPr>
            <a:spLocks noGrp="1"/>
          </p:cNvSpPr>
          <p:nvPr>
            <p:ph type="title"/>
          </p:nvPr>
        </p:nvSpPr>
        <p:spPr>
          <a:xfrm>
            <a:off x="268357" y="869769"/>
            <a:ext cx="11381451" cy="664501"/>
          </a:xfrm>
        </p:spPr>
        <p:txBody>
          <a:bodyPr>
            <a:normAutofit/>
          </a:bodyPr>
          <a:lstStyle/>
          <a:p>
            <a:pPr algn="ctr"/>
            <a:r>
              <a:rPr lang="tr-TR" sz="3200" b="1" dirty="0">
                <a:solidFill>
                  <a:srgbClr val="FF0000"/>
                </a:solidFill>
                <a:latin typeface="+mn-lt"/>
              </a:rPr>
              <a:t>Bilgi ve Teknoloji Kaynakları</a:t>
            </a:r>
            <a:endParaRPr lang="tr-TR" sz="3200" b="1" dirty="0">
              <a:solidFill>
                <a:srgbClr val="FF0000"/>
              </a:solidFill>
            </a:endParaRPr>
          </a:p>
        </p:txBody>
      </p:sp>
      <p:graphicFrame>
        <p:nvGraphicFramePr>
          <p:cNvPr id="3" name="Tablo 2"/>
          <p:cNvGraphicFramePr>
            <a:graphicFrameLocks noGrp="1"/>
          </p:cNvGraphicFramePr>
          <p:nvPr>
            <p:extLst>
              <p:ext uri="{D42A27DB-BD31-4B8C-83A1-F6EECF244321}">
                <p14:modId xmlns:p14="http://schemas.microsoft.com/office/powerpoint/2010/main" val="3989803153"/>
              </p:ext>
            </p:extLst>
          </p:nvPr>
        </p:nvGraphicFramePr>
        <p:xfrm>
          <a:off x="566530" y="1902691"/>
          <a:ext cx="11372921" cy="4014527"/>
        </p:xfrm>
        <a:graphic>
          <a:graphicData uri="http://schemas.openxmlformats.org/drawingml/2006/table">
            <a:tbl>
              <a:tblPr firstRow="1" firstCol="1" bandRow="1">
                <a:tableStyleId>{BDBED569-4797-4DF1-A0F4-6AAB3CD982D8}</a:tableStyleId>
              </a:tblPr>
              <a:tblGrid>
                <a:gridCol w="3400610">
                  <a:extLst>
                    <a:ext uri="{9D8B030D-6E8A-4147-A177-3AD203B41FA5}">
                      <a16:colId xmlns:a16="http://schemas.microsoft.com/office/drawing/2014/main" val="2078438818"/>
                    </a:ext>
                  </a:extLst>
                </a:gridCol>
                <a:gridCol w="2192436">
                  <a:extLst>
                    <a:ext uri="{9D8B030D-6E8A-4147-A177-3AD203B41FA5}">
                      <a16:colId xmlns:a16="http://schemas.microsoft.com/office/drawing/2014/main" val="1100204914"/>
                    </a:ext>
                  </a:extLst>
                </a:gridCol>
                <a:gridCol w="3491276">
                  <a:extLst>
                    <a:ext uri="{9D8B030D-6E8A-4147-A177-3AD203B41FA5}">
                      <a16:colId xmlns:a16="http://schemas.microsoft.com/office/drawing/2014/main" val="4114048839"/>
                    </a:ext>
                  </a:extLst>
                </a:gridCol>
                <a:gridCol w="2288599">
                  <a:extLst>
                    <a:ext uri="{9D8B030D-6E8A-4147-A177-3AD203B41FA5}">
                      <a16:colId xmlns:a16="http://schemas.microsoft.com/office/drawing/2014/main" val="3467147724"/>
                    </a:ext>
                  </a:extLst>
                </a:gridCol>
              </a:tblGrid>
              <a:tr h="486950">
                <a:tc>
                  <a:txBody>
                    <a:bodyPr/>
                    <a:lstStyle/>
                    <a:p>
                      <a:pPr algn="ctr">
                        <a:lnSpc>
                          <a:spcPct val="107000"/>
                        </a:lnSpc>
                        <a:spcAft>
                          <a:spcPts val="800"/>
                        </a:spcAft>
                      </a:pPr>
                      <a:r>
                        <a:rPr lang="tr-TR" sz="2400" dirty="0">
                          <a:solidFill>
                            <a:srgbClr val="FF0000"/>
                          </a:solidFill>
                          <a:effectLst/>
                        </a:rPr>
                        <a:t>Cinsi*</a:t>
                      </a:r>
                      <a:endParaRPr lang="tr-TR" sz="2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55245" marR="55245" marT="9525" marB="0" anchor="ctr"/>
                </a:tc>
                <a:tc>
                  <a:txBody>
                    <a:bodyPr/>
                    <a:lstStyle/>
                    <a:p>
                      <a:pPr algn="ctr">
                        <a:lnSpc>
                          <a:spcPct val="107000"/>
                        </a:lnSpc>
                        <a:spcAft>
                          <a:spcPts val="800"/>
                        </a:spcAft>
                      </a:pPr>
                      <a:r>
                        <a:rPr lang="tr-TR" sz="2400" dirty="0">
                          <a:solidFill>
                            <a:srgbClr val="FF0000"/>
                          </a:solidFill>
                          <a:effectLst/>
                        </a:rPr>
                        <a:t>Sayısı (Adet)</a:t>
                      </a:r>
                      <a:endParaRPr lang="tr-TR" sz="2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55245" marR="55245" marT="9525" marB="0" anchor="ctr"/>
                </a:tc>
                <a:tc>
                  <a:txBody>
                    <a:bodyPr/>
                    <a:lstStyle/>
                    <a:p>
                      <a:pPr algn="ctr">
                        <a:lnSpc>
                          <a:spcPct val="107000"/>
                        </a:lnSpc>
                        <a:spcAft>
                          <a:spcPts val="800"/>
                        </a:spcAft>
                      </a:pPr>
                      <a:r>
                        <a:rPr lang="tr-TR" sz="2400" dirty="0">
                          <a:solidFill>
                            <a:srgbClr val="FF0000"/>
                          </a:solidFill>
                          <a:effectLst/>
                        </a:rPr>
                        <a:t>Cinsi*</a:t>
                      </a:r>
                      <a:endParaRPr lang="tr-TR" sz="2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algn="ctr">
                        <a:lnSpc>
                          <a:spcPct val="107000"/>
                        </a:lnSpc>
                        <a:spcAft>
                          <a:spcPts val="800"/>
                        </a:spcAft>
                      </a:pPr>
                      <a:r>
                        <a:rPr lang="tr-TR" sz="2400" dirty="0">
                          <a:solidFill>
                            <a:srgbClr val="FF0000"/>
                          </a:solidFill>
                          <a:effectLst/>
                        </a:rPr>
                        <a:t>Sayısı (Adet)</a:t>
                      </a:r>
                      <a:endParaRPr lang="tr-TR" sz="2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3943836140"/>
                  </a:ext>
                </a:extLst>
              </a:tr>
              <a:tr h="391953">
                <a:tc>
                  <a:txBody>
                    <a:bodyPr/>
                    <a:lstStyle/>
                    <a:p>
                      <a:pPr marL="36000">
                        <a:lnSpc>
                          <a:spcPct val="107000"/>
                        </a:lnSpc>
                        <a:spcAft>
                          <a:spcPts val="800"/>
                        </a:spcAft>
                      </a:pPr>
                      <a:r>
                        <a:rPr lang="tr-TR" sz="1600" b="1" dirty="0">
                          <a:effectLst/>
                          <a:latin typeface="+mn-lt"/>
                        </a:rPr>
                        <a:t>Masaüstü Bilgisayar</a:t>
                      </a:r>
                      <a:endParaRPr lang="tr-TR" sz="16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gn="ctr">
                        <a:lnSpc>
                          <a:spcPct val="107000"/>
                        </a:lnSpc>
                        <a:spcAft>
                          <a:spcPts val="800"/>
                        </a:spcAft>
                      </a:pPr>
                      <a:r>
                        <a:rPr lang="tr-TR" sz="1600" b="1" dirty="0">
                          <a:solidFill>
                            <a:srgbClr val="C00000"/>
                          </a:solidFill>
                          <a:effectLst/>
                          <a:latin typeface="+mn-lt"/>
                          <a:ea typeface="Calibri" panose="020F0502020204030204" pitchFamily="34" charset="0"/>
                          <a:cs typeface="Calibri" panose="020F0502020204030204" pitchFamily="34" charset="0"/>
                        </a:rPr>
                        <a:t>52</a:t>
                      </a:r>
                    </a:p>
                  </a:txBody>
                  <a:tcPr marL="55245" marR="55245" marT="9525" marB="0"/>
                </a:tc>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600" b="1" dirty="0">
                          <a:effectLst/>
                          <a:latin typeface="+mn-lt"/>
                        </a:rPr>
                        <a:t>Faks</a:t>
                      </a:r>
                      <a:endParaRPr lang="tr-TR" sz="16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endParaRPr lang="tr-TR" sz="1600" b="1" dirty="0">
                        <a:solidFill>
                          <a:srgbClr val="C00000"/>
                        </a:solidFill>
                        <a:effectLst/>
                        <a:latin typeface="+mn-lt"/>
                        <a:ea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2292113149"/>
                  </a:ext>
                </a:extLst>
              </a:tr>
              <a:tr h="391953">
                <a:tc>
                  <a:txBody>
                    <a:bodyPr/>
                    <a:lstStyle/>
                    <a:p>
                      <a:pPr marL="36000">
                        <a:lnSpc>
                          <a:spcPct val="107000"/>
                        </a:lnSpc>
                        <a:spcAft>
                          <a:spcPts val="800"/>
                        </a:spcAft>
                      </a:pPr>
                      <a:r>
                        <a:rPr lang="tr-TR" sz="1600" b="1" dirty="0">
                          <a:effectLst/>
                          <a:latin typeface="+mn-lt"/>
                        </a:rPr>
                        <a:t>Taşınabilir Bilgisayar </a:t>
                      </a:r>
                      <a:endParaRPr lang="tr-TR" sz="16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gn="ctr">
                        <a:lnSpc>
                          <a:spcPct val="107000"/>
                        </a:lnSpc>
                        <a:spcAft>
                          <a:spcPts val="800"/>
                        </a:spcAft>
                      </a:pPr>
                      <a:endParaRPr lang="tr-TR" sz="1600" b="1" dirty="0">
                        <a:solidFill>
                          <a:srgbClr val="C00000"/>
                        </a:solidFill>
                        <a:effectLst/>
                        <a:latin typeface="+mn-lt"/>
                        <a:ea typeface="Calibri" panose="020F0502020204030204" pitchFamily="34" charset="0"/>
                        <a:cs typeface="Calibri" panose="020F0502020204030204" pitchFamily="34" charset="0"/>
                      </a:endParaRPr>
                    </a:p>
                  </a:txBody>
                  <a:tcPr marL="55245" marR="55245" marT="9525" marB="0"/>
                </a:tc>
                <a:tc>
                  <a:txBody>
                    <a:bodyPr/>
                    <a:lstStyle/>
                    <a:p>
                      <a:r>
                        <a:rPr lang="tr-TR" sz="1600" b="1" dirty="0">
                          <a:effectLst/>
                          <a:latin typeface="+mn-lt"/>
                          <a:ea typeface="Calibri" panose="020F0502020204030204" pitchFamily="34" charset="0"/>
                          <a:cs typeface="Calibri" panose="020F0502020204030204" pitchFamily="34" charset="0"/>
                        </a:rPr>
                        <a:t>Telefon</a:t>
                      </a:r>
                      <a:endParaRPr lang="tr-TR" sz="1600" dirty="0">
                        <a:latin typeface="+mn-lt"/>
                      </a:endParaRPr>
                    </a:p>
                  </a:txBody>
                  <a:tcPr marL="0" marR="0" marT="0" marB="0"/>
                </a:tc>
                <a:tc>
                  <a:txBody>
                    <a:bodyPr/>
                    <a:lstStyle/>
                    <a:p>
                      <a:pPr marL="36000" algn="ctr">
                        <a:lnSpc>
                          <a:spcPct val="107000"/>
                        </a:lnSpc>
                        <a:spcAft>
                          <a:spcPts val="800"/>
                        </a:spcAft>
                      </a:pPr>
                      <a:r>
                        <a:rPr lang="tr-TR" sz="1600" b="1" dirty="0">
                          <a:solidFill>
                            <a:srgbClr val="C00000"/>
                          </a:solidFill>
                          <a:effectLst/>
                          <a:latin typeface="+mn-lt"/>
                          <a:ea typeface="Calibri" panose="020F0502020204030204" pitchFamily="34" charset="0"/>
                          <a:cs typeface="Calibri" panose="020F0502020204030204" pitchFamily="34" charset="0"/>
                        </a:rPr>
                        <a:t>18</a:t>
                      </a:r>
                    </a:p>
                  </a:txBody>
                  <a:tcPr marL="0" marR="0" marT="0" marB="0"/>
                </a:tc>
                <a:extLst>
                  <a:ext uri="{0D108BD9-81ED-4DB2-BD59-A6C34878D82A}">
                    <a16:rowId xmlns:a16="http://schemas.microsoft.com/office/drawing/2014/main" val="3224797730"/>
                  </a:ext>
                </a:extLst>
              </a:tr>
              <a:tr h="391953">
                <a:tc>
                  <a:txBody>
                    <a:bodyPr/>
                    <a:lstStyle/>
                    <a:p>
                      <a:pPr marL="36000">
                        <a:lnSpc>
                          <a:spcPct val="107000"/>
                        </a:lnSpc>
                        <a:spcAft>
                          <a:spcPts val="800"/>
                        </a:spcAft>
                      </a:pPr>
                      <a:r>
                        <a:rPr lang="tr-TR" sz="1600" b="1" dirty="0">
                          <a:effectLst/>
                          <a:latin typeface="+mn-lt"/>
                        </a:rPr>
                        <a:t>Projeksiyon</a:t>
                      </a:r>
                      <a:endParaRPr lang="tr-TR" sz="16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gn="ctr">
                        <a:lnSpc>
                          <a:spcPct val="107000"/>
                        </a:lnSpc>
                        <a:spcAft>
                          <a:spcPts val="800"/>
                        </a:spcAft>
                      </a:pPr>
                      <a:r>
                        <a:rPr lang="tr-TR" sz="1600" b="1" dirty="0">
                          <a:solidFill>
                            <a:srgbClr val="C00000"/>
                          </a:solidFill>
                          <a:effectLst/>
                          <a:latin typeface="+mn-lt"/>
                          <a:ea typeface="Calibri" panose="020F0502020204030204" pitchFamily="34" charset="0"/>
                          <a:cs typeface="Calibri" panose="020F0502020204030204" pitchFamily="34" charset="0"/>
                        </a:rPr>
                        <a:t>13</a:t>
                      </a:r>
                    </a:p>
                  </a:txBody>
                  <a:tcPr marL="55245" marR="55245" marT="9525" marB="0"/>
                </a:tc>
                <a:tc>
                  <a:txBody>
                    <a:bodyPr/>
                    <a:lstStyle/>
                    <a:p>
                      <a:pPr marL="36000">
                        <a:lnSpc>
                          <a:spcPct val="107000"/>
                        </a:lnSpc>
                        <a:spcAft>
                          <a:spcPts val="800"/>
                        </a:spcAft>
                      </a:pPr>
                      <a:r>
                        <a:rPr lang="tr-TR" sz="1600" b="1" dirty="0">
                          <a:effectLst/>
                          <a:latin typeface="+mn-lt"/>
                        </a:rPr>
                        <a:t>Kamera</a:t>
                      </a:r>
                      <a:endParaRPr lang="tr-TR" sz="16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r>
                        <a:rPr lang="tr-TR" sz="1600" b="1" dirty="0">
                          <a:solidFill>
                            <a:srgbClr val="C00000"/>
                          </a:solidFill>
                          <a:effectLst/>
                          <a:latin typeface="+mn-lt"/>
                          <a:ea typeface="Calibri" panose="020F0502020204030204" pitchFamily="34" charset="0"/>
                          <a:cs typeface="Calibri" panose="020F0502020204030204" pitchFamily="34" charset="0"/>
                        </a:rPr>
                        <a:t>19</a:t>
                      </a:r>
                    </a:p>
                  </a:txBody>
                  <a:tcPr marL="0" marR="0" marT="0" marB="0"/>
                </a:tc>
                <a:extLst>
                  <a:ext uri="{0D108BD9-81ED-4DB2-BD59-A6C34878D82A}">
                    <a16:rowId xmlns:a16="http://schemas.microsoft.com/office/drawing/2014/main" val="3654475806"/>
                  </a:ext>
                </a:extLst>
              </a:tr>
              <a:tr h="391953">
                <a:tc>
                  <a:txBody>
                    <a:bodyPr/>
                    <a:lstStyle/>
                    <a:p>
                      <a:pPr marL="36000" marR="0" lvl="0" indent="0" algn="l" defTabSz="914400" rtl="0" eaLnBrk="1" fontAlgn="auto" latinLnBrk="0" hangingPunct="1">
                        <a:lnSpc>
                          <a:spcPct val="100000"/>
                        </a:lnSpc>
                        <a:spcBef>
                          <a:spcPts val="0"/>
                        </a:spcBef>
                        <a:spcAft>
                          <a:spcPts val="0"/>
                        </a:spcAft>
                        <a:buClrTx/>
                        <a:buSzTx/>
                        <a:buFontTx/>
                        <a:buNone/>
                        <a:tabLst/>
                        <a:defRPr/>
                      </a:pPr>
                      <a:r>
                        <a:rPr lang="tr-TR" sz="1600" b="1" dirty="0">
                          <a:effectLst/>
                          <a:latin typeface="+mn-lt"/>
                        </a:rPr>
                        <a:t>Akıllı Tahta</a:t>
                      </a:r>
                      <a:endParaRPr lang="tr-TR" sz="16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gn="ctr">
                        <a:lnSpc>
                          <a:spcPct val="107000"/>
                        </a:lnSpc>
                        <a:spcAft>
                          <a:spcPts val="800"/>
                        </a:spcAft>
                      </a:pPr>
                      <a:endParaRPr lang="tr-TR" sz="1600" b="1" dirty="0">
                        <a:solidFill>
                          <a:srgbClr val="C00000"/>
                        </a:solidFill>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nSpc>
                          <a:spcPct val="107000"/>
                        </a:lnSpc>
                        <a:spcAft>
                          <a:spcPts val="800"/>
                        </a:spcAft>
                      </a:pPr>
                      <a:r>
                        <a:rPr lang="tr-TR" sz="1600" b="1" dirty="0">
                          <a:effectLst/>
                          <a:latin typeface="+mn-lt"/>
                        </a:rPr>
                        <a:t>Televizyon</a:t>
                      </a:r>
                      <a:endParaRPr lang="tr-TR" sz="16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endParaRPr lang="tr-TR" sz="1600" b="1" dirty="0">
                        <a:solidFill>
                          <a:srgbClr val="C00000"/>
                        </a:solidFill>
                        <a:effectLst/>
                        <a:latin typeface="+mn-lt"/>
                        <a:ea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555548246"/>
                  </a:ext>
                </a:extLst>
              </a:tr>
              <a:tr h="391953">
                <a:tc>
                  <a:txBody>
                    <a:bodyPr/>
                    <a:lstStyle/>
                    <a:p>
                      <a:pPr marL="36000">
                        <a:lnSpc>
                          <a:spcPct val="107000"/>
                        </a:lnSpc>
                        <a:spcAft>
                          <a:spcPts val="800"/>
                        </a:spcAft>
                      </a:pPr>
                      <a:r>
                        <a:rPr lang="tr-TR" sz="1600" b="1" dirty="0">
                          <a:effectLst/>
                          <a:latin typeface="+mn-lt"/>
                        </a:rPr>
                        <a:t>Baskı Makinesi</a:t>
                      </a:r>
                      <a:endParaRPr lang="tr-TR" sz="16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gn="ctr">
                        <a:lnSpc>
                          <a:spcPct val="107000"/>
                        </a:lnSpc>
                        <a:spcAft>
                          <a:spcPts val="800"/>
                        </a:spcAft>
                      </a:pPr>
                      <a:endParaRPr lang="tr-TR" sz="1600" b="1" dirty="0">
                        <a:solidFill>
                          <a:srgbClr val="C00000"/>
                        </a:solidFill>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600" b="1" dirty="0">
                          <a:effectLst/>
                          <a:latin typeface="+mn-lt"/>
                        </a:rPr>
                        <a:t>Fotoğraf Makinesi</a:t>
                      </a:r>
                      <a:endParaRPr lang="tr-TR" sz="16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endParaRPr lang="tr-TR" sz="1600" b="1" dirty="0">
                        <a:solidFill>
                          <a:srgbClr val="C00000"/>
                        </a:solidFill>
                        <a:effectLst/>
                        <a:latin typeface="+mn-lt"/>
                        <a:ea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1879821837"/>
                  </a:ext>
                </a:extLst>
              </a:tr>
              <a:tr h="391953">
                <a:tc>
                  <a:txBody>
                    <a:bodyPr/>
                    <a:lstStyle/>
                    <a:p>
                      <a:pPr marL="36000">
                        <a:lnSpc>
                          <a:spcPct val="107000"/>
                        </a:lnSpc>
                        <a:spcAft>
                          <a:spcPts val="800"/>
                        </a:spcAft>
                      </a:pPr>
                      <a:r>
                        <a:rPr lang="tr-TR" sz="1600" b="1" dirty="0">
                          <a:effectLst/>
                          <a:latin typeface="+mn-lt"/>
                        </a:rPr>
                        <a:t>Fotokopi Makinesi</a:t>
                      </a:r>
                      <a:endParaRPr lang="tr-TR" sz="16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gn="ctr">
                        <a:lnSpc>
                          <a:spcPct val="107000"/>
                        </a:lnSpc>
                        <a:spcAft>
                          <a:spcPts val="800"/>
                        </a:spcAft>
                      </a:pPr>
                      <a:r>
                        <a:rPr lang="tr-TR" sz="1600" b="1" dirty="0">
                          <a:solidFill>
                            <a:srgbClr val="C00000"/>
                          </a:solidFill>
                          <a:effectLst/>
                          <a:latin typeface="+mn-lt"/>
                          <a:ea typeface="Calibri" panose="020F0502020204030204" pitchFamily="34" charset="0"/>
                          <a:cs typeface="Calibri" panose="020F0502020204030204" pitchFamily="34" charset="0"/>
                        </a:rPr>
                        <a:t>2</a:t>
                      </a:r>
                    </a:p>
                  </a:txBody>
                  <a:tcPr marL="55245" marR="55245" marT="9525" marB="0"/>
                </a:tc>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600" b="1" dirty="0">
                          <a:effectLst/>
                          <a:latin typeface="+mn-lt"/>
                        </a:rPr>
                        <a:t>Kulaklık</a:t>
                      </a:r>
                      <a:endParaRPr lang="tr-TR" sz="16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r>
                        <a:rPr lang="tr-TR" sz="1600" b="1" dirty="0">
                          <a:solidFill>
                            <a:srgbClr val="C00000"/>
                          </a:solidFill>
                          <a:effectLst/>
                          <a:latin typeface="+mn-lt"/>
                          <a:ea typeface="Calibri" panose="020F0502020204030204" pitchFamily="34" charset="0"/>
                          <a:cs typeface="Calibri" panose="020F0502020204030204" pitchFamily="34" charset="0"/>
                        </a:rPr>
                        <a:t>2</a:t>
                      </a:r>
                    </a:p>
                  </a:txBody>
                  <a:tcPr marL="0" marR="0" marT="0" marB="0"/>
                </a:tc>
                <a:extLst>
                  <a:ext uri="{0D108BD9-81ED-4DB2-BD59-A6C34878D82A}">
                    <a16:rowId xmlns:a16="http://schemas.microsoft.com/office/drawing/2014/main" val="1183895155"/>
                  </a:ext>
                </a:extLst>
              </a:tr>
              <a:tr h="391953">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600" b="1" dirty="0">
                          <a:effectLst/>
                          <a:latin typeface="+mn-lt"/>
                        </a:rPr>
                        <a:t>Yazıcı</a:t>
                      </a:r>
                      <a:endParaRPr lang="tr-TR" sz="16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gn="ctr">
                        <a:lnSpc>
                          <a:spcPct val="107000"/>
                        </a:lnSpc>
                        <a:spcAft>
                          <a:spcPts val="800"/>
                        </a:spcAft>
                      </a:pPr>
                      <a:r>
                        <a:rPr lang="tr-TR" sz="1600" b="1" dirty="0">
                          <a:solidFill>
                            <a:srgbClr val="C00000"/>
                          </a:solidFill>
                          <a:effectLst/>
                          <a:latin typeface="+mn-lt"/>
                          <a:ea typeface="Calibri" panose="020F0502020204030204" pitchFamily="34" charset="0"/>
                          <a:cs typeface="Calibri" panose="020F0502020204030204" pitchFamily="34" charset="0"/>
                        </a:rPr>
                        <a:t>4</a:t>
                      </a:r>
                    </a:p>
                  </a:txBody>
                  <a:tcPr marL="55245" marR="55245" marT="9525" marB="0"/>
                </a:tc>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600" b="1" dirty="0">
                          <a:effectLst/>
                          <a:latin typeface="+mn-lt"/>
                        </a:rPr>
                        <a:t>Hoparlör</a:t>
                      </a:r>
                      <a:endParaRPr lang="tr-TR" sz="16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r>
                        <a:rPr lang="tr-TR" sz="1600" b="1" dirty="0">
                          <a:solidFill>
                            <a:srgbClr val="C00000"/>
                          </a:solidFill>
                          <a:effectLst/>
                          <a:latin typeface="+mn-lt"/>
                          <a:ea typeface="Calibri" panose="020F0502020204030204" pitchFamily="34" charset="0"/>
                          <a:cs typeface="Calibri" panose="020F0502020204030204" pitchFamily="34" charset="0"/>
                        </a:rPr>
                        <a:t>15</a:t>
                      </a:r>
                    </a:p>
                  </a:txBody>
                  <a:tcPr marL="0" marR="0" marT="0" marB="0"/>
                </a:tc>
                <a:extLst>
                  <a:ext uri="{0D108BD9-81ED-4DB2-BD59-A6C34878D82A}">
                    <a16:rowId xmlns:a16="http://schemas.microsoft.com/office/drawing/2014/main" val="1649293383"/>
                  </a:ext>
                </a:extLst>
              </a:tr>
              <a:tr h="391953">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600" b="1" dirty="0">
                          <a:effectLst/>
                          <a:latin typeface="+mn-lt"/>
                        </a:rPr>
                        <a:t>Tarayıcı</a:t>
                      </a:r>
                      <a:endParaRPr lang="tr-TR" sz="16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marR="0" lvl="0" indent="0" algn="ctr" defTabSz="914400" rtl="0" eaLnBrk="1" fontAlgn="auto" latinLnBrk="0" hangingPunct="1">
                        <a:lnSpc>
                          <a:spcPct val="107000"/>
                        </a:lnSpc>
                        <a:spcBef>
                          <a:spcPts val="0"/>
                        </a:spcBef>
                        <a:spcAft>
                          <a:spcPts val="800"/>
                        </a:spcAft>
                        <a:buClrTx/>
                        <a:buSzTx/>
                        <a:buFontTx/>
                        <a:buNone/>
                        <a:tabLst/>
                        <a:defRPr/>
                      </a:pPr>
                      <a:r>
                        <a:rPr lang="tr-TR" sz="1600" b="1" dirty="0">
                          <a:solidFill>
                            <a:srgbClr val="C00000"/>
                          </a:solidFill>
                          <a:effectLst/>
                          <a:latin typeface="+mn-lt"/>
                          <a:ea typeface="Calibri" panose="020F0502020204030204" pitchFamily="34" charset="0"/>
                          <a:cs typeface="Calibri" panose="020F0502020204030204" pitchFamily="34" charset="0"/>
                        </a:rPr>
                        <a:t>1</a:t>
                      </a:r>
                    </a:p>
                  </a:txBody>
                  <a:tcPr marL="55245" marR="55245" marT="9525" marB="0"/>
                </a:tc>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600" b="1" dirty="0">
                          <a:effectLst/>
                          <a:latin typeface="+mn-lt"/>
                        </a:rPr>
                        <a:t>Mikroskop</a:t>
                      </a:r>
                      <a:endParaRPr lang="tr-TR" sz="16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endParaRPr lang="tr-TR" sz="1600" b="1" dirty="0">
                        <a:solidFill>
                          <a:srgbClr val="C00000"/>
                        </a:solidFill>
                        <a:effectLst/>
                        <a:latin typeface="+mn-lt"/>
                        <a:ea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3460991647"/>
                  </a:ext>
                </a:extLst>
              </a:tr>
              <a:tr h="391953">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600" b="1" dirty="0">
                          <a:effectLst/>
                          <a:latin typeface="+mn-lt"/>
                        </a:rPr>
                        <a:t>Optik Okuyucu</a:t>
                      </a:r>
                      <a:endParaRPr lang="tr-TR" sz="16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600" b="1" dirty="0">
                          <a:effectLst/>
                          <a:latin typeface="+mn-lt"/>
                        </a:rPr>
                        <a:t> </a:t>
                      </a:r>
                      <a:endParaRPr lang="tr-TR" sz="16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600" b="1" dirty="0">
                          <a:effectLst/>
                          <a:latin typeface="+mn-lt"/>
                        </a:rPr>
                        <a:t>Barkod Yazıcı</a:t>
                      </a:r>
                      <a:endParaRPr lang="tr-TR" sz="16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r>
                        <a:rPr lang="tr-TR" sz="1600" b="1" dirty="0">
                          <a:solidFill>
                            <a:srgbClr val="C00000"/>
                          </a:solidFill>
                          <a:effectLst/>
                          <a:latin typeface="+mn-lt"/>
                          <a:ea typeface="Calibri" panose="020F0502020204030204" pitchFamily="34" charset="0"/>
                          <a:cs typeface="Calibri" panose="020F0502020204030204" pitchFamily="34" charset="0"/>
                        </a:rPr>
                        <a:t>1</a:t>
                      </a:r>
                    </a:p>
                  </a:txBody>
                  <a:tcPr marL="0" marR="0" marT="0" marB="0"/>
                </a:tc>
                <a:extLst>
                  <a:ext uri="{0D108BD9-81ED-4DB2-BD59-A6C34878D82A}">
                    <a16:rowId xmlns:a16="http://schemas.microsoft.com/office/drawing/2014/main" val="1451612311"/>
                  </a:ext>
                </a:extLst>
              </a:tr>
            </a:tbl>
          </a:graphicData>
        </a:graphic>
      </p:graphicFrame>
      <p:sp>
        <p:nvSpPr>
          <p:cNvPr id="6" name="Veri Yer Tutucusu 5"/>
          <p:cNvSpPr>
            <a:spLocks noGrp="1"/>
          </p:cNvSpPr>
          <p:nvPr>
            <p:ph type="dt" sz="half" idx="10"/>
          </p:nvPr>
        </p:nvSpPr>
        <p:spPr/>
        <p:txBody>
          <a:bodyPr/>
          <a:lstStyle/>
          <a:p>
            <a:fld id="{03878A17-3A24-4146-BBF5-1E747E175326}" type="datetime1">
              <a:rPr lang="tr-TR" smtClean="0"/>
              <a:pPr/>
              <a:t>13.01.2026</a:t>
            </a:fld>
            <a:endParaRPr lang="tr-TR"/>
          </a:p>
        </p:txBody>
      </p:sp>
      <p:sp>
        <p:nvSpPr>
          <p:cNvPr id="7" name="Slayt Numarası Yer Tutucusu 6"/>
          <p:cNvSpPr>
            <a:spLocks noGrp="1"/>
          </p:cNvSpPr>
          <p:nvPr>
            <p:ph type="sldNum" sz="quarter" idx="12"/>
          </p:nvPr>
        </p:nvSpPr>
        <p:spPr/>
        <p:txBody>
          <a:bodyPr/>
          <a:lstStyle/>
          <a:p>
            <a:fld id="{15D42E69-0B45-4D6A-BDA9-8F9042B0111B}" type="slidenum">
              <a:rPr lang="tr-TR" smtClean="0"/>
              <a:pPr/>
              <a:t>50</a:t>
            </a:fld>
            <a:endParaRPr lang="tr-TR"/>
          </a:p>
        </p:txBody>
      </p:sp>
      <p:sp>
        <p:nvSpPr>
          <p:cNvPr id="8" name="Metin kutusu 7"/>
          <p:cNvSpPr txBox="1"/>
          <p:nvPr/>
        </p:nvSpPr>
        <p:spPr>
          <a:xfrm>
            <a:off x="703385" y="5998286"/>
            <a:ext cx="4572000" cy="276999"/>
          </a:xfrm>
          <a:prstGeom prst="rect">
            <a:avLst/>
          </a:prstGeom>
          <a:noFill/>
        </p:spPr>
        <p:txBody>
          <a:bodyPr wrap="square" rtlCol="0">
            <a:spAutoFit/>
          </a:bodyPr>
          <a:lstStyle/>
          <a:p>
            <a:r>
              <a:rPr lang="tr-TR" sz="1200" b="1" i="1" dirty="0">
                <a:solidFill>
                  <a:srgbClr val="C00000"/>
                </a:solidFill>
              </a:rPr>
              <a:t>*Bu cihazların dışında varsa lütfen tabloya ekleyiniz. </a:t>
            </a:r>
          </a:p>
        </p:txBody>
      </p:sp>
    </p:spTree>
    <p:extLst>
      <p:ext uri="{BB962C8B-B14F-4D97-AF65-F5344CB8AC3E}">
        <p14:creationId xmlns:p14="http://schemas.microsoft.com/office/powerpoint/2010/main" val="3264736582"/>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t Başlık 6"/>
          <p:cNvSpPr>
            <a:spLocks noGrp="1"/>
          </p:cNvSpPr>
          <p:nvPr>
            <p:ph type="subTitle" idx="1"/>
          </p:nvPr>
        </p:nvSpPr>
        <p:spPr>
          <a:xfrm>
            <a:off x="951345" y="2521383"/>
            <a:ext cx="10402455" cy="3177453"/>
          </a:xfrm>
        </p:spPr>
        <p:txBody>
          <a:bodyPr>
            <a:normAutofit fontScale="40000" lnSpcReduction="20000"/>
          </a:bodyPr>
          <a:lstStyle/>
          <a:p>
            <a:r>
              <a:rPr lang="tr-TR" sz="18500" b="1" dirty="0">
                <a:solidFill>
                  <a:srgbClr val="3333FF"/>
                </a:solidFill>
              </a:rPr>
              <a:t>Araştırma ve Geliştirme</a:t>
            </a:r>
          </a:p>
          <a:p>
            <a:endParaRPr lang="tr-TR" sz="9600" b="1" dirty="0">
              <a:solidFill>
                <a:srgbClr val="FF0000"/>
              </a:solidFill>
            </a:endParaRPr>
          </a:p>
          <a:p>
            <a:endParaRPr lang="tr-TR" sz="9600" b="1" dirty="0">
              <a:solidFill>
                <a:srgbClr val="FF0000"/>
              </a:solidFill>
            </a:endParaRPr>
          </a:p>
          <a:p>
            <a:r>
              <a:rPr lang="tr-TR" sz="9600" b="1" dirty="0">
                <a:solidFill>
                  <a:srgbClr val="FF0000"/>
                </a:solidFill>
              </a:rPr>
              <a:t>Bilimsel, Sosyal, Kültürel ve Sportif Faaliyetler</a:t>
            </a:r>
            <a:endParaRPr lang="tr-TR" sz="6000" b="1" dirty="0">
              <a:solidFill>
                <a:srgbClr val="FF0000"/>
              </a:solidFill>
            </a:endParaRPr>
          </a:p>
        </p:txBody>
      </p:sp>
      <p:sp>
        <p:nvSpPr>
          <p:cNvPr id="4" name="Veri Yer Tutucusu 3"/>
          <p:cNvSpPr>
            <a:spLocks noGrp="1"/>
          </p:cNvSpPr>
          <p:nvPr>
            <p:ph type="dt" sz="half" idx="10"/>
          </p:nvPr>
        </p:nvSpPr>
        <p:spPr/>
        <p:txBody>
          <a:bodyPr/>
          <a:lstStyle/>
          <a:p>
            <a:fld id="{3F92B051-1742-442B-BD19-D71164AFA81D}" type="datetime1">
              <a:rPr lang="tr-TR" smtClean="0"/>
              <a:pPr/>
              <a:t>13.01.2026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51</a:t>
            </a:fld>
            <a:endParaRPr lang="tr-TR"/>
          </a:p>
        </p:txBody>
      </p:sp>
    </p:spTree>
    <p:extLst>
      <p:ext uri="{BB962C8B-B14F-4D97-AF65-F5344CB8AC3E}">
        <p14:creationId xmlns:p14="http://schemas.microsoft.com/office/powerpoint/2010/main" val="4060352251"/>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241378" y="822035"/>
            <a:ext cx="10352730" cy="587027"/>
          </a:xfrm>
        </p:spPr>
        <p:txBody>
          <a:bodyPr>
            <a:noAutofit/>
          </a:bodyPr>
          <a:lstStyle/>
          <a:p>
            <a:pPr algn="ctr"/>
            <a:r>
              <a:rPr lang="tr-TR" sz="2400" b="1" dirty="0">
                <a:solidFill>
                  <a:srgbClr val="FF0000"/>
                </a:solidFill>
              </a:rPr>
              <a:t>Araştırma ve Geliştirme Faaliyetleri: </a:t>
            </a:r>
            <a:r>
              <a:rPr lang="tr-TR" sz="2400" b="1" dirty="0">
                <a:solidFill>
                  <a:srgbClr val="3333FF"/>
                </a:solidFill>
                <a:cs typeface="Calibri" panose="020F0502020204030204" pitchFamily="34" charset="0"/>
              </a:rPr>
              <a:t>Yıllara Göre Makale  Bilgileri</a:t>
            </a:r>
            <a:endParaRPr lang="tr-TR" sz="2400" dirty="0">
              <a:solidFill>
                <a:srgbClr val="3333FF"/>
              </a:solidFill>
            </a:endParaRPr>
          </a:p>
        </p:txBody>
      </p:sp>
      <p:sp>
        <p:nvSpPr>
          <p:cNvPr id="3" name="Veri Yer Tutucusu 2"/>
          <p:cNvSpPr>
            <a:spLocks noGrp="1"/>
          </p:cNvSpPr>
          <p:nvPr>
            <p:ph type="dt" sz="half" idx="10"/>
          </p:nvPr>
        </p:nvSpPr>
        <p:spPr/>
        <p:txBody>
          <a:bodyPr/>
          <a:lstStyle/>
          <a:p>
            <a:fld id="{8E468889-DDDD-45DC-9553-67B10B6C00B2}" type="datetime1">
              <a:rPr lang="tr-TR" smtClean="0"/>
              <a:pPr/>
              <a:t>13.01.2026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52</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4149028475"/>
              </p:ext>
            </p:extLst>
          </p:nvPr>
        </p:nvGraphicFramePr>
        <p:xfrm>
          <a:off x="241378" y="1968423"/>
          <a:ext cx="11466917" cy="4056440"/>
        </p:xfrm>
        <a:graphic>
          <a:graphicData uri="http://schemas.openxmlformats.org/drawingml/2006/table">
            <a:tbl>
              <a:tblPr firstRow="1" firstCol="1" lastRow="1" lastCol="1" bandRow="1" bandCol="1">
                <a:tableStyleId>{5940675A-B579-460E-94D1-54222C63F5DA}</a:tableStyleId>
              </a:tblPr>
              <a:tblGrid>
                <a:gridCol w="9886596">
                  <a:extLst>
                    <a:ext uri="{9D8B030D-6E8A-4147-A177-3AD203B41FA5}">
                      <a16:colId xmlns:a16="http://schemas.microsoft.com/office/drawing/2014/main" val="907143591"/>
                    </a:ext>
                  </a:extLst>
                </a:gridCol>
                <a:gridCol w="884583">
                  <a:extLst>
                    <a:ext uri="{9D8B030D-6E8A-4147-A177-3AD203B41FA5}">
                      <a16:colId xmlns:a16="http://schemas.microsoft.com/office/drawing/2014/main" val="719348450"/>
                    </a:ext>
                  </a:extLst>
                </a:gridCol>
                <a:gridCol w="695738">
                  <a:extLst>
                    <a:ext uri="{9D8B030D-6E8A-4147-A177-3AD203B41FA5}">
                      <a16:colId xmlns:a16="http://schemas.microsoft.com/office/drawing/2014/main" val="883096862"/>
                    </a:ext>
                  </a:extLst>
                </a:gridCol>
              </a:tblGrid>
              <a:tr h="257942">
                <a:tc>
                  <a:txBody>
                    <a:bodyPr/>
                    <a:lstStyle/>
                    <a:p>
                      <a:pPr algn="ctr">
                        <a:lnSpc>
                          <a:spcPct val="107000"/>
                        </a:lnSpc>
                        <a:spcAft>
                          <a:spcPts val="0"/>
                        </a:spcAft>
                      </a:pPr>
                      <a:r>
                        <a:rPr lang="tr-TR" sz="1600" b="1" dirty="0">
                          <a:solidFill>
                            <a:srgbClr val="FF0000"/>
                          </a:solidFill>
                          <a:effectLst/>
                        </a:rPr>
                        <a:t>MAKALELER</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b="1" dirty="0">
                          <a:solidFill>
                            <a:srgbClr val="FF0000"/>
                          </a:solidFill>
                          <a:effectLst/>
                        </a:rPr>
                        <a:t>2024</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b="1" dirty="0">
                          <a:solidFill>
                            <a:srgbClr val="FF0000"/>
                          </a:solidFill>
                          <a:effectLst/>
                        </a:rPr>
                        <a:t>2025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21560882"/>
                  </a:ext>
                </a:extLst>
              </a:tr>
              <a:tr h="387444">
                <a:tc>
                  <a:txBody>
                    <a:bodyPr/>
                    <a:lstStyle/>
                    <a:p>
                      <a:pPr marL="36195" marR="36195">
                        <a:spcAft>
                          <a:spcPts val="0"/>
                        </a:spcAft>
                        <a:tabLst>
                          <a:tab pos="5450840" algn="l"/>
                        </a:tabLst>
                      </a:pPr>
                      <a:r>
                        <a:rPr lang="tr-TR" sz="1400" b="1" dirty="0">
                          <a:solidFill>
                            <a:srgbClr val="FF0000"/>
                          </a:solidFill>
                          <a:effectLst/>
                        </a:rPr>
                        <a:t>SCI, SCI-E, SSCI veya AHCI </a:t>
                      </a:r>
                      <a:r>
                        <a:rPr lang="tr-TR" sz="1400" dirty="0">
                          <a:effectLst/>
                        </a:rPr>
                        <a:t>kapsamındaki dergilerde yayımlanmış makale (Q1 olarak taranan dergide)</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800" dirty="0">
                          <a:effectLst/>
                        </a:rPr>
                        <a:t> 1</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8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81765200"/>
                  </a:ext>
                </a:extLst>
              </a:tr>
              <a:tr h="387444">
                <a:tc>
                  <a:txBody>
                    <a:bodyPr/>
                    <a:lstStyle/>
                    <a:p>
                      <a:pPr marL="36195" marR="36195">
                        <a:spcAft>
                          <a:spcPts val="0"/>
                        </a:spcAft>
                        <a:tabLst>
                          <a:tab pos="5270500" algn="l"/>
                        </a:tabLst>
                      </a:pPr>
                      <a:r>
                        <a:rPr lang="tr-TR" sz="1400" b="1" dirty="0">
                          <a:solidFill>
                            <a:srgbClr val="FF0000"/>
                          </a:solidFill>
                          <a:effectLst/>
                        </a:rPr>
                        <a:t>SCI, SCI-E, SSCI veya AHCI </a:t>
                      </a:r>
                      <a:r>
                        <a:rPr lang="tr-TR" sz="1400" dirty="0">
                          <a:effectLst/>
                        </a:rPr>
                        <a:t>kapsamındaki dergilerde yayımlanmış makale (Q2 olarak taranan dergide)</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8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800" dirty="0">
                          <a:effectLst/>
                        </a:rPr>
                        <a:t> 1</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99042241"/>
                  </a:ext>
                </a:extLst>
              </a:tr>
              <a:tr h="387444">
                <a:tc>
                  <a:txBody>
                    <a:bodyPr/>
                    <a:lstStyle/>
                    <a:p>
                      <a:pPr marL="36195" marR="36195">
                        <a:spcAft>
                          <a:spcPts val="0"/>
                        </a:spcAft>
                        <a:tabLst>
                          <a:tab pos="5270500" algn="l"/>
                        </a:tabLst>
                      </a:pPr>
                      <a:r>
                        <a:rPr lang="tr-TR" sz="1400" b="1" dirty="0">
                          <a:solidFill>
                            <a:srgbClr val="FF0000"/>
                          </a:solidFill>
                          <a:effectLst/>
                        </a:rPr>
                        <a:t>SCI, SCI-E, SSCI veya AHCI </a:t>
                      </a:r>
                      <a:r>
                        <a:rPr lang="tr-TR" sz="1400" dirty="0">
                          <a:effectLst/>
                        </a:rPr>
                        <a:t>kapsamındaki dergilerde yayımlanmış makale (Q3  olarak taranan dergide)</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800" dirty="0">
                          <a:effectLst/>
                        </a:rPr>
                        <a:t> 1</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800" dirty="0">
                          <a:effectLst/>
                        </a:rPr>
                        <a:t> 2</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11306817"/>
                  </a:ext>
                </a:extLst>
              </a:tr>
              <a:tr h="387444">
                <a:tc>
                  <a:txBody>
                    <a:bodyPr/>
                    <a:lstStyle/>
                    <a:p>
                      <a:pPr marL="36195" marR="36195">
                        <a:spcAft>
                          <a:spcPts val="0"/>
                        </a:spcAft>
                        <a:tabLst>
                          <a:tab pos="5270500" algn="l"/>
                        </a:tabLst>
                      </a:pPr>
                      <a:r>
                        <a:rPr lang="tr-TR" sz="1400" b="1" dirty="0">
                          <a:solidFill>
                            <a:srgbClr val="FF0000"/>
                          </a:solidFill>
                          <a:effectLst/>
                        </a:rPr>
                        <a:t>ESCI, SCI-E, SSCI veya AHCI </a:t>
                      </a:r>
                      <a:r>
                        <a:rPr lang="tr-TR" sz="1400" dirty="0">
                          <a:effectLst/>
                        </a:rPr>
                        <a:t>kapsamındaki dergilerde yayımlanmış makale (Q4* olarak taranan dergide)</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79219863"/>
                  </a:ext>
                </a:extLst>
              </a:tr>
              <a:tr h="453353">
                <a:tc>
                  <a:txBody>
                    <a:bodyPr/>
                    <a:lstStyle/>
                    <a:p>
                      <a:pPr marL="36195" marR="36195">
                        <a:spcAft>
                          <a:spcPts val="0"/>
                        </a:spcAft>
                        <a:tabLst>
                          <a:tab pos="5270500" algn="l"/>
                        </a:tabLst>
                      </a:pPr>
                      <a:r>
                        <a:rPr lang="tr-TR" sz="1400" b="1" dirty="0">
                          <a:solidFill>
                            <a:srgbClr val="FF0000"/>
                          </a:solidFill>
                          <a:effectLst/>
                        </a:rPr>
                        <a:t>ÜAK ve Trabzon Üniversitesi senatosu </a:t>
                      </a:r>
                      <a:r>
                        <a:rPr lang="tr-TR" sz="1400" dirty="0">
                          <a:effectLst/>
                        </a:rPr>
                        <a:t>tarafından belirlenen uluslararası alan endekslerinde taranan dergilerde yayımlanmış makale</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5360805"/>
                  </a:ext>
                </a:extLst>
              </a:tr>
              <a:tr h="204284">
                <a:tc>
                  <a:txBody>
                    <a:bodyPr/>
                    <a:lstStyle/>
                    <a:p>
                      <a:pPr marL="36195" marR="36195">
                        <a:spcAft>
                          <a:spcPts val="0"/>
                        </a:spcAft>
                        <a:tabLst>
                          <a:tab pos="5450840" algn="l"/>
                        </a:tabLst>
                      </a:pPr>
                      <a:r>
                        <a:rPr lang="tr-TR" sz="1400" dirty="0">
                          <a:effectLst/>
                        </a:rPr>
                        <a:t>Diğer uluslararası hakemli dergilerde yayınlanmış araştırma makalesi</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8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800" dirty="0">
                          <a:effectLst/>
                        </a:rPr>
                        <a:t> 1</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30286879"/>
                  </a:ext>
                </a:extLst>
              </a:tr>
              <a:tr h="387444">
                <a:tc>
                  <a:txBody>
                    <a:bodyPr/>
                    <a:lstStyle/>
                    <a:p>
                      <a:pPr marL="36195" marR="36195">
                        <a:spcAft>
                          <a:spcPts val="0"/>
                        </a:spcAft>
                        <a:tabLst>
                          <a:tab pos="5450840" algn="l"/>
                        </a:tabLst>
                      </a:pPr>
                      <a:r>
                        <a:rPr lang="tr-TR" sz="1400" b="1" dirty="0">
                          <a:solidFill>
                            <a:srgbClr val="FF0000"/>
                          </a:solidFill>
                          <a:effectLst/>
                        </a:rPr>
                        <a:t>TR Dizin tarafından taranan </a:t>
                      </a:r>
                      <a:r>
                        <a:rPr lang="tr-TR" sz="1400" dirty="0">
                          <a:effectLst/>
                        </a:rPr>
                        <a:t>ulusal hakemli dergilerde yayınlanmış makale </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800" dirty="0">
                          <a:effectLst/>
                        </a:rPr>
                        <a:t>2 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800" dirty="0">
                          <a:effectLst/>
                        </a:rPr>
                        <a:t> 4</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55791476"/>
                  </a:ext>
                </a:extLst>
              </a:tr>
              <a:tr h="432423">
                <a:tc>
                  <a:txBody>
                    <a:bodyPr/>
                    <a:lstStyle/>
                    <a:p>
                      <a:pPr marL="36195" marR="36195">
                        <a:lnSpc>
                          <a:spcPct val="107000"/>
                        </a:lnSpc>
                        <a:spcAft>
                          <a:spcPts val="0"/>
                        </a:spcAft>
                      </a:pPr>
                      <a:r>
                        <a:rPr lang="tr-TR" sz="1400" dirty="0">
                          <a:effectLst/>
                        </a:rPr>
                        <a:t>TR Dizin tarafından taranan ulusal hakemli dergiler dışındaki ulusal hakemli dergilerde yayımlanmış makale</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44825469"/>
                  </a:ext>
                </a:extLst>
              </a:tr>
              <a:tr h="414542">
                <a:tc>
                  <a:txBody>
                    <a:bodyPr/>
                    <a:lstStyle/>
                    <a:p>
                      <a:pPr marL="36195" marR="36195">
                        <a:lnSpc>
                          <a:spcPct val="107000"/>
                        </a:lnSpc>
                        <a:spcAft>
                          <a:spcPts val="0"/>
                        </a:spcAft>
                      </a:pPr>
                      <a:r>
                        <a:rPr lang="tr-TR" sz="1400" dirty="0">
                          <a:effectLst/>
                        </a:rPr>
                        <a:t>Diğer hakemli dergide yayımlanmış editöre mektup, araştırma notu, özet veya kitap kritiği</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30715490"/>
                  </a:ext>
                </a:extLst>
              </a:tr>
              <a:tr h="218572">
                <a:tc>
                  <a:txBody>
                    <a:bodyPr/>
                    <a:lstStyle/>
                    <a:p>
                      <a:pPr algn="r">
                        <a:lnSpc>
                          <a:spcPct val="107000"/>
                        </a:lnSpc>
                        <a:spcAft>
                          <a:spcPts val="0"/>
                        </a:spcAft>
                      </a:pPr>
                      <a:r>
                        <a:rPr lang="tr-TR" sz="1800" b="1" dirty="0">
                          <a:solidFill>
                            <a:srgbClr val="FF0000"/>
                          </a:solidFill>
                          <a:effectLst/>
                        </a:rPr>
                        <a:t>TOPLAM</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800" dirty="0">
                          <a:solidFill>
                            <a:srgbClr val="FF0000"/>
                          </a:solidFill>
                          <a:effectLst/>
                        </a:rPr>
                        <a:t> 4</a:t>
                      </a:r>
                      <a:endParaRPr lang="tr-TR"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800" dirty="0">
                          <a:solidFill>
                            <a:srgbClr val="FF0000"/>
                          </a:solidFill>
                          <a:effectLst/>
                        </a:rPr>
                        <a:t> 8</a:t>
                      </a:r>
                      <a:endParaRPr lang="tr-TR"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64316915"/>
                  </a:ext>
                </a:extLst>
              </a:tr>
            </a:tbl>
          </a:graphicData>
        </a:graphic>
      </p:graphicFrame>
    </p:spTree>
    <p:extLst>
      <p:ext uri="{BB962C8B-B14F-4D97-AF65-F5344CB8AC3E}">
        <p14:creationId xmlns:p14="http://schemas.microsoft.com/office/powerpoint/2010/main" val="1043337712"/>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41378" y="822035"/>
            <a:ext cx="10352730" cy="452583"/>
          </a:xfrm>
        </p:spPr>
        <p:txBody>
          <a:bodyPr>
            <a:noAutofit/>
          </a:bodyPr>
          <a:lstStyle/>
          <a:p>
            <a:pPr algn="ctr"/>
            <a:r>
              <a:rPr lang="tr-TR" sz="2400" b="1" dirty="0">
                <a:solidFill>
                  <a:srgbClr val="FF0000"/>
                </a:solidFill>
              </a:rPr>
              <a:t>Araştırma ve Geliştirme Faaliyetleri : </a:t>
            </a:r>
            <a:r>
              <a:rPr lang="tr-TR" sz="2400" b="1" dirty="0">
                <a:solidFill>
                  <a:srgbClr val="3333FF"/>
                </a:solidFill>
                <a:cs typeface="Calibri" panose="020F0502020204030204" pitchFamily="34" charset="0"/>
              </a:rPr>
              <a:t>Yıllara Göre Makale  Bilgileri</a:t>
            </a:r>
            <a:endParaRPr lang="tr-TR" sz="2400" dirty="0">
              <a:solidFill>
                <a:srgbClr val="3333FF"/>
              </a:solidFill>
            </a:endParaRPr>
          </a:p>
        </p:txBody>
      </p:sp>
      <p:sp>
        <p:nvSpPr>
          <p:cNvPr id="3" name="Veri Yer Tutucusu 2"/>
          <p:cNvSpPr>
            <a:spLocks noGrp="1"/>
          </p:cNvSpPr>
          <p:nvPr>
            <p:ph type="dt" sz="half" idx="10"/>
          </p:nvPr>
        </p:nvSpPr>
        <p:spPr/>
        <p:txBody>
          <a:bodyPr/>
          <a:lstStyle/>
          <a:p>
            <a:fld id="{8E468889-DDDD-45DC-9553-67B10B6C00B2}" type="datetime1">
              <a:rPr lang="tr-TR" smtClean="0"/>
              <a:pPr/>
              <a:t>13.01.2026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53</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478899347"/>
              </p:ext>
            </p:extLst>
          </p:nvPr>
        </p:nvGraphicFramePr>
        <p:xfrm>
          <a:off x="361450" y="2051551"/>
          <a:ext cx="11466917" cy="3449873"/>
        </p:xfrm>
        <a:graphic>
          <a:graphicData uri="http://schemas.openxmlformats.org/drawingml/2006/table">
            <a:tbl>
              <a:tblPr firstRow="1" firstCol="1" lastRow="1" lastCol="1" bandRow="1" bandCol="1">
                <a:tableStyleId>{5940675A-B579-460E-94D1-54222C63F5DA}</a:tableStyleId>
              </a:tblPr>
              <a:tblGrid>
                <a:gridCol w="9886596">
                  <a:extLst>
                    <a:ext uri="{9D8B030D-6E8A-4147-A177-3AD203B41FA5}">
                      <a16:colId xmlns:a16="http://schemas.microsoft.com/office/drawing/2014/main" val="907143591"/>
                    </a:ext>
                  </a:extLst>
                </a:gridCol>
                <a:gridCol w="884583">
                  <a:extLst>
                    <a:ext uri="{9D8B030D-6E8A-4147-A177-3AD203B41FA5}">
                      <a16:colId xmlns:a16="http://schemas.microsoft.com/office/drawing/2014/main" val="719348450"/>
                    </a:ext>
                  </a:extLst>
                </a:gridCol>
                <a:gridCol w="695738">
                  <a:extLst>
                    <a:ext uri="{9D8B030D-6E8A-4147-A177-3AD203B41FA5}">
                      <a16:colId xmlns:a16="http://schemas.microsoft.com/office/drawing/2014/main" val="883096862"/>
                    </a:ext>
                  </a:extLst>
                </a:gridCol>
              </a:tblGrid>
              <a:tr h="257942">
                <a:tc>
                  <a:txBody>
                    <a:bodyPr/>
                    <a:lstStyle/>
                    <a:p>
                      <a:pPr algn="ctr">
                        <a:lnSpc>
                          <a:spcPct val="107000"/>
                        </a:lnSpc>
                        <a:spcAft>
                          <a:spcPts val="0"/>
                        </a:spcAft>
                      </a:pPr>
                      <a:r>
                        <a:rPr lang="tr-TR" sz="1600" b="1" dirty="0">
                          <a:solidFill>
                            <a:srgbClr val="FF0000"/>
                          </a:solidFill>
                          <a:effectLst/>
                        </a:rPr>
                        <a:t>MAKALELER</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b="1" dirty="0">
                          <a:solidFill>
                            <a:srgbClr val="FF0000"/>
                          </a:solidFill>
                          <a:effectLst/>
                        </a:rPr>
                        <a:t>2024</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b="1" dirty="0">
                          <a:solidFill>
                            <a:srgbClr val="FF0000"/>
                          </a:solidFill>
                          <a:effectLst/>
                        </a:rPr>
                        <a:t>2025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21560882"/>
                  </a:ext>
                </a:extLst>
              </a:tr>
              <a:tr h="387444">
                <a:tc>
                  <a:txBody>
                    <a:bodyPr/>
                    <a:lstStyle/>
                    <a:p>
                      <a:pPr marL="36195" marR="36195" lvl="0" indent="0" algn="l" defTabSz="914400" rtl="0" eaLnBrk="1" fontAlgn="auto" latinLnBrk="0" hangingPunct="1">
                        <a:lnSpc>
                          <a:spcPct val="150000"/>
                        </a:lnSpc>
                        <a:spcBef>
                          <a:spcPts val="0"/>
                        </a:spcBef>
                        <a:spcAft>
                          <a:spcPts val="0"/>
                        </a:spcAft>
                        <a:buClrTx/>
                        <a:buSzTx/>
                        <a:buFontTx/>
                        <a:buNone/>
                        <a:tabLst>
                          <a:tab pos="5450840" algn="l"/>
                        </a:tabLst>
                        <a:defRPr/>
                      </a:pPr>
                      <a:r>
                        <a:rPr lang="tr-TR" sz="1400" b="1" dirty="0">
                          <a:solidFill>
                            <a:srgbClr val="FF0000"/>
                          </a:solidFill>
                          <a:effectLst/>
                        </a:rPr>
                        <a:t>SCI, SCI-E, SSCI veya AHCI </a:t>
                      </a:r>
                      <a:r>
                        <a:rPr lang="tr-TR" sz="1400" dirty="0">
                          <a:effectLst/>
                        </a:rPr>
                        <a:t>kapsamındaki dergilerde </a:t>
                      </a:r>
                      <a:r>
                        <a:rPr lang="tr-TR" sz="1400" dirty="0">
                          <a:solidFill>
                            <a:srgbClr val="3333FF"/>
                          </a:solidFill>
                          <a:effectLst/>
                        </a:rPr>
                        <a:t>(Q1 olarak taranan dergide</a:t>
                      </a:r>
                      <a:r>
                        <a:rPr lang="tr-TR" sz="1400" dirty="0">
                          <a:effectLst/>
                        </a:rPr>
                        <a:t>)</a:t>
                      </a:r>
                      <a:r>
                        <a:rPr lang="tr-TR" sz="1400" dirty="0">
                          <a:effectLst/>
                          <a:latin typeface="+mn-lt"/>
                          <a:ea typeface="Calibri" panose="020F0502020204030204" pitchFamily="34" charset="0"/>
                          <a:cs typeface="Times New Roman" panose="02020603050405020304" pitchFamily="18" charset="0"/>
                        </a:rPr>
                        <a:t> </a:t>
                      </a:r>
                      <a:r>
                        <a:rPr lang="tr-TR" sz="1400" u="sng" dirty="0">
                          <a:effectLst/>
                          <a:latin typeface="+mn-lt"/>
                          <a:ea typeface="Calibri" panose="020F0502020204030204" pitchFamily="34" charset="0"/>
                          <a:cs typeface="Times New Roman" panose="02020603050405020304" pitchFamily="18" charset="0"/>
                        </a:rPr>
                        <a:t>öğretim üyesi </a:t>
                      </a:r>
                      <a:r>
                        <a:rPr lang="tr-TR" sz="1400" dirty="0">
                          <a:effectLst/>
                          <a:latin typeface="+mn-lt"/>
                          <a:ea typeface="Calibri" panose="020F0502020204030204" pitchFamily="34" charset="0"/>
                          <a:cs typeface="Times New Roman" panose="02020603050405020304" pitchFamily="18" charset="0"/>
                        </a:rPr>
                        <a:t>başına düşen yayın sayısı</a:t>
                      </a:r>
                    </a:p>
                  </a:txBody>
                  <a:tcPr marL="68580" marR="68580" marT="0" marB="0" anchor="ctr"/>
                </a:tc>
                <a:tc>
                  <a:txBody>
                    <a:bodyPr/>
                    <a:lstStyle/>
                    <a:p>
                      <a:pPr algn="ctr">
                        <a:lnSpc>
                          <a:spcPct val="150000"/>
                        </a:lnSpc>
                        <a:spcAft>
                          <a:spcPts val="0"/>
                        </a:spcAft>
                      </a:pPr>
                      <a:r>
                        <a:rPr lang="tr-TR" sz="1100" dirty="0">
                          <a:effectLst/>
                        </a:rPr>
                        <a:t> </a:t>
                      </a:r>
                      <a:r>
                        <a:rPr kumimoji="0" lang="tr-TR" sz="1800" b="0" i="0" u="none" strike="noStrike" kern="1200" cap="none" spc="0" normalizeH="0" baseline="0" noProof="0" dirty="0">
                          <a:ln>
                            <a:noFill/>
                          </a:ln>
                          <a:solidFill>
                            <a:prstClr val="black"/>
                          </a:solidFill>
                          <a:effectLst/>
                          <a:uLnTx/>
                          <a:uFillTx/>
                          <a:latin typeface="+mn-lt"/>
                          <a:ea typeface="+mn-ea"/>
                          <a:cs typeface="+mn-cs"/>
                        </a:rPr>
                        <a:t>1</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81765200"/>
                  </a:ext>
                </a:extLst>
              </a:tr>
              <a:tr h="387444">
                <a:tc>
                  <a:txBody>
                    <a:bodyPr/>
                    <a:lstStyle/>
                    <a:p>
                      <a:pPr marL="36195" marR="36195" lvl="0" indent="0" algn="l" defTabSz="914400" rtl="0" eaLnBrk="1" fontAlgn="auto" latinLnBrk="0" hangingPunct="1">
                        <a:lnSpc>
                          <a:spcPct val="150000"/>
                        </a:lnSpc>
                        <a:spcBef>
                          <a:spcPts val="0"/>
                        </a:spcBef>
                        <a:spcAft>
                          <a:spcPts val="0"/>
                        </a:spcAft>
                        <a:buClrTx/>
                        <a:buSzTx/>
                        <a:buFontTx/>
                        <a:buNone/>
                        <a:tabLst>
                          <a:tab pos="5270500" algn="l"/>
                        </a:tabLst>
                        <a:defRPr/>
                      </a:pPr>
                      <a:r>
                        <a:rPr lang="tr-TR" sz="1400" b="1" dirty="0">
                          <a:solidFill>
                            <a:srgbClr val="FF0000"/>
                          </a:solidFill>
                          <a:effectLst/>
                        </a:rPr>
                        <a:t>SCI, SCI-E, SSCI veya AHCI </a:t>
                      </a:r>
                      <a:r>
                        <a:rPr lang="tr-TR" sz="1400" dirty="0">
                          <a:effectLst/>
                        </a:rPr>
                        <a:t>kapsamındaki dergilerde </a:t>
                      </a:r>
                      <a:r>
                        <a:rPr lang="tr-TR" sz="1400" dirty="0">
                          <a:solidFill>
                            <a:srgbClr val="3333FF"/>
                          </a:solidFill>
                          <a:effectLst/>
                        </a:rPr>
                        <a:t>(Q1 olarak taranan dergide</a:t>
                      </a:r>
                      <a:r>
                        <a:rPr lang="tr-TR" sz="1400" dirty="0">
                          <a:effectLst/>
                        </a:rPr>
                        <a:t>)</a:t>
                      </a:r>
                      <a:r>
                        <a:rPr lang="tr-TR" sz="1400" dirty="0">
                          <a:effectLst/>
                          <a:latin typeface="+mn-lt"/>
                          <a:ea typeface="Calibri" panose="020F0502020204030204" pitchFamily="34" charset="0"/>
                          <a:cs typeface="Times New Roman" panose="02020603050405020304" pitchFamily="18" charset="0"/>
                        </a:rPr>
                        <a:t> </a:t>
                      </a:r>
                      <a:r>
                        <a:rPr lang="tr-TR" sz="1400" u="sng" dirty="0">
                          <a:effectLst/>
                          <a:latin typeface="+mn-lt"/>
                          <a:ea typeface="Calibri" panose="020F0502020204030204" pitchFamily="34" charset="0"/>
                          <a:cs typeface="Times New Roman" panose="02020603050405020304" pitchFamily="18" charset="0"/>
                        </a:rPr>
                        <a:t>öğretim elemanı </a:t>
                      </a:r>
                      <a:r>
                        <a:rPr lang="tr-TR" sz="1400" dirty="0">
                          <a:effectLst/>
                          <a:latin typeface="+mn-lt"/>
                          <a:ea typeface="Calibri" panose="020F0502020204030204" pitchFamily="34" charset="0"/>
                          <a:cs typeface="Times New Roman" panose="02020603050405020304" pitchFamily="18" charset="0"/>
                        </a:rPr>
                        <a:t>başına düşen yayın sayısı</a:t>
                      </a:r>
                    </a:p>
                  </a:txBody>
                  <a:tcPr marL="68580" marR="68580" marT="0" marB="0" anchor="ctr"/>
                </a:tc>
                <a:tc>
                  <a:txBody>
                    <a:bodyPr/>
                    <a:lstStyle/>
                    <a:p>
                      <a:pPr algn="ctr">
                        <a:lnSpc>
                          <a:spcPct val="150000"/>
                        </a:lnSpc>
                        <a:spcAft>
                          <a:spcPts val="0"/>
                        </a:spcAft>
                      </a:pPr>
                      <a:r>
                        <a:rPr lang="tr-TR" sz="1100" dirty="0">
                          <a:effectLst/>
                        </a:rPr>
                        <a:t> </a:t>
                      </a:r>
                      <a:r>
                        <a:rPr kumimoji="0" lang="tr-TR" sz="1800" b="0" i="0" u="none" strike="noStrike" kern="1200" cap="none" spc="0" normalizeH="0" baseline="0" dirty="0">
                          <a:ln>
                            <a:noFill/>
                          </a:ln>
                          <a:solidFill>
                            <a:prstClr val="black"/>
                          </a:solidFill>
                          <a:effectLst/>
                          <a:uLnTx/>
                          <a:uFillTx/>
                          <a:latin typeface="+mn-lt"/>
                          <a:ea typeface="+mn-ea"/>
                          <a:cs typeface="+mn-cs"/>
                        </a:rPr>
                        <a:t>0,125</a:t>
                      </a:r>
                    </a:p>
                  </a:txBody>
                  <a:tcPr marL="68580" marR="68580" marT="0" marB="0" anchor="ctr"/>
                </a:tc>
                <a:tc>
                  <a:txBody>
                    <a:bodyPr/>
                    <a:lstStyle/>
                    <a:p>
                      <a:pPr algn="ctr">
                        <a:lnSpc>
                          <a:spcPct val="150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99042241"/>
                  </a:ext>
                </a:extLst>
              </a:tr>
              <a:tr h="387444">
                <a:tc>
                  <a:txBody>
                    <a:bodyPr/>
                    <a:lstStyle/>
                    <a:p>
                      <a:pPr marL="36195" marR="36195" lvl="0" indent="0" algn="l" defTabSz="914400" rtl="0" eaLnBrk="1" fontAlgn="auto" latinLnBrk="0" hangingPunct="1">
                        <a:lnSpc>
                          <a:spcPct val="150000"/>
                        </a:lnSpc>
                        <a:spcBef>
                          <a:spcPts val="0"/>
                        </a:spcBef>
                        <a:spcAft>
                          <a:spcPts val="0"/>
                        </a:spcAft>
                        <a:buClrTx/>
                        <a:buSzTx/>
                        <a:buFontTx/>
                        <a:buNone/>
                        <a:tabLst>
                          <a:tab pos="5270500" algn="l"/>
                        </a:tabLst>
                        <a:defRPr/>
                      </a:pPr>
                      <a:r>
                        <a:rPr lang="tr-TR" sz="1400" b="1" dirty="0">
                          <a:solidFill>
                            <a:srgbClr val="FF0000"/>
                          </a:solidFill>
                          <a:effectLst/>
                        </a:rPr>
                        <a:t>SCI, SCI-E, SSCI veya AHCI </a:t>
                      </a:r>
                      <a:r>
                        <a:rPr lang="tr-TR" sz="1400" dirty="0">
                          <a:effectLst/>
                        </a:rPr>
                        <a:t>kapsamındaki dergilerde </a:t>
                      </a:r>
                      <a:r>
                        <a:rPr lang="tr-TR" sz="1400" dirty="0">
                          <a:solidFill>
                            <a:srgbClr val="3333FF"/>
                          </a:solidFill>
                          <a:effectLst/>
                        </a:rPr>
                        <a:t>(Q2 olarak taranan dergide</a:t>
                      </a:r>
                      <a:r>
                        <a:rPr lang="tr-TR" sz="1400" dirty="0">
                          <a:effectLst/>
                        </a:rPr>
                        <a:t>)</a:t>
                      </a:r>
                      <a:r>
                        <a:rPr lang="tr-TR" sz="1400" dirty="0">
                          <a:effectLst/>
                          <a:latin typeface="+mn-lt"/>
                          <a:ea typeface="Calibri" panose="020F0502020204030204" pitchFamily="34" charset="0"/>
                          <a:cs typeface="Times New Roman" panose="02020603050405020304" pitchFamily="18" charset="0"/>
                        </a:rPr>
                        <a:t> </a:t>
                      </a:r>
                      <a:r>
                        <a:rPr lang="tr-TR" sz="1400" u="sng" dirty="0">
                          <a:effectLst/>
                          <a:latin typeface="+mn-lt"/>
                          <a:ea typeface="Calibri" panose="020F0502020204030204" pitchFamily="34" charset="0"/>
                          <a:cs typeface="Times New Roman" panose="02020603050405020304" pitchFamily="18" charset="0"/>
                        </a:rPr>
                        <a:t>öğretim üyesi </a:t>
                      </a:r>
                      <a:r>
                        <a:rPr lang="tr-TR" sz="1400" dirty="0">
                          <a:effectLst/>
                          <a:latin typeface="+mn-lt"/>
                          <a:ea typeface="Calibri" panose="020F0502020204030204" pitchFamily="34" charset="0"/>
                          <a:cs typeface="Times New Roman" panose="02020603050405020304" pitchFamily="18" charset="0"/>
                        </a:rPr>
                        <a:t>başına düşen yayın sayısı</a:t>
                      </a:r>
                    </a:p>
                  </a:txBody>
                  <a:tcPr marL="68580" marR="68580" marT="0" marB="0" anchor="ctr"/>
                </a:tc>
                <a:tc>
                  <a:txBody>
                    <a:bodyPr/>
                    <a:lstStyle/>
                    <a:p>
                      <a:pPr algn="ctr">
                        <a:lnSpc>
                          <a:spcPct val="150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tr-TR" sz="1100" dirty="0">
                          <a:effectLst/>
                        </a:rPr>
                        <a:t> </a:t>
                      </a:r>
                      <a:r>
                        <a:rPr kumimoji="0" lang="tr-TR" sz="1800" b="0" i="0" u="none" strike="noStrike" kern="1200" cap="none" spc="0" normalizeH="0" baseline="0" noProof="0" dirty="0">
                          <a:ln>
                            <a:noFill/>
                          </a:ln>
                          <a:solidFill>
                            <a:prstClr val="black"/>
                          </a:solidFill>
                          <a:effectLst/>
                          <a:uLnTx/>
                          <a:uFillTx/>
                          <a:latin typeface="+mn-lt"/>
                          <a:ea typeface="+mn-ea"/>
                          <a:cs typeface="+mn-cs"/>
                        </a:rPr>
                        <a:t>1</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11306817"/>
                  </a:ext>
                </a:extLst>
              </a:tr>
              <a:tr h="387444">
                <a:tc>
                  <a:txBody>
                    <a:bodyPr/>
                    <a:lstStyle/>
                    <a:p>
                      <a:pPr marL="36195" marR="36195" lvl="0" indent="0" algn="l" defTabSz="914400" rtl="0" eaLnBrk="1" fontAlgn="auto" latinLnBrk="0" hangingPunct="1">
                        <a:lnSpc>
                          <a:spcPct val="150000"/>
                        </a:lnSpc>
                        <a:spcBef>
                          <a:spcPts val="0"/>
                        </a:spcBef>
                        <a:spcAft>
                          <a:spcPts val="0"/>
                        </a:spcAft>
                        <a:buClrTx/>
                        <a:buSzTx/>
                        <a:buFontTx/>
                        <a:buNone/>
                        <a:tabLst>
                          <a:tab pos="5270500" algn="l"/>
                        </a:tabLst>
                        <a:defRPr/>
                      </a:pPr>
                      <a:r>
                        <a:rPr lang="tr-TR" sz="1400" b="1" dirty="0">
                          <a:solidFill>
                            <a:srgbClr val="FF0000"/>
                          </a:solidFill>
                          <a:effectLst/>
                        </a:rPr>
                        <a:t>SCI, SCI-E, SSCI veya AHCI </a:t>
                      </a:r>
                      <a:r>
                        <a:rPr lang="tr-TR" sz="1400" dirty="0">
                          <a:effectLst/>
                        </a:rPr>
                        <a:t>kapsamındaki dergilerde (</a:t>
                      </a:r>
                      <a:r>
                        <a:rPr lang="tr-TR" sz="1400" dirty="0">
                          <a:solidFill>
                            <a:srgbClr val="3333FF"/>
                          </a:solidFill>
                          <a:effectLst/>
                        </a:rPr>
                        <a:t>Q2 olarak taranan dergide</a:t>
                      </a:r>
                      <a:r>
                        <a:rPr lang="tr-TR" sz="1400" dirty="0">
                          <a:effectLst/>
                        </a:rPr>
                        <a:t>)</a:t>
                      </a:r>
                      <a:r>
                        <a:rPr lang="tr-TR" sz="1400" dirty="0">
                          <a:effectLst/>
                          <a:latin typeface="+mn-lt"/>
                          <a:ea typeface="Calibri" panose="020F0502020204030204" pitchFamily="34" charset="0"/>
                          <a:cs typeface="Times New Roman" panose="02020603050405020304" pitchFamily="18" charset="0"/>
                        </a:rPr>
                        <a:t> </a:t>
                      </a:r>
                      <a:r>
                        <a:rPr lang="tr-TR" sz="1400" u="sng" dirty="0">
                          <a:effectLst/>
                          <a:latin typeface="+mn-lt"/>
                          <a:ea typeface="Calibri" panose="020F0502020204030204" pitchFamily="34" charset="0"/>
                          <a:cs typeface="Times New Roman" panose="02020603050405020304" pitchFamily="18" charset="0"/>
                        </a:rPr>
                        <a:t>öğretim elemanı </a:t>
                      </a:r>
                      <a:r>
                        <a:rPr lang="tr-TR" sz="1400" dirty="0">
                          <a:effectLst/>
                          <a:latin typeface="+mn-lt"/>
                          <a:ea typeface="Calibri" panose="020F0502020204030204" pitchFamily="34" charset="0"/>
                          <a:cs typeface="Times New Roman" panose="02020603050405020304" pitchFamily="18" charset="0"/>
                        </a:rPr>
                        <a:t>başına düşen yayın sayısı</a:t>
                      </a:r>
                    </a:p>
                  </a:txBody>
                  <a:tcPr marL="68580" marR="68580" marT="0" marB="0" anchor="ctr"/>
                </a:tc>
                <a:tc>
                  <a:txBody>
                    <a:bodyPr/>
                    <a:lstStyle/>
                    <a:p>
                      <a:pPr algn="ctr">
                        <a:lnSpc>
                          <a:spcPct val="150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tr-TR" sz="1100" dirty="0">
                          <a:effectLst/>
                        </a:rPr>
                        <a:t> </a:t>
                      </a:r>
                      <a:r>
                        <a:rPr kumimoji="0" lang="tr-TR" sz="1800" b="0" i="0" u="none" strike="noStrike" kern="1200" cap="none" spc="0" normalizeH="0" baseline="0" noProof="0" dirty="0">
                          <a:ln>
                            <a:noFill/>
                          </a:ln>
                          <a:solidFill>
                            <a:prstClr val="black"/>
                          </a:solidFill>
                          <a:effectLst/>
                          <a:uLnTx/>
                          <a:uFillTx/>
                          <a:latin typeface="+mn-lt"/>
                          <a:ea typeface="+mn-ea"/>
                          <a:cs typeface="+mn-cs"/>
                        </a:rPr>
                        <a:t>0,125</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79219863"/>
                  </a:ext>
                </a:extLst>
              </a:tr>
              <a:tr h="453353">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tr-TR" sz="1400" b="1" dirty="0">
                          <a:solidFill>
                            <a:srgbClr val="FF0000"/>
                          </a:solidFill>
                          <a:effectLst/>
                        </a:rPr>
                        <a:t>SCI, SCI-E, SSCI veya AHCI </a:t>
                      </a:r>
                      <a:r>
                        <a:rPr lang="tr-TR" sz="1400" dirty="0">
                          <a:effectLst/>
                        </a:rPr>
                        <a:t>kapsamındaki dergilerde </a:t>
                      </a:r>
                      <a:r>
                        <a:rPr lang="tr-TR" sz="1400" dirty="0">
                          <a:solidFill>
                            <a:srgbClr val="3333FF"/>
                          </a:solidFill>
                          <a:effectLst/>
                        </a:rPr>
                        <a:t>(Q3  olarak taranan dergide</a:t>
                      </a:r>
                      <a:r>
                        <a:rPr lang="tr-TR" sz="1400" dirty="0">
                          <a:effectLst/>
                        </a:rPr>
                        <a:t>)</a:t>
                      </a:r>
                      <a:r>
                        <a:rPr lang="tr-TR" sz="1400" dirty="0">
                          <a:effectLst/>
                          <a:latin typeface="+mn-lt"/>
                          <a:ea typeface="Calibri" panose="020F0502020204030204" pitchFamily="34" charset="0"/>
                          <a:cs typeface="Times New Roman" panose="02020603050405020304" pitchFamily="18" charset="0"/>
                        </a:rPr>
                        <a:t> </a:t>
                      </a:r>
                      <a:r>
                        <a:rPr lang="tr-TR" sz="1400" u="sng" dirty="0">
                          <a:effectLst/>
                          <a:latin typeface="+mn-lt"/>
                          <a:ea typeface="Calibri" panose="020F0502020204030204" pitchFamily="34" charset="0"/>
                          <a:cs typeface="Times New Roman" panose="02020603050405020304" pitchFamily="18" charset="0"/>
                        </a:rPr>
                        <a:t>öğretim üyesi </a:t>
                      </a:r>
                      <a:r>
                        <a:rPr lang="tr-TR" sz="1400" dirty="0">
                          <a:effectLst/>
                          <a:latin typeface="+mn-lt"/>
                          <a:ea typeface="Calibri" panose="020F0502020204030204" pitchFamily="34" charset="0"/>
                          <a:cs typeface="Times New Roman" panose="02020603050405020304" pitchFamily="18" charset="0"/>
                        </a:rPr>
                        <a:t>başına düşen yayın sayısı</a:t>
                      </a:r>
                    </a:p>
                  </a:txBody>
                  <a:tcPr marL="68580" marR="68580" marT="0" marB="0" anchor="ctr"/>
                </a:tc>
                <a:tc>
                  <a:txBody>
                    <a:bodyPr/>
                    <a:lstStyle/>
                    <a:p>
                      <a:pPr algn="ctr">
                        <a:lnSpc>
                          <a:spcPct val="150000"/>
                        </a:lnSpc>
                        <a:spcAft>
                          <a:spcPts val="0"/>
                        </a:spcAft>
                      </a:pPr>
                      <a:r>
                        <a:rPr kumimoji="0" lang="tr-TR" sz="1800" b="0" i="0" u="none" strike="noStrike" kern="1200" cap="none" spc="0" normalizeH="0" baseline="0" dirty="0">
                          <a:ln>
                            <a:noFill/>
                          </a:ln>
                          <a:solidFill>
                            <a:prstClr val="black"/>
                          </a:solidFill>
                          <a:effectLst/>
                          <a:uLnTx/>
                          <a:uFillTx/>
                          <a:latin typeface="+mn-lt"/>
                          <a:ea typeface="+mn-ea"/>
                          <a:cs typeface="+mn-cs"/>
                        </a:rPr>
                        <a:t> 1</a:t>
                      </a:r>
                    </a:p>
                  </a:txBody>
                  <a:tcPr marL="68580" marR="68580" marT="0" marB="0" anchor="ctr"/>
                </a:tc>
                <a:tc>
                  <a:txBody>
                    <a:bodyPr/>
                    <a:lstStyle/>
                    <a:p>
                      <a:pPr algn="ctr">
                        <a:lnSpc>
                          <a:spcPct val="150000"/>
                        </a:lnSpc>
                        <a:spcAft>
                          <a:spcPts val="0"/>
                        </a:spcAft>
                      </a:pPr>
                      <a:r>
                        <a:rPr kumimoji="0" lang="tr-TR" sz="1800" b="0" i="0" u="none" strike="noStrike" kern="1200" cap="none" spc="0" normalizeH="0" baseline="0" dirty="0">
                          <a:ln>
                            <a:noFill/>
                          </a:ln>
                          <a:solidFill>
                            <a:prstClr val="black"/>
                          </a:solidFill>
                          <a:effectLst/>
                          <a:uLnTx/>
                          <a:uFillTx/>
                          <a:latin typeface="+mn-lt"/>
                          <a:ea typeface="+mn-ea"/>
                          <a:cs typeface="+mn-cs"/>
                        </a:rPr>
                        <a:t> 2</a:t>
                      </a:r>
                    </a:p>
                  </a:txBody>
                  <a:tcPr marL="68580" marR="68580" marT="0" marB="0" anchor="ctr"/>
                </a:tc>
                <a:extLst>
                  <a:ext uri="{0D108BD9-81ED-4DB2-BD59-A6C34878D82A}">
                    <a16:rowId xmlns:a16="http://schemas.microsoft.com/office/drawing/2014/main" val="185360805"/>
                  </a:ext>
                </a:extLst>
              </a:tr>
              <a:tr h="204284">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tr-TR" sz="1400" b="1" dirty="0">
                          <a:solidFill>
                            <a:srgbClr val="FF0000"/>
                          </a:solidFill>
                          <a:effectLst/>
                        </a:rPr>
                        <a:t>SCI, SCI-E, SSCI veya AHCI </a:t>
                      </a:r>
                      <a:r>
                        <a:rPr lang="tr-TR" sz="1400" dirty="0">
                          <a:effectLst/>
                        </a:rPr>
                        <a:t>kapsamındaki dergilerde (</a:t>
                      </a:r>
                      <a:r>
                        <a:rPr lang="tr-TR" sz="1400" dirty="0">
                          <a:solidFill>
                            <a:srgbClr val="3333FF"/>
                          </a:solidFill>
                          <a:effectLst/>
                        </a:rPr>
                        <a:t>Q3  olarak taranan dergide</a:t>
                      </a:r>
                      <a:r>
                        <a:rPr lang="tr-TR" sz="1400" dirty="0">
                          <a:effectLst/>
                        </a:rPr>
                        <a:t>)</a:t>
                      </a:r>
                      <a:r>
                        <a:rPr lang="tr-TR" sz="1400" dirty="0">
                          <a:effectLst/>
                          <a:latin typeface="+mn-lt"/>
                          <a:ea typeface="Calibri" panose="020F0502020204030204" pitchFamily="34" charset="0"/>
                          <a:cs typeface="Times New Roman" panose="02020603050405020304" pitchFamily="18" charset="0"/>
                        </a:rPr>
                        <a:t> </a:t>
                      </a:r>
                      <a:r>
                        <a:rPr lang="tr-TR" sz="1400" u="sng" dirty="0">
                          <a:effectLst/>
                          <a:latin typeface="+mn-lt"/>
                          <a:ea typeface="Calibri" panose="020F0502020204030204" pitchFamily="34" charset="0"/>
                          <a:cs typeface="Times New Roman" panose="02020603050405020304" pitchFamily="18" charset="0"/>
                        </a:rPr>
                        <a:t>öğretim elemanı </a:t>
                      </a:r>
                      <a:r>
                        <a:rPr lang="tr-TR" sz="1400" dirty="0">
                          <a:effectLst/>
                          <a:latin typeface="+mn-lt"/>
                          <a:ea typeface="Calibri" panose="020F0502020204030204" pitchFamily="34" charset="0"/>
                          <a:cs typeface="Times New Roman" panose="02020603050405020304" pitchFamily="18" charset="0"/>
                        </a:rPr>
                        <a:t>başına düşen yayın sayısı</a:t>
                      </a:r>
                    </a:p>
                  </a:txBody>
                  <a:tcPr marL="68580" marR="68580" marT="0" marB="0" anchor="ctr"/>
                </a:tc>
                <a:tc>
                  <a:txBody>
                    <a:bodyPr/>
                    <a:lstStyle/>
                    <a:p>
                      <a:pPr algn="ctr">
                        <a:lnSpc>
                          <a:spcPct val="150000"/>
                        </a:lnSpc>
                        <a:spcAft>
                          <a:spcPts val="0"/>
                        </a:spcAft>
                      </a:pPr>
                      <a:r>
                        <a:rPr lang="tr-TR" sz="1100" dirty="0">
                          <a:effectLst/>
                        </a:rPr>
                        <a:t> </a:t>
                      </a:r>
                      <a:r>
                        <a:rPr kumimoji="0" lang="tr-TR" sz="1800" b="0" i="0" u="none" strike="noStrike" kern="1200" cap="none" spc="0" normalizeH="0" baseline="0" noProof="0" dirty="0">
                          <a:ln>
                            <a:noFill/>
                          </a:ln>
                          <a:solidFill>
                            <a:prstClr val="black"/>
                          </a:solidFill>
                          <a:effectLst/>
                          <a:uLnTx/>
                          <a:uFillTx/>
                          <a:latin typeface="+mn-lt"/>
                          <a:ea typeface="+mn-ea"/>
                          <a:cs typeface="+mn-cs"/>
                        </a:rPr>
                        <a:t>0,125</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tr-TR" sz="1100" dirty="0">
                          <a:effectLst/>
                        </a:rPr>
                        <a:t> </a:t>
                      </a:r>
                      <a:r>
                        <a:rPr kumimoji="0" lang="tr-TR" sz="1800" b="0" i="0" u="none" strike="noStrike" kern="1200" cap="none" spc="0" normalizeH="0" baseline="0" noProof="0" dirty="0">
                          <a:ln>
                            <a:noFill/>
                          </a:ln>
                          <a:solidFill>
                            <a:prstClr val="black"/>
                          </a:solidFill>
                          <a:effectLst/>
                          <a:uLnTx/>
                          <a:uFillTx/>
                          <a:latin typeface="+mn-lt"/>
                          <a:ea typeface="+mn-ea"/>
                          <a:cs typeface="+mn-cs"/>
                        </a:rPr>
                        <a:t>0,250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30286879"/>
                  </a:ext>
                </a:extLst>
              </a:tr>
              <a:tr h="387444">
                <a:tc>
                  <a:txBody>
                    <a:bodyPr/>
                    <a:lstStyle/>
                    <a:p>
                      <a:pPr marL="36195" marR="36195" lvl="0" indent="0" algn="l" defTabSz="914400" rtl="0" eaLnBrk="1" fontAlgn="auto" latinLnBrk="0" hangingPunct="1">
                        <a:lnSpc>
                          <a:spcPct val="150000"/>
                        </a:lnSpc>
                        <a:spcBef>
                          <a:spcPts val="0"/>
                        </a:spcBef>
                        <a:spcAft>
                          <a:spcPts val="0"/>
                        </a:spcAft>
                        <a:buClrTx/>
                        <a:buSzTx/>
                        <a:buFontTx/>
                        <a:buNone/>
                        <a:tabLst>
                          <a:tab pos="5450840" algn="l"/>
                        </a:tabLst>
                        <a:defRPr/>
                      </a:pPr>
                      <a:r>
                        <a:rPr lang="tr-TR" sz="1400" b="1" dirty="0">
                          <a:solidFill>
                            <a:srgbClr val="FF0000"/>
                          </a:solidFill>
                          <a:effectLst/>
                        </a:rPr>
                        <a:t>ESCI, SCI-E, SSCI veya AHCI </a:t>
                      </a:r>
                      <a:r>
                        <a:rPr lang="tr-TR" sz="1400" dirty="0">
                          <a:effectLst/>
                        </a:rPr>
                        <a:t>kapsamındaki dergilerde (</a:t>
                      </a:r>
                      <a:r>
                        <a:rPr lang="tr-TR" sz="1400" dirty="0">
                          <a:solidFill>
                            <a:srgbClr val="3333FF"/>
                          </a:solidFill>
                          <a:effectLst/>
                        </a:rPr>
                        <a:t>Q4* olarak taranan dergide</a:t>
                      </a:r>
                      <a:r>
                        <a:rPr lang="tr-TR" sz="1400" dirty="0">
                          <a:effectLst/>
                        </a:rPr>
                        <a:t>)</a:t>
                      </a:r>
                      <a:r>
                        <a:rPr lang="tr-TR" sz="1400" dirty="0">
                          <a:effectLst/>
                          <a:latin typeface="+mn-lt"/>
                          <a:ea typeface="Calibri" panose="020F0502020204030204" pitchFamily="34" charset="0"/>
                          <a:cs typeface="Times New Roman" panose="02020603050405020304" pitchFamily="18" charset="0"/>
                        </a:rPr>
                        <a:t> </a:t>
                      </a:r>
                      <a:r>
                        <a:rPr lang="tr-TR" sz="1400" u="sng" dirty="0">
                          <a:effectLst/>
                          <a:latin typeface="+mn-lt"/>
                          <a:ea typeface="Calibri" panose="020F0502020204030204" pitchFamily="34" charset="0"/>
                          <a:cs typeface="Times New Roman" panose="02020603050405020304" pitchFamily="18" charset="0"/>
                        </a:rPr>
                        <a:t>öğretim üyesi </a:t>
                      </a:r>
                      <a:r>
                        <a:rPr lang="tr-TR" sz="1400" dirty="0">
                          <a:effectLst/>
                          <a:latin typeface="+mn-lt"/>
                          <a:ea typeface="Calibri" panose="020F0502020204030204" pitchFamily="34" charset="0"/>
                          <a:cs typeface="Times New Roman" panose="02020603050405020304" pitchFamily="18" charset="0"/>
                        </a:rPr>
                        <a:t>başına düşen yayın sayısı</a:t>
                      </a:r>
                    </a:p>
                  </a:txBody>
                  <a:tcPr marL="68580" marR="68580" marT="0" marB="0" anchor="ctr"/>
                </a:tc>
                <a:tc>
                  <a:txBody>
                    <a:bodyPr/>
                    <a:lstStyle/>
                    <a:p>
                      <a:pPr algn="l">
                        <a:lnSpc>
                          <a:spcPct val="150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50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55791476"/>
                  </a:ext>
                </a:extLst>
              </a:tr>
              <a:tr h="432423">
                <a:tc>
                  <a:txBody>
                    <a:bodyPr/>
                    <a:lstStyle/>
                    <a:p>
                      <a:pPr marL="36195" marR="36195" lvl="0" indent="0" algn="l" defTabSz="914400" rtl="0" eaLnBrk="1" fontAlgn="auto" latinLnBrk="0" hangingPunct="1">
                        <a:lnSpc>
                          <a:spcPct val="150000"/>
                        </a:lnSpc>
                        <a:spcBef>
                          <a:spcPts val="0"/>
                        </a:spcBef>
                        <a:spcAft>
                          <a:spcPts val="0"/>
                        </a:spcAft>
                        <a:buClrTx/>
                        <a:buSzTx/>
                        <a:buFontTx/>
                        <a:buNone/>
                        <a:tabLst/>
                        <a:defRPr/>
                      </a:pPr>
                      <a:r>
                        <a:rPr lang="tr-TR" sz="1400" b="1" dirty="0">
                          <a:solidFill>
                            <a:srgbClr val="FF0000"/>
                          </a:solidFill>
                          <a:effectLst/>
                        </a:rPr>
                        <a:t>ESCI, SCI-E, SSCI veya AHCI </a:t>
                      </a:r>
                      <a:r>
                        <a:rPr lang="tr-TR" sz="1400" dirty="0">
                          <a:effectLst/>
                        </a:rPr>
                        <a:t>kapsamındaki dergilerde (</a:t>
                      </a:r>
                      <a:r>
                        <a:rPr lang="tr-TR" sz="1400" dirty="0">
                          <a:solidFill>
                            <a:srgbClr val="3333FF"/>
                          </a:solidFill>
                          <a:effectLst/>
                        </a:rPr>
                        <a:t>Q4* olarak taranan dergide</a:t>
                      </a:r>
                      <a:r>
                        <a:rPr lang="tr-TR" sz="1400" dirty="0">
                          <a:effectLst/>
                        </a:rPr>
                        <a:t>)</a:t>
                      </a:r>
                      <a:r>
                        <a:rPr lang="tr-TR" sz="1400" dirty="0">
                          <a:effectLst/>
                          <a:latin typeface="+mn-lt"/>
                          <a:ea typeface="Calibri" panose="020F0502020204030204" pitchFamily="34" charset="0"/>
                          <a:cs typeface="Times New Roman" panose="02020603050405020304" pitchFamily="18" charset="0"/>
                        </a:rPr>
                        <a:t> </a:t>
                      </a:r>
                      <a:r>
                        <a:rPr lang="tr-TR" sz="1400" u="sng" dirty="0">
                          <a:effectLst/>
                          <a:latin typeface="+mn-lt"/>
                          <a:ea typeface="Calibri" panose="020F0502020204030204" pitchFamily="34" charset="0"/>
                          <a:cs typeface="Times New Roman" panose="02020603050405020304" pitchFamily="18" charset="0"/>
                        </a:rPr>
                        <a:t>öğretim elemanı </a:t>
                      </a:r>
                      <a:r>
                        <a:rPr lang="tr-TR" sz="1400" dirty="0">
                          <a:effectLst/>
                          <a:latin typeface="+mn-lt"/>
                          <a:ea typeface="Calibri" panose="020F0502020204030204" pitchFamily="34" charset="0"/>
                          <a:cs typeface="Times New Roman" panose="02020603050405020304" pitchFamily="18" charset="0"/>
                        </a:rPr>
                        <a:t>başına düşen yayın sayısı</a:t>
                      </a:r>
                    </a:p>
                  </a:txBody>
                  <a:tcPr marL="68580" marR="68580" marT="0" marB="0" anchor="ctr"/>
                </a:tc>
                <a:tc>
                  <a:txBody>
                    <a:bodyPr/>
                    <a:lstStyle/>
                    <a:p>
                      <a:pPr algn="l">
                        <a:lnSpc>
                          <a:spcPct val="150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50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44825469"/>
                  </a:ext>
                </a:extLst>
              </a:tr>
            </a:tbl>
          </a:graphicData>
        </a:graphic>
      </p:graphicFrame>
    </p:spTree>
    <p:extLst>
      <p:ext uri="{BB962C8B-B14F-4D97-AF65-F5344CB8AC3E}">
        <p14:creationId xmlns:p14="http://schemas.microsoft.com/office/powerpoint/2010/main" val="3907633099"/>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258418" y="820987"/>
            <a:ext cx="10446528" cy="600893"/>
          </a:xfrm>
        </p:spPr>
        <p:txBody>
          <a:bodyPr>
            <a:noAutofit/>
          </a:bodyPr>
          <a:lstStyle/>
          <a:p>
            <a:pPr algn="ctr"/>
            <a:r>
              <a:rPr lang="tr-TR" sz="2400" b="1" dirty="0">
                <a:solidFill>
                  <a:srgbClr val="FF0000"/>
                </a:solidFill>
              </a:rPr>
              <a:t>Araştırma ve Geliştirme Faaliyetleri : </a:t>
            </a:r>
            <a:r>
              <a:rPr lang="tr-TR" sz="2400" b="1" dirty="0">
                <a:solidFill>
                  <a:srgbClr val="3333FF"/>
                </a:solidFill>
                <a:cs typeface="Calibri" panose="020F0502020204030204" pitchFamily="34" charset="0"/>
              </a:rPr>
              <a:t>Yıllara Göre Kitap Bilgileri</a:t>
            </a:r>
            <a:endParaRPr lang="tr-TR" sz="2400" dirty="0">
              <a:solidFill>
                <a:srgbClr val="3333FF"/>
              </a:solidFill>
            </a:endParaRPr>
          </a:p>
        </p:txBody>
      </p:sp>
      <p:sp>
        <p:nvSpPr>
          <p:cNvPr id="3" name="Veri Yer Tutucusu 2"/>
          <p:cNvSpPr>
            <a:spLocks noGrp="1"/>
          </p:cNvSpPr>
          <p:nvPr>
            <p:ph type="dt" sz="half" idx="10"/>
          </p:nvPr>
        </p:nvSpPr>
        <p:spPr/>
        <p:txBody>
          <a:bodyPr/>
          <a:lstStyle/>
          <a:p>
            <a:fld id="{8E468889-DDDD-45DC-9553-67B10B6C00B2}" type="datetime1">
              <a:rPr lang="tr-TR" smtClean="0"/>
              <a:pPr/>
              <a:t>13.01.2026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54</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3602992752"/>
              </p:ext>
            </p:extLst>
          </p:nvPr>
        </p:nvGraphicFramePr>
        <p:xfrm>
          <a:off x="457201" y="1992512"/>
          <a:ext cx="11374581" cy="3841703"/>
        </p:xfrm>
        <a:graphic>
          <a:graphicData uri="http://schemas.openxmlformats.org/drawingml/2006/table">
            <a:tbl>
              <a:tblPr firstRow="1" firstCol="1" lastRow="1" lastCol="1" bandRow="1" bandCol="1">
                <a:tableStyleId>{5940675A-B579-460E-94D1-54222C63F5DA}</a:tableStyleId>
              </a:tblPr>
              <a:tblGrid>
                <a:gridCol w="9789274">
                  <a:extLst>
                    <a:ext uri="{9D8B030D-6E8A-4147-A177-3AD203B41FA5}">
                      <a16:colId xmlns:a16="http://schemas.microsoft.com/office/drawing/2014/main" val="2411480335"/>
                    </a:ext>
                  </a:extLst>
                </a:gridCol>
                <a:gridCol w="790980">
                  <a:extLst>
                    <a:ext uri="{9D8B030D-6E8A-4147-A177-3AD203B41FA5}">
                      <a16:colId xmlns:a16="http://schemas.microsoft.com/office/drawing/2014/main" val="2740012930"/>
                    </a:ext>
                  </a:extLst>
                </a:gridCol>
                <a:gridCol w="794327">
                  <a:extLst>
                    <a:ext uri="{9D8B030D-6E8A-4147-A177-3AD203B41FA5}">
                      <a16:colId xmlns:a16="http://schemas.microsoft.com/office/drawing/2014/main" val="2939442849"/>
                    </a:ext>
                  </a:extLst>
                </a:gridCol>
              </a:tblGrid>
              <a:tr h="335052">
                <a:tc>
                  <a:txBody>
                    <a:bodyPr/>
                    <a:lstStyle/>
                    <a:p>
                      <a:pPr marL="36000" algn="ctr">
                        <a:lnSpc>
                          <a:spcPct val="100000"/>
                        </a:lnSpc>
                        <a:spcAft>
                          <a:spcPts val="0"/>
                        </a:spcAft>
                      </a:pPr>
                      <a:r>
                        <a:rPr lang="tr-TR" sz="1600" b="1" dirty="0">
                          <a:solidFill>
                            <a:srgbClr val="FF0000"/>
                          </a:solidFill>
                          <a:effectLst/>
                        </a:rPr>
                        <a:t>KİTAPLAR</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600" b="1" dirty="0">
                          <a:solidFill>
                            <a:srgbClr val="FF0000"/>
                          </a:solidFill>
                          <a:effectLst/>
                        </a:rPr>
                        <a:t>2024</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600" b="1" dirty="0">
                          <a:solidFill>
                            <a:srgbClr val="FF0000"/>
                          </a:solidFill>
                          <a:effectLst/>
                        </a:rPr>
                        <a:t>2025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46334026"/>
                  </a:ext>
                </a:extLst>
              </a:tr>
              <a:tr h="283777">
                <a:tc>
                  <a:txBody>
                    <a:bodyPr/>
                    <a:lstStyle/>
                    <a:p>
                      <a:pPr marL="36000" marR="36195">
                        <a:lnSpc>
                          <a:spcPct val="100000"/>
                        </a:lnSpc>
                        <a:spcAft>
                          <a:spcPts val="0"/>
                        </a:spcAft>
                        <a:tabLst>
                          <a:tab pos="5450840" algn="l"/>
                        </a:tabLst>
                      </a:pPr>
                      <a:r>
                        <a:rPr lang="tr-TR" sz="1600" b="1" dirty="0">
                          <a:effectLst/>
                        </a:rPr>
                        <a:t>Tanınmış </a:t>
                      </a:r>
                      <a:r>
                        <a:rPr lang="tr-TR" sz="1600" b="1" dirty="0">
                          <a:solidFill>
                            <a:srgbClr val="FF0000"/>
                          </a:solidFill>
                          <a:effectLst/>
                        </a:rPr>
                        <a:t>uluslararası </a:t>
                      </a:r>
                      <a:r>
                        <a:rPr lang="tr-TR" sz="1600" b="1" dirty="0">
                          <a:effectLst/>
                        </a:rPr>
                        <a:t>yayınevleri tarafından yayınlanmış özgün bilimsel kitap</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6000">
                        <a:lnSpc>
                          <a:spcPct val="100000"/>
                        </a:lnSpc>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nSpc>
                          <a:spcPct val="100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24433216"/>
                  </a:ext>
                </a:extLst>
              </a:tr>
              <a:tr h="251083">
                <a:tc>
                  <a:txBody>
                    <a:bodyPr/>
                    <a:lstStyle/>
                    <a:p>
                      <a:pPr marL="36000" marR="36195">
                        <a:lnSpc>
                          <a:spcPct val="100000"/>
                        </a:lnSpc>
                        <a:spcAft>
                          <a:spcPts val="0"/>
                        </a:spcAft>
                        <a:tabLst>
                          <a:tab pos="5450840" algn="l"/>
                        </a:tabLst>
                      </a:pPr>
                      <a:r>
                        <a:rPr lang="tr-TR" sz="1600" b="1" dirty="0">
                          <a:effectLst/>
                        </a:rPr>
                        <a:t>Tanınmış </a:t>
                      </a:r>
                      <a:r>
                        <a:rPr lang="tr-TR" sz="1600" b="1" dirty="0">
                          <a:solidFill>
                            <a:srgbClr val="FF0000"/>
                          </a:solidFill>
                          <a:effectLst/>
                        </a:rPr>
                        <a:t>uluslararası</a:t>
                      </a:r>
                      <a:r>
                        <a:rPr lang="tr-TR" sz="1600" b="1" dirty="0">
                          <a:effectLst/>
                        </a:rPr>
                        <a:t> yayınevleri tarafından yayınlanmış özgün bilimsel kitap editörlüğü, bölüm yazarlığı </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800" dirty="0">
                          <a:effectLst/>
                        </a:rPr>
                        <a:t> 4</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800" dirty="0">
                          <a:effectLst/>
                        </a:rPr>
                        <a:t> 5</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42291175"/>
                  </a:ext>
                </a:extLst>
              </a:tr>
              <a:tr h="283777">
                <a:tc>
                  <a:txBody>
                    <a:bodyPr/>
                    <a:lstStyle/>
                    <a:p>
                      <a:pPr marL="36000" marR="36195">
                        <a:lnSpc>
                          <a:spcPct val="100000"/>
                        </a:lnSpc>
                        <a:spcAft>
                          <a:spcPts val="0"/>
                        </a:spcAft>
                        <a:tabLst>
                          <a:tab pos="5450840" algn="l"/>
                        </a:tabLst>
                      </a:pPr>
                      <a:r>
                        <a:rPr lang="tr-TR" sz="1600" b="1" dirty="0">
                          <a:effectLst/>
                        </a:rPr>
                        <a:t>Tanınmış </a:t>
                      </a:r>
                      <a:r>
                        <a:rPr lang="tr-TR" sz="1600" b="1" dirty="0">
                          <a:solidFill>
                            <a:srgbClr val="FF0000"/>
                          </a:solidFill>
                          <a:effectLst/>
                        </a:rPr>
                        <a:t>ulusal</a:t>
                      </a:r>
                      <a:r>
                        <a:rPr lang="tr-TR" sz="1600" b="1" dirty="0">
                          <a:effectLst/>
                        </a:rPr>
                        <a:t> yayınevleri tarafından yayınlanmış özgün bilimsel kitap</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8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8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90371004"/>
                  </a:ext>
                </a:extLst>
              </a:tr>
              <a:tr h="251083">
                <a:tc>
                  <a:txBody>
                    <a:bodyPr/>
                    <a:lstStyle/>
                    <a:p>
                      <a:pPr marL="36000" marR="36195">
                        <a:lnSpc>
                          <a:spcPct val="100000"/>
                        </a:lnSpc>
                        <a:spcAft>
                          <a:spcPts val="0"/>
                        </a:spcAft>
                        <a:tabLst>
                          <a:tab pos="5450840" algn="l"/>
                        </a:tabLst>
                      </a:pPr>
                      <a:r>
                        <a:rPr lang="tr-TR" sz="1600" b="1" dirty="0">
                          <a:effectLst/>
                        </a:rPr>
                        <a:t>Tanınmış </a:t>
                      </a:r>
                      <a:r>
                        <a:rPr lang="tr-TR" sz="1600" b="1" dirty="0">
                          <a:solidFill>
                            <a:srgbClr val="FF0000"/>
                          </a:solidFill>
                          <a:effectLst/>
                        </a:rPr>
                        <a:t>ulusal</a:t>
                      </a:r>
                      <a:r>
                        <a:rPr lang="tr-TR" sz="1600" b="1" dirty="0">
                          <a:effectLst/>
                        </a:rPr>
                        <a:t> yayınevleri tarafından yayınlanmış özgün bilimsel kitap editörlüğü, bölüm yazarlığı </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800">
                          <a:effectLst/>
                        </a:rPr>
                        <a:t> </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800" dirty="0">
                          <a:effectLst/>
                        </a:rPr>
                        <a:t> 1</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20741957"/>
                  </a:ext>
                </a:extLst>
              </a:tr>
              <a:tr h="504854">
                <a:tc>
                  <a:txBody>
                    <a:bodyPr/>
                    <a:lstStyle/>
                    <a:p>
                      <a:pPr marL="36000" marR="36195">
                        <a:lnSpc>
                          <a:spcPct val="100000"/>
                        </a:lnSpc>
                        <a:spcAft>
                          <a:spcPts val="0"/>
                        </a:spcAft>
                      </a:pPr>
                      <a:r>
                        <a:rPr lang="tr-TR" sz="1600" b="1" dirty="0">
                          <a:effectLst/>
                        </a:rPr>
                        <a:t>Alanında çeviri kitap editörlüğü, kitap bölümü çevirisi, tam kitap çevirisi (Yabancı dil alanındaki adaylar kendi dil alanlarında çeviri yaparsa, puanın yarısı)</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800">
                          <a:effectLst/>
                        </a:rPr>
                        <a:t> </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8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33582813"/>
                  </a:ext>
                </a:extLst>
              </a:tr>
              <a:tr h="504493">
                <a:tc>
                  <a:txBody>
                    <a:bodyPr/>
                    <a:lstStyle/>
                    <a:p>
                      <a:pPr marL="36000" marR="36195">
                        <a:lnSpc>
                          <a:spcPct val="100000"/>
                        </a:lnSpc>
                        <a:spcAft>
                          <a:spcPts val="0"/>
                        </a:spcAft>
                        <a:tabLst>
                          <a:tab pos="5450840" algn="l"/>
                        </a:tabLst>
                      </a:pPr>
                      <a:r>
                        <a:rPr lang="tr-TR" sz="1600" b="1" dirty="0">
                          <a:effectLst/>
                        </a:rPr>
                        <a:t>Üniversite tarafından hakem incelemesi yaptırıldıktan sonra yayınlanan ders kitabı (Hakemsiz ders kitapları puanlandırmaya tabi tutulmaz)</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8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8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86508771"/>
                  </a:ext>
                </a:extLst>
              </a:tr>
              <a:tr h="504493">
                <a:tc>
                  <a:txBody>
                    <a:bodyPr/>
                    <a:lstStyle/>
                    <a:p>
                      <a:pPr marL="36000" marR="36195">
                        <a:lnSpc>
                          <a:spcPct val="100000"/>
                        </a:lnSpc>
                        <a:spcAft>
                          <a:spcPts val="0"/>
                        </a:spcAft>
                        <a:tabLst>
                          <a:tab pos="5450840" algn="l"/>
                        </a:tabLst>
                      </a:pPr>
                      <a:r>
                        <a:rPr lang="tr-TR" sz="1600" b="1" dirty="0">
                          <a:solidFill>
                            <a:srgbClr val="FF0000"/>
                          </a:solidFill>
                          <a:effectLst/>
                        </a:rPr>
                        <a:t>Uluslararası</a:t>
                      </a:r>
                      <a:r>
                        <a:rPr lang="tr-TR" sz="1600" b="1" dirty="0">
                          <a:effectLst/>
                        </a:rPr>
                        <a:t> yayınevleri tarafından yayınlanan ansiklopedilerde madde (en fazla dört madde hesaplamada dikkate alınır)</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8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8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12742880"/>
                  </a:ext>
                </a:extLst>
              </a:tr>
              <a:tr h="504493">
                <a:tc>
                  <a:txBody>
                    <a:bodyPr/>
                    <a:lstStyle/>
                    <a:p>
                      <a:pPr marL="36000" marR="36195">
                        <a:lnSpc>
                          <a:spcPct val="100000"/>
                        </a:lnSpc>
                        <a:spcAft>
                          <a:spcPts val="0"/>
                        </a:spcAft>
                        <a:tabLst>
                          <a:tab pos="5450840" algn="l"/>
                        </a:tabLst>
                      </a:pPr>
                      <a:r>
                        <a:rPr lang="tr-TR" sz="1600" b="1" dirty="0">
                          <a:solidFill>
                            <a:srgbClr val="FF0000"/>
                          </a:solidFill>
                          <a:effectLst/>
                        </a:rPr>
                        <a:t>Ulusal</a:t>
                      </a:r>
                      <a:r>
                        <a:rPr lang="tr-TR" sz="1600" b="1" dirty="0">
                          <a:effectLst/>
                        </a:rPr>
                        <a:t> yayınevleri tarafından yayınlanan ansiklopedilerde madde (en fazla dört madde hesaplamada dikkate alınır)</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8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8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61504245"/>
                  </a:ext>
                </a:extLst>
              </a:tr>
              <a:tr h="372124">
                <a:tc>
                  <a:txBody>
                    <a:bodyPr/>
                    <a:lstStyle/>
                    <a:p>
                      <a:pPr marL="36000" algn="r">
                        <a:lnSpc>
                          <a:spcPct val="100000"/>
                        </a:lnSpc>
                        <a:spcAft>
                          <a:spcPts val="0"/>
                        </a:spcAft>
                      </a:pPr>
                      <a:r>
                        <a:rPr lang="tr-TR" sz="1600" b="1" dirty="0">
                          <a:solidFill>
                            <a:srgbClr val="FF0000"/>
                          </a:solidFill>
                          <a:effectLst/>
                        </a:rPr>
                        <a:t>TOPLAM</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800" dirty="0">
                          <a:solidFill>
                            <a:srgbClr val="FF0000"/>
                          </a:solidFill>
                          <a:effectLst/>
                        </a:rPr>
                        <a:t> 4</a:t>
                      </a:r>
                      <a:endParaRPr lang="tr-TR"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800" dirty="0">
                          <a:solidFill>
                            <a:srgbClr val="FF0000"/>
                          </a:solidFill>
                          <a:effectLst/>
                        </a:rPr>
                        <a:t>6</a:t>
                      </a:r>
                      <a:endParaRPr lang="tr-TR"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12013563"/>
                  </a:ext>
                </a:extLst>
              </a:tr>
            </a:tbl>
          </a:graphicData>
        </a:graphic>
      </p:graphicFrame>
    </p:spTree>
    <p:extLst>
      <p:ext uri="{BB962C8B-B14F-4D97-AF65-F5344CB8AC3E}">
        <p14:creationId xmlns:p14="http://schemas.microsoft.com/office/powerpoint/2010/main" val="1341411441"/>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C7CC8BC-E4C0-DE26-FC3A-55B5D1A18F99}"/>
              </a:ext>
            </a:extLst>
          </p:cNvPr>
          <p:cNvSpPr>
            <a:spLocks noGrp="1"/>
          </p:cNvSpPr>
          <p:nvPr>
            <p:ph type="title"/>
          </p:nvPr>
        </p:nvSpPr>
        <p:spPr>
          <a:xfrm>
            <a:off x="369455" y="810763"/>
            <a:ext cx="10381672" cy="583928"/>
          </a:xfrm>
        </p:spPr>
        <p:txBody>
          <a:bodyPr>
            <a:noAutofit/>
          </a:bodyPr>
          <a:lstStyle/>
          <a:p>
            <a:pPr algn="ctr"/>
            <a:r>
              <a:rPr lang="tr-TR" sz="2400" b="1" dirty="0">
                <a:solidFill>
                  <a:srgbClr val="FF0000"/>
                </a:solidFill>
              </a:rPr>
              <a:t>Araştırma ve Geliştirme Faaliyetleri </a:t>
            </a:r>
            <a:r>
              <a:rPr lang="tr-TR" sz="2400" b="1" dirty="0">
                <a:solidFill>
                  <a:srgbClr val="962E2E"/>
                </a:solidFill>
                <a:latin typeface="+mn-lt"/>
              </a:rPr>
              <a:t>: </a:t>
            </a:r>
            <a:r>
              <a:rPr lang="tr-TR" sz="2400" b="1" dirty="0">
                <a:solidFill>
                  <a:srgbClr val="3333FF"/>
                </a:solidFill>
                <a:latin typeface="+mn-lt"/>
                <a:cs typeface="Calibri" panose="020F0502020204030204" pitchFamily="34" charset="0"/>
              </a:rPr>
              <a:t>Yıllara Göre Proje Bilgileri</a:t>
            </a:r>
            <a:endParaRPr lang="tr-TR" sz="2400" b="1" dirty="0">
              <a:solidFill>
                <a:srgbClr val="3333FF"/>
              </a:solidFill>
            </a:endParaRPr>
          </a:p>
        </p:txBody>
      </p:sp>
      <p:sp>
        <p:nvSpPr>
          <p:cNvPr id="4" name="Veri Yer Tutucusu 3"/>
          <p:cNvSpPr>
            <a:spLocks noGrp="1"/>
          </p:cNvSpPr>
          <p:nvPr>
            <p:ph type="dt" sz="half" idx="10"/>
          </p:nvPr>
        </p:nvSpPr>
        <p:spPr/>
        <p:txBody>
          <a:bodyPr/>
          <a:lstStyle/>
          <a:p>
            <a:fld id="{A6E42755-4502-4108-AEFF-F2B1AEC25DB8}" type="datetime1">
              <a:rPr lang="tr-TR" smtClean="0"/>
              <a:pPr/>
              <a:t>13.01.2026</a:t>
            </a:fld>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pPr/>
              <a:t>55</a:t>
            </a:fld>
            <a:endParaRPr lang="tr-TR"/>
          </a:p>
        </p:txBody>
      </p:sp>
      <p:graphicFrame>
        <p:nvGraphicFramePr>
          <p:cNvPr id="3" name="Tablo 2"/>
          <p:cNvGraphicFramePr>
            <a:graphicFrameLocks noGrp="1"/>
          </p:cNvGraphicFramePr>
          <p:nvPr>
            <p:extLst>
              <p:ext uri="{D42A27DB-BD31-4B8C-83A1-F6EECF244321}">
                <p14:modId xmlns:p14="http://schemas.microsoft.com/office/powerpoint/2010/main" val="3046440480"/>
              </p:ext>
            </p:extLst>
          </p:nvPr>
        </p:nvGraphicFramePr>
        <p:xfrm>
          <a:off x="274321" y="1820174"/>
          <a:ext cx="11575933" cy="4212513"/>
        </p:xfrm>
        <a:graphic>
          <a:graphicData uri="http://schemas.openxmlformats.org/drawingml/2006/table">
            <a:tbl>
              <a:tblPr firstRow="1" firstCol="1" lastRow="1" lastCol="1" bandRow="1" bandCol="1">
                <a:tableStyleId>{5940675A-B579-460E-94D1-54222C63F5DA}</a:tableStyleId>
              </a:tblPr>
              <a:tblGrid>
                <a:gridCol w="10187304">
                  <a:extLst>
                    <a:ext uri="{9D8B030D-6E8A-4147-A177-3AD203B41FA5}">
                      <a16:colId xmlns:a16="http://schemas.microsoft.com/office/drawing/2014/main" val="163935098"/>
                    </a:ext>
                  </a:extLst>
                </a:gridCol>
                <a:gridCol w="754689">
                  <a:extLst>
                    <a:ext uri="{9D8B030D-6E8A-4147-A177-3AD203B41FA5}">
                      <a16:colId xmlns:a16="http://schemas.microsoft.com/office/drawing/2014/main" val="1347630180"/>
                    </a:ext>
                  </a:extLst>
                </a:gridCol>
                <a:gridCol w="633940">
                  <a:extLst>
                    <a:ext uri="{9D8B030D-6E8A-4147-A177-3AD203B41FA5}">
                      <a16:colId xmlns:a16="http://schemas.microsoft.com/office/drawing/2014/main" val="3262295761"/>
                    </a:ext>
                  </a:extLst>
                </a:gridCol>
              </a:tblGrid>
              <a:tr h="486425">
                <a:tc>
                  <a:txBody>
                    <a:bodyPr/>
                    <a:lstStyle/>
                    <a:p>
                      <a:pPr algn="ctr">
                        <a:lnSpc>
                          <a:spcPct val="100000"/>
                        </a:lnSpc>
                        <a:spcAft>
                          <a:spcPts val="0"/>
                        </a:spcAft>
                      </a:pPr>
                      <a:r>
                        <a:rPr lang="tr-TR" sz="1600" b="1" dirty="0">
                          <a:solidFill>
                            <a:srgbClr val="FF0000"/>
                          </a:solidFill>
                          <a:effectLst/>
                        </a:rPr>
                        <a:t>ARAŞTIRMA PROJELERİ</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gn="ctr">
                        <a:lnSpc>
                          <a:spcPct val="100000"/>
                        </a:lnSpc>
                        <a:spcAft>
                          <a:spcPts val="0"/>
                        </a:spcAft>
                      </a:pPr>
                      <a:r>
                        <a:rPr lang="tr-TR" sz="1600" b="1" dirty="0">
                          <a:solidFill>
                            <a:srgbClr val="FF0000"/>
                          </a:solidFill>
                          <a:effectLst/>
                        </a:rPr>
                        <a:t>2024</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gn="ctr">
                        <a:lnSpc>
                          <a:spcPct val="100000"/>
                        </a:lnSpc>
                        <a:spcAft>
                          <a:spcPts val="0"/>
                        </a:spcAft>
                      </a:pPr>
                      <a:r>
                        <a:rPr lang="tr-TR" sz="1600" b="1" dirty="0">
                          <a:solidFill>
                            <a:srgbClr val="FF0000"/>
                          </a:solidFill>
                          <a:effectLst/>
                        </a:rPr>
                        <a:t>2025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extLst>
                  <a:ext uri="{0D108BD9-81ED-4DB2-BD59-A6C34878D82A}">
                    <a16:rowId xmlns:a16="http://schemas.microsoft.com/office/drawing/2014/main" val="3965912954"/>
                  </a:ext>
                </a:extLst>
              </a:tr>
              <a:tr h="477497">
                <a:tc>
                  <a:txBody>
                    <a:bodyPr/>
                    <a:lstStyle/>
                    <a:p>
                      <a:pPr>
                        <a:lnSpc>
                          <a:spcPct val="100000"/>
                        </a:lnSpc>
                        <a:spcAft>
                          <a:spcPts val="0"/>
                        </a:spcAft>
                      </a:pPr>
                      <a:r>
                        <a:rPr lang="tr-TR" sz="1600" dirty="0">
                          <a:effectLst/>
                        </a:rPr>
                        <a:t>(1) Başarı ile tamamlanmış AB çerçeve programı bilimsel araştırma proje sayısı (Koordinatör/ alt koordinatör/yürütücü olmak)</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nSpc>
                          <a:spcPct val="100000"/>
                        </a:lnSpc>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nSpc>
                          <a:spcPct val="100000"/>
                        </a:lnSpc>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extLst>
                  <a:ext uri="{0D108BD9-81ED-4DB2-BD59-A6C34878D82A}">
                    <a16:rowId xmlns:a16="http://schemas.microsoft.com/office/drawing/2014/main" val="1898984129"/>
                  </a:ext>
                </a:extLst>
              </a:tr>
              <a:tr h="635772">
                <a:tc>
                  <a:txBody>
                    <a:bodyPr/>
                    <a:lstStyle/>
                    <a:p>
                      <a:pPr>
                        <a:lnSpc>
                          <a:spcPct val="100000"/>
                        </a:lnSpc>
                        <a:spcAft>
                          <a:spcPts val="0"/>
                        </a:spcAft>
                      </a:pPr>
                      <a:r>
                        <a:rPr lang="tr-TR" sz="1600" dirty="0">
                          <a:effectLst/>
                        </a:rPr>
                        <a:t>Başarı ile tamamlanmış 1. Madde dışındaki uluslararası destekli bilimsel araştırma proje (Derleme ve rapor hazırlama çalışmaları hariç) sayısı  (Yürütücü olmak)</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nSpc>
                          <a:spcPct val="100000"/>
                        </a:lnSpc>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nSpc>
                          <a:spcPct val="100000"/>
                        </a:lnSpc>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extLst>
                  <a:ext uri="{0D108BD9-81ED-4DB2-BD59-A6C34878D82A}">
                    <a16:rowId xmlns:a16="http://schemas.microsoft.com/office/drawing/2014/main" val="850835826"/>
                  </a:ext>
                </a:extLst>
              </a:tr>
              <a:tr h="335381">
                <a:tc>
                  <a:txBody>
                    <a:bodyPr/>
                    <a:lstStyle/>
                    <a:p>
                      <a:pPr>
                        <a:lnSpc>
                          <a:spcPct val="100000"/>
                        </a:lnSpc>
                        <a:spcAft>
                          <a:spcPts val="0"/>
                        </a:spcAft>
                      </a:pPr>
                      <a:r>
                        <a:rPr lang="tr-TR" sz="1600" dirty="0">
                          <a:effectLst/>
                        </a:rPr>
                        <a:t>TÜBİTAK Ar-Ge proje (ARDEB, TEYDEB, KAMAG, vb.) sayısı (Yürütücü olmak)</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gn="ctr">
                        <a:lnSpc>
                          <a:spcPct val="100000"/>
                        </a:lnSpc>
                        <a:spcAft>
                          <a:spcPts val="0"/>
                        </a:spcAft>
                      </a:pPr>
                      <a:r>
                        <a:rPr lang="tr-TR" sz="1600" dirty="0">
                          <a:effectLst/>
                        </a:rPr>
                        <a:t> 2</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gn="ctr">
                        <a:lnSpc>
                          <a:spcPct val="100000"/>
                        </a:lnSpc>
                        <a:spcAft>
                          <a:spcPts val="0"/>
                        </a:spcAft>
                      </a:pPr>
                      <a:r>
                        <a:rPr lang="tr-TR" sz="1600" dirty="0">
                          <a:effectLst/>
                        </a:rPr>
                        <a:t> 3</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extLst>
                  <a:ext uri="{0D108BD9-81ED-4DB2-BD59-A6C34878D82A}">
                    <a16:rowId xmlns:a16="http://schemas.microsoft.com/office/drawing/2014/main" val="2310762055"/>
                  </a:ext>
                </a:extLst>
              </a:tr>
              <a:tr h="243107">
                <a:tc>
                  <a:txBody>
                    <a:bodyPr/>
                    <a:lstStyle/>
                    <a:p>
                      <a:pPr>
                        <a:lnSpc>
                          <a:spcPct val="100000"/>
                        </a:lnSpc>
                        <a:spcAft>
                          <a:spcPts val="0"/>
                        </a:spcAft>
                      </a:pPr>
                      <a:r>
                        <a:rPr lang="tr-TR" sz="1600" dirty="0">
                          <a:effectLst/>
                        </a:rPr>
                        <a:t>Diğer TÜBİTAK proje sayısı (Yürütücü olmak)</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gn="ctr">
                        <a:lnSpc>
                          <a:spcPct val="100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gn="ctr">
                        <a:lnSpc>
                          <a:spcPct val="100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extLst>
                  <a:ext uri="{0D108BD9-81ED-4DB2-BD59-A6C34878D82A}">
                    <a16:rowId xmlns:a16="http://schemas.microsoft.com/office/drawing/2014/main" val="3913348474"/>
                  </a:ext>
                </a:extLst>
              </a:tr>
              <a:tr h="426618">
                <a:tc>
                  <a:txBody>
                    <a:bodyPr/>
                    <a:lstStyle/>
                    <a:p>
                      <a:pPr>
                        <a:lnSpc>
                          <a:spcPct val="100000"/>
                        </a:lnSpc>
                        <a:spcAft>
                          <a:spcPts val="0"/>
                        </a:spcAft>
                      </a:pPr>
                      <a:r>
                        <a:rPr lang="tr-TR" sz="1600" dirty="0">
                          <a:effectLst/>
                        </a:rPr>
                        <a:t>Üniversite dışındaki kamu kurumlarıyla yapılan başarıyla tamamlanmış bilimsel araştırma proje sayısı (Yürütücü olmak)</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gn="ctr">
                        <a:lnSpc>
                          <a:spcPct val="100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gn="ctr">
                        <a:lnSpc>
                          <a:spcPct val="100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extLst>
                  <a:ext uri="{0D108BD9-81ED-4DB2-BD59-A6C34878D82A}">
                    <a16:rowId xmlns:a16="http://schemas.microsoft.com/office/drawing/2014/main" val="1154197651"/>
                  </a:ext>
                </a:extLst>
              </a:tr>
              <a:tr h="635772">
                <a:tc>
                  <a:txBody>
                    <a:bodyPr/>
                    <a:lstStyle/>
                    <a:p>
                      <a:pPr>
                        <a:lnSpc>
                          <a:spcPct val="100000"/>
                        </a:lnSpc>
                        <a:spcAft>
                          <a:spcPts val="0"/>
                        </a:spcAft>
                      </a:pPr>
                      <a:r>
                        <a:rPr lang="tr-TR" sz="1600" dirty="0">
                          <a:effectLst/>
                        </a:rPr>
                        <a:t>Başarıyla tamamlanmış Üniversite Bilimsel Araştırma Projeleri (BAP) Koordinatörlüğü destekli araştırma projesi (derleme ve rapor hazırlama çalışmaları hariç) sayısı (Yürütücü olmak)</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gn="ctr">
                        <a:lnSpc>
                          <a:spcPct val="100000"/>
                        </a:lnSpc>
                        <a:spcAft>
                          <a:spcPts val="0"/>
                        </a:spcAft>
                      </a:pPr>
                      <a:r>
                        <a:rPr lang="tr-TR" sz="1600" dirty="0">
                          <a:effectLst/>
                        </a:rPr>
                        <a:t> 1</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gn="ctr">
                        <a:lnSpc>
                          <a:spcPct val="100000"/>
                        </a:lnSpc>
                        <a:spcAft>
                          <a:spcPts val="0"/>
                        </a:spcAft>
                      </a:pPr>
                      <a:r>
                        <a:rPr lang="tr-TR" sz="1600" dirty="0">
                          <a:effectLst/>
                        </a:rPr>
                        <a:t> 1</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extLst>
                  <a:ext uri="{0D108BD9-81ED-4DB2-BD59-A6C34878D82A}">
                    <a16:rowId xmlns:a16="http://schemas.microsoft.com/office/drawing/2014/main" val="3484504468"/>
                  </a:ext>
                </a:extLst>
              </a:tr>
              <a:tr h="635772">
                <a:tc>
                  <a:txBody>
                    <a:bodyPr/>
                    <a:lstStyle/>
                    <a:p>
                      <a:pPr>
                        <a:lnSpc>
                          <a:spcPct val="100000"/>
                        </a:lnSpc>
                        <a:spcAft>
                          <a:spcPts val="0"/>
                        </a:spcAft>
                      </a:pPr>
                      <a:r>
                        <a:rPr lang="tr-TR" sz="1600" dirty="0">
                          <a:effectLst/>
                        </a:rPr>
                        <a:t>Başarıyla tamamlanmış diğer ulusal bilimsel araştırma projesi (TTO ve sanayi kuruluşları ile yapılan Ar-Ge projeleri, vb.) (derleme ve rapor hazırlama çalışmaları hariç) sayısı (Yürütücü olmak)</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gn="ctr">
                        <a:lnSpc>
                          <a:spcPct val="100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gn="ctr">
                        <a:lnSpc>
                          <a:spcPct val="100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extLst>
                  <a:ext uri="{0D108BD9-81ED-4DB2-BD59-A6C34878D82A}">
                    <a16:rowId xmlns:a16="http://schemas.microsoft.com/office/drawing/2014/main" val="3697897285"/>
                  </a:ext>
                </a:extLst>
              </a:tr>
              <a:tr h="307117">
                <a:tc>
                  <a:txBody>
                    <a:bodyPr/>
                    <a:lstStyle/>
                    <a:p>
                      <a:pPr algn="r">
                        <a:lnSpc>
                          <a:spcPct val="100000"/>
                        </a:lnSpc>
                        <a:spcAft>
                          <a:spcPts val="0"/>
                        </a:spcAft>
                      </a:pPr>
                      <a:r>
                        <a:rPr lang="tr-TR" sz="1600" b="1" dirty="0">
                          <a:solidFill>
                            <a:srgbClr val="FF0000"/>
                          </a:solidFill>
                          <a:effectLst/>
                        </a:rPr>
                        <a:t>TOPLAM</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gn="ctr">
                        <a:lnSpc>
                          <a:spcPct val="100000"/>
                        </a:lnSpc>
                        <a:spcAft>
                          <a:spcPts val="0"/>
                        </a:spcAft>
                      </a:pPr>
                      <a:r>
                        <a:rPr lang="tr-TR" sz="1600" dirty="0">
                          <a:solidFill>
                            <a:srgbClr val="FF0000"/>
                          </a:solidFill>
                          <a:effectLst/>
                        </a:rPr>
                        <a:t> 3</a:t>
                      </a:r>
                      <a:endParaRPr lang="tr-TR"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gn="ctr">
                        <a:lnSpc>
                          <a:spcPct val="100000"/>
                        </a:lnSpc>
                        <a:spcAft>
                          <a:spcPts val="0"/>
                        </a:spcAft>
                      </a:pPr>
                      <a:r>
                        <a:rPr lang="tr-TR" sz="1600" dirty="0">
                          <a:solidFill>
                            <a:srgbClr val="FF0000"/>
                          </a:solidFill>
                          <a:effectLst/>
                        </a:rPr>
                        <a:t> 4</a:t>
                      </a:r>
                      <a:endParaRPr lang="tr-TR"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extLst>
                  <a:ext uri="{0D108BD9-81ED-4DB2-BD59-A6C34878D82A}">
                    <a16:rowId xmlns:a16="http://schemas.microsoft.com/office/drawing/2014/main" val="4282745646"/>
                  </a:ext>
                </a:extLst>
              </a:tr>
            </a:tbl>
          </a:graphicData>
        </a:graphic>
      </p:graphicFrame>
    </p:spTree>
    <p:extLst>
      <p:ext uri="{BB962C8B-B14F-4D97-AF65-F5344CB8AC3E}">
        <p14:creationId xmlns:p14="http://schemas.microsoft.com/office/powerpoint/2010/main" val="836309321"/>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228600" y="752656"/>
            <a:ext cx="10457873" cy="623562"/>
          </a:xfrm>
        </p:spPr>
        <p:txBody>
          <a:bodyPr>
            <a:normAutofit/>
          </a:bodyPr>
          <a:lstStyle/>
          <a:p>
            <a:pPr algn="ctr"/>
            <a:r>
              <a:rPr lang="tr-TR" sz="2800" b="1" dirty="0">
                <a:solidFill>
                  <a:srgbClr val="FF0000"/>
                </a:solidFill>
              </a:rPr>
              <a:t>Araştırma ve Geliştirme Faaliyetleri </a:t>
            </a:r>
            <a:r>
              <a:rPr lang="tr-TR" sz="2800" b="1" dirty="0">
                <a:solidFill>
                  <a:srgbClr val="962E2E"/>
                </a:solidFill>
              </a:rPr>
              <a:t>: </a:t>
            </a:r>
            <a:r>
              <a:rPr lang="tr-TR" sz="1800" b="1" dirty="0">
                <a:solidFill>
                  <a:srgbClr val="0000CC"/>
                </a:solidFill>
              </a:rPr>
              <a:t>Yıllara Göre Bilimsel Toplantı Faaliyetleri </a:t>
            </a:r>
          </a:p>
        </p:txBody>
      </p:sp>
      <p:sp>
        <p:nvSpPr>
          <p:cNvPr id="4" name="Veri Yer Tutucusu 3"/>
          <p:cNvSpPr>
            <a:spLocks noGrp="1"/>
          </p:cNvSpPr>
          <p:nvPr>
            <p:ph type="dt" sz="half" idx="10"/>
          </p:nvPr>
        </p:nvSpPr>
        <p:spPr/>
        <p:txBody>
          <a:bodyPr/>
          <a:lstStyle/>
          <a:p>
            <a:fld id="{3F92B051-1742-442B-BD19-D71164AFA81D}" type="datetime1">
              <a:rPr lang="tr-TR" smtClean="0"/>
              <a:pPr/>
              <a:t>13.01.2026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56</a:t>
            </a:fld>
            <a:endParaRPr lang="tr-TR"/>
          </a:p>
        </p:txBody>
      </p:sp>
      <p:graphicFrame>
        <p:nvGraphicFramePr>
          <p:cNvPr id="3" name="Tablo 2"/>
          <p:cNvGraphicFramePr>
            <a:graphicFrameLocks noGrp="1"/>
          </p:cNvGraphicFramePr>
          <p:nvPr>
            <p:extLst>
              <p:ext uri="{D42A27DB-BD31-4B8C-83A1-F6EECF244321}">
                <p14:modId xmlns:p14="http://schemas.microsoft.com/office/powerpoint/2010/main" val="3431842255"/>
              </p:ext>
            </p:extLst>
          </p:nvPr>
        </p:nvGraphicFramePr>
        <p:xfrm>
          <a:off x="553164" y="1834962"/>
          <a:ext cx="11161645" cy="4134678"/>
        </p:xfrm>
        <a:graphic>
          <a:graphicData uri="http://schemas.openxmlformats.org/drawingml/2006/table">
            <a:tbl>
              <a:tblPr firstRow="1" firstCol="1" lastRow="1" lastCol="1" bandRow="1" bandCol="1">
                <a:tableStyleId>{5940675A-B579-460E-94D1-54222C63F5DA}</a:tableStyleId>
              </a:tblPr>
              <a:tblGrid>
                <a:gridCol w="9708816">
                  <a:extLst>
                    <a:ext uri="{9D8B030D-6E8A-4147-A177-3AD203B41FA5}">
                      <a16:colId xmlns:a16="http://schemas.microsoft.com/office/drawing/2014/main" val="3709928752"/>
                    </a:ext>
                  </a:extLst>
                </a:gridCol>
                <a:gridCol w="778639">
                  <a:extLst>
                    <a:ext uri="{9D8B030D-6E8A-4147-A177-3AD203B41FA5}">
                      <a16:colId xmlns:a16="http://schemas.microsoft.com/office/drawing/2014/main" val="4108230107"/>
                    </a:ext>
                  </a:extLst>
                </a:gridCol>
                <a:gridCol w="674190">
                  <a:extLst>
                    <a:ext uri="{9D8B030D-6E8A-4147-A177-3AD203B41FA5}">
                      <a16:colId xmlns:a16="http://schemas.microsoft.com/office/drawing/2014/main" val="3530798822"/>
                    </a:ext>
                  </a:extLst>
                </a:gridCol>
              </a:tblGrid>
              <a:tr h="442019">
                <a:tc>
                  <a:txBody>
                    <a:bodyPr/>
                    <a:lstStyle/>
                    <a:p>
                      <a:pPr marL="72000" algn="ctr">
                        <a:lnSpc>
                          <a:spcPct val="100000"/>
                        </a:lnSpc>
                        <a:spcAft>
                          <a:spcPts val="0"/>
                        </a:spcAft>
                      </a:pPr>
                      <a:r>
                        <a:rPr lang="tr-TR" sz="1600" b="1" dirty="0">
                          <a:solidFill>
                            <a:srgbClr val="FF0000"/>
                          </a:solidFill>
                          <a:effectLst/>
                        </a:rPr>
                        <a:t>BİLİMSEL TOPLANTI FAALİYETLERİ</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1600" b="1" dirty="0">
                          <a:solidFill>
                            <a:srgbClr val="FF0000"/>
                          </a:solidFill>
                          <a:effectLst/>
                        </a:rPr>
                        <a:t>2024</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1600" b="1" dirty="0">
                          <a:solidFill>
                            <a:srgbClr val="FF0000"/>
                          </a:solidFill>
                          <a:effectLst/>
                        </a:rPr>
                        <a:t>2025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extLst>
                  <a:ext uri="{0D108BD9-81ED-4DB2-BD59-A6C34878D82A}">
                    <a16:rowId xmlns:a16="http://schemas.microsoft.com/office/drawing/2014/main" val="3872679687"/>
                  </a:ext>
                </a:extLst>
              </a:tr>
              <a:tr h="741464">
                <a:tc>
                  <a:txBody>
                    <a:bodyPr/>
                    <a:lstStyle/>
                    <a:p>
                      <a:pPr marL="72000">
                        <a:lnSpc>
                          <a:spcPct val="100000"/>
                        </a:lnSpc>
                        <a:spcAft>
                          <a:spcPts val="0"/>
                        </a:spcAft>
                      </a:pPr>
                      <a:r>
                        <a:rPr lang="tr-TR" sz="1800" dirty="0">
                          <a:solidFill>
                            <a:schemeClr val="tx1"/>
                          </a:solidFill>
                          <a:effectLst/>
                        </a:rPr>
                        <a:t>Uluslararası bilimsel toplantılarda sunulan, tam metni matbu veya elektronik olarak bildiri kitapçığında yayımlanmış çalışma sayısı </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1800" dirty="0">
                          <a:effectLst/>
                        </a:rPr>
                        <a:t>9</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tc>
                  <a:txBody>
                    <a:bodyPr/>
                    <a:lstStyle/>
                    <a:p>
                      <a:pPr marL="72000" algn="ctr">
                        <a:lnSpc>
                          <a:spcPct val="100000"/>
                        </a:lnSpc>
                        <a:spcAft>
                          <a:spcPts val="0"/>
                        </a:spcAft>
                      </a:pPr>
                      <a:r>
                        <a:rPr lang="tr-TR" sz="1800" dirty="0">
                          <a:effectLst/>
                        </a:rPr>
                        <a:t>6</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extLst>
                  <a:ext uri="{0D108BD9-81ED-4DB2-BD59-A6C34878D82A}">
                    <a16:rowId xmlns:a16="http://schemas.microsoft.com/office/drawing/2014/main" val="3895616067"/>
                  </a:ext>
                </a:extLst>
              </a:tr>
              <a:tr h="741464">
                <a:tc>
                  <a:txBody>
                    <a:bodyPr/>
                    <a:lstStyle/>
                    <a:p>
                      <a:pPr marL="72000">
                        <a:lnSpc>
                          <a:spcPct val="100000"/>
                        </a:lnSpc>
                        <a:spcAft>
                          <a:spcPts val="0"/>
                        </a:spcAft>
                      </a:pPr>
                      <a:r>
                        <a:rPr lang="tr-TR" sz="1800" dirty="0">
                          <a:solidFill>
                            <a:schemeClr val="tx1"/>
                          </a:solidFill>
                          <a:effectLst/>
                        </a:rPr>
                        <a:t>Uluslararası bilimsel toplantılarda sunulan, özet metni matbu veya elektronik olarak bildiri kitapçığında yayımlanmış çalışma sayısı </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18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tc>
                  <a:txBody>
                    <a:bodyPr/>
                    <a:lstStyle/>
                    <a:p>
                      <a:pPr marL="72000" algn="ctr">
                        <a:lnSpc>
                          <a:spcPct val="100000"/>
                        </a:lnSpc>
                        <a:spcAft>
                          <a:spcPts val="0"/>
                        </a:spcAft>
                      </a:pPr>
                      <a:r>
                        <a:rPr lang="tr-TR" sz="18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extLst>
                  <a:ext uri="{0D108BD9-81ED-4DB2-BD59-A6C34878D82A}">
                    <a16:rowId xmlns:a16="http://schemas.microsoft.com/office/drawing/2014/main" val="676625811"/>
                  </a:ext>
                </a:extLst>
              </a:tr>
              <a:tr h="496415">
                <a:tc>
                  <a:txBody>
                    <a:bodyPr/>
                    <a:lstStyle/>
                    <a:p>
                      <a:pPr marL="72000">
                        <a:lnSpc>
                          <a:spcPct val="100000"/>
                        </a:lnSpc>
                        <a:spcAft>
                          <a:spcPts val="0"/>
                        </a:spcAft>
                      </a:pPr>
                      <a:r>
                        <a:rPr lang="tr-TR" sz="1800" dirty="0">
                          <a:solidFill>
                            <a:schemeClr val="tx1"/>
                          </a:solidFill>
                          <a:effectLst/>
                        </a:rPr>
                        <a:t>Uluslararası bilimsel toplantılarda poster olarak sunulan çalışma sayısı </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18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tc>
                  <a:txBody>
                    <a:bodyPr/>
                    <a:lstStyle/>
                    <a:p>
                      <a:pPr marL="72000" algn="ctr">
                        <a:lnSpc>
                          <a:spcPct val="100000"/>
                        </a:lnSpc>
                        <a:spcAft>
                          <a:spcPts val="0"/>
                        </a:spcAft>
                      </a:pPr>
                      <a:r>
                        <a:rPr lang="tr-TR" sz="18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extLst>
                  <a:ext uri="{0D108BD9-81ED-4DB2-BD59-A6C34878D82A}">
                    <a16:rowId xmlns:a16="http://schemas.microsoft.com/office/drawing/2014/main" val="4247188220"/>
                  </a:ext>
                </a:extLst>
              </a:tr>
              <a:tr h="568692">
                <a:tc>
                  <a:txBody>
                    <a:bodyPr/>
                    <a:lstStyle/>
                    <a:p>
                      <a:pPr marL="72000" marR="0" lvl="0" indent="0" algn="l" defTabSz="914400" rtl="0" eaLnBrk="1" fontAlgn="auto" latinLnBrk="0" hangingPunct="1">
                        <a:lnSpc>
                          <a:spcPct val="100000"/>
                        </a:lnSpc>
                        <a:spcBef>
                          <a:spcPts val="0"/>
                        </a:spcBef>
                        <a:spcAft>
                          <a:spcPts val="0"/>
                        </a:spcAft>
                        <a:buClrTx/>
                        <a:buSzTx/>
                        <a:buFontTx/>
                        <a:buNone/>
                        <a:tabLst/>
                        <a:defRPr/>
                      </a:pPr>
                      <a:r>
                        <a:rPr lang="tr-TR" sz="1800" dirty="0">
                          <a:solidFill>
                            <a:schemeClr val="tx1"/>
                          </a:solidFill>
                          <a:effectLst/>
                        </a:rPr>
                        <a:t>Ulusal bilimsel toplantılarda sunulan tam metni matbu veya elektronik olarak bildiri kitapçığında yayımlanmış çalışma sayısı </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18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tc>
                  <a:txBody>
                    <a:bodyPr/>
                    <a:lstStyle/>
                    <a:p>
                      <a:pPr marL="72000" algn="ctr">
                        <a:lnSpc>
                          <a:spcPct val="100000"/>
                        </a:lnSpc>
                        <a:spcAft>
                          <a:spcPts val="0"/>
                        </a:spcAft>
                      </a:pPr>
                      <a:r>
                        <a:rPr lang="tr-TR" sz="1800" dirty="0">
                          <a:effectLst/>
                        </a:rPr>
                        <a:t> 4</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extLst>
                  <a:ext uri="{0D108BD9-81ED-4DB2-BD59-A6C34878D82A}">
                    <a16:rowId xmlns:a16="http://schemas.microsoft.com/office/drawing/2014/main" val="1726692197"/>
                  </a:ext>
                </a:extLst>
              </a:tr>
              <a:tr h="568692">
                <a:tc>
                  <a:txBody>
                    <a:bodyPr/>
                    <a:lstStyle/>
                    <a:p>
                      <a:pPr marL="72000">
                        <a:lnSpc>
                          <a:spcPct val="100000"/>
                        </a:lnSpc>
                        <a:spcAft>
                          <a:spcPts val="0"/>
                        </a:spcAft>
                      </a:pPr>
                      <a:r>
                        <a:rPr lang="tr-TR" sz="1800" dirty="0">
                          <a:solidFill>
                            <a:schemeClr val="tx1"/>
                          </a:solidFill>
                          <a:effectLst/>
                        </a:rPr>
                        <a:t>Ulusal bilimsel toplantılarda sunulan, özet metni matbu veya elektronik olarak bildiri kitapçığında yayımlanmış çalışma sayısı </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18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tc>
                  <a:txBody>
                    <a:bodyPr/>
                    <a:lstStyle/>
                    <a:p>
                      <a:pPr marL="72000" algn="ctr">
                        <a:lnSpc>
                          <a:spcPct val="100000"/>
                        </a:lnSpc>
                        <a:spcAft>
                          <a:spcPts val="0"/>
                        </a:spcAft>
                      </a:pPr>
                      <a:r>
                        <a:rPr lang="tr-TR" sz="18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extLst>
                  <a:ext uri="{0D108BD9-81ED-4DB2-BD59-A6C34878D82A}">
                    <a16:rowId xmlns:a16="http://schemas.microsoft.com/office/drawing/2014/main" val="1997404918"/>
                  </a:ext>
                </a:extLst>
              </a:tr>
              <a:tr h="287966">
                <a:tc>
                  <a:txBody>
                    <a:bodyPr/>
                    <a:lstStyle/>
                    <a:p>
                      <a:pPr marL="72000">
                        <a:lnSpc>
                          <a:spcPct val="100000"/>
                        </a:lnSpc>
                        <a:spcAft>
                          <a:spcPts val="0"/>
                        </a:spcAft>
                      </a:pPr>
                      <a:r>
                        <a:rPr lang="tr-TR" sz="1800" dirty="0">
                          <a:solidFill>
                            <a:schemeClr val="tx1"/>
                          </a:solidFill>
                          <a:effectLst/>
                        </a:rPr>
                        <a:t>Ulusal bilimsel toplantılarda poster olarak sunulan çalışma sayısı </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18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tc>
                  <a:txBody>
                    <a:bodyPr/>
                    <a:lstStyle/>
                    <a:p>
                      <a:pPr marL="72000" algn="ctr">
                        <a:lnSpc>
                          <a:spcPct val="100000"/>
                        </a:lnSpc>
                        <a:spcAft>
                          <a:spcPts val="0"/>
                        </a:spcAft>
                      </a:pPr>
                      <a:r>
                        <a:rPr lang="tr-TR" sz="18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extLst>
                  <a:ext uri="{0D108BD9-81ED-4DB2-BD59-A6C34878D82A}">
                    <a16:rowId xmlns:a16="http://schemas.microsoft.com/office/drawing/2014/main" val="4093221123"/>
                  </a:ext>
                </a:extLst>
              </a:tr>
              <a:tr h="287966">
                <a:tc>
                  <a:txBody>
                    <a:bodyPr/>
                    <a:lstStyle/>
                    <a:p>
                      <a:pPr marL="72000" algn="r">
                        <a:lnSpc>
                          <a:spcPct val="100000"/>
                        </a:lnSpc>
                        <a:spcAft>
                          <a:spcPts val="0"/>
                        </a:spcAft>
                      </a:pPr>
                      <a:r>
                        <a:rPr lang="tr-TR" sz="1800" b="1" dirty="0">
                          <a:solidFill>
                            <a:srgbClr val="FF0000"/>
                          </a:solidFill>
                          <a:effectLst/>
                        </a:rPr>
                        <a:t>TOPLAM</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1800" dirty="0">
                          <a:effectLst/>
                        </a:rPr>
                        <a:t> 9</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tc>
                  <a:txBody>
                    <a:bodyPr/>
                    <a:lstStyle/>
                    <a:p>
                      <a:pPr marL="72000" algn="ctr">
                        <a:lnSpc>
                          <a:spcPct val="100000"/>
                        </a:lnSpc>
                        <a:spcAft>
                          <a:spcPts val="0"/>
                        </a:spcAft>
                      </a:pPr>
                      <a:r>
                        <a:rPr lang="tr-TR" sz="1800" dirty="0">
                          <a:effectLst/>
                        </a:rPr>
                        <a:t>10 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extLst>
                  <a:ext uri="{0D108BD9-81ED-4DB2-BD59-A6C34878D82A}">
                    <a16:rowId xmlns:a16="http://schemas.microsoft.com/office/drawing/2014/main" val="4008683748"/>
                  </a:ext>
                </a:extLst>
              </a:tr>
            </a:tbl>
          </a:graphicData>
        </a:graphic>
      </p:graphicFrame>
    </p:spTree>
    <p:extLst>
      <p:ext uri="{BB962C8B-B14F-4D97-AF65-F5344CB8AC3E}">
        <p14:creationId xmlns:p14="http://schemas.microsoft.com/office/powerpoint/2010/main" val="1378277890"/>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Unvan 5"/>
          <p:cNvSpPr>
            <a:spLocks noGrp="1"/>
          </p:cNvSpPr>
          <p:nvPr>
            <p:ph type="title"/>
          </p:nvPr>
        </p:nvSpPr>
        <p:spPr>
          <a:xfrm>
            <a:off x="461819" y="705017"/>
            <a:ext cx="10279506" cy="744583"/>
          </a:xfrm>
        </p:spPr>
        <p:txBody>
          <a:bodyPr>
            <a:noAutofit/>
          </a:bodyPr>
          <a:lstStyle/>
          <a:p>
            <a:pPr algn="ctr"/>
            <a:r>
              <a:rPr lang="tr-TR" sz="2800" b="1" dirty="0">
                <a:solidFill>
                  <a:srgbClr val="FF0000"/>
                </a:solidFill>
              </a:rPr>
              <a:t>Araştırma ve Geliştirme Faaliyetleri </a:t>
            </a:r>
            <a:r>
              <a:rPr lang="tr-TR" sz="2800" b="1" dirty="0">
                <a:solidFill>
                  <a:srgbClr val="962E2E"/>
                </a:solidFill>
              </a:rPr>
              <a:t>: </a:t>
            </a:r>
            <a:r>
              <a:rPr lang="tr-TR" sz="1800" b="1" dirty="0">
                <a:solidFill>
                  <a:srgbClr val="0000CC"/>
                </a:solidFill>
              </a:rPr>
              <a:t>Yıllara Göre Editörlük ve Hakemlik Faaliyetleri</a:t>
            </a:r>
            <a:endParaRPr lang="tr-TR" sz="1800" dirty="0">
              <a:solidFill>
                <a:srgbClr val="0000CC"/>
              </a:solidFill>
            </a:endParaRPr>
          </a:p>
        </p:txBody>
      </p:sp>
      <p:sp>
        <p:nvSpPr>
          <p:cNvPr id="4" name="Veri Yer Tutucusu 3"/>
          <p:cNvSpPr>
            <a:spLocks noGrp="1"/>
          </p:cNvSpPr>
          <p:nvPr>
            <p:ph type="dt" sz="half" idx="10"/>
          </p:nvPr>
        </p:nvSpPr>
        <p:spPr/>
        <p:txBody>
          <a:bodyPr/>
          <a:lstStyle/>
          <a:p>
            <a:fld id="{3F92B051-1742-442B-BD19-D71164AFA81D}" type="datetime1">
              <a:rPr lang="tr-TR" smtClean="0"/>
              <a:pPr/>
              <a:t>13.01.2026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57</a:t>
            </a:fld>
            <a:endParaRPr lang="tr-TR"/>
          </a:p>
        </p:txBody>
      </p:sp>
      <p:graphicFrame>
        <p:nvGraphicFramePr>
          <p:cNvPr id="7" name="Tablo 6"/>
          <p:cNvGraphicFramePr>
            <a:graphicFrameLocks noGrp="1"/>
          </p:cNvGraphicFramePr>
          <p:nvPr>
            <p:extLst>
              <p:ext uri="{D42A27DB-BD31-4B8C-83A1-F6EECF244321}">
                <p14:modId xmlns:p14="http://schemas.microsoft.com/office/powerpoint/2010/main" val="866807849"/>
              </p:ext>
            </p:extLst>
          </p:nvPr>
        </p:nvGraphicFramePr>
        <p:xfrm>
          <a:off x="365757" y="1870989"/>
          <a:ext cx="11342538" cy="3943403"/>
        </p:xfrm>
        <a:graphic>
          <a:graphicData uri="http://schemas.openxmlformats.org/drawingml/2006/table">
            <a:tbl>
              <a:tblPr firstRow="1" firstCol="1" lastRow="1" lastCol="1" bandRow="1" bandCol="1">
                <a:tableStyleId>{5940675A-B579-460E-94D1-54222C63F5DA}</a:tableStyleId>
              </a:tblPr>
              <a:tblGrid>
                <a:gridCol w="8990679">
                  <a:extLst>
                    <a:ext uri="{9D8B030D-6E8A-4147-A177-3AD203B41FA5}">
                      <a16:colId xmlns:a16="http://schemas.microsoft.com/office/drawing/2014/main" val="1220560926"/>
                    </a:ext>
                  </a:extLst>
                </a:gridCol>
                <a:gridCol w="1182255">
                  <a:extLst>
                    <a:ext uri="{9D8B030D-6E8A-4147-A177-3AD203B41FA5}">
                      <a16:colId xmlns:a16="http://schemas.microsoft.com/office/drawing/2014/main" val="1174520499"/>
                    </a:ext>
                  </a:extLst>
                </a:gridCol>
                <a:gridCol w="1169604">
                  <a:extLst>
                    <a:ext uri="{9D8B030D-6E8A-4147-A177-3AD203B41FA5}">
                      <a16:colId xmlns:a16="http://schemas.microsoft.com/office/drawing/2014/main" val="2030783754"/>
                    </a:ext>
                  </a:extLst>
                </a:gridCol>
              </a:tblGrid>
              <a:tr h="692083">
                <a:tc>
                  <a:txBody>
                    <a:bodyPr/>
                    <a:lstStyle/>
                    <a:p>
                      <a:pPr marL="36195" marR="36195" algn="ctr">
                        <a:lnSpc>
                          <a:spcPct val="100000"/>
                        </a:lnSpc>
                        <a:spcAft>
                          <a:spcPts val="0"/>
                        </a:spcAft>
                        <a:tabLst>
                          <a:tab pos="5450840" algn="l"/>
                        </a:tabLst>
                      </a:pPr>
                      <a:r>
                        <a:rPr lang="tr-TR" sz="1600" b="1" dirty="0">
                          <a:solidFill>
                            <a:srgbClr val="FF0000"/>
                          </a:solidFill>
                          <a:effectLst/>
                        </a:rPr>
                        <a:t>EDİTÖRLÜK ve HAKEMLİK FAALİYETLERİ</a:t>
                      </a:r>
                      <a:endParaRPr lang="tr-TR" sz="1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tr-TR" sz="1600" b="1" dirty="0">
                          <a:solidFill>
                            <a:srgbClr val="FF0000"/>
                          </a:solidFill>
                          <a:effectLst/>
                        </a:rPr>
                        <a:t>2024</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tr-TR" sz="1600" b="1" dirty="0">
                          <a:solidFill>
                            <a:srgbClr val="FF0000"/>
                          </a:solidFill>
                          <a:effectLst/>
                        </a:rPr>
                        <a:t>2025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68229748"/>
                  </a:ext>
                </a:extLst>
              </a:tr>
              <a:tr h="527936">
                <a:tc>
                  <a:txBody>
                    <a:bodyPr/>
                    <a:lstStyle/>
                    <a:p>
                      <a:pPr marL="36195" marR="36195">
                        <a:lnSpc>
                          <a:spcPct val="100000"/>
                        </a:lnSpc>
                        <a:spcBef>
                          <a:spcPts val="0"/>
                        </a:spcBef>
                        <a:spcAft>
                          <a:spcPts val="0"/>
                        </a:spcAft>
                      </a:pPr>
                      <a:r>
                        <a:rPr lang="tr-TR" sz="1600" dirty="0">
                          <a:effectLst/>
                        </a:rPr>
                        <a:t>SCI, SCI-E, SSCI veya AHCI kapsamındaki dergilerde baş editörlük görevi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10769623"/>
                  </a:ext>
                </a:extLst>
              </a:tr>
              <a:tr h="309349">
                <a:tc>
                  <a:txBody>
                    <a:bodyPr/>
                    <a:lstStyle/>
                    <a:p>
                      <a:pPr marL="36195" marR="36195">
                        <a:lnSpc>
                          <a:spcPct val="100000"/>
                        </a:lnSpc>
                        <a:spcBef>
                          <a:spcPts val="0"/>
                        </a:spcBef>
                        <a:spcAft>
                          <a:spcPts val="0"/>
                        </a:spcAft>
                      </a:pPr>
                      <a:r>
                        <a:rPr lang="tr-TR" sz="1600" dirty="0">
                          <a:effectLst/>
                        </a:rPr>
                        <a:t>SCI, SCI-E, SSCI veya AHCI kapsamındaki dergilerde </a:t>
                      </a:r>
                      <a:r>
                        <a:rPr lang="tr-TR" sz="1600" dirty="0" err="1">
                          <a:effectLst/>
                        </a:rPr>
                        <a:t>associate</a:t>
                      </a:r>
                      <a:r>
                        <a:rPr lang="tr-TR" sz="1600" dirty="0">
                          <a:effectLst/>
                        </a:rPr>
                        <a:t> editörlük görevi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86568925"/>
                  </a:ext>
                </a:extLst>
              </a:tr>
              <a:tr h="346336">
                <a:tc>
                  <a:txBody>
                    <a:bodyPr/>
                    <a:lstStyle/>
                    <a:p>
                      <a:pPr marL="36195" marR="36195">
                        <a:lnSpc>
                          <a:spcPct val="100000"/>
                        </a:lnSpc>
                        <a:spcBef>
                          <a:spcPts val="0"/>
                        </a:spcBef>
                        <a:spcAft>
                          <a:spcPts val="0"/>
                        </a:spcAft>
                      </a:pPr>
                      <a:r>
                        <a:rPr lang="tr-TR" sz="1600" dirty="0">
                          <a:effectLst/>
                        </a:rPr>
                        <a:t>SCI, SCI-E, SSCI veya AHCI kapsamındaki dergilerde asistan editörlük görevi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72417168"/>
                  </a:ext>
                </a:extLst>
              </a:tr>
              <a:tr h="309349">
                <a:tc>
                  <a:txBody>
                    <a:bodyPr/>
                    <a:lstStyle/>
                    <a:p>
                      <a:pPr marL="36195" marR="36195">
                        <a:lnSpc>
                          <a:spcPct val="100000"/>
                        </a:lnSpc>
                        <a:spcBef>
                          <a:spcPts val="0"/>
                        </a:spcBef>
                        <a:spcAft>
                          <a:spcPts val="0"/>
                        </a:spcAft>
                      </a:pPr>
                      <a:r>
                        <a:rPr lang="tr-TR" sz="1600" dirty="0">
                          <a:effectLst/>
                        </a:rPr>
                        <a:t>SCI, SCI-E, SSCI veya AHCI kapsamındaki dergilerde yayın kurulu üyeliği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09100549"/>
                  </a:ext>
                </a:extLst>
              </a:tr>
              <a:tr h="351670">
                <a:tc>
                  <a:txBody>
                    <a:bodyPr/>
                    <a:lstStyle/>
                    <a:p>
                      <a:pPr marL="36195" marR="36195">
                        <a:lnSpc>
                          <a:spcPct val="100000"/>
                        </a:lnSpc>
                        <a:spcBef>
                          <a:spcPts val="0"/>
                        </a:spcBef>
                        <a:spcAft>
                          <a:spcPts val="0"/>
                        </a:spcAft>
                      </a:pPr>
                      <a:r>
                        <a:rPr lang="tr-TR" sz="1600" dirty="0">
                          <a:effectLst/>
                        </a:rPr>
                        <a:t>TR Dizin kapsamındaki dergilerde baş editörlük görevi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94653970"/>
                  </a:ext>
                </a:extLst>
              </a:tr>
              <a:tr h="351670">
                <a:tc>
                  <a:txBody>
                    <a:bodyPr/>
                    <a:lstStyle/>
                    <a:p>
                      <a:pPr marL="36195" marR="36195">
                        <a:lnSpc>
                          <a:spcPct val="100000"/>
                        </a:lnSpc>
                        <a:spcBef>
                          <a:spcPts val="0"/>
                        </a:spcBef>
                        <a:spcAft>
                          <a:spcPts val="0"/>
                        </a:spcAft>
                      </a:pPr>
                      <a:r>
                        <a:rPr lang="tr-TR" sz="1600" dirty="0">
                          <a:effectLst/>
                        </a:rPr>
                        <a:t>TR Dizin kapsamındaki dergilerde yayın kurulu üyeliği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78098917"/>
                  </a:ext>
                </a:extLst>
              </a:tr>
              <a:tr h="351670">
                <a:tc>
                  <a:txBody>
                    <a:bodyPr/>
                    <a:lstStyle/>
                    <a:p>
                      <a:pPr marL="36195" marR="36195">
                        <a:lnSpc>
                          <a:spcPct val="100000"/>
                        </a:lnSpc>
                        <a:spcBef>
                          <a:spcPts val="0"/>
                        </a:spcBef>
                        <a:spcAft>
                          <a:spcPts val="0"/>
                        </a:spcAft>
                      </a:pPr>
                      <a:r>
                        <a:rPr lang="tr-TR" sz="1600" dirty="0">
                          <a:effectLst/>
                        </a:rPr>
                        <a:t>SCI, SCI-E, SSCI veya AHCI kapsamındaki dergilerde hakemlik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Bef>
                          <a:spcPts val="0"/>
                        </a:spcBef>
                        <a:spcAft>
                          <a:spcPts val="0"/>
                        </a:spcAft>
                      </a:pPr>
                      <a:r>
                        <a:rPr lang="tr-TR" sz="1600" dirty="0">
                          <a:effectLst/>
                        </a:rPr>
                        <a:t> 4</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22225721"/>
                  </a:ext>
                </a:extLst>
              </a:tr>
              <a:tr h="351670">
                <a:tc>
                  <a:txBody>
                    <a:bodyPr/>
                    <a:lstStyle/>
                    <a:p>
                      <a:pPr marL="36195" marR="36195">
                        <a:lnSpc>
                          <a:spcPct val="100000"/>
                        </a:lnSpc>
                        <a:spcBef>
                          <a:spcPts val="0"/>
                        </a:spcBef>
                        <a:spcAft>
                          <a:spcPts val="0"/>
                        </a:spcAft>
                      </a:pPr>
                      <a:r>
                        <a:rPr lang="tr-TR" sz="1600" dirty="0">
                          <a:effectLst/>
                        </a:rPr>
                        <a:t>TR Dizin kapsamındaki dergilerde hakemlik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62114889"/>
                  </a:ext>
                </a:extLst>
              </a:tr>
              <a:tr h="351670">
                <a:tc>
                  <a:txBody>
                    <a:bodyPr/>
                    <a:lstStyle/>
                    <a:p>
                      <a:pPr algn="r">
                        <a:lnSpc>
                          <a:spcPct val="100000"/>
                        </a:lnSpc>
                        <a:spcBef>
                          <a:spcPts val="0"/>
                        </a:spcBef>
                        <a:spcAft>
                          <a:spcPts val="0"/>
                        </a:spcAft>
                      </a:pPr>
                      <a:r>
                        <a:rPr lang="tr-TR" sz="1600" b="1" dirty="0">
                          <a:solidFill>
                            <a:srgbClr val="FF0000"/>
                          </a:solidFill>
                          <a:effectLst/>
                        </a:rPr>
                        <a:t>TOPLAM</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Bef>
                          <a:spcPts val="0"/>
                        </a:spcBef>
                        <a:spcAft>
                          <a:spcPts val="0"/>
                        </a:spcAft>
                      </a:pPr>
                      <a:r>
                        <a:rPr lang="tr-TR" sz="1600" b="1" dirty="0">
                          <a:solidFill>
                            <a:srgbClr val="FF0000"/>
                          </a:solidFill>
                          <a:effectLst/>
                        </a:rPr>
                        <a: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Bef>
                          <a:spcPts val="0"/>
                        </a:spcBef>
                        <a:spcAft>
                          <a:spcPts val="0"/>
                        </a:spcAft>
                      </a:pPr>
                      <a:r>
                        <a:rPr lang="tr-TR" sz="1600" dirty="0">
                          <a:effectLst/>
                        </a:rPr>
                        <a:t> </a:t>
                      </a:r>
                      <a:r>
                        <a:rPr lang="tr-TR" sz="1600" dirty="0">
                          <a:solidFill>
                            <a:srgbClr val="FF0000"/>
                          </a:solidFill>
                          <a:effectLst/>
                        </a:rPr>
                        <a:t>4</a:t>
                      </a:r>
                      <a:endParaRPr lang="tr-TR"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27799139"/>
                  </a:ext>
                </a:extLst>
              </a:tr>
            </a:tbl>
          </a:graphicData>
        </a:graphic>
      </p:graphicFrame>
    </p:spTree>
    <p:extLst>
      <p:ext uri="{BB962C8B-B14F-4D97-AF65-F5344CB8AC3E}">
        <p14:creationId xmlns:p14="http://schemas.microsoft.com/office/powerpoint/2010/main" val="1252725520"/>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175491" y="811869"/>
            <a:ext cx="10566400" cy="600891"/>
          </a:xfrm>
        </p:spPr>
        <p:txBody>
          <a:bodyPr>
            <a:noAutofit/>
          </a:bodyPr>
          <a:lstStyle/>
          <a:p>
            <a:pPr algn="ctr"/>
            <a:r>
              <a:rPr lang="tr-TR" sz="2800" b="1" dirty="0">
                <a:solidFill>
                  <a:srgbClr val="FF0000"/>
                </a:solidFill>
              </a:rPr>
              <a:t>Araştırma ve Geliştirme Faaliyetleri : </a:t>
            </a:r>
            <a:r>
              <a:rPr lang="tr-TR" sz="2400" b="1" dirty="0">
                <a:solidFill>
                  <a:srgbClr val="3333FF"/>
                </a:solidFill>
              </a:rPr>
              <a:t>Atıflar</a:t>
            </a:r>
            <a:r>
              <a:rPr lang="tr-TR" sz="2400" b="1" dirty="0">
                <a:solidFill>
                  <a:srgbClr val="FF0000"/>
                </a:solidFill>
              </a:rPr>
              <a:t> </a:t>
            </a:r>
            <a:r>
              <a:rPr lang="tr-TR" sz="1200" b="1" i="1" dirty="0">
                <a:solidFill>
                  <a:srgbClr val="0000CC"/>
                </a:solidFill>
              </a:rPr>
              <a:t>(Yazarın kendi yayınlarına yaptığı atıflar hariç)</a:t>
            </a:r>
          </a:p>
        </p:txBody>
      </p:sp>
      <p:sp>
        <p:nvSpPr>
          <p:cNvPr id="4" name="Veri Yer Tutucusu 3"/>
          <p:cNvSpPr>
            <a:spLocks noGrp="1"/>
          </p:cNvSpPr>
          <p:nvPr>
            <p:ph type="dt" sz="half" idx="10"/>
          </p:nvPr>
        </p:nvSpPr>
        <p:spPr/>
        <p:txBody>
          <a:bodyPr/>
          <a:lstStyle/>
          <a:p>
            <a:fld id="{3F92B051-1742-442B-BD19-D71164AFA81D}" type="datetime1">
              <a:rPr lang="tr-TR" smtClean="0"/>
              <a:pPr/>
              <a:t>13.01.2026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58</a:t>
            </a:fld>
            <a:endParaRPr lang="tr-TR"/>
          </a:p>
        </p:txBody>
      </p:sp>
      <p:graphicFrame>
        <p:nvGraphicFramePr>
          <p:cNvPr id="3" name="Tablo 2"/>
          <p:cNvGraphicFramePr>
            <a:graphicFrameLocks noGrp="1"/>
          </p:cNvGraphicFramePr>
          <p:nvPr>
            <p:extLst>
              <p:ext uri="{D42A27DB-BD31-4B8C-83A1-F6EECF244321}">
                <p14:modId xmlns:p14="http://schemas.microsoft.com/office/powerpoint/2010/main" val="959266289"/>
              </p:ext>
            </p:extLst>
          </p:nvPr>
        </p:nvGraphicFramePr>
        <p:xfrm>
          <a:off x="470263" y="1943069"/>
          <a:ext cx="11208215" cy="4183487"/>
        </p:xfrm>
        <a:graphic>
          <a:graphicData uri="http://schemas.openxmlformats.org/drawingml/2006/table">
            <a:tbl>
              <a:tblPr firstRow="1" firstCol="1" lastRow="1" lastCol="1" bandRow="1" bandCol="1">
                <a:tableStyleId>{5940675A-B579-460E-94D1-54222C63F5DA}</a:tableStyleId>
              </a:tblPr>
              <a:tblGrid>
                <a:gridCol w="9767041">
                  <a:extLst>
                    <a:ext uri="{9D8B030D-6E8A-4147-A177-3AD203B41FA5}">
                      <a16:colId xmlns:a16="http://schemas.microsoft.com/office/drawing/2014/main" val="2526474675"/>
                    </a:ext>
                  </a:extLst>
                </a:gridCol>
                <a:gridCol w="805070">
                  <a:extLst>
                    <a:ext uri="{9D8B030D-6E8A-4147-A177-3AD203B41FA5}">
                      <a16:colId xmlns:a16="http://schemas.microsoft.com/office/drawing/2014/main" val="3884299834"/>
                    </a:ext>
                  </a:extLst>
                </a:gridCol>
                <a:gridCol w="636104">
                  <a:extLst>
                    <a:ext uri="{9D8B030D-6E8A-4147-A177-3AD203B41FA5}">
                      <a16:colId xmlns:a16="http://schemas.microsoft.com/office/drawing/2014/main" val="3121958545"/>
                    </a:ext>
                  </a:extLst>
                </a:gridCol>
              </a:tblGrid>
              <a:tr h="553725">
                <a:tc>
                  <a:txBody>
                    <a:bodyPr/>
                    <a:lstStyle/>
                    <a:p>
                      <a:pPr algn="ctr">
                        <a:lnSpc>
                          <a:spcPct val="107000"/>
                        </a:lnSpc>
                        <a:spcAft>
                          <a:spcPts val="0"/>
                        </a:spcAft>
                      </a:pPr>
                      <a:r>
                        <a:rPr lang="tr-TR" sz="2000" b="1" dirty="0">
                          <a:solidFill>
                            <a:srgbClr val="FF0000"/>
                          </a:solidFill>
                          <a:effectLst/>
                        </a:rPr>
                        <a:t>ATIFLAR  </a:t>
                      </a:r>
                      <a:r>
                        <a:rPr lang="tr-TR" sz="1400" b="1" i="1" dirty="0">
                          <a:solidFill>
                            <a:srgbClr val="0000CC"/>
                          </a:solidFill>
                          <a:effectLst/>
                        </a:rPr>
                        <a:t>(Yazarın kendi yayınlarına yaptığı atıflar hariç)</a:t>
                      </a:r>
                      <a:endParaRPr lang="tr-TR" sz="1400" b="1" i="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gn="ctr">
                        <a:lnSpc>
                          <a:spcPct val="107000"/>
                        </a:lnSpc>
                        <a:spcAft>
                          <a:spcPts val="0"/>
                        </a:spcAft>
                      </a:pPr>
                      <a:r>
                        <a:rPr lang="tr-TR" sz="1400" b="1" dirty="0">
                          <a:solidFill>
                            <a:srgbClr val="FF0000"/>
                          </a:solidFill>
                          <a:effectLst/>
                        </a:rPr>
                        <a:t>2024</a:t>
                      </a:r>
                      <a:endParaRPr lang="tr-TR" sz="1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gn="ctr">
                        <a:lnSpc>
                          <a:spcPct val="107000"/>
                        </a:lnSpc>
                        <a:spcAft>
                          <a:spcPts val="0"/>
                        </a:spcAft>
                      </a:pPr>
                      <a:r>
                        <a:rPr lang="tr-TR" sz="1400" b="1" dirty="0">
                          <a:solidFill>
                            <a:srgbClr val="FF0000"/>
                          </a:solidFill>
                          <a:effectLst/>
                        </a:rPr>
                        <a:t>2025</a:t>
                      </a:r>
                      <a:endParaRPr lang="tr-TR" sz="1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extLst>
                  <a:ext uri="{0D108BD9-81ED-4DB2-BD59-A6C34878D82A}">
                    <a16:rowId xmlns:a16="http://schemas.microsoft.com/office/drawing/2014/main" val="2394193471"/>
                  </a:ext>
                </a:extLst>
              </a:tr>
              <a:tr h="702189">
                <a:tc>
                  <a:txBody>
                    <a:bodyPr/>
                    <a:lstStyle/>
                    <a:p>
                      <a:pPr marL="72000">
                        <a:lnSpc>
                          <a:spcPct val="100000"/>
                        </a:lnSpc>
                        <a:spcAft>
                          <a:spcPts val="0"/>
                        </a:spcAft>
                      </a:pPr>
                      <a:r>
                        <a:rPr lang="tr-TR" sz="1400" b="1" dirty="0">
                          <a:solidFill>
                            <a:srgbClr val="0000CC"/>
                          </a:solidFill>
                          <a:effectLst/>
                        </a:rPr>
                        <a:t>SCI, SCI-E, SSCI ve AHCI tarafından taranan dergilerde; (</a:t>
                      </a:r>
                      <a:r>
                        <a:rPr lang="tr-TR" sz="1400" b="0" dirty="0">
                          <a:solidFill>
                            <a:schemeClr val="tx1"/>
                          </a:solidFill>
                          <a:effectLst/>
                        </a:rPr>
                        <a:t>Uluslararası yayınevleri tarafından yayımlanmış kitaplarda yayımlanan ve adayın yazar olarak yer almadığı yayınlardan her birinde, metin içindeki atıf sayısına bakılmaksızın adayın atıf yapılan her eseri için bir atıf sayısı</a:t>
                      </a:r>
                      <a:r>
                        <a:rPr lang="tr-TR" sz="1400" b="0" baseline="0" dirty="0">
                          <a:solidFill>
                            <a:schemeClr val="tx1"/>
                          </a:solidFill>
                          <a:effectLst/>
                        </a:rPr>
                        <a:t> dikkate alınır</a:t>
                      </a:r>
                      <a:r>
                        <a:rPr lang="tr-TR" sz="1400" b="0" dirty="0">
                          <a:solidFill>
                            <a:schemeClr val="tx1"/>
                          </a:solidFill>
                          <a:effectLst/>
                        </a:rPr>
                        <a:t>)</a:t>
                      </a:r>
                      <a:endParaRPr lang="tr-TR"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gn="ctr">
                        <a:lnSpc>
                          <a:spcPct val="107000"/>
                        </a:lnSpc>
                        <a:spcAft>
                          <a:spcPts val="0"/>
                        </a:spcAft>
                      </a:pPr>
                      <a:r>
                        <a:rPr lang="tr-TR" sz="1600" dirty="0">
                          <a:effectLst/>
                        </a:rPr>
                        <a:t> 30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gn="ctr">
                        <a:lnSpc>
                          <a:spcPct val="107000"/>
                        </a:lnSpc>
                        <a:spcAft>
                          <a:spcPts val="0"/>
                        </a:spcAft>
                      </a:pPr>
                      <a:r>
                        <a:rPr lang="tr-TR" sz="1600" dirty="0">
                          <a:effectLst/>
                          <a:latin typeface="Calibri" panose="020F0502020204030204" pitchFamily="34" charset="0"/>
                          <a:ea typeface="Calibri" panose="020F0502020204030204" pitchFamily="34" charset="0"/>
                          <a:cs typeface="Times New Roman" panose="02020603050405020304" pitchFamily="18" charset="0"/>
                        </a:rPr>
                        <a:t>65</a:t>
                      </a:r>
                    </a:p>
                  </a:txBody>
                  <a:tcPr marL="8441" marR="8441" marT="8441" marB="0" anchor="ctr"/>
                </a:tc>
                <a:extLst>
                  <a:ext uri="{0D108BD9-81ED-4DB2-BD59-A6C34878D82A}">
                    <a16:rowId xmlns:a16="http://schemas.microsoft.com/office/drawing/2014/main" val="695382362"/>
                  </a:ext>
                </a:extLst>
              </a:tr>
              <a:tr h="778428">
                <a:tc>
                  <a:txBody>
                    <a:bodyPr/>
                    <a:lstStyle/>
                    <a:p>
                      <a:pPr marL="72000">
                        <a:lnSpc>
                          <a:spcPct val="100000"/>
                        </a:lnSpc>
                        <a:spcAft>
                          <a:spcPts val="0"/>
                        </a:spcAft>
                      </a:pPr>
                      <a:r>
                        <a:rPr lang="tr-TR" sz="1400" b="1" dirty="0">
                          <a:solidFill>
                            <a:srgbClr val="0000CC"/>
                          </a:solidFill>
                          <a:effectLst/>
                        </a:rPr>
                        <a:t>SCI, SCI-E, SSCI ve AHCI dışındaki endeksler tarafından taranan dergilerde; (</a:t>
                      </a:r>
                      <a:r>
                        <a:rPr lang="tr-TR" sz="1400" b="0" dirty="0">
                          <a:solidFill>
                            <a:schemeClr val="tx1"/>
                          </a:solidFill>
                          <a:effectLst/>
                        </a:rPr>
                        <a:t>Uluslararası yayınevleri tarafından yayımlanmış kitaplarda bölüm yazarı olarak yayımlanan ve adayın yazar olarak yer almadığı yayınlardan her birinde, metin içindeki atıf sayısına bakılmaksızın adayın atıf yapılan her eseri için bir atıf sayısı</a:t>
                      </a:r>
                      <a:r>
                        <a:rPr lang="tr-TR" sz="1400" b="0" baseline="0" dirty="0">
                          <a:solidFill>
                            <a:schemeClr val="tx1"/>
                          </a:solidFill>
                          <a:effectLst/>
                        </a:rPr>
                        <a:t> dikkate alınır)</a:t>
                      </a:r>
                      <a:endParaRPr lang="tr-TR"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gn="ctr">
                        <a:lnSpc>
                          <a:spcPct val="107000"/>
                        </a:lnSpc>
                        <a:spcAft>
                          <a:spcPts val="0"/>
                        </a:spcAft>
                      </a:pPr>
                      <a:r>
                        <a:rPr lang="tr-TR" sz="1600" dirty="0">
                          <a:effectLst/>
                        </a:rPr>
                        <a:t> 1</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gn="ctr">
                        <a:lnSpc>
                          <a:spcPct val="107000"/>
                        </a:lnSpc>
                        <a:spcAft>
                          <a:spcPts val="0"/>
                        </a:spcAft>
                      </a:pPr>
                      <a:r>
                        <a:rPr lang="tr-TR" sz="1600" dirty="0">
                          <a:effectLst/>
                          <a:latin typeface="Calibri" panose="020F0502020204030204" pitchFamily="34" charset="0"/>
                          <a:ea typeface="Calibri" panose="020F0502020204030204" pitchFamily="34" charset="0"/>
                          <a:cs typeface="Times New Roman" panose="02020603050405020304" pitchFamily="18" charset="0"/>
                        </a:rPr>
                        <a:t>5</a:t>
                      </a:r>
                    </a:p>
                  </a:txBody>
                  <a:tcPr marL="8441" marR="8441" marT="8441" marB="0" anchor="ctr"/>
                </a:tc>
                <a:extLst>
                  <a:ext uri="{0D108BD9-81ED-4DB2-BD59-A6C34878D82A}">
                    <a16:rowId xmlns:a16="http://schemas.microsoft.com/office/drawing/2014/main" val="331923312"/>
                  </a:ext>
                </a:extLst>
              </a:tr>
              <a:tr h="585897">
                <a:tc>
                  <a:txBody>
                    <a:bodyPr/>
                    <a:lstStyle/>
                    <a:p>
                      <a:pPr marL="72000">
                        <a:lnSpc>
                          <a:spcPct val="100000"/>
                        </a:lnSpc>
                        <a:spcAft>
                          <a:spcPts val="0"/>
                        </a:spcAft>
                      </a:pPr>
                      <a:r>
                        <a:rPr lang="tr-TR" sz="1400" b="1" dirty="0">
                          <a:solidFill>
                            <a:srgbClr val="0000CC"/>
                          </a:solidFill>
                          <a:effectLst/>
                        </a:rPr>
                        <a:t>Ulusal hakemli dergilerde; (</a:t>
                      </a:r>
                      <a:r>
                        <a:rPr lang="tr-TR" sz="1400" b="0" dirty="0">
                          <a:solidFill>
                            <a:schemeClr val="tx1"/>
                          </a:solidFill>
                          <a:effectLst/>
                        </a:rPr>
                        <a:t>Ulusal yayınevleri tarafından yayımlanmış kitaplarda yayımlanan ve adayın yazar olarak yer almadığı yayınlardan her birinde, metin içindeki atıf sayısına bakılmaksızın adayın atıf yapılan her eseri için bir atıf sayısı</a:t>
                      </a:r>
                      <a:r>
                        <a:rPr lang="tr-TR" sz="1400" b="0" baseline="0" dirty="0">
                          <a:solidFill>
                            <a:schemeClr val="tx1"/>
                          </a:solidFill>
                          <a:effectLst/>
                        </a:rPr>
                        <a:t> dikkate alınır)</a:t>
                      </a:r>
                      <a:endParaRPr lang="tr-TR"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gn="ctr">
                        <a:lnSpc>
                          <a:spcPct val="107000"/>
                        </a:lnSpc>
                        <a:spcAft>
                          <a:spcPts val="0"/>
                        </a:spcAft>
                      </a:pPr>
                      <a:r>
                        <a:rPr lang="tr-TR" sz="1600" dirty="0">
                          <a:effectLst/>
                        </a:rPr>
                        <a:t> 5</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gn="ctr">
                        <a:lnSpc>
                          <a:spcPct val="107000"/>
                        </a:lnSpc>
                        <a:spcAft>
                          <a:spcPts val="0"/>
                        </a:spcAft>
                      </a:pPr>
                      <a:r>
                        <a:rPr lang="tr-TR" sz="1600" dirty="0">
                          <a:effectLst/>
                          <a:latin typeface="Calibri" panose="020F0502020204030204" pitchFamily="34" charset="0"/>
                          <a:ea typeface="Calibri" panose="020F0502020204030204" pitchFamily="34" charset="0"/>
                          <a:cs typeface="Times New Roman" panose="02020603050405020304" pitchFamily="18" charset="0"/>
                        </a:rPr>
                        <a:t>5</a:t>
                      </a:r>
                    </a:p>
                  </a:txBody>
                  <a:tcPr marL="8441" marR="8441" marT="8441" marB="0" anchor="ctr"/>
                </a:tc>
                <a:extLst>
                  <a:ext uri="{0D108BD9-81ED-4DB2-BD59-A6C34878D82A}">
                    <a16:rowId xmlns:a16="http://schemas.microsoft.com/office/drawing/2014/main" val="547953736"/>
                  </a:ext>
                </a:extLst>
              </a:tr>
              <a:tr h="688430">
                <a:tc>
                  <a:txBody>
                    <a:bodyPr/>
                    <a:lstStyle/>
                    <a:p>
                      <a:pPr marL="72000">
                        <a:lnSpc>
                          <a:spcPct val="100000"/>
                        </a:lnSpc>
                        <a:spcAft>
                          <a:spcPts val="0"/>
                        </a:spcAft>
                      </a:pPr>
                      <a:r>
                        <a:rPr lang="tr-TR" sz="1400" b="1" dirty="0">
                          <a:solidFill>
                            <a:srgbClr val="0000CC"/>
                          </a:solidFill>
                          <a:effectLst/>
                        </a:rPr>
                        <a:t>Güzel Sanatlardaki </a:t>
                      </a:r>
                      <a:r>
                        <a:rPr lang="tr-TR" sz="1400" b="0" dirty="0">
                          <a:solidFill>
                            <a:schemeClr val="tx1"/>
                          </a:solidFill>
                          <a:effectLst/>
                        </a:rPr>
                        <a:t>eserlerin uluslararası kaynak veya yayın organlarında yer alması (kitap, ansiklopedi, katalog, periyodik sanat dergileri, belgesel nitelikli TV yayınları, film) veya gösterime ya da dinletime girmesi. (Ancak duyuru niteliğindeki yayınlar geçerli değildir.)</a:t>
                      </a:r>
                      <a:endParaRPr lang="tr-TR"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nSpc>
                          <a:spcPct val="107000"/>
                        </a:lnSpc>
                        <a:spcAft>
                          <a:spcPts val="0"/>
                        </a:spcAft>
                      </a:pPr>
                      <a:r>
                        <a:rPr lang="tr-TR" sz="1000">
                          <a:effectLst/>
                        </a:rPr>
                        <a:t>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nSpc>
                          <a:spcPct val="107000"/>
                        </a:lnSpc>
                        <a:spcAft>
                          <a:spcPts val="0"/>
                        </a:spcAft>
                      </a:pPr>
                      <a:r>
                        <a:rPr lang="tr-TR" sz="1000">
                          <a:effectLst/>
                        </a:rPr>
                        <a:t>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extLst>
                  <a:ext uri="{0D108BD9-81ED-4DB2-BD59-A6C34878D82A}">
                    <a16:rowId xmlns:a16="http://schemas.microsoft.com/office/drawing/2014/main" val="642334225"/>
                  </a:ext>
                </a:extLst>
              </a:tr>
              <a:tr h="585897">
                <a:tc>
                  <a:txBody>
                    <a:bodyPr/>
                    <a:lstStyle/>
                    <a:p>
                      <a:pPr marL="72000">
                        <a:lnSpc>
                          <a:spcPct val="100000"/>
                        </a:lnSpc>
                        <a:spcAft>
                          <a:spcPts val="0"/>
                        </a:spcAft>
                      </a:pPr>
                      <a:r>
                        <a:rPr lang="tr-TR" sz="1400" b="1" dirty="0">
                          <a:solidFill>
                            <a:srgbClr val="0000CC"/>
                          </a:solidFill>
                          <a:effectLst/>
                        </a:rPr>
                        <a:t>Güzel Sanatlardaki </a:t>
                      </a:r>
                      <a:r>
                        <a:rPr lang="tr-TR" sz="1400" b="0" dirty="0">
                          <a:solidFill>
                            <a:schemeClr val="tx1"/>
                          </a:solidFill>
                          <a:effectLst/>
                        </a:rPr>
                        <a:t>eserlerin ulusal kaynak veya yayın organlarında yer alması (kitap, ansiklopedi, katalog, periyodik sanat dergileri, belgesel nitelikli TV yayınları, film) veya gösterime ya da dinletime girmesi. (Ancak duyuru niteliğindeki yayınlar geçerli değildir.)</a:t>
                      </a:r>
                      <a:endParaRPr lang="tr-TR"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nSpc>
                          <a:spcPct val="107000"/>
                        </a:lnSpc>
                        <a:spcAft>
                          <a:spcPts val="0"/>
                        </a:spcAft>
                      </a:pPr>
                      <a:r>
                        <a:rPr lang="tr-TR" sz="1000">
                          <a:effectLst/>
                        </a:rPr>
                        <a:t>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nSpc>
                          <a:spcPct val="107000"/>
                        </a:lnSpc>
                        <a:spcAft>
                          <a:spcPts val="0"/>
                        </a:spcAft>
                      </a:pPr>
                      <a:r>
                        <a:rPr lang="tr-TR" sz="1000" dirty="0">
                          <a:effectLst/>
                        </a:rPr>
                        <a:t> </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extLst>
                  <a:ext uri="{0D108BD9-81ED-4DB2-BD59-A6C34878D82A}">
                    <a16:rowId xmlns:a16="http://schemas.microsoft.com/office/drawing/2014/main" val="4284001582"/>
                  </a:ext>
                </a:extLst>
              </a:tr>
              <a:tr h="203569">
                <a:tc>
                  <a:txBody>
                    <a:bodyPr/>
                    <a:lstStyle/>
                    <a:p>
                      <a:pPr algn="r">
                        <a:lnSpc>
                          <a:spcPct val="107000"/>
                        </a:lnSpc>
                        <a:spcAft>
                          <a:spcPts val="0"/>
                        </a:spcAft>
                      </a:pPr>
                      <a:r>
                        <a:rPr lang="tr-TR" sz="1600" b="1" dirty="0">
                          <a:solidFill>
                            <a:srgbClr val="FF0000"/>
                          </a:solidFill>
                          <a:effectLst/>
                        </a:rPr>
                        <a:t>TOPLAM</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gn="ctr">
                        <a:lnSpc>
                          <a:spcPct val="107000"/>
                        </a:lnSpc>
                        <a:spcAft>
                          <a:spcPts val="0"/>
                        </a:spcAft>
                      </a:pPr>
                      <a:r>
                        <a:rPr lang="tr-TR" sz="1800" dirty="0">
                          <a:effectLst/>
                        </a:rPr>
                        <a:t> </a:t>
                      </a:r>
                      <a:r>
                        <a:rPr lang="tr-TR" sz="1800" b="1" dirty="0">
                          <a:solidFill>
                            <a:srgbClr val="FF0000"/>
                          </a:solidFill>
                          <a:effectLst/>
                        </a:rPr>
                        <a:t>36</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gn="ctr">
                        <a:lnSpc>
                          <a:spcPct val="107000"/>
                        </a:lnSpc>
                        <a:spcAft>
                          <a:spcPts val="0"/>
                        </a:spcAft>
                      </a:pPr>
                      <a:r>
                        <a:rPr lang="tr-TR" sz="1800" dirty="0">
                          <a:effectLst/>
                        </a:rPr>
                        <a:t> </a:t>
                      </a:r>
                      <a:r>
                        <a:rPr lang="tr-TR" sz="1800" b="1" kern="1200" dirty="0">
                          <a:solidFill>
                            <a:srgbClr val="FF0000"/>
                          </a:solidFill>
                          <a:effectLst/>
                          <a:latin typeface="+mn-lt"/>
                          <a:ea typeface="+mn-ea"/>
                          <a:cs typeface="+mn-cs"/>
                        </a:rPr>
                        <a:t>75</a:t>
                      </a:r>
                    </a:p>
                  </a:txBody>
                  <a:tcPr marL="8441" marR="8441" marT="8441" marB="0" anchor="ctr"/>
                </a:tc>
                <a:extLst>
                  <a:ext uri="{0D108BD9-81ED-4DB2-BD59-A6C34878D82A}">
                    <a16:rowId xmlns:a16="http://schemas.microsoft.com/office/drawing/2014/main" val="2002275517"/>
                  </a:ext>
                </a:extLst>
              </a:tr>
            </a:tbl>
          </a:graphicData>
        </a:graphic>
      </p:graphicFrame>
    </p:spTree>
    <p:extLst>
      <p:ext uri="{BB962C8B-B14F-4D97-AF65-F5344CB8AC3E}">
        <p14:creationId xmlns:p14="http://schemas.microsoft.com/office/powerpoint/2010/main" val="1966220449"/>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C7CC8BC-E4C0-DE26-FC3A-55B5D1A18F99}"/>
              </a:ext>
            </a:extLst>
          </p:cNvPr>
          <p:cNvSpPr>
            <a:spLocks noGrp="1"/>
          </p:cNvSpPr>
          <p:nvPr>
            <p:ph type="title"/>
          </p:nvPr>
        </p:nvSpPr>
        <p:spPr>
          <a:xfrm>
            <a:off x="325209" y="806758"/>
            <a:ext cx="9941769" cy="644356"/>
          </a:xfrm>
        </p:spPr>
        <p:txBody>
          <a:bodyPr>
            <a:normAutofit/>
          </a:bodyPr>
          <a:lstStyle/>
          <a:p>
            <a:pPr algn="ctr"/>
            <a:r>
              <a:rPr lang="tr-TR" sz="2800" b="1" dirty="0">
                <a:solidFill>
                  <a:srgbClr val="FF0000"/>
                </a:solidFill>
                <a:latin typeface="+mn-lt"/>
              </a:rPr>
              <a:t>Bilimsel, Sosyal, Kültürel ve Sportif Faaliyetler</a:t>
            </a:r>
            <a:endParaRPr lang="tr-TR" sz="2800" dirty="0">
              <a:solidFill>
                <a:srgbClr val="FF0000"/>
              </a:solidFill>
            </a:endParaRPr>
          </a:p>
        </p:txBody>
      </p:sp>
      <p:sp>
        <p:nvSpPr>
          <p:cNvPr id="4" name="Veri Yer Tutucusu 3"/>
          <p:cNvSpPr>
            <a:spLocks noGrp="1"/>
          </p:cNvSpPr>
          <p:nvPr>
            <p:ph type="dt" sz="half" idx="10"/>
          </p:nvPr>
        </p:nvSpPr>
        <p:spPr/>
        <p:txBody>
          <a:bodyPr/>
          <a:lstStyle/>
          <a:p>
            <a:fld id="{5C01853F-0A03-4649-8FC9-B14B1A95AEC8}" type="datetime1">
              <a:rPr lang="tr-TR" smtClean="0"/>
              <a:pPr/>
              <a:t>13.01.2026</a:t>
            </a:fld>
            <a:endParaRPr lang="tr-TR" dirty="0"/>
          </a:p>
        </p:txBody>
      </p:sp>
      <p:sp>
        <p:nvSpPr>
          <p:cNvPr id="6" name="Slayt Numarası Yer Tutucusu 5"/>
          <p:cNvSpPr>
            <a:spLocks noGrp="1"/>
          </p:cNvSpPr>
          <p:nvPr>
            <p:ph type="sldNum" sz="quarter" idx="12"/>
          </p:nvPr>
        </p:nvSpPr>
        <p:spPr/>
        <p:txBody>
          <a:bodyPr/>
          <a:lstStyle/>
          <a:p>
            <a:fld id="{15D42E69-0B45-4D6A-BDA9-8F9042B0111B}" type="slidenum">
              <a:rPr lang="tr-TR" smtClean="0"/>
              <a:pPr/>
              <a:t>59</a:t>
            </a:fld>
            <a:endParaRPr lang="tr-TR"/>
          </a:p>
        </p:txBody>
      </p:sp>
      <p:sp>
        <p:nvSpPr>
          <p:cNvPr id="7" name="Metin kutusu 6"/>
          <p:cNvSpPr txBox="1"/>
          <p:nvPr/>
        </p:nvSpPr>
        <p:spPr>
          <a:xfrm>
            <a:off x="341075" y="6079351"/>
            <a:ext cx="4572000" cy="276999"/>
          </a:xfrm>
          <a:prstGeom prst="rect">
            <a:avLst/>
          </a:prstGeom>
          <a:noFill/>
        </p:spPr>
        <p:txBody>
          <a:bodyPr wrap="square" rtlCol="0">
            <a:spAutoFit/>
          </a:bodyPr>
          <a:lstStyle/>
          <a:p>
            <a:r>
              <a:rPr lang="tr-TR" sz="1200" b="1" i="1" dirty="0">
                <a:solidFill>
                  <a:srgbClr val="C00000"/>
                </a:solidFill>
              </a:rPr>
              <a:t>*Bu etkinliklerin dışında varsa lütfen tabloya ekleyiniz. </a:t>
            </a:r>
          </a:p>
        </p:txBody>
      </p:sp>
      <p:graphicFrame>
        <p:nvGraphicFramePr>
          <p:cNvPr id="3" name="Tablo 2"/>
          <p:cNvGraphicFramePr>
            <a:graphicFrameLocks noGrp="1"/>
          </p:cNvGraphicFramePr>
          <p:nvPr>
            <p:extLst>
              <p:ext uri="{D42A27DB-BD31-4B8C-83A1-F6EECF244321}">
                <p14:modId xmlns:p14="http://schemas.microsoft.com/office/powerpoint/2010/main" val="290539314"/>
              </p:ext>
            </p:extLst>
          </p:nvPr>
        </p:nvGraphicFramePr>
        <p:xfrm>
          <a:off x="457201" y="1848680"/>
          <a:ext cx="11390242" cy="4030956"/>
        </p:xfrm>
        <a:graphic>
          <a:graphicData uri="http://schemas.openxmlformats.org/drawingml/2006/table">
            <a:tbl>
              <a:tblPr>
                <a:tableStyleId>{BDBED569-4797-4DF1-A0F4-6AAB3CD982D8}</a:tableStyleId>
              </a:tblPr>
              <a:tblGrid>
                <a:gridCol w="2603507">
                  <a:extLst>
                    <a:ext uri="{9D8B030D-6E8A-4147-A177-3AD203B41FA5}">
                      <a16:colId xmlns:a16="http://schemas.microsoft.com/office/drawing/2014/main" val="1512283553"/>
                    </a:ext>
                  </a:extLst>
                </a:gridCol>
                <a:gridCol w="1214863">
                  <a:extLst>
                    <a:ext uri="{9D8B030D-6E8A-4147-A177-3AD203B41FA5}">
                      <a16:colId xmlns:a16="http://schemas.microsoft.com/office/drawing/2014/main" val="2941615692"/>
                    </a:ext>
                  </a:extLst>
                </a:gridCol>
                <a:gridCol w="1214863">
                  <a:extLst>
                    <a:ext uri="{9D8B030D-6E8A-4147-A177-3AD203B41FA5}">
                      <a16:colId xmlns:a16="http://schemas.microsoft.com/office/drawing/2014/main" val="3849964202"/>
                    </a:ext>
                  </a:extLst>
                </a:gridCol>
                <a:gridCol w="4399001">
                  <a:extLst>
                    <a:ext uri="{9D8B030D-6E8A-4147-A177-3AD203B41FA5}">
                      <a16:colId xmlns:a16="http://schemas.microsoft.com/office/drawing/2014/main" val="1885514975"/>
                    </a:ext>
                  </a:extLst>
                </a:gridCol>
                <a:gridCol w="974035">
                  <a:extLst>
                    <a:ext uri="{9D8B030D-6E8A-4147-A177-3AD203B41FA5}">
                      <a16:colId xmlns:a16="http://schemas.microsoft.com/office/drawing/2014/main" val="2981608465"/>
                    </a:ext>
                  </a:extLst>
                </a:gridCol>
                <a:gridCol w="983973">
                  <a:extLst>
                    <a:ext uri="{9D8B030D-6E8A-4147-A177-3AD203B41FA5}">
                      <a16:colId xmlns:a16="http://schemas.microsoft.com/office/drawing/2014/main" val="3219867409"/>
                    </a:ext>
                  </a:extLst>
                </a:gridCol>
              </a:tblGrid>
              <a:tr h="303513">
                <a:tc>
                  <a:txBody>
                    <a:bodyPr/>
                    <a:lstStyle/>
                    <a:p>
                      <a:pPr marL="72000" algn="ctr">
                        <a:lnSpc>
                          <a:spcPct val="100000"/>
                        </a:lnSpc>
                        <a:spcAft>
                          <a:spcPts val="0"/>
                        </a:spcAft>
                      </a:pPr>
                      <a:r>
                        <a:rPr lang="tr-TR" sz="1600" b="1" dirty="0">
                          <a:solidFill>
                            <a:srgbClr val="FF0000"/>
                          </a:solidFill>
                          <a:effectLst/>
                          <a:latin typeface="+mn-lt"/>
                        </a:rPr>
                        <a:t>Faaliyet Türü</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1600" b="1" dirty="0">
                          <a:solidFill>
                            <a:srgbClr val="FF0000"/>
                          </a:solidFill>
                          <a:effectLst/>
                          <a:latin typeface="+mn-lt"/>
                        </a:rPr>
                        <a:t>2024</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1600" b="1" dirty="0">
                          <a:solidFill>
                            <a:srgbClr val="FF0000"/>
                          </a:solidFill>
                          <a:effectLst/>
                          <a:latin typeface="+mn-lt"/>
                        </a:rPr>
                        <a:t>2025</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marR="0" lvl="0" indent="0" algn="ctr" defTabSz="914400" rtl="0" eaLnBrk="1" fontAlgn="auto" latinLnBrk="0" hangingPunct="1">
                        <a:lnSpc>
                          <a:spcPct val="100000"/>
                        </a:lnSpc>
                        <a:spcBef>
                          <a:spcPts val="0"/>
                        </a:spcBef>
                        <a:spcAft>
                          <a:spcPts val="0"/>
                        </a:spcAft>
                        <a:buClrTx/>
                        <a:buSzTx/>
                        <a:buFontTx/>
                        <a:buNone/>
                        <a:tabLst/>
                        <a:defRPr/>
                      </a:pPr>
                      <a:r>
                        <a:rPr lang="tr-TR" sz="1600" b="1" dirty="0">
                          <a:solidFill>
                            <a:srgbClr val="FF0000"/>
                          </a:solidFill>
                          <a:effectLst/>
                          <a:latin typeface="+mn-lt"/>
                        </a:rPr>
                        <a:t>Faaliyet Türü</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b="1" dirty="0">
                          <a:solidFill>
                            <a:srgbClr val="FF0000"/>
                          </a:solidFill>
                          <a:effectLst/>
                          <a:latin typeface="+mn-lt"/>
                        </a:rPr>
                        <a:t>2024</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b="1" dirty="0">
                          <a:solidFill>
                            <a:srgbClr val="FF0000"/>
                          </a:solidFill>
                          <a:effectLst/>
                          <a:latin typeface="+mn-lt"/>
                        </a:rPr>
                        <a:t>2025</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53906734"/>
                  </a:ext>
                </a:extLst>
              </a:tr>
              <a:tr h="336624">
                <a:tc>
                  <a:txBody>
                    <a:bodyPr/>
                    <a:lstStyle/>
                    <a:p>
                      <a:pPr marL="72000">
                        <a:lnSpc>
                          <a:spcPct val="100000"/>
                        </a:lnSpc>
                        <a:spcAft>
                          <a:spcPts val="0"/>
                        </a:spcAft>
                      </a:pPr>
                      <a:r>
                        <a:rPr lang="tr-TR" sz="1600" dirty="0">
                          <a:effectLst/>
                          <a:latin typeface="+mn-lt"/>
                        </a:rPr>
                        <a:t>Sempozyum ve Kongre</a:t>
                      </a:r>
                      <a:endParaRPr lang="tr-TR" sz="1600" dirty="0">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endParaRPr lang="tr-TR" sz="1600" dirty="0">
                        <a:effectLst/>
                        <a:latin typeface="+mn-lt"/>
                        <a:cs typeface="Times New Roman" panose="02020603050405020304" pitchFamily="18" charset="0"/>
                      </a:endParaRPr>
                    </a:p>
                  </a:txBody>
                  <a:tcPr marL="3175" marR="3175" marT="3175" marB="0" anchor="ctr"/>
                </a:tc>
                <a:tc>
                  <a:txBody>
                    <a:bodyPr/>
                    <a:lstStyle/>
                    <a:p>
                      <a:pPr marL="72000">
                        <a:lnSpc>
                          <a:spcPct val="100000"/>
                        </a:lnSpc>
                        <a:spcAft>
                          <a:spcPts val="0"/>
                        </a:spcAft>
                      </a:pPr>
                      <a:endParaRPr lang="tr-TR" sz="1600" dirty="0">
                        <a:effectLst/>
                        <a:latin typeface="+mn-lt"/>
                        <a:cs typeface="Times New Roman" panose="02020603050405020304" pitchFamily="18" charset="0"/>
                      </a:endParaRPr>
                    </a:p>
                  </a:txBody>
                  <a:tcPr marL="3175" marR="3175" marT="3175" marB="0" anchor="ctr"/>
                </a:tc>
                <a:tc>
                  <a:txBody>
                    <a:bodyPr/>
                    <a:lstStyle/>
                    <a:p>
                      <a:pPr marL="72000" marR="0" lvl="0" indent="0" algn="l" defTabSz="914400" rtl="0" eaLnBrk="1" fontAlgn="auto" latinLnBrk="0" hangingPunct="1">
                        <a:lnSpc>
                          <a:spcPct val="100000"/>
                        </a:lnSpc>
                        <a:spcBef>
                          <a:spcPts val="0"/>
                        </a:spcBef>
                        <a:spcAft>
                          <a:spcPts val="0"/>
                        </a:spcAft>
                        <a:buClrTx/>
                        <a:buSzTx/>
                        <a:buFontTx/>
                        <a:buNone/>
                        <a:tabLst/>
                        <a:defRPr/>
                      </a:pPr>
                      <a:r>
                        <a:rPr lang="tr-TR" sz="1600" b="0" dirty="0">
                          <a:solidFill>
                            <a:schemeClr val="tx1"/>
                          </a:solidFill>
                          <a:effectLst/>
                          <a:latin typeface="+mn-lt"/>
                        </a:rPr>
                        <a:t>Teknik Gezi</a:t>
                      </a:r>
                      <a:endParaRPr lang="tr-TR" sz="1600" b="0"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dirty="0">
                          <a:effectLst/>
                          <a:latin typeface="+mn-lt"/>
                        </a:rPr>
                        <a:t> </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dirty="0">
                          <a:effectLst/>
                          <a:latin typeface="+mn-lt"/>
                        </a:rPr>
                        <a:t>28 </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408491658"/>
                  </a:ext>
                </a:extLst>
              </a:tr>
              <a:tr h="336624">
                <a:tc>
                  <a:txBody>
                    <a:bodyPr/>
                    <a:lstStyle/>
                    <a:p>
                      <a:pPr marL="72000">
                        <a:lnSpc>
                          <a:spcPct val="100000"/>
                        </a:lnSpc>
                        <a:spcAft>
                          <a:spcPts val="0"/>
                        </a:spcAft>
                      </a:pPr>
                      <a:r>
                        <a:rPr lang="tr-TR" sz="1600" dirty="0">
                          <a:effectLst/>
                          <a:latin typeface="+mn-lt"/>
                        </a:rPr>
                        <a:t>Konferans</a:t>
                      </a:r>
                      <a:endParaRPr lang="tr-TR" sz="1600" dirty="0">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1600" dirty="0">
                          <a:effectLst/>
                          <a:latin typeface="+mn-lt"/>
                          <a:cs typeface="Times New Roman" panose="02020603050405020304" pitchFamily="18" charset="0"/>
                        </a:rPr>
                        <a:t>6</a:t>
                      </a:r>
                    </a:p>
                  </a:txBody>
                  <a:tcPr marL="3175" marR="3175" marT="3175" marB="0" anchor="ctr"/>
                </a:tc>
                <a:tc>
                  <a:txBody>
                    <a:bodyPr/>
                    <a:lstStyle/>
                    <a:p>
                      <a:pPr marL="72000" algn="ctr">
                        <a:lnSpc>
                          <a:spcPct val="100000"/>
                        </a:lnSpc>
                        <a:spcAft>
                          <a:spcPts val="0"/>
                        </a:spcAft>
                      </a:pPr>
                      <a:r>
                        <a:rPr lang="tr-TR" sz="1600" dirty="0">
                          <a:effectLst/>
                          <a:latin typeface="+mn-lt"/>
                          <a:cs typeface="Times New Roman" panose="02020603050405020304" pitchFamily="18" charset="0"/>
                        </a:rPr>
                        <a:t>7</a:t>
                      </a:r>
                    </a:p>
                  </a:txBody>
                  <a:tcPr marL="3175" marR="3175" marT="3175" marB="0" anchor="ctr"/>
                </a:tc>
                <a:tc>
                  <a:txBody>
                    <a:bodyPr/>
                    <a:lstStyle/>
                    <a:p>
                      <a:pPr marL="72000">
                        <a:lnSpc>
                          <a:spcPct val="100000"/>
                        </a:lnSpc>
                        <a:spcAft>
                          <a:spcPts val="0"/>
                        </a:spcAft>
                      </a:pPr>
                      <a:r>
                        <a:rPr lang="tr-TR" sz="1600" dirty="0">
                          <a:effectLst/>
                          <a:latin typeface="+mn-lt"/>
                        </a:rPr>
                        <a:t>Eğitim Seminerleri</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dirty="0">
                          <a:effectLst/>
                          <a:latin typeface="+mn-lt"/>
                        </a:rPr>
                        <a:t>2 </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a:effectLst/>
                          <a:latin typeface="+mn-lt"/>
                        </a:rPr>
                        <a:t> </a:t>
                      </a:r>
                      <a:endParaRPr lang="tr-TR" sz="160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278280707"/>
                  </a:ext>
                </a:extLst>
              </a:tr>
              <a:tr h="502364">
                <a:tc>
                  <a:txBody>
                    <a:bodyPr/>
                    <a:lstStyle/>
                    <a:p>
                      <a:pPr marL="72000">
                        <a:lnSpc>
                          <a:spcPct val="100000"/>
                        </a:lnSpc>
                        <a:spcAft>
                          <a:spcPts val="0"/>
                        </a:spcAft>
                      </a:pPr>
                      <a:r>
                        <a:rPr lang="tr-TR" sz="1600" dirty="0">
                          <a:effectLst/>
                          <a:latin typeface="+mn-lt"/>
                        </a:rPr>
                        <a:t>Panel</a:t>
                      </a:r>
                      <a:endParaRPr lang="tr-TR" sz="1600" dirty="0">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endParaRPr lang="tr-TR" sz="1600">
                        <a:effectLst/>
                        <a:latin typeface="+mn-lt"/>
                        <a:cs typeface="Times New Roman" panose="02020603050405020304" pitchFamily="18" charset="0"/>
                      </a:endParaRPr>
                    </a:p>
                  </a:txBody>
                  <a:tcPr marL="3175" marR="3175" marT="3175" marB="0" anchor="ctr"/>
                </a:tc>
                <a:tc>
                  <a:txBody>
                    <a:bodyPr/>
                    <a:lstStyle/>
                    <a:p>
                      <a:pPr marL="72000" algn="ctr">
                        <a:lnSpc>
                          <a:spcPct val="100000"/>
                        </a:lnSpc>
                        <a:spcAft>
                          <a:spcPts val="0"/>
                        </a:spcAft>
                      </a:pPr>
                      <a:endParaRPr lang="tr-TR" sz="1600" dirty="0">
                        <a:effectLst/>
                        <a:latin typeface="+mn-lt"/>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1600" dirty="0">
                          <a:effectLst/>
                          <a:latin typeface="+mn-lt"/>
                        </a:rPr>
                        <a:t>Ulusal Toplantı</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dirty="0">
                          <a:effectLst/>
                          <a:latin typeface="+mn-lt"/>
                        </a:rPr>
                        <a:t> </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a:effectLst/>
                          <a:latin typeface="+mn-lt"/>
                        </a:rPr>
                        <a:t> </a:t>
                      </a:r>
                      <a:endParaRPr lang="tr-TR" sz="160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57503645"/>
                  </a:ext>
                </a:extLst>
              </a:tr>
              <a:tr h="336624">
                <a:tc>
                  <a:txBody>
                    <a:bodyPr/>
                    <a:lstStyle/>
                    <a:p>
                      <a:pPr marL="72000">
                        <a:lnSpc>
                          <a:spcPct val="100000"/>
                        </a:lnSpc>
                        <a:spcAft>
                          <a:spcPts val="0"/>
                        </a:spcAft>
                      </a:pPr>
                      <a:r>
                        <a:rPr lang="tr-TR" sz="1600" dirty="0">
                          <a:effectLst/>
                          <a:latin typeface="+mn-lt"/>
                        </a:rPr>
                        <a:t>Seminer</a:t>
                      </a:r>
                      <a:endParaRPr lang="tr-TR" sz="1600" dirty="0">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1600" dirty="0">
                          <a:effectLst/>
                          <a:latin typeface="+mn-lt"/>
                          <a:cs typeface="Times New Roman" panose="02020603050405020304" pitchFamily="18" charset="0"/>
                        </a:rPr>
                        <a:t>2</a:t>
                      </a:r>
                    </a:p>
                  </a:txBody>
                  <a:tcPr marL="3175" marR="3175" marT="3175" marB="0" anchor="ctr"/>
                </a:tc>
                <a:tc>
                  <a:txBody>
                    <a:bodyPr/>
                    <a:lstStyle/>
                    <a:p>
                      <a:pPr marL="72000" algn="ctr">
                        <a:lnSpc>
                          <a:spcPct val="100000"/>
                        </a:lnSpc>
                        <a:spcAft>
                          <a:spcPts val="0"/>
                        </a:spcAft>
                      </a:pPr>
                      <a:r>
                        <a:rPr lang="tr-TR" sz="1600" dirty="0">
                          <a:effectLst/>
                          <a:latin typeface="+mn-lt"/>
                          <a:cs typeface="Times New Roman" panose="02020603050405020304" pitchFamily="18" charset="0"/>
                        </a:rPr>
                        <a:t>6</a:t>
                      </a:r>
                    </a:p>
                  </a:txBody>
                  <a:tcPr marL="3175" marR="3175" marT="3175" marB="0" anchor="ctr"/>
                </a:tc>
                <a:tc>
                  <a:txBody>
                    <a:bodyPr/>
                    <a:lstStyle/>
                    <a:p>
                      <a:pPr marL="72000">
                        <a:lnSpc>
                          <a:spcPct val="100000"/>
                        </a:lnSpc>
                        <a:spcAft>
                          <a:spcPts val="0"/>
                        </a:spcAft>
                      </a:pPr>
                      <a:r>
                        <a:rPr lang="tr-TR" sz="1600" dirty="0">
                          <a:effectLst/>
                          <a:latin typeface="+mn-lt"/>
                        </a:rPr>
                        <a:t>Diğer (Açıkhava Etkinlikleri, Ziyaretler, Geziler </a:t>
                      </a:r>
                      <a:r>
                        <a:rPr lang="tr-TR" sz="1600" dirty="0" err="1">
                          <a:effectLst/>
                          <a:latin typeface="+mn-lt"/>
                        </a:rPr>
                        <a:t>v.b</a:t>
                      </a:r>
                      <a:r>
                        <a:rPr lang="tr-TR" sz="1600" dirty="0">
                          <a:effectLst/>
                          <a:latin typeface="+mn-lt"/>
                        </a:rPr>
                        <a:t>.)</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dirty="0">
                          <a:effectLst/>
                          <a:latin typeface="+mn-lt"/>
                        </a:rPr>
                        <a:t>3 </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dirty="0">
                          <a:effectLst/>
                          <a:latin typeface="+mn-lt"/>
                        </a:rPr>
                        <a:t> 11</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400936759"/>
                  </a:ext>
                </a:extLst>
              </a:tr>
              <a:tr h="336624">
                <a:tc>
                  <a:txBody>
                    <a:bodyPr/>
                    <a:lstStyle/>
                    <a:p>
                      <a:pPr marL="72000">
                        <a:lnSpc>
                          <a:spcPct val="100000"/>
                        </a:lnSpc>
                        <a:spcAft>
                          <a:spcPts val="0"/>
                        </a:spcAft>
                      </a:pPr>
                      <a:r>
                        <a:rPr lang="tr-TR" sz="1600" dirty="0">
                          <a:effectLst/>
                          <a:latin typeface="+mn-lt"/>
                        </a:rPr>
                        <a:t>Açık Oturum</a:t>
                      </a:r>
                      <a:endParaRPr lang="tr-TR" sz="1600" dirty="0">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endParaRPr lang="tr-TR" sz="1600">
                        <a:effectLst/>
                        <a:latin typeface="+mn-lt"/>
                        <a:cs typeface="Times New Roman" panose="02020603050405020304" pitchFamily="18" charset="0"/>
                      </a:endParaRPr>
                    </a:p>
                  </a:txBody>
                  <a:tcPr marL="3175" marR="3175" marT="3175" marB="0" anchor="ctr"/>
                </a:tc>
                <a:tc>
                  <a:txBody>
                    <a:bodyPr/>
                    <a:lstStyle/>
                    <a:p>
                      <a:pPr marL="72000" algn="ctr">
                        <a:lnSpc>
                          <a:spcPct val="100000"/>
                        </a:lnSpc>
                        <a:spcAft>
                          <a:spcPts val="0"/>
                        </a:spcAft>
                      </a:pPr>
                      <a:endParaRPr lang="tr-TR" sz="1600">
                        <a:effectLst/>
                        <a:latin typeface="+mn-lt"/>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1600" dirty="0" err="1">
                          <a:effectLst/>
                          <a:latin typeface="+mn-lt"/>
                        </a:rPr>
                        <a:t>Çalıştay</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dirty="0">
                          <a:effectLst/>
                          <a:latin typeface="+mn-lt"/>
                        </a:rPr>
                        <a:t> </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dirty="0">
                          <a:effectLst/>
                          <a:latin typeface="+mn-lt"/>
                        </a:rPr>
                        <a:t> </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17973444"/>
                  </a:ext>
                </a:extLst>
              </a:tr>
              <a:tr h="336624">
                <a:tc>
                  <a:txBody>
                    <a:bodyPr/>
                    <a:lstStyle/>
                    <a:p>
                      <a:pPr marL="72000">
                        <a:lnSpc>
                          <a:spcPct val="100000"/>
                        </a:lnSpc>
                        <a:spcAft>
                          <a:spcPts val="0"/>
                        </a:spcAft>
                      </a:pPr>
                      <a:r>
                        <a:rPr lang="tr-TR" sz="1600" dirty="0">
                          <a:effectLst/>
                          <a:latin typeface="+mn-lt"/>
                        </a:rPr>
                        <a:t>Söyleşi</a:t>
                      </a:r>
                      <a:endParaRPr lang="tr-TR" sz="1600" dirty="0">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endParaRPr lang="tr-TR" sz="1600">
                        <a:effectLst/>
                        <a:latin typeface="+mn-lt"/>
                        <a:cs typeface="Times New Roman" panose="02020603050405020304" pitchFamily="18" charset="0"/>
                      </a:endParaRPr>
                    </a:p>
                  </a:txBody>
                  <a:tcPr marL="3175" marR="3175" marT="3175" marB="0" anchor="ctr"/>
                </a:tc>
                <a:tc>
                  <a:txBody>
                    <a:bodyPr/>
                    <a:lstStyle/>
                    <a:p>
                      <a:pPr marL="72000" algn="ctr">
                        <a:lnSpc>
                          <a:spcPct val="100000"/>
                        </a:lnSpc>
                        <a:spcAft>
                          <a:spcPts val="0"/>
                        </a:spcAft>
                      </a:pPr>
                      <a:endParaRPr lang="tr-TR" sz="1600">
                        <a:effectLst/>
                        <a:latin typeface="+mn-lt"/>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1600" dirty="0">
                          <a:effectLst/>
                          <a:latin typeface="+mn-lt"/>
                        </a:rPr>
                        <a:t>Film Gösterimi</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dirty="0">
                          <a:effectLst/>
                          <a:latin typeface="+mn-lt"/>
                        </a:rPr>
                        <a:t> </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dirty="0">
                          <a:effectLst/>
                          <a:latin typeface="+mn-lt"/>
                        </a:rPr>
                        <a:t>1 </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862991955"/>
                  </a:ext>
                </a:extLst>
              </a:tr>
              <a:tr h="336624">
                <a:tc>
                  <a:txBody>
                    <a:bodyPr/>
                    <a:lstStyle/>
                    <a:p>
                      <a:pPr marL="72000">
                        <a:lnSpc>
                          <a:spcPct val="100000"/>
                        </a:lnSpc>
                        <a:spcAft>
                          <a:spcPts val="0"/>
                        </a:spcAft>
                      </a:pPr>
                      <a:r>
                        <a:rPr lang="tr-TR" sz="1600" dirty="0">
                          <a:effectLst/>
                          <a:latin typeface="+mn-lt"/>
                        </a:rPr>
                        <a:t>Tiyatro</a:t>
                      </a:r>
                      <a:endParaRPr lang="tr-TR" sz="1600" dirty="0">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1600" dirty="0">
                          <a:effectLst/>
                          <a:latin typeface="+mn-lt"/>
                          <a:cs typeface="Times New Roman" panose="02020603050405020304" pitchFamily="18" charset="0"/>
                        </a:rPr>
                        <a:t>2</a:t>
                      </a:r>
                    </a:p>
                  </a:txBody>
                  <a:tcPr marL="3175" marR="3175" marT="3175" marB="0" anchor="ctr"/>
                </a:tc>
                <a:tc>
                  <a:txBody>
                    <a:bodyPr/>
                    <a:lstStyle/>
                    <a:p>
                      <a:pPr marL="72000" algn="ctr">
                        <a:lnSpc>
                          <a:spcPct val="100000"/>
                        </a:lnSpc>
                        <a:spcAft>
                          <a:spcPts val="0"/>
                        </a:spcAft>
                      </a:pPr>
                      <a:r>
                        <a:rPr lang="tr-TR" sz="1600" dirty="0">
                          <a:effectLst/>
                          <a:latin typeface="+mn-lt"/>
                          <a:cs typeface="Times New Roman" panose="02020603050405020304" pitchFamily="18" charset="0"/>
                        </a:rPr>
                        <a:t>1</a:t>
                      </a:r>
                    </a:p>
                  </a:txBody>
                  <a:tcPr marL="3175" marR="3175" marT="3175" marB="0" anchor="ctr"/>
                </a:tc>
                <a:tc>
                  <a:txBody>
                    <a:bodyPr/>
                    <a:lstStyle/>
                    <a:p>
                      <a:pPr marL="72000">
                        <a:lnSpc>
                          <a:spcPct val="100000"/>
                        </a:lnSpc>
                        <a:spcAft>
                          <a:spcPts val="0"/>
                        </a:spcAft>
                      </a:pPr>
                      <a:r>
                        <a:rPr lang="tr-TR" sz="1600" dirty="0">
                          <a:effectLst/>
                          <a:latin typeface="+mn-lt"/>
                        </a:rPr>
                        <a:t>Bağış ve Yardım Kampanyası</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dirty="0">
                          <a:effectLst/>
                          <a:latin typeface="+mn-lt"/>
                          <a:ea typeface="Calibri" panose="020F0502020204030204" pitchFamily="34" charset="0"/>
                          <a:cs typeface="Times New Roman" panose="02020603050405020304" pitchFamily="18" charset="0"/>
                        </a:rPr>
                        <a:t>2</a:t>
                      </a:r>
                    </a:p>
                  </a:txBody>
                  <a:tcPr marL="0" marR="0" marT="0" marB="0" anchor="ctr"/>
                </a:tc>
                <a:tc>
                  <a:txBody>
                    <a:bodyPr/>
                    <a:lstStyle/>
                    <a:p>
                      <a:pPr marL="72000" algn="ctr">
                        <a:lnSpc>
                          <a:spcPct val="100000"/>
                        </a:lnSpc>
                        <a:spcAft>
                          <a:spcPts val="0"/>
                        </a:spcAft>
                      </a:pPr>
                      <a:r>
                        <a:rPr lang="tr-TR" sz="1600" dirty="0">
                          <a:effectLst/>
                          <a:latin typeface="+mn-lt"/>
                        </a:rPr>
                        <a:t>1 </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900303215"/>
                  </a:ext>
                </a:extLst>
              </a:tr>
              <a:tr h="336624">
                <a:tc>
                  <a:txBody>
                    <a:bodyPr/>
                    <a:lstStyle/>
                    <a:p>
                      <a:pPr marL="72000">
                        <a:lnSpc>
                          <a:spcPct val="100000"/>
                        </a:lnSpc>
                        <a:spcAft>
                          <a:spcPts val="0"/>
                        </a:spcAft>
                      </a:pPr>
                      <a:r>
                        <a:rPr lang="tr-TR" sz="1600" dirty="0">
                          <a:effectLst/>
                          <a:latin typeface="+mn-lt"/>
                        </a:rPr>
                        <a:t>Konser</a:t>
                      </a:r>
                      <a:endParaRPr lang="tr-TR" sz="1600" dirty="0">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endParaRPr lang="tr-TR" sz="1600">
                        <a:effectLst/>
                        <a:latin typeface="+mn-lt"/>
                        <a:cs typeface="Times New Roman" panose="02020603050405020304" pitchFamily="18" charset="0"/>
                      </a:endParaRPr>
                    </a:p>
                  </a:txBody>
                  <a:tcPr marL="3175" marR="3175" marT="3175" marB="0" anchor="ctr"/>
                </a:tc>
                <a:tc>
                  <a:txBody>
                    <a:bodyPr/>
                    <a:lstStyle/>
                    <a:p>
                      <a:pPr marL="72000" algn="ctr">
                        <a:lnSpc>
                          <a:spcPct val="100000"/>
                        </a:lnSpc>
                        <a:spcAft>
                          <a:spcPts val="0"/>
                        </a:spcAft>
                      </a:pPr>
                      <a:endParaRPr lang="tr-TR" sz="1600" dirty="0">
                        <a:effectLst/>
                        <a:latin typeface="+mn-lt"/>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1600" dirty="0">
                          <a:effectLst/>
                          <a:latin typeface="+mn-lt"/>
                        </a:rPr>
                        <a:t>Bilgilendirme ve Tanıtım Toplantısı</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dirty="0">
                          <a:effectLst/>
                          <a:latin typeface="+mn-lt"/>
                        </a:rPr>
                        <a:t>2 </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dirty="0">
                          <a:effectLst/>
                          <a:latin typeface="+mn-lt"/>
                        </a:rPr>
                        <a:t>10 </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77623417"/>
                  </a:ext>
                </a:extLst>
              </a:tr>
              <a:tr h="350551">
                <a:tc>
                  <a:txBody>
                    <a:bodyPr/>
                    <a:lstStyle/>
                    <a:p>
                      <a:pPr marL="72000">
                        <a:lnSpc>
                          <a:spcPct val="100000"/>
                        </a:lnSpc>
                        <a:spcAft>
                          <a:spcPts val="0"/>
                        </a:spcAft>
                      </a:pPr>
                      <a:r>
                        <a:rPr lang="tr-TR" sz="1600" dirty="0">
                          <a:effectLst/>
                          <a:latin typeface="+mn-lt"/>
                        </a:rPr>
                        <a:t>Sergi</a:t>
                      </a:r>
                      <a:endParaRPr lang="tr-TR" sz="1600" dirty="0">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endParaRPr lang="tr-TR" sz="1600">
                        <a:effectLst/>
                        <a:latin typeface="+mn-lt"/>
                        <a:cs typeface="Times New Roman" panose="02020603050405020304" pitchFamily="18" charset="0"/>
                      </a:endParaRPr>
                    </a:p>
                  </a:txBody>
                  <a:tcPr marL="3175" marR="3175" marT="3175" marB="0" anchor="ctr"/>
                </a:tc>
                <a:tc>
                  <a:txBody>
                    <a:bodyPr/>
                    <a:lstStyle/>
                    <a:p>
                      <a:pPr marL="72000" algn="ctr">
                        <a:lnSpc>
                          <a:spcPct val="100000"/>
                        </a:lnSpc>
                        <a:spcAft>
                          <a:spcPts val="0"/>
                        </a:spcAft>
                      </a:pPr>
                      <a:endParaRPr lang="tr-TR" sz="1600">
                        <a:effectLst/>
                        <a:latin typeface="+mn-lt"/>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1600" dirty="0">
                          <a:effectLst/>
                          <a:latin typeface="+mn-lt"/>
                        </a:rPr>
                        <a:t>Anma Törenleri</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dirty="0">
                          <a:effectLst/>
                          <a:latin typeface="+mn-lt"/>
                        </a:rPr>
                        <a:t> </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dirty="0">
                          <a:effectLst/>
                          <a:latin typeface="+mn-lt"/>
                        </a:rPr>
                        <a:t>2</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84438468"/>
                  </a:ext>
                </a:extLst>
              </a:tr>
              <a:tr h="266621">
                <a:tc rowSpan="2">
                  <a:txBody>
                    <a:bodyPr/>
                    <a:lstStyle/>
                    <a:p>
                      <a:pPr marL="72000">
                        <a:lnSpc>
                          <a:spcPct val="100000"/>
                        </a:lnSpc>
                        <a:spcAft>
                          <a:spcPts val="0"/>
                        </a:spcAft>
                      </a:pPr>
                      <a:r>
                        <a:rPr lang="tr-TR" sz="1600" dirty="0">
                          <a:effectLst/>
                          <a:latin typeface="+mn-lt"/>
                        </a:rPr>
                        <a:t>Spor Turnuvası</a:t>
                      </a:r>
                      <a:endParaRPr lang="tr-TR" sz="1600" dirty="0">
                        <a:effectLst/>
                        <a:latin typeface="+mn-lt"/>
                        <a:ea typeface="Calibri" panose="020F0502020204030204" pitchFamily="34" charset="0"/>
                        <a:cs typeface="Times New Roman" panose="02020603050405020304" pitchFamily="18" charset="0"/>
                      </a:endParaRPr>
                    </a:p>
                  </a:txBody>
                  <a:tcPr marL="3175" marR="3175" marT="3175" marB="0" anchor="ctr"/>
                </a:tc>
                <a:tc rowSpan="2">
                  <a:txBody>
                    <a:bodyPr/>
                    <a:lstStyle/>
                    <a:p>
                      <a:pPr marL="72000" algn="ctr">
                        <a:lnSpc>
                          <a:spcPct val="100000"/>
                        </a:lnSpc>
                        <a:spcAft>
                          <a:spcPts val="0"/>
                        </a:spcAft>
                      </a:pPr>
                      <a:r>
                        <a:rPr lang="tr-TR" sz="1600" dirty="0">
                          <a:effectLst/>
                          <a:latin typeface="+mn-lt"/>
                          <a:cs typeface="Times New Roman" panose="02020603050405020304" pitchFamily="18" charset="0"/>
                        </a:rPr>
                        <a:t>3</a:t>
                      </a:r>
                    </a:p>
                  </a:txBody>
                  <a:tcPr marL="3175" marR="3175" marT="3175" marB="0" anchor="ctr"/>
                </a:tc>
                <a:tc rowSpan="2">
                  <a:txBody>
                    <a:bodyPr/>
                    <a:lstStyle/>
                    <a:p>
                      <a:pPr marL="72000" algn="ctr">
                        <a:lnSpc>
                          <a:spcPct val="100000"/>
                        </a:lnSpc>
                        <a:spcAft>
                          <a:spcPts val="0"/>
                        </a:spcAft>
                      </a:pPr>
                      <a:r>
                        <a:rPr lang="tr-TR" sz="1600" dirty="0">
                          <a:effectLst/>
                          <a:latin typeface="+mn-lt"/>
                          <a:cs typeface="Times New Roman" panose="02020603050405020304" pitchFamily="18" charset="0"/>
                        </a:rPr>
                        <a:t>3</a:t>
                      </a:r>
                    </a:p>
                  </a:txBody>
                  <a:tcPr marL="3175" marR="3175" marT="3175" marB="0" anchor="ctr"/>
                </a:tc>
                <a:tc>
                  <a:txBody>
                    <a:bodyPr/>
                    <a:lstStyle/>
                    <a:p>
                      <a:pPr marL="72000">
                        <a:lnSpc>
                          <a:spcPct val="100000"/>
                        </a:lnSpc>
                        <a:spcAft>
                          <a:spcPts val="0"/>
                        </a:spcAft>
                      </a:pPr>
                      <a:r>
                        <a:rPr lang="tr-TR" sz="1600" dirty="0">
                          <a:effectLst/>
                          <a:latin typeface="+mn-lt"/>
                        </a:rPr>
                        <a:t>Öğrenci Oryantasyon Semineri</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r>
                        <a:rPr lang="tr-TR" dirty="0"/>
                        <a:t>1</a:t>
                      </a:r>
                    </a:p>
                  </a:txBody>
                  <a:tcPr marL="0" marR="0" marT="0" marB="0" anchor="ctr"/>
                </a:tc>
                <a:tc>
                  <a:txBody>
                    <a:bodyPr/>
                    <a:lstStyle/>
                    <a:p>
                      <a:pPr marL="72000" algn="ctr">
                        <a:lnSpc>
                          <a:spcPct val="100000"/>
                        </a:lnSpc>
                        <a:spcAft>
                          <a:spcPts val="0"/>
                        </a:spcAft>
                      </a:pPr>
                      <a:r>
                        <a:rPr lang="tr-TR" sz="1600" b="1" dirty="0">
                          <a:solidFill>
                            <a:srgbClr val="FF0000"/>
                          </a:solidFill>
                          <a:effectLst/>
                          <a:latin typeface="+mn-lt"/>
                        </a:rPr>
                        <a:t>2 </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130704476"/>
                  </a:ext>
                </a:extLst>
              </a:tr>
              <a:tr h="236997">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marL="72000" algn="r">
                        <a:lnSpc>
                          <a:spcPct val="100000"/>
                        </a:lnSpc>
                        <a:spcAft>
                          <a:spcPts val="0"/>
                        </a:spcAft>
                      </a:pPr>
                      <a:r>
                        <a:rPr lang="tr-TR" sz="1600" b="1" dirty="0">
                          <a:solidFill>
                            <a:srgbClr val="FF0000"/>
                          </a:solidFill>
                          <a:effectLst/>
                          <a:latin typeface="+mn-lt"/>
                        </a:rPr>
                        <a:t>TOPLAM</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b="1" dirty="0">
                          <a:solidFill>
                            <a:srgbClr val="FF0000"/>
                          </a:solidFill>
                          <a:effectLst/>
                          <a:latin typeface="+mn-lt"/>
                        </a:rPr>
                        <a:t>23 </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b="1" dirty="0">
                          <a:solidFill>
                            <a:srgbClr val="FF0000"/>
                          </a:solidFill>
                          <a:effectLst/>
                          <a:latin typeface="+mn-lt"/>
                          <a:ea typeface="Calibri" panose="020F0502020204030204" pitchFamily="34" charset="0"/>
                          <a:cs typeface="Times New Roman" panose="02020603050405020304" pitchFamily="18" charset="0"/>
                        </a:rPr>
                        <a:t>70</a:t>
                      </a:r>
                    </a:p>
                  </a:txBody>
                  <a:tcPr marL="0" marR="0" marT="0" marB="0" anchor="ctr"/>
                </a:tc>
                <a:extLst>
                  <a:ext uri="{0D108BD9-81ED-4DB2-BD59-A6C34878D82A}">
                    <a16:rowId xmlns:a16="http://schemas.microsoft.com/office/drawing/2014/main" val="2305473690"/>
                  </a:ext>
                </a:extLst>
              </a:tr>
            </a:tbl>
          </a:graphicData>
        </a:graphic>
      </p:graphicFrame>
    </p:spTree>
    <p:extLst>
      <p:ext uri="{BB962C8B-B14F-4D97-AF65-F5344CB8AC3E}">
        <p14:creationId xmlns:p14="http://schemas.microsoft.com/office/powerpoint/2010/main" val="2400613224"/>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Veri Yer Tutucusu 2"/>
          <p:cNvSpPr>
            <a:spLocks noGrp="1"/>
          </p:cNvSpPr>
          <p:nvPr>
            <p:ph type="dt" sz="half" idx="10"/>
          </p:nvPr>
        </p:nvSpPr>
        <p:spPr/>
        <p:txBody>
          <a:bodyPr/>
          <a:lstStyle/>
          <a:p>
            <a:fld id="{DCD45871-5E83-4270-BE5D-5E99A6218E3D}" type="datetime1">
              <a:rPr lang="tr-TR" smtClean="0"/>
              <a:pPr/>
              <a:t>13.01.2026</a:t>
            </a:fld>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pPr/>
              <a:t>6</a:t>
            </a:fld>
            <a:endParaRPr lang="tr-TR"/>
          </a:p>
        </p:txBody>
      </p:sp>
      <p:sp>
        <p:nvSpPr>
          <p:cNvPr id="7" name="Akış Çizelgesi: Toplam Birleşimi 6"/>
          <p:cNvSpPr/>
          <p:nvPr/>
        </p:nvSpPr>
        <p:spPr>
          <a:xfrm>
            <a:off x="11801284" y="6586463"/>
            <a:ext cx="234962" cy="270024"/>
          </a:xfrm>
          <a:prstGeom prst="flowChartSummingJunc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Unvan 3"/>
          <p:cNvSpPr>
            <a:spLocks noGrp="1"/>
          </p:cNvSpPr>
          <p:nvPr>
            <p:ph type="title"/>
          </p:nvPr>
        </p:nvSpPr>
        <p:spPr>
          <a:xfrm>
            <a:off x="101600" y="792260"/>
            <a:ext cx="10704945" cy="624961"/>
          </a:xfrm>
        </p:spPr>
        <p:txBody>
          <a:bodyPr>
            <a:normAutofit/>
          </a:bodyPr>
          <a:lstStyle/>
          <a:p>
            <a:pPr algn="ctr"/>
            <a:r>
              <a:rPr lang="tr-TR" sz="2800" b="1" dirty="0">
                <a:solidFill>
                  <a:srgbClr val="FF0000"/>
                </a:solidFill>
              </a:rPr>
              <a:t>YÖNETİM: </a:t>
            </a:r>
            <a:r>
              <a:rPr lang="tr-TR" sz="2800" b="1" dirty="0">
                <a:solidFill>
                  <a:srgbClr val="3333FF"/>
                </a:solidFill>
              </a:rPr>
              <a:t>Ana Bilim/Sanat Dalı / Program Başkanlıkları</a:t>
            </a:r>
            <a:endParaRPr lang="tr-TR" sz="2800" b="1" dirty="0">
              <a:solidFill>
                <a:srgbClr val="3333FF"/>
              </a:solidFill>
              <a:latin typeface="+mn-lt"/>
            </a:endParaRPr>
          </a:p>
        </p:txBody>
      </p:sp>
      <p:graphicFrame>
        <p:nvGraphicFramePr>
          <p:cNvPr id="10" name="Tablo 9"/>
          <p:cNvGraphicFramePr>
            <a:graphicFrameLocks noGrp="1"/>
          </p:cNvGraphicFramePr>
          <p:nvPr>
            <p:extLst>
              <p:ext uri="{D42A27DB-BD31-4B8C-83A1-F6EECF244321}">
                <p14:modId xmlns:p14="http://schemas.microsoft.com/office/powerpoint/2010/main" val="1045996449"/>
              </p:ext>
            </p:extLst>
          </p:nvPr>
        </p:nvGraphicFramePr>
        <p:xfrm>
          <a:off x="496390" y="1820179"/>
          <a:ext cx="11390810" cy="1366969"/>
        </p:xfrm>
        <a:graphic>
          <a:graphicData uri="http://schemas.openxmlformats.org/drawingml/2006/table">
            <a:tbl>
              <a:tblPr firstRow="1" firstCol="1" bandRow="1">
                <a:tableStyleId>{BDBED569-4797-4DF1-A0F4-6AAB3CD982D8}</a:tableStyleId>
              </a:tblPr>
              <a:tblGrid>
                <a:gridCol w="2873357">
                  <a:extLst>
                    <a:ext uri="{9D8B030D-6E8A-4147-A177-3AD203B41FA5}">
                      <a16:colId xmlns:a16="http://schemas.microsoft.com/office/drawing/2014/main" val="2286719321"/>
                    </a:ext>
                  </a:extLst>
                </a:gridCol>
                <a:gridCol w="3232527">
                  <a:extLst>
                    <a:ext uri="{9D8B030D-6E8A-4147-A177-3AD203B41FA5}">
                      <a16:colId xmlns:a16="http://schemas.microsoft.com/office/drawing/2014/main" val="809016168"/>
                    </a:ext>
                  </a:extLst>
                </a:gridCol>
                <a:gridCol w="5284926">
                  <a:extLst>
                    <a:ext uri="{9D8B030D-6E8A-4147-A177-3AD203B41FA5}">
                      <a16:colId xmlns:a16="http://schemas.microsoft.com/office/drawing/2014/main" val="2705893195"/>
                    </a:ext>
                  </a:extLst>
                </a:gridCol>
              </a:tblGrid>
              <a:tr h="554314">
                <a:tc>
                  <a:txBody>
                    <a:bodyPr/>
                    <a:lstStyle/>
                    <a:p>
                      <a:pPr algn="ctr">
                        <a:lnSpc>
                          <a:spcPct val="107000"/>
                        </a:lnSpc>
                        <a:spcAft>
                          <a:spcPts val="0"/>
                        </a:spcAft>
                      </a:pPr>
                      <a:r>
                        <a:rPr lang="tr-TR" sz="1600" dirty="0">
                          <a:solidFill>
                            <a:srgbClr val="FF0000"/>
                          </a:solidFill>
                          <a:effectLst/>
                        </a:rPr>
                        <a:t>Bölüm Adı*</a:t>
                      </a:r>
                      <a:endParaRPr lang="tr-TR"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solidFill>
                            <a:srgbClr val="FF0000"/>
                          </a:solidFill>
                          <a:effectLst/>
                        </a:rPr>
                        <a:t>Program Adı</a:t>
                      </a:r>
                      <a:endParaRPr lang="tr-TR"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solidFill>
                            <a:srgbClr val="FF0000"/>
                          </a:solidFill>
                          <a:effectLst/>
                        </a:rPr>
                        <a:t>Program Başkanı</a:t>
                      </a:r>
                    </a:p>
                    <a:p>
                      <a:pPr algn="ctr">
                        <a:lnSpc>
                          <a:spcPct val="107000"/>
                        </a:lnSpc>
                        <a:spcAft>
                          <a:spcPts val="0"/>
                        </a:spcAft>
                      </a:pPr>
                      <a:r>
                        <a:rPr lang="tr-TR" sz="1600" dirty="0" err="1">
                          <a:solidFill>
                            <a:srgbClr val="FF0000"/>
                          </a:solidFill>
                          <a:effectLst/>
                        </a:rPr>
                        <a:t>Ünvanı</a:t>
                      </a:r>
                      <a:r>
                        <a:rPr lang="tr-TR" sz="1600" dirty="0">
                          <a:solidFill>
                            <a:srgbClr val="FF0000"/>
                          </a:solidFill>
                          <a:effectLst/>
                        </a:rPr>
                        <a:t> Adı Soyadı</a:t>
                      </a:r>
                      <a:endParaRPr lang="tr-TR"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131762872"/>
                  </a:ext>
                </a:extLst>
              </a:tr>
              <a:tr h="270885">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b="1" i="0" dirty="0">
                          <a:solidFill>
                            <a:srgbClr val="C00000"/>
                          </a:solidFill>
                          <a:effectLst/>
                          <a:latin typeface="+mn-lt"/>
                          <a:ea typeface="Calibri" panose="020F0502020204030204" pitchFamily="34" charset="0"/>
                          <a:cs typeface="Times New Roman" panose="02020603050405020304" pitchFamily="18" charset="0"/>
                        </a:rPr>
                        <a:t>MÜLKİYET</a:t>
                      </a:r>
                      <a:r>
                        <a:rPr lang="tr-TR" sz="1200" b="1" i="0" baseline="0" dirty="0">
                          <a:solidFill>
                            <a:srgbClr val="C00000"/>
                          </a:solidFill>
                          <a:effectLst/>
                          <a:latin typeface="+mn-lt"/>
                          <a:ea typeface="Calibri" panose="020F0502020204030204" pitchFamily="34" charset="0"/>
                          <a:cs typeface="Times New Roman" panose="02020603050405020304" pitchFamily="18" charset="0"/>
                        </a:rPr>
                        <a:t> KORUMA VE GÜVENLİK</a:t>
                      </a:r>
                    </a:p>
                  </a:txBody>
                  <a:tcPr marL="68580" marR="68580" marT="0" marB="0" anchor="ctr"/>
                </a:tc>
                <a:tc>
                  <a:txBody>
                    <a:bodyPr/>
                    <a:lstStyle/>
                    <a:p>
                      <a:pPr>
                        <a:lnSpc>
                          <a:spcPct val="107000"/>
                        </a:lnSpc>
                        <a:spcAft>
                          <a:spcPts val="0"/>
                        </a:spcAft>
                      </a:pPr>
                      <a:r>
                        <a:rPr lang="tr-TR" sz="1200" b="1" i="0" dirty="0">
                          <a:effectLst/>
                        </a:rPr>
                        <a:t> SİVİL SAVUNMA VE İTFAİYECİLİK</a:t>
                      </a:r>
                      <a:endParaRPr lang="tr-TR" sz="1200" b="1" i="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200" b="1" i="0" dirty="0">
                          <a:effectLst/>
                        </a:rPr>
                        <a:t> ÖĞR. GÖR. AYNUR KAYA</a:t>
                      </a:r>
                      <a:endParaRPr lang="tr-TR" sz="1200" b="1" i="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763747212"/>
                  </a:ext>
                </a:extLst>
              </a:tr>
              <a:tr h="270885">
                <a:tc vMerge="1">
                  <a:txBody>
                    <a:bodyPr/>
                    <a:lstStyle/>
                    <a:p>
                      <a:endParaRPr dirty="0"/>
                    </a:p>
                  </a:txBody>
                  <a:tcPr marL="68580" marR="68580" marT="0" marB="0" anchor="ctr"/>
                </a:tc>
                <a:tc>
                  <a:txBody>
                    <a:bodyPr/>
                    <a:lstStyle/>
                    <a:p>
                      <a:pPr>
                        <a:lnSpc>
                          <a:spcPct val="107000"/>
                        </a:lnSpc>
                        <a:spcAft>
                          <a:spcPts val="0"/>
                        </a:spcAft>
                      </a:pPr>
                      <a:r>
                        <a:rPr lang="tr-TR" sz="1200" b="1" i="0" dirty="0">
                          <a:effectLst/>
                        </a:rPr>
                        <a:t> ACİL DURUM VE AFET YÖNETİMİ</a:t>
                      </a:r>
                      <a:endParaRPr lang="tr-TR" sz="1200" b="1" i="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200" b="1" i="0" dirty="0">
                          <a:effectLst/>
                        </a:rPr>
                        <a:t>ÖĞR. GÖR. LOKMAN ODABAŞ </a:t>
                      </a:r>
                      <a:endParaRPr lang="tr-TR" sz="1200" b="1" i="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400377796"/>
                  </a:ext>
                </a:extLst>
              </a:tr>
              <a:tr h="270885">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200" b="1" i="0" dirty="0">
                          <a:solidFill>
                            <a:srgbClr val="C00000"/>
                          </a:solidFill>
                          <a:effectLst/>
                        </a:rPr>
                        <a:t> </a:t>
                      </a:r>
                      <a:r>
                        <a:rPr lang="tr-TR" sz="1200" b="1" i="0" dirty="0">
                          <a:solidFill>
                            <a:srgbClr val="C00000"/>
                          </a:solidFill>
                          <a:effectLst/>
                          <a:latin typeface="+mn-lt"/>
                          <a:cs typeface="Times New Roman" panose="02020603050405020304" pitchFamily="18" charset="0"/>
                        </a:rPr>
                        <a:t>HUKUK</a:t>
                      </a:r>
                    </a:p>
                  </a:txBody>
                  <a:tcPr marL="44450" marR="44450" marT="0" marB="0" anchor="ctr"/>
                </a:tc>
                <a:tc>
                  <a:txBody>
                    <a:bodyPr/>
                    <a:lstStyle/>
                    <a:p>
                      <a:pPr>
                        <a:lnSpc>
                          <a:spcPct val="107000"/>
                        </a:lnSpc>
                        <a:spcAft>
                          <a:spcPts val="0"/>
                        </a:spcAft>
                      </a:pPr>
                      <a:r>
                        <a:rPr lang="tr-TR" sz="1200" b="1" i="0" dirty="0">
                          <a:effectLst/>
                        </a:rPr>
                        <a:t> MAHKEME BÜRO HİZMETLERİ</a:t>
                      </a:r>
                      <a:endParaRPr lang="tr-TR" sz="1200" b="1" i="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200" b="1" i="0" dirty="0">
                          <a:effectLst/>
                        </a:rPr>
                        <a:t> ÖĞR. GÖR. DR. FATİH ARSLAN</a:t>
                      </a:r>
                      <a:endParaRPr lang="tr-TR" sz="1200" b="1" i="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727662733"/>
                  </a:ext>
                </a:extLst>
              </a:tr>
            </a:tbl>
          </a:graphicData>
        </a:graphic>
      </p:graphicFrame>
      <p:sp>
        <p:nvSpPr>
          <p:cNvPr id="11" name="Metin kutusu 10"/>
          <p:cNvSpPr txBox="1"/>
          <p:nvPr/>
        </p:nvSpPr>
        <p:spPr>
          <a:xfrm>
            <a:off x="496389" y="5806068"/>
            <a:ext cx="4696222" cy="369332"/>
          </a:xfrm>
          <a:prstGeom prst="rect">
            <a:avLst/>
          </a:prstGeom>
          <a:noFill/>
        </p:spPr>
        <p:txBody>
          <a:bodyPr wrap="none" rtlCol="0">
            <a:spAutoFit/>
          </a:bodyPr>
          <a:lstStyle/>
          <a:p>
            <a:r>
              <a:rPr lang="tr-TR" b="1" i="1" dirty="0">
                <a:solidFill>
                  <a:srgbClr val="FF0000"/>
                </a:solidFill>
              </a:rPr>
              <a:t>*Bölüm Sayısına göre satır ekleyiniz veya siliniz</a:t>
            </a:r>
          </a:p>
        </p:txBody>
      </p:sp>
    </p:spTree>
    <p:extLst>
      <p:ext uri="{BB962C8B-B14F-4D97-AF65-F5344CB8AC3E}">
        <p14:creationId xmlns:p14="http://schemas.microsoft.com/office/powerpoint/2010/main" val="2633966553"/>
      </p:ext>
    </p:extLst>
  </p:cSld>
  <p:clrMapOvr>
    <a:masterClrMapping/>
  </p:clrMapOvr>
  <mc:AlternateContent xmlns:mc="http://schemas.openxmlformats.org/markup-compatibility/2006" xmlns:p14="http://schemas.microsoft.com/office/powerpoint/2010/main">
    <mc:Choice Requires="p14">
      <p:transition p14:dur="250">
        <p14:pan dir="u"/>
      </p:transition>
    </mc:Choice>
    <mc:Fallback xmlns="">
      <p:transition>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A88320B-9400-8752-5852-B43078EE5421}"/>
              </a:ext>
            </a:extLst>
          </p:cNvPr>
          <p:cNvSpPr>
            <a:spLocks noGrp="1"/>
          </p:cNvSpPr>
          <p:nvPr>
            <p:ph type="title"/>
          </p:nvPr>
        </p:nvSpPr>
        <p:spPr>
          <a:xfrm>
            <a:off x="532060" y="885809"/>
            <a:ext cx="10295957" cy="561703"/>
          </a:xfrm>
        </p:spPr>
        <p:txBody>
          <a:bodyPr>
            <a:noAutofit/>
          </a:bodyPr>
          <a:lstStyle/>
          <a:p>
            <a:pPr algn="ctr"/>
            <a:r>
              <a:rPr lang="tr-TR" sz="2600" b="1" dirty="0">
                <a:solidFill>
                  <a:srgbClr val="FF0000"/>
                </a:solidFill>
                <a:cs typeface="Calibri" panose="020F0502020204030204" pitchFamily="34" charset="0"/>
              </a:rPr>
              <a:t>Bilimsel, Sosyal, Kültürel ve Sportif Ödüller ile Başarılar</a:t>
            </a:r>
            <a:endParaRPr lang="tr-TR" sz="2600" dirty="0">
              <a:solidFill>
                <a:srgbClr val="FF0000"/>
              </a:solidFill>
            </a:endParaRPr>
          </a:p>
        </p:txBody>
      </p:sp>
      <p:sp>
        <p:nvSpPr>
          <p:cNvPr id="5" name="Veri Yer Tutucusu 4"/>
          <p:cNvSpPr>
            <a:spLocks noGrp="1"/>
          </p:cNvSpPr>
          <p:nvPr>
            <p:ph type="dt" sz="half" idx="10"/>
          </p:nvPr>
        </p:nvSpPr>
        <p:spPr/>
        <p:txBody>
          <a:bodyPr/>
          <a:lstStyle/>
          <a:p>
            <a:fld id="{CDB560BE-1799-43F5-B7C9-D9654B7B934C}" type="datetime1">
              <a:rPr lang="tr-TR" smtClean="0"/>
              <a:pPr/>
              <a:t>13.01.2026</a:t>
            </a:fld>
            <a:endParaRPr lang="tr-TR"/>
          </a:p>
        </p:txBody>
      </p:sp>
      <p:sp>
        <p:nvSpPr>
          <p:cNvPr id="8" name="Slayt Numarası Yer Tutucusu 7"/>
          <p:cNvSpPr>
            <a:spLocks noGrp="1"/>
          </p:cNvSpPr>
          <p:nvPr>
            <p:ph type="sldNum" sz="quarter" idx="12"/>
          </p:nvPr>
        </p:nvSpPr>
        <p:spPr/>
        <p:txBody>
          <a:bodyPr/>
          <a:lstStyle/>
          <a:p>
            <a:fld id="{15D42E69-0B45-4D6A-BDA9-8F9042B0111B}" type="slidenum">
              <a:rPr lang="tr-TR" smtClean="0"/>
              <a:pPr/>
              <a:t>60</a:t>
            </a:fld>
            <a:endParaRPr lang="tr-TR"/>
          </a:p>
        </p:txBody>
      </p:sp>
      <p:graphicFrame>
        <p:nvGraphicFramePr>
          <p:cNvPr id="6" name="Tablo 5"/>
          <p:cNvGraphicFramePr>
            <a:graphicFrameLocks noGrp="1"/>
          </p:cNvGraphicFramePr>
          <p:nvPr>
            <p:extLst>
              <p:ext uri="{D42A27DB-BD31-4B8C-83A1-F6EECF244321}">
                <p14:modId xmlns:p14="http://schemas.microsoft.com/office/powerpoint/2010/main" val="9404705"/>
              </p:ext>
            </p:extLst>
          </p:nvPr>
        </p:nvGraphicFramePr>
        <p:xfrm>
          <a:off x="532060" y="1932315"/>
          <a:ext cx="11096724" cy="2972493"/>
        </p:xfrm>
        <a:graphic>
          <a:graphicData uri="http://schemas.openxmlformats.org/drawingml/2006/table">
            <a:tbl>
              <a:tblPr firstRow="1" firstCol="1" lastRow="1" lastCol="1" bandRow="1" bandCol="1">
                <a:tableStyleId>{5940675A-B579-460E-94D1-54222C63F5DA}</a:tableStyleId>
              </a:tblPr>
              <a:tblGrid>
                <a:gridCol w="8944627">
                  <a:extLst>
                    <a:ext uri="{9D8B030D-6E8A-4147-A177-3AD203B41FA5}">
                      <a16:colId xmlns:a16="http://schemas.microsoft.com/office/drawing/2014/main" val="2633809722"/>
                    </a:ext>
                  </a:extLst>
                </a:gridCol>
                <a:gridCol w="1022090">
                  <a:extLst>
                    <a:ext uri="{9D8B030D-6E8A-4147-A177-3AD203B41FA5}">
                      <a16:colId xmlns:a16="http://schemas.microsoft.com/office/drawing/2014/main" val="518810373"/>
                    </a:ext>
                  </a:extLst>
                </a:gridCol>
                <a:gridCol w="1130007">
                  <a:extLst>
                    <a:ext uri="{9D8B030D-6E8A-4147-A177-3AD203B41FA5}">
                      <a16:colId xmlns:a16="http://schemas.microsoft.com/office/drawing/2014/main" val="2738585799"/>
                    </a:ext>
                  </a:extLst>
                </a:gridCol>
              </a:tblGrid>
              <a:tr h="569090">
                <a:tc>
                  <a:txBody>
                    <a:bodyPr/>
                    <a:lstStyle/>
                    <a:p>
                      <a:pPr marL="36195" marR="36195" algn="ctr">
                        <a:spcAft>
                          <a:spcPts val="0"/>
                        </a:spcAft>
                        <a:tabLst>
                          <a:tab pos="5450840" algn="l"/>
                        </a:tabLst>
                      </a:pPr>
                      <a:r>
                        <a:rPr lang="tr-TR" sz="1800" b="1" dirty="0">
                          <a:solidFill>
                            <a:srgbClr val="FF0000"/>
                          </a:solidFill>
                          <a:effectLst/>
                        </a:rPr>
                        <a:t>Bilimsel, Sosyal, Kültürel ve Sportif Ödül ve/veya Başarı </a:t>
                      </a:r>
                    </a:p>
                    <a:p>
                      <a:pPr marL="36195" marR="36195" algn="ctr">
                        <a:spcAft>
                          <a:spcPts val="0"/>
                        </a:spcAft>
                        <a:tabLst>
                          <a:tab pos="5450840" algn="l"/>
                        </a:tabLst>
                      </a:pPr>
                      <a:r>
                        <a:rPr lang="tr-TR" sz="1800" b="1" dirty="0">
                          <a:solidFill>
                            <a:srgbClr val="0066FF"/>
                          </a:solidFill>
                          <a:effectLst/>
                        </a:rPr>
                        <a:t>(Ödülün Adı ve Derecesi</a:t>
                      </a:r>
                      <a:r>
                        <a:rPr lang="tr-TR" sz="1800" b="1" dirty="0">
                          <a:solidFill>
                            <a:srgbClr val="FF0000"/>
                          </a:solidFill>
                          <a:effectLst/>
                        </a:rPr>
                        <a:t>) *</a:t>
                      </a:r>
                      <a:endParaRPr lang="tr-TR"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b="1" dirty="0">
                          <a:solidFill>
                            <a:srgbClr val="FF0000"/>
                          </a:solidFill>
                          <a:effectLst/>
                        </a:rPr>
                        <a:t>2024</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b="1" dirty="0">
                          <a:solidFill>
                            <a:srgbClr val="FF0000"/>
                          </a:solidFill>
                          <a:effectLst/>
                        </a:rPr>
                        <a:t>2025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99130183"/>
                  </a:ext>
                </a:extLst>
              </a:tr>
              <a:tr h="436367">
                <a:tc>
                  <a:txBody>
                    <a:bodyPr/>
                    <a:lstStyle/>
                    <a:p>
                      <a:pPr marL="36195" marR="36195">
                        <a:lnSpc>
                          <a:spcPct val="107000"/>
                        </a:lnSpc>
                        <a:spcAft>
                          <a:spcPts val="0"/>
                        </a:spcAft>
                      </a:pPr>
                      <a:r>
                        <a:rPr lang="tr-TR" sz="1600" dirty="0">
                          <a:effectLst/>
                        </a:rPr>
                        <a:t> </a:t>
                      </a:r>
                      <a:r>
                        <a:rPr lang="tr-TR" sz="1600" dirty="0"/>
                        <a:t>Trabzon Üniversitesi tarafından düzenlenen 2025 Bilim, Kültür, Sanat ve Spor Şenlikleri kapsamında; </a:t>
                      </a:r>
                      <a:r>
                        <a:rPr lang="tr-TR" sz="1600" b="1" dirty="0"/>
                        <a:t>Erkek Voleybol Takımımız </a:t>
                      </a:r>
                      <a:r>
                        <a:rPr lang="tr-TR" sz="1600" dirty="0"/>
                        <a:t>3’üncü</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dirty="0">
                          <a:effectLst/>
                        </a:rPr>
                        <a:t> 1</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60366268"/>
                  </a:ext>
                </a:extLst>
              </a:tr>
              <a:tr h="436367">
                <a:tc>
                  <a:txBody>
                    <a:bodyPr/>
                    <a:lstStyle/>
                    <a:p>
                      <a:pPr marL="36195" marR="36195">
                        <a:lnSpc>
                          <a:spcPct val="107000"/>
                        </a:lnSpc>
                        <a:spcAft>
                          <a:spcPts val="0"/>
                        </a:spcAft>
                      </a:pPr>
                      <a:r>
                        <a:rPr lang="tr-TR" sz="1600" dirty="0">
                          <a:effectLst/>
                        </a:rPr>
                        <a:t> </a:t>
                      </a:r>
                      <a:r>
                        <a:rPr lang="tr-TR" sz="1600" dirty="0"/>
                        <a:t>Trabzon Üniversitesi tarafından düzenlenen 2024 Bilim, Kültür, Sanat ve Spor Şenlikleri kapsamında; </a:t>
                      </a:r>
                      <a:r>
                        <a:rPr lang="tr-TR" sz="1600" b="1" dirty="0"/>
                        <a:t>Kadın Voleybol Takımımız </a:t>
                      </a:r>
                      <a:r>
                        <a:rPr lang="tr-TR" sz="1600" dirty="0"/>
                        <a:t>2’nci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dirty="0">
                          <a:effectLst/>
                        </a:rPr>
                        <a:t> 1</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07867515"/>
                  </a:ext>
                </a:extLst>
              </a:tr>
              <a:tr h="436367">
                <a:tc>
                  <a:txBody>
                    <a:bodyPr/>
                    <a:lstStyle/>
                    <a:p>
                      <a:pPr marL="36195" marR="36195" indent="0" algn="l" defTabSz="914400" rtl="0" eaLnBrk="1" fontAlgn="auto" latinLnBrk="0" hangingPunct="1">
                        <a:lnSpc>
                          <a:spcPct val="107000"/>
                        </a:lnSpc>
                        <a:spcBef>
                          <a:spcPts val="0"/>
                        </a:spcBef>
                        <a:spcAft>
                          <a:spcPts val="0"/>
                        </a:spcAft>
                        <a:buClrTx/>
                        <a:buSzTx/>
                        <a:buFontTx/>
                        <a:buNone/>
                        <a:tabLst/>
                        <a:defRPr/>
                      </a:pPr>
                      <a:r>
                        <a:rPr lang="tr-TR" sz="1600" dirty="0">
                          <a:effectLst/>
                        </a:rPr>
                        <a:t> </a:t>
                      </a:r>
                      <a:r>
                        <a:rPr lang="tr-TR" sz="1600" dirty="0"/>
                        <a:t>Bireysel kategori olan </a:t>
                      </a:r>
                      <a:r>
                        <a:rPr lang="tr-TR" sz="1600" b="1" dirty="0"/>
                        <a:t>satranç turnuvasında (2024) </a:t>
                      </a:r>
                      <a:r>
                        <a:rPr lang="tr-TR" sz="1600" dirty="0"/>
                        <a:t>ise Meslek Yüksekokulumuz öğrencisi 2'nci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dirty="0">
                          <a:effectLst/>
                        </a:rPr>
                        <a:t> 1</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16105766"/>
                  </a:ext>
                </a:extLst>
              </a:tr>
              <a:tr h="436367">
                <a:tc>
                  <a:txBody>
                    <a:bodyPr/>
                    <a:lstStyle/>
                    <a:p>
                      <a:pPr marL="36195" marR="36195" indent="0" algn="l" defTabSz="914400" rtl="0" eaLnBrk="1" fontAlgn="auto" latinLnBrk="0" hangingPunct="1">
                        <a:lnSpc>
                          <a:spcPct val="107000"/>
                        </a:lnSpc>
                        <a:spcBef>
                          <a:spcPts val="0"/>
                        </a:spcBef>
                        <a:spcAft>
                          <a:spcPts val="0"/>
                        </a:spcAft>
                        <a:buClrTx/>
                        <a:buSzTx/>
                        <a:buFontTx/>
                        <a:buNone/>
                        <a:tabLst/>
                        <a:defRPr/>
                      </a:pPr>
                      <a:r>
                        <a:rPr lang="tr-TR" sz="1600" dirty="0">
                          <a:solidFill>
                            <a:schemeClr val="tx1"/>
                          </a:solidFill>
                          <a:effectLst/>
                        </a:rPr>
                        <a:t> </a:t>
                      </a:r>
                      <a:r>
                        <a:rPr lang="tr-TR" sz="1600" dirty="0">
                          <a:solidFill>
                            <a:schemeClr val="tx1"/>
                          </a:solidFill>
                        </a:rPr>
                        <a:t>Trabzon Üniversitesi tarafından düzenlenen 2025 Bilim, Kültür, Sanat ve Spor Şenlikleri kapsamında; </a:t>
                      </a:r>
                      <a:r>
                        <a:rPr lang="tr-TR" sz="1600" b="1" dirty="0">
                          <a:solidFill>
                            <a:schemeClr val="tx1"/>
                          </a:solidFill>
                        </a:rPr>
                        <a:t>Erkek Voleybol Takımımız </a:t>
                      </a:r>
                      <a:r>
                        <a:rPr lang="tr-TR" sz="1600" dirty="0">
                          <a:solidFill>
                            <a:schemeClr val="tx1"/>
                          </a:solidFill>
                        </a:rPr>
                        <a:t>2’nci </a:t>
                      </a:r>
                      <a:endParaRPr lang="tr-T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dirty="0">
                          <a:effectLst/>
                        </a:rPr>
                        <a:t> 1</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22439625"/>
                  </a:ext>
                </a:extLst>
              </a:tr>
              <a:tr h="436367">
                <a:tc>
                  <a:txBody>
                    <a:bodyPr/>
                    <a:lstStyle/>
                    <a:p>
                      <a:pPr marL="36195" marR="36195" algn="r">
                        <a:lnSpc>
                          <a:spcPct val="107000"/>
                        </a:lnSpc>
                        <a:spcAft>
                          <a:spcPts val="0"/>
                        </a:spcAft>
                      </a:pPr>
                      <a:r>
                        <a:rPr lang="tr-TR" sz="1600" b="1" dirty="0">
                          <a:solidFill>
                            <a:srgbClr val="FF0000"/>
                          </a:solidFill>
                          <a:effectLst/>
                        </a:rPr>
                        <a:t>TOPLAM</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dirty="0">
                          <a:solidFill>
                            <a:srgbClr val="FF0000"/>
                          </a:solidFill>
                          <a:effectLst/>
                        </a:rPr>
                        <a:t> 2</a:t>
                      </a:r>
                      <a:endParaRPr lang="tr-TR"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dirty="0">
                          <a:solidFill>
                            <a:srgbClr val="FF0000"/>
                          </a:solidFill>
                          <a:effectLst/>
                        </a:rPr>
                        <a:t> 2</a:t>
                      </a:r>
                      <a:endParaRPr lang="tr-TR"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50861125"/>
                  </a:ext>
                </a:extLst>
              </a:tr>
            </a:tbl>
          </a:graphicData>
        </a:graphic>
      </p:graphicFrame>
      <p:sp>
        <p:nvSpPr>
          <p:cNvPr id="9" name="Metin kutusu 8"/>
          <p:cNvSpPr txBox="1"/>
          <p:nvPr/>
        </p:nvSpPr>
        <p:spPr>
          <a:xfrm>
            <a:off x="532061" y="5879344"/>
            <a:ext cx="4572000" cy="276999"/>
          </a:xfrm>
          <a:prstGeom prst="rect">
            <a:avLst/>
          </a:prstGeom>
          <a:noFill/>
        </p:spPr>
        <p:txBody>
          <a:bodyPr wrap="square" rtlCol="0">
            <a:spAutoFit/>
          </a:bodyPr>
          <a:lstStyle/>
          <a:p>
            <a:r>
              <a:rPr lang="tr-TR" sz="1200" b="1" i="1" dirty="0">
                <a:solidFill>
                  <a:srgbClr val="C00000"/>
                </a:solidFill>
              </a:rPr>
              <a:t>*Gerektiğinde satır ekleyiniz. </a:t>
            </a:r>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28784" y="6330031"/>
            <a:ext cx="386082" cy="391444"/>
          </a:xfrm>
          <a:prstGeom prst="rect">
            <a:avLst/>
          </a:prstGeom>
        </p:spPr>
      </p:pic>
    </p:spTree>
    <p:extLst>
      <p:ext uri="{BB962C8B-B14F-4D97-AF65-F5344CB8AC3E}">
        <p14:creationId xmlns:p14="http://schemas.microsoft.com/office/powerpoint/2010/main" val="559326598"/>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t Başlık 6"/>
          <p:cNvSpPr>
            <a:spLocks noGrp="1"/>
          </p:cNvSpPr>
          <p:nvPr>
            <p:ph type="subTitle" idx="1"/>
          </p:nvPr>
        </p:nvSpPr>
        <p:spPr>
          <a:xfrm>
            <a:off x="951345" y="2521383"/>
            <a:ext cx="10402455" cy="3177453"/>
          </a:xfrm>
        </p:spPr>
        <p:txBody>
          <a:bodyPr>
            <a:normAutofit/>
          </a:bodyPr>
          <a:lstStyle/>
          <a:p>
            <a:r>
              <a:rPr lang="tr-TR" sz="7200" b="1" dirty="0">
                <a:solidFill>
                  <a:srgbClr val="3333FF"/>
                </a:solidFill>
              </a:rPr>
              <a:t>ULUSLARARASILAŞMA</a:t>
            </a:r>
            <a:endParaRPr lang="tr-TR" sz="7200" b="1" dirty="0">
              <a:solidFill>
                <a:srgbClr val="FF0000"/>
              </a:solidFill>
            </a:endParaRPr>
          </a:p>
        </p:txBody>
      </p:sp>
      <p:sp>
        <p:nvSpPr>
          <p:cNvPr id="4" name="Veri Yer Tutucusu 3"/>
          <p:cNvSpPr>
            <a:spLocks noGrp="1"/>
          </p:cNvSpPr>
          <p:nvPr>
            <p:ph type="dt" sz="half" idx="10"/>
          </p:nvPr>
        </p:nvSpPr>
        <p:spPr/>
        <p:txBody>
          <a:bodyPr/>
          <a:lstStyle/>
          <a:p>
            <a:fld id="{3F92B051-1742-442B-BD19-D71164AFA81D}" type="datetime1">
              <a:rPr lang="tr-TR" smtClean="0"/>
              <a:pPr/>
              <a:t>13.01.2026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61</a:t>
            </a:fld>
            <a:endParaRPr lang="tr-TR"/>
          </a:p>
        </p:txBody>
      </p:sp>
    </p:spTree>
    <p:extLst>
      <p:ext uri="{BB962C8B-B14F-4D97-AF65-F5344CB8AC3E}">
        <p14:creationId xmlns:p14="http://schemas.microsoft.com/office/powerpoint/2010/main" val="3207028648"/>
      </p:ext>
    </p:extLst>
  </p:cSld>
  <p:clrMapOvr>
    <a:masterClrMapping/>
  </p:clrMapOvr>
  <mc:AlternateContent xmlns:mc="http://schemas.openxmlformats.org/markup-compatibility/2006" xmlns:p14="http://schemas.microsoft.com/office/powerpoint/2010/main">
    <mc:Choice Requires="p14">
      <p:transition p14:dur="250">
        <p14:prism isContent="1" isInverted="1"/>
      </p:transition>
    </mc:Choice>
    <mc:Fallback xmlns="">
      <p:transition>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Unvan 1">
            <a:extLst>
              <a:ext uri="{FF2B5EF4-FFF2-40B4-BE49-F238E27FC236}">
                <a16:creationId xmlns:a16="http://schemas.microsoft.com/office/drawing/2014/main" id="{87438A34-B7CB-7461-6867-899108B184E3}"/>
              </a:ext>
            </a:extLst>
          </p:cNvPr>
          <p:cNvSpPr>
            <a:spLocks noGrp="1"/>
          </p:cNvSpPr>
          <p:nvPr>
            <p:ph type="title"/>
          </p:nvPr>
        </p:nvSpPr>
        <p:spPr>
          <a:xfrm>
            <a:off x="477078" y="768738"/>
            <a:ext cx="10312772" cy="579771"/>
          </a:xfrm>
        </p:spPr>
        <p:txBody>
          <a:bodyPr>
            <a:noAutofit/>
          </a:bodyPr>
          <a:lstStyle/>
          <a:p>
            <a:pPr algn="ctr"/>
            <a:r>
              <a:rPr lang="tr-TR" sz="2800" b="1" dirty="0">
                <a:solidFill>
                  <a:srgbClr val="FF0000"/>
                </a:solidFill>
                <a:latin typeface="+mn-lt"/>
              </a:rPr>
              <a:t>Uluslararası İşbirlikleri </a:t>
            </a:r>
            <a:r>
              <a:rPr lang="tr-TR" sz="2400" b="1" dirty="0">
                <a:solidFill>
                  <a:srgbClr val="0000CC"/>
                </a:solidFill>
                <a:latin typeface="+mn-lt"/>
              </a:rPr>
              <a:t>(Ortak Programlar ve Projeler)</a:t>
            </a:r>
            <a:endParaRPr lang="tr-TR" sz="2400" dirty="0">
              <a:solidFill>
                <a:srgbClr val="0000CC"/>
              </a:solidFill>
              <a:latin typeface="+mn-lt"/>
            </a:endParaRPr>
          </a:p>
        </p:txBody>
      </p:sp>
      <p:sp>
        <p:nvSpPr>
          <p:cNvPr id="2" name="Veri Yer Tutucusu 1"/>
          <p:cNvSpPr>
            <a:spLocks noGrp="1"/>
          </p:cNvSpPr>
          <p:nvPr>
            <p:ph type="dt" sz="half" idx="10"/>
          </p:nvPr>
        </p:nvSpPr>
        <p:spPr/>
        <p:txBody>
          <a:bodyPr/>
          <a:lstStyle/>
          <a:p>
            <a:fld id="{CF6120AE-9F01-4565-8359-DEF5439FBB37}" type="datetime1">
              <a:rPr lang="tr-TR" smtClean="0"/>
              <a:pPr/>
              <a:t>13.01.2026</a:t>
            </a:fld>
            <a:endParaRPr lang="tr-TR"/>
          </a:p>
        </p:txBody>
      </p:sp>
      <p:sp>
        <p:nvSpPr>
          <p:cNvPr id="3" name="Slayt Numarası Yer Tutucusu 2"/>
          <p:cNvSpPr>
            <a:spLocks noGrp="1"/>
          </p:cNvSpPr>
          <p:nvPr>
            <p:ph type="sldNum" sz="quarter" idx="12"/>
          </p:nvPr>
        </p:nvSpPr>
        <p:spPr/>
        <p:txBody>
          <a:bodyPr/>
          <a:lstStyle/>
          <a:p>
            <a:fld id="{15D42E69-0B45-4D6A-BDA9-8F9042B0111B}" type="slidenum">
              <a:rPr lang="tr-TR" smtClean="0"/>
              <a:pPr/>
              <a:t>62</a:t>
            </a:fld>
            <a:endParaRPr lang="tr-TR"/>
          </a:p>
        </p:txBody>
      </p:sp>
      <p:graphicFrame>
        <p:nvGraphicFramePr>
          <p:cNvPr id="6" name="Tablo 5"/>
          <p:cNvGraphicFramePr>
            <a:graphicFrameLocks noGrp="1"/>
          </p:cNvGraphicFramePr>
          <p:nvPr>
            <p:extLst>
              <p:ext uri="{D42A27DB-BD31-4B8C-83A1-F6EECF244321}">
                <p14:modId xmlns:p14="http://schemas.microsoft.com/office/powerpoint/2010/main" val="4119511245"/>
              </p:ext>
            </p:extLst>
          </p:nvPr>
        </p:nvGraphicFramePr>
        <p:xfrm>
          <a:off x="477080" y="1918249"/>
          <a:ext cx="11371192" cy="4201130"/>
        </p:xfrm>
        <a:graphic>
          <a:graphicData uri="http://schemas.openxmlformats.org/drawingml/2006/table">
            <a:tbl>
              <a:tblPr>
                <a:tableStyleId>{BDBED569-4797-4DF1-A0F4-6AAB3CD982D8}</a:tableStyleId>
              </a:tblPr>
              <a:tblGrid>
                <a:gridCol w="1542543">
                  <a:extLst>
                    <a:ext uri="{9D8B030D-6E8A-4147-A177-3AD203B41FA5}">
                      <a16:colId xmlns:a16="http://schemas.microsoft.com/office/drawing/2014/main" val="4241462627"/>
                    </a:ext>
                  </a:extLst>
                </a:gridCol>
                <a:gridCol w="1995786">
                  <a:extLst>
                    <a:ext uri="{9D8B030D-6E8A-4147-A177-3AD203B41FA5}">
                      <a16:colId xmlns:a16="http://schemas.microsoft.com/office/drawing/2014/main" val="2566159512"/>
                    </a:ext>
                  </a:extLst>
                </a:gridCol>
                <a:gridCol w="1908313">
                  <a:extLst>
                    <a:ext uri="{9D8B030D-6E8A-4147-A177-3AD203B41FA5}">
                      <a16:colId xmlns:a16="http://schemas.microsoft.com/office/drawing/2014/main" val="2487010389"/>
                    </a:ext>
                  </a:extLst>
                </a:gridCol>
                <a:gridCol w="2196548">
                  <a:extLst>
                    <a:ext uri="{9D8B030D-6E8A-4147-A177-3AD203B41FA5}">
                      <a16:colId xmlns:a16="http://schemas.microsoft.com/office/drawing/2014/main" val="717254350"/>
                    </a:ext>
                  </a:extLst>
                </a:gridCol>
                <a:gridCol w="1977887">
                  <a:extLst>
                    <a:ext uri="{9D8B030D-6E8A-4147-A177-3AD203B41FA5}">
                      <a16:colId xmlns:a16="http://schemas.microsoft.com/office/drawing/2014/main" val="2952350889"/>
                    </a:ext>
                  </a:extLst>
                </a:gridCol>
                <a:gridCol w="1750115">
                  <a:extLst>
                    <a:ext uri="{9D8B030D-6E8A-4147-A177-3AD203B41FA5}">
                      <a16:colId xmlns:a16="http://schemas.microsoft.com/office/drawing/2014/main" val="785312343"/>
                    </a:ext>
                  </a:extLst>
                </a:gridCol>
              </a:tblGrid>
              <a:tr h="880511">
                <a:tc>
                  <a:txBody>
                    <a:bodyPr/>
                    <a:lstStyle/>
                    <a:p>
                      <a:pPr algn="ctr">
                        <a:lnSpc>
                          <a:spcPct val="107000"/>
                        </a:lnSpc>
                        <a:spcAft>
                          <a:spcPts val="0"/>
                        </a:spcAft>
                      </a:pPr>
                      <a:r>
                        <a:rPr lang="tr-TR" sz="1800" b="1">
                          <a:solidFill>
                            <a:srgbClr val="FF0000"/>
                          </a:solidFill>
                          <a:effectLst/>
                          <a:latin typeface="+mn-lt"/>
                        </a:rPr>
                        <a:t>Ülke Adı</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solidFill>
                            <a:srgbClr val="FF0000"/>
                          </a:solidFill>
                          <a:effectLst/>
                          <a:latin typeface="+mn-lt"/>
                        </a:rPr>
                        <a:t>Üniversite Adı</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800" b="1" dirty="0">
                          <a:solidFill>
                            <a:srgbClr val="FF0000"/>
                          </a:solidFill>
                          <a:effectLst/>
                          <a:latin typeface="+mn-lt"/>
                        </a:rPr>
                        <a:t>Fakülte Adı</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a:solidFill>
                            <a:srgbClr val="FF0000"/>
                          </a:solidFill>
                          <a:effectLst/>
                          <a:latin typeface="+mn-lt"/>
                        </a:rPr>
                        <a:t>Bölüm/Program Adı</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800" b="1" dirty="0">
                          <a:solidFill>
                            <a:srgbClr val="FF0000"/>
                          </a:solidFill>
                          <a:effectLst/>
                          <a:latin typeface="+mn-lt"/>
                        </a:rPr>
                        <a:t>Kapsamı (Program veya Proje Adı)</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a:solidFill>
                            <a:srgbClr val="FF0000"/>
                          </a:solidFill>
                          <a:effectLst/>
                          <a:latin typeface="+mn-lt"/>
                        </a:rPr>
                        <a:t>Süresi (Başlangıç ve Bitiş Tarihi)</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405902556"/>
                  </a:ext>
                </a:extLst>
              </a:tr>
              <a:tr h="299854">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solidFill>
                          <a:srgbClr val="FF0000"/>
                        </a:solidFill>
                        <a:effectLst/>
                        <a:latin typeface="+mn-lt"/>
                        <a:cs typeface="Times New Roman" panose="02020603050405020304" pitchFamily="18" charset="0"/>
                      </a:endParaRPr>
                    </a:p>
                  </a:txBody>
                  <a:tcPr marL="6350" marR="6350" marT="635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solidFill>
                          <a:srgbClr val="FF0000"/>
                        </a:solidFill>
                        <a:effectLst/>
                        <a:latin typeface="+mn-lt"/>
                        <a:cs typeface="Times New Roman" panose="02020603050405020304" pitchFamily="18" charset="0"/>
                      </a:endParaRPr>
                    </a:p>
                  </a:txBody>
                  <a:tcPr marL="6350" marR="6350" marT="635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406240501"/>
                  </a:ext>
                </a:extLst>
              </a:tr>
              <a:tr h="299854">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651128265"/>
                  </a:ext>
                </a:extLst>
              </a:tr>
              <a:tr h="299854">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440135820"/>
                  </a:ext>
                </a:extLst>
              </a:tr>
              <a:tr h="299854">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191235952"/>
                  </a:ext>
                </a:extLst>
              </a:tr>
              <a:tr h="303029">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solidFill>
                          <a:srgbClr val="FF0000"/>
                        </a:solidFill>
                        <a:effectLst/>
                        <a:latin typeface="+mn-lt"/>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solidFill>
                          <a:srgbClr val="FF0000"/>
                        </a:solidFill>
                        <a:effectLst/>
                        <a:latin typeface="+mn-lt"/>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641731265"/>
                  </a:ext>
                </a:extLst>
              </a:tr>
              <a:tr h="303029">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solidFill>
                          <a:srgbClr val="FF0000"/>
                        </a:solidFill>
                        <a:effectLst/>
                        <a:latin typeface="+mn-lt"/>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solidFill>
                          <a:srgbClr val="FF0000"/>
                        </a:solidFill>
                        <a:effectLst/>
                        <a:latin typeface="+mn-lt"/>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287472582"/>
                  </a:ext>
                </a:extLst>
              </a:tr>
              <a:tr h="303029">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solidFill>
                          <a:srgbClr val="FF0000"/>
                        </a:solidFill>
                        <a:effectLst/>
                        <a:latin typeface="+mn-lt"/>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solidFill>
                          <a:srgbClr val="FF0000"/>
                        </a:solidFill>
                        <a:effectLst/>
                        <a:latin typeface="+mn-lt"/>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74623425"/>
                  </a:ext>
                </a:extLst>
              </a:tr>
              <a:tr h="303029">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101879050"/>
                  </a:ext>
                </a:extLst>
              </a:tr>
              <a:tr h="303029">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50394245"/>
                  </a:ext>
                </a:extLst>
              </a:tr>
              <a:tr h="303029">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94955534"/>
                  </a:ext>
                </a:extLst>
              </a:tr>
              <a:tr h="303029">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solidFill>
                          <a:srgbClr val="FF0000"/>
                        </a:solidFill>
                        <a:effectLst/>
                        <a:latin typeface="+mn-lt"/>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dirty="0">
                        <a:solidFill>
                          <a:srgbClr val="FF0000"/>
                        </a:solidFill>
                        <a:effectLst/>
                        <a:latin typeface="+mn-lt"/>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676145046"/>
                  </a:ext>
                </a:extLst>
              </a:tr>
            </a:tbl>
          </a:graphicData>
        </a:graphic>
      </p:graphicFrame>
    </p:spTree>
    <p:extLst>
      <p:ext uri="{BB962C8B-B14F-4D97-AF65-F5344CB8AC3E}">
        <p14:creationId xmlns:p14="http://schemas.microsoft.com/office/powerpoint/2010/main" val="1347423784"/>
      </p:ext>
    </p:extLst>
  </p:cSld>
  <p:clrMapOvr>
    <a:masterClrMapping/>
  </p:clrMapOvr>
  <mc:AlternateContent xmlns:mc="http://schemas.openxmlformats.org/markup-compatibility/2006" xmlns:p14="http://schemas.microsoft.com/office/powerpoint/2010/main">
    <mc:Choice Requires="p14">
      <p:transition p14:dur="250">
        <p14:prism isContent="1" isInverted="1"/>
      </p:transition>
    </mc:Choice>
    <mc:Fallback xmlns="">
      <p:transition>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Unvan 1">
            <a:extLst>
              <a:ext uri="{FF2B5EF4-FFF2-40B4-BE49-F238E27FC236}">
                <a16:creationId xmlns:a16="http://schemas.microsoft.com/office/drawing/2014/main" id="{87438A34-B7CB-7461-6867-899108B184E3}"/>
              </a:ext>
            </a:extLst>
          </p:cNvPr>
          <p:cNvSpPr>
            <a:spLocks noGrp="1"/>
          </p:cNvSpPr>
          <p:nvPr>
            <p:ph type="title"/>
          </p:nvPr>
        </p:nvSpPr>
        <p:spPr>
          <a:xfrm>
            <a:off x="397565" y="855002"/>
            <a:ext cx="10556186" cy="456562"/>
          </a:xfrm>
        </p:spPr>
        <p:txBody>
          <a:bodyPr>
            <a:noAutofit/>
          </a:bodyPr>
          <a:lstStyle/>
          <a:p>
            <a:pPr algn="ctr"/>
            <a:r>
              <a:rPr lang="tr-TR" sz="3200" b="1" dirty="0">
                <a:solidFill>
                  <a:srgbClr val="FF0000"/>
                </a:solidFill>
                <a:latin typeface="+mn-lt"/>
              </a:rPr>
              <a:t>Uluslararası İşbirlikleri </a:t>
            </a:r>
            <a:r>
              <a:rPr lang="tr-TR" sz="3200" b="1" dirty="0">
                <a:solidFill>
                  <a:srgbClr val="0000CC"/>
                </a:solidFill>
                <a:latin typeface="+mn-lt"/>
              </a:rPr>
              <a:t>(Erasmus+)</a:t>
            </a:r>
            <a:endParaRPr lang="tr-TR" sz="3200" dirty="0">
              <a:solidFill>
                <a:srgbClr val="0000CC"/>
              </a:solidFill>
              <a:latin typeface="+mn-lt"/>
            </a:endParaRPr>
          </a:p>
        </p:txBody>
      </p:sp>
      <p:sp>
        <p:nvSpPr>
          <p:cNvPr id="2" name="Veri Yer Tutucusu 1"/>
          <p:cNvSpPr>
            <a:spLocks noGrp="1"/>
          </p:cNvSpPr>
          <p:nvPr>
            <p:ph type="dt" sz="half" idx="10"/>
          </p:nvPr>
        </p:nvSpPr>
        <p:spPr/>
        <p:txBody>
          <a:bodyPr/>
          <a:lstStyle/>
          <a:p>
            <a:fld id="{CF6120AE-9F01-4565-8359-DEF5439FBB37}" type="datetime1">
              <a:rPr lang="tr-TR" smtClean="0"/>
              <a:pPr/>
              <a:t>13.01.2026</a:t>
            </a:fld>
            <a:endParaRPr lang="tr-TR"/>
          </a:p>
        </p:txBody>
      </p:sp>
      <p:sp>
        <p:nvSpPr>
          <p:cNvPr id="3" name="Slayt Numarası Yer Tutucusu 2"/>
          <p:cNvSpPr>
            <a:spLocks noGrp="1"/>
          </p:cNvSpPr>
          <p:nvPr>
            <p:ph type="sldNum" sz="quarter" idx="12"/>
          </p:nvPr>
        </p:nvSpPr>
        <p:spPr/>
        <p:txBody>
          <a:bodyPr/>
          <a:lstStyle/>
          <a:p>
            <a:fld id="{15D42E69-0B45-4D6A-BDA9-8F9042B0111B}" type="slidenum">
              <a:rPr lang="tr-TR" smtClean="0"/>
              <a:pPr/>
              <a:t>63</a:t>
            </a:fld>
            <a:endParaRPr lang="tr-TR"/>
          </a:p>
        </p:txBody>
      </p:sp>
      <p:graphicFrame>
        <p:nvGraphicFramePr>
          <p:cNvPr id="6" name="Tablo 5"/>
          <p:cNvGraphicFramePr>
            <a:graphicFrameLocks noGrp="1"/>
          </p:cNvGraphicFramePr>
          <p:nvPr>
            <p:extLst>
              <p:ext uri="{D42A27DB-BD31-4B8C-83A1-F6EECF244321}">
                <p14:modId xmlns:p14="http://schemas.microsoft.com/office/powerpoint/2010/main" val="1811845802"/>
              </p:ext>
            </p:extLst>
          </p:nvPr>
        </p:nvGraphicFramePr>
        <p:xfrm>
          <a:off x="357809" y="2067433"/>
          <a:ext cx="11510341" cy="3778102"/>
        </p:xfrm>
        <a:graphic>
          <a:graphicData uri="http://schemas.openxmlformats.org/drawingml/2006/table">
            <a:tbl>
              <a:tblPr>
                <a:tableStyleId>{BDBED569-4797-4DF1-A0F4-6AAB3CD982D8}</a:tableStyleId>
              </a:tblPr>
              <a:tblGrid>
                <a:gridCol w="1561419">
                  <a:extLst>
                    <a:ext uri="{9D8B030D-6E8A-4147-A177-3AD203B41FA5}">
                      <a16:colId xmlns:a16="http://schemas.microsoft.com/office/drawing/2014/main" val="4241462627"/>
                    </a:ext>
                  </a:extLst>
                </a:gridCol>
                <a:gridCol w="2076302">
                  <a:extLst>
                    <a:ext uri="{9D8B030D-6E8A-4147-A177-3AD203B41FA5}">
                      <a16:colId xmlns:a16="http://schemas.microsoft.com/office/drawing/2014/main" val="2566159512"/>
                    </a:ext>
                  </a:extLst>
                </a:gridCol>
                <a:gridCol w="1868557">
                  <a:extLst>
                    <a:ext uri="{9D8B030D-6E8A-4147-A177-3AD203B41FA5}">
                      <a16:colId xmlns:a16="http://schemas.microsoft.com/office/drawing/2014/main" val="2487010389"/>
                    </a:ext>
                  </a:extLst>
                </a:gridCol>
                <a:gridCol w="2286000">
                  <a:extLst>
                    <a:ext uri="{9D8B030D-6E8A-4147-A177-3AD203B41FA5}">
                      <a16:colId xmlns:a16="http://schemas.microsoft.com/office/drawing/2014/main" val="717254350"/>
                    </a:ext>
                  </a:extLst>
                </a:gridCol>
                <a:gridCol w="1848678">
                  <a:extLst>
                    <a:ext uri="{9D8B030D-6E8A-4147-A177-3AD203B41FA5}">
                      <a16:colId xmlns:a16="http://schemas.microsoft.com/office/drawing/2014/main" val="2952350889"/>
                    </a:ext>
                  </a:extLst>
                </a:gridCol>
                <a:gridCol w="1869385">
                  <a:extLst>
                    <a:ext uri="{9D8B030D-6E8A-4147-A177-3AD203B41FA5}">
                      <a16:colId xmlns:a16="http://schemas.microsoft.com/office/drawing/2014/main" val="785312343"/>
                    </a:ext>
                  </a:extLst>
                </a:gridCol>
              </a:tblGrid>
              <a:tr h="518749">
                <a:tc>
                  <a:txBody>
                    <a:bodyPr/>
                    <a:lstStyle/>
                    <a:p>
                      <a:pPr algn="ctr">
                        <a:lnSpc>
                          <a:spcPct val="107000"/>
                        </a:lnSpc>
                        <a:spcAft>
                          <a:spcPts val="0"/>
                        </a:spcAft>
                      </a:pPr>
                      <a:r>
                        <a:rPr lang="tr-TR" sz="1800" b="1" dirty="0">
                          <a:solidFill>
                            <a:srgbClr val="FF0000"/>
                          </a:solidFill>
                          <a:effectLst/>
                          <a:latin typeface="+mn-lt"/>
                        </a:rPr>
                        <a:t>Ülke Adı</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solidFill>
                            <a:srgbClr val="FF0000"/>
                          </a:solidFill>
                          <a:effectLst/>
                          <a:latin typeface="+mn-lt"/>
                        </a:rPr>
                        <a:t>Üniversite Adı</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800" b="1" dirty="0">
                          <a:solidFill>
                            <a:srgbClr val="FF0000"/>
                          </a:solidFill>
                          <a:effectLst/>
                          <a:latin typeface="+mn-lt"/>
                        </a:rPr>
                        <a:t>Fakülte Adı</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a:solidFill>
                            <a:srgbClr val="FF0000"/>
                          </a:solidFill>
                          <a:effectLst/>
                          <a:latin typeface="+mn-lt"/>
                        </a:rPr>
                        <a:t>Bölüm/Program Adı</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800" b="1">
                          <a:solidFill>
                            <a:srgbClr val="FF0000"/>
                          </a:solidFill>
                          <a:effectLst/>
                          <a:latin typeface="+mn-lt"/>
                        </a:rPr>
                        <a:t>Kapsamı</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a:solidFill>
                            <a:srgbClr val="FF0000"/>
                          </a:solidFill>
                          <a:effectLst/>
                          <a:latin typeface="+mn-lt"/>
                        </a:rPr>
                        <a:t>Süresi (Başlangıç ve Bitiş Tarihi)</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405902556"/>
                  </a:ext>
                </a:extLst>
              </a:tr>
              <a:tr h="290748">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solidFill>
                          <a:srgbClr val="FF0000"/>
                        </a:solidFill>
                        <a:effectLst/>
                        <a:latin typeface="+mn-lt"/>
                        <a:cs typeface="Times New Roman" panose="02020603050405020304" pitchFamily="18" charset="0"/>
                      </a:endParaRPr>
                    </a:p>
                  </a:txBody>
                  <a:tcPr marL="6350" marR="6350" marT="635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dirty="0">
                        <a:solidFill>
                          <a:srgbClr val="FF0000"/>
                        </a:solidFill>
                        <a:effectLst/>
                        <a:latin typeface="+mn-lt"/>
                        <a:cs typeface="Times New Roman" panose="02020603050405020304" pitchFamily="18" charset="0"/>
                      </a:endParaRPr>
                    </a:p>
                  </a:txBody>
                  <a:tcPr marL="6350" marR="6350" marT="635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406240501"/>
                  </a:ext>
                </a:extLst>
              </a:tr>
              <a:tr h="278323">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651128265"/>
                  </a:ext>
                </a:extLst>
              </a:tr>
              <a:tr h="278323">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440135820"/>
                  </a:ext>
                </a:extLst>
              </a:tr>
              <a:tr h="278323">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191235952"/>
                  </a:ext>
                </a:extLst>
              </a:tr>
              <a:tr h="295718">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solidFill>
                          <a:srgbClr val="FF0000"/>
                        </a:solidFill>
                        <a:effectLst/>
                        <a:latin typeface="+mn-lt"/>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solidFill>
                          <a:srgbClr val="FF0000"/>
                        </a:solidFill>
                        <a:effectLst/>
                        <a:latin typeface="+mn-lt"/>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641731265"/>
                  </a:ext>
                </a:extLst>
              </a:tr>
              <a:tr h="295718">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solidFill>
                          <a:srgbClr val="FF0000"/>
                        </a:solidFill>
                        <a:effectLst/>
                        <a:latin typeface="+mn-lt"/>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solidFill>
                          <a:srgbClr val="FF0000"/>
                        </a:solidFill>
                        <a:effectLst/>
                        <a:latin typeface="+mn-lt"/>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287472582"/>
                  </a:ext>
                </a:extLst>
              </a:tr>
              <a:tr h="295718">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solidFill>
                          <a:srgbClr val="FF0000"/>
                        </a:solidFill>
                        <a:effectLst/>
                        <a:latin typeface="+mn-lt"/>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solidFill>
                          <a:srgbClr val="FF0000"/>
                        </a:solidFill>
                        <a:effectLst/>
                        <a:latin typeface="+mn-lt"/>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74623425"/>
                  </a:ext>
                </a:extLst>
              </a:tr>
              <a:tr h="283293">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101879050"/>
                  </a:ext>
                </a:extLst>
              </a:tr>
              <a:tr h="283293">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50394245"/>
                  </a:ext>
                </a:extLst>
              </a:tr>
              <a:tr h="283293">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94955534"/>
                  </a:ext>
                </a:extLst>
              </a:tr>
              <a:tr h="295718">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solidFill>
                          <a:srgbClr val="FF0000"/>
                        </a:solidFill>
                        <a:effectLst/>
                        <a:latin typeface="+mn-lt"/>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solidFill>
                          <a:srgbClr val="FF0000"/>
                        </a:solidFill>
                        <a:effectLst/>
                        <a:latin typeface="+mn-lt"/>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676145046"/>
                  </a:ext>
                </a:extLst>
              </a:tr>
            </a:tbl>
          </a:graphicData>
        </a:graphic>
      </p:graphicFrame>
    </p:spTree>
    <p:extLst>
      <p:ext uri="{BB962C8B-B14F-4D97-AF65-F5344CB8AC3E}">
        <p14:creationId xmlns:p14="http://schemas.microsoft.com/office/powerpoint/2010/main" val="2925006465"/>
      </p:ext>
    </p:extLst>
  </p:cSld>
  <p:clrMapOvr>
    <a:masterClrMapping/>
  </p:clrMapOvr>
  <mc:AlternateContent xmlns:mc="http://schemas.openxmlformats.org/markup-compatibility/2006" xmlns:p14="http://schemas.microsoft.com/office/powerpoint/2010/main">
    <mc:Choice Requires="p14">
      <p:transition p14:dur="250">
        <p14:prism isContent="1" isInverted="1"/>
      </p:transition>
    </mc:Choice>
    <mc:Fallback xmlns="">
      <p:transition>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Unvan 5"/>
          <p:cNvSpPr>
            <a:spLocks noGrp="1"/>
          </p:cNvSpPr>
          <p:nvPr>
            <p:ph type="title"/>
          </p:nvPr>
        </p:nvSpPr>
        <p:spPr>
          <a:xfrm>
            <a:off x="838200" y="790673"/>
            <a:ext cx="10254343" cy="718458"/>
          </a:xfrm>
        </p:spPr>
        <p:txBody>
          <a:bodyPr>
            <a:normAutofit/>
          </a:bodyPr>
          <a:lstStyle/>
          <a:p>
            <a:pPr algn="ctr"/>
            <a:r>
              <a:rPr lang="tr-TR" sz="3200" b="1" dirty="0">
                <a:solidFill>
                  <a:srgbClr val="FF0000"/>
                </a:solidFill>
              </a:rPr>
              <a:t>ERASMUS+ </a:t>
            </a:r>
            <a:r>
              <a:rPr lang="tr-TR" sz="3200" b="1" dirty="0">
                <a:solidFill>
                  <a:srgbClr val="0000CC"/>
                </a:solidFill>
              </a:rPr>
              <a:t>Hareketlilik Durumu</a:t>
            </a:r>
            <a:endParaRPr lang="tr-TR" sz="3200" dirty="0">
              <a:solidFill>
                <a:srgbClr val="0000CC"/>
              </a:solidFill>
            </a:endParaRPr>
          </a:p>
        </p:txBody>
      </p:sp>
      <p:sp>
        <p:nvSpPr>
          <p:cNvPr id="4" name="Veri Yer Tutucusu 3"/>
          <p:cNvSpPr>
            <a:spLocks noGrp="1"/>
          </p:cNvSpPr>
          <p:nvPr>
            <p:ph type="dt" sz="half" idx="10"/>
          </p:nvPr>
        </p:nvSpPr>
        <p:spPr/>
        <p:txBody>
          <a:bodyPr/>
          <a:lstStyle/>
          <a:p>
            <a:fld id="{3F92B051-1742-442B-BD19-D71164AFA81D}" type="datetime1">
              <a:rPr lang="tr-TR" smtClean="0"/>
              <a:pPr/>
              <a:t>13.01.2026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64</a:t>
            </a:fld>
            <a:endParaRPr lang="tr-TR"/>
          </a:p>
        </p:txBody>
      </p:sp>
      <p:graphicFrame>
        <p:nvGraphicFramePr>
          <p:cNvPr id="7" name="Tablo 6"/>
          <p:cNvGraphicFramePr>
            <a:graphicFrameLocks noGrp="1"/>
          </p:cNvGraphicFramePr>
          <p:nvPr>
            <p:extLst>
              <p:ext uri="{D42A27DB-BD31-4B8C-83A1-F6EECF244321}">
                <p14:modId xmlns:p14="http://schemas.microsoft.com/office/powerpoint/2010/main" val="3433754297"/>
              </p:ext>
            </p:extLst>
          </p:nvPr>
        </p:nvGraphicFramePr>
        <p:xfrm>
          <a:off x="235132" y="1958195"/>
          <a:ext cx="11443346" cy="3955587"/>
        </p:xfrm>
        <a:graphic>
          <a:graphicData uri="http://schemas.openxmlformats.org/drawingml/2006/table">
            <a:tbl>
              <a:tblPr>
                <a:tableStyleId>{BDBED569-4797-4DF1-A0F4-6AAB3CD982D8}</a:tableStyleId>
              </a:tblPr>
              <a:tblGrid>
                <a:gridCol w="8962120">
                  <a:extLst>
                    <a:ext uri="{9D8B030D-6E8A-4147-A177-3AD203B41FA5}">
                      <a16:colId xmlns:a16="http://schemas.microsoft.com/office/drawing/2014/main" val="3486356541"/>
                    </a:ext>
                  </a:extLst>
                </a:gridCol>
                <a:gridCol w="1240613">
                  <a:extLst>
                    <a:ext uri="{9D8B030D-6E8A-4147-A177-3AD203B41FA5}">
                      <a16:colId xmlns:a16="http://schemas.microsoft.com/office/drawing/2014/main" val="1443208702"/>
                    </a:ext>
                  </a:extLst>
                </a:gridCol>
                <a:gridCol w="1240613">
                  <a:extLst>
                    <a:ext uri="{9D8B030D-6E8A-4147-A177-3AD203B41FA5}">
                      <a16:colId xmlns:a16="http://schemas.microsoft.com/office/drawing/2014/main" val="509227458"/>
                    </a:ext>
                  </a:extLst>
                </a:gridCol>
              </a:tblGrid>
              <a:tr h="560258">
                <a:tc>
                  <a:txBody>
                    <a:bodyPr/>
                    <a:lstStyle/>
                    <a:p>
                      <a:pPr algn="ctr">
                        <a:lnSpc>
                          <a:spcPct val="107000"/>
                        </a:lnSpc>
                        <a:spcAft>
                          <a:spcPts val="0"/>
                        </a:spcAft>
                      </a:pPr>
                      <a:r>
                        <a:rPr lang="tr-TR" sz="2400" b="1" dirty="0">
                          <a:solidFill>
                            <a:srgbClr val="FF0000"/>
                          </a:solidFill>
                          <a:effectLst/>
                        </a:rPr>
                        <a:t>ERASMUS+ HAREKETLİLİLK DURUMU</a:t>
                      </a:r>
                      <a:endParaRPr lang="tr-TR"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830" marR="36830" algn="ctr">
                        <a:lnSpc>
                          <a:spcPct val="106000"/>
                        </a:lnSpc>
                        <a:spcAft>
                          <a:spcPts val="0"/>
                        </a:spcAft>
                      </a:pPr>
                      <a:r>
                        <a:rPr lang="tr-TR" sz="2400" b="1" kern="1200" dirty="0">
                          <a:solidFill>
                            <a:srgbClr val="FF0000"/>
                          </a:solidFill>
                          <a:effectLst/>
                        </a:rPr>
                        <a:t>2024</a:t>
                      </a:r>
                      <a:endParaRPr lang="tr-TR" sz="24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36830" marR="36830" algn="ctr">
                        <a:lnSpc>
                          <a:spcPct val="106000"/>
                        </a:lnSpc>
                        <a:spcAft>
                          <a:spcPts val="0"/>
                        </a:spcAft>
                      </a:pPr>
                      <a:r>
                        <a:rPr lang="tr-TR" sz="2400" b="1" kern="1200" dirty="0">
                          <a:solidFill>
                            <a:srgbClr val="FF0000"/>
                          </a:solidFill>
                          <a:effectLst/>
                        </a:rPr>
                        <a:t>2025</a:t>
                      </a:r>
                      <a:endParaRPr lang="tr-TR" sz="24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703780812"/>
                  </a:ext>
                </a:extLst>
              </a:tr>
              <a:tr h="368502">
                <a:tc>
                  <a:txBody>
                    <a:bodyPr/>
                    <a:lstStyle/>
                    <a:p>
                      <a:pPr marL="72000">
                        <a:lnSpc>
                          <a:spcPct val="100000"/>
                        </a:lnSpc>
                        <a:spcAft>
                          <a:spcPts val="0"/>
                        </a:spcAft>
                      </a:pPr>
                      <a:r>
                        <a:rPr lang="tr-TR" sz="2000" b="1" dirty="0">
                          <a:solidFill>
                            <a:srgbClr val="0000CC"/>
                          </a:solidFill>
                          <a:effectLst/>
                        </a:rPr>
                        <a:t>ERASMUS + Yurtdışına Giden Öğrenci Sayısı</a:t>
                      </a:r>
                      <a:endParaRPr lang="tr-TR" sz="20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354700890"/>
                  </a:ext>
                </a:extLst>
              </a:tr>
              <a:tr h="564333">
                <a:tc>
                  <a:txBody>
                    <a:bodyPr/>
                    <a:lstStyle/>
                    <a:p>
                      <a:pPr marL="72000">
                        <a:lnSpc>
                          <a:spcPct val="100000"/>
                        </a:lnSpc>
                        <a:spcAft>
                          <a:spcPts val="0"/>
                        </a:spcAft>
                      </a:pPr>
                      <a:r>
                        <a:rPr lang="tr-TR" sz="2000" b="1" dirty="0">
                          <a:solidFill>
                            <a:srgbClr val="0000CC"/>
                          </a:solidFill>
                          <a:effectLst/>
                        </a:rPr>
                        <a:t>ERASMUS + Yurtdışına Giden Öğretim Elemanı Sayısı</a:t>
                      </a:r>
                      <a:endParaRPr lang="tr-TR" sz="20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416308354"/>
                  </a:ext>
                </a:extLst>
              </a:tr>
              <a:tr h="368502">
                <a:tc>
                  <a:txBody>
                    <a:bodyPr/>
                    <a:lstStyle/>
                    <a:p>
                      <a:pPr marL="72000">
                        <a:lnSpc>
                          <a:spcPct val="100000"/>
                        </a:lnSpc>
                        <a:spcAft>
                          <a:spcPts val="0"/>
                        </a:spcAft>
                      </a:pPr>
                      <a:r>
                        <a:rPr lang="tr-TR" sz="2000" b="1" dirty="0">
                          <a:solidFill>
                            <a:srgbClr val="0000CC"/>
                          </a:solidFill>
                          <a:effectLst/>
                        </a:rPr>
                        <a:t>ERASMUS + Yurtdışına Giden İdari Personel Sayısı</a:t>
                      </a:r>
                      <a:endParaRPr lang="tr-TR" sz="20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434161976"/>
                  </a:ext>
                </a:extLst>
              </a:tr>
              <a:tr h="368502">
                <a:tc>
                  <a:txBody>
                    <a:bodyPr/>
                    <a:lstStyle/>
                    <a:p>
                      <a:pPr marL="72000" algn="r">
                        <a:lnSpc>
                          <a:spcPct val="100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dirty="0">
                          <a:solidFill>
                            <a:srgbClr val="FF0000"/>
                          </a:solidFill>
                          <a:effectLst/>
                        </a:rPr>
                        <a:t> </a:t>
                      </a:r>
                      <a:endParaRPr lang="tr-TR"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tr-TR" sz="1100" dirty="0">
                          <a:solidFill>
                            <a:srgbClr val="FF0000"/>
                          </a:solidFill>
                          <a:effectLst/>
                        </a:rPr>
                        <a:t> </a:t>
                      </a:r>
                      <a:endParaRPr lang="tr-TR"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224036789"/>
                  </a:ext>
                </a:extLst>
              </a:tr>
              <a:tr h="368502">
                <a:tc>
                  <a:txBody>
                    <a:bodyPr/>
                    <a:lstStyle/>
                    <a:p>
                      <a:pPr marL="72000">
                        <a:lnSpc>
                          <a:spcPct val="100000"/>
                        </a:lnSpc>
                        <a:spcAft>
                          <a:spcPts val="0"/>
                        </a:spcAft>
                      </a:pPr>
                      <a:r>
                        <a:rPr lang="tr-TR" sz="2000" b="1" dirty="0">
                          <a:solidFill>
                            <a:srgbClr val="0000CC"/>
                          </a:solidFill>
                          <a:effectLst/>
                        </a:rPr>
                        <a:t>ERASMUS + Yurtdışından Gelen Öğrenci Sayısı</a:t>
                      </a:r>
                      <a:endParaRPr lang="tr-TR" sz="20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88655032"/>
                  </a:ext>
                </a:extLst>
              </a:tr>
              <a:tr h="619984">
                <a:tc>
                  <a:txBody>
                    <a:bodyPr/>
                    <a:lstStyle/>
                    <a:p>
                      <a:pPr marL="72000">
                        <a:lnSpc>
                          <a:spcPct val="100000"/>
                        </a:lnSpc>
                        <a:spcAft>
                          <a:spcPts val="0"/>
                        </a:spcAft>
                      </a:pPr>
                      <a:r>
                        <a:rPr lang="tr-TR" sz="2000" b="1" dirty="0">
                          <a:solidFill>
                            <a:srgbClr val="0000CC"/>
                          </a:solidFill>
                          <a:effectLst/>
                        </a:rPr>
                        <a:t>ERASMUS + Yurtdışından Gelen Öğretim Elemanı Sayısı</a:t>
                      </a:r>
                      <a:endParaRPr lang="tr-TR" sz="20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645825508"/>
                  </a:ext>
                </a:extLst>
              </a:tr>
              <a:tr h="368502">
                <a:tc>
                  <a:txBody>
                    <a:bodyPr/>
                    <a:lstStyle/>
                    <a:p>
                      <a:pPr marL="72000">
                        <a:lnSpc>
                          <a:spcPct val="100000"/>
                        </a:lnSpc>
                        <a:spcAft>
                          <a:spcPts val="0"/>
                        </a:spcAft>
                      </a:pPr>
                      <a:r>
                        <a:rPr lang="tr-TR" sz="2000" b="1" dirty="0">
                          <a:solidFill>
                            <a:srgbClr val="0000CC"/>
                          </a:solidFill>
                          <a:effectLst/>
                        </a:rPr>
                        <a:t>ERASMUS + Yurtdışından Gelen İdari Personel Sayısı</a:t>
                      </a:r>
                      <a:endParaRPr lang="tr-TR" sz="20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458299731"/>
                  </a:ext>
                </a:extLst>
              </a:tr>
              <a:tr h="368502">
                <a:tc>
                  <a:txBody>
                    <a:bodyPr/>
                    <a:lstStyle/>
                    <a:p>
                      <a:pPr algn="r">
                        <a:lnSpc>
                          <a:spcPct val="107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596452273"/>
                  </a:ext>
                </a:extLst>
              </a:tr>
            </a:tbl>
          </a:graphicData>
        </a:graphic>
      </p:graphicFrame>
    </p:spTree>
    <p:extLst>
      <p:ext uri="{BB962C8B-B14F-4D97-AF65-F5344CB8AC3E}">
        <p14:creationId xmlns:p14="http://schemas.microsoft.com/office/powerpoint/2010/main" val="2386005942"/>
      </p:ext>
    </p:extLst>
  </p:cSld>
  <p:clrMapOvr>
    <a:masterClrMapping/>
  </p:clrMapOvr>
  <mc:AlternateContent xmlns:mc="http://schemas.openxmlformats.org/markup-compatibility/2006" xmlns:p14="http://schemas.microsoft.com/office/powerpoint/2010/main">
    <mc:Choice Requires="p14">
      <p:transition p14:dur="250">
        <p14:prism isContent="1" isInverted="1"/>
      </p:transition>
    </mc:Choice>
    <mc:Fallback xmlns="">
      <p:transition>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Unvan 9">
            <a:extLst>
              <a:ext uri="{FF2B5EF4-FFF2-40B4-BE49-F238E27FC236}">
                <a16:creationId xmlns:a16="http://schemas.microsoft.com/office/drawing/2014/main" id="{6F686FB9-5A7B-40DE-0CA3-B07E969A8E82}"/>
              </a:ext>
            </a:extLst>
          </p:cNvPr>
          <p:cNvSpPr>
            <a:spLocks noGrp="1"/>
          </p:cNvSpPr>
          <p:nvPr>
            <p:ph type="title"/>
          </p:nvPr>
        </p:nvSpPr>
        <p:spPr>
          <a:xfrm>
            <a:off x="360219" y="774666"/>
            <a:ext cx="10197854" cy="596155"/>
          </a:xfrm>
        </p:spPr>
        <p:txBody>
          <a:bodyPr>
            <a:noAutofit/>
          </a:bodyPr>
          <a:lstStyle/>
          <a:p>
            <a:pPr algn="ctr"/>
            <a:r>
              <a:rPr lang="tr-TR" sz="3200" b="1" dirty="0">
                <a:solidFill>
                  <a:srgbClr val="FF0000"/>
                </a:solidFill>
                <a:latin typeface="Calibri" panose="020F0502020204030204" pitchFamily="34" charset="0"/>
                <a:cs typeface="Calibri" panose="020F0502020204030204" pitchFamily="34" charset="0"/>
              </a:rPr>
              <a:t>Bilgi Paketi Hazırlanma Durumu</a:t>
            </a:r>
          </a:p>
        </p:txBody>
      </p:sp>
      <p:graphicFrame>
        <p:nvGraphicFramePr>
          <p:cNvPr id="2" name="Tablo 1"/>
          <p:cNvGraphicFramePr>
            <a:graphicFrameLocks noGrp="1"/>
          </p:cNvGraphicFramePr>
          <p:nvPr>
            <p:extLst>
              <p:ext uri="{D42A27DB-BD31-4B8C-83A1-F6EECF244321}">
                <p14:modId xmlns:p14="http://schemas.microsoft.com/office/powerpoint/2010/main" val="1518669165"/>
              </p:ext>
            </p:extLst>
          </p:nvPr>
        </p:nvGraphicFramePr>
        <p:xfrm>
          <a:off x="429720" y="1976580"/>
          <a:ext cx="11272752" cy="1818088"/>
        </p:xfrm>
        <a:graphic>
          <a:graphicData uri="http://schemas.openxmlformats.org/drawingml/2006/table">
            <a:tbl>
              <a:tblPr firstRow="1" firstCol="1" bandRow="1">
                <a:tableStyleId>{BDBED569-4797-4DF1-A0F4-6AAB3CD982D8}</a:tableStyleId>
              </a:tblPr>
              <a:tblGrid>
                <a:gridCol w="5459259">
                  <a:extLst>
                    <a:ext uri="{9D8B030D-6E8A-4147-A177-3AD203B41FA5}">
                      <a16:colId xmlns:a16="http://schemas.microsoft.com/office/drawing/2014/main" val="1360695184"/>
                    </a:ext>
                  </a:extLst>
                </a:gridCol>
                <a:gridCol w="1840939">
                  <a:extLst>
                    <a:ext uri="{9D8B030D-6E8A-4147-A177-3AD203B41FA5}">
                      <a16:colId xmlns:a16="http://schemas.microsoft.com/office/drawing/2014/main" val="4121385939"/>
                    </a:ext>
                  </a:extLst>
                </a:gridCol>
                <a:gridCol w="2135759">
                  <a:extLst>
                    <a:ext uri="{9D8B030D-6E8A-4147-A177-3AD203B41FA5}">
                      <a16:colId xmlns:a16="http://schemas.microsoft.com/office/drawing/2014/main" val="3274120417"/>
                    </a:ext>
                  </a:extLst>
                </a:gridCol>
                <a:gridCol w="1836795">
                  <a:extLst>
                    <a:ext uri="{9D8B030D-6E8A-4147-A177-3AD203B41FA5}">
                      <a16:colId xmlns:a16="http://schemas.microsoft.com/office/drawing/2014/main" val="398416714"/>
                    </a:ext>
                  </a:extLst>
                </a:gridCol>
              </a:tblGrid>
              <a:tr h="313692">
                <a:tc rowSpan="2">
                  <a:txBody>
                    <a:bodyPr/>
                    <a:lstStyle/>
                    <a:p>
                      <a:pPr marL="0" algn="ctr" defTabSz="914400" rtl="0" eaLnBrk="1" fontAlgn="ctr" latinLnBrk="0" hangingPunct="1">
                        <a:lnSpc>
                          <a:spcPct val="100000"/>
                        </a:lnSpc>
                        <a:spcAft>
                          <a:spcPts val="0"/>
                        </a:spcAft>
                      </a:pPr>
                      <a:r>
                        <a:rPr lang="tr-TR" sz="2000" b="1" u="none" strike="noStrike" kern="1200" dirty="0">
                          <a:solidFill>
                            <a:srgbClr val="FF0000"/>
                          </a:solidFill>
                          <a:effectLst/>
                        </a:rPr>
                        <a:t>Program Adı</a:t>
                      </a:r>
                      <a:endParaRPr lang="tr-TR" sz="2000" b="1" u="none" strike="noStrike" kern="1200" dirty="0">
                        <a:solidFill>
                          <a:srgbClr val="FF0000"/>
                        </a:solidFill>
                        <a:effectLst/>
                        <a:latin typeface="+mn-lt"/>
                        <a:ea typeface="+mn-ea"/>
                        <a:cs typeface="+mn-cs"/>
                      </a:endParaRPr>
                    </a:p>
                  </a:txBody>
                  <a:tcPr marL="44450" marR="44450" marT="0" marB="0" anchor="ctr"/>
                </a:tc>
                <a:tc gridSpan="3">
                  <a:txBody>
                    <a:bodyPr/>
                    <a:lstStyle/>
                    <a:p>
                      <a:pPr marL="0" algn="ctr" defTabSz="914400" rtl="0" eaLnBrk="1" fontAlgn="ctr" latinLnBrk="0" hangingPunct="1">
                        <a:lnSpc>
                          <a:spcPct val="100000"/>
                        </a:lnSpc>
                        <a:spcAft>
                          <a:spcPts val="0"/>
                        </a:spcAft>
                      </a:pPr>
                      <a:r>
                        <a:rPr lang="tr-TR" sz="2000" u="none" strike="noStrike" kern="1200" dirty="0">
                          <a:solidFill>
                            <a:srgbClr val="FF0000"/>
                          </a:solidFill>
                          <a:effectLst/>
                        </a:rPr>
                        <a:t>2025</a:t>
                      </a:r>
                      <a:endParaRPr lang="tr-TR" sz="2000" b="1" u="none" strike="noStrike" kern="1200" dirty="0">
                        <a:solidFill>
                          <a:srgbClr val="FF0000"/>
                        </a:solidFill>
                        <a:effectLst/>
                        <a:latin typeface="+mn-lt"/>
                        <a:ea typeface="+mn-ea"/>
                        <a:cs typeface="+mn-cs"/>
                      </a:endParaRPr>
                    </a:p>
                  </a:txBody>
                  <a:tcPr marL="44450" marR="44450" marT="0" marB="0" anchor="ct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938958110"/>
                  </a:ext>
                </a:extLst>
              </a:tr>
              <a:tr h="627384">
                <a:tc vMerge="1">
                  <a:txBody>
                    <a:bodyPr/>
                    <a:lstStyle/>
                    <a:p>
                      <a:endParaRPr lang="tr-TR"/>
                    </a:p>
                  </a:txBody>
                  <a:tcPr/>
                </a:tc>
                <a:tc>
                  <a:txBody>
                    <a:bodyPr/>
                    <a:lstStyle/>
                    <a:p>
                      <a:pPr marL="0" algn="ctr" defTabSz="914400" rtl="0" eaLnBrk="1" fontAlgn="ctr" latinLnBrk="0" hangingPunct="1">
                        <a:lnSpc>
                          <a:spcPct val="100000"/>
                        </a:lnSpc>
                        <a:spcAft>
                          <a:spcPts val="0"/>
                        </a:spcAft>
                      </a:pPr>
                      <a:r>
                        <a:rPr lang="tr-TR" sz="2000" b="1" u="none" strike="noStrike" kern="1200" dirty="0">
                          <a:solidFill>
                            <a:srgbClr val="FF0000"/>
                          </a:solidFill>
                          <a:effectLst/>
                        </a:rPr>
                        <a:t>Toplam ders sayısı</a:t>
                      </a:r>
                      <a:endParaRPr lang="tr-TR" sz="2000" b="1" u="none" strike="noStrike" kern="1200" dirty="0">
                        <a:solidFill>
                          <a:srgbClr val="FF0000"/>
                        </a:solidFill>
                        <a:effectLst/>
                        <a:latin typeface="+mn-lt"/>
                        <a:ea typeface="+mn-ea"/>
                        <a:cs typeface="+mn-cs"/>
                      </a:endParaRPr>
                    </a:p>
                  </a:txBody>
                  <a:tcPr marL="44450" marR="44450" marT="0" marB="0" anchor="ctr"/>
                </a:tc>
                <a:tc>
                  <a:txBody>
                    <a:bodyPr/>
                    <a:lstStyle/>
                    <a:p>
                      <a:pPr marL="0" algn="ctr" defTabSz="914400" rtl="0" eaLnBrk="1" fontAlgn="ctr" latinLnBrk="0" hangingPunct="1">
                        <a:lnSpc>
                          <a:spcPct val="100000"/>
                        </a:lnSpc>
                        <a:spcAft>
                          <a:spcPts val="0"/>
                        </a:spcAft>
                      </a:pPr>
                      <a:r>
                        <a:rPr lang="tr-TR" sz="2000" b="1" u="none" strike="noStrike" kern="1200" dirty="0">
                          <a:solidFill>
                            <a:srgbClr val="FF0000"/>
                          </a:solidFill>
                          <a:effectLst/>
                        </a:rPr>
                        <a:t>Girişi tamamlanan ders sayısı</a:t>
                      </a:r>
                      <a:endParaRPr lang="tr-TR" sz="2000" b="1" u="none" strike="noStrike" kern="1200" dirty="0">
                        <a:solidFill>
                          <a:srgbClr val="FF0000"/>
                        </a:solidFill>
                        <a:effectLst/>
                        <a:latin typeface="+mn-lt"/>
                        <a:ea typeface="+mn-ea"/>
                        <a:cs typeface="+mn-cs"/>
                      </a:endParaRPr>
                    </a:p>
                  </a:txBody>
                  <a:tcPr marL="44450" marR="44450" marT="0" marB="0" anchor="ctr"/>
                </a:tc>
                <a:tc>
                  <a:txBody>
                    <a:bodyPr/>
                    <a:lstStyle/>
                    <a:p>
                      <a:pPr marL="0" algn="ctr" defTabSz="914400" rtl="0" eaLnBrk="1" fontAlgn="ctr" latinLnBrk="0" hangingPunct="1">
                        <a:lnSpc>
                          <a:spcPct val="100000"/>
                        </a:lnSpc>
                        <a:spcAft>
                          <a:spcPts val="0"/>
                        </a:spcAft>
                      </a:pPr>
                      <a:r>
                        <a:rPr lang="tr-TR" sz="2000" b="1" u="none" strike="noStrike" kern="1200" dirty="0">
                          <a:solidFill>
                            <a:srgbClr val="FF0000"/>
                          </a:solidFill>
                          <a:effectLst/>
                        </a:rPr>
                        <a:t>Eksik/boş ders sayısı</a:t>
                      </a:r>
                      <a:endParaRPr lang="tr-TR" sz="2000" b="1" u="none" strike="noStrike" kern="1200" dirty="0">
                        <a:solidFill>
                          <a:srgbClr val="FF0000"/>
                        </a:solidFill>
                        <a:effectLst/>
                        <a:latin typeface="+mn-lt"/>
                        <a:ea typeface="+mn-ea"/>
                        <a:cs typeface="+mn-cs"/>
                      </a:endParaRPr>
                    </a:p>
                  </a:txBody>
                  <a:tcPr marL="44450" marR="44450" marT="0" marB="0" anchor="ctr"/>
                </a:tc>
                <a:extLst>
                  <a:ext uri="{0D108BD9-81ED-4DB2-BD59-A6C34878D82A}">
                    <a16:rowId xmlns:a16="http://schemas.microsoft.com/office/drawing/2014/main" val="2772180099"/>
                  </a:ext>
                </a:extLst>
              </a:tr>
              <a:tr h="274980">
                <a:tc>
                  <a:txBody>
                    <a:bodyPr/>
                    <a:lstStyle/>
                    <a:p>
                      <a:pPr marL="72000" algn="l" defTabSz="914400" rtl="0" eaLnBrk="1" fontAlgn="ctr" latinLnBrk="0" hangingPunct="1">
                        <a:lnSpc>
                          <a:spcPct val="100000"/>
                        </a:lnSpc>
                        <a:spcAft>
                          <a:spcPts val="0"/>
                        </a:spcAft>
                      </a:pPr>
                      <a:r>
                        <a:rPr lang="tr-TR" sz="1600" b="1" kern="1200" dirty="0">
                          <a:solidFill>
                            <a:srgbClr val="485793"/>
                          </a:solidFill>
                          <a:effectLst/>
                          <a:latin typeface="+mn-lt"/>
                          <a:ea typeface="+mn-ea"/>
                          <a:cs typeface="+mn-cs"/>
                        </a:rPr>
                        <a:t>Acil Durum ve Afet</a:t>
                      </a:r>
                      <a:r>
                        <a:rPr lang="tr-TR" sz="1600" b="1" kern="1200" baseline="0" dirty="0">
                          <a:solidFill>
                            <a:srgbClr val="485793"/>
                          </a:solidFill>
                          <a:effectLst/>
                          <a:latin typeface="+mn-lt"/>
                          <a:ea typeface="+mn-ea"/>
                          <a:cs typeface="+mn-cs"/>
                        </a:rPr>
                        <a:t> Yönetimi</a:t>
                      </a:r>
                      <a:endParaRPr lang="tr-TR" sz="1600" b="1" kern="1200" dirty="0">
                        <a:solidFill>
                          <a:srgbClr val="485793"/>
                        </a:solidFill>
                        <a:effectLst/>
                        <a:latin typeface="+mn-lt"/>
                        <a:ea typeface="+mn-ea"/>
                        <a:cs typeface="+mn-cs"/>
                      </a:endParaRPr>
                    </a:p>
                  </a:txBody>
                  <a:tcPr marL="44450" marR="44450" marT="0" marB="0" anchor="ctr"/>
                </a:tc>
                <a:tc>
                  <a:txBody>
                    <a:bodyPr/>
                    <a:lstStyle/>
                    <a:p>
                      <a:pPr marL="72000" algn="ctr" defTabSz="914400" rtl="0" eaLnBrk="1" fontAlgn="ctr" latinLnBrk="0" hangingPunct="1">
                        <a:lnSpc>
                          <a:spcPct val="100000"/>
                        </a:lnSpc>
                        <a:spcAft>
                          <a:spcPts val="0"/>
                        </a:spcAft>
                      </a:pPr>
                      <a:r>
                        <a:rPr lang="tr-TR" sz="1600" kern="1200" dirty="0">
                          <a:solidFill>
                            <a:srgbClr val="485793"/>
                          </a:solidFill>
                          <a:effectLst/>
                          <a:latin typeface="+mn-lt"/>
                          <a:ea typeface="+mn-ea"/>
                          <a:cs typeface="+mn-cs"/>
                        </a:rPr>
                        <a:t>58</a:t>
                      </a:r>
                    </a:p>
                  </a:txBody>
                  <a:tcPr marL="44450" marR="44450" marT="0" marB="0" anchor="ctr"/>
                </a:tc>
                <a:tc>
                  <a:txBody>
                    <a:bodyPr/>
                    <a:lstStyle/>
                    <a:p>
                      <a:pPr marL="72000" algn="ctr" defTabSz="914400" rtl="0" eaLnBrk="1" fontAlgn="ctr" latinLnBrk="0" hangingPunct="1">
                        <a:lnSpc>
                          <a:spcPct val="100000"/>
                        </a:lnSpc>
                        <a:spcAft>
                          <a:spcPts val="0"/>
                        </a:spcAft>
                      </a:pPr>
                      <a:r>
                        <a:rPr lang="tr-TR" sz="1600" kern="1200" dirty="0">
                          <a:solidFill>
                            <a:srgbClr val="485793"/>
                          </a:solidFill>
                          <a:effectLst/>
                          <a:latin typeface="+mn-lt"/>
                          <a:ea typeface="+mn-ea"/>
                          <a:cs typeface="+mn-cs"/>
                        </a:rPr>
                        <a:t>44</a:t>
                      </a:r>
                    </a:p>
                  </a:txBody>
                  <a:tcPr marL="44450" marR="44450" marT="0" marB="0" anchor="ctr"/>
                </a:tc>
                <a:tc>
                  <a:txBody>
                    <a:bodyPr/>
                    <a:lstStyle/>
                    <a:p>
                      <a:pPr marL="72000" algn="ctr" defTabSz="914400" rtl="0" eaLnBrk="1" fontAlgn="ctr" latinLnBrk="0" hangingPunct="1">
                        <a:lnSpc>
                          <a:spcPct val="100000"/>
                        </a:lnSpc>
                        <a:spcAft>
                          <a:spcPts val="0"/>
                        </a:spcAft>
                      </a:pPr>
                      <a:r>
                        <a:rPr lang="tr-TR" sz="1600" kern="1200" dirty="0">
                          <a:solidFill>
                            <a:srgbClr val="485793"/>
                          </a:solidFill>
                          <a:effectLst/>
                          <a:latin typeface="+mn-lt"/>
                          <a:ea typeface="+mn-ea"/>
                          <a:cs typeface="+mn-cs"/>
                        </a:rPr>
                        <a:t>14</a:t>
                      </a:r>
                    </a:p>
                  </a:txBody>
                  <a:tcPr marL="44450" marR="44450" marT="0" marB="0" anchor="ctr"/>
                </a:tc>
                <a:extLst>
                  <a:ext uri="{0D108BD9-81ED-4DB2-BD59-A6C34878D82A}">
                    <a16:rowId xmlns:a16="http://schemas.microsoft.com/office/drawing/2014/main" val="914666932"/>
                  </a:ext>
                </a:extLst>
              </a:tr>
              <a:tr h="301016">
                <a:tc>
                  <a:txBody>
                    <a:bodyPr/>
                    <a:lstStyle/>
                    <a:p>
                      <a:pPr marL="72000" algn="l" defTabSz="914400" rtl="0" eaLnBrk="1" fontAlgn="ctr" latinLnBrk="0" hangingPunct="1">
                        <a:lnSpc>
                          <a:spcPct val="100000"/>
                        </a:lnSpc>
                        <a:spcAft>
                          <a:spcPts val="0"/>
                        </a:spcAft>
                      </a:pPr>
                      <a:r>
                        <a:rPr lang="tr-TR" sz="1600" b="1" kern="1200" dirty="0">
                          <a:solidFill>
                            <a:srgbClr val="485793"/>
                          </a:solidFill>
                          <a:effectLst/>
                          <a:latin typeface="+mn-lt"/>
                          <a:ea typeface="+mn-ea"/>
                          <a:cs typeface="+mn-cs"/>
                        </a:rPr>
                        <a:t>Sivil Savunma ve İtfaiyecilik </a:t>
                      </a:r>
                    </a:p>
                  </a:txBody>
                  <a:tcPr marL="44450" marR="44450" marT="0" marB="0" anchor="ctr"/>
                </a:tc>
                <a:tc>
                  <a:txBody>
                    <a:bodyPr/>
                    <a:lstStyle/>
                    <a:p>
                      <a:pPr marL="72000" algn="ctr" defTabSz="914400" rtl="0" eaLnBrk="1" fontAlgn="ctr" latinLnBrk="0" hangingPunct="1">
                        <a:lnSpc>
                          <a:spcPct val="100000"/>
                        </a:lnSpc>
                        <a:spcAft>
                          <a:spcPts val="0"/>
                        </a:spcAft>
                      </a:pPr>
                      <a:r>
                        <a:rPr lang="tr-TR" sz="1600" kern="1200" dirty="0">
                          <a:solidFill>
                            <a:srgbClr val="485793"/>
                          </a:solidFill>
                          <a:effectLst/>
                          <a:latin typeface="+mn-lt"/>
                          <a:ea typeface="+mn-ea"/>
                          <a:cs typeface="+mn-cs"/>
                        </a:rPr>
                        <a:t>55</a:t>
                      </a:r>
                    </a:p>
                  </a:txBody>
                  <a:tcPr marL="44450" marR="44450" marT="0" marB="0" anchor="ctr"/>
                </a:tc>
                <a:tc>
                  <a:txBody>
                    <a:bodyPr/>
                    <a:lstStyle/>
                    <a:p>
                      <a:pPr marL="72000" algn="ctr" defTabSz="914400" rtl="0" eaLnBrk="1" fontAlgn="ctr" latinLnBrk="0" hangingPunct="1">
                        <a:lnSpc>
                          <a:spcPct val="100000"/>
                        </a:lnSpc>
                        <a:spcAft>
                          <a:spcPts val="0"/>
                        </a:spcAft>
                      </a:pPr>
                      <a:r>
                        <a:rPr lang="tr-TR" sz="1600" kern="1200" dirty="0">
                          <a:solidFill>
                            <a:srgbClr val="485793"/>
                          </a:solidFill>
                          <a:effectLst/>
                          <a:latin typeface="+mn-lt"/>
                          <a:ea typeface="+mn-ea"/>
                          <a:cs typeface="+mn-cs"/>
                        </a:rPr>
                        <a:t>55</a:t>
                      </a:r>
                    </a:p>
                  </a:txBody>
                  <a:tcPr marL="44450" marR="44450" marT="0" marB="0" anchor="ctr"/>
                </a:tc>
                <a:tc>
                  <a:txBody>
                    <a:bodyPr/>
                    <a:lstStyle/>
                    <a:p>
                      <a:pPr marL="72000" algn="ctr" defTabSz="914400" rtl="0" eaLnBrk="1" fontAlgn="ctr" latinLnBrk="0" hangingPunct="1">
                        <a:lnSpc>
                          <a:spcPct val="100000"/>
                        </a:lnSpc>
                        <a:spcAft>
                          <a:spcPts val="0"/>
                        </a:spcAft>
                      </a:pPr>
                      <a:r>
                        <a:rPr lang="tr-TR" sz="1600" kern="1200" dirty="0">
                          <a:solidFill>
                            <a:srgbClr val="485793"/>
                          </a:solidFill>
                          <a:effectLst/>
                          <a:latin typeface="+mn-lt"/>
                          <a:ea typeface="+mn-ea"/>
                          <a:cs typeface="+mn-cs"/>
                        </a:rPr>
                        <a:t>0</a:t>
                      </a:r>
                    </a:p>
                  </a:txBody>
                  <a:tcPr marL="44450" marR="44450" marT="0" marB="0" anchor="ctr"/>
                </a:tc>
                <a:extLst>
                  <a:ext uri="{0D108BD9-81ED-4DB2-BD59-A6C34878D82A}">
                    <a16:rowId xmlns:a16="http://schemas.microsoft.com/office/drawing/2014/main" val="413421243"/>
                  </a:ext>
                </a:extLst>
              </a:tr>
              <a:tr h="301016">
                <a:tc>
                  <a:txBody>
                    <a:bodyPr/>
                    <a:lstStyle/>
                    <a:p>
                      <a:pPr marL="72000" algn="l" defTabSz="914400" rtl="0" eaLnBrk="1" fontAlgn="ctr" latinLnBrk="0" hangingPunct="1">
                        <a:lnSpc>
                          <a:spcPct val="100000"/>
                        </a:lnSpc>
                        <a:spcAft>
                          <a:spcPts val="0"/>
                        </a:spcAft>
                      </a:pPr>
                      <a:r>
                        <a:rPr lang="tr-TR" sz="1600" b="1" kern="1200" dirty="0">
                          <a:solidFill>
                            <a:srgbClr val="485793"/>
                          </a:solidFill>
                          <a:effectLst/>
                          <a:latin typeface="+mn-lt"/>
                          <a:ea typeface="+mn-ea"/>
                          <a:cs typeface="+mn-cs"/>
                        </a:rPr>
                        <a:t>Mahkeme Büro Hizmetleri</a:t>
                      </a:r>
                    </a:p>
                  </a:txBody>
                  <a:tcPr marL="44450" marR="44450" marT="0" marB="0" anchor="ctr"/>
                </a:tc>
                <a:tc>
                  <a:txBody>
                    <a:bodyPr/>
                    <a:lstStyle/>
                    <a:p>
                      <a:pPr marL="72000" algn="ctr" defTabSz="914400" rtl="0" eaLnBrk="1" fontAlgn="ctr" latinLnBrk="0" hangingPunct="1">
                        <a:lnSpc>
                          <a:spcPct val="100000"/>
                        </a:lnSpc>
                        <a:spcAft>
                          <a:spcPts val="0"/>
                        </a:spcAft>
                      </a:pPr>
                      <a:r>
                        <a:rPr lang="tr-TR" sz="1600" kern="1200" dirty="0">
                          <a:solidFill>
                            <a:srgbClr val="485793"/>
                          </a:solidFill>
                          <a:effectLst/>
                          <a:latin typeface="+mn-lt"/>
                          <a:ea typeface="+mn-ea"/>
                          <a:cs typeface="+mn-cs"/>
                        </a:rPr>
                        <a:t>52</a:t>
                      </a:r>
                    </a:p>
                  </a:txBody>
                  <a:tcPr marL="44450" marR="44450" marT="0" marB="0" anchor="ctr"/>
                </a:tc>
                <a:tc>
                  <a:txBody>
                    <a:bodyPr/>
                    <a:lstStyle/>
                    <a:p>
                      <a:pPr marL="72000" algn="ctr" defTabSz="914400" rtl="0" eaLnBrk="1" fontAlgn="ctr" latinLnBrk="0" hangingPunct="1">
                        <a:lnSpc>
                          <a:spcPct val="100000"/>
                        </a:lnSpc>
                        <a:spcAft>
                          <a:spcPts val="0"/>
                        </a:spcAft>
                      </a:pPr>
                      <a:r>
                        <a:rPr lang="tr-TR" sz="1600" kern="1200" dirty="0">
                          <a:solidFill>
                            <a:srgbClr val="485793"/>
                          </a:solidFill>
                          <a:effectLst/>
                          <a:latin typeface="+mn-lt"/>
                          <a:ea typeface="+mn-ea"/>
                          <a:cs typeface="+mn-cs"/>
                        </a:rPr>
                        <a:t>38</a:t>
                      </a:r>
                    </a:p>
                  </a:txBody>
                  <a:tcPr marL="44450" marR="44450" marT="0" marB="0" anchor="ctr"/>
                </a:tc>
                <a:tc>
                  <a:txBody>
                    <a:bodyPr/>
                    <a:lstStyle/>
                    <a:p>
                      <a:pPr marL="72000" algn="ctr" defTabSz="914400" rtl="0" eaLnBrk="1" fontAlgn="ctr" latinLnBrk="0" hangingPunct="1">
                        <a:lnSpc>
                          <a:spcPct val="100000"/>
                        </a:lnSpc>
                        <a:spcAft>
                          <a:spcPts val="0"/>
                        </a:spcAft>
                      </a:pPr>
                      <a:r>
                        <a:rPr lang="tr-TR" sz="1600" kern="1200" dirty="0">
                          <a:solidFill>
                            <a:srgbClr val="485793"/>
                          </a:solidFill>
                          <a:effectLst/>
                          <a:latin typeface="+mn-lt"/>
                          <a:ea typeface="+mn-ea"/>
                          <a:cs typeface="+mn-cs"/>
                        </a:rPr>
                        <a:t>14</a:t>
                      </a:r>
                    </a:p>
                  </a:txBody>
                  <a:tcPr marL="44450" marR="44450" marT="0" marB="0" anchor="ctr"/>
                </a:tc>
                <a:extLst>
                  <a:ext uri="{0D108BD9-81ED-4DB2-BD59-A6C34878D82A}">
                    <a16:rowId xmlns:a16="http://schemas.microsoft.com/office/drawing/2014/main" val="3518616932"/>
                  </a:ext>
                </a:extLst>
              </a:tr>
            </a:tbl>
          </a:graphicData>
        </a:graphic>
      </p:graphicFrame>
      <p:sp>
        <p:nvSpPr>
          <p:cNvPr id="3" name="Veri Yer Tutucusu 2"/>
          <p:cNvSpPr>
            <a:spLocks noGrp="1"/>
          </p:cNvSpPr>
          <p:nvPr>
            <p:ph type="dt" sz="half" idx="10"/>
          </p:nvPr>
        </p:nvSpPr>
        <p:spPr/>
        <p:txBody>
          <a:bodyPr/>
          <a:lstStyle/>
          <a:p>
            <a:fld id="{E22DCCE2-B49B-4550-A1C9-A7F3BAA371FD}" type="datetime1">
              <a:rPr lang="tr-TR" smtClean="0"/>
              <a:pPr/>
              <a:t>13.01.2026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65</a:t>
            </a:fld>
            <a:endParaRPr lang="tr-TR"/>
          </a:p>
        </p:txBody>
      </p:sp>
      <p:sp>
        <p:nvSpPr>
          <p:cNvPr id="6" name="Akış Çizelgesi: Toplam Birleşimi 5"/>
          <p:cNvSpPr/>
          <p:nvPr/>
        </p:nvSpPr>
        <p:spPr>
          <a:xfrm>
            <a:off x="11818795" y="6578095"/>
            <a:ext cx="176569" cy="238125"/>
          </a:xfrm>
          <a:prstGeom prst="flowChartSummingJunc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235361469"/>
      </p:ext>
    </p:extLst>
  </p:cSld>
  <p:clrMapOvr>
    <a:masterClrMapping/>
  </p:clrMapOvr>
  <mc:AlternateContent xmlns:mc="http://schemas.openxmlformats.org/markup-compatibility/2006" xmlns:p14="http://schemas.microsoft.com/office/powerpoint/2010/main">
    <mc:Choice Requires="p14">
      <p:transition p14:dur="250">
        <p14:prism isContent="1" isInverted="1"/>
      </p:transition>
    </mc:Choice>
    <mc:Fallback xmlns="">
      <p:transition>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lt Başlık 5"/>
          <p:cNvSpPr>
            <a:spLocks noGrp="1"/>
          </p:cNvSpPr>
          <p:nvPr>
            <p:ph type="subTitle" idx="1"/>
          </p:nvPr>
        </p:nvSpPr>
        <p:spPr>
          <a:xfrm>
            <a:off x="378691" y="2170545"/>
            <a:ext cx="11628582" cy="3131128"/>
          </a:xfrm>
        </p:spPr>
        <p:txBody>
          <a:bodyPr>
            <a:normAutofit fontScale="55000" lnSpcReduction="20000"/>
          </a:bodyPr>
          <a:lstStyle/>
          <a:p>
            <a:r>
              <a:rPr lang="tr-TR" sz="9600" b="1" dirty="0">
                <a:solidFill>
                  <a:srgbClr val="3333FF"/>
                </a:solidFill>
              </a:rPr>
              <a:t>KALİTE VE AKREDİTASYON ÇALIŞMALARI</a:t>
            </a:r>
          </a:p>
          <a:p>
            <a:endParaRPr lang="tr-TR" sz="4000" b="1" dirty="0">
              <a:solidFill>
                <a:srgbClr val="3333FF"/>
              </a:solidFill>
            </a:endParaRPr>
          </a:p>
          <a:p>
            <a:r>
              <a:rPr lang="tr-TR" sz="4000" b="1" dirty="0">
                <a:solidFill>
                  <a:srgbClr val="FF0000"/>
                </a:solidFill>
              </a:rPr>
              <a:t>YÖKAK BİRİM İÇ DEĞERLENDİRME RAPORU (BİDR)</a:t>
            </a:r>
          </a:p>
          <a:p>
            <a:r>
              <a:rPr lang="tr-TR" sz="4000" b="1" dirty="0">
                <a:solidFill>
                  <a:srgbClr val="FF0000"/>
                </a:solidFill>
              </a:rPr>
              <a:t>PROGRAM AKREDİTASYONU</a:t>
            </a:r>
          </a:p>
          <a:p>
            <a:r>
              <a:rPr lang="tr-TR" sz="4000" b="1" dirty="0">
                <a:solidFill>
                  <a:srgbClr val="FF0000"/>
                </a:solidFill>
              </a:rPr>
              <a:t>ÖZ DEĞERLENDİRME </a:t>
            </a:r>
          </a:p>
          <a:p>
            <a:r>
              <a:rPr lang="tr-TR" sz="4000" b="1" dirty="0">
                <a:solidFill>
                  <a:srgbClr val="FF0000"/>
                </a:solidFill>
              </a:rPr>
              <a:t>2026 YILI İYİLEŞTİRME PLANI</a:t>
            </a:r>
          </a:p>
        </p:txBody>
      </p:sp>
      <p:sp>
        <p:nvSpPr>
          <p:cNvPr id="3" name="Veri Yer Tutucusu 2"/>
          <p:cNvSpPr>
            <a:spLocks noGrp="1"/>
          </p:cNvSpPr>
          <p:nvPr>
            <p:ph type="dt" sz="half" idx="10"/>
          </p:nvPr>
        </p:nvSpPr>
        <p:spPr/>
        <p:txBody>
          <a:bodyPr/>
          <a:lstStyle/>
          <a:p>
            <a:fld id="{8E468889-DDDD-45DC-9553-67B10B6C00B2}" type="datetime1">
              <a:rPr lang="tr-TR" smtClean="0"/>
              <a:pPr/>
              <a:t>13.01.2026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66</a:t>
            </a:fld>
            <a:endParaRPr lang="tr-TR"/>
          </a:p>
        </p:txBody>
      </p:sp>
    </p:spTree>
    <p:extLst>
      <p:ext uri="{BB962C8B-B14F-4D97-AF65-F5344CB8AC3E}">
        <p14:creationId xmlns:p14="http://schemas.microsoft.com/office/powerpoint/2010/main" val="980659648"/>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Unvan 5"/>
          <p:cNvSpPr>
            <a:spLocks noGrp="1"/>
          </p:cNvSpPr>
          <p:nvPr>
            <p:ph type="title"/>
          </p:nvPr>
        </p:nvSpPr>
        <p:spPr>
          <a:xfrm>
            <a:off x="329774" y="777856"/>
            <a:ext cx="10345781" cy="705395"/>
          </a:xfrm>
        </p:spPr>
        <p:txBody>
          <a:bodyPr>
            <a:normAutofit fontScale="90000"/>
          </a:bodyPr>
          <a:lstStyle/>
          <a:p>
            <a:pPr algn="ctr"/>
            <a:r>
              <a:rPr lang="tr-TR" sz="2800" b="1" dirty="0">
                <a:solidFill>
                  <a:srgbClr val="FF0000"/>
                </a:solidFill>
              </a:rPr>
              <a:t>2024 Birim İç Değerlendirme Raporu (BİDR) Kalite Güvence Sistem Ölçütleri Olgunluk Düzeyleri: </a:t>
            </a:r>
            <a:r>
              <a:rPr lang="tr-TR" sz="2800" b="1" dirty="0">
                <a:solidFill>
                  <a:srgbClr val="0000CC"/>
                </a:solidFill>
              </a:rPr>
              <a:t>LİDERLİK, YÖNETİŞİM VE KALİTE</a:t>
            </a:r>
          </a:p>
        </p:txBody>
      </p:sp>
      <p:sp>
        <p:nvSpPr>
          <p:cNvPr id="4" name="Veri Yer Tutucusu 3"/>
          <p:cNvSpPr>
            <a:spLocks noGrp="1"/>
          </p:cNvSpPr>
          <p:nvPr>
            <p:ph type="dt" sz="half" idx="10"/>
          </p:nvPr>
        </p:nvSpPr>
        <p:spPr/>
        <p:txBody>
          <a:bodyPr/>
          <a:lstStyle/>
          <a:p>
            <a:fld id="{3F92B051-1742-442B-BD19-D71164AFA81D}" type="datetime1">
              <a:rPr lang="tr-TR" smtClean="0"/>
              <a:pPr/>
              <a:t>13.01.2026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67</a:t>
            </a:fld>
            <a:endParaRPr lang="tr-TR"/>
          </a:p>
        </p:txBody>
      </p:sp>
      <p:graphicFrame>
        <p:nvGraphicFramePr>
          <p:cNvPr id="7" name="Tablo 6"/>
          <p:cNvGraphicFramePr>
            <a:graphicFrameLocks noGrp="1"/>
          </p:cNvGraphicFramePr>
          <p:nvPr>
            <p:extLst>
              <p:ext uri="{D42A27DB-BD31-4B8C-83A1-F6EECF244321}">
                <p14:modId xmlns:p14="http://schemas.microsoft.com/office/powerpoint/2010/main" val="74767369"/>
              </p:ext>
            </p:extLst>
          </p:nvPr>
        </p:nvGraphicFramePr>
        <p:xfrm>
          <a:off x="208723" y="1995545"/>
          <a:ext cx="11489635" cy="3680030"/>
        </p:xfrm>
        <a:graphic>
          <a:graphicData uri="http://schemas.openxmlformats.org/drawingml/2006/table">
            <a:tbl>
              <a:tblPr firstRow="1" firstCol="1" bandRow="1">
                <a:tableStyleId>{5940675A-B579-460E-94D1-54222C63F5DA}</a:tableStyleId>
              </a:tblPr>
              <a:tblGrid>
                <a:gridCol w="3101007">
                  <a:extLst>
                    <a:ext uri="{9D8B030D-6E8A-4147-A177-3AD203B41FA5}">
                      <a16:colId xmlns:a16="http://schemas.microsoft.com/office/drawing/2014/main" val="246640834"/>
                    </a:ext>
                  </a:extLst>
                </a:gridCol>
                <a:gridCol w="5855197">
                  <a:extLst>
                    <a:ext uri="{9D8B030D-6E8A-4147-A177-3AD203B41FA5}">
                      <a16:colId xmlns:a16="http://schemas.microsoft.com/office/drawing/2014/main" val="1877722691"/>
                    </a:ext>
                  </a:extLst>
                </a:gridCol>
                <a:gridCol w="1360612">
                  <a:extLst>
                    <a:ext uri="{9D8B030D-6E8A-4147-A177-3AD203B41FA5}">
                      <a16:colId xmlns:a16="http://schemas.microsoft.com/office/drawing/2014/main" val="424251854"/>
                    </a:ext>
                  </a:extLst>
                </a:gridCol>
                <a:gridCol w="1172819">
                  <a:extLst>
                    <a:ext uri="{9D8B030D-6E8A-4147-A177-3AD203B41FA5}">
                      <a16:colId xmlns:a16="http://schemas.microsoft.com/office/drawing/2014/main" val="1945863112"/>
                    </a:ext>
                  </a:extLst>
                </a:gridCol>
              </a:tblGrid>
              <a:tr h="345032">
                <a:tc rowSpan="2">
                  <a:txBody>
                    <a:bodyPr/>
                    <a:lstStyle/>
                    <a:p>
                      <a:pPr algn="ctr">
                        <a:lnSpc>
                          <a:spcPct val="107000"/>
                        </a:lnSpc>
                        <a:spcAft>
                          <a:spcPts val="0"/>
                        </a:spcAft>
                      </a:pPr>
                      <a:r>
                        <a:rPr lang="tr-TR" sz="2000" b="1" dirty="0">
                          <a:solidFill>
                            <a:srgbClr val="FF0000"/>
                          </a:solidFill>
                          <a:effectLst/>
                          <a:latin typeface="+mn-lt"/>
                        </a:rPr>
                        <a:t>ANA ÖLÇÜT</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rowSpan="2">
                  <a:txBody>
                    <a:bodyPr/>
                    <a:lstStyle/>
                    <a:p>
                      <a:pPr algn="ctr">
                        <a:lnSpc>
                          <a:spcPct val="107000"/>
                        </a:lnSpc>
                        <a:spcAft>
                          <a:spcPts val="0"/>
                        </a:spcAft>
                      </a:pPr>
                      <a:r>
                        <a:rPr lang="tr-TR" sz="2000" b="1" dirty="0">
                          <a:solidFill>
                            <a:srgbClr val="FF0000"/>
                          </a:solidFill>
                          <a:effectLst/>
                          <a:latin typeface="+mn-lt"/>
                        </a:rPr>
                        <a:t>ALT ÖLÇÜT</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gridSpan="2">
                  <a:txBody>
                    <a:bodyPr/>
                    <a:lstStyle/>
                    <a:p>
                      <a:pPr algn="ctr">
                        <a:lnSpc>
                          <a:spcPct val="107000"/>
                        </a:lnSpc>
                        <a:spcAft>
                          <a:spcPts val="0"/>
                        </a:spcAft>
                      </a:pPr>
                      <a:r>
                        <a:rPr lang="tr-TR" sz="2000" b="1" dirty="0">
                          <a:solidFill>
                            <a:srgbClr val="FF0000"/>
                          </a:solidFill>
                          <a:effectLst/>
                          <a:latin typeface="+mn-lt"/>
                          <a:ea typeface="Calibri" panose="020F0502020204030204" pitchFamily="34" charset="0"/>
                          <a:cs typeface="Times New Roman" panose="02020603050405020304" pitchFamily="18" charset="0"/>
                        </a:rPr>
                        <a:t>Olgunluk Düzeyi </a:t>
                      </a:r>
                    </a:p>
                  </a:txBody>
                  <a:tcPr marL="44450" marR="44450" marT="0" marB="0" anchor="ctr"/>
                </a:tc>
                <a:tc hMerge="1">
                  <a:txBody>
                    <a:bodyPr/>
                    <a:lstStyle/>
                    <a:p>
                      <a:endParaRPr lang="tr-TR"/>
                    </a:p>
                  </a:txBody>
                  <a:tcPr/>
                </a:tc>
                <a:extLst>
                  <a:ext uri="{0D108BD9-81ED-4DB2-BD59-A6C34878D82A}">
                    <a16:rowId xmlns:a16="http://schemas.microsoft.com/office/drawing/2014/main" val="3866435060"/>
                  </a:ext>
                </a:extLst>
              </a:tr>
              <a:tr h="345032">
                <a:tc vMerge="1">
                  <a:txBody>
                    <a:bodyPr/>
                    <a:lstStyle/>
                    <a:p>
                      <a:endParaRPr lang="tr-TR"/>
                    </a:p>
                  </a:txBody>
                  <a:tcPr/>
                </a:tc>
                <a:tc vMerge="1">
                  <a:txBody>
                    <a:bodyPr/>
                    <a:lstStyle/>
                    <a:p>
                      <a:endParaRPr lang="tr-TR"/>
                    </a:p>
                  </a:txBody>
                  <a:tcPr/>
                </a:tc>
                <a:tc>
                  <a:txBody>
                    <a:bodyPr/>
                    <a:lstStyle/>
                    <a:p>
                      <a:pPr algn="ctr">
                        <a:lnSpc>
                          <a:spcPct val="107000"/>
                        </a:lnSpc>
                        <a:spcAft>
                          <a:spcPts val="0"/>
                        </a:spcAft>
                      </a:pPr>
                      <a:r>
                        <a:rPr lang="tr-TR" sz="2000" b="1" dirty="0">
                          <a:solidFill>
                            <a:srgbClr val="FF0000"/>
                          </a:solidFill>
                          <a:effectLst/>
                          <a:latin typeface="+mn-lt"/>
                          <a:ea typeface="Calibri" panose="020F0502020204030204" pitchFamily="34" charset="0"/>
                          <a:cs typeface="Times New Roman" panose="02020603050405020304" pitchFamily="18" charset="0"/>
                        </a:rPr>
                        <a:t>2024</a:t>
                      </a:r>
                    </a:p>
                  </a:txBody>
                  <a:tcPr marL="44450" marR="44450" marT="0" marB="0" anchor="ctr"/>
                </a:tc>
                <a:tc>
                  <a:txBody>
                    <a:bodyPr/>
                    <a:lstStyle/>
                    <a:p>
                      <a:pPr algn="ctr">
                        <a:lnSpc>
                          <a:spcPct val="107000"/>
                        </a:lnSpc>
                        <a:spcAft>
                          <a:spcPts val="0"/>
                        </a:spcAft>
                      </a:pPr>
                      <a:r>
                        <a:rPr lang="tr-TR" sz="2000" b="1" dirty="0">
                          <a:solidFill>
                            <a:srgbClr val="FF0000"/>
                          </a:solidFill>
                          <a:effectLst/>
                          <a:latin typeface="+mn-lt"/>
                          <a:ea typeface="Calibri" panose="020F0502020204030204" pitchFamily="34" charset="0"/>
                          <a:cs typeface="Times New Roman" panose="02020603050405020304" pitchFamily="18" charset="0"/>
                        </a:rPr>
                        <a:t>2025</a:t>
                      </a:r>
                    </a:p>
                  </a:txBody>
                  <a:tcPr marL="44450" marR="44450" marT="0" marB="0" anchor="ctr"/>
                </a:tc>
                <a:extLst>
                  <a:ext uri="{0D108BD9-81ED-4DB2-BD59-A6C34878D82A}">
                    <a16:rowId xmlns:a16="http://schemas.microsoft.com/office/drawing/2014/main" val="3541854559"/>
                  </a:ext>
                </a:extLst>
              </a:tr>
              <a:tr h="352784">
                <a:tc rowSpan="5">
                  <a:txBody>
                    <a:bodyPr/>
                    <a:lstStyle/>
                    <a:p>
                      <a:pPr algn="just">
                        <a:lnSpc>
                          <a:spcPct val="107000"/>
                        </a:lnSpc>
                        <a:spcAft>
                          <a:spcPts val="0"/>
                        </a:spcAft>
                      </a:pPr>
                      <a:r>
                        <a:rPr lang="tr-TR" sz="2000" b="1" dirty="0">
                          <a:solidFill>
                            <a:srgbClr val="FF0000"/>
                          </a:solidFill>
                          <a:effectLst/>
                          <a:latin typeface="+mn-lt"/>
                        </a:rPr>
                        <a:t>A.1. Liderlik ve Kalite</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2000" dirty="0">
                          <a:effectLst/>
                          <a:latin typeface="+mn-lt"/>
                        </a:rPr>
                        <a:t>A.1.1. Yönetim modeli ve idari yapı</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ea typeface="Calibri" panose="020F0502020204030204" pitchFamily="34" charset="0"/>
                          <a:cs typeface="Times New Roman" panose="02020603050405020304" pitchFamily="18" charset="0"/>
                        </a:rPr>
                        <a:t>3</a:t>
                      </a:r>
                    </a:p>
                  </a:txBody>
                  <a:tcPr marL="44450" marR="44450" marT="0" marB="0" anchor="ctr"/>
                </a:tc>
                <a:tc>
                  <a:txBody>
                    <a:bodyPr/>
                    <a:lstStyle/>
                    <a:p>
                      <a:pPr algn="ctr">
                        <a:lnSpc>
                          <a:spcPct val="107000"/>
                        </a:lnSpc>
                        <a:spcAft>
                          <a:spcPts val="0"/>
                        </a:spcAft>
                      </a:pPr>
                      <a:r>
                        <a:rPr lang="tr-TR" sz="1800" dirty="0">
                          <a:effectLst/>
                          <a:latin typeface="+mn-lt"/>
                          <a:ea typeface="Calibri" panose="020F0502020204030204" pitchFamily="34" charset="0"/>
                          <a:cs typeface="Times New Roman" panose="02020603050405020304" pitchFamily="18" charset="0"/>
                        </a:rPr>
                        <a:t>3</a:t>
                      </a:r>
                    </a:p>
                  </a:txBody>
                  <a:tcPr marL="44450" marR="44450" marT="0" marB="0" anchor="ctr"/>
                </a:tc>
                <a:extLst>
                  <a:ext uri="{0D108BD9-81ED-4DB2-BD59-A6C34878D82A}">
                    <a16:rowId xmlns:a16="http://schemas.microsoft.com/office/drawing/2014/main" val="3936937291"/>
                  </a:ext>
                </a:extLst>
              </a:tr>
              <a:tr h="352784">
                <a:tc vMerge="1">
                  <a:txBody>
                    <a:bodyPr/>
                    <a:lstStyle/>
                    <a:p>
                      <a:endParaRPr lang="tr-TR"/>
                    </a:p>
                  </a:txBody>
                  <a:tcPr/>
                </a:tc>
                <a:tc>
                  <a:txBody>
                    <a:bodyPr/>
                    <a:lstStyle/>
                    <a:p>
                      <a:pPr algn="just">
                        <a:lnSpc>
                          <a:spcPct val="107000"/>
                        </a:lnSpc>
                        <a:spcAft>
                          <a:spcPts val="0"/>
                        </a:spcAft>
                      </a:pPr>
                      <a:r>
                        <a:rPr lang="tr-TR" sz="2000" dirty="0">
                          <a:effectLst/>
                          <a:latin typeface="+mn-lt"/>
                        </a:rPr>
                        <a:t>A.1.2. Liderlik</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marL="0" algn="ctr" defTabSz="914400" rtl="0" eaLnBrk="1" latinLnBrk="0" hangingPunct="1">
                        <a:lnSpc>
                          <a:spcPct val="107000"/>
                        </a:lnSpc>
                        <a:spcAft>
                          <a:spcPts val="0"/>
                        </a:spcAft>
                      </a:pPr>
                      <a:r>
                        <a:rPr lang="tr-TR" sz="1800" kern="1200" dirty="0">
                          <a:solidFill>
                            <a:schemeClr val="tx1"/>
                          </a:solidFill>
                          <a:effectLst/>
                          <a:latin typeface="+mn-lt"/>
                          <a:ea typeface="+mn-ea"/>
                          <a:cs typeface="+mn-cs"/>
                        </a:rPr>
                        <a:t>3</a:t>
                      </a:r>
                    </a:p>
                  </a:txBody>
                  <a:tcPr marL="44450" marR="44450" marT="0" marB="0" anchor="ctr"/>
                </a:tc>
                <a:tc>
                  <a:txBody>
                    <a:bodyPr/>
                    <a:lstStyle/>
                    <a:p>
                      <a:pPr marL="0" algn="ctr" defTabSz="914400" rtl="0" eaLnBrk="1" latinLnBrk="0" hangingPunct="1">
                        <a:lnSpc>
                          <a:spcPct val="107000"/>
                        </a:lnSpc>
                        <a:spcAft>
                          <a:spcPts val="0"/>
                        </a:spcAft>
                      </a:pPr>
                      <a:r>
                        <a:rPr lang="tr-TR" sz="1800" kern="1200" dirty="0">
                          <a:solidFill>
                            <a:schemeClr val="tx1"/>
                          </a:solidFill>
                          <a:effectLst/>
                          <a:latin typeface="+mn-lt"/>
                          <a:ea typeface="+mn-ea"/>
                          <a:cs typeface="+mn-cs"/>
                        </a:rPr>
                        <a:t>3</a:t>
                      </a:r>
                    </a:p>
                  </a:txBody>
                  <a:tcPr marL="44450" marR="44450" marT="0" marB="0" anchor="ctr"/>
                </a:tc>
                <a:extLst>
                  <a:ext uri="{0D108BD9-81ED-4DB2-BD59-A6C34878D82A}">
                    <a16:rowId xmlns:a16="http://schemas.microsoft.com/office/drawing/2014/main" val="267763737"/>
                  </a:ext>
                </a:extLst>
              </a:tr>
              <a:tr h="352784">
                <a:tc vMerge="1">
                  <a:txBody>
                    <a:bodyPr/>
                    <a:lstStyle/>
                    <a:p>
                      <a:endParaRPr lang="tr-TR"/>
                    </a:p>
                  </a:txBody>
                  <a:tcPr/>
                </a:tc>
                <a:tc>
                  <a:txBody>
                    <a:bodyPr/>
                    <a:lstStyle/>
                    <a:p>
                      <a:pPr algn="just">
                        <a:lnSpc>
                          <a:spcPct val="107000"/>
                        </a:lnSpc>
                        <a:spcAft>
                          <a:spcPts val="0"/>
                        </a:spcAft>
                      </a:pPr>
                      <a:r>
                        <a:rPr lang="tr-TR" sz="2000" dirty="0">
                          <a:effectLst/>
                          <a:latin typeface="+mn-lt"/>
                        </a:rPr>
                        <a:t>A.1.3. Kurumsal dönüşüm kapasitesi</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marL="0" algn="ctr" defTabSz="914400" rtl="0" eaLnBrk="1" latinLnBrk="0" hangingPunct="1">
                        <a:lnSpc>
                          <a:spcPct val="107000"/>
                        </a:lnSpc>
                        <a:spcAft>
                          <a:spcPts val="0"/>
                        </a:spcAft>
                      </a:pPr>
                      <a:r>
                        <a:rPr lang="tr-TR" sz="1800" kern="1200" dirty="0">
                          <a:solidFill>
                            <a:schemeClr val="tx1"/>
                          </a:solidFill>
                          <a:effectLst/>
                          <a:latin typeface="+mn-lt"/>
                          <a:ea typeface="+mn-ea"/>
                          <a:cs typeface="+mn-cs"/>
                        </a:rPr>
                        <a:t>3</a:t>
                      </a:r>
                    </a:p>
                  </a:txBody>
                  <a:tcPr marL="44450" marR="44450" marT="0" marB="0" anchor="ctr"/>
                </a:tc>
                <a:tc>
                  <a:txBody>
                    <a:bodyPr/>
                    <a:lstStyle/>
                    <a:p>
                      <a:pPr marL="0" algn="ctr" defTabSz="914400" rtl="0" eaLnBrk="1" latinLnBrk="0" hangingPunct="1">
                        <a:lnSpc>
                          <a:spcPct val="107000"/>
                        </a:lnSpc>
                        <a:spcAft>
                          <a:spcPts val="0"/>
                        </a:spcAft>
                      </a:pPr>
                      <a:r>
                        <a:rPr lang="tr-TR" sz="1800" kern="1200" dirty="0">
                          <a:solidFill>
                            <a:schemeClr val="tx1"/>
                          </a:solidFill>
                          <a:effectLst/>
                          <a:latin typeface="+mn-lt"/>
                          <a:ea typeface="+mn-ea"/>
                          <a:cs typeface="+mn-cs"/>
                        </a:rPr>
                        <a:t>3</a:t>
                      </a:r>
                    </a:p>
                  </a:txBody>
                  <a:tcPr marL="44450" marR="44450" marT="0" marB="0" anchor="ctr"/>
                </a:tc>
                <a:extLst>
                  <a:ext uri="{0D108BD9-81ED-4DB2-BD59-A6C34878D82A}">
                    <a16:rowId xmlns:a16="http://schemas.microsoft.com/office/drawing/2014/main" val="790035010"/>
                  </a:ext>
                </a:extLst>
              </a:tr>
              <a:tr h="352784">
                <a:tc vMerge="1">
                  <a:txBody>
                    <a:bodyPr/>
                    <a:lstStyle/>
                    <a:p>
                      <a:endParaRPr lang="tr-TR"/>
                    </a:p>
                  </a:txBody>
                  <a:tcPr/>
                </a:tc>
                <a:tc>
                  <a:txBody>
                    <a:bodyPr/>
                    <a:lstStyle/>
                    <a:p>
                      <a:pPr algn="just">
                        <a:lnSpc>
                          <a:spcPct val="107000"/>
                        </a:lnSpc>
                        <a:spcAft>
                          <a:spcPts val="0"/>
                        </a:spcAft>
                      </a:pPr>
                      <a:r>
                        <a:rPr lang="tr-TR" sz="2000" dirty="0">
                          <a:effectLst/>
                          <a:latin typeface="+mn-lt"/>
                        </a:rPr>
                        <a:t>A.1.4. İç kalite güvencesi mekanizmaları</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marL="0" algn="ctr" defTabSz="914400" rtl="0" eaLnBrk="1" latinLnBrk="0" hangingPunct="1">
                        <a:lnSpc>
                          <a:spcPct val="107000"/>
                        </a:lnSpc>
                        <a:spcAft>
                          <a:spcPts val="0"/>
                        </a:spcAft>
                      </a:pPr>
                      <a:r>
                        <a:rPr lang="tr-TR" sz="1800" kern="1200" dirty="0">
                          <a:solidFill>
                            <a:schemeClr val="tx1"/>
                          </a:solidFill>
                          <a:effectLst/>
                          <a:latin typeface="+mn-lt"/>
                          <a:ea typeface="+mn-ea"/>
                          <a:cs typeface="+mn-cs"/>
                        </a:rPr>
                        <a:t>3</a:t>
                      </a:r>
                    </a:p>
                  </a:txBody>
                  <a:tcPr marL="44450" marR="44450" marT="0" marB="0" anchor="ctr"/>
                </a:tc>
                <a:tc>
                  <a:txBody>
                    <a:bodyPr/>
                    <a:lstStyle/>
                    <a:p>
                      <a:pPr marL="0" algn="ctr" defTabSz="914400" rtl="0" eaLnBrk="1" latinLnBrk="0" hangingPunct="1">
                        <a:lnSpc>
                          <a:spcPct val="107000"/>
                        </a:lnSpc>
                        <a:spcAft>
                          <a:spcPts val="0"/>
                        </a:spcAft>
                      </a:pPr>
                      <a:r>
                        <a:rPr lang="tr-TR" sz="1800" kern="1200" dirty="0">
                          <a:solidFill>
                            <a:schemeClr val="tx1"/>
                          </a:solidFill>
                          <a:effectLst/>
                          <a:latin typeface="+mn-lt"/>
                          <a:ea typeface="+mn-ea"/>
                          <a:cs typeface="+mn-cs"/>
                        </a:rPr>
                        <a:t>3</a:t>
                      </a:r>
                    </a:p>
                  </a:txBody>
                  <a:tcPr marL="44450" marR="44450" marT="0" marB="0" anchor="ctr"/>
                </a:tc>
                <a:extLst>
                  <a:ext uri="{0D108BD9-81ED-4DB2-BD59-A6C34878D82A}">
                    <a16:rowId xmlns:a16="http://schemas.microsoft.com/office/drawing/2014/main" val="1644945693"/>
                  </a:ext>
                </a:extLst>
              </a:tr>
              <a:tr h="395742">
                <a:tc vMerge="1">
                  <a:txBody>
                    <a:bodyPr/>
                    <a:lstStyle/>
                    <a:p>
                      <a:endParaRPr lang="tr-TR"/>
                    </a:p>
                  </a:txBody>
                  <a:tcPr/>
                </a:tc>
                <a:tc>
                  <a:txBody>
                    <a:bodyPr/>
                    <a:lstStyle/>
                    <a:p>
                      <a:pPr algn="just">
                        <a:lnSpc>
                          <a:spcPct val="107000"/>
                        </a:lnSpc>
                        <a:spcAft>
                          <a:spcPts val="0"/>
                        </a:spcAft>
                      </a:pPr>
                      <a:r>
                        <a:rPr lang="tr-TR" sz="2000" dirty="0">
                          <a:effectLst/>
                          <a:latin typeface="+mn-lt"/>
                        </a:rPr>
                        <a:t>A.1.5. Kamuoyunu bilgilendirme ve hesap verebilirlik</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marL="0" algn="ctr" defTabSz="914400" rtl="0" eaLnBrk="1" latinLnBrk="0" hangingPunct="1">
                        <a:lnSpc>
                          <a:spcPct val="107000"/>
                        </a:lnSpc>
                        <a:spcAft>
                          <a:spcPts val="0"/>
                        </a:spcAft>
                      </a:pPr>
                      <a:r>
                        <a:rPr lang="tr-TR" sz="1800" kern="1200" dirty="0">
                          <a:solidFill>
                            <a:schemeClr val="tx1"/>
                          </a:solidFill>
                          <a:effectLst/>
                          <a:latin typeface="+mn-lt"/>
                          <a:ea typeface="+mn-ea"/>
                          <a:cs typeface="+mn-cs"/>
                        </a:rPr>
                        <a:t>3</a:t>
                      </a:r>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800" kern="1200" dirty="0">
                          <a:solidFill>
                            <a:schemeClr val="tx1"/>
                          </a:solidFill>
                          <a:effectLst/>
                          <a:latin typeface="+mn-lt"/>
                          <a:ea typeface="+mn-ea"/>
                          <a:cs typeface="+mn-cs"/>
                        </a:rPr>
                        <a:t>3</a:t>
                      </a:r>
                    </a:p>
                  </a:txBody>
                  <a:tcPr marL="44450" marR="44450" marT="0" marB="0" anchor="ctr"/>
                </a:tc>
                <a:extLst>
                  <a:ext uri="{0D108BD9-81ED-4DB2-BD59-A6C34878D82A}">
                    <a16:rowId xmlns:a16="http://schemas.microsoft.com/office/drawing/2014/main" val="2336132192"/>
                  </a:ext>
                </a:extLst>
              </a:tr>
              <a:tr h="352784">
                <a:tc rowSpan="3">
                  <a:txBody>
                    <a:bodyPr/>
                    <a:lstStyle/>
                    <a:p>
                      <a:pPr algn="just">
                        <a:lnSpc>
                          <a:spcPct val="107000"/>
                        </a:lnSpc>
                        <a:spcAft>
                          <a:spcPts val="0"/>
                        </a:spcAft>
                      </a:pPr>
                      <a:r>
                        <a:rPr lang="tr-TR" sz="2000" b="1" dirty="0">
                          <a:solidFill>
                            <a:srgbClr val="FF0000"/>
                          </a:solidFill>
                          <a:effectLst/>
                          <a:latin typeface="+mn-lt"/>
                        </a:rPr>
                        <a:t>A.2. Misyon ve Stratejik Amaçlar</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2000" dirty="0">
                          <a:effectLst/>
                          <a:latin typeface="+mn-lt"/>
                        </a:rPr>
                        <a:t>A.2.1. Misyon, vizyon ve politikalar</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marL="0" algn="ctr" defTabSz="914400" rtl="0" eaLnBrk="1" latinLnBrk="0" hangingPunct="1">
                        <a:lnSpc>
                          <a:spcPct val="107000"/>
                        </a:lnSpc>
                        <a:spcAft>
                          <a:spcPts val="0"/>
                        </a:spcAft>
                      </a:pPr>
                      <a:r>
                        <a:rPr lang="tr-TR" sz="1800" kern="1200" dirty="0">
                          <a:solidFill>
                            <a:schemeClr val="tx1"/>
                          </a:solidFill>
                          <a:effectLst/>
                          <a:latin typeface="+mn-lt"/>
                          <a:ea typeface="+mn-ea"/>
                          <a:cs typeface="+mn-cs"/>
                        </a:rPr>
                        <a:t>3</a:t>
                      </a:r>
                    </a:p>
                  </a:txBody>
                  <a:tcPr marL="44450" marR="44450" marT="0" marB="0" anchor="ctr"/>
                </a:tc>
                <a:tc>
                  <a:txBody>
                    <a:bodyPr/>
                    <a:lstStyle/>
                    <a:p>
                      <a:pPr marL="0" algn="ctr" defTabSz="914400" rtl="0" eaLnBrk="1" latinLnBrk="0" hangingPunct="1">
                        <a:lnSpc>
                          <a:spcPct val="107000"/>
                        </a:lnSpc>
                        <a:spcAft>
                          <a:spcPts val="0"/>
                        </a:spcAft>
                      </a:pPr>
                      <a:r>
                        <a:rPr lang="tr-TR" sz="1800" kern="1200" dirty="0">
                          <a:solidFill>
                            <a:schemeClr val="tx1"/>
                          </a:solidFill>
                          <a:effectLst/>
                          <a:latin typeface="+mn-lt"/>
                          <a:ea typeface="+mn-ea"/>
                          <a:cs typeface="+mn-cs"/>
                        </a:rPr>
                        <a:t>3</a:t>
                      </a:r>
                    </a:p>
                  </a:txBody>
                  <a:tcPr marL="44450" marR="44450" marT="0" marB="0" anchor="ctr"/>
                </a:tc>
                <a:extLst>
                  <a:ext uri="{0D108BD9-81ED-4DB2-BD59-A6C34878D82A}">
                    <a16:rowId xmlns:a16="http://schemas.microsoft.com/office/drawing/2014/main" val="2760402517"/>
                  </a:ext>
                </a:extLst>
              </a:tr>
              <a:tr h="352784">
                <a:tc vMerge="1">
                  <a:txBody>
                    <a:bodyPr/>
                    <a:lstStyle/>
                    <a:p>
                      <a:endParaRPr lang="tr-TR"/>
                    </a:p>
                  </a:txBody>
                  <a:tcPr/>
                </a:tc>
                <a:tc>
                  <a:txBody>
                    <a:bodyPr/>
                    <a:lstStyle/>
                    <a:p>
                      <a:pPr algn="just">
                        <a:lnSpc>
                          <a:spcPct val="107000"/>
                        </a:lnSpc>
                        <a:spcAft>
                          <a:spcPts val="0"/>
                        </a:spcAft>
                      </a:pPr>
                      <a:r>
                        <a:rPr lang="tr-TR" sz="2000" dirty="0">
                          <a:effectLst/>
                          <a:latin typeface="+mn-lt"/>
                        </a:rPr>
                        <a:t>A.2.2. Stratejik amaç ve hedefler</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marL="0" algn="ctr" defTabSz="914400" rtl="0" eaLnBrk="1" latinLnBrk="0" hangingPunct="1">
                        <a:lnSpc>
                          <a:spcPct val="107000"/>
                        </a:lnSpc>
                        <a:spcAft>
                          <a:spcPts val="0"/>
                        </a:spcAft>
                      </a:pPr>
                      <a:r>
                        <a:rPr lang="tr-TR" sz="1800" kern="1200" dirty="0">
                          <a:solidFill>
                            <a:schemeClr val="tx1"/>
                          </a:solidFill>
                          <a:effectLst/>
                          <a:latin typeface="+mn-lt"/>
                          <a:ea typeface="+mn-ea"/>
                          <a:cs typeface="+mn-cs"/>
                        </a:rPr>
                        <a:t> 3</a:t>
                      </a:r>
                    </a:p>
                  </a:txBody>
                  <a:tcPr marL="44450" marR="44450" marT="0" marB="0" anchor="ctr"/>
                </a:tc>
                <a:tc>
                  <a:txBody>
                    <a:bodyPr/>
                    <a:lstStyle/>
                    <a:p>
                      <a:pPr marL="0" algn="ctr" defTabSz="914400" rtl="0" eaLnBrk="1" latinLnBrk="0" hangingPunct="1">
                        <a:lnSpc>
                          <a:spcPct val="107000"/>
                        </a:lnSpc>
                        <a:spcAft>
                          <a:spcPts val="0"/>
                        </a:spcAft>
                      </a:pPr>
                      <a:r>
                        <a:rPr lang="tr-TR" sz="1800" kern="1200" dirty="0">
                          <a:solidFill>
                            <a:schemeClr val="tx1"/>
                          </a:solidFill>
                          <a:effectLst/>
                          <a:latin typeface="+mn-lt"/>
                          <a:ea typeface="+mn-ea"/>
                          <a:cs typeface="+mn-cs"/>
                        </a:rPr>
                        <a:t>3</a:t>
                      </a:r>
                    </a:p>
                  </a:txBody>
                  <a:tcPr marL="44450" marR="44450" marT="0" marB="0" anchor="ctr"/>
                </a:tc>
                <a:extLst>
                  <a:ext uri="{0D108BD9-81ED-4DB2-BD59-A6C34878D82A}">
                    <a16:rowId xmlns:a16="http://schemas.microsoft.com/office/drawing/2014/main" val="3504760620"/>
                  </a:ext>
                </a:extLst>
              </a:tr>
              <a:tr h="477520">
                <a:tc vMerge="1">
                  <a:txBody>
                    <a:bodyPr/>
                    <a:lstStyle/>
                    <a:p>
                      <a:endParaRPr lang="tr-TR"/>
                    </a:p>
                  </a:txBody>
                  <a:tcPr/>
                </a:tc>
                <a:tc>
                  <a:txBody>
                    <a:bodyPr/>
                    <a:lstStyle/>
                    <a:p>
                      <a:pPr algn="just">
                        <a:lnSpc>
                          <a:spcPct val="107000"/>
                        </a:lnSpc>
                        <a:spcAft>
                          <a:spcPts val="0"/>
                        </a:spcAft>
                      </a:pPr>
                      <a:r>
                        <a:rPr lang="tr-TR" sz="2000" dirty="0">
                          <a:effectLst/>
                          <a:latin typeface="+mn-lt"/>
                        </a:rPr>
                        <a:t>A.2.3. Performans yönetimi</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marL="0" algn="ctr" defTabSz="914400" rtl="0" eaLnBrk="1" latinLnBrk="0" hangingPunct="1">
                        <a:lnSpc>
                          <a:spcPct val="107000"/>
                        </a:lnSpc>
                        <a:spcAft>
                          <a:spcPts val="0"/>
                        </a:spcAft>
                      </a:pPr>
                      <a:r>
                        <a:rPr lang="tr-TR" sz="1800" kern="1200" dirty="0">
                          <a:solidFill>
                            <a:schemeClr val="tx1"/>
                          </a:solidFill>
                          <a:effectLst/>
                          <a:latin typeface="+mn-lt"/>
                          <a:ea typeface="+mn-ea"/>
                          <a:cs typeface="+mn-cs"/>
                        </a:rPr>
                        <a:t> 2</a:t>
                      </a:r>
                    </a:p>
                  </a:txBody>
                  <a:tcPr marL="44450" marR="44450" marT="0" marB="0" anchor="ctr"/>
                </a:tc>
                <a:tc>
                  <a:txBody>
                    <a:bodyPr/>
                    <a:lstStyle/>
                    <a:p>
                      <a:pPr marL="0" algn="ctr" defTabSz="914400" rtl="0" eaLnBrk="1" latinLnBrk="0" hangingPunct="1">
                        <a:lnSpc>
                          <a:spcPct val="107000"/>
                        </a:lnSpc>
                        <a:spcAft>
                          <a:spcPts val="0"/>
                        </a:spcAft>
                      </a:pPr>
                      <a:r>
                        <a:rPr lang="tr-TR" sz="1800" kern="1200" dirty="0">
                          <a:solidFill>
                            <a:schemeClr val="tx1"/>
                          </a:solidFill>
                          <a:effectLst/>
                          <a:latin typeface="+mn-lt"/>
                          <a:ea typeface="+mn-ea"/>
                          <a:cs typeface="+mn-cs"/>
                        </a:rPr>
                        <a:t>2</a:t>
                      </a:r>
                    </a:p>
                  </a:txBody>
                  <a:tcPr marL="44450" marR="44450" marT="0" marB="0" anchor="ctr"/>
                </a:tc>
                <a:extLst>
                  <a:ext uri="{0D108BD9-81ED-4DB2-BD59-A6C34878D82A}">
                    <a16:rowId xmlns:a16="http://schemas.microsoft.com/office/drawing/2014/main" val="1092506191"/>
                  </a:ext>
                </a:extLst>
              </a:tr>
            </a:tbl>
          </a:graphicData>
        </a:graphic>
      </p:graphicFrame>
    </p:spTree>
    <p:extLst>
      <p:ext uri="{BB962C8B-B14F-4D97-AF65-F5344CB8AC3E}">
        <p14:creationId xmlns:p14="http://schemas.microsoft.com/office/powerpoint/2010/main" val="2556857850"/>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p:cNvSpPr>
            <a:spLocks noGrp="1"/>
          </p:cNvSpPr>
          <p:nvPr>
            <p:ph type="title"/>
          </p:nvPr>
        </p:nvSpPr>
        <p:spPr>
          <a:xfrm>
            <a:off x="329774" y="777856"/>
            <a:ext cx="10345781" cy="705395"/>
          </a:xfrm>
        </p:spPr>
        <p:txBody>
          <a:bodyPr>
            <a:normAutofit fontScale="90000"/>
          </a:bodyPr>
          <a:lstStyle/>
          <a:p>
            <a:pPr algn="ctr"/>
            <a:r>
              <a:rPr lang="tr-TR" sz="2800" b="1" dirty="0">
                <a:solidFill>
                  <a:srgbClr val="FF0000"/>
                </a:solidFill>
              </a:rPr>
              <a:t>Birim İç Değerlendirme Raporu (BİDR) Kalite Güvence Sistem Ölçütleri Olgunluk Düzeyleri: </a:t>
            </a:r>
            <a:r>
              <a:rPr lang="tr-TR" sz="2800" b="1" dirty="0">
                <a:solidFill>
                  <a:srgbClr val="0000CC"/>
                </a:solidFill>
              </a:rPr>
              <a:t>LİDERLİK, YÖNETİŞİM VE KALİTE</a:t>
            </a:r>
          </a:p>
        </p:txBody>
      </p:sp>
      <p:sp>
        <p:nvSpPr>
          <p:cNvPr id="4" name="Veri Yer Tutucusu 3"/>
          <p:cNvSpPr>
            <a:spLocks noGrp="1"/>
          </p:cNvSpPr>
          <p:nvPr>
            <p:ph type="dt" sz="half" idx="10"/>
          </p:nvPr>
        </p:nvSpPr>
        <p:spPr/>
        <p:txBody>
          <a:bodyPr/>
          <a:lstStyle/>
          <a:p>
            <a:fld id="{3F92B051-1742-442B-BD19-D71164AFA81D}" type="datetime1">
              <a:rPr lang="tr-TR" smtClean="0"/>
              <a:pPr/>
              <a:t>13.01.2026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68</a:t>
            </a:fld>
            <a:endParaRPr lang="tr-TR"/>
          </a:p>
        </p:txBody>
      </p:sp>
      <p:graphicFrame>
        <p:nvGraphicFramePr>
          <p:cNvPr id="8" name="Tablo 7"/>
          <p:cNvGraphicFramePr>
            <a:graphicFrameLocks noGrp="1"/>
          </p:cNvGraphicFramePr>
          <p:nvPr>
            <p:extLst>
              <p:ext uri="{D42A27DB-BD31-4B8C-83A1-F6EECF244321}">
                <p14:modId xmlns:p14="http://schemas.microsoft.com/office/powerpoint/2010/main" val="2213600958"/>
              </p:ext>
            </p:extLst>
          </p:nvPr>
        </p:nvGraphicFramePr>
        <p:xfrm>
          <a:off x="785192" y="1908314"/>
          <a:ext cx="10634869" cy="4015406"/>
        </p:xfrm>
        <a:graphic>
          <a:graphicData uri="http://schemas.openxmlformats.org/drawingml/2006/table">
            <a:tbl>
              <a:tblPr firstRow="1" firstCol="1" bandRow="1">
                <a:tableStyleId>{5940675A-B579-460E-94D1-54222C63F5DA}</a:tableStyleId>
              </a:tblPr>
              <a:tblGrid>
                <a:gridCol w="2682669">
                  <a:extLst>
                    <a:ext uri="{9D8B030D-6E8A-4147-A177-3AD203B41FA5}">
                      <a16:colId xmlns:a16="http://schemas.microsoft.com/office/drawing/2014/main" val="246640834"/>
                    </a:ext>
                  </a:extLst>
                </a:gridCol>
                <a:gridCol w="5607243">
                  <a:extLst>
                    <a:ext uri="{9D8B030D-6E8A-4147-A177-3AD203B41FA5}">
                      <a16:colId xmlns:a16="http://schemas.microsoft.com/office/drawing/2014/main" val="1877722691"/>
                    </a:ext>
                  </a:extLst>
                </a:gridCol>
                <a:gridCol w="1173950">
                  <a:extLst>
                    <a:ext uri="{9D8B030D-6E8A-4147-A177-3AD203B41FA5}">
                      <a16:colId xmlns:a16="http://schemas.microsoft.com/office/drawing/2014/main" val="424251854"/>
                    </a:ext>
                  </a:extLst>
                </a:gridCol>
                <a:gridCol w="1171007">
                  <a:extLst>
                    <a:ext uri="{9D8B030D-6E8A-4147-A177-3AD203B41FA5}">
                      <a16:colId xmlns:a16="http://schemas.microsoft.com/office/drawing/2014/main" val="1945863112"/>
                    </a:ext>
                  </a:extLst>
                </a:gridCol>
              </a:tblGrid>
              <a:tr h="316416">
                <a:tc rowSpan="2">
                  <a:txBody>
                    <a:bodyPr/>
                    <a:lstStyle/>
                    <a:p>
                      <a:pPr algn="ctr">
                        <a:lnSpc>
                          <a:spcPct val="107000"/>
                        </a:lnSpc>
                        <a:spcAft>
                          <a:spcPts val="0"/>
                        </a:spcAft>
                      </a:pPr>
                      <a:r>
                        <a:rPr lang="tr-TR" sz="2000" b="1" dirty="0">
                          <a:solidFill>
                            <a:srgbClr val="FF0000"/>
                          </a:solidFill>
                          <a:effectLst/>
                          <a:latin typeface="+mn-lt"/>
                        </a:rPr>
                        <a:t>ANA ÖLÇÜT</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rowSpan="2">
                  <a:txBody>
                    <a:bodyPr/>
                    <a:lstStyle/>
                    <a:p>
                      <a:pPr algn="ctr">
                        <a:lnSpc>
                          <a:spcPct val="107000"/>
                        </a:lnSpc>
                        <a:spcAft>
                          <a:spcPts val="0"/>
                        </a:spcAft>
                      </a:pPr>
                      <a:r>
                        <a:rPr lang="tr-TR" sz="2000" b="1" dirty="0">
                          <a:solidFill>
                            <a:srgbClr val="FF0000"/>
                          </a:solidFill>
                          <a:effectLst/>
                          <a:latin typeface="+mn-lt"/>
                        </a:rPr>
                        <a:t>ALT ÖLÇÜT</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gridSpan="2">
                  <a:txBody>
                    <a:bodyPr/>
                    <a:lstStyle/>
                    <a:p>
                      <a:pPr algn="ctr">
                        <a:lnSpc>
                          <a:spcPct val="107000"/>
                        </a:lnSpc>
                        <a:spcAft>
                          <a:spcPts val="0"/>
                        </a:spcAft>
                      </a:pPr>
                      <a:r>
                        <a:rPr lang="tr-TR" sz="2000" b="1" dirty="0">
                          <a:solidFill>
                            <a:srgbClr val="FF0000"/>
                          </a:solidFill>
                          <a:effectLst/>
                          <a:latin typeface="+mn-lt"/>
                          <a:ea typeface="Calibri" panose="020F0502020204030204" pitchFamily="34" charset="0"/>
                          <a:cs typeface="Times New Roman" panose="02020603050405020304" pitchFamily="18" charset="0"/>
                        </a:rPr>
                        <a:t>Olgunluk Düzeyi </a:t>
                      </a:r>
                    </a:p>
                  </a:txBody>
                  <a:tcPr marL="44450" marR="44450" marT="0" marB="0" anchor="ctr"/>
                </a:tc>
                <a:tc hMerge="1">
                  <a:txBody>
                    <a:bodyPr/>
                    <a:lstStyle/>
                    <a:p>
                      <a:endParaRPr lang="tr-TR"/>
                    </a:p>
                  </a:txBody>
                  <a:tcPr/>
                </a:tc>
                <a:extLst>
                  <a:ext uri="{0D108BD9-81ED-4DB2-BD59-A6C34878D82A}">
                    <a16:rowId xmlns:a16="http://schemas.microsoft.com/office/drawing/2014/main" val="3866435060"/>
                  </a:ext>
                </a:extLst>
              </a:tr>
              <a:tr h="316416">
                <a:tc vMerge="1">
                  <a:txBody>
                    <a:bodyPr/>
                    <a:lstStyle/>
                    <a:p>
                      <a:endParaRPr lang="tr-TR"/>
                    </a:p>
                  </a:txBody>
                  <a:tcPr/>
                </a:tc>
                <a:tc vMerge="1">
                  <a:txBody>
                    <a:bodyPr/>
                    <a:lstStyle/>
                    <a:p>
                      <a:endParaRPr lang="tr-TR"/>
                    </a:p>
                  </a:txBody>
                  <a:tcPr/>
                </a:tc>
                <a:tc>
                  <a:txBody>
                    <a:bodyPr/>
                    <a:lstStyle/>
                    <a:p>
                      <a:pPr algn="ctr">
                        <a:lnSpc>
                          <a:spcPct val="107000"/>
                        </a:lnSpc>
                        <a:spcAft>
                          <a:spcPts val="0"/>
                        </a:spcAft>
                      </a:pPr>
                      <a:r>
                        <a:rPr lang="tr-TR" sz="2000" b="1" dirty="0">
                          <a:solidFill>
                            <a:srgbClr val="FF0000"/>
                          </a:solidFill>
                          <a:effectLst/>
                          <a:latin typeface="+mn-lt"/>
                          <a:ea typeface="Calibri" panose="020F0502020204030204" pitchFamily="34" charset="0"/>
                          <a:cs typeface="Times New Roman" panose="02020603050405020304" pitchFamily="18" charset="0"/>
                        </a:rPr>
                        <a:t>2024</a:t>
                      </a:r>
                    </a:p>
                  </a:txBody>
                  <a:tcPr marL="44450" marR="44450" marT="0" marB="0" anchor="ctr"/>
                </a:tc>
                <a:tc>
                  <a:txBody>
                    <a:bodyPr/>
                    <a:lstStyle/>
                    <a:p>
                      <a:pPr algn="ctr">
                        <a:lnSpc>
                          <a:spcPct val="107000"/>
                        </a:lnSpc>
                        <a:spcAft>
                          <a:spcPts val="0"/>
                        </a:spcAft>
                      </a:pPr>
                      <a:r>
                        <a:rPr lang="tr-TR" sz="2000" b="1" dirty="0">
                          <a:solidFill>
                            <a:srgbClr val="FF0000"/>
                          </a:solidFill>
                          <a:effectLst/>
                          <a:latin typeface="+mn-lt"/>
                          <a:ea typeface="Calibri" panose="020F0502020204030204" pitchFamily="34" charset="0"/>
                          <a:cs typeface="Times New Roman" panose="02020603050405020304" pitchFamily="18" charset="0"/>
                        </a:rPr>
                        <a:t>2025</a:t>
                      </a:r>
                    </a:p>
                  </a:txBody>
                  <a:tcPr marL="44450" marR="44450" marT="0" marB="0" anchor="ctr"/>
                </a:tc>
                <a:extLst>
                  <a:ext uri="{0D108BD9-81ED-4DB2-BD59-A6C34878D82A}">
                    <a16:rowId xmlns:a16="http://schemas.microsoft.com/office/drawing/2014/main" val="3541854559"/>
                  </a:ext>
                </a:extLst>
              </a:tr>
              <a:tr h="331115">
                <a:tc rowSpan="4">
                  <a:txBody>
                    <a:bodyPr/>
                    <a:lstStyle/>
                    <a:p>
                      <a:pPr algn="just">
                        <a:lnSpc>
                          <a:spcPct val="107000"/>
                        </a:lnSpc>
                        <a:spcAft>
                          <a:spcPts val="0"/>
                        </a:spcAft>
                      </a:pPr>
                      <a:r>
                        <a:rPr lang="tr-TR" sz="2000" b="1" dirty="0">
                          <a:solidFill>
                            <a:srgbClr val="FF0000"/>
                          </a:solidFill>
                          <a:effectLst/>
                          <a:latin typeface="+mn-lt"/>
                        </a:rPr>
                        <a:t>A.3. Yönetim Sistemleri</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2000" dirty="0">
                          <a:effectLst/>
                          <a:latin typeface="+mn-lt"/>
                        </a:rPr>
                        <a:t>A.3.1. Bilgi yönetim sistemi</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 2</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 3</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687788883"/>
                  </a:ext>
                </a:extLst>
              </a:tr>
              <a:tr h="331115">
                <a:tc vMerge="1">
                  <a:txBody>
                    <a:bodyPr/>
                    <a:lstStyle/>
                    <a:p>
                      <a:endParaRPr lang="tr-TR"/>
                    </a:p>
                  </a:txBody>
                  <a:tcPr/>
                </a:tc>
                <a:tc>
                  <a:txBody>
                    <a:bodyPr/>
                    <a:lstStyle/>
                    <a:p>
                      <a:pPr algn="just">
                        <a:lnSpc>
                          <a:spcPct val="107000"/>
                        </a:lnSpc>
                        <a:spcAft>
                          <a:spcPts val="0"/>
                        </a:spcAft>
                      </a:pPr>
                      <a:r>
                        <a:rPr lang="tr-TR" sz="2000" dirty="0">
                          <a:effectLst/>
                          <a:latin typeface="+mn-lt"/>
                        </a:rPr>
                        <a:t>A.3.2. İnsan kaynakları yönetimi</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 2</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 2</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173039800"/>
                  </a:ext>
                </a:extLst>
              </a:tr>
              <a:tr h="331115">
                <a:tc vMerge="1">
                  <a:txBody>
                    <a:bodyPr/>
                    <a:lstStyle/>
                    <a:p>
                      <a:endParaRPr lang="tr-TR"/>
                    </a:p>
                  </a:txBody>
                  <a:tcPr/>
                </a:tc>
                <a:tc>
                  <a:txBody>
                    <a:bodyPr/>
                    <a:lstStyle/>
                    <a:p>
                      <a:pPr algn="just">
                        <a:lnSpc>
                          <a:spcPct val="107000"/>
                        </a:lnSpc>
                        <a:spcAft>
                          <a:spcPts val="0"/>
                        </a:spcAft>
                      </a:pPr>
                      <a:r>
                        <a:rPr lang="tr-TR" sz="2000" dirty="0">
                          <a:effectLst/>
                          <a:latin typeface="+mn-lt"/>
                        </a:rPr>
                        <a:t>A.3.3. Finansal yönetim</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 2</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 2</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106439766"/>
                  </a:ext>
                </a:extLst>
              </a:tr>
              <a:tr h="331115">
                <a:tc vMerge="1">
                  <a:txBody>
                    <a:bodyPr/>
                    <a:lstStyle/>
                    <a:p>
                      <a:endParaRPr lang="tr-TR"/>
                    </a:p>
                  </a:txBody>
                  <a:tcPr/>
                </a:tc>
                <a:tc>
                  <a:txBody>
                    <a:bodyPr/>
                    <a:lstStyle/>
                    <a:p>
                      <a:pPr algn="just">
                        <a:lnSpc>
                          <a:spcPct val="107000"/>
                        </a:lnSpc>
                        <a:spcAft>
                          <a:spcPts val="0"/>
                        </a:spcAft>
                      </a:pPr>
                      <a:r>
                        <a:rPr lang="tr-TR" sz="2000" dirty="0">
                          <a:effectLst/>
                          <a:latin typeface="+mn-lt"/>
                        </a:rPr>
                        <a:t>A.3.4. Süreç yönetimi</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 2</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 2</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1133214"/>
                  </a:ext>
                </a:extLst>
              </a:tr>
              <a:tr h="331115">
                <a:tc rowSpan="3">
                  <a:txBody>
                    <a:bodyPr/>
                    <a:lstStyle/>
                    <a:p>
                      <a:pPr algn="just">
                        <a:lnSpc>
                          <a:spcPct val="107000"/>
                        </a:lnSpc>
                        <a:spcAft>
                          <a:spcPts val="0"/>
                        </a:spcAft>
                      </a:pPr>
                      <a:r>
                        <a:rPr lang="tr-TR" sz="2000" b="1" dirty="0">
                          <a:solidFill>
                            <a:srgbClr val="FF0000"/>
                          </a:solidFill>
                          <a:effectLst/>
                          <a:latin typeface="+mn-lt"/>
                        </a:rPr>
                        <a:t>A.4. Paydaş Katılımı</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2000" dirty="0">
                          <a:effectLst/>
                          <a:latin typeface="+mn-lt"/>
                        </a:rPr>
                        <a:t>A.4.1. İç ve dış paydaş katılımı</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4</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4</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884577651"/>
                  </a:ext>
                </a:extLst>
              </a:tr>
              <a:tr h="331115">
                <a:tc vMerge="1">
                  <a:txBody>
                    <a:bodyPr/>
                    <a:lstStyle/>
                    <a:p>
                      <a:endParaRPr lang="tr-TR"/>
                    </a:p>
                  </a:txBody>
                  <a:tcPr/>
                </a:tc>
                <a:tc>
                  <a:txBody>
                    <a:bodyPr/>
                    <a:lstStyle/>
                    <a:p>
                      <a:pPr algn="just">
                        <a:lnSpc>
                          <a:spcPct val="107000"/>
                        </a:lnSpc>
                        <a:spcAft>
                          <a:spcPts val="0"/>
                        </a:spcAft>
                      </a:pPr>
                      <a:r>
                        <a:rPr lang="tr-TR" sz="2000" dirty="0">
                          <a:effectLst/>
                          <a:latin typeface="+mn-lt"/>
                        </a:rPr>
                        <a:t>A.4.2. Öğrenci geri bildirimleri</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3</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3</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209472989"/>
                  </a:ext>
                </a:extLst>
              </a:tr>
              <a:tr h="331115">
                <a:tc vMerge="1">
                  <a:txBody>
                    <a:bodyPr/>
                    <a:lstStyle/>
                    <a:p>
                      <a:endParaRPr lang="tr-TR"/>
                    </a:p>
                  </a:txBody>
                  <a:tcPr/>
                </a:tc>
                <a:tc>
                  <a:txBody>
                    <a:bodyPr/>
                    <a:lstStyle/>
                    <a:p>
                      <a:pPr algn="just">
                        <a:lnSpc>
                          <a:spcPct val="107000"/>
                        </a:lnSpc>
                        <a:spcAft>
                          <a:spcPts val="0"/>
                        </a:spcAft>
                      </a:pPr>
                      <a:r>
                        <a:rPr lang="tr-TR" sz="2000" dirty="0">
                          <a:effectLst/>
                          <a:latin typeface="+mn-lt"/>
                        </a:rPr>
                        <a:t>A.4.3. Mezun ilişkileri yönetimi</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2</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2</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961784372"/>
                  </a:ext>
                </a:extLst>
              </a:tr>
              <a:tr h="331115">
                <a:tc rowSpan="3">
                  <a:txBody>
                    <a:bodyPr/>
                    <a:lstStyle/>
                    <a:p>
                      <a:pPr algn="just">
                        <a:lnSpc>
                          <a:spcPct val="107000"/>
                        </a:lnSpc>
                        <a:spcAft>
                          <a:spcPts val="0"/>
                        </a:spcAft>
                      </a:pPr>
                      <a:r>
                        <a:rPr lang="tr-TR" sz="2000" b="1" dirty="0">
                          <a:solidFill>
                            <a:srgbClr val="FF0000"/>
                          </a:solidFill>
                          <a:effectLst/>
                          <a:latin typeface="+mn-lt"/>
                        </a:rPr>
                        <a:t>A.5. </a:t>
                      </a:r>
                      <a:r>
                        <a:rPr lang="tr-TR" sz="2000" b="1" dirty="0" err="1">
                          <a:solidFill>
                            <a:srgbClr val="FF0000"/>
                          </a:solidFill>
                          <a:effectLst/>
                          <a:latin typeface="+mn-lt"/>
                        </a:rPr>
                        <a:t>Uluslararasılaşma</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2000" dirty="0">
                          <a:effectLst/>
                          <a:latin typeface="+mn-lt"/>
                        </a:rPr>
                        <a:t>A.5.1. </a:t>
                      </a:r>
                      <a:r>
                        <a:rPr lang="tr-TR" sz="2000" dirty="0" err="1">
                          <a:effectLst/>
                          <a:latin typeface="+mn-lt"/>
                        </a:rPr>
                        <a:t>Uluslararasılaşma</a:t>
                      </a:r>
                      <a:r>
                        <a:rPr lang="tr-TR" sz="2000" dirty="0">
                          <a:effectLst/>
                          <a:latin typeface="+mn-lt"/>
                        </a:rPr>
                        <a:t> süreçlerinin yönetimi</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2</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2</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132229610"/>
                  </a:ext>
                </a:extLst>
              </a:tr>
              <a:tr h="331115">
                <a:tc vMerge="1">
                  <a:txBody>
                    <a:bodyPr/>
                    <a:lstStyle/>
                    <a:p>
                      <a:endParaRPr lang="tr-TR"/>
                    </a:p>
                  </a:txBody>
                  <a:tcPr/>
                </a:tc>
                <a:tc>
                  <a:txBody>
                    <a:bodyPr/>
                    <a:lstStyle/>
                    <a:p>
                      <a:pPr algn="just">
                        <a:lnSpc>
                          <a:spcPct val="107000"/>
                        </a:lnSpc>
                        <a:spcAft>
                          <a:spcPts val="0"/>
                        </a:spcAft>
                      </a:pPr>
                      <a:r>
                        <a:rPr lang="tr-TR" sz="2000" dirty="0">
                          <a:effectLst/>
                          <a:latin typeface="+mn-lt"/>
                        </a:rPr>
                        <a:t>A.5.2. </a:t>
                      </a:r>
                      <a:r>
                        <a:rPr lang="tr-TR" sz="2000" dirty="0" err="1">
                          <a:effectLst/>
                          <a:latin typeface="+mn-lt"/>
                        </a:rPr>
                        <a:t>Uluslararasılaşma</a:t>
                      </a:r>
                      <a:r>
                        <a:rPr lang="tr-TR" sz="2000" dirty="0">
                          <a:effectLst/>
                          <a:latin typeface="+mn-lt"/>
                        </a:rPr>
                        <a:t> kaynakları</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2</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1</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696551595"/>
                  </a:ext>
                </a:extLst>
              </a:tr>
              <a:tr h="402539">
                <a:tc vMerge="1">
                  <a:txBody>
                    <a:bodyPr/>
                    <a:lstStyle/>
                    <a:p>
                      <a:endParaRPr lang="tr-TR"/>
                    </a:p>
                  </a:txBody>
                  <a:tcPr/>
                </a:tc>
                <a:tc>
                  <a:txBody>
                    <a:bodyPr/>
                    <a:lstStyle/>
                    <a:p>
                      <a:pPr algn="just">
                        <a:lnSpc>
                          <a:spcPct val="107000"/>
                        </a:lnSpc>
                        <a:spcAft>
                          <a:spcPts val="0"/>
                        </a:spcAft>
                      </a:pPr>
                      <a:r>
                        <a:rPr lang="tr-TR" sz="2000" dirty="0">
                          <a:effectLst/>
                          <a:latin typeface="+mn-lt"/>
                        </a:rPr>
                        <a:t>A.5.3. </a:t>
                      </a:r>
                      <a:r>
                        <a:rPr lang="tr-TR" sz="2000" dirty="0" err="1">
                          <a:effectLst/>
                          <a:latin typeface="+mn-lt"/>
                        </a:rPr>
                        <a:t>Uluslararasılaşma</a:t>
                      </a:r>
                      <a:r>
                        <a:rPr lang="tr-TR" sz="2000" dirty="0">
                          <a:effectLst/>
                          <a:latin typeface="+mn-lt"/>
                        </a:rPr>
                        <a:t> performansı</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2</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2</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504298740"/>
                  </a:ext>
                </a:extLst>
              </a:tr>
            </a:tbl>
          </a:graphicData>
        </a:graphic>
      </p:graphicFrame>
    </p:spTree>
    <p:extLst>
      <p:ext uri="{BB962C8B-B14F-4D97-AF65-F5344CB8AC3E}">
        <p14:creationId xmlns:p14="http://schemas.microsoft.com/office/powerpoint/2010/main" val="1707844842"/>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397565" y="820670"/>
            <a:ext cx="10266122" cy="643356"/>
          </a:xfrm>
        </p:spPr>
        <p:txBody>
          <a:bodyPr>
            <a:normAutofit fontScale="90000"/>
          </a:bodyPr>
          <a:lstStyle/>
          <a:p>
            <a:pPr algn="ctr"/>
            <a:r>
              <a:rPr lang="tr-TR" sz="2800" b="1" dirty="0">
                <a:solidFill>
                  <a:srgbClr val="FF0000"/>
                </a:solidFill>
              </a:rPr>
              <a:t>Birim İç Değerlendirme Raporu (BİDR) Kalite Güvence Sistem Ölçütleri Olgunluk Düzeyleri: </a:t>
            </a:r>
            <a:r>
              <a:rPr lang="tr-TR" sz="2800" b="1" dirty="0">
                <a:solidFill>
                  <a:srgbClr val="0000CC"/>
                </a:solidFill>
              </a:rPr>
              <a:t>EĞİTİM VE ÖĞRETİM</a:t>
            </a:r>
            <a:endParaRPr lang="tr-TR" sz="2800" dirty="0"/>
          </a:p>
        </p:txBody>
      </p:sp>
      <p:sp>
        <p:nvSpPr>
          <p:cNvPr id="3" name="Veri Yer Tutucusu 2"/>
          <p:cNvSpPr>
            <a:spLocks noGrp="1"/>
          </p:cNvSpPr>
          <p:nvPr>
            <p:ph type="dt" sz="half" idx="10"/>
          </p:nvPr>
        </p:nvSpPr>
        <p:spPr/>
        <p:txBody>
          <a:bodyPr/>
          <a:lstStyle/>
          <a:p>
            <a:fld id="{8E468889-DDDD-45DC-9553-67B10B6C00B2}" type="datetime1">
              <a:rPr lang="tr-TR" smtClean="0"/>
              <a:pPr/>
              <a:t>13.01.2026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69</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2821095228"/>
              </p:ext>
            </p:extLst>
          </p:nvPr>
        </p:nvGraphicFramePr>
        <p:xfrm>
          <a:off x="397563" y="1948069"/>
          <a:ext cx="11320673" cy="3971426"/>
        </p:xfrm>
        <a:graphic>
          <a:graphicData uri="http://schemas.openxmlformats.org/drawingml/2006/table">
            <a:tbl>
              <a:tblPr firstRow="1" firstCol="1" bandRow="1">
                <a:tableStyleId>{5940675A-B579-460E-94D1-54222C63F5DA}</a:tableStyleId>
              </a:tblPr>
              <a:tblGrid>
                <a:gridCol w="2335698">
                  <a:extLst>
                    <a:ext uri="{9D8B030D-6E8A-4147-A177-3AD203B41FA5}">
                      <a16:colId xmlns:a16="http://schemas.microsoft.com/office/drawing/2014/main" val="1700850444"/>
                    </a:ext>
                  </a:extLst>
                </a:gridCol>
                <a:gridCol w="7017745">
                  <a:extLst>
                    <a:ext uri="{9D8B030D-6E8A-4147-A177-3AD203B41FA5}">
                      <a16:colId xmlns:a16="http://schemas.microsoft.com/office/drawing/2014/main" val="2280777400"/>
                    </a:ext>
                  </a:extLst>
                </a:gridCol>
                <a:gridCol w="983615">
                  <a:extLst>
                    <a:ext uri="{9D8B030D-6E8A-4147-A177-3AD203B41FA5}">
                      <a16:colId xmlns:a16="http://schemas.microsoft.com/office/drawing/2014/main" val="849643670"/>
                    </a:ext>
                  </a:extLst>
                </a:gridCol>
                <a:gridCol w="983615">
                  <a:extLst>
                    <a:ext uri="{9D8B030D-6E8A-4147-A177-3AD203B41FA5}">
                      <a16:colId xmlns:a16="http://schemas.microsoft.com/office/drawing/2014/main" val="3338100498"/>
                    </a:ext>
                  </a:extLst>
                </a:gridCol>
              </a:tblGrid>
              <a:tr h="369859">
                <a:tc rowSpan="2">
                  <a:txBody>
                    <a:bodyPr/>
                    <a:lstStyle/>
                    <a:p>
                      <a:pPr algn="ctr">
                        <a:lnSpc>
                          <a:spcPct val="107000"/>
                        </a:lnSpc>
                        <a:spcAft>
                          <a:spcPts val="0"/>
                        </a:spcAft>
                      </a:pPr>
                      <a:r>
                        <a:rPr lang="tr-TR" sz="1800" b="1" dirty="0">
                          <a:solidFill>
                            <a:srgbClr val="FF0000"/>
                          </a:solidFill>
                          <a:effectLst/>
                          <a:latin typeface="+mn-lt"/>
                        </a:rPr>
                        <a:t>ANA ÖLÇÜT</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rowSpan="2">
                  <a:txBody>
                    <a:bodyPr/>
                    <a:lstStyle/>
                    <a:p>
                      <a:pPr algn="ctr">
                        <a:lnSpc>
                          <a:spcPct val="107000"/>
                        </a:lnSpc>
                        <a:spcAft>
                          <a:spcPts val="0"/>
                        </a:spcAft>
                      </a:pPr>
                      <a:r>
                        <a:rPr lang="tr-TR" sz="1800" b="1" dirty="0">
                          <a:solidFill>
                            <a:srgbClr val="FF0000"/>
                          </a:solidFill>
                          <a:effectLst/>
                          <a:latin typeface="+mn-lt"/>
                        </a:rPr>
                        <a:t>ALT ÖLÇÜT</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gridSpan="2">
                  <a:txBody>
                    <a:bodyPr/>
                    <a:lstStyle/>
                    <a:p>
                      <a:pPr algn="ctr">
                        <a:lnSpc>
                          <a:spcPct val="107000"/>
                        </a:lnSpc>
                        <a:spcAft>
                          <a:spcPts val="0"/>
                        </a:spcAft>
                      </a:pPr>
                      <a:r>
                        <a:rPr lang="tr-TR" sz="1600" b="1" dirty="0">
                          <a:solidFill>
                            <a:srgbClr val="FF0000"/>
                          </a:solidFill>
                          <a:effectLst/>
                        </a:rPr>
                        <a:t>OLGUNLUK DÜZEYİ</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tr-TR"/>
                    </a:p>
                  </a:txBody>
                  <a:tcPr/>
                </a:tc>
                <a:extLst>
                  <a:ext uri="{0D108BD9-81ED-4DB2-BD59-A6C34878D82A}">
                    <a16:rowId xmlns:a16="http://schemas.microsoft.com/office/drawing/2014/main" val="4190975507"/>
                  </a:ext>
                </a:extLst>
              </a:tr>
              <a:tr h="365637">
                <a:tc vMerge="1">
                  <a:txBody>
                    <a:bodyPr/>
                    <a:lstStyle/>
                    <a:p>
                      <a:endParaRPr lang="tr-TR"/>
                    </a:p>
                  </a:txBody>
                  <a:tcPr/>
                </a:tc>
                <a:tc vMerge="1">
                  <a:txBody>
                    <a:bodyPr/>
                    <a:lstStyle/>
                    <a:p>
                      <a:endParaRPr lang="tr-TR"/>
                    </a:p>
                  </a:txBody>
                  <a:tcPr/>
                </a:tc>
                <a:tc>
                  <a:txBody>
                    <a:bodyPr/>
                    <a:lstStyle/>
                    <a:p>
                      <a:pPr algn="ctr">
                        <a:lnSpc>
                          <a:spcPct val="107000"/>
                        </a:lnSpc>
                        <a:spcAft>
                          <a:spcPts val="0"/>
                        </a:spcAft>
                      </a:pPr>
                      <a:r>
                        <a:rPr lang="tr-TR" sz="1800" b="1">
                          <a:solidFill>
                            <a:srgbClr val="FF0000"/>
                          </a:solidFill>
                          <a:effectLst/>
                          <a:latin typeface="+mn-lt"/>
                          <a:ea typeface="Calibri" panose="020F0502020204030204" pitchFamily="34" charset="0"/>
                          <a:cs typeface="Times New Roman" panose="02020603050405020304" pitchFamily="18" charset="0"/>
                        </a:rPr>
                        <a:t>2024</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b="1" dirty="0">
                          <a:solidFill>
                            <a:srgbClr val="FF0000"/>
                          </a:solidFill>
                          <a:effectLst/>
                          <a:latin typeface="+mn-lt"/>
                          <a:ea typeface="Calibri" panose="020F0502020204030204" pitchFamily="34" charset="0"/>
                          <a:cs typeface="Times New Roman" panose="02020603050405020304" pitchFamily="18" charset="0"/>
                        </a:rPr>
                        <a:t>2025</a:t>
                      </a:r>
                    </a:p>
                  </a:txBody>
                  <a:tcPr marL="44450" marR="44450" marT="0" marB="0" anchor="ctr"/>
                </a:tc>
                <a:extLst>
                  <a:ext uri="{0D108BD9-81ED-4DB2-BD59-A6C34878D82A}">
                    <a16:rowId xmlns:a16="http://schemas.microsoft.com/office/drawing/2014/main" val="2277730375"/>
                  </a:ext>
                </a:extLst>
              </a:tr>
              <a:tr h="323593">
                <a:tc rowSpan="6">
                  <a:txBody>
                    <a:bodyPr/>
                    <a:lstStyle/>
                    <a:p>
                      <a:pPr algn="l">
                        <a:lnSpc>
                          <a:spcPct val="107000"/>
                        </a:lnSpc>
                        <a:spcAft>
                          <a:spcPts val="0"/>
                        </a:spcAft>
                      </a:pPr>
                      <a:r>
                        <a:rPr lang="tr-TR" sz="1800" b="1" dirty="0">
                          <a:solidFill>
                            <a:srgbClr val="0000CC"/>
                          </a:solidFill>
                          <a:effectLst/>
                          <a:latin typeface="+mn-lt"/>
                        </a:rPr>
                        <a:t>B.1. Program Tasarımı, Değerlendirmesi ve Güncellenmesi</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1800" dirty="0">
                          <a:effectLst/>
                          <a:latin typeface="+mn-lt"/>
                        </a:rPr>
                        <a:t>B.1.1. Programların tasarımı ve onayı</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 4</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 4</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64403974"/>
                  </a:ext>
                </a:extLst>
              </a:tr>
              <a:tr h="323593">
                <a:tc vMerge="1">
                  <a:txBody>
                    <a:bodyPr/>
                    <a:lstStyle/>
                    <a:p>
                      <a:endParaRPr lang="tr-TR"/>
                    </a:p>
                  </a:txBody>
                  <a:tcPr/>
                </a:tc>
                <a:tc>
                  <a:txBody>
                    <a:bodyPr/>
                    <a:lstStyle/>
                    <a:p>
                      <a:pPr algn="just">
                        <a:lnSpc>
                          <a:spcPct val="107000"/>
                        </a:lnSpc>
                        <a:spcAft>
                          <a:spcPts val="0"/>
                        </a:spcAft>
                      </a:pPr>
                      <a:r>
                        <a:rPr lang="tr-TR" sz="1800" dirty="0">
                          <a:effectLst/>
                          <a:latin typeface="+mn-lt"/>
                        </a:rPr>
                        <a:t>B.1.2. Programın ders dağılım dengesi</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 4</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 4</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253339067"/>
                  </a:ext>
                </a:extLst>
              </a:tr>
              <a:tr h="323593">
                <a:tc vMerge="1">
                  <a:txBody>
                    <a:bodyPr/>
                    <a:lstStyle/>
                    <a:p>
                      <a:endParaRPr lang="tr-TR"/>
                    </a:p>
                  </a:txBody>
                  <a:tcPr/>
                </a:tc>
                <a:tc>
                  <a:txBody>
                    <a:bodyPr/>
                    <a:lstStyle/>
                    <a:p>
                      <a:pPr algn="just">
                        <a:lnSpc>
                          <a:spcPct val="107000"/>
                        </a:lnSpc>
                        <a:spcAft>
                          <a:spcPts val="0"/>
                        </a:spcAft>
                      </a:pPr>
                      <a:r>
                        <a:rPr lang="tr-TR" sz="1800" dirty="0">
                          <a:effectLst/>
                          <a:latin typeface="+mn-lt"/>
                        </a:rPr>
                        <a:t>B.1.3. Ders kazanımlarının program çıktılarıyla uyumu</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 4</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 4</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149715348"/>
                  </a:ext>
                </a:extLst>
              </a:tr>
              <a:tr h="323593">
                <a:tc vMerge="1">
                  <a:txBody>
                    <a:bodyPr/>
                    <a:lstStyle/>
                    <a:p>
                      <a:endParaRPr lang="tr-TR"/>
                    </a:p>
                  </a:txBody>
                  <a:tcPr/>
                </a:tc>
                <a:tc>
                  <a:txBody>
                    <a:bodyPr/>
                    <a:lstStyle/>
                    <a:p>
                      <a:pPr algn="just">
                        <a:lnSpc>
                          <a:spcPct val="107000"/>
                        </a:lnSpc>
                        <a:spcAft>
                          <a:spcPts val="0"/>
                        </a:spcAft>
                      </a:pPr>
                      <a:r>
                        <a:rPr lang="tr-TR" sz="1800" dirty="0">
                          <a:effectLst/>
                          <a:latin typeface="+mn-lt"/>
                        </a:rPr>
                        <a:t>B.1.4. Öğrenci iş yüküne dayalı ders tasarımı</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 4</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 4</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44495381"/>
                  </a:ext>
                </a:extLst>
              </a:tr>
              <a:tr h="323593">
                <a:tc vMerge="1">
                  <a:txBody>
                    <a:bodyPr/>
                    <a:lstStyle/>
                    <a:p>
                      <a:endParaRPr lang="tr-TR"/>
                    </a:p>
                  </a:txBody>
                  <a:tcPr/>
                </a:tc>
                <a:tc>
                  <a:txBody>
                    <a:bodyPr/>
                    <a:lstStyle/>
                    <a:p>
                      <a:pPr algn="just">
                        <a:lnSpc>
                          <a:spcPct val="107000"/>
                        </a:lnSpc>
                        <a:spcAft>
                          <a:spcPts val="0"/>
                        </a:spcAft>
                      </a:pPr>
                      <a:r>
                        <a:rPr lang="tr-TR" sz="1800" dirty="0">
                          <a:effectLst/>
                          <a:latin typeface="+mn-lt"/>
                        </a:rPr>
                        <a:t>B.1.5. Programların izlenmesi ve güncellenmesi</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 4</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 4</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841801114"/>
                  </a:ext>
                </a:extLst>
              </a:tr>
              <a:tr h="323593">
                <a:tc vMerge="1">
                  <a:txBody>
                    <a:bodyPr/>
                    <a:lstStyle/>
                    <a:p>
                      <a:endParaRPr lang="tr-TR"/>
                    </a:p>
                  </a:txBody>
                  <a:tcPr/>
                </a:tc>
                <a:tc>
                  <a:txBody>
                    <a:bodyPr/>
                    <a:lstStyle/>
                    <a:p>
                      <a:pPr algn="just">
                        <a:lnSpc>
                          <a:spcPct val="107000"/>
                        </a:lnSpc>
                        <a:spcAft>
                          <a:spcPts val="0"/>
                        </a:spcAft>
                      </a:pPr>
                      <a:r>
                        <a:rPr lang="tr-TR" sz="1800" dirty="0">
                          <a:effectLst/>
                          <a:latin typeface="+mn-lt"/>
                        </a:rPr>
                        <a:t>B.1.6. Eğitim ve öğretim süreçlerinin yönetimi</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 3</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 3</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368389602"/>
                  </a:ext>
                </a:extLst>
              </a:tr>
              <a:tr h="323593">
                <a:tc rowSpan="4">
                  <a:txBody>
                    <a:bodyPr/>
                    <a:lstStyle/>
                    <a:p>
                      <a:pPr algn="l">
                        <a:lnSpc>
                          <a:spcPct val="107000"/>
                        </a:lnSpc>
                        <a:spcAft>
                          <a:spcPts val="0"/>
                        </a:spcAft>
                      </a:pPr>
                      <a:r>
                        <a:rPr lang="tr-TR" sz="1800" b="1" dirty="0">
                          <a:solidFill>
                            <a:srgbClr val="0000CC"/>
                          </a:solidFill>
                          <a:effectLst/>
                          <a:latin typeface="+mn-lt"/>
                        </a:rPr>
                        <a:t>B.2. Programların Yürütülmesi</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1800" dirty="0">
                          <a:effectLst/>
                          <a:latin typeface="+mn-lt"/>
                        </a:rPr>
                        <a:t>B.2.1. Öğretim yöntem ve teknikleri</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 4</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 4</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296101504"/>
                  </a:ext>
                </a:extLst>
              </a:tr>
              <a:tr h="323593">
                <a:tc vMerge="1">
                  <a:txBody>
                    <a:bodyPr/>
                    <a:lstStyle/>
                    <a:p>
                      <a:endParaRPr lang="tr-TR"/>
                    </a:p>
                  </a:txBody>
                  <a:tcPr/>
                </a:tc>
                <a:tc>
                  <a:txBody>
                    <a:bodyPr/>
                    <a:lstStyle/>
                    <a:p>
                      <a:pPr algn="just">
                        <a:lnSpc>
                          <a:spcPct val="107000"/>
                        </a:lnSpc>
                        <a:spcAft>
                          <a:spcPts val="0"/>
                        </a:spcAft>
                      </a:pPr>
                      <a:r>
                        <a:rPr lang="tr-TR" sz="1800" dirty="0">
                          <a:effectLst/>
                          <a:latin typeface="+mn-lt"/>
                        </a:rPr>
                        <a:t>B.2.2. Ölçme ve değerlendirme</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 3</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 3</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919327133"/>
                  </a:ext>
                </a:extLst>
              </a:tr>
              <a:tr h="323593">
                <a:tc vMerge="1">
                  <a:txBody>
                    <a:bodyPr/>
                    <a:lstStyle/>
                    <a:p>
                      <a:endParaRPr lang="tr-TR"/>
                    </a:p>
                  </a:txBody>
                  <a:tcPr/>
                </a:tc>
                <a:tc>
                  <a:txBody>
                    <a:bodyPr/>
                    <a:lstStyle/>
                    <a:p>
                      <a:pPr algn="just">
                        <a:lnSpc>
                          <a:spcPct val="107000"/>
                        </a:lnSpc>
                        <a:spcAft>
                          <a:spcPts val="0"/>
                        </a:spcAft>
                      </a:pPr>
                      <a:r>
                        <a:rPr lang="tr-TR" sz="1800" dirty="0">
                          <a:effectLst/>
                          <a:latin typeface="+mn-lt"/>
                        </a:rPr>
                        <a:t>B.2.3. Öğrenci kabulü, önceki öğrenmenin tanınması ve kredilendirilmesi*</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 3</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 3</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254325633"/>
                  </a:ext>
                </a:extLst>
              </a:tr>
              <a:tr h="323593">
                <a:tc vMerge="1">
                  <a:txBody>
                    <a:bodyPr/>
                    <a:lstStyle/>
                    <a:p>
                      <a:endParaRPr lang="tr-TR"/>
                    </a:p>
                  </a:txBody>
                  <a:tcPr/>
                </a:tc>
                <a:tc>
                  <a:txBody>
                    <a:bodyPr/>
                    <a:lstStyle/>
                    <a:p>
                      <a:pPr algn="just">
                        <a:lnSpc>
                          <a:spcPct val="107000"/>
                        </a:lnSpc>
                        <a:spcAft>
                          <a:spcPts val="0"/>
                        </a:spcAft>
                      </a:pPr>
                      <a:r>
                        <a:rPr lang="tr-TR" sz="1800" dirty="0">
                          <a:effectLst/>
                          <a:latin typeface="+mn-lt"/>
                        </a:rPr>
                        <a:t>B.2.4. Yeterliliklerin sertifikalandırılması ve diploma</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 3</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 3</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490941980"/>
                  </a:ext>
                </a:extLst>
              </a:tr>
            </a:tbl>
          </a:graphicData>
        </a:graphic>
      </p:graphicFrame>
    </p:spTree>
    <p:extLst>
      <p:ext uri="{BB962C8B-B14F-4D97-AF65-F5344CB8AC3E}">
        <p14:creationId xmlns:p14="http://schemas.microsoft.com/office/powerpoint/2010/main" val="4175562391"/>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621024E-FF4A-CCE4-5453-E107FF3AE0B1}"/>
              </a:ext>
            </a:extLst>
          </p:cNvPr>
          <p:cNvSpPr>
            <a:spLocks noGrp="1"/>
          </p:cNvSpPr>
          <p:nvPr>
            <p:ph type="title"/>
          </p:nvPr>
        </p:nvSpPr>
        <p:spPr>
          <a:xfrm>
            <a:off x="640079" y="717768"/>
            <a:ext cx="10212647" cy="730938"/>
          </a:xfrm>
        </p:spPr>
        <p:txBody>
          <a:bodyPr>
            <a:normAutofit/>
          </a:bodyPr>
          <a:lstStyle/>
          <a:p>
            <a:pPr algn="ctr"/>
            <a:r>
              <a:rPr lang="tr-TR" sz="3200" b="1" dirty="0">
                <a:solidFill>
                  <a:srgbClr val="FF0000"/>
                </a:solidFill>
                <a:latin typeface="+mn-lt"/>
              </a:rPr>
              <a:t>Kurullar / Komisyonlar</a:t>
            </a:r>
            <a:endParaRPr lang="tr-TR" sz="3200" dirty="0">
              <a:solidFill>
                <a:srgbClr val="FF0000"/>
              </a:solidFill>
            </a:endParaRPr>
          </a:p>
        </p:txBody>
      </p:sp>
      <p:sp>
        <p:nvSpPr>
          <p:cNvPr id="3" name="Veri Yer Tutucusu 2"/>
          <p:cNvSpPr>
            <a:spLocks noGrp="1"/>
          </p:cNvSpPr>
          <p:nvPr>
            <p:ph type="dt" sz="half" idx="10"/>
          </p:nvPr>
        </p:nvSpPr>
        <p:spPr/>
        <p:txBody>
          <a:bodyPr/>
          <a:lstStyle/>
          <a:p>
            <a:fld id="{DCD45871-5E83-4270-BE5D-5E99A6218E3D}" type="datetime1">
              <a:rPr lang="tr-TR" smtClean="0"/>
              <a:pPr/>
              <a:t>13.01.2026</a:t>
            </a:fld>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pPr/>
              <a:t>7</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2114217512"/>
              </p:ext>
            </p:extLst>
          </p:nvPr>
        </p:nvGraphicFramePr>
        <p:xfrm>
          <a:off x="640079" y="1958201"/>
          <a:ext cx="11265593" cy="4090723"/>
        </p:xfrm>
        <a:graphic>
          <a:graphicData uri="http://schemas.openxmlformats.org/drawingml/2006/table">
            <a:tbl>
              <a:tblPr firstRow="1" firstCol="1" bandRow="1">
                <a:tableStyleId>{BDBED569-4797-4DF1-A0F4-6AAB3CD982D8}</a:tableStyleId>
              </a:tblPr>
              <a:tblGrid>
                <a:gridCol w="5048505">
                  <a:extLst>
                    <a:ext uri="{9D8B030D-6E8A-4147-A177-3AD203B41FA5}">
                      <a16:colId xmlns:a16="http://schemas.microsoft.com/office/drawing/2014/main" val="1380241728"/>
                    </a:ext>
                  </a:extLst>
                </a:gridCol>
                <a:gridCol w="2072363">
                  <a:extLst>
                    <a:ext uri="{9D8B030D-6E8A-4147-A177-3AD203B41FA5}">
                      <a16:colId xmlns:a16="http://schemas.microsoft.com/office/drawing/2014/main" val="3658092677"/>
                    </a:ext>
                  </a:extLst>
                </a:gridCol>
                <a:gridCol w="2072362">
                  <a:extLst>
                    <a:ext uri="{9D8B030D-6E8A-4147-A177-3AD203B41FA5}">
                      <a16:colId xmlns:a16="http://schemas.microsoft.com/office/drawing/2014/main" val="1165777575"/>
                    </a:ext>
                  </a:extLst>
                </a:gridCol>
                <a:gridCol w="2072363">
                  <a:extLst>
                    <a:ext uri="{9D8B030D-6E8A-4147-A177-3AD203B41FA5}">
                      <a16:colId xmlns:a16="http://schemas.microsoft.com/office/drawing/2014/main" val="1261531179"/>
                    </a:ext>
                  </a:extLst>
                </a:gridCol>
              </a:tblGrid>
              <a:tr h="303277">
                <a:tc>
                  <a:txBody>
                    <a:bodyPr/>
                    <a:lstStyle/>
                    <a:p>
                      <a:pPr algn="ctr">
                        <a:lnSpc>
                          <a:spcPct val="107000"/>
                        </a:lnSpc>
                        <a:spcAft>
                          <a:spcPts val="0"/>
                        </a:spcAft>
                      </a:pPr>
                      <a:r>
                        <a:rPr lang="tr-TR" sz="1800" dirty="0">
                          <a:solidFill>
                            <a:srgbClr val="FF0000"/>
                          </a:solidFill>
                          <a:effectLst/>
                        </a:rPr>
                        <a:t>Kurul / Komisyon Adı</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90" marR="46990" marT="6350" marB="0" anchor="ctr"/>
                </a:tc>
                <a:tc>
                  <a:txBody>
                    <a:bodyPr/>
                    <a:lstStyle/>
                    <a:p>
                      <a:pPr algn="ctr">
                        <a:lnSpc>
                          <a:spcPct val="107000"/>
                        </a:lnSpc>
                        <a:spcAft>
                          <a:spcPts val="0"/>
                        </a:spcAft>
                      </a:pPr>
                      <a:r>
                        <a:rPr lang="tr-TR" sz="1800" dirty="0">
                          <a:solidFill>
                            <a:srgbClr val="FF0000"/>
                          </a:solidFill>
                          <a:effectLst/>
                        </a:rPr>
                        <a:t>Üye Akademik Personel Sayısı </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800" dirty="0">
                          <a:solidFill>
                            <a:srgbClr val="FF0000"/>
                          </a:solidFill>
                          <a:effectLst/>
                        </a:rPr>
                        <a:t>Üye İdari Personel Sayısı </a:t>
                      </a:r>
                      <a:r>
                        <a:rPr lang="tr-TR" sz="1800" i="1" dirty="0">
                          <a:solidFill>
                            <a:srgbClr val="0000CC"/>
                          </a:solidFill>
                          <a:effectLst/>
                        </a:rPr>
                        <a:t>(Varsa) </a:t>
                      </a:r>
                      <a:endParaRPr lang="tr-TR" sz="1800" b="1" i="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800" dirty="0">
                          <a:solidFill>
                            <a:srgbClr val="FF0000"/>
                          </a:solidFill>
                          <a:effectLst/>
                        </a:rPr>
                        <a:t>Üye Öğrenci Sayısı </a:t>
                      </a:r>
                      <a:r>
                        <a:rPr lang="tr-TR" sz="1800" i="1" dirty="0">
                          <a:solidFill>
                            <a:srgbClr val="0000CC"/>
                          </a:solidFill>
                          <a:effectLst/>
                        </a:rPr>
                        <a:t>(Varsa) </a:t>
                      </a:r>
                      <a:endParaRPr lang="tr-TR" sz="1800" b="1" i="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269920248"/>
                  </a:ext>
                </a:extLst>
              </a:tr>
              <a:tr h="283052">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200" b="1" kern="1200" dirty="0">
                          <a:solidFill>
                            <a:srgbClr val="962E2E"/>
                          </a:solidFill>
                          <a:effectLst/>
                          <a:latin typeface="+mn-lt"/>
                          <a:ea typeface="+mn-ea"/>
                          <a:cs typeface="+mn-cs"/>
                        </a:rPr>
                        <a:t>Birim Danışma Kurulu</a:t>
                      </a:r>
                    </a:p>
                  </a:txBody>
                  <a:tcPr marL="46990" marR="46990" marT="6350" marB="0" anchor="ctr"/>
                </a:tc>
                <a:tc>
                  <a:txBody>
                    <a:bodyPr/>
                    <a:lstStyle/>
                    <a:p>
                      <a:pPr algn="ctr">
                        <a:lnSpc>
                          <a:spcPct val="107000"/>
                        </a:lnSpc>
                      </a:pPr>
                      <a:r>
                        <a:rPr lang="tr-TR" sz="1200" b="1" dirty="0">
                          <a:effectLst/>
                          <a:latin typeface="+mn-lt"/>
                          <a:cs typeface="Times New Roman" panose="02020603050405020304" pitchFamily="18" charset="0"/>
                        </a:rPr>
                        <a:t>3</a:t>
                      </a:r>
                    </a:p>
                  </a:txBody>
                  <a:tcPr marL="9525" marR="9525" marT="9525" marB="0" anchor="ctr"/>
                </a:tc>
                <a:tc>
                  <a:txBody>
                    <a:bodyPr/>
                    <a:lstStyle/>
                    <a:p>
                      <a:pPr algn="ctr">
                        <a:lnSpc>
                          <a:spcPct val="107000"/>
                        </a:lnSpc>
                      </a:pPr>
                      <a:r>
                        <a:rPr lang="tr-TR" sz="1200" b="1" dirty="0">
                          <a:effectLst/>
                          <a:latin typeface="+mn-lt"/>
                          <a:cs typeface="Times New Roman" panose="02020603050405020304" pitchFamily="18" charset="0"/>
                        </a:rPr>
                        <a:t>1</a:t>
                      </a:r>
                    </a:p>
                  </a:txBody>
                  <a:tcPr marL="9525" marR="9525" marT="9525" marB="0" anchor="ctr"/>
                </a:tc>
                <a:tc>
                  <a:txBody>
                    <a:bodyPr/>
                    <a:lstStyle/>
                    <a:p>
                      <a:pPr algn="ctr">
                        <a:lnSpc>
                          <a:spcPct val="107000"/>
                        </a:lnSpc>
                      </a:pPr>
                      <a:endParaRPr lang="tr-TR" sz="1200" b="1" dirty="0">
                        <a:effectLst/>
                        <a:latin typeface="+mn-lt"/>
                        <a:cs typeface="Times New Roman" panose="02020603050405020304" pitchFamily="18" charset="0"/>
                      </a:endParaRPr>
                    </a:p>
                  </a:txBody>
                  <a:tcPr marL="9525" marR="9525" marT="9525" marB="0" anchor="ctr"/>
                </a:tc>
                <a:extLst>
                  <a:ext uri="{0D108BD9-81ED-4DB2-BD59-A6C34878D82A}">
                    <a16:rowId xmlns:a16="http://schemas.microsoft.com/office/drawing/2014/main" val="1959710692"/>
                  </a:ext>
                </a:extLst>
              </a:tr>
              <a:tr h="275795">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200" b="1" kern="1200" dirty="0">
                          <a:solidFill>
                            <a:srgbClr val="962E2E"/>
                          </a:solidFill>
                          <a:effectLst/>
                          <a:latin typeface="+mn-lt"/>
                          <a:ea typeface="+mn-ea"/>
                          <a:cs typeface="+mn-cs"/>
                        </a:rPr>
                        <a:t>Birim Bağımlılıkla Mücadele Kurulu</a:t>
                      </a:r>
                    </a:p>
                  </a:txBody>
                  <a:tcPr marL="46990" marR="46990" marT="6350" marB="0" anchor="ctr"/>
                </a:tc>
                <a:tc>
                  <a:txBody>
                    <a:bodyPr/>
                    <a:lstStyle/>
                    <a:p>
                      <a:pPr algn="ctr">
                        <a:lnSpc>
                          <a:spcPct val="107000"/>
                        </a:lnSpc>
                      </a:pPr>
                      <a:r>
                        <a:rPr lang="tr-TR" sz="1200" b="1" dirty="0">
                          <a:effectLst/>
                          <a:latin typeface="+mn-lt"/>
                          <a:cs typeface="Times New Roman" panose="02020603050405020304" pitchFamily="18" charset="0"/>
                        </a:rPr>
                        <a:t>3</a:t>
                      </a:r>
                    </a:p>
                  </a:txBody>
                  <a:tcPr marL="9525" marR="9525" marT="9525" marB="0" anchor="ctr"/>
                </a:tc>
                <a:tc>
                  <a:txBody>
                    <a:bodyPr/>
                    <a:lstStyle/>
                    <a:p>
                      <a:pPr algn="ctr">
                        <a:lnSpc>
                          <a:spcPct val="107000"/>
                        </a:lnSpc>
                      </a:pPr>
                      <a:r>
                        <a:rPr lang="tr-TR" sz="1200" b="1" dirty="0">
                          <a:effectLst/>
                          <a:latin typeface="+mn-lt"/>
                          <a:cs typeface="Times New Roman" panose="02020603050405020304" pitchFamily="18" charset="0"/>
                        </a:rPr>
                        <a:t>1</a:t>
                      </a:r>
                    </a:p>
                  </a:txBody>
                  <a:tcPr marL="9525" marR="9525" marT="9525" marB="0" anchor="ctr"/>
                </a:tc>
                <a:tc>
                  <a:txBody>
                    <a:bodyPr/>
                    <a:lstStyle/>
                    <a:p>
                      <a:pPr algn="ctr">
                        <a:lnSpc>
                          <a:spcPct val="107000"/>
                        </a:lnSpc>
                      </a:pPr>
                      <a:endParaRPr lang="tr-TR" sz="1200" b="1" dirty="0">
                        <a:effectLst/>
                        <a:latin typeface="+mn-lt"/>
                        <a:cs typeface="Times New Roman" panose="02020603050405020304" pitchFamily="18" charset="0"/>
                      </a:endParaRPr>
                    </a:p>
                  </a:txBody>
                  <a:tcPr marL="9525" marR="9525" marT="9525" marB="0" anchor="ctr"/>
                </a:tc>
                <a:extLst>
                  <a:ext uri="{0D108BD9-81ED-4DB2-BD59-A6C34878D82A}">
                    <a16:rowId xmlns:a16="http://schemas.microsoft.com/office/drawing/2014/main" val="1978730926"/>
                  </a:ext>
                </a:extLst>
              </a:tr>
              <a:tr h="299598">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200" b="1" kern="1200" dirty="0">
                          <a:solidFill>
                            <a:srgbClr val="962E2E"/>
                          </a:solidFill>
                          <a:effectLst/>
                          <a:latin typeface="+mn-lt"/>
                          <a:ea typeface="+mn-ea"/>
                          <a:cs typeface="+mn-cs"/>
                        </a:rPr>
                        <a:t>Staj ve Uygulama Eğitim Kurulu</a:t>
                      </a:r>
                    </a:p>
                  </a:txBody>
                  <a:tcPr marL="46990" marR="46990" marT="6350" marB="0" anchor="ctr"/>
                </a:tc>
                <a:tc>
                  <a:txBody>
                    <a:bodyPr/>
                    <a:lstStyle/>
                    <a:p>
                      <a:pPr algn="ctr">
                        <a:lnSpc>
                          <a:spcPct val="107000"/>
                        </a:lnSpc>
                        <a:spcAft>
                          <a:spcPts val="0"/>
                        </a:spcAft>
                      </a:pPr>
                      <a:r>
                        <a:rPr lang="tr-TR" sz="1200" b="1" dirty="0">
                          <a:effectLst/>
                          <a:latin typeface="+mn-lt"/>
                        </a:rPr>
                        <a:t>5</a:t>
                      </a:r>
                      <a:endParaRPr lang="tr-TR" sz="1200" b="1"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200" b="1" dirty="0">
                          <a:effectLst/>
                          <a:latin typeface="+mn-lt"/>
                          <a:ea typeface="Calibri" panose="020F0502020204030204" pitchFamily="34" charset="0"/>
                          <a:cs typeface="Times New Roman" panose="02020603050405020304" pitchFamily="18" charset="0"/>
                        </a:rPr>
                        <a:t>1</a:t>
                      </a:r>
                    </a:p>
                  </a:txBody>
                  <a:tcPr marL="9525" marR="9525" marT="9525" marB="0" anchor="ctr"/>
                </a:tc>
                <a:tc>
                  <a:txBody>
                    <a:bodyPr/>
                    <a:lstStyle/>
                    <a:p>
                      <a:pPr algn="ctr">
                        <a:lnSpc>
                          <a:spcPct val="107000"/>
                        </a:lnSpc>
                        <a:spcAft>
                          <a:spcPts val="0"/>
                        </a:spcAft>
                      </a:pPr>
                      <a:endParaRPr lang="tr-TR" sz="1200" b="1"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153062460"/>
                  </a:ext>
                </a:extLst>
              </a:tr>
              <a:tr h="299598">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200" b="1" kern="1200" dirty="0">
                          <a:solidFill>
                            <a:srgbClr val="962E2E"/>
                          </a:solidFill>
                          <a:effectLst/>
                          <a:latin typeface="+mn-lt"/>
                          <a:ea typeface="+mn-ea"/>
                          <a:cs typeface="+mn-cs"/>
                        </a:rPr>
                        <a:t>Akademik Birim Kalite Ekipleri</a:t>
                      </a:r>
                    </a:p>
                  </a:txBody>
                  <a:tcPr marL="46990" marR="46990" marT="6350" marB="0" anchor="ctr"/>
                </a:tc>
                <a:tc>
                  <a:txBody>
                    <a:bodyPr/>
                    <a:lstStyle/>
                    <a:p>
                      <a:pPr algn="ctr">
                        <a:lnSpc>
                          <a:spcPct val="107000"/>
                        </a:lnSpc>
                        <a:spcAft>
                          <a:spcPts val="0"/>
                        </a:spcAft>
                      </a:pPr>
                      <a:r>
                        <a:rPr lang="tr-TR" sz="1200" b="1" dirty="0">
                          <a:effectLst/>
                          <a:latin typeface="+mn-lt"/>
                        </a:rPr>
                        <a:t>5</a:t>
                      </a:r>
                      <a:endParaRPr lang="tr-TR" sz="1200" b="1"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200" b="1" dirty="0">
                          <a:effectLst/>
                          <a:latin typeface="+mn-lt"/>
                          <a:ea typeface="Calibri" panose="020F0502020204030204" pitchFamily="34" charset="0"/>
                          <a:cs typeface="Times New Roman" panose="02020603050405020304" pitchFamily="18" charset="0"/>
                        </a:rPr>
                        <a:t>1</a:t>
                      </a:r>
                    </a:p>
                  </a:txBody>
                  <a:tcPr marL="9525" marR="9525" marT="9525" marB="0" anchor="ctr"/>
                </a:tc>
                <a:tc>
                  <a:txBody>
                    <a:bodyPr/>
                    <a:lstStyle/>
                    <a:p>
                      <a:pPr algn="ctr">
                        <a:lnSpc>
                          <a:spcPct val="107000"/>
                        </a:lnSpc>
                        <a:spcAft>
                          <a:spcPts val="0"/>
                        </a:spcAft>
                      </a:pPr>
                      <a:r>
                        <a:rPr lang="tr-TR" sz="1200" b="1" dirty="0">
                          <a:effectLst/>
                          <a:latin typeface="+mn-lt"/>
                          <a:ea typeface="Calibri" panose="020F0502020204030204" pitchFamily="34" charset="0"/>
                          <a:cs typeface="Times New Roman" panose="02020603050405020304" pitchFamily="18" charset="0"/>
                        </a:rPr>
                        <a:t>1</a:t>
                      </a:r>
                    </a:p>
                  </a:txBody>
                  <a:tcPr marL="9525" marR="9525" marT="9525" marB="0" anchor="ctr"/>
                </a:tc>
                <a:extLst>
                  <a:ext uri="{0D108BD9-81ED-4DB2-BD59-A6C34878D82A}">
                    <a16:rowId xmlns:a16="http://schemas.microsoft.com/office/drawing/2014/main" val="3590925431"/>
                  </a:ext>
                </a:extLst>
              </a:tr>
              <a:tr h="299598">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200" b="1" kern="1200" dirty="0">
                          <a:solidFill>
                            <a:srgbClr val="962E2E"/>
                          </a:solidFill>
                          <a:effectLst/>
                          <a:latin typeface="+mn-lt"/>
                          <a:ea typeface="+mn-ea"/>
                          <a:cs typeface="+mn-cs"/>
                        </a:rPr>
                        <a:t>İdari Birim Kalite Ekibi</a:t>
                      </a:r>
                    </a:p>
                  </a:txBody>
                  <a:tcPr marL="46990" marR="46990" marT="6350" marB="0" anchor="ctr"/>
                </a:tc>
                <a:tc>
                  <a:txBody>
                    <a:bodyPr/>
                    <a:lstStyle/>
                    <a:p>
                      <a:pPr algn="ctr">
                        <a:lnSpc>
                          <a:spcPct val="107000"/>
                        </a:lnSpc>
                        <a:spcAft>
                          <a:spcPts val="0"/>
                        </a:spcAft>
                      </a:pPr>
                      <a:r>
                        <a:rPr lang="tr-TR" sz="1200" b="1" dirty="0">
                          <a:effectLst/>
                          <a:latin typeface="+mn-lt"/>
                        </a:rPr>
                        <a:t>1</a:t>
                      </a:r>
                      <a:endParaRPr lang="tr-TR" sz="1200" b="1"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200" b="1" dirty="0">
                          <a:effectLst/>
                          <a:latin typeface="+mn-lt"/>
                          <a:ea typeface="Calibri" panose="020F0502020204030204" pitchFamily="34" charset="0"/>
                          <a:cs typeface="Times New Roman" panose="02020603050405020304" pitchFamily="18" charset="0"/>
                        </a:rPr>
                        <a:t>2</a:t>
                      </a:r>
                    </a:p>
                  </a:txBody>
                  <a:tcPr marL="9525" marR="9525" marT="9525" marB="0" anchor="ctr"/>
                </a:tc>
                <a:tc>
                  <a:txBody>
                    <a:bodyPr/>
                    <a:lstStyle/>
                    <a:p>
                      <a:pPr algn="ctr">
                        <a:lnSpc>
                          <a:spcPct val="107000"/>
                        </a:lnSpc>
                        <a:spcAft>
                          <a:spcPts val="0"/>
                        </a:spcAft>
                      </a:pPr>
                      <a:endParaRPr lang="tr-TR" sz="1200" b="1"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724408756"/>
                  </a:ext>
                </a:extLst>
              </a:tr>
              <a:tr h="275795">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200" b="1" kern="1200" dirty="0">
                          <a:solidFill>
                            <a:srgbClr val="962E2E"/>
                          </a:solidFill>
                          <a:effectLst/>
                          <a:latin typeface="+mn-lt"/>
                          <a:ea typeface="+mn-ea"/>
                          <a:cs typeface="+mn-cs"/>
                        </a:rPr>
                        <a:t>Erasmus, Farabi ve Mevlâna Komisyonu</a:t>
                      </a:r>
                    </a:p>
                  </a:txBody>
                  <a:tcPr marL="46990" marR="46990" marT="6350" marB="0" anchor="ctr"/>
                </a:tc>
                <a:tc>
                  <a:txBody>
                    <a:bodyPr/>
                    <a:lstStyle/>
                    <a:p>
                      <a:pPr algn="ctr">
                        <a:lnSpc>
                          <a:spcPct val="107000"/>
                        </a:lnSpc>
                      </a:pPr>
                      <a:r>
                        <a:rPr lang="tr-TR" sz="1200" b="1" dirty="0">
                          <a:effectLst/>
                          <a:latin typeface="+mn-lt"/>
                          <a:cs typeface="Times New Roman" panose="02020603050405020304" pitchFamily="18" charset="0"/>
                        </a:rPr>
                        <a:t>4</a:t>
                      </a:r>
                    </a:p>
                  </a:txBody>
                  <a:tcPr marL="9525" marR="9525" marT="9525" marB="0" anchor="ctr"/>
                </a:tc>
                <a:tc>
                  <a:txBody>
                    <a:bodyPr/>
                    <a:lstStyle/>
                    <a:p>
                      <a:pPr algn="ctr">
                        <a:lnSpc>
                          <a:spcPct val="107000"/>
                        </a:lnSpc>
                      </a:pPr>
                      <a:r>
                        <a:rPr lang="tr-TR" sz="1200" b="1" dirty="0">
                          <a:effectLst/>
                          <a:latin typeface="+mn-lt"/>
                          <a:cs typeface="Times New Roman" panose="02020603050405020304" pitchFamily="18" charset="0"/>
                        </a:rPr>
                        <a:t>1</a:t>
                      </a:r>
                    </a:p>
                  </a:txBody>
                  <a:tcPr marL="9525" marR="9525" marT="9525" marB="0" anchor="ctr"/>
                </a:tc>
                <a:tc>
                  <a:txBody>
                    <a:bodyPr/>
                    <a:lstStyle/>
                    <a:p>
                      <a:pPr algn="ctr">
                        <a:lnSpc>
                          <a:spcPct val="107000"/>
                        </a:lnSpc>
                      </a:pPr>
                      <a:endParaRPr lang="tr-TR" sz="1200" b="1" dirty="0">
                        <a:effectLst/>
                        <a:latin typeface="+mn-lt"/>
                        <a:cs typeface="Times New Roman" panose="02020603050405020304" pitchFamily="18" charset="0"/>
                      </a:endParaRPr>
                    </a:p>
                  </a:txBody>
                  <a:tcPr marL="9525" marR="9525" marT="9525" marB="0" anchor="ctr"/>
                </a:tc>
                <a:extLst>
                  <a:ext uri="{0D108BD9-81ED-4DB2-BD59-A6C34878D82A}">
                    <a16:rowId xmlns:a16="http://schemas.microsoft.com/office/drawing/2014/main" val="3085745120"/>
                  </a:ext>
                </a:extLst>
              </a:tr>
              <a:tr h="275795">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200" b="1" kern="1200" dirty="0">
                          <a:solidFill>
                            <a:srgbClr val="962E2E"/>
                          </a:solidFill>
                          <a:effectLst/>
                          <a:latin typeface="+mn-lt"/>
                          <a:ea typeface="+mn-ea"/>
                          <a:cs typeface="+mn-cs"/>
                        </a:rPr>
                        <a:t>Bilimsel, Sosyal, Kültürel ve Sportif Etkinlikler Komisyonu</a:t>
                      </a:r>
                    </a:p>
                  </a:txBody>
                  <a:tcPr marL="46990" marR="46990" marT="6350" marB="0" anchor="ctr"/>
                </a:tc>
                <a:tc>
                  <a:txBody>
                    <a:bodyPr/>
                    <a:lstStyle/>
                    <a:p>
                      <a:pPr algn="ctr">
                        <a:lnSpc>
                          <a:spcPct val="107000"/>
                        </a:lnSpc>
                      </a:pPr>
                      <a:r>
                        <a:rPr lang="tr-TR" sz="1200" b="1" dirty="0">
                          <a:effectLst/>
                          <a:latin typeface="+mn-lt"/>
                          <a:cs typeface="Times New Roman" panose="02020603050405020304" pitchFamily="18" charset="0"/>
                        </a:rPr>
                        <a:t>5</a:t>
                      </a:r>
                    </a:p>
                  </a:txBody>
                  <a:tcPr marL="9525" marR="9525" marT="9525" marB="0" anchor="ctr"/>
                </a:tc>
                <a:tc>
                  <a:txBody>
                    <a:bodyPr/>
                    <a:lstStyle/>
                    <a:p>
                      <a:pPr algn="ctr">
                        <a:lnSpc>
                          <a:spcPct val="107000"/>
                        </a:lnSpc>
                      </a:pPr>
                      <a:r>
                        <a:rPr lang="tr-TR" sz="1200" b="1" dirty="0">
                          <a:effectLst/>
                          <a:latin typeface="+mn-lt"/>
                          <a:cs typeface="Times New Roman" panose="02020603050405020304" pitchFamily="18" charset="0"/>
                        </a:rPr>
                        <a:t>1</a:t>
                      </a:r>
                    </a:p>
                  </a:txBody>
                  <a:tcPr marL="9525" marR="9525" marT="9525" marB="0" anchor="ctr"/>
                </a:tc>
                <a:tc>
                  <a:txBody>
                    <a:bodyPr/>
                    <a:lstStyle/>
                    <a:p>
                      <a:pPr algn="ctr">
                        <a:lnSpc>
                          <a:spcPct val="107000"/>
                        </a:lnSpc>
                      </a:pPr>
                      <a:endParaRPr lang="tr-TR" sz="1200" b="1" dirty="0">
                        <a:effectLst/>
                        <a:latin typeface="+mn-lt"/>
                        <a:cs typeface="Times New Roman" panose="02020603050405020304" pitchFamily="18" charset="0"/>
                      </a:endParaRPr>
                    </a:p>
                  </a:txBody>
                  <a:tcPr marL="9525" marR="9525" marT="9525" marB="0" anchor="ctr"/>
                </a:tc>
                <a:extLst>
                  <a:ext uri="{0D108BD9-81ED-4DB2-BD59-A6C34878D82A}">
                    <a16:rowId xmlns:a16="http://schemas.microsoft.com/office/drawing/2014/main" val="2902772066"/>
                  </a:ext>
                </a:extLst>
              </a:tr>
              <a:tr h="299598">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200" b="1" kern="1200" dirty="0">
                          <a:solidFill>
                            <a:srgbClr val="962E2E"/>
                          </a:solidFill>
                          <a:effectLst/>
                          <a:latin typeface="+mn-lt"/>
                          <a:ea typeface="+mn-ea"/>
                          <a:cs typeface="+mn-cs"/>
                        </a:rPr>
                        <a:t>Birim Uyum Komisyonu</a:t>
                      </a:r>
                    </a:p>
                  </a:txBody>
                  <a:tcPr marL="46990" marR="46990" marT="6350" marB="0" anchor="ctr"/>
                </a:tc>
                <a:tc>
                  <a:txBody>
                    <a:bodyPr/>
                    <a:lstStyle/>
                    <a:p>
                      <a:pPr algn="ctr">
                        <a:lnSpc>
                          <a:spcPct val="107000"/>
                        </a:lnSpc>
                        <a:spcAft>
                          <a:spcPts val="0"/>
                        </a:spcAft>
                      </a:pPr>
                      <a:r>
                        <a:rPr lang="tr-TR" sz="1200" b="1" dirty="0">
                          <a:effectLst/>
                          <a:latin typeface="+mn-lt"/>
                        </a:rPr>
                        <a:t> 6</a:t>
                      </a:r>
                      <a:endParaRPr lang="tr-TR" sz="1200" b="1"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200" b="1" dirty="0">
                          <a:effectLst/>
                          <a:latin typeface="+mn-lt"/>
                          <a:ea typeface="Calibri" panose="020F0502020204030204" pitchFamily="34" charset="0"/>
                          <a:cs typeface="Times New Roman" panose="02020603050405020304" pitchFamily="18" charset="0"/>
                        </a:rPr>
                        <a:t>1</a:t>
                      </a:r>
                    </a:p>
                  </a:txBody>
                  <a:tcPr marL="9525" marR="9525" marT="9525" marB="0" anchor="ctr"/>
                </a:tc>
                <a:tc>
                  <a:txBody>
                    <a:bodyPr/>
                    <a:lstStyle/>
                    <a:p>
                      <a:pPr algn="ctr">
                        <a:lnSpc>
                          <a:spcPct val="107000"/>
                        </a:lnSpc>
                        <a:spcAft>
                          <a:spcPts val="0"/>
                        </a:spcAft>
                      </a:pPr>
                      <a:endParaRPr lang="tr-TR" sz="1200" b="1"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439196153"/>
                  </a:ext>
                </a:extLst>
              </a:tr>
              <a:tr h="299598">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200" b="1" kern="1200" dirty="0">
                          <a:solidFill>
                            <a:srgbClr val="962E2E"/>
                          </a:solidFill>
                          <a:effectLst/>
                          <a:latin typeface="+mn-lt"/>
                          <a:ea typeface="+mn-ea"/>
                          <a:cs typeface="+mn-cs"/>
                        </a:rPr>
                        <a:t>Yatay Geçiş Komisyonu</a:t>
                      </a:r>
                    </a:p>
                  </a:txBody>
                  <a:tcPr marL="46990" marR="46990" marT="6350" marB="0" anchor="ctr"/>
                </a:tc>
                <a:tc>
                  <a:txBody>
                    <a:bodyPr/>
                    <a:lstStyle/>
                    <a:p>
                      <a:pPr algn="ctr">
                        <a:lnSpc>
                          <a:spcPct val="107000"/>
                        </a:lnSpc>
                        <a:spcAft>
                          <a:spcPts val="0"/>
                        </a:spcAft>
                      </a:pPr>
                      <a:r>
                        <a:rPr lang="tr-TR" sz="1200" b="1" dirty="0">
                          <a:effectLst/>
                          <a:latin typeface="+mn-lt"/>
                        </a:rPr>
                        <a:t>3</a:t>
                      </a:r>
                      <a:endParaRPr lang="tr-TR" sz="1200" b="1"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200" b="1" dirty="0">
                          <a:effectLst/>
                          <a:latin typeface="+mn-lt"/>
                          <a:ea typeface="Calibri" panose="020F0502020204030204" pitchFamily="34" charset="0"/>
                          <a:cs typeface="Times New Roman" panose="02020603050405020304" pitchFamily="18" charset="0"/>
                        </a:rPr>
                        <a:t>1</a:t>
                      </a:r>
                    </a:p>
                  </a:txBody>
                  <a:tcPr marL="9525" marR="9525" marT="9525" marB="0" anchor="ctr"/>
                </a:tc>
                <a:tc>
                  <a:txBody>
                    <a:bodyPr/>
                    <a:lstStyle/>
                    <a:p>
                      <a:pPr algn="ctr">
                        <a:lnSpc>
                          <a:spcPct val="107000"/>
                        </a:lnSpc>
                        <a:spcAft>
                          <a:spcPts val="0"/>
                        </a:spcAft>
                      </a:pPr>
                      <a:endParaRPr lang="tr-TR" sz="1200" b="1"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211451712"/>
                  </a:ext>
                </a:extLst>
              </a:tr>
              <a:tr h="299598">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200" b="1" kern="1200" dirty="0">
                          <a:solidFill>
                            <a:srgbClr val="962E2E"/>
                          </a:solidFill>
                          <a:effectLst/>
                          <a:latin typeface="+mn-lt"/>
                          <a:ea typeface="+mn-ea"/>
                          <a:cs typeface="+mn-cs"/>
                        </a:rPr>
                        <a:t>Birim Bologna Süreci Komisyonu</a:t>
                      </a:r>
                    </a:p>
                  </a:txBody>
                  <a:tcPr marL="46990" marR="46990" marT="6350" marB="0" anchor="ctr"/>
                </a:tc>
                <a:tc>
                  <a:txBody>
                    <a:bodyPr/>
                    <a:lstStyle/>
                    <a:p>
                      <a:pPr algn="ctr">
                        <a:lnSpc>
                          <a:spcPct val="107000"/>
                        </a:lnSpc>
                        <a:spcAft>
                          <a:spcPts val="0"/>
                        </a:spcAft>
                      </a:pPr>
                      <a:r>
                        <a:rPr lang="tr-TR" sz="1200" b="1" dirty="0">
                          <a:effectLst/>
                          <a:latin typeface="+mn-lt"/>
                        </a:rPr>
                        <a:t> 3</a:t>
                      </a:r>
                      <a:endParaRPr lang="tr-TR" sz="1200" b="1"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200" b="1" dirty="0">
                          <a:effectLst/>
                          <a:latin typeface="+mn-lt"/>
                          <a:ea typeface="Calibri" panose="020F0502020204030204" pitchFamily="34" charset="0"/>
                          <a:cs typeface="Times New Roman" panose="02020603050405020304" pitchFamily="18" charset="0"/>
                        </a:rPr>
                        <a:t>1</a:t>
                      </a:r>
                    </a:p>
                  </a:txBody>
                  <a:tcPr marL="9525" marR="9525" marT="9525" marB="0" anchor="ctr"/>
                </a:tc>
                <a:tc>
                  <a:txBody>
                    <a:bodyPr/>
                    <a:lstStyle/>
                    <a:p>
                      <a:pPr algn="ctr">
                        <a:lnSpc>
                          <a:spcPct val="107000"/>
                        </a:lnSpc>
                        <a:spcAft>
                          <a:spcPts val="0"/>
                        </a:spcAft>
                      </a:pPr>
                      <a:endParaRPr lang="tr-TR" sz="1200" b="1"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371591073"/>
                  </a:ext>
                </a:extLst>
              </a:tr>
              <a:tr h="299598">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200" b="1" kern="1200" dirty="0">
                          <a:solidFill>
                            <a:srgbClr val="962E2E"/>
                          </a:solidFill>
                          <a:effectLst/>
                          <a:latin typeface="+mn-lt"/>
                          <a:ea typeface="+mn-ea"/>
                          <a:cs typeface="+mn-cs"/>
                        </a:rPr>
                        <a:t>Faaliyet Raporu ve Stratejik Plan Hazırlama Komisyonu</a:t>
                      </a:r>
                    </a:p>
                  </a:txBody>
                  <a:tcPr marL="46990" marR="46990" marT="6350" marB="0" anchor="ctr"/>
                </a:tc>
                <a:tc>
                  <a:txBody>
                    <a:bodyPr/>
                    <a:lstStyle/>
                    <a:p>
                      <a:pPr algn="ctr">
                        <a:lnSpc>
                          <a:spcPct val="107000"/>
                        </a:lnSpc>
                        <a:spcAft>
                          <a:spcPts val="0"/>
                        </a:spcAft>
                      </a:pPr>
                      <a:r>
                        <a:rPr lang="tr-TR" sz="1200" b="1" dirty="0">
                          <a:effectLst/>
                          <a:latin typeface="+mn-lt"/>
                        </a:rPr>
                        <a:t>3</a:t>
                      </a:r>
                      <a:endParaRPr lang="tr-TR" sz="1200" b="1"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200" b="1" dirty="0">
                          <a:effectLst/>
                          <a:latin typeface="+mn-lt"/>
                          <a:ea typeface="Calibri" panose="020F0502020204030204" pitchFamily="34" charset="0"/>
                          <a:cs typeface="Times New Roman" panose="02020603050405020304" pitchFamily="18" charset="0"/>
                        </a:rPr>
                        <a:t>1</a:t>
                      </a:r>
                    </a:p>
                  </a:txBody>
                  <a:tcPr marL="9525" marR="9525" marT="9525" marB="0" anchor="ctr"/>
                </a:tc>
                <a:tc>
                  <a:txBody>
                    <a:bodyPr/>
                    <a:lstStyle/>
                    <a:p>
                      <a:pPr algn="ctr">
                        <a:lnSpc>
                          <a:spcPct val="107000"/>
                        </a:lnSpc>
                        <a:spcAft>
                          <a:spcPts val="0"/>
                        </a:spcAft>
                      </a:pPr>
                      <a:endParaRPr lang="tr-TR" sz="1200" b="1"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904963089"/>
                  </a:ext>
                </a:extLst>
              </a:tr>
              <a:tr h="299598">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200" b="1" kern="1200" dirty="0">
                          <a:solidFill>
                            <a:srgbClr val="962E2E"/>
                          </a:solidFill>
                          <a:effectLst/>
                          <a:latin typeface="+mn-lt"/>
                          <a:ea typeface="+mn-ea"/>
                          <a:cs typeface="+mn-cs"/>
                        </a:rPr>
                        <a:t>Ölçme Değerlendirme ve Sınav Komisyonu</a:t>
                      </a:r>
                    </a:p>
                  </a:txBody>
                  <a:tcPr marL="46990" marR="46990" marT="6350" marB="0" anchor="ctr"/>
                </a:tc>
                <a:tc>
                  <a:txBody>
                    <a:bodyPr/>
                    <a:lstStyle/>
                    <a:p>
                      <a:pPr algn="ctr">
                        <a:lnSpc>
                          <a:spcPct val="107000"/>
                        </a:lnSpc>
                        <a:spcAft>
                          <a:spcPts val="0"/>
                        </a:spcAft>
                      </a:pPr>
                      <a:r>
                        <a:rPr lang="tr-TR" sz="1200" b="1" dirty="0">
                          <a:effectLst/>
                          <a:latin typeface="+mn-lt"/>
                        </a:rPr>
                        <a:t>6</a:t>
                      </a:r>
                    </a:p>
                  </a:txBody>
                  <a:tcPr marL="9525" marR="9525" marT="9525" marB="0" anchor="ctr"/>
                </a:tc>
                <a:tc>
                  <a:txBody>
                    <a:bodyPr/>
                    <a:lstStyle/>
                    <a:p>
                      <a:pPr algn="ctr">
                        <a:lnSpc>
                          <a:spcPct val="107000"/>
                        </a:lnSpc>
                        <a:spcAft>
                          <a:spcPts val="0"/>
                        </a:spcAft>
                      </a:pPr>
                      <a:r>
                        <a:rPr lang="tr-TR" sz="1200" b="1" dirty="0">
                          <a:effectLst/>
                          <a:latin typeface="+mn-lt"/>
                          <a:ea typeface="Calibri" panose="020F0502020204030204" pitchFamily="34" charset="0"/>
                          <a:cs typeface="Times New Roman" panose="02020603050405020304" pitchFamily="18" charset="0"/>
                        </a:rPr>
                        <a:t>1</a:t>
                      </a:r>
                    </a:p>
                  </a:txBody>
                  <a:tcPr marL="9525" marR="9525" marT="9525" marB="0" anchor="ctr"/>
                </a:tc>
                <a:tc>
                  <a:txBody>
                    <a:bodyPr/>
                    <a:lstStyle/>
                    <a:p>
                      <a:pPr algn="ctr">
                        <a:lnSpc>
                          <a:spcPct val="107000"/>
                        </a:lnSpc>
                        <a:spcAft>
                          <a:spcPts val="0"/>
                        </a:spcAft>
                      </a:pPr>
                      <a:endParaRPr lang="tr-TR" sz="1200" b="1"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4198439887"/>
                  </a:ext>
                </a:extLst>
              </a:tr>
            </a:tbl>
          </a:graphicData>
        </a:graphic>
      </p:graphicFrame>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31877" y="6356350"/>
            <a:ext cx="360123" cy="365125"/>
          </a:xfrm>
          <a:prstGeom prst="rect">
            <a:avLst/>
          </a:prstGeom>
        </p:spPr>
      </p:pic>
    </p:spTree>
    <p:extLst>
      <p:ext uri="{BB962C8B-B14F-4D97-AF65-F5344CB8AC3E}">
        <p14:creationId xmlns:p14="http://schemas.microsoft.com/office/powerpoint/2010/main" val="2662941776"/>
      </p:ext>
    </p:extLst>
  </p:cSld>
  <p:clrMapOvr>
    <a:masterClrMapping/>
  </p:clrMapOvr>
  <mc:AlternateContent xmlns:mc="http://schemas.openxmlformats.org/markup-compatibility/2006" xmlns:p14="http://schemas.microsoft.com/office/powerpoint/2010/main">
    <mc:Choice Requires="p14">
      <p:transition p14:dur="250">
        <p14:pan dir="u"/>
      </p:transition>
    </mc:Choice>
    <mc:Fallback xmlns="">
      <p:transition>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97565" y="820670"/>
            <a:ext cx="10266122" cy="643356"/>
          </a:xfrm>
        </p:spPr>
        <p:txBody>
          <a:bodyPr>
            <a:normAutofit fontScale="90000"/>
          </a:bodyPr>
          <a:lstStyle/>
          <a:p>
            <a:pPr algn="ctr"/>
            <a:r>
              <a:rPr lang="tr-TR" sz="2800" b="1" dirty="0">
                <a:solidFill>
                  <a:srgbClr val="FF0000"/>
                </a:solidFill>
              </a:rPr>
              <a:t>Birim İç Değerlendirme Raporu (BİDR) Kalite Güvence Sistem Ölçütleri Olgunluk Düzeyleri: </a:t>
            </a:r>
            <a:r>
              <a:rPr lang="tr-TR" sz="2800" b="1" dirty="0">
                <a:solidFill>
                  <a:srgbClr val="0000CC"/>
                </a:solidFill>
              </a:rPr>
              <a:t>EĞİTİM VE ÖĞRETİM</a:t>
            </a:r>
            <a:endParaRPr lang="tr-TR" sz="2800" dirty="0"/>
          </a:p>
        </p:txBody>
      </p:sp>
      <p:sp>
        <p:nvSpPr>
          <p:cNvPr id="3" name="Veri Yer Tutucusu 2"/>
          <p:cNvSpPr>
            <a:spLocks noGrp="1"/>
          </p:cNvSpPr>
          <p:nvPr>
            <p:ph type="dt" sz="half" idx="10"/>
          </p:nvPr>
        </p:nvSpPr>
        <p:spPr/>
        <p:txBody>
          <a:bodyPr/>
          <a:lstStyle/>
          <a:p>
            <a:fld id="{8E468889-DDDD-45DC-9553-67B10B6C00B2}" type="datetime1">
              <a:rPr lang="tr-TR" smtClean="0"/>
              <a:pPr/>
              <a:t>13.01.2026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70</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1436298560"/>
              </p:ext>
            </p:extLst>
          </p:nvPr>
        </p:nvGraphicFramePr>
        <p:xfrm>
          <a:off x="397563" y="1967947"/>
          <a:ext cx="11390246" cy="3694940"/>
        </p:xfrm>
        <a:graphic>
          <a:graphicData uri="http://schemas.openxmlformats.org/drawingml/2006/table">
            <a:tbl>
              <a:tblPr firstRow="1" firstCol="1" bandRow="1">
                <a:tableStyleId>{5940675A-B579-460E-94D1-54222C63F5DA}</a:tableStyleId>
              </a:tblPr>
              <a:tblGrid>
                <a:gridCol w="3062529">
                  <a:extLst>
                    <a:ext uri="{9D8B030D-6E8A-4147-A177-3AD203B41FA5}">
                      <a16:colId xmlns:a16="http://schemas.microsoft.com/office/drawing/2014/main" val="1700850444"/>
                    </a:ext>
                  </a:extLst>
                </a:gridCol>
                <a:gridCol w="6348397">
                  <a:extLst>
                    <a:ext uri="{9D8B030D-6E8A-4147-A177-3AD203B41FA5}">
                      <a16:colId xmlns:a16="http://schemas.microsoft.com/office/drawing/2014/main" val="2280777400"/>
                    </a:ext>
                  </a:extLst>
                </a:gridCol>
                <a:gridCol w="989660">
                  <a:extLst>
                    <a:ext uri="{9D8B030D-6E8A-4147-A177-3AD203B41FA5}">
                      <a16:colId xmlns:a16="http://schemas.microsoft.com/office/drawing/2014/main" val="849643670"/>
                    </a:ext>
                  </a:extLst>
                </a:gridCol>
                <a:gridCol w="989660">
                  <a:extLst>
                    <a:ext uri="{9D8B030D-6E8A-4147-A177-3AD203B41FA5}">
                      <a16:colId xmlns:a16="http://schemas.microsoft.com/office/drawing/2014/main" val="3338100498"/>
                    </a:ext>
                  </a:extLst>
                </a:gridCol>
              </a:tblGrid>
              <a:tr h="430623">
                <a:tc rowSpan="2">
                  <a:txBody>
                    <a:bodyPr/>
                    <a:lstStyle/>
                    <a:p>
                      <a:pPr algn="ctr">
                        <a:lnSpc>
                          <a:spcPct val="107000"/>
                        </a:lnSpc>
                        <a:spcAft>
                          <a:spcPts val="0"/>
                        </a:spcAft>
                      </a:pPr>
                      <a:r>
                        <a:rPr lang="tr-TR" sz="2000" b="1" dirty="0">
                          <a:solidFill>
                            <a:srgbClr val="FF0000"/>
                          </a:solidFill>
                          <a:effectLst/>
                          <a:latin typeface="+mn-lt"/>
                        </a:rPr>
                        <a:t>ANA ÖLÇÜT</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rowSpan="2">
                  <a:txBody>
                    <a:bodyPr/>
                    <a:lstStyle/>
                    <a:p>
                      <a:pPr algn="ctr">
                        <a:lnSpc>
                          <a:spcPct val="107000"/>
                        </a:lnSpc>
                        <a:spcAft>
                          <a:spcPts val="0"/>
                        </a:spcAft>
                      </a:pPr>
                      <a:r>
                        <a:rPr lang="tr-TR" sz="2000" b="1" dirty="0">
                          <a:solidFill>
                            <a:srgbClr val="FF0000"/>
                          </a:solidFill>
                          <a:effectLst/>
                          <a:latin typeface="+mn-lt"/>
                        </a:rPr>
                        <a:t>ALT ÖLÇÜT</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gridSpan="2">
                  <a:txBody>
                    <a:bodyPr/>
                    <a:lstStyle/>
                    <a:p>
                      <a:pPr algn="ctr">
                        <a:lnSpc>
                          <a:spcPct val="107000"/>
                        </a:lnSpc>
                        <a:spcAft>
                          <a:spcPts val="0"/>
                        </a:spcAft>
                      </a:pPr>
                      <a:r>
                        <a:rPr lang="tr-TR" sz="1600" b="1" dirty="0">
                          <a:solidFill>
                            <a:srgbClr val="FF0000"/>
                          </a:solidFill>
                          <a:effectLst/>
                          <a:latin typeface="+mn-lt"/>
                        </a:rPr>
                        <a:t>OLGUNLUK DÜZEYİ</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tr-TR"/>
                    </a:p>
                  </a:txBody>
                  <a:tcPr/>
                </a:tc>
                <a:extLst>
                  <a:ext uri="{0D108BD9-81ED-4DB2-BD59-A6C34878D82A}">
                    <a16:rowId xmlns:a16="http://schemas.microsoft.com/office/drawing/2014/main" val="4190975507"/>
                  </a:ext>
                </a:extLst>
              </a:tr>
              <a:tr h="195543">
                <a:tc vMerge="1">
                  <a:txBody>
                    <a:bodyPr/>
                    <a:lstStyle/>
                    <a:p>
                      <a:endParaRPr lang="tr-TR"/>
                    </a:p>
                  </a:txBody>
                  <a:tcPr/>
                </a:tc>
                <a:tc vMerge="1">
                  <a:txBody>
                    <a:bodyPr/>
                    <a:lstStyle/>
                    <a:p>
                      <a:endParaRPr lang="tr-TR"/>
                    </a:p>
                  </a:txBody>
                  <a:tcPr/>
                </a:tc>
                <a:tc>
                  <a:txBody>
                    <a:bodyPr/>
                    <a:lstStyle/>
                    <a:p>
                      <a:pPr marL="0" algn="ctr" defTabSz="914400" rtl="0" eaLnBrk="1" latinLnBrk="0" hangingPunct="1">
                        <a:lnSpc>
                          <a:spcPct val="107000"/>
                        </a:lnSpc>
                        <a:spcAft>
                          <a:spcPts val="0"/>
                        </a:spcAft>
                      </a:pPr>
                      <a:r>
                        <a:rPr lang="tr-TR" sz="1600" b="1" kern="1200" dirty="0">
                          <a:solidFill>
                            <a:srgbClr val="FF0000"/>
                          </a:solidFill>
                          <a:effectLst/>
                          <a:latin typeface="+mn-lt"/>
                          <a:ea typeface="Calibri" panose="020F0502020204030204" pitchFamily="34" charset="0"/>
                          <a:cs typeface="Times New Roman" panose="02020603050405020304" pitchFamily="18" charset="0"/>
                        </a:rPr>
                        <a:t>2024</a:t>
                      </a:r>
                    </a:p>
                  </a:txBody>
                  <a:tcPr marL="44450" marR="44450" marT="0" marB="0" anchor="ctr"/>
                </a:tc>
                <a:tc>
                  <a:txBody>
                    <a:bodyPr/>
                    <a:lstStyle/>
                    <a:p>
                      <a:pPr algn="ctr">
                        <a:lnSpc>
                          <a:spcPct val="107000"/>
                        </a:lnSpc>
                        <a:spcAft>
                          <a:spcPts val="0"/>
                        </a:spcAft>
                      </a:pPr>
                      <a:r>
                        <a:rPr lang="tr-TR" sz="1600" b="1" dirty="0">
                          <a:solidFill>
                            <a:srgbClr val="FF0000"/>
                          </a:solidFill>
                          <a:effectLst/>
                          <a:latin typeface="+mn-lt"/>
                          <a:ea typeface="Calibri" panose="020F0502020204030204" pitchFamily="34" charset="0"/>
                          <a:cs typeface="Times New Roman" panose="02020603050405020304" pitchFamily="18" charset="0"/>
                        </a:rPr>
                        <a:t>2025</a:t>
                      </a:r>
                    </a:p>
                  </a:txBody>
                  <a:tcPr marL="44450" marR="44450" marT="0" marB="0" anchor="ctr"/>
                </a:tc>
                <a:extLst>
                  <a:ext uri="{0D108BD9-81ED-4DB2-BD59-A6C34878D82A}">
                    <a16:rowId xmlns:a16="http://schemas.microsoft.com/office/drawing/2014/main" val="2277730375"/>
                  </a:ext>
                </a:extLst>
              </a:tr>
              <a:tr h="376877">
                <a:tc rowSpan="5">
                  <a:txBody>
                    <a:bodyPr/>
                    <a:lstStyle/>
                    <a:p>
                      <a:pPr algn="l">
                        <a:lnSpc>
                          <a:spcPct val="107000"/>
                        </a:lnSpc>
                        <a:spcAft>
                          <a:spcPts val="0"/>
                        </a:spcAft>
                      </a:pPr>
                      <a:r>
                        <a:rPr lang="tr-TR" sz="2000" b="1" dirty="0">
                          <a:solidFill>
                            <a:srgbClr val="0000CC"/>
                          </a:solidFill>
                          <a:effectLst/>
                          <a:latin typeface="+mn-lt"/>
                        </a:rPr>
                        <a:t>B.3. Öğrenme Kaynakları ve Akademik Destek Hizmetleri</a:t>
                      </a:r>
                      <a:endParaRPr lang="tr-TR" sz="2000" b="1" dirty="0">
                        <a:solidFill>
                          <a:srgbClr val="0000CC"/>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2000" dirty="0">
                          <a:effectLst/>
                          <a:latin typeface="+mn-lt"/>
                        </a:rPr>
                        <a:t>B.3.1. Öğrenme ortam ve kaynakları</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3</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3</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55679890"/>
                  </a:ext>
                </a:extLst>
              </a:tr>
              <a:tr h="376877">
                <a:tc vMerge="1">
                  <a:txBody>
                    <a:bodyPr/>
                    <a:lstStyle/>
                    <a:p>
                      <a:endParaRPr lang="tr-TR"/>
                    </a:p>
                  </a:txBody>
                  <a:tcPr/>
                </a:tc>
                <a:tc>
                  <a:txBody>
                    <a:bodyPr/>
                    <a:lstStyle/>
                    <a:p>
                      <a:pPr algn="just">
                        <a:lnSpc>
                          <a:spcPct val="107000"/>
                        </a:lnSpc>
                        <a:spcAft>
                          <a:spcPts val="0"/>
                        </a:spcAft>
                      </a:pPr>
                      <a:r>
                        <a:rPr lang="tr-TR" sz="2000" dirty="0">
                          <a:effectLst/>
                          <a:latin typeface="+mn-lt"/>
                        </a:rPr>
                        <a:t>B.3.2. Akademik destek hizmetleri</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3</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3</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329329634"/>
                  </a:ext>
                </a:extLst>
              </a:tr>
              <a:tr h="376877">
                <a:tc vMerge="1">
                  <a:txBody>
                    <a:bodyPr/>
                    <a:lstStyle/>
                    <a:p>
                      <a:endParaRPr lang="tr-TR"/>
                    </a:p>
                  </a:txBody>
                  <a:tcPr/>
                </a:tc>
                <a:tc>
                  <a:txBody>
                    <a:bodyPr/>
                    <a:lstStyle/>
                    <a:p>
                      <a:pPr algn="just">
                        <a:lnSpc>
                          <a:spcPct val="107000"/>
                        </a:lnSpc>
                        <a:spcAft>
                          <a:spcPts val="0"/>
                        </a:spcAft>
                      </a:pPr>
                      <a:r>
                        <a:rPr lang="tr-TR" sz="2000" dirty="0">
                          <a:effectLst/>
                          <a:latin typeface="+mn-lt"/>
                        </a:rPr>
                        <a:t>B.3.3. Tesis ve altyapılar</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2</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2</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06655732"/>
                  </a:ext>
                </a:extLst>
              </a:tr>
              <a:tr h="376877">
                <a:tc vMerge="1">
                  <a:txBody>
                    <a:bodyPr/>
                    <a:lstStyle/>
                    <a:p>
                      <a:endParaRPr lang="tr-TR"/>
                    </a:p>
                  </a:txBody>
                  <a:tcPr/>
                </a:tc>
                <a:tc>
                  <a:txBody>
                    <a:bodyPr/>
                    <a:lstStyle/>
                    <a:p>
                      <a:pPr algn="just">
                        <a:lnSpc>
                          <a:spcPct val="107000"/>
                        </a:lnSpc>
                        <a:spcAft>
                          <a:spcPts val="0"/>
                        </a:spcAft>
                      </a:pPr>
                      <a:r>
                        <a:rPr lang="tr-TR" sz="2000" dirty="0">
                          <a:effectLst/>
                          <a:latin typeface="+mn-lt"/>
                        </a:rPr>
                        <a:t>B.3.4. Dezavantajlı gruplar</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2</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2</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646460732"/>
                  </a:ext>
                </a:extLst>
              </a:tr>
              <a:tr h="376877">
                <a:tc vMerge="1">
                  <a:txBody>
                    <a:bodyPr/>
                    <a:lstStyle/>
                    <a:p>
                      <a:endParaRPr lang="tr-TR"/>
                    </a:p>
                  </a:txBody>
                  <a:tcPr/>
                </a:tc>
                <a:tc>
                  <a:txBody>
                    <a:bodyPr/>
                    <a:lstStyle/>
                    <a:p>
                      <a:pPr algn="just">
                        <a:lnSpc>
                          <a:spcPct val="107000"/>
                        </a:lnSpc>
                        <a:spcAft>
                          <a:spcPts val="0"/>
                        </a:spcAft>
                      </a:pPr>
                      <a:r>
                        <a:rPr lang="tr-TR" sz="2000" dirty="0">
                          <a:effectLst/>
                          <a:latin typeface="+mn-lt"/>
                        </a:rPr>
                        <a:t>B.3.5. Sosyal, kültürel, sportif faaliyetler</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4</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4</a:t>
                      </a:r>
                    </a:p>
                  </a:txBody>
                  <a:tcPr marL="44450" marR="44450" marT="0" marB="0" anchor="ctr"/>
                </a:tc>
                <a:extLst>
                  <a:ext uri="{0D108BD9-81ED-4DB2-BD59-A6C34878D82A}">
                    <a16:rowId xmlns:a16="http://schemas.microsoft.com/office/drawing/2014/main" val="2737565821"/>
                  </a:ext>
                </a:extLst>
              </a:tr>
              <a:tr h="376877">
                <a:tc rowSpan="3">
                  <a:txBody>
                    <a:bodyPr/>
                    <a:lstStyle/>
                    <a:p>
                      <a:pPr algn="l">
                        <a:lnSpc>
                          <a:spcPct val="107000"/>
                        </a:lnSpc>
                        <a:spcAft>
                          <a:spcPts val="0"/>
                        </a:spcAft>
                      </a:pPr>
                      <a:r>
                        <a:rPr lang="tr-TR" sz="2000" b="1" dirty="0">
                          <a:solidFill>
                            <a:srgbClr val="0000CC"/>
                          </a:solidFill>
                          <a:effectLst/>
                          <a:latin typeface="+mn-lt"/>
                        </a:rPr>
                        <a:t>B.4. Öğretim Kadrosu</a:t>
                      </a:r>
                      <a:endParaRPr lang="tr-TR" sz="2000" b="1" dirty="0">
                        <a:solidFill>
                          <a:srgbClr val="0000CC"/>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2000" dirty="0">
                          <a:effectLst/>
                          <a:latin typeface="+mn-lt"/>
                        </a:rPr>
                        <a:t>B.4.1. Atama, yükseltme ve görevlendirme kriterleri</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3</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3</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337298514"/>
                  </a:ext>
                </a:extLst>
              </a:tr>
              <a:tr h="376877">
                <a:tc vMerge="1">
                  <a:txBody>
                    <a:bodyPr/>
                    <a:lstStyle/>
                    <a:p>
                      <a:endParaRPr lang="tr-TR"/>
                    </a:p>
                  </a:txBody>
                  <a:tcPr/>
                </a:tc>
                <a:tc>
                  <a:txBody>
                    <a:bodyPr/>
                    <a:lstStyle/>
                    <a:p>
                      <a:pPr algn="just">
                        <a:lnSpc>
                          <a:spcPct val="107000"/>
                        </a:lnSpc>
                        <a:spcAft>
                          <a:spcPts val="0"/>
                        </a:spcAft>
                      </a:pPr>
                      <a:r>
                        <a:rPr lang="tr-TR" sz="2000" dirty="0">
                          <a:effectLst/>
                          <a:latin typeface="+mn-lt"/>
                        </a:rPr>
                        <a:t>B.4.2. Öğretim yetkinlikleri ve gelişimi</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2</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2</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839092146"/>
                  </a:ext>
                </a:extLst>
              </a:tr>
              <a:tr h="376877">
                <a:tc vMerge="1">
                  <a:txBody>
                    <a:bodyPr/>
                    <a:lstStyle/>
                    <a:p>
                      <a:endParaRPr lang="tr-TR"/>
                    </a:p>
                  </a:txBody>
                  <a:tcPr/>
                </a:tc>
                <a:tc>
                  <a:txBody>
                    <a:bodyPr/>
                    <a:lstStyle/>
                    <a:p>
                      <a:pPr algn="just">
                        <a:lnSpc>
                          <a:spcPct val="107000"/>
                        </a:lnSpc>
                        <a:spcAft>
                          <a:spcPts val="0"/>
                        </a:spcAft>
                      </a:pPr>
                      <a:r>
                        <a:rPr lang="tr-TR" sz="2000" dirty="0">
                          <a:effectLst/>
                          <a:latin typeface="+mn-lt"/>
                        </a:rPr>
                        <a:t>B.4.3. Eğitim faaliyetlerine yönelik teşvik ve ödüllendirme</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3</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3</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196414806"/>
                  </a:ext>
                </a:extLst>
              </a:tr>
            </a:tbl>
          </a:graphicData>
        </a:graphic>
      </p:graphicFrame>
    </p:spTree>
    <p:extLst>
      <p:ext uri="{BB962C8B-B14F-4D97-AF65-F5344CB8AC3E}">
        <p14:creationId xmlns:p14="http://schemas.microsoft.com/office/powerpoint/2010/main" val="1786732166"/>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208722" y="727167"/>
            <a:ext cx="10688165" cy="731521"/>
          </a:xfrm>
        </p:spPr>
        <p:txBody>
          <a:bodyPr>
            <a:normAutofit fontScale="90000"/>
          </a:bodyPr>
          <a:lstStyle/>
          <a:p>
            <a:pPr algn="ctr"/>
            <a:r>
              <a:rPr lang="tr-TR" sz="2800" b="1" dirty="0">
                <a:solidFill>
                  <a:srgbClr val="FF0000"/>
                </a:solidFill>
              </a:rPr>
              <a:t>Birim İç Değerlendirme Raporu (BİDR) Kalite Güvence Sistem Ölçütleri Olgunluk Düzeyleri: </a:t>
            </a:r>
            <a:r>
              <a:rPr lang="tr-TR" sz="2800" b="1" dirty="0">
                <a:solidFill>
                  <a:srgbClr val="0000CC"/>
                </a:solidFill>
              </a:rPr>
              <a:t>ARAŞTIRMA VE GELİŞTİRME</a:t>
            </a:r>
            <a:endParaRPr lang="tr-TR" sz="2800" dirty="0"/>
          </a:p>
        </p:txBody>
      </p:sp>
      <p:sp>
        <p:nvSpPr>
          <p:cNvPr id="3" name="Veri Yer Tutucusu 2"/>
          <p:cNvSpPr>
            <a:spLocks noGrp="1"/>
          </p:cNvSpPr>
          <p:nvPr>
            <p:ph type="dt" sz="half" idx="10"/>
          </p:nvPr>
        </p:nvSpPr>
        <p:spPr/>
        <p:txBody>
          <a:bodyPr/>
          <a:lstStyle/>
          <a:p>
            <a:fld id="{8E468889-DDDD-45DC-9553-67B10B6C00B2}" type="datetime1">
              <a:rPr lang="tr-TR" smtClean="0"/>
              <a:pPr/>
              <a:t>13.01.2026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71</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2167819596"/>
              </p:ext>
            </p:extLst>
          </p:nvPr>
        </p:nvGraphicFramePr>
        <p:xfrm>
          <a:off x="461638" y="1897810"/>
          <a:ext cx="11296353" cy="3807251"/>
        </p:xfrm>
        <a:graphic>
          <a:graphicData uri="http://schemas.openxmlformats.org/drawingml/2006/table">
            <a:tbl>
              <a:tblPr firstRow="1" firstCol="1" bandRow="1">
                <a:tableStyleId>{5940675A-B579-460E-94D1-54222C63F5DA}</a:tableStyleId>
              </a:tblPr>
              <a:tblGrid>
                <a:gridCol w="3285772">
                  <a:extLst>
                    <a:ext uri="{9D8B030D-6E8A-4147-A177-3AD203B41FA5}">
                      <a16:colId xmlns:a16="http://schemas.microsoft.com/office/drawing/2014/main" val="645855470"/>
                    </a:ext>
                  </a:extLst>
                </a:gridCol>
                <a:gridCol w="6225223">
                  <a:extLst>
                    <a:ext uri="{9D8B030D-6E8A-4147-A177-3AD203B41FA5}">
                      <a16:colId xmlns:a16="http://schemas.microsoft.com/office/drawing/2014/main" val="1792247549"/>
                    </a:ext>
                  </a:extLst>
                </a:gridCol>
                <a:gridCol w="892679">
                  <a:extLst>
                    <a:ext uri="{9D8B030D-6E8A-4147-A177-3AD203B41FA5}">
                      <a16:colId xmlns:a16="http://schemas.microsoft.com/office/drawing/2014/main" val="3941718591"/>
                    </a:ext>
                  </a:extLst>
                </a:gridCol>
                <a:gridCol w="892679">
                  <a:extLst>
                    <a:ext uri="{9D8B030D-6E8A-4147-A177-3AD203B41FA5}">
                      <a16:colId xmlns:a16="http://schemas.microsoft.com/office/drawing/2014/main" val="2393758815"/>
                    </a:ext>
                  </a:extLst>
                </a:gridCol>
              </a:tblGrid>
              <a:tr h="354598">
                <a:tc rowSpan="2">
                  <a:txBody>
                    <a:bodyPr/>
                    <a:lstStyle/>
                    <a:p>
                      <a:pPr marL="72000" algn="ctr">
                        <a:lnSpc>
                          <a:spcPct val="100000"/>
                        </a:lnSpc>
                        <a:spcAft>
                          <a:spcPts val="0"/>
                        </a:spcAft>
                      </a:pPr>
                      <a:r>
                        <a:rPr lang="tr-TR" sz="1600" b="1" dirty="0">
                          <a:solidFill>
                            <a:srgbClr val="FF0000"/>
                          </a:solidFill>
                          <a:effectLst/>
                        </a:rPr>
                        <a:t>ANA ÖLÇÜT</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rowSpan="2">
                  <a:txBody>
                    <a:bodyPr/>
                    <a:lstStyle/>
                    <a:p>
                      <a:pPr marL="72000" algn="ctr">
                        <a:lnSpc>
                          <a:spcPct val="100000"/>
                        </a:lnSpc>
                        <a:spcAft>
                          <a:spcPts val="0"/>
                        </a:spcAft>
                      </a:pPr>
                      <a:r>
                        <a:rPr lang="tr-TR" sz="1600" b="1" dirty="0">
                          <a:solidFill>
                            <a:srgbClr val="FF0000"/>
                          </a:solidFill>
                          <a:effectLst/>
                        </a:rPr>
                        <a:t>ALT ÖLÇÜT</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gridSpan="2">
                  <a:txBody>
                    <a:bodyPr/>
                    <a:lstStyle/>
                    <a:p>
                      <a:pPr marL="72000" algn="ctr">
                        <a:lnSpc>
                          <a:spcPct val="100000"/>
                        </a:lnSpc>
                        <a:spcAft>
                          <a:spcPts val="0"/>
                        </a:spcAft>
                      </a:pPr>
                      <a:r>
                        <a:rPr lang="tr-TR" sz="1600" b="1" dirty="0">
                          <a:solidFill>
                            <a:srgbClr val="FF0000"/>
                          </a:solidFill>
                          <a:effectLst/>
                        </a:rPr>
                        <a:t>OLGUNLUK DÜZEYİ</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tr-TR"/>
                    </a:p>
                  </a:txBody>
                  <a:tcPr/>
                </a:tc>
                <a:extLst>
                  <a:ext uri="{0D108BD9-81ED-4DB2-BD59-A6C34878D82A}">
                    <a16:rowId xmlns:a16="http://schemas.microsoft.com/office/drawing/2014/main" val="2869761587"/>
                  </a:ext>
                </a:extLst>
              </a:tr>
              <a:tr h="354598">
                <a:tc vMerge="1">
                  <a:txBody>
                    <a:bodyPr/>
                    <a:lstStyle/>
                    <a:p>
                      <a:endParaRPr lang="tr-TR"/>
                    </a:p>
                  </a:txBody>
                  <a:tcPr/>
                </a:tc>
                <a:tc vMerge="1">
                  <a:txBody>
                    <a:bodyPr/>
                    <a:lstStyle/>
                    <a:p>
                      <a:endParaRPr lang="tr-TR"/>
                    </a:p>
                  </a:txBody>
                  <a:tcPr/>
                </a:tc>
                <a:tc>
                  <a:txBody>
                    <a:bodyPr/>
                    <a:lstStyle/>
                    <a:p>
                      <a:pPr marL="72000" algn="ctr">
                        <a:lnSpc>
                          <a:spcPct val="100000"/>
                        </a:lnSpc>
                        <a:spcAft>
                          <a:spcPts val="0"/>
                        </a:spcAft>
                      </a:pPr>
                      <a:r>
                        <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2024</a:t>
                      </a:r>
                    </a:p>
                  </a:txBody>
                  <a:tcPr marL="44450" marR="44450" marT="0" marB="0" anchor="ctr"/>
                </a:tc>
                <a:tc>
                  <a:txBody>
                    <a:bodyPr/>
                    <a:lstStyle/>
                    <a:p>
                      <a:pPr marL="72000" algn="ctr">
                        <a:lnSpc>
                          <a:spcPct val="100000"/>
                        </a:lnSpc>
                        <a:spcAft>
                          <a:spcPts val="0"/>
                        </a:spcAft>
                      </a:pPr>
                      <a:r>
                        <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2025</a:t>
                      </a:r>
                    </a:p>
                  </a:txBody>
                  <a:tcPr marL="44450" marR="44450" marT="0" marB="0" anchor="ctr"/>
                </a:tc>
                <a:extLst>
                  <a:ext uri="{0D108BD9-81ED-4DB2-BD59-A6C34878D82A}">
                    <a16:rowId xmlns:a16="http://schemas.microsoft.com/office/drawing/2014/main" val="1810336978"/>
                  </a:ext>
                </a:extLst>
              </a:tr>
              <a:tr h="398921">
                <a:tc rowSpan="3">
                  <a:txBody>
                    <a:bodyPr/>
                    <a:lstStyle/>
                    <a:p>
                      <a:pPr marL="72000" algn="l">
                        <a:lnSpc>
                          <a:spcPct val="100000"/>
                        </a:lnSpc>
                        <a:spcAft>
                          <a:spcPts val="0"/>
                        </a:spcAft>
                      </a:pPr>
                      <a:r>
                        <a:rPr lang="tr-TR" sz="1800" b="1" dirty="0">
                          <a:solidFill>
                            <a:srgbClr val="0000CC"/>
                          </a:solidFill>
                          <a:effectLst/>
                        </a:rPr>
                        <a:t>C.1. Araştırma Süreçlerinin Yönetimi ve Araştırma Kaynakları</a:t>
                      </a:r>
                      <a:endParaRPr lang="tr-TR" sz="18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l">
                        <a:lnSpc>
                          <a:spcPct val="100000"/>
                        </a:lnSpc>
                        <a:spcAft>
                          <a:spcPts val="0"/>
                        </a:spcAft>
                      </a:pPr>
                      <a:r>
                        <a:rPr lang="tr-TR" sz="1600" dirty="0">
                          <a:effectLst/>
                        </a:rPr>
                        <a:t>C.1.1. Araştırma süreçlerinin yönetimi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800" dirty="0">
                          <a:effectLst/>
                        </a:rPr>
                        <a:t>2 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800" dirty="0">
                          <a:effectLst/>
                        </a:rPr>
                        <a:t>3 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393948948"/>
                  </a:ext>
                </a:extLst>
              </a:tr>
              <a:tr h="398921">
                <a:tc vMerge="1">
                  <a:txBody>
                    <a:bodyPr/>
                    <a:lstStyle/>
                    <a:p>
                      <a:endParaRPr lang="tr-TR"/>
                    </a:p>
                  </a:txBody>
                  <a:tcPr/>
                </a:tc>
                <a:tc>
                  <a:txBody>
                    <a:bodyPr/>
                    <a:lstStyle/>
                    <a:p>
                      <a:pPr marL="72000" algn="l">
                        <a:lnSpc>
                          <a:spcPct val="100000"/>
                        </a:lnSpc>
                        <a:spcAft>
                          <a:spcPts val="0"/>
                        </a:spcAft>
                      </a:pPr>
                      <a:r>
                        <a:rPr lang="tr-TR" sz="1600" dirty="0">
                          <a:effectLst/>
                        </a:rPr>
                        <a:t>C.1.2. İç ve dış kaynaklar</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800" dirty="0">
                          <a:effectLst/>
                        </a:rPr>
                        <a:t>3 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800" dirty="0">
                          <a:effectLst/>
                        </a:rPr>
                        <a:t>3 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38024448"/>
                  </a:ext>
                </a:extLst>
              </a:tr>
              <a:tr h="398921">
                <a:tc vMerge="1">
                  <a:txBody>
                    <a:bodyPr/>
                    <a:lstStyle/>
                    <a:p>
                      <a:endParaRPr lang="tr-TR"/>
                    </a:p>
                  </a:txBody>
                  <a:tcPr/>
                </a:tc>
                <a:tc>
                  <a:txBody>
                    <a:bodyPr/>
                    <a:lstStyle/>
                    <a:p>
                      <a:pPr marL="72000" algn="l">
                        <a:lnSpc>
                          <a:spcPct val="100000"/>
                        </a:lnSpc>
                        <a:spcAft>
                          <a:spcPts val="0"/>
                        </a:spcAft>
                      </a:pPr>
                      <a:r>
                        <a:rPr lang="tr-TR" sz="1600" dirty="0">
                          <a:effectLst/>
                        </a:rPr>
                        <a:t>C.1.3. Doktora programları ve doktora sonrası imkanlar</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800" dirty="0">
                          <a:effectLst/>
                        </a:rPr>
                        <a:t>1 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800" dirty="0">
                          <a:effectLst/>
                        </a:rPr>
                        <a:t>1 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366837723"/>
                  </a:ext>
                </a:extLst>
              </a:tr>
              <a:tr h="398921">
                <a:tc rowSpan="2">
                  <a:txBody>
                    <a:bodyPr/>
                    <a:lstStyle/>
                    <a:p>
                      <a:pPr marL="72000" algn="l">
                        <a:lnSpc>
                          <a:spcPct val="100000"/>
                        </a:lnSpc>
                        <a:spcAft>
                          <a:spcPts val="0"/>
                        </a:spcAft>
                      </a:pPr>
                      <a:r>
                        <a:rPr lang="tr-TR" sz="1800" b="1" dirty="0">
                          <a:solidFill>
                            <a:srgbClr val="0000CC"/>
                          </a:solidFill>
                          <a:effectLst/>
                        </a:rPr>
                        <a:t>C.2. Araştırma Yetkinliği, İş birlikleri ve Destekler</a:t>
                      </a:r>
                      <a:endParaRPr lang="tr-TR" sz="18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l">
                        <a:lnSpc>
                          <a:spcPct val="100000"/>
                        </a:lnSpc>
                        <a:spcAft>
                          <a:spcPts val="0"/>
                        </a:spcAft>
                      </a:pPr>
                      <a:r>
                        <a:rPr lang="tr-TR" sz="1600" dirty="0">
                          <a:effectLst/>
                        </a:rPr>
                        <a:t>C.2.1. Araştırma yetkinlikleri ve gelişimi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800" dirty="0">
                          <a:effectLst/>
                        </a:rPr>
                        <a:t>3 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800" dirty="0">
                          <a:effectLst/>
                        </a:rPr>
                        <a:t>3 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835560358"/>
                  </a:ext>
                </a:extLst>
              </a:tr>
              <a:tr h="416770">
                <a:tc vMerge="1">
                  <a:txBody>
                    <a:bodyPr/>
                    <a:lstStyle/>
                    <a:p>
                      <a:endParaRPr lang="tr-TR"/>
                    </a:p>
                  </a:txBody>
                  <a:tcPr/>
                </a:tc>
                <a:tc>
                  <a:txBody>
                    <a:bodyPr/>
                    <a:lstStyle/>
                    <a:p>
                      <a:pPr marL="72000" algn="l">
                        <a:lnSpc>
                          <a:spcPct val="100000"/>
                        </a:lnSpc>
                        <a:spcAft>
                          <a:spcPts val="0"/>
                        </a:spcAft>
                      </a:pPr>
                      <a:r>
                        <a:rPr lang="tr-TR" sz="1600" dirty="0">
                          <a:effectLst/>
                        </a:rPr>
                        <a:t>C.2.2. Ulusal ve uluslararası ortak programlar ve ortak araştırma birimleri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800" dirty="0">
                          <a:effectLst/>
                        </a:rPr>
                        <a:t>1 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800" dirty="0">
                          <a:effectLst/>
                        </a:rPr>
                        <a:t>1 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236882168"/>
                  </a:ext>
                </a:extLst>
              </a:tr>
              <a:tr h="402651">
                <a:tc rowSpan="2">
                  <a:txBody>
                    <a:bodyPr/>
                    <a:lstStyle/>
                    <a:p>
                      <a:pPr marL="72000" algn="l">
                        <a:lnSpc>
                          <a:spcPct val="100000"/>
                        </a:lnSpc>
                        <a:spcAft>
                          <a:spcPts val="0"/>
                        </a:spcAft>
                      </a:pPr>
                      <a:r>
                        <a:rPr lang="tr-TR" sz="1800" b="1" dirty="0">
                          <a:solidFill>
                            <a:srgbClr val="0000CC"/>
                          </a:solidFill>
                          <a:effectLst/>
                        </a:rPr>
                        <a:t>C.3. Araştırma Performansı</a:t>
                      </a:r>
                      <a:endParaRPr lang="tr-TR" sz="18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l">
                        <a:lnSpc>
                          <a:spcPct val="100000"/>
                        </a:lnSpc>
                        <a:spcAft>
                          <a:spcPts val="0"/>
                        </a:spcAft>
                      </a:pPr>
                      <a:r>
                        <a:rPr lang="tr-TR" sz="1600" dirty="0">
                          <a:effectLst/>
                        </a:rPr>
                        <a:t>C.3.1. Araştırma performansının izlenmesi ve değerlendirilmesi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800" dirty="0">
                          <a:effectLst/>
                        </a:rPr>
                        <a:t>3 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800" dirty="0">
                          <a:effectLst/>
                        </a:rPr>
                        <a:t>3 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250733833"/>
                  </a:ext>
                </a:extLst>
              </a:tr>
              <a:tr h="682950">
                <a:tc vMerge="1">
                  <a:txBody>
                    <a:bodyPr/>
                    <a:lstStyle/>
                    <a:p>
                      <a:endParaRPr lang="tr-TR"/>
                    </a:p>
                  </a:txBody>
                  <a:tcPr/>
                </a:tc>
                <a:tc>
                  <a:txBody>
                    <a:bodyPr/>
                    <a:lstStyle/>
                    <a:p>
                      <a:pPr marL="72000" algn="l">
                        <a:lnSpc>
                          <a:spcPct val="100000"/>
                        </a:lnSpc>
                        <a:spcAft>
                          <a:spcPts val="0"/>
                        </a:spcAft>
                      </a:pPr>
                      <a:r>
                        <a:rPr lang="tr-TR" sz="1600" dirty="0">
                          <a:effectLst/>
                        </a:rPr>
                        <a:t>C.3.2. Öğretim elemanı/araştırmacı performansının değerlendirilmesi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800" kern="1200" dirty="0">
                          <a:solidFill>
                            <a:schemeClr val="tx1"/>
                          </a:solidFill>
                          <a:effectLst/>
                          <a:latin typeface="+mn-lt"/>
                          <a:ea typeface="+mn-ea"/>
                          <a:cs typeface="+mn-cs"/>
                        </a:rPr>
                        <a:t>2</a:t>
                      </a:r>
                    </a:p>
                  </a:txBody>
                  <a:tcPr marL="44450" marR="44450" marT="0" marB="0" anchor="ctr"/>
                </a:tc>
                <a:tc>
                  <a:txBody>
                    <a:bodyPr/>
                    <a:lstStyle/>
                    <a:p>
                      <a:pPr marL="72000" algn="ctr">
                        <a:lnSpc>
                          <a:spcPct val="100000"/>
                        </a:lnSpc>
                        <a:spcAft>
                          <a:spcPts val="0"/>
                        </a:spcAft>
                      </a:pPr>
                      <a:r>
                        <a:rPr lang="tr-TR" sz="1800" kern="1200" dirty="0">
                          <a:solidFill>
                            <a:schemeClr val="tx1"/>
                          </a:solidFill>
                          <a:effectLst/>
                          <a:latin typeface="+mn-lt"/>
                          <a:ea typeface="+mn-ea"/>
                          <a:cs typeface="+mn-cs"/>
                        </a:rPr>
                        <a:t>3</a:t>
                      </a:r>
                    </a:p>
                  </a:txBody>
                  <a:tcPr marL="44450" marR="44450" marT="0" marB="0" anchor="ctr"/>
                </a:tc>
                <a:extLst>
                  <a:ext uri="{0D108BD9-81ED-4DB2-BD59-A6C34878D82A}">
                    <a16:rowId xmlns:a16="http://schemas.microsoft.com/office/drawing/2014/main" val="2802972362"/>
                  </a:ext>
                </a:extLst>
              </a:tr>
            </a:tbl>
          </a:graphicData>
        </a:graphic>
      </p:graphicFrame>
    </p:spTree>
    <p:extLst>
      <p:ext uri="{BB962C8B-B14F-4D97-AF65-F5344CB8AC3E}">
        <p14:creationId xmlns:p14="http://schemas.microsoft.com/office/powerpoint/2010/main" val="1113077526"/>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473712" y="698739"/>
            <a:ext cx="10267407" cy="888274"/>
          </a:xfrm>
        </p:spPr>
        <p:txBody>
          <a:bodyPr>
            <a:normAutofit/>
          </a:bodyPr>
          <a:lstStyle/>
          <a:p>
            <a:pPr algn="ctr"/>
            <a:r>
              <a:rPr lang="tr-TR" sz="2800" b="1" dirty="0">
                <a:solidFill>
                  <a:srgbClr val="FF0000"/>
                </a:solidFill>
              </a:rPr>
              <a:t>Birim İç Değerlendirme Raporu (BİDR) Kalite Güvence Sistem Ölçütleri Olgunluk Düzeyleri: </a:t>
            </a:r>
            <a:r>
              <a:rPr lang="tr-TR" sz="2800" b="1" dirty="0">
                <a:solidFill>
                  <a:srgbClr val="0000CC"/>
                </a:solidFill>
              </a:rPr>
              <a:t>TOPLUMSAL KATKI</a:t>
            </a:r>
            <a:endParaRPr lang="tr-TR" sz="2800" dirty="0"/>
          </a:p>
        </p:txBody>
      </p:sp>
      <p:sp>
        <p:nvSpPr>
          <p:cNvPr id="3" name="Veri Yer Tutucusu 2"/>
          <p:cNvSpPr>
            <a:spLocks noGrp="1"/>
          </p:cNvSpPr>
          <p:nvPr>
            <p:ph type="dt" sz="half" idx="10"/>
          </p:nvPr>
        </p:nvSpPr>
        <p:spPr/>
        <p:txBody>
          <a:bodyPr/>
          <a:lstStyle/>
          <a:p>
            <a:fld id="{8E468889-DDDD-45DC-9553-67B10B6C00B2}" type="datetime1">
              <a:rPr lang="tr-TR" smtClean="0"/>
              <a:pPr/>
              <a:t>13.01.2026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72</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2520789883"/>
              </p:ext>
            </p:extLst>
          </p:nvPr>
        </p:nvGraphicFramePr>
        <p:xfrm>
          <a:off x="326570" y="2011681"/>
          <a:ext cx="11600387" cy="3483902"/>
        </p:xfrm>
        <a:graphic>
          <a:graphicData uri="http://schemas.openxmlformats.org/drawingml/2006/table">
            <a:tbl>
              <a:tblPr firstRow="1" firstCol="1" bandRow="1">
                <a:tableStyleId>{5940675A-B579-460E-94D1-54222C63F5DA}</a:tableStyleId>
              </a:tblPr>
              <a:tblGrid>
                <a:gridCol w="4367391">
                  <a:extLst>
                    <a:ext uri="{9D8B030D-6E8A-4147-A177-3AD203B41FA5}">
                      <a16:colId xmlns:a16="http://schemas.microsoft.com/office/drawing/2014/main" val="4076627954"/>
                    </a:ext>
                  </a:extLst>
                </a:gridCol>
                <a:gridCol w="4728335">
                  <a:extLst>
                    <a:ext uri="{9D8B030D-6E8A-4147-A177-3AD203B41FA5}">
                      <a16:colId xmlns:a16="http://schemas.microsoft.com/office/drawing/2014/main" val="890953265"/>
                    </a:ext>
                  </a:extLst>
                </a:gridCol>
                <a:gridCol w="1252330">
                  <a:extLst>
                    <a:ext uri="{9D8B030D-6E8A-4147-A177-3AD203B41FA5}">
                      <a16:colId xmlns:a16="http://schemas.microsoft.com/office/drawing/2014/main" val="4218147087"/>
                    </a:ext>
                  </a:extLst>
                </a:gridCol>
                <a:gridCol w="1252331">
                  <a:extLst>
                    <a:ext uri="{9D8B030D-6E8A-4147-A177-3AD203B41FA5}">
                      <a16:colId xmlns:a16="http://schemas.microsoft.com/office/drawing/2014/main" val="3426732535"/>
                    </a:ext>
                  </a:extLst>
                </a:gridCol>
              </a:tblGrid>
              <a:tr h="297127">
                <a:tc rowSpan="2">
                  <a:txBody>
                    <a:bodyPr/>
                    <a:lstStyle/>
                    <a:p>
                      <a:pPr algn="ctr">
                        <a:lnSpc>
                          <a:spcPct val="107000"/>
                        </a:lnSpc>
                        <a:spcAft>
                          <a:spcPts val="0"/>
                        </a:spcAft>
                      </a:pPr>
                      <a:r>
                        <a:rPr lang="tr-TR" sz="2000" b="1" dirty="0">
                          <a:solidFill>
                            <a:srgbClr val="FF0000"/>
                          </a:solidFill>
                          <a:effectLst/>
                          <a:latin typeface="+mn-lt"/>
                        </a:rPr>
                        <a:t>ANA ÖLÇÜT</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rowSpan="2">
                  <a:txBody>
                    <a:bodyPr/>
                    <a:lstStyle/>
                    <a:p>
                      <a:pPr algn="ctr">
                        <a:lnSpc>
                          <a:spcPct val="107000"/>
                        </a:lnSpc>
                        <a:spcAft>
                          <a:spcPts val="0"/>
                        </a:spcAft>
                      </a:pPr>
                      <a:r>
                        <a:rPr lang="tr-TR" sz="2000" b="1" dirty="0">
                          <a:solidFill>
                            <a:srgbClr val="FF0000"/>
                          </a:solidFill>
                          <a:effectLst/>
                          <a:latin typeface="+mn-lt"/>
                        </a:rPr>
                        <a:t>ALT ÖLÇÜT</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gridSpan="2">
                  <a:txBody>
                    <a:bodyPr/>
                    <a:lstStyle/>
                    <a:p>
                      <a:pPr algn="ctr">
                        <a:lnSpc>
                          <a:spcPct val="107000"/>
                        </a:lnSpc>
                        <a:spcAft>
                          <a:spcPts val="0"/>
                        </a:spcAft>
                      </a:pPr>
                      <a:r>
                        <a:rPr lang="tr-TR" sz="2000" b="1" dirty="0">
                          <a:solidFill>
                            <a:srgbClr val="FF0000"/>
                          </a:solidFill>
                          <a:effectLst/>
                          <a:latin typeface="+mn-lt"/>
                        </a:rPr>
                        <a:t>OLGUNLUK DÜZEYİ</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972110269"/>
                  </a:ext>
                </a:extLst>
              </a:tr>
              <a:tr h="297127">
                <a:tc vMerge="1">
                  <a:txBody>
                    <a:bodyPr/>
                    <a:lstStyle/>
                    <a:p>
                      <a:endParaRPr lang="tr-TR"/>
                    </a:p>
                  </a:txBody>
                  <a:tcPr/>
                </a:tc>
                <a:tc vMerge="1">
                  <a:txBody>
                    <a:bodyPr/>
                    <a:lstStyle/>
                    <a:p>
                      <a:endParaRPr lang="tr-TR"/>
                    </a:p>
                  </a:txBody>
                  <a:tcPr/>
                </a:tc>
                <a:tc>
                  <a:txBody>
                    <a:bodyPr/>
                    <a:lstStyle/>
                    <a:p>
                      <a:pPr algn="ctr">
                        <a:lnSpc>
                          <a:spcPct val="107000"/>
                        </a:lnSpc>
                        <a:spcAft>
                          <a:spcPts val="0"/>
                        </a:spcAft>
                      </a:pPr>
                      <a:r>
                        <a:rPr lang="tr-TR" sz="2000" b="1" dirty="0">
                          <a:solidFill>
                            <a:srgbClr val="FF0000"/>
                          </a:solidFill>
                          <a:effectLst/>
                          <a:latin typeface="+mn-lt"/>
                          <a:ea typeface="Calibri" panose="020F0502020204030204" pitchFamily="34" charset="0"/>
                          <a:cs typeface="Times New Roman" panose="02020603050405020304" pitchFamily="18" charset="0"/>
                        </a:rPr>
                        <a:t>2024</a:t>
                      </a:r>
                    </a:p>
                  </a:txBody>
                  <a:tcPr marL="44450" marR="44450" marT="0" marB="0" anchor="ctr"/>
                </a:tc>
                <a:tc>
                  <a:txBody>
                    <a:bodyPr/>
                    <a:lstStyle/>
                    <a:p>
                      <a:pPr algn="ctr">
                        <a:lnSpc>
                          <a:spcPct val="107000"/>
                        </a:lnSpc>
                        <a:spcAft>
                          <a:spcPts val="0"/>
                        </a:spcAft>
                      </a:pPr>
                      <a:r>
                        <a:rPr lang="tr-TR" sz="2000" b="1" dirty="0">
                          <a:solidFill>
                            <a:srgbClr val="FF0000"/>
                          </a:solidFill>
                          <a:effectLst/>
                          <a:latin typeface="+mn-lt"/>
                          <a:ea typeface="Calibri" panose="020F0502020204030204" pitchFamily="34" charset="0"/>
                          <a:cs typeface="Times New Roman" panose="02020603050405020304" pitchFamily="18" charset="0"/>
                        </a:rPr>
                        <a:t>2025</a:t>
                      </a:r>
                    </a:p>
                  </a:txBody>
                  <a:tcPr marL="44450" marR="44450" marT="0" marB="0" anchor="ctr"/>
                </a:tc>
                <a:extLst>
                  <a:ext uri="{0D108BD9-81ED-4DB2-BD59-A6C34878D82A}">
                    <a16:rowId xmlns:a16="http://schemas.microsoft.com/office/drawing/2014/main" val="1981329109"/>
                  </a:ext>
                </a:extLst>
              </a:tr>
              <a:tr h="793413">
                <a:tc rowSpan="2">
                  <a:txBody>
                    <a:bodyPr/>
                    <a:lstStyle/>
                    <a:p>
                      <a:pPr algn="l">
                        <a:lnSpc>
                          <a:spcPct val="107000"/>
                        </a:lnSpc>
                        <a:spcAft>
                          <a:spcPts val="0"/>
                        </a:spcAft>
                      </a:pPr>
                      <a:r>
                        <a:rPr lang="tr-TR" sz="2000" b="1" dirty="0">
                          <a:solidFill>
                            <a:srgbClr val="0000CC"/>
                          </a:solidFill>
                          <a:effectLst/>
                          <a:latin typeface="+mn-lt"/>
                        </a:rPr>
                        <a:t>D.1. Toplumsal Katkı Süreçlerinin Yönetimi ve Toplumsal Katkı Kaynakları</a:t>
                      </a:r>
                      <a:endParaRPr lang="tr-TR" sz="2000" b="1" dirty="0">
                        <a:solidFill>
                          <a:srgbClr val="0000CC"/>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07000"/>
                        </a:lnSpc>
                        <a:spcAft>
                          <a:spcPts val="0"/>
                        </a:spcAft>
                      </a:pPr>
                      <a:r>
                        <a:rPr lang="tr-TR" sz="2000" dirty="0">
                          <a:effectLst/>
                          <a:latin typeface="+mn-lt"/>
                        </a:rPr>
                        <a:t>D.1.1. Toplumsal katkı süreçlerinin yönetimi</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4</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4</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295416012"/>
                  </a:ext>
                </a:extLst>
              </a:tr>
              <a:tr h="708851">
                <a:tc vMerge="1">
                  <a:txBody>
                    <a:bodyPr/>
                    <a:lstStyle/>
                    <a:p>
                      <a:endParaRPr lang="tr-TR"/>
                    </a:p>
                  </a:txBody>
                  <a:tcPr/>
                </a:tc>
                <a:tc>
                  <a:txBody>
                    <a:bodyPr/>
                    <a:lstStyle/>
                    <a:p>
                      <a:pPr algn="l">
                        <a:lnSpc>
                          <a:spcPct val="107000"/>
                        </a:lnSpc>
                        <a:spcAft>
                          <a:spcPts val="0"/>
                        </a:spcAft>
                      </a:pPr>
                      <a:r>
                        <a:rPr lang="tr-TR" sz="2000" dirty="0">
                          <a:effectLst/>
                          <a:latin typeface="+mn-lt"/>
                        </a:rPr>
                        <a:t>D.1.2. Kaynaklar</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3</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3</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217382470"/>
                  </a:ext>
                </a:extLst>
              </a:tr>
              <a:tr h="1358322">
                <a:tc>
                  <a:txBody>
                    <a:bodyPr/>
                    <a:lstStyle/>
                    <a:p>
                      <a:pPr algn="l">
                        <a:lnSpc>
                          <a:spcPct val="107000"/>
                        </a:lnSpc>
                        <a:spcAft>
                          <a:spcPts val="0"/>
                        </a:spcAft>
                      </a:pPr>
                      <a:r>
                        <a:rPr lang="tr-TR" sz="2000" b="1" dirty="0">
                          <a:solidFill>
                            <a:srgbClr val="0000CC"/>
                          </a:solidFill>
                          <a:effectLst/>
                          <a:latin typeface="+mn-lt"/>
                        </a:rPr>
                        <a:t>D.2. Toplumsal Katkı Performansı</a:t>
                      </a:r>
                      <a:endParaRPr lang="tr-TR" sz="2000" b="1" dirty="0">
                        <a:solidFill>
                          <a:srgbClr val="0000CC"/>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07000"/>
                        </a:lnSpc>
                        <a:spcAft>
                          <a:spcPts val="0"/>
                        </a:spcAft>
                      </a:pPr>
                      <a:r>
                        <a:rPr lang="tr-TR" sz="2000" dirty="0">
                          <a:effectLst/>
                          <a:latin typeface="+mn-lt"/>
                        </a:rPr>
                        <a:t>D.2.1.Toplumsal katkı performansının izlenmesi ve değerlendirilmesi</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4</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4</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681867924"/>
                  </a:ext>
                </a:extLst>
              </a:tr>
            </a:tbl>
          </a:graphicData>
        </a:graphic>
      </p:graphicFrame>
    </p:spTree>
    <p:extLst>
      <p:ext uri="{BB962C8B-B14F-4D97-AF65-F5344CB8AC3E}">
        <p14:creationId xmlns:p14="http://schemas.microsoft.com/office/powerpoint/2010/main" val="25313123"/>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21674" y="794328"/>
            <a:ext cx="10427854" cy="748146"/>
          </a:xfrm>
        </p:spPr>
        <p:txBody>
          <a:bodyPr>
            <a:normAutofit/>
          </a:bodyPr>
          <a:lstStyle/>
          <a:p>
            <a:pPr algn="ctr"/>
            <a:r>
              <a:rPr lang="tr-TR" sz="3200" b="1" dirty="0">
                <a:solidFill>
                  <a:srgbClr val="3333FF"/>
                </a:solidFill>
              </a:rPr>
              <a:t>Program Akreditasyon Hazırlık Çalışmaları </a:t>
            </a:r>
          </a:p>
        </p:txBody>
      </p:sp>
      <p:sp>
        <p:nvSpPr>
          <p:cNvPr id="3" name="İçerik Yer Tutucusu 2"/>
          <p:cNvSpPr>
            <a:spLocks noGrp="1"/>
          </p:cNvSpPr>
          <p:nvPr>
            <p:ph idx="1"/>
          </p:nvPr>
        </p:nvSpPr>
        <p:spPr>
          <a:xfrm>
            <a:off x="508001" y="2290618"/>
            <a:ext cx="11092872" cy="3886344"/>
          </a:xfrm>
        </p:spPr>
        <p:txBody>
          <a:bodyPr>
            <a:normAutofit/>
          </a:bodyPr>
          <a:lstStyle/>
          <a:p>
            <a:pPr>
              <a:lnSpc>
                <a:spcPct val="100000"/>
              </a:lnSpc>
              <a:spcBef>
                <a:spcPts val="0"/>
              </a:spcBef>
              <a:spcAft>
                <a:spcPts val="400"/>
              </a:spcAft>
            </a:pPr>
            <a:r>
              <a:rPr lang="tr-TR" sz="3200" dirty="0"/>
              <a:t>Program akreditasyon ölçütlerine göre her bir genel ölçüt düzeyinde </a:t>
            </a:r>
            <a:r>
              <a:rPr lang="tr-TR" sz="3200" dirty="0" err="1"/>
              <a:t>hazırbulunuşluk</a:t>
            </a:r>
            <a:r>
              <a:rPr lang="tr-TR" sz="3200" dirty="0"/>
              <a:t> düzeyini gösteren tablonun her bir program için birimler tarafından hazırlanarak sunulması.</a:t>
            </a:r>
          </a:p>
          <a:p>
            <a:pPr>
              <a:lnSpc>
                <a:spcPct val="100000"/>
              </a:lnSpc>
              <a:spcBef>
                <a:spcPts val="0"/>
              </a:spcBef>
              <a:spcAft>
                <a:spcPts val="400"/>
              </a:spcAft>
            </a:pPr>
            <a:endParaRPr lang="tr-TR" sz="3200" dirty="0"/>
          </a:p>
          <a:p>
            <a:pPr>
              <a:lnSpc>
                <a:spcPct val="100000"/>
              </a:lnSpc>
              <a:spcBef>
                <a:spcPts val="0"/>
              </a:spcBef>
              <a:spcAft>
                <a:spcPts val="400"/>
              </a:spcAft>
            </a:pPr>
            <a:r>
              <a:rPr lang="tr-TR" sz="3200" dirty="0"/>
              <a:t>2026 Yılında Program Akreditasyonu için Başvuru Yapılacak Programların Sunulması   </a:t>
            </a:r>
          </a:p>
        </p:txBody>
      </p:sp>
      <p:sp>
        <p:nvSpPr>
          <p:cNvPr id="4" name="Veri Yer Tutucusu 3"/>
          <p:cNvSpPr>
            <a:spLocks noGrp="1"/>
          </p:cNvSpPr>
          <p:nvPr>
            <p:ph type="dt" sz="half" idx="10"/>
          </p:nvPr>
        </p:nvSpPr>
        <p:spPr/>
        <p:txBody>
          <a:bodyPr/>
          <a:lstStyle/>
          <a:p>
            <a:fld id="{3F92B051-1742-442B-BD19-D71164AFA81D}" type="datetime1">
              <a:rPr lang="tr-TR" smtClean="0"/>
              <a:pPr/>
              <a:t>13.01.2026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73</a:t>
            </a:fld>
            <a:endParaRPr lang="tr-TR"/>
          </a:p>
        </p:txBody>
      </p:sp>
    </p:spTree>
    <p:extLst>
      <p:ext uri="{BB962C8B-B14F-4D97-AF65-F5344CB8AC3E}">
        <p14:creationId xmlns:p14="http://schemas.microsoft.com/office/powerpoint/2010/main" val="1768126195"/>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44637" y="612054"/>
            <a:ext cx="9851043" cy="793300"/>
          </a:xfrm>
        </p:spPr>
        <p:txBody>
          <a:bodyPr>
            <a:normAutofit fontScale="90000"/>
          </a:bodyPr>
          <a:lstStyle/>
          <a:p>
            <a:pPr algn="ctr"/>
            <a:r>
              <a:rPr lang="tr-TR" sz="2800" b="1" dirty="0">
                <a:solidFill>
                  <a:srgbClr val="962E2E"/>
                </a:solidFill>
                <a:latin typeface="Calibri" panose="020F0502020204030204" pitchFamily="34" charset="0"/>
                <a:cs typeface="Calibri" panose="020F0502020204030204" pitchFamily="34" charset="0"/>
              </a:rPr>
              <a:t>MEDEK BAŞVURU KRİTERLERİ İLE PROGRAMLARIN KIYASLANMASI</a:t>
            </a:r>
          </a:p>
        </p:txBody>
      </p:sp>
      <p:sp>
        <p:nvSpPr>
          <p:cNvPr id="3" name="İçerik Yer Tutucusu 2"/>
          <p:cNvSpPr>
            <a:spLocks noGrp="1"/>
          </p:cNvSpPr>
          <p:nvPr>
            <p:ph idx="1"/>
          </p:nvPr>
        </p:nvSpPr>
        <p:spPr>
          <a:xfrm>
            <a:off x="838200" y="1820173"/>
            <a:ext cx="10515600" cy="4269953"/>
          </a:xfrm>
        </p:spPr>
        <p:txBody>
          <a:bodyPr/>
          <a:lstStyle/>
          <a:p>
            <a:pPr algn="just"/>
            <a:r>
              <a:rPr lang="tr-TR" dirty="0"/>
              <a:t>MEDEK yetkilendirilmiş ön lisans programları arasında Meslek Yüksekokulumuzda bulunan programlar yetkilendirilmemiştir. </a:t>
            </a:r>
          </a:p>
          <a:p>
            <a:pPr algn="just"/>
            <a:r>
              <a:rPr lang="tr-TR" dirty="0"/>
              <a:t>Konu ile ilgili </a:t>
            </a:r>
            <a:r>
              <a:rPr lang="tr-TR" dirty="0" err="1"/>
              <a:t>MEDEK’e</a:t>
            </a:r>
            <a:r>
              <a:rPr lang="tr-TR" dirty="0"/>
              <a:t> talep mesajı gönderilmiştir. </a:t>
            </a:r>
          </a:p>
        </p:txBody>
      </p:sp>
      <p:sp>
        <p:nvSpPr>
          <p:cNvPr id="6" name="Artı 7">
            <a:extLst>
              <a:ext uri="{FF2B5EF4-FFF2-40B4-BE49-F238E27FC236}">
                <a16:creationId xmlns:a16="http://schemas.microsoft.com/office/drawing/2014/main" id="{2EF6CF4E-7DDA-EF5E-781F-E4C570806583}"/>
              </a:ext>
            </a:extLst>
          </p:cNvPr>
          <p:cNvSpPr/>
          <p:nvPr/>
        </p:nvSpPr>
        <p:spPr>
          <a:xfrm>
            <a:off x="1561408" y="3924386"/>
            <a:ext cx="598516" cy="615142"/>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7" name="Eksi 6">
            <a:extLst>
              <a:ext uri="{FF2B5EF4-FFF2-40B4-BE49-F238E27FC236}">
                <a16:creationId xmlns:a16="http://schemas.microsoft.com/office/drawing/2014/main" id="{FE0CDDF3-E469-659B-8D39-0A4475322A7F}"/>
              </a:ext>
            </a:extLst>
          </p:cNvPr>
          <p:cNvSpPr/>
          <p:nvPr/>
        </p:nvSpPr>
        <p:spPr>
          <a:xfrm>
            <a:off x="1561408" y="4488252"/>
            <a:ext cx="598516" cy="679853"/>
          </a:xfrm>
          <a:prstGeom prst="mathMin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8" name="Çarpma 28">
            <a:extLst>
              <a:ext uri="{FF2B5EF4-FFF2-40B4-BE49-F238E27FC236}">
                <a16:creationId xmlns:a16="http://schemas.microsoft.com/office/drawing/2014/main" id="{1B13BDAD-63D9-2075-E395-D636B6614B63}"/>
              </a:ext>
            </a:extLst>
          </p:cNvPr>
          <p:cNvSpPr/>
          <p:nvPr/>
        </p:nvSpPr>
        <p:spPr>
          <a:xfrm>
            <a:off x="1561408" y="5168105"/>
            <a:ext cx="598516" cy="689956"/>
          </a:xfrm>
          <a:prstGeom prst="mathMultiply">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Metin kutusu 8">
            <a:extLst>
              <a:ext uri="{FF2B5EF4-FFF2-40B4-BE49-F238E27FC236}">
                <a16:creationId xmlns:a16="http://schemas.microsoft.com/office/drawing/2014/main" id="{D1C47375-5B47-F56B-53B9-E285268F73DB}"/>
              </a:ext>
            </a:extLst>
          </p:cNvPr>
          <p:cNvSpPr txBox="1"/>
          <p:nvPr/>
        </p:nvSpPr>
        <p:spPr>
          <a:xfrm>
            <a:off x="1930401" y="3305096"/>
            <a:ext cx="8589818" cy="369332"/>
          </a:xfrm>
          <a:prstGeom prst="rect">
            <a:avLst/>
          </a:prstGeom>
          <a:noFill/>
        </p:spPr>
        <p:txBody>
          <a:bodyPr wrap="square" rtlCol="0">
            <a:spAutoFit/>
          </a:bodyPr>
          <a:lstStyle/>
          <a:p>
            <a:r>
              <a:rPr lang="tr-TR" dirty="0"/>
              <a:t>Aşağıda ölçütlerle ilgili tablolarda bulunan ifadelerin anlamları karşısında belirtilmiştir:</a:t>
            </a:r>
          </a:p>
        </p:txBody>
      </p:sp>
      <p:sp>
        <p:nvSpPr>
          <p:cNvPr id="11" name="Metin kutusu 10">
            <a:extLst>
              <a:ext uri="{FF2B5EF4-FFF2-40B4-BE49-F238E27FC236}">
                <a16:creationId xmlns:a16="http://schemas.microsoft.com/office/drawing/2014/main" id="{091185D3-CA5D-3A30-DA13-4D1A56AF8D66}"/>
              </a:ext>
            </a:extLst>
          </p:cNvPr>
          <p:cNvSpPr txBox="1"/>
          <p:nvPr/>
        </p:nvSpPr>
        <p:spPr>
          <a:xfrm>
            <a:off x="2209799" y="4047291"/>
            <a:ext cx="7516091" cy="369332"/>
          </a:xfrm>
          <a:prstGeom prst="rect">
            <a:avLst/>
          </a:prstGeom>
          <a:noFill/>
        </p:spPr>
        <p:txBody>
          <a:bodyPr wrap="square">
            <a:spAutoFit/>
          </a:bodyPr>
          <a:lstStyle/>
          <a:p>
            <a:r>
              <a:rPr lang="tr-TR" dirty="0"/>
              <a:t>Bu ifade ölçütü karşılıyoruz anlamına gelmektedir. Kanıtlarımız mevcuttur.</a:t>
            </a:r>
          </a:p>
        </p:txBody>
      </p:sp>
      <p:sp>
        <p:nvSpPr>
          <p:cNvPr id="12" name="Metin kutusu 11">
            <a:extLst>
              <a:ext uri="{FF2B5EF4-FFF2-40B4-BE49-F238E27FC236}">
                <a16:creationId xmlns:a16="http://schemas.microsoft.com/office/drawing/2014/main" id="{D6313E16-D138-3255-9933-197BFE0C2520}"/>
              </a:ext>
            </a:extLst>
          </p:cNvPr>
          <p:cNvSpPr txBox="1"/>
          <p:nvPr/>
        </p:nvSpPr>
        <p:spPr>
          <a:xfrm>
            <a:off x="2159923" y="4543586"/>
            <a:ext cx="6947131" cy="646331"/>
          </a:xfrm>
          <a:prstGeom prst="rect">
            <a:avLst/>
          </a:prstGeom>
          <a:noFill/>
        </p:spPr>
        <p:txBody>
          <a:bodyPr wrap="square">
            <a:spAutoFit/>
          </a:bodyPr>
          <a:lstStyle/>
          <a:p>
            <a:r>
              <a:rPr lang="tr-TR" dirty="0"/>
              <a:t>Bu ifade ölçütü karşılamıyoruz anlamına gelmektedir fakat üzerinde çalışarak karşılayabilecek duruma gelebiliriz. </a:t>
            </a:r>
          </a:p>
        </p:txBody>
      </p:sp>
      <p:sp>
        <p:nvSpPr>
          <p:cNvPr id="13" name="Metin kutusu 12">
            <a:extLst>
              <a:ext uri="{FF2B5EF4-FFF2-40B4-BE49-F238E27FC236}">
                <a16:creationId xmlns:a16="http://schemas.microsoft.com/office/drawing/2014/main" id="{A595771A-CF9D-30BF-638E-7F083B0C8C4D}"/>
              </a:ext>
            </a:extLst>
          </p:cNvPr>
          <p:cNvSpPr txBox="1"/>
          <p:nvPr/>
        </p:nvSpPr>
        <p:spPr>
          <a:xfrm>
            <a:off x="2159924" y="5215108"/>
            <a:ext cx="7076440" cy="923330"/>
          </a:xfrm>
          <a:prstGeom prst="rect">
            <a:avLst/>
          </a:prstGeom>
          <a:noFill/>
        </p:spPr>
        <p:txBody>
          <a:bodyPr wrap="square">
            <a:spAutoFit/>
          </a:bodyPr>
          <a:lstStyle/>
          <a:p>
            <a:r>
              <a:rPr lang="tr-TR" dirty="0"/>
              <a:t>Bu ifade ölçütü karşılamıyoruz anlamına gelmektedir. Kendi çalışmalarımızla karşılayamayız. Bu ölçüt için maddi ya da rektörlüğün yardımına ihtiyaç duymaktayız.</a:t>
            </a:r>
          </a:p>
        </p:txBody>
      </p:sp>
    </p:spTree>
    <p:extLst>
      <p:ext uri="{BB962C8B-B14F-4D97-AF65-F5344CB8AC3E}">
        <p14:creationId xmlns:p14="http://schemas.microsoft.com/office/powerpoint/2010/main" val="299458126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59995" y="395522"/>
            <a:ext cx="10515600" cy="1325563"/>
          </a:xfrm>
        </p:spPr>
        <p:txBody>
          <a:bodyPr>
            <a:normAutofit/>
          </a:bodyPr>
          <a:lstStyle/>
          <a:p>
            <a:r>
              <a:rPr lang="tr-TR" sz="4000" b="1" dirty="0">
                <a:solidFill>
                  <a:srgbClr val="962E2E"/>
                </a:solidFill>
                <a:latin typeface="Calibri" panose="020F0502020204030204" pitchFamily="34" charset="0"/>
                <a:cs typeface="Calibri" panose="020F0502020204030204" pitchFamily="34" charset="0"/>
              </a:rPr>
              <a:t>Ölçüt 1. Öğrenciler</a:t>
            </a:r>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78147915"/>
              </p:ext>
            </p:extLst>
          </p:nvPr>
        </p:nvGraphicFramePr>
        <p:xfrm>
          <a:off x="324582" y="1332539"/>
          <a:ext cx="10805239" cy="5029200"/>
        </p:xfrm>
        <a:graphic>
          <a:graphicData uri="http://schemas.openxmlformats.org/drawingml/2006/table">
            <a:tbl>
              <a:tblPr firstRow="1" bandRow="1">
                <a:tableStyleId>{5C22544A-7EE6-4342-B048-85BDC9FD1C3A}</a:tableStyleId>
              </a:tblPr>
              <a:tblGrid>
                <a:gridCol w="6537612">
                  <a:extLst>
                    <a:ext uri="{9D8B030D-6E8A-4147-A177-3AD203B41FA5}">
                      <a16:colId xmlns:a16="http://schemas.microsoft.com/office/drawing/2014/main" val="2830563755"/>
                    </a:ext>
                  </a:extLst>
                </a:gridCol>
                <a:gridCol w="1331761">
                  <a:extLst>
                    <a:ext uri="{9D8B030D-6E8A-4147-A177-3AD203B41FA5}">
                      <a16:colId xmlns:a16="http://schemas.microsoft.com/office/drawing/2014/main" val="4003406800"/>
                    </a:ext>
                  </a:extLst>
                </a:gridCol>
                <a:gridCol w="1323591">
                  <a:extLst>
                    <a:ext uri="{9D8B030D-6E8A-4147-A177-3AD203B41FA5}">
                      <a16:colId xmlns:a16="http://schemas.microsoft.com/office/drawing/2014/main" val="1507685528"/>
                    </a:ext>
                  </a:extLst>
                </a:gridCol>
                <a:gridCol w="1612275">
                  <a:extLst>
                    <a:ext uri="{9D8B030D-6E8A-4147-A177-3AD203B41FA5}">
                      <a16:colId xmlns:a16="http://schemas.microsoft.com/office/drawing/2014/main" val="978925385"/>
                    </a:ext>
                  </a:extLst>
                </a:gridCol>
              </a:tblGrid>
              <a:tr h="870649">
                <a:tc>
                  <a:txBody>
                    <a:bodyPr/>
                    <a:lstStyle/>
                    <a:p>
                      <a:r>
                        <a:rPr lang="tr-TR" dirty="0"/>
                        <a:t>Ölçüt 1. Öğrenciler</a:t>
                      </a:r>
                    </a:p>
                  </a:txBody>
                  <a:tcPr/>
                </a:tc>
                <a:tc>
                  <a:txBody>
                    <a:bodyPr/>
                    <a:lstStyle/>
                    <a:p>
                      <a:r>
                        <a:rPr lang="tr-TR" dirty="0"/>
                        <a:t>Sivil Savunma ve İtfaiyecilik</a:t>
                      </a:r>
                    </a:p>
                  </a:txBody>
                  <a:tcPr/>
                </a:tc>
                <a:tc>
                  <a:txBody>
                    <a:bodyPr/>
                    <a:lstStyle/>
                    <a:p>
                      <a:r>
                        <a:rPr lang="tr-TR" dirty="0"/>
                        <a:t>Acil Durum ve Afet Yönetimi</a:t>
                      </a:r>
                    </a:p>
                  </a:txBody>
                  <a:tcPr/>
                </a:tc>
                <a:tc>
                  <a:txBody>
                    <a:bodyPr/>
                    <a:lstStyle/>
                    <a:p>
                      <a:r>
                        <a:rPr lang="tr-TR" dirty="0"/>
                        <a:t>Mahkeme ve Büro Hizmetleri</a:t>
                      </a:r>
                    </a:p>
                  </a:txBody>
                  <a:tcPr/>
                </a:tc>
                <a:extLst>
                  <a:ext uri="{0D108BD9-81ED-4DB2-BD59-A6C34878D82A}">
                    <a16:rowId xmlns:a16="http://schemas.microsoft.com/office/drawing/2014/main" val="884951324"/>
                  </a:ext>
                </a:extLst>
              </a:tr>
              <a:tr h="870649">
                <a:tc>
                  <a:txBody>
                    <a:bodyPr/>
                    <a:lstStyle/>
                    <a:p>
                      <a:r>
                        <a:rPr lang="tr-TR" dirty="0"/>
                        <a:t>1.1 Programa kabul edilen öğrenciler, programın kazandırmayı hedeflediği çıktıları (bilgi, beceri ve yetkinlik) öngörülen sürede edinebilecek eğitim altyapısına sahip olmalıdır. </a:t>
                      </a:r>
                    </a:p>
                  </a:txBody>
                  <a:tcPr/>
                </a:tc>
                <a:tc>
                  <a:txBody>
                    <a:bodyPr/>
                    <a:lstStyle/>
                    <a:p>
                      <a:endParaRPr lang="tr-TR" dirty="0"/>
                    </a:p>
                  </a:txBody>
                  <a:tcPr/>
                </a:tc>
                <a:tc>
                  <a:txBody>
                    <a:bodyPr/>
                    <a:lstStyle/>
                    <a:p>
                      <a:endParaRPr lang="tr-TR" dirty="0"/>
                    </a:p>
                  </a:txBody>
                  <a:tcPr/>
                </a:tc>
                <a:tc>
                  <a:txBody>
                    <a:bodyPr/>
                    <a:lstStyle/>
                    <a:p>
                      <a:endParaRPr lang="tr-TR"/>
                    </a:p>
                  </a:txBody>
                  <a:tcPr/>
                </a:tc>
                <a:extLst>
                  <a:ext uri="{0D108BD9-81ED-4DB2-BD59-A6C34878D82A}">
                    <a16:rowId xmlns:a16="http://schemas.microsoft.com/office/drawing/2014/main" val="147249108"/>
                  </a:ext>
                </a:extLst>
              </a:tr>
              <a:tr h="6094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a:t>1.2. Öğrencilerin kabulünde göz önüne alınan göstergeler izlenmeli ve bunların yıllara göre gelişimi değerlendirilmelidir. </a:t>
                      </a:r>
                    </a:p>
                  </a:txBody>
                  <a:tcPr/>
                </a:tc>
                <a:tc>
                  <a:txBody>
                    <a:bodyPr/>
                    <a:lstStyle/>
                    <a:p>
                      <a:endParaRPr lang="tr-TR" dirty="0"/>
                    </a:p>
                  </a:txBody>
                  <a:tcPr/>
                </a:tc>
                <a:tc>
                  <a:txBody>
                    <a:bodyPr/>
                    <a:lstStyle/>
                    <a:p>
                      <a:endParaRPr lang="tr-TR"/>
                    </a:p>
                  </a:txBody>
                  <a:tcPr/>
                </a:tc>
                <a:tc>
                  <a:txBody>
                    <a:bodyPr/>
                    <a:lstStyle/>
                    <a:p>
                      <a:endParaRPr lang="tr-TR"/>
                    </a:p>
                  </a:txBody>
                  <a:tcPr/>
                </a:tc>
                <a:extLst>
                  <a:ext uri="{0D108BD9-81ED-4DB2-BD59-A6C34878D82A}">
                    <a16:rowId xmlns:a16="http://schemas.microsoft.com/office/drawing/2014/main" val="204696367"/>
                  </a:ext>
                </a:extLst>
              </a:tr>
              <a:tr h="6094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a:t>1.3. Öğrenci kabulüne ilişkin politikaları bulunmalı ve işletiliyor olmalıdır. </a:t>
                      </a:r>
                    </a:p>
                  </a:txBody>
                  <a:tcPr/>
                </a:tc>
                <a:tc>
                  <a:txBody>
                    <a:bodyPr/>
                    <a:lstStyle/>
                    <a:p>
                      <a:endParaRPr lang="tr-TR"/>
                    </a:p>
                  </a:txBody>
                  <a:tcPr/>
                </a:tc>
                <a:tc>
                  <a:txBody>
                    <a:bodyPr/>
                    <a:lstStyle/>
                    <a:p>
                      <a:endParaRPr lang="tr-TR"/>
                    </a:p>
                  </a:txBody>
                  <a:tcPr/>
                </a:tc>
                <a:tc>
                  <a:txBody>
                    <a:bodyPr/>
                    <a:lstStyle/>
                    <a:p>
                      <a:endParaRPr lang="tr-TR" dirty="0"/>
                    </a:p>
                  </a:txBody>
                  <a:tcPr/>
                </a:tc>
                <a:extLst>
                  <a:ext uri="{0D108BD9-81ED-4DB2-BD59-A6C34878D82A}">
                    <a16:rowId xmlns:a16="http://schemas.microsoft.com/office/drawing/2014/main" val="1728379834"/>
                  </a:ext>
                </a:extLst>
              </a:tr>
              <a:tr h="6094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a:t>1.4. Önceki öğrenimlerin kredilendirilmesi tanımlanmış ve uygulanıyor olmalıdır. </a:t>
                      </a:r>
                    </a:p>
                  </a:txBody>
                  <a:tcPr/>
                </a:tc>
                <a:tc>
                  <a:txBody>
                    <a:bodyPr/>
                    <a:lstStyle/>
                    <a:p>
                      <a:endParaRPr lang="tr-TR" dirty="0"/>
                    </a:p>
                  </a:txBody>
                  <a:tcPr/>
                </a:tc>
                <a:tc>
                  <a:txBody>
                    <a:bodyPr/>
                    <a:lstStyle/>
                    <a:p>
                      <a:endParaRPr lang="tr-TR" dirty="0"/>
                    </a:p>
                  </a:txBody>
                  <a:tcPr/>
                </a:tc>
                <a:tc>
                  <a:txBody>
                    <a:bodyPr/>
                    <a:lstStyle/>
                    <a:p>
                      <a:endParaRPr lang="tr-TR" dirty="0"/>
                    </a:p>
                  </a:txBody>
                  <a:tcPr/>
                </a:tc>
                <a:extLst>
                  <a:ext uri="{0D108BD9-81ED-4DB2-BD59-A6C34878D82A}">
                    <a16:rowId xmlns:a16="http://schemas.microsoft.com/office/drawing/2014/main" val="1178244977"/>
                  </a:ext>
                </a:extLst>
              </a:tr>
              <a:tr h="6094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a:t>1.5. Eğitim öğretim süreçlerine ilişkin öğrenci merkezli yaklaşım bulunmalı ve işletiliyor olmalıdır. </a:t>
                      </a:r>
                    </a:p>
                  </a:txBody>
                  <a:tcPr/>
                </a:tc>
                <a:tc>
                  <a:txBody>
                    <a:bodyPr/>
                    <a:lstStyle/>
                    <a:p>
                      <a:endParaRPr lang="tr-TR" dirty="0"/>
                    </a:p>
                  </a:txBody>
                  <a:tcPr/>
                </a:tc>
                <a:tc>
                  <a:txBody>
                    <a:bodyPr/>
                    <a:lstStyle/>
                    <a:p>
                      <a:endParaRPr lang="tr-TR" dirty="0"/>
                    </a:p>
                  </a:txBody>
                  <a:tcPr/>
                </a:tc>
                <a:tc>
                  <a:txBody>
                    <a:bodyPr/>
                    <a:lstStyle/>
                    <a:p>
                      <a:endParaRPr lang="tr-TR" dirty="0"/>
                    </a:p>
                  </a:txBody>
                  <a:tcPr/>
                </a:tc>
                <a:extLst>
                  <a:ext uri="{0D108BD9-81ED-4DB2-BD59-A6C34878D82A}">
                    <a16:rowId xmlns:a16="http://schemas.microsoft.com/office/drawing/2014/main" val="547455805"/>
                  </a:ext>
                </a:extLst>
              </a:tr>
              <a:tr h="6094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a:t>1.6. Kurum ve/veya program tarafından başka kurumlarla yapılan anlaşmalar ve kurulan ortaklıklar işletiliyor olmalıdır. </a:t>
                      </a:r>
                    </a:p>
                  </a:txBody>
                  <a:tcPr/>
                </a:tc>
                <a:tc>
                  <a:txBody>
                    <a:bodyPr/>
                    <a:lstStyle/>
                    <a:p>
                      <a:endParaRPr lang="tr-TR" dirty="0"/>
                    </a:p>
                  </a:txBody>
                  <a:tcPr/>
                </a:tc>
                <a:tc>
                  <a:txBody>
                    <a:bodyPr/>
                    <a:lstStyle/>
                    <a:p>
                      <a:endParaRPr lang="tr-TR" dirty="0"/>
                    </a:p>
                  </a:txBody>
                  <a:tcPr/>
                </a:tc>
                <a:tc>
                  <a:txBody>
                    <a:bodyPr/>
                    <a:lstStyle/>
                    <a:p>
                      <a:endParaRPr lang="tr-TR" dirty="0"/>
                    </a:p>
                  </a:txBody>
                  <a:tcPr/>
                </a:tc>
                <a:extLst>
                  <a:ext uri="{0D108BD9-81ED-4DB2-BD59-A6C34878D82A}">
                    <a16:rowId xmlns:a16="http://schemas.microsoft.com/office/drawing/2014/main" val="2722814080"/>
                  </a:ext>
                </a:extLst>
              </a:tr>
            </a:tbl>
          </a:graphicData>
        </a:graphic>
      </p:graphicFrame>
      <p:sp>
        <p:nvSpPr>
          <p:cNvPr id="8" name="Artı 7"/>
          <p:cNvSpPr/>
          <p:nvPr/>
        </p:nvSpPr>
        <p:spPr>
          <a:xfrm>
            <a:off x="7189587" y="2318335"/>
            <a:ext cx="598516" cy="615142"/>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9" name="Artı 8"/>
          <p:cNvSpPr/>
          <p:nvPr/>
        </p:nvSpPr>
        <p:spPr>
          <a:xfrm>
            <a:off x="8514082" y="2318335"/>
            <a:ext cx="598516" cy="615142"/>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11" name="Artı 10"/>
          <p:cNvSpPr/>
          <p:nvPr/>
        </p:nvSpPr>
        <p:spPr>
          <a:xfrm>
            <a:off x="7189587" y="3119128"/>
            <a:ext cx="598516" cy="615142"/>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12" name="Artı 11"/>
          <p:cNvSpPr/>
          <p:nvPr/>
        </p:nvSpPr>
        <p:spPr>
          <a:xfrm>
            <a:off x="8514082" y="3119128"/>
            <a:ext cx="598516" cy="615142"/>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14" name="Artı 13"/>
          <p:cNvSpPr/>
          <p:nvPr/>
        </p:nvSpPr>
        <p:spPr>
          <a:xfrm>
            <a:off x="7186817" y="3766625"/>
            <a:ext cx="598516" cy="615142"/>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15" name="Artı 14"/>
          <p:cNvSpPr/>
          <p:nvPr/>
        </p:nvSpPr>
        <p:spPr>
          <a:xfrm>
            <a:off x="8511312" y="3766625"/>
            <a:ext cx="598516" cy="615142"/>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17" name="Artı 16"/>
          <p:cNvSpPr/>
          <p:nvPr/>
        </p:nvSpPr>
        <p:spPr>
          <a:xfrm>
            <a:off x="7208984" y="4414122"/>
            <a:ext cx="598516" cy="615142"/>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18" name="Artı 17"/>
          <p:cNvSpPr/>
          <p:nvPr/>
        </p:nvSpPr>
        <p:spPr>
          <a:xfrm>
            <a:off x="8533479" y="4414122"/>
            <a:ext cx="598516" cy="615142"/>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20" name="Artı 19"/>
          <p:cNvSpPr/>
          <p:nvPr/>
        </p:nvSpPr>
        <p:spPr>
          <a:xfrm>
            <a:off x="7208984" y="5034389"/>
            <a:ext cx="598516" cy="615142"/>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21" name="Artı 20"/>
          <p:cNvSpPr/>
          <p:nvPr/>
        </p:nvSpPr>
        <p:spPr>
          <a:xfrm>
            <a:off x="8533479" y="5034389"/>
            <a:ext cx="598516" cy="615142"/>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23" name="Artı 22"/>
          <p:cNvSpPr/>
          <p:nvPr/>
        </p:nvSpPr>
        <p:spPr>
          <a:xfrm>
            <a:off x="7208984" y="5714242"/>
            <a:ext cx="598516" cy="615142"/>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24" name="Artı 23"/>
          <p:cNvSpPr/>
          <p:nvPr/>
        </p:nvSpPr>
        <p:spPr>
          <a:xfrm>
            <a:off x="8533479" y="5714242"/>
            <a:ext cx="598516" cy="615142"/>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3" name="Artı 9">
            <a:extLst>
              <a:ext uri="{FF2B5EF4-FFF2-40B4-BE49-F238E27FC236}">
                <a16:creationId xmlns:a16="http://schemas.microsoft.com/office/drawing/2014/main" id="{1A39AE4E-D14D-7663-8C04-511CE26E45AD}"/>
              </a:ext>
            </a:extLst>
          </p:cNvPr>
          <p:cNvSpPr/>
          <p:nvPr/>
        </p:nvSpPr>
        <p:spPr>
          <a:xfrm>
            <a:off x="9760991" y="2318335"/>
            <a:ext cx="598516" cy="615142"/>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10" name="Artı 9">
            <a:extLst>
              <a:ext uri="{FF2B5EF4-FFF2-40B4-BE49-F238E27FC236}">
                <a16:creationId xmlns:a16="http://schemas.microsoft.com/office/drawing/2014/main" id="{0FF2E5B9-B2D5-C4EF-0FB9-0CAEA9C04DC9}"/>
              </a:ext>
            </a:extLst>
          </p:cNvPr>
          <p:cNvSpPr/>
          <p:nvPr/>
        </p:nvSpPr>
        <p:spPr>
          <a:xfrm>
            <a:off x="9762470" y="3145438"/>
            <a:ext cx="598516" cy="615142"/>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13" name="Artı 9">
            <a:extLst>
              <a:ext uri="{FF2B5EF4-FFF2-40B4-BE49-F238E27FC236}">
                <a16:creationId xmlns:a16="http://schemas.microsoft.com/office/drawing/2014/main" id="{22E9F241-9149-DFB5-7AB5-9E89FD257C1F}"/>
              </a:ext>
            </a:extLst>
          </p:cNvPr>
          <p:cNvSpPr/>
          <p:nvPr/>
        </p:nvSpPr>
        <p:spPr>
          <a:xfrm>
            <a:off x="9763949" y="3706211"/>
            <a:ext cx="598516" cy="615142"/>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pic>
        <p:nvPicPr>
          <p:cNvPr id="16" name="Resim 15">
            <a:extLst>
              <a:ext uri="{FF2B5EF4-FFF2-40B4-BE49-F238E27FC236}">
                <a16:creationId xmlns:a16="http://schemas.microsoft.com/office/drawing/2014/main" id="{6004F040-D8F0-6C58-F81B-8C3752E3D93C}"/>
              </a:ext>
            </a:extLst>
          </p:cNvPr>
          <p:cNvPicPr>
            <a:picLocks noChangeAspect="1"/>
          </p:cNvPicPr>
          <p:nvPr/>
        </p:nvPicPr>
        <p:blipFill>
          <a:blip r:embed="rId2"/>
          <a:stretch>
            <a:fillRect/>
          </a:stretch>
        </p:blipFill>
        <p:spPr>
          <a:xfrm>
            <a:off x="9836329" y="4492492"/>
            <a:ext cx="463336" cy="469433"/>
          </a:xfrm>
          <a:prstGeom prst="rect">
            <a:avLst/>
          </a:prstGeom>
        </p:spPr>
      </p:pic>
      <p:pic>
        <p:nvPicPr>
          <p:cNvPr id="19" name="Resim 18">
            <a:extLst>
              <a:ext uri="{FF2B5EF4-FFF2-40B4-BE49-F238E27FC236}">
                <a16:creationId xmlns:a16="http://schemas.microsoft.com/office/drawing/2014/main" id="{6B087CD6-9BB3-270F-AAA9-BC0F5510A10C}"/>
              </a:ext>
            </a:extLst>
          </p:cNvPr>
          <p:cNvPicPr>
            <a:picLocks noChangeAspect="1"/>
          </p:cNvPicPr>
          <p:nvPr/>
        </p:nvPicPr>
        <p:blipFill>
          <a:blip r:embed="rId2"/>
          <a:stretch>
            <a:fillRect/>
          </a:stretch>
        </p:blipFill>
        <p:spPr>
          <a:xfrm>
            <a:off x="9855564" y="5097654"/>
            <a:ext cx="463336" cy="469433"/>
          </a:xfrm>
          <a:prstGeom prst="rect">
            <a:avLst/>
          </a:prstGeom>
        </p:spPr>
      </p:pic>
      <p:sp>
        <p:nvSpPr>
          <p:cNvPr id="22" name="Eksi 24">
            <a:extLst>
              <a:ext uri="{FF2B5EF4-FFF2-40B4-BE49-F238E27FC236}">
                <a16:creationId xmlns:a16="http://schemas.microsoft.com/office/drawing/2014/main" id="{D86EC73D-8F22-4086-EC48-D41B21BA67FA}"/>
              </a:ext>
            </a:extLst>
          </p:cNvPr>
          <p:cNvSpPr/>
          <p:nvPr/>
        </p:nvSpPr>
        <p:spPr>
          <a:xfrm>
            <a:off x="9783158" y="5681886"/>
            <a:ext cx="598516" cy="679853"/>
          </a:xfrm>
          <a:prstGeom prst="mathMin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33304157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83950" y="314324"/>
            <a:ext cx="10515600" cy="1325563"/>
          </a:xfrm>
        </p:spPr>
        <p:txBody>
          <a:bodyPr>
            <a:normAutofit/>
          </a:bodyPr>
          <a:lstStyle/>
          <a:p>
            <a:r>
              <a:rPr lang="tr-TR" sz="4000" b="1" dirty="0">
                <a:solidFill>
                  <a:srgbClr val="962E2E"/>
                </a:solidFill>
                <a:latin typeface="Calibri" panose="020F0502020204030204" pitchFamily="34" charset="0"/>
                <a:cs typeface="Calibri" panose="020F0502020204030204" pitchFamily="34" charset="0"/>
              </a:rPr>
              <a:t>Ölçüt 1. Öğrenciler</a:t>
            </a:r>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261693044"/>
              </p:ext>
            </p:extLst>
          </p:nvPr>
        </p:nvGraphicFramePr>
        <p:xfrm>
          <a:off x="751935" y="1716072"/>
          <a:ext cx="10515600" cy="4023360"/>
        </p:xfrm>
        <a:graphic>
          <a:graphicData uri="http://schemas.openxmlformats.org/drawingml/2006/table">
            <a:tbl>
              <a:tblPr firstRow="1" bandRow="1">
                <a:tableStyleId>{5C22544A-7EE6-4342-B048-85BDC9FD1C3A}</a:tableStyleId>
              </a:tblPr>
              <a:tblGrid>
                <a:gridCol w="6651567">
                  <a:extLst>
                    <a:ext uri="{9D8B030D-6E8A-4147-A177-3AD203B41FA5}">
                      <a16:colId xmlns:a16="http://schemas.microsoft.com/office/drawing/2014/main" val="2830563755"/>
                    </a:ext>
                  </a:extLst>
                </a:gridCol>
                <a:gridCol w="1354975">
                  <a:extLst>
                    <a:ext uri="{9D8B030D-6E8A-4147-A177-3AD203B41FA5}">
                      <a16:colId xmlns:a16="http://schemas.microsoft.com/office/drawing/2014/main" val="4003406800"/>
                    </a:ext>
                  </a:extLst>
                </a:gridCol>
                <a:gridCol w="1346662">
                  <a:extLst>
                    <a:ext uri="{9D8B030D-6E8A-4147-A177-3AD203B41FA5}">
                      <a16:colId xmlns:a16="http://schemas.microsoft.com/office/drawing/2014/main" val="1507685528"/>
                    </a:ext>
                  </a:extLst>
                </a:gridCol>
                <a:gridCol w="1162396">
                  <a:extLst>
                    <a:ext uri="{9D8B030D-6E8A-4147-A177-3AD203B41FA5}">
                      <a16:colId xmlns:a16="http://schemas.microsoft.com/office/drawing/2014/main" val="978925385"/>
                    </a:ext>
                  </a:extLst>
                </a:gridCol>
              </a:tblGrid>
              <a:tr h="370840">
                <a:tc>
                  <a:txBody>
                    <a:bodyPr/>
                    <a:lstStyle/>
                    <a:p>
                      <a:r>
                        <a:rPr lang="tr-TR" dirty="0"/>
                        <a:t>Ölçüt 1. Öğrenciler</a:t>
                      </a:r>
                    </a:p>
                  </a:txBody>
                  <a:tcPr/>
                </a:tc>
                <a:tc>
                  <a:txBody>
                    <a:bodyPr/>
                    <a:lstStyle/>
                    <a:p>
                      <a:r>
                        <a:rPr lang="tr-TR" dirty="0"/>
                        <a:t>Sivil Savunma ve İtfaiyecilik</a:t>
                      </a:r>
                    </a:p>
                  </a:txBody>
                  <a:tcPr/>
                </a:tc>
                <a:tc>
                  <a:txBody>
                    <a:bodyPr/>
                    <a:lstStyle/>
                    <a:p>
                      <a:r>
                        <a:rPr lang="tr-TR" dirty="0"/>
                        <a:t>Acil Durum ve Afet Yönetimi</a:t>
                      </a:r>
                    </a:p>
                  </a:txBody>
                  <a:tcPr/>
                </a:tc>
                <a:tc>
                  <a:txBody>
                    <a:bodyPr/>
                    <a:lstStyle/>
                    <a:p>
                      <a:r>
                        <a:rPr lang="tr-TR" dirty="0"/>
                        <a:t>Mahkeme ve Büro Hizmetleri</a:t>
                      </a:r>
                    </a:p>
                  </a:txBody>
                  <a:tcPr/>
                </a:tc>
                <a:extLst>
                  <a:ext uri="{0D108BD9-81ED-4DB2-BD59-A6C34878D82A}">
                    <a16:rowId xmlns:a16="http://schemas.microsoft.com/office/drawing/2014/main" val="88495132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a:t>1.7. Öğrenci hareketliliğini ve programlarını teşvik eden politika ve düzenlemeleri olmalıdır</a:t>
                      </a:r>
                    </a:p>
                  </a:txBody>
                  <a:tcPr/>
                </a:tc>
                <a:tc>
                  <a:txBody>
                    <a:bodyPr/>
                    <a:lstStyle/>
                    <a:p>
                      <a:endParaRPr lang="tr-TR" dirty="0"/>
                    </a:p>
                  </a:txBody>
                  <a:tcPr/>
                </a:tc>
                <a:tc>
                  <a:txBody>
                    <a:bodyPr/>
                    <a:lstStyle/>
                    <a:p>
                      <a:endParaRPr lang="tr-TR"/>
                    </a:p>
                  </a:txBody>
                  <a:tcPr/>
                </a:tc>
                <a:tc>
                  <a:txBody>
                    <a:bodyPr/>
                    <a:lstStyle/>
                    <a:p>
                      <a:endParaRPr lang="tr-TR"/>
                    </a:p>
                  </a:txBody>
                  <a:tcPr/>
                </a:tc>
                <a:extLst>
                  <a:ext uri="{0D108BD9-81ED-4DB2-BD59-A6C34878D82A}">
                    <a16:rowId xmlns:a16="http://schemas.microsoft.com/office/drawing/2014/main" val="147249108"/>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a:t>1.8. Program hedeflediği nitelikli mezun yeterliliklerine ulaşmak amacıyla öğrenci merkezli öğretim, ölçme ve değerlendirme yöntemleri uygulanıyor olmalıdır.</a:t>
                      </a:r>
                    </a:p>
                  </a:txBody>
                  <a:tcPr/>
                </a:tc>
                <a:tc>
                  <a:txBody>
                    <a:bodyPr/>
                    <a:lstStyle/>
                    <a:p>
                      <a:endParaRPr lang="tr-TR" dirty="0"/>
                    </a:p>
                  </a:txBody>
                  <a:tcPr/>
                </a:tc>
                <a:tc>
                  <a:txBody>
                    <a:bodyPr/>
                    <a:lstStyle/>
                    <a:p>
                      <a:endParaRPr lang="tr-TR" dirty="0"/>
                    </a:p>
                  </a:txBody>
                  <a:tcPr/>
                </a:tc>
                <a:tc>
                  <a:txBody>
                    <a:bodyPr/>
                    <a:lstStyle/>
                    <a:p>
                      <a:endParaRPr lang="tr-TR" dirty="0"/>
                    </a:p>
                  </a:txBody>
                  <a:tcPr/>
                </a:tc>
                <a:extLst>
                  <a:ext uri="{0D108BD9-81ED-4DB2-BD59-A6C34878D82A}">
                    <a16:rowId xmlns:a16="http://schemas.microsoft.com/office/drawing/2014/main" val="204696367"/>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a:t>1.9. Öğrencilerin akademik gelişimi ve kariyer planlamasına yönelik danışmanlık hizmetleri işletiyor olmalıdır.</a:t>
                      </a:r>
                    </a:p>
                  </a:txBody>
                  <a:tcPr/>
                </a:tc>
                <a:tc>
                  <a:txBody>
                    <a:bodyPr/>
                    <a:lstStyle/>
                    <a:p>
                      <a:endParaRPr lang="tr-TR" dirty="0"/>
                    </a:p>
                  </a:txBody>
                  <a:tcPr/>
                </a:tc>
                <a:tc>
                  <a:txBody>
                    <a:bodyPr/>
                    <a:lstStyle/>
                    <a:p>
                      <a:endParaRPr lang="tr-TR"/>
                    </a:p>
                  </a:txBody>
                  <a:tcPr/>
                </a:tc>
                <a:tc>
                  <a:txBody>
                    <a:bodyPr/>
                    <a:lstStyle/>
                    <a:p>
                      <a:endParaRPr lang="tr-TR" dirty="0"/>
                    </a:p>
                  </a:txBody>
                  <a:tcPr/>
                </a:tc>
                <a:extLst>
                  <a:ext uri="{0D108BD9-81ED-4DB2-BD59-A6C34878D82A}">
                    <a16:rowId xmlns:a16="http://schemas.microsoft.com/office/drawing/2014/main" val="172837983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a:t>1.10. Öğrencilerin derslerdeki başarı durumunu izleyecek ve onları ders planlaması konularında yönlendirecek danışmanlık hizmetleri işletiyor olmalıdır.</a:t>
                      </a:r>
                    </a:p>
                  </a:txBody>
                  <a:tcPr/>
                </a:tc>
                <a:tc>
                  <a:txBody>
                    <a:bodyPr/>
                    <a:lstStyle/>
                    <a:p>
                      <a:endParaRPr lang="tr-TR"/>
                    </a:p>
                  </a:txBody>
                  <a:tcPr/>
                </a:tc>
                <a:tc>
                  <a:txBody>
                    <a:bodyPr/>
                    <a:lstStyle/>
                    <a:p>
                      <a:endParaRPr lang="tr-TR" dirty="0"/>
                    </a:p>
                  </a:txBody>
                  <a:tcPr/>
                </a:tc>
                <a:tc>
                  <a:txBody>
                    <a:bodyPr/>
                    <a:lstStyle/>
                    <a:p>
                      <a:endParaRPr lang="tr-TR" dirty="0"/>
                    </a:p>
                  </a:txBody>
                  <a:tcPr/>
                </a:tc>
                <a:extLst>
                  <a:ext uri="{0D108BD9-81ED-4DB2-BD59-A6C34878D82A}">
                    <a16:rowId xmlns:a16="http://schemas.microsoft.com/office/drawing/2014/main" val="1178244977"/>
                  </a:ext>
                </a:extLst>
              </a:tr>
            </a:tbl>
          </a:graphicData>
        </a:graphic>
      </p:graphicFrame>
      <p:sp>
        <p:nvSpPr>
          <p:cNvPr id="7" name="Eksi 6"/>
          <p:cNvSpPr/>
          <p:nvPr/>
        </p:nvSpPr>
        <p:spPr>
          <a:xfrm>
            <a:off x="7744639" y="2616493"/>
            <a:ext cx="598516" cy="679853"/>
          </a:xfrm>
          <a:prstGeom prst="mathMin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8" name="Eksi 7"/>
          <p:cNvSpPr/>
          <p:nvPr/>
        </p:nvSpPr>
        <p:spPr>
          <a:xfrm>
            <a:off x="9121206" y="2607299"/>
            <a:ext cx="598516" cy="679853"/>
          </a:xfrm>
          <a:prstGeom prst="mathMin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10" name="Eksi 9"/>
          <p:cNvSpPr/>
          <p:nvPr/>
        </p:nvSpPr>
        <p:spPr>
          <a:xfrm>
            <a:off x="7744639" y="3287152"/>
            <a:ext cx="598516" cy="679853"/>
          </a:xfrm>
          <a:prstGeom prst="mathMin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11" name="Eksi 10"/>
          <p:cNvSpPr/>
          <p:nvPr/>
        </p:nvSpPr>
        <p:spPr>
          <a:xfrm>
            <a:off x="9121206" y="3303603"/>
            <a:ext cx="598516" cy="679853"/>
          </a:xfrm>
          <a:prstGeom prst="mathMin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13" name="Artı 12"/>
          <p:cNvSpPr/>
          <p:nvPr/>
        </p:nvSpPr>
        <p:spPr>
          <a:xfrm>
            <a:off x="7822276" y="4083523"/>
            <a:ext cx="598516" cy="615142"/>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14" name="Artı 13"/>
          <p:cNvSpPr/>
          <p:nvPr/>
        </p:nvSpPr>
        <p:spPr>
          <a:xfrm>
            <a:off x="9078073" y="4159142"/>
            <a:ext cx="598516" cy="615142"/>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15" name="Artı 14"/>
          <p:cNvSpPr/>
          <p:nvPr/>
        </p:nvSpPr>
        <p:spPr>
          <a:xfrm>
            <a:off x="7744639" y="4999380"/>
            <a:ext cx="598516" cy="615142"/>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16" name="Artı 15"/>
          <p:cNvSpPr/>
          <p:nvPr/>
        </p:nvSpPr>
        <p:spPr>
          <a:xfrm>
            <a:off x="9121206" y="4962599"/>
            <a:ext cx="598516" cy="615142"/>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22" name="Eksi 7">
            <a:extLst>
              <a:ext uri="{FF2B5EF4-FFF2-40B4-BE49-F238E27FC236}">
                <a16:creationId xmlns:a16="http://schemas.microsoft.com/office/drawing/2014/main" id="{3D7F462D-2232-8177-3250-9E5362C8FE00}"/>
              </a:ext>
            </a:extLst>
          </p:cNvPr>
          <p:cNvSpPr/>
          <p:nvPr/>
        </p:nvSpPr>
        <p:spPr>
          <a:xfrm>
            <a:off x="10494531" y="2576676"/>
            <a:ext cx="598516" cy="679853"/>
          </a:xfrm>
          <a:prstGeom prst="mathMin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23" name="Eksi 10">
            <a:extLst>
              <a:ext uri="{FF2B5EF4-FFF2-40B4-BE49-F238E27FC236}">
                <a16:creationId xmlns:a16="http://schemas.microsoft.com/office/drawing/2014/main" id="{4569A618-F8F2-A541-3EA8-F37432E2814D}"/>
              </a:ext>
            </a:extLst>
          </p:cNvPr>
          <p:cNvSpPr/>
          <p:nvPr/>
        </p:nvSpPr>
        <p:spPr>
          <a:xfrm>
            <a:off x="10454640" y="3283511"/>
            <a:ext cx="598516" cy="679853"/>
          </a:xfrm>
          <a:prstGeom prst="mathMin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24" name="Artı 13">
            <a:extLst>
              <a:ext uri="{FF2B5EF4-FFF2-40B4-BE49-F238E27FC236}">
                <a16:creationId xmlns:a16="http://schemas.microsoft.com/office/drawing/2014/main" id="{5B12D250-C46B-6DF4-025A-2D74D38DBDED}"/>
              </a:ext>
            </a:extLst>
          </p:cNvPr>
          <p:cNvSpPr/>
          <p:nvPr/>
        </p:nvSpPr>
        <p:spPr>
          <a:xfrm>
            <a:off x="10411507" y="4121274"/>
            <a:ext cx="598516" cy="615142"/>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25" name="Artı 15">
            <a:extLst>
              <a:ext uri="{FF2B5EF4-FFF2-40B4-BE49-F238E27FC236}">
                <a16:creationId xmlns:a16="http://schemas.microsoft.com/office/drawing/2014/main" id="{6143486D-E0EC-A364-6858-358489A86D59}"/>
              </a:ext>
            </a:extLst>
          </p:cNvPr>
          <p:cNvSpPr/>
          <p:nvPr/>
        </p:nvSpPr>
        <p:spPr>
          <a:xfrm>
            <a:off x="10454640" y="4952307"/>
            <a:ext cx="598516" cy="615142"/>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890627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8728" y="390966"/>
            <a:ext cx="10515600" cy="1325563"/>
          </a:xfrm>
        </p:spPr>
        <p:txBody>
          <a:bodyPr>
            <a:normAutofit/>
          </a:bodyPr>
          <a:lstStyle/>
          <a:p>
            <a:r>
              <a:rPr lang="tr-TR" sz="4000" b="1" dirty="0">
                <a:solidFill>
                  <a:srgbClr val="962E2E"/>
                </a:solidFill>
                <a:latin typeface="Calibri" panose="020F0502020204030204" pitchFamily="34" charset="0"/>
                <a:cs typeface="Calibri" panose="020F0502020204030204" pitchFamily="34" charset="0"/>
              </a:rPr>
              <a:t>Ölçüt 1. Öğrenciler</a:t>
            </a:r>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986904164"/>
              </p:ext>
            </p:extLst>
          </p:nvPr>
        </p:nvGraphicFramePr>
        <p:xfrm>
          <a:off x="432758" y="1748255"/>
          <a:ext cx="10515600" cy="3855720"/>
        </p:xfrm>
        <a:graphic>
          <a:graphicData uri="http://schemas.openxmlformats.org/drawingml/2006/table">
            <a:tbl>
              <a:tblPr firstRow="1" bandRow="1">
                <a:tableStyleId>{5C22544A-7EE6-4342-B048-85BDC9FD1C3A}</a:tableStyleId>
              </a:tblPr>
              <a:tblGrid>
                <a:gridCol w="6651567">
                  <a:extLst>
                    <a:ext uri="{9D8B030D-6E8A-4147-A177-3AD203B41FA5}">
                      <a16:colId xmlns:a16="http://schemas.microsoft.com/office/drawing/2014/main" val="2830563755"/>
                    </a:ext>
                  </a:extLst>
                </a:gridCol>
                <a:gridCol w="1354975">
                  <a:extLst>
                    <a:ext uri="{9D8B030D-6E8A-4147-A177-3AD203B41FA5}">
                      <a16:colId xmlns:a16="http://schemas.microsoft.com/office/drawing/2014/main" val="4003406800"/>
                    </a:ext>
                  </a:extLst>
                </a:gridCol>
                <a:gridCol w="1346662">
                  <a:extLst>
                    <a:ext uri="{9D8B030D-6E8A-4147-A177-3AD203B41FA5}">
                      <a16:colId xmlns:a16="http://schemas.microsoft.com/office/drawing/2014/main" val="1507685528"/>
                    </a:ext>
                  </a:extLst>
                </a:gridCol>
                <a:gridCol w="1162396">
                  <a:extLst>
                    <a:ext uri="{9D8B030D-6E8A-4147-A177-3AD203B41FA5}">
                      <a16:colId xmlns:a16="http://schemas.microsoft.com/office/drawing/2014/main" val="978925385"/>
                    </a:ext>
                  </a:extLst>
                </a:gridCol>
              </a:tblGrid>
              <a:tr h="370840">
                <a:tc>
                  <a:txBody>
                    <a:bodyPr/>
                    <a:lstStyle/>
                    <a:p>
                      <a:r>
                        <a:rPr lang="tr-TR" dirty="0"/>
                        <a:t>Ölçüt 1. Öğrenciler</a:t>
                      </a:r>
                    </a:p>
                  </a:txBody>
                  <a:tcPr/>
                </a:tc>
                <a:tc>
                  <a:txBody>
                    <a:bodyPr/>
                    <a:lstStyle/>
                    <a:p>
                      <a:r>
                        <a:rPr lang="tr-TR" dirty="0"/>
                        <a:t>Sivil Savunma ve İtfaiyecilik</a:t>
                      </a:r>
                    </a:p>
                  </a:txBody>
                  <a:tcPr/>
                </a:tc>
                <a:tc>
                  <a:txBody>
                    <a:bodyPr/>
                    <a:lstStyle/>
                    <a:p>
                      <a:r>
                        <a:rPr lang="tr-TR" dirty="0"/>
                        <a:t>Acil Durum ve Afet Yönetimi</a:t>
                      </a:r>
                    </a:p>
                  </a:txBody>
                  <a:tcPr/>
                </a:tc>
                <a:tc>
                  <a:txBody>
                    <a:bodyPr/>
                    <a:lstStyle/>
                    <a:p>
                      <a:r>
                        <a:rPr lang="tr-TR" dirty="0"/>
                        <a:t>Mahkeme ve Büro Hizmetleri</a:t>
                      </a:r>
                    </a:p>
                  </a:txBody>
                  <a:tcPr/>
                </a:tc>
                <a:extLst>
                  <a:ext uri="{0D108BD9-81ED-4DB2-BD59-A6C34878D82A}">
                    <a16:rowId xmlns:a16="http://schemas.microsoft.com/office/drawing/2014/main" val="88495132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a:t>1.11. Öğrenci geri bildirimlerin alınmasına yönelik mekanizmalar bulunmalı, uygulanmalı ve sürekli iyileştirme çalışmalarında değerlendirilmelidir.</a:t>
                      </a:r>
                    </a:p>
                  </a:txBody>
                  <a:tcPr/>
                </a:tc>
                <a:tc>
                  <a:txBody>
                    <a:bodyPr/>
                    <a:lstStyle/>
                    <a:p>
                      <a:endParaRPr lang="tr-TR"/>
                    </a:p>
                  </a:txBody>
                  <a:tcPr/>
                </a:tc>
                <a:tc>
                  <a:txBody>
                    <a:bodyPr/>
                    <a:lstStyle/>
                    <a:p>
                      <a:endParaRPr lang="tr-TR"/>
                    </a:p>
                  </a:txBody>
                  <a:tcPr/>
                </a:tc>
                <a:tc>
                  <a:txBody>
                    <a:bodyPr/>
                    <a:lstStyle/>
                    <a:p>
                      <a:endParaRPr lang="tr-TR"/>
                    </a:p>
                  </a:txBody>
                  <a:tcPr/>
                </a:tc>
                <a:extLst>
                  <a:ext uri="{0D108BD9-81ED-4DB2-BD59-A6C34878D82A}">
                    <a16:rowId xmlns:a16="http://schemas.microsoft.com/office/drawing/2014/main" val="147249108"/>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a:t>1.12. Öğrencilerin eğitim planındaki tüm dersler için ders başarıları şeffaf, adil ve tutarlı yöntemlerle ölçülmeli ve değerlendirilmelidir.</a:t>
                      </a:r>
                    </a:p>
                    <a:p>
                      <a:endParaRPr lang="tr-TR" dirty="0"/>
                    </a:p>
                  </a:txBody>
                  <a:tcPr/>
                </a:tc>
                <a:tc>
                  <a:txBody>
                    <a:bodyPr/>
                    <a:lstStyle/>
                    <a:p>
                      <a:endParaRPr lang="tr-TR"/>
                    </a:p>
                  </a:txBody>
                  <a:tcPr/>
                </a:tc>
                <a:tc>
                  <a:txBody>
                    <a:bodyPr/>
                    <a:lstStyle/>
                    <a:p>
                      <a:endParaRPr lang="tr-TR"/>
                    </a:p>
                  </a:txBody>
                  <a:tcPr/>
                </a:tc>
                <a:tc>
                  <a:txBody>
                    <a:bodyPr/>
                    <a:lstStyle/>
                    <a:p>
                      <a:endParaRPr lang="tr-TR" dirty="0"/>
                    </a:p>
                  </a:txBody>
                  <a:tcPr/>
                </a:tc>
                <a:extLst>
                  <a:ext uri="{0D108BD9-81ED-4DB2-BD59-A6C34878D82A}">
                    <a16:rowId xmlns:a16="http://schemas.microsoft.com/office/drawing/2014/main" val="204696367"/>
                  </a:ext>
                </a:extLst>
              </a:tr>
              <a:tr h="11125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a:t>1.13. Öğrencilerin mezuniyetlerine karar verebilmek için, programın gerektirdiği tüm koşulların yerine getirildiğini belirleyecek güvenilir yöntemler geliştirilmiş ve uygulanıyor olmalıdır.</a:t>
                      </a:r>
                    </a:p>
                  </a:txBody>
                  <a:tcPr/>
                </a:tc>
                <a:tc>
                  <a:txBody>
                    <a:bodyPr/>
                    <a:lstStyle/>
                    <a:p>
                      <a:endParaRPr lang="tr-TR" dirty="0"/>
                    </a:p>
                  </a:txBody>
                  <a:tcPr/>
                </a:tc>
                <a:tc>
                  <a:txBody>
                    <a:bodyPr/>
                    <a:lstStyle/>
                    <a:p>
                      <a:endParaRPr lang="tr-TR" dirty="0"/>
                    </a:p>
                  </a:txBody>
                  <a:tcPr/>
                </a:tc>
                <a:tc>
                  <a:txBody>
                    <a:bodyPr/>
                    <a:lstStyle/>
                    <a:p>
                      <a:endParaRPr lang="tr-TR" dirty="0"/>
                    </a:p>
                  </a:txBody>
                  <a:tcPr/>
                </a:tc>
                <a:extLst>
                  <a:ext uri="{0D108BD9-81ED-4DB2-BD59-A6C34878D82A}">
                    <a16:rowId xmlns:a16="http://schemas.microsoft.com/office/drawing/2014/main" val="1728379834"/>
                  </a:ext>
                </a:extLst>
              </a:tr>
            </a:tbl>
          </a:graphicData>
        </a:graphic>
      </p:graphicFrame>
      <p:sp>
        <p:nvSpPr>
          <p:cNvPr id="7" name="Artı 6"/>
          <p:cNvSpPr/>
          <p:nvPr/>
        </p:nvSpPr>
        <p:spPr>
          <a:xfrm>
            <a:off x="7383454" y="2747000"/>
            <a:ext cx="598516" cy="615142"/>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8" name="Artı 7"/>
          <p:cNvSpPr/>
          <p:nvPr/>
        </p:nvSpPr>
        <p:spPr>
          <a:xfrm>
            <a:off x="8834081" y="2747106"/>
            <a:ext cx="598516" cy="615142"/>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12" name="Eksi 11"/>
          <p:cNvSpPr/>
          <p:nvPr/>
        </p:nvSpPr>
        <p:spPr>
          <a:xfrm>
            <a:off x="7383454" y="3632781"/>
            <a:ext cx="598516" cy="679853"/>
          </a:xfrm>
          <a:prstGeom prst="mathMin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13" name="Eksi 12"/>
          <p:cNvSpPr/>
          <p:nvPr/>
        </p:nvSpPr>
        <p:spPr>
          <a:xfrm>
            <a:off x="8834081" y="3632033"/>
            <a:ext cx="598516" cy="679853"/>
          </a:xfrm>
          <a:prstGeom prst="mathMin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15" name="Artı 14"/>
          <p:cNvSpPr/>
          <p:nvPr/>
        </p:nvSpPr>
        <p:spPr>
          <a:xfrm>
            <a:off x="7383454" y="4718194"/>
            <a:ext cx="598516" cy="615142"/>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16" name="Artı 15"/>
          <p:cNvSpPr/>
          <p:nvPr/>
        </p:nvSpPr>
        <p:spPr>
          <a:xfrm>
            <a:off x="8866648" y="4709731"/>
            <a:ext cx="598516" cy="615142"/>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3" name="Artı 7">
            <a:extLst>
              <a:ext uri="{FF2B5EF4-FFF2-40B4-BE49-F238E27FC236}">
                <a16:creationId xmlns:a16="http://schemas.microsoft.com/office/drawing/2014/main" id="{7B4B0F64-FEB9-39E8-C0CB-F7B16D750189}"/>
              </a:ext>
            </a:extLst>
          </p:cNvPr>
          <p:cNvSpPr/>
          <p:nvPr/>
        </p:nvSpPr>
        <p:spPr>
          <a:xfrm>
            <a:off x="10117126" y="2728005"/>
            <a:ext cx="598516" cy="615142"/>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9" name="Eksi 12">
            <a:extLst>
              <a:ext uri="{FF2B5EF4-FFF2-40B4-BE49-F238E27FC236}">
                <a16:creationId xmlns:a16="http://schemas.microsoft.com/office/drawing/2014/main" id="{FE8158A1-4281-D42D-F82C-3A5565C02F61}"/>
              </a:ext>
            </a:extLst>
          </p:cNvPr>
          <p:cNvSpPr/>
          <p:nvPr/>
        </p:nvSpPr>
        <p:spPr>
          <a:xfrm>
            <a:off x="10117126" y="3613684"/>
            <a:ext cx="598516" cy="679853"/>
          </a:xfrm>
          <a:prstGeom prst="mathMin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10" name="Artı 15">
            <a:extLst>
              <a:ext uri="{FF2B5EF4-FFF2-40B4-BE49-F238E27FC236}">
                <a16:creationId xmlns:a16="http://schemas.microsoft.com/office/drawing/2014/main" id="{1860CD1F-B042-C9B9-E7B1-989ADEE43BEC}"/>
              </a:ext>
            </a:extLst>
          </p:cNvPr>
          <p:cNvSpPr/>
          <p:nvPr/>
        </p:nvSpPr>
        <p:spPr>
          <a:xfrm>
            <a:off x="10117126" y="4718194"/>
            <a:ext cx="598516" cy="615142"/>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12626038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827414" y="554326"/>
            <a:ext cx="10515600" cy="637598"/>
          </a:xfrm>
        </p:spPr>
        <p:txBody>
          <a:bodyPr>
            <a:normAutofit fontScale="90000"/>
          </a:bodyPr>
          <a:lstStyle/>
          <a:p>
            <a:r>
              <a:rPr lang="pt-BR" sz="4000" b="1" dirty="0">
                <a:solidFill>
                  <a:srgbClr val="962E2E"/>
                </a:solidFill>
                <a:latin typeface="Calibri" panose="020F0502020204030204" pitchFamily="34" charset="0"/>
                <a:cs typeface="Calibri" panose="020F0502020204030204" pitchFamily="34" charset="0"/>
              </a:rPr>
              <a:t>Ölçüt 2. Program Eğitim Amaçları</a:t>
            </a:r>
            <a:endParaRPr lang="tr-TR" sz="4000" b="1" dirty="0">
              <a:solidFill>
                <a:srgbClr val="962E2E"/>
              </a:solidFill>
              <a:latin typeface="Calibri" panose="020F0502020204030204" pitchFamily="34" charset="0"/>
              <a:cs typeface="Calibri" panose="020F0502020204030204" pitchFamily="34" charset="0"/>
            </a:endParaRPr>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4050078630"/>
              </p:ext>
            </p:extLst>
          </p:nvPr>
        </p:nvGraphicFramePr>
        <p:xfrm>
          <a:off x="595225" y="1244631"/>
          <a:ext cx="11222965" cy="5394960"/>
        </p:xfrm>
        <a:graphic>
          <a:graphicData uri="http://schemas.openxmlformats.org/drawingml/2006/table">
            <a:tbl>
              <a:tblPr firstRow="1" bandRow="1">
                <a:tableStyleId>{5C22544A-7EE6-4342-B048-85BDC9FD1C3A}</a:tableStyleId>
              </a:tblPr>
              <a:tblGrid>
                <a:gridCol w="7099005">
                  <a:extLst>
                    <a:ext uri="{9D8B030D-6E8A-4147-A177-3AD203B41FA5}">
                      <a16:colId xmlns:a16="http://schemas.microsoft.com/office/drawing/2014/main" val="2830563755"/>
                    </a:ext>
                  </a:extLst>
                </a:gridCol>
                <a:gridCol w="1446122">
                  <a:extLst>
                    <a:ext uri="{9D8B030D-6E8A-4147-A177-3AD203B41FA5}">
                      <a16:colId xmlns:a16="http://schemas.microsoft.com/office/drawing/2014/main" val="4003406800"/>
                    </a:ext>
                  </a:extLst>
                </a:gridCol>
                <a:gridCol w="1437249">
                  <a:extLst>
                    <a:ext uri="{9D8B030D-6E8A-4147-A177-3AD203B41FA5}">
                      <a16:colId xmlns:a16="http://schemas.microsoft.com/office/drawing/2014/main" val="1507685528"/>
                    </a:ext>
                  </a:extLst>
                </a:gridCol>
                <a:gridCol w="1240589">
                  <a:extLst>
                    <a:ext uri="{9D8B030D-6E8A-4147-A177-3AD203B41FA5}">
                      <a16:colId xmlns:a16="http://schemas.microsoft.com/office/drawing/2014/main" val="978925385"/>
                    </a:ext>
                  </a:extLst>
                </a:gridCol>
              </a:tblGrid>
              <a:tr h="859306">
                <a:tc>
                  <a:txBody>
                    <a:bodyPr/>
                    <a:lstStyle/>
                    <a:p>
                      <a:r>
                        <a:rPr lang="pt-BR" dirty="0"/>
                        <a:t>Ölçüt 2. Program Eğitim Amaçları</a:t>
                      </a:r>
                      <a:endParaRPr lang="tr-TR" dirty="0"/>
                    </a:p>
                  </a:txBody>
                  <a:tcPr/>
                </a:tc>
                <a:tc>
                  <a:txBody>
                    <a:bodyPr/>
                    <a:lstStyle/>
                    <a:p>
                      <a:r>
                        <a:rPr lang="tr-TR" dirty="0"/>
                        <a:t>Sivil Savunma ve İtfaiyecilik</a:t>
                      </a:r>
                    </a:p>
                  </a:txBody>
                  <a:tcPr/>
                </a:tc>
                <a:tc>
                  <a:txBody>
                    <a:bodyPr/>
                    <a:lstStyle/>
                    <a:p>
                      <a:r>
                        <a:rPr lang="tr-TR" dirty="0"/>
                        <a:t>Acil Durum ve Afet Yönetimi</a:t>
                      </a:r>
                    </a:p>
                  </a:txBody>
                  <a:tcPr/>
                </a:tc>
                <a:tc>
                  <a:txBody>
                    <a:bodyPr/>
                    <a:lstStyle/>
                    <a:p>
                      <a:r>
                        <a:rPr lang="tr-TR" dirty="0"/>
                        <a:t>Mahkeme ve Büro Hizmetleri</a:t>
                      </a:r>
                    </a:p>
                  </a:txBody>
                  <a:tcPr/>
                </a:tc>
                <a:extLst>
                  <a:ext uri="{0D108BD9-81ED-4DB2-BD59-A6C34878D82A}">
                    <a16:rowId xmlns:a16="http://schemas.microsoft.com/office/drawing/2014/main" val="884951324"/>
                  </a:ext>
                </a:extLst>
              </a:tr>
              <a:tr h="601514">
                <a:tc>
                  <a:txBody>
                    <a:bodyPr/>
                    <a:lstStyle/>
                    <a:p>
                      <a:r>
                        <a:rPr lang="tr-TR" dirty="0"/>
                        <a:t>2.1. Program, eğitim amaç ve hedeflerini belirlemiş ve bunu kamuoyuyla paylaşmış olmalıdır.</a:t>
                      </a:r>
                    </a:p>
                  </a:txBody>
                  <a:tcPr/>
                </a:tc>
                <a:tc>
                  <a:txBody>
                    <a:bodyPr/>
                    <a:lstStyle/>
                    <a:p>
                      <a:pPr algn="r"/>
                      <a:endParaRPr lang="tr-TR" dirty="0"/>
                    </a:p>
                  </a:txBody>
                  <a:tcPr/>
                </a:tc>
                <a:tc>
                  <a:txBody>
                    <a:bodyPr/>
                    <a:lstStyle/>
                    <a:p>
                      <a:pPr algn="r"/>
                      <a:endParaRPr lang="tr-TR" dirty="0"/>
                    </a:p>
                  </a:txBody>
                  <a:tcPr/>
                </a:tc>
                <a:tc>
                  <a:txBody>
                    <a:bodyPr/>
                    <a:lstStyle/>
                    <a:p>
                      <a:pPr algn="r"/>
                      <a:endParaRPr lang="tr-TR"/>
                    </a:p>
                  </a:txBody>
                  <a:tcPr/>
                </a:tc>
                <a:extLst>
                  <a:ext uri="{0D108BD9-81ED-4DB2-BD59-A6C34878D82A}">
                    <a16:rowId xmlns:a16="http://schemas.microsoft.com/office/drawing/2014/main" val="147249108"/>
                  </a:ext>
                </a:extLst>
              </a:tr>
              <a:tr h="601514">
                <a:tc>
                  <a:txBody>
                    <a:bodyPr/>
                    <a:lstStyle/>
                    <a:p>
                      <a:r>
                        <a:rPr lang="tr-TR" dirty="0"/>
                        <a:t>2.2. Programın eğitim amaç ve hedeflerine yönelik tanımlanmış performans göstergeleri bulunmalıdır.</a:t>
                      </a:r>
                    </a:p>
                  </a:txBody>
                  <a:tcPr/>
                </a:tc>
                <a:tc>
                  <a:txBody>
                    <a:bodyPr/>
                    <a:lstStyle/>
                    <a:p>
                      <a:pPr algn="r"/>
                      <a:endParaRPr lang="tr-TR" dirty="0"/>
                    </a:p>
                  </a:txBody>
                  <a:tcPr/>
                </a:tc>
                <a:tc>
                  <a:txBody>
                    <a:bodyPr/>
                    <a:lstStyle/>
                    <a:p>
                      <a:pPr algn="r"/>
                      <a:endParaRPr lang="tr-TR"/>
                    </a:p>
                  </a:txBody>
                  <a:tcPr/>
                </a:tc>
                <a:tc>
                  <a:txBody>
                    <a:bodyPr/>
                    <a:lstStyle/>
                    <a:p>
                      <a:pPr algn="r"/>
                      <a:endParaRPr lang="tr-TR" dirty="0"/>
                    </a:p>
                  </a:txBody>
                  <a:tcPr/>
                </a:tc>
                <a:extLst>
                  <a:ext uri="{0D108BD9-81ED-4DB2-BD59-A6C34878D82A}">
                    <a16:rowId xmlns:a16="http://schemas.microsoft.com/office/drawing/2014/main" val="204696367"/>
                  </a:ext>
                </a:extLst>
              </a:tr>
              <a:tr h="601514">
                <a:tc>
                  <a:txBody>
                    <a:bodyPr/>
                    <a:lstStyle/>
                    <a:p>
                      <a:r>
                        <a:rPr lang="tr-TR" dirty="0"/>
                        <a:t>2.3. Program eğitim amaçları kurum ve meslek yüksekokulunun misyon ve vizyonu ile uyumlu olmalıdır.</a:t>
                      </a:r>
                    </a:p>
                  </a:txBody>
                  <a:tcPr/>
                </a:tc>
                <a:tc>
                  <a:txBody>
                    <a:bodyPr/>
                    <a:lstStyle/>
                    <a:p>
                      <a:pPr algn="r"/>
                      <a:endParaRPr lang="tr-TR"/>
                    </a:p>
                  </a:txBody>
                  <a:tcPr/>
                </a:tc>
                <a:tc>
                  <a:txBody>
                    <a:bodyPr/>
                    <a:lstStyle/>
                    <a:p>
                      <a:pPr algn="r"/>
                      <a:endParaRPr lang="tr-TR"/>
                    </a:p>
                  </a:txBody>
                  <a:tcPr/>
                </a:tc>
                <a:tc>
                  <a:txBody>
                    <a:bodyPr/>
                    <a:lstStyle/>
                    <a:p>
                      <a:pPr algn="r"/>
                      <a:endParaRPr lang="tr-TR"/>
                    </a:p>
                  </a:txBody>
                  <a:tcPr/>
                </a:tc>
                <a:extLst>
                  <a:ext uri="{0D108BD9-81ED-4DB2-BD59-A6C34878D82A}">
                    <a16:rowId xmlns:a16="http://schemas.microsoft.com/office/drawing/2014/main" val="1728379834"/>
                  </a:ext>
                </a:extLst>
              </a:tr>
              <a:tr h="601514">
                <a:tc>
                  <a:txBody>
                    <a:bodyPr/>
                    <a:lstStyle/>
                    <a:p>
                      <a:r>
                        <a:rPr lang="tr-TR" dirty="0"/>
                        <a:t>2.4. Program eğitim amaçlarına nasıl ulaşılacağı tanımlı olmalı ve bunun için uygun bir ölçme değerlendirme sistemi bulunmalıdır.</a:t>
                      </a:r>
                    </a:p>
                  </a:txBody>
                  <a:tcPr/>
                </a:tc>
                <a:tc>
                  <a:txBody>
                    <a:bodyPr/>
                    <a:lstStyle/>
                    <a:p>
                      <a:pPr algn="r"/>
                      <a:endParaRPr lang="tr-TR" dirty="0"/>
                    </a:p>
                  </a:txBody>
                  <a:tcPr/>
                </a:tc>
                <a:tc>
                  <a:txBody>
                    <a:bodyPr/>
                    <a:lstStyle/>
                    <a:p>
                      <a:pPr algn="r"/>
                      <a:endParaRPr lang="tr-TR"/>
                    </a:p>
                  </a:txBody>
                  <a:tcPr/>
                </a:tc>
                <a:tc>
                  <a:txBody>
                    <a:bodyPr/>
                    <a:lstStyle/>
                    <a:p>
                      <a:pPr algn="r"/>
                      <a:endParaRPr lang="tr-TR"/>
                    </a:p>
                  </a:txBody>
                  <a:tcPr/>
                </a:tc>
                <a:extLst>
                  <a:ext uri="{0D108BD9-81ED-4DB2-BD59-A6C34878D82A}">
                    <a16:rowId xmlns:a16="http://schemas.microsoft.com/office/drawing/2014/main" val="1178244977"/>
                  </a:ext>
                </a:extLst>
              </a:tr>
              <a:tr h="601514">
                <a:tc>
                  <a:txBody>
                    <a:bodyPr/>
                    <a:lstStyle/>
                    <a:p>
                      <a:r>
                        <a:rPr lang="tr-TR" dirty="0"/>
                        <a:t>2.5. Program eğitim amaçlarına ulaşılma düzeyi sistematik bir şekilde izlenmelidir.</a:t>
                      </a:r>
                    </a:p>
                  </a:txBody>
                  <a:tcPr/>
                </a:tc>
                <a:tc>
                  <a:txBody>
                    <a:bodyPr/>
                    <a:lstStyle/>
                    <a:p>
                      <a:pPr algn="r"/>
                      <a:endParaRPr lang="tr-TR" dirty="0"/>
                    </a:p>
                  </a:txBody>
                  <a:tcPr/>
                </a:tc>
                <a:tc>
                  <a:txBody>
                    <a:bodyPr/>
                    <a:lstStyle/>
                    <a:p>
                      <a:pPr algn="r"/>
                      <a:endParaRPr lang="tr-TR" dirty="0"/>
                    </a:p>
                  </a:txBody>
                  <a:tcPr/>
                </a:tc>
                <a:tc>
                  <a:txBody>
                    <a:bodyPr/>
                    <a:lstStyle/>
                    <a:p>
                      <a:pPr algn="r"/>
                      <a:endParaRPr lang="tr-TR" dirty="0"/>
                    </a:p>
                  </a:txBody>
                  <a:tcPr/>
                </a:tc>
                <a:extLst>
                  <a:ext uri="{0D108BD9-81ED-4DB2-BD59-A6C34878D82A}">
                    <a16:rowId xmlns:a16="http://schemas.microsoft.com/office/drawing/2014/main" val="547455805"/>
                  </a:ext>
                </a:extLst>
              </a:tr>
              <a:tr h="601514">
                <a:tc>
                  <a:txBody>
                    <a:bodyPr/>
                    <a:lstStyle/>
                    <a:p>
                      <a:r>
                        <a:rPr lang="tr-TR" dirty="0"/>
                        <a:t>2.6. Programın tanımlanmış misyon ve vizyonu olmalı ve bunları kamuoyuyla paylaşmış olmalıdır.</a:t>
                      </a:r>
                    </a:p>
                  </a:txBody>
                  <a:tcPr/>
                </a:tc>
                <a:tc>
                  <a:txBody>
                    <a:bodyPr/>
                    <a:lstStyle/>
                    <a:p>
                      <a:pPr algn="r"/>
                      <a:endParaRPr lang="tr-TR" dirty="0"/>
                    </a:p>
                  </a:txBody>
                  <a:tcPr/>
                </a:tc>
                <a:tc>
                  <a:txBody>
                    <a:bodyPr/>
                    <a:lstStyle/>
                    <a:p>
                      <a:pPr algn="r"/>
                      <a:endParaRPr lang="tr-TR" dirty="0"/>
                    </a:p>
                  </a:txBody>
                  <a:tcPr/>
                </a:tc>
                <a:tc>
                  <a:txBody>
                    <a:bodyPr/>
                    <a:lstStyle/>
                    <a:p>
                      <a:pPr algn="r"/>
                      <a:endParaRPr lang="tr-TR" dirty="0"/>
                    </a:p>
                  </a:txBody>
                  <a:tcPr/>
                </a:tc>
                <a:extLst>
                  <a:ext uri="{0D108BD9-81ED-4DB2-BD59-A6C34878D82A}">
                    <a16:rowId xmlns:a16="http://schemas.microsoft.com/office/drawing/2014/main" val="2722814080"/>
                  </a:ext>
                </a:extLst>
              </a:tr>
              <a:tr h="601514">
                <a:tc>
                  <a:txBody>
                    <a:bodyPr/>
                    <a:lstStyle/>
                    <a:p>
                      <a:r>
                        <a:rPr lang="tr-TR" dirty="0"/>
                        <a:t>2.7. İç ve dış paydaşların eğitim öğretim süreçlerine katkılarını sağlayacak mekanizma ve uygulamalar bulunmalıdır.</a:t>
                      </a:r>
                    </a:p>
                  </a:txBody>
                  <a:tcPr/>
                </a:tc>
                <a:tc>
                  <a:txBody>
                    <a:bodyPr/>
                    <a:lstStyle/>
                    <a:p>
                      <a:pPr algn="r"/>
                      <a:endParaRPr lang="tr-TR" dirty="0"/>
                    </a:p>
                  </a:txBody>
                  <a:tcPr/>
                </a:tc>
                <a:tc>
                  <a:txBody>
                    <a:bodyPr/>
                    <a:lstStyle/>
                    <a:p>
                      <a:pPr algn="r"/>
                      <a:endParaRPr lang="tr-TR" dirty="0"/>
                    </a:p>
                  </a:txBody>
                  <a:tcPr/>
                </a:tc>
                <a:tc>
                  <a:txBody>
                    <a:bodyPr/>
                    <a:lstStyle/>
                    <a:p>
                      <a:pPr algn="r"/>
                      <a:endParaRPr lang="tr-TR" dirty="0"/>
                    </a:p>
                  </a:txBody>
                  <a:tcPr/>
                </a:tc>
                <a:extLst>
                  <a:ext uri="{0D108BD9-81ED-4DB2-BD59-A6C34878D82A}">
                    <a16:rowId xmlns:a16="http://schemas.microsoft.com/office/drawing/2014/main" val="2960055077"/>
                  </a:ext>
                </a:extLst>
              </a:tr>
            </a:tbl>
          </a:graphicData>
        </a:graphic>
      </p:graphicFrame>
      <p:sp>
        <p:nvSpPr>
          <p:cNvPr id="8" name="Artı 7"/>
          <p:cNvSpPr/>
          <p:nvPr/>
        </p:nvSpPr>
        <p:spPr>
          <a:xfrm>
            <a:off x="7780712" y="2180490"/>
            <a:ext cx="598516" cy="615142"/>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9" name="Artı 8"/>
          <p:cNvSpPr/>
          <p:nvPr/>
        </p:nvSpPr>
        <p:spPr>
          <a:xfrm>
            <a:off x="9328323" y="2182690"/>
            <a:ext cx="598516" cy="615142"/>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14" name="Artı 13"/>
          <p:cNvSpPr/>
          <p:nvPr/>
        </p:nvSpPr>
        <p:spPr>
          <a:xfrm>
            <a:off x="7800109" y="3452585"/>
            <a:ext cx="598516" cy="615142"/>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15" name="Artı 14"/>
          <p:cNvSpPr/>
          <p:nvPr/>
        </p:nvSpPr>
        <p:spPr>
          <a:xfrm>
            <a:off x="9282388" y="3427867"/>
            <a:ext cx="598516" cy="615142"/>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23" name="Artı 22"/>
          <p:cNvSpPr/>
          <p:nvPr/>
        </p:nvSpPr>
        <p:spPr>
          <a:xfrm>
            <a:off x="7797339" y="5981306"/>
            <a:ext cx="598516" cy="615142"/>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24" name="Artı 23"/>
          <p:cNvSpPr/>
          <p:nvPr/>
        </p:nvSpPr>
        <p:spPr>
          <a:xfrm>
            <a:off x="9292219" y="5981306"/>
            <a:ext cx="598516" cy="615142"/>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26" name="Eksi 25"/>
          <p:cNvSpPr/>
          <p:nvPr/>
        </p:nvSpPr>
        <p:spPr>
          <a:xfrm>
            <a:off x="7800109" y="2782017"/>
            <a:ext cx="598516" cy="679853"/>
          </a:xfrm>
          <a:prstGeom prst="mathMin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27" name="Eksi 26"/>
          <p:cNvSpPr/>
          <p:nvPr/>
        </p:nvSpPr>
        <p:spPr>
          <a:xfrm>
            <a:off x="9292219" y="2704871"/>
            <a:ext cx="598516" cy="679853"/>
          </a:xfrm>
          <a:prstGeom prst="mathMin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7" name="Eksi 25">
            <a:extLst>
              <a:ext uri="{FF2B5EF4-FFF2-40B4-BE49-F238E27FC236}">
                <a16:creationId xmlns:a16="http://schemas.microsoft.com/office/drawing/2014/main" id="{1CA9AE16-2A2E-0F19-4F15-7D9AB7726C1A}"/>
              </a:ext>
            </a:extLst>
          </p:cNvPr>
          <p:cNvSpPr/>
          <p:nvPr/>
        </p:nvSpPr>
        <p:spPr>
          <a:xfrm>
            <a:off x="7808422" y="4069363"/>
            <a:ext cx="598516" cy="679853"/>
          </a:xfrm>
          <a:prstGeom prst="mathMin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10" name="Eksi 25">
            <a:extLst>
              <a:ext uri="{FF2B5EF4-FFF2-40B4-BE49-F238E27FC236}">
                <a16:creationId xmlns:a16="http://schemas.microsoft.com/office/drawing/2014/main" id="{C406A814-1B5F-D4D7-DE8E-AE46E94F6A6E}"/>
              </a:ext>
            </a:extLst>
          </p:cNvPr>
          <p:cNvSpPr/>
          <p:nvPr/>
        </p:nvSpPr>
        <p:spPr>
          <a:xfrm>
            <a:off x="9261637" y="4069363"/>
            <a:ext cx="598516" cy="679853"/>
          </a:xfrm>
          <a:prstGeom prst="mathMin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12" name="Eksi 25">
            <a:extLst>
              <a:ext uri="{FF2B5EF4-FFF2-40B4-BE49-F238E27FC236}">
                <a16:creationId xmlns:a16="http://schemas.microsoft.com/office/drawing/2014/main" id="{29224048-29C3-0A5F-E46C-066DE448B8E0}"/>
              </a:ext>
            </a:extLst>
          </p:cNvPr>
          <p:cNvSpPr/>
          <p:nvPr/>
        </p:nvSpPr>
        <p:spPr>
          <a:xfrm>
            <a:off x="7808422" y="4709211"/>
            <a:ext cx="598516" cy="679853"/>
          </a:xfrm>
          <a:prstGeom prst="mathMin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17" name="Eksi 25">
            <a:extLst>
              <a:ext uri="{FF2B5EF4-FFF2-40B4-BE49-F238E27FC236}">
                <a16:creationId xmlns:a16="http://schemas.microsoft.com/office/drawing/2014/main" id="{23ED3F32-7746-4765-CCA9-33AEE392F33C}"/>
              </a:ext>
            </a:extLst>
          </p:cNvPr>
          <p:cNvSpPr/>
          <p:nvPr/>
        </p:nvSpPr>
        <p:spPr>
          <a:xfrm>
            <a:off x="7823662" y="5315068"/>
            <a:ext cx="598516" cy="679853"/>
          </a:xfrm>
          <a:prstGeom prst="mathMin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18" name="Eksi 25">
            <a:extLst>
              <a:ext uri="{FF2B5EF4-FFF2-40B4-BE49-F238E27FC236}">
                <a16:creationId xmlns:a16="http://schemas.microsoft.com/office/drawing/2014/main" id="{609581F7-2E01-E941-7366-11B9450CFB37}"/>
              </a:ext>
            </a:extLst>
          </p:cNvPr>
          <p:cNvSpPr/>
          <p:nvPr/>
        </p:nvSpPr>
        <p:spPr>
          <a:xfrm>
            <a:off x="9325496" y="4685407"/>
            <a:ext cx="598516" cy="679853"/>
          </a:xfrm>
          <a:prstGeom prst="mathMin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20" name="Eksi 25">
            <a:extLst>
              <a:ext uri="{FF2B5EF4-FFF2-40B4-BE49-F238E27FC236}">
                <a16:creationId xmlns:a16="http://schemas.microsoft.com/office/drawing/2014/main" id="{2398A26E-3108-C176-88BA-45C23CF3C702}"/>
              </a:ext>
            </a:extLst>
          </p:cNvPr>
          <p:cNvSpPr/>
          <p:nvPr/>
        </p:nvSpPr>
        <p:spPr>
          <a:xfrm>
            <a:off x="9287409" y="5275099"/>
            <a:ext cx="598516" cy="679853"/>
          </a:xfrm>
          <a:prstGeom prst="mathMin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3" name="Artı 8">
            <a:extLst>
              <a:ext uri="{FF2B5EF4-FFF2-40B4-BE49-F238E27FC236}">
                <a16:creationId xmlns:a16="http://schemas.microsoft.com/office/drawing/2014/main" id="{745C76C3-262D-E317-FAAD-0893653520E4}"/>
              </a:ext>
            </a:extLst>
          </p:cNvPr>
          <p:cNvSpPr/>
          <p:nvPr/>
        </p:nvSpPr>
        <p:spPr>
          <a:xfrm>
            <a:off x="10709563" y="2146066"/>
            <a:ext cx="598516" cy="615142"/>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11" name="Eksi 26">
            <a:extLst>
              <a:ext uri="{FF2B5EF4-FFF2-40B4-BE49-F238E27FC236}">
                <a16:creationId xmlns:a16="http://schemas.microsoft.com/office/drawing/2014/main" id="{976014BD-ABD2-1A57-BAA6-A0166D04D097}"/>
              </a:ext>
            </a:extLst>
          </p:cNvPr>
          <p:cNvSpPr/>
          <p:nvPr/>
        </p:nvSpPr>
        <p:spPr>
          <a:xfrm>
            <a:off x="10709563" y="2761208"/>
            <a:ext cx="598516" cy="679853"/>
          </a:xfrm>
          <a:prstGeom prst="mathMin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13" name="Artı 14">
            <a:extLst>
              <a:ext uri="{FF2B5EF4-FFF2-40B4-BE49-F238E27FC236}">
                <a16:creationId xmlns:a16="http://schemas.microsoft.com/office/drawing/2014/main" id="{097ADBEB-88A0-C807-F4E1-E433CB07745D}"/>
              </a:ext>
            </a:extLst>
          </p:cNvPr>
          <p:cNvSpPr/>
          <p:nvPr/>
        </p:nvSpPr>
        <p:spPr>
          <a:xfrm>
            <a:off x="10652761" y="3413338"/>
            <a:ext cx="598516" cy="615142"/>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16" name="Eksi 25">
            <a:extLst>
              <a:ext uri="{FF2B5EF4-FFF2-40B4-BE49-F238E27FC236}">
                <a16:creationId xmlns:a16="http://schemas.microsoft.com/office/drawing/2014/main" id="{1FA62740-F1EC-6286-B7EA-DF2D049014C0}"/>
              </a:ext>
            </a:extLst>
          </p:cNvPr>
          <p:cNvSpPr/>
          <p:nvPr/>
        </p:nvSpPr>
        <p:spPr>
          <a:xfrm>
            <a:off x="10652761" y="4078040"/>
            <a:ext cx="598516" cy="679853"/>
          </a:xfrm>
          <a:prstGeom prst="mathMin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19" name="Eksi 25">
            <a:extLst>
              <a:ext uri="{FF2B5EF4-FFF2-40B4-BE49-F238E27FC236}">
                <a16:creationId xmlns:a16="http://schemas.microsoft.com/office/drawing/2014/main" id="{8302C392-78F0-5C6E-8971-8DEAA29B8B8A}"/>
              </a:ext>
            </a:extLst>
          </p:cNvPr>
          <p:cNvSpPr/>
          <p:nvPr/>
        </p:nvSpPr>
        <p:spPr>
          <a:xfrm>
            <a:off x="10700517" y="4732386"/>
            <a:ext cx="598516" cy="679853"/>
          </a:xfrm>
          <a:prstGeom prst="mathMin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21" name="Eksi 25">
            <a:extLst>
              <a:ext uri="{FF2B5EF4-FFF2-40B4-BE49-F238E27FC236}">
                <a16:creationId xmlns:a16="http://schemas.microsoft.com/office/drawing/2014/main" id="{A209B0F0-8C71-CEF3-ECF1-08502F530CEE}"/>
              </a:ext>
            </a:extLst>
          </p:cNvPr>
          <p:cNvSpPr/>
          <p:nvPr/>
        </p:nvSpPr>
        <p:spPr>
          <a:xfrm>
            <a:off x="10652761" y="5315068"/>
            <a:ext cx="598516" cy="679853"/>
          </a:xfrm>
          <a:prstGeom prst="mathMin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22" name="Eksi 25">
            <a:extLst>
              <a:ext uri="{FF2B5EF4-FFF2-40B4-BE49-F238E27FC236}">
                <a16:creationId xmlns:a16="http://schemas.microsoft.com/office/drawing/2014/main" id="{2D12A284-2106-D002-19CE-EA1D13984F86}"/>
              </a:ext>
            </a:extLst>
          </p:cNvPr>
          <p:cNvSpPr/>
          <p:nvPr/>
        </p:nvSpPr>
        <p:spPr>
          <a:xfrm>
            <a:off x="10706791" y="5916595"/>
            <a:ext cx="598516" cy="679853"/>
          </a:xfrm>
          <a:prstGeom prst="mathMin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54478294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2357" y="455067"/>
            <a:ext cx="10515600" cy="1325563"/>
          </a:xfrm>
        </p:spPr>
        <p:txBody>
          <a:bodyPr>
            <a:normAutofit/>
          </a:bodyPr>
          <a:lstStyle/>
          <a:p>
            <a:r>
              <a:rPr lang="tr-TR" sz="4000" b="1" dirty="0">
                <a:solidFill>
                  <a:srgbClr val="962E2E"/>
                </a:solidFill>
                <a:latin typeface="Calibri" panose="020F0502020204030204" pitchFamily="34" charset="0"/>
                <a:cs typeface="Calibri" panose="020F0502020204030204" pitchFamily="34" charset="0"/>
              </a:rPr>
              <a:t>Ölçüt 3. Program Çıktıları</a:t>
            </a:r>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1975625823"/>
              </p:ext>
            </p:extLst>
          </p:nvPr>
        </p:nvGraphicFramePr>
        <p:xfrm>
          <a:off x="708804" y="1983990"/>
          <a:ext cx="10515600" cy="3083970"/>
        </p:xfrm>
        <a:graphic>
          <a:graphicData uri="http://schemas.openxmlformats.org/drawingml/2006/table">
            <a:tbl>
              <a:tblPr firstRow="1" bandRow="1">
                <a:tableStyleId>{5C22544A-7EE6-4342-B048-85BDC9FD1C3A}</a:tableStyleId>
              </a:tblPr>
              <a:tblGrid>
                <a:gridCol w="6651567">
                  <a:extLst>
                    <a:ext uri="{9D8B030D-6E8A-4147-A177-3AD203B41FA5}">
                      <a16:colId xmlns:a16="http://schemas.microsoft.com/office/drawing/2014/main" val="2830563755"/>
                    </a:ext>
                  </a:extLst>
                </a:gridCol>
                <a:gridCol w="1354975">
                  <a:extLst>
                    <a:ext uri="{9D8B030D-6E8A-4147-A177-3AD203B41FA5}">
                      <a16:colId xmlns:a16="http://schemas.microsoft.com/office/drawing/2014/main" val="4003406800"/>
                    </a:ext>
                  </a:extLst>
                </a:gridCol>
                <a:gridCol w="1346662">
                  <a:extLst>
                    <a:ext uri="{9D8B030D-6E8A-4147-A177-3AD203B41FA5}">
                      <a16:colId xmlns:a16="http://schemas.microsoft.com/office/drawing/2014/main" val="1507685528"/>
                    </a:ext>
                  </a:extLst>
                </a:gridCol>
                <a:gridCol w="1162396">
                  <a:extLst>
                    <a:ext uri="{9D8B030D-6E8A-4147-A177-3AD203B41FA5}">
                      <a16:colId xmlns:a16="http://schemas.microsoft.com/office/drawing/2014/main" val="978925385"/>
                    </a:ext>
                  </a:extLst>
                </a:gridCol>
              </a:tblGrid>
              <a:tr h="851890">
                <a:tc>
                  <a:txBody>
                    <a:bodyPr/>
                    <a:lstStyle/>
                    <a:p>
                      <a:r>
                        <a:rPr lang="tr-TR" dirty="0"/>
                        <a:t>Ölçüt 3. Program Çıktıları</a:t>
                      </a:r>
                    </a:p>
                  </a:txBody>
                  <a:tcPr/>
                </a:tc>
                <a:tc>
                  <a:txBody>
                    <a:bodyPr/>
                    <a:lstStyle/>
                    <a:p>
                      <a:r>
                        <a:rPr lang="tr-TR" dirty="0"/>
                        <a:t>Sivil Savunma ve İtfaiyecilik</a:t>
                      </a:r>
                    </a:p>
                  </a:txBody>
                  <a:tcPr/>
                </a:tc>
                <a:tc>
                  <a:txBody>
                    <a:bodyPr/>
                    <a:lstStyle/>
                    <a:p>
                      <a:r>
                        <a:rPr lang="tr-TR" dirty="0"/>
                        <a:t>Acil Durum ve Afet Yönetimi</a:t>
                      </a:r>
                    </a:p>
                  </a:txBody>
                  <a:tcPr/>
                </a:tc>
                <a:tc>
                  <a:txBody>
                    <a:bodyPr/>
                    <a:lstStyle/>
                    <a:p>
                      <a:r>
                        <a:rPr lang="tr-TR" dirty="0"/>
                        <a:t>Mahkeme ve Büro Hizmetleri</a:t>
                      </a:r>
                    </a:p>
                  </a:txBody>
                  <a:tcPr/>
                </a:tc>
                <a:extLst>
                  <a:ext uri="{0D108BD9-81ED-4DB2-BD59-A6C34878D82A}">
                    <a16:rowId xmlns:a16="http://schemas.microsoft.com/office/drawing/2014/main" val="884951324"/>
                  </a:ext>
                </a:extLst>
              </a:tr>
              <a:tr h="1107457">
                <a:tc>
                  <a:txBody>
                    <a:bodyPr/>
                    <a:lstStyle/>
                    <a:p>
                      <a:r>
                        <a:rPr lang="tr-TR" dirty="0"/>
                        <a:t>3.1.Eğitim öğretim amaçlarına ulaşabilmek için gerekli bilgi, beceri ve yetkinlik bileşenlerini kapsayan ders kazanımları ve program çıktıları olmalı ve bu çıktılar MEDEK Program Çıktılarının tümünü karşılamalıdır.</a:t>
                      </a:r>
                    </a:p>
                  </a:txBody>
                  <a:tcPr/>
                </a:tc>
                <a:tc>
                  <a:txBody>
                    <a:bodyPr/>
                    <a:lstStyle/>
                    <a:p>
                      <a:endParaRPr lang="tr-TR" dirty="0"/>
                    </a:p>
                  </a:txBody>
                  <a:tcPr/>
                </a:tc>
                <a:tc>
                  <a:txBody>
                    <a:bodyPr/>
                    <a:lstStyle/>
                    <a:p>
                      <a:endParaRPr lang="tr-TR" dirty="0"/>
                    </a:p>
                  </a:txBody>
                  <a:tcPr/>
                </a:tc>
                <a:tc>
                  <a:txBody>
                    <a:bodyPr/>
                    <a:lstStyle/>
                    <a:p>
                      <a:endParaRPr lang="tr-TR"/>
                    </a:p>
                  </a:txBody>
                  <a:tcPr/>
                </a:tc>
                <a:extLst>
                  <a:ext uri="{0D108BD9-81ED-4DB2-BD59-A6C34878D82A}">
                    <a16:rowId xmlns:a16="http://schemas.microsoft.com/office/drawing/2014/main" val="147249108"/>
                  </a:ext>
                </a:extLst>
              </a:tr>
              <a:tr h="980850">
                <a:tc>
                  <a:txBody>
                    <a:bodyPr/>
                    <a:lstStyle/>
                    <a:p>
                      <a:r>
                        <a:rPr lang="tr-TR" dirty="0"/>
                        <a:t>3.2.Program çıktılarının sağlanma düzeyini dönemsel olarak belirlemek ve belgelemek için kullanılan bir ölçme ve değerlendirme süreci oluşturulmuş ve işletiliyor olmalıdır. </a:t>
                      </a:r>
                    </a:p>
                  </a:txBody>
                  <a:tcPr/>
                </a:tc>
                <a:tc>
                  <a:txBody>
                    <a:bodyPr/>
                    <a:lstStyle/>
                    <a:p>
                      <a:endParaRPr lang="tr-TR" dirty="0"/>
                    </a:p>
                  </a:txBody>
                  <a:tcPr/>
                </a:tc>
                <a:tc>
                  <a:txBody>
                    <a:bodyPr/>
                    <a:lstStyle/>
                    <a:p>
                      <a:endParaRPr lang="tr-TR" dirty="0"/>
                    </a:p>
                  </a:txBody>
                  <a:tcPr/>
                </a:tc>
                <a:tc>
                  <a:txBody>
                    <a:bodyPr/>
                    <a:lstStyle/>
                    <a:p>
                      <a:endParaRPr lang="tr-TR" dirty="0"/>
                    </a:p>
                  </a:txBody>
                  <a:tcPr/>
                </a:tc>
                <a:extLst>
                  <a:ext uri="{0D108BD9-81ED-4DB2-BD59-A6C34878D82A}">
                    <a16:rowId xmlns:a16="http://schemas.microsoft.com/office/drawing/2014/main" val="204696367"/>
                  </a:ext>
                </a:extLst>
              </a:tr>
            </a:tbl>
          </a:graphicData>
        </a:graphic>
      </p:graphicFrame>
      <p:sp>
        <p:nvSpPr>
          <p:cNvPr id="8" name="Artı 7"/>
          <p:cNvSpPr/>
          <p:nvPr/>
        </p:nvSpPr>
        <p:spPr>
          <a:xfrm>
            <a:off x="7719387" y="2950263"/>
            <a:ext cx="598516" cy="615142"/>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13" name="Eksi 12"/>
          <p:cNvSpPr/>
          <p:nvPr/>
        </p:nvSpPr>
        <p:spPr>
          <a:xfrm>
            <a:off x="7639946" y="4290761"/>
            <a:ext cx="598516" cy="679853"/>
          </a:xfrm>
          <a:prstGeom prst="mathMin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26" name="Eksi 25"/>
          <p:cNvSpPr/>
          <p:nvPr/>
        </p:nvSpPr>
        <p:spPr>
          <a:xfrm>
            <a:off x="9079447" y="4290761"/>
            <a:ext cx="598516" cy="679853"/>
          </a:xfrm>
          <a:prstGeom prst="mathMin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7" name="Artı 7">
            <a:extLst>
              <a:ext uri="{FF2B5EF4-FFF2-40B4-BE49-F238E27FC236}">
                <a16:creationId xmlns:a16="http://schemas.microsoft.com/office/drawing/2014/main" id="{E6E58202-2578-E20E-350C-FC26DFEE01B6}"/>
              </a:ext>
            </a:extLst>
          </p:cNvPr>
          <p:cNvSpPr/>
          <p:nvPr/>
        </p:nvSpPr>
        <p:spPr>
          <a:xfrm>
            <a:off x="10407313" y="2997694"/>
            <a:ext cx="598516" cy="615142"/>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9" name="Artı 7">
            <a:extLst>
              <a:ext uri="{FF2B5EF4-FFF2-40B4-BE49-F238E27FC236}">
                <a16:creationId xmlns:a16="http://schemas.microsoft.com/office/drawing/2014/main" id="{A2A043C3-BEA5-FC12-4F42-515A62F28D2D}"/>
              </a:ext>
            </a:extLst>
          </p:cNvPr>
          <p:cNvSpPr/>
          <p:nvPr/>
        </p:nvSpPr>
        <p:spPr>
          <a:xfrm>
            <a:off x="9003521" y="2997694"/>
            <a:ext cx="598516" cy="615142"/>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10" name="Eksi 25">
            <a:extLst>
              <a:ext uri="{FF2B5EF4-FFF2-40B4-BE49-F238E27FC236}">
                <a16:creationId xmlns:a16="http://schemas.microsoft.com/office/drawing/2014/main" id="{D56CC79F-C5ED-45C0-4C3D-3CBB1126B2ED}"/>
              </a:ext>
            </a:extLst>
          </p:cNvPr>
          <p:cNvSpPr/>
          <p:nvPr/>
        </p:nvSpPr>
        <p:spPr>
          <a:xfrm>
            <a:off x="10460182" y="4290760"/>
            <a:ext cx="598516" cy="679853"/>
          </a:xfrm>
          <a:prstGeom prst="mathMin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8414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E887810-A320-BB67-B59C-275E5508DBA9}"/>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6CC6DE7F-6199-CD9D-A500-B3F0226F26EB}"/>
              </a:ext>
            </a:extLst>
          </p:cNvPr>
          <p:cNvSpPr>
            <a:spLocks noGrp="1"/>
          </p:cNvSpPr>
          <p:nvPr>
            <p:ph type="title"/>
          </p:nvPr>
        </p:nvSpPr>
        <p:spPr>
          <a:xfrm>
            <a:off x="640079" y="717768"/>
            <a:ext cx="10212647" cy="730938"/>
          </a:xfrm>
        </p:spPr>
        <p:txBody>
          <a:bodyPr>
            <a:normAutofit/>
          </a:bodyPr>
          <a:lstStyle/>
          <a:p>
            <a:pPr algn="ctr"/>
            <a:r>
              <a:rPr lang="tr-TR" sz="3200" b="1" dirty="0">
                <a:solidFill>
                  <a:srgbClr val="FF0000"/>
                </a:solidFill>
                <a:latin typeface="+mn-lt"/>
              </a:rPr>
              <a:t>Kurullar / Komisyonlar</a:t>
            </a:r>
            <a:endParaRPr lang="tr-TR" sz="3200" dirty="0">
              <a:solidFill>
                <a:srgbClr val="FF0000"/>
              </a:solidFill>
            </a:endParaRPr>
          </a:p>
        </p:txBody>
      </p:sp>
      <p:sp>
        <p:nvSpPr>
          <p:cNvPr id="3" name="Veri Yer Tutucusu 2">
            <a:extLst>
              <a:ext uri="{FF2B5EF4-FFF2-40B4-BE49-F238E27FC236}">
                <a16:creationId xmlns:a16="http://schemas.microsoft.com/office/drawing/2014/main" id="{18942A2F-E715-92C2-3B62-76534344AE2E}"/>
              </a:ext>
            </a:extLst>
          </p:cNvPr>
          <p:cNvSpPr>
            <a:spLocks noGrp="1"/>
          </p:cNvSpPr>
          <p:nvPr>
            <p:ph type="dt" sz="half" idx="10"/>
          </p:nvPr>
        </p:nvSpPr>
        <p:spPr/>
        <p:txBody>
          <a:bodyPr/>
          <a:lstStyle/>
          <a:p>
            <a:fld id="{DCD45871-5E83-4270-BE5D-5E99A6218E3D}" type="datetime1">
              <a:rPr lang="tr-TR" smtClean="0"/>
              <a:pPr/>
              <a:t>13.01.2026</a:t>
            </a:fld>
            <a:endParaRPr lang="tr-TR"/>
          </a:p>
        </p:txBody>
      </p:sp>
      <p:sp>
        <p:nvSpPr>
          <p:cNvPr id="6" name="Slayt Numarası Yer Tutucusu 5">
            <a:extLst>
              <a:ext uri="{FF2B5EF4-FFF2-40B4-BE49-F238E27FC236}">
                <a16:creationId xmlns:a16="http://schemas.microsoft.com/office/drawing/2014/main" id="{B87A04C1-2938-8423-23E0-1E4442B7075E}"/>
              </a:ext>
            </a:extLst>
          </p:cNvPr>
          <p:cNvSpPr>
            <a:spLocks noGrp="1"/>
          </p:cNvSpPr>
          <p:nvPr>
            <p:ph type="sldNum" sz="quarter" idx="12"/>
          </p:nvPr>
        </p:nvSpPr>
        <p:spPr/>
        <p:txBody>
          <a:bodyPr/>
          <a:lstStyle/>
          <a:p>
            <a:fld id="{15D42E69-0B45-4D6A-BDA9-8F9042B0111B}" type="slidenum">
              <a:rPr lang="tr-TR" smtClean="0"/>
              <a:pPr/>
              <a:t>8</a:t>
            </a:fld>
            <a:endParaRPr lang="tr-TR"/>
          </a:p>
        </p:txBody>
      </p:sp>
      <p:graphicFrame>
        <p:nvGraphicFramePr>
          <p:cNvPr id="5" name="Tablo 4">
            <a:extLst>
              <a:ext uri="{FF2B5EF4-FFF2-40B4-BE49-F238E27FC236}">
                <a16:creationId xmlns:a16="http://schemas.microsoft.com/office/drawing/2014/main" id="{0873693C-D7B9-DFFC-F753-B29FAADBD108}"/>
              </a:ext>
            </a:extLst>
          </p:cNvPr>
          <p:cNvGraphicFramePr>
            <a:graphicFrameLocks noGrp="1"/>
          </p:cNvGraphicFramePr>
          <p:nvPr>
            <p:extLst>
              <p:ext uri="{D42A27DB-BD31-4B8C-83A1-F6EECF244321}">
                <p14:modId xmlns:p14="http://schemas.microsoft.com/office/powerpoint/2010/main" val="22250390"/>
              </p:ext>
            </p:extLst>
          </p:nvPr>
        </p:nvGraphicFramePr>
        <p:xfrm>
          <a:off x="640079" y="1958201"/>
          <a:ext cx="11265593" cy="4090723"/>
        </p:xfrm>
        <a:graphic>
          <a:graphicData uri="http://schemas.openxmlformats.org/drawingml/2006/table">
            <a:tbl>
              <a:tblPr firstRow="1" firstCol="1" bandRow="1">
                <a:tableStyleId>{BDBED569-4797-4DF1-A0F4-6AAB3CD982D8}</a:tableStyleId>
              </a:tblPr>
              <a:tblGrid>
                <a:gridCol w="5048505">
                  <a:extLst>
                    <a:ext uri="{9D8B030D-6E8A-4147-A177-3AD203B41FA5}">
                      <a16:colId xmlns:a16="http://schemas.microsoft.com/office/drawing/2014/main" val="1380241728"/>
                    </a:ext>
                  </a:extLst>
                </a:gridCol>
                <a:gridCol w="2072363">
                  <a:extLst>
                    <a:ext uri="{9D8B030D-6E8A-4147-A177-3AD203B41FA5}">
                      <a16:colId xmlns:a16="http://schemas.microsoft.com/office/drawing/2014/main" val="3658092677"/>
                    </a:ext>
                  </a:extLst>
                </a:gridCol>
                <a:gridCol w="2072362">
                  <a:extLst>
                    <a:ext uri="{9D8B030D-6E8A-4147-A177-3AD203B41FA5}">
                      <a16:colId xmlns:a16="http://schemas.microsoft.com/office/drawing/2014/main" val="1165777575"/>
                    </a:ext>
                  </a:extLst>
                </a:gridCol>
                <a:gridCol w="2072363">
                  <a:extLst>
                    <a:ext uri="{9D8B030D-6E8A-4147-A177-3AD203B41FA5}">
                      <a16:colId xmlns:a16="http://schemas.microsoft.com/office/drawing/2014/main" val="1261531179"/>
                    </a:ext>
                  </a:extLst>
                </a:gridCol>
              </a:tblGrid>
              <a:tr h="303277">
                <a:tc>
                  <a:txBody>
                    <a:bodyPr/>
                    <a:lstStyle/>
                    <a:p>
                      <a:pPr algn="ctr">
                        <a:lnSpc>
                          <a:spcPct val="107000"/>
                        </a:lnSpc>
                        <a:spcAft>
                          <a:spcPts val="0"/>
                        </a:spcAft>
                      </a:pPr>
                      <a:r>
                        <a:rPr lang="tr-TR" sz="1800" dirty="0">
                          <a:solidFill>
                            <a:srgbClr val="FF0000"/>
                          </a:solidFill>
                          <a:effectLst/>
                        </a:rPr>
                        <a:t>Kurul / Komisyon Adı</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90" marR="46990" marT="6350" marB="0" anchor="ctr"/>
                </a:tc>
                <a:tc>
                  <a:txBody>
                    <a:bodyPr/>
                    <a:lstStyle/>
                    <a:p>
                      <a:pPr algn="ctr">
                        <a:lnSpc>
                          <a:spcPct val="107000"/>
                        </a:lnSpc>
                        <a:spcAft>
                          <a:spcPts val="0"/>
                        </a:spcAft>
                      </a:pPr>
                      <a:r>
                        <a:rPr lang="tr-TR" sz="1800" dirty="0">
                          <a:solidFill>
                            <a:srgbClr val="FF0000"/>
                          </a:solidFill>
                          <a:effectLst/>
                        </a:rPr>
                        <a:t>Üye Akademik Personel Sayısı </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800" dirty="0">
                          <a:solidFill>
                            <a:srgbClr val="FF0000"/>
                          </a:solidFill>
                          <a:effectLst/>
                        </a:rPr>
                        <a:t>Üye İdari Personel Sayısı </a:t>
                      </a:r>
                      <a:r>
                        <a:rPr lang="tr-TR" sz="1800" i="1" dirty="0">
                          <a:solidFill>
                            <a:srgbClr val="0000CC"/>
                          </a:solidFill>
                          <a:effectLst/>
                        </a:rPr>
                        <a:t>(Varsa) </a:t>
                      </a:r>
                      <a:endParaRPr lang="tr-TR" sz="1800" b="1" i="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800" dirty="0">
                          <a:solidFill>
                            <a:srgbClr val="FF0000"/>
                          </a:solidFill>
                          <a:effectLst/>
                        </a:rPr>
                        <a:t>Üye Öğrenci Sayısı </a:t>
                      </a:r>
                      <a:r>
                        <a:rPr lang="tr-TR" sz="1800" i="1" dirty="0">
                          <a:solidFill>
                            <a:srgbClr val="0000CC"/>
                          </a:solidFill>
                          <a:effectLst/>
                        </a:rPr>
                        <a:t>(Varsa) </a:t>
                      </a:r>
                      <a:endParaRPr lang="tr-TR" sz="1800" b="1" i="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269920248"/>
                  </a:ext>
                </a:extLst>
              </a:tr>
              <a:tr h="283052">
                <a:tc>
                  <a:txBody>
                    <a:bodyPr/>
                    <a:lstStyle/>
                    <a:p>
                      <a:pPr marL="0" marR="0" lvl="0" indent="0" algn="l" defTabSz="914400" rtl="0" eaLnBrk="1" fontAlgn="auto" latinLnBrk="0" hangingPunct="1">
                        <a:lnSpc>
                          <a:spcPct val="150000"/>
                        </a:lnSpc>
                        <a:spcBef>
                          <a:spcPts val="0"/>
                        </a:spcBef>
                        <a:spcAft>
                          <a:spcPts val="0"/>
                        </a:spcAft>
                        <a:buClr>
                          <a:schemeClr val="tx1"/>
                        </a:buClr>
                        <a:buSzTx/>
                        <a:buFont typeface="+mj-lt"/>
                        <a:buNone/>
                        <a:tabLst>
                          <a:tab pos="457200" algn="l"/>
                        </a:tabLst>
                        <a:defRPr/>
                      </a:pPr>
                      <a:r>
                        <a:rPr lang="tr-TR" sz="1200" b="1" kern="1200" dirty="0">
                          <a:solidFill>
                            <a:srgbClr val="962E2E"/>
                          </a:solidFill>
                          <a:effectLst/>
                          <a:latin typeface="+mn-lt"/>
                          <a:ea typeface="+mn-ea"/>
                          <a:cs typeface="+mn-cs"/>
                        </a:rPr>
                        <a:t>Birim Akreditasyon Komisyonu</a:t>
                      </a:r>
                    </a:p>
                  </a:txBody>
                  <a:tcPr marL="46990" marR="46990" marT="6350" marB="0" anchor="ctr"/>
                </a:tc>
                <a:tc>
                  <a:txBody>
                    <a:bodyPr/>
                    <a:lstStyle/>
                    <a:p>
                      <a:pPr algn="ctr">
                        <a:lnSpc>
                          <a:spcPct val="107000"/>
                        </a:lnSpc>
                      </a:pPr>
                      <a:r>
                        <a:rPr lang="tr-TR" sz="1200" b="1" dirty="0">
                          <a:effectLst/>
                          <a:latin typeface="+mn-lt"/>
                          <a:cs typeface="Times New Roman" panose="02020603050405020304" pitchFamily="18" charset="0"/>
                        </a:rPr>
                        <a:t>4</a:t>
                      </a:r>
                    </a:p>
                  </a:txBody>
                  <a:tcPr marL="9525" marR="9525" marT="9525" marB="0" anchor="ctr"/>
                </a:tc>
                <a:tc>
                  <a:txBody>
                    <a:bodyPr/>
                    <a:lstStyle/>
                    <a:p>
                      <a:pPr algn="ctr">
                        <a:lnSpc>
                          <a:spcPct val="107000"/>
                        </a:lnSpc>
                      </a:pPr>
                      <a:r>
                        <a:rPr lang="tr-TR" sz="1200" b="1" dirty="0">
                          <a:effectLst/>
                          <a:latin typeface="+mn-lt"/>
                          <a:cs typeface="Times New Roman" panose="02020603050405020304" pitchFamily="18" charset="0"/>
                        </a:rPr>
                        <a:t>1</a:t>
                      </a:r>
                    </a:p>
                  </a:txBody>
                  <a:tcPr marL="9525" marR="9525" marT="9525" marB="0" anchor="ctr"/>
                </a:tc>
                <a:tc>
                  <a:txBody>
                    <a:bodyPr/>
                    <a:lstStyle/>
                    <a:p>
                      <a:pPr algn="ctr">
                        <a:lnSpc>
                          <a:spcPct val="107000"/>
                        </a:lnSpc>
                      </a:pPr>
                      <a:endParaRPr lang="tr-TR" sz="1200" b="1" dirty="0">
                        <a:effectLst/>
                        <a:latin typeface="+mn-lt"/>
                        <a:cs typeface="Times New Roman" panose="02020603050405020304" pitchFamily="18" charset="0"/>
                      </a:endParaRPr>
                    </a:p>
                  </a:txBody>
                  <a:tcPr marL="9525" marR="9525" marT="9525" marB="0" anchor="ctr"/>
                </a:tc>
                <a:extLst>
                  <a:ext uri="{0D108BD9-81ED-4DB2-BD59-A6C34878D82A}">
                    <a16:rowId xmlns:a16="http://schemas.microsoft.com/office/drawing/2014/main" val="1959710692"/>
                  </a:ext>
                </a:extLst>
              </a:tr>
              <a:tr h="275795">
                <a:tc>
                  <a:txBody>
                    <a:bodyPr/>
                    <a:lstStyle/>
                    <a:p>
                      <a:pPr marL="0" marR="0" lvl="0" indent="0" algn="l" defTabSz="914400" rtl="0" eaLnBrk="1" fontAlgn="auto" latinLnBrk="0" hangingPunct="1">
                        <a:lnSpc>
                          <a:spcPct val="150000"/>
                        </a:lnSpc>
                        <a:spcBef>
                          <a:spcPts val="0"/>
                        </a:spcBef>
                        <a:spcAft>
                          <a:spcPts val="0"/>
                        </a:spcAft>
                        <a:buClr>
                          <a:schemeClr val="tx1"/>
                        </a:buClr>
                        <a:buSzTx/>
                        <a:buFont typeface="+mj-lt"/>
                        <a:buNone/>
                        <a:tabLst>
                          <a:tab pos="457200" algn="l"/>
                        </a:tabLst>
                        <a:defRPr/>
                      </a:pPr>
                      <a:r>
                        <a:rPr lang="tr-TR" sz="1200" b="1" kern="1200" dirty="0">
                          <a:solidFill>
                            <a:srgbClr val="962E2E"/>
                          </a:solidFill>
                          <a:effectLst/>
                          <a:latin typeface="+mn-lt"/>
                          <a:ea typeface="+mn-ea"/>
                          <a:cs typeface="+mn-cs"/>
                        </a:rPr>
                        <a:t>MKGB Akademik Teşvik Başvuru ve İnceleme Komisyonu</a:t>
                      </a:r>
                    </a:p>
                  </a:txBody>
                  <a:tcPr marL="46990" marR="46990" marT="6350" marB="0" anchor="ctr"/>
                </a:tc>
                <a:tc>
                  <a:txBody>
                    <a:bodyPr/>
                    <a:lstStyle/>
                    <a:p>
                      <a:pPr algn="ctr">
                        <a:lnSpc>
                          <a:spcPct val="107000"/>
                        </a:lnSpc>
                      </a:pPr>
                      <a:r>
                        <a:rPr lang="tr-TR" sz="1200" b="1" dirty="0">
                          <a:effectLst/>
                          <a:latin typeface="+mn-lt"/>
                          <a:cs typeface="Times New Roman" panose="02020603050405020304" pitchFamily="18" charset="0"/>
                        </a:rPr>
                        <a:t>3</a:t>
                      </a:r>
                    </a:p>
                  </a:txBody>
                  <a:tcPr marL="9525" marR="9525" marT="9525" marB="0" anchor="ctr"/>
                </a:tc>
                <a:tc>
                  <a:txBody>
                    <a:bodyPr/>
                    <a:lstStyle/>
                    <a:p>
                      <a:pPr algn="ctr">
                        <a:lnSpc>
                          <a:spcPct val="107000"/>
                        </a:lnSpc>
                      </a:pPr>
                      <a:endParaRPr lang="tr-TR" sz="1200" b="1" dirty="0">
                        <a:effectLst/>
                        <a:latin typeface="+mn-lt"/>
                        <a:cs typeface="Times New Roman" panose="02020603050405020304" pitchFamily="18" charset="0"/>
                      </a:endParaRPr>
                    </a:p>
                  </a:txBody>
                  <a:tcPr marL="9525" marR="9525" marT="9525" marB="0" anchor="ctr"/>
                </a:tc>
                <a:tc>
                  <a:txBody>
                    <a:bodyPr/>
                    <a:lstStyle/>
                    <a:p>
                      <a:pPr algn="ctr">
                        <a:lnSpc>
                          <a:spcPct val="107000"/>
                        </a:lnSpc>
                      </a:pPr>
                      <a:endParaRPr lang="tr-TR" sz="1200" b="1" dirty="0">
                        <a:effectLst/>
                        <a:latin typeface="+mn-lt"/>
                        <a:cs typeface="Times New Roman" panose="02020603050405020304" pitchFamily="18" charset="0"/>
                      </a:endParaRPr>
                    </a:p>
                  </a:txBody>
                  <a:tcPr marL="9525" marR="9525" marT="9525" marB="0" anchor="ctr"/>
                </a:tc>
                <a:extLst>
                  <a:ext uri="{0D108BD9-81ED-4DB2-BD59-A6C34878D82A}">
                    <a16:rowId xmlns:a16="http://schemas.microsoft.com/office/drawing/2014/main" val="1978730926"/>
                  </a:ext>
                </a:extLst>
              </a:tr>
              <a:tr h="299598">
                <a:tc>
                  <a:txBody>
                    <a:bodyPr/>
                    <a:lstStyle/>
                    <a:p>
                      <a:pPr marL="0" marR="0" lvl="0" indent="0" algn="l" defTabSz="914400" rtl="0" eaLnBrk="1" fontAlgn="auto" latinLnBrk="0" hangingPunct="1">
                        <a:lnSpc>
                          <a:spcPct val="150000"/>
                        </a:lnSpc>
                        <a:spcBef>
                          <a:spcPts val="0"/>
                        </a:spcBef>
                        <a:spcAft>
                          <a:spcPts val="0"/>
                        </a:spcAft>
                        <a:buClr>
                          <a:schemeClr val="tx1"/>
                        </a:buClr>
                        <a:buSzTx/>
                        <a:buFont typeface="+mj-lt"/>
                        <a:buNone/>
                        <a:tabLst>
                          <a:tab pos="457200" algn="l"/>
                        </a:tabLst>
                        <a:defRPr/>
                      </a:pPr>
                      <a:r>
                        <a:rPr lang="tr-TR" sz="1200" b="1" kern="1200" dirty="0">
                          <a:solidFill>
                            <a:srgbClr val="962E2E"/>
                          </a:solidFill>
                          <a:effectLst/>
                          <a:latin typeface="+mn-lt"/>
                          <a:ea typeface="+mn-ea"/>
                          <a:cs typeface="+mn-cs"/>
                        </a:rPr>
                        <a:t>Birim Ortak Dersler Komisyonu</a:t>
                      </a:r>
                    </a:p>
                  </a:txBody>
                  <a:tcPr marL="46990" marR="46990" marT="6350" marB="0" anchor="ctr"/>
                </a:tc>
                <a:tc>
                  <a:txBody>
                    <a:bodyPr/>
                    <a:lstStyle/>
                    <a:p>
                      <a:pPr algn="ctr">
                        <a:lnSpc>
                          <a:spcPct val="107000"/>
                        </a:lnSpc>
                        <a:spcAft>
                          <a:spcPts val="0"/>
                        </a:spcAft>
                      </a:pPr>
                      <a:r>
                        <a:rPr lang="tr-TR" sz="1200" b="1" dirty="0">
                          <a:effectLst/>
                          <a:latin typeface="+mn-lt"/>
                        </a:rPr>
                        <a:t>3</a:t>
                      </a:r>
                      <a:endParaRPr lang="tr-TR" sz="1200" b="1"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endParaRPr lang="tr-TR" sz="1200" b="1"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endParaRPr lang="tr-TR" sz="1200" b="1"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153062460"/>
                  </a:ext>
                </a:extLst>
              </a:tr>
              <a:tr h="299598">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200" b="1" kern="1200" dirty="0">
                          <a:solidFill>
                            <a:srgbClr val="962E2E"/>
                          </a:solidFill>
                          <a:effectLst/>
                          <a:latin typeface="+mn-lt"/>
                          <a:ea typeface="+mn-ea"/>
                          <a:cs typeface="+mn-cs"/>
                        </a:rPr>
                        <a:t>Hukuk Bölümü Akademik Teşvik Başvuru ve İnceleme Komisyonu</a:t>
                      </a:r>
                    </a:p>
                  </a:txBody>
                  <a:tcPr marL="46990" marR="46990" marT="6350" marB="0" anchor="ctr"/>
                </a:tc>
                <a:tc>
                  <a:txBody>
                    <a:bodyPr/>
                    <a:lstStyle/>
                    <a:p>
                      <a:pPr algn="ctr">
                        <a:lnSpc>
                          <a:spcPct val="107000"/>
                        </a:lnSpc>
                        <a:spcAft>
                          <a:spcPts val="0"/>
                        </a:spcAft>
                      </a:pPr>
                      <a:r>
                        <a:rPr lang="tr-TR" sz="1200" b="1" dirty="0">
                          <a:effectLst/>
                          <a:latin typeface="+mn-lt"/>
                        </a:rPr>
                        <a:t>3</a:t>
                      </a:r>
                      <a:endParaRPr lang="tr-TR" sz="1200" b="1"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endParaRPr lang="tr-TR" sz="1200" b="1"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endParaRPr lang="tr-TR" sz="1200" b="1"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590925431"/>
                  </a:ext>
                </a:extLst>
              </a:tr>
              <a:tr h="299598">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200" b="1" kern="1200" dirty="0">
                          <a:solidFill>
                            <a:srgbClr val="962E2E"/>
                          </a:solidFill>
                          <a:effectLst/>
                          <a:latin typeface="+mn-lt"/>
                          <a:ea typeface="+mn-ea"/>
                          <a:cs typeface="+mn-cs"/>
                        </a:rPr>
                        <a:t>MKGB Özdeğerlendirme Komisyonu</a:t>
                      </a:r>
                    </a:p>
                  </a:txBody>
                  <a:tcPr marL="46990" marR="46990" marT="6350" marB="0" anchor="ctr"/>
                </a:tc>
                <a:tc>
                  <a:txBody>
                    <a:bodyPr/>
                    <a:lstStyle/>
                    <a:p>
                      <a:pPr algn="ctr">
                        <a:lnSpc>
                          <a:spcPct val="107000"/>
                        </a:lnSpc>
                        <a:spcAft>
                          <a:spcPts val="0"/>
                        </a:spcAft>
                      </a:pPr>
                      <a:r>
                        <a:rPr lang="tr-TR" sz="1200" b="1" dirty="0">
                          <a:effectLst/>
                          <a:latin typeface="+mn-lt"/>
                        </a:rPr>
                        <a:t>6</a:t>
                      </a:r>
                      <a:endParaRPr lang="tr-TR" sz="1200" b="1"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endParaRPr lang="tr-TR" sz="1200" b="1"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endParaRPr lang="tr-TR" sz="1200" b="1"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724408756"/>
                  </a:ext>
                </a:extLst>
              </a:tr>
              <a:tr h="275795">
                <a:tc>
                  <a:txBody>
                    <a:bodyPr/>
                    <a:lstStyle/>
                    <a:p>
                      <a:pPr marL="0" indent="0">
                        <a:lnSpc>
                          <a:spcPct val="150000"/>
                        </a:lnSpc>
                        <a:buClr>
                          <a:schemeClr val="tx1"/>
                        </a:buClr>
                        <a:buFont typeface="+mj-lt"/>
                        <a:buNone/>
                        <a:tabLst>
                          <a:tab pos="457200" algn="l"/>
                        </a:tabLst>
                      </a:pPr>
                      <a:r>
                        <a:rPr lang="tr-TR" sz="1200" b="1" dirty="0">
                          <a:solidFill>
                            <a:srgbClr val="962E2E"/>
                          </a:solidFill>
                          <a:latin typeface="+mn-lt"/>
                        </a:rPr>
                        <a:t>Hukuk Bölümü Özdeğerlendirme Komisyonu</a:t>
                      </a:r>
                    </a:p>
                  </a:txBody>
                  <a:tcPr marL="46990" marR="46990" marT="6350" marB="0" anchor="ctr"/>
                </a:tc>
                <a:tc>
                  <a:txBody>
                    <a:bodyPr/>
                    <a:lstStyle/>
                    <a:p>
                      <a:pPr algn="ctr">
                        <a:lnSpc>
                          <a:spcPct val="107000"/>
                        </a:lnSpc>
                      </a:pPr>
                      <a:r>
                        <a:rPr lang="tr-TR" sz="1200" b="1" dirty="0">
                          <a:effectLst/>
                          <a:latin typeface="+mn-lt"/>
                          <a:cs typeface="Times New Roman" panose="02020603050405020304" pitchFamily="18" charset="0"/>
                        </a:rPr>
                        <a:t>3</a:t>
                      </a:r>
                    </a:p>
                  </a:txBody>
                  <a:tcPr marL="9525" marR="9525" marT="9525" marB="0" anchor="ctr"/>
                </a:tc>
                <a:tc>
                  <a:txBody>
                    <a:bodyPr/>
                    <a:lstStyle/>
                    <a:p>
                      <a:pPr algn="ctr">
                        <a:lnSpc>
                          <a:spcPct val="107000"/>
                        </a:lnSpc>
                      </a:pPr>
                      <a:r>
                        <a:rPr lang="tr-TR" sz="1200" b="1" dirty="0">
                          <a:effectLst/>
                          <a:latin typeface="+mn-lt"/>
                          <a:cs typeface="Times New Roman" panose="02020603050405020304" pitchFamily="18" charset="0"/>
                        </a:rPr>
                        <a:t>1</a:t>
                      </a:r>
                    </a:p>
                  </a:txBody>
                  <a:tcPr marL="9525" marR="9525" marT="9525" marB="0" anchor="ctr"/>
                </a:tc>
                <a:tc>
                  <a:txBody>
                    <a:bodyPr/>
                    <a:lstStyle/>
                    <a:p>
                      <a:pPr algn="ctr">
                        <a:lnSpc>
                          <a:spcPct val="107000"/>
                        </a:lnSpc>
                      </a:pPr>
                      <a:endParaRPr lang="tr-TR" sz="1200" b="1" dirty="0">
                        <a:effectLst/>
                        <a:latin typeface="+mn-lt"/>
                        <a:cs typeface="Times New Roman" panose="02020603050405020304" pitchFamily="18" charset="0"/>
                      </a:endParaRPr>
                    </a:p>
                  </a:txBody>
                  <a:tcPr marL="9525" marR="9525" marT="9525" marB="0" anchor="ctr"/>
                </a:tc>
                <a:extLst>
                  <a:ext uri="{0D108BD9-81ED-4DB2-BD59-A6C34878D82A}">
                    <a16:rowId xmlns:a16="http://schemas.microsoft.com/office/drawing/2014/main" val="3085745120"/>
                  </a:ext>
                </a:extLst>
              </a:tr>
              <a:tr h="275795">
                <a:tc>
                  <a:txBody>
                    <a:bodyPr/>
                    <a:lstStyle/>
                    <a:p>
                      <a:pPr marL="0" indent="0">
                        <a:buClr>
                          <a:schemeClr val="tx1"/>
                        </a:buClr>
                        <a:buFont typeface="+mj-lt"/>
                        <a:buNone/>
                        <a:tabLst>
                          <a:tab pos="457200" algn="l"/>
                        </a:tabLst>
                      </a:pPr>
                      <a:r>
                        <a:rPr lang="tr-TR" sz="1200" b="1" kern="1200" dirty="0">
                          <a:solidFill>
                            <a:srgbClr val="962E2E"/>
                          </a:solidFill>
                          <a:effectLst/>
                          <a:latin typeface="+mn-lt"/>
                          <a:ea typeface="+mn-ea"/>
                          <a:cs typeface="+mn-cs"/>
                        </a:rPr>
                        <a:t>Web Tasarım Komisyonu</a:t>
                      </a:r>
                      <a:endParaRPr lang="tr-TR" sz="1200" b="1" dirty="0">
                        <a:solidFill>
                          <a:srgbClr val="962E2E"/>
                        </a:solidFill>
                        <a:latin typeface="+mn-lt"/>
                      </a:endParaRPr>
                    </a:p>
                  </a:txBody>
                  <a:tcPr marL="46990" marR="46990" marT="6350" marB="0" anchor="ctr"/>
                </a:tc>
                <a:tc>
                  <a:txBody>
                    <a:bodyPr/>
                    <a:lstStyle/>
                    <a:p>
                      <a:pPr algn="ctr">
                        <a:lnSpc>
                          <a:spcPct val="107000"/>
                        </a:lnSpc>
                      </a:pPr>
                      <a:r>
                        <a:rPr lang="tr-TR" sz="1200" b="1" dirty="0">
                          <a:effectLst/>
                          <a:latin typeface="+mn-lt"/>
                          <a:cs typeface="Times New Roman" panose="02020603050405020304" pitchFamily="18" charset="0"/>
                        </a:rPr>
                        <a:t>2</a:t>
                      </a:r>
                    </a:p>
                  </a:txBody>
                  <a:tcPr marL="9525" marR="9525" marT="9525" marB="0" anchor="ctr"/>
                </a:tc>
                <a:tc>
                  <a:txBody>
                    <a:bodyPr/>
                    <a:lstStyle/>
                    <a:p>
                      <a:pPr algn="ctr">
                        <a:lnSpc>
                          <a:spcPct val="107000"/>
                        </a:lnSpc>
                      </a:pPr>
                      <a:r>
                        <a:rPr lang="tr-TR" sz="1200" b="1" dirty="0">
                          <a:effectLst/>
                          <a:latin typeface="+mn-lt"/>
                          <a:cs typeface="Times New Roman" panose="02020603050405020304" pitchFamily="18" charset="0"/>
                        </a:rPr>
                        <a:t>2</a:t>
                      </a:r>
                    </a:p>
                  </a:txBody>
                  <a:tcPr marL="9525" marR="9525" marT="9525" marB="0" anchor="ctr"/>
                </a:tc>
                <a:tc>
                  <a:txBody>
                    <a:bodyPr/>
                    <a:lstStyle/>
                    <a:p>
                      <a:pPr algn="ctr">
                        <a:lnSpc>
                          <a:spcPct val="107000"/>
                        </a:lnSpc>
                      </a:pPr>
                      <a:endParaRPr lang="tr-TR" sz="1200" b="1" dirty="0">
                        <a:effectLst/>
                        <a:latin typeface="+mn-lt"/>
                        <a:cs typeface="Times New Roman" panose="02020603050405020304" pitchFamily="18" charset="0"/>
                      </a:endParaRPr>
                    </a:p>
                  </a:txBody>
                  <a:tcPr marL="9525" marR="9525" marT="9525" marB="0" anchor="ctr"/>
                </a:tc>
                <a:extLst>
                  <a:ext uri="{0D108BD9-81ED-4DB2-BD59-A6C34878D82A}">
                    <a16:rowId xmlns:a16="http://schemas.microsoft.com/office/drawing/2014/main" val="2902772066"/>
                  </a:ext>
                </a:extLst>
              </a:tr>
              <a:tr h="299598">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200" b="1" kern="1200" dirty="0">
                          <a:solidFill>
                            <a:srgbClr val="962E2E"/>
                          </a:solidFill>
                          <a:effectLst/>
                          <a:latin typeface="+mn-lt"/>
                          <a:ea typeface="+mn-ea"/>
                          <a:cs typeface="+mn-cs"/>
                        </a:rPr>
                        <a:t>Kısmi Zamanlı Öğrenci Değerlendirme ve Denetim Komisyonu</a:t>
                      </a:r>
                    </a:p>
                  </a:txBody>
                  <a:tcPr marL="46990" marR="46990" marT="6350" marB="0" anchor="ctr"/>
                </a:tc>
                <a:tc>
                  <a:txBody>
                    <a:bodyPr/>
                    <a:lstStyle/>
                    <a:p>
                      <a:pPr algn="ctr">
                        <a:lnSpc>
                          <a:spcPct val="107000"/>
                        </a:lnSpc>
                        <a:spcAft>
                          <a:spcPts val="0"/>
                        </a:spcAft>
                      </a:pPr>
                      <a:r>
                        <a:rPr lang="tr-TR" sz="1200" b="1" dirty="0">
                          <a:effectLst/>
                          <a:latin typeface="+mn-lt"/>
                        </a:rPr>
                        <a:t>2</a:t>
                      </a:r>
                      <a:endParaRPr lang="tr-TR" sz="1200" b="1"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200" b="1" dirty="0">
                          <a:effectLst/>
                          <a:latin typeface="+mn-lt"/>
                          <a:ea typeface="Calibri" panose="020F0502020204030204" pitchFamily="34" charset="0"/>
                          <a:cs typeface="Times New Roman" panose="02020603050405020304" pitchFamily="18" charset="0"/>
                        </a:rPr>
                        <a:t>1</a:t>
                      </a:r>
                    </a:p>
                  </a:txBody>
                  <a:tcPr marL="9525" marR="9525" marT="9525" marB="0" anchor="ctr"/>
                </a:tc>
                <a:tc>
                  <a:txBody>
                    <a:bodyPr/>
                    <a:lstStyle/>
                    <a:p>
                      <a:pPr algn="ctr">
                        <a:lnSpc>
                          <a:spcPct val="107000"/>
                        </a:lnSpc>
                        <a:spcAft>
                          <a:spcPts val="0"/>
                        </a:spcAft>
                      </a:pPr>
                      <a:endParaRPr lang="tr-TR" sz="1200" b="1"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439196153"/>
                  </a:ext>
                </a:extLst>
              </a:tr>
              <a:tr h="299598">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200" b="1" dirty="0">
                          <a:solidFill>
                            <a:srgbClr val="962E2E"/>
                          </a:solidFill>
                          <a:latin typeface="+mn-lt"/>
                        </a:rPr>
                        <a:t>Yemek Bursu Değerlendirme Komisyonu</a:t>
                      </a:r>
                    </a:p>
                  </a:txBody>
                  <a:tcPr marL="46990" marR="46990" marT="6350" marB="0" anchor="ctr"/>
                </a:tc>
                <a:tc>
                  <a:txBody>
                    <a:bodyPr/>
                    <a:lstStyle/>
                    <a:p>
                      <a:pPr algn="ctr">
                        <a:lnSpc>
                          <a:spcPct val="107000"/>
                        </a:lnSpc>
                        <a:spcAft>
                          <a:spcPts val="0"/>
                        </a:spcAft>
                      </a:pPr>
                      <a:r>
                        <a:rPr lang="tr-TR" sz="1200" b="1" dirty="0">
                          <a:effectLst/>
                          <a:latin typeface="+mn-lt"/>
                        </a:rPr>
                        <a:t>3</a:t>
                      </a:r>
                      <a:endParaRPr lang="tr-TR" sz="1200" b="1"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endParaRPr lang="tr-TR" sz="1200" b="1"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endParaRPr lang="tr-TR" sz="1200" b="1"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211451712"/>
                  </a:ext>
                </a:extLst>
              </a:tr>
              <a:tr h="299598">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200" b="1" kern="1200" dirty="0">
                          <a:solidFill>
                            <a:srgbClr val="962E2E"/>
                          </a:solidFill>
                          <a:effectLst/>
                          <a:latin typeface="+mn-lt"/>
                          <a:ea typeface="+mn-ea"/>
                          <a:cs typeface="+mn-cs"/>
                        </a:rPr>
                        <a:t>Birim Sıfır Atık Komisyonu</a:t>
                      </a:r>
                      <a:endParaRPr lang="tr-TR" sz="1200" b="1" dirty="0">
                        <a:solidFill>
                          <a:srgbClr val="962E2E"/>
                        </a:solidFill>
                        <a:latin typeface="+mn-lt"/>
                      </a:endParaRPr>
                    </a:p>
                  </a:txBody>
                  <a:tcPr marL="46990" marR="46990" marT="6350" marB="0" anchor="ctr"/>
                </a:tc>
                <a:tc>
                  <a:txBody>
                    <a:bodyPr/>
                    <a:lstStyle/>
                    <a:p>
                      <a:pPr algn="ctr">
                        <a:lnSpc>
                          <a:spcPct val="107000"/>
                        </a:lnSpc>
                        <a:spcAft>
                          <a:spcPts val="0"/>
                        </a:spcAft>
                      </a:pPr>
                      <a:r>
                        <a:rPr lang="tr-TR" sz="1200" b="1" dirty="0">
                          <a:effectLst/>
                          <a:latin typeface="+mn-lt"/>
                        </a:rPr>
                        <a:t>1</a:t>
                      </a:r>
                      <a:endParaRPr lang="tr-TR" sz="1200" b="1"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200" b="1" dirty="0">
                          <a:effectLst/>
                          <a:latin typeface="+mn-lt"/>
                          <a:ea typeface="Calibri" panose="020F0502020204030204" pitchFamily="34" charset="0"/>
                          <a:cs typeface="Times New Roman" panose="02020603050405020304" pitchFamily="18" charset="0"/>
                        </a:rPr>
                        <a:t>2</a:t>
                      </a:r>
                    </a:p>
                  </a:txBody>
                  <a:tcPr marL="9525" marR="9525" marT="9525" marB="0" anchor="ctr"/>
                </a:tc>
                <a:tc>
                  <a:txBody>
                    <a:bodyPr/>
                    <a:lstStyle/>
                    <a:p>
                      <a:pPr algn="ctr">
                        <a:lnSpc>
                          <a:spcPct val="107000"/>
                        </a:lnSpc>
                        <a:spcAft>
                          <a:spcPts val="0"/>
                        </a:spcAft>
                      </a:pPr>
                      <a:endParaRPr lang="tr-TR" sz="1200" b="1"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371591073"/>
                  </a:ext>
                </a:extLst>
              </a:tr>
              <a:tr h="299598">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200" b="1" kern="1200" dirty="0">
                          <a:solidFill>
                            <a:srgbClr val="962E2E"/>
                          </a:solidFill>
                          <a:effectLst/>
                          <a:latin typeface="+mn-lt"/>
                          <a:ea typeface="+mn-ea"/>
                          <a:cs typeface="+mn-cs"/>
                        </a:rPr>
                        <a:t>Engelli Öğrenci Danışma ve Koordinasyon Komisyonu</a:t>
                      </a:r>
                      <a:endParaRPr lang="tr-TR" sz="1200" b="1" dirty="0">
                        <a:solidFill>
                          <a:srgbClr val="962E2E"/>
                        </a:solidFill>
                        <a:latin typeface="+mn-lt"/>
                      </a:endParaRPr>
                    </a:p>
                  </a:txBody>
                  <a:tcPr marL="46990" marR="46990" marT="6350" marB="0" anchor="ctr"/>
                </a:tc>
                <a:tc>
                  <a:txBody>
                    <a:bodyPr/>
                    <a:lstStyle/>
                    <a:p>
                      <a:pPr algn="ctr">
                        <a:lnSpc>
                          <a:spcPct val="107000"/>
                        </a:lnSpc>
                        <a:spcAft>
                          <a:spcPts val="0"/>
                        </a:spcAft>
                      </a:pPr>
                      <a:r>
                        <a:rPr lang="tr-TR" sz="1200" b="1" dirty="0">
                          <a:effectLst/>
                          <a:latin typeface="+mn-lt"/>
                        </a:rPr>
                        <a:t>5</a:t>
                      </a:r>
                      <a:endParaRPr lang="tr-TR" sz="1200" b="1"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200" b="1" dirty="0">
                          <a:effectLst/>
                          <a:latin typeface="+mn-lt"/>
                          <a:ea typeface="Calibri" panose="020F0502020204030204" pitchFamily="34" charset="0"/>
                          <a:cs typeface="Times New Roman" panose="02020603050405020304" pitchFamily="18" charset="0"/>
                        </a:rPr>
                        <a:t>1</a:t>
                      </a:r>
                    </a:p>
                  </a:txBody>
                  <a:tcPr marL="9525" marR="9525" marT="9525" marB="0" anchor="ctr"/>
                </a:tc>
                <a:tc>
                  <a:txBody>
                    <a:bodyPr/>
                    <a:lstStyle/>
                    <a:p>
                      <a:pPr algn="ctr">
                        <a:lnSpc>
                          <a:spcPct val="107000"/>
                        </a:lnSpc>
                        <a:spcAft>
                          <a:spcPts val="0"/>
                        </a:spcAft>
                      </a:pPr>
                      <a:endParaRPr lang="tr-TR" sz="1200" b="1"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904963089"/>
                  </a:ext>
                </a:extLst>
              </a:tr>
              <a:tr h="299598">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200" b="1" dirty="0">
                          <a:solidFill>
                            <a:srgbClr val="962E2E"/>
                          </a:solidFill>
                          <a:latin typeface="+mn-lt"/>
                        </a:rPr>
                        <a:t>Değer Tespit ve Sayım Komisyonu</a:t>
                      </a:r>
                    </a:p>
                  </a:txBody>
                  <a:tcPr marL="46990" marR="46990" marT="6350" marB="0" anchor="ctr"/>
                </a:tc>
                <a:tc>
                  <a:txBody>
                    <a:bodyPr/>
                    <a:lstStyle/>
                    <a:p>
                      <a:pPr algn="ctr">
                        <a:lnSpc>
                          <a:spcPct val="107000"/>
                        </a:lnSpc>
                        <a:spcAft>
                          <a:spcPts val="0"/>
                        </a:spcAft>
                      </a:pPr>
                      <a:r>
                        <a:rPr lang="tr-TR" sz="1200" b="1" dirty="0">
                          <a:effectLst/>
                          <a:latin typeface="+mn-lt"/>
                        </a:rPr>
                        <a:t>3</a:t>
                      </a:r>
                      <a:endParaRPr lang="tr-TR" sz="1200" b="1"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200" b="1" dirty="0">
                          <a:effectLst/>
                          <a:latin typeface="+mn-lt"/>
                          <a:ea typeface="Calibri" panose="020F0502020204030204" pitchFamily="34" charset="0"/>
                          <a:cs typeface="Times New Roman" panose="02020603050405020304" pitchFamily="18" charset="0"/>
                        </a:rPr>
                        <a:t>2</a:t>
                      </a:r>
                    </a:p>
                  </a:txBody>
                  <a:tcPr marL="9525" marR="9525" marT="9525" marB="0" anchor="ctr"/>
                </a:tc>
                <a:tc>
                  <a:txBody>
                    <a:bodyPr/>
                    <a:lstStyle/>
                    <a:p>
                      <a:pPr algn="ctr">
                        <a:lnSpc>
                          <a:spcPct val="107000"/>
                        </a:lnSpc>
                        <a:spcAft>
                          <a:spcPts val="0"/>
                        </a:spcAft>
                      </a:pPr>
                      <a:endParaRPr lang="tr-TR" sz="1200" b="1"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4198439887"/>
                  </a:ext>
                </a:extLst>
              </a:tr>
            </a:tbl>
          </a:graphicData>
        </a:graphic>
      </p:graphicFrame>
      <p:pic>
        <p:nvPicPr>
          <p:cNvPr id="4" name="Resim 3">
            <a:extLst>
              <a:ext uri="{FF2B5EF4-FFF2-40B4-BE49-F238E27FC236}">
                <a16:creationId xmlns:a16="http://schemas.microsoft.com/office/drawing/2014/main" id="{066E5A9F-6A56-F392-209D-C5E6C8040F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31877" y="6356350"/>
            <a:ext cx="360123" cy="365125"/>
          </a:xfrm>
          <a:prstGeom prst="rect">
            <a:avLst/>
          </a:prstGeom>
        </p:spPr>
      </p:pic>
    </p:spTree>
    <p:extLst>
      <p:ext uri="{BB962C8B-B14F-4D97-AF65-F5344CB8AC3E}">
        <p14:creationId xmlns:p14="http://schemas.microsoft.com/office/powerpoint/2010/main" val="1034446899"/>
      </p:ext>
    </p:extLst>
  </p:cSld>
  <p:clrMapOvr>
    <a:masterClrMapping/>
  </p:clrMapOvr>
  <mc:AlternateContent xmlns:mc="http://schemas.openxmlformats.org/markup-compatibility/2006" xmlns:p14="http://schemas.microsoft.com/office/powerpoint/2010/main">
    <mc:Choice Requires="p14">
      <p:transition p14:dur="250">
        <p14:pan dir="u"/>
      </p:transition>
    </mc:Choice>
    <mc:Fallback xmlns="">
      <p:transition>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68622" y="507568"/>
            <a:ext cx="10515600" cy="1325563"/>
          </a:xfrm>
        </p:spPr>
        <p:txBody>
          <a:bodyPr>
            <a:normAutofit/>
          </a:bodyPr>
          <a:lstStyle/>
          <a:p>
            <a:r>
              <a:rPr lang="tr-TR" sz="4000" b="1" dirty="0">
                <a:solidFill>
                  <a:srgbClr val="962E2E"/>
                </a:solidFill>
                <a:latin typeface="Calibri" panose="020F0502020204030204" pitchFamily="34" charset="0"/>
                <a:cs typeface="Calibri" panose="020F0502020204030204" pitchFamily="34" charset="0"/>
              </a:rPr>
              <a:t>Ölçüt 4. Sürekli İyileştirme </a:t>
            </a:r>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98462798"/>
              </p:ext>
            </p:extLst>
          </p:nvPr>
        </p:nvGraphicFramePr>
        <p:xfrm>
          <a:off x="838200" y="1750182"/>
          <a:ext cx="10515600" cy="3818659"/>
        </p:xfrm>
        <a:graphic>
          <a:graphicData uri="http://schemas.openxmlformats.org/drawingml/2006/table">
            <a:tbl>
              <a:tblPr firstRow="1" bandRow="1">
                <a:tableStyleId>{5C22544A-7EE6-4342-B048-85BDC9FD1C3A}</a:tableStyleId>
              </a:tblPr>
              <a:tblGrid>
                <a:gridCol w="6651567">
                  <a:extLst>
                    <a:ext uri="{9D8B030D-6E8A-4147-A177-3AD203B41FA5}">
                      <a16:colId xmlns:a16="http://schemas.microsoft.com/office/drawing/2014/main" val="2830563755"/>
                    </a:ext>
                  </a:extLst>
                </a:gridCol>
                <a:gridCol w="1354975">
                  <a:extLst>
                    <a:ext uri="{9D8B030D-6E8A-4147-A177-3AD203B41FA5}">
                      <a16:colId xmlns:a16="http://schemas.microsoft.com/office/drawing/2014/main" val="4003406800"/>
                    </a:ext>
                  </a:extLst>
                </a:gridCol>
                <a:gridCol w="1346662">
                  <a:extLst>
                    <a:ext uri="{9D8B030D-6E8A-4147-A177-3AD203B41FA5}">
                      <a16:colId xmlns:a16="http://schemas.microsoft.com/office/drawing/2014/main" val="1507685528"/>
                    </a:ext>
                  </a:extLst>
                </a:gridCol>
                <a:gridCol w="1162396">
                  <a:extLst>
                    <a:ext uri="{9D8B030D-6E8A-4147-A177-3AD203B41FA5}">
                      <a16:colId xmlns:a16="http://schemas.microsoft.com/office/drawing/2014/main" val="978925385"/>
                    </a:ext>
                  </a:extLst>
                </a:gridCol>
              </a:tblGrid>
              <a:tr h="883939">
                <a:tc>
                  <a:txBody>
                    <a:bodyPr/>
                    <a:lstStyle/>
                    <a:p>
                      <a:r>
                        <a:rPr lang="tr-TR" dirty="0"/>
                        <a:t>Ölçüt 4. Sürekli İyileştirme </a:t>
                      </a:r>
                    </a:p>
                  </a:txBody>
                  <a:tcPr/>
                </a:tc>
                <a:tc>
                  <a:txBody>
                    <a:bodyPr/>
                    <a:lstStyle/>
                    <a:p>
                      <a:r>
                        <a:rPr lang="tr-TR" dirty="0"/>
                        <a:t>Sivil Savunma ve İtfaiyecilik</a:t>
                      </a:r>
                    </a:p>
                  </a:txBody>
                  <a:tcPr/>
                </a:tc>
                <a:tc>
                  <a:txBody>
                    <a:bodyPr/>
                    <a:lstStyle/>
                    <a:p>
                      <a:r>
                        <a:rPr lang="tr-TR" dirty="0"/>
                        <a:t>Acil Durum ve Afet Yönetimi</a:t>
                      </a:r>
                    </a:p>
                  </a:txBody>
                  <a:tcPr/>
                </a:tc>
                <a:tc>
                  <a:txBody>
                    <a:bodyPr/>
                    <a:lstStyle/>
                    <a:p>
                      <a:r>
                        <a:rPr lang="tr-TR" dirty="0"/>
                        <a:t>Mahkeme ve Büro Hizmetleri</a:t>
                      </a:r>
                    </a:p>
                  </a:txBody>
                  <a:tcPr/>
                </a:tc>
                <a:extLst>
                  <a:ext uri="{0D108BD9-81ED-4DB2-BD59-A6C34878D82A}">
                    <a16:rowId xmlns:a16="http://schemas.microsoft.com/office/drawing/2014/main" val="884951324"/>
                  </a:ext>
                </a:extLst>
              </a:tr>
              <a:tr h="8839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a:t>4.1.Ders kazanım ve program çıktılarının izlenmesine, güncellenmesine ve sürekli iyileştirilmesine yönelik mekanizmaların kurulmuş ve işletiliyor olduğuna yönelik somut kanıtlar sunulmalıdır.</a:t>
                      </a:r>
                    </a:p>
                  </a:txBody>
                  <a:tcPr/>
                </a:tc>
                <a:tc>
                  <a:txBody>
                    <a:bodyPr/>
                    <a:lstStyle/>
                    <a:p>
                      <a:endParaRPr lang="tr-TR"/>
                    </a:p>
                  </a:txBody>
                  <a:tcPr/>
                </a:tc>
                <a:tc>
                  <a:txBody>
                    <a:bodyPr/>
                    <a:lstStyle/>
                    <a:p>
                      <a:endParaRPr lang="tr-TR"/>
                    </a:p>
                  </a:txBody>
                  <a:tcPr/>
                </a:tc>
                <a:tc>
                  <a:txBody>
                    <a:bodyPr/>
                    <a:lstStyle/>
                    <a:p>
                      <a:endParaRPr lang="tr-TR"/>
                    </a:p>
                  </a:txBody>
                  <a:tcPr/>
                </a:tc>
                <a:extLst>
                  <a:ext uri="{0D108BD9-81ED-4DB2-BD59-A6C34878D82A}">
                    <a16:rowId xmlns:a16="http://schemas.microsoft.com/office/drawing/2014/main" val="147249108"/>
                  </a:ext>
                </a:extLst>
              </a:tr>
              <a:tr h="8839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a:t>4.2.Program belirli bir süreç, sistem ya da mekanizmayla elde ettiği iç ve diş paydaş geri bildirimlerini, programın sürekli iyileştirilmesi ve güncellenmesi amacıyla kullanmalıdır.</a:t>
                      </a:r>
                    </a:p>
                  </a:txBody>
                  <a:tcPr/>
                </a:tc>
                <a:tc>
                  <a:txBody>
                    <a:bodyPr/>
                    <a:lstStyle/>
                    <a:p>
                      <a:endParaRPr lang="tr-TR"/>
                    </a:p>
                  </a:txBody>
                  <a:tcPr/>
                </a:tc>
                <a:tc>
                  <a:txBody>
                    <a:bodyPr/>
                    <a:lstStyle/>
                    <a:p>
                      <a:endParaRPr lang="tr-TR"/>
                    </a:p>
                  </a:txBody>
                  <a:tcPr/>
                </a:tc>
                <a:tc>
                  <a:txBody>
                    <a:bodyPr/>
                    <a:lstStyle/>
                    <a:p>
                      <a:endParaRPr lang="tr-TR" dirty="0"/>
                    </a:p>
                  </a:txBody>
                  <a:tcPr/>
                </a:tc>
                <a:extLst>
                  <a:ext uri="{0D108BD9-81ED-4DB2-BD59-A6C34878D82A}">
                    <a16:rowId xmlns:a16="http://schemas.microsoft.com/office/drawing/2014/main" val="204696367"/>
                  </a:ext>
                </a:extLst>
              </a:tr>
              <a:tr h="10754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a:t>4.3.Program mezun izleme sistemi aracılığıyla elde ettiği bilgileri, programın sürekli iyileştirilmesi ve güncellenmesi amacıyla kullanmalıdır.</a:t>
                      </a:r>
                    </a:p>
                  </a:txBody>
                  <a:tcPr/>
                </a:tc>
                <a:tc>
                  <a:txBody>
                    <a:bodyPr/>
                    <a:lstStyle/>
                    <a:p>
                      <a:endParaRPr lang="tr-TR" dirty="0"/>
                    </a:p>
                  </a:txBody>
                  <a:tcPr/>
                </a:tc>
                <a:tc>
                  <a:txBody>
                    <a:bodyPr/>
                    <a:lstStyle/>
                    <a:p>
                      <a:endParaRPr lang="tr-TR" dirty="0"/>
                    </a:p>
                  </a:txBody>
                  <a:tcPr/>
                </a:tc>
                <a:tc>
                  <a:txBody>
                    <a:bodyPr/>
                    <a:lstStyle/>
                    <a:p>
                      <a:endParaRPr lang="tr-TR" dirty="0"/>
                    </a:p>
                  </a:txBody>
                  <a:tcPr/>
                </a:tc>
                <a:extLst>
                  <a:ext uri="{0D108BD9-81ED-4DB2-BD59-A6C34878D82A}">
                    <a16:rowId xmlns:a16="http://schemas.microsoft.com/office/drawing/2014/main" val="1728379834"/>
                  </a:ext>
                </a:extLst>
              </a:tr>
            </a:tbl>
          </a:graphicData>
        </a:graphic>
      </p:graphicFrame>
      <p:sp>
        <p:nvSpPr>
          <p:cNvPr id="7" name="Artı 6"/>
          <p:cNvSpPr/>
          <p:nvPr/>
        </p:nvSpPr>
        <p:spPr>
          <a:xfrm>
            <a:off x="7830589" y="2754052"/>
            <a:ext cx="598516" cy="615142"/>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8" name="Artı 7"/>
          <p:cNvSpPr/>
          <p:nvPr/>
        </p:nvSpPr>
        <p:spPr>
          <a:xfrm>
            <a:off x="9177225" y="2778598"/>
            <a:ext cx="598516" cy="615142"/>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15" name="Artı 14"/>
          <p:cNvSpPr/>
          <p:nvPr/>
        </p:nvSpPr>
        <p:spPr>
          <a:xfrm>
            <a:off x="7837255" y="4632484"/>
            <a:ext cx="598516" cy="615142"/>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18" name="Artı 17"/>
          <p:cNvSpPr/>
          <p:nvPr/>
        </p:nvSpPr>
        <p:spPr>
          <a:xfrm>
            <a:off x="7830589" y="3722462"/>
            <a:ext cx="598516" cy="615142"/>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19" name="Eksi 18"/>
          <p:cNvSpPr/>
          <p:nvPr/>
        </p:nvSpPr>
        <p:spPr>
          <a:xfrm>
            <a:off x="9130825" y="4639486"/>
            <a:ext cx="598516" cy="679853"/>
          </a:xfrm>
          <a:prstGeom prst="mathMin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3" name="Artı 17">
            <a:extLst>
              <a:ext uri="{FF2B5EF4-FFF2-40B4-BE49-F238E27FC236}">
                <a16:creationId xmlns:a16="http://schemas.microsoft.com/office/drawing/2014/main" id="{68E7049D-1D13-6CEB-197D-AE269472E7CC}"/>
              </a:ext>
            </a:extLst>
          </p:cNvPr>
          <p:cNvSpPr/>
          <p:nvPr/>
        </p:nvSpPr>
        <p:spPr>
          <a:xfrm>
            <a:off x="9146771" y="3573861"/>
            <a:ext cx="598516" cy="615142"/>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12" name="Eksi 18">
            <a:extLst>
              <a:ext uri="{FF2B5EF4-FFF2-40B4-BE49-F238E27FC236}">
                <a16:creationId xmlns:a16="http://schemas.microsoft.com/office/drawing/2014/main" id="{4B65E780-B765-1BEE-616C-51FDEBD0FEF2}"/>
              </a:ext>
            </a:extLst>
          </p:cNvPr>
          <p:cNvSpPr/>
          <p:nvPr/>
        </p:nvSpPr>
        <p:spPr>
          <a:xfrm>
            <a:off x="10468403" y="4600128"/>
            <a:ext cx="598516" cy="679853"/>
          </a:xfrm>
          <a:prstGeom prst="mathMin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14" name="Eksi 18">
            <a:extLst>
              <a:ext uri="{FF2B5EF4-FFF2-40B4-BE49-F238E27FC236}">
                <a16:creationId xmlns:a16="http://schemas.microsoft.com/office/drawing/2014/main" id="{542E8E9C-47A4-2E0A-E9C3-71AB3DFB7052}"/>
              </a:ext>
            </a:extLst>
          </p:cNvPr>
          <p:cNvSpPr/>
          <p:nvPr/>
        </p:nvSpPr>
        <p:spPr>
          <a:xfrm>
            <a:off x="10507287" y="3533417"/>
            <a:ext cx="598516" cy="679853"/>
          </a:xfrm>
          <a:prstGeom prst="mathMin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16" name="Eksi 18">
            <a:extLst>
              <a:ext uri="{FF2B5EF4-FFF2-40B4-BE49-F238E27FC236}">
                <a16:creationId xmlns:a16="http://schemas.microsoft.com/office/drawing/2014/main" id="{27C96C37-3B47-7BF8-1519-BF321FE1B150}"/>
              </a:ext>
            </a:extLst>
          </p:cNvPr>
          <p:cNvSpPr/>
          <p:nvPr/>
        </p:nvSpPr>
        <p:spPr>
          <a:xfrm>
            <a:off x="10507287" y="2689341"/>
            <a:ext cx="598516" cy="679853"/>
          </a:xfrm>
          <a:prstGeom prst="mathMin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68721101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94501" y="441872"/>
            <a:ext cx="10515600" cy="1325563"/>
          </a:xfrm>
        </p:spPr>
        <p:txBody>
          <a:bodyPr>
            <a:normAutofit/>
          </a:bodyPr>
          <a:lstStyle/>
          <a:p>
            <a:r>
              <a:rPr lang="tr-TR" sz="4000" b="1" dirty="0">
                <a:solidFill>
                  <a:srgbClr val="962E2E"/>
                </a:solidFill>
                <a:latin typeface="Calibri" panose="020F0502020204030204" pitchFamily="34" charset="0"/>
                <a:cs typeface="Calibri" panose="020F0502020204030204" pitchFamily="34" charset="0"/>
              </a:rPr>
              <a:t>Ölçüt 4. Sürekli İyileştirme </a:t>
            </a:r>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1397001955"/>
              </p:ext>
            </p:extLst>
          </p:nvPr>
        </p:nvGraphicFramePr>
        <p:xfrm>
          <a:off x="838200" y="1767435"/>
          <a:ext cx="10515600" cy="3818659"/>
        </p:xfrm>
        <a:graphic>
          <a:graphicData uri="http://schemas.openxmlformats.org/drawingml/2006/table">
            <a:tbl>
              <a:tblPr firstRow="1" bandRow="1">
                <a:tableStyleId>{5C22544A-7EE6-4342-B048-85BDC9FD1C3A}</a:tableStyleId>
              </a:tblPr>
              <a:tblGrid>
                <a:gridCol w="6651567">
                  <a:extLst>
                    <a:ext uri="{9D8B030D-6E8A-4147-A177-3AD203B41FA5}">
                      <a16:colId xmlns:a16="http://schemas.microsoft.com/office/drawing/2014/main" val="2830563755"/>
                    </a:ext>
                  </a:extLst>
                </a:gridCol>
                <a:gridCol w="1354975">
                  <a:extLst>
                    <a:ext uri="{9D8B030D-6E8A-4147-A177-3AD203B41FA5}">
                      <a16:colId xmlns:a16="http://schemas.microsoft.com/office/drawing/2014/main" val="4003406800"/>
                    </a:ext>
                  </a:extLst>
                </a:gridCol>
                <a:gridCol w="1346662">
                  <a:extLst>
                    <a:ext uri="{9D8B030D-6E8A-4147-A177-3AD203B41FA5}">
                      <a16:colId xmlns:a16="http://schemas.microsoft.com/office/drawing/2014/main" val="1507685528"/>
                    </a:ext>
                  </a:extLst>
                </a:gridCol>
                <a:gridCol w="1162396">
                  <a:extLst>
                    <a:ext uri="{9D8B030D-6E8A-4147-A177-3AD203B41FA5}">
                      <a16:colId xmlns:a16="http://schemas.microsoft.com/office/drawing/2014/main" val="978925385"/>
                    </a:ext>
                  </a:extLst>
                </a:gridCol>
              </a:tblGrid>
              <a:tr h="883939">
                <a:tc>
                  <a:txBody>
                    <a:bodyPr/>
                    <a:lstStyle/>
                    <a:p>
                      <a:r>
                        <a:rPr lang="tr-TR" dirty="0"/>
                        <a:t>Ölçüt 4. Sürekli İyileştirme </a:t>
                      </a:r>
                    </a:p>
                  </a:txBody>
                  <a:tcPr/>
                </a:tc>
                <a:tc>
                  <a:txBody>
                    <a:bodyPr/>
                    <a:lstStyle/>
                    <a:p>
                      <a:r>
                        <a:rPr lang="tr-TR" dirty="0"/>
                        <a:t>Sivil Savunma ve İtfaiyecilik</a:t>
                      </a:r>
                    </a:p>
                  </a:txBody>
                  <a:tcPr/>
                </a:tc>
                <a:tc>
                  <a:txBody>
                    <a:bodyPr/>
                    <a:lstStyle/>
                    <a:p>
                      <a:r>
                        <a:rPr lang="tr-TR" dirty="0"/>
                        <a:t>Acil Durum ve Afet Yönetimi</a:t>
                      </a:r>
                    </a:p>
                  </a:txBody>
                  <a:tcPr/>
                </a:tc>
                <a:tc>
                  <a:txBody>
                    <a:bodyPr/>
                    <a:lstStyle/>
                    <a:p>
                      <a:r>
                        <a:rPr lang="tr-TR" dirty="0"/>
                        <a:t>Mahkeme ve Büro Hizmetleri</a:t>
                      </a:r>
                    </a:p>
                  </a:txBody>
                  <a:tcPr/>
                </a:tc>
                <a:extLst>
                  <a:ext uri="{0D108BD9-81ED-4DB2-BD59-A6C34878D82A}">
                    <a16:rowId xmlns:a16="http://schemas.microsoft.com/office/drawing/2014/main" val="884951324"/>
                  </a:ext>
                </a:extLst>
              </a:tr>
              <a:tr h="8839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a:t>4.1.Ders kazanım ve program çıktılarının izlenmesine, güncellenmesine ve sürekli iyileştirilmesine yönelik mekanizmaların kurulmuş ve işletiliyor olduğuna yönelik somut kanıtlar sunulmalıdır.</a:t>
                      </a:r>
                    </a:p>
                  </a:txBody>
                  <a:tcPr/>
                </a:tc>
                <a:tc>
                  <a:txBody>
                    <a:bodyPr/>
                    <a:lstStyle/>
                    <a:p>
                      <a:endParaRPr lang="tr-TR"/>
                    </a:p>
                  </a:txBody>
                  <a:tcPr/>
                </a:tc>
                <a:tc>
                  <a:txBody>
                    <a:bodyPr/>
                    <a:lstStyle/>
                    <a:p>
                      <a:endParaRPr lang="tr-TR"/>
                    </a:p>
                  </a:txBody>
                  <a:tcPr/>
                </a:tc>
                <a:tc>
                  <a:txBody>
                    <a:bodyPr/>
                    <a:lstStyle/>
                    <a:p>
                      <a:endParaRPr lang="tr-TR"/>
                    </a:p>
                  </a:txBody>
                  <a:tcPr/>
                </a:tc>
                <a:extLst>
                  <a:ext uri="{0D108BD9-81ED-4DB2-BD59-A6C34878D82A}">
                    <a16:rowId xmlns:a16="http://schemas.microsoft.com/office/drawing/2014/main" val="147249108"/>
                  </a:ext>
                </a:extLst>
              </a:tr>
              <a:tr h="8839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a:t>4.2.Program belirli bir süreç, sistem ya da mekanizmayla elde ettiği iç ve diş paydaş geri bildirimlerini, programın sürekli iyileştirilmesi ve güncellenmesi amacıyla kullanmalıdır.</a:t>
                      </a:r>
                    </a:p>
                  </a:txBody>
                  <a:tcPr/>
                </a:tc>
                <a:tc>
                  <a:txBody>
                    <a:bodyPr/>
                    <a:lstStyle/>
                    <a:p>
                      <a:endParaRPr lang="tr-TR"/>
                    </a:p>
                  </a:txBody>
                  <a:tcPr/>
                </a:tc>
                <a:tc>
                  <a:txBody>
                    <a:bodyPr/>
                    <a:lstStyle/>
                    <a:p>
                      <a:endParaRPr lang="tr-TR"/>
                    </a:p>
                  </a:txBody>
                  <a:tcPr/>
                </a:tc>
                <a:tc>
                  <a:txBody>
                    <a:bodyPr/>
                    <a:lstStyle/>
                    <a:p>
                      <a:endParaRPr lang="tr-TR" dirty="0"/>
                    </a:p>
                  </a:txBody>
                  <a:tcPr/>
                </a:tc>
                <a:extLst>
                  <a:ext uri="{0D108BD9-81ED-4DB2-BD59-A6C34878D82A}">
                    <a16:rowId xmlns:a16="http://schemas.microsoft.com/office/drawing/2014/main" val="204696367"/>
                  </a:ext>
                </a:extLst>
              </a:tr>
              <a:tr h="10754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a:t>4.3.Program mezun izleme sistemi aracılığıyla elde ettiği bilgileri, programın sürekli iyileştirilmesi ve güncellenmesi amacıyla kullanmalıdır.</a:t>
                      </a:r>
                    </a:p>
                  </a:txBody>
                  <a:tcPr/>
                </a:tc>
                <a:tc>
                  <a:txBody>
                    <a:bodyPr/>
                    <a:lstStyle/>
                    <a:p>
                      <a:endParaRPr lang="tr-TR" dirty="0"/>
                    </a:p>
                  </a:txBody>
                  <a:tcPr/>
                </a:tc>
                <a:tc>
                  <a:txBody>
                    <a:bodyPr/>
                    <a:lstStyle/>
                    <a:p>
                      <a:endParaRPr lang="tr-TR" dirty="0"/>
                    </a:p>
                  </a:txBody>
                  <a:tcPr/>
                </a:tc>
                <a:tc>
                  <a:txBody>
                    <a:bodyPr/>
                    <a:lstStyle/>
                    <a:p>
                      <a:endParaRPr lang="tr-TR" dirty="0"/>
                    </a:p>
                  </a:txBody>
                  <a:tcPr/>
                </a:tc>
                <a:extLst>
                  <a:ext uri="{0D108BD9-81ED-4DB2-BD59-A6C34878D82A}">
                    <a16:rowId xmlns:a16="http://schemas.microsoft.com/office/drawing/2014/main" val="1728379834"/>
                  </a:ext>
                </a:extLst>
              </a:tr>
            </a:tbl>
          </a:graphicData>
        </a:graphic>
      </p:graphicFrame>
      <p:sp>
        <p:nvSpPr>
          <p:cNvPr id="7" name="Artı 6"/>
          <p:cNvSpPr/>
          <p:nvPr/>
        </p:nvSpPr>
        <p:spPr>
          <a:xfrm>
            <a:off x="7830589" y="2731768"/>
            <a:ext cx="598516" cy="615142"/>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8" name="Artı 7"/>
          <p:cNvSpPr/>
          <p:nvPr/>
        </p:nvSpPr>
        <p:spPr>
          <a:xfrm>
            <a:off x="9168938" y="2731768"/>
            <a:ext cx="598516" cy="615142"/>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15" name="Artı 14"/>
          <p:cNvSpPr/>
          <p:nvPr/>
        </p:nvSpPr>
        <p:spPr>
          <a:xfrm>
            <a:off x="7830589" y="4575059"/>
            <a:ext cx="598516" cy="615142"/>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18" name="Artı 17"/>
          <p:cNvSpPr/>
          <p:nvPr/>
        </p:nvSpPr>
        <p:spPr>
          <a:xfrm>
            <a:off x="7867997" y="3564025"/>
            <a:ext cx="598516" cy="615142"/>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19" name="Eksi 18"/>
          <p:cNvSpPr/>
          <p:nvPr/>
        </p:nvSpPr>
        <p:spPr>
          <a:xfrm>
            <a:off x="9146771" y="4559755"/>
            <a:ext cx="598516" cy="679853"/>
          </a:xfrm>
          <a:prstGeom prst="mathMin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3" name="Artı 17">
            <a:extLst>
              <a:ext uri="{FF2B5EF4-FFF2-40B4-BE49-F238E27FC236}">
                <a16:creationId xmlns:a16="http://schemas.microsoft.com/office/drawing/2014/main" id="{68E7049D-1D13-6CEB-197D-AE269472E7CC}"/>
              </a:ext>
            </a:extLst>
          </p:cNvPr>
          <p:cNvSpPr/>
          <p:nvPr/>
        </p:nvSpPr>
        <p:spPr>
          <a:xfrm>
            <a:off x="9146771" y="3598128"/>
            <a:ext cx="598516" cy="615142"/>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12" name="Eksi 18">
            <a:extLst>
              <a:ext uri="{FF2B5EF4-FFF2-40B4-BE49-F238E27FC236}">
                <a16:creationId xmlns:a16="http://schemas.microsoft.com/office/drawing/2014/main" id="{4B65E780-B765-1BEE-616C-51FDEBD0FEF2}"/>
              </a:ext>
            </a:extLst>
          </p:cNvPr>
          <p:cNvSpPr/>
          <p:nvPr/>
        </p:nvSpPr>
        <p:spPr>
          <a:xfrm>
            <a:off x="10507287" y="4510348"/>
            <a:ext cx="598516" cy="679853"/>
          </a:xfrm>
          <a:prstGeom prst="mathMin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14" name="Eksi 18">
            <a:extLst>
              <a:ext uri="{FF2B5EF4-FFF2-40B4-BE49-F238E27FC236}">
                <a16:creationId xmlns:a16="http://schemas.microsoft.com/office/drawing/2014/main" id="{542E8E9C-47A4-2E0A-E9C3-71AB3DFB7052}"/>
              </a:ext>
            </a:extLst>
          </p:cNvPr>
          <p:cNvSpPr/>
          <p:nvPr/>
        </p:nvSpPr>
        <p:spPr>
          <a:xfrm>
            <a:off x="10449071" y="3613716"/>
            <a:ext cx="598516" cy="679853"/>
          </a:xfrm>
          <a:prstGeom prst="mathMin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16" name="Eksi 18">
            <a:extLst>
              <a:ext uri="{FF2B5EF4-FFF2-40B4-BE49-F238E27FC236}">
                <a16:creationId xmlns:a16="http://schemas.microsoft.com/office/drawing/2014/main" id="{27C96C37-3B47-7BF8-1519-BF321FE1B150}"/>
              </a:ext>
            </a:extLst>
          </p:cNvPr>
          <p:cNvSpPr/>
          <p:nvPr/>
        </p:nvSpPr>
        <p:spPr>
          <a:xfrm>
            <a:off x="10507287" y="2644565"/>
            <a:ext cx="598516" cy="679853"/>
          </a:xfrm>
          <a:prstGeom prst="mathMin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34912693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82026" y="320307"/>
            <a:ext cx="10515600" cy="967951"/>
          </a:xfrm>
        </p:spPr>
        <p:txBody>
          <a:bodyPr>
            <a:normAutofit/>
          </a:bodyPr>
          <a:lstStyle/>
          <a:p>
            <a:r>
              <a:rPr lang="tr-TR" sz="4000" b="1" dirty="0">
                <a:solidFill>
                  <a:srgbClr val="962E2E"/>
                </a:solidFill>
                <a:latin typeface="Calibri" panose="020F0502020204030204" pitchFamily="34" charset="0"/>
                <a:cs typeface="Calibri" panose="020F0502020204030204" pitchFamily="34" charset="0"/>
              </a:rPr>
              <a:t>Ölçüt 5. Eğitim Planı</a:t>
            </a:r>
          </a:p>
        </p:txBody>
      </p:sp>
      <p:graphicFrame>
        <p:nvGraphicFramePr>
          <p:cNvPr id="6" name="İçerik Yer Tutucusu 5"/>
          <p:cNvGraphicFramePr>
            <a:graphicFrameLocks noGrp="1"/>
          </p:cNvGraphicFramePr>
          <p:nvPr>
            <p:ph idx="1"/>
          </p:nvPr>
        </p:nvGraphicFramePr>
        <p:xfrm>
          <a:off x="653781" y="1062617"/>
          <a:ext cx="10515600" cy="5658858"/>
        </p:xfrm>
        <a:graphic>
          <a:graphicData uri="http://schemas.openxmlformats.org/drawingml/2006/table">
            <a:tbl>
              <a:tblPr firstRow="1" bandRow="1">
                <a:tableStyleId>{5C22544A-7EE6-4342-B048-85BDC9FD1C3A}</a:tableStyleId>
              </a:tblPr>
              <a:tblGrid>
                <a:gridCol w="6651567">
                  <a:extLst>
                    <a:ext uri="{9D8B030D-6E8A-4147-A177-3AD203B41FA5}">
                      <a16:colId xmlns:a16="http://schemas.microsoft.com/office/drawing/2014/main" val="2830563755"/>
                    </a:ext>
                  </a:extLst>
                </a:gridCol>
                <a:gridCol w="1354975">
                  <a:extLst>
                    <a:ext uri="{9D8B030D-6E8A-4147-A177-3AD203B41FA5}">
                      <a16:colId xmlns:a16="http://schemas.microsoft.com/office/drawing/2014/main" val="4003406800"/>
                    </a:ext>
                  </a:extLst>
                </a:gridCol>
                <a:gridCol w="1346662">
                  <a:extLst>
                    <a:ext uri="{9D8B030D-6E8A-4147-A177-3AD203B41FA5}">
                      <a16:colId xmlns:a16="http://schemas.microsoft.com/office/drawing/2014/main" val="1507685528"/>
                    </a:ext>
                  </a:extLst>
                </a:gridCol>
                <a:gridCol w="1162396">
                  <a:extLst>
                    <a:ext uri="{9D8B030D-6E8A-4147-A177-3AD203B41FA5}">
                      <a16:colId xmlns:a16="http://schemas.microsoft.com/office/drawing/2014/main" val="978925385"/>
                    </a:ext>
                  </a:extLst>
                </a:gridCol>
              </a:tblGrid>
              <a:tr h="889025">
                <a:tc>
                  <a:txBody>
                    <a:bodyPr/>
                    <a:lstStyle/>
                    <a:p>
                      <a:r>
                        <a:rPr lang="tr-TR" dirty="0"/>
                        <a:t>Ölçüt 5. Eğitim Planı</a:t>
                      </a:r>
                    </a:p>
                  </a:txBody>
                  <a:tcPr/>
                </a:tc>
                <a:tc>
                  <a:txBody>
                    <a:bodyPr/>
                    <a:lstStyle/>
                    <a:p>
                      <a:r>
                        <a:rPr lang="tr-TR" dirty="0"/>
                        <a:t>Sivil Savunma ve İtfaiyecilik</a:t>
                      </a:r>
                    </a:p>
                  </a:txBody>
                  <a:tcPr/>
                </a:tc>
                <a:tc>
                  <a:txBody>
                    <a:bodyPr/>
                    <a:lstStyle/>
                    <a:p>
                      <a:r>
                        <a:rPr lang="tr-TR" dirty="0"/>
                        <a:t>Acil Durum ve Afet Yönetimi</a:t>
                      </a:r>
                    </a:p>
                  </a:txBody>
                  <a:tcPr/>
                </a:tc>
                <a:tc>
                  <a:txBody>
                    <a:bodyPr/>
                    <a:lstStyle/>
                    <a:p>
                      <a:r>
                        <a:rPr lang="tr-TR" dirty="0"/>
                        <a:t>Mahkeme ve Büro Hizmetleri</a:t>
                      </a:r>
                    </a:p>
                  </a:txBody>
                  <a:tcPr/>
                </a:tc>
                <a:extLst>
                  <a:ext uri="{0D108BD9-81ED-4DB2-BD59-A6C34878D82A}">
                    <a16:rowId xmlns:a16="http://schemas.microsoft.com/office/drawing/2014/main" val="884951324"/>
                  </a:ext>
                </a:extLst>
              </a:tr>
              <a:tr h="1155732">
                <a:tc>
                  <a:txBody>
                    <a:bodyPr/>
                    <a:lstStyle/>
                    <a:p>
                      <a:r>
                        <a:rPr lang="tr-TR" dirty="0"/>
                        <a:t>5.1.Programa/alana özgü mesleki dersler en az 60 AKTS olmalıdır. Bu derslerin en az 20 AKTS kadarı programa özgü öğrenim çıktıları sağlayan teori, kalanı beceri ve yetkinlik kazandıran derslerden</a:t>
                      </a:r>
                    </a:p>
                    <a:p>
                      <a:r>
                        <a:rPr lang="tr-TR" dirty="0"/>
                        <a:t>oluşmalıdır.</a:t>
                      </a:r>
                    </a:p>
                  </a:txBody>
                  <a:tcPr/>
                </a:tc>
                <a:tc>
                  <a:txBody>
                    <a:bodyPr/>
                    <a:lstStyle/>
                    <a:p>
                      <a:endParaRPr lang="tr-TR" dirty="0"/>
                    </a:p>
                  </a:txBody>
                  <a:tcPr/>
                </a:tc>
                <a:tc>
                  <a:txBody>
                    <a:bodyPr/>
                    <a:lstStyle/>
                    <a:p>
                      <a:endParaRPr lang="tr-TR" dirty="0"/>
                    </a:p>
                  </a:txBody>
                  <a:tcPr/>
                </a:tc>
                <a:tc>
                  <a:txBody>
                    <a:bodyPr/>
                    <a:lstStyle/>
                    <a:p>
                      <a:endParaRPr lang="tr-TR"/>
                    </a:p>
                  </a:txBody>
                  <a:tcPr/>
                </a:tc>
                <a:extLst>
                  <a:ext uri="{0D108BD9-81ED-4DB2-BD59-A6C34878D82A}">
                    <a16:rowId xmlns:a16="http://schemas.microsoft.com/office/drawing/2014/main" val="147249108"/>
                  </a:ext>
                </a:extLst>
              </a:tr>
              <a:tr h="622317">
                <a:tc>
                  <a:txBody>
                    <a:bodyPr/>
                    <a:lstStyle/>
                    <a:p>
                      <a:r>
                        <a:rPr lang="tr-TR" dirty="0"/>
                        <a:t>5.2.En az 5 AKTS, dış paydaş önerilerini dikkate alan derslerden oluşmalıdır.</a:t>
                      </a:r>
                    </a:p>
                  </a:txBody>
                  <a:tcPr/>
                </a:tc>
                <a:tc>
                  <a:txBody>
                    <a:bodyPr/>
                    <a:lstStyle/>
                    <a:p>
                      <a:endParaRPr lang="tr-TR" dirty="0"/>
                    </a:p>
                  </a:txBody>
                  <a:tcPr/>
                </a:tc>
                <a:tc>
                  <a:txBody>
                    <a:bodyPr/>
                    <a:lstStyle/>
                    <a:p>
                      <a:endParaRPr lang="tr-TR"/>
                    </a:p>
                  </a:txBody>
                  <a:tcPr/>
                </a:tc>
                <a:tc>
                  <a:txBody>
                    <a:bodyPr/>
                    <a:lstStyle/>
                    <a:p>
                      <a:endParaRPr lang="tr-TR" dirty="0"/>
                    </a:p>
                  </a:txBody>
                  <a:tcPr/>
                </a:tc>
                <a:extLst>
                  <a:ext uri="{0D108BD9-81ED-4DB2-BD59-A6C34878D82A}">
                    <a16:rowId xmlns:a16="http://schemas.microsoft.com/office/drawing/2014/main" val="204696367"/>
                  </a:ext>
                </a:extLst>
              </a:tr>
              <a:tr h="1155732">
                <a:tc>
                  <a:txBody>
                    <a:bodyPr/>
                    <a:lstStyle/>
                    <a:p>
                      <a:r>
                        <a:rPr lang="tr-TR" dirty="0"/>
                        <a:t>5.3.En az 15 AKTS, İşletmede Mesleki Eğitim, Staj ve Uygulamalı Ders (bkz. Yükseköğretimde Uygulamalı Eğitimler Çerçeve Yönetmeliği) ve/veya güncel mesleki program/yazılım içeren derslerden oluşmalıdır.</a:t>
                      </a:r>
                    </a:p>
                  </a:txBody>
                  <a:tcPr/>
                </a:tc>
                <a:tc>
                  <a:txBody>
                    <a:bodyPr/>
                    <a:lstStyle/>
                    <a:p>
                      <a:endParaRPr lang="tr-TR"/>
                    </a:p>
                  </a:txBody>
                  <a:tcPr/>
                </a:tc>
                <a:tc>
                  <a:txBody>
                    <a:bodyPr/>
                    <a:lstStyle/>
                    <a:p>
                      <a:endParaRPr lang="tr-TR"/>
                    </a:p>
                  </a:txBody>
                  <a:tcPr/>
                </a:tc>
                <a:tc>
                  <a:txBody>
                    <a:bodyPr/>
                    <a:lstStyle/>
                    <a:p>
                      <a:endParaRPr lang="tr-TR" dirty="0"/>
                    </a:p>
                  </a:txBody>
                  <a:tcPr/>
                </a:tc>
                <a:extLst>
                  <a:ext uri="{0D108BD9-81ED-4DB2-BD59-A6C34878D82A}">
                    <a16:rowId xmlns:a16="http://schemas.microsoft.com/office/drawing/2014/main" val="1728379834"/>
                  </a:ext>
                </a:extLst>
              </a:tr>
              <a:tr h="360549">
                <a:tc>
                  <a:txBody>
                    <a:bodyPr/>
                    <a:lstStyle/>
                    <a:p>
                      <a:r>
                        <a:rPr lang="tr-TR" dirty="0"/>
                        <a:t>5.4.Eğitim planı ilgili programın disiplinine özgü ölçütleri içermelidir.</a:t>
                      </a:r>
                    </a:p>
                  </a:txBody>
                  <a:tcPr/>
                </a:tc>
                <a:tc>
                  <a:txBody>
                    <a:bodyPr/>
                    <a:lstStyle/>
                    <a:p>
                      <a:endParaRPr lang="tr-TR" dirty="0"/>
                    </a:p>
                  </a:txBody>
                  <a:tcPr/>
                </a:tc>
                <a:tc>
                  <a:txBody>
                    <a:bodyPr/>
                    <a:lstStyle/>
                    <a:p>
                      <a:endParaRPr lang="tr-TR"/>
                    </a:p>
                  </a:txBody>
                  <a:tcPr/>
                </a:tc>
                <a:tc>
                  <a:txBody>
                    <a:bodyPr/>
                    <a:lstStyle/>
                    <a:p>
                      <a:endParaRPr lang="tr-TR"/>
                    </a:p>
                  </a:txBody>
                  <a:tcPr/>
                </a:tc>
                <a:extLst>
                  <a:ext uri="{0D108BD9-81ED-4DB2-BD59-A6C34878D82A}">
                    <a16:rowId xmlns:a16="http://schemas.microsoft.com/office/drawing/2014/main" val="1178244977"/>
                  </a:ext>
                </a:extLst>
              </a:tr>
              <a:tr h="622317">
                <a:tc>
                  <a:txBody>
                    <a:bodyPr/>
                    <a:lstStyle/>
                    <a:p>
                      <a:r>
                        <a:rPr lang="tr-TR" dirty="0"/>
                        <a:t>5.5.Programda öğrenci iş yüküne dayalı ve kamuoyuyla paylaşılan yeterlilik temelli eğitim planı bulunmalı ve uygulanmalıdır.</a:t>
                      </a:r>
                    </a:p>
                  </a:txBody>
                  <a:tcPr/>
                </a:tc>
                <a:tc>
                  <a:txBody>
                    <a:bodyPr/>
                    <a:lstStyle/>
                    <a:p>
                      <a:endParaRPr lang="tr-TR" dirty="0"/>
                    </a:p>
                  </a:txBody>
                  <a:tcPr/>
                </a:tc>
                <a:tc>
                  <a:txBody>
                    <a:bodyPr/>
                    <a:lstStyle/>
                    <a:p>
                      <a:endParaRPr lang="tr-TR" dirty="0"/>
                    </a:p>
                  </a:txBody>
                  <a:tcPr/>
                </a:tc>
                <a:tc>
                  <a:txBody>
                    <a:bodyPr/>
                    <a:lstStyle/>
                    <a:p>
                      <a:endParaRPr lang="tr-TR" dirty="0"/>
                    </a:p>
                  </a:txBody>
                  <a:tcPr/>
                </a:tc>
                <a:extLst>
                  <a:ext uri="{0D108BD9-81ED-4DB2-BD59-A6C34878D82A}">
                    <a16:rowId xmlns:a16="http://schemas.microsoft.com/office/drawing/2014/main" val="547455805"/>
                  </a:ext>
                </a:extLst>
              </a:tr>
              <a:tr h="7210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a:t>5.6.Öğretim planını garanti altına alacak ve sürekli gelişimini sağlayacak bir yönetim sistemi bulunmalı ve işletiliyor olmalıdır.</a:t>
                      </a:r>
                    </a:p>
                  </a:txBody>
                  <a:tcPr/>
                </a:tc>
                <a:tc>
                  <a:txBody>
                    <a:bodyPr/>
                    <a:lstStyle/>
                    <a:p>
                      <a:endParaRPr lang="tr-TR" dirty="0"/>
                    </a:p>
                  </a:txBody>
                  <a:tcPr/>
                </a:tc>
                <a:tc>
                  <a:txBody>
                    <a:bodyPr/>
                    <a:lstStyle/>
                    <a:p>
                      <a:endParaRPr lang="tr-TR" dirty="0"/>
                    </a:p>
                  </a:txBody>
                  <a:tcPr/>
                </a:tc>
                <a:tc>
                  <a:txBody>
                    <a:bodyPr/>
                    <a:lstStyle/>
                    <a:p>
                      <a:endParaRPr lang="tr-TR" dirty="0"/>
                    </a:p>
                  </a:txBody>
                  <a:tcPr/>
                </a:tc>
                <a:extLst>
                  <a:ext uri="{0D108BD9-81ED-4DB2-BD59-A6C34878D82A}">
                    <a16:rowId xmlns:a16="http://schemas.microsoft.com/office/drawing/2014/main" val="2722814080"/>
                  </a:ext>
                </a:extLst>
              </a:tr>
            </a:tbl>
          </a:graphicData>
        </a:graphic>
      </p:graphicFrame>
      <p:sp>
        <p:nvSpPr>
          <p:cNvPr id="8" name="Artı 7"/>
          <p:cNvSpPr/>
          <p:nvPr/>
        </p:nvSpPr>
        <p:spPr>
          <a:xfrm>
            <a:off x="7780712" y="2180490"/>
            <a:ext cx="598516" cy="615142"/>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9" name="Artı 8"/>
          <p:cNvSpPr/>
          <p:nvPr/>
        </p:nvSpPr>
        <p:spPr>
          <a:xfrm>
            <a:off x="9105207" y="2180490"/>
            <a:ext cx="598516" cy="615142"/>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23" name="Artı 22"/>
          <p:cNvSpPr/>
          <p:nvPr/>
        </p:nvSpPr>
        <p:spPr>
          <a:xfrm>
            <a:off x="7797339" y="5981306"/>
            <a:ext cx="598516" cy="615142"/>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24" name="Artı 23"/>
          <p:cNvSpPr/>
          <p:nvPr/>
        </p:nvSpPr>
        <p:spPr>
          <a:xfrm>
            <a:off x="9121834" y="5981306"/>
            <a:ext cx="598516" cy="615142"/>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30" name="Artı 29"/>
          <p:cNvSpPr/>
          <p:nvPr/>
        </p:nvSpPr>
        <p:spPr>
          <a:xfrm>
            <a:off x="7780712" y="3155142"/>
            <a:ext cx="598516" cy="615142"/>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41" name="Artı 40"/>
          <p:cNvSpPr/>
          <p:nvPr/>
        </p:nvSpPr>
        <p:spPr>
          <a:xfrm>
            <a:off x="7780712" y="4044293"/>
            <a:ext cx="598516" cy="615142"/>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42" name="Artı 41"/>
          <p:cNvSpPr/>
          <p:nvPr/>
        </p:nvSpPr>
        <p:spPr>
          <a:xfrm>
            <a:off x="9105207" y="4044293"/>
            <a:ext cx="598516" cy="615142"/>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48" name="Artı 47"/>
          <p:cNvSpPr/>
          <p:nvPr/>
        </p:nvSpPr>
        <p:spPr>
          <a:xfrm>
            <a:off x="7780712" y="4840655"/>
            <a:ext cx="598516" cy="615142"/>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49" name="Artı 48"/>
          <p:cNvSpPr/>
          <p:nvPr/>
        </p:nvSpPr>
        <p:spPr>
          <a:xfrm>
            <a:off x="9098972" y="4887740"/>
            <a:ext cx="598516" cy="615142"/>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51" name="Artı 50"/>
          <p:cNvSpPr/>
          <p:nvPr/>
        </p:nvSpPr>
        <p:spPr>
          <a:xfrm>
            <a:off x="7780712" y="5406032"/>
            <a:ext cx="598516" cy="615142"/>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52" name="Artı 51"/>
          <p:cNvSpPr/>
          <p:nvPr/>
        </p:nvSpPr>
        <p:spPr>
          <a:xfrm>
            <a:off x="9098972" y="5453117"/>
            <a:ext cx="598516" cy="615142"/>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3" name="Artı 8">
            <a:extLst>
              <a:ext uri="{FF2B5EF4-FFF2-40B4-BE49-F238E27FC236}">
                <a16:creationId xmlns:a16="http://schemas.microsoft.com/office/drawing/2014/main" id="{01934677-7BD4-BFC6-3511-079D5C2F860B}"/>
              </a:ext>
            </a:extLst>
          </p:cNvPr>
          <p:cNvSpPr/>
          <p:nvPr/>
        </p:nvSpPr>
        <p:spPr>
          <a:xfrm>
            <a:off x="10137294" y="2266173"/>
            <a:ext cx="598516" cy="615142"/>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7" name="Artı 29">
            <a:extLst>
              <a:ext uri="{FF2B5EF4-FFF2-40B4-BE49-F238E27FC236}">
                <a16:creationId xmlns:a16="http://schemas.microsoft.com/office/drawing/2014/main" id="{F079062A-9E25-91BE-F0AF-CD9AC1E3E4A8}"/>
              </a:ext>
            </a:extLst>
          </p:cNvPr>
          <p:cNvSpPr/>
          <p:nvPr/>
        </p:nvSpPr>
        <p:spPr>
          <a:xfrm>
            <a:off x="9098972" y="3226544"/>
            <a:ext cx="598516" cy="615142"/>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12" name="Eksi 18">
            <a:extLst>
              <a:ext uri="{FF2B5EF4-FFF2-40B4-BE49-F238E27FC236}">
                <a16:creationId xmlns:a16="http://schemas.microsoft.com/office/drawing/2014/main" id="{F7747902-75D9-9D46-667B-99CAB1EF54FD}"/>
              </a:ext>
            </a:extLst>
          </p:cNvPr>
          <p:cNvSpPr/>
          <p:nvPr/>
        </p:nvSpPr>
        <p:spPr>
          <a:xfrm>
            <a:off x="10208722" y="3174261"/>
            <a:ext cx="598516" cy="679853"/>
          </a:xfrm>
          <a:prstGeom prst="mathMin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17" name="Artı 41">
            <a:extLst>
              <a:ext uri="{FF2B5EF4-FFF2-40B4-BE49-F238E27FC236}">
                <a16:creationId xmlns:a16="http://schemas.microsoft.com/office/drawing/2014/main" id="{A0E9B764-83DC-EF72-322A-B8230F990ECB}"/>
              </a:ext>
            </a:extLst>
          </p:cNvPr>
          <p:cNvSpPr/>
          <p:nvPr/>
        </p:nvSpPr>
        <p:spPr>
          <a:xfrm>
            <a:off x="10260524" y="5981306"/>
            <a:ext cx="598516" cy="615142"/>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18" name="Artı 41">
            <a:extLst>
              <a:ext uri="{FF2B5EF4-FFF2-40B4-BE49-F238E27FC236}">
                <a16:creationId xmlns:a16="http://schemas.microsoft.com/office/drawing/2014/main" id="{9CF75B0A-FCB4-71DF-A75E-748FA2E3F411}"/>
              </a:ext>
            </a:extLst>
          </p:cNvPr>
          <p:cNvSpPr/>
          <p:nvPr/>
        </p:nvSpPr>
        <p:spPr>
          <a:xfrm>
            <a:off x="10208722" y="5412870"/>
            <a:ext cx="598516" cy="615142"/>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19" name="Artı 41">
            <a:extLst>
              <a:ext uri="{FF2B5EF4-FFF2-40B4-BE49-F238E27FC236}">
                <a16:creationId xmlns:a16="http://schemas.microsoft.com/office/drawing/2014/main" id="{811C0C93-24FA-AECB-9751-D9D27822A0A0}"/>
              </a:ext>
            </a:extLst>
          </p:cNvPr>
          <p:cNvSpPr/>
          <p:nvPr/>
        </p:nvSpPr>
        <p:spPr>
          <a:xfrm>
            <a:off x="10208722" y="4840655"/>
            <a:ext cx="598516" cy="615142"/>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20" name="Artı 41">
            <a:extLst>
              <a:ext uri="{FF2B5EF4-FFF2-40B4-BE49-F238E27FC236}">
                <a16:creationId xmlns:a16="http://schemas.microsoft.com/office/drawing/2014/main" id="{A6426FD7-0F9E-21ED-4BC3-48B0411A62DA}"/>
              </a:ext>
            </a:extLst>
          </p:cNvPr>
          <p:cNvSpPr/>
          <p:nvPr/>
        </p:nvSpPr>
        <p:spPr>
          <a:xfrm>
            <a:off x="10213494" y="4140222"/>
            <a:ext cx="598516" cy="615142"/>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35389723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90652" y="481415"/>
            <a:ext cx="10515600" cy="1325563"/>
          </a:xfrm>
        </p:spPr>
        <p:txBody>
          <a:bodyPr>
            <a:normAutofit/>
          </a:bodyPr>
          <a:lstStyle/>
          <a:p>
            <a:r>
              <a:rPr lang="tr-TR" sz="4000" b="1" dirty="0">
                <a:solidFill>
                  <a:srgbClr val="962E2E"/>
                </a:solidFill>
                <a:latin typeface="Calibri" panose="020F0502020204030204" pitchFamily="34" charset="0"/>
                <a:cs typeface="Calibri" panose="020F0502020204030204" pitchFamily="34" charset="0"/>
              </a:rPr>
              <a:t>Ölçüt 6. Öğretim Kadrosu </a:t>
            </a:r>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3240334396"/>
              </p:ext>
            </p:extLst>
          </p:nvPr>
        </p:nvGraphicFramePr>
        <p:xfrm>
          <a:off x="605287" y="1960198"/>
          <a:ext cx="10515600" cy="3827403"/>
        </p:xfrm>
        <a:graphic>
          <a:graphicData uri="http://schemas.openxmlformats.org/drawingml/2006/table">
            <a:tbl>
              <a:tblPr firstRow="1" bandRow="1">
                <a:tableStyleId>{5C22544A-7EE6-4342-B048-85BDC9FD1C3A}</a:tableStyleId>
              </a:tblPr>
              <a:tblGrid>
                <a:gridCol w="6651567">
                  <a:extLst>
                    <a:ext uri="{9D8B030D-6E8A-4147-A177-3AD203B41FA5}">
                      <a16:colId xmlns:a16="http://schemas.microsoft.com/office/drawing/2014/main" val="2830563755"/>
                    </a:ext>
                  </a:extLst>
                </a:gridCol>
                <a:gridCol w="1354975">
                  <a:extLst>
                    <a:ext uri="{9D8B030D-6E8A-4147-A177-3AD203B41FA5}">
                      <a16:colId xmlns:a16="http://schemas.microsoft.com/office/drawing/2014/main" val="4003406800"/>
                    </a:ext>
                  </a:extLst>
                </a:gridCol>
                <a:gridCol w="1346662">
                  <a:extLst>
                    <a:ext uri="{9D8B030D-6E8A-4147-A177-3AD203B41FA5}">
                      <a16:colId xmlns:a16="http://schemas.microsoft.com/office/drawing/2014/main" val="1507685528"/>
                    </a:ext>
                  </a:extLst>
                </a:gridCol>
                <a:gridCol w="1162396">
                  <a:extLst>
                    <a:ext uri="{9D8B030D-6E8A-4147-A177-3AD203B41FA5}">
                      <a16:colId xmlns:a16="http://schemas.microsoft.com/office/drawing/2014/main" val="978925385"/>
                    </a:ext>
                  </a:extLst>
                </a:gridCol>
              </a:tblGrid>
              <a:tr h="822497">
                <a:tc>
                  <a:txBody>
                    <a:bodyPr/>
                    <a:lstStyle/>
                    <a:p>
                      <a:r>
                        <a:rPr lang="tr-TR" dirty="0"/>
                        <a:t>Ölçüt 6. Öğretim Kadrosu </a:t>
                      </a:r>
                    </a:p>
                  </a:txBody>
                  <a:tcPr/>
                </a:tc>
                <a:tc>
                  <a:txBody>
                    <a:bodyPr/>
                    <a:lstStyle/>
                    <a:p>
                      <a:r>
                        <a:rPr lang="tr-TR" dirty="0"/>
                        <a:t>Sivil Savunma ve İtfaiyecilik</a:t>
                      </a:r>
                    </a:p>
                  </a:txBody>
                  <a:tcPr/>
                </a:tc>
                <a:tc>
                  <a:txBody>
                    <a:bodyPr/>
                    <a:lstStyle/>
                    <a:p>
                      <a:r>
                        <a:rPr lang="tr-TR" dirty="0"/>
                        <a:t>Acil Durum ve Afet Yönetimi</a:t>
                      </a:r>
                    </a:p>
                  </a:txBody>
                  <a:tcPr/>
                </a:tc>
                <a:tc>
                  <a:txBody>
                    <a:bodyPr/>
                    <a:lstStyle/>
                    <a:p>
                      <a:r>
                        <a:rPr lang="tr-TR" dirty="0"/>
                        <a:t>Mahkeme ve Büro Hizmetleri</a:t>
                      </a:r>
                    </a:p>
                  </a:txBody>
                  <a:tcPr/>
                </a:tc>
                <a:extLst>
                  <a:ext uri="{0D108BD9-81ED-4DB2-BD59-A6C34878D82A}">
                    <a16:rowId xmlns:a16="http://schemas.microsoft.com/office/drawing/2014/main" val="884951324"/>
                  </a:ext>
                </a:extLst>
              </a:tr>
              <a:tr h="6234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a:t>6.1 Öğretim elemanı kadrosu, öğretim ihtiyaçlarını karşılayacak nicelik ve nitelikte olmalıdır. </a:t>
                      </a:r>
                    </a:p>
                  </a:txBody>
                  <a:tcPr/>
                </a:tc>
                <a:tc>
                  <a:txBody>
                    <a:bodyPr/>
                    <a:lstStyle/>
                    <a:p>
                      <a:endParaRPr lang="tr-TR"/>
                    </a:p>
                  </a:txBody>
                  <a:tcPr/>
                </a:tc>
                <a:tc>
                  <a:txBody>
                    <a:bodyPr/>
                    <a:lstStyle/>
                    <a:p>
                      <a:endParaRPr lang="tr-TR"/>
                    </a:p>
                  </a:txBody>
                  <a:tcPr/>
                </a:tc>
                <a:tc>
                  <a:txBody>
                    <a:bodyPr/>
                    <a:lstStyle/>
                    <a:p>
                      <a:endParaRPr lang="tr-TR"/>
                    </a:p>
                  </a:txBody>
                  <a:tcPr/>
                </a:tc>
                <a:extLst>
                  <a:ext uri="{0D108BD9-81ED-4DB2-BD59-A6C34878D82A}">
                    <a16:rowId xmlns:a16="http://schemas.microsoft.com/office/drawing/2014/main" val="147249108"/>
                  </a:ext>
                </a:extLst>
              </a:tr>
              <a:tr h="5757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a:t>6.2 Öğretim elemanlarına yönelik teşvik veya ödüllendirilme mekanizmaları olmalı, adil ve şeffaf şekilde sürdürülmelidir. </a:t>
                      </a:r>
                    </a:p>
                  </a:txBody>
                  <a:tcPr/>
                </a:tc>
                <a:tc>
                  <a:txBody>
                    <a:bodyPr/>
                    <a:lstStyle/>
                    <a:p>
                      <a:endParaRPr lang="tr-TR"/>
                    </a:p>
                  </a:txBody>
                  <a:tcPr/>
                </a:tc>
                <a:tc>
                  <a:txBody>
                    <a:bodyPr/>
                    <a:lstStyle/>
                    <a:p>
                      <a:endParaRPr lang="tr-TR"/>
                    </a:p>
                  </a:txBody>
                  <a:tcPr/>
                </a:tc>
                <a:tc>
                  <a:txBody>
                    <a:bodyPr/>
                    <a:lstStyle/>
                    <a:p>
                      <a:endParaRPr lang="tr-TR" dirty="0"/>
                    </a:p>
                  </a:txBody>
                  <a:tcPr/>
                </a:tc>
                <a:extLst>
                  <a:ext uri="{0D108BD9-81ED-4DB2-BD59-A6C34878D82A}">
                    <a16:rowId xmlns:a16="http://schemas.microsoft.com/office/drawing/2014/main" val="204696367"/>
                  </a:ext>
                </a:extLst>
              </a:tr>
              <a:tr h="6654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a:t>6.3 Öğretim elemanı alımı ve/veya yükseltilmesinde tanımlı bir sistemi bulunmalı ve uygulanıyor olmalıdır. </a:t>
                      </a:r>
                    </a:p>
                  </a:txBody>
                  <a:tcPr/>
                </a:tc>
                <a:tc>
                  <a:txBody>
                    <a:bodyPr/>
                    <a:lstStyle/>
                    <a:p>
                      <a:endParaRPr lang="tr-TR" dirty="0"/>
                    </a:p>
                  </a:txBody>
                  <a:tcPr/>
                </a:tc>
                <a:tc>
                  <a:txBody>
                    <a:bodyPr/>
                    <a:lstStyle/>
                    <a:p>
                      <a:endParaRPr lang="tr-TR" dirty="0"/>
                    </a:p>
                  </a:txBody>
                  <a:tcPr/>
                </a:tc>
                <a:tc>
                  <a:txBody>
                    <a:bodyPr/>
                    <a:lstStyle/>
                    <a:p>
                      <a:endParaRPr lang="tr-TR" dirty="0"/>
                    </a:p>
                  </a:txBody>
                  <a:tcPr/>
                </a:tc>
                <a:extLst>
                  <a:ext uri="{0D108BD9-81ED-4DB2-BD59-A6C34878D82A}">
                    <a16:rowId xmlns:a16="http://schemas.microsoft.com/office/drawing/2014/main" val="1728379834"/>
                  </a:ext>
                </a:extLst>
              </a:tr>
              <a:tr h="9673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a:t>6.4 Programda öğretim elemanlarının niteliklerine göre adil ve şeffaf ders dağılım dengesi kurulmuş olmalıdır. </a:t>
                      </a:r>
                    </a:p>
                  </a:txBody>
                  <a:tcPr/>
                </a:tc>
                <a:tc>
                  <a:txBody>
                    <a:bodyPr/>
                    <a:lstStyle/>
                    <a:p>
                      <a:endParaRPr lang="tr-TR" dirty="0"/>
                    </a:p>
                  </a:txBody>
                  <a:tcPr/>
                </a:tc>
                <a:tc>
                  <a:txBody>
                    <a:bodyPr/>
                    <a:lstStyle/>
                    <a:p>
                      <a:endParaRPr lang="tr-TR" dirty="0"/>
                    </a:p>
                  </a:txBody>
                  <a:tcPr/>
                </a:tc>
                <a:tc>
                  <a:txBody>
                    <a:bodyPr/>
                    <a:lstStyle/>
                    <a:p>
                      <a:endParaRPr lang="tr-TR" dirty="0"/>
                    </a:p>
                  </a:txBody>
                  <a:tcPr/>
                </a:tc>
                <a:extLst>
                  <a:ext uri="{0D108BD9-81ED-4DB2-BD59-A6C34878D82A}">
                    <a16:rowId xmlns:a16="http://schemas.microsoft.com/office/drawing/2014/main" val="3169926"/>
                  </a:ext>
                </a:extLst>
              </a:tr>
            </a:tbl>
          </a:graphicData>
        </a:graphic>
      </p:graphicFrame>
      <p:sp>
        <p:nvSpPr>
          <p:cNvPr id="7" name="Artı 6"/>
          <p:cNvSpPr/>
          <p:nvPr/>
        </p:nvSpPr>
        <p:spPr>
          <a:xfrm>
            <a:off x="7471913" y="2791121"/>
            <a:ext cx="598516" cy="615142"/>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8" name="Artı 7"/>
          <p:cNvSpPr/>
          <p:nvPr/>
        </p:nvSpPr>
        <p:spPr>
          <a:xfrm>
            <a:off x="9011402" y="2813858"/>
            <a:ext cx="598516" cy="615142"/>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15" name="Artı 14"/>
          <p:cNvSpPr/>
          <p:nvPr/>
        </p:nvSpPr>
        <p:spPr>
          <a:xfrm>
            <a:off x="7527868" y="5022681"/>
            <a:ext cx="598516" cy="615142"/>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18" name="Artı 17"/>
          <p:cNvSpPr/>
          <p:nvPr/>
        </p:nvSpPr>
        <p:spPr>
          <a:xfrm>
            <a:off x="7471913" y="3482907"/>
            <a:ext cx="598516" cy="615142"/>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20" name="Artı 19"/>
          <p:cNvSpPr/>
          <p:nvPr/>
        </p:nvSpPr>
        <p:spPr>
          <a:xfrm>
            <a:off x="8979534" y="3482907"/>
            <a:ext cx="598516" cy="615142"/>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22" name="Eksi 21"/>
          <p:cNvSpPr/>
          <p:nvPr/>
        </p:nvSpPr>
        <p:spPr>
          <a:xfrm>
            <a:off x="7527868" y="4066653"/>
            <a:ext cx="598516" cy="679853"/>
          </a:xfrm>
          <a:prstGeom prst="mathMin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23" name="Eksi 22"/>
          <p:cNvSpPr/>
          <p:nvPr/>
        </p:nvSpPr>
        <p:spPr>
          <a:xfrm>
            <a:off x="8946690" y="4066653"/>
            <a:ext cx="598516" cy="679853"/>
          </a:xfrm>
          <a:prstGeom prst="mathMin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25" name="Artı 24"/>
          <p:cNvSpPr/>
          <p:nvPr/>
        </p:nvSpPr>
        <p:spPr>
          <a:xfrm>
            <a:off x="9025119" y="5022681"/>
            <a:ext cx="598516" cy="615142"/>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3" name="Artı 7">
            <a:extLst>
              <a:ext uri="{FF2B5EF4-FFF2-40B4-BE49-F238E27FC236}">
                <a16:creationId xmlns:a16="http://schemas.microsoft.com/office/drawing/2014/main" id="{68508800-A41C-947C-6227-84EEE46CFA60}"/>
              </a:ext>
            </a:extLst>
          </p:cNvPr>
          <p:cNvSpPr/>
          <p:nvPr/>
        </p:nvSpPr>
        <p:spPr>
          <a:xfrm>
            <a:off x="10223112" y="5022681"/>
            <a:ext cx="598516" cy="615142"/>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9" name="Artı 7">
            <a:extLst>
              <a:ext uri="{FF2B5EF4-FFF2-40B4-BE49-F238E27FC236}">
                <a16:creationId xmlns:a16="http://schemas.microsoft.com/office/drawing/2014/main" id="{AA978FE0-8F9F-A90E-6C01-2CA4B82F1DD6}"/>
              </a:ext>
            </a:extLst>
          </p:cNvPr>
          <p:cNvSpPr/>
          <p:nvPr/>
        </p:nvSpPr>
        <p:spPr>
          <a:xfrm>
            <a:off x="10251633" y="3503825"/>
            <a:ext cx="598516" cy="615142"/>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10" name="Artı 7">
            <a:extLst>
              <a:ext uri="{FF2B5EF4-FFF2-40B4-BE49-F238E27FC236}">
                <a16:creationId xmlns:a16="http://schemas.microsoft.com/office/drawing/2014/main" id="{503140AA-C087-421A-3C1E-41D8ACB0DA14}"/>
              </a:ext>
            </a:extLst>
          </p:cNvPr>
          <p:cNvSpPr/>
          <p:nvPr/>
        </p:nvSpPr>
        <p:spPr>
          <a:xfrm>
            <a:off x="10246809" y="2813858"/>
            <a:ext cx="598516" cy="615142"/>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11" name="Eksi 22">
            <a:extLst>
              <a:ext uri="{FF2B5EF4-FFF2-40B4-BE49-F238E27FC236}">
                <a16:creationId xmlns:a16="http://schemas.microsoft.com/office/drawing/2014/main" id="{24D64128-B1DA-C264-1B36-8B52A89E8A4E}"/>
              </a:ext>
            </a:extLst>
          </p:cNvPr>
          <p:cNvSpPr/>
          <p:nvPr/>
        </p:nvSpPr>
        <p:spPr>
          <a:xfrm>
            <a:off x="10302252" y="4028330"/>
            <a:ext cx="598516" cy="679853"/>
          </a:xfrm>
          <a:prstGeom prst="mathMin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94633706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73731" y="312910"/>
            <a:ext cx="10515600" cy="1325563"/>
          </a:xfrm>
        </p:spPr>
        <p:txBody>
          <a:bodyPr>
            <a:normAutofit/>
          </a:bodyPr>
          <a:lstStyle/>
          <a:p>
            <a:r>
              <a:rPr lang="tr-TR" sz="4000" b="1" dirty="0">
                <a:solidFill>
                  <a:srgbClr val="962E2E"/>
                </a:solidFill>
                <a:latin typeface="Calibri" panose="020F0502020204030204" pitchFamily="34" charset="0"/>
                <a:cs typeface="Calibri" panose="020F0502020204030204" pitchFamily="34" charset="0"/>
              </a:rPr>
              <a:t>Ölçüt 7. Altyapı</a:t>
            </a:r>
          </a:p>
        </p:txBody>
      </p:sp>
      <p:graphicFrame>
        <p:nvGraphicFramePr>
          <p:cNvPr id="6" name="İçerik Yer Tutucusu 5"/>
          <p:cNvGraphicFramePr>
            <a:graphicFrameLocks noGrp="1"/>
          </p:cNvGraphicFramePr>
          <p:nvPr>
            <p:ph idx="1"/>
          </p:nvPr>
        </p:nvGraphicFramePr>
        <p:xfrm>
          <a:off x="838200" y="1346900"/>
          <a:ext cx="10515600" cy="4759960"/>
        </p:xfrm>
        <a:graphic>
          <a:graphicData uri="http://schemas.openxmlformats.org/drawingml/2006/table">
            <a:tbl>
              <a:tblPr firstRow="1" bandRow="1">
                <a:tableStyleId>{5C22544A-7EE6-4342-B048-85BDC9FD1C3A}</a:tableStyleId>
              </a:tblPr>
              <a:tblGrid>
                <a:gridCol w="6651567">
                  <a:extLst>
                    <a:ext uri="{9D8B030D-6E8A-4147-A177-3AD203B41FA5}">
                      <a16:colId xmlns:a16="http://schemas.microsoft.com/office/drawing/2014/main" val="2830563755"/>
                    </a:ext>
                  </a:extLst>
                </a:gridCol>
                <a:gridCol w="1354975">
                  <a:extLst>
                    <a:ext uri="{9D8B030D-6E8A-4147-A177-3AD203B41FA5}">
                      <a16:colId xmlns:a16="http://schemas.microsoft.com/office/drawing/2014/main" val="4003406800"/>
                    </a:ext>
                  </a:extLst>
                </a:gridCol>
                <a:gridCol w="1346662">
                  <a:extLst>
                    <a:ext uri="{9D8B030D-6E8A-4147-A177-3AD203B41FA5}">
                      <a16:colId xmlns:a16="http://schemas.microsoft.com/office/drawing/2014/main" val="1507685528"/>
                    </a:ext>
                  </a:extLst>
                </a:gridCol>
                <a:gridCol w="1162396">
                  <a:extLst>
                    <a:ext uri="{9D8B030D-6E8A-4147-A177-3AD203B41FA5}">
                      <a16:colId xmlns:a16="http://schemas.microsoft.com/office/drawing/2014/main" val="978925385"/>
                    </a:ext>
                  </a:extLst>
                </a:gridCol>
              </a:tblGrid>
              <a:tr h="370840">
                <a:tc>
                  <a:txBody>
                    <a:bodyPr/>
                    <a:lstStyle/>
                    <a:p>
                      <a:r>
                        <a:rPr lang="tr-TR" dirty="0"/>
                        <a:t>Ölçüt 7. Altyapı</a:t>
                      </a:r>
                    </a:p>
                  </a:txBody>
                  <a:tcPr/>
                </a:tc>
                <a:tc>
                  <a:txBody>
                    <a:bodyPr/>
                    <a:lstStyle/>
                    <a:p>
                      <a:r>
                        <a:rPr lang="tr-TR" dirty="0"/>
                        <a:t>Sivil Savunma ve İtfaiyecilik</a:t>
                      </a:r>
                    </a:p>
                  </a:txBody>
                  <a:tcPr/>
                </a:tc>
                <a:tc>
                  <a:txBody>
                    <a:bodyPr/>
                    <a:lstStyle/>
                    <a:p>
                      <a:r>
                        <a:rPr lang="tr-TR" dirty="0"/>
                        <a:t>Acil Durum ve Afet Yönetimi</a:t>
                      </a:r>
                    </a:p>
                  </a:txBody>
                  <a:tcPr/>
                </a:tc>
                <a:tc>
                  <a:txBody>
                    <a:bodyPr/>
                    <a:lstStyle/>
                    <a:p>
                      <a:r>
                        <a:rPr lang="tr-TR" dirty="0"/>
                        <a:t>Mahkeme ve Büro Hizmetleri</a:t>
                      </a:r>
                    </a:p>
                  </a:txBody>
                  <a:tcPr/>
                </a:tc>
                <a:extLst>
                  <a:ext uri="{0D108BD9-81ED-4DB2-BD59-A6C34878D82A}">
                    <a16:rowId xmlns:a16="http://schemas.microsoft.com/office/drawing/2014/main" val="884951324"/>
                  </a:ext>
                </a:extLst>
              </a:tr>
              <a:tr h="370840">
                <a:tc>
                  <a:txBody>
                    <a:bodyPr/>
                    <a:lstStyle/>
                    <a:p>
                      <a:r>
                        <a:rPr lang="tr-TR" dirty="0"/>
                        <a:t>7.1.Eğitim öğretim faaliyetlerini sürdürebilmek için uygun nitelik ve nicelikte öğrenme kaynakları sunmalıdır.</a:t>
                      </a:r>
                    </a:p>
                  </a:txBody>
                  <a:tcPr/>
                </a:tc>
                <a:tc>
                  <a:txBody>
                    <a:bodyPr/>
                    <a:lstStyle/>
                    <a:p>
                      <a:endParaRPr lang="tr-TR" dirty="0"/>
                    </a:p>
                  </a:txBody>
                  <a:tcPr/>
                </a:tc>
                <a:tc>
                  <a:txBody>
                    <a:bodyPr/>
                    <a:lstStyle/>
                    <a:p>
                      <a:endParaRPr lang="tr-TR" dirty="0"/>
                    </a:p>
                  </a:txBody>
                  <a:tcPr/>
                </a:tc>
                <a:tc>
                  <a:txBody>
                    <a:bodyPr/>
                    <a:lstStyle/>
                    <a:p>
                      <a:endParaRPr lang="tr-TR"/>
                    </a:p>
                  </a:txBody>
                  <a:tcPr/>
                </a:tc>
                <a:extLst>
                  <a:ext uri="{0D108BD9-81ED-4DB2-BD59-A6C34878D82A}">
                    <a16:rowId xmlns:a16="http://schemas.microsoft.com/office/drawing/2014/main" val="147249108"/>
                  </a:ext>
                </a:extLst>
              </a:tr>
              <a:tr h="370840">
                <a:tc>
                  <a:txBody>
                    <a:bodyPr/>
                    <a:lstStyle/>
                    <a:p>
                      <a:r>
                        <a:rPr lang="tr-TR" dirty="0"/>
                        <a:t>7.2.Program öğrencilerine ders dışı etkinlikler yapmalarına olanak veren altyapıyı sunmalıdır.</a:t>
                      </a:r>
                    </a:p>
                  </a:txBody>
                  <a:tcPr/>
                </a:tc>
                <a:tc>
                  <a:txBody>
                    <a:bodyPr/>
                    <a:lstStyle/>
                    <a:p>
                      <a:endParaRPr lang="tr-TR" dirty="0"/>
                    </a:p>
                  </a:txBody>
                  <a:tcPr/>
                </a:tc>
                <a:tc>
                  <a:txBody>
                    <a:bodyPr/>
                    <a:lstStyle/>
                    <a:p>
                      <a:endParaRPr lang="tr-TR"/>
                    </a:p>
                  </a:txBody>
                  <a:tcPr/>
                </a:tc>
                <a:tc>
                  <a:txBody>
                    <a:bodyPr/>
                    <a:lstStyle/>
                    <a:p>
                      <a:endParaRPr lang="tr-TR"/>
                    </a:p>
                  </a:txBody>
                  <a:tcPr/>
                </a:tc>
                <a:extLst>
                  <a:ext uri="{0D108BD9-81ED-4DB2-BD59-A6C34878D82A}">
                    <a16:rowId xmlns:a16="http://schemas.microsoft.com/office/drawing/2014/main" val="204696367"/>
                  </a:ext>
                </a:extLst>
              </a:tr>
              <a:tr h="370840">
                <a:tc>
                  <a:txBody>
                    <a:bodyPr/>
                    <a:lstStyle/>
                    <a:p>
                      <a:r>
                        <a:rPr lang="tr-TR" dirty="0"/>
                        <a:t>7.3.Öğrencilerin öğrenim ve yaşam ortamlarında gerekli güvenlik, ilk yardım ve İSG önlemleri alınmış olmalıdır.</a:t>
                      </a:r>
                    </a:p>
                  </a:txBody>
                  <a:tcPr/>
                </a:tc>
                <a:tc>
                  <a:txBody>
                    <a:bodyPr/>
                    <a:lstStyle/>
                    <a:p>
                      <a:endParaRPr lang="tr-TR" dirty="0"/>
                    </a:p>
                  </a:txBody>
                  <a:tcPr/>
                </a:tc>
                <a:tc>
                  <a:txBody>
                    <a:bodyPr/>
                    <a:lstStyle/>
                    <a:p>
                      <a:endParaRPr lang="tr-TR"/>
                    </a:p>
                  </a:txBody>
                  <a:tcPr/>
                </a:tc>
                <a:tc>
                  <a:txBody>
                    <a:bodyPr/>
                    <a:lstStyle/>
                    <a:p>
                      <a:endParaRPr lang="tr-TR"/>
                    </a:p>
                  </a:txBody>
                  <a:tcPr/>
                </a:tc>
                <a:extLst>
                  <a:ext uri="{0D108BD9-81ED-4DB2-BD59-A6C34878D82A}">
                    <a16:rowId xmlns:a16="http://schemas.microsoft.com/office/drawing/2014/main" val="1728379834"/>
                  </a:ext>
                </a:extLst>
              </a:tr>
              <a:tr h="370840">
                <a:tc>
                  <a:txBody>
                    <a:bodyPr/>
                    <a:lstStyle/>
                    <a:p>
                      <a:r>
                        <a:rPr lang="tr-TR" dirty="0"/>
                        <a:t>7.4.Öğrencilere sunulan bilgiye erişim olanakları eğitim amaçlarına ve program çıktılarına ulaşmak için yeterli düzeyde olmalıdır.</a:t>
                      </a:r>
                    </a:p>
                  </a:txBody>
                  <a:tcPr/>
                </a:tc>
                <a:tc>
                  <a:txBody>
                    <a:bodyPr/>
                    <a:lstStyle/>
                    <a:p>
                      <a:endParaRPr lang="tr-TR" dirty="0"/>
                    </a:p>
                  </a:txBody>
                  <a:tcPr/>
                </a:tc>
                <a:tc>
                  <a:txBody>
                    <a:bodyPr/>
                    <a:lstStyle/>
                    <a:p>
                      <a:endParaRPr lang="tr-TR"/>
                    </a:p>
                  </a:txBody>
                  <a:tcPr/>
                </a:tc>
                <a:tc>
                  <a:txBody>
                    <a:bodyPr/>
                    <a:lstStyle/>
                    <a:p>
                      <a:endParaRPr lang="tr-TR"/>
                    </a:p>
                  </a:txBody>
                  <a:tcPr/>
                </a:tc>
                <a:extLst>
                  <a:ext uri="{0D108BD9-81ED-4DB2-BD59-A6C34878D82A}">
                    <a16:rowId xmlns:a16="http://schemas.microsoft.com/office/drawing/2014/main" val="1178244977"/>
                  </a:ext>
                </a:extLst>
              </a:tr>
              <a:tr h="370840">
                <a:tc>
                  <a:txBody>
                    <a:bodyPr/>
                    <a:lstStyle/>
                    <a:p>
                      <a:r>
                        <a:rPr lang="tr-TR" dirty="0"/>
                        <a:t>7.5.Engelliler için altyapı düzenlemesi yapılmış olmalıdır</a:t>
                      </a:r>
                    </a:p>
                  </a:txBody>
                  <a:tcPr/>
                </a:tc>
                <a:tc>
                  <a:txBody>
                    <a:bodyPr/>
                    <a:lstStyle/>
                    <a:p>
                      <a:endParaRPr lang="tr-TR" dirty="0"/>
                    </a:p>
                  </a:txBody>
                  <a:tcPr/>
                </a:tc>
                <a:tc>
                  <a:txBody>
                    <a:bodyPr/>
                    <a:lstStyle/>
                    <a:p>
                      <a:endParaRPr lang="tr-TR" dirty="0"/>
                    </a:p>
                  </a:txBody>
                  <a:tcPr/>
                </a:tc>
                <a:tc>
                  <a:txBody>
                    <a:bodyPr/>
                    <a:lstStyle/>
                    <a:p>
                      <a:endParaRPr lang="tr-TR" dirty="0"/>
                    </a:p>
                  </a:txBody>
                  <a:tcPr/>
                </a:tc>
                <a:extLst>
                  <a:ext uri="{0D108BD9-81ED-4DB2-BD59-A6C34878D82A}">
                    <a16:rowId xmlns:a16="http://schemas.microsoft.com/office/drawing/2014/main" val="547455805"/>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a:t>7.6.Bilgisayar ve enformatik altyapıları, programın eğitim amaçlarını destekleyecek doğrultuda, öğrenci ve öğretim üyelerinin eğitsel çalışmaları için yeterli düzeyde olmalıdır. </a:t>
                      </a:r>
                    </a:p>
                  </a:txBody>
                  <a:tcPr/>
                </a:tc>
                <a:tc>
                  <a:txBody>
                    <a:bodyPr/>
                    <a:lstStyle/>
                    <a:p>
                      <a:endParaRPr lang="tr-TR" dirty="0"/>
                    </a:p>
                  </a:txBody>
                  <a:tcPr/>
                </a:tc>
                <a:tc>
                  <a:txBody>
                    <a:bodyPr/>
                    <a:lstStyle/>
                    <a:p>
                      <a:endParaRPr lang="tr-TR" dirty="0"/>
                    </a:p>
                  </a:txBody>
                  <a:tcPr/>
                </a:tc>
                <a:tc>
                  <a:txBody>
                    <a:bodyPr/>
                    <a:lstStyle/>
                    <a:p>
                      <a:endParaRPr lang="tr-TR" dirty="0"/>
                    </a:p>
                  </a:txBody>
                  <a:tcPr/>
                </a:tc>
                <a:extLst>
                  <a:ext uri="{0D108BD9-81ED-4DB2-BD59-A6C34878D82A}">
                    <a16:rowId xmlns:a16="http://schemas.microsoft.com/office/drawing/2014/main" val="2722814080"/>
                  </a:ext>
                </a:extLst>
              </a:tr>
            </a:tbl>
          </a:graphicData>
        </a:graphic>
      </p:graphicFrame>
      <p:sp>
        <p:nvSpPr>
          <p:cNvPr id="8" name="Artı 7"/>
          <p:cNvSpPr/>
          <p:nvPr/>
        </p:nvSpPr>
        <p:spPr>
          <a:xfrm>
            <a:off x="7808421" y="2275867"/>
            <a:ext cx="598516" cy="615142"/>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9" name="Artı 8"/>
          <p:cNvSpPr/>
          <p:nvPr/>
        </p:nvSpPr>
        <p:spPr>
          <a:xfrm>
            <a:off x="9132916" y="2275867"/>
            <a:ext cx="598516" cy="615142"/>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19" name="Eksi 18"/>
          <p:cNvSpPr/>
          <p:nvPr/>
        </p:nvSpPr>
        <p:spPr>
          <a:xfrm>
            <a:off x="7808421" y="4163131"/>
            <a:ext cx="598516" cy="679853"/>
          </a:xfrm>
          <a:prstGeom prst="mathMin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20" name="Artı 19"/>
          <p:cNvSpPr/>
          <p:nvPr/>
        </p:nvSpPr>
        <p:spPr>
          <a:xfrm>
            <a:off x="7801841" y="5308892"/>
            <a:ext cx="598516" cy="615142"/>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21" name="Artı 20"/>
          <p:cNvSpPr/>
          <p:nvPr/>
        </p:nvSpPr>
        <p:spPr>
          <a:xfrm>
            <a:off x="9132916" y="5325950"/>
            <a:ext cx="598516" cy="615142"/>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26" name="Artı 25"/>
          <p:cNvSpPr/>
          <p:nvPr/>
        </p:nvSpPr>
        <p:spPr>
          <a:xfrm>
            <a:off x="7808421" y="2923364"/>
            <a:ext cx="598516" cy="615142"/>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27" name="Artı 26"/>
          <p:cNvSpPr/>
          <p:nvPr/>
        </p:nvSpPr>
        <p:spPr>
          <a:xfrm>
            <a:off x="9132916" y="2923364"/>
            <a:ext cx="598516" cy="615142"/>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29" name="Çarpma 28"/>
          <p:cNvSpPr/>
          <p:nvPr/>
        </p:nvSpPr>
        <p:spPr>
          <a:xfrm>
            <a:off x="7800109" y="3515634"/>
            <a:ext cx="598516" cy="689956"/>
          </a:xfrm>
          <a:prstGeom prst="mathMultiply">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0" name="Çarpma 29"/>
          <p:cNvSpPr/>
          <p:nvPr/>
        </p:nvSpPr>
        <p:spPr>
          <a:xfrm>
            <a:off x="9124604" y="3523873"/>
            <a:ext cx="598516" cy="689956"/>
          </a:xfrm>
          <a:prstGeom prst="mathMultiply">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 name="Eksi 31"/>
          <p:cNvSpPr/>
          <p:nvPr/>
        </p:nvSpPr>
        <p:spPr>
          <a:xfrm>
            <a:off x="9140537" y="4166840"/>
            <a:ext cx="598516" cy="679853"/>
          </a:xfrm>
          <a:prstGeom prst="mathMin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35" name="Çarpma 34"/>
          <p:cNvSpPr/>
          <p:nvPr/>
        </p:nvSpPr>
        <p:spPr>
          <a:xfrm>
            <a:off x="9153697" y="4664930"/>
            <a:ext cx="598516" cy="689956"/>
          </a:xfrm>
          <a:prstGeom prst="mathMultiply">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Artı 7">
            <a:extLst>
              <a:ext uri="{FF2B5EF4-FFF2-40B4-BE49-F238E27FC236}">
                <a16:creationId xmlns:a16="http://schemas.microsoft.com/office/drawing/2014/main" id="{CD7FA45E-41FF-CA55-D291-6108A644E50A}"/>
              </a:ext>
            </a:extLst>
          </p:cNvPr>
          <p:cNvSpPr/>
          <p:nvPr/>
        </p:nvSpPr>
        <p:spPr>
          <a:xfrm>
            <a:off x="10457411" y="2308222"/>
            <a:ext cx="598516" cy="615142"/>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7" name="Artı 26">
            <a:extLst>
              <a:ext uri="{FF2B5EF4-FFF2-40B4-BE49-F238E27FC236}">
                <a16:creationId xmlns:a16="http://schemas.microsoft.com/office/drawing/2014/main" id="{963DBBFF-3852-BFB1-10DF-4305D2FE1894}"/>
              </a:ext>
            </a:extLst>
          </p:cNvPr>
          <p:cNvSpPr/>
          <p:nvPr/>
        </p:nvSpPr>
        <p:spPr>
          <a:xfrm>
            <a:off x="10463993" y="2944146"/>
            <a:ext cx="598516" cy="615142"/>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10" name="Çarpma 29">
            <a:extLst>
              <a:ext uri="{FF2B5EF4-FFF2-40B4-BE49-F238E27FC236}">
                <a16:creationId xmlns:a16="http://schemas.microsoft.com/office/drawing/2014/main" id="{FFC775F9-5A84-EB3F-5006-3AC33F897B8E}"/>
              </a:ext>
            </a:extLst>
          </p:cNvPr>
          <p:cNvSpPr/>
          <p:nvPr/>
        </p:nvSpPr>
        <p:spPr>
          <a:xfrm>
            <a:off x="10472653" y="3580070"/>
            <a:ext cx="598516" cy="689956"/>
          </a:xfrm>
          <a:prstGeom prst="mathMultiply">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Eksi 31">
            <a:extLst>
              <a:ext uri="{FF2B5EF4-FFF2-40B4-BE49-F238E27FC236}">
                <a16:creationId xmlns:a16="http://schemas.microsoft.com/office/drawing/2014/main" id="{C2BB82DB-56C4-E800-951D-B96045EDD95C}"/>
              </a:ext>
            </a:extLst>
          </p:cNvPr>
          <p:cNvSpPr/>
          <p:nvPr/>
        </p:nvSpPr>
        <p:spPr>
          <a:xfrm>
            <a:off x="10457411" y="4268304"/>
            <a:ext cx="598516" cy="679853"/>
          </a:xfrm>
          <a:prstGeom prst="mathMin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12" name="Çarpma 34">
            <a:extLst>
              <a:ext uri="{FF2B5EF4-FFF2-40B4-BE49-F238E27FC236}">
                <a16:creationId xmlns:a16="http://schemas.microsoft.com/office/drawing/2014/main" id="{C87D2017-760E-10B7-B183-138EF94AE73E}"/>
              </a:ext>
            </a:extLst>
          </p:cNvPr>
          <p:cNvSpPr/>
          <p:nvPr/>
        </p:nvSpPr>
        <p:spPr>
          <a:xfrm>
            <a:off x="10457411" y="4664930"/>
            <a:ext cx="598516" cy="689956"/>
          </a:xfrm>
          <a:prstGeom prst="mathMultiply">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Artı 20">
            <a:extLst>
              <a:ext uri="{FF2B5EF4-FFF2-40B4-BE49-F238E27FC236}">
                <a16:creationId xmlns:a16="http://schemas.microsoft.com/office/drawing/2014/main" id="{F86B6C1C-A2FC-8963-BB97-70E52937C2DB}"/>
              </a:ext>
            </a:extLst>
          </p:cNvPr>
          <p:cNvSpPr/>
          <p:nvPr/>
        </p:nvSpPr>
        <p:spPr>
          <a:xfrm>
            <a:off x="10472653" y="5354886"/>
            <a:ext cx="598516" cy="615142"/>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dirty="0"/>
          </a:p>
        </p:txBody>
      </p:sp>
      <p:sp>
        <p:nvSpPr>
          <p:cNvPr id="14" name="Çarpma 34">
            <a:extLst>
              <a:ext uri="{FF2B5EF4-FFF2-40B4-BE49-F238E27FC236}">
                <a16:creationId xmlns:a16="http://schemas.microsoft.com/office/drawing/2014/main" id="{5FE7A974-D7E5-B478-4F6E-387BD1FB3581}"/>
              </a:ext>
            </a:extLst>
          </p:cNvPr>
          <p:cNvSpPr/>
          <p:nvPr/>
        </p:nvSpPr>
        <p:spPr>
          <a:xfrm>
            <a:off x="7879253" y="4664930"/>
            <a:ext cx="598516" cy="689956"/>
          </a:xfrm>
          <a:prstGeom prst="mathMultiply">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06388414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36968" y="596949"/>
            <a:ext cx="10515600" cy="1325563"/>
          </a:xfrm>
        </p:spPr>
        <p:txBody>
          <a:bodyPr>
            <a:normAutofit/>
          </a:bodyPr>
          <a:lstStyle/>
          <a:p>
            <a:pPr>
              <a:defRPr/>
            </a:pPr>
            <a:r>
              <a:rPr lang="tr-TR" sz="4000" b="1" dirty="0">
                <a:solidFill>
                  <a:srgbClr val="962E2E"/>
                </a:solidFill>
                <a:latin typeface="Calibri" panose="020F0502020204030204" pitchFamily="34" charset="0"/>
                <a:cs typeface="Calibri" panose="020F0502020204030204" pitchFamily="34" charset="0"/>
              </a:rPr>
              <a:t>Ölçüt 8. Yönetim ve İdari Birimlerin Yapısı</a:t>
            </a:r>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624767250"/>
              </p:ext>
            </p:extLst>
          </p:nvPr>
        </p:nvGraphicFramePr>
        <p:xfrm>
          <a:off x="769188" y="1765159"/>
          <a:ext cx="10515600" cy="4101723"/>
        </p:xfrm>
        <a:graphic>
          <a:graphicData uri="http://schemas.openxmlformats.org/drawingml/2006/table">
            <a:tbl>
              <a:tblPr firstRow="1" bandRow="1">
                <a:tableStyleId>{5C22544A-7EE6-4342-B048-85BDC9FD1C3A}</a:tableStyleId>
              </a:tblPr>
              <a:tblGrid>
                <a:gridCol w="6651567">
                  <a:extLst>
                    <a:ext uri="{9D8B030D-6E8A-4147-A177-3AD203B41FA5}">
                      <a16:colId xmlns:a16="http://schemas.microsoft.com/office/drawing/2014/main" val="2830563755"/>
                    </a:ext>
                  </a:extLst>
                </a:gridCol>
                <a:gridCol w="1354975">
                  <a:extLst>
                    <a:ext uri="{9D8B030D-6E8A-4147-A177-3AD203B41FA5}">
                      <a16:colId xmlns:a16="http://schemas.microsoft.com/office/drawing/2014/main" val="4003406800"/>
                    </a:ext>
                  </a:extLst>
                </a:gridCol>
                <a:gridCol w="1346662">
                  <a:extLst>
                    <a:ext uri="{9D8B030D-6E8A-4147-A177-3AD203B41FA5}">
                      <a16:colId xmlns:a16="http://schemas.microsoft.com/office/drawing/2014/main" val="1507685528"/>
                    </a:ext>
                  </a:extLst>
                </a:gridCol>
                <a:gridCol w="1162396">
                  <a:extLst>
                    <a:ext uri="{9D8B030D-6E8A-4147-A177-3AD203B41FA5}">
                      <a16:colId xmlns:a16="http://schemas.microsoft.com/office/drawing/2014/main" val="978925385"/>
                    </a:ext>
                  </a:extLst>
                </a:gridCol>
              </a:tblGrid>
              <a:tr h="8224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a:t>Ölçüt 8. Yönetim ve İdari Birimlerin Yapısı</a:t>
                      </a:r>
                    </a:p>
                  </a:txBody>
                  <a:tcPr/>
                </a:tc>
                <a:tc>
                  <a:txBody>
                    <a:bodyPr/>
                    <a:lstStyle/>
                    <a:p>
                      <a:r>
                        <a:rPr lang="tr-TR" dirty="0"/>
                        <a:t>Sivil Savunma ve İtfaiyecilik</a:t>
                      </a:r>
                    </a:p>
                  </a:txBody>
                  <a:tcPr/>
                </a:tc>
                <a:tc>
                  <a:txBody>
                    <a:bodyPr/>
                    <a:lstStyle/>
                    <a:p>
                      <a:r>
                        <a:rPr lang="tr-TR" dirty="0"/>
                        <a:t>Acil Durum ve Afet Yönetimi</a:t>
                      </a:r>
                    </a:p>
                  </a:txBody>
                  <a:tcPr/>
                </a:tc>
                <a:tc>
                  <a:txBody>
                    <a:bodyPr/>
                    <a:lstStyle/>
                    <a:p>
                      <a:r>
                        <a:rPr lang="tr-TR" dirty="0"/>
                        <a:t>Mahkeme ve Büro Hizmetleri</a:t>
                      </a:r>
                    </a:p>
                  </a:txBody>
                  <a:tcPr/>
                </a:tc>
                <a:extLst>
                  <a:ext uri="{0D108BD9-81ED-4DB2-BD59-A6C34878D82A}">
                    <a16:rowId xmlns:a16="http://schemas.microsoft.com/office/drawing/2014/main" val="884951324"/>
                  </a:ext>
                </a:extLst>
              </a:tr>
              <a:tr h="6234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a:t>8.1.Misyon ile uyumlu ve stratejik amaç ve hedeflerini</a:t>
                      </a:r>
                      <a:r>
                        <a:rPr lang="tr-TR" baseline="0" dirty="0"/>
                        <a:t> </a:t>
                      </a:r>
                      <a:r>
                        <a:rPr lang="tr-TR" dirty="0"/>
                        <a:t>gerçekleştirmeyi sağlayacak yönetim modeli ve </a:t>
                      </a:r>
                      <a:r>
                        <a:rPr lang="tr-TR" dirty="0" err="1"/>
                        <a:t>organizasyonel</a:t>
                      </a:r>
                      <a:r>
                        <a:rPr lang="tr-TR" baseline="0" dirty="0"/>
                        <a:t> </a:t>
                      </a:r>
                      <a:r>
                        <a:rPr lang="tr-TR" dirty="0"/>
                        <a:t>yapılanması bulunmalıdır.</a:t>
                      </a:r>
                    </a:p>
                  </a:txBody>
                  <a:tcPr/>
                </a:tc>
                <a:tc>
                  <a:txBody>
                    <a:bodyPr/>
                    <a:lstStyle/>
                    <a:p>
                      <a:endParaRPr lang="tr-TR"/>
                    </a:p>
                  </a:txBody>
                  <a:tcPr/>
                </a:tc>
                <a:tc>
                  <a:txBody>
                    <a:bodyPr/>
                    <a:lstStyle/>
                    <a:p>
                      <a:endParaRPr lang="tr-TR"/>
                    </a:p>
                  </a:txBody>
                  <a:tcPr/>
                </a:tc>
                <a:tc>
                  <a:txBody>
                    <a:bodyPr/>
                    <a:lstStyle/>
                    <a:p>
                      <a:endParaRPr lang="tr-TR"/>
                    </a:p>
                  </a:txBody>
                  <a:tcPr/>
                </a:tc>
                <a:extLst>
                  <a:ext uri="{0D108BD9-81ED-4DB2-BD59-A6C34878D82A}">
                    <a16:rowId xmlns:a16="http://schemas.microsoft.com/office/drawing/2014/main" val="147249108"/>
                  </a:ext>
                </a:extLst>
              </a:tr>
              <a:tr h="5757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a:t>8.2.İnsan kaynaklarını etkin ve verimli kullandığını güvence altına alan tanımlı politika ve süreçleri bulunmalıdır.</a:t>
                      </a:r>
                    </a:p>
                  </a:txBody>
                  <a:tcPr/>
                </a:tc>
                <a:tc>
                  <a:txBody>
                    <a:bodyPr/>
                    <a:lstStyle/>
                    <a:p>
                      <a:endParaRPr lang="tr-TR"/>
                    </a:p>
                  </a:txBody>
                  <a:tcPr/>
                </a:tc>
                <a:tc>
                  <a:txBody>
                    <a:bodyPr/>
                    <a:lstStyle/>
                    <a:p>
                      <a:endParaRPr lang="tr-TR"/>
                    </a:p>
                  </a:txBody>
                  <a:tcPr/>
                </a:tc>
                <a:tc>
                  <a:txBody>
                    <a:bodyPr/>
                    <a:lstStyle/>
                    <a:p>
                      <a:endParaRPr lang="tr-TR" dirty="0"/>
                    </a:p>
                  </a:txBody>
                  <a:tcPr/>
                </a:tc>
                <a:extLst>
                  <a:ext uri="{0D108BD9-81ED-4DB2-BD59-A6C34878D82A}">
                    <a16:rowId xmlns:a16="http://schemas.microsoft.com/office/drawing/2014/main" val="204696367"/>
                  </a:ext>
                </a:extLst>
              </a:tr>
              <a:tr h="6654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a:t>8.3.Akademik ve idari personele yönelik tanımlı hizmet içi eğitim süreçleri işletiliyor olmalıdır.</a:t>
                      </a:r>
                    </a:p>
                  </a:txBody>
                  <a:tcPr/>
                </a:tc>
                <a:tc>
                  <a:txBody>
                    <a:bodyPr/>
                    <a:lstStyle/>
                    <a:p>
                      <a:endParaRPr lang="tr-TR" dirty="0"/>
                    </a:p>
                  </a:txBody>
                  <a:tcPr/>
                </a:tc>
                <a:tc>
                  <a:txBody>
                    <a:bodyPr/>
                    <a:lstStyle/>
                    <a:p>
                      <a:endParaRPr lang="tr-TR" dirty="0"/>
                    </a:p>
                  </a:txBody>
                  <a:tcPr/>
                </a:tc>
                <a:tc>
                  <a:txBody>
                    <a:bodyPr/>
                    <a:lstStyle/>
                    <a:p>
                      <a:endParaRPr lang="tr-TR" dirty="0"/>
                    </a:p>
                  </a:txBody>
                  <a:tcPr/>
                </a:tc>
                <a:extLst>
                  <a:ext uri="{0D108BD9-81ED-4DB2-BD59-A6C34878D82A}">
                    <a16:rowId xmlns:a16="http://schemas.microsoft.com/office/drawing/2014/main" val="1728379834"/>
                  </a:ext>
                </a:extLst>
              </a:tr>
              <a:tr h="9673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a:t>8.4.Program hesap vermeyi ve kamuoyunu bilgilendirmeyi ilke olarak benimsemiş olmalı ve bunu işletmelidir.</a:t>
                      </a:r>
                    </a:p>
                  </a:txBody>
                  <a:tcPr/>
                </a:tc>
                <a:tc>
                  <a:txBody>
                    <a:bodyPr/>
                    <a:lstStyle/>
                    <a:p>
                      <a:endParaRPr lang="tr-TR" dirty="0"/>
                    </a:p>
                  </a:txBody>
                  <a:tcPr/>
                </a:tc>
                <a:tc>
                  <a:txBody>
                    <a:bodyPr/>
                    <a:lstStyle/>
                    <a:p>
                      <a:endParaRPr lang="tr-TR" dirty="0"/>
                    </a:p>
                  </a:txBody>
                  <a:tcPr/>
                </a:tc>
                <a:tc>
                  <a:txBody>
                    <a:bodyPr/>
                    <a:lstStyle/>
                    <a:p>
                      <a:endParaRPr lang="tr-TR" dirty="0"/>
                    </a:p>
                  </a:txBody>
                  <a:tcPr/>
                </a:tc>
                <a:extLst>
                  <a:ext uri="{0D108BD9-81ED-4DB2-BD59-A6C34878D82A}">
                    <a16:rowId xmlns:a16="http://schemas.microsoft.com/office/drawing/2014/main" val="3169926"/>
                  </a:ext>
                </a:extLst>
              </a:tr>
            </a:tbl>
          </a:graphicData>
        </a:graphic>
      </p:graphicFrame>
      <p:sp>
        <p:nvSpPr>
          <p:cNvPr id="7" name="Artı 6"/>
          <p:cNvSpPr/>
          <p:nvPr/>
        </p:nvSpPr>
        <p:spPr>
          <a:xfrm>
            <a:off x="7617386" y="2760676"/>
            <a:ext cx="598516" cy="615142"/>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8" name="Artı 7"/>
          <p:cNvSpPr/>
          <p:nvPr/>
        </p:nvSpPr>
        <p:spPr>
          <a:xfrm>
            <a:off x="9031105" y="2736759"/>
            <a:ext cx="598516" cy="615142"/>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15" name="Artı 14"/>
          <p:cNvSpPr/>
          <p:nvPr/>
        </p:nvSpPr>
        <p:spPr>
          <a:xfrm>
            <a:off x="7617386" y="5114464"/>
            <a:ext cx="598516" cy="615142"/>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18" name="Artı 17"/>
          <p:cNvSpPr/>
          <p:nvPr/>
        </p:nvSpPr>
        <p:spPr>
          <a:xfrm>
            <a:off x="7682751" y="3629999"/>
            <a:ext cx="598516" cy="615142"/>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20" name="Artı 19"/>
          <p:cNvSpPr/>
          <p:nvPr/>
        </p:nvSpPr>
        <p:spPr>
          <a:xfrm>
            <a:off x="9039627" y="3617565"/>
            <a:ext cx="598516" cy="615142"/>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22" name="Eksi 21"/>
          <p:cNvSpPr/>
          <p:nvPr/>
        </p:nvSpPr>
        <p:spPr>
          <a:xfrm>
            <a:off x="7732890" y="4226118"/>
            <a:ext cx="598516" cy="679853"/>
          </a:xfrm>
          <a:prstGeom prst="mathMin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23" name="Eksi 22"/>
          <p:cNvSpPr/>
          <p:nvPr/>
        </p:nvSpPr>
        <p:spPr>
          <a:xfrm>
            <a:off x="9065715" y="4231468"/>
            <a:ext cx="598516" cy="679853"/>
          </a:xfrm>
          <a:prstGeom prst="mathMin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25" name="Artı 24"/>
          <p:cNvSpPr/>
          <p:nvPr/>
        </p:nvSpPr>
        <p:spPr>
          <a:xfrm>
            <a:off x="9095757" y="5108605"/>
            <a:ext cx="598516" cy="615142"/>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3" name="Artı 7">
            <a:extLst>
              <a:ext uri="{FF2B5EF4-FFF2-40B4-BE49-F238E27FC236}">
                <a16:creationId xmlns:a16="http://schemas.microsoft.com/office/drawing/2014/main" id="{A9E6E104-306E-EAAA-D4A0-FFA970303BE1}"/>
              </a:ext>
            </a:extLst>
          </p:cNvPr>
          <p:cNvSpPr/>
          <p:nvPr/>
        </p:nvSpPr>
        <p:spPr>
          <a:xfrm>
            <a:off x="10405612" y="2736759"/>
            <a:ext cx="598516" cy="615142"/>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9" name="Artı 19">
            <a:extLst>
              <a:ext uri="{FF2B5EF4-FFF2-40B4-BE49-F238E27FC236}">
                <a16:creationId xmlns:a16="http://schemas.microsoft.com/office/drawing/2014/main" id="{E6C01723-EF24-6300-01B7-8BC41AF177D5}"/>
              </a:ext>
            </a:extLst>
          </p:cNvPr>
          <p:cNvSpPr/>
          <p:nvPr/>
        </p:nvSpPr>
        <p:spPr>
          <a:xfrm>
            <a:off x="10396503" y="3610976"/>
            <a:ext cx="598516" cy="615142"/>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10" name="Eksi 22">
            <a:extLst>
              <a:ext uri="{FF2B5EF4-FFF2-40B4-BE49-F238E27FC236}">
                <a16:creationId xmlns:a16="http://schemas.microsoft.com/office/drawing/2014/main" id="{AEA24608-FF17-6A05-F252-33B56AD42923}"/>
              </a:ext>
            </a:extLst>
          </p:cNvPr>
          <p:cNvSpPr/>
          <p:nvPr/>
        </p:nvSpPr>
        <p:spPr>
          <a:xfrm>
            <a:off x="10296226" y="4226118"/>
            <a:ext cx="598516" cy="679853"/>
          </a:xfrm>
          <a:prstGeom prst="mathMin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dirty="0"/>
          </a:p>
        </p:txBody>
      </p:sp>
      <p:sp>
        <p:nvSpPr>
          <p:cNvPr id="11" name="Artı 24">
            <a:extLst>
              <a:ext uri="{FF2B5EF4-FFF2-40B4-BE49-F238E27FC236}">
                <a16:creationId xmlns:a16="http://schemas.microsoft.com/office/drawing/2014/main" id="{B5AEB95D-A799-FA75-F70C-55ACB30A8B55}"/>
              </a:ext>
            </a:extLst>
          </p:cNvPr>
          <p:cNvSpPr/>
          <p:nvPr/>
        </p:nvSpPr>
        <p:spPr>
          <a:xfrm>
            <a:off x="10274870" y="5108605"/>
            <a:ext cx="598516" cy="615142"/>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59444508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827414" y="655608"/>
            <a:ext cx="10515600" cy="536316"/>
          </a:xfrm>
        </p:spPr>
        <p:txBody>
          <a:bodyPr>
            <a:normAutofit fontScale="90000"/>
          </a:bodyPr>
          <a:lstStyle/>
          <a:p>
            <a:pPr>
              <a:defRPr/>
            </a:pPr>
            <a:r>
              <a:rPr lang="tr-TR" sz="4000" b="1" dirty="0">
                <a:solidFill>
                  <a:srgbClr val="962E2E"/>
                </a:solidFill>
                <a:latin typeface="Calibri" panose="020F0502020204030204" pitchFamily="34" charset="0"/>
                <a:cs typeface="Calibri" panose="020F0502020204030204" pitchFamily="34" charset="0"/>
              </a:rPr>
              <a:t>Ölçüt 9. Programa Özgü Ölçütler</a:t>
            </a:r>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1556037712"/>
              </p:ext>
            </p:extLst>
          </p:nvPr>
        </p:nvGraphicFramePr>
        <p:xfrm>
          <a:off x="571269" y="2537641"/>
          <a:ext cx="10515600" cy="2072308"/>
        </p:xfrm>
        <a:graphic>
          <a:graphicData uri="http://schemas.openxmlformats.org/drawingml/2006/table">
            <a:tbl>
              <a:tblPr firstRow="1" bandRow="1">
                <a:tableStyleId>{5C22544A-7EE6-4342-B048-85BDC9FD1C3A}</a:tableStyleId>
              </a:tblPr>
              <a:tblGrid>
                <a:gridCol w="6651567">
                  <a:extLst>
                    <a:ext uri="{9D8B030D-6E8A-4147-A177-3AD203B41FA5}">
                      <a16:colId xmlns:a16="http://schemas.microsoft.com/office/drawing/2014/main" val="2830563755"/>
                    </a:ext>
                  </a:extLst>
                </a:gridCol>
                <a:gridCol w="1354975">
                  <a:extLst>
                    <a:ext uri="{9D8B030D-6E8A-4147-A177-3AD203B41FA5}">
                      <a16:colId xmlns:a16="http://schemas.microsoft.com/office/drawing/2014/main" val="4003406800"/>
                    </a:ext>
                  </a:extLst>
                </a:gridCol>
                <a:gridCol w="1346662">
                  <a:extLst>
                    <a:ext uri="{9D8B030D-6E8A-4147-A177-3AD203B41FA5}">
                      <a16:colId xmlns:a16="http://schemas.microsoft.com/office/drawing/2014/main" val="1507685528"/>
                    </a:ext>
                  </a:extLst>
                </a:gridCol>
                <a:gridCol w="1162396">
                  <a:extLst>
                    <a:ext uri="{9D8B030D-6E8A-4147-A177-3AD203B41FA5}">
                      <a16:colId xmlns:a16="http://schemas.microsoft.com/office/drawing/2014/main" val="978925385"/>
                    </a:ext>
                  </a:extLst>
                </a:gridCol>
              </a:tblGrid>
              <a:tr h="8518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a:t>Ölçüt 9. Programa Özgü Ölçütler</a:t>
                      </a:r>
                    </a:p>
                    <a:p>
                      <a:endParaRPr lang="tr-TR" dirty="0"/>
                    </a:p>
                  </a:txBody>
                  <a:tcPr/>
                </a:tc>
                <a:tc>
                  <a:txBody>
                    <a:bodyPr/>
                    <a:lstStyle/>
                    <a:p>
                      <a:r>
                        <a:rPr lang="tr-TR" dirty="0"/>
                        <a:t>Sivil Savunma ve İtfaiyecilik</a:t>
                      </a:r>
                    </a:p>
                  </a:txBody>
                  <a:tcPr/>
                </a:tc>
                <a:tc>
                  <a:txBody>
                    <a:bodyPr/>
                    <a:lstStyle/>
                    <a:p>
                      <a:r>
                        <a:rPr lang="tr-TR" dirty="0"/>
                        <a:t>Acil Durum ve Afet Yönetimi</a:t>
                      </a:r>
                    </a:p>
                  </a:txBody>
                  <a:tcPr/>
                </a:tc>
                <a:tc>
                  <a:txBody>
                    <a:bodyPr/>
                    <a:lstStyle/>
                    <a:p>
                      <a:r>
                        <a:rPr lang="tr-TR" dirty="0"/>
                        <a:t>Mahkeme ve Büro Hizmetleri</a:t>
                      </a:r>
                    </a:p>
                  </a:txBody>
                  <a:tcPr/>
                </a:tc>
                <a:extLst>
                  <a:ext uri="{0D108BD9-81ED-4DB2-BD59-A6C34878D82A}">
                    <a16:rowId xmlns:a16="http://schemas.microsoft.com/office/drawing/2014/main" val="884951324"/>
                  </a:ext>
                </a:extLst>
              </a:tr>
              <a:tr h="1157908">
                <a:tc>
                  <a:txBody>
                    <a:bodyPr/>
                    <a:lstStyle/>
                    <a:p>
                      <a:r>
                        <a:rPr lang="tr-TR" dirty="0"/>
                        <a:t>9.1. Program eğitim planında yer alan dersler, ölçme-değerlendirme yöntemleri aracılığıyla programa özgü ölçütleri sağlamalıdır.</a:t>
                      </a:r>
                    </a:p>
                  </a:txBody>
                  <a:tcPr/>
                </a:tc>
                <a:tc>
                  <a:txBody>
                    <a:bodyPr/>
                    <a:lstStyle/>
                    <a:p>
                      <a:endParaRPr lang="tr-TR" dirty="0"/>
                    </a:p>
                  </a:txBody>
                  <a:tcPr/>
                </a:tc>
                <a:tc>
                  <a:txBody>
                    <a:bodyPr/>
                    <a:lstStyle/>
                    <a:p>
                      <a:endParaRPr lang="tr-TR" dirty="0"/>
                    </a:p>
                  </a:txBody>
                  <a:tcPr/>
                </a:tc>
                <a:tc>
                  <a:txBody>
                    <a:bodyPr/>
                    <a:lstStyle/>
                    <a:p>
                      <a:endParaRPr lang="tr-TR" dirty="0"/>
                    </a:p>
                  </a:txBody>
                  <a:tcPr/>
                </a:tc>
                <a:extLst>
                  <a:ext uri="{0D108BD9-81ED-4DB2-BD59-A6C34878D82A}">
                    <a16:rowId xmlns:a16="http://schemas.microsoft.com/office/drawing/2014/main" val="147249108"/>
                  </a:ext>
                </a:extLst>
              </a:tr>
            </a:tbl>
          </a:graphicData>
        </a:graphic>
      </p:graphicFrame>
      <p:sp>
        <p:nvSpPr>
          <p:cNvPr id="12" name="Eksi 11"/>
          <p:cNvSpPr/>
          <p:nvPr/>
        </p:nvSpPr>
        <p:spPr>
          <a:xfrm>
            <a:off x="7444500" y="3643270"/>
            <a:ext cx="598516" cy="679853"/>
          </a:xfrm>
          <a:prstGeom prst="mathMin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14" name="Eksi 13"/>
          <p:cNvSpPr/>
          <p:nvPr/>
        </p:nvSpPr>
        <p:spPr>
          <a:xfrm>
            <a:off x="8894041" y="3643626"/>
            <a:ext cx="598516" cy="679853"/>
          </a:xfrm>
          <a:prstGeom prst="mathMin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3" name="Eksi 13">
            <a:extLst>
              <a:ext uri="{FF2B5EF4-FFF2-40B4-BE49-F238E27FC236}">
                <a16:creationId xmlns:a16="http://schemas.microsoft.com/office/drawing/2014/main" id="{C999460B-E0DF-3AB1-9C5E-0EF8999B68CA}"/>
              </a:ext>
            </a:extLst>
          </p:cNvPr>
          <p:cNvSpPr/>
          <p:nvPr/>
        </p:nvSpPr>
        <p:spPr>
          <a:xfrm>
            <a:off x="10208491" y="3588840"/>
            <a:ext cx="598516" cy="679853"/>
          </a:xfrm>
          <a:prstGeom prst="mathMin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id="{F4B56102-ABCB-55A8-E07E-3006952A71B6}"/>
              </a:ext>
            </a:extLst>
          </p:cNvPr>
          <p:cNvSpPr txBox="1"/>
          <p:nvPr/>
        </p:nvSpPr>
        <p:spPr>
          <a:xfrm>
            <a:off x="7086533" y="4884171"/>
            <a:ext cx="1314450" cy="800219"/>
          </a:xfrm>
          <a:prstGeom prst="rect">
            <a:avLst/>
          </a:prstGeom>
          <a:noFill/>
        </p:spPr>
        <p:txBody>
          <a:bodyPr wrap="square" rtlCol="0">
            <a:spAutoFit/>
          </a:bodyPr>
          <a:lstStyle/>
          <a:p>
            <a:pPr algn="ctr"/>
            <a:r>
              <a:rPr lang="tr-TR" sz="2800" dirty="0"/>
              <a:t>46/32</a:t>
            </a:r>
          </a:p>
          <a:p>
            <a:pPr algn="ctr"/>
            <a:r>
              <a:rPr lang="tr-TR" dirty="0"/>
              <a:t>%69,5</a:t>
            </a:r>
          </a:p>
        </p:txBody>
      </p:sp>
      <p:sp>
        <p:nvSpPr>
          <p:cNvPr id="5" name="Metin kutusu 4">
            <a:extLst>
              <a:ext uri="{FF2B5EF4-FFF2-40B4-BE49-F238E27FC236}">
                <a16:creationId xmlns:a16="http://schemas.microsoft.com/office/drawing/2014/main" id="{7ED6D89F-BE2B-D5DC-AC59-590B5204BAE3}"/>
              </a:ext>
            </a:extLst>
          </p:cNvPr>
          <p:cNvSpPr txBox="1"/>
          <p:nvPr/>
        </p:nvSpPr>
        <p:spPr>
          <a:xfrm>
            <a:off x="9985614" y="4884171"/>
            <a:ext cx="1101255" cy="800219"/>
          </a:xfrm>
          <a:prstGeom prst="rect">
            <a:avLst/>
          </a:prstGeom>
          <a:noFill/>
        </p:spPr>
        <p:txBody>
          <a:bodyPr wrap="square" rtlCol="0">
            <a:spAutoFit/>
          </a:bodyPr>
          <a:lstStyle/>
          <a:p>
            <a:pPr algn="ctr"/>
            <a:r>
              <a:rPr lang="tr-TR" sz="2800" dirty="0"/>
              <a:t>46/26</a:t>
            </a:r>
          </a:p>
          <a:p>
            <a:pPr algn="ctr"/>
            <a:r>
              <a:rPr lang="tr-TR" dirty="0"/>
              <a:t>%56,5</a:t>
            </a:r>
          </a:p>
        </p:txBody>
      </p:sp>
      <p:sp>
        <p:nvSpPr>
          <p:cNvPr id="7" name="Metin kutusu 6">
            <a:extLst>
              <a:ext uri="{FF2B5EF4-FFF2-40B4-BE49-F238E27FC236}">
                <a16:creationId xmlns:a16="http://schemas.microsoft.com/office/drawing/2014/main" id="{CD42E2F2-64D8-6EEA-9930-81BBCDE4BE91}"/>
              </a:ext>
            </a:extLst>
          </p:cNvPr>
          <p:cNvSpPr txBox="1"/>
          <p:nvPr/>
        </p:nvSpPr>
        <p:spPr>
          <a:xfrm>
            <a:off x="8615737" y="4906244"/>
            <a:ext cx="1155123" cy="800219"/>
          </a:xfrm>
          <a:prstGeom prst="rect">
            <a:avLst/>
          </a:prstGeom>
          <a:noFill/>
        </p:spPr>
        <p:txBody>
          <a:bodyPr wrap="square" rtlCol="0">
            <a:spAutoFit/>
          </a:bodyPr>
          <a:lstStyle/>
          <a:p>
            <a:pPr algn="ctr"/>
            <a:r>
              <a:rPr lang="tr-TR" sz="2800" dirty="0"/>
              <a:t>46/31</a:t>
            </a:r>
          </a:p>
          <a:p>
            <a:pPr algn="ctr"/>
            <a:r>
              <a:rPr lang="tr-TR" dirty="0"/>
              <a:t>%67,3</a:t>
            </a:r>
          </a:p>
        </p:txBody>
      </p:sp>
    </p:spTree>
    <p:extLst>
      <p:ext uri="{BB962C8B-B14F-4D97-AF65-F5344CB8AC3E}">
        <p14:creationId xmlns:p14="http://schemas.microsoft.com/office/powerpoint/2010/main" val="202144410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Unvan 9">
            <a:extLst>
              <a:ext uri="{FF2B5EF4-FFF2-40B4-BE49-F238E27FC236}">
                <a16:creationId xmlns:a16="http://schemas.microsoft.com/office/drawing/2014/main" id="{6F686FB9-5A7B-40DE-0CA3-B07E969A8E82}"/>
              </a:ext>
            </a:extLst>
          </p:cNvPr>
          <p:cNvSpPr>
            <a:spLocks noGrp="1"/>
          </p:cNvSpPr>
          <p:nvPr>
            <p:ph type="title"/>
          </p:nvPr>
        </p:nvSpPr>
        <p:spPr>
          <a:xfrm>
            <a:off x="1934536" y="822035"/>
            <a:ext cx="8872010" cy="670745"/>
          </a:xfrm>
        </p:spPr>
        <p:txBody>
          <a:bodyPr>
            <a:normAutofit/>
          </a:bodyPr>
          <a:lstStyle/>
          <a:p>
            <a:pPr algn="ctr"/>
            <a:r>
              <a:rPr lang="tr-TR" sz="3600" b="1" dirty="0">
                <a:solidFill>
                  <a:srgbClr val="FF0000"/>
                </a:solidFill>
                <a:latin typeface="Calibri" panose="020F0502020204030204" pitchFamily="34" charset="0"/>
                <a:cs typeface="Calibri" panose="020F0502020204030204" pitchFamily="34" charset="0"/>
              </a:rPr>
              <a:t>Öz Değerlendirme: </a:t>
            </a:r>
            <a:r>
              <a:rPr lang="tr-TR" sz="3600" b="1" dirty="0">
                <a:solidFill>
                  <a:srgbClr val="3333FF"/>
                </a:solidFill>
                <a:latin typeface="Calibri" panose="020F0502020204030204" pitchFamily="34" charset="0"/>
                <a:cs typeface="Calibri" panose="020F0502020204030204" pitchFamily="34" charset="0"/>
              </a:rPr>
              <a:t>Birimin Güçlü Yönleri</a:t>
            </a:r>
          </a:p>
        </p:txBody>
      </p:sp>
      <p:sp>
        <p:nvSpPr>
          <p:cNvPr id="5" name="İçerik Yer Tutucusu 10">
            <a:extLst>
              <a:ext uri="{FF2B5EF4-FFF2-40B4-BE49-F238E27FC236}">
                <a16:creationId xmlns:a16="http://schemas.microsoft.com/office/drawing/2014/main" id="{BAE19279-3B89-46C7-053F-76416D14DBE3}"/>
              </a:ext>
            </a:extLst>
          </p:cNvPr>
          <p:cNvSpPr>
            <a:spLocks noGrp="1"/>
          </p:cNvSpPr>
          <p:nvPr>
            <p:ph idx="1"/>
          </p:nvPr>
        </p:nvSpPr>
        <p:spPr>
          <a:xfrm>
            <a:off x="539526" y="1693844"/>
            <a:ext cx="11380304" cy="4662505"/>
          </a:xfrm>
        </p:spPr>
        <p:txBody>
          <a:bodyPr>
            <a:noAutofit/>
          </a:bodyPr>
          <a:lstStyle/>
          <a:p>
            <a:pPr>
              <a:lnSpc>
                <a:spcPct val="100000"/>
              </a:lnSpc>
              <a:spcBef>
                <a:spcPts val="0"/>
              </a:spcBef>
              <a:spcAft>
                <a:spcPts val="400"/>
              </a:spcAft>
            </a:pPr>
            <a:r>
              <a:rPr lang="tr-TR" sz="1600" dirty="0"/>
              <a:t>Program müfredatında öğrencilerin mesleki bilgi ve becerilerini geliştirmeye yönelik </a:t>
            </a:r>
            <a:r>
              <a:rPr lang="tr-TR" sz="1600" dirty="0">
                <a:solidFill>
                  <a:srgbClr val="C00000"/>
                </a:solidFill>
              </a:rPr>
              <a:t>staj ve uygulamalı derslerin bulunması</a:t>
            </a:r>
          </a:p>
          <a:p>
            <a:pPr>
              <a:lnSpc>
                <a:spcPct val="100000"/>
              </a:lnSpc>
              <a:spcBef>
                <a:spcPts val="0"/>
              </a:spcBef>
              <a:spcAft>
                <a:spcPts val="400"/>
              </a:spcAft>
            </a:pPr>
            <a:r>
              <a:rPr lang="tr-TR" sz="1600" dirty="0"/>
              <a:t>Program tasarımı, değerlendirilmesi ve güncellenmesi süreçlerinde </a:t>
            </a:r>
            <a:r>
              <a:rPr lang="tr-TR" sz="1600" dirty="0">
                <a:solidFill>
                  <a:srgbClr val="C00000"/>
                </a:solidFill>
              </a:rPr>
              <a:t>paydaş görüşlerine </a:t>
            </a:r>
            <a:r>
              <a:rPr lang="tr-TR" sz="1600" dirty="0"/>
              <a:t>açık bir yaklaşım benimsenmesi.</a:t>
            </a:r>
          </a:p>
          <a:p>
            <a:pPr>
              <a:lnSpc>
                <a:spcPct val="100000"/>
              </a:lnSpc>
              <a:spcBef>
                <a:spcPts val="0"/>
              </a:spcBef>
              <a:spcAft>
                <a:spcPts val="400"/>
              </a:spcAft>
            </a:pPr>
            <a:r>
              <a:rPr lang="tr-TR" sz="1600" dirty="0">
                <a:solidFill>
                  <a:srgbClr val="C00000"/>
                </a:solidFill>
              </a:rPr>
              <a:t>Genç ve dinamik bir akademik ve idari kadronun </a:t>
            </a:r>
            <a:r>
              <a:rPr lang="tr-TR" sz="1600" dirty="0"/>
              <a:t>varlığı.</a:t>
            </a:r>
          </a:p>
          <a:p>
            <a:pPr>
              <a:lnSpc>
                <a:spcPct val="100000"/>
              </a:lnSpc>
              <a:spcBef>
                <a:spcPts val="0"/>
              </a:spcBef>
              <a:spcAft>
                <a:spcPts val="400"/>
              </a:spcAft>
            </a:pPr>
            <a:r>
              <a:rPr lang="tr-TR" sz="1600" dirty="0"/>
              <a:t>Sosyal, kültürel ve sportif </a:t>
            </a:r>
            <a:r>
              <a:rPr lang="tr-TR" sz="1600" dirty="0">
                <a:solidFill>
                  <a:srgbClr val="C00000"/>
                </a:solidFill>
              </a:rPr>
              <a:t>faaliyetlere önem verilmesi </a:t>
            </a:r>
            <a:r>
              <a:rPr lang="tr-TR" sz="1600" dirty="0"/>
              <a:t>ve bu faaliyetlerin düzenli olarak desteklenmesi.</a:t>
            </a:r>
          </a:p>
          <a:p>
            <a:pPr>
              <a:lnSpc>
                <a:spcPct val="100000"/>
              </a:lnSpc>
              <a:spcBef>
                <a:spcPts val="0"/>
              </a:spcBef>
              <a:spcAft>
                <a:spcPts val="400"/>
              </a:spcAft>
            </a:pPr>
            <a:r>
              <a:rPr lang="tr-TR" sz="1600" dirty="0"/>
              <a:t>Faaliyetlerde </a:t>
            </a:r>
            <a:r>
              <a:rPr lang="tr-TR" sz="1600" dirty="0">
                <a:solidFill>
                  <a:srgbClr val="C00000"/>
                </a:solidFill>
              </a:rPr>
              <a:t>PUKÖ</a:t>
            </a:r>
            <a:r>
              <a:rPr lang="tr-TR" sz="1600" dirty="0"/>
              <a:t> (Planla–Uygula–Kontrol Et–Önlem Al) döngüsünün etkin şekilde uygulanması.</a:t>
            </a:r>
          </a:p>
          <a:p>
            <a:pPr>
              <a:lnSpc>
                <a:spcPct val="100000"/>
              </a:lnSpc>
              <a:spcBef>
                <a:spcPts val="0"/>
              </a:spcBef>
              <a:spcAft>
                <a:spcPts val="400"/>
              </a:spcAft>
            </a:pPr>
            <a:r>
              <a:rPr lang="tr-TR" sz="1600" dirty="0"/>
              <a:t>Şalpazarı Meslek Yüksekokulu 2021–2025 Stratejik Planı’nın mevcut olması ve bu planda eğitim-öğretim, araştırma-geliştirme ve toplumsal katkı alanlarına yönelik </a:t>
            </a:r>
            <a:r>
              <a:rPr lang="tr-TR" sz="1600" dirty="0">
                <a:solidFill>
                  <a:srgbClr val="C00000"/>
                </a:solidFill>
              </a:rPr>
              <a:t>amaç ve hedeflerin</a:t>
            </a:r>
            <a:r>
              <a:rPr lang="tr-TR" sz="1600" dirty="0"/>
              <a:t> yer alması.</a:t>
            </a:r>
          </a:p>
          <a:p>
            <a:pPr>
              <a:lnSpc>
                <a:spcPct val="100000"/>
              </a:lnSpc>
              <a:spcBef>
                <a:spcPts val="0"/>
              </a:spcBef>
              <a:spcAft>
                <a:spcPts val="400"/>
              </a:spcAft>
            </a:pPr>
            <a:r>
              <a:rPr lang="tr-TR" sz="1600" dirty="0"/>
              <a:t>Meslek Yüksekokulu için oluşturulan </a:t>
            </a:r>
            <a:r>
              <a:rPr lang="tr-TR" sz="1600" dirty="0">
                <a:solidFill>
                  <a:srgbClr val="FF0000"/>
                </a:solidFill>
              </a:rPr>
              <a:t>organizasyon şeması </a:t>
            </a:r>
            <a:r>
              <a:rPr lang="tr-TR" sz="1600" dirty="0"/>
              <a:t>ile iç kalite güvencesi sistemlerinin etkin olarak uygulanması</a:t>
            </a:r>
          </a:p>
          <a:p>
            <a:pPr>
              <a:lnSpc>
                <a:spcPct val="100000"/>
              </a:lnSpc>
              <a:spcBef>
                <a:spcPts val="0"/>
              </a:spcBef>
              <a:spcAft>
                <a:spcPts val="400"/>
              </a:spcAft>
            </a:pPr>
            <a:r>
              <a:rPr lang="tr-TR" sz="1600" dirty="0">
                <a:solidFill>
                  <a:srgbClr val="C00000"/>
                </a:solidFill>
              </a:rPr>
              <a:t>Akademik Birim Kalite Ekipleri </a:t>
            </a:r>
            <a:r>
              <a:rPr lang="tr-TR" sz="1600" dirty="0"/>
              <a:t>ve çalışma gruplarının kurulmuş olması ve kalite güvencesi kültürünü destekleyen faaliyetlerde aktif rol alması</a:t>
            </a:r>
          </a:p>
          <a:p>
            <a:pPr>
              <a:lnSpc>
                <a:spcPct val="100000"/>
              </a:lnSpc>
              <a:spcBef>
                <a:spcPts val="0"/>
              </a:spcBef>
              <a:spcAft>
                <a:spcPts val="400"/>
              </a:spcAft>
            </a:pPr>
            <a:r>
              <a:rPr lang="tr-TR" sz="1600" dirty="0"/>
              <a:t>Web sitesi ve sosyal medya hesapları üzerinden </a:t>
            </a:r>
            <a:r>
              <a:rPr lang="tr-TR" sz="1600" dirty="0">
                <a:solidFill>
                  <a:srgbClr val="C00000"/>
                </a:solidFill>
              </a:rPr>
              <a:t>kamuoyuna düzenli bilgilendirme yapılması </a:t>
            </a:r>
            <a:r>
              <a:rPr lang="tr-TR" sz="1600" dirty="0"/>
              <a:t>ve hesap verebilirlik ilkesinin uygulanması.</a:t>
            </a:r>
          </a:p>
          <a:p>
            <a:pPr>
              <a:lnSpc>
                <a:spcPct val="100000"/>
              </a:lnSpc>
              <a:spcBef>
                <a:spcPts val="0"/>
              </a:spcBef>
              <a:spcAft>
                <a:spcPts val="400"/>
              </a:spcAft>
            </a:pPr>
            <a:r>
              <a:rPr lang="tr-TR" sz="1600" dirty="0">
                <a:solidFill>
                  <a:srgbClr val="C00000"/>
                </a:solidFill>
              </a:rPr>
              <a:t>Paydaş katılımının </a:t>
            </a:r>
            <a:r>
              <a:rPr lang="tr-TR" sz="1600" dirty="0"/>
              <a:t>kurumsal süreçlerde önemsenmesi ve düzenli olarak desteklenmesi.</a:t>
            </a:r>
          </a:p>
          <a:p>
            <a:pPr>
              <a:lnSpc>
                <a:spcPct val="100000"/>
              </a:lnSpc>
              <a:spcBef>
                <a:spcPts val="0"/>
              </a:spcBef>
              <a:spcAft>
                <a:spcPts val="400"/>
              </a:spcAft>
            </a:pPr>
            <a:r>
              <a:rPr lang="tr-TR" sz="1600" dirty="0">
                <a:solidFill>
                  <a:srgbClr val="C00000"/>
                </a:solidFill>
              </a:rPr>
              <a:t>Araştırma ve geliştirme faaliyetlerini teşvik eden bir yapının bulunması </a:t>
            </a:r>
            <a:r>
              <a:rPr lang="tr-TR" sz="1600" dirty="0"/>
              <a:t>ve Ar-Ge gerçekleştiren akademik personele görünürlük sağlanması.</a:t>
            </a:r>
          </a:p>
          <a:p>
            <a:pPr>
              <a:lnSpc>
                <a:spcPct val="100000"/>
              </a:lnSpc>
              <a:spcBef>
                <a:spcPts val="0"/>
              </a:spcBef>
              <a:spcAft>
                <a:spcPts val="400"/>
              </a:spcAft>
            </a:pPr>
            <a:r>
              <a:rPr lang="tr-TR" sz="1600" dirty="0"/>
              <a:t>Öğretim elemanlarının önemli bir kısmının </a:t>
            </a:r>
            <a:r>
              <a:rPr lang="tr-TR" sz="1600" dirty="0">
                <a:solidFill>
                  <a:srgbClr val="C00000"/>
                </a:solidFill>
              </a:rPr>
              <a:t>doktora aşamasında olması veya doktora derecesine </a:t>
            </a:r>
            <a:r>
              <a:rPr lang="tr-TR" sz="1600" dirty="0"/>
              <a:t>sahip olması.</a:t>
            </a:r>
            <a:endParaRPr lang="tr-TR" sz="1600" dirty="0">
              <a:solidFill>
                <a:srgbClr val="485793"/>
              </a:solidFill>
            </a:endParaRPr>
          </a:p>
          <a:p>
            <a:pPr>
              <a:lnSpc>
                <a:spcPct val="100000"/>
              </a:lnSpc>
              <a:spcBef>
                <a:spcPts val="0"/>
              </a:spcBef>
              <a:spcAft>
                <a:spcPts val="400"/>
              </a:spcAft>
            </a:pPr>
            <a:endParaRPr lang="tr-TR" sz="1200" dirty="0"/>
          </a:p>
          <a:p>
            <a:pPr marL="0" indent="0">
              <a:lnSpc>
                <a:spcPct val="100000"/>
              </a:lnSpc>
              <a:spcBef>
                <a:spcPts val="0"/>
              </a:spcBef>
              <a:spcAft>
                <a:spcPts val="400"/>
              </a:spcAft>
              <a:buNone/>
            </a:pPr>
            <a:endParaRPr lang="tr-TR" sz="1200" dirty="0">
              <a:solidFill>
                <a:srgbClr val="485793"/>
              </a:solidFill>
            </a:endParaRPr>
          </a:p>
        </p:txBody>
      </p:sp>
      <p:sp>
        <p:nvSpPr>
          <p:cNvPr id="2" name="Veri Yer Tutucusu 1"/>
          <p:cNvSpPr>
            <a:spLocks noGrp="1"/>
          </p:cNvSpPr>
          <p:nvPr>
            <p:ph type="dt" sz="half" idx="10"/>
          </p:nvPr>
        </p:nvSpPr>
        <p:spPr/>
        <p:txBody>
          <a:bodyPr/>
          <a:lstStyle/>
          <a:p>
            <a:fld id="{DC98A862-E39F-4620-A0F0-63790156FBD3}" type="datetime1">
              <a:rPr lang="tr-TR" smtClean="0"/>
              <a:pPr/>
              <a:t>13.01.2026</a:t>
            </a:fld>
            <a:endParaRPr lang="tr-TR"/>
          </a:p>
        </p:txBody>
      </p:sp>
      <p:sp>
        <p:nvSpPr>
          <p:cNvPr id="3" name="Slayt Numarası Yer Tutucusu 2"/>
          <p:cNvSpPr>
            <a:spLocks noGrp="1"/>
          </p:cNvSpPr>
          <p:nvPr>
            <p:ph type="sldNum" sz="quarter" idx="12"/>
          </p:nvPr>
        </p:nvSpPr>
        <p:spPr/>
        <p:txBody>
          <a:bodyPr/>
          <a:lstStyle/>
          <a:p>
            <a:fld id="{15D42E69-0B45-4D6A-BDA9-8F9042B0111B}" type="slidenum">
              <a:rPr lang="tr-TR" smtClean="0"/>
              <a:pPr/>
              <a:t>87</a:t>
            </a:fld>
            <a:endParaRPr lang="tr-TR"/>
          </a:p>
        </p:txBody>
      </p:sp>
    </p:spTree>
    <p:extLst>
      <p:ext uri="{BB962C8B-B14F-4D97-AF65-F5344CB8AC3E}">
        <p14:creationId xmlns:p14="http://schemas.microsoft.com/office/powerpoint/2010/main" val="2167021526"/>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Unvan 9">
            <a:extLst>
              <a:ext uri="{FF2B5EF4-FFF2-40B4-BE49-F238E27FC236}">
                <a16:creationId xmlns:a16="http://schemas.microsoft.com/office/drawing/2014/main" id="{6F686FB9-5A7B-40DE-0CA3-B07E969A8E82}"/>
              </a:ext>
            </a:extLst>
          </p:cNvPr>
          <p:cNvSpPr>
            <a:spLocks noGrp="1"/>
          </p:cNvSpPr>
          <p:nvPr>
            <p:ph type="title"/>
          </p:nvPr>
        </p:nvSpPr>
        <p:spPr>
          <a:xfrm>
            <a:off x="720436" y="769476"/>
            <a:ext cx="10049164" cy="706052"/>
          </a:xfrm>
        </p:spPr>
        <p:txBody>
          <a:bodyPr>
            <a:normAutofit/>
          </a:bodyPr>
          <a:lstStyle/>
          <a:p>
            <a:pPr algn="ctr"/>
            <a:r>
              <a:rPr lang="tr-TR" sz="3200" b="1" dirty="0">
                <a:solidFill>
                  <a:srgbClr val="FF0000"/>
                </a:solidFill>
                <a:cs typeface="Calibri" panose="020F0502020204030204" pitchFamily="34" charset="0"/>
              </a:rPr>
              <a:t>Öz Değerlendirme: </a:t>
            </a:r>
            <a:r>
              <a:rPr lang="tr-TR" sz="3200" b="1" dirty="0">
                <a:solidFill>
                  <a:srgbClr val="3333FF"/>
                </a:solidFill>
                <a:cs typeface="Calibri" panose="020F0502020204030204" pitchFamily="34" charset="0"/>
              </a:rPr>
              <a:t>Birimin Geliştirmeye Açık Yönleri</a:t>
            </a:r>
          </a:p>
        </p:txBody>
      </p:sp>
      <p:sp>
        <p:nvSpPr>
          <p:cNvPr id="5" name="İçerik Yer Tutucusu 10">
            <a:extLst>
              <a:ext uri="{FF2B5EF4-FFF2-40B4-BE49-F238E27FC236}">
                <a16:creationId xmlns:a16="http://schemas.microsoft.com/office/drawing/2014/main" id="{BAE19279-3B89-46C7-053F-76416D14DBE3}"/>
              </a:ext>
            </a:extLst>
          </p:cNvPr>
          <p:cNvSpPr>
            <a:spLocks noGrp="1"/>
          </p:cNvSpPr>
          <p:nvPr>
            <p:ph idx="1"/>
          </p:nvPr>
        </p:nvSpPr>
        <p:spPr>
          <a:xfrm>
            <a:off x="506896" y="2007704"/>
            <a:ext cx="11231217" cy="3395569"/>
          </a:xfrm>
        </p:spPr>
        <p:txBody>
          <a:bodyPr>
            <a:noAutofit/>
          </a:bodyPr>
          <a:lstStyle/>
          <a:p>
            <a:pPr algn="just">
              <a:lnSpc>
                <a:spcPct val="100000"/>
              </a:lnSpc>
              <a:spcBef>
                <a:spcPts val="0"/>
              </a:spcBef>
              <a:spcAft>
                <a:spcPts val="400"/>
              </a:spcAft>
            </a:pPr>
            <a:r>
              <a:rPr lang="tr-TR" sz="1600" dirty="0" err="1">
                <a:solidFill>
                  <a:srgbClr val="C00000"/>
                </a:solidFill>
              </a:rPr>
              <a:t>Uluslararasılaşma</a:t>
            </a:r>
            <a:r>
              <a:rPr lang="tr-TR" sz="1600" dirty="0"/>
              <a:t> ve dış paydaş iş birliklerinin güçlendirilmesi: Meslek Yüksekokulu’nda uluslararası iş birlikleri ve yeni paydaşlarla etkin iş birliği süreçlerinin geliştirilmesine ihtiyaç duyulması.</a:t>
            </a:r>
          </a:p>
          <a:p>
            <a:pPr algn="just">
              <a:lnSpc>
                <a:spcPct val="100000"/>
              </a:lnSpc>
              <a:spcBef>
                <a:spcPts val="0"/>
              </a:spcBef>
              <a:spcAft>
                <a:spcPts val="400"/>
              </a:spcAft>
            </a:pPr>
            <a:r>
              <a:rPr lang="tr-TR" sz="1600" dirty="0">
                <a:solidFill>
                  <a:srgbClr val="C00000"/>
                </a:solidFill>
              </a:rPr>
              <a:t>Mezun izleme ve geri bildirim sistemlerinin eksikliği</a:t>
            </a:r>
            <a:r>
              <a:rPr lang="tr-TR" sz="1600" dirty="0"/>
              <a:t>: Mezun öğrencilerle iletişimi sürdürecek etkin bir mezun izleme sistemi ve geri bildirim mekanizmalarının henüz yeterince uygulanmaması.</a:t>
            </a:r>
          </a:p>
          <a:p>
            <a:pPr algn="just">
              <a:lnSpc>
                <a:spcPct val="100000"/>
              </a:lnSpc>
              <a:spcBef>
                <a:spcPts val="0"/>
              </a:spcBef>
              <a:spcAft>
                <a:spcPts val="400"/>
              </a:spcAft>
            </a:pPr>
            <a:r>
              <a:rPr lang="tr-TR" sz="1600" dirty="0">
                <a:solidFill>
                  <a:srgbClr val="C00000"/>
                </a:solidFill>
              </a:rPr>
              <a:t>Uygulamalı eğitim alanlarının yetersizliği</a:t>
            </a:r>
            <a:r>
              <a:rPr lang="tr-TR" sz="1600" dirty="0"/>
              <a:t>: Öğrencilerin uygulamalı eğitim yapabileceği fiziksel alan, laboratuvar veya uygulama ortamlarının sınırlı olması.</a:t>
            </a:r>
          </a:p>
          <a:p>
            <a:pPr algn="just">
              <a:lnSpc>
                <a:spcPct val="100000"/>
              </a:lnSpc>
              <a:spcBef>
                <a:spcPts val="0"/>
              </a:spcBef>
              <a:spcAft>
                <a:spcPts val="400"/>
              </a:spcAft>
            </a:pPr>
            <a:r>
              <a:rPr lang="tr-TR" sz="1600" dirty="0"/>
              <a:t>Akademik kadro ve üretkenlik: </a:t>
            </a:r>
            <a:r>
              <a:rPr lang="tr-TR" sz="1600" dirty="0">
                <a:solidFill>
                  <a:srgbClr val="C00000"/>
                </a:solidFill>
              </a:rPr>
              <a:t>Öğretim üyesi sayısının azlığı </a:t>
            </a:r>
            <a:r>
              <a:rPr lang="tr-TR" sz="1600" dirty="0"/>
              <a:t>ve akademik yayın, proje ve bilimsel çalışma sayısının artırılması gerekliliği.</a:t>
            </a:r>
          </a:p>
          <a:p>
            <a:pPr algn="just">
              <a:lnSpc>
                <a:spcPct val="100000"/>
              </a:lnSpc>
              <a:spcBef>
                <a:spcPts val="0"/>
              </a:spcBef>
              <a:spcAft>
                <a:spcPts val="400"/>
              </a:spcAft>
            </a:pPr>
            <a:r>
              <a:rPr lang="tr-TR" sz="1600" dirty="0"/>
              <a:t>Toplumsal katkı ve iş birliklerinin güçlendirilmesi: İlçeyi ve çevreyi kapsayan toplumsal katkı faaliyetlerinin artırılması; </a:t>
            </a:r>
            <a:r>
              <a:rPr lang="tr-TR" sz="1600" dirty="0">
                <a:solidFill>
                  <a:srgbClr val="C00000"/>
                </a:solidFill>
              </a:rPr>
              <a:t>ilçe içi ve dışındaki kurum, kuruluş ve sivil toplum örgütleriyle iş birliklerinin geliştirilmesi</a:t>
            </a:r>
            <a:r>
              <a:rPr lang="tr-TR" sz="1600" dirty="0"/>
              <a:t>.</a:t>
            </a:r>
          </a:p>
          <a:p>
            <a:pPr algn="just">
              <a:lnSpc>
                <a:spcPct val="100000"/>
              </a:lnSpc>
              <a:spcBef>
                <a:spcPts val="0"/>
              </a:spcBef>
              <a:spcAft>
                <a:spcPts val="400"/>
              </a:spcAft>
            </a:pPr>
            <a:endParaRPr lang="tr-TR" sz="1200" dirty="0"/>
          </a:p>
        </p:txBody>
      </p:sp>
      <p:sp>
        <p:nvSpPr>
          <p:cNvPr id="2" name="Veri Yer Tutucusu 1"/>
          <p:cNvSpPr>
            <a:spLocks noGrp="1"/>
          </p:cNvSpPr>
          <p:nvPr>
            <p:ph type="dt" sz="half" idx="10"/>
          </p:nvPr>
        </p:nvSpPr>
        <p:spPr/>
        <p:txBody>
          <a:bodyPr/>
          <a:lstStyle/>
          <a:p>
            <a:fld id="{44BFD577-0848-44C6-9025-A8B26EA8EC55}" type="datetime1">
              <a:rPr lang="tr-TR" smtClean="0"/>
              <a:pPr/>
              <a:t>13.01.2026</a:t>
            </a:fld>
            <a:endParaRPr lang="tr-TR"/>
          </a:p>
        </p:txBody>
      </p:sp>
      <p:sp>
        <p:nvSpPr>
          <p:cNvPr id="3" name="Slayt Numarası Yer Tutucusu 2"/>
          <p:cNvSpPr>
            <a:spLocks noGrp="1"/>
          </p:cNvSpPr>
          <p:nvPr>
            <p:ph type="sldNum" sz="quarter" idx="12"/>
          </p:nvPr>
        </p:nvSpPr>
        <p:spPr/>
        <p:txBody>
          <a:bodyPr/>
          <a:lstStyle/>
          <a:p>
            <a:fld id="{15D42E69-0B45-4D6A-BDA9-8F9042B0111B}" type="slidenum">
              <a:rPr lang="tr-TR" smtClean="0"/>
              <a:pPr/>
              <a:t>88</a:t>
            </a:fld>
            <a:endParaRPr lang="tr-TR"/>
          </a:p>
        </p:txBody>
      </p:sp>
    </p:spTree>
    <p:extLst>
      <p:ext uri="{BB962C8B-B14F-4D97-AF65-F5344CB8AC3E}">
        <p14:creationId xmlns:p14="http://schemas.microsoft.com/office/powerpoint/2010/main" val="1462891083"/>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Unvan 9">
            <a:extLst>
              <a:ext uri="{FF2B5EF4-FFF2-40B4-BE49-F238E27FC236}">
                <a16:creationId xmlns:a16="http://schemas.microsoft.com/office/drawing/2014/main" id="{6F686FB9-5A7B-40DE-0CA3-B07E969A8E82}"/>
              </a:ext>
            </a:extLst>
          </p:cNvPr>
          <p:cNvSpPr>
            <a:spLocks noGrp="1"/>
          </p:cNvSpPr>
          <p:nvPr>
            <p:ph type="title"/>
          </p:nvPr>
        </p:nvSpPr>
        <p:spPr>
          <a:xfrm>
            <a:off x="277091" y="713124"/>
            <a:ext cx="10283079" cy="770707"/>
          </a:xfrm>
        </p:spPr>
        <p:txBody>
          <a:bodyPr>
            <a:noAutofit/>
          </a:bodyPr>
          <a:lstStyle/>
          <a:p>
            <a:pPr algn="ctr"/>
            <a:r>
              <a:rPr lang="tr-TR" sz="3600" b="1" dirty="0">
                <a:solidFill>
                  <a:srgbClr val="FF0000"/>
                </a:solidFill>
                <a:cs typeface="Calibri" panose="020F0502020204030204" pitchFamily="34" charset="0"/>
              </a:rPr>
              <a:t>Birim 2026 Yılı İyileştirme Planı</a:t>
            </a:r>
            <a:br>
              <a:rPr lang="tr-TR" sz="3600" b="1" dirty="0">
                <a:solidFill>
                  <a:srgbClr val="FF0000"/>
                </a:solidFill>
                <a:cs typeface="Calibri" panose="020F0502020204030204" pitchFamily="34" charset="0"/>
              </a:rPr>
            </a:br>
            <a:r>
              <a:rPr lang="tr-TR" sz="2400" b="1" i="1" dirty="0">
                <a:solidFill>
                  <a:srgbClr val="3333FF"/>
                </a:solidFill>
                <a:cs typeface="Calibri" panose="020F0502020204030204" pitchFamily="34" charset="0"/>
              </a:rPr>
              <a:t>(Birimin Geliştirmeye Açık Yönlerine dayalı olarak) </a:t>
            </a:r>
          </a:p>
        </p:txBody>
      </p:sp>
      <p:sp>
        <p:nvSpPr>
          <p:cNvPr id="2" name="Veri Yer Tutucusu 1"/>
          <p:cNvSpPr>
            <a:spLocks noGrp="1"/>
          </p:cNvSpPr>
          <p:nvPr>
            <p:ph type="dt" sz="half" idx="10"/>
          </p:nvPr>
        </p:nvSpPr>
        <p:spPr/>
        <p:txBody>
          <a:bodyPr/>
          <a:lstStyle/>
          <a:p>
            <a:fld id="{64180B4D-F556-4DE3-89D7-5A5627156614}" type="datetime1">
              <a:rPr lang="tr-TR" smtClean="0"/>
              <a:pPr/>
              <a:t>13.01.2026</a:t>
            </a:fld>
            <a:endParaRPr lang="tr-TR"/>
          </a:p>
        </p:txBody>
      </p:sp>
      <p:sp>
        <p:nvSpPr>
          <p:cNvPr id="3" name="Slayt Numarası Yer Tutucusu 2"/>
          <p:cNvSpPr>
            <a:spLocks noGrp="1"/>
          </p:cNvSpPr>
          <p:nvPr>
            <p:ph type="sldNum" sz="quarter" idx="12"/>
          </p:nvPr>
        </p:nvSpPr>
        <p:spPr/>
        <p:txBody>
          <a:bodyPr/>
          <a:lstStyle/>
          <a:p>
            <a:fld id="{15D42E69-0B45-4D6A-BDA9-8F9042B0111B}" type="slidenum">
              <a:rPr lang="tr-TR" smtClean="0"/>
              <a:pPr/>
              <a:t>89</a:t>
            </a:fld>
            <a:endParaRPr lang="tr-TR"/>
          </a:p>
        </p:txBody>
      </p:sp>
      <p:graphicFrame>
        <p:nvGraphicFramePr>
          <p:cNvPr id="6" name="Tablo 5"/>
          <p:cNvGraphicFramePr>
            <a:graphicFrameLocks noGrp="1"/>
          </p:cNvGraphicFramePr>
          <p:nvPr>
            <p:extLst>
              <p:ext uri="{D42A27DB-BD31-4B8C-83A1-F6EECF244321}">
                <p14:modId xmlns:p14="http://schemas.microsoft.com/office/powerpoint/2010/main" val="2316231452"/>
              </p:ext>
            </p:extLst>
          </p:nvPr>
        </p:nvGraphicFramePr>
        <p:xfrm>
          <a:off x="352697" y="1639804"/>
          <a:ext cx="11403874" cy="4560573"/>
        </p:xfrm>
        <a:graphic>
          <a:graphicData uri="http://schemas.openxmlformats.org/drawingml/2006/table">
            <a:tbl>
              <a:tblPr firstRow="1" firstCol="1" bandRow="1">
                <a:tableStyleId>{BDBED569-4797-4DF1-A0F4-6AAB3CD982D8}</a:tableStyleId>
              </a:tblPr>
              <a:tblGrid>
                <a:gridCol w="6676176">
                  <a:extLst>
                    <a:ext uri="{9D8B030D-6E8A-4147-A177-3AD203B41FA5}">
                      <a16:colId xmlns:a16="http://schemas.microsoft.com/office/drawing/2014/main" val="3455104190"/>
                    </a:ext>
                  </a:extLst>
                </a:gridCol>
                <a:gridCol w="4727698">
                  <a:extLst>
                    <a:ext uri="{9D8B030D-6E8A-4147-A177-3AD203B41FA5}">
                      <a16:colId xmlns:a16="http://schemas.microsoft.com/office/drawing/2014/main" val="708491503"/>
                    </a:ext>
                  </a:extLst>
                </a:gridCol>
              </a:tblGrid>
              <a:tr h="596723">
                <a:tc>
                  <a:txBody>
                    <a:bodyPr/>
                    <a:lstStyle/>
                    <a:p>
                      <a:pPr algn="ctr">
                        <a:lnSpc>
                          <a:spcPct val="107000"/>
                        </a:lnSpc>
                        <a:spcAft>
                          <a:spcPts val="0"/>
                        </a:spcAft>
                      </a:pPr>
                      <a:r>
                        <a:rPr lang="tr-TR" sz="3200" dirty="0">
                          <a:effectLst/>
                        </a:rPr>
                        <a:t>Planlanan Faaliyet,</a:t>
                      </a:r>
                      <a:r>
                        <a:rPr lang="tr-TR" sz="3200" baseline="0" dirty="0">
                          <a:effectLst/>
                        </a:rPr>
                        <a:t> İş veya Süreçler</a:t>
                      </a:r>
                      <a:endParaRPr lang="tr-TR" sz="3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3200" dirty="0">
                          <a:effectLst/>
                        </a:rPr>
                        <a:t>Açıklama</a:t>
                      </a:r>
                      <a:endParaRPr lang="tr-TR" sz="3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38734379"/>
                  </a:ext>
                </a:extLst>
              </a:tr>
              <a:tr h="484304">
                <a:tc>
                  <a:txBody>
                    <a:bodyPr/>
                    <a:lstStyle/>
                    <a:p>
                      <a:pPr>
                        <a:lnSpc>
                          <a:spcPct val="107000"/>
                        </a:lnSpc>
                        <a:spcAft>
                          <a:spcPts val="0"/>
                        </a:spcAft>
                      </a:pPr>
                      <a:r>
                        <a:rPr lang="tr-TR" sz="1400" dirty="0">
                          <a:effectLst/>
                        </a:rPr>
                        <a:t> </a:t>
                      </a:r>
                      <a:r>
                        <a:rPr lang="tr-TR" sz="1400" b="1" dirty="0"/>
                        <a:t>Uluslararasılaşmanın geliştirilmesi</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200" dirty="0">
                          <a:effectLst/>
                        </a:rPr>
                        <a:t> </a:t>
                      </a:r>
                      <a:r>
                        <a:rPr lang="tr-TR" sz="1200" b="1" dirty="0"/>
                        <a:t>Uluslararası iş birliklerinin artırılması, öğrenci ve </a:t>
                      </a:r>
                      <a:r>
                        <a:rPr lang="tr-TR" sz="1200" b="1" dirty="0">
                          <a:solidFill>
                            <a:srgbClr val="C00000"/>
                          </a:solidFill>
                        </a:rPr>
                        <a:t>öğretim elemanı değişim programlarının uygulanması</a:t>
                      </a:r>
                      <a:r>
                        <a:rPr lang="tr-TR" sz="1200" b="1" dirty="0"/>
                        <a:t>. Uluslararası projelerde yer alma ve </a:t>
                      </a:r>
                      <a:r>
                        <a:rPr lang="tr-TR" sz="1200" b="1" dirty="0" err="1"/>
                        <a:t>Erasmus</a:t>
                      </a:r>
                      <a:r>
                        <a:rPr lang="tr-TR" sz="1200" b="1" dirty="0"/>
                        <a:t>/Exchange programlarına katılımın yaygınlaştırılması</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81570582"/>
                  </a:ext>
                </a:extLst>
              </a:tr>
              <a:tr h="484304">
                <a:tc>
                  <a:txBody>
                    <a:bodyPr/>
                    <a:lstStyle/>
                    <a:p>
                      <a:pPr>
                        <a:lnSpc>
                          <a:spcPct val="107000"/>
                        </a:lnSpc>
                        <a:spcAft>
                          <a:spcPts val="0"/>
                        </a:spcAft>
                      </a:pPr>
                      <a:r>
                        <a:rPr lang="tr-TR" sz="1400" dirty="0">
                          <a:effectLst/>
                        </a:rPr>
                        <a:t> </a:t>
                      </a:r>
                      <a:r>
                        <a:rPr lang="tr-TR" sz="1400" b="1" dirty="0"/>
                        <a:t>Paydaş ve mezun ilişkilerinin güçlendirilmesi</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tr-TR" sz="1200" dirty="0">
                          <a:effectLst/>
                        </a:rPr>
                        <a:t> </a:t>
                      </a:r>
                      <a:r>
                        <a:rPr lang="tr-TR" sz="1200" b="1" dirty="0"/>
                        <a:t>Yeni paydaşlarla iş birliklerinin artırılması ve stratejik ortaklıkların kurulması. </a:t>
                      </a:r>
                      <a:r>
                        <a:rPr lang="tr-TR" sz="1200" b="1" dirty="0">
                          <a:solidFill>
                            <a:srgbClr val="C00000"/>
                          </a:solidFill>
                        </a:rPr>
                        <a:t>Mezun izleme sistemi </a:t>
                      </a:r>
                      <a:r>
                        <a:rPr lang="tr-TR" sz="1200" b="1" dirty="0"/>
                        <a:t>ve geri bildirim mekanizmalarının etkin şekilde işletilmesi, mezunlarla sürdürülebilir iletişim kurulması.</a:t>
                      </a:r>
                    </a:p>
                    <a:p>
                      <a:pPr>
                        <a:lnSpc>
                          <a:spcPct val="107000"/>
                        </a:lnSpc>
                        <a:spcAft>
                          <a:spcPts val="0"/>
                        </a:spcAft>
                      </a:pP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27813134"/>
                  </a:ext>
                </a:extLst>
              </a:tr>
              <a:tr h="484304">
                <a:tc>
                  <a:txBody>
                    <a:bodyPr/>
                    <a:lstStyle/>
                    <a:p>
                      <a:pPr>
                        <a:lnSpc>
                          <a:spcPct val="107000"/>
                        </a:lnSpc>
                        <a:spcAft>
                          <a:spcPts val="0"/>
                        </a:spcAft>
                      </a:pPr>
                      <a:r>
                        <a:rPr lang="tr-TR" sz="1400" dirty="0">
                          <a:effectLst/>
                        </a:rPr>
                        <a:t> </a:t>
                      </a:r>
                      <a:r>
                        <a:rPr lang="tr-TR" sz="1400" b="1" dirty="0">
                          <a:solidFill>
                            <a:srgbClr val="C00000"/>
                          </a:solidFill>
                        </a:rPr>
                        <a:t>Uygulamalı eğitim imkanlarının artırılması</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200" dirty="0">
                          <a:effectLst/>
                        </a:rPr>
                        <a:t> </a:t>
                      </a:r>
                      <a:r>
                        <a:rPr lang="tr-TR" sz="1200" b="1" dirty="0"/>
                        <a:t>Laboratuvar, atölye ve uygulama alanlarının genişletilmesi; öğrencilerin mesleki becerilerini geliştirebilecek ortamların sağlanması</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53624369"/>
                  </a:ext>
                </a:extLst>
              </a:tr>
              <a:tr h="484304">
                <a:tc>
                  <a:txBody>
                    <a:bodyPr/>
                    <a:lstStyle/>
                    <a:p>
                      <a:pPr>
                        <a:lnSpc>
                          <a:spcPct val="107000"/>
                        </a:lnSpc>
                        <a:spcAft>
                          <a:spcPts val="0"/>
                        </a:spcAft>
                      </a:pPr>
                      <a:r>
                        <a:rPr lang="tr-TR" sz="1400" dirty="0">
                          <a:effectLst/>
                        </a:rPr>
                        <a:t> </a:t>
                      </a:r>
                      <a:r>
                        <a:rPr lang="tr-TR" sz="1400" b="1" dirty="0"/>
                        <a:t>Akademik kadro ve üretkenliğin artırılması</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tr-TR" sz="1200" dirty="0">
                          <a:effectLst/>
                        </a:rPr>
                        <a:t> </a:t>
                      </a:r>
                      <a:r>
                        <a:rPr lang="tr-TR" sz="1200" b="1" dirty="0">
                          <a:solidFill>
                            <a:srgbClr val="C00000"/>
                          </a:solidFill>
                        </a:rPr>
                        <a:t>Öğretim üyesi sayısının artırılması </a:t>
                      </a:r>
                      <a:r>
                        <a:rPr lang="tr-TR" sz="1200" b="1" dirty="0"/>
                        <a:t>ve akademik kadronun güçlendirilmesi. Akademik yayın, proje ve Ar-Ge faaliyetlerinin teşvik edilmesi, bilimsel üretkenliğin yükseltilmesi.</a:t>
                      </a:r>
                    </a:p>
                    <a:p>
                      <a:pPr>
                        <a:lnSpc>
                          <a:spcPct val="107000"/>
                        </a:lnSpc>
                        <a:spcAft>
                          <a:spcPts val="0"/>
                        </a:spcAft>
                      </a:pP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53234534"/>
                  </a:ext>
                </a:extLst>
              </a:tr>
              <a:tr h="484304">
                <a:tc>
                  <a:txBody>
                    <a:bodyPr/>
                    <a:lstStyle/>
                    <a:p>
                      <a:pPr>
                        <a:lnSpc>
                          <a:spcPct val="107000"/>
                        </a:lnSpc>
                        <a:spcAft>
                          <a:spcPts val="0"/>
                        </a:spcAft>
                      </a:pPr>
                      <a:r>
                        <a:rPr lang="tr-TR" sz="1400" dirty="0">
                          <a:effectLst/>
                        </a:rPr>
                        <a:t> </a:t>
                      </a:r>
                      <a:r>
                        <a:rPr lang="tr-TR" sz="1400" b="1" dirty="0"/>
                        <a:t>Toplumsal katkı ve iş birliklerinin geliştirilmesi</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tr-TR" sz="1200" dirty="0">
                          <a:effectLst/>
                        </a:rPr>
                        <a:t> </a:t>
                      </a:r>
                      <a:r>
                        <a:rPr lang="tr-TR" sz="1200" b="1" dirty="0"/>
                        <a:t>İlçe ve çevreyle sosyal, kültürel ve sportif etkinliklerin çeşitlendirilmesi. İlçe içi ve dışındaki kurum, kuruluş ve sivil toplum örgütleriyle </a:t>
                      </a:r>
                      <a:r>
                        <a:rPr lang="tr-TR" sz="1200" b="1" dirty="0">
                          <a:solidFill>
                            <a:srgbClr val="C00000"/>
                          </a:solidFill>
                        </a:rPr>
                        <a:t>etkin iş birliklerinin artırılması</a:t>
                      </a:r>
                      <a:r>
                        <a:rPr lang="tr-TR" sz="1200" b="1" dirty="0"/>
                        <a:t>.</a:t>
                      </a:r>
                    </a:p>
                    <a:p>
                      <a:pPr>
                        <a:lnSpc>
                          <a:spcPct val="107000"/>
                        </a:lnSpc>
                        <a:spcAft>
                          <a:spcPts val="0"/>
                        </a:spcAft>
                      </a:pP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90449304"/>
                  </a:ext>
                </a:extLst>
              </a:tr>
              <a:tr h="484304">
                <a:tc>
                  <a:txBody>
                    <a:bodyPr/>
                    <a:lstStyle/>
                    <a:p>
                      <a:pPr>
                        <a:lnSpc>
                          <a:spcPct val="107000"/>
                        </a:lnSpc>
                        <a:spcAft>
                          <a:spcPts val="0"/>
                        </a:spcAft>
                      </a:pPr>
                      <a:r>
                        <a:rPr lang="tr-TR" sz="1400" dirty="0">
                          <a:effectLst/>
                        </a:rPr>
                        <a:t> </a:t>
                      </a:r>
                      <a:r>
                        <a:rPr lang="tr-TR" sz="1400" b="1" dirty="0"/>
                        <a:t>Kalite güvencesi ve PUKÖ döngüsünün etkinliği</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tr-TR" sz="1200" dirty="0">
                          <a:effectLst/>
                        </a:rPr>
                        <a:t> </a:t>
                      </a:r>
                      <a:r>
                        <a:rPr lang="tr-TR" sz="1200" b="1" dirty="0"/>
                        <a:t>Kalite ekiplerinin faaliyetlerinin artırılması ve PUKÖ süreçlerinin </a:t>
                      </a:r>
                      <a:r>
                        <a:rPr lang="tr-TR" sz="1200" b="1" dirty="0">
                          <a:solidFill>
                            <a:srgbClr val="C00000"/>
                          </a:solidFill>
                        </a:rPr>
                        <a:t>tüm akademik ve idari faaliyetlerde </a:t>
                      </a:r>
                      <a:r>
                        <a:rPr lang="tr-TR" sz="1200" b="1" dirty="0"/>
                        <a:t>etkin uygulanması.</a:t>
                      </a:r>
                    </a:p>
                    <a:p>
                      <a:pPr>
                        <a:lnSpc>
                          <a:spcPct val="107000"/>
                        </a:lnSpc>
                        <a:spcAft>
                          <a:spcPts val="0"/>
                        </a:spcAft>
                      </a:pP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12730830"/>
                  </a:ext>
                </a:extLst>
              </a:tr>
            </a:tbl>
          </a:graphicData>
        </a:graphic>
      </p:graphicFrame>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56571" y="6286946"/>
            <a:ext cx="441500" cy="447632"/>
          </a:xfrm>
          <a:prstGeom prst="rect">
            <a:avLst/>
          </a:prstGeom>
        </p:spPr>
      </p:pic>
    </p:spTree>
    <p:extLst>
      <p:ext uri="{BB962C8B-B14F-4D97-AF65-F5344CB8AC3E}">
        <p14:creationId xmlns:p14="http://schemas.microsoft.com/office/powerpoint/2010/main" val="808195337"/>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E029E7D-01C0-1AA3-7AAC-C69BEAC41EF5}"/>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93B3B7E1-D815-7CDC-4BC7-974B56FD6DC4}"/>
              </a:ext>
            </a:extLst>
          </p:cNvPr>
          <p:cNvSpPr>
            <a:spLocks noGrp="1"/>
          </p:cNvSpPr>
          <p:nvPr>
            <p:ph type="title"/>
          </p:nvPr>
        </p:nvSpPr>
        <p:spPr>
          <a:xfrm>
            <a:off x="640079" y="717768"/>
            <a:ext cx="10212647" cy="730938"/>
          </a:xfrm>
        </p:spPr>
        <p:txBody>
          <a:bodyPr>
            <a:normAutofit/>
          </a:bodyPr>
          <a:lstStyle/>
          <a:p>
            <a:pPr algn="ctr"/>
            <a:r>
              <a:rPr lang="tr-TR" sz="3200" b="1" dirty="0">
                <a:solidFill>
                  <a:srgbClr val="FF0000"/>
                </a:solidFill>
                <a:latin typeface="+mn-lt"/>
              </a:rPr>
              <a:t>Kurullar / Komisyonlar</a:t>
            </a:r>
            <a:endParaRPr lang="tr-TR" sz="3200" dirty="0">
              <a:solidFill>
                <a:srgbClr val="FF0000"/>
              </a:solidFill>
            </a:endParaRPr>
          </a:p>
        </p:txBody>
      </p:sp>
      <p:sp>
        <p:nvSpPr>
          <p:cNvPr id="3" name="Veri Yer Tutucusu 2">
            <a:extLst>
              <a:ext uri="{FF2B5EF4-FFF2-40B4-BE49-F238E27FC236}">
                <a16:creationId xmlns:a16="http://schemas.microsoft.com/office/drawing/2014/main" id="{4D682E91-1F9D-41FF-250D-0E9FE788E427}"/>
              </a:ext>
            </a:extLst>
          </p:cNvPr>
          <p:cNvSpPr>
            <a:spLocks noGrp="1"/>
          </p:cNvSpPr>
          <p:nvPr>
            <p:ph type="dt" sz="half" idx="10"/>
          </p:nvPr>
        </p:nvSpPr>
        <p:spPr/>
        <p:txBody>
          <a:bodyPr/>
          <a:lstStyle/>
          <a:p>
            <a:fld id="{DCD45871-5E83-4270-BE5D-5E99A6218E3D}" type="datetime1">
              <a:rPr lang="tr-TR" smtClean="0"/>
              <a:pPr/>
              <a:t>13.01.2026</a:t>
            </a:fld>
            <a:endParaRPr lang="tr-TR"/>
          </a:p>
        </p:txBody>
      </p:sp>
      <p:sp>
        <p:nvSpPr>
          <p:cNvPr id="6" name="Slayt Numarası Yer Tutucusu 5">
            <a:extLst>
              <a:ext uri="{FF2B5EF4-FFF2-40B4-BE49-F238E27FC236}">
                <a16:creationId xmlns:a16="http://schemas.microsoft.com/office/drawing/2014/main" id="{72D44E4A-9D66-2FAE-0B52-7F26F40A8DCF}"/>
              </a:ext>
            </a:extLst>
          </p:cNvPr>
          <p:cNvSpPr>
            <a:spLocks noGrp="1"/>
          </p:cNvSpPr>
          <p:nvPr>
            <p:ph type="sldNum" sz="quarter" idx="12"/>
          </p:nvPr>
        </p:nvSpPr>
        <p:spPr/>
        <p:txBody>
          <a:bodyPr/>
          <a:lstStyle/>
          <a:p>
            <a:fld id="{15D42E69-0B45-4D6A-BDA9-8F9042B0111B}" type="slidenum">
              <a:rPr lang="tr-TR" smtClean="0"/>
              <a:pPr/>
              <a:t>9</a:t>
            </a:fld>
            <a:endParaRPr lang="tr-TR"/>
          </a:p>
        </p:txBody>
      </p:sp>
      <p:graphicFrame>
        <p:nvGraphicFramePr>
          <p:cNvPr id="5" name="Tablo 4">
            <a:extLst>
              <a:ext uri="{FF2B5EF4-FFF2-40B4-BE49-F238E27FC236}">
                <a16:creationId xmlns:a16="http://schemas.microsoft.com/office/drawing/2014/main" id="{9154921F-6DF1-B828-3210-C5CC8D8CB409}"/>
              </a:ext>
            </a:extLst>
          </p:cNvPr>
          <p:cNvGraphicFramePr>
            <a:graphicFrameLocks noGrp="1"/>
          </p:cNvGraphicFramePr>
          <p:nvPr>
            <p:extLst>
              <p:ext uri="{D42A27DB-BD31-4B8C-83A1-F6EECF244321}">
                <p14:modId xmlns:p14="http://schemas.microsoft.com/office/powerpoint/2010/main" val="4109709888"/>
              </p:ext>
            </p:extLst>
          </p:nvPr>
        </p:nvGraphicFramePr>
        <p:xfrm>
          <a:off x="640079" y="1958201"/>
          <a:ext cx="11265593" cy="1441947"/>
        </p:xfrm>
        <a:graphic>
          <a:graphicData uri="http://schemas.openxmlformats.org/drawingml/2006/table">
            <a:tbl>
              <a:tblPr firstRow="1" firstCol="1" bandRow="1">
                <a:tableStyleId>{BDBED569-4797-4DF1-A0F4-6AAB3CD982D8}</a:tableStyleId>
              </a:tblPr>
              <a:tblGrid>
                <a:gridCol w="5048505">
                  <a:extLst>
                    <a:ext uri="{9D8B030D-6E8A-4147-A177-3AD203B41FA5}">
                      <a16:colId xmlns:a16="http://schemas.microsoft.com/office/drawing/2014/main" val="1380241728"/>
                    </a:ext>
                  </a:extLst>
                </a:gridCol>
                <a:gridCol w="2072363">
                  <a:extLst>
                    <a:ext uri="{9D8B030D-6E8A-4147-A177-3AD203B41FA5}">
                      <a16:colId xmlns:a16="http://schemas.microsoft.com/office/drawing/2014/main" val="3658092677"/>
                    </a:ext>
                  </a:extLst>
                </a:gridCol>
                <a:gridCol w="2072362">
                  <a:extLst>
                    <a:ext uri="{9D8B030D-6E8A-4147-A177-3AD203B41FA5}">
                      <a16:colId xmlns:a16="http://schemas.microsoft.com/office/drawing/2014/main" val="1165777575"/>
                    </a:ext>
                  </a:extLst>
                </a:gridCol>
                <a:gridCol w="2072363">
                  <a:extLst>
                    <a:ext uri="{9D8B030D-6E8A-4147-A177-3AD203B41FA5}">
                      <a16:colId xmlns:a16="http://schemas.microsoft.com/office/drawing/2014/main" val="1261531179"/>
                    </a:ext>
                  </a:extLst>
                </a:gridCol>
              </a:tblGrid>
              <a:tr h="303277">
                <a:tc>
                  <a:txBody>
                    <a:bodyPr/>
                    <a:lstStyle/>
                    <a:p>
                      <a:pPr algn="ctr">
                        <a:lnSpc>
                          <a:spcPct val="107000"/>
                        </a:lnSpc>
                        <a:spcAft>
                          <a:spcPts val="0"/>
                        </a:spcAft>
                      </a:pPr>
                      <a:r>
                        <a:rPr lang="tr-TR" sz="1800" dirty="0">
                          <a:solidFill>
                            <a:srgbClr val="FF0000"/>
                          </a:solidFill>
                          <a:effectLst/>
                        </a:rPr>
                        <a:t>Kurul / Komisyon Adı</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90" marR="46990" marT="6350" marB="0" anchor="ctr"/>
                </a:tc>
                <a:tc>
                  <a:txBody>
                    <a:bodyPr/>
                    <a:lstStyle/>
                    <a:p>
                      <a:pPr algn="ctr">
                        <a:lnSpc>
                          <a:spcPct val="107000"/>
                        </a:lnSpc>
                        <a:spcAft>
                          <a:spcPts val="0"/>
                        </a:spcAft>
                      </a:pPr>
                      <a:r>
                        <a:rPr lang="tr-TR" sz="1800" dirty="0">
                          <a:solidFill>
                            <a:srgbClr val="FF0000"/>
                          </a:solidFill>
                          <a:effectLst/>
                        </a:rPr>
                        <a:t>Üye Akademik Personel Sayısı </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800" dirty="0">
                          <a:solidFill>
                            <a:srgbClr val="FF0000"/>
                          </a:solidFill>
                          <a:effectLst/>
                        </a:rPr>
                        <a:t>Üye İdari Personel Sayısı </a:t>
                      </a:r>
                      <a:r>
                        <a:rPr lang="tr-TR" sz="1800" i="1" dirty="0">
                          <a:solidFill>
                            <a:srgbClr val="0000CC"/>
                          </a:solidFill>
                          <a:effectLst/>
                        </a:rPr>
                        <a:t>(Varsa) </a:t>
                      </a:r>
                      <a:endParaRPr lang="tr-TR" sz="1800" b="1" i="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800" dirty="0">
                          <a:solidFill>
                            <a:srgbClr val="FF0000"/>
                          </a:solidFill>
                          <a:effectLst/>
                        </a:rPr>
                        <a:t>Üye Öğrenci Sayısı </a:t>
                      </a:r>
                      <a:r>
                        <a:rPr lang="tr-TR" sz="1800" i="1" dirty="0">
                          <a:solidFill>
                            <a:srgbClr val="0000CC"/>
                          </a:solidFill>
                          <a:effectLst/>
                        </a:rPr>
                        <a:t>(Varsa) </a:t>
                      </a:r>
                      <a:endParaRPr lang="tr-TR" sz="1800" b="1" i="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269920248"/>
                  </a:ext>
                </a:extLst>
              </a:tr>
              <a:tr h="283052">
                <a:tc>
                  <a:txBody>
                    <a:bodyPr/>
                    <a:lstStyle/>
                    <a:p>
                      <a:pPr marL="0" indent="0">
                        <a:lnSpc>
                          <a:spcPct val="150000"/>
                        </a:lnSpc>
                        <a:buClr>
                          <a:schemeClr val="tx1"/>
                        </a:buClr>
                        <a:buFont typeface="+mj-lt"/>
                        <a:buNone/>
                        <a:tabLst>
                          <a:tab pos="457200" algn="l"/>
                        </a:tabLst>
                      </a:pPr>
                      <a:r>
                        <a:rPr lang="tr-TR" sz="1200" b="1" kern="1200" dirty="0">
                          <a:solidFill>
                            <a:srgbClr val="962E2E"/>
                          </a:solidFill>
                          <a:effectLst/>
                          <a:latin typeface="+mn-lt"/>
                          <a:ea typeface="+mn-ea"/>
                          <a:cs typeface="+mn-cs"/>
                        </a:rPr>
                        <a:t>Hurdaya Ayırma ve İmha Komisyonu</a:t>
                      </a:r>
                    </a:p>
                  </a:txBody>
                  <a:tcPr marL="46990" marR="46990" marT="6350" marB="0" anchor="ctr"/>
                </a:tc>
                <a:tc>
                  <a:txBody>
                    <a:bodyPr/>
                    <a:lstStyle/>
                    <a:p>
                      <a:pPr algn="ctr">
                        <a:lnSpc>
                          <a:spcPct val="107000"/>
                        </a:lnSpc>
                      </a:pPr>
                      <a:r>
                        <a:rPr lang="tr-TR" sz="1200" b="1" dirty="0">
                          <a:effectLst/>
                          <a:latin typeface="+mn-lt"/>
                          <a:cs typeface="Times New Roman" panose="02020603050405020304" pitchFamily="18" charset="0"/>
                        </a:rPr>
                        <a:t>4</a:t>
                      </a:r>
                    </a:p>
                  </a:txBody>
                  <a:tcPr marL="9525" marR="9525" marT="9525" marB="0" anchor="ctr"/>
                </a:tc>
                <a:tc>
                  <a:txBody>
                    <a:bodyPr/>
                    <a:lstStyle/>
                    <a:p>
                      <a:pPr algn="ctr">
                        <a:lnSpc>
                          <a:spcPct val="107000"/>
                        </a:lnSpc>
                      </a:pPr>
                      <a:r>
                        <a:rPr lang="tr-TR" sz="1200" b="1" dirty="0">
                          <a:effectLst/>
                          <a:latin typeface="+mn-lt"/>
                          <a:cs typeface="Times New Roman" panose="02020603050405020304" pitchFamily="18" charset="0"/>
                        </a:rPr>
                        <a:t>1</a:t>
                      </a:r>
                    </a:p>
                  </a:txBody>
                  <a:tcPr marL="9525" marR="9525" marT="9525" marB="0" anchor="ctr"/>
                </a:tc>
                <a:tc>
                  <a:txBody>
                    <a:bodyPr/>
                    <a:lstStyle/>
                    <a:p>
                      <a:pPr algn="ctr">
                        <a:lnSpc>
                          <a:spcPct val="107000"/>
                        </a:lnSpc>
                      </a:pPr>
                      <a:endParaRPr lang="tr-TR" sz="1200" b="1" dirty="0">
                        <a:effectLst/>
                        <a:latin typeface="+mn-lt"/>
                        <a:cs typeface="Times New Roman" panose="02020603050405020304" pitchFamily="18" charset="0"/>
                      </a:endParaRPr>
                    </a:p>
                  </a:txBody>
                  <a:tcPr marL="9525" marR="9525" marT="9525" marB="0" anchor="ctr"/>
                </a:tc>
                <a:extLst>
                  <a:ext uri="{0D108BD9-81ED-4DB2-BD59-A6C34878D82A}">
                    <a16:rowId xmlns:a16="http://schemas.microsoft.com/office/drawing/2014/main" val="1959710692"/>
                  </a:ext>
                </a:extLst>
              </a:tr>
              <a:tr h="275795">
                <a:tc>
                  <a:txBody>
                    <a:bodyPr/>
                    <a:lstStyle/>
                    <a:p>
                      <a:pPr marL="0" indent="0">
                        <a:lnSpc>
                          <a:spcPct val="150000"/>
                        </a:lnSpc>
                        <a:buClr>
                          <a:schemeClr val="tx1"/>
                        </a:buClr>
                        <a:buFont typeface="+mj-lt"/>
                        <a:buNone/>
                        <a:tabLst>
                          <a:tab pos="457200" algn="l"/>
                        </a:tabLst>
                      </a:pPr>
                      <a:r>
                        <a:rPr lang="tr-TR" sz="1200" b="1" dirty="0">
                          <a:solidFill>
                            <a:srgbClr val="962E2E"/>
                          </a:solidFill>
                          <a:latin typeface="+mn-lt"/>
                        </a:rPr>
                        <a:t>Kantin Denetleme Komisyonu</a:t>
                      </a:r>
                    </a:p>
                  </a:txBody>
                  <a:tcPr marL="46990" marR="46990" marT="6350" marB="0" anchor="ctr"/>
                </a:tc>
                <a:tc>
                  <a:txBody>
                    <a:bodyPr/>
                    <a:lstStyle/>
                    <a:p>
                      <a:pPr algn="ctr">
                        <a:lnSpc>
                          <a:spcPct val="107000"/>
                        </a:lnSpc>
                      </a:pPr>
                      <a:r>
                        <a:rPr lang="tr-TR" sz="1200" b="1" dirty="0">
                          <a:effectLst/>
                          <a:latin typeface="+mn-lt"/>
                          <a:cs typeface="Times New Roman" panose="02020603050405020304" pitchFamily="18" charset="0"/>
                        </a:rPr>
                        <a:t>2</a:t>
                      </a:r>
                    </a:p>
                  </a:txBody>
                  <a:tcPr marL="9525" marR="9525" marT="9525" marB="0" anchor="ctr"/>
                </a:tc>
                <a:tc>
                  <a:txBody>
                    <a:bodyPr/>
                    <a:lstStyle/>
                    <a:p>
                      <a:pPr algn="ctr">
                        <a:lnSpc>
                          <a:spcPct val="107000"/>
                        </a:lnSpc>
                      </a:pPr>
                      <a:r>
                        <a:rPr lang="tr-TR" sz="1200" b="1" dirty="0">
                          <a:effectLst/>
                          <a:latin typeface="+mn-lt"/>
                          <a:cs typeface="Times New Roman" panose="02020603050405020304" pitchFamily="18" charset="0"/>
                        </a:rPr>
                        <a:t>1</a:t>
                      </a:r>
                    </a:p>
                  </a:txBody>
                  <a:tcPr marL="9525" marR="9525" marT="9525" marB="0" anchor="ctr"/>
                </a:tc>
                <a:tc>
                  <a:txBody>
                    <a:bodyPr/>
                    <a:lstStyle/>
                    <a:p>
                      <a:pPr algn="ctr">
                        <a:lnSpc>
                          <a:spcPct val="107000"/>
                        </a:lnSpc>
                      </a:pPr>
                      <a:endParaRPr lang="tr-TR" sz="1200" b="1" dirty="0">
                        <a:effectLst/>
                        <a:latin typeface="+mn-lt"/>
                        <a:cs typeface="Times New Roman" panose="02020603050405020304" pitchFamily="18" charset="0"/>
                      </a:endParaRPr>
                    </a:p>
                  </a:txBody>
                  <a:tcPr marL="9525" marR="9525" marT="9525" marB="0" anchor="ctr"/>
                </a:tc>
                <a:extLst>
                  <a:ext uri="{0D108BD9-81ED-4DB2-BD59-A6C34878D82A}">
                    <a16:rowId xmlns:a16="http://schemas.microsoft.com/office/drawing/2014/main" val="1978730926"/>
                  </a:ext>
                </a:extLst>
              </a:tr>
              <a:tr h="299598">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200" b="1" dirty="0">
                          <a:solidFill>
                            <a:srgbClr val="962E2E"/>
                          </a:solidFill>
                          <a:latin typeface="+mn-lt"/>
                        </a:rPr>
                        <a:t>Mevzuat İnceleme ve Değerlendirme Komisyonu</a:t>
                      </a:r>
                    </a:p>
                  </a:txBody>
                  <a:tcPr marL="46990" marR="46990" marT="6350" marB="0" anchor="ctr"/>
                </a:tc>
                <a:tc>
                  <a:txBody>
                    <a:bodyPr/>
                    <a:lstStyle/>
                    <a:p>
                      <a:pPr algn="ctr">
                        <a:lnSpc>
                          <a:spcPct val="107000"/>
                        </a:lnSpc>
                        <a:spcAft>
                          <a:spcPts val="0"/>
                        </a:spcAft>
                      </a:pPr>
                      <a:r>
                        <a:rPr lang="tr-TR" sz="1200" b="1" dirty="0">
                          <a:effectLst/>
                          <a:latin typeface="+mn-lt"/>
                        </a:rPr>
                        <a:t>4</a:t>
                      </a:r>
                      <a:endParaRPr lang="tr-TR" sz="1200" b="1"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200" b="1" dirty="0">
                          <a:effectLst/>
                          <a:latin typeface="+mn-lt"/>
                          <a:ea typeface="Calibri" panose="020F0502020204030204" pitchFamily="34" charset="0"/>
                          <a:cs typeface="Times New Roman" panose="02020603050405020304" pitchFamily="18" charset="0"/>
                        </a:rPr>
                        <a:t>1</a:t>
                      </a:r>
                    </a:p>
                  </a:txBody>
                  <a:tcPr marL="9525" marR="9525" marT="9525" marB="0" anchor="ctr"/>
                </a:tc>
                <a:tc>
                  <a:txBody>
                    <a:bodyPr/>
                    <a:lstStyle/>
                    <a:p>
                      <a:pPr algn="ctr">
                        <a:lnSpc>
                          <a:spcPct val="107000"/>
                        </a:lnSpc>
                        <a:spcAft>
                          <a:spcPts val="0"/>
                        </a:spcAft>
                      </a:pPr>
                      <a:endParaRPr lang="tr-TR" sz="1200" b="1"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153062460"/>
                  </a:ext>
                </a:extLst>
              </a:tr>
            </a:tbl>
          </a:graphicData>
        </a:graphic>
      </p:graphicFrame>
      <p:pic>
        <p:nvPicPr>
          <p:cNvPr id="4" name="Resim 3">
            <a:extLst>
              <a:ext uri="{FF2B5EF4-FFF2-40B4-BE49-F238E27FC236}">
                <a16:creationId xmlns:a16="http://schemas.microsoft.com/office/drawing/2014/main" id="{3E40A30A-64C7-8271-06B1-BBDCDA9B73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31877" y="6356350"/>
            <a:ext cx="360123" cy="365125"/>
          </a:xfrm>
          <a:prstGeom prst="rect">
            <a:avLst/>
          </a:prstGeom>
        </p:spPr>
      </p:pic>
    </p:spTree>
    <p:extLst>
      <p:ext uri="{BB962C8B-B14F-4D97-AF65-F5344CB8AC3E}">
        <p14:creationId xmlns:p14="http://schemas.microsoft.com/office/powerpoint/2010/main" val="3989204104"/>
      </p:ext>
    </p:extLst>
  </p:cSld>
  <p:clrMapOvr>
    <a:masterClrMapping/>
  </p:clrMapOvr>
  <mc:AlternateContent xmlns:mc="http://schemas.openxmlformats.org/markup-compatibility/2006" xmlns:p14="http://schemas.microsoft.com/office/powerpoint/2010/main">
    <mc:Choice Requires="p14">
      <p:transition p14:dur="250">
        <p14:pan dir="u"/>
      </p:transition>
    </mc:Choice>
    <mc:Fallback xmlns="">
      <p:transition>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endParaRPr lang="tr-TR"/>
          </a:p>
        </p:txBody>
      </p:sp>
      <p:sp>
        <p:nvSpPr>
          <p:cNvPr id="3" name="Alt Başlık 2"/>
          <p:cNvSpPr>
            <a:spLocks noGrp="1"/>
          </p:cNvSpPr>
          <p:nvPr>
            <p:ph type="subTitle" idx="1"/>
          </p:nvPr>
        </p:nvSpPr>
        <p:spPr/>
        <p:txBody>
          <a:bodyPr/>
          <a:lstStyle/>
          <a:p>
            <a:endParaRPr lang="tr-TR"/>
          </a:p>
        </p:txBody>
      </p:sp>
      <p:pic>
        <p:nvPicPr>
          <p:cNvPr id="4" name="İçerik Yer Tutucusu 8"/>
          <p:cNvPicPr>
            <a:picLocks noChangeAspect="1"/>
          </p:cNvPicPr>
          <p:nvPr/>
        </p:nvPicPr>
        <p:blipFill rotWithShape="1">
          <a:blip r:embed="rId2" cstate="print">
            <a:extLst>
              <a:ext uri="{28A0092B-C50C-407E-A947-70E740481C1C}">
                <a14:useLocalDpi xmlns:a14="http://schemas.microsoft.com/office/drawing/2010/main" val="0"/>
              </a:ext>
            </a:extLst>
          </a:blip>
          <a:srcRect b="20466"/>
          <a:stretch/>
        </p:blipFill>
        <p:spPr>
          <a:xfrm>
            <a:off x="0" y="-25399"/>
            <a:ext cx="12192000" cy="6858000"/>
          </a:xfrm>
          <a:prstGeom prst="rect">
            <a:avLst/>
          </a:prstGeom>
        </p:spPr>
      </p:pic>
      <p:sp>
        <p:nvSpPr>
          <p:cNvPr id="5" name="Dikdörtgen 4"/>
          <p:cNvSpPr/>
          <p:nvPr/>
        </p:nvSpPr>
        <p:spPr>
          <a:xfrm>
            <a:off x="0" y="6464300"/>
            <a:ext cx="12192000" cy="393700"/>
          </a:xfrm>
          <a:prstGeom prst="rect">
            <a:avLst/>
          </a:prstGeom>
          <a:solidFill>
            <a:srgbClr val="962E2E"/>
          </a:solidFill>
          <a:ln>
            <a:solidFill>
              <a:srgbClr val="962E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İçerik Yer Tutucusu 10"/>
          <p:cNvSpPr txBox="1">
            <a:spLocks/>
          </p:cNvSpPr>
          <p:nvPr/>
        </p:nvSpPr>
        <p:spPr>
          <a:xfrm>
            <a:off x="0" y="2832099"/>
            <a:ext cx="12192000" cy="287019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4000"/>
              </a:lnSpc>
            </a:pPr>
            <a:r>
              <a:rPr lang="tr-TR" sz="5400" b="1" dirty="0">
                <a:solidFill>
                  <a:srgbClr val="962E2E"/>
                </a:solidFill>
              </a:rPr>
              <a:t>Sorularınız ve Önerileriniz</a:t>
            </a:r>
          </a:p>
        </p:txBody>
      </p:sp>
      <p:pic>
        <p:nvPicPr>
          <p:cNvPr id="11" name="Resim 10"/>
          <p:cNvPicPr>
            <a:picLocks noChangeAspect="1"/>
          </p:cNvPicPr>
          <p:nvPr/>
        </p:nvPicPr>
        <p:blipFill>
          <a:blip r:embed="rId3" cstate="print"/>
          <a:stretch>
            <a:fillRect/>
          </a:stretch>
        </p:blipFill>
        <p:spPr>
          <a:xfrm>
            <a:off x="0" y="6302377"/>
            <a:ext cx="12280900" cy="575094"/>
          </a:xfrm>
          <a:prstGeom prst="rect">
            <a:avLst/>
          </a:prstGeom>
        </p:spPr>
      </p:pic>
      <p:sp>
        <p:nvSpPr>
          <p:cNvPr id="7" name="Veri Yer Tutucusu 6"/>
          <p:cNvSpPr>
            <a:spLocks noGrp="1"/>
          </p:cNvSpPr>
          <p:nvPr>
            <p:ph type="dt" sz="half" idx="10"/>
          </p:nvPr>
        </p:nvSpPr>
        <p:spPr/>
        <p:txBody>
          <a:bodyPr/>
          <a:lstStyle/>
          <a:p>
            <a:fld id="{55D22D83-95B8-46AE-85C4-5EFF99811C68}" type="datetime1">
              <a:rPr lang="tr-TR" smtClean="0"/>
              <a:pPr/>
              <a:t>13.01.2026</a:t>
            </a:fld>
            <a:endParaRPr lang="tr-TR"/>
          </a:p>
        </p:txBody>
      </p:sp>
      <p:sp>
        <p:nvSpPr>
          <p:cNvPr id="8" name="Slayt Numarası Yer Tutucusu 7"/>
          <p:cNvSpPr>
            <a:spLocks noGrp="1"/>
          </p:cNvSpPr>
          <p:nvPr>
            <p:ph type="sldNum" sz="quarter" idx="12"/>
          </p:nvPr>
        </p:nvSpPr>
        <p:spPr/>
        <p:txBody>
          <a:bodyPr/>
          <a:lstStyle/>
          <a:p>
            <a:fld id="{15D42E69-0B45-4D6A-BDA9-8F9042B0111B}" type="slidenum">
              <a:rPr lang="tr-TR" smtClean="0"/>
              <a:pPr/>
              <a:t>90</a:t>
            </a:fld>
            <a:endParaRPr lang="tr-TR"/>
          </a:p>
        </p:txBody>
      </p:sp>
    </p:spTree>
    <p:extLst>
      <p:ext uri="{BB962C8B-B14F-4D97-AF65-F5344CB8AC3E}">
        <p14:creationId xmlns:p14="http://schemas.microsoft.com/office/powerpoint/2010/main" val="1495308651"/>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endParaRPr lang="tr-TR"/>
          </a:p>
        </p:txBody>
      </p:sp>
      <p:sp>
        <p:nvSpPr>
          <p:cNvPr id="3" name="Alt Başlık 2"/>
          <p:cNvSpPr>
            <a:spLocks noGrp="1"/>
          </p:cNvSpPr>
          <p:nvPr>
            <p:ph type="subTitle" idx="1"/>
          </p:nvPr>
        </p:nvSpPr>
        <p:spPr/>
        <p:txBody>
          <a:bodyPr/>
          <a:lstStyle/>
          <a:p>
            <a:endParaRPr lang="tr-TR"/>
          </a:p>
        </p:txBody>
      </p:sp>
      <p:pic>
        <p:nvPicPr>
          <p:cNvPr id="4" name="İçerik Yer Tutucusu 8"/>
          <p:cNvPicPr>
            <a:picLocks noChangeAspect="1"/>
          </p:cNvPicPr>
          <p:nvPr/>
        </p:nvPicPr>
        <p:blipFill rotWithShape="1">
          <a:blip r:embed="rId2" cstate="print">
            <a:extLst>
              <a:ext uri="{28A0092B-C50C-407E-A947-70E740481C1C}">
                <a14:useLocalDpi xmlns:a14="http://schemas.microsoft.com/office/drawing/2010/main" val="0"/>
              </a:ext>
            </a:extLst>
          </a:blip>
          <a:srcRect b="20466"/>
          <a:stretch/>
        </p:blipFill>
        <p:spPr>
          <a:xfrm>
            <a:off x="0" y="-25399"/>
            <a:ext cx="12192000" cy="6858000"/>
          </a:xfrm>
          <a:prstGeom prst="rect">
            <a:avLst/>
          </a:prstGeom>
        </p:spPr>
      </p:pic>
      <p:sp>
        <p:nvSpPr>
          <p:cNvPr id="5" name="Dikdörtgen 4"/>
          <p:cNvSpPr/>
          <p:nvPr/>
        </p:nvSpPr>
        <p:spPr>
          <a:xfrm>
            <a:off x="0" y="6464300"/>
            <a:ext cx="12192000" cy="393700"/>
          </a:xfrm>
          <a:prstGeom prst="rect">
            <a:avLst/>
          </a:prstGeom>
          <a:solidFill>
            <a:srgbClr val="962E2E"/>
          </a:solidFill>
          <a:ln>
            <a:solidFill>
              <a:srgbClr val="962E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İçerik Yer Tutucusu 10"/>
          <p:cNvSpPr txBox="1">
            <a:spLocks/>
          </p:cNvSpPr>
          <p:nvPr/>
        </p:nvSpPr>
        <p:spPr>
          <a:xfrm>
            <a:off x="318052" y="2524539"/>
            <a:ext cx="11529391" cy="317776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4000"/>
              </a:lnSpc>
            </a:pPr>
            <a:r>
              <a:rPr lang="tr-TR" sz="5400" b="1" dirty="0">
                <a:solidFill>
                  <a:srgbClr val="962E2E"/>
                </a:solidFill>
              </a:rPr>
              <a:t>Katılımınız ve katkılarınız için teşekkür ederiz. </a:t>
            </a:r>
          </a:p>
        </p:txBody>
      </p:sp>
      <p:pic>
        <p:nvPicPr>
          <p:cNvPr id="11" name="Resim 10"/>
          <p:cNvPicPr>
            <a:picLocks noChangeAspect="1"/>
          </p:cNvPicPr>
          <p:nvPr/>
        </p:nvPicPr>
        <p:blipFill>
          <a:blip r:embed="rId3" cstate="print"/>
          <a:stretch>
            <a:fillRect/>
          </a:stretch>
        </p:blipFill>
        <p:spPr>
          <a:xfrm>
            <a:off x="0" y="6302377"/>
            <a:ext cx="12280900" cy="575094"/>
          </a:xfrm>
          <a:prstGeom prst="rect">
            <a:avLst/>
          </a:prstGeom>
        </p:spPr>
      </p:pic>
      <p:sp>
        <p:nvSpPr>
          <p:cNvPr id="7" name="Veri Yer Tutucusu 6"/>
          <p:cNvSpPr>
            <a:spLocks noGrp="1"/>
          </p:cNvSpPr>
          <p:nvPr>
            <p:ph type="dt" sz="half" idx="10"/>
          </p:nvPr>
        </p:nvSpPr>
        <p:spPr/>
        <p:txBody>
          <a:bodyPr/>
          <a:lstStyle/>
          <a:p>
            <a:fld id="{55D22D83-95B8-46AE-85C4-5EFF99811C68}" type="datetime1">
              <a:rPr lang="tr-TR" smtClean="0"/>
              <a:pPr/>
              <a:t>13.01.2026</a:t>
            </a:fld>
            <a:endParaRPr lang="tr-TR"/>
          </a:p>
        </p:txBody>
      </p:sp>
      <p:sp>
        <p:nvSpPr>
          <p:cNvPr id="8" name="Slayt Numarası Yer Tutucusu 7"/>
          <p:cNvSpPr>
            <a:spLocks noGrp="1"/>
          </p:cNvSpPr>
          <p:nvPr>
            <p:ph type="sldNum" sz="quarter" idx="12"/>
          </p:nvPr>
        </p:nvSpPr>
        <p:spPr/>
        <p:txBody>
          <a:bodyPr/>
          <a:lstStyle/>
          <a:p>
            <a:fld id="{15D42E69-0B45-4D6A-BDA9-8F9042B0111B}" type="slidenum">
              <a:rPr lang="tr-TR" smtClean="0"/>
              <a:pPr/>
              <a:t>91</a:t>
            </a:fld>
            <a:endParaRPr lang="tr-TR"/>
          </a:p>
        </p:txBody>
      </p:sp>
    </p:spTree>
    <p:extLst>
      <p:ext uri="{BB962C8B-B14F-4D97-AF65-F5344CB8AC3E}">
        <p14:creationId xmlns:p14="http://schemas.microsoft.com/office/powerpoint/2010/main" val="1956883388"/>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Belge" ma:contentTypeID="0x010100327748604F5A904DA61916260CFB44DB" ma:contentTypeVersion="4" ma:contentTypeDescription="Yeni belge oluşturun." ma:contentTypeScope="" ma:versionID="06a4c2560fba1c2d605a72eb83e4d402">
  <xsd:schema xmlns:xsd="http://www.w3.org/2001/XMLSchema" xmlns:xs="http://www.w3.org/2001/XMLSchema" xmlns:p="http://schemas.microsoft.com/office/2006/metadata/properties" xmlns:ns3="19e81be1-89f8-42de-9b9f-ddb600042284" targetNamespace="http://schemas.microsoft.com/office/2006/metadata/properties" ma:root="true" ma:fieldsID="2093711a462d1771671989969cf23091" ns3:_="">
    <xsd:import namespace="19e81be1-89f8-42de-9b9f-ddb600042284"/>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e81be1-89f8-42de-9b9f-ddb600042284"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5D8012E-670D-49DB-8F41-D1C3690371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e81be1-89f8-42de-9b9f-ddb6000422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36B49DD-C1AC-43D4-9108-D2979E9002F7}">
  <ds:schemaRefs>
    <ds:schemaRef ds:uri="http://schemas.microsoft.com/sharepoint/v3/contenttype/forms"/>
  </ds:schemaRefs>
</ds:datastoreItem>
</file>

<file path=customXml/itemProps3.xml><?xml version="1.0" encoding="utf-8"?>
<ds:datastoreItem xmlns:ds="http://schemas.openxmlformats.org/officeDocument/2006/customXml" ds:itemID="{610BA28D-E040-475B-AFDA-272E5162E197}">
  <ds:schemaRefs>
    <ds:schemaRef ds:uri="http://purl.org/dc/terms/"/>
    <ds:schemaRef ds:uri="http://schemas.microsoft.com/office/2006/metadata/properties"/>
    <ds:schemaRef ds:uri="http://purl.org/dc/dcmitype/"/>
    <ds:schemaRef ds:uri="http://www.w3.org/XML/1998/namespace"/>
    <ds:schemaRef ds:uri="http://schemas.microsoft.com/office/infopath/2007/PartnerControls"/>
    <ds:schemaRef ds:uri="http://schemas.microsoft.com/office/2006/documentManagement/types"/>
    <ds:schemaRef ds:uri="http://purl.org/dc/elements/1.1/"/>
    <ds:schemaRef ds:uri="http://schemas.openxmlformats.org/package/2006/metadata/core-properties"/>
    <ds:schemaRef ds:uri="19e81be1-89f8-42de-9b9f-ddb600042284"/>
  </ds:schemaRefs>
</ds:datastoreItem>
</file>

<file path=docProps/app.xml><?xml version="1.0" encoding="utf-8"?>
<Properties xmlns="http://schemas.openxmlformats.org/officeDocument/2006/extended-properties" xmlns:vt="http://schemas.openxmlformats.org/officeDocument/2006/docPropsVTypes">
  <TotalTime>29</TotalTime>
  <Words>9017</Words>
  <Application>Microsoft Office PowerPoint</Application>
  <PresentationFormat>Geniş ekran</PresentationFormat>
  <Paragraphs>2859</Paragraphs>
  <Slides>91</Slides>
  <Notes>0</Notes>
  <HiddenSlides>4</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91</vt:i4>
      </vt:variant>
    </vt:vector>
  </HeadingPairs>
  <TitlesOfParts>
    <vt:vector size="95" baseType="lpstr">
      <vt:lpstr>Arial</vt:lpstr>
      <vt:lpstr>Calibri</vt:lpstr>
      <vt:lpstr>Times New Roman</vt:lpstr>
      <vt:lpstr>Office Teması</vt:lpstr>
      <vt:lpstr>PowerPoint Sunusu</vt:lpstr>
      <vt:lpstr>SUNUM PLANI</vt:lpstr>
      <vt:lpstr>PowerPoint Sunusu</vt:lpstr>
      <vt:lpstr>YÖNETİM: Dekanlık/ Müdürlük</vt:lpstr>
      <vt:lpstr>PowerPoint Sunusu</vt:lpstr>
      <vt:lpstr>YÖNETİM: Ana Bilim/Sanat Dalı / Program Başkanlıkları</vt:lpstr>
      <vt:lpstr>Kurullar / Komisyonlar</vt:lpstr>
      <vt:lpstr>Kurullar / Komisyonlar</vt:lpstr>
      <vt:lpstr>Kurullar / Komisyonlar</vt:lpstr>
      <vt:lpstr>PowerPoint Sunusu</vt:lpstr>
      <vt:lpstr>Akademik Personel Sayısı (Birim Düzeyi)</vt:lpstr>
      <vt:lpstr>AKADEMİK PERSONEL SAYISI (BÖLÜMLERE GÖRE DAĞILIMI) (Her bir bölüm için ayrı ayrı tablo hazırlayınız lütfen.)</vt:lpstr>
      <vt:lpstr>AKADEMİK PERSONEL SAYISI (BÖLÜMLERE GÖRE DAĞILIMI) (Her bir bölüm için ayrı ayrı tablo hazırlayınız lütfen.)</vt:lpstr>
      <vt:lpstr>İdari Personel Sayısı (Birim Düzeyi)</vt:lpstr>
      <vt:lpstr>Akademik Personel 2025 Yılında Yapılan Atama ve Yükseltmeler</vt:lpstr>
      <vt:lpstr>Hizmetiçi Eğitim /Eğiticilerin Eğitimi Etkinlikleri Sayısı</vt:lpstr>
      <vt:lpstr>Program Ders Görevlendirme Analizi  (Her Ana Bilim - Sanat Dalı/ Program için ayrı ayrı hazırlayınız. </vt:lpstr>
      <vt:lpstr>Program Ders Görevlendirme Analizi  (Her Ana Bilim - Sanat Dalı/ Program için ayrı ayrı hazırlayınız. </vt:lpstr>
      <vt:lpstr>Program Ders Görevlendirme Analizi  (Her Ana Bilim - Sanat Dalı/ Program için ayrı ayrı hazırlayınız. </vt:lpstr>
      <vt:lpstr>Birim Ders Görevlendirme Analizi </vt:lpstr>
      <vt:lpstr>Birim Öğretim Elemanlarının Ders Görevlendirme Analizi</vt:lpstr>
      <vt:lpstr>Birim Ders Yükü Ortalaması (Saat)</vt:lpstr>
      <vt:lpstr>Ön Lisans / Lisans Bölüm ve Program Sayısı (Biriminize uygun olan satırları doldurunuz lütfen) </vt:lpstr>
      <vt:lpstr>PowerPoint Sunusu</vt:lpstr>
      <vt:lpstr>Ön Lisans / Lisans Eğitimi: Program Yapısı</vt:lpstr>
      <vt:lpstr>Lisansüstü Eğitim Programları </vt:lpstr>
      <vt:lpstr>Lisansüstü Eğitim Programları </vt:lpstr>
      <vt:lpstr>ÖĞRENCİ SAYISI</vt:lpstr>
      <vt:lpstr>ÖĞRENCİ SAYISI (Cinsiyete Göre Dağılımı) </vt:lpstr>
      <vt:lpstr>Öğretim Üyesi/Elemanı Başına Düşen Öğrenci Sayısı  (Programdaki ön lisans, lisans ve lisansüstü toplam öğrenci sayısı)</vt:lpstr>
      <vt:lpstr>ÖĞRENCİ SAYISI (Engelli) </vt:lpstr>
      <vt:lpstr>ÖĞRENCİ SAYISI (Varsa, Lisansüstü )</vt:lpstr>
      <vt:lpstr>Öğretim Üyesi/Elemanı Başına Düşen Lisansüstü Öğrenci Sayısı  (Varsa, programdaki lisansüstü toplam öğrenci sayısı)</vt:lpstr>
      <vt:lpstr>Yabancı Uyruklu Öğrenci Sayısı</vt:lpstr>
      <vt:lpstr>YKS Kesin Kayıt Sonuçları </vt:lpstr>
      <vt:lpstr>YKS Yerleşme Durumu</vt:lpstr>
      <vt:lpstr>Yatay Geçiş Yapan Öğrenci Sayısı (G.A.N.O. ile)  </vt:lpstr>
      <vt:lpstr>Yatay Geçiş Yapan Öğrenci Sayısı (Merkezi Yerleştirme Puanı ile) </vt:lpstr>
      <vt:lpstr>Özel Öğrencilik Hakkını Kullanan Öğrenci Sayısı </vt:lpstr>
      <vt:lpstr>Kayıt Donduran Öğrenci Sayısı</vt:lpstr>
      <vt:lpstr>Program Dersleri Analizi</vt:lpstr>
      <vt:lpstr>Program Dersleri Analizi</vt:lpstr>
      <vt:lpstr>Program Dersleri Analizi</vt:lpstr>
      <vt:lpstr>Birim Öğretim Programları Haftalık Ders Saati  (Teorik-T ve Uygulama-U) Analizi</vt:lpstr>
      <vt:lpstr>Çift Anadal Programı Sayısı </vt:lpstr>
      <vt:lpstr>PowerPoint Sunusu</vt:lpstr>
      <vt:lpstr>Fiziksel Yapı: Eğitim Alanları (Derslikler)</vt:lpstr>
      <vt:lpstr>Fiziksel Altyapı ve Tesisler: Sağlık, Sosyal, Kültürel ve Sportif Alanlar</vt:lpstr>
      <vt:lpstr>Fiziksel Yapı: Hizmet Alanları</vt:lpstr>
      <vt:lpstr>Bilgi ve Teknoloji Kaynakları</vt:lpstr>
      <vt:lpstr>PowerPoint Sunusu</vt:lpstr>
      <vt:lpstr>Araştırma ve Geliştirme Faaliyetleri: Yıllara Göre Makale  Bilgileri</vt:lpstr>
      <vt:lpstr>Araştırma ve Geliştirme Faaliyetleri : Yıllara Göre Makale  Bilgileri</vt:lpstr>
      <vt:lpstr>Araştırma ve Geliştirme Faaliyetleri : Yıllara Göre Kitap Bilgileri</vt:lpstr>
      <vt:lpstr>Araştırma ve Geliştirme Faaliyetleri : Yıllara Göre Proje Bilgileri</vt:lpstr>
      <vt:lpstr>Araştırma ve Geliştirme Faaliyetleri : Yıllara Göre Bilimsel Toplantı Faaliyetleri </vt:lpstr>
      <vt:lpstr>Araştırma ve Geliştirme Faaliyetleri : Yıllara Göre Editörlük ve Hakemlik Faaliyetleri</vt:lpstr>
      <vt:lpstr>Araştırma ve Geliştirme Faaliyetleri : Atıflar (Yazarın kendi yayınlarına yaptığı atıflar hariç)</vt:lpstr>
      <vt:lpstr>Bilimsel, Sosyal, Kültürel ve Sportif Faaliyetler</vt:lpstr>
      <vt:lpstr>Bilimsel, Sosyal, Kültürel ve Sportif Ödüller ile Başarılar</vt:lpstr>
      <vt:lpstr>PowerPoint Sunusu</vt:lpstr>
      <vt:lpstr>Uluslararası İşbirlikleri (Ortak Programlar ve Projeler)</vt:lpstr>
      <vt:lpstr>Uluslararası İşbirlikleri (Erasmus+)</vt:lpstr>
      <vt:lpstr>ERASMUS+ Hareketlilik Durumu</vt:lpstr>
      <vt:lpstr>Bilgi Paketi Hazırlanma Durumu</vt:lpstr>
      <vt:lpstr>PowerPoint Sunusu</vt:lpstr>
      <vt:lpstr>2024 Birim İç Değerlendirme Raporu (BİDR) Kalite Güvence Sistem Ölçütleri Olgunluk Düzeyleri: LİDERLİK, YÖNETİŞİM VE KALİTE</vt:lpstr>
      <vt:lpstr>Birim İç Değerlendirme Raporu (BİDR) Kalite Güvence Sistem Ölçütleri Olgunluk Düzeyleri: LİDERLİK, YÖNETİŞİM VE KALİTE</vt:lpstr>
      <vt:lpstr>Birim İç Değerlendirme Raporu (BİDR) Kalite Güvence Sistem Ölçütleri Olgunluk Düzeyleri: EĞİTİM VE ÖĞRETİM</vt:lpstr>
      <vt:lpstr>Birim İç Değerlendirme Raporu (BİDR) Kalite Güvence Sistem Ölçütleri Olgunluk Düzeyleri: EĞİTİM VE ÖĞRETİM</vt:lpstr>
      <vt:lpstr>Birim İç Değerlendirme Raporu (BİDR) Kalite Güvence Sistem Ölçütleri Olgunluk Düzeyleri: ARAŞTIRMA VE GELİŞTİRME</vt:lpstr>
      <vt:lpstr>Birim İç Değerlendirme Raporu (BİDR) Kalite Güvence Sistem Ölçütleri Olgunluk Düzeyleri: TOPLUMSAL KATKI</vt:lpstr>
      <vt:lpstr>Program Akreditasyon Hazırlık Çalışmaları </vt:lpstr>
      <vt:lpstr>MEDEK BAŞVURU KRİTERLERİ İLE PROGRAMLARIN KIYASLANMASI</vt:lpstr>
      <vt:lpstr>Ölçüt 1. Öğrenciler</vt:lpstr>
      <vt:lpstr>Ölçüt 1. Öğrenciler</vt:lpstr>
      <vt:lpstr>Ölçüt 1. Öğrenciler</vt:lpstr>
      <vt:lpstr>Ölçüt 2. Program Eğitim Amaçları</vt:lpstr>
      <vt:lpstr>Ölçüt 3. Program Çıktıları</vt:lpstr>
      <vt:lpstr>Ölçüt 4. Sürekli İyileştirme </vt:lpstr>
      <vt:lpstr>Ölçüt 4. Sürekli İyileştirme </vt:lpstr>
      <vt:lpstr>Ölçüt 5. Eğitim Planı</vt:lpstr>
      <vt:lpstr>Ölçüt 6. Öğretim Kadrosu </vt:lpstr>
      <vt:lpstr>Ölçüt 7. Altyapı</vt:lpstr>
      <vt:lpstr>Ölçüt 8. Yönetim ve İdari Birimlerin Yapısı</vt:lpstr>
      <vt:lpstr>Ölçüt 9. Programa Özgü Ölçütler</vt:lpstr>
      <vt:lpstr>Öz Değerlendirme: Birimin Güçlü Yönleri</vt:lpstr>
      <vt:lpstr>Öz Değerlendirme: Birimin Geliştirmeye Açık Yönleri</vt:lpstr>
      <vt:lpstr>Birim 2026 Yılı İyileştirme Planı (Birimin Geliştirmeye Açık Yönlerine dayalı olarak) </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KiK</dc:creator>
  <cp:lastModifiedBy>DÖNÜŞ GENÇER</cp:lastModifiedBy>
  <cp:revision>717</cp:revision>
  <cp:lastPrinted>2023-06-23T13:03:34Z</cp:lastPrinted>
  <dcterms:created xsi:type="dcterms:W3CDTF">2021-05-17T12:15:06Z</dcterms:created>
  <dcterms:modified xsi:type="dcterms:W3CDTF">2026-01-13T12:41:03Z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0x010100327748604F5A904DA61916260CFB44DB</vt:lpwstr>
  </property>
</Properties>
</file>