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1"/>
  </p:notesMasterIdLst>
  <p:sldIdLst>
    <p:sldId id="258" r:id="rId2"/>
    <p:sldId id="587" r:id="rId3"/>
    <p:sldId id="465" r:id="rId4"/>
    <p:sldId id="466" r:id="rId5"/>
    <p:sldId id="467" r:id="rId6"/>
    <p:sldId id="468" r:id="rId7"/>
    <p:sldId id="469" r:id="rId8"/>
    <p:sldId id="474" r:id="rId9"/>
    <p:sldId id="470" r:id="rId10"/>
    <p:sldId id="471" r:id="rId11"/>
    <p:sldId id="472" r:id="rId12"/>
    <p:sldId id="588" r:id="rId13"/>
    <p:sldId id="473" r:id="rId14"/>
    <p:sldId id="475" r:id="rId15"/>
    <p:sldId id="476" r:id="rId16"/>
    <p:sldId id="477" r:id="rId17"/>
    <p:sldId id="478" r:id="rId18"/>
    <p:sldId id="479" r:id="rId19"/>
    <p:sldId id="480" r:id="rId20"/>
    <p:sldId id="481" r:id="rId21"/>
    <p:sldId id="482" r:id="rId22"/>
    <p:sldId id="483" r:id="rId23"/>
    <p:sldId id="484" r:id="rId24"/>
    <p:sldId id="485" r:id="rId25"/>
    <p:sldId id="486" r:id="rId26"/>
    <p:sldId id="487" r:id="rId27"/>
    <p:sldId id="332" r:id="rId28"/>
    <p:sldId id="356" r:id="rId29"/>
    <p:sldId id="333" r:id="rId30"/>
    <p:sldId id="334" r:id="rId31"/>
    <p:sldId id="499" r:id="rId32"/>
    <p:sldId id="500" r:id="rId33"/>
    <p:sldId id="501" r:id="rId34"/>
    <p:sldId id="502" r:id="rId35"/>
    <p:sldId id="337" r:id="rId36"/>
    <p:sldId id="503" r:id="rId37"/>
    <p:sldId id="338" r:id="rId38"/>
    <p:sldId id="504" r:id="rId39"/>
    <p:sldId id="505" r:id="rId40"/>
    <p:sldId id="506" r:id="rId41"/>
    <p:sldId id="507" r:id="rId42"/>
    <p:sldId id="513" r:id="rId43"/>
    <p:sldId id="510" r:id="rId44"/>
    <p:sldId id="511" r:id="rId45"/>
    <p:sldId id="514" r:id="rId46"/>
    <p:sldId id="515" r:id="rId47"/>
    <p:sldId id="590" r:id="rId48"/>
    <p:sldId id="591" r:id="rId49"/>
    <p:sldId id="516" r:id="rId50"/>
    <p:sldId id="517" r:id="rId51"/>
    <p:sldId id="518" r:id="rId52"/>
    <p:sldId id="519" r:id="rId53"/>
    <p:sldId id="520" r:id="rId54"/>
    <p:sldId id="521" r:id="rId55"/>
    <p:sldId id="522" r:id="rId56"/>
    <p:sldId id="523" r:id="rId57"/>
    <p:sldId id="524" r:id="rId58"/>
    <p:sldId id="525" r:id="rId59"/>
    <p:sldId id="526" r:id="rId60"/>
    <p:sldId id="527" r:id="rId61"/>
    <p:sldId id="528" r:id="rId62"/>
    <p:sldId id="529" r:id="rId63"/>
    <p:sldId id="530" r:id="rId64"/>
    <p:sldId id="531" r:id="rId65"/>
    <p:sldId id="532" r:id="rId66"/>
    <p:sldId id="533" r:id="rId67"/>
    <p:sldId id="534" r:id="rId68"/>
    <p:sldId id="535" r:id="rId69"/>
    <p:sldId id="536" r:id="rId70"/>
    <p:sldId id="537" r:id="rId71"/>
    <p:sldId id="538" r:id="rId72"/>
    <p:sldId id="539" r:id="rId73"/>
    <p:sldId id="540" r:id="rId74"/>
    <p:sldId id="541" r:id="rId75"/>
    <p:sldId id="542" r:id="rId76"/>
    <p:sldId id="543" r:id="rId77"/>
    <p:sldId id="544" r:id="rId78"/>
    <p:sldId id="545" r:id="rId79"/>
    <p:sldId id="546" r:id="rId80"/>
    <p:sldId id="547" r:id="rId81"/>
    <p:sldId id="548" r:id="rId82"/>
    <p:sldId id="549" r:id="rId83"/>
    <p:sldId id="550" r:id="rId84"/>
    <p:sldId id="551" r:id="rId85"/>
    <p:sldId id="552" r:id="rId86"/>
    <p:sldId id="553" r:id="rId87"/>
    <p:sldId id="554" r:id="rId88"/>
    <p:sldId id="555" r:id="rId89"/>
    <p:sldId id="556" r:id="rId90"/>
    <p:sldId id="557" r:id="rId91"/>
    <p:sldId id="558" r:id="rId92"/>
    <p:sldId id="559" r:id="rId93"/>
    <p:sldId id="560" r:id="rId94"/>
    <p:sldId id="561" r:id="rId95"/>
    <p:sldId id="562" r:id="rId96"/>
    <p:sldId id="563" r:id="rId97"/>
    <p:sldId id="564" r:id="rId98"/>
    <p:sldId id="565" r:id="rId99"/>
    <p:sldId id="566" r:id="rId100"/>
    <p:sldId id="567" r:id="rId101"/>
    <p:sldId id="568" r:id="rId102"/>
    <p:sldId id="569" r:id="rId103"/>
    <p:sldId id="570" r:id="rId104"/>
    <p:sldId id="571" r:id="rId105"/>
    <p:sldId id="572" r:id="rId106"/>
    <p:sldId id="573" r:id="rId107"/>
    <p:sldId id="574" r:id="rId108"/>
    <p:sldId id="575" r:id="rId109"/>
    <p:sldId id="576" r:id="rId110"/>
    <p:sldId id="577" r:id="rId111"/>
    <p:sldId id="578" r:id="rId112"/>
    <p:sldId id="579" r:id="rId113"/>
    <p:sldId id="580" r:id="rId114"/>
    <p:sldId id="581" r:id="rId115"/>
    <p:sldId id="582" r:id="rId116"/>
    <p:sldId id="583" r:id="rId117"/>
    <p:sldId id="584" r:id="rId118"/>
    <p:sldId id="589" r:id="rId119"/>
    <p:sldId id="585" r:id="rId1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67"/>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0BD26-3E46-4D7A-A21B-4448DAFF5920}" type="datetimeFigureOut">
              <a:rPr lang="tr-TR" smtClean="0"/>
              <a:pPr/>
              <a:t>2.10.2025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2146F-BEC3-4962-B390-CB9C5F356163}" type="slidenum">
              <a:rPr lang="tr-TR" smtClean="0"/>
              <a:pPr/>
              <a:t>‹#›</a:t>
            </a:fld>
            <a:endParaRPr lang="tr-TR"/>
          </a:p>
        </p:txBody>
      </p:sp>
    </p:spTree>
    <p:extLst>
      <p:ext uri="{BB962C8B-B14F-4D97-AF65-F5344CB8AC3E}">
        <p14:creationId xmlns:p14="http://schemas.microsoft.com/office/powerpoint/2010/main" val="676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FC16F81-4CF8-4948-8F71-A0D6BBEECDB6}" type="datetime1">
              <a:rPr lang="tr-TR" smtClean="0"/>
              <a:t>2.10.2025</a:t>
            </a:fld>
            <a:endParaRPr lang="tr-TR"/>
          </a:p>
        </p:txBody>
      </p:sp>
      <p:sp>
        <p:nvSpPr>
          <p:cNvPr id="5" name="Altbilgi Yer Tutucusu 4"/>
          <p:cNvSpPr>
            <a:spLocks noGrp="1"/>
          </p:cNvSpPr>
          <p:nvPr>
            <p:ph type="ftr" sz="quarter" idx="11"/>
          </p:nvPr>
        </p:nvSpPr>
        <p:spPr/>
        <p:txBody>
          <a:bodyPr/>
          <a:lstStyle/>
          <a:p>
            <a:r>
              <a:rPr lang="tr-TR" smtClean="0"/>
              <a:t>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185633192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D1E2C18-5881-46D7-AE71-28F35D028C7E}" type="datetime1">
              <a:rPr lang="tr-TR" smtClean="0"/>
              <a:t>2.10.2025</a:t>
            </a:fld>
            <a:endParaRPr lang="tr-TR"/>
          </a:p>
        </p:txBody>
      </p:sp>
      <p:sp>
        <p:nvSpPr>
          <p:cNvPr id="5" name="Altbilgi Yer Tutucusu 4"/>
          <p:cNvSpPr>
            <a:spLocks noGrp="1"/>
          </p:cNvSpPr>
          <p:nvPr>
            <p:ph type="ftr" sz="quarter" idx="11"/>
          </p:nvPr>
        </p:nvSpPr>
        <p:spPr/>
        <p:txBody>
          <a:bodyPr/>
          <a:lstStyle/>
          <a:p>
            <a:r>
              <a:rPr lang="tr-TR" smtClean="0"/>
              <a:t>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252039867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F40ECCE-4A0C-41C0-930B-B05315CDAAA9}" type="datetime1">
              <a:rPr lang="tr-TR" smtClean="0"/>
              <a:t>2.10.2025</a:t>
            </a:fld>
            <a:endParaRPr lang="tr-TR"/>
          </a:p>
        </p:txBody>
      </p:sp>
      <p:sp>
        <p:nvSpPr>
          <p:cNvPr id="5" name="Altbilgi Yer Tutucusu 4"/>
          <p:cNvSpPr>
            <a:spLocks noGrp="1"/>
          </p:cNvSpPr>
          <p:nvPr>
            <p:ph type="ftr" sz="quarter" idx="11"/>
          </p:nvPr>
        </p:nvSpPr>
        <p:spPr/>
        <p:txBody>
          <a:bodyPr/>
          <a:lstStyle/>
          <a:p>
            <a:r>
              <a:rPr lang="tr-TR" smtClean="0"/>
              <a:t>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344583218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tr-TR" smtClean="0"/>
              <a:t>KALİTE KOORDİNATÖRLÜĞÜ</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DB372D8-BFE3-484E-A442-B4BE67E29331}" type="datetime1">
              <a:rPr lang="tr-TR" smtClean="0"/>
              <a:t>2.10.2025</a:t>
            </a:fld>
            <a:endParaRPr lang="en-US"/>
          </a:p>
        </p:txBody>
      </p:sp>
      <p:sp>
        <p:nvSpPr>
          <p:cNvPr id="4" name="Holder 4"/>
          <p:cNvSpPr>
            <a:spLocks noGrp="1"/>
          </p:cNvSpPr>
          <p:nvPr>
            <p:ph type="sldNum" sz="quarter" idx="7"/>
          </p:nvPr>
        </p:nvSpPr>
        <p:spPr/>
        <p:txBody>
          <a:bodyPr lIns="0" tIns="0" rIns="0" bIns="0"/>
          <a:lstStyle>
            <a:lvl1pPr>
              <a:defRPr sz="1000" b="0" i="0">
                <a:solidFill>
                  <a:srgbClr val="272D39"/>
                </a:solidFill>
                <a:latin typeface="Arial"/>
                <a:cs typeface="Arial"/>
              </a:defRPr>
            </a:lvl1pPr>
          </a:lstStyle>
          <a:p>
            <a:pPr marL="74295">
              <a:lnSpc>
                <a:spcPts val="1045"/>
              </a:lnSpc>
            </a:pPr>
            <a:fld id="{81D60167-4931-47E6-BA6A-407CBD079E47}" type="slidenum">
              <a:rPr spc="-50" dirty="0">
                <a:latin typeface="Carlito"/>
                <a:cs typeface="Carlito"/>
              </a:rPr>
              <a:t>‹#›</a:t>
            </a:fld>
            <a:endParaRPr spc="-50" dirty="0">
              <a:latin typeface="Carlito"/>
              <a:cs typeface="Carlito"/>
            </a:endParaRPr>
          </a:p>
        </p:txBody>
      </p:sp>
    </p:spTree>
    <p:extLst>
      <p:ext uri="{BB962C8B-B14F-4D97-AF65-F5344CB8AC3E}">
        <p14:creationId xmlns:p14="http://schemas.microsoft.com/office/powerpoint/2010/main" val="49316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20D1608-9269-49FA-BF61-81830D93B16E}" type="datetime1">
              <a:rPr lang="tr-TR" smtClean="0"/>
              <a:t>2.10.2025</a:t>
            </a:fld>
            <a:endParaRPr lang="tr-TR"/>
          </a:p>
        </p:txBody>
      </p:sp>
      <p:sp>
        <p:nvSpPr>
          <p:cNvPr id="5" name="Altbilgi Yer Tutucusu 4"/>
          <p:cNvSpPr>
            <a:spLocks noGrp="1"/>
          </p:cNvSpPr>
          <p:nvPr>
            <p:ph type="ftr" sz="quarter" idx="11"/>
          </p:nvPr>
        </p:nvSpPr>
        <p:spPr/>
        <p:txBody>
          <a:bodyPr/>
          <a:lstStyle/>
          <a:p>
            <a:r>
              <a:rPr lang="tr-TR" smtClean="0"/>
              <a:t>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279225934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918E6CB5-C5BC-439D-A34F-5C93F37AC572}" type="datetime1">
              <a:rPr lang="tr-TR" smtClean="0"/>
              <a:t>2.10.2025</a:t>
            </a:fld>
            <a:endParaRPr lang="tr-TR"/>
          </a:p>
        </p:txBody>
      </p:sp>
      <p:sp>
        <p:nvSpPr>
          <p:cNvPr id="5" name="Altbilgi Yer Tutucusu 4"/>
          <p:cNvSpPr>
            <a:spLocks noGrp="1"/>
          </p:cNvSpPr>
          <p:nvPr>
            <p:ph type="ftr" sz="quarter" idx="11"/>
          </p:nvPr>
        </p:nvSpPr>
        <p:spPr/>
        <p:txBody>
          <a:bodyPr/>
          <a:lstStyle/>
          <a:p>
            <a:r>
              <a:rPr lang="tr-TR" smtClean="0"/>
              <a:t>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59320955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59334F1-CA2A-4573-867E-094A2E551FFD}" type="datetime1">
              <a:rPr lang="tr-TR" smtClean="0"/>
              <a:t>2.10.2025</a:t>
            </a:fld>
            <a:endParaRPr lang="tr-TR"/>
          </a:p>
        </p:txBody>
      </p:sp>
      <p:sp>
        <p:nvSpPr>
          <p:cNvPr id="6" name="Altbilgi Yer Tutucusu 5"/>
          <p:cNvSpPr>
            <a:spLocks noGrp="1"/>
          </p:cNvSpPr>
          <p:nvPr>
            <p:ph type="ftr" sz="quarter" idx="11"/>
          </p:nvPr>
        </p:nvSpPr>
        <p:spPr/>
        <p:txBody>
          <a:bodyPr/>
          <a:lstStyle/>
          <a:p>
            <a:r>
              <a:rPr lang="tr-TR" smtClean="0"/>
              <a:t>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329514940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A2555E1-530C-4A93-8BC7-DECAB3D6A092}" type="datetime1">
              <a:rPr lang="tr-TR" smtClean="0"/>
              <a:t>2.10.2025</a:t>
            </a:fld>
            <a:endParaRPr lang="tr-TR"/>
          </a:p>
        </p:txBody>
      </p:sp>
      <p:sp>
        <p:nvSpPr>
          <p:cNvPr id="8" name="Altbilgi Yer Tutucusu 7"/>
          <p:cNvSpPr>
            <a:spLocks noGrp="1"/>
          </p:cNvSpPr>
          <p:nvPr>
            <p:ph type="ftr" sz="quarter" idx="11"/>
          </p:nvPr>
        </p:nvSpPr>
        <p:spPr/>
        <p:txBody>
          <a:bodyPr/>
          <a:lstStyle/>
          <a:p>
            <a:r>
              <a:rPr lang="tr-TR" smtClean="0"/>
              <a:t>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413579015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A07713A-131D-4E74-B57F-3578CC5223BE}" type="datetime1">
              <a:rPr lang="tr-TR" smtClean="0"/>
              <a:t>2.10.2025</a:t>
            </a:fld>
            <a:endParaRPr lang="tr-TR"/>
          </a:p>
        </p:txBody>
      </p:sp>
      <p:sp>
        <p:nvSpPr>
          <p:cNvPr id="4" name="Altbilgi Yer Tutucusu 3"/>
          <p:cNvSpPr>
            <a:spLocks noGrp="1"/>
          </p:cNvSpPr>
          <p:nvPr>
            <p:ph type="ftr" sz="quarter" idx="11"/>
          </p:nvPr>
        </p:nvSpPr>
        <p:spPr/>
        <p:txBody>
          <a:bodyPr/>
          <a:lstStyle/>
          <a:p>
            <a:r>
              <a:rPr lang="tr-TR" smtClean="0"/>
              <a:t>KALİTE KOORDİNATÖRLÜĞÜ</a:t>
            </a:r>
            <a:endParaRPr lang="tr-TR"/>
          </a:p>
        </p:txBody>
      </p:sp>
      <p:sp>
        <p:nvSpPr>
          <p:cNvPr id="5" name="Slayt Numarası Yer Tutucusu 4"/>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16183818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3B1859F-80CE-4D02-B01A-BEC8AB2279F2}" type="datetime1">
              <a:rPr lang="tr-TR" smtClean="0"/>
              <a:t>2.10.2025</a:t>
            </a:fld>
            <a:endParaRPr lang="tr-TR"/>
          </a:p>
        </p:txBody>
      </p:sp>
      <p:sp>
        <p:nvSpPr>
          <p:cNvPr id="3" name="Altbilgi Yer Tutucusu 2"/>
          <p:cNvSpPr>
            <a:spLocks noGrp="1"/>
          </p:cNvSpPr>
          <p:nvPr>
            <p:ph type="ftr" sz="quarter" idx="11"/>
          </p:nvPr>
        </p:nvSpPr>
        <p:spPr/>
        <p:txBody>
          <a:bodyPr/>
          <a:lstStyle/>
          <a:p>
            <a:r>
              <a:rPr lang="tr-TR" smtClean="0"/>
              <a:t>KALİTE KOORDİNATÖRLÜĞÜ</a:t>
            </a:r>
            <a:endParaRPr lang="tr-TR"/>
          </a:p>
        </p:txBody>
      </p:sp>
      <p:sp>
        <p:nvSpPr>
          <p:cNvPr id="4" name="Slayt Numarası Yer Tutucusu 3"/>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38671691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7A5B4FF-1E68-4C9E-9384-4A69CB81807A}" type="datetime1">
              <a:rPr lang="tr-TR" smtClean="0"/>
              <a:t>2.10.2025</a:t>
            </a:fld>
            <a:endParaRPr lang="tr-TR"/>
          </a:p>
        </p:txBody>
      </p:sp>
      <p:sp>
        <p:nvSpPr>
          <p:cNvPr id="6" name="Altbilgi Yer Tutucusu 5"/>
          <p:cNvSpPr>
            <a:spLocks noGrp="1"/>
          </p:cNvSpPr>
          <p:nvPr>
            <p:ph type="ftr" sz="quarter" idx="11"/>
          </p:nvPr>
        </p:nvSpPr>
        <p:spPr/>
        <p:txBody>
          <a:bodyPr/>
          <a:lstStyle/>
          <a:p>
            <a:r>
              <a:rPr lang="tr-TR" smtClean="0"/>
              <a:t>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361920777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451BEB4-CF81-46C0-B5B4-A255EE9B03E2}" type="datetime1">
              <a:rPr lang="tr-TR" smtClean="0"/>
              <a:t>2.10.2025</a:t>
            </a:fld>
            <a:endParaRPr lang="tr-TR"/>
          </a:p>
        </p:txBody>
      </p:sp>
      <p:sp>
        <p:nvSpPr>
          <p:cNvPr id="6" name="Altbilgi Yer Tutucusu 5"/>
          <p:cNvSpPr>
            <a:spLocks noGrp="1"/>
          </p:cNvSpPr>
          <p:nvPr>
            <p:ph type="ftr" sz="quarter" idx="11"/>
          </p:nvPr>
        </p:nvSpPr>
        <p:spPr/>
        <p:txBody>
          <a:bodyPr/>
          <a:lstStyle/>
          <a:p>
            <a:r>
              <a:rPr lang="tr-TR" smtClean="0"/>
              <a:t>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a:t>
            </a:fld>
            <a:endParaRPr lang="tr-TR"/>
          </a:p>
        </p:txBody>
      </p:sp>
    </p:spTree>
    <p:extLst>
      <p:ext uri="{BB962C8B-B14F-4D97-AF65-F5344CB8AC3E}">
        <p14:creationId xmlns:p14="http://schemas.microsoft.com/office/powerpoint/2010/main" val="295666602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r="94000" b="90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CF901-BBDD-4304-B519-64BE0AD8FB1B}" type="datetime1">
              <a:rPr lang="tr-TR" smtClean="0"/>
              <a:t>2.10.2025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KALİTE KOORDİNATÖRLÜĞÜ</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E7859-ABE5-4F86-9590-63E6FFC2B8A3}" type="slidenum">
              <a:rPr lang="tr-TR" smtClean="0"/>
              <a:pPr/>
              <a:t>‹#›</a:t>
            </a:fld>
            <a:endParaRPr lang="tr-TR"/>
          </a:p>
        </p:txBody>
      </p:sp>
    </p:spTree>
    <p:extLst>
      <p:ext uri="{BB962C8B-B14F-4D97-AF65-F5344CB8AC3E}">
        <p14:creationId xmlns:p14="http://schemas.microsoft.com/office/powerpoint/2010/main" val="979314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846306"/>
            <a:ext cx="12192000" cy="2937754"/>
          </a:xfrm>
        </p:spPr>
        <p:txBody>
          <a:bodyPr>
            <a:normAutofit/>
          </a:bodyPr>
          <a:lstStyle/>
          <a:p>
            <a:r>
              <a:rPr lang="tr-TR" sz="4000" b="1" dirty="0">
                <a:solidFill>
                  <a:srgbClr val="FF0000"/>
                </a:solidFill>
              </a:rPr>
              <a:t>YÖKAK </a:t>
            </a:r>
            <a:r>
              <a:rPr lang="tr-TR" sz="4000" b="1" dirty="0" smtClean="0">
                <a:solidFill>
                  <a:srgbClr val="0000CC"/>
                </a:solidFill>
              </a:rPr>
              <a:t/>
            </a:r>
            <a:br>
              <a:rPr lang="tr-TR" sz="4000" b="1" dirty="0" smtClean="0">
                <a:solidFill>
                  <a:srgbClr val="0000CC"/>
                </a:solidFill>
              </a:rPr>
            </a:br>
            <a:r>
              <a:rPr lang="tr-TR" sz="4000" b="1" dirty="0" smtClean="0">
                <a:solidFill>
                  <a:srgbClr val="0000CC"/>
                </a:solidFill>
              </a:rPr>
              <a:t/>
            </a:r>
            <a:br>
              <a:rPr lang="tr-TR" sz="4000" b="1" dirty="0" smtClean="0">
                <a:solidFill>
                  <a:srgbClr val="0000CC"/>
                </a:solidFill>
              </a:rPr>
            </a:br>
            <a:r>
              <a:rPr lang="tr-TR" sz="4000" b="1" dirty="0" smtClean="0">
                <a:solidFill>
                  <a:srgbClr val="0000CC"/>
                </a:solidFill>
              </a:rPr>
              <a:t>KALİTE GÜVENCE SİSTEMİ VE </a:t>
            </a:r>
            <a:r>
              <a:rPr lang="tr-TR" sz="4000" b="1" dirty="0">
                <a:solidFill>
                  <a:srgbClr val="0000CC"/>
                </a:solidFill>
              </a:rPr>
              <a:t/>
            </a:r>
            <a:br>
              <a:rPr lang="tr-TR" sz="4000" b="1" dirty="0">
                <a:solidFill>
                  <a:srgbClr val="0000CC"/>
                </a:solidFill>
              </a:rPr>
            </a:br>
            <a:r>
              <a:rPr lang="en-US" sz="4000" b="1" dirty="0">
                <a:solidFill>
                  <a:srgbClr val="0000CC"/>
                </a:solidFill>
                <a:cs typeface="Calibri" panose="020F0502020204030204" pitchFamily="34" charset="0"/>
              </a:rPr>
              <a:t>KURUMSAL DIŞ DEĞERLEND</a:t>
            </a:r>
            <a:r>
              <a:rPr lang="tr-TR" sz="4000" b="1" dirty="0">
                <a:solidFill>
                  <a:srgbClr val="0000CC"/>
                </a:solidFill>
                <a:cs typeface="Calibri" panose="020F0502020204030204" pitchFamily="34" charset="0"/>
              </a:rPr>
              <a:t>İ</a:t>
            </a:r>
            <a:r>
              <a:rPr lang="en-US" sz="4000" b="1" dirty="0">
                <a:solidFill>
                  <a:srgbClr val="0000CC"/>
                </a:solidFill>
                <a:cs typeface="Calibri" panose="020F0502020204030204" pitchFamily="34" charset="0"/>
              </a:rPr>
              <a:t>RME VE AKRED</a:t>
            </a:r>
            <a:r>
              <a:rPr lang="tr-TR" sz="4000" b="1" dirty="0">
                <a:solidFill>
                  <a:srgbClr val="0000CC"/>
                </a:solidFill>
                <a:cs typeface="Calibri" panose="020F0502020204030204" pitchFamily="34" charset="0"/>
              </a:rPr>
              <a:t>İ</a:t>
            </a:r>
            <a:r>
              <a:rPr lang="en-US" sz="4000" b="1" dirty="0">
                <a:solidFill>
                  <a:srgbClr val="0000CC"/>
                </a:solidFill>
                <a:cs typeface="Calibri" panose="020F0502020204030204" pitchFamily="34" charset="0"/>
              </a:rPr>
              <a:t>TASYON ÖLÇÜTLER</a:t>
            </a:r>
            <a:r>
              <a:rPr lang="tr-TR" sz="4000" b="1" dirty="0">
                <a:solidFill>
                  <a:srgbClr val="0000CC"/>
                </a:solidFill>
                <a:cs typeface="Calibri" panose="020F0502020204030204" pitchFamily="34" charset="0"/>
              </a:rPr>
              <a:t>İ (KDDA)</a:t>
            </a:r>
            <a:r>
              <a:rPr lang="en-US" sz="4000" b="1" dirty="0">
                <a:solidFill>
                  <a:srgbClr val="0000CC"/>
                </a:solidFill>
                <a:cs typeface="Calibri" panose="020F0502020204030204" pitchFamily="34" charset="0"/>
              </a:rPr>
              <a:t> </a:t>
            </a:r>
            <a:r>
              <a:rPr lang="tr-TR" sz="4000" b="1" dirty="0">
                <a:solidFill>
                  <a:srgbClr val="0000CC"/>
                </a:solidFill>
              </a:rPr>
              <a:t>- </a:t>
            </a:r>
            <a:r>
              <a:rPr lang="tr-TR" sz="1400" b="1" i="1" dirty="0" smtClean="0">
                <a:solidFill>
                  <a:srgbClr val="C00000"/>
                </a:solidFill>
              </a:rPr>
              <a:t>(</a:t>
            </a:r>
            <a:r>
              <a:rPr lang="tr-TR" sz="1400" b="1" i="1" dirty="0">
                <a:solidFill>
                  <a:srgbClr val="C00000"/>
                </a:solidFill>
              </a:rPr>
              <a:t>Sürüm 3.2.1</a:t>
            </a:r>
            <a:r>
              <a:rPr lang="tr-TR" sz="1400" b="1" i="1" dirty="0" smtClean="0">
                <a:solidFill>
                  <a:srgbClr val="C00000"/>
                </a:solidFill>
              </a:rPr>
              <a:t>)</a:t>
            </a:r>
            <a:endParaRPr lang="tr-TR" sz="1400" b="1" dirty="0">
              <a:solidFill>
                <a:srgbClr val="FF0000"/>
              </a:solidFill>
              <a:latin typeface="+mn-lt"/>
            </a:endParaRPr>
          </a:p>
        </p:txBody>
      </p:sp>
      <p:sp>
        <p:nvSpPr>
          <p:cNvPr id="4" name="Alt Başlık 3"/>
          <p:cNvSpPr>
            <a:spLocks noGrp="1"/>
          </p:cNvSpPr>
          <p:nvPr>
            <p:ph type="subTitle" idx="1"/>
          </p:nvPr>
        </p:nvSpPr>
        <p:spPr>
          <a:xfrm>
            <a:off x="561474" y="4202349"/>
            <a:ext cx="10459452" cy="1813442"/>
          </a:xfrm>
        </p:spPr>
        <p:txBody>
          <a:bodyPr>
            <a:noAutofit/>
          </a:bodyPr>
          <a:lstStyle/>
          <a:p>
            <a:r>
              <a:rPr lang="tr-TR" b="1" dirty="0" smtClean="0">
                <a:solidFill>
                  <a:srgbClr val="FF0000"/>
                </a:solidFill>
              </a:rPr>
              <a:t>T.C. </a:t>
            </a:r>
          </a:p>
          <a:p>
            <a:r>
              <a:rPr lang="tr-TR" b="1" dirty="0" smtClean="0">
                <a:solidFill>
                  <a:srgbClr val="0000CC"/>
                </a:solidFill>
              </a:rPr>
              <a:t>TRABZON ÜNİVERSİTESİ </a:t>
            </a:r>
          </a:p>
          <a:p>
            <a:r>
              <a:rPr lang="tr-TR" b="1" dirty="0" smtClean="0">
                <a:solidFill>
                  <a:srgbClr val="FF0000"/>
                </a:solidFill>
              </a:rPr>
              <a:t>KALİTE KOORDİNATÖRLÜĞÜ</a:t>
            </a:r>
          </a:p>
          <a:p>
            <a:r>
              <a:rPr lang="tr-TR" b="1" dirty="0" smtClean="0">
                <a:solidFill>
                  <a:srgbClr val="0000CC"/>
                </a:solidFill>
              </a:rPr>
              <a:t>2 EKİM 2025</a:t>
            </a:r>
            <a:endParaRPr lang="tr-TR" b="1" dirty="0">
              <a:solidFill>
                <a:srgbClr val="0000CC"/>
              </a:solidFill>
            </a:endParaRPr>
          </a:p>
        </p:txBody>
      </p:sp>
    </p:spTree>
    <p:extLst>
      <p:ext uri="{BB962C8B-B14F-4D97-AF65-F5344CB8AC3E}">
        <p14:creationId xmlns:p14="http://schemas.microsoft.com/office/powerpoint/2010/main" val="66846195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5792" y="119271"/>
            <a:ext cx="10018644" cy="795130"/>
          </a:xfrm>
        </p:spPr>
        <p:txBody>
          <a:bodyPr>
            <a:normAutofit/>
          </a:bodyPr>
          <a:lstStyle/>
          <a:p>
            <a:pPr algn="ctr"/>
            <a:r>
              <a:rPr lang="tr-TR" sz="3200" b="1" dirty="0" smtClean="0">
                <a:solidFill>
                  <a:srgbClr val="C00000"/>
                </a:solidFill>
              </a:rPr>
              <a:t>Yükseköğretimde Kalite Güvencesinin Amaçları</a:t>
            </a:r>
            <a:endParaRPr lang="tr-TR" sz="3200" b="1" dirty="0">
              <a:solidFill>
                <a:srgbClr val="C00000"/>
              </a:solidFill>
            </a:endParaRPr>
          </a:p>
        </p:txBody>
      </p:sp>
      <p:sp>
        <p:nvSpPr>
          <p:cNvPr id="3" name="İçerik Yer Tutucusu 2"/>
          <p:cNvSpPr>
            <a:spLocks noGrp="1"/>
          </p:cNvSpPr>
          <p:nvPr>
            <p:ph idx="1"/>
          </p:nvPr>
        </p:nvSpPr>
        <p:spPr>
          <a:xfrm>
            <a:off x="243191" y="1196502"/>
            <a:ext cx="8677073" cy="4859742"/>
          </a:xfrm>
        </p:spPr>
        <p:txBody>
          <a:bodyPr>
            <a:noAutofit/>
          </a:bodyPr>
          <a:lstStyle/>
          <a:p>
            <a:pPr>
              <a:lnSpc>
                <a:spcPct val="100000"/>
              </a:lnSpc>
              <a:spcBef>
                <a:spcPts val="0"/>
              </a:spcBef>
              <a:spcAft>
                <a:spcPts val="400"/>
              </a:spcAft>
            </a:pPr>
            <a:r>
              <a:rPr lang="tr-TR" sz="3600" dirty="0" smtClean="0"/>
              <a:t>Yükseköğretim </a:t>
            </a:r>
            <a:r>
              <a:rPr lang="tr-TR" sz="3600" dirty="0"/>
              <a:t>kurumlarında </a:t>
            </a:r>
            <a:r>
              <a:rPr lang="tr-TR" sz="3600" b="1" dirty="0">
                <a:solidFill>
                  <a:srgbClr val="0000CC"/>
                </a:solidFill>
              </a:rPr>
              <a:t>akademik ve idari işlemlerinin daha hızlı ve kolay çözümlenebilmesi </a:t>
            </a:r>
            <a:r>
              <a:rPr lang="tr-TR" sz="3600" dirty="0"/>
              <a:t>için yeni yapılanmalar oluşturulması ve </a:t>
            </a:r>
            <a:r>
              <a:rPr lang="tr-TR" sz="3600" b="1" dirty="0"/>
              <a:t>yükseköğretimin tüm paydaşları arasında </a:t>
            </a:r>
            <a:r>
              <a:rPr lang="tr-TR" sz="3600" b="1" i="1" dirty="0">
                <a:solidFill>
                  <a:srgbClr val="FF0000"/>
                </a:solidFill>
              </a:rPr>
              <a:t>(öğrenci, personel, yönetici vb.) </a:t>
            </a:r>
            <a:r>
              <a:rPr lang="tr-TR" sz="3600" b="1" dirty="0"/>
              <a:t>arasında </a:t>
            </a:r>
            <a:r>
              <a:rPr lang="tr-TR" sz="3600" b="1" u="sng" dirty="0">
                <a:solidFill>
                  <a:srgbClr val="FF0000"/>
                </a:solidFill>
              </a:rPr>
              <a:t>uyumlu ve verimli bilgi akışının </a:t>
            </a:r>
            <a:r>
              <a:rPr lang="tr-TR" sz="3600" b="1" dirty="0"/>
              <a:t>gerçekleştirilmesi</a:t>
            </a:r>
            <a:r>
              <a:rPr lang="tr-TR" sz="3600" dirty="0" smtClean="0"/>
              <a:t>,</a:t>
            </a:r>
          </a:p>
        </p:txBody>
      </p:sp>
      <p:sp>
        <p:nvSpPr>
          <p:cNvPr id="4" name="Veri Yer Tutucusu 3"/>
          <p:cNvSpPr>
            <a:spLocks noGrp="1"/>
          </p:cNvSpPr>
          <p:nvPr>
            <p:ph type="dt" sz="half" idx="10"/>
          </p:nvPr>
        </p:nvSpPr>
        <p:spPr/>
        <p:txBody>
          <a:bodyPr/>
          <a:lstStyle/>
          <a:p>
            <a:fld id="{E71D144C-596E-476D-912E-7F5ADB90CE48}" type="datetime1">
              <a:rPr lang="tr-TR" smtClean="0"/>
              <a:t>2.10.2025</a:t>
            </a:fld>
            <a:endParaRPr lang="tr-TR"/>
          </a:p>
        </p:txBody>
      </p:sp>
      <p:sp>
        <p:nvSpPr>
          <p:cNvPr id="8" name="Altbilgi Yer Tutucusu 7"/>
          <p:cNvSpPr>
            <a:spLocks noGrp="1"/>
          </p:cNvSpPr>
          <p:nvPr>
            <p:ph type="ftr" sz="quarter" idx="11"/>
          </p:nvPr>
        </p:nvSpPr>
        <p:spPr/>
        <p:txBody>
          <a:bodyPr/>
          <a:lstStyle/>
          <a:p>
            <a:r>
              <a:rPr lang="tr-TR" smtClean="0"/>
              <a:t>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10</a:t>
            </a:fld>
            <a:endParaRPr lang="tr-TR"/>
          </a:p>
        </p:txBody>
      </p:sp>
      <p:pic>
        <p:nvPicPr>
          <p:cNvPr id="3074" name="Picture 2" descr="TOPLANTI YÖNETİ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0394" y="2534586"/>
            <a:ext cx="2931606" cy="220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94890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489857" y="903514"/>
            <a:ext cx="11473543" cy="5452836"/>
          </a:xfrm>
        </p:spPr>
        <p:txBody>
          <a:bodyPr>
            <a:noAutofit/>
          </a:bodyPr>
          <a:lstStyle/>
          <a:p>
            <a:pPr marL="0" indent="0" algn="ctr">
              <a:lnSpc>
                <a:spcPct val="110000"/>
              </a:lnSpc>
              <a:spcBef>
                <a:spcPts val="0"/>
              </a:spcBef>
              <a:buNone/>
            </a:pPr>
            <a:r>
              <a:rPr lang="tr-TR" sz="2400" b="1" dirty="0">
                <a:solidFill>
                  <a:srgbClr val="0000CC"/>
                </a:solidFill>
              </a:rPr>
              <a:t>ÖRNEK KANITLAR</a:t>
            </a:r>
          </a:p>
          <a:p>
            <a:pPr marL="514350" indent="-514350">
              <a:lnSpc>
                <a:spcPct val="110000"/>
              </a:lnSpc>
              <a:spcBef>
                <a:spcPts val="0"/>
              </a:spcBef>
              <a:buFont typeface="+mj-lt"/>
              <a:buAutoNum type="arabicPeriod"/>
            </a:pPr>
            <a:endParaRPr lang="tr-TR" sz="2400" dirty="0" smtClean="0"/>
          </a:p>
          <a:p>
            <a:pPr marL="514350" indent="-514350">
              <a:lnSpc>
                <a:spcPct val="100000"/>
              </a:lnSpc>
              <a:spcBef>
                <a:spcPts val="0"/>
              </a:spcBef>
              <a:spcAft>
                <a:spcPts val="400"/>
              </a:spcAft>
              <a:buFont typeface="+mj-lt"/>
              <a:buAutoNum type="arabicPeriod"/>
            </a:pPr>
            <a:r>
              <a:rPr lang="tr-TR" sz="2400" dirty="0" smtClean="0"/>
              <a:t>Birimin süreçlerine </a:t>
            </a:r>
            <a:r>
              <a:rPr lang="tr-TR" sz="2400" dirty="0"/>
              <a:t>özgü oluşturulmuş iç ve dış paydaş listesi ile paydaşların </a:t>
            </a:r>
            <a:r>
              <a:rPr lang="tr-TR" sz="2400" dirty="0" err="1"/>
              <a:t>önceliklendirilmesine</a:t>
            </a:r>
            <a:r>
              <a:rPr lang="tr-TR" sz="2400" dirty="0"/>
              <a:t> ilişkin </a:t>
            </a:r>
            <a:r>
              <a:rPr lang="tr-TR" sz="2400" dirty="0" smtClean="0"/>
              <a:t>kanıtlar,</a:t>
            </a:r>
            <a:endParaRPr lang="tr-TR" sz="2400" dirty="0"/>
          </a:p>
          <a:p>
            <a:pPr marL="514350" indent="-514350">
              <a:lnSpc>
                <a:spcPct val="110000"/>
              </a:lnSpc>
              <a:spcBef>
                <a:spcPts val="0"/>
              </a:spcBef>
              <a:buFont typeface="+mj-lt"/>
              <a:buAutoNum type="arabicPeriod"/>
            </a:pPr>
            <a:r>
              <a:rPr lang="tr-TR" sz="2400" dirty="0"/>
              <a:t>Paydaş görüşlerinin alınması sürecinde kullanılan veri toplama araçları ve yöntemi (</a:t>
            </a:r>
            <a:r>
              <a:rPr lang="tr-TR" sz="2400" i="1" dirty="0"/>
              <a:t>Anketler, odak grup toplantıları, </a:t>
            </a:r>
            <a:r>
              <a:rPr lang="tr-TR" sz="2400" i="1" dirty="0" err="1"/>
              <a:t>çalıştaylar</a:t>
            </a:r>
            <a:r>
              <a:rPr lang="tr-TR" sz="2400" i="1" dirty="0"/>
              <a:t>, bilgi yönetim sistemi vb</a:t>
            </a:r>
            <a:r>
              <a:rPr lang="tr-TR" sz="2400" i="1" dirty="0" smtClean="0"/>
              <a:t>.),</a:t>
            </a:r>
          </a:p>
          <a:p>
            <a:pPr marL="514350" indent="-514350">
              <a:lnSpc>
                <a:spcPct val="110000"/>
              </a:lnSpc>
              <a:spcBef>
                <a:spcPts val="0"/>
              </a:spcBef>
              <a:buFont typeface="+mj-lt"/>
              <a:buAutoNum type="arabicPeriod"/>
            </a:pPr>
            <a:r>
              <a:rPr lang="tr-TR" sz="2400" dirty="0" smtClean="0"/>
              <a:t>Karar </a:t>
            </a:r>
            <a:r>
              <a:rPr lang="tr-TR" sz="2400" dirty="0"/>
              <a:t>alma süreçlerinde paydaş katılımının sağlandığını gösteren </a:t>
            </a:r>
            <a:r>
              <a:rPr lang="tr-TR" sz="2400" dirty="0" smtClean="0"/>
              <a:t>belgeler </a:t>
            </a:r>
            <a:r>
              <a:rPr lang="tr-TR" sz="2400" i="1" dirty="0" smtClean="0"/>
              <a:t>(toplantı davet yazıları veya tutanakları, vb.),</a:t>
            </a:r>
          </a:p>
          <a:p>
            <a:pPr marL="514350" indent="-514350">
              <a:lnSpc>
                <a:spcPct val="110000"/>
              </a:lnSpc>
              <a:spcBef>
                <a:spcPts val="0"/>
              </a:spcBef>
              <a:buFont typeface="+mj-lt"/>
              <a:buAutoNum type="arabicPeriod"/>
            </a:pPr>
            <a:r>
              <a:rPr lang="tr-TR" sz="2400" i="1" dirty="0" smtClean="0"/>
              <a:t>Kurul ve komisyonlarda öğrenci </a:t>
            </a:r>
            <a:r>
              <a:rPr lang="tr-TR" sz="2400" i="1" dirty="0" err="1" smtClean="0"/>
              <a:t>temsiliyetini</a:t>
            </a:r>
            <a:r>
              <a:rPr lang="tr-TR" sz="2400" i="1" dirty="0" smtClean="0"/>
              <a:t> gösteren kanıtlar, </a:t>
            </a:r>
          </a:p>
          <a:p>
            <a:pPr marL="514350" indent="-514350">
              <a:lnSpc>
                <a:spcPct val="110000"/>
              </a:lnSpc>
              <a:spcBef>
                <a:spcPts val="0"/>
              </a:spcBef>
              <a:buFont typeface="+mj-lt"/>
              <a:buAutoNum type="arabicPeriod"/>
            </a:pPr>
            <a:r>
              <a:rPr lang="tr-TR" sz="2400" dirty="0"/>
              <a:t>Paydaşlarla gerçekleştirilen işbirliği ve </a:t>
            </a:r>
            <a:r>
              <a:rPr lang="tr-TR" sz="2400" dirty="0" smtClean="0"/>
              <a:t>protokoller,</a:t>
            </a:r>
            <a:endParaRPr lang="tr-TR" sz="2400" i="1" dirty="0"/>
          </a:p>
          <a:p>
            <a:pPr marL="514350" indent="-514350">
              <a:lnSpc>
                <a:spcPct val="110000"/>
              </a:lnSpc>
              <a:spcBef>
                <a:spcPts val="0"/>
              </a:spcBef>
              <a:buFont typeface="+mj-lt"/>
              <a:buAutoNum type="arabicPeriod"/>
            </a:pPr>
            <a:r>
              <a:rPr lang="tr-TR" sz="2400" dirty="0"/>
              <a:t>Paydaş katılım mekanizmalarının işleyişine ilişkin izleme ve iyileştirme </a:t>
            </a:r>
            <a:r>
              <a:rPr lang="tr-TR" sz="2400" dirty="0" smtClean="0"/>
              <a:t>kanıtları,</a:t>
            </a:r>
            <a:endParaRPr lang="tr-TR" sz="2400" dirty="0"/>
          </a:p>
          <a:p>
            <a:pPr marL="514350" indent="-514350">
              <a:lnSpc>
                <a:spcPct val="110000"/>
              </a:lnSpc>
              <a:spcBef>
                <a:spcPts val="0"/>
              </a:spcBef>
              <a:buFont typeface="+mj-lt"/>
              <a:buAutoNum type="arabicPeriod"/>
            </a:pPr>
            <a:r>
              <a:rPr lang="tr-TR" sz="2400" dirty="0"/>
              <a:t>Standart uygulamalar ve mevzuatın yanı sıra; </a:t>
            </a:r>
            <a:r>
              <a:rPr lang="tr-TR" sz="2400" dirty="0" smtClean="0"/>
              <a:t>birimin </a:t>
            </a:r>
            <a:r>
              <a:rPr lang="tr-TR" sz="2400" dirty="0"/>
              <a:t>ihtiyaçları doğrultusunda geliştirdiği özgün yaklaşım ve uygulamalarına ilişkin </a:t>
            </a:r>
            <a:r>
              <a:rPr lang="tr-TR" sz="2400" dirty="0" smtClean="0"/>
              <a:t>kanıtlar.</a:t>
            </a:r>
            <a:endParaRPr lang="tr-TR" sz="2400" dirty="0"/>
          </a:p>
        </p:txBody>
      </p:sp>
      <p:sp>
        <p:nvSpPr>
          <p:cNvPr id="4" name="Veri Yer Tutucusu 3"/>
          <p:cNvSpPr>
            <a:spLocks noGrp="1"/>
          </p:cNvSpPr>
          <p:nvPr>
            <p:ph type="dt" sz="half" idx="10"/>
          </p:nvPr>
        </p:nvSpPr>
        <p:spPr/>
        <p:txBody>
          <a:bodyPr/>
          <a:lstStyle/>
          <a:p>
            <a:fld id="{087F8148-74FC-4877-9C68-4FDEE652F6C2}" type="datetime1">
              <a:rPr lang="tr-TR" smtClean="0"/>
              <a:t>2.10.2025</a:t>
            </a:fld>
            <a:endParaRPr lang="tr-TR"/>
          </a:p>
        </p:txBody>
      </p:sp>
      <p:sp>
        <p:nvSpPr>
          <p:cNvPr id="10" name="Unvan 1"/>
          <p:cNvSpPr>
            <a:spLocks noGrp="1"/>
          </p:cNvSpPr>
          <p:nvPr>
            <p:ph type="title"/>
          </p:nvPr>
        </p:nvSpPr>
        <p:spPr>
          <a:xfrm>
            <a:off x="838199" y="77004"/>
            <a:ext cx="11244943" cy="548471"/>
          </a:xfrm>
        </p:spPr>
        <p:txBody>
          <a:bodyPr>
            <a:normAutofit fontScale="90000"/>
          </a:bodyPr>
          <a:lstStyle/>
          <a:p>
            <a:pPr algn="ctr">
              <a:lnSpc>
                <a:spcPct val="100000"/>
              </a:lnSpc>
            </a:pPr>
            <a:r>
              <a:rPr lang="tr-TR" sz="3200" b="1" dirty="0" smtClean="0">
                <a:solidFill>
                  <a:srgbClr val="FF0000"/>
                </a:solidFill>
              </a:rPr>
              <a:t>A.4. Paydaş Katılımı / </a:t>
            </a:r>
            <a:r>
              <a:rPr lang="tr-TR" sz="3200" b="1" dirty="0" smtClean="0">
                <a:solidFill>
                  <a:srgbClr val="0000CC"/>
                </a:solidFill>
              </a:rPr>
              <a:t>A.4.1. İç ve dış paydaş katılımı</a:t>
            </a:r>
            <a:endParaRPr lang="tr-TR" sz="3200" b="1" dirty="0">
              <a:solidFill>
                <a:srgbClr val="0000CC"/>
              </a:solidFill>
            </a:endParaRPr>
          </a:p>
        </p:txBody>
      </p:sp>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3" name="Slayt Numarası Yer Tutucusu 2"/>
          <p:cNvSpPr>
            <a:spLocks noGrp="1"/>
          </p:cNvSpPr>
          <p:nvPr>
            <p:ph type="sldNum" sz="quarter" idx="12"/>
          </p:nvPr>
        </p:nvSpPr>
        <p:spPr/>
        <p:txBody>
          <a:bodyPr/>
          <a:lstStyle/>
          <a:p>
            <a:fld id="{DDCE7859-ABE5-4F86-9590-63E6FFC2B8A3}" type="slidenum">
              <a:rPr lang="tr-TR" smtClean="0"/>
              <a:pPr/>
              <a:t>100</a:t>
            </a:fld>
            <a:endParaRPr lang="tr-TR"/>
          </a:p>
        </p:txBody>
      </p:sp>
    </p:spTree>
    <p:extLst>
      <p:ext uri="{BB962C8B-B14F-4D97-AF65-F5344CB8AC3E}">
        <p14:creationId xmlns:p14="http://schemas.microsoft.com/office/powerpoint/2010/main" val="3305936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05543" y="188844"/>
            <a:ext cx="11386457" cy="551386"/>
          </a:xfrm>
        </p:spPr>
        <p:txBody>
          <a:bodyPr>
            <a:normAutofit/>
          </a:bodyPr>
          <a:lstStyle/>
          <a:p>
            <a:pPr algn="ctr"/>
            <a:r>
              <a:rPr lang="tr-TR" sz="2800" b="1" dirty="0">
                <a:solidFill>
                  <a:srgbClr val="FF0000"/>
                </a:solidFill>
              </a:rPr>
              <a:t>A.4. Paydaş Katılımı / </a:t>
            </a:r>
            <a:r>
              <a:rPr lang="tr-TR" sz="2800" b="1" dirty="0">
                <a:solidFill>
                  <a:srgbClr val="0000CC"/>
                </a:solidFill>
              </a:rPr>
              <a:t>A.4.1. İç ve dış paydaş katılımı</a:t>
            </a:r>
            <a:endParaRPr lang="tr-TR" sz="2800" dirty="0"/>
          </a:p>
        </p:txBody>
      </p:sp>
      <p:graphicFrame>
        <p:nvGraphicFramePr>
          <p:cNvPr id="5" name="Tablo 4"/>
          <p:cNvGraphicFramePr>
            <a:graphicFrameLocks noGrp="1"/>
          </p:cNvGraphicFramePr>
          <p:nvPr>
            <p:extLst/>
          </p:nvPr>
        </p:nvGraphicFramePr>
        <p:xfrm>
          <a:off x="250370" y="1162879"/>
          <a:ext cx="11746162" cy="4715406"/>
        </p:xfrm>
        <a:graphic>
          <a:graphicData uri="http://schemas.openxmlformats.org/drawingml/2006/table">
            <a:tbl>
              <a:tblPr bandRow="1">
                <a:tableStyleId>{5C22544A-7EE6-4342-B048-85BDC9FD1C3A}</a:tableStyleId>
              </a:tblPr>
              <a:tblGrid>
                <a:gridCol w="2275116">
                  <a:extLst>
                    <a:ext uri="{9D8B030D-6E8A-4147-A177-3AD203B41FA5}">
                      <a16:colId xmlns:a16="http://schemas.microsoft.com/office/drawing/2014/main" val="2928409542"/>
                    </a:ext>
                  </a:extLst>
                </a:gridCol>
                <a:gridCol w="2666929">
                  <a:extLst>
                    <a:ext uri="{9D8B030D-6E8A-4147-A177-3AD203B41FA5}">
                      <a16:colId xmlns:a16="http://schemas.microsoft.com/office/drawing/2014/main" val="3466568460"/>
                    </a:ext>
                  </a:extLst>
                </a:gridCol>
                <a:gridCol w="2264683">
                  <a:extLst>
                    <a:ext uri="{9D8B030D-6E8A-4147-A177-3AD203B41FA5}">
                      <a16:colId xmlns:a16="http://schemas.microsoft.com/office/drawing/2014/main" val="1248775407"/>
                    </a:ext>
                  </a:extLst>
                </a:gridCol>
                <a:gridCol w="2480108">
                  <a:extLst>
                    <a:ext uri="{9D8B030D-6E8A-4147-A177-3AD203B41FA5}">
                      <a16:colId xmlns:a16="http://schemas.microsoft.com/office/drawing/2014/main" val="1846635964"/>
                    </a:ext>
                  </a:extLst>
                </a:gridCol>
                <a:gridCol w="2059326">
                  <a:extLst>
                    <a:ext uri="{9D8B030D-6E8A-4147-A177-3AD203B41FA5}">
                      <a16:colId xmlns:a16="http://schemas.microsoft.com/office/drawing/2014/main" val="1970805160"/>
                    </a:ext>
                  </a:extLst>
                </a:gridCol>
              </a:tblGrid>
              <a:tr h="346289">
                <a:tc gridSpan="5">
                  <a:txBody>
                    <a:bodyPr/>
                    <a:lstStyle/>
                    <a:p>
                      <a:pPr algn="ctr">
                        <a:lnSpc>
                          <a:spcPct val="100000"/>
                        </a:lnSpc>
                        <a:spcAft>
                          <a:spcPts val="400"/>
                        </a:spcAft>
                      </a:pPr>
                      <a:r>
                        <a:rPr lang="tr-TR" sz="2200" b="1" dirty="0" smtClean="0">
                          <a:solidFill>
                            <a:srgbClr val="FF0000"/>
                          </a:solidFill>
                          <a:latin typeface="+mn-lt"/>
                        </a:rPr>
                        <a:t>Olgunluk Düzeyi</a:t>
                      </a:r>
                      <a:endParaRPr lang="tr-TR" sz="22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346289">
                <a:tc>
                  <a:txBody>
                    <a:bodyPr/>
                    <a:lstStyle/>
                    <a:p>
                      <a:pPr algn="ctr">
                        <a:lnSpc>
                          <a:spcPct val="100000"/>
                        </a:lnSpc>
                        <a:spcAft>
                          <a:spcPts val="400"/>
                        </a:spcAft>
                      </a:pPr>
                      <a:r>
                        <a:rPr lang="tr-TR" sz="2200" b="1" dirty="0">
                          <a:effectLst/>
                          <a:latin typeface="+mn-lt"/>
                        </a:rPr>
                        <a:t>1</a:t>
                      </a:r>
                      <a:endParaRPr lang="tr-TR" sz="22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200" b="1" dirty="0">
                          <a:effectLst/>
                          <a:latin typeface="+mn-lt"/>
                        </a:rPr>
                        <a:t>2</a:t>
                      </a:r>
                      <a:endParaRPr lang="tr-TR" sz="22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200" b="1" dirty="0">
                          <a:effectLst/>
                          <a:latin typeface="+mn-lt"/>
                        </a:rPr>
                        <a:t>3</a:t>
                      </a:r>
                      <a:endParaRPr lang="tr-TR" sz="22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200" b="1" dirty="0">
                          <a:effectLst/>
                          <a:latin typeface="+mn-lt"/>
                        </a:rPr>
                        <a:t>4</a:t>
                      </a:r>
                      <a:endParaRPr lang="tr-TR" sz="22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200" b="1" dirty="0">
                          <a:effectLst/>
                          <a:latin typeface="+mn-lt"/>
                        </a:rPr>
                        <a:t>5</a:t>
                      </a:r>
                      <a:endParaRPr lang="tr-TR" sz="22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4022828">
                <a:tc>
                  <a:txBody>
                    <a:bodyPr/>
                    <a:lstStyle/>
                    <a:p>
                      <a:pPr algn="l">
                        <a:lnSpc>
                          <a:spcPct val="100000"/>
                        </a:lnSpc>
                        <a:spcAft>
                          <a:spcPts val="400"/>
                        </a:spcAft>
                      </a:pPr>
                      <a:r>
                        <a:rPr lang="tr-TR" sz="2000" dirty="0" smtClean="0">
                          <a:effectLst/>
                          <a:latin typeface="+mn-lt"/>
                          <a:ea typeface="Calibri" panose="020F0502020204030204" pitchFamily="34" charset="0"/>
                        </a:rPr>
                        <a:t>Birimin </a:t>
                      </a:r>
                      <a:r>
                        <a:rPr lang="tr-TR" sz="2000" dirty="0">
                          <a:effectLst/>
                          <a:latin typeface="+mn-lt"/>
                          <a:ea typeface="Calibri" panose="020F0502020204030204" pitchFamily="34" charset="0"/>
                        </a:rPr>
                        <a:t>iç kalite güvencesi sistemine paydaş katılımını sağlayacak mekanizmalar bulunmamaktadır.</a:t>
                      </a:r>
                    </a:p>
                  </a:txBody>
                  <a:tcPr marL="68580" marR="68580" marT="0" marB="0"/>
                </a:tc>
                <a:tc>
                  <a:txBody>
                    <a:bodyPr/>
                    <a:lstStyle/>
                    <a:p>
                      <a:pPr algn="l">
                        <a:lnSpc>
                          <a:spcPct val="100000"/>
                        </a:lnSpc>
                        <a:spcAft>
                          <a:spcPts val="400"/>
                        </a:spcAft>
                      </a:pPr>
                      <a:r>
                        <a:rPr lang="tr-TR" sz="2000" dirty="0" smtClean="0">
                          <a:effectLst/>
                          <a:latin typeface="+mn-lt"/>
                          <a:ea typeface="Calibri" panose="020F0502020204030204" pitchFamily="34" charset="0"/>
                        </a:rPr>
                        <a:t>Birimde </a:t>
                      </a:r>
                      <a:r>
                        <a:rPr lang="tr-TR" sz="2000" dirty="0">
                          <a:effectLst/>
                          <a:latin typeface="+mn-lt"/>
                          <a:ea typeface="Calibri" panose="020F0502020204030204" pitchFamily="34" charset="0"/>
                        </a:rPr>
                        <a:t>kalite güvencesi, </a:t>
                      </a:r>
                      <a:r>
                        <a:rPr lang="tr-TR" sz="2000" i="1" dirty="0">
                          <a:effectLst/>
                          <a:latin typeface="+mn-lt"/>
                          <a:ea typeface="Calibri" panose="020F0502020204030204" pitchFamily="34" charset="0"/>
                        </a:rPr>
                        <a:t>eğitim ve öğretim, araştırma ve geliştirme, toplumsal katkı, yönetim sistemi ve </a:t>
                      </a:r>
                      <a:r>
                        <a:rPr lang="tr-TR" sz="2000" i="1" dirty="0" err="1">
                          <a:effectLst/>
                          <a:latin typeface="+mn-lt"/>
                          <a:ea typeface="Calibri" panose="020F0502020204030204" pitchFamily="34" charset="0"/>
                        </a:rPr>
                        <a:t>uluslararasılaşma</a:t>
                      </a:r>
                      <a:r>
                        <a:rPr lang="tr-TR" sz="2000" i="1" dirty="0">
                          <a:effectLst/>
                          <a:latin typeface="+mn-lt"/>
                          <a:ea typeface="Calibri" panose="020F0502020204030204" pitchFamily="34" charset="0"/>
                        </a:rPr>
                        <a:t> süreçlerinin</a:t>
                      </a:r>
                      <a:r>
                        <a:rPr lang="tr-TR" sz="2000" dirty="0">
                          <a:effectLst/>
                          <a:latin typeface="+mn-lt"/>
                          <a:ea typeface="Calibri" panose="020F0502020204030204" pitchFamily="34" charset="0"/>
                        </a:rPr>
                        <a:t> PUKÖ katmanlarına paydaş katılımını sağlamak için planlamalar bulunmaktadır.</a:t>
                      </a:r>
                    </a:p>
                  </a:txBody>
                  <a:tcPr marL="68580" marR="68580" marT="0" marB="0"/>
                </a:tc>
                <a:tc>
                  <a:txBody>
                    <a:bodyPr/>
                    <a:lstStyle/>
                    <a:p>
                      <a:pPr algn="l">
                        <a:lnSpc>
                          <a:spcPct val="100000"/>
                        </a:lnSpc>
                        <a:spcAft>
                          <a:spcPts val="400"/>
                        </a:spcAft>
                      </a:pPr>
                      <a:r>
                        <a:rPr lang="tr-TR" sz="2000" dirty="0">
                          <a:effectLst/>
                          <a:latin typeface="+mn-lt"/>
                          <a:ea typeface="Calibri" panose="020F0502020204030204" pitchFamily="34" charset="0"/>
                        </a:rPr>
                        <a:t>Tüm süreçlerdeki PUKÖ katmanlarına paydaş katılımını sağlamak üzere </a:t>
                      </a:r>
                      <a:r>
                        <a:rPr lang="tr-TR" sz="2000" dirty="0" smtClean="0">
                          <a:effectLst/>
                          <a:latin typeface="+mn-lt"/>
                          <a:ea typeface="Calibri" panose="020F0502020204030204" pitchFamily="34" charset="0"/>
                        </a:rPr>
                        <a:t>birimin geneline </a:t>
                      </a:r>
                      <a:r>
                        <a:rPr lang="tr-TR" sz="2000" dirty="0">
                          <a:effectLst/>
                          <a:latin typeface="+mn-lt"/>
                          <a:ea typeface="Calibri" panose="020F0502020204030204" pitchFamily="34" charset="0"/>
                        </a:rPr>
                        <a:t>yayılmış mekanizmalar bulunmaktadır.</a:t>
                      </a:r>
                    </a:p>
                  </a:txBody>
                  <a:tcPr marL="68580" marR="68580" marT="0" marB="0"/>
                </a:tc>
                <a:tc>
                  <a:txBody>
                    <a:bodyPr/>
                    <a:lstStyle/>
                    <a:p>
                      <a:pPr algn="l">
                        <a:lnSpc>
                          <a:spcPct val="100000"/>
                        </a:lnSpc>
                        <a:spcAft>
                          <a:spcPts val="400"/>
                        </a:spcAft>
                      </a:pPr>
                      <a:r>
                        <a:rPr lang="tr-TR" sz="2000" dirty="0">
                          <a:effectLst/>
                          <a:latin typeface="+mn-lt"/>
                          <a:ea typeface="Calibri" panose="020F0502020204030204" pitchFamily="34" charset="0"/>
                        </a:rPr>
                        <a:t>Paydaş katılım mekanizmalarının işleyişi izlenmekte ve bağlı iyileştirmeler gerçekleştirilmektedir. </a:t>
                      </a:r>
                    </a:p>
                    <a:p>
                      <a:pPr algn="l">
                        <a:lnSpc>
                          <a:spcPct val="100000"/>
                        </a:lnSpc>
                        <a:spcAft>
                          <a:spcPts val="400"/>
                        </a:spcAft>
                      </a:pPr>
                      <a:r>
                        <a:rPr lang="tr-TR" sz="2000" dirty="0">
                          <a:effectLst/>
                          <a:latin typeface="+mn-lt"/>
                          <a:ea typeface="Calibri" panose="020F0502020204030204" pitchFamily="34" charset="0"/>
                        </a:rPr>
                        <a:t> </a:t>
                      </a:r>
                    </a:p>
                  </a:txBody>
                  <a:tcPr marL="68580" marR="68580" marT="0" marB="0"/>
                </a:tc>
                <a:tc>
                  <a:txBody>
                    <a:bodyPr/>
                    <a:lstStyle/>
                    <a:p>
                      <a:pPr algn="l">
                        <a:lnSpc>
                          <a:spcPct val="100000"/>
                        </a:lnSpc>
                        <a:spcAft>
                          <a:spcPts val="400"/>
                        </a:spcAft>
                      </a:pPr>
                      <a:r>
                        <a:rPr lang="tr-TR" sz="2000" dirty="0">
                          <a:effectLst/>
                          <a:latin typeface="+mn-lt"/>
                          <a:ea typeface="Calibri" panose="020F0502020204030204" pitchFamily="34" charset="0"/>
                        </a:rPr>
                        <a:t>İçselleştirilmiş, sistematik, sürdürülebilir ve örnek gösterilebilir uygulamalar bulunmaktadır.</a:t>
                      </a:r>
                    </a:p>
                  </a:txBody>
                  <a:tcPr marL="68580" marR="68580" marT="0" marB="0"/>
                </a:tc>
                <a:extLst>
                  <a:ext uri="{0D108BD9-81ED-4DB2-BD59-A6C34878D82A}">
                    <a16:rowId xmlns:a16="http://schemas.microsoft.com/office/drawing/2014/main" val="2096133008"/>
                  </a:ext>
                </a:extLst>
              </a:tr>
            </a:tbl>
          </a:graphicData>
        </a:graphic>
      </p:graphicFrame>
      <p:sp>
        <p:nvSpPr>
          <p:cNvPr id="6" name="Veri Yer Tutucusu 5"/>
          <p:cNvSpPr>
            <a:spLocks noGrp="1"/>
          </p:cNvSpPr>
          <p:nvPr>
            <p:ph type="dt" sz="half" idx="10"/>
          </p:nvPr>
        </p:nvSpPr>
        <p:spPr/>
        <p:txBody>
          <a:bodyPr/>
          <a:lstStyle/>
          <a:p>
            <a:fld id="{0CFE794C-886A-4703-B3DC-962B095B5BD7}"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101</a:t>
            </a:fld>
            <a:endParaRPr lang="tr-TR"/>
          </a:p>
        </p:txBody>
      </p:sp>
    </p:spTree>
    <p:extLst>
      <p:ext uri="{BB962C8B-B14F-4D97-AF65-F5344CB8AC3E}">
        <p14:creationId xmlns:p14="http://schemas.microsoft.com/office/powerpoint/2010/main" val="417669644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2737" y="144380"/>
            <a:ext cx="10291813" cy="738104"/>
          </a:xfrm>
        </p:spPr>
        <p:txBody>
          <a:bodyPr>
            <a:noAutofit/>
          </a:bodyPr>
          <a:lstStyle/>
          <a:p>
            <a:pPr algn="ctr"/>
            <a:r>
              <a:rPr lang="tr-TR" sz="3200" b="1" dirty="0">
                <a:solidFill>
                  <a:srgbClr val="FF0000"/>
                </a:solidFill>
                <a:latin typeface="+mn-lt"/>
              </a:rPr>
              <a:t>A.4. Paydaş Katılımı </a:t>
            </a:r>
            <a:r>
              <a:rPr lang="tr-TR" sz="3200" b="1" dirty="0" smtClean="0">
                <a:solidFill>
                  <a:srgbClr val="FF0000"/>
                </a:solidFill>
                <a:latin typeface="+mn-lt"/>
              </a:rPr>
              <a:t>/ </a:t>
            </a:r>
            <a:r>
              <a:rPr lang="tr-TR" sz="3200" b="1" dirty="0" smtClean="0">
                <a:solidFill>
                  <a:srgbClr val="0000CC"/>
                </a:solidFill>
                <a:latin typeface="+mn-lt"/>
                <a:ea typeface="Calibri" panose="020F0502020204030204" pitchFamily="34" charset="0"/>
                <a:cs typeface="Calibri" panose="020F0502020204030204" pitchFamily="34" charset="0"/>
              </a:rPr>
              <a:t>A.4.2. Öğrenci geri bildirimleri</a:t>
            </a:r>
            <a:endParaRPr lang="tr-TR" sz="3200" dirty="0">
              <a:solidFill>
                <a:srgbClr val="0000CC"/>
              </a:solidFill>
              <a:latin typeface="+mn-lt"/>
            </a:endParaRPr>
          </a:p>
        </p:txBody>
      </p:sp>
      <p:sp>
        <p:nvSpPr>
          <p:cNvPr id="3" name="İçerik Yer Tutucusu 2"/>
          <p:cNvSpPr>
            <a:spLocks noGrp="1"/>
          </p:cNvSpPr>
          <p:nvPr>
            <p:ph idx="1"/>
          </p:nvPr>
        </p:nvSpPr>
        <p:spPr>
          <a:xfrm>
            <a:off x="368969" y="1203159"/>
            <a:ext cx="11441230" cy="5197641"/>
          </a:xfrm>
        </p:spPr>
        <p:txBody>
          <a:bodyPr>
            <a:normAutofit/>
          </a:bodyPr>
          <a:lstStyle/>
          <a:p>
            <a:pPr algn="just">
              <a:lnSpc>
                <a:spcPct val="110000"/>
              </a:lnSpc>
              <a:spcBef>
                <a:spcPts val="0"/>
              </a:spcBef>
            </a:pPr>
            <a:r>
              <a:rPr lang="tr-TR" b="1" dirty="0">
                <a:solidFill>
                  <a:srgbClr val="0000CC"/>
                </a:solidFill>
              </a:rPr>
              <a:t>Öğrenci görüşü </a:t>
            </a:r>
            <a:r>
              <a:rPr lang="tr-TR" i="1" dirty="0"/>
              <a:t>(ders, dersin öğretim elemanı, diploma programı, hizmet ve genel memnuniyet seviyesi, vb.) </a:t>
            </a:r>
            <a:r>
              <a:rPr lang="tr-TR" dirty="0"/>
              <a:t>sistematik olarak ve çeşitli yollarla alınmakta, etkin kullanılmakta ve sonuçları paylaşılmaktadır. </a:t>
            </a:r>
            <a:endParaRPr lang="tr-TR" dirty="0" smtClean="0"/>
          </a:p>
          <a:p>
            <a:pPr algn="just">
              <a:lnSpc>
                <a:spcPct val="110000"/>
              </a:lnSpc>
              <a:spcBef>
                <a:spcPts val="0"/>
              </a:spcBef>
            </a:pPr>
            <a:endParaRPr lang="tr-TR" dirty="0" smtClean="0"/>
          </a:p>
          <a:p>
            <a:pPr algn="just">
              <a:lnSpc>
                <a:spcPct val="110000"/>
              </a:lnSpc>
              <a:spcBef>
                <a:spcPts val="0"/>
              </a:spcBef>
            </a:pPr>
            <a:r>
              <a:rPr lang="tr-TR" dirty="0" smtClean="0"/>
              <a:t>Kullanılan </a:t>
            </a:r>
            <a:r>
              <a:rPr lang="tr-TR" dirty="0"/>
              <a:t>yöntemlerin geçerli ve güvenilir olması, verilerin tutarlı ve temsil eder olması sağlanmıştır. </a:t>
            </a:r>
            <a:endParaRPr lang="tr-TR" dirty="0" smtClean="0"/>
          </a:p>
          <a:p>
            <a:pPr algn="just">
              <a:lnSpc>
                <a:spcPct val="110000"/>
              </a:lnSpc>
              <a:spcBef>
                <a:spcPts val="0"/>
              </a:spcBef>
            </a:pPr>
            <a:endParaRPr lang="tr-TR" dirty="0" smtClean="0"/>
          </a:p>
          <a:p>
            <a:pPr algn="just">
              <a:lnSpc>
                <a:spcPct val="110000"/>
              </a:lnSpc>
              <a:spcBef>
                <a:spcPts val="0"/>
              </a:spcBef>
            </a:pPr>
            <a:r>
              <a:rPr lang="tr-TR" b="1" dirty="0" smtClean="0">
                <a:solidFill>
                  <a:srgbClr val="0000CC"/>
                </a:solidFill>
              </a:rPr>
              <a:t>Öğrenci </a:t>
            </a:r>
            <a:r>
              <a:rPr lang="tr-TR" b="1" dirty="0">
                <a:solidFill>
                  <a:srgbClr val="0000CC"/>
                </a:solidFill>
              </a:rPr>
              <a:t>şikayetleri ve/veya önerileri </a:t>
            </a:r>
            <a:r>
              <a:rPr lang="tr-TR" dirty="0"/>
              <a:t>için muhtelif kanallar vardır, öğrencilerce bilinir, bunların adil ve etkin çalıştığı denetlenmektedir.</a:t>
            </a:r>
          </a:p>
        </p:txBody>
      </p:sp>
      <p:sp>
        <p:nvSpPr>
          <p:cNvPr id="4" name="Veri Yer Tutucusu 3"/>
          <p:cNvSpPr>
            <a:spLocks noGrp="1"/>
          </p:cNvSpPr>
          <p:nvPr>
            <p:ph type="dt" sz="half" idx="10"/>
          </p:nvPr>
        </p:nvSpPr>
        <p:spPr/>
        <p:txBody>
          <a:bodyPr/>
          <a:lstStyle/>
          <a:p>
            <a:fld id="{D1F6A235-91A3-4FC1-93B0-795F0B36E602}"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102</a:t>
            </a:fld>
            <a:endParaRPr lang="tr-TR"/>
          </a:p>
        </p:txBody>
      </p:sp>
    </p:spTree>
    <p:extLst>
      <p:ext uri="{BB962C8B-B14F-4D97-AF65-F5344CB8AC3E}">
        <p14:creationId xmlns:p14="http://schemas.microsoft.com/office/powerpoint/2010/main" val="62975917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2400"/>
            <a:ext cx="11190514" cy="587829"/>
          </a:xfrm>
        </p:spPr>
        <p:txBody>
          <a:bodyPr>
            <a:normAutofit/>
          </a:bodyPr>
          <a:lstStyle/>
          <a:p>
            <a:pPr algn="ctr"/>
            <a:r>
              <a:rPr lang="tr-TR" sz="3200" b="1" dirty="0">
                <a:solidFill>
                  <a:srgbClr val="FF0000"/>
                </a:solidFill>
              </a:rPr>
              <a:t>A.4. Paydaş Katılımı / </a:t>
            </a:r>
            <a:r>
              <a:rPr lang="tr-TR" sz="3200" b="1" dirty="0">
                <a:solidFill>
                  <a:srgbClr val="0000CC"/>
                </a:solidFill>
                <a:ea typeface="Calibri" panose="020F0502020204030204" pitchFamily="34" charset="0"/>
                <a:cs typeface="Calibri" panose="020F0502020204030204" pitchFamily="34" charset="0"/>
              </a:rPr>
              <a:t>A.4.2. Öğrenci geri bildirimleri</a:t>
            </a:r>
            <a:endParaRPr lang="tr-TR" sz="3200" dirty="0"/>
          </a:p>
        </p:txBody>
      </p:sp>
      <p:sp>
        <p:nvSpPr>
          <p:cNvPr id="3" name="İçerik Yer Tutucusu 2"/>
          <p:cNvSpPr>
            <a:spLocks noGrp="1"/>
          </p:cNvSpPr>
          <p:nvPr>
            <p:ph idx="1"/>
          </p:nvPr>
        </p:nvSpPr>
        <p:spPr>
          <a:xfrm>
            <a:off x="478971" y="1034142"/>
            <a:ext cx="11212286" cy="5203371"/>
          </a:xfrm>
        </p:spPr>
        <p:txBody>
          <a:bodyPr>
            <a:normAutofit fontScale="92500" lnSpcReduction="10000"/>
          </a:bodyPr>
          <a:lstStyle/>
          <a:p>
            <a:pPr marL="0" indent="0" algn="ctr">
              <a:lnSpc>
                <a:spcPct val="100000"/>
              </a:lnSpc>
              <a:spcBef>
                <a:spcPts val="0"/>
              </a:spcBef>
              <a:spcAft>
                <a:spcPts val="400"/>
              </a:spcAft>
              <a:buNone/>
            </a:pPr>
            <a:r>
              <a:rPr lang="tr-TR" b="1" dirty="0">
                <a:solidFill>
                  <a:srgbClr val="0000CC"/>
                </a:solidFill>
              </a:rPr>
              <a:t>ÖRNEK KANITLAR</a:t>
            </a:r>
          </a:p>
          <a:p>
            <a:pPr marL="0" indent="0">
              <a:lnSpc>
                <a:spcPct val="100000"/>
              </a:lnSpc>
              <a:spcBef>
                <a:spcPts val="0"/>
              </a:spcBef>
              <a:spcAft>
                <a:spcPts val="400"/>
              </a:spcAft>
              <a:buNone/>
            </a:pPr>
            <a:endParaRPr lang="tr-TR" dirty="0" smtClean="0">
              <a:latin typeface="Calibri" panose="020F0502020204030204" pitchFamily="34" charset="0"/>
              <a:ea typeface="Calibri" panose="020F0502020204030204" pitchFamily="34" charset="0"/>
              <a:cs typeface="Calibri" panose="020F0502020204030204" pitchFamily="34" charset="0"/>
            </a:endParaRPr>
          </a:p>
          <a:p>
            <a:pPr marL="514350" indent="-514350">
              <a:lnSpc>
                <a:spcPct val="100000"/>
              </a:lnSpc>
              <a:spcBef>
                <a:spcPts val="0"/>
              </a:spcBef>
              <a:spcAft>
                <a:spcPts val="400"/>
              </a:spcAft>
              <a:buFont typeface="+mj-lt"/>
              <a:buAutoNum type="arabicPeriod"/>
            </a:pPr>
            <a:r>
              <a:rPr lang="tr-TR" dirty="0" smtClean="0">
                <a:latin typeface="Calibri" panose="020F0502020204030204" pitchFamily="34" charset="0"/>
                <a:ea typeface="Calibri" panose="020F0502020204030204" pitchFamily="34" charset="0"/>
                <a:cs typeface="Calibri" panose="020F0502020204030204" pitchFamily="34" charset="0"/>
              </a:rPr>
              <a:t>Öğrenci </a:t>
            </a:r>
            <a:r>
              <a:rPr lang="tr-TR" dirty="0">
                <a:latin typeface="Calibri" panose="020F0502020204030204" pitchFamily="34" charset="0"/>
                <a:ea typeface="Calibri" panose="020F0502020204030204" pitchFamily="34" charset="0"/>
                <a:cs typeface="Calibri" panose="020F0502020204030204" pitchFamily="34" charset="0"/>
              </a:rPr>
              <a:t>geri bildirimi elde etmeye ilişkin ilke ve kurallar,</a:t>
            </a:r>
          </a:p>
          <a:p>
            <a:pPr marL="514350" indent="-514350">
              <a:lnSpc>
                <a:spcPct val="100000"/>
              </a:lnSpc>
              <a:spcBef>
                <a:spcPts val="0"/>
              </a:spcBef>
              <a:spcAft>
                <a:spcPts val="400"/>
              </a:spcAft>
              <a:buFont typeface="+mj-lt"/>
              <a:buAutoNum type="arabicPeriod"/>
            </a:pPr>
            <a:r>
              <a:rPr lang="tr-TR" dirty="0">
                <a:latin typeface="Calibri" panose="020F0502020204030204" pitchFamily="34" charset="0"/>
                <a:ea typeface="Calibri" panose="020F0502020204030204" pitchFamily="34" charset="0"/>
                <a:cs typeface="Calibri" panose="020F0502020204030204" pitchFamily="34" charset="0"/>
              </a:rPr>
              <a:t>Tanımlı öğrenci geri bildirim mekanizmalarının tür, yöntem ve çeşitliliğini gösteren kanıtlar (Uzaktan/karma eğitim dahil),</a:t>
            </a:r>
          </a:p>
          <a:p>
            <a:pPr marL="514350" indent="-514350">
              <a:lnSpc>
                <a:spcPct val="100000"/>
              </a:lnSpc>
              <a:spcBef>
                <a:spcPts val="0"/>
              </a:spcBef>
              <a:spcAft>
                <a:spcPts val="400"/>
              </a:spcAft>
              <a:buFont typeface="+mj-lt"/>
              <a:buAutoNum type="arabicPeriod"/>
            </a:pPr>
            <a:r>
              <a:rPr lang="tr-TR" dirty="0">
                <a:latin typeface="Calibri" panose="020F0502020204030204" pitchFamily="34" charset="0"/>
                <a:ea typeface="Calibri" panose="020F0502020204030204" pitchFamily="34" charset="0"/>
                <a:cs typeface="Calibri" panose="020F0502020204030204" pitchFamily="34" charset="0"/>
              </a:rPr>
              <a:t>Öğrenci geri bildirimleri kapsamında gerçekleştirilen iyileştirmelere ilişkin uygulamalar,</a:t>
            </a:r>
          </a:p>
          <a:p>
            <a:pPr marL="514350" indent="-514350">
              <a:lnSpc>
                <a:spcPct val="100000"/>
              </a:lnSpc>
              <a:spcBef>
                <a:spcPts val="0"/>
              </a:spcBef>
              <a:spcAft>
                <a:spcPts val="400"/>
              </a:spcAft>
              <a:buFont typeface="+mj-lt"/>
              <a:buAutoNum type="arabicPeriod"/>
            </a:pPr>
            <a:r>
              <a:rPr lang="tr-TR" dirty="0">
                <a:latin typeface="Calibri" panose="020F0502020204030204" pitchFamily="34" charset="0"/>
                <a:ea typeface="Calibri" panose="020F0502020204030204" pitchFamily="34" charset="0"/>
                <a:cs typeface="Calibri" panose="020F0502020204030204" pitchFamily="34" charset="0"/>
              </a:rPr>
              <a:t>Öğrencilerin karar alma mekanizmalarına katılımı örnekleri,</a:t>
            </a:r>
          </a:p>
          <a:p>
            <a:pPr marL="514350" indent="-514350">
              <a:lnSpc>
                <a:spcPct val="100000"/>
              </a:lnSpc>
              <a:spcBef>
                <a:spcPts val="0"/>
              </a:spcBef>
              <a:spcAft>
                <a:spcPts val="400"/>
              </a:spcAft>
              <a:buFont typeface="+mj-lt"/>
              <a:buAutoNum type="arabicPeriod"/>
            </a:pPr>
            <a:r>
              <a:rPr lang="tr-TR" dirty="0">
                <a:latin typeface="Calibri" panose="020F0502020204030204" pitchFamily="34" charset="0"/>
                <a:ea typeface="Calibri" panose="020F0502020204030204" pitchFamily="34" charset="0"/>
                <a:cs typeface="Calibri" panose="020F0502020204030204" pitchFamily="34" charset="0"/>
              </a:rPr>
              <a:t>Öğrenci geri bildirim mekanizmasının izlenmesi ve iyileştirilmesine yönelik kanıtlar,</a:t>
            </a:r>
          </a:p>
          <a:p>
            <a:pPr marL="514350" indent="-514350">
              <a:lnSpc>
                <a:spcPct val="100000"/>
              </a:lnSpc>
              <a:spcBef>
                <a:spcPts val="0"/>
              </a:spcBef>
              <a:spcAft>
                <a:spcPts val="400"/>
              </a:spcAft>
              <a:buFont typeface="+mj-lt"/>
              <a:buAutoNum type="arabicPeriod"/>
            </a:pPr>
            <a:r>
              <a:rPr lang="tr-TR" dirty="0">
                <a:latin typeface="Calibri" panose="020F0502020204030204" pitchFamily="34" charset="0"/>
                <a:ea typeface="Calibri" panose="020F0502020204030204" pitchFamily="34" charset="0"/>
                <a:cs typeface="Calibri" panose="020F0502020204030204" pitchFamily="34" charset="0"/>
              </a:rPr>
              <a:t>Standart uygulamalar ve mevzuatın yanı sıra; birimin  ihtiyaçları doğrultusunda geliştirdiği özgün yaklaşım ve uygulamalarına ilişkin kanıtlar.</a:t>
            </a:r>
          </a:p>
          <a:p>
            <a:pPr marL="514350" indent="-514350">
              <a:buFont typeface="+mj-lt"/>
              <a:buAutoNum type="arabicPeriod"/>
            </a:pPr>
            <a:endParaRPr lang="tr-TR" dirty="0"/>
          </a:p>
        </p:txBody>
      </p:sp>
      <p:sp>
        <p:nvSpPr>
          <p:cNvPr id="4" name="Veri Yer Tutucusu 3"/>
          <p:cNvSpPr>
            <a:spLocks noGrp="1"/>
          </p:cNvSpPr>
          <p:nvPr>
            <p:ph type="dt" sz="half" idx="10"/>
          </p:nvPr>
        </p:nvSpPr>
        <p:spPr/>
        <p:txBody>
          <a:bodyPr/>
          <a:lstStyle/>
          <a:p>
            <a:fld id="{55D3308D-5AD5-425D-9783-E4F140E7DD67}"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103</a:t>
            </a:fld>
            <a:endParaRPr lang="tr-TR"/>
          </a:p>
        </p:txBody>
      </p:sp>
    </p:spTree>
    <p:extLst>
      <p:ext uri="{BB962C8B-B14F-4D97-AF65-F5344CB8AC3E}">
        <p14:creationId xmlns:p14="http://schemas.microsoft.com/office/powerpoint/2010/main" val="5511554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15010" y="188843"/>
            <a:ext cx="11131826" cy="725557"/>
          </a:xfrm>
        </p:spPr>
        <p:txBody>
          <a:bodyPr>
            <a:normAutofit/>
          </a:bodyPr>
          <a:lstStyle/>
          <a:p>
            <a:pPr algn="ctr"/>
            <a:r>
              <a:rPr lang="tr-TR" sz="3200" b="1" dirty="0">
                <a:solidFill>
                  <a:srgbClr val="FF0000"/>
                </a:solidFill>
              </a:rPr>
              <a:t>A.4. Paydaş Katılımı / </a:t>
            </a:r>
            <a:r>
              <a:rPr lang="tr-TR" sz="3200" b="1" dirty="0">
                <a:solidFill>
                  <a:srgbClr val="0000CC"/>
                </a:solidFill>
                <a:ea typeface="Calibri" panose="020F0502020204030204" pitchFamily="34" charset="0"/>
                <a:cs typeface="Calibri" panose="020F0502020204030204" pitchFamily="34" charset="0"/>
              </a:rPr>
              <a:t>A.4.2. Öğrenci geri bildirimleri</a:t>
            </a:r>
            <a:endParaRPr lang="tr-TR" sz="3200" dirty="0"/>
          </a:p>
        </p:txBody>
      </p:sp>
      <p:graphicFrame>
        <p:nvGraphicFramePr>
          <p:cNvPr id="5" name="Tablo 4"/>
          <p:cNvGraphicFramePr>
            <a:graphicFrameLocks noGrp="1"/>
          </p:cNvGraphicFramePr>
          <p:nvPr>
            <p:extLst/>
          </p:nvPr>
        </p:nvGraphicFramePr>
        <p:xfrm>
          <a:off x="367746" y="1066801"/>
          <a:ext cx="11598968" cy="5217018"/>
        </p:xfrm>
        <a:graphic>
          <a:graphicData uri="http://schemas.openxmlformats.org/drawingml/2006/table">
            <a:tbl>
              <a:tblPr bandRow="1">
                <a:tableStyleId>{5C22544A-7EE6-4342-B048-85BDC9FD1C3A}</a:tableStyleId>
              </a:tblPr>
              <a:tblGrid>
                <a:gridCol w="2534480">
                  <a:extLst>
                    <a:ext uri="{9D8B030D-6E8A-4147-A177-3AD203B41FA5}">
                      <a16:colId xmlns:a16="http://schemas.microsoft.com/office/drawing/2014/main" val="2928409542"/>
                    </a:ext>
                  </a:extLst>
                </a:gridCol>
                <a:gridCol w="2345635">
                  <a:extLst>
                    <a:ext uri="{9D8B030D-6E8A-4147-A177-3AD203B41FA5}">
                      <a16:colId xmlns:a16="http://schemas.microsoft.com/office/drawing/2014/main" val="3466568460"/>
                    </a:ext>
                  </a:extLst>
                </a:gridCol>
                <a:gridCol w="2236304">
                  <a:extLst>
                    <a:ext uri="{9D8B030D-6E8A-4147-A177-3AD203B41FA5}">
                      <a16:colId xmlns:a16="http://schemas.microsoft.com/office/drawing/2014/main" val="1248775407"/>
                    </a:ext>
                  </a:extLst>
                </a:gridCol>
                <a:gridCol w="2449029">
                  <a:extLst>
                    <a:ext uri="{9D8B030D-6E8A-4147-A177-3AD203B41FA5}">
                      <a16:colId xmlns:a16="http://schemas.microsoft.com/office/drawing/2014/main" val="1846635964"/>
                    </a:ext>
                  </a:extLst>
                </a:gridCol>
                <a:gridCol w="2033520">
                  <a:extLst>
                    <a:ext uri="{9D8B030D-6E8A-4147-A177-3AD203B41FA5}">
                      <a16:colId xmlns:a16="http://schemas.microsoft.com/office/drawing/2014/main" val="1970805160"/>
                    </a:ext>
                  </a:extLst>
                </a:gridCol>
              </a:tblGrid>
              <a:tr h="379649">
                <a:tc gridSpan="5">
                  <a:txBody>
                    <a:bodyPr/>
                    <a:lstStyle/>
                    <a:p>
                      <a:pPr algn="ctr"/>
                      <a:r>
                        <a:rPr lang="tr-TR" sz="2400" b="1" dirty="0" smtClean="0">
                          <a:solidFill>
                            <a:srgbClr val="FF0000"/>
                          </a:solidFill>
                          <a:latin typeface="+mn-lt"/>
                        </a:rPr>
                        <a:t>Olgunluk Düzeyi</a:t>
                      </a:r>
                      <a:endParaRPr lang="tr-TR" sz="24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379649">
                <a:tc>
                  <a:txBody>
                    <a:bodyPr/>
                    <a:lstStyle/>
                    <a:p>
                      <a:pPr algn="ctr">
                        <a:lnSpc>
                          <a:spcPct val="100000"/>
                        </a:lnSpc>
                        <a:spcAft>
                          <a:spcPts val="400"/>
                        </a:spcAft>
                      </a:pPr>
                      <a:r>
                        <a:rPr lang="tr-TR" sz="2400" b="1" dirty="0">
                          <a:effectLst/>
                          <a:latin typeface="+mn-lt"/>
                        </a:rPr>
                        <a:t>1</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2</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3</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4</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5</a:t>
                      </a:r>
                      <a:endParaRPr lang="tr-TR" sz="24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4457720">
                <a:tc>
                  <a:txBody>
                    <a:bodyPr/>
                    <a:lstStyle/>
                    <a:p>
                      <a:pPr algn="l">
                        <a:lnSpc>
                          <a:spcPct val="100000"/>
                        </a:lnSpc>
                        <a:spcAft>
                          <a:spcPts val="400"/>
                        </a:spcAft>
                      </a:pPr>
                      <a:r>
                        <a:rPr lang="tr-TR" sz="2200" dirty="0" smtClean="0">
                          <a:effectLst/>
                          <a:latin typeface="+mn-lt"/>
                          <a:ea typeface="Calibri" panose="020F0502020204030204" pitchFamily="34" charset="0"/>
                        </a:rPr>
                        <a:t>Birimde </a:t>
                      </a:r>
                      <a:r>
                        <a:rPr lang="tr-TR" sz="2200" dirty="0">
                          <a:effectLst/>
                          <a:latin typeface="+mn-lt"/>
                          <a:ea typeface="Calibri" panose="020F0502020204030204" pitchFamily="34" charset="0"/>
                        </a:rPr>
                        <a:t>öğrenci geri bildirimlerinin alınmasına yönelik mekanizmalar bulunmamaktadır.</a:t>
                      </a:r>
                    </a:p>
                  </a:txBody>
                  <a:tcPr marL="68580" marR="68580" marT="0" marB="0"/>
                </a:tc>
                <a:tc>
                  <a:txBody>
                    <a:bodyPr/>
                    <a:lstStyle/>
                    <a:p>
                      <a:pPr algn="l">
                        <a:lnSpc>
                          <a:spcPct val="100000"/>
                        </a:lnSpc>
                        <a:spcAft>
                          <a:spcPts val="400"/>
                        </a:spcAft>
                      </a:pPr>
                      <a:r>
                        <a:rPr lang="tr-TR" sz="2200" dirty="0" smtClean="0">
                          <a:effectLst/>
                          <a:latin typeface="+mn-lt"/>
                          <a:ea typeface="Calibri" panose="020F0502020204030204" pitchFamily="34" charset="0"/>
                        </a:rPr>
                        <a:t>Birimde </a:t>
                      </a:r>
                      <a:r>
                        <a:rPr lang="tr-TR" sz="2200" dirty="0">
                          <a:effectLst/>
                          <a:latin typeface="+mn-lt"/>
                          <a:ea typeface="Calibri" panose="020F0502020204030204" pitchFamily="34" charset="0"/>
                        </a:rPr>
                        <a:t>öğretim süreçlerine ilişkin olarak öğrencilerin geri bildirimlerinin </a:t>
                      </a:r>
                      <a:r>
                        <a:rPr lang="tr-TR" sz="2200" i="1" dirty="0">
                          <a:effectLst/>
                          <a:latin typeface="+mn-lt"/>
                          <a:ea typeface="Calibri" panose="020F0502020204030204" pitchFamily="34" charset="0"/>
                        </a:rPr>
                        <a:t>(ders, dersin öğretim elemanı, program, öğrenci iş yükü vb.) </a:t>
                      </a:r>
                      <a:r>
                        <a:rPr lang="tr-TR" sz="2200" dirty="0">
                          <a:effectLst/>
                          <a:latin typeface="+mn-lt"/>
                          <a:ea typeface="Calibri" panose="020F0502020204030204" pitchFamily="34" charset="0"/>
                        </a:rPr>
                        <a:t>alınmasına ilişkin ilke ve kurallar oluşturulmuştur.</a:t>
                      </a:r>
                    </a:p>
                  </a:txBody>
                  <a:tcPr marL="68580" marR="68580" marT="0" marB="0"/>
                </a:tc>
                <a:tc>
                  <a:txBody>
                    <a:bodyPr/>
                    <a:lstStyle/>
                    <a:p>
                      <a:pPr algn="l">
                        <a:lnSpc>
                          <a:spcPct val="100000"/>
                        </a:lnSpc>
                        <a:spcAft>
                          <a:spcPts val="400"/>
                        </a:spcAft>
                      </a:pPr>
                      <a:r>
                        <a:rPr lang="tr-TR" sz="2200" dirty="0">
                          <a:effectLst/>
                          <a:latin typeface="+mn-lt"/>
                          <a:ea typeface="Calibri" panose="020F0502020204030204" pitchFamily="34" charset="0"/>
                        </a:rPr>
                        <a:t>Programların genelinde öğrenci geri bildirimleri (</a:t>
                      </a:r>
                      <a:r>
                        <a:rPr lang="tr-TR" sz="2200" i="1" dirty="0">
                          <a:effectLst/>
                          <a:latin typeface="+mn-lt"/>
                          <a:ea typeface="Calibri" panose="020F0502020204030204" pitchFamily="34" charset="0"/>
                        </a:rPr>
                        <a:t>her yarıyıl ya da her akademik yıl sonunda) </a:t>
                      </a:r>
                      <a:r>
                        <a:rPr lang="tr-TR" sz="2200" dirty="0">
                          <a:effectLst/>
                          <a:latin typeface="+mn-lt"/>
                          <a:ea typeface="Calibri" panose="020F0502020204030204" pitchFamily="34" charset="0"/>
                        </a:rPr>
                        <a:t>alınmaktadır.</a:t>
                      </a:r>
                    </a:p>
                  </a:txBody>
                  <a:tcPr marL="68580" marR="68580" marT="0" marB="0"/>
                </a:tc>
                <a:tc>
                  <a:txBody>
                    <a:bodyPr/>
                    <a:lstStyle/>
                    <a:p>
                      <a:pPr algn="l">
                        <a:lnSpc>
                          <a:spcPct val="100000"/>
                        </a:lnSpc>
                        <a:spcAft>
                          <a:spcPts val="400"/>
                        </a:spcAft>
                      </a:pPr>
                      <a:r>
                        <a:rPr lang="tr-TR" sz="2200" dirty="0">
                          <a:effectLst/>
                          <a:latin typeface="+mn-lt"/>
                          <a:ea typeface="Calibri" panose="020F0502020204030204" pitchFamily="34" charset="0"/>
                        </a:rPr>
                        <a:t>Tüm programlarda öğrenci geri bildirimlerinin alınmasına ilişkin uygulamalar izlenmekte ve öğrenci katılımına dayalı biçimde iyileştirilmektedir. Geri bildirim sonuçları karar alma süreçlerine yansıtılmaktadır.</a:t>
                      </a:r>
                    </a:p>
                  </a:txBody>
                  <a:tcPr marL="68580" marR="68580" marT="0" marB="0"/>
                </a:tc>
                <a:tc>
                  <a:txBody>
                    <a:bodyPr/>
                    <a:lstStyle/>
                    <a:p>
                      <a:pPr algn="l">
                        <a:lnSpc>
                          <a:spcPct val="100000"/>
                        </a:lnSpc>
                        <a:spcAft>
                          <a:spcPts val="400"/>
                        </a:spcAft>
                      </a:pPr>
                      <a:r>
                        <a:rPr lang="tr-TR" sz="2200" dirty="0">
                          <a:effectLst/>
                          <a:latin typeface="+mn-lt"/>
                          <a:ea typeface="Calibri" panose="020F0502020204030204" pitchFamily="34" charset="0"/>
                        </a:rPr>
                        <a:t>İçselleştirilmiş, sistematik, sürdürülebilir ve örnek gösterilebilir uygulamalar bulunmaktadır.</a:t>
                      </a:r>
                    </a:p>
                  </a:txBody>
                  <a:tcPr marL="68580" marR="68580" marT="0" marB="0"/>
                </a:tc>
                <a:extLst>
                  <a:ext uri="{0D108BD9-81ED-4DB2-BD59-A6C34878D82A}">
                    <a16:rowId xmlns:a16="http://schemas.microsoft.com/office/drawing/2014/main" val="2096133008"/>
                  </a:ext>
                </a:extLst>
              </a:tr>
            </a:tbl>
          </a:graphicData>
        </a:graphic>
      </p:graphicFrame>
      <p:sp>
        <p:nvSpPr>
          <p:cNvPr id="6" name="Veri Yer Tutucusu 5"/>
          <p:cNvSpPr>
            <a:spLocks noGrp="1"/>
          </p:cNvSpPr>
          <p:nvPr>
            <p:ph type="dt" sz="half" idx="10"/>
          </p:nvPr>
        </p:nvSpPr>
        <p:spPr/>
        <p:txBody>
          <a:bodyPr/>
          <a:lstStyle/>
          <a:p>
            <a:fld id="{F527D610-71C0-4EAF-8840-5094A68D21C1}"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104</a:t>
            </a:fld>
            <a:endParaRPr lang="tr-TR"/>
          </a:p>
        </p:txBody>
      </p:sp>
    </p:spTree>
    <p:extLst>
      <p:ext uri="{BB962C8B-B14F-4D97-AF65-F5344CB8AC3E}">
        <p14:creationId xmlns:p14="http://schemas.microsoft.com/office/powerpoint/2010/main" val="87913982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105878"/>
            <a:ext cx="10439400" cy="725395"/>
          </a:xfrm>
        </p:spPr>
        <p:txBody>
          <a:bodyPr>
            <a:normAutofit/>
          </a:bodyPr>
          <a:lstStyle/>
          <a:p>
            <a:pPr algn="ctr"/>
            <a:r>
              <a:rPr lang="tr-TR" sz="3200" b="1" dirty="0">
                <a:solidFill>
                  <a:srgbClr val="FF0000"/>
                </a:solidFill>
                <a:latin typeface="+mn-lt"/>
              </a:rPr>
              <a:t>A.4. Paydaş Katılımı </a:t>
            </a:r>
            <a:r>
              <a:rPr lang="tr-TR" sz="3200" b="1" dirty="0" smtClean="0">
                <a:solidFill>
                  <a:srgbClr val="FF0000"/>
                </a:solidFill>
                <a:latin typeface="+mn-lt"/>
              </a:rPr>
              <a:t>/ </a:t>
            </a:r>
            <a:r>
              <a:rPr lang="tr-TR" sz="3200" b="1" dirty="0" smtClean="0">
                <a:solidFill>
                  <a:srgbClr val="0000CC"/>
                </a:solidFill>
                <a:latin typeface="+mn-lt"/>
                <a:ea typeface="Calibri" panose="020F0502020204030204" pitchFamily="34" charset="0"/>
                <a:cs typeface="Calibri" panose="020F0502020204030204" pitchFamily="34" charset="0"/>
              </a:rPr>
              <a:t>A.4.3. Mezun ilişkileri yönetimi</a:t>
            </a:r>
            <a:endParaRPr lang="tr-TR" sz="3200" dirty="0">
              <a:solidFill>
                <a:srgbClr val="0000CC"/>
              </a:solidFill>
              <a:latin typeface="+mn-lt"/>
            </a:endParaRPr>
          </a:p>
        </p:txBody>
      </p:sp>
      <p:sp>
        <p:nvSpPr>
          <p:cNvPr id="3" name="İçerik Yer Tutucusu 2"/>
          <p:cNvSpPr>
            <a:spLocks noGrp="1"/>
          </p:cNvSpPr>
          <p:nvPr>
            <p:ph idx="1"/>
          </p:nvPr>
        </p:nvSpPr>
        <p:spPr>
          <a:xfrm>
            <a:off x="545432" y="979714"/>
            <a:ext cx="11352654" cy="5340875"/>
          </a:xfrm>
        </p:spPr>
        <p:txBody>
          <a:bodyPr>
            <a:normAutofit/>
          </a:bodyPr>
          <a:lstStyle/>
          <a:p>
            <a:pPr>
              <a:lnSpc>
                <a:spcPct val="100000"/>
              </a:lnSpc>
              <a:spcBef>
                <a:spcPts val="0"/>
              </a:spcBef>
              <a:spcAft>
                <a:spcPts val="400"/>
              </a:spcAft>
            </a:pPr>
            <a:r>
              <a:rPr lang="tr-TR" sz="3200" dirty="0"/>
              <a:t>Mezunların </a:t>
            </a:r>
            <a:endParaRPr lang="tr-TR" sz="3200" dirty="0" smtClean="0"/>
          </a:p>
          <a:p>
            <a:pPr lvl="1">
              <a:lnSpc>
                <a:spcPct val="100000"/>
              </a:lnSpc>
              <a:spcBef>
                <a:spcPts val="0"/>
              </a:spcBef>
              <a:spcAft>
                <a:spcPts val="400"/>
              </a:spcAft>
            </a:pPr>
            <a:r>
              <a:rPr lang="tr-TR" sz="3200" b="1" dirty="0" smtClean="0">
                <a:solidFill>
                  <a:srgbClr val="0000CC"/>
                </a:solidFill>
              </a:rPr>
              <a:t>işe </a:t>
            </a:r>
            <a:r>
              <a:rPr lang="tr-TR" sz="3200" b="1" dirty="0">
                <a:solidFill>
                  <a:srgbClr val="0000CC"/>
                </a:solidFill>
              </a:rPr>
              <a:t>yerleşme, </a:t>
            </a:r>
            <a:endParaRPr lang="tr-TR" sz="3200" b="1" dirty="0" smtClean="0">
              <a:solidFill>
                <a:srgbClr val="0000CC"/>
              </a:solidFill>
            </a:endParaRPr>
          </a:p>
          <a:p>
            <a:pPr lvl="1">
              <a:lnSpc>
                <a:spcPct val="100000"/>
              </a:lnSpc>
              <a:spcBef>
                <a:spcPts val="0"/>
              </a:spcBef>
              <a:spcAft>
                <a:spcPts val="400"/>
              </a:spcAft>
            </a:pPr>
            <a:r>
              <a:rPr lang="tr-TR" sz="3200" b="1" dirty="0" smtClean="0">
                <a:solidFill>
                  <a:srgbClr val="0000CC"/>
                </a:solidFill>
              </a:rPr>
              <a:t>eğitime </a:t>
            </a:r>
            <a:r>
              <a:rPr lang="tr-TR" sz="3200" b="1" dirty="0">
                <a:solidFill>
                  <a:srgbClr val="0000CC"/>
                </a:solidFill>
              </a:rPr>
              <a:t>devam, </a:t>
            </a:r>
            <a:endParaRPr lang="tr-TR" sz="3200" b="1" dirty="0" smtClean="0">
              <a:solidFill>
                <a:srgbClr val="0000CC"/>
              </a:solidFill>
            </a:endParaRPr>
          </a:p>
          <a:p>
            <a:pPr lvl="1">
              <a:lnSpc>
                <a:spcPct val="100000"/>
              </a:lnSpc>
              <a:spcBef>
                <a:spcPts val="0"/>
              </a:spcBef>
              <a:spcAft>
                <a:spcPts val="400"/>
              </a:spcAft>
            </a:pPr>
            <a:r>
              <a:rPr lang="tr-TR" sz="3200" b="1" dirty="0" smtClean="0">
                <a:solidFill>
                  <a:srgbClr val="0000CC"/>
                </a:solidFill>
              </a:rPr>
              <a:t>gelir </a:t>
            </a:r>
            <a:r>
              <a:rPr lang="tr-TR" sz="3200" b="1" dirty="0">
                <a:solidFill>
                  <a:srgbClr val="0000CC"/>
                </a:solidFill>
              </a:rPr>
              <a:t>düzeyi, </a:t>
            </a:r>
            <a:endParaRPr lang="tr-TR" sz="3200" b="1" dirty="0" smtClean="0">
              <a:solidFill>
                <a:srgbClr val="0000CC"/>
              </a:solidFill>
            </a:endParaRPr>
          </a:p>
          <a:p>
            <a:pPr lvl="1">
              <a:lnSpc>
                <a:spcPct val="100000"/>
              </a:lnSpc>
              <a:spcBef>
                <a:spcPts val="0"/>
              </a:spcBef>
              <a:spcAft>
                <a:spcPts val="400"/>
              </a:spcAft>
            </a:pPr>
            <a:r>
              <a:rPr lang="tr-TR" sz="3200" b="1" dirty="0" smtClean="0">
                <a:solidFill>
                  <a:srgbClr val="0000CC"/>
                </a:solidFill>
              </a:rPr>
              <a:t>işveren</a:t>
            </a:r>
            <a:r>
              <a:rPr lang="tr-TR" sz="3200" b="1" dirty="0">
                <a:solidFill>
                  <a:srgbClr val="0000CC"/>
                </a:solidFill>
              </a:rPr>
              <a:t>/ mezun memnuniyeti </a:t>
            </a:r>
            <a:endParaRPr lang="tr-TR" sz="3200" b="1" dirty="0" smtClean="0">
              <a:solidFill>
                <a:srgbClr val="0000CC"/>
              </a:solidFill>
            </a:endParaRPr>
          </a:p>
          <a:p>
            <a:pPr>
              <a:lnSpc>
                <a:spcPct val="100000"/>
              </a:lnSpc>
              <a:spcBef>
                <a:spcPts val="0"/>
              </a:spcBef>
              <a:spcAft>
                <a:spcPts val="400"/>
              </a:spcAft>
            </a:pPr>
            <a:r>
              <a:rPr lang="tr-TR" sz="3200" dirty="0" smtClean="0"/>
              <a:t>gibi </a:t>
            </a:r>
            <a:r>
              <a:rPr lang="tr-TR" sz="3200" dirty="0"/>
              <a:t>istihdam bilgileri sistematik ve kapsamlı olarak toplanmakta, değerlendirilmekte, </a:t>
            </a:r>
            <a:r>
              <a:rPr lang="tr-TR" sz="3200" dirty="0" smtClean="0"/>
              <a:t>birim </a:t>
            </a:r>
            <a:r>
              <a:rPr lang="tr-TR" sz="3200" dirty="0"/>
              <a:t>gelişme stratejilerinde kullanılmaktadır. </a:t>
            </a:r>
          </a:p>
        </p:txBody>
      </p:sp>
      <p:sp>
        <p:nvSpPr>
          <p:cNvPr id="4" name="Veri Yer Tutucusu 3"/>
          <p:cNvSpPr>
            <a:spLocks noGrp="1"/>
          </p:cNvSpPr>
          <p:nvPr>
            <p:ph type="dt" sz="half" idx="10"/>
          </p:nvPr>
        </p:nvSpPr>
        <p:spPr/>
        <p:txBody>
          <a:bodyPr/>
          <a:lstStyle/>
          <a:p>
            <a:fld id="{09DD0AEF-0242-4CF7-90AC-DB6F674ECC6E}"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105</a:t>
            </a:fld>
            <a:endParaRPr lang="tr-TR"/>
          </a:p>
        </p:txBody>
      </p:sp>
    </p:spTree>
    <p:extLst>
      <p:ext uri="{BB962C8B-B14F-4D97-AF65-F5344CB8AC3E}">
        <p14:creationId xmlns:p14="http://schemas.microsoft.com/office/powerpoint/2010/main" val="46976798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2400"/>
            <a:ext cx="11190514" cy="550183"/>
          </a:xfrm>
        </p:spPr>
        <p:txBody>
          <a:bodyPr>
            <a:normAutofit/>
          </a:bodyPr>
          <a:lstStyle/>
          <a:p>
            <a:pPr algn="ctr"/>
            <a:r>
              <a:rPr lang="tr-TR" sz="2800" b="1" dirty="0">
                <a:solidFill>
                  <a:srgbClr val="FF0000"/>
                </a:solidFill>
              </a:rPr>
              <a:t>A.4. Paydaş Katılımı / </a:t>
            </a:r>
            <a:r>
              <a:rPr lang="tr-TR" sz="2800" b="1" dirty="0">
                <a:solidFill>
                  <a:srgbClr val="0000CC"/>
                </a:solidFill>
                <a:ea typeface="Calibri" panose="020F0502020204030204" pitchFamily="34" charset="0"/>
                <a:cs typeface="Calibri" panose="020F0502020204030204" pitchFamily="34" charset="0"/>
              </a:rPr>
              <a:t>A.4.3. Mezun ilişkileri yönetimi</a:t>
            </a:r>
            <a:endParaRPr lang="tr-TR" sz="2800" dirty="0"/>
          </a:p>
        </p:txBody>
      </p:sp>
      <p:sp>
        <p:nvSpPr>
          <p:cNvPr id="3" name="İçerik Yer Tutucusu 2"/>
          <p:cNvSpPr>
            <a:spLocks noGrp="1"/>
          </p:cNvSpPr>
          <p:nvPr>
            <p:ph idx="1"/>
          </p:nvPr>
        </p:nvSpPr>
        <p:spPr>
          <a:xfrm>
            <a:off x="391886" y="968829"/>
            <a:ext cx="11495314" cy="5486400"/>
          </a:xfrm>
        </p:spPr>
        <p:txBody>
          <a:bodyPr>
            <a:normAutofit fontScale="77500" lnSpcReduction="20000"/>
          </a:bodyPr>
          <a:lstStyle/>
          <a:p>
            <a:pPr marL="0" indent="0" algn="ctr">
              <a:lnSpc>
                <a:spcPct val="120000"/>
              </a:lnSpc>
              <a:spcBef>
                <a:spcPts val="0"/>
              </a:spcBef>
              <a:spcAft>
                <a:spcPts val="400"/>
              </a:spcAft>
              <a:buNone/>
            </a:pPr>
            <a:r>
              <a:rPr lang="tr-TR" b="1" dirty="0">
                <a:solidFill>
                  <a:srgbClr val="0000CC"/>
                </a:solidFill>
              </a:rPr>
              <a:t>ÖRNEK KANITLAR</a:t>
            </a:r>
          </a:p>
          <a:p>
            <a:pPr marL="0" indent="0">
              <a:lnSpc>
                <a:spcPct val="120000"/>
              </a:lnSpc>
              <a:spcBef>
                <a:spcPts val="0"/>
              </a:spcBef>
              <a:spcAft>
                <a:spcPts val="400"/>
              </a:spcAft>
              <a:buNone/>
            </a:pPr>
            <a:endParaRPr lang="tr-TR" dirty="0" smtClean="0">
              <a:ea typeface="Calibri" panose="020F0502020204030204" pitchFamily="34" charset="0"/>
              <a:cs typeface="Calibri" panose="020F0502020204030204" pitchFamily="34" charset="0"/>
            </a:endParaRPr>
          </a:p>
          <a:p>
            <a:pPr marL="514350" indent="-514350">
              <a:lnSpc>
                <a:spcPct val="120000"/>
              </a:lnSpc>
              <a:spcBef>
                <a:spcPts val="0"/>
              </a:spcBef>
              <a:spcAft>
                <a:spcPts val="400"/>
              </a:spcAft>
              <a:buFont typeface="+mj-lt"/>
              <a:buAutoNum type="arabicPeriod"/>
            </a:pPr>
            <a:r>
              <a:rPr lang="tr-TR" dirty="0">
                <a:ea typeface="Calibri" panose="020F0502020204030204" pitchFamily="34" charset="0"/>
                <a:cs typeface="Calibri" panose="020F0502020204030204" pitchFamily="34" charset="0"/>
              </a:rPr>
              <a:t>Mezun izleme sisteminin özellikleri,</a:t>
            </a:r>
          </a:p>
          <a:p>
            <a:pPr marL="514350" indent="-514350">
              <a:lnSpc>
                <a:spcPct val="120000"/>
              </a:lnSpc>
              <a:spcBef>
                <a:spcPts val="0"/>
              </a:spcBef>
              <a:spcAft>
                <a:spcPts val="400"/>
              </a:spcAft>
              <a:buFont typeface="+mj-lt"/>
              <a:buAutoNum type="arabicPeriod"/>
            </a:pPr>
            <a:r>
              <a:rPr lang="tr-TR" dirty="0">
                <a:ea typeface="Calibri" panose="020F0502020204030204" pitchFamily="34" charset="0"/>
                <a:cs typeface="Calibri" panose="020F0502020204030204" pitchFamily="34" charset="0"/>
              </a:rPr>
              <a:t>Mezunların sahip olduğu yeterlilikler ve programın amaç ve hedeflerine ulaşılmasına ilişkin memnuniyet düzeyi,</a:t>
            </a:r>
          </a:p>
          <a:p>
            <a:pPr marL="514350" lvl="0" indent="-514350">
              <a:lnSpc>
                <a:spcPct val="120000"/>
              </a:lnSpc>
              <a:spcBef>
                <a:spcPts val="0"/>
              </a:spcBef>
              <a:spcAft>
                <a:spcPts val="400"/>
              </a:spcAft>
              <a:buFont typeface="+mj-lt"/>
              <a:buAutoNum type="arabicPeriod"/>
            </a:pPr>
            <a:r>
              <a:rPr lang="tr-TR" dirty="0">
                <a:ea typeface="Calibri" panose="020F0502020204030204" pitchFamily="34" charset="0"/>
                <a:cs typeface="Calibri" panose="020F0502020204030204" pitchFamily="34" charset="0"/>
              </a:rPr>
              <a:t>Mezun izleme sistemi kapsamında programlarda gerçekleştirilen güncelleme çalışmaları,</a:t>
            </a:r>
            <a:r>
              <a:rPr lang="tr-TR" dirty="0"/>
              <a:t> </a:t>
            </a:r>
          </a:p>
          <a:p>
            <a:pPr marL="514350" lvl="0" indent="-514350">
              <a:lnSpc>
                <a:spcPct val="120000"/>
              </a:lnSpc>
              <a:spcBef>
                <a:spcPts val="0"/>
              </a:spcBef>
              <a:spcAft>
                <a:spcPts val="400"/>
              </a:spcAft>
              <a:buFont typeface="+mj-lt"/>
              <a:buAutoNum type="arabicPeriod"/>
            </a:pPr>
            <a:r>
              <a:rPr lang="tr-TR" dirty="0"/>
              <a:t>Mezunlarla yapılan görüşme ve </a:t>
            </a:r>
            <a:r>
              <a:rPr lang="tr-TR" dirty="0" smtClean="0"/>
              <a:t>toplantılar,</a:t>
            </a:r>
            <a:endParaRPr lang="tr-TR" dirty="0"/>
          </a:p>
          <a:p>
            <a:pPr marL="514350" lvl="0" indent="-514350">
              <a:lnSpc>
                <a:spcPct val="120000"/>
              </a:lnSpc>
              <a:spcBef>
                <a:spcPts val="0"/>
              </a:spcBef>
              <a:spcAft>
                <a:spcPts val="400"/>
              </a:spcAft>
              <a:buFont typeface="+mj-lt"/>
              <a:buAutoNum type="arabicPeriod"/>
            </a:pPr>
            <a:r>
              <a:rPr lang="tr-TR" dirty="0"/>
              <a:t>Mezun-öğrenci buluşmalarına dair </a:t>
            </a:r>
            <a:r>
              <a:rPr lang="tr-TR" dirty="0" smtClean="0"/>
              <a:t>örnekler,</a:t>
            </a:r>
            <a:endParaRPr lang="tr-TR" dirty="0"/>
          </a:p>
          <a:p>
            <a:pPr marL="514350" lvl="0" indent="-514350">
              <a:lnSpc>
                <a:spcPct val="120000"/>
              </a:lnSpc>
              <a:spcBef>
                <a:spcPts val="0"/>
              </a:spcBef>
              <a:spcAft>
                <a:spcPts val="400"/>
              </a:spcAft>
              <a:buFont typeface="+mj-lt"/>
              <a:buAutoNum type="arabicPeriod"/>
            </a:pPr>
            <a:r>
              <a:rPr lang="tr-TR" dirty="0"/>
              <a:t>Mezunlarla yapılan işbirliklerine dair örnek </a:t>
            </a:r>
            <a:r>
              <a:rPr lang="tr-TR" dirty="0" smtClean="0"/>
              <a:t>kanıt/</a:t>
            </a:r>
            <a:r>
              <a:rPr lang="tr-TR" dirty="0" err="1" smtClean="0"/>
              <a:t>lar</a:t>
            </a:r>
            <a:r>
              <a:rPr lang="tr-TR" dirty="0" smtClean="0"/>
              <a:t>,</a:t>
            </a:r>
            <a:endParaRPr lang="tr-TR" dirty="0"/>
          </a:p>
          <a:p>
            <a:pPr marL="514350" lvl="0" indent="-514350">
              <a:lnSpc>
                <a:spcPct val="120000"/>
              </a:lnSpc>
              <a:spcBef>
                <a:spcPts val="0"/>
              </a:spcBef>
              <a:spcAft>
                <a:spcPts val="400"/>
              </a:spcAft>
              <a:buFont typeface="+mj-lt"/>
              <a:buAutoNum type="arabicPeriod"/>
            </a:pPr>
            <a:r>
              <a:rPr lang="tr-TR" dirty="0"/>
              <a:t>Birime özgü, mezunlarla iletişimi sürdürmeye yönelik gerçekleştirilen uygulama </a:t>
            </a:r>
            <a:r>
              <a:rPr lang="tr-TR" dirty="0" smtClean="0"/>
              <a:t>örnekleri,</a:t>
            </a:r>
            <a:endParaRPr lang="tr-TR" dirty="0"/>
          </a:p>
          <a:p>
            <a:pPr marL="514350" lvl="0" indent="-514350">
              <a:lnSpc>
                <a:spcPct val="120000"/>
              </a:lnSpc>
              <a:spcBef>
                <a:spcPts val="0"/>
              </a:spcBef>
              <a:spcAft>
                <a:spcPts val="400"/>
              </a:spcAft>
              <a:buFont typeface="+mj-lt"/>
              <a:buAutoNum type="arabicPeriod"/>
            </a:pPr>
            <a:r>
              <a:rPr lang="tr-TR" dirty="0"/>
              <a:t>Birim Danışma Kurulunda mezun öğrenci </a:t>
            </a:r>
            <a:r>
              <a:rPr lang="tr-TR" dirty="0" err="1"/>
              <a:t>temsiliyetini</a:t>
            </a:r>
            <a:r>
              <a:rPr lang="tr-TR" dirty="0"/>
              <a:t> gösterir </a:t>
            </a:r>
            <a:r>
              <a:rPr lang="tr-TR" dirty="0" smtClean="0"/>
              <a:t>kanıt/</a:t>
            </a:r>
            <a:r>
              <a:rPr lang="tr-TR" dirty="0" err="1" smtClean="0"/>
              <a:t>lar</a:t>
            </a:r>
            <a:r>
              <a:rPr lang="tr-TR" dirty="0" smtClean="0"/>
              <a:t>,</a:t>
            </a:r>
            <a:endParaRPr lang="tr-TR" dirty="0">
              <a:ea typeface="Calibri" panose="020F0502020204030204" pitchFamily="34" charset="0"/>
              <a:cs typeface="Calibri" panose="020F0502020204030204" pitchFamily="34" charset="0"/>
            </a:endParaRPr>
          </a:p>
          <a:p>
            <a:pPr marL="514350" indent="-514350">
              <a:lnSpc>
                <a:spcPct val="120000"/>
              </a:lnSpc>
              <a:spcBef>
                <a:spcPts val="0"/>
              </a:spcBef>
              <a:spcAft>
                <a:spcPts val="400"/>
              </a:spcAft>
              <a:buFont typeface="+mj-lt"/>
              <a:buAutoNum type="arabicPeriod"/>
            </a:pPr>
            <a:r>
              <a:rPr lang="tr-TR" dirty="0">
                <a:ea typeface="Calibri" panose="020F0502020204030204" pitchFamily="34" charset="0"/>
                <a:cs typeface="Calibri" panose="020F0502020204030204" pitchFamily="34" charset="0"/>
              </a:rPr>
              <a:t>Standart uygulamalar ve mevzuatın yanı sıra; birimin ihtiyaçları doğrultusunda geliştirdiği özgün yaklaşım ve uygulamalarına ilişkin </a:t>
            </a:r>
            <a:r>
              <a:rPr lang="tr-TR" dirty="0" smtClean="0">
                <a:ea typeface="Calibri" panose="020F0502020204030204" pitchFamily="34" charset="0"/>
                <a:cs typeface="Calibri" panose="020F0502020204030204" pitchFamily="34" charset="0"/>
              </a:rPr>
              <a:t>kanıtlar</a:t>
            </a:r>
            <a:r>
              <a:rPr lang="tr-TR" dirty="0" smtClean="0"/>
              <a:t>.</a:t>
            </a:r>
            <a:endParaRPr lang="tr-TR" dirty="0"/>
          </a:p>
        </p:txBody>
      </p:sp>
      <p:sp>
        <p:nvSpPr>
          <p:cNvPr id="4" name="Veri Yer Tutucusu 3"/>
          <p:cNvSpPr>
            <a:spLocks noGrp="1"/>
          </p:cNvSpPr>
          <p:nvPr>
            <p:ph type="dt" sz="half" idx="10"/>
          </p:nvPr>
        </p:nvSpPr>
        <p:spPr/>
        <p:txBody>
          <a:bodyPr/>
          <a:lstStyle/>
          <a:p>
            <a:fld id="{40A2944D-D66C-43AF-91E4-2DADC68FF96F}"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106</a:t>
            </a:fld>
            <a:endParaRPr lang="tr-TR"/>
          </a:p>
        </p:txBody>
      </p:sp>
    </p:spTree>
    <p:extLst>
      <p:ext uri="{BB962C8B-B14F-4D97-AF65-F5344CB8AC3E}">
        <p14:creationId xmlns:p14="http://schemas.microsoft.com/office/powerpoint/2010/main" val="85705498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46043" y="76200"/>
            <a:ext cx="11404443" cy="566058"/>
          </a:xfrm>
        </p:spPr>
        <p:txBody>
          <a:bodyPr>
            <a:normAutofit/>
          </a:bodyPr>
          <a:lstStyle/>
          <a:p>
            <a:pPr algn="ctr"/>
            <a:r>
              <a:rPr lang="tr-TR" sz="2800" b="1" dirty="0">
                <a:solidFill>
                  <a:srgbClr val="FF0000"/>
                </a:solidFill>
              </a:rPr>
              <a:t>A.4. Paydaş Katılımı / </a:t>
            </a:r>
            <a:r>
              <a:rPr lang="tr-TR" sz="2800" b="1" dirty="0">
                <a:solidFill>
                  <a:srgbClr val="0000CC"/>
                </a:solidFill>
                <a:ea typeface="Calibri" panose="020F0502020204030204" pitchFamily="34" charset="0"/>
                <a:cs typeface="Calibri" panose="020F0502020204030204" pitchFamily="34" charset="0"/>
              </a:rPr>
              <a:t>A.4.3. Mezun ilişkileri yönetimi</a:t>
            </a:r>
            <a:endParaRPr lang="tr-TR" sz="2800" dirty="0"/>
          </a:p>
        </p:txBody>
      </p:sp>
      <p:graphicFrame>
        <p:nvGraphicFramePr>
          <p:cNvPr id="5" name="Tablo 4"/>
          <p:cNvGraphicFramePr>
            <a:graphicFrameLocks noGrp="1"/>
          </p:cNvGraphicFramePr>
          <p:nvPr>
            <p:extLst/>
          </p:nvPr>
        </p:nvGraphicFramePr>
        <p:xfrm>
          <a:off x="367746" y="957944"/>
          <a:ext cx="11682740" cy="5185088"/>
        </p:xfrm>
        <a:graphic>
          <a:graphicData uri="http://schemas.openxmlformats.org/drawingml/2006/table">
            <a:tbl>
              <a:tblPr bandRow="1">
                <a:tableStyleId>{5C22544A-7EE6-4342-B048-85BDC9FD1C3A}</a:tableStyleId>
              </a:tblPr>
              <a:tblGrid>
                <a:gridCol w="2552785">
                  <a:extLst>
                    <a:ext uri="{9D8B030D-6E8A-4147-A177-3AD203B41FA5}">
                      <a16:colId xmlns:a16="http://schemas.microsoft.com/office/drawing/2014/main" val="2928409542"/>
                    </a:ext>
                  </a:extLst>
                </a:gridCol>
                <a:gridCol w="2362576">
                  <a:extLst>
                    <a:ext uri="{9D8B030D-6E8A-4147-A177-3AD203B41FA5}">
                      <a16:colId xmlns:a16="http://schemas.microsoft.com/office/drawing/2014/main" val="3466568460"/>
                    </a:ext>
                  </a:extLst>
                </a:gridCol>
                <a:gridCol w="2252455">
                  <a:extLst>
                    <a:ext uri="{9D8B030D-6E8A-4147-A177-3AD203B41FA5}">
                      <a16:colId xmlns:a16="http://schemas.microsoft.com/office/drawing/2014/main" val="1248775407"/>
                    </a:ext>
                  </a:extLst>
                </a:gridCol>
                <a:gridCol w="2466717">
                  <a:extLst>
                    <a:ext uri="{9D8B030D-6E8A-4147-A177-3AD203B41FA5}">
                      <a16:colId xmlns:a16="http://schemas.microsoft.com/office/drawing/2014/main" val="1846635964"/>
                    </a:ext>
                  </a:extLst>
                </a:gridCol>
                <a:gridCol w="2048207">
                  <a:extLst>
                    <a:ext uri="{9D8B030D-6E8A-4147-A177-3AD203B41FA5}">
                      <a16:colId xmlns:a16="http://schemas.microsoft.com/office/drawing/2014/main" val="1970805160"/>
                    </a:ext>
                  </a:extLst>
                </a:gridCol>
              </a:tblGrid>
              <a:tr h="382337">
                <a:tc gridSpan="5">
                  <a:txBody>
                    <a:bodyPr/>
                    <a:lstStyle/>
                    <a:p>
                      <a:pPr algn="ctr"/>
                      <a:r>
                        <a:rPr lang="tr-TR" sz="2400" b="1" dirty="0" smtClean="0">
                          <a:solidFill>
                            <a:srgbClr val="FF0000"/>
                          </a:solidFill>
                          <a:latin typeface="+mn-lt"/>
                        </a:rPr>
                        <a:t>Olgunluk Düzeyi</a:t>
                      </a:r>
                      <a:endParaRPr lang="tr-TR" sz="24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382337">
                <a:tc>
                  <a:txBody>
                    <a:bodyPr/>
                    <a:lstStyle/>
                    <a:p>
                      <a:pPr algn="ctr">
                        <a:lnSpc>
                          <a:spcPct val="100000"/>
                        </a:lnSpc>
                        <a:spcAft>
                          <a:spcPts val="400"/>
                        </a:spcAft>
                      </a:pPr>
                      <a:r>
                        <a:rPr lang="tr-TR" sz="2400" b="1" dirty="0">
                          <a:effectLst/>
                          <a:latin typeface="+mn-lt"/>
                        </a:rPr>
                        <a:t>1</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2</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3</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4</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5</a:t>
                      </a:r>
                      <a:endParaRPr lang="tr-TR" sz="24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4420414">
                <a:tc>
                  <a:txBody>
                    <a:bodyPr/>
                    <a:lstStyle/>
                    <a:p>
                      <a:pPr algn="l">
                        <a:lnSpc>
                          <a:spcPct val="115000"/>
                        </a:lnSpc>
                        <a:spcAft>
                          <a:spcPts val="0"/>
                        </a:spcAft>
                      </a:pPr>
                      <a:r>
                        <a:rPr lang="tr-TR" sz="2200" dirty="0" smtClean="0">
                          <a:effectLst/>
                          <a:latin typeface="+mn-lt"/>
                          <a:ea typeface="Calibri" panose="020F0502020204030204" pitchFamily="34" charset="0"/>
                        </a:rPr>
                        <a:t>Birimde </a:t>
                      </a:r>
                      <a:r>
                        <a:rPr lang="tr-TR" sz="2200" dirty="0">
                          <a:effectLst/>
                          <a:latin typeface="+mn-lt"/>
                          <a:ea typeface="Calibri" panose="020F0502020204030204" pitchFamily="34" charset="0"/>
                        </a:rPr>
                        <a:t>mezun izleme sistemi bulunmamaktadır. </a:t>
                      </a:r>
                    </a:p>
                  </a:txBody>
                  <a:tcPr marL="68580" marR="68580" marT="0" marB="0"/>
                </a:tc>
                <a:tc>
                  <a:txBody>
                    <a:bodyPr/>
                    <a:lstStyle/>
                    <a:p>
                      <a:pPr algn="l">
                        <a:lnSpc>
                          <a:spcPct val="115000"/>
                        </a:lnSpc>
                        <a:spcAft>
                          <a:spcPts val="0"/>
                        </a:spcAft>
                      </a:pPr>
                      <a:r>
                        <a:rPr lang="tr-TR" sz="2200" dirty="0">
                          <a:effectLst/>
                          <a:latin typeface="+mn-lt"/>
                          <a:ea typeface="Calibri" panose="020F0502020204030204" pitchFamily="34" charset="0"/>
                        </a:rPr>
                        <a:t>Programların amaç ve hedeflerine ulaşılıp ulaşılmadığının irdelenmesi amacıyla bir mezun izleme sistemine ilişkin planlama bulunmaktadır.</a:t>
                      </a:r>
                    </a:p>
                  </a:txBody>
                  <a:tcPr marL="68580" marR="68580" marT="0" marB="0"/>
                </a:tc>
                <a:tc>
                  <a:txBody>
                    <a:bodyPr/>
                    <a:lstStyle/>
                    <a:p>
                      <a:pPr algn="l">
                        <a:lnSpc>
                          <a:spcPct val="115000"/>
                        </a:lnSpc>
                        <a:spcAft>
                          <a:spcPts val="0"/>
                        </a:spcAft>
                      </a:pPr>
                      <a:r>
                        <a:rPr lang="tr-TR" sz="2200" dirty="0" smtClean="0">
                          <a:effectLst/>
                          <a:latin typeface="+mn-lt"/>
                          <a:ea typeface="Calibri" panose="020F0502020204030204" pitchFamily="34" charset="0"/>
                        </a:rPr>
                        <a:t>Birimdeki </a:t>
                      </a:r>
                      <a:r>
                        <a:rPr lang="tr-TR" sz="2200" dirty="0">
                          <a:effectLst/>
                          <a:latin typeface="+mn-lt"/>
                          <a:ea typeface="Calibri" panose="020F0502020204030204" pitchFamily="34" charset="0"/>
                        </a:rPr>
                        <a:t>programların genelinde mezun izleme sistemi uygulamaları vardır.</a:t>
                      </a:r>
                    </a:p>
                  </a:txBody>
                  <a:tcPr marL="68580" marR="68580" marT="0" marB="0"/>
                </a:tc>
                <a:tc>
                  <a:txBody>
                    <a:bodyPr/>
                    <a:lstStyle/>
                    <a:p>
                      <a:pPr algn="l">
                        <a:lnSpc>
                          <a:spcPct val="115000"/>
                        </a:lnSpc>
                        <a:spcAft>
                          <a:spcPts val="0"/>
                        </a:spcAft>
                      </a:pPr>
                      <a:r>
                        <a:rPr lang="tr-TR" sz="2200" dirty="0">
                          <a:effectLst/>
                          <a:latin typeface="+mn-lt"/>
                          <a:ea typeface="Calibri" panose="020F0502020204030204" pitchFamily="34" charset="0"/>
                        </a:rPr>
                        <a:t>Mezun izleme sistemi uygulamaları izlenmekte ve ihtiyaçlar doğrultusunda programlarda güncellemeler yapılmaktadır.</a:t>
                      </a:r>
                    </a:p>
                  </a:txBody>
                  <a:tcPr marL="68580" marR="68580" marT="0" marB="0"/>
                </a:tc>
                <a:tc>
                  <a:txBody>
                    <a:bodyPr/>
                    <a:lstStyle/>
                    <a:p>
                      <a:pPr algn="l">
                        <a:lnSpc>
                          <a:spcPct val="115000"/>
                        </a:lnSpc>
                        <a:spcAft>
                          <a:spcPts val="0"/>
                        </a:spcAft>
                      </a:pPr>
                      <a:r>
                        <a:rPr lang="tr-TR" sz="2200" dirty="0">
                          <a:effectLst/>
                          <a:latin typeface="+mn-lt"/>
                          <a:ea typeface="Calibri" panose="020F0502020204030204" pitchFamily="34" charset="0"/>
                        </a:rPr>
                        <a:t>İçselleştirilmiş, sistematik, sürdürülebilir ve örnek gösterilebilir uygulamalar bulunmaktadır.</a:t>
                      </a:r>
                    </a:p>
                  </a:txBody>
                  <a:tcPr marL="68580" marR="68580" marT="0" marB="0"/>
                </a:tc>
                <a:extLst>
                  <a:ext uri="{0D108BD9-81ED-4DB2-BD59-A6C34878D82A}">
                    <a16:rowId xmlns:a16="http://schemas.microsoft.com/office/drawing/2014/main" val="2096133008"/>
                  </a:ext>
                </a:extLst>
              </a:tr>
            </a:tbl>
          </a:graphicData>
        </a:graphic>
      </p:graphicFrame>
      <p:sp>
        <p:nvSpPr>
          <p:cNvPr id="6" name="Veri Yer Tutucusu 5"/>
          <p:cNvSpPr>
            <a:spLocks noGrp="1"/>
          </p:cNvSpPr>
          <p:nvPr>
            <p:ph type="dt" sz="half" idx="10"/>
          </p:nvPr>
        </p:nvSpPr>
        <p:spPr/>
        <p:txBody>
          <a:bodyPr/>
          <a:lstStyle/>
          <a:p>
            <a:fld id="{43CDF99D-60B9-44DF-ADC3-49894D2DCC25}"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107</a:t>
            </a:fld>
            <a:endParaRPr lang="tr-TR"/>
          </a:p>
        </p:txBody>
      </p:sp>
    </p:spTree>
    <p:extLst>
      <p:ext uri="{BB962C8B-B14F-4D97-AF65-F5344CB8AC3E}">
        <p14:creationId xmlns:p14="http://schemas.microsoft.com/office/powerpoint/2010/main" val="308803416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34755"/>
            <a:ext cx="11114314" cy="649016"/>
          </a:xfrm>
        </p:spPr>
        <p:txBody>
          <a:bodyPr>
            <a:noAutofit/>
          </a:bodyPr>
          <a:lstStyle/>
          <a:p>
            <a:pPr algn="ctr"/>
            <a:r>
              <a:rPr lang="tr-TR" sz="2800" b="1" dirty="0" smtClean="0">
                <a:solidFill>
                  <a:srgbClr val="FF0000"/>
                </a:solidFill>
              </a:rPr>
              <a:t>A.5. </a:t>
            </a:r>
            <a:r>
              <a:rPr lang="tr-TR" sz="2800" b="1" dirty="0" err="1" smtClean="0">
                <a:solidFill>
                  <a:srgbClr val="FF0000"/>
                </a:solidFill>
              </a:rPr>
              <a:t>Uluslararasılaşma</a:t>
            </a:r>
            <a:r>
              <a:rPr lang="tr-TR" sz="2800" b="1" dirty="0" smtClean="0">
                <a:solidFill>
                  <a:srgbClr val="FF0000"/>
                </a:solidFill>
              </a:rPr>
              <a:t> / </a:t>
            </a:r>
            <a:r>
              <a:rPr lang="tr-TR" sz="2800" b="1" dirty="0" smtClean="0">
                <a:solidFill>
                  <a:srgbClr val="0000CC"/>
                </a:solidFill>
              </a:rPr>
              <a:t>A.5.1. Uluslararasılaşma süreçlerinin yönetimi</a:t>
            </a:r>
            <a:endParaRPr lang="tr-TR" sz="2800" dirty="0">
              <a:solidFill>
                <a:srgbClr val="0000CC"/>
              </a:solidFill>
            </a:endParaRPr>
          </a:p>
        </p:txBody>
      </p:sp>
      <p:sp>
        <p:nvSpPr>
          <p:cNvPr id="3" name="İçerik Yer Tutucusu 2"/>
          <p:cNvSpPr>
            <a:spLocks noGrp="1"/>
          </p:cNvSpPr>
          <p:nvPr>
            <p:ph idx="1"/>
          </p:nvPr>
        </p:nvSpPr>
        <p:spPr>
          <a:xfrm>
            <a:off x="664029" y="1175657"/>
            <a:ext cx="11117293" cy="5331021"/>
          </a:xfrm>
        </p:spPr>
        <p:txBody>
          <a:bodyPr>
            <a:normAutofit/>
          </a:bodyPr>
          <a:lstStyle/>
          <a:p>
            <a:pPr>
              <a:lnSpc>
                <a:spcPct val="100000"/>
              </a:lnSpc>
              <a:spcBef>
                <a:spcPts val="0"/>
              </a:spcBef>
            </a:pPr>
            <a:r>
              <a:rPr lang="tr-TR" sz="3200" dirty="0" err="1"/>
              <a:t>Uluslararasılaşma</a:t>
            </a:r>
            <a:r>
              <a:rPr lang="tr-TR" sz="3200" dirty="0"/>
              <a:t> süreçlerinin </a:t>
            </a:r>
            <a:r>
              <a:rPr lang="tr-TR" sz="3200" b="1" dirty="0">
                <a:solidFill>
                  <a:srgbClr val="0000CC"/>
                </a:solidFill>
              </a:rPr>
              <a:t>yönetimi ve </a:t>
            </a:r>
            <a:r>
              <a:rPr lang="tr-TR" sz="3200" b="1" dirty="0" err="1">
                <a:solidFill>
                  <a:srgbClr val="0000CC"/>
                </a:solidFill>
              </a:rPr>
              <a:t>organizasyonel</a:t>
            </a:r>
            <a:r>
              <a:rPr lang="tr-TR" sz="3200" b="1" dirty="0">
                <a:solidFill>
                  <a:srgbClr val="0000CC"/>
                </a:solidFill>
              </a:rPr>
              <a:t> yapısı </a:t>
            </a:r>
            <a:r>
              <a:rPr lang="tr-TR" sz="3200" dirty="0"/>
              <a:t>kurumsallaşmıştır. </a:t>
            </a:r>
            <a:r>
              <a:rPr lang="tr-TR" sz="3200" dirty="0" smtClean="0"/>
              <a:t>Birimin </a:t>
            </a:r>
            <a:r>
              <a:rPr lang="tr-TR" sz="3200" dirty="0" err="1"/>
              <a:t>uluslararasılaşma</a:t>
            </a:r>
            <a:r>
              <a:rPr lang="tr-TR" sz="3200" dirty="0"/>
              <a:t> politikası ile uyumludur. </a:t>
            </a:r>
            <a:endParaRPr lang="tr-TR" sz="3200" dirty="0" smtClean="0"/>
          </a:p>
          <a:p>
            <a:pPr>
              <a:lnSpc>
                <a:spcPct val="100000"/>
              </a:lnSpc>
              <a:spcBef>
                <a:spcPts val="0"/>
              </a:spcBef>
            </a:pPr>
            <a:endParaRPr lang="tr-TR" sz="3200" dirty="0" smtClean="0"/>
          </a:p>
          <a:p>
            <a:pPr>
              <a:lnSpc>
                <a:spcPct val="100000"/>
              </a:lnSpc>
              <a:spcBef>
                <a:spcPts val="0"/>
              </a:spcBef>
            </a:pPr>
            <a:r>
              <a:rPr lang="tr-TR" sz="3200" dirty="0" smtClean="0"/>
              <a:t>Yönetim </a:t>
            </a:r>
            <a:r>
              <a:rPr lang="tr-TR" sz="3200" dirty="0"/>
              <a:t>ve </a:t>
            </a:r>
            <a:r>
              <a:rPr lang="tr-TR" sz="3200" dirty="0" err="1"/>
              <a:t>organizasyonel</a:t>
            </a:r>
            <a:r>
              <a:rPr lang="tr-TR" sz="3200" dirty="0"/>
              <a:t> yapının işleyişi ve etkinliği irdelenmektedir</a:t>
            </a:r>
          </a:p>
        </p:txBody>
      </p:sp>
      <p:sp>
        <p:nvSpPr>
          <p:cNvPr id="4" name="Veri Yer Tutucusu 3"/>
          <p:cNvSpPr>
            <a:spLocks noGrp="1"/>
          </p:cNvSpPr>
          <p:nvPr>
            <p:ph type="dt" sz="half" idx="10"/>
          </p:nvPr>
        </p:nvSpPr>
        <p:spPr/>
        <p:txBody>
          <a:bodyPr/>
          <a:lstStyle/>
          <a:p>
            <a:fld id="{80D31CFF-2796-4A31-9318-A376BE7B0FA4}"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108</a:t>
            </a:fld>
            <a:endParaRPr lang="tr-TR"/>
          </a:p>
        </p:txBody>
      </p:sp>
    </p:spTree>
    <p:extLst>
      <p:ext uri="{BB962C8B-B14F-4D97-AF65-F5344CB8AC3E}">
        <p14:creationId xmlns:p14="http://schemas.microsoft.com/office/powerpoint/2010/main" val="66219180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2400"/>
            <a:ext cx="11190514" cy="550183"/>
          </a:xfrm>
        </p:spPr>
        <p:txBody>
          <a:bodyPr>
            <a:normAutofit/>
          </a:bodyPr>
          <a:lstStyle/>
          <a:p>
            <a:pPr algn="ctr"/>
            <a:r>
              <a:rPr lang="tr-TR" sz="2800" b="1" dirty="0">
                <a:solidFill>
                  <a:srgbClr val="FF0000"/>
                </a:solidFill>
              </a:rPr>
              <a:t>A.5. </a:t>
            </a:r>
            <a:r>
              <a:rPr lang="tr-TR" sz="2800" b="1" dirty="0" err="1">
                <a:solidFill>
                  <a:srgbClr val="FF0000"/>
                </a:solidFill>
              </a:rPr>
              <a:t>Uluslararasılaşma</a:t>
            </a:r>
            <a:r>
              <a:rPr lang="tr-TR" sz="2800" b="1" dirty="0">
                <a:solidFill>
                  <a:srgbClr val="FF0000"/>
                </a:solidFill>
              </a:rPr>
              <a:t> / </a:t>
            </a:r>
            <a:r>
              <a:rPr lang="tr-TR" sz="2800" b="1" dirty="0">
                <a:solidFill>
                  <a:srgbClr val="0000CC"/>
                </a:solidFill>
              </a:rPr>
              <a:t>A.5.1. </a:t>
            </a:r>
            <a:r>
              <a:rPr lang="tr-TR" sz="2800" b="1" dirty="0" err="1">
                <a:solidFill>
                  <a:srgbClr val="0000CC"/>
                </a:solidFill>
              </a:rPr>
              <a:t>Uluslararasılaşma</a:t>
            </a:r>
            <a:r>
              <a:rPr lang="tr-TR" sz="2800" b="1" dirty="0">
                <a:solidFill>
                  <a:srgbClr val="0000CC"/>
                </a:solidFill>
              </a:rPr>
              <a:t> süreçlerinin yönetimi</a:t>
            </a:r>
            <a:endParaRPr lang="tr-TR" sz="2800" dirty="0"/>
          </a:p>
        </p:txBody>
      </p:sp>
      <p:sp>
        <p:nvSpPr>
          <p:cNvPr id="3" name="İçerik Yer Tutucusu 2"/>
          <p:cNvSpPr>
            <a:spLocks noGrp="1"/>
          </p:cNvSpPr>
          <p:nvPr>
            <p:ph idx="1"/>
          </p:nvPr>
        </p:nvSpPr>
        <p:spPr>
          <a:xfrm>
            <a:off x="391886" y="1077686"/>
            <a:ext cx="11506200" cy="5377543"/>
          </a:xfrm>
        </p:spPr>
        <p:txBody>
          <a:bodyPr>
            <a:normAutofit/>
          </a:bodyPr>
          <a:lstStyle/>
          <a:p>
            <a:pPr marL="0" indent="0" algn="ctr">
              <a:lnSpc>
                <a:spcPct val="100000"/>
              </a:lnSpc>
              <a:spcBef>
                <a:spcPts val="0"/>
              </a:spcBef>
              <a:spcAft>
                <a:spcPts val="400"/>
              </a:spcAft>
              <a:buNone/>
            </a:pPr>
            <a:r>
              <a:rPr lang="tr-TR" b="1" dirty="0">
                <a:solidFill>
                  <a:srgbClr val="0000CC"/>
                </a:solidFill>
              </a:rPr>
              <a:t>ÖRNEK </a:t>
            </a:r>
            <a:r>
              <a:rPr lang="tr-TR" b="1" dirty="0" smtClean="0">
                <a:solidFill>
                  <a:srgbClr val="0000CC"/>
                </a:solidFill>
              </a:rPr>
              <a:t>KANITLAR</a:t>
            </a:r>
          </a:p>
          <a:p>
            <a:pPr marL="0" indent="0" algn="ctr">
              <a:lnSpc>
                <a:spcPct val="100000"/>
              </a:lnSpc>
              <a:spcBef>
                <a:spcPts val="0"/>
              </a:spcBef>
              <a:spcAft>
                <a:spcPts val="400"/>
              </a:spcAft>
              <a:buNone/>
            </a:pPr>
            <a:endParaRPr lang="tr-TR" b="1" dirty="0" smtClean="0">
              <a:solidFill>
                <a:srgbClr val="0000CC"/>
              </a:solidFill>
            </a:endParaRPr>
          </a:p>
          <a:p>
            <a:pPr marL="514350" indent="-514350">
              <a:lnSpc>
                <a:spcPct val="100000"/>
              </a:lnSpc>
              <a:spcBef>
                <a:spcPts val="0"/>
              </a:spcBef>
              <a:spcAft>
                <a:spcPts val="400"/>
              </a:spcAft>
              <a:buFont typeface="+mj-lt"/>
              <a:buAutoNum type="arabicPeriod"/>
            </a:pPr>
            <a:r>
              <a:rPr lang="tr-TR" dirty="0" err="1"/>
              <a:t>Uluslararasılaşma</a:t>
            </a:r>
            <a:r>
              <a:rPr lang="tr-TR" dirty="0"/>
              <a:t> </a:t>
            </a:r>
            <a:r>
              <a:rPr lang="tr-TR" dirty="0" smtClean="0"/>
              <a:t>politikası,</a:t>
            </a:r>
            <a:endParaRPr lang="tr-TR" dirty="0"/>
          </a:p>
          <a:p>
            <a:pPr marL="514350" indent="-514350">
              <a:lnSpc>
                <a:spcPct val="100000"/>
              </a:lnSpc>
              <a:spcBef>
                <a:spcPts val="0"/>
              </a:spcBef>
              <a:spcAft>
                <a:spcPts val="400"/>
              </a:spcAft>
              <a:buFont typeface="+mj-lt"/>
              <a:buAutoNum type="arabicPeriod"/>
            </a:pPr>
            <a:r>
              <a:rPr lang="tr-TR" dirty="0" err="1"/>
              <a:t>Uluslararasılaşma</a:t>
            </a:r>
            <a:r>
              <a:rPr lang="tr-TR" dirty="0"/>
              <a:t> süreçlerinin yönetimi ve </a:t>
            </a:r>
            <a:r>
              <a:rPr lang="tr-TR" dirty="0" err="1"/>
              <a:t>organizasyonel</a:t>
            </a:r>
            <a:r>
              <a:rPr lang="tr-TR" dirty="0"/>
              <a:t> yapısı,</a:t>
            </a:r>
          </a:p>
          <a:p>
            <a:pPr marL="514350" indent="-514350">
              <a:lnSpc>
                <a:spcPct val="100000"/>
              </a:lnSpc>
              <a:spcBef>
                <a:spcPts val="0"/>
              </a:spcBef>
              <a:spcAft>
                <a:spcPts val="400"/>
              </a:spcAft>
              <a:buFont typeface="+mj-lt"/>
              <a:buAutoNum type="arabicPeriod"/>
            </a:pPr>
            <a:r>
              <a:rPr lang="tr-TR" dirty="0"/>
              <a:t>Uluslararası ortak faaliyetler (eğitim ve öğretim, araştırma ve geliştirme, hareketlilik, vb.) düzenleyen </a:t>
            </a:r>
            <a:r>
              <a:rPr lang="tr-TR" dirty="0" smtClean="0"/>
              <a:t>personel/kurul/komisyonların </a:t>
            </a:r>
            <a:r>
              <a:rPr lang="tr-TR" dirty="0"/>
              <a:t>varlığı (örneğin Bologna, </a:t>
            </a:r>
            <a:r>
              <a:rPr lang="tr-TR" dirty="0" err="1"/>
              <a:t>Erasmus</a:t>
            </a:r>
            <a:r>
              <a:rPr lang="tr-TR" dirty="0"/>
              <a:t> ve Farabi Koordinatörlerinin listesi, uluslararası öğrenci sorumlusu, vb.) ve çalışma usul ve esaslarını gösteren kanıt/</a:t>
            </a:r>
            <a:r>
              <a:rPr lang="tr-TR" dirty="0" err="1"/>
              <a:t>lar</a:t>
            </a:r>
            <a:r>
              <a:rPr lang="tr-TR" dirty="0"/>
              <a:t>,</a:t>
            </a:r>
          </a:p>
          <a:p>
            <a:pPr marL="514350" indent="-514350">
              <a:lnSpc>
                <a:spcPct val="100000"/>
              </a:lnSpc>
              <a:spcBef>
                <a:spcPts val="0"/>
              </a:spcBef>
              <a:spcAft>
                <a:spcPts val="400"/>
              </a:spcAft>
              <a:buFont typeface="+mj-lt"/>
              <a:buAutoNum type="arabicPeriod"/>
            </a:pPr>
            <a:r>
              <a:rPr lang="tr-TR" dirty="0"/>
              <a:t>Yönetim ve </a:t>
            </a:r>
            <a:r>
              <a:rPr lang="tr-TR" dirty="0" err="1"/>
              <a:t>organizasyonel</a:t>
            </a:r>
            <a:r>
              <a:rPr lang="tr-TR" dirty="0"/>
              <a:t> yapıya ilişkin izleme ve iyileştirme kanıtları,</a:t>
            </a:r>
          </a:p>
          <a:p>
            <a:pPr marL="514350" indent="-514350">
              <a:lnSpc>
                <a:spcPct val="100000"/>
              </a:lnSpc>
              <a:spcBef>
                <a:spcPts val="0"/>
              </a:spcBef>
              <a:spcAft>
                <a:spcPts val="400"/>
              </a:spcAft>
              <a:buFont typeface="+mj-lt"/>
              <a:buAutoNum type="arabicPeriod"/>
            </a:pPr>
            <a:r>
              <a:rPr lang="tr-TR" dirty="0"/>
              <a:t>Standart uygulamalar ve mevzuatın yanı sıra; birimin ihtiyaçları doğrultusunda geliştirdiği özgün yaklaşım ve uygulamalarına ilişkin </a:t>
            </a:r>
            <a:r>
              <a:rPr lang="tr-TR" dirty="0" smtClean="0"/>
              <a:t>kanıtlar.</a:t>
            </a:r>
            <a:endParaRPr lang="tr-TR" dirty="0" smtClean="0">
              <a:ea typeface="Calibri" panose="020F0502020204030204" pitchFamily="34" charset="0"/>
              <a:cs typeface="Calibri" panose="020F0502020204030204" pitchFamily="34" charset="0"/>
            </a:endParaRPr>
          </a:p>
        </p:txBody>
      </p:sp>
      <p:sp>
        <p:nvSpPr>
          <p:cNvPr id="4" name="Veri Yer Tutucusu 3"/>
          <p:cNvSpPr>
            <a:spLocks noGrp="1"/>
          </p:cNvSpPr>
          <p:nvPr>
            <p:ph type="dt" sz="half" idx="10"/>
          </p:nvPr>
        </p:nvSpPr>
        <p:spPr/>
        <p:txBody>
          <a:bodyPr/>
          <a:lstStyle/>
          <a:p>
            <a:fld id="{913C4473-650C-4C99-9DDF-B7A57C32A360}"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109</a:t>
            </a:fld>
            <a:endParaRPr lang="tr-TR"/>
          </a:p>
        </p:txBody>
      </p:sp>
    </p:spTree>
    <p:extLst>
      <p:ext uri="{BB962C8B-B14F-4D97-AF65-F5344CB8AC3E}">
        <p14:creationId xmlns:p14="http://schemas.microsoft.com/office/powerpoint/2010/main" val="130878034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5792" y="119271"/>
            <a:ext cx="10018644" cy="795130"/>
          </a:xfrm>
        </p:spPr>
        <p:txBody>
          <a:bodyPr>
            <a:normAutofit/>
          </a:bodyPr>
          <a:lstStyle/>
          <a:p>
            <a:pPr algn="ctr"/>
            <a:r>
              <a:rPr lang="tr-TR" sz="3200" b="1" dirty="0" smtClean="0">
                <a:solidFill>
                  <a:srgbClr val="C00000"/>
                </a:solidFill>
              </a:rPr>
              <a:t>Yükseköğretimde Kalite Güvencesinin Amaçları</a:t>
            </a:r>
            <a:endParaRPr lang="tr-TR" sz="3200" b="1" dirty="0">
              <a:solidFill>
                <a:srgbClr val="C00000"/>
              </a:solidFill>
            </a:endParaRPr>
          </a:p>
        </p:txBody>
      </p:sp>
      <p:sp>
        <p:nvSpPr>
          <p:cNvPr id="3" name="İçerik Yer Tutucusu 2"/>
          <p:cNvSpPr>
            <a:spLocks noGrp="1"/>
          </p:cNvSpPr>
          <p:nvPr>
            <p:ph idx="1"/>
          </p:nvPr>
        </p:nvSpPr>
        <p:spPr>
          <a:xfrm>
            <a:off x="972766" y="1177047"/>
            <a:ext cx="10243224" cy="2140085"/>
          </a:xfrm>
        </p:spPr>
        <p:txBody>
          <a:bodyPr>
            <a:noAutofit/>
          </a:bodyPr>
          <a:lstStyle/>
          <a:p>
            <a:pPr marL="0" indent="0" algn="ctr">
              <a:lnSpc>
                <a:spcPct val="100000"/>
              </a:lnSpc>
              <a:spcBef>
                <a:spcPts val="0"/>
              </a:spcBef>
              <a:spcAft>
                <a:spcPts val="400"/>
              </a:spcAft>
              <a:buNone/>
            </a:pPr>
            <a:r>
              <a:rPr lang="tr-TR" sz="3400" dirty="0" smtClean="0"/>
              <a:t>Kalite </a:t>
            </a:r>
            <a:r>
              <a:rPr lang="tr-TR" sz="3400" dirty="0"/>
              <a:t>güvencesi süreçleri ile </a:t>
            </a:r>
            <a:r>
              <a:rPr lang="tr-TR" sz="3400" b="1" dirty="0">
                <a:solidFill>
                  <a:srgbClr val="0000CC"/>
                </a:solidFill>
              </a:rPr>
              <a:t>yükseköğretim kurumunun bilinirliğinin artırılarak </a:t>
            </a:r>
            <a:r>
              <a:rPr lang="tr-TR" sz="3400" b="1" dirty="0">
                <a:solidFill>
                  <a:srgbClr val="FF0000"/>
                </a:solidFill>
              </a:rPr>
              <a:t>uluslararası görünürlüğünün sağlanması </a:t>
            </a:r>
            <a:r>
              <a:rPr lang="tr-TR" sz="3400" b="1" dirty="0">
                <a:solidFill>
                  <a:srgbClr val="0000CC"/>
                </a:solidFill>
              </a:rPr>
              <a:t>ve yükseköğretimde </a:t>
            </a:r>
            <a:r>
              <a:rPr lang="tr-TR" sz="3400" b="1" dirty="0">
                <a:solidFill>
                  <a:srgbClr val="FF0000"/>
                </a:solidFill>
              </a:rPr>
              <a:t>uluslararası öğrenci sayısının artırılması, </a:t>
            </a:r>
            <a:endParaRPr lang="tr-TR" sz="3400" b="1" dirty="0" smtClean="0">
              <a:solidFill>
                <a:srgbClr val="FF0000"/>
              </a:solidFill>
            </a:endParaRPr>
          </a:p>
          <a:p>
            <a:pPr marL="0" indent="0" algn="ctr">
              <a:lnSpc>
                <a:spcPct val="100000"/>
              </a:lnSpc>
              <a:spcBef>
                <a:spcPts val="0"/>
              </a:spcBef>
              <a:spcAft>
                <a:spcPts val="400"/>
              </a:spcAft>
              <a:buNone/>
            </a:pPr>
            <a:endParaRPr lang="tr-TR" sz="3400" b="1" dirty="0" smtClean="0">
              <a:solidFill>
                <a:srgbClr val="0000CC"/>
              </a:solidFill>
            </a:endParaRPr>
          </a:p>
        </p:txBody>
      </p:sp>
      <p:sp>
        <p:nvSpPr>
          <p:cNvPr id="4" name="Veri Yer Tutucusu 3"/>
          <p:cNvSpPr>
            <a:spLocks noGrp="1"/>
          </p:cNvSpPr>
          <p:nvPr>
            <p:ph type="dt" sz="half" idx="10"/>
          </p:nvPr>
        </p:nvSpPr>
        <p:spPr/>
        <p:txBody>
          <a:bodyPr/>
          <a:lstStyle/>
          <a:p>
            <a:fld id="{7A1978D7-9CCF-45E2-BF83-D03167785122}" type="datetime1">
              <a:rPr lang="tr-TR" smtClean="0"/>
              <a:t>2.10.2025</a:t>
            </a:fld>
            <a:endParaRPr lang="tr-TR"/>
          </a:p>
        </p:txBody>
      </p:sp>
      <p:sp>
        <p:nvSpPr>
          <p:cNvPr id="8" name="Altbilgi Yer Tutucusu 7"/>
          <p:cNvSpPr>
            <a:spLocks noGrp="1"/>
          </p:cNvSpPr>
          <p:nvPr>
            <p:ph type="ftr" sz="quarter" idx="11"/>
          </p:nvPr>
        </p:nvSpPr>
        <p:spPr/>
        <p:txBody>
          <a:bodyPr/>
          <a:lstStyle/>
          <a:p>
            <a:r>
              <a:rPr lang="tr-TR" smtClean="0"/>
              <a:t>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11</a:t>
            </a:fld>
            <a:endParaRPr lang="tr-TR"/>
          </a:p>
        </p:txBody>
      </p:sp>
      <p:pic>
        <p:nvPicPr>
          <p:cNvPr id="4100" name="Picture 4" descr="UNESCO'da '12. Uluslararası Öğrenci Buluşma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987" y="3724438"/>
            <a:ext cx="3902413" cy="2195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28341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15010" y="188843"/>
            <a:ext cx="11131826" cy="725557"/>
          </a:xfrm>
        </p:spPr>
        <p:txBody>
          <a:bodyPr>
            <a:normAutofit/>
          </a:bodyPr>
          <a:lstStyle/>
          <a:p>
            <a:pPr algn="ctr"/>
            <a:r>
              <a:rPr lang="tr-TR" sz="2800" b="1" dirty="0">
                <a:solidFill>
                  <a:srgbClr val="FF0000"/>
                </a:solidFill>
              </a:rPr>
              <a:t>A.5. </a:t>
            </a:r>
            <a:r>
              <a:rPr lang="tr-TR" sz="2800" b="1" dirty="0" err="1">
                <a:solidFill>
                  <a:srgbClr val="FF0000"/>
                </a:solidFill>
              </a:rPr>
              <a:t>Uluslararasılaşma</a:t>
            </a:r>
            <a:r>
              <a:rPr lang="tr-TR" sz="2800" b="1" dirty="0">
                <a:solidFill>
                  <a:srgbClr val="FF0000"/>
                </a:solidFill>
              </a:rPr>
              <a:t> / </a:t>
            </a:r>
            <a:r>
              <a:rPr lang="tr-TR" sz="2800" b="1" dirty="0">
                <a:solidFill>
                  <a:srgbClr val="0000CC"/>
                </a:solidFill>
              </a:rPr>
              <a:t>A.5.1. </a:t>
            </a:r>
            <a:r>
              <a:rPr lang="tr-TR" sz="2800" b="1" dirty="0" err="1">
                <a:solidFill>
                  <a:srgbClr val="0000CC"/>
                </a:solidFill>
              </a:rPr>
              <a:t>Uluslararasılaşma</a:t>
            </a:r>
            <a:r>
              <a:rPr lang="tr-TR" sz="2800" b="1" dirty="0">
                <a:solidFill>
                  <a:srgbClr val="0000CC"/>
                </a:solidFill>
              </a:rPr>
              <a:t> süreçlerinin yönetimi</a:t>
            </a:r>
            <a:endParaRPr lang="tr-TR" sz="2800" dirty="0"/>
          </a:p>
        </p:txBody>
      </p:sp>
      <p:graphicFrame>
        <p:nvGraphicFramePr>
          <p:cNvPr id="5" name="Tablo 4"/>
          <p:cNvGraphicFramePr>
            <a:graphicFrameLocks noGrp="1"/>
          </p:cNvGraphicFramePr>
          <p:nvPr>
            <p:extLst/>
          </p:nvPr>
        </p:nvGraphicFramePr>
        <p:xfrm>
          <a:off x="367746" y="1182757"/>
          <a:ext cx="11598968" cy="5481583"/>
        </p:xfrm>
        <a:graphic>
          <a:graphicData uri="http://schemas.openxmlformats.org/drawingml/2006/table">
            <a:tbl>
              <a:tblPr bandRow="1">
                <a:tableStyleId>{5C22544A-7EE6-4342-B048-85BDC9FD1C3A}</a:tableStyleId>
              </a:tblPr>
              <a:tblGrid>
                <a:gridCol w="2534480">
                  <a:extLst>
                    <a:ext uri="{9D8B030D-6E8A-4147-A177-3AD203B41FA5}">
                      <a16:colId xmlns:a16="http://schemas.microsoft.com/office/drawing/2014/main" val="2928409542"/>
                    </a:ext>
                  </a:extLst>
                </a:gridCol>
                <a:gridCol w="2345635">
                  <a:extLst>
                    <a:ext uri="{9D8B030D-6E8A-4147-A177-3AD203B41FA5}">
                      <a16:colId xmlns:a16="http://schemas.microsoft.com/office/drawing/2014/main" val="3466568460"/>
                    </a:ext>
                  </a:extLst>
                </a:gridCol>
                <a:gridCol w="2236304">
                  <a:extLst>
                    <a:ext uri="{9D8B030D-6E8A-4147-A177-3AD203B41FA5}">
                      <a16:colId xmlns:a16="http://schemas.microsoft.com/office/drawing/2014/main" val="1248775407"/>
                    </a:ext>
                  </a:extLst>
                </a:gridCol>
                <a:gridCol w="2449029">
                  <a:extLst>
                    <a:ext uri="{9D8B030D-6E8A-4147-A177-3AD203B41FA5}">
                      <a16:colId xmlns:a16="http://schemas.microsoft.com/office/drawing/2014/main" val="1846635964"/>
                    </a:ext>
                  </a:extLst>
                </a:gridCol>
                <a:gridCol w="2033520">
                  <a:extLst>
                    <a:ext uri="{9D8B030D-6E8A-4147-A177-3AD203B41FA5}">
                      <a16:colId xmlns:a16="http://schemas.microsoft.com/office/drawing/2014/main" val="1970805160"/>
                    </a:ext>
                  </a:extLst>
                </a:gridCol>
              </a:tblGrid>
              <a:tr h="402556">
                <a:tc gridSpan="5">
                  <a:txBody>
                    <a:bodyPr/>
                    <a:lstStyle/>
                    <a:p>
                      <a:pPr algn="ctr"/>
                      <a:r>
                        <a:rPr lang="tr-TR" sz="2200" b="1" dirty="0" smtClean="0">
                          <a:solidFill>
                            <a:srgbClr val="FF0000"/>
                          </a:solidFill>
                          <a:latin typeface="+mn-lt"/>
                        </a:rPr>
                        <a:t>Olgunluk Düzeyi</a:t>
                      </a:r>
                      <a:endParaRPr lang="tr-TR" sz="22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402556">
                <a:tc>
                  <a:txBody>
                    <a:bodyPr/>
                    <a:lstStyle/>
                    <a:p>
                      <a:pPr algn="ctr">
                        <a:lnSpc>
                          <a:spcPct val="100000"/>
                        </a:lnSpc>
                        <a:spcAft>
                          <a:spcPts val="400"/>
                        </a:spcAft>
                      </a:pPr>
                      <a:r>
                        <a:rPr lang="tr-TR" sz="2200" b="1" dirty="0">
                          <a:effectLst/>
                          <a:latin typeface="+mn-lt"/>
                        </a:rPr>
                        <a:t>1</a:t>
                      </a:r>
                      <a:endParaRPr lang="tr-TR" sz="22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200" b="1" dirty="0">
                          <a:effectLst/>
                          <a:latin typeface="+mn-lt"/>
                        </a:rPr>
                        <a:t>2</a:t>
                      </a:r>
                      <a:endParaRPr lang="tr-TR" sz="22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200" b="1" dirty="0">
                          <a:effectLst/>
                          <a:latin typeface="+mn-lt"/>
                        </a:rPr>
                        <a:t>3</a:t>
                      </a:r>
                      <a:endParaRPr lang="tr-TR" sz="22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200" b="1" dirty="0">
                          <a:effectLst/>
                          <a:latin typeface="+mn-lt"/>
                        </a:rPr>
                        <a:t>4</a:t>
                      </a:r>
                      <a:endParaRPr lang="tr-TR" sz="22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200" b="1" dirty="0">
                          <a:effectLst/>
                          <a:latin typeface="+mn-lt"/>
                        </a:rPr>
                        <a:t>5</a:t>
                      </a:r>
                      <a:endParaRPr lang="tr-TR" sz="22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4676471">
                <a:tc>
                  <a:txBody>
                    <a:bodyPr/>
                    <a:lstStyle/>
                    <a:p>
                      <a:pPr algn="l">
                        <a:lnSpc>
                          <a:spcPct val="115000"/>
                        </a:lnSpc>
                        <a:spcAft>
                          <a:spcPts val="0"/>
                        </a:spcAft>
                      </a:pPr>
                      <a:r>
                        <a:rPr lang="tr-TR" sz="2200" dirty="0" smtClean="0">
                          <a:effectLst/>
                          <a:latin typeface="+mn-lt"/>
                          <a:ea typeface="Calibri" panose="020F0502020204030204" pitchFamily="34" charset="0"/>
                        </a:rPr>
                        <a:t>Birimin</a:t>
                      </a:r>
                      <a:r>
                        <a:rPr lang="tr-TR" sz="2200" baseline="0" dirty="0" smtClean="0">
                          <a:effectLst/>
                          <a:latin typeface="+mn-lt"/>
                          <a:ea typeface="Calibri" panose="020F0502020204030204" pitchFamily="34" charset="0"/>
                        </a:rPr>
                        <a:t> </a:t>
                      </a:r>
                      <a:r>
                        <a:rPr lang="tr-TR" sz="2200" dirty="0" err="1" smtClean="0">
                          <a:effectLst/>
                          <a:latin typeface="+mn-lt"/>
                          <a:ea typeface="Calibri" panose="020F0502020204030204" pitchFamily="34" charset="0"/>
                        </a:rPr>
                        <a:t>uluslararasılaşma</a:t>
                      </a:r>
                      <a:r>
                        <a:rPr lang="tr-TR" sz="2200" dirty="0" smtClean="0">
                          <a:effectLst/>
                          <a:latin typeface="+mn-lt"/>
                          <a:ea typeface="Calibri" panose="020F0502020204030204" pitchFamily="34" charset="0"/>
                        </a:rPr>
                        <a:t> </a:t>
                      </a:r>
                      <a:r>
                        <a:rPr lang="tr-TR" sz="2200" dirty="0">
                          <a:effectLst/>
                          <a:latin typeface="+mn-lt"/>
                          <a:ea typeface="Calibri" panose="020F0502020204030204" pitchFamily="34" charset="0"/>
                        </a:rPr>
                        <a:t>süreçlerine ilişkin yönetsel ve </a:t>
                      </a:r>
                      <a:r>
                        <a:rPr lang="tr-TR" sz="2200" dirty="0" err="1">
                          <a:effectLst/>
                          <a:latin typeface="+mn-lt"/>
                          <a:ea typeface="Calibri" panose="020F0502020204030204" pitchFamily="34" charset="0"/>
                        </a:rPr>
                        <a:t>organizasyonel</a:t>
                      </a:r>
                      <a:r>
                        <a:rPr lang="tr-TR" sz="2200" dirty="0">
                          <a:effectLst/>
                          <a:latin typeface="+mn-lt"/>
                          <a:ea typeface="Calibri" panose="020F0502020204030204" pitchFamily="34" charset="0"/>
                        </a:rPr>
                        <a:t> yapılanması bulunmamaktadır.</a:t>
                      </a:r>
                    </a:p>
                  </a:txBody>
                  <a:tcPr marL="68580" marR="68580" marT="0" marB="0"/>
                </a:tc>
                <a:tc>
                  <a:txBody>
                    <a:bodyPr/>
                    <a:lstStyle/>
                    <a:p>
                      <a:pPr algn="l">
                        <a:lnSpc>
                          <a:spcPct val="115000"/>
                        </a:lnSpc>
                        <a:spcAft>
                          <a:spcPts val="0"/>
                        </a:spcAft>
                      </a:pPr>
                      <a:r>
                        <a:rPr lang="tr-TR" sz="2200" dirty="0" smtClean="0">
                          <a:effectLst/>
                          <a:latin typeface="+mn-lt"/>
                          <a:ea typeface="Calibri" panose="020F0502020204030204" pitchFamily="34" charset="0"/>
                        </a:rPr>
                        <a:t>Birimin</a:t>
                      </a:r>
                      <a:r>
                        <a:rPr lang="tr-TR" sz="2200" baseline="0" dirty="0" smtClean="0">
                          <a:effectLst/>
                          <a:latin typeface="+mn-lt"/>
                          <a:ea typeface="Calibri" panose="020F0502020204030204" pitchFamily="34" charset="0"/>
                        </a:rPr>
                        <a:t> </a:t>
                      </a:r>
                      <a:r>
                        <a:rPr lang="tr-TR" sz="2200" dirty="0" err="1" smtClean="0">
                          <a:effectLst/>
                          <a:latin typeface="+mn-lt"/>
                          <a:ea typeface="Calibri" panose="020F0502020204030204" pitchFamily="34" charset="0"/>
                        </a:rPr>
                        <a:t>uluslararasılaşma</a:t>
                      </a:r>
                      <a:r>
                        <a:rPr lang="tr-TR" sz="2200" dirty="0" smtClean="0">
                          <a:effectLst/>
                          <a:latin typeface="+mn-lt"/>
                          <a:ea typeface="Calibri" panose="020F0502020204030204" pitchFamily="34" charset="0"/>
                        </a:rPr>
                        <a:t> </a:t>
                      </a:r>
                      <a:r>
                        <a:rPr lang="tr-TR" sz="2200" dirty="0">
                          <a:effectLst/>
                          <a:latin typeface="+mn-lt"/>
                          <a:ea typeface="Calibri" panose="020F0502020204030204" pitchFamily="34" charset="0"/>
                        </a:rPr>
                        <a:t>süreçlerinin yönetim ve </a:t>
                      </a:r>
                      <a:r>
                        <a:rPr lang="tr-TR" sz="2200" dirty="0" err="1">
                          <a:effectLst/>
                          <a:latin typeface="+mn-lt"/>
                          <a:ea typeface="Calibri" panose="020F0502020204030204" pitchFamily="34" charset="0"/>
                        </a:rPr>
                        <a:t>organizasyonel</a:t>
                      </a:r>
                      <a:r>
                        <a:rPr lang="tr-TR" sz="2200" dirty="0">
                          <a:effectLst/>
                          <a:latin typeface="+mn-lt"/>
                          <a:ea typeface="Calibri" panose="020F0502020204030204" pitchFamily="34" charset="0"/>
                        </a:rPr>
                        <a:t> yapısına ilişkin planlamalar bulunmaktadır.  </a:t>
                      </a:r>
                    </a:p>
                  </a:txBody>
                  <a:tcPr marL="68580" marR="68580" marT="0" marB="0"/>
                </a:tc>
                <a:tc>
                  <a:txBody>
                    <a:bodyPr/>
                    <a:lstStyle/>
                    <a:p>
                      <a:pPr algn="l">
                        <a:lnSpc>
                          <a:spcPct val="115000"/>
                        </a:lnSpc>
                        <a:spcAft>
                          <a:spcPts val="0"/>
                        </a:spcAft>
                      </a:pPr>
                      <a:r>
                        <a:rPr lang="tr-TR" sz="2200" dirty="0" smtClean="0">
                          <a:effectLst/>
                          <a:latin typeface="+mn-lt"/>
                          <a:ea typeface="Calibri" panose="020F0502020204030204" pitchFamily="34" charset="0"/>
                        </a:rPr>
                        <a:t>Birimde </a:t>
                      </a:r>
                      <a:r>
                        <a:rPr lang="tr-TR" sz="2200" dirty="0" err="1" smtClean="0">
                          <a:effectLst/>
                          <a:latin typeface="+mn-lt"/>
                          <a:ea typeface="Calibri" panose="020F0502020204030204" pitchFamily="34" charset="0"/>
                        </a:rPr>
                        <a:t>uluslararasılaşma</a:t>
                      </a:r>
                      <a:r>
                        <a:rPr lang="tr-TR" sz="2200" dirty="0" smtClean="0">
                          <a:effectLst/>
                          <a:latin typeface="+mn-lt"/>
                          <a:ea typeface="Calibri" panose="020F0502020204030204" pitchFamily="34" charset="0"/>
                        </a:rPr>
                        <a:t> </a:t>
                      </a:r>
                      <a:r>
                        <a:rPr lang="tr-TR" sz="2200" dirty="0">
                          <a:effectLst/>
                          <a:latin typeface="+mn-lt"/>
                          <a:ea typeface="Calibri" panose="020F0502020204030204" pitchFamily="34" charset="0"/>
                        </a:rPr>
                        <a:t>süreçlerinin yönetimine ilişkin </a:t>
                      </a:r>
                      <a:r>
                        <a:rPr lang="tr-TR" sz="2200" dirty="0" err="1">
                          <a:effectLst/>
                          <a:latin typeface="+mn-lt"/>
                          <a:ea typeface="Calibri" panose="020F0502020204030204" pitchFamily="34" charset="0"/>
                        </a:rPr>
                        <a:t>organizasyonel</a:t>
                      </a:r>
                      <a:r>
                        <a:rPr lang="tr-TR" sz="2200" dirty="0">
                          <a:effectLst/>
                          <a:latin typeface="+mn-lt"/>
                          <a:ea typeface="Calibri" panose="020F0502020204030204" pitchFamily="34" charset="0"/>
                        </a:rPr>
                        <a:t> yapılanma tamamlanmış olup; şeffaf, kapsayıcı ve katılımcı biçimde işlemektedir.</a:t>
                      </a:r>
                    </a:p>
                  </a:txBody>
                  <a:tcPr marL="68580" marR="68580" marT="0" marB="0"/>
                </a:tc>
                <a:tc>
                  <a:txBody>
                    <a:bodyPr/>
                    <a:lstStyle/>
                    <a:p>
                      <a:pPr algn="l">
                        <a:lnSpc>
                          <a:spcPct val="115000"/>
                        </a:lnSpc>
                        <a:spcAft>
                          <a:spcPts val="0"/>
                        </a:spcAft>
                      </a:pPr>
                      <a:r>
                        <a:rPr lang="tr-TR" sz="2200">
                          <a:effectLst/>
                          <a:latin typeface="+mn-lt"/>
                          <a:ea typeface="Calibri" panose="020F0502020204030204" pitchFamily="34" charset="0"/>
                        </a:rPr>
                        <a:t>Uluslararasılaşma süreçlerinin yönetsel ve organizasyonel yapılanması izlenmekte ve iyileştirilmektedir.  </a:t>
                      </a:r>
                    </a:p>
                    <a:p>
                      <a:pPr algn="l">
                        <a:lnSpc>
                          <a:spcPct val="115000"/>
                        </a:lnSpc>
                        <a:spcAft>
                          <a:spcPts val="0"/>
                        </a:spcAft>
                      </a:pPr>
                      <a:r>
                        <a:rPr lang="tr-TR" sz="2200">
                          <a:effectLst/>
                          <a:latin typeface="+mn-lt"/>
                          <a:ea typeface="Calibri" panose="020F0502020204030204" pitchFamily="34" charset="0"/>
                        </a:rPr>
                        <a:t> </a:t>
                      </a:r>
                    </a:p>
                  </a:txBody>
                  <a:tcPr marL="68580" marR="68580" marT="0" marB="0"/>
                </a:tc>
                <a:tc>
                  <a:txBody>
                    <a:bodyPr/>
                    <a:lstStyle/>
                    <a:p>
                      <a:pPr algn="l">
                        <a:lnSpc>
                          <a:spcPct val="115000"/>
                        </a:lnSpc>
                        <a:spcAft>
                          <a:spcPts val="0"/>
                        </a:spcAft>
                      </a:pPr>
                      <a:r>
                        <a:rPr lang="tr-TR" sz="2200" dirty="0">
                          <a:effectLst/>
                          <a:latin typeface="+mn-lt"/>
                          <a:ea typeface="Calibri" panose="020F0502020204030204" pitchFamily="34" charset="0"/>
                        </a:rPr>
                        <a:t>İçselleştirilmiş, sistematik, sürdürülebilir ve örnek gösterilebilir uygulamalar bulunmaktadır.</a:t>
                      </a:r>
                    </a:p>
                  </a:txBody>
                  <a:tcPr marL="68580" marR="68580" marT="0" marB="0"/>
                </a:tc>
                <a:extLst>
                  <a:ext uri="{0D108BD9-81ED-4DB2-BD59-A6C34878D82A}">
                    <a16:rowId xmlns:a16="http://schemas.microsoft.com/office/drawing/2014/main" val="2096133008"/>
                  </a:ext>
                </a:extLst>
              </a:tr>
            </a:tbl>
          </a:graphicData>
        </a:graphic>
      </p:graphicFrame>
      <p:sp>
        <p:nvSpPr>
          <p:cNvPr id="6" name="Veri Yer Tutucusu 5"/>
          <p:cNvSpPr>
            <a:spLocks noGrp="1"/>
          </p:cNvSpPr>
          <p:nvPr>
            <p:ph type="dt" sz="half" idx="10"/>
          </p:nvPr>
        </p:nvSpPr>
        <p:spPr/>
        <p:txBody>
          <a:bodyPr/>
          <a:lstStyle/>
          <a:p>
            <a:fld id="{84AEF1BD-B9DB-4D6B-A21E-96E74915B709}"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110</a:t>
            </a:fld>
            <a:endParaRPr lang="tr-TR"/>
          </a:p>
        </p:txBody>
      </p:sp>
    </p:spTree>
    <p:extLst>
      <p:ext uri="{BB962C8B-B14F-4D97-AF65-F5344CB8AC3E}">
        <p14:creationId xmlns:p14="http://schemas.microsoft.com/office/powerpoint/2010/main" val="325130508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5861" y="67378"/>
            <a:ext cx="11280913" cy="726950"/>
          </a:xfrm>
        </p:spPr>
        <p:txBody>
          <a:bodyPr>
            <a:noAutofit/>
          </a:bodyPr>
          <a:lstStyle/>
          <a:p>
            <a:pPr algn="ctr"/>
            <a:r>
              <a:rPr lang="tr-TR" sz="3200" b="1" dirty="0">
                <a:solidFill>
                  <a:srgbClr val="FF0000"/>
                </a:solidFill>
              </a:rPr>
              <a:t>A.5. </a:t>
            </a:r>
            <a:r>
              <a:rPr lang="tr-TR" sz="3200" b="1" dirty="0" err="1">
                <a:solidFill>
                  <a:srgbClr val="FF0000"/>
                </a:solidFill>
              </a:rPr>
              <a:t>Uluslararasılaşma</a:t>
            </a:r>
            <a:r>
              <a:rPr lang="tr-TR" sz="3200" b="1" dirty="0">
                <a:solidFill>
                  <a:srgbClr val="FF0000"/>
                </a:solidFill>
              </a:rPr>
              <a:t> / </a:t>
            </a:r>
            <a:r>
              <a:rPr lang="tr-TR" sz="3200" b="1" dirty="0" smtClean="0">
                <a:solidFill>
                  <a:srgbClr val="0000CC"/>
                </a:solidFill>
              </a:rPr>
              <a:t>A.5.2. Uluslararasılaşma kaynakları</a:t>
            </a:r>
            <a:endParaRPr lang="tr-TR" sz="3200" dirty="0">
              <a:solidFill>
                <a:srgbClr val="0000CC"/>
              </a:solidFill>
            </a:endParaRPr>
          </a:p>
        </p:txBody>
      </p:sp>
      <p:sp>
        <p:nvSpPr>
          <p:cNvPr id="3" name="İçerik Yer Tutucusu 2"/>
          <p:cNvSpPr>
            <a:spLocks noGrp="1"/>
          </p:cNvSpPr>
          <p:nvPr>
            <p:ph idx="1"/>
          </p:nvPr>
        </p:nvSpPr>
        <p:spPr>
          <a:xfrm>
            <a:off x="664142" y="1394691"/>
            <a:ext cx="11167639" cy="4909856"/>
          </a:xfrm>
        </p:spPr>
        <p:txBody>
          <a:bodyPr>
            <a:normAutofit/>
          </a:bodyPr>
          <a:lstStyle/>
          <a:p>
            <a:pPr>
              <a:lnSpc>
                <a:spcPct val="100000"/>
              </a:lnSpc>
              <a:spcBef>
                <a:spcPts val="0"/>
              </a:spcBef>
            </a:pPr>
            <a:r>
              <a:rPr lang="tr-TR" sz="3200" dirty="0" err="1"/>
              <a:t>Uluslararasılaşmaya</a:t>
            </a:r>
            <a:r>
              <a:rPr lang="tr-TR" sz="3200" dirty="0"/>
              <a:t> ayrılan kaynaklar </a:t>
            </a:r>
            <a:r>
              <a:rPr lang="tr-TR" sz="3200" i="1" dirty="0">
                <a:solidFill>
                  <a:srgbClr val="0000CC"/>
                </a:solidFill>
              </a:rPr>
              <a:t>(mali, fiziksel, insan gücü)</a:t>
            </a:r>
            <a:r>
              <a:rPr lang="tr-TR" sz="3200" dirty="0">
                <a:solidFill>
                  <a:srgbClr val="0000CC"/>
                </a:solidFill>
              </a:rPr>
              <a:t> </a:t>
            </a:r>
            <a:r>
              <a:rPr lang="tr-TR" sz="3200" dirty="0"/>
              <a:t>belirlenmiş, paylaşılmış, kurumsallaşmıştır. </a:t>
            </a:r>
            <a:endParaRPr lang="tr-TR" sz="3200" dirty="0" smtClean="0"/>
          </a:p>
          <a:p>
            <a:pPr>
              <a:lnSpc>
                <a:spcPct val="100000"/>
              </a:lnSpc>
              <a:spcBef>
                <a:spcPts val="0"/>
              </a:spcBef>
            </a:pPr>
            <a:endParaRPr lang="tr-TR" sz="3200" dirty="0" smtClean="0"/>
          </a:p>
          <a:p>
            <a:pPr>
              <a:lnSpc>
                <a:spcPct val="100000"/>
              </a:lnSpc>
              <a:spcBef>
                <a:spcPts val="0"/>
              </a:spcBef>
            </a:pPr>
            <a:r>
              <a:rPr lang="tr-TR" sz="3200" dirty="0" smtClean="0"/>
              <a:t>Bu </a:t>
            </a:r>
            <a:r>
              <a:rPr lang="tr-TR" sz="3200" dirty="0"/>
              <a:t>kaynaklar nicelik ve nitelik bağlamında izlenmekte ve değerlendirilmektedir. </a:t>
            </a:r>
          </a:p>
        </p:txBody>
      </p:sp>
      <p:sp>
        <p:nvSpPr>
          <p:cNvPr id="4" name="Veri Yer Tutucusu 3"/>
          <p:cNvSpPr>
            <a:spLocks noGrp="1"/>
          </p:cNvSpPr>
          <p:nvPr>
            <p:ph type="dt" sz="half" idx="10"/>
          </p:nvPr>
        </p:nvSpPr>
        <p:spPr/>
        <p:txBody>
          <a:bodyPr/>
          <a:lstStyle/>
          <a:p>
            <a:fld id="{96310DFB-6BCF-4E82-98C5-B100236012E1}"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111</a:t>
            </a:fld>
            <a:endParaRPr lang="tr-TR"/>
          </a:p>
        </p:txBody>
      </p:sp>
    </p:spTree>
    <p:extLst>
      <p:ext uri="{BB962C8B-B14F-4D97-AF65-F5344CB8AC3E}">
        <p14:creationId xmlns:p14="http://schemas.microsoft.com/office/powerpoint/2010/main" val="306624229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2400"/>
            <a:ext cx="11190514" cy="550183"/>
          </a:xfrm>
        </p:spPr>
        <p:txBody>
          <a:bodyPr>
            <a:normAutofit/>
          </a:bodyPr>
          <a:lstStyle/>
          <a:p>
            <a:pPr algn="ctr"/>
            <a:r>
              <a:rPr lang="tr-TR" sz="2800" b="1" dirty="0">
                <a:solidFill>
                  <a:srgbClr val="FF0000"/>
                </a:solidFill>
              </a:rPr>
              <a:t>A.5. </a:t>
            </a:r>
            <a:r>
              <a:rPr lang="tr-TR" sz="2800" b="1" dirty="0" err="1">
                <a:solidFill>
                  <a:srgbClr val="FF0000"/>
                </a:solidFill>
              </a:rPr>
              <a:t>Uluslararasılaşma</a:t>
            </a:r>
            <a:r>
              <a:rPr lang="tr-TR" sz="2800" b="1" dirty="0">
                <a:solidFill>
                  <a:srgbClr val="FF0000"/>
                </a:solidFill>
              </a:rPr>
              <a:t> / </a:t>
            </a:r>
            <a:r>
              <a:rPr lang="tr-TR" sz="2800" b="1" dirty="0">
                <a:solidFill>
                  <a:srgbClr val="0000CC"/>
                </a:solidFill>
              </a:rPr>
              <a:t>A.5.2. </a:t>
            </a:r>
            <a:r>
              <a:rPr lang="tr-TR" sz="2800" b="1" dirty="0" err="1">
                <a:solidFill>
                  <a:srgbClr val="0000CC"/>
                </a:solidFill>
              </a:rPr>
              <a:t>Uluslararasılaşma</a:t>
            </a:r>
            <a:r>
              <a:rPr lang="tr-TR" sz="2800" b="1" dirty="0">
                <a:solidFill>
                  <a:srgbClr val="0000CC"/>
                </a:solidFill>
              </a:rPr>
              <a:t> kaynakları</a:t>
            </a:r>
            <a:endParaRPr lang="tr-TR" sz="2800" dirty="0"/>
          </a:p>
        </p:txBody>
      </p:sp>
      <p:sp>
        <p:nvSpPr>
          <p:cNvPr id="3" name="İçerik Yer Tutucusu 2"/>
          <p:cNvSpPr>
            <a:spLocks noGrp="1"/>
          </p:cNvSpPr>
          <p:nvPr>
            <p:ph idx="1"/>
          </p:nvPr>
        </p:nvSpPr>
        <p:spPr>
          <a:xfrm>
            <a:off x="391885" y="1023258"/>
            <a:ext cx="11549743" cy="5431972"/>
          </a:xfrm>
        </p:spPr>
        <p:txBody>
          <a:bodyPr>
            <a:noAutofit/>
          </a:bodyPr>
          <a:lstStyle/>
          <a:p>
            <a:pPr marL="0" indent="0" algn="ctr">
              <a:lnSpc>
                <a:spcPct val="100000"/>
              </a:lnSpc>
              <a:spcBef>
                <a:spcPts val="0"/>
              </a:spcBef>
              <a:spcAft>
                <a:spcPts val="400"/>
              </a:spcAft>
              <a:buNone/>
            </a:pPr>
            <a:r>
              <a:rPr lang="tr-TR" sz="2400" b="1" dirty="0">
                <a:solidFill>
                  <a:srgbClr val="0000CC"/>
                </a:solidFill>
              </a:rPr>
              <a:t>ÖRNEK </a:t>
            </a:r>
            <a:r>
              <a:rPr lang="tr-TR" sz="2400" b="1" dirty="0" smtClean="0">
                <a:solidFill>
                  <a:srgbClr val="0000CC"/>
                </a:solidFill>
              </a:rPr>
              <a:t>KANITLAR</a:t>
            </a:r>
          </a:p>
          <a:p>
            <a:pPr marL="457200" indent="-457200" algn="ctr">
              <a:lnSpc>
                <a:spcPct val="100000"/>
              </a:lnSpc>
              <a:spcBef>
                <a:spcPts val="0"/>
              </a:spcBef>
              <a:spcAft>
                <a:spcPts val="400"/>
              </a:spcAft>
              <a:buFont typeface="+mj-lt"/>
              <a:buAutoNum type="arabicPeriod"/>
            </a:pPr>
            <a:endParaRPr lang="tr-TR" sz="2400" b="1" dirty="0" smtClean="0">
              <a:solidFill>
                <a:srgbClr val="0000CC"/>
              </a:solidFill>
            </a:endParaRPr>
          </a:p>
          <a:p>
            <a:pPr marL="457200" indent="-457200">
              <a:lnSpc>
                <a:spcPct val="100000"/>
              </a:lnSpc>
              <a:spcBef>
                <a:spcPts val="0"/>
              </a:spcBef>
              <a:spcAft>
                <a:spcPts val="400"/>
              </a:spcAft>
              <a:buFont typeface="+mj-lt"/>
              <a:buAutoNum type="arabicPeriod"/>
            </a:pPr>
            <a:r>
              <a:rPr lang="tr-TR" sz="2400" dirty="0" err="1"/>
              <a:t>Uluslararasılaşma</a:t>
            </a:r>
            <a:r>
              <a:rPr lang="tr-TR" sz="2400" dirty="0"/>
              <a:t> süreçlerinde kullanılmak amacıyla ayrılmış </a:t>
            </a:r>
            <a:r>
              <a:rPr lang="tr-TR" sz="2400" dirty="0" smtClean="0"/>
              <a:t>kaynakları </a:t>
            </a:r>
            <a:r>
              <a:rPr lang="tr-TR" sz="2400" dirty="0"/>
              <a:t>(mali, fiziki ve insan kaynakları, vb</a:t>
            </a:r>
            <a:r>
              <a:rPr lang="tr-TR" sz="2400" dirty="0" smtClean="0"/>
              <a:t>.), </a:t>
            </a:r>
          </a:p>
          <a:p>
            <a:pPr marL="457200" indent="-457200">
              <a:lnSpc>
                <a:spcPct val="100000"/>
              </a:lnSpc>
              <a:spcBef>
                <a:spcPts val="0"/>
              </a:spcBef>
              <a:spcAft>
                <a:spcPts val="400"/>
              </a:spcAft>
              <a:buFont typeface="+mj-lt"/>
              <a:buAutoNum type="arabicPeriod"/>
            </a:pPr>
            <a:r>
              <a:rPr lang="tr-TR" sz="2400" dirty="0" err="1" smtClean="0">
                <a:ea typeface="Calibri" panose="020F0502020204030204" pitchFamily="34" charset="0"/>
              </a:rPr>
              <a:t>Uluslararasılaşma</a:t>
            </a:r>
            <a:r>
              <a:rPr lang="tr-TR" sz="2400" dirty="0" smtClean="0">
                <a:ea typeface="Calibri" panose="020F0502020204030204" pitchFamily="34" charset="0"/>
              </a:rPr>
              <a:t> </a:t>
            </a:r>
            <a:r>
              <a:rPr lang="tr-TR" sz="2400" dirty="0">
                <a:ea typeface="Calibri" panose="020F0502020204030204" pitchFamily="34" charset="0"/>
              </a:rPr>
              <a:t>faaliyetlerini sürdürebilmek için uygun nitelik ve nicelikte fiziki, teknik ve mali kaynakların oluşturulmasına yönelik </a:t>
            </a:r>
            <a:r>
              <a:rPr lang="tr-TR" sz="2400" dirty="0" smtClean="0">
                <a:ea typeface="Calibri" panose="020F0502020204030204" pitchFamily="34" charset="0"/>
              </a:rPr>
              <a:t>planları,</a:t>
            </a:r>
            <a:endParaRPr lang="tr-TR" sz="2400" dirty="0" smtClean="0"/>
          </a:p>
          <a:p>
            <a:pPr marL="457200" indent="-457200">
              <a:lnSpc>
                <a:spcPct val="100000"/>
              </a:lnSpc>
              <a:spcBef>
                <a:spcPts val="0"/>
              </a:spcBef>
              <a:spcAft>
                <a:spcPts val="400"/>
              </a:spcAft>
              <a:buFont typeface="+mj-lt"/>
              <a:buAutoNum type="arabicPeriod"/>
            </a:pPr>
            <a:r>
              <a:rPr lang="tr-TR" sz="2400" dirty="0" err="1" smtClean="0"/>
              <a:t>Uluslararasılaşma</a:t>
            </a:r>
            <a:r>
              <a:rPr lang="tr-TR" sz="2400" dirty="0" smtClean="0"/>
              <a:t> kaynaklarının birimler arasında dağılımı ve kullanımına ilişkin usul ve esaslara ilişkin kanıtlar,</a:t>
            </a:r>
            <a:endParaRPr lang="tr-TR" sz="2400" dirty="0"/>
          </a:p>
          <a:p>
            <a:pPr marL="457200" indent="-457200">
              <a:lnSpc>
                <a:spcPct val="100000"/>
              </a:lnSpc>
              <a:spcBef>
                <a:spcPts val="0"/>
              </a:spcBef>
              <a:spcAft>
                <a:spcPts val="400"/>
              </a:spcAft>
              <a:buFont typeface="+mj-lt"/>
              <a:buAutoNum type="arabicPeriod"/>
            </a:pPr>
            <a:r>
              <a:rPr lang="tr-TR" sz="2400" dirty="0"/>
              <a:t>Uluslararası çalışmalar için ayrılan kaynaklarının yönetimine ilişkin belgeler (</a:t>
            </a:r>
            <a:r>
              <a:rPr lang="tr-TR" sz="2400" dirty="0" err="1"/>
              <a:t>Erasmus</a:t>
            </a:r>
            <a:r>
              <a:rPr lang="tr-TR" sz="2400" dirty="0"/>
              <a:t> vb. bütçelerin kullanım oranı, AB proje bütçelerinin yönetimi ve ikili protokoller kapsamında gerçekleşen kaynakların yönetimine ilişkin belgeler gibi),</a:t>
            </a:r>
          </a:p>
          <a:p>
            <a:pPr marL="457200" indent="-457200">
              <a:lnSpc>
                <a:spcPct val="100000"/>
              </a:lnSpc>
              <a:spcBef>
                <a:spcPts val="0"/>
              </a:spcBef>
              <a:spcAft>
                <a:spcPts val="400"/>
              </a:spcAft>
              <a:buFont typeface="+mj-lt"/>
              <a:buAutoNum type="arabicPeriod"/>
            </a:pPr>
            <a:r>
              <a:rPr lang="tr-TR" sz="2400" dirty="0" err="1"/>
              <a:t>Uluslararasılaşma</a:t>
            </a:r>
            <a:r>
              <a:rPr lang="tr-TR" sz="2400" dirty="0"/>
              <a:t> kaynakların dağılımının izlenmesi ve iyileştirilmesine ilişkin kanıtlar,</a:t>
            </a:r>
          </a:p>
          <a:p>
            <a:pPr marL="457200" indent="-457200">
              <a:lnSpc>
                <a:spcPct val="100000"/>
              </a:lnSpc>
              <a:spcBef>
                <a:spcPts val="0"/>
              </a:spcBef>
              <a:spcAft>
                <a:spcPts val="400"/>
              </a:spcAft>
              <a:buFont typeface="+mj-lt"/>
              <a:buAutoNum type="arabicPeriod"/>
            </a:pPr>
            <a:r>
              <a:rPr lang="tr-TR" sz="2400" dirty="0"/>
              <a:t>Standart uygulamalar ve mevzuatın yanı sıra; birimin ihtiyaçları doğrultusunda geliştirdiği özgün yaklaşım ve uygulamalarına ilişkin kanıtlar.</a:t>
            </a:r>
          </a:p>
          <a:p>
            <a:pPr marL="457200" indent="-457200" algn="ctr">
              <a:lnSpc>
                <a:spcPct val="100000"/>
              </a:lnSpc>
              <a:spcBef>
                <a:spcPts val="0"/>
              </a:spcBef>
              <a:spcAft>
                <a:spcPts val="400"/>
              </a:spcAft>
              <a:buFont typeface="+mj-lt"/>
              <a:buAutoNum type="arabicPeriod"/>
            </a:pPr>
            <a:endParaRPr lang="tr-TR" sz="2400" b="1" dirty="0" smtClean="0">
              <a:solidFill>
                <a:srgbClr val="0000CC"/>
              </a:solidFill>
            </a:endParaRPr>
          </a:p>
        </p:txBody>
      </p:sp>
      <p:sp>
        <p:nvSpPr>
          <p:cNvPr id="4" name="Veri Yer Tutucusu 3"/>
          <p:cNvSpPr>
            <a:spLocks noGrp="1"/>
          </p:cNvSpPr>
          <p:nvPr>
            <p:ph type="dt" sz="half" idx="10"/>
          </p:nvPr>
        </p:nvSpPr>
        <p:spPr/>
        <p:txBody>
          <a:bodyPr/>
          <a:lstStyle/>
          <a:p>
            <a:fld id="{D5C94E27-EF34-46DF-99AB-E4CEC9E4C6D5}"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112</a:t>
            </a:fld>
            <a:endParaRPr lang="tr-TR"/>
          </a:p>
        </p:txBody>
      </p:sp>
    </p:spTree>
    <p:extLst>
      <p:ext uri="{BB962C8B-B14F-4D97-AF65-F5344CB8AC3E}">
        <p14:creationId xmlns:p14="http://schemas.microsoft.com/office/powerpoint/2010/main" val="154772840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nvPr>
        </p:nvGraphicFramePr>
        <p:xfrm>
          <a:off x="239486" y="1182758"/>
          <a:ext cx="11727228" cy="5479299"/>
        </p:xfrm>
        <a:graphic>
          <a:graphicData uri="http://schemas.openxmlformats.org/drawingml/2006/table">
            <a:tbl>
              <a:tblPr bandRow="1">
                <a:tableStyleId>{5C22544A-7EE6-4342-B048-85BDC9FD1C3A}</a:tableStyleId>
              </a:tblPr>
              <a:tblGrid>
                <a:gridCol w="2391673">
                  <a:extLst>
                    <a:ext uri="{9D8B030D-6E8A-4147-A177-3AD203B41FA5}">
                      <a16:colId xmlns:a16="http://schemas.microsoft.com/office/drawing/2014/main" val="2928409542"/>
                    </a:ext>
                  </a:extLst>
                </a:gridCol>
                <a:gridCol w="2291181">
                  <a:extLst>
                    <a:ext uri="{9D8B030D-6E8A-4147-A177-3AD203B41FA5}">
                      <a16:colId xmlns:a16="http://schemas.microsoft.com/office/drawing/2014/main" val="3466568460"/>
                    </a:ext>
                  </a:extLst>
                </a:gridCol>
                <a:gridCol w="2542406">
                  <a:extLst>
                    <a:ext uri="{9D8B030D-6E8A-4147-A177-3AD203B41FA5}">
                      <a16:colId xmlns:a16="http://schemas.microsoft.com/office/drawing/2014/main" val="1248775407"/>
                    </a:ext>
                  </a:extLst>
                </a:gridCol>
                <a:gridCol w="2445962">
                  <a:extLst>
                    <a:ext uri="{9D8B030D-6E8A-4147-A177-3AD203B41FA5}">
                      <a16:colId xmlns:a16="http://schemas.microsoft.com/office/drawing/2014/main" val="1846635964"/>
                    </a:ext>
                  </a:extLst>
                </a:gridCol>
                <a:gridCol w="2056006">
                  <a:extLst>
                    <a:ext uri="{9D8B030D-6E8A-4147-A177-3AD203B41FA5}">
                      <a16:colId xmlns:a16="http://schemas.microsoft.com/office/drawing/2014/main" val="1970805160"/>
                    </a:ext>
                  </a:extLst>
                </a:gridCol>
              </a:tblGrid>
              <a:tr h="402388">
                <a:tc gridSpan="5">
                  <a:txBody>
                    <a:bodyPr/>
                    <a:lstStyle/>
                    <a:p>
                      <a:pPr algn="ctr"/>
                      <a:r>
                        <a:rPr lang="tr-TR" sz="2400" b="1" dirty="0" smtClean="0">
                          <a:solidFill>
                            <a:srgbClr val="FF0000"/>
                          </a:solidFill>
                          <a:latin typeface="+mn-lt"/>
                        </a:rPr>
                        <a:t>Olgunluk Düzeyi</a:t>
                      </a:r>
                      <a:endParaRPr lang="tr-TR" sz="24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402388">
                <a:tc>
                  <a:txBody>
                    <a:bodyPr/>
                    <a:lstStyle/>
                    <a:p>
                      <a:pPr algn="ctr">
                        <a:lnSpc>
                          <a:spcPct val="100000"/>
                        </a:lnSpc>
                        <a:spcAft>
                          <a:spcPts val="400"/>
                        </a:spcAft>
                      </a:pPr>
                      <a:r>
                        <a:rPr lang="tr-TR" sz="2400" b="1" dirty="0">
                          <a:effectLst/>
                          <a:latin typeface="+mn-lt"/>
                        </a:rPr>
                        <a:t>1</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2</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3</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4</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5</a:t>
                      </a:r>
                      <a:endParaRPr lang="tr-TR" sz="24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4674523">
                <a:tc>
                  <a:txBody>
                    <a:bodyPr/>
                    <a:lstStyle/>
                    <a:p>
                      <a:pPr algn="l">
                        <a:lnSpc>
                          <a:spcPct val="115000"/>
                        </a:lnSpc>
                        <a:spcAft>
                          <a:spcPts val="0"/>
                        </a:spcAft>
                      </a:pPr>
                      <a:r>
                        <a:rPr lang="tr-TR" sz="2200" dirty="0" smtClean="0">
                          <a:effectLst/>
                          <a:latin typeface="+mn-lt"/>
                          <a:ea typeface="Calibri" panose="020F0502020204030204" pitchFamily="34" charset="0"/>
                        </a:rPr>
                        <a:t>Birimin  </a:t>
                      </a:r>
                      <a:r>
                        <a:rPr lang="tr-TR" sz="2200" dirty="0" err="1">
                          <a:effectLst/>
                          <a:latin typeface="+mn-lt"/>
                          <a:ea typeface="Calibri" panose="020F0502020204030204" pitchFamily="34" charset="0"/>
                        </a:rPr>
                        <a:t>uluslararasılaşma</a:t>
                      </a:r>
                      <a:r>
                        <a:rPr lang="tr-TR" sz="2200" dirty="0">
                          <a:effectLst/>
                          <a:latin typeface="+mn-lt"/>
                          <a:ea typeface="Calibri" panose="020F0502020204030204" pitchFamily="34" charset="0"/>
                        </a:rPr>
                        <a:t> faaliyetlerini sürdürebilmesi için yeterli kaynak bulunmamaktadır. </a:t>
                      </a:r>
                    </a:p>
                  </a:txBody>
                  <a:tcPr marL="68580" marR="68580" marT="0" marB="0"/>
                </a:tc>
                <a:tc>
                  <a:txBody>
                    <a:bodyPr/>
                    <a:lstStyle/>
                    <a:p>
                      <a:pPr algn="l">
                        <a:lnSpc>
                          <a:spcPct val="115000"/>
                        </a:lnSpc>
                        <a:spcAft>
                          <a:spcPts val="0"/>
                        </a:spcAft>
                      </a:pPr>
                      <a:r>
                        <a:rPr lang="tr-TR" sz="2200" dirty="0" smtClean="0">
                          <a:effectLst/>
                          <a:latin typeface="+mn-lt"/>
                          <a:ea typeface="Calibri" panose="020F0502020204030204" pitchFamily="34" charset="0"/>
                        </a:rPr>
                        <a:t>Birimin  </a:t>
                      </a:r>
                      <a:r>
                        <a:rPr lang="tr-TR" sz="2200" dirty="0" err="1">
                          <a:effectLst/>
                          <a:latin typeface="+mn-lt"/>
                          <a:ea typeface="Calibri" panose="020F0502020204030204" pitchFamily="34" charset="0"/>
                        </a:rPr>
                        <a:t>uluslararasılaşma</a:t>
                      </a:r>
                      <a:r>
                        <a:rPr lang="tr-TR" sz="2200" dirty="0">
                          <a:effectLst/>
                          <a:latin typeface="+mn-lt"/>
                          <a:ea typeface="Calibri" panose="020F0502020204030204" pitchFamily="34" charset="0"/>
                        </a:rPr>
                        <a:t> faaliyetlerini sürdürebilmek için uygun nitelik ve nicelikte fiziki, teknik ve mali kaynakların oluşturulmasına yönelik planları bulunmaktadır.</a:t>
                      </a:r>
                    </a:p>
                  </a:txBody>
                  <a:tcPr marL="68580" marR="68580" marT="0" marB="0"/>
                </a:tc>
                <a:tc>
                  <a:txBody>
                    <a:bodyPr/>
                    <a:lstStyle/>
                    <a:p>
                      <a:pPr algn="l">
                        <a:lnSpc>
                          <a:spcPct val="115000"/>
                        </a:lnSpc>
                        <a:spcAft>
                          <a:spcPts val="0"/>
                        </a:spcAft>
                      </a:pPr>
                      <a:r>
                        <a:rPr lang="tr-TR" sz="2200" dirty="0" smtClean="0">
                          <a:effectLst/>
                          <a:latin typeface="+mn-lt"/>
                          <a:ea typeface="Calibri" panose="020F0502020204030204" pitchFamily="34" charset="0"/>
                        </a:rPr>
                        <a:t>Birimin  </a:t>
                      </a:r>
                      <a:r>
                        <a:rPr lang="tr-TR" sz="2200" dirty="0" err="1">
                          <a:effectLst/>
                          <a:latin typeface="+mn-lt"/>
                          <a:ea typeface="Calibri" panose="020F0502020204030204" pitchFamily="34" charset="0"/>
                        </a:rPr>
                        <a:t>uluslararaslaşma</a:t>
                      </a:r>
                      <a:r>
                        <a:rPr lang="tr-TR" sz="2200" dirty="0">
                          <a:effectLst/>
                          <a:latin typeface="+mn-lt"/>
                          <a:ea typeface="Calibri" panose="020F0502020204030204" pitchFamily="34" charset="0"/>
                        </a:rPr>
                        <a:t> kaynakları bölümler</a:t>
                      </a:r>
                      <a:r>
                        <a:rPr lang="tr-TR" sz="2200" dirty="0" smtClean="0">
                          <a:effectLst/>
                          <a:latin typeface="+mn-lt"/>
                          <a:ea typeface="Calibri" panose="020F0502020204030204" pitchFamily="34" charset="0"/>
                        </a:rPr>
                        <a:t>/ programlar </a:t>
                      </a:r>
                      <a:r>
                        <a:rPr lang="tr-TR" sz="2200" dirty="0">
                          <a:effectLst/>
                          <a:latin typeface="+mn-lt"/>
                          <a:ea typeface="Calibri" panose="020F0502020204030204" pitchFamily="34" charset="0"/>
                        </a:rPr>
                        <a:t>arası denge gözetilerek yönetilmektedir.</a:t>
                      </a:r>
                    </a:p>
                  </a:txBody>
                  <a:tcPr marL="68580" marR="68580" marT="0" marB="0"/>
                </a:tc>
                <a:tc>
                  <a:txBody>
                    <a:bodyPr/>
                    <a:lstStyle/>
                    <a:p>
                      <a:pPr algn="l">
                        <a:lnSpc>
                          <a:spcPct val="115000"/>
                        </a:lnSpc>
                        <a:spcAft>
                          <a:spcPts val="0"/>
                        </a:spcAft>
                      </a:pPr>
                      <a:r>
                        <a:rPr lang="tr-TR" sz="2200" dirty="0" smtClean="0">
                          <a:effectLst/>
                          <a:latin typeface="+mn-lt"/>
                          <a:ea typeface="Calibri" panose="020F0502020204030204" pitchFamily="34" charset="0"/>
                        </a:rPr>
                        <a:t>Birimde  </a:t>
                      </a:r>
                      <a:r>
                        <a:rPr lang="tr-TR" sz="2200" dirty="0" err="1">
                          <a:effectLst/>
                          <a:latin typeface="+mn-lt"/>
                          <a:ea typeface="Calibri" panose="020F0502020204030204" pitchFamily="34" charset="0"/>
                        </a:rPr>
                        <a:t>uluslararasılaşma</a:t>
                      </a:r>
                      <a:r>
                        <a:rPr lang="tr-TR" sz="2200" dirty="0">
                          <a:effectLst/>
                          <a:latin typeface="+mn-lt"/>
                          <a:ea typeface="Calibri" panose="020F0502020204030204" pitchFamily="34" charset="0"/>
                        </a:rPr>
                        <a:t> kaynaklarının dağılımı izlenmekte ve iyileştirilmektedir.  </a:t>
                      </a:r>
                    </a:p>
                    <a:p>
                      <a:pPr algn="l">
                        <a:lnSpc>
                          <a:spcPct val="115000"/>
                        </a:lnSpc>
                        <a:spcAft>
                          <a:spcPts val="0"/>
                        </a:spcAft>
                      </a:pPr>
                      <a:r>
                        <a:rPr lang="tr-TR" sz="2200" dirty="0">
                          <a:effectLst/>
                          <a:latin typeface="+mn-lt"/>
                          <a:ea typeface="Calibri" panose="020F0502020204030204" pitchFamily="34" charset="0"/>
                        </a:rPr>
                        <a:t> </a:t>
                      </a:r>
                    </a:p>
                  </a:txBody>
                  <a:tcPr marL="68580" marR="68580" marT="0" marB="0"/>
                </a:tc>
                <a:tc>
                  <a:txBody>
                    <a:bodyPr/>
                    <a:lstStyle/>
                    <a:p>
                      <a:pPr algn="l">
                        <a:lnSpc>
                          <a:spcPct val="115000"/>
                        </a:lnSpc>
                        <a:spcAft>
                          <a:spcPts val="0"/>
                        </a:spcAft>
                      </a:pPr>
                      <a:r>
                        <a:rPr lang="tr-TR" sz="2200" dirty="0">
                          <a:effectLst/>
                          <a:latin typeface="+mn-lt"/>
                          <a:ea typeface="Calibri" panose="020F0502020204030204" pitchFamily="34" charset="0"/>
                        </a:rPr>
                        <a:t>İçselleştirilmiş, sistematik, sürdürülebilir ve örnek gösterilebilir uygulamalar bulunmaktadır.</a:t>
                      </a:r>
                    </a:p>
                  </a:txBody>
                  <a:tcPr marL="68580" marR="68580" marT="0" marB="0"/>
                </a:tc>
                <a:extLst>
                  <a:ext uri="{0D108BD9-81ED-4DB2-BD59-A6C34878D82A}">
                    <a16:rowId xmlns:a16="http://schemas.microsoft.com/office/drawing/2014/main" val="2096133008"/>
                  </a:ext>
                </a:extLst>
              </a:tr>
            </a:tbl>
          </a:graphicData>
        </a:graphic>
      </p:graphicFrame>
      <p:sp>
        <p:nvSpPr>
          <p:cNvPr id="6" name="Unvan 1"/>
          <p:cNvSpPr>
            <a:spLocks noGrp="1"/>
          </p:cNvSpPr>
          <p:nvPr>
            <p:ph type="title"/>
          </p:nvPr>
        </p:nvSpPr>
        <p:spPr>
          <a:xfrm>
            <a:off x="814388" y="188914"/>
            <a:ext cx="11133137" cy="529544"/>
          </a:xfrm>
        </p:spPr>
        <p:txBody>
          <a:bodyPr>
            <a:noAutofit/>
          </a:bodyPr>
          <a:lstStyle/>
          <a:p>
            <a:pPr algn="ctr"/>
            <a:r>
              <a:rPr lang="tr-TR" sz="2800" b="1" dirty="0">
                <a:solidFill>
                  <a:srgbClr val="FF0000"/>
                </a:solidFill>
              </a:rPr>
              <a:t>A.5. </a:t>
            </a:r>
            <a:r>
              <a:rPr lang="tr-TR" sz="2800" b="1" dirty="0" err="1">
                <a:solidFill>
                  <a:srgbClr val="FF0000"/>
                </a:solidFill>
              </a:rPr>
              <a:t>Uluslararasılaşma</a:t>
            </a:r>
            <a:r>
              <a:rPr lang="tr-TR" sz="2800" b="1" dirty="0">
                <a:solidFill>
                  <a:srgbClr val="FF0000"/>
                </a:solidFill>
              </a:rPr>
              <a:t> / </a:t>
            </a:r>
            <a:r>
              <a:rPr lang="tr-TR" sz="2800" b="1" dirty="0" smtClean="0">
                <a:solidFill>
                  <a:srgbClr val="0000CC"/>
                </a:solidFill>
              </a:rPr>
              <a:t>A.5.2. Uluslararasılaşma kaynakları</a:t>
            </a:r>
            <a:endParaRPr lang="tr-TR" sz="2800" dirty="0">
              <a:solidFill>
                <a:srgbClr val="0000CC"/>
              </a:solidFill>
            </a:endParaRPr>
          </a:p>
        </p:txBody>
      </p:sp>
      <p:sp>
        <p:nvSpPr>
          <p:cNvPr id="4" name="Veri Yer Tutucusu 3"/>
          <p:cNvSpPr>
            <a:spLocks noGrp="1"/>
          </p:cNvSpPr>
          <p:nvPr>
            <p:ph type="dt" sz="half" idx="10"/>
          </p:nvPr>
        </p:nvSpPr>
        <p:spPr/>
        <p:txBody>
          <a:bodyPr/>
          <a:lstStyle/>
          <a:p>
            <a:fld id="{48D02242-4391-4037-8E4A-F5FDC268D2B8}"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113</a:t>
            </a:fld>
            <a:endParaRPr lang="tr-TR"/>
          </a:p>
        </p:txBody>
      </p:sp>
    </p:spTree>
    <p:extLst>
      <p:ext uri="{BB962C8B-B14F-4D97-AF65-F5344CB8AC3E}">
        <p14:creationId xmlns:p14="http://schemas.microsoft.com/office/powerpoint/2010/main" val="427562955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7086"/>
            <a:ext cx="11116215" cy="677553"/>
          </a:xfrm>
        </p:spPr>
        <p:txBody>
          <a:bodyPr>
            <a:noAutofit/>
          </a:bodyPr>
          <a:lstStyle/>
          <a:p>
            <a:pPr algn="ctr"/>
            <a:r>
              <a:rPr lang="tr-TR" sz="3200" b="1" dirty="0">
                <a:solidFill>
                  <a:srgbClr val="FF0000"/>
                </a:solidFill>
              </a:rPr>
              <a:t>A.5. </a:t>
            </a:r>
            <a:r>
              <a:rPr lang="tr-TR" sz="3200" b="1" dirty="0" err="1">
                <a:solidFill>
                  <a:srgbClr val="FF0000"/>
                </a:solidFill>
              </a:rPr>
              <a:t>Uluslararasılaşma</a:t>
            </a:r>
            <a:r>
              <a:rPr lang="tr-TR" sz="3200" b="1" dirty="0">
                <a:solidFill>
                  <a:srgbClr val="FF0000"/>
                </a:solidFill>
              </a:rPr>
              <a:t> / </a:t>
            </a:r>
            <a:r>
              <a:rPr lang="tr-TR" sz="3200" b="1" dirty="0" smtClean="0">
                <a:solidFill>
                  <a:srgbClr val="0000CC"/>
                </a:solidFill>
              </a:rPr>
              <a:t>A.5.3. Uluslararasılaşma performansı</a:t>
            </a:r>
            <a:endParaRPr lang="tr-TR" sz="3200" dirty="0">
              <a:solidFill>
                <a:srgbClr val="0000CC"/>
              </a:solidFill>
            </a:endParaRPr>
          </a:p>
        </p:txBody>
      </p:sp>
      <p:sp>
        <p:nvSpPr>
          <p:cNvPr id="3" name="İçerik Yer Tutucusu 2"/>
          <p:cNvSpPr>
            <a:spLocks noGrp="1"/>
          </p:cNvSpPr>
          <p:nvPr>
            <p:ph idx="1"/>
          </p:nvPr>
        </p:nvSpPr>
        <p:spPr>
          <a:xfrm>
            <a:off x="481263" y="1317171"/>
            <a:ext cx="11473152" cy="4842998"/>
          </a:xfrm>
        </p:spPr>
        <p:txBody>
          <a:bodyPr>
            <a:normAutofit/>
          </a:bodyPr>
          <a:lstStyle/>
          <a:p>
            <a:pPr>
              <a:lnSpc>
                <a:spcPct val="100000"/>
              </a:lnSpc>
              <a:spcBef>
                <a:spcPts val="0"/>
              </a:spcBef>
              <a:spcAft>
                <a:spcPts val="400"/>
              </a:spcAft>
            </a:pPr>
            <a:r>
              <a:rPr lang="tr-TR" sz="3200" dirty="0" err="1"/>
              <a:t>Uluslararasılaşma</a:t>
            </a:r>
            <a:r>
              <a:rPr lang="tr-TR" sz="3200" dirty="0"/>
              <a:t> performansı izlenmektedir. </a:t>
            </a:r>
            <a:endParaRPr lang="tr-TR" sz="3200" dirty="0" smtClean="0"/>
          </a:p>
          <a:p>
            <a:pPr>
              <a:lnSpc>
                <a:spcPct val="100000"/>
              </a:lnSpc>
              <a:spcBef>
                <a:spcPts val="0"/>
              </a:spcBef>
              <a:spcAft>
                <a:spcPts val="400"/>
              </a:spcAft>
            </a:pPr>
            <a:endParaRPr lang="tr-TR" sz="3200" dirty="0" smtClean="0"/>
          </a:p>
          <a:p>
            <a:pPr>
              <a:lnSpc>
                <a:spcPct val="100000"/>
              </a:lnSpc>
              <a:spcBef>
                <a:spcPts val="0"/>
              </a:spcBef>
              <a:spcAft>
                <a:spcPts val="400"/>
              </a:spcAft>
            </a:pPr>
            <a:r>
              <a:rPr lang="tr-TR" sz="3200" dirty="0" smtClean="0"/>
              <a:t>İzlenme </a:t>
            </a:r>
            <a:r>
              <a:rPr lang="tr-TR" sz="3200" dirty="0"/>
              <a:t>mekanizma ve süreçleri yerleşiktir, sürdürülebilirdir, iyileştirme adımlarının kanıtları vardır. </a:t>
            </a:r>
          </a:p>
        </p:txBody>
      </p:sp>
      <p:sp>
        <p:nvSpPr>
          <p:cNvPr id="5" name="Veri Yer Tutucusu 4"/>
          <p:cNvSpPr>
            <a:spLocks noGrp="1"/>
          </p:cNvSpPr>
          <p:nvPr>
            <p:ph type="dt" sz="half" idx="10"/>
          </p:nvPr>
        </p:nvSpPr>
        <p:spPr/>
        <p:txBody>
          <a:bodyPr/>
          <a:lstStyle/>
          <a:p>
            <a:fld id="{2F1737EC-A4BC-405E-8777-B433F0CE4267}" type="datetime1">
              <a:rPr lang="tr-TR" smtClean="0"/>
              <a:t>2.10.2025</a:t>
            </a:fld>
            <a:endParaRPr lang="tr-TR" dirty="0"/>
          </a:p>
        </p:txBody>
      </p:sp>
      <p:sp>
        <p:nvSpPr>
          <p:cNvPr id="4" name="Altbilgi Yer Tutucusu 3"/>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114</a:t>
            </a:fld>
            <a:endParaRPr lang="tr-TR"/>
          </a:p>
        </p:txBody>
      </p:sp>
    </p:spTree>
    <p:extLst>
      <p:ext uri="{BB962C8B-B14F-4D97-AF65-F5344CB8AC3E}">
        <p14:creationId xmlns:p14="http://schemas.microsoft.com/office/powerpoint/2010/main" val="29609003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2400"/>
            <a:ext cx="11190514" cy="550183"/>
          </a:xfrm>
        </p:spPr>
        <p:txBody>
          <a:bodyPr>
            <a:normAutofit/>
          </a:bodyPr>
          <a:lstStyle/>
          <a:p>
            <a:pPr algn="ctr"/>
            <a:r>
              <a:rPr lang="tr-TR" sz="2800" b="1" dirty="0">
                <a:solidFill>
                  <a:srgbClr val="FF0000"/>
                </a:solidFill>
              </a:rPr>
              <a:t>A.5. </a:t>
            </a:r>
            <a:r>
              <a:rPr lang="tr-TR" sz="2800" b="1" dirty="0" err="1">
                <a:solidFill>
                  <a:srgbClr val="FF0000"/>
                </a:solidFill>
              </a:rPr>
              <a:t>Uluslararasılaşma</a:t>
            </a:r>
            <a:r>
              <a:rPr lang="tr-TR" sz="2800" b="1" dirty="0">
                <a:solidFill>
                  <a:srgbClr val="FF0000"/>
                </a:solidFill>
              </a:rPr>
              <a:t> / </a:t>
            </a:r>
            <a:r>
              <a:rPr lang="tr-TR" sz="2800" b="1" dirty="0">
                <a:solidFill>
                  <a:srgbClr val="0000CC"/>
                </a:solidFill>
              </a:rPr>
              <a:t>A.5.3. </a:t>
            </a:r>
            <a:r>
              <a:rPr lang="tr-TR" sz="2800" b="1" dirty="0" err="1">
                <a:solidFill>
                  <a:srgbClr val="0000CC"/>
                </a:solidFill>
              </a:rPr>
              <a:t>Uluslararasılaşma</a:t>
            </a:r>
            <a:r>
              <a:rPr lang="tr-TR" sz="2800" b="1" dirty="0">
                <a:solidFill>
                  <a:srgbClr val="0000CC"/>
                </a:solidFill>
              </a:rPr>
              <a:t> performansı</a:t>
            </a:r>
            <a:endParaRPr lang="tr-TR" sz="2800" dirty="0"/>
          </a:p>
        </p:txBody>
      </p:sp>
      <p:sp>
        <p:nvSpPr>
          <p:cNvPr id="3" name="İçerik Yer Tutucusu 2"/>
          <p:cNvSpPr>
            <a:spLocks noGrp="1"/>
          </p:cNvSpPr>
          <p:nvPr>
            <p:ph idx="1"/>
          </p:nvPr>
        </p:nvSpPr>
        <p:spPr>
          <a:xfrm>
            <a:off x="272143" y="1045029"/>
            <a:ext cx="11756571" cy="5311321"/>
          </a:xfrm>
        </p:spPr>
        <p:txBody>
          <a:bodyPr>
            <a:noAutofit/>
          </a:bodyPr>
          <a:lstStyle/>
          <a:p>
            <a:pPr marL="0" indent="0" algn="ctr">
              <a:lnSpc>
                <a:spcPct val="100000"/>
              </a:lnSpc>
              <a:spcBef>
                <a:spcPts val="0"/>
              </a:spcBef>
              <a:spcAft>
                <a:spcPts val="400"/>
              </a:spcAft>
              <a:buNone/>
            </a:pPr>
            <a:r>
              <a:rPr lang="tr-TR" sz="2200" b="1" dirty="0">
                <a:solidFill>
                  <a:srgbClr val="0000CC"/>
                </a:solidFill>
              </a:rPr>
              <a:t>ÖRNEK </a:t>
            </a:r>
            <a:r>
              <a:rPr lang="tr-TR" sz="2200" b="1" dirty="0" smtClean="0">
                <a:solidFill>
                  <a:srgbClr val="0000CC"/>
                </a:solidFill>
              </a:rPr>
              <a:t>KANITLAR</a:t>
            </a:r>
          </a:p>
          <a:p>
            <a:pPr marL="457200" indent="-457200" algn="ctr">
              <a:lnSpc>
                <a:spcPct val="100000"/>
              </a:lnSpc>
              <a:spcBef>
                <a:spcPts val="0"/>
              </a:spcBef>
              <a:spcAft>
                <a:spcPts val="400"/>
              </a:spcAft>
              <a:buFont typeface="+mj-lt"/>
              <a:buAutoNum type="arabicPeriod"/>
            </a:pPr>
            <a:endParaRPr lang="tr-TR" sz="2200" b="1" dirty="0" smtClean="0">
              <a:solidFill>
                <a:srgbClr val="0000CC"/>
              </a:solidFill>
            </a:endParaRPr>
          </a:p>
          <a:p>
            <a:pPr marL="457200" indent="-457200">
              <a:lnSpc>
                <a:spcPct val="100000"/>
              </a:lnSpc>
              <a:spcBef>
                <a:spcPts val="0"/>
              </a:spcBef>
              <a:buFont typeface="+mj-lt"/>
              <a:buAutoNum type="arabicPeriod"/>
            </a:pPr>
            <a:r>
              <a:rPr lang="tr-TR" sz="2400" dirty="0" err="1"/>
              <a:t>Uluslararasılaşma</a:t>
            </a:r>
            <a:r>
              <a:rPr lang="tr-TR" sz="2400" dirty="0"/>
              <a:t> faaliyetleri (uluslararası işbirlikleri ve protokoller, uluslararası toplantılara </a:t>
            </a:r>
            <a:r>
              <a:rPr lang="tr-TR" sz="2400" dirty="0" smtClean="0"/>
              <a:t>katılım durumu, </a:t>
            </a:r>
            <a:r>
              <a:rPr lang="tr-TR" sz="2400" dirty="0"/>
              <a:t>uluslararası </a:t>
            </a:r>
            <a:r>
              <a:rPr lang="tr-TR" sz="2400" dirty="0" smtClean="0"/>
              <a:t>öğrenci ve öğretim elemanı hareketliliği, </a:t>
            </a:r>
            <a:r>
              <a:rPr lang="tr-TR" sz="2400" dirty="0"/>
              <a:t>uluslararası işbirliğiyle yürütülen bilimsel projeler ve çalışmalar, uluslararası öğrenci ve personel sayısı, vb.),</a:t>
            </a:r>
          </a:p>
          <a:p>
            <a:pPr marL="457200" indent="-457200">
              <a:lnSpc>
                <a:spcPct val="100000"/>
              </a:lnSpc>
              <a:spcBef>
                <a:spcPts val="0"/>
              </a:spcBef>
              <a:buFont typeface="+mj-lt"/>
              <a:buAutoNum type="arabicPeriod"/>
            </a:pPr>
            <a:r>
              <a:rPr lang="tr-TR" sz="2400" dirty="0"/>
              <a:t>Birim </a:t>
            </a:r>
            <a:r>
              <a:rPr lang="tr-TR" sz="2400" dirty="0" err="1"/>
              <a:t>uluslararasılaşma</a:t>
            </a:r>
            <a:r>
              <a:rPr lang="tr-TR" sz="2400" dirty="0"/>
              <a:t> performansını izlemek üzere kullandığı göstergeler,</a:t>
            </a:r>
          </a:p>
          <a:p>
            <a:pPr marL="457200" indent="-457200">
              <a:lnSpc>
                <a:spcPct val="100000"/>
              </a:lnSpc>
              <a:spcBef>
                <a:spcPts val="0"/>
              </a:spcBef>
              <a:buFont typeface="+mj-lt"/>
              <a:buAutoNum type="arabicPeriod"/>
            </a:pPr>
            <a:r>
              <a:rPr lang="tr-TR" sz="2400" dirty="0" err="1"/>
              <a:t>Uluslararasılaşma</a:t>
            </a:r>
            <a:r>
              <a:rPr lang="tr-TR" sz="2400" dirty="0"/>
              <a:t> hedeflerine ulaşılıp ulaşılmadığını izlemek üzere oluşturulan mekanizmalar,</a:t>
            </a:r>
          </a:p>
          <a:p>
            <a:pPr marL="457200" indent="-457200">
              <a:lnSpc>
                <a:spcPct val="100000"/>
              </a:lnSpc>
              <a:spcBef>
                <a:spcPts val="0"/>
              </a:spcBef>
              <a:buFont typeface="+mj-lt"/>
              <a:buAutoNum type="arabicPeriod"/>
            </a:pPr>
            <a:r>
              <a:rPr lang="tr-TR" sz="2400" dirty="0" err="1"/>
              <a:t>Uluslararasılaşma</a:t>
            </a:r>
            <a:r>
              <a:rPr lang="tr-TR" sz="2400" dirty="0"/>
              <a:t> süreçlerine ilişkin yıllık öz değerlendirme raporları ve iyileştirme çalışmaları,</a:t>
            </a:r>
          </a:p>
          <a:p>
            <a:pPr marL="457200" indent="-457200">
              <a:lnSpc>
                <a:spcPct val="100000"/>
              </a:lnSpc>
              <a:spcBef>
                <a:spcPts val="0"/>
              </a:spcBef>
              <a:buFont typeface="+mj-lt"/>
              <a:buAutoNum type="arabicPeriod"/>
            </a:pPr>
            <a:r>
              <a:rPr lang="tr-TR" sz="2400" dirty="0"/>
              <a:t>Standart uygulamalar ve mevzuatın yanı sıra; birim ihtiyaçları doğrultusunda geliştirdiği özgün yaklaşım ve uygulamalarına ilişkin kanıtlar.</a:t>
            </a:r>
          </a:p>
          <a:p>
            <a:pPr marL="457200" indent="-457200" algn="ctr">
              <a:lnSpc>
                <a:spcPct val="100000"/>
              </a:lnSpc>
              <a:spcBef>
                <a:spcPts val="0"/>
              </a:spcBef>
              <a:spcAft>
                <a:spcPts val="400"/>
              </a:spcAft>
              <a:buFont typeface="+mj-lt"/>
              <a:buAutoNum type="arabicPeriod"/>
            </a:pPr>
            <a:endParaRPr lang="tr-TR" sz="2200" b="1" dirty="0" smtClean="0">
              <a:solidFill>
                <a:srgbClr val="0000CC"/>
              </a:solidFill>
            </a:endParaRPr>
          </a:p>
        </p:txBody>
      </p:sp>
      <p:sp>
        <p:nvSpPr>
          <p:cNvPr id="4" name="Veri Yer Tutucusu 3"/>
          <p:cNvSpPr>
            <a:spLocks noGrp="1"/>
          </p:cNvSpPr>
          <p:nvPr>
            <p:ph type="dt" sz="half" idx="10"/>
          </p:nvPr>
        </p:nvSpPr>
        <p:spPr/>
        <p:txBody>
          <a:bodyPr/>
          <a:lstStyle/>
          <a:p>
            <a:fld id="{8C44BD0C-C78F-4B76-BDCC-DE3B08810E22}"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115</a:t>
            </a:fld>
            <a:endParaRPr lang="tr-TR"/>
          </a:p>
        </p:txBody>
      </p:sp>
    </p:spTree>
    <p:extLst>
      <p:ext uri="{BB962C8B-B14F-4D97-AF65-F5344CB8AC3E}">
        <p14:creationId xmlns:p14="http://schemas.microsoft.com/office/powerpoint/2010/main" val="362315591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15010" y="188843"/>
            <a:ext cx="11131826" cy="725557"/>
          </a:xfrm>
        </p:spPr>
        <p:txBody>
          <a:bodyPr>
            <a:normAutofit/>
          </a:bodyPr>
          <a:lstStyle/>
          <a:p>
            <a:pPr algn="ctr"/>
            <a:r>
              <a:rPr lang="tr-TR" sz="2800" b="1" dirty="0">
                <a:solidFill>
                  <a:srgbClr val="FF0000"/>
                </a:solidFill>
              </a:rPr>
              <a:t>A.5. </a:t>
            </a:r>
            <a:r>
              <a:rPr lang="tr-TR" sz="2800" b="1" dirty="0" err="1">
                <a:solidFill>
                  <a:srgbClr val="FF0000"/>
                </a:solidFill>
              </a:rPr>
              <a:t>Uluslararasılaşma</a:t>
            </a:r>
            <a:r>
              <a:rPr lang="tr-TR" sz="2800" b="1" dirty="0">
                <a:solidFill>
                  <a:srgbClr val="FF0000"/>
                </a:solidFill>
              </a:rPr>
              <a:t> / </a:t>
            </a:r>
            <a:r>
              <a:rPr lang="tr-TR" sz="2800" b="1" dirty="0">
                <a:solidFill>
                  <a:srgbClr val="0000CC"/>
                </a:solidFill>
              </a:rPr>
              <a:t>A.5.3. </a:t>
            </a:r>
            <a:r>
              <a:rPr lang="tr-TR" sz="2800" b="1" dirty="0" err="1">
                <a:solidFill>
                  <a:srgbClr val="0000CC"/>
                </a:solidFill>
              </a:rPr>
              <a:t>Uluslararasılaşma</a:t>
            </a:r>
            <a:r>
              <a:rPr lang="tr-TR" sz="2800" b="1" dirty="0">
                <a:solidFill>
                  <a:srgbClr val="0000CC"/>
                </a:solidFill>
              </a:rPr>
              <a:t> performansı</a:t>
            </a:r>
            <a:endParaRPr lang="tr-TR" sz="2800" dirty="0"/>
          </a:p>
        </p:txBody>
      </p:sp>
      <p:graphicFrame>
        <p:nvGraphicFramePr>
          <p:cNvPr id="5" name="Tablo 4"/>
          <p:cNvGraphicFramePr>
            <a:graphicFrameLocks noGrp="1"/>
          </p:cNvGraphicFramePr>
          <p:nvPr>
            <p:extLst/>
          </p:nvPr>
        </p:nvGraphicFramePr>
        <p:xfrm>
          <a:off x="250370" y="1182757"/>
          <a:ext cx="11696466" cy="5446643"/>
        </p:xfrm>
        <a:graphic>
          <a:graphicData uri="http://schemas.openxmlformats.org/drawingml/2006/table">
            <a:tbl>
              <a:tblPr bandRow="1">
                <a:tableStyleId>{5C22544A-7EE6-4342-B048-85BDC9FD1C3A}</a:tableStyleId>
              </a:tblPr>
              <a:tblGrid>
                <a:gridCol w="2492830">
                  <a:extLst>
                    <a:ext uri="{9D8B030D-6E8A-4147-A177-3AD203B41FA5}">
                      <a16:colId xmlns:a16="http://schemas.microsoft.com/office/drawing/2014/main" val="2928409542"/>
                    </a:ext>
                  </a:extLst>
                </a:gridCol>
                <a:gridCol w="2296886">
                  <a:extLst>
                    <a:ext uri="{9D8B030D-6E8A-4147-A177-3AD203B41FA5}">
                      <a16:colId xmlns:a16="http://schemas.microsoft.com/office/drawing/2014/main" val="3466568460"/>
                    </a:ext>
                  </a:extLst>
                </a:gridCol>
                <a:gridCol w="2386522">
                  <a:extLst>
                    <a:ext uri="{9D8B030D-6E8A-4147-A177-3AD203B41FA5}">
                      <a16:colId xmlns:a16="http://schemas.microsoft.com/office/drawing/2014/main" val="1248775407"/>
                    </a:ext>
                  </a:extLst>
                </a:gridCol>
                <a:gridCol w="2469615">
                  <a:extLst>
                    <a:ext uri="{9D8B030D-6E8A-4147-A177-3AD203B41FA5}">
                      <a16:colId xmlns:a16="http://schemas.microsoft.com/office/drawing/2014/main" val="1846635964"/>
                    </a:ext>
                  </a:extLst>
                </a:gridCol>
                <a:gridCol w="2050613">
                  <a:extLst>
                    <a:ext uri="{9D8B030D-6E8A-4147-A177-3AD203B41FA5}">
                      <a16:colId xmlns:a16="http://schemas.microsoft.com/office/drawing/2014/main" val="1970805160"/>
                    </a:ext>
                  </a:extLst>
                </a:gridCol>
              </a:tblGrid>
              <a:tr h="399990">
                <a:tc gridSpan="5">
                  <a:txBody>
                    <a:bodyPr/>
                    <a:lstStyle/>
                    <a:p>
                      <a:pPr algn="ctr"/>
                      <a:r>
                        <a:rPr lang="tr-TR" sz="2400" b="1" dirty="0" smtClean="0">
                          <a:solidFill>
                            <a:srgbClr val="FF0000"/>
                          </a:solidFill>
                          <a:latin typeface="+mn-lt"/>
                        </a:rPr>
                        <a:t>Olgunluk Düzeyi</a:t>
                      </a:r>
                      <a:endParaRPr lang="tr-TR" sz="24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399990">
                <a:tc>
                  <a:txBody>
                    <a:bodyPr/>
                    <a:lstStyle/>
                    <a:p>
                      <a:pPr algn="ctr">
                        <a:lnSpc>
                          <a:spcPct val="100000"/>
                        </a:lnSpc>
                        <a:spcAft>
                          <a:spcPts val="400"/>
                        </a:spcAft>
                      </a:pPr>
                      <a:r>
                        <a:rPr lang="tr-TR" sz="2400" b="1" dirty="0">
                          <a:effectLst/>
                          <a:latin typeface="+mn-lt"/>
                        </a:rPr>
                        <a:t>1</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2</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3</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4</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5</a:t>
                      </a:r>
                      <a:endParaRPr lang="tr-TR" sz="24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4646663">
                <a:tc>
                  <a:txBody>
                    <a:bodyPr/>
                    <a:lstStyle/>
                    <a:p>
                      <a:pPr algn="l">
                        <a:lnSpc>
                          <a:spcPct val="115000"/>
                        </a:lnSpc>
                        <a:spcAft>
                          <a:spcPts val="0"/>
                        </a:spcAft>
                      </a:pPr>
                      <a:r>
                        <a:rPr lang="tr-TR" sz="2200" dirty="0" smtClean="0">
                          <a:effectLst/>
                          <a:latin typeface="+mn-lt"/>
                          <a:ea typeface="Calibri" panose="020F0502020204030204" pitchFamily="34" charset="0"/>
                        </a:rPr>
                        <a:t>Birimde  </a:t>
                      </a:r>
                      <a:r>
                        <a:rPr lang="tr-TR" sz="2200" dirty="0" err="1">
                          <a:effectLst/>
                          <a:latin typeface="+mn-lt"/>
                          <a:ea typeface="Calibri" panose="020F0502020204030204" pitchFamily="34" charset="0"/>
                        </a:rPr>
                        <a:t>uluslararasılaşma</a:t>
                      </a:r>
                      <a:r>
                        <a:rPr lang="tr-TR" sz="2200" dirty="0">
                          <a:effectLst/>
                          <a:latin typeface="+mn-lt"/>
                          <a:ea typeface="Calibri" panose="020F0502020204030204" pitchFamily="34" charset="0"/>
                        </a:rPr>
                        <a:t> faaliyeti bulunmamaktadır.</a:t>
                      </a:r>
                    </a:p>
                  </a:txBody>
                  <a:tcPr marL="68580" marR="68580" marT="0" marB="0"/>
                </a:tc>
                <a:tc>
                  <a:txBody>
                    <a:bodyPr/>
                    <a:lstStyle/>
                    <a:p>
                      <a:pPr algn="l">
                        <a:lnSpc>
                          <a:spcPct val="115000"/>
                        </a:lnSpc>
                        <a:spcAft>
                          <a:spcPts val="0"/>
                        </a:spcAft>
                      </a:pPr>
                      <a:r>
                        <a:rPr lang="tr-TR" sz="2200" dirty="0" smtClean="0">
                          <a:effectLst/>
                          <a:latin typeface="+mn-lt"/>
                          <a:ea typeface="Calibri" panose="020F0502020204030204" pitchFamily="34" charset="0"/>
                        </a:rPr>
                        <a:t>Birimde  </a:t>
                      </a:r>
                      <a:r>
                        <a:rPr lang="tr-TR" sz="2200" dirty="0" err="1">
                          <a:effectLst/>
                          <a:latin typeface="+mn-lt"/>
                          <a:ea typeface="Calibri" panose="020F0502020204030204" pitchFamily="34" charset="0"/>
                        </a:rPr>
                        <a:t>uluslararasılaşma</a:t>
                      </a:r>
                      <a:r>
                        <a:rPr lang="tr-TR" sz="2200" dirty="0">
                          <a:effectLst/>
                          <a:latin typeface="+mn-lt"/>
                          <a:ea typeface="Calibri" panose="020F0502020204030204" pitchFamily="34" charset="0"/>
                        </a:rPr>
                        <a:t> politikasıyla uyumlu faaliyetlere yönelik planlamalar bulunmaktadır.</a:t>
                      </a:r>
                    </a:p>
                  </a:txBody>
                  <a:tcPr marL="68580" marR="68580" marT="0" marB="0"/>
                </a:tc>
                <a:tc>
                  <a:txBody>
                    <a:bodyPr/>
                    <a:lstStyle/>
                    <a:p>
                      <a:pPr algn="l">
                        <a:lnSpc>
                          <a:spcPct val="115000"/>
                        </a:lnSpc>
                        <a:spcAft>
                          <a:spcPts val="0"/>
                        </a:spcAft>
                      </a:pPr>
                      <a:r>
                        <a:rPr lang="tr-TR" sz="2200" dirty="0" smtClean="0">
                          <a:effectLst/>
                          <a:latin typeface="+mn-lt"/>
                          <a:ea typeface="Calibri" panose="020F0502020204030204" pitchFamily="34" charset="0"/>
                        </a:rPr>
                        <a:t>Birimin  </a:t>
                      </a:r>
                      <a:r>
                        <a:rPr lang="tr-TR" sz="2200" dirty="0">
                          <a:effectLst/>
                          <a:latin typeface="+mn-lt"/>
                          <a:ea typeface="Calibri" panose="020F0502020204030204" pitchFamily="34" charset="0"/>
                        </a:rPr>
                        <a:t>geneline yayılmış </a:t>
                      </a:r>
                      <a:r>
                        <a:rPr lang="tr-TR" sz="2200" dirty="0" err="1">
                          <a:effectLst/>
                          <a:latin typeface="+mn-lt"/>
                          <a:ea typeface="Calibri" panose="020F0502020204030204" pitchFamily="34" charset="0"/>
                        </a:rPr>
                        <a:t>uluslararasılaşma</a:t>
                      </a:r>
                      <a:r>
                        <a:rPr lang="tr-TR" sz="2200" dirty="0">
                          <a:effectLst/>
                          <a:latin typeface="+mn-lt"/>
                          <a:ea typeface="Calibri" panose="020F0502020204030204" pitchFamily="34" charset="0"/>
                        </a:rPr>
                        <a:t> faaliyetleri bulunmaktadır.</a:t>
                      </a:r>
                    </a:p>
                  </a:txBody>
                  <a:tcPr marL="68580" marR="68580" marT="0" marB="0"/>
                </a:tc>
                <a:tc>
                  <a:txBody>
                    <a:bodyPr/>
                    <a:lstStyle/>
                    <a:p>
                      <a:pPr algn="l">
                        <a:lnSpc>
                          <a:spcPct val="115000"/>
                        </a:lnSpc>
                        <a:spcAft>
                          <a:spcPts val="0"/>
                        </a:spcAft>
                      </a:pPr>
                      <a:r>
                        <a:rPr lang="tr-TR" sz="2200" dirty="0" smtClean="0">
                          <a:effectLst/>
                          <a:latin typeface="+mn-lt"/>
                          <a:ea typeface="Calibri" panose="020F0502020204030204" pitchFamily="34" charset="0"/>
                        </a:rPr>
                        <a:t>Birimde  </a:t>
                      </a:r>
                      <a:r>
                        <a:rPr lang="tr-TR" sz="2200" dirty="0" err="1">
                          <a:effectLst/>
                          <a:latin typeface="+mn-lt"/>
                          <a:ea typeface="Calibri" panose="020F0502020204030204" pitchFamily="34" charset="0"/>
                        </a:rPr>
                        <a:t>uluslararasılaşma</a:t>
                      </a:r>
                      <a:r>
                        <a:rPr lang="tr-TR" sz="2200" dirty="0">
                          <a:effectLst/>
                          <a:latin typeface="+mn-lt"/>
                          <a:ea typeface="Calibri" panose="020F0502020204030204" pitchFamily="34" charset="0"/>
                        </a:rPr>
                        <a:t> faaliyetleri izlenmekte ve iyileştirilmektedir.</a:t>
                      </a:r>
                    </a:p>
                  </a:txBody>
                  <a:tcPr marL="68580" marR="68580" marT="0" marB="0"/>
                </a:tc>
                <a:tc>
                  <a:txBody>
                    <a:bodyPr/>
                    <a:lstStyle/>
                    <a:p>
                      <a:pPr algn="l">
                        <a:lnSpc>
                          <a:spcPct val="115000"/>
                        </a:lnSpc>
                        <a:spcAft>
                          <a:spcPts val="0"/>
                        </a:spcAft>
                      </a:pPr>
                      <a:r>
                        <a:rPr lang="tr-TR" sz="2200" dirty="0">
                          <a:effectLst/>
                          <a:latin typeface="+mn-lt"/>
                          <a:ea typeface="Calibri" panose="020F0502020204030204" pitchFamily="34" charset="0"/>
                        </a:rPr>
                        <a:t>İçselleştirilmiş, sistematik, sürdürülebilir ve örnek gösterilebilir uygulamalar bulunmaktadır.</a:t>
                      </a:r>
                    </a:p>
                  </a:txBody>
                  <a:tcPr marL="68580" marR="68580" marT="0" marB="0"/>
                </a:tc>
                <a:extLst>
                  <a:ext uri="{0D108BD9-81ED-4DB2-BD59-A6C34878D82A}">
                    <a16:rowId xmlns:a16="http://schemas.microsoft.com/office/drawing/2014/main" val="2096133008"/>
                  </a:ext>
                </a:extLst>
              </a:tr>
            </a:tbl>
          </a:graphicData>
        </a:graphic>
      </p:graphicFrame>
      <p:sp>
        <p:nvSpPr>
          <p:cNvPr id="6" name="Veri Yer Tutucusu 5"/>
          <p:cNvSpPr>
            <a:spLocks noGrp="1"/>
          </p:cNvSpPr>
          <p:nvPr>
            <p:ph type="dt" sz="half" idx="10"/>
          </p:nvPr>
        </p:nvSpPr>
        <p:spPr/>
        <p:txBody>
          <a:bodyPr/>
          <a:lstStyle/>
          <a:p>
            <a:fld id="{8C1C5170-88EA-4FD5-83E2-3897E520066C}"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116</a:t>
            </a:fld>
            <a:endParaRPr lang="tr-TR"/>
          </a:p>
        </p:txBody>
      </p:sp>
    </p:spTree>
    <p:extLst>
      <p:ext uri="{BB962C8B-B14F-4D97-AF65-F5344CB8AC3E}">
        <p14:creationId xmlns:p14="http://schemas.microsoft.com/office/powerpoint/2010/main" val="41570448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Unvan 1"/>
          <p:cNvSpPr>
            <a:spLocks noGrp="1"/>
          </p:cNvSpPr>
          <p:nvPr>
            <p:ph type="title"/>
          </p:nvPr>
        </p:nvSpPr>
        <p:spPr>
          <a:xfrm>
            <a:off x="1018903" y="163286"/>
            <a:ext cx="10998926" cy="729344"/>
          </a:xfrm>
        </p:spPr>
        <p:txBody>
          <a:bodyPr>
            <a:noAutofit/>
          </a:bodyPr>
          <a:lstStyle/>
          <a:p>
            <a:pPr algn="ctr">
              <a:lnSpc>
                <a:spcPct val="100000"/>
              </a:lnSpc>
            </a:pPr>
            <a:r>
              <a:rPr lang="tr-TR" sz="4000" b="1" dirty="0" smtClean="0">
                <a:solidFill>
                  <a:srgbClr val="0000CC"/>
                </a:solidFill>
                <a:latin typeface="Calibri" panose="020F0502020204030204" pitchFamily="34" charset="0"/>
                <a:ea typeface="Calibri" panose="020F0502020204030204" pitchFamily="34" charset="0"/>
                <a:cs typeface="Calibri" panose="020F0502020204030204" pitchFamily="34" charset="0"/>
              </a:rPr>
              <a:t>A. LİDERLİK</a:t>
            </a:r>
            <a:r>
              <a:rPr lang="tr-TR" sz="4000" b="1" dirty="0">
                <a:solidFill>
                  <a:srgbClr val="0000CC"/>
                </a:solidFill>
                <a:latin typeface="Calibri" panose="020F0502020204030204" pitchFamily="34" charset="0"/>
                <a:ea typeface="Calibri" panose="020F0502020204030204" pitchFamily="34" charset="0"/>
                <a:cs typeface="Calibri" panose="020F0502020204030204" pitchFamily="34" charset="0"/>
              </a:rPr>
              <a:t>, YÖNETİŞİM ve KALİTE</a:t>
            </a:r>
            <a:endParaRPr lang="tr-TR" altLang="tr-TR" sz="4000" dirty="0">
              <a:solidFill>
                <a:srgbClr val="0000CC"/>
              </a:solidFill>
            </a:endParaRPr>
          </a:p>
        </p:txBody>
      </p:sp>
      <p:sp>
        <p:nvSpPr>
          <p:cNvPr id="24579" name="İçerik Yer Tutucusu 2"/>
          <p:cNvSpPr>
            <a:spLocks noGrp="1"/>
          </p:cNvSpPr>
          <p:nvPr>
            <p:ph idx="1"/>
          </p:nvPr>
        </p:nvSpPr>
        <p:spPr>
          <a:xfrm>
            <a:off x="293914" y="1844675"/>
            <a:ext cx="9699172" cy="4281488"/>
          </a:xfrm>
        </p:spPr>
        <p:txBody>
          <a:bodyPr/>
          <a:lstStyle/>
          <a:p>
            <a:pPr marL="0" indent="0" algn="ctr">
              <a:buNone/>
            </a:pPr>
            <a:r>
              <a:rPr lang="tr-TR" altLang="tr-TR" sz="5400" b="1" dirty="0">
                <a:solidFill>
                  <a:srgbClr val="C00000"/>
                </a:solidFill>
              </a:rPr>
              <a:t>SORULARINIZ?</a:t>
            </a:r>
          </a:p>
          <a:p>
            <a:pPr marL="0" indent="0" algn="ctr">
              <a:buNone/>
            </a:pPr>
            <a:r>
              <a:rPr lang="tr-TR" altLang="tr-TR" sz="5400" b="1" dirty="0">
                <a:solidFill>
                  <a:srgbClr val="C00000"/>
                </a:solidFill>
              </a:rPr>
              <a:t>VE</a:t>
            </a:r>
          </a:p>
          <a:p>
            <a:pPr marL="0" indent="0" algn="ctr">
              <a:buNone/>
            </a:pPr>
            <a:r>
              <a:rPr lang="tr-TR" altLang="tr-TR" sz="5400" b="1" dirty="0">
                <a:solidFill>
                  <a:srgbClr val="C00000"/>
                </a:solidFill>
              </a:rPr>
              <a:t>ÖNERİLERİNİZ?</a:t>
            </a:r>
          </a:p>
        </p:txBody>
      </p:sp>
      <p:sp>
        <p:nvSpPr>
          <p:cNvPr id="4" name="Veri Yer Tutucusu 3"/>
          <p:cNvSpPr>
            <a:spLocks noGrp="1"/>
          </p:cNvSpPr>
          <p:nvPr>
            <p:ph type="dt" sz="quarter" idx="10"/>
          </p:nvPr>
        </p:nvSpPr>
        <p:spPr/>
        <p:txBody>
          <a:bodyPr/>
          <a:lstStyle/>
          <a:p>
            <a:pPr>
              <a:defRPr/>
            </a:pPr>
            <a:fld id="{FC2F67A9-272C-4FE6-A7FB-0D306A980EC8}" type="datetime1">
              <a:rPr lang="tr-TR" smtClean="0"/>
              <a:t>2.10.2025</a:t>
            </a:fld>
            <a:endParaRPr lang="tr-TR"/>
          </a:p>
        </p:txBody>
      </p:sp>
      <p:pic>
        <p:nvPicPr>
          <p:cNvPr id="1026" name="Picture 2" descr="Soru Sorma Sanatı - Martı Derg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005" y="2080419"/>
            <a:ext cx="1631922" cy="2175895"/>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3" name="Slayt Numarası Yer Tutucusu 2"/>
          <p:cNvSpPr>
            <a:spLocks noGrp="1"/>
          </p:cNvSpPr>
          <p:nvPr>
            <p:ph type="sldNum" sz="quarter" idx="12"/>
          </p:nvPr>
        </p:nvSpPr>
        <p:spPr/>
        <p:txBody>
          <a:bodyPr/>
          <a:lstStyle/>
          <a:p>
            <a:fld id="{DDCE7859-ABE5-4F86-9590-63E6FFC2B8A3}" type="slidenum">
              <a:rPr lang="tr-TR" smtClean="0"/>
              <a:pPr/>
              <a:t>117</a:t>
            </a:fld>
            <a:endParaRPr lang="tr-TR"/>
          </a:p>
        </p:txBody>
      </p:sp>
    </p:spTree>
    <p:extLst>
      <p:ext uri="{BB962C8B-B14F-4D97-AF65-F5344CB8AC3E}">
        <p14:creationId xmlns:p14="http://schemas.microsoft.com/office/powerpoint/2010/main" val="205520069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838200" y="365126"/>
            <a:ext cx="10515600" cy="763284"/>
          </a:xfrm>
        </p:spPr>
        <p:txBody>
          <a:bodyPr/>
          <a:lstStyle/>
          <a:p>
            <a:pPr algn="ctr"/>
            <a:r>
              <a:rPr lang="tr-TR" b="1" dirty="0" smtClean="0">
                <a:solidFill>
                  <a:srgbClr val="FF0000"/>
                </a:solidFill>
              </a:rPr>
              <a:t>Eğitim Değerlendirme Anketi</a:t>
            </a:r>
            <a:endParaRPr lang="tr-TR" b="1" dirty="0">
              <a:solidFill>
                <a:srgbClr val="FF0000"/>
              </a:solidFill>
            </a:endParaRPr>
          </a:p>
        </p:txBody>
      </p:sp>
      <p:sp>
        <p:nvSpPr>
          <p:cNvPr id="4" name="Veri Yer Tutucusu 3"/>
          <p:cNvSpPr>
            <a:spLocks noGrp="1"/>
          </p:cNvSpPr>
          <p:nvPr>
            <p:ph type="dt" sz="half" idx="10"/>
          </p:nvPr>
        </p:nvSpPr>
        <p:spPr/>
        <p:txBody>
          <a:bodyPr/>
          <a:lstStyle/>
          <a:p>
            <a:fld id="{D20D1608-9269-49FA-BF61-81830D93B16E}" type="datetime1">
              <a:rPr lang="tr-TR" smtClean="0"/>
              <a:t>2.10.2025</a:t>
            </a:fld>
            <a:endParaRPr lang="tr-TR"/>
          </a:p>
        </p:txBody>
      </p:sp>
      <p:pic>
        <p:nvPicPr>
          <p:cNvPr id="6" name="Resim 5"/>
          <p:cNvPicPr>
            <a:picLocks noChangeAspect="1"/>
          </p:cNvPicPr>
          <p:nvPr/>
        </p:nvPicPr>
        <p:blipFill>
          <a:blip r:embed="rId2"/>
          <a:stretch>
            <a:fillRect/>
          </a:stretch>
        </p:blipFill>
        <p:spPr>
          <a:xfrm>
            <a:off x="3581400" y="1796333"/>
            <a:ext cx="4560017" cy="4560017"/>
          </a:xfrm>
          <a:prstGeom prst="rect">
            <a:avLst/>
          </a:prstGeom>
        </p:spPr>
      </p:pic>
    </p:spTree>
    <p:extLst>
      <p:ext uri="{BB962C8B-B14F-4D97-AF65-F5344CB8AC3E}">
        <p14:creationId xmlns:p14="http://schemas.microsoft.com/office/powerpoint/2010/main" val="176998211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Unvan 1"/>
          <p:cNvSpPr>
            <a:spLocks noGrp="1"/>
          </p:cNvSpPr>
          <p:nvPr>
            <p:ph type="ctrTitle"/>
          </p:nvPr>
        </p:nvSpPr>
        <p:spPr>
          <a:xfrm>
            <a:off x="1347538" y="673768"/>
            <a:ext cx="10090484" cy="3561348"/>
          </a:xfrm>
        </p:spPr>
        <p:txBody>
          <a:bodyPr>
            <a:normAutofit/>
          </a:bodyPr>
          <a:lstStyle/>
          <a:p>
            <a:r>
              <a:rPr lang="tr-TR" altLang="tr-TR" sz="6600" b="1" dirty="0">
                <a:solidFill>
                  <a:srgbClr val="C00000"/>
                </a:solidFill>
              </a:rPr>
              <a:t>Katılımınız, katkılarınız ve sabırla dinlediğiniz için teşekkür ederiz. </a:t>
            </a:r>
          </a:p>
        </p:txBody>
      </p:sp>
      <p:sp>
        <p:nvSpPr>
          <p:cNvPr id="94211" name="Alt Başlık 2"/>
          <p:cNvSpPr>
            <a:spLocks noGrp="1"/>
          </p:cNvSpPr>
          <p:nvPr>
            <p:ph type="subTitle" idx="1"/>
          </p:nvPr>
        </p:nvSpPr>
        <p:spPr>
          <a:xfrm>
            <a:off x="2946601" y="5139891"/>
            <a:ext cx="6400800" cy="847558"/>
          </a:xfrm>
        </p:spPr>
        <p:txBody>
          <a:bodyPr/>
          <a:lstStyle/>
          <a:p>
            <a:r>
              <a:rPr lang="tr-TR" altLang="tr-TR" sz="3600" b="1" dirty="0">
                <a:solidFill>
                  <a:srgbClr val="0000CC"/>
                </a:solidFill>
              </a:rPr>
              <a:t>TRÜ </a:t>
            </a:r>
            <a:r>
              <a:rPr lang="tr-TR" altLang="tr-TR" sz="3600" b="1" dirty="0" smtClean="0">
                <a:solidFill>
                  <a:srgbClr val="0000CC"/>
                </a:solidFill>
              </a:rPr>
              <a:t>Kalite </a:t>
            </a:r>
            <a:r>
              <a:rPr lang="tr-TR" altLang="tr-TR" sz="3600" b="1" dirty="0">
                <a:solidFill>
                  <a:srgbClr val="0000CC"/>
                </a:solidFill>
              </a:rPr>
              <a:t>Koordinatörlüğü</a:t>
            </a:r>
          </a:p>
        </p:txBody>
      </p:sp>
    </p:spTree>
    <p:extLst>
      <p:ext uri="{BB962C8B-B14F-4D97-AF65-F5344CB8AC3E}">
        <p14:creationId xmlns:p14="http://schemas.microsoft.com/office/powerpoint/2010/main" val="76224447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5792" y="119271"/>
            <a:ext cx="10018644" cy="795130"/>
          </a:xfrm>
        </p:spPr>
        <p:txBody>
          <a:bodyPr>
            <a:normAutofit/>
          </a:bodyPr>
          <a:lstStyle/>
          <a:p>
            <a:pPr algn="ctr"/>
            <a:r>
              <a:rPr lang="tr-TR" sz="3200" b="1" dirty="0" smtClean="0">
                <a:solidFill>
                  <a:srgbClr val="C00000"/>
                </a:solidFill>
              </a:rPr>
              <a:t>Yükseköğretimde Kalite Güvencesinin Amaçları</a:t>
            </a:r>
            <a:endParaRPr lang="tr-TR" sz="3200" b="1" dirty="0">
              <a:solidFill>
                <a:srgbClr val="C00000"/>
              </a:solidFill>
            </a:endParaRPr>
          </a:p>
        </p:txBody>
      </p:sp>
      <p:sp>
        <p:nvSpPr>
          <p:cNvPr id="3" name="İçerik Yer Tutucusu 2"/>
          <p:cNvSpPr>
            <a:spLocks noGrp="1"/>
          </p:cNvSpPr>
          <p:nvPr>
            <p:ph idx="1"/>
          </p:nvPr>
        </p:nvSpPr>
        <p:spPr>
          <a:xfrm>
            <a:off x="625642" y="1228334"/>
            <a:ext cx="11168794" cy="1456500"/>
          </a:xfrm>
        </p:spPr>
        <p:txBody>
          <a:bodyPr>
            <a:noAutofit/>
          </a:bodyPr>
          <a:lstStyle/>
          <a:p>
            <a:pPr marL="0" indent="0" algn="ctr">
              <a:lnSpc>
                <a:spcPct val="100000"/>
              </a:lnSpc>
              <a:spcBef>
                <a:spcPts val="0"/>
              </a:spcBef>
              <a:spcAft>
                <a:spcPts val="400"/>
              </a:spcAft>
              <a:buNone/>
            </a:pPr>
            <a:r>
              <a:rPr lang="tr-TR" sz="3400" b="1" dirty="0" smtClean="0">
                <a:solidFill>
                  <a:srgbClr val="FF0000"/>
                </a:solidFill>
              </a:rPr>
              <a:t>Sürekli </a:t>
            </a:r>
            <a:r>
              <a:rPr lang="tr-TR" sz="3400" b="1" dirty="0">
                <a:solidFill>
                  <a:srgbClr val="FF0000"/>
                </a:solidFill>
              </a:rPr>
              <a:t>iyileştirme </a:t>
            </a:r>
            <a:r>
              <a:rPr lang="tr-TR" sz="3400" dirty="0"/>
              <a:t>süreçlerinin aktif olarak kullanılarak </a:t>
            </a:r>
            <a:r>
              <a:rPr lang="tr-TR" sz="3400" b="1" dirty="0">
                <a:solidFill>
                  <a:srgbClr val="0000CC"/>
                </a:solidFill>
              </a:rPr>
              <a:t>yükseköğretim kurumlarının gelişiminin teşvik </a:t>
            </a:r>
            <a:r>
              <a:rPr lang="tr-TR" sz="3400" b="1" dirty="0" smtClean="0">
                <a:solidFill>
                  <a:srgbClr val="0000CC"/>
                </a:solidFill>
              </a:rPr>
              <a:t>edilmesi</a:t>
            </a:r>
          </a:p>
        </p:txBody>
      </p:sp>
      <p:sp>
        <p:nvSpPr>
          <p:cNvPr id="4" name="Veri Yer Tutucusu 3"/>
          <p:cNvSpPr>
            <a:spLocks noGrp="1"/>
          </p:cNvSpPr>
          <p:nvPr>
            <p:ph type="dt" sz="half" idx="10"/>
          </p:nvPr>
        </p:nvSpPr>
        <p:spPr/>
        <p:txBody>
          <a:bodyPr/>
          <a:lstStyle/>
          <a:p>
            <a:fld id="{7A1978D7-9CCF-45E2-BF83-D03167785122}" type="datetime1">
              <a:rPr lang="tr-TR" smtClean="0"/>
              <a:t>2.10.2025</a:t>
            </a:fld>
            <a:endParaRPr lang="tr-TR"/>
          </a:p>
        </p:txBody>
      </p:sp>
      <p:sp>
        <p:nvSpPr>
          <p:cNvPr id="8" name="Altbilgi Yer Tutucusu 7"/>
          <p:cNvSpPr>
            <a:spLocks noGrp="1"/>
          </p:cNvSpPr>
          <p:nvPr>
            <p:ph type="ftr" sz="quarter" idx="11"/>
          </p:nvPr>
        </p:nvSpPr>
        <p:spPr/>
        <p:txBody>
          <a:bodyPr/>
          <a:lstStyle/>
          <a:p>
            <a:r>
              <a:rPr lang="tr-TR" smtClean="0"/>
              <a:t>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12</a:t>
            </a:fld>
            <a:endParaRPr lang="tr-TR"/>
          </a:p>
        </p:txBody>
      </p:sp>
      <p:pic>
        <p:nvPicPr>
          <p:cNvPr id="4098" name="Picture 2" descr="İşletmelerde Sürekli İyileştirme Nedir ? - AVM tr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1813" y="3322807"/>
            <a:ext cx="4408252" cy="252622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ürekli İyileştirme - Stiza Danışmanlık - Operational Excellence - O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790" y="3375082"/>
            <a:ext cx="3272885" cy="229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20452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1200" y="152399"/>
            <a:ext cx="9372600" cy="742951"/>
          </a:xfrm>
        </p:spPr>
        <p:txBody>
          <a:bodyPr>
            <a:normAutofit/>
          </a:bodyPr>
          <a:lstStyle/>
          <a:p>
            <a:pPr algn="ctr"/>
            <a:r>
              <a:rPr lang="tr-TR" sz="3200" b="1" dirty="0">
                <a:solidFill>
                  <a:srgbClr val="C00000"/>
                </a:solidFill>
              </a:rPr>
              <a:t>Yükseköğretimde Kalite Güvencesinin Amaçları</a:t>
            </a:r>
          </a:p>
        </p:txBody>
      </p:sp>
      <p:sp>
        <p:nvSpPr>
          <p:cNvPr id="3" name="İçerik Yer Tutucusu 2"/>
          <p:cNvSpPr>
            <a:spLocks noGrp="1"/>
          </p:cNvSpPr>
          <p:nvPr>
            <p:ph idx="1"/>
          </p:nvPr>
        </p:nvSpPr>
        <p:spPr>
          <a:xfrm>
            <a:off x="398834" y="1264596"/>
            <a:ext cx="11430000" cy="4975783"/>
          </a:xfrm>
        </p:spPr>
        <p:txBody>
          <a:bodyPr>
            <a:normAutofit/>
          </a:bodyPr>
          <a:lstStyle/>
          <a:p>
            <a:pPr marL="288000" indent="-288000">
              <a:lnSpc>
                <a:spcPct val="100000"/>
              </a:lnSpc>
              <a:spcBef>
                <a:spcPts val="0"/>
              </a:spcBef>
              <a:spcAft>
                <a:spcPts val="400"/>
              </a:spcAft>
            </a:pPr>
            <a:r>
              <a:rPr lang="tr-TR" sz="3600" dirty="0"/>
              <a:t>Kurumların </a:t>
            </a:r>
            <a:r>
              <a:rPr lang="tr-TR" sz="3600" b="1" dirty="0">
                <a:solidFill>
                  <a:srgbClr val="0000CC"/>
                </a:solidFill>
              </a:rPr>
              <a:t>şeffaf yönetim anlayışıyla </a:t>
            </a:r>
            <a:r>
              <a:rPr lang="tr-TR" sz="3600" b="1" dirty="0">
                <a:solidFill>
                  <a:srgbClr val="FF0000"/>
                </a:solidFill>
              </a:rPr>
              <a:t>hesap verebilirliğini </a:t>
            </a:r>
            <a:r>
              <a:rPr lang="tr-TR" sz="3600" dirty="0"/>
              <a:t>artırmak,</a:t>
            </a:r>
          </a:p>
          <a:p>
            <a:pPr marL="288000" indent="-288000">
              <a:lnSpc>
                <a:spcPct val="100000"/>
              </a:lnSpc>
              <a:spcBef>
                <a:spcPts val="0"/>
              </a:spcBef>
              <a:spcAft>
                <a:spcPts val="400"/>
              </a:spcAft>
            </a:pPr>
            <a:endParaRPr lang="tr-TR" sz="3600" b="1" dirty="0" smtClean="0">
              <a:solidFill>
                <a:srgbClr val="FF0000"/>
              </a:solidFill>
            </a:endParaRPr>
          </a:p>
          <a:p>
            <a:pPr marL="288000" indent="-288000">
              <a:lnSpc>
                <a:spcPct val="100000"/>
              </a:lnSpc>
              <a:spcBef>
                <a:spcPts val="0"/>
              </a:spcBef>
              <a:spcAft>
                <a:spcPts val="400"/>
              </a:spcAft>
            </a:pPr>
            <a:r>
              <a:rPr lang="tr-TR" sz="3600" b="1" dirty="0" smtClean="0">
                <a:solidFill>
                  <a:srgbClr val="FF0000"/>
                </a:solidFill>
              </a:rPr>
              <a:t>Sonuç odaklı yönetim anlayışını </a:t>
            </a:r>
            <a:r>
              <a:rPr lang="tr-TR" sz="3600" dirty="0" smtClean="0"/>
              <a:t>geliştirmek,</a:t>
            </a:r>
          </a:p>
          <a:p>
            <a:pPr marL="288000" indent="-288000">
              <a:lnSpc>
                <a:spcPct val="100000"/>
              </a:lnSpc>
              <a:spcBef>
                <a:spcPts val="0"/>
              </a:spcBef>
              <a:spcAft>
                <a:spcPts val="400"/>
              </a:spcAft>
            </a:pPr>
            <a:endParaRPr lang="tr-TR" sz="3600" b="1" dirty="0" smtClean="0">
              <a:solidFill>
                <a:srgbClr val="FF0000"/>
              </a:solidFill>
            </a:endParaRPr>
          </a:p>
          <a:p>
            <a:pPr marL="288000" indent="-288000">
              <a:lnSpc>
                <a:spcPct val="100000"/>
              </a:lnSpc>
              <a:spcBef>
                <a:spcPts val="0"/>
              </a:spcBef>
              <a:spcAft>
                <a:spcPts val="400"/>
              </a:spcAft>
            </a:pPr>
            <a:r>
              <a:rPr lang="tr-TR" sz="3600" b="1" dirty="0" smtClean="0">
                <a:solidFill>
                  <a:srgbClr val="FF0000"/>
                </a:solidFill>
              </a:rPr>
              <a:t>Hizmet alanların memnuniyet düzeyini </a:t>
            </a:r>
            <a:r>
              <a:rPr lang="tr-TR" sz="3600" dirty="0" smtClean="0"/>
              <a:t>yükseltmek </a:t>
            </a:r>
            <a:r>
              <a:rPr lang="tr-TR" sz="3600" i="1" dirty="0" smtClean="0">
                <a:solidFill>
                  <a:srgbClr val="0000CC"/>
                </a:solidFill>
              </a:rPr>
              <a:t>(</a:t>
            </a:r>
            <a:r>
              <a:rPr lang="tr-TR" sz="3600" b="1" i="1" dirty="0">
                <a:solidFill>
                  <a:srgbClr val="0000CC"/>
                </a:solidFill>
              </a:rPr>
              <a:t>Öğrenci Memnuniyet ve Geri </a:t>
            </a:r>
            <a:r>
              <a:rPr lang="tr-TR" sz="3600" b="1" i="1" dirty="0" smtClean="0">
                <a:solidFill>
                  <a:srgbClr val="0000CC"/>
                </a:solidFill>
              </a:rPr>
              <a:t>Bildirim)</a:t>
            </a:r>
            <a:r>
              <a:rPr lang="tr-TR" sz="3600" i="1" dirty="0" smtClean="0">
                <a:solidFill>
                  <a:srgbClr val="0000CC"/>
                </a:solidFill>
              </a:rPr>
              <a:t>,</a:t>
            </a:r>
          </a:p>
          <a:p>
            <a:pPr marL="288000" indent="-288000">
              <a:lnSpc>
                <a:spcPct val="100000"/>
              </a:lnSpc>
              <a:spcBef>
                <a:spcPts val="0"/>
              </a:spcBef>
              <a:spcAft>
                <a:spcPts val="400"/>
              </a:spcAft>
            </a:pPr>
            <a:endParaRPr lang="tr-TR" sz="3600" dirty="0" smtClean="0"/>
          </a:p>
          <a:p>
            <a:pPr marL="288000" indent="-288000">
              <a:lnSpc>
                <a:spcPct val="100000"/>
              </a:lnSpc>
              <a:spcBef>
                <a:spcPts val="0"/>
              </a:spcBef>
              <a:spcAft>
                <a:spcPts val="400"/>
              </a:spcAft>
            </a:pPr>
            <a:endParaRPr lang="tr-TR" sz="3600" dirty="0" smtClean="0"/>
          </a:p>
        </p:txBody>
      </p:sp>
      <p:sp>
        <p:nvSpPr>
          <p:cNvPr id="4" name="Veri Yer Tutucusu 3"/>
          <p:cNvSpPr>
            <a:spLocks noGrp="1"/>
          </p:cNvSpPr>
          <p:nvPr>
            <p:ph type="dt" sz="half" idx="10"/>
          </p:nvPr>
        </p:nvSpPr>
        <p:spPr/>
        <p:txBody>
          <a:bodyPr/>
          <a:lstStyle/>
          <a:p>
            <a:fld id="{13AFCCC6-59CA-4CAD-8409-BD80448ED31C}"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13</a:t>
            </a:fld>
            <a:endParaRPr lang="tr-T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8606" y="6065485"/>
            <a:ext cx="382872" cy="388190"/>
          </a:xfrm>
          <a:prstGeom prst="rect">
            <a:avLst/>
          </a:prstGeom>
        </p:spPr>
      </p:pic>
    </p:spTree>
    <p:extLst>
      <p:ext uri="{BB962C8B-B14F-4D97-AF65-F5344CB8AC3E}">
        <p14:creationId xmlns:p14="http://schemas.microsoft.com/office/powerpoint/2010/main" val="61210017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
          <p:cNvSpPr/>
          <p:nvPr/>
        </p:nvSpPr>
        <p:spPr>
          <a:xfrm>
            <a:off x="465790" y="1536970"/>
            <a:ext cx="11090670" cy="212361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0000CC"/>
              </a:buClr>
              <a:buSzPts val="3200"/>
            </a:pPr>
            <a:r>
              <a:rPr lang="tr-TR" sz="4400" b="1" dirty="0">
                <a:solidFill>
                  <a:srgbClr val="FF0000"/>
                </a:solidFill>
                <a:latin typeface="+mn-lt"/>
              </a:rPr>
              <a:t>KALİTE GÜVENCE SİSTEMİ</a:t>
            </a:r>
            <a:endParaRPr lang="tr-TR" sz="4400" b="1" dirty="0">
              <a:solidFill>
                <a:srgbClr val="FF0000"/>
              </a:solidFill>
              <a:latin typeface="+mn-lt"/>
              <a:ea typeface="Calibri"/>
              <a:cs typeface="Calibri"/>
              <a:sym typeface="Calibri"/>
            </a:endParaRPr>
          </a:p>
          <a:p>
            <a:pPr algn="ctr">
              <a:buClr>
                <a:srgbClr val="0000CC"/>
              </a:buClr>
              <a:buSzPts val="3200"/>
            </a:pPr>
            <a:r>
              <a:rPr lang="tr-TR" sz="4400" b="1" dirty="0">
                <a:solidFill>
                  <a:srgbClr val="FF0000"/>
                </a:solidFill>
                <a:latin typeface="+mn-lt"/>
                <a:ea typeface="Calibri"/>
                <a:cs typeface="Calibri"/>
                <a:sym typeface="Calibri"/>
              </a:rPr>
              <a:t>ve</a:t>
            </a:r>
          </a:p>
          <a:p>
            <a:pPr marL="0" marR="0" lvl="0" indent="0" algn="ctr" rtl="0">
              <a:spcBef>
                <a:spcPts val="0"/>
              </a:spcBef>
              <a:spcAft>
                <a:spcPts val="0"/>
              </a:spcAft>
              <a:buClr>
                <a:srgbClr val="0000CC"/>
              </a:buClr>
              <a:buSzPts val="3200"/>
              <a:buFont typeface="Calibri"/>
              <a:buNone/>
            </a:pPr>
            <a:r>
              <a:rPr lang="tr-TR" sz="4400" b="1" i="0" u="none" strike="noStrike" cap="none" dirty="0" smtClean="0">
                <a:solidFill>
                  <a:srgbClr val="0000CC"/>
                </a:solidFill>
                <a:latin typeface="+mn-lt"/>
                <a:ea typeface="Calibri"/>
                <a:cs typeface="Calibri"/>
                <a:sym typeface="Calibri"/>
              </a:rPr>
              <a:t>PUKÖ DÖNGÜSÜ </a:t>
            </a:r>
          </a:p>
        </p:txBody>
      </p:sp>
    </p:spTree>
    <p:extLst>
      <p:ext uri="{BB962C8B-B14F-4D97-AF65-F5344CB8AC3E}">
        <p14:creationId xmlns:p14="http://schemas.microsoft.com/office/powerpoint/2010/main" val="354328637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6"/>
          <p:cNvGrpSpPr/>
          <p:nvPr/>
        </p:nvGrpSpPr>
        <p:grpSpPr>
          <a:xfrm>
            <a:off x="3601211" y="1578863"/>
            <a:ext cx="4989830" cy="4989830"/>
            <a:chOff x="3601211" y="1578863"/>
            <a:chExt cx="4989830" cy="4989830"/>
          </a:xfrm>
        </p:grpSpPr>
        <p:sp>
          <p:nvSpPr>
            <p:cNvPr id="7" name="object 7"/>
            <p:cNvSpPr/>
            <p:nvPr/>
          </p:nvSpPr>
          <p:spPr>
            <a:xfrm>
              <a:off x="3601211" y="1578863"/>
              <a:ext cx="4989830" cy="4989830"/>
            </a:xfrm>
            <a:custGeom>
              <a:avLst/>
              <a:gdLst/>
              <a:ahLst/>
              <a:cxnLst/>
              <a:rect l="l" t="t" r="r" b="b"/>
              <a:pathLst>
                <a:path w="4989830" h="4989830">
                  <a:moveTo>
                    <a:pt x="2494788" y="0"/>
                  </a:moveTo>
                  <a:lnTo>
                    <a:pt x="2446268" y="462"/>
                  </a:lnTo>
                  <a:lnTo>
                    <a:pt x="2397974" y="1844"/>
                  </a:lnTo>
                  <a:lnTo>
                    <a:pt x="2349913" y="4136"/>
                  </a:lnTo>
                  <a:lnTo>
                    <a:pt x="2302094" y="7331"/>
                  </a:lnTo>
                  <a:lnTo>
                    <a:pt x="2254524" y="11420"/>
                  </a:lnTo>
                  <a:lnTo>
                    <a:pt x="2207214" y="16395"/>
                  </a:lnTo>
                  <a:lnTo>
                    <a:pt x="2160170" y="22247"/>
                  </a:lnTo>
                  <a:lnTo>
                    <a:pt x="2113401" y="28968"/>
                  </a:lnTo>
                  <a:lnTo>
                    <a:pt x="2066916" y="36550"/>
                  </a:lnTo>
                  <a:lnTo>
                    <a:pt x="2020723" y="44985"/>
                  </a:lnTo>
                  <a:lnTo>
                    <a:pt x="1974830" y="54263"/>
                  </a:lnTo>
                  <a:lnTo>
                    <a:pt x="1929245" y="64377"/>
                  </a:lnTo>
                  <a:lnTo>
                    <a:pt x="1883978" y="75318"/>
                  </a:lnTo>
                  <a:lnTo>
                    <a:pt x="1839036" y="87077"/>
                  </a:lnTo>
                  <a:lnTo>
                    <a:pt x="1794427" y="99648"/>
                  </a:lnTo>
                  <a:lnTo>
                    <a:pt x="1750161" y="113020"/>
                  </a:lnTo>
                  <a:lnTo>
                    <a:pt x="1706246" y="127186"/>
                  </a:lnTo>
                  <a:lnTo>
                    <a:pt x="1662689" y="142138"/>
                  </a:lnTo>
                  <a:lnTo>
                    <a:pt x="1619499" y="157867"/>
                  </a:lnTo>
                  <a:lnTo>
                    <a:pt x="1576685" y="174364"/>
                  </a:lnTo>
                  <a:lnTo>
                    <a:pt x="1534254" y="191622"/>
                  </a:lnTo>
                  <a:lnTo>
                    <a:pt x="1492216" y="209631"/>
                  </a:lnTo>
                  <a:lnTo>
                    <a:pt x="1450579" y="228384"/>
                  </a:lnTo>
                  <a:lnTo>
                    <a:pt x="1409351" y="247872"/>
                  </a:lnTo>
                  <a:lnTo>
                    <a:pt x="1368540" y="268088"/>
                  </a:lnTo>
                  <a:lnTo>
                    <a:pt x="1328154" y="289021"/>
                  </a:lnTo>
                  <a:lnTo>
                    <a:pt x="1288203" y="310665"/>
                  </a:lnTo>
                  <a:lnTo>
                    <a:pt x="1248695" y="333011"/>
                  </a:lnTo>
                  <a:lnTo>
                    <a:pt x="1209637" y="356049"/>
                  </a:lnTo>
                  <a:lnTo>
                    <a:pt x="1171038" y="379773"/>
                  </a:lnTo>
                  <a:lnTo>
                    <a:pt x="1132907" y="404174"/>
                  </a:lnTo>
                  <a:lnTo>
                    <a:pt x="1095252" y="429243"/>
                  </a:lnTo>
                  <a:lnTo>
                    <a:pt x="1058081" y="454971"/>
                  </a:lnTo>
                  <a:lnTo>
                    <a:pt x="1021403" y="481352"/>
                  </a:lnTo>
                  <a:lnTo>
                    <a:pt x="985225" y="508375"/>
                  </a:lnTo>
                  <a:lnTo>
                    <a:pt x="949557" y="536034"/>
                  </a:lnTo>
                  <a:lnTo>
                    <a:pt x="914407" y="564319"/>
                  </a:lnTo>
                  <a:lnTo>
                    <a:pt x="879783" y="593222"/>
                  </a:lnTo>
                  <a:lnTo>
                    <a:pt x="845694" y="622734"/>
                  </a:lnTo>
                  <a:lnTo>
                    <a:pt x="812147" y="652848"/>
                  </a:lnTo>
                  <a:lnTo>
                    <a:pt x="779151" y="683556"/>
                  </a:lnTo>
                  <a:lnTo>
                    <a:pt x="746715" y="714847"/>
                  </a:lnTo>
                  <a:lnTo>
                    <a:pt x="714847" y="746715"/>
                  </a:lnTo>
                  <a:lnTo>
                    <a:pt x="683556" y="779151"/>
                  </a:lnTo>
                  <a:lnTo>
                    <a:pt x="652848" y="812147"/>
                  </a:lnTo>
                  <a:lnTo>
                    <a:pt x="622734" y="845694"/>
                  </a:lnTo>
                  <a:lnTo>
                    <a:pt x="593222" y="879783"/>
                  </a:lnTo>
                  <a:lnTo>
                    <a:pt x="564319" y="914407"/>
                  </a:lnTo>
                  <a:lnTo>
                    <a:pt x="536034" y="949557"/>
                  </a:lnTo>
                  <a:lnTo>
                    <a:pt x="508375" y="985225"/>
                  </a:lnTo>
                  <a:lnTo>
                    <a:pt x="481352" y="1021403"/>
                  </a:lnTo>
                  <a:lnTo>
                    <a:pt x="454971" y="1058081"/>
                  </a:lnTo>
                  <a:lnTo>
                    <a:pt x="429243" y="1095252"/>
                  </a:lnTo>
                  <a:lnTo>
                    <a:pt x="404174" y="1132907"/>
                  </a:lnTo>
                  <a:lnTo>
                    <a:pt x="379773" y="1171038"/>
                  </a:lnTo>
                  <a:lnTo>
                    <a:pt x="356049" y="1209637"/>
                  </a:lnTo>
                  <a:lnTo>
                    <a:pt x="333011" y="1248695"/>
                  </a:lnTo>
                  <a:lnTo>
                    <a:pt x="310665" y="1288203"/>
                  </a:lnTo>
                  <a:lnTo>
                    <a:pt x="289021" y="1328154"/>
                  </a:lnTo>
                  <a:lnTo>
                    <a:pt x="268088" y="1368540"/>
                  </a:lnTo>
                  <a:lnTo>
                    <a:pt x="247872" y="1409351"/>
                  </a:lnTo>
                  <a:lnTo>
                    <a:pt x="228384" y="1450579"/>
                  </a:lnTo>
                  <a:lnTo>
                    <a:pt x="209631" y="1492216"/>
                  </a:lnTo>
                  <a:lnTo>
                    <a:pt x="191622" y="1534254"/>
                  </a:lnTo>
                  <a:lnTo>
                    <a:pt x="174364" y="1576685"/>
                  </a:lnTo>
                  <a:lnTo>
                    <a:pt x="157867" y="1619499"/>
                  </a:lnTo>
                  <a:lnTo>
                    <a:pt x="142138" y="1662689"/>
                  </a:lnTo>
                  <a:lnTo>
                    <a:pt x="127186" y="1706246"/>
                  </a:lnTo>
                  <a:lnTo>
                    <a:pt x="113020" y="1750161"/>
                  </a:lnTo>
                  <a:lnTo>
                    <a:pt x="99648" y="1794427"/>
                  </a:lnTo>
                  <a:lnTo>
                    <a:pt x="87077" y="1839036"/>
                  </a:lnTo>
                  <a:lnTo>
                    <a:pt x="75318" y="1883978"/>
                  </a:lnTo>
                  <a:lnTo>
                    <a:pt x="64377" y="1929245"/>
                  </a:lnTo>
                  <a:lnTo>
                    <a:pt x="54263" y="1974830"/>
                  </a:lnTo>
                  <a:lnTo>
                    <a:pt x="44985" y="2020723"/>
                  </a:lnTo>
                  <a:lnTo>
                    <a:pt x="36550" y="2066916"/>
                  </a:lnTo>
                  <a:lnTo>
                    <a:pt x="28968" y="2113401"/>
                  </a:lnTo>
                  <a:lnTo>
                    <a:pt x="22247" y="2160170"/>
                  </a:lnTo>
                  <a:lnTo>
                    <a:pt x="16395" y="2207214"/>
                  </a:lnTo>
                  <a:lnTo>
                    <a:pt x="11420" y="2254524"/>
                  </a:lnTo>
                  <a:lnTo>
                    <a:pt x="7331" y="2302094"/>
                  </a:lnTo>
                  <a:lnTo>
                    <a:pt x="4136" y="2349913"/>
                  </a:lnTo>
                  <a:lnTo>
                    <a:pt x="1844" y="2397974"/>
                  </a:lnTo>
                  <a:lnTo>
                    <a:pt x="462" y="2446268"/>
                  </a:lnTo>
                  <a:lnTo>
                    <a:pt x="0" y="2494788"/>
                  </a:lnTo>
                  <a:lnTo>
                    <a:pt x="462" y="2543307"/>
                  </a:lnTo>
                  <a:lnTo>
                    <a:pt x="1844" y="2591601"/>
                  </a:lnTo>
                  <a:lnTo>
                    <a:pt x="4136" y="2639662"/>
                  </a:lnTo>
                  <a:lnTo>
                    <a:pt x="7331" y="2687481"/>
                  </a:lnTo>
                  <a:lnTo>
                    <a:pt x="11420" y="2735051"/>
                  </a:lnTo>
                  <a:lnTo>
                    <a:pt x="16395" y="2782361"/>
                  </a:lnTo>
                  <a:lnTo>
                    <a:pt x="22247" y="2829405"/>
                  </a:lnTo>
                  <a:lnTo>
                    <a:pt x="28968" y="2876174"/>
                  </a:lnTo>
                  <a:lnTo>
                    <a:pt x="36550" y="2922659"/>
                  </a:lnTo>
                  <a:lnTo>
                    <a:pt x="44985" y="2968852"/>
                  </a:lnTo>
                  <a:lnTo>
                    <a:pt x="54263" y="3014745"/>
                  </a:lnTo>
                  <a:lnTo>
                    <a:pt x="64377" y="3060330"/>
                  </a:lnTo>
                  <a:lnTo>
                    <a:pt x="75318" y="3105597"/>
                  </a:lnTo>
                  <a:lnTo>
                    <a:pt x="87077" y="3150539"/>
                  </a:lnTo>
                  <a:lnTo>
                    <a:pt x="99648" y="3195148"/>
                  </a:lnTo>
                  <a:lnTo>
                    <a:pt x="113020" y="3239414"/>
                  </a:lnTo>
                  <a:lnTo>
                    <a:pt x="127186" y="3283329"/>
                  </a:lnTo>
                  <a:lnTo>
                    <a:pt x="142138" y="3326886"/>
                  </a:lnTo>
                  <a:lnTo>
                    <a:pt x="157867" y="3370076"/>
                  </a:lnTo>
                  <a:lnTo>
                    <a:pt x="174364" y="3412890"/>
                  </a:lnTo>
                  <a:lnTo>
                    <a:pt x="191622" y="3455321"/>
                  </a:lnTo>
                  <a:lnTo>
                    <a:pt x="209631" y="3497359"/>
                  </a:lnTo>
                  <a:lnTo>
                    <a:pt x="228384" y="3538996"/>
                  </a:lnTo>
                  <a:lnTo>
                    <a:pt x="247872" y="3580224"/>
                  </a:lnTo>
                  <a:lnTo>
                    <a:pt x="268088" y="3621035"/>
                  </a:lnTo>
                  <a:lnTo>
                    <a:pt x="289021" y="3661421"/>
                  </a:lnTo>
                  <a:lnTo>
                    <a:pt x="310665" y="3701372"/>
                  </a:lnTo>
                  <a:lnTo>
                    <a:pt x="333011" y="3740880"/>
                  </a:lnTo>
                  <a:lnTo>
                    <a:pt x="356049" y="3779938"/>
                  </a:lnTo>
                  <a:lnTo>
                    <a:pt x="379773" y="3818537"/>
                  </a:lnTo>
                  <a:lnTo>
                    <a:pt x="404174" y="3856668"/>
                  </a:lnTo>
                  <a:lnTo>
                    <a:pt x="429243" y="3894323"/>
                  </a:lnTo>
                  <a:lnTo>
                    <a:pt x="454971" y="3931494"/>
                  </a:lnTo>
                  <a:lnTo>
                    <a:pt x="481352" y="3968172"/>
                  </a:lnTo>
                  <a:lnTo>
                    <a:pt x="508375" y="4004350"/>
                  </a:lnTo>
                  <a:lnTo>
                    <a:pt x="536034" y="4040018"/>
                  </a:lnTo>
                  <a:lnTo>
                    <a:pt x="564319" y="4075168"/>
                  </a:lnTo>
                  <a:lnTo>
                    <a:pt x="593222" y="4109792"/>
                  </a:lnTo>
                  <a:lnTo>
                    <a:pt x="622734" y="4143881"/>
                  </a:lnTo>
                  <a:lnTo>
                    <a:pt x="652848" y="4177428"/>
                  </a:lnTo>
                  <a:lnTo>
                    <a:pt x="683556" y="4210424"/>
                  </a:lnTo>
                  <a:lnTo>
                    <a:pt x="714847" y="4242860"/>
                  </a:lnTo>
                  <a:lnTo>
                    <a:pt x="746715" y="4274728"/>
                  </a:lnTo>
                  <a:lnTo>
                    <a:pt x="779151" y="4306019"/>
                  </a:lnTo>
                  <a:lnTo>
                    <a:pt x="812147" y="4336727"/>
                  </a:lnTo>
                  <a:lnTo>
                    <a:pt x="845694" y="4366841"/>
                  </a:lnTo>
                  <a:lnTo>
                    <a:pt x="879783" y="4396353"/>
                  </a:lnTo>
                  <a:lnTo>
                    <a:pt x="914407" y="4425256"/>
                  </a:lnTo>
                  <a:lnTo>
                    <a:pt x="949557" y="4453541"/>
                  </a:lnTo>
                  <a:lnTo>
                    <a:pt x="985225" y="4481200"/>
                  </a:lnTo>
                  <a:lnTo>
                    <a:pt x="1021403" y="4508223"/>
                  </a:lnTo>
                  <a:lnTo>
                    <a:pt x="1058081" y="4534604"/>
                  </a:lnTo>
                  <a:lnTo>
                    <a:pt x="1095252" y="4560332"/>
                  </a:lnTo>
                  <a:lnTo>
                    <a:pt x="1132907" y="4585401"/>
                  </a:lnTo>
                  <a:lnTo>
                    <a:pt x="1171038" y="4609802"/>
                  </a:lnTo>
                  <a:lnTo>
                    <a:pt x="1209637" y="4633526"/>
                  </a:lnTo>
                  <a:lnTo>
                    <a:pt x="1248695" y="4656564"/>
                  </a:lnTo>
                  <a:lnTo>
                    <a:pt x="1288203" y="4678910"/>
                  </a:lnTo>
                  <a:lnTo>
                    <a:pt x="1328154" y="4700554"/>
                  </a:lnTo>
                  <a:lnTo>
                    <a:pt x="1368540" y="4721487"/>
                  </a:lnTo>
                  <a:lnTo>
                    <a:pt x="1409351" y="4741703"/>
                  </a:lnTo>
                  <a:lnTo>
                    <a:pt x="1450579" y="4761191"/>
                  </a:lnTo>
                  <a:lnTo>
                    <a:pt x="1492216" y="4779944"/>
                  </a:lnTo>
                  <a:lnTo>
                    <a:pt x="1534254" y="4797953"/>
                  </a:lnTo>
                  <a:lnTo>
                    <a:pt x="1576685" y="4815211"/>
                  </a:lnTo>
                  <a:lnTo>
                    <a:pt x="1619499" y="4831708"/>
                  </a:lnTo>
                  <a:lnTo>
                    <a:pt x="1662689" y="4847437"/>
                  </a:lnTo>
                  <a:lnTo>
                    <a:pt x="1706246" y="4862389"/>
                  </a:lnTo>
                  <a:lnTo>
                    <a:pt x="1750161" y="4876555"/>
                  </a:lnTo>
                  <a:lnTo>
                    <a:pt x="1794427" y="4889927"/>
                  </a:lnTo>
                  <a:lnTo>
                    <a:pt x="1839036" y="4902498"/>
                  </a:lnTo>
                  <a:lnTo>
                    <a:pt x="1883978" y="4914257"/>
                  </a:lnTo>
                  <a:lnTo>
                    <a:pt x="1929245" y="4925198"/>
                  </a:lnTo>
                  <a:lnTo>
                    <a:pt x="1974830" y="4935312"/>
                  </a:lnTo>
                  <a:lnTo>
                    <a:pt x="2020723" y="4944590"/>
                  </a:lnTo>
                  <a:lnTo>
                    <a:pt x="2066916" y="4953025"/>
                  </a:lnTo>
                  <a:lnTo>
                    <a:pt x="2113401" y="4960607"/>
                  </a:lnTo>
                  <a:lnTo>
                    <a:pt x="2160170" y="4967328"/>
                  </a:lnTo>
                  <a:lnTo>
                    <a:pt x="2207214" y="4973180"/>
                  </a:lnTo>
                  <a:lnTo>
                    <a:pt x="2254524" y="4978155"/>
                  </a:lnTo>
                  <a:lnTo>
                    <a:pt x="2302094" y="4982244"/>
                  </a:lnTo>
                  <a:lnTo>
                    <a:pt x="2349913" y="4985439"/>
                  </a:lnTo>
                  <a:lnTo>
                    <a:pt x="2397974" y="4987731"/>
                  </a:lnTo>
                  <a:lnTo>
                    <a:pt x="2446268" y="4989113"/>
                  </a:lnTo>
                  <a:lnTo>
                    <a:pt x="2494788" y="4989576"/>
                  </a:lnTo>
                  <a:lnTo>
                    <a:pt x="2543307" y="4989113"/>
                  </a:lnTo>
                  <a:lnTo>
                    <a:pt x="2591601" y="4987731"/>
                  </a:lnTo>
                  <a:lnTo>
                    <a:pt x="2639662" y="4985439"/>
                  </a:lnTo>
                  <a:lnTo>
                    <a:pt x="2687481" y="4982244"/>
                  </a:lnTo>
                  <a:lnTo>
                    <a:pt x="2735051" y="4978155"/>
                  </a:lnTo>
                  <a:lnTo>
                    <a:pt x="2782361" y="4973180"/>
                  </a:lnTo>
                  <a:lnTo>
                    <a:pt x="2829405" y="4967328"/>
                  </a:lnTo>
                  <a:lnTo>
                    <a:pt x="2876174" y="4960607"/>
                  </a:lnTo>
                  <a:lnTo>
                    <a:pt x="2922659" y="4953025"/>
                  </a:lnTo>
                  <a:lnTo>
                    <a:pt x="2968852" y="4944590"/>
                  </a:lnTo>
                  <a:lnTo>
                    <a:pt x="3014745" y="4935312"/>
                  </a:lnTo>
                  <a:lnTo>
                    <a:pt x="3060330" y="4925198"/>
                  </a:lnTo>
                  <a:lnTo>
                    <a:pt x="3105597" y="4914257"/>
                  </a:lnTo>
                  <a:lnTo>
                    <a:pt x="3150539" y="4902498"/>
                  </a:lnTo>
                  <a:lnTo>
                    <a:pt x="3195148" y="4889927"/>
                  </a:lnTo>
                  <a:lnTo>
                    <a:pt x="3239414" y="4876555"/>
                  </a:lnTo>
                  <a:lnTo>
                    <a:pt x="3283329" y="4862389"/>
                  </a:lnTo>
                  <a:lnTo>
                    <a:pt x="3326886" y="4847437"/>
                  </a:lnTo>
                  <a:lnTo>
                    <a:pt x="3370076" y="4831708"/>
                  </a:lnTo>
                  <a:lnTo>
                    <a:pt x="3412890" y="4815211"/>
                  </a:lnTo>
                  <a:lnTo>
                    <a:pt x="3455321" y="4797953"/>
                  </a:lnTo>
                  <a:lnTo>
                    <a:pt x="3497359" y="4779944"/>
                  </a:lnTo>
                  <a:lnTo>
                    <a:pt x="3538996" y="4761191"/>
                  </a:lnTo>
                  <a:lnTo>
                    <a:pt x="3580224" y="4741703"/>
                  </a:lnTo>
                  <a:lnTo>
                    <a:pt x="3621035" y="4721487"/>
                  </a:lnTo>
                  <a:lnTo>
                    <a:pt x="3661421" y="4700554"/>
                  </a:lnTo>
                  <a:lnTo>
                    <a:pt x="3701372" y="4678910"/>
                  </a:lnTo>
                  <a:lnTo>
                    <a:pt x="3740880" y="4656564"/>
                  </a:lnTo>
                  <a:lnTo>
                    <a:pt x="3779938" y="4633526"/>
                  </a:lnTo>
                  <a:lnTo>
                    <a:pt x="3818537" y="4609802"/>
                  </a:lnTo>
                  <a:lnTo>
                    <a:pt x="3856668" y="4585401"/>
                  </a:lnTo>
                  <a:lnTo>
                    <a:pt x="3894323" y="4560332"/>
                  </a:lnTo>
                  <a:lnTo>
                    <a:pt x="3931494" y="4534604"/>
                  </a:lnTo>
                  <a:lnTo>
                    <a:pt x="3968172" y="4508223"/>
                  </a:lnTo>
                  <a:lnTo>
                    <a:pt x="4004350" y="4481200"/>
                  </a:lnTo>
                  <a:lnTo>
                    <a:pt x="4040018" y="4453541"/>
                  </a:lnTo>
                  <a:lnTo>
                    <a:pt x="4075168" y="4425256"/>
                  </a:lnTo>
                  <a:lnTo>
                    <a:pt x="4109792" y="4396353"/>
                  </a:lnTo>
                  <a:lnTo>
                    <a:pt x="4143881" y="4366841"/>
                  </a:lnTo>
                  <a:lnTo>
                    <a:pt x="4177428" y="4336727"/>
                  </a:lnTo>
                  <a:lnTo>
                    <a:pt x="4210424" y="4306019"/>
                  </a:lnTo>
                  <a:lnTo>
                    <a:pt x="4242860" y="4274728"/>
                  </a:lnTo>
                  <a:lnTo>
                    <a:pt x="4274728" y="4242860"/>
                  </a:lnTo>
                  <a:lnTo>
                    <a:pt x="4306019" y="4210424"/>
                  </a:lnTo>
                  <a:lnTo>
                    <a:pt x="4336727" y="4177428"/>
                  </a:lnTo>
                  <a:lnTo>
                    <a:pt x="4366841" y="4143881"/>
                  </a:lnTo>
                  <a:lnTo>
                    <a:pt x="4396353" y="4109792"/>
                  </a:lnTo>
                  <a:lnTo>
                    <a:pt x="4425256" y="4075168"/>
                  </a:lnTo>
                  <a:lnTo>
                    <a:pt x="4453541" y="4040018"/>
                  </a:lnTo>
                  <a:lnTo>
                    <a:pt x="4481200" y="4004350"/>
                  </a:lnTo>
                  <a:lnTo>
                    <a:pt x="4508223" y="3968172"/>
                  </a:lnTo>
                  <a:lnTo>
                    <a:pt x="4534604" y="3931494"/>
                  </a:lnTo>
                  <a:lnTo>
                    <a:pt x="4560332" y="3894323"/>
                  </a:lnTo>
                  <a:lnTo>
                    <a:pt x="4585401" y="3856668"/>
                  </a:lnTo>
                  <a:lnTo>
                    <a:pt x="4609802" y="3818537"/>
                  </a:lnTo>
                  <a:lnTo>
                    <a:pt x="4633526" y="3779938"/>
                  </a:lnTo>
                  <a:lnTo>
                    <a:pt x="4656564" y="3740880"/>
                  </a:lnTo>
                  <a:lnTo>
                    <a:pt x="4678910" y="3701372"/>
                  </a:lnTo>
                  <a:lnTo>
                    <a:pt x="4700554" y="3661421"/>
                  </a:lnTo>
                  <a:lnTo>
                    <a:pt x="4721487" y="3621035"/>
                  </a:lnTo>
                  <a:lnTo>
                    <a:pt x="4741703" y="3580224"/>
                  </a:lnTo>
                  <a:lnTo>
                    <a:pt x="4761191" y="3538996"/>
                  </a:lnTo>
                  <a:lnTo>
                    <a:pt x="4779944" y="3497359"/>
                  </a:lnTo>
                  <a:lnTo>
                    <a:pt x="4797953" y="3455321"/>
                  </a:lnTo>
                  <a:lnTo>
                    <a:pt x="4815211" y="3412890"/>
                  </a:lnTo>
                  <a:lnTo>
                    <a:pt x="4831708" y="3370076"/>
                  </a:lnTo>
                  <a:lnTo>
                    <a:pt x="4847437" y="3326886"/>
                  </a:lnTo>
                  <a:lnTo>
                    <a:pt x="4862389" y="3283329"/>
                  </a:lnTo>
                  <a:lnTo>
                    <a:pt x="4876555" y="3239414"/>
                  </a:lnTo>
                  <a:lnTo>
                    <a:pt x="4889927" y="3195148"/>
                  </a:lnTo>
                  <a:lnTo>
                    <a:pt x="4902498" y="3150539"/>
                  </a:lnTo>
                  <a:lnTo>
                    <a:pt x="4914257" y="3105597"/>
                  </a:lnTo>
                  <a:lnTo>
                    <a:pt x="4925198" y="3060330"/>
                  </a:lnTo>
                  <a:lnTo>
                    <a:pt x="4935312" y="3014745"/>
                  </a:lnTo>
                  <a:lnTo>
                    <a:pt x="4944590" y="2968852"/>
                  </a:lnTo>
                  <a:lnTo>
                    <a:pt x="4953025" y="2922659"/>
                  </a:lnTo>
                  <a:lnTo>
                    <a:pt x="4960607" y="2876174"/>
                  </a:lnTo>
                  <a:lnTo>
                    <a:pt x="4967328" y="2829405"/>
                  </a:lnTo>
                  <a:lnTo>
                    <a:pt x="4973180" y="2782361"/>
                  </a:lnTo>
                  <a:lnTo>
                    <a:pt x="4978155" y="2735051"/>
                  </a:lnTo>
                  <a:lnTo>
                    <a:pt x="4982244" y="2687481"/>
                  </a:lnTo>
                  <a:lnTo>
                    <a:pt x="4985439" y="2639662"/>
                  </a:lnTo>
                  <a:lnTo>
                    <a:pt x="4987731" y="2591601"/>
                  </a:lnTo>
                  <a:lnTo>
                    <a:pt x="4989113" y="2543307"/>
                  </a:lnTo>
                  <a:lnTo>
                    <a:pt x="4989576" y="2494788"/>
                  </a:lnTo>
                  <a:lnTo>
                    <a:pt x="4989113" y="2446268"/>
                  </a:lnTo>
                  <a:lnTo>
                    <a:pt x="4987731" y="2397974"/>
                  </a:lnTo>
                  <a:lnTo>
                    <a:pt x="4985439" y="2349913"/>
                  </a:lnTo>
                  <a:lnTo>
                    <a:pt x="4982244" y="2302094"/>
                  </a:lnTo>
                  <a:lnTo>
                    <a:pt x="4978155" y="2254524"/>
                  </a:lnTo>
                  <a:lnTo>
                    <a:pt x="4973180" y="2207214"/>
                  </a:lnTo>
                  <a:lnTo>
                    <a:pt x="4967328" y="2160170"/>
                  </a:lnTo>
                  <a:lnTo>
                    <a:pt x="4960607" y="2113401"/>
                  </a:lnTo>
                  <a:lnTo>
                    <a:pt x="4953025" y="2066916"/>
                  </a:lnTo>
                  <a:lnTo>
                    <a:pt x="4944590" y="2020723"/>
                  </a:lnTo>
                  <a:lnTo>
                    <a:pt x="4935312" y="1974830"/>
                  </a:lnTo>
                  <a:lnTo>
                    <a:pt x="4925198" y="1929245"/>
                  </a:lnTo>
                  <a:lnTo>
                    <a:pt x="4914257" y="1883978"/>
                  </a:lnTo>
                  <a:lnTo>
                    <a:pt x="4902498" y="1839036"/>
                  </a:lnTo>
                  <a:lnTo>
                    <a:pt x="4889927" y="1794427"/>
                  </a:lnTo>
                  <a:lnTo>
                    <a:pt x="4876555" y="1750161"/>
                  </a:lnTo>
                  <a:lnTo>
                    <a:pt x="4862389" y="1706246"/>
                  </a:lnTo>
                  <a:lnTo>
                    <a:pt x="4847437" y="1662689"/>
                  </a:lnTo>
                  <a:lnTo>
                    <a:pt x="4831708" y="1619499"/>
                  </a:lnTo>
                  <a:lnTo>
                    <a:pt x="4815211" y="1576685"/>
                  </a:lnTo>
                  <a:lnTo>
                    <a:pt x="4797953" y="1534254"/>
                  </a:lnTo>
                  <a:lnTo>
                    <a:pt x="4779944" y="1492216"/>
                  </a:lnTo>
                  <a:lnTo>
                    <a:pt x="4761191" y="1450579"/>
                  </a:lnTo>
                  <a:lnTo>
                    <a:pt x="4741703" y="1409351"/>
                  </a:lnTo>
                  <a:lnTo>
                    <a:pt x="4721487" y="1368540"/>
                  </a:lnTo>
                  <a:lnTo>
                    <a:pt x="4700554" y="1328154"/>
                  </a:lnTo>
                  <a:lnTo>
                    <a:pt x="4678910" y="1288203"/>
                  </a:lnTo>
                  <a:lnTo>
                    <a:pt x="4656564" y="1248695"/>
                  </a:lnTo>
                  <a:lnTo>
                    <a:pt x="4633526" y="1209637"/>
                  </a:lnTo>
                  <a:lnTo>
                    <a:pt x="4609802" y="1171038"/>
                  </a:lnTo>
                  <a:lnTo>
                    <a:pt x="4585401" y="1132907"/>
                  </a:lnTo>
                  <a:lnTo>
                    <a:pt x="4560332" y="1095252"/>
                  </a:lnTo>
                  <a:lnTo>
                    <a:pt x="4534604" y="1058081"/>
                  </a:lnTo>
                  <a:lnTo>
                    <a:pt x="4508223" y="1021403"/>
                  </a:lnTo>
                  <a:lnTo>
                    <a:pt x="4481200" y="985225"/>
                  </a:lnTo>
                  <a:lnTo>
                    <a:pt x="4453541" y="949557"/>
                  </a:lnTo>
                  <a:lnTo>
                    <a:pt x="4425256" y="914407"/>
                  </a:lnTo>
                  <a:lnTo>
                    <a:pt x="4396353" y="879783"/>
                  </a:lnTo>
                  <a:lnTo>
                    <a:pt x="4366841" y="845694"/>
                  </a:lnTo>
                  <a:lnTo>
                    <a:pt x="4336727" y="812147"/>
                  </a:lnTo>
                  <a:lnTo>
                    <a:pt x="4306019" y="779151"/>
                  </a:lnTo>
                  <a:lnTo>
                    <a:pt x="4274728" y="746715"/>
                  </a:lnTo>
                  <a:lnTo>
                    <a:pt x="4242860" y="714847"/>
                  </a:lnTo>
                  <a:lnTo>
                    <a:pt x="4210424" y="683556"/>
                  </a:lnTo>
                  <a:lnTo>
                    <a:pt x="4177428" y="652848"/>
                  </a:lnTo>
                  <a:lnTo>
                    <a:pt x="4143881" y="622734"/>
                  </a:lnTo>
                  <a:lnTo>
                    <a:pt x="4109792" y="593222"/>
                  </a:lnTo>
                  <a:lnTo>
                    <a:pt x="4075168" y="564319"/>
                  </a:lnTo>
                  <a:lnTo>
                    <a:pt x="4040018" y="536034"/>
                  </a:lnTo>
                  <a:lnTo>
                    <a:pt x="4004350" y="508375"/>
                  </a:lnTo>
                  <a:lnTo>
                    <a:pt x="3968172" y="481352"/>
                  </a:lnTo>
                  <a:lnTo>
                    <a:pt x="3931494" y="454971"/>
                  </a:lnTo>
                  <a:lnTo>
                    <a:pt x="3894323" y="429243"/>
                  </a:lnTo>
                  <a:lnTo>
                    <a:pt x="3856668" y="404174"/>
                  </a:lnTo>
                  <a:lnTo>
                    <a:pt x="3818537" y="379773"/>
                  </a:lnTo>
                  <a:lnTo>
                    <a:pt x="3779938" y="356049"/>
                  </a:lnTo>
                  <a:lnTo>
                    <a:pt x="3740880" y="333011"/>
                  </a:lnTo>
                  <a:lnTo>
                    <a:pt x="3701372" y="310665"/>
                  </a:lnTo>
                  <a:lnTo>
                    <a:pt x="3661421" y="289021"/>
                  </a:lnTo>
                  <a:lnTo>
                    <a:pt x="3621035" y="268088"/>
                  </a:lnTo>
                  <a:lnTo>
                    <a:pt x="3580224" y="247872"/>
                  </a:lnTo>
                  <a:lnTo>
                    <a:pt x="3538996" y="228384"/>
                  </a:lnTo>
                  <a:lnTo>
                    <a:pt x="3497359" y="209631"/>
                  </a:lnTo>
                  <a:lnTo>
                    <a:pt x="3455321" y="191622"/>
                  </a:lnTo>
                  <a:lnTo>
                    <a:pt x="3412890" y="174364"/>
                  </a:lnTo>
                  <a:lnTo>
                    <a:pt x="3370076" y="157867"/>
                  </a:lnTo>
                  <a:lnTo>
                    <a:pt x="3326886" y="142138"/>
                  </a:lnTo>
                  <a:lnTo>
                    <a:pt x="3283329" y="127186"/>
                  </a:lnTo>
                  <a:lnTo>
                    <a:pt x="3239414" y="113020"/>
                  </a:lnTo>
                  <a:lnTo>
                    <a:pt x="3195148" y="99648"/>
                  </a:lnTo>
                  <a:lnTo>
                    <a:pt x="3150539" y="87077"/>
                  </a:lnTo>
                  <a:lnTo>
                    <a:pt x="3105597" y="75318"/>
                  </a:lnTo>
                  <a:lnTo>
                    <a:pt x="3060330" y="64377"/>
                  </a:lnTo>
                  <a:lnTo>
                    <a:pt x="3014745" y="54263"/>
                  </a:lnTo>
                  <a:lnTo>
                    <a:pt x="2968852" y="44985"/>
                  </a:lnTo>
                  <a:lnTo>
                    <a:pt x="2922659" y="36550"/>
                  </a:lnTo>
                  <a:lnTo>
                    <a:pt x="2876174" y="28968"/>
                  </a:lnTo>
                  <a:lnTo>
                    <a:pt x="2829405" y="22247"/>
                  </a:lnTo>
                  <a:lnTo>
                    <a:pt x="2782361" y="16395"/>
                  </a:lnTo>
                  <a:lnTo>
                    <a:pt x="2735051" y="11420"/>
                  </a:lnTo>
                  <a:lnTo>
                    <a:pt x="2687481" y="7331"/>
                  </a:lnTo>
                  <a:lnTo>
                    <a:pt x="2639662" y="4136"/>
                  </a:lnTo>
                  <a:lnTo>
                    <a:pt x="2591601" y="1844"/>
                  </a:lnTo>
                  <a:lnTo>
                    <a:pt x="2543307" y="462"/>
                  </a:lnTo>
                  <a:lnTo>
                    <a:pt x="2494788" y="0"/>
                  </a:lnTo>
                  <a:close/>
                </a:path>
              </a:pathLst>
            </a:custGeom>
            <a:solidFill>
              <a:srgbClr val="F1F1F1"/>
            </a:solidFill>
          </p:spPr>
          <p:txBody>
            <a:bodyPr wrap="square" lIns="0" tIns="0" rIns="0" bIns="0" rtlCol="0"/>
            <a:lstStyle/>
            <a:p>
              <a:endParaRPr/>
            </a:p>
          </p:txBody>
        </p:sp>
        <p:pic>
          <p:nvPicPr>
            <p:cNvPr id="8" name="object 8"/>
            <p:cNvPicPr/>
            <p:nvPr/>
          </p:nvPicPr>
          <p:blipFill>
            <a:blip r:embed="rId2" cstate="print"/>
            <a:stretch>
              <a:fillRect/>
            </a:stretch>
          </p:blipFill>
          <p:spPr>
            <a:xfrm>
              <a:off x="3770375" y="1748027"/>
              <a:ext cx="2237232" cy="2237232"/>
            </a:xfrm>
            <a:prstGeom prst="rect">
              <a:avLst/>
            </a:prstGeom>
          </p:spPr>
        </p:pic>
        <p:pic>
          <p:nvPicPr>
            <p:cNvPr id="9" name="object 9"/>
            <p:cNvPicPr/>
            <p:nvPr/>
          </p:nvPicPr>
          <p:blipFill>
            <a:blip r:embed="rId3" cstate="print"/>
            <a:stretch>
              <a:fillRect/>
            </a:stretch>
          </p:blipFill>
          <p:spPr>
            <a:xfrm>
              <a:off x="6182867" y="1748027"/>
              <a:ext cx="2237232" cy="2237232"/>
            </a:xfrm>
            <a:prstGeom prst="rect">
              <a:avLst/>
            </a:prstGeom>
          </p:spPr>
        </p:pic>
        <p:pic>
          <p:nvPicPr>
            <p:cNvPr id="10" name="object 10"/>
            <p:cNvPicPr/>
            <p:nvPr/>
          </p:nvPicPr>
          <p:blipFill>
            <a:blip r:embed="rId4" cstate="print"/>
            <a:stretch>
              <a:fillRect/>
            </a:stretch>
          </p:blipFill>
          <p:spPr>
            <a:xfrm>
              <a:off x="3770375" y="4160519"/>
              <a:ext cx="2237232" cy="2238756"/>
            </a:xfrm>
            <a:prstGeom prst="rect">
              <a:avLst/>
            </a:prstGeom>
          </p:spPr>
        </p:pic>
        <p:pic>
          <p:nvPicPr>
            <p:cNvPr id="11" name="object 11"/>
            <p:cNvPicPr/>
            <p:nvPr/>
          </p:nvPicPr>
          <p:blipFill>
            <a:blip r:embed="rId5" cstate="print"/>
            <a:stretch>
              <a:fillRect/>
            </a:stretch>
          </p:blipFill>
          <p:spPr>
            <a:xfrm>
              <a:off x="6182867" y="4160519"/>
              <a:ext cx="2237232" cy="2238756"/>
            </a:xfrm>
            <a:prstGeom prst="rect">
              <a:avLst/>
            </a:prstGeom>
          </p:spPr>
        </p:pic>
        <p:sp>
          <p:nvSpPr>
            <p:cNvPr id="12" name="object 12"/>
            <p:cNvSpPr/>
            <p:nvPr/>
          </p:nvSpPr>
          <p:spPr>
            <a:xfrm>
              <a:off x="5288279" y="3265931"/>
              <a:ext cx="719455" cy="719455"/>
            </a:xfrm>
            <a:custGeom>
              <a:avLst/>
              <a:gdLst/>
              <a:ahLst/>
              <a:cxnLst/>
              <a:rect l="l" t="t" r="r" b="b"/>
              <a:pathLst>
                <a:path w="719454" h="719454">
                  <a:moveTo>
                    <a:pt x="719328" y="0"/>
                  </a:moveTo>
                  <a:lnTo>
                    <a:pt x="670400" y="6953"/>
                  </a:lnTo>
                  <a:lnTo>
                    <a:pt x="622472" y="16724"/>
                  </a:lnTo>
                  <a:lnTo>
                    <a:pt x="575628" y="29226"/>
                  </a:lnTo>
                  <a:lnTo>
                    <a:pt x="529956" y="44372"/>
                  </a:lnTo>
                  <a:lnTo>
                    <a:pt x="485542" y="62076"/>
                  </a:lnTo>
                  <a:lnTo>
                    <a:pt x="442473" y="82250"/>
                  </a:lnTo>
                  <a:lnTo>
                    <a:pt x="400836" y="104808"/>
                  </a:lnTo>
                  <a:lnTo>
                    <a:pt x="360717" y="129665"/>
                  </a:lnTo>
                  <a:lnTo>
                    <a:pt x="322202" y="156732"/>
                  </a:lnTo>
                  <a:lnTo>
                    <a:pt x="285379" y="185924"/>
                  </a:lnTo>
                  <a:lnTo>
                    <a:pt x="250334" y="217153"/>
                  </a:lnTo>
                  <a:lnTo>
                    <a:pt x="217153" y="250334"/>
                  </a:lnTo>
                  <a:lnTo>
                    <a:pt x="185924" y="285379"/>
                  </a:lnTo>
                  <a:lnTo>
                    <a:pt x="156732" y="322202"/>
                  </a:lnTo>
                  <a:lnTo>
                    <a:pt x="129665" y="360717"/>
                  </a:lnTo>
                  <a:lnTo>
                    <a:pt x="104808" y="400836"/>
                  </a:lnTo>
                  <a:lnTo>
                    <a:pt x="82250" y="442473"/>
                  </a:lnTo>
                  <a:lnTo>
                    <a:pt x="62076" y="485542"/>
                  </a:lnTo>
                  <a:lnTo>
                    <a:pt x="44372" y="529956"/>
                  </a:lnTo>
                  <a:lnTo>
                    <a:pt x="29226" y="575628"/>
                  </a:lnTo>
                  <a:lnTo>
                    <a:pt x="16724" y="622472"/>
                  </a:lnTo>
                  <a:lnTo>
                    <a:pt x="6953" y="670400"/>
                  </a:lnTo>
                  <a:lnTo>
                    <a:pt x="0" y="719327"/>
                  </a:lnTo>
                  <a:lnTo>
                    <a:pt x="719328" y="719327"/>
                  </a:lnTo>
                  <a:lnTo>
                    <a:pt x="719328" y="0"/>
                  </a:lnTo>
                  <a:close/>
                </a:path>
              </a:pathLst>
            </a:custGeom>
            <a:solidFill>
              <a:srgbClr val="86B0FF"/>
            </a:solidFill>
          </p:spPr>
          <p:txBody>
            <a:bodyPr wrap="square" lIns="0" tIns="0" rIns="0" bIns="0" rtlCol="0"/>
            <a:lstStyle/>
            <a:p>
              <a:endParaRPr/>
            </a:p>
          </p:txBody>
        </p:sp>
        <p:pic>
          <p:nvPicPr>
            <p:cNvPr id="13" name="object 13"/>
            <p:cNvPicPr/>
            <p:nvPr/>
          </p:nvPicPr>
          <p:blipFill>
            <a:blip r:embed="rId6" cstate="print"/>
            <a:stretch>
              <a:fillRect/>
            </a:stretch>
          </p:blipFill>
          <p:spPr>
            <a:xfrm>
              <a:off x="5669914" y="3654297"/>
              <a:ext cx="94869" cy="129158"/>
            </a:xfrm>
            <a:prstGeom prst="rect">
              <a:avLst/>
            </a:prstGeom>
          </p:spPr>
        </p:pic>
        <p:sp>
          <p:nvSpPr>
            <p:cNvPr id="14" name="object 14"/>
            <p:cNvSpPr/>
            <p:nvPr/>
          </p:nvSpPr>
          <p:spPr>
            <a:xfrm>
              <a:off x="6184391" y="3265931"/>
              <a:ext cx="719455" cy="719455"/>
            </a:xfrm>
            <a:custGeom>
              <a:avLst/>
              <a:gdLst/>
              <a:ahLst/>
              <a:cxnLst/>
              <a:rect l="l" t="t" r="r" b="b"/>
              <a:pathLst>
                <a:path w="719454" h="719454">
                  <a:moveTo>
                    <a:pt x="0" y="0"/>
                  </a:moveTo>
                  <a:lnTo>
                    <a:pt x="0" y="719327"/>
                  </a:lnTo>
                  <a:lnTo>
                    <a:pt x="719328" y="719327"/>
                  </a:lnTo>
                  <a:lnTo>
                    <a:pt x="712374" y="670400"/>
                  </a:lnTo>
                  <a:lnTo>
                    <a:pt x="702603" y="622472"/>
                  </a:lnTo>
                  <a:lnTo>
                    <a:pt x="690101" y="575628"/>
                  </a:lnTo>
                  <a:lnTo>
                    <a:pt x="674955" y="529956"/>
                  </a:lnTo>
                  <a:lnTo>
                    <a:pt x="657251" y="485542"/>
                  </a:lnTo>
                  <a:lnTo>
                    <a:pt x="637077" y="442473"/>
                  </a:lnTo>
                  <a:lnTo>
                    <a:pt x="614519" y="400836"/>
                  </a:lnTo>
                  <a:lnTo>
                    <a:pt x="589662" y="360717"/>
                  </a:lnTo>
                  <a:lnTo>
                    <a:pt x="562595" y="322202"/>
                  </a:lnTo>
                  <a:lnTo>
                    <a:pt x="533403" y="285379"/>
                  </a:lnTo>
                  <a:lnTo>
                    <a:pt x="502174" y="250334"/>
                  </a:lnTo>
                  <a:lnTo>
                    <a:pt x="468993" y="217153"/>
                  </a:lnTo>
                  <a:lnTo>
                    <a:pt x="433948" y="185924"/>
                  </a:lnTo>
                  <a:lnTo>
                    <a:pt x="397125" y="156732"/>
                  </a:lnTo>
                  <a:lnTo>
                    <a:pt x="358610" y="129665"/>
                  </a:lnTo>
                  <a:lnTo>
                    <a:pt x="318491" y="104808"/>
                  </a:lnTo>
                  <a:lnTo>
                    <a:pt x="276854" y="82250"/>
                  </a:lnTo>
                  <a:lnTo>
                    <a:pt x="233785" y="62076"/>
                  </a:lnTo>
                  <a:lnTo>
                    <a:pt x="189371" y="44372"/>
                  </a:lnTo>
                  <a:lnTo>
                    <a:pt x="143699" y="29226"/>
                  </a:lnTo>
                  <a:lnTo>
                    <a:pt x="96855" y="16724"/>
                  </a:lnTo>
                  <a:lnTo>
                    <a:pt x="48927" y="6953"/>
                  </a:lnTo>
                  <a:lnTo>
                    <a:pt x="0" y="0"/>
                  </a:lnTo>
                  <a:close/>
                </a:path>
              </a:pathLst>
            </a:custGeom>
            <a:solidFill>
              <a:srgbClr val="7EBDFD"/>
            </a:solidFill>
          </p:spPr>
          <p:txBody>
            <a:bodyPr wrap="square" lIns="0" tIns="0" rIns="0" bIns="0" rtlCol="0"/>
            <a:lstStyle/>
            <a:p>
              <a:endParaRPr/>
            </a:p>
          </p:txBody>
        </p:sp>
        <p:pic>
          <p:nvPicPr>
            <p:cNvPr id="15" name="object 15"/>
            <p:cNvPicPr/>
            <p:nvPr/>
          </p:nvPicPr>
          <p:blipFill>
            <a:blip r:embed="rId7" cstate="print"/>
            <a:stretch>
              <a:fillRect/>
            </a:stretch>
          </p:blipFill>
          <p:spPr>
            <a:xfrm>
              <a:off x="6438772" y="3654043"/>
              <a:ext cx="78740" cy="128905"/>
            </a:xfrm>
            <a:prstGeom prst="rect">
              <a:avLst/>
            </a:prstGeom>
          </p:spPr>
        </p:pic>
        <p:sp>
          <p:nvSpPr>
            <p:cNvPr id="16" name="object 16"/>
            <p:cNvSpPr/>
            <p:nvPr/>
          </p:nvSpPr>
          <p:spPr>
            <a:xfrm>
              <a:off x="5288279" y="4162043"/>
              <a:ext cx="719455" cy="719455"/>
            </a:xfrm>
            <a:custGeom>
              <a:avLst/>
              <a:gdLst/>
              <a:ahLst/>
              <a:cxnLst/>
              <a:rect l="l" t="t" r="r" b="b"/>
              <a:pathLst>
                <a:path w="719454" h="719454">
                  <a:moveTo>
                    <a:pt x="719328" y="0"/>
                  </a:moveTo>
                  <a:lnTo>
                    <a:pt x="0" y="0"/>
                  </a:lnTo>
                  <a:lnTo>
                    <a:pt x="6953" y="48927"/>
                  </a:lnTo>
                  <a:lnTo>
                    <a:pt x="16724" y="96855"/>
                  </a:lnTo>
                  <a:lnTo>
                    <a:pt x="29226" y="143699"/>
                  </a:lnTo>
                  <a:lnTo>
                    <a:pt x="44372" y="189371"/>
                  </a:lnTo>
                  <a:lnTo>
                    <a:pt x="62076" y="233785"/>
                  </a:lnTo>
                  <a:lnTo>
                    <a:pt x="82250" y="276854"/>
                  </a:lnTo>
                  <a:lnTo>
                    <a:pt x="104808" y="318491"/>
                  </a:lnTo>
                  <a:lnTo>
                    <a:pt x="129665" y="358610"/>
                  </a:lnTo>
                  <a:lnTo>
                    <a:pt x="156732" y="397125"/>
                  </a:lnTo>
                  <a:lnTo>
                    <a:pt x="185924" y="433948"/>
                  </a:lnTo>
                  <a:lnTo>
                    <a:pt x="217153" y="468993"/>
                  </a:lnTo>
                  <a:lnTo>
                    <a:pt x="250334" y="502174"/>
                  </a:lnTo>
                  <a:lnTo>
                    <a:pt x="285379" y="533403"/>
                  </a:lnTo>
                  <a:lnTo>
                    <a:pt x="322202" y="562595"/>
                  </a:lnTo>
                  <a:lnTo>
                    <a:pt x="360717" y="589662"/>
                  </a:lnTo>
                  <a:lnTo>
                    <a:pt x="400836" y="614519"/>
                  </a:lnTo>
                  <a:lnTo>
                    <a:pt x="442473" y="637077"/>
                  </a:lnTo>
                  <a:lnTo>
                    <a:pt x="485542" y="657251"/>
                  </a:lnTo>
                  <a:lnTo>
                    <a:pt x="529956" y="674955"/>
                  </a:lnTo>
                  <a:lnTo>
                    <a:pt x="575628" y="690101"/>
                  </a:lnTo>
                  <a:lnTo>
                    <a:pt x="622472" y="702603"/>
                  </a:lnTo>
                  <a:lnTo>
                    <a:pt x="670400" y="712374"/>
                  </a:lnTo>
                  <a:lnTo>
                    <a:pt x="719328" y="719327"/>
                  </a:lnTo>
                  <a:lnTo>
                    <a:pt x="719328" y="0"/>
                  </a:lnTo>
                  <a:close/>
                </a:path>
              </a:pathLst>
            </a:custGeom>
            <a:solidFill>
              <a:srgbClr val="6ED6FB"/>
            </a:solidFill>
          </p:spPr>
          <p:txBody>
            <a:bodyPr wrap="square" lIns="0" tIns="0" rIns="0" bIns="0" rtlCol="0"/>
            <a:lstStyle/>
            <a:p>
              <a:endParaRPr/>
            </a:p>
          </p:txBody>
        </p:sp>
        <p:pic>
          <p:nvPicPr>
            <p:cNvPr id="17" name="object 17"/>
            <p:cNvPicPr/>
            <p:nvPr/>
          </p:nvPicPr>
          <p:blipFill>
            <a:blip r:embed="rId8" cstate="print"/>
            <a:stretch>
              <a:fillRect/>
            </a:stretch>
          </p:blipFill>
          <p:spPr>
            <a:xfrm>
              <a:off x="5674613" y="4371974"/>
              <a:ext cx="85598" cy="132587"/>
            </a:xfrm>
            <a:prstGeom prst="rect">
              <a:avLst/>
            </a:prstGeom>
          </p:spPr>
        </p:pic>
        <p:sp>
          <p:nvSpPr>
            <p:cNvPr id="18" name="object 18"/>
            <p:cNvSpPr/>
            <p:nvPr/>
          </p:nvSpPr>
          <p:spPr>
            <a:xfrm>
              <a:off x="6184391" y="4162043"/>
              <a:ext cx="719455" cy="719455"/>
            </a:xfrm>
            <a:custGeom>
              <a:avLst/>
              <a:gdLst/>
              <a:ahLst/>
              <a:cxnLst/>
              <a:rect l="l" t="t" r="r" b="b"/>
              <a:pathLst>
                <a:path w="719454" h="719454">
                  <a:moveTo>
                    <a:pt x="719328" y="0"/>
                  </a:moveTo>
                  <a:lnTo>
                    <a:pt x="0" y="0"/>
                  </a:lnTo>
                  <a:lnTo>
                    <a:pt x="0" y="719327"/>
                  </a:lnTo>
                  <a:lnTo>
                    <a:pt x="48927" y="712374"/>
                  </a:lnTo>
                  <a:lnTo>
                    <a:pt x="96855" y="702603"/>
                  </a:lnTo>
                  <a:lnTo>
                    <a:pt x="143699" y="690101"/>
                  </a:lnTo>
                  <a:lnTo>
                    <a:pt x="189371" y="674955"/>
                  </a:lnTo>
                  <a:lnTo>
                    <a:pt x="233785" y="657251"/>
                  </a:lnTo>
                  <a:lnTo>
                    <a:pt x="276854" y="637077"/>
                  </a:lnTo>
                  <a:lnTo>
                    <a:pt x="318491" y="614519"/>
                  </a:lnTo>
                  <a:lnTo>
                    <a:pt x="358610" y="589662"/>
                  </a:lnTo>
                  <a:lnTo>
                    <a:pt x="397125" y="562595"/>
                  </a:lnTo>
                  <a:lnTo>
                    <a:pt x="433948" y="533403"/>
                  </a:lnTo>
                  <a:lnTo>
                    <a:pt x="468993" y="502174"/>
                  </a:lnTo>
                  <a:lnTo>
                    <a:pt x="502174" y="468993"/>
                  </a:lnTo>
                  <a:lnTo>
                    <a:pt x="533403" y="433948"/>
                  </a:lnTo>
                  <a:lnTo>
                    <a:pt x="562595" y="397125"/>
                  </a:lnTo>
                  <a:lnTo>
                    <a:pt x="589662" y="358610"/>
                  </a:lnTo>
                  <a:lnTo>
                    <a:pt x="614519" y="318491"/>
                  </a:lnTo>
                  <a:lnTo>
                    <a:pt x="637077" y="276854"/>
                  </a:lnTo>
                  <a:lnTo>
                    <a:pt x="657251" y="233785"/>
                  </a:lnTo>
                  <a:lnTo>
                    <a:pt x="674955" y="189371"/>
                  </a:lnTo>
                  <a:lnTo>
                    <a:pt x="690101" y="143699"/>
                  </a:lnTo>
                  <a:lnTo>
                    <a:pt x="702603" y="96855"/>
                  </a:lnTo>
                  <a:lnTo>
                    <a:pt x="712374" y="48927"/>
                  </a:lnTo>
                  <a:lnTo>
                    <a:pt x="719328" y="0"/>
                  </a:lnTo>
                  <a:close/>
                </a:path>
              </a:pathLst>
            </a:custGeom>
            <a:solidFill>
              <a:srgbClr val="77C9FC"/>
            </a:solidFill>
          </p:spPr>
          <p:txBody>
            <a:bodyPr wrap="square" lIns="0" tIns="0" rIns="0" bIns="0" rtlCol="0"/>
            <a:lstStyle/>
            <a:p>
              <a:endParaRPr/>
            </a:p>
          </p:txBody>
        </p:sp>
        <p:pic>
          <p:nvPicPr>
            <p:cNvPr id="19" name="object 19"/>
            <p:cNvPicPr/>
            <p:nvPr/>
          </p:nvPicPr>
          <p:blipFill>
            <a:blip r:embed="rId9" cstate="print"/>
            <a:stretch>
              <a:fillRect/>
            </a:stretch>
          </p:blipFill>
          <p:spPr>
            <a:xfrm>
              <a:off x="6432930" y="4371974"/>
              <a:ext cx="85851" cy="130175"/>
            </a:xfrm>
            <a:prstGeom prst="rect">
              <a:avLst/>
            </a:prstGeom>
          </p:spPr>
        </p:pic>
      </p:grpSp>
      <p:sp>
        <p:nvSpPr>
          <p:cNvPr id="20" name="object 20"/>
          <p:cNvSpPr txBox="1"/>
          <p:nvPr/>
        </p:nvSpPr>
        <p:spPr>
          <a:xfrm>
            <a:off x="60672" y="1564385"/>
            <a:ext cx="3846990" cy="1859483"/>
          </a:xfrm>
          <a:prstGeom prst="rect">
            <a:avLst/>
          </a:prstGeom>
        </p:spPr>
        <p:txBody>
          <a:bodyPr vert="horz" wrap="square" lIns="0" tIns="12700" rIns="0" bIns="0" rtlCol="0">
            <a:spAutoFit/>
          </a:bodyPr>
          <a:lstStyle/>
          <a:p>
            <a:pPr marR="5080" algn="ctr"/>
            <a:r>
              <a:rPr lang="tr-TR" sz="2400" b="1" dirty="0" smtClean="0">
                <a:solidFill>
                  <a:srgbClr val="FF0000"/>
                </a:solidFill>
                <a:latin typeface="Carlito"/>
                <a:cs typeface="Carlito"/>
              </a:rPr>
              <a:t>Önlem</a:t>
            </a:r>
            <a:r>
              <a:rPr lang="tr-TR" sz="2400" b="1" spc="-35" dirty="0" smtClean="0">
                <a:solidFill>
                  <a:srgbClr val="FF0000"/>
                </a:solidFill>
                <a:latin typeface="Carlito"/>
                <a:cs typeface="Carlito"/>
              </a:rPr>
              <a:t> </a:t>
            </a:r>
            <a:r>
              <a:rPr lang="tr-TR" sz="2400" b="1" spc="-25" dirty="0">
                <a:solidFill>
                  <a:srgbClr val="FF0000"/>
                </a:solidFill>
                <a:latin typeface="Carlito"/>
                <a:cs typeface="Carlito"/>
              </a:rPr>
              <a:t>Al </a:t>
            </a:r>
            <a:r>
              <a:rPr lang="tr-TR" sz="2400" b="1" spc="-10" dirty="0" smtClean="0">
                <a:solidFill>
                  <a:srgbClr val="FF0000"/>
                </a:solidFill>
                <a:latin typeface="Carlito"/>
                <a:cs typeface="Carlito"/>
              </a:rPr>
              <a:t>(İyileştir</a:t>
            </a:r>
            <a:r>
              <a:rPr lang="tr-TR" sz="2400" b="1" spc="-10" dirty="0">
                <a:solidFill>
                  <a:srgbClr val="FF0000"/>
                </a:solidFill>
                <a:latin typeface="Carlito"/>
                <a:cs typeface="Carlito"/>
              </a:rPr>
              <a:t>)</a:t>
            </a:r>
          </a:p>
          <a:p>
            <a:pPr marR="5080" algn="ctr">
              <a:lnSpc>
                <a:spcPct val="100000"/>
              </a:lnSpc>
            </a:pPr>
            <a:endParaRPr lang="tr-TR" sz="2400" b="1" spc="-10" dirty="0" smtClean="0">
              <a:latin typeface="Carlito"/>
              <a:cs typeface="Carlito"/>
            </a:endParaRPr>
          </a:p>
          <a:p>
            <a:pPr marR="5080" algn="ctr">
              <a:lnSpc>
                <a:spcPct val="100000"/>
              </a:lnSpc>
            </a:pPr>
            <a:r>
              <a:rPr sz="2400" b="1" spc="-10" dirty="0" err="1" smtClean="0">
                <a:latin typeface="Carlito"/>
                <a:cs typeface="Carlito"/>
              </a:rPr>
              <a:t>İyileştirmeyi</a:t>
            </a:r>
            <a:r>
              <a:rPr sz="2400" b="1" spc="-30" dirty="0" smtClean="0">
                <a:latin typeface="Carlito"/>
                <a:cs typeface="Carlito"/>
              </a:rPr>
              <a:t> </a:t>
            </a:r>
            <a:r>
              <a:rPr sz="2400" b="1" dirty="0">
                <a:latin typeface="Carlito"/>
                <a:cs typeface="Carlito"/>
              </a:rPr>
              <a:t>kararlı</a:t>
            </a:r>
            <a:r>
              <a:rPr sz="2400" b="1" spc="-15" dirty="0">
                <a:latin typeface="Carlito"/>
                <a:cs typeface="Carlito"/>
              </a:rPr>
              <a:t> </a:t>
            </a:r>
            <a:r>
              <a:rPr sz="2400" b="1" dirty="0">
                <a:latin typeface="Carlito"/>
                <a:cs typeface="Carlito"/>
              </a:rPr>
              <a:t>hale</a:t>
            </a:r>
            <a:r>
              <a:rPr sz="2400" b="1" spc="-35" dirty="0">
                <a:latin typeface="Carlito"/>
                <a:cs typeface="Carlito"/>
              </a:rPr>
              <a:t> </a:t>
            </a:r>
            <a:r>
              <a:rPr sz="2400" b="1" spc="-20" dirty="0">
                <a:latin typeface="Carlito"/>
                <a:cs typeface="Carlito"/>
              </a:rPr>
              <a:t>getir </a:t>
            </a:r>
            <a:r>
              <a:rPr sz="2400" b="1" dirty="0">
                <a:latin typeface="Carlito"/>
                <a:cs typeface="Carlito"/>
              </a:rPr>
              <a:t>ve</a:t>
            </a:r>
            <a:r>
              <a:rPr sz="2400" b="1" spc="-25" dirty="0">
                <a:latin typeface="Carlito"/>
                <a:cs typeface="Carlito"/>
              </a:rPr>
              <a:t> </a:t>
            </a:r>
            <a:r>
              <a:rPr sz="2400" b="1" dirty="0">
                <a:latin typeface="Carlito"/>
                <a:cs typeface="Carlito"/>
              </a:rPr>
              <a:t>yeni</a:t>
            </a:r>
            <a:r>
              <a:rPr sz="2400" b="1" spc="-25" dirty="0">
                <a:latin typeface="Carlito"/>
                <a:cs typeface="Carlito"/>
              </a:rPr>
              <a:t> </a:t>
            </a:r>
            <a:r>
              <a:rPr sz="2400" b="1" dirty="0">
                <a:latin typeface="Carlito"/>
                <a:cs typeface="Carlito"/>
              </a:rPr>
              <a:t>çalışma</a:t>
            </a:r>
            <a:r>
              <a:rPr sz="2400" b="1" spc="-50" dirty="0">
                <a:latin typeface="Carlito"/>
                <a:cs typeface="Carlito"/>
              </a:rPr>
              <a:t> </a:t>
            </a:r>
            <a:r>
              <a:rPr sz="2400" b="1" spc="-10" dirty="0">
                <a:latin typeface="Carlito"/>
                <a:cs typeface="Carlito"/>
              </a:rPr>
              <a:t>kurallarını düzenle</a:t>
            </a:r>
            <a:endParaRPr sz="2400" b="1" dirty="0">
              <a:latin typeface="Carlito"/>
              <a:cs typeface="Carlito"/>
            </a:endParaRPr>
          </a:p>
        </p:txBody>
      </p:sp>
      <p:sp>
        <p:nvSpPr>
          <p:cNvPr id="21" name="object 21"/>
          <p:cNvSpPr txBox="1"/>
          <p:nvPr/>
        </p:nvSpPr>
        <p:spPr>
          <a:xfrm>
            <a:off x="8517112" y="1428206"/>
            <a:ext cx="3404922" cy="1658787"/>
          </a:xfrm>
          <a:prstGeom prst="rect">
            <a:avLst/>
          </a:prstGeom>
        </p:spPr>
        <p:txBody>
          <a:bodyPr vert="horz" wrap="square" lIns="0" tIns="90805" rIns="0" bIns="0" rtlCol="0">
            <a:spAutoFit/>
          </a:bodyPr>
          <a:lstStyle/>
          <a:p>
            <a:pPr marL="62865" algn="ctr">
              <a:lnSpc>
                <a:spcPct val="100000"/>
              </a:lnSpc>
              <a:spcBef>
                <a:spcPts val="715"/>
              </a:spcBef>
            </a:pPr>
            <a:r>
              <a:rPr sz="2400" b="1" spc="-10" dirty="0" err="1" smtClean="0">
                <a:solidFill>
                  <a:srgbClr val="FF0000"/>
                </a:solidFill>
                <a:latin typeface="Carlito"/>
                <a:cs typeface="Carlito"/>
              </a:rPr>
              <a:t>Planla</a:t>
            </a:r>
            <a:r>
              <a:rPr lang="tr-TR" sz="2400" b="1" dirty="0">
                <a:solidFill>
                  <a:srgbClr val="FF0000"/>
                </a:solidFill>
                <a:latin typeface="Carlito"/>
                <a:cs typeface="Carlito"/>
              </a:rPr>
              <a:t> </a:t>
            </a:r>
            <a:endParaRPr lang="tr-TR" sz="2400" b="1" dirty="0" smtClean="0">
              <a:solidFill>
                <a:srgbClr val="FF0000"/>
              </a:solidFill>
              <a:latin typeface="Carlito"/>
              <a:cs typeface="Carlito"/>
            </a:endParaRPr>
          </a:p>
          <a:p>
            <a:pPr marL="62865" algn="ctr">
              <a:lnSpc>
                <a:spcPct val="100000"/>
              </a:lnSpc>
              <a:spcBef>
                <a:spcPts val="715"/>
              </a:spcBef>
            </a:pPr>
            <a:r>
              <a:rPr sz="2400" b="1" dirty="0" smtClean="0">
                <a:latin typeface="Carlito"/>
                <a:cs typeface="Carlito"/>
              </a:rPr>
              <a:t>Ne</a:t>
            </a:r>
            <a:r>
              <a:rPr sz="2400" b="1" spc="-15" dirty="0" smtClean="0">
                <a:latin typeface="Carlito"/>
                <a:cs typeface="Carlito"/>
              </a:rPr>
              <a:t> </a:t>
            </a:r>
            <a:r>
              <a:rPr sz="2400" b="1" dirty="0">
                <a:latin typeface="Carlito"/>
                <a:cs typeface="Carlito"/>
              </a:rPr>
              <a:t>yapmak</a:t>
            </a:r>
            <a:r>
              <a:rPr sz="2400" b="1" spc="-25" dirty="0">
                <a:latin typeface="Carlito"/>
                <a:cs typeface="Carlito"/>
              </a:rPr>
              <a:t> </a:t>
            </a:r>
            <a:r>
              <a:rPr sz="2400" b="1" spc="-10" dirty="0">
                <a:latin typeface="Carlito"/>
                <a:cs typeface="Carlito"/>
              </a:rPr>
              <a:t>gerektiğini</a:t>
            </a:r>
            <a:r>
              <a:rPr sz="2400" b="1" spc="-15" dirty="0">
                <a:latin typeface="Carlito"/>
                <a:cs typeface="Carlito"/>
              </a:rPr>
              <a:t> </a:t>
            </a:r>
            <a:r>
              <a:rPr sz="2400" b="1" spc="-25" dirty="0">
                <a:latin typeface="Carlito"/>
                <a:cs typeface="Carlito"/>
              </a:rPr>
              <a:t>ve </a:t>
            </a:r>
            <a:r>
              <a:rPr sz="2400" b="1" dirty="0">
                <a:latin typeface="Carlito"/>
                <a:cs typeface="Carlito"/>
              </a:rPr>
              <a:t>nasıl</a:t>
            </a:r>
            <a:r>
              <a:rPr sz="2400" b="1" spc="10" dirty="0">
                <a:latin typeface="Carlito"/>
                <a:cs typeface="Carlito"/>
              </a:rPr>
              <a:t> </a:t>
            </a:r>
            <a:r>
              <a:rPr sz="2400" b="1" spc="-10" dirty="0">
                <a:latin typeface="Carlito"/>
                <a:cs typeface="Carlito"/>
              </a:rPr>
              <a:t>yapılacağını belirle</a:t>
            </a:r>
            <a:endParaRPr sz="2400" b="1" dirty="0">
              <a:latin typeface="Carlito"/>
              <a:cs typeface="Carlito"/>
            </a:endParaRPr>
          </a:p>
        </p:txBody>
      </p:sp>
      <p:sp>
        <p:nvSpPr>
          <p:cNvPr id="23" name="object 23"/>
          <p:cNvSpPr txBox="1"/>
          <p:nvPr/>
        </p:nvSpPr>
        <p:spPr>
          <a:xfrm>
            <a:off x="9068262" y="4896685"/>
            <a:ext cx="2984517" cy="1311898"/>
          </a:xfrm>
          <a:prstGeom prst="rect">
            <a:avLst/>
          </a:prstGeom>
        </p:spPr>
        <p:txBody>
          <a:bodyPr vert="horz" wrap="square" lIns="0" tIns="113030" rIns="0" bIns="0" rtlCol="0">
            <a:spAutoFit/>
          </a:bodyPr>
          <a:lstStyle/>
          <a:p>
            <a:pPr marL="56515" algn="ctr">
              <a:lnSpc>
                <a:spcPct val="100000"/>
              </a:lnSpc>
              <a:spcBef>
                <a:spcPts val="890"/>
              </a:spcBef>
            </a:pPr>
            <a:r>
              <a:rPr sz="2400" b="1" spc="-10" dirty="0">
                <a:solidFill>
                  <a:srgbClr val="FF0000"/>
                </a:solidFill>
                <a:latin typeface="Carlito"/>
                <a:cs typeface="Carlito"/>
              </a:rPr>
              <a:t>Uygula</a:t>
            </a:r>
            <a:endParaRPr sz="2400" dirty="0">
              <a:solidFill>
                <a:srgbClr val="FF0000"/>
              </a:solidFill>
              <a:latin typeface="Carlito"/>
              <a:cs typeface="Carlito"/>
            </a:endParaRPr>
          </a:p>
          <a:p>
            <a:pPr marL="12700" algn="ctr">
              <a:lnSpc>
                <a:spcPct val="100000"/>
              </a:lnSpc>
              <a:spcBef>
                <a:spcPts val="695"/>
              </a:spcBef>
            </a:pPr>
            <a:r>
              <a:rPr sz="2400" dirty="0">
                <a:latin typeface="Carlito"/>
                <a:cs typeface="Carlito"/>
              </a:rPr>
              <a:t>Planı</a:t>
            </a:r>
            <a:r>
              <a:rPr sz="2400" spc="-40" dirty="0">
                <a:latin typeface="Carlito"/>
                <a:cs typeface="Carlito"/>
              </a:rPr>
              <a:t> </a:t>
            </a:r>
            <a:r>
              <a:rPr sz="2400" dirty="0">
                <a:latin typeface="Carlito"/>
                <a:cs typeface="Carlito"/>
              </a:rPr>
              <a:t>ve</a:t>
            </a:r>
            <a:r>
              <a:rPr sz="2400" spc="-10" dirty="0">
                <a:latin typeface="Carlito"/>
                <a:cs typeface="Carlito"/>
              </a:rPr>
              <a:t> ölçüm</a:t>
            </a:r>
            <a:endParaRPr sz="2400" dirty="0">
              <a:latin typeface="Carlito"/>
              <a:cs typeface="Carlito"/>
            </a:endParaRPr>
          </a:p>
          <a:p>
            <a:pPr marL="12700" algn="ctr">
              <a:lnSpc>
                <a:spcPct val="100000"/>
              </a:lnSpc>
            </a:pPr>
            <a:r>
              <a:rPr sz="2400" spc="-10" dirty="0">
                <a:latin typeface="Carlito"/>
                <a:cs typeface="Carlito"/>
              </a:rPr>
              <a:t>araçlarını</a:t>
            </a:r>
            <a:r>
              <a:rPr sz="2400" dirty="0">
                <a:latin typeface="Carlito"/>
                <a:cs typeface="Carlito"/>
              </a:rPr>
              <a:t> </a:t>
            </a:r>
            <a:r>
              <a:rPr sz="2400" spc="-10" dirty="0">
                <a:latin typeface="Carlito"/>
                <a:cs typeface="Carlito"/>
              </a:rPr>
              <a:t>uygula</a:t>
            </a:r>
            <a:endParaRPr sz="2400" dirty="0">
              <a:latin typeface="Carlito"/>
              <a:cs typeface="Carlito"/>
            </a:endParaRPr>
          </a:p>
        </p:txBody>
      </p:sp>
      <p:pic>
        <p:nvPicPr>
          <p:cNvPr id="24" name="object 24"/>
          <p:cNvPicPr/>
          <p:nvPr/>
        </p:nvPicPr>
        <p:blipFill>
          <a:blip r:embed="rId10" cstate="print"/>
          <a:stretch>
            <a:fillRect/>
          </a:stretch>
        </p:blipFill>
        <p:spPr>
          <a:xfrm>
            <a:off x="3974591" y="1952244"/>
            <a:ext cx="2033016" cy="2033015"/>
          </a:xfrm>
          <a:prstGeom prst="rect">
            <a:avLst/>
          </a:prstGeom>
        </p:spPr>
      </p:pic>
      <p:sp>
        <p:nvSpPr>
          <p:cNvPr id="25" name="object 25"/>
          <p:cNvSpPr txBox="1"/>
          <p:nvPr/>
        </p:nvSpPr>
        <p:spPr>
          <a:xfrm>
            <a:off x="4281297" y="3054857"/>
            <a:ext cx="1231229" cy="513080"/>
          </a:xfrm>
          <a:prstGeom prst="rect">
            <a:avLst/>
          </a:prstGeom>
        </p:spPr>
        <p:txBody>
          <a:bodyPr vert="horz" wrap="square" lIns="0" tIns="12065" rIns="0" bIns="0" rtlCol="0">
            <a:spAutoFit/>
          </a:bodyPr>
          <a:lstStyle/>
          <a:p>
            <a:pPr marR="5080" indent="11113" algn="ctr">
              <a:lnSpc>
                <a:spcPct val="100000"/>
              </a:lnSpc>
              <a:spcBef>
                <a:spcPts val="95"/>
              </a:spcBef>
            </a:pPr>
            <a:r>
              <a:rPr sz="1600" b="1" i="1" dirty="0">
                <a:solidFill>
                  <a:srgbClr val="FFFFFF"/>
                </a:solidFill>
                <a:latin typeface="Carlito"/>
                <a:cs typeface="Carlito"/>
              </a:rPr>
              <a:t>ÖNLEM</a:t>
            </a:r>
            <a:r>
              <a:rPr sz="1600" b="1" i="1" spc="-35" dirty="0">
                <a:solidFill>
                  <a:srgbClr val="FFFFFF"/>
                </a:solidFill>
                <a:latin typeface="Carlito"/>
                <a:cs typeface="Carlito"/>
              </a:rPr>
              <a:t> </a:t>
            </a:r>
            <a:r>
              <a:rPr sz="1600" b="1" i="1" spc="-25" dirty="0" smtClean="0">
                <a:solidFill>
                  <a:srgbClr val="FFFFFF"/>
                </a:solidFill>
                <a:latin typeface="Carlito"/>
                <a:cs typeface="Carlito"/>
              </a:rPr>
              <a:t>AL</a:t>
            </a:r>
            <a:r>
              <a:rPr lang="tr-TR" sz="1600" b="1" i="1" spc="-25" dirty="0" smtClean="0">
                <a:solidFill>
                  <a:srgbClr val="FFFFFF"/>
                </a:solidFill>
                <a:latin typeface="Carlito"/>
                <a:cs typeface="Carlito"/>
              </a:rPr>
              <a:t> </a:t>
            </a:r>
            <a:r>
              <a:rPr sz="1600" b="1" i="1" spc="-25" dirty="0" smtClean="0">
                <a:solidFill>
                  <a:srgbClr val="FFFFFF"/>
                </a:solidFill>
                <a:latin typeface="Carlito"/>
                <a:cs typeface="Carlito"/>
              </a:rPr>
              <a:t>(Ö</a:t>
            </a:r>
            <a:r>
              <a:rPr sz="1600" b="1" i="1" spc="-25" dirty="0">
                <a:solidFill>
                  <a:srgbClr val="FFFFFF"/>
                </a:solidFill>
                <a:latin typeface="Carlito"/>
                <a:cs typeface="Carlito"/>
              </a:rPr>
              <a:t>)</a:t>
            </a:r>
            <a:endParaRPr sz="1600" b="1" dirty="0">
              <a:latin typeface="Carlito"/>
              <a:cs typeface="Carlito"/>
            </a:endParaRPr>
          </a:p>
        </p:txBody>
      </p:sp>
      <p:pic>
        <p:nvPicPr>
          <p:cNvPr id="27" name="object 27"/>
          <p:cNvPicPr/>
          <p:nvPr/>
        </p:nvPicPr>
        <p:blipFill>
          <a:blip r:embed="rId11" cstate="print"/>
          <a:stretch>
            <a:fillRect/>
          </a:stretch>
        </p:blipFill>
        <p:spPr>
          <a:xfrm>
            <a:off x="6176771" y="1930962"/>
            <a:ext cx="2033015" cy="2033015"/>
          </a:xfrm>
          <a:prstGeom prst="rect">
            <a:avLst/>
          </a:prstGeom>
        </p:spPr>
      </p:pic>
      <p:sp>
        <p:nvSpPr>
          <p:cNvPr id="28" name="object 28"/>
          <p:cNvSpPr txBox="1"/>
          <p:nvPr/>
        </p:nvSpPr>
        <p:spPr>
          <a:xfrm>
            <a:off x="6727571" y="3063239"/>
            <a:ext cx="1144978" cy="517449"/>
          </a:xfrm>
          <a:prstGeom prst="rect">
            <a:avLst/>
          </a:prstGeom>
        </p:spPr>
        <p:txBody>
          <a:bodyPr vert="horz" wrap="square" lIns="0" tIns="12065" rIns="0" bIns="0" rtlCol="0">
            <a:spAutoFit/>
          </a:bodyPr>
          <a:lstStyle/>
          <a:p>
            <a:pPr marL="219710" marR="5080" indent="-207645" algn="ctr">
              <a:lnSpc>
                <a:spcPct val="100000"/>
              </a:lnSpc>
              <a:spcBef>
                <a:spcPts val="95"/>
              </a:spcBef>
            </a:pPr>
            <a:r>
              <a:rPr sz="1600" b="1" i="1" spc="-10" dirty="0">
                <a:solidFill>
                  <a:srgbClr val="FFFFFF"/>
                </a:solidFill>
                <a:latin typeface="Carlito"/>
                <a:cs typeface="Carlito"/>
              </a:rPr>
              <a:t>PLANLA </a:t>
            </a:r>
            <a:endParaRPr lang="tr-TR" sz="1600" b="1" i="1" spc="-10" dirty="0" smtClean="0">
              <a:solidFill>
                <a:srgbClr val="FFFFFF"/>
              </a:solidFill>
              <a:latin typeface="Carlito"/>
              <a:cs typeface="Carlito"/>
            </a:endParaRPr>
          </a:p>
          <a:p>
            <a:pPr marR="5080" indent="12700" algn="ctr">
              <a:lnSpc>
                <a:spcPct val="100000"/>
              </a:lnSpc>
              <a:spcBef>
                <a:spcPts val="95"/>
              </a:spcBef>
            </a:pPr>
            <a:r>
              <a:rPr sz="1600" b="1" i="1" spc="-25" dirty="0" smtClean="0">
                <a:solidFill>
                  <a:srgbClr val="FFFFFF"/>
                </a:solidFill>
                <a:latin typeface="Carlito"/>
                <a:cs typeface="Carlito"/>
              </a:rPr>
              <a:t>(</a:t>
            </a:r>
            <a:r>
              <a:rPr sz="1600" b="1" i="1" spc="-25" dirty="0">
                <a:solidFill>
                  <a:srgbClr val="FFFFFF"/>
                </a:solidFill>
                <a:latin typeface="Carlito"/>
                <a:cs typeface="Carlito"/>
              </a:rPr>
              <a:t>P)</a:t>
            </a:r>
            <a:endParaRPr sz="1600" b="1" dirty="0">
              <a:latin typeface="Carlito"/>
              <a:cs typeface="Carlito"/>
            </a:endParaRPr>
          </a:p>
        </p:txBody>
      </p:sp>
      <p:pic>
        <p:nvPicPr>
          <p:cNvPr id="29" name="object 29"/>
          <p:cNvPicPr/>
          <p:nvPr/>
        </p:nvPicPr>
        <p:blipFill>
          <a:blip r:embed="rId12" cstate="print"/>
          <a:stretch>
            <a:fillRect/>
          </a:stretch>
        </p:blipFill>
        <p:spPr>
          <a:xfrm>
            <a:off x="3974591" y="4162044"/>
            <a:ext cx="2033016" cy="2034539"/>
          </a:xfrm>
          <a:prstGeom prst="rect">
            <a:avLst/>
          </a:prstGeom>
        </p:spPr>
      </p:pic>
      <p:sp>
        <p:nvSpPr>
          <p:cNvPr id="30" name="object 30"/>
          <p:cNvSpPr txBox="1"/>
          <p:nvPr/>
        </p:nvSpPr>
        <p:spPr>
          <a:xfrm>
            <a:off x="4203711" y="4375977"/>
            <a:ext cx="1196592" cy="695703"/>
          </a:xfrm>
          <a:prstGeom prst="rect">
            <a:avLst/>
          </a:prstGeom>
        </p:spPr>
        <p:txBody>
          <a:bodyPr vert="horz" wrap="square" lIns="0" tIns="201295" rIns="0" bIns="0" rtlCol="0">
            <a:spAutoFit/>
          </a:bodyPr>
          <a:lstStyle/>
          <a:p>
            <a:pPr marR="5080" indent="4763" algn="ctr">
              <a:lnSpc>
                <a:spcPct val="100000"/>
              </a:lnSpc>
              <a:spcBef>
                <a:spcPts val="660"/>
              </a:spcBef>
            </a:pPr>
            <a:r>
              <a:rPr sz="1600" b="1" spc="-10" dirty="0" smtClean="0">
                <a:solidFill>
                  <a:srgbClr val="FFFFFF"/>
                </a:solidFill>
                <a:latin typeface="Carlito"/>
                <a:cs typeface="Carlito"/>
              </a:rPr>
              <a:t>KONROL</a:t>
            </a:r>
            <a:r>
              <a:rPr sz="1600" b="1" spc="-65" dirty="0" smtClean="0">
                <a:solidFill>
                  <a:srgbClr val="FFFFFF"/>
                </a:solidFill>
                <a:latin typeface="Carlito"/>
                <a:cs typeface="Carlito"/>
              </a:rPr>
              <a:t> </a:t>
            </a:r>
            <a:r>
              <a:rPr sz="1600" b="1" spc="-25" dirty="0">
                <a:solidFill>
                  <a:srgbClr val="FFFFFF"/>
                </a:solidFill>
                <a:latin typeface="Carlito"/>
                <a:cs typeface="Carlito"/>
              </a:rPr>
              <a:t>ET (K)</a:t>
            </a:r>
            <a:endParaRPr sz="1600" b="1" dirty="0">
              <a:latin typeface="Carlito"/>
              <a:cs typeface="Carlito"/>
            </a:endParaRPr>
          </a:p>
        </p:txBody>
      </p:sp>
      <p:pic>
        <p:nvPicPr>
          <p:cNvPr id="31" name="object 31"/>
          <p:cNvPicPr/>
          <p:nvPr/>
        </p:nvPicPr>
        <p:blipFill>
          <a:blip r:embed="rId13" cstate="print"/>
          <a:stretch>
            <a:fillRect/>
          </a:stretch>
        </p:blipFill>
        <p:spPr>
          <a:xfrm>
            <a:off x="6184391" y="4162044"/>
            <a:ext cx="2033015" cy="2034539"/>
          </a:xfrm>
          <a:prstGeom prst="rect">
            <a:avLst/>
          </a:prstGeom>
        </p:spPr>
      </p:pic>
      <p:sp>
        <p:nvSpPr>
          <p:cNvPr id="32" name="object 32"/>
          <p:cNvSpPr txBox="1"/>
          <p:nvPr/>
        </p:nvSpPr>
        <p:spPr>
          <a:xfrm>
            <a:off x="6832554" y="4545806"/>
            <a:ext cx="1143253" cy="633507"/>
          </a:xfrm>
          <a:prstGeom prst="rect">
            <a:avLst/>
          </a:prstGeom>
        </p:spPr>
        <p:txBody>
          <a:bodyPr vert="horz" wrap="square" lIns="0" tIns="139700" rIns="0" bIns="0" rtlCol="0">
            <a:spAutoFit/>
          </a:bodyPr>
          <a:lstStyle/>
          <a:p>
            <a:pPr marL="12700" marR="5080" algn="ctr">
              <a:lnSpc>
                <a:spcPct val="100000"/>
              </a:lnSpc>
              <a:spcBef>
                <a:spcPts val="440"/>
              </a:spcBef>
            </a:pPr>
            <a:r>
              <a:rPr sz="1600" b="1" spc="-25" dirty="0" smtClean="0">
                <a:solidFill>
                  <a:srgbClr val="FFFFFF"/>
                </a:solidFill>
                <a:latin typeface="Carlito"/>
                <a:cs typeface="Carlito"/>
              </a:rPr>
              <a:t>UYGULA </a:t>
            </a:r>
            <a:r>
              <a:rPr sz="1600" b="1" spc="-25" dirty="0">
                <a:solidFill>
                  <a:srgbClr val="FFFFFF"/>
                </a:solidFill>
                <a:latin typeface="Carlito"/>
                <a:cs typeface="Carlito"/>
              </a:rPr>
              <a:t>(U)</a:t>
            </a:r>
            <a:endParaRPr sz="1600" b="1" dirty="0">
              <a:latin typeface="Carlito"/>
              <a:cs typeface="Carlito"/>
            </a:endParaRPr>
          </a:p>
        </p:txBody>
      </p:sp>
      <p:grpSp>
        <p:nvGrpSpPr>
          <p:cNvPr id="33" name="object 33"/>
          <p:cNvGrpSpPr/>
          <p:nvPr/>
        </p:nvGrpSpPr>
        <p:grpSpPr>
          <a:xfrm>
            <a:off x="5870447" y="3811523"/>
            <a:ext cx="450850" cy="523875"/>
            <a:chOff x="5870447" y="3811523"/>
            <a:chExt cx="450850" cy="523875"/>
          </a:xfrm>
        </p:grpSpPr>
        <p:pic>
          <p:nvPicPr>
            <p:cNvPr id="34" name="object 34"/>
            <p:cNvPicPr/>
            <p:nvPr/>
          </p:nvPicPr>
          <p:blipFill>
            <a:blip r:embed="rId14" cstate="print"/>
            <a:stretch>
              <a:fillRect/>
            </a:stretch>
          </p:blipFill>
          <p:spPr>
            <a:xfrm>
              <a:off x="5881115" y="3811523"/>
              <a:ext cx="439674" cy="186689"/>
            </a:xfrm>
            <a:prstGeom prst="rect">
              <a:avLst/>
            </a:prstGeom>
          </p:spPr>
        </p:pic>
        <p:pic>
          <p:nvPicPr>
            <p:cNvPr id="35" name="object 35"/>
            <p:cNvPicPr/>
            <p:nvPr/>
          </p:nvPicPr>
          <p:blipFill>
            <a:blip r:embed="rId15" cstate="print"/>
            <a:stretch>
              <a:fillRect/>
            </a:stretch>
          </p:blipFill>
          <p:spPr>
            <a:xfrm>
              <a:off x="5870447" y="4148327"/>
              <a:ext cx="439674" cy="186689"/>
            </a:xfrm>
            <a:prstGeom prst="rect">
              <a:avLst/>
            </a:prstGeom>
          </p:spPr>
        </p:pic>
      </p:grpSp>
      <p:sp>
        <p:nvSpPr>
          <p:cNvPr id="36" name="object 36"/>
          <p:cNvSpPr txBox="1"/>
          <p:nvPr/>
        </p:nvSpPr>
        <p:spPr>
          <a:xfrm>
            <a:off x="5196349" y="2027865"/>
            <a:ext cx="2030948" cy="499496"/>
          </a:xfrm>
          <a:prstGeom prst="rect">
            <a:avLst/>
          </a:prstGeom>
        </p:spPr>
        <p:txBody>
          <a:bodyPr vert="horz" wrap="square" lIns="0" tIns="12065" rIns="0" bIns="0" rtlCol="0">
            <a:spAutoFit/>
          </a:bodyPr>
          <a:lstStyle/>
          <a:p>
            <a:pPr marL="12700" algn="ctr">
              <a:lnSpc>
                <a:spcPts val="1910"/>
              </a:lnSpc>
              <a:spcBef>
                <a:spcPts val="95"/>
              </a:spcBef>
            </a:pPr>
            <a:r>
              <a:rPr sz="1600" b="1" dirty="0">
                <a:solidFill>
                  <a:srgbClr val="FD7B88"/>
                </a:solidFill>
                <a:latin typeface="Carlito"/>
                <a:cs typeface="Carlito"/>
              </a:rPr>
              <a:t>İÇ</a:t>
            </a:r>
            <a:r>
              <a:rPr sz="1600" b="1" spc="-20" dirty="0">
                <a:solidFill>
                  <a:srgbClr val="FD7B88"/>
                </a:solidFill>
                <a:latin typeface="Carlito"/>
                <a:cs typeface="Carlito"/>
              </a:rPr>
              <a:t> </a:t>
            </a:r>
            <a:r>
              <a:rPr sz="1600" b="1" spc="-10" dirty="0" smtClean="0">
                <a:solidFill>
                  <a:srgbClr val="FD7B88"/>
                </a:solidFill>
                <a:latin typeface="Carlito"/>
                <a:cs typeface="Carlito"/>
              </a:rPr>
              <a:t>DEĞERLENDİRME</a:t>
            </a:r>
            <a:endParaRPr sz="1600" dirty="0">
              <a:latin typeface="Carlito"/>
              <a:cs typeface="Carlito"/>
            </a:endParaRPr>
          </a:p>
        </p:txBody>
      </p:sp>
      <p:sp>
        <p:nvSpPr>
          <p:cNvPr id="37" name="object 37"/>
          <p:cNvSpPr txBox="1"/>
          <p:nvPr/>
        </p:nvSpPr>
        <p:spPr>
          <a:xfrm>
            <a:off x="60672" y="-45568"/>
            <a:ext cx="12131328" cy="792525"/>
          </a:xfrm>
          <a:prstGeom prst="rect">
            <a:avLst/>
          </a:prstGeom>
        </p:spPr>
        <p:txBody>
          <a:bodyPr vert="horz" wrap="square" lIns="0" tIns="297180" rIns="0" bIns="0" rtlCol="0">
            <a:spAutoFit/>
          </a:bodyPr>
          <a:lstStyle/>
          <a:p>
            <a:pPr algn="ctr" defTabSz="0">
              <a:lnSpc>
                <a:spcPct val="100000"/>
              </a:lnSpc>
            </a:pPr>
            <a:r>
              <a:rPr sz="3200" b="1" dirty="0">
                <a:solidFill>
                  <a:srgbClr val="0000CC"/>
                </a:solidFill>
                <a:latin typeface="Carlito"/>
                <a:cs typeface="Carlito"/>
              </a:rPr>
              <a:t>Kalite</a:t>
            </a:r>
            <a:r>
              <a:rPr sz="3200" b="1" spc="-140" dirty="0">
                <a:solidFill>
                  <a:srgbClr val="0000CC"/>
                </a:solidFill>
                <a:latin typeface="Carlito"/>
                <a:cs typeface="Carlito"/>
              </a:rPr>
              <a:t> </a:t>
            </a:r>
            <a:r>
              <a:rPr sz="3200" b="1" dirty="0">
                <a:solidFill>
                  <a:srgbClr val="0000CC"/>
                </a:solidFill>
                <a:latin typeface="Carlito"/>
                <a:cs typeface="Carlito"/>
              </a:rPr>
              <a:t>Süreçlerinde</a:t>
            </a:r>
            <a:r>
              <a:rPr sz="3200" b="1" spc="-110" dirty="0">
                <a:solidFill>
                  <a:srgbClr val="0000CC"/>
                </a:solidFill>
                <a:latin typeface="Carlito"/>
                <a:cs typeface="Carlito"/>
              </a:rPr>
              <a:t> </a:t>
            </a:r>
            <a:r>
              <a:rPr sz="3200" b="1" dirty="0">
                <a:solidFill>
                  <a:srgbClr val="0000CC"/>
                </a:solidFill>
                <a:latin typeface="Carlito"/>
                <a:cs typeface="Carlito"/>
              </a:rPr>
              <a:t>PUKÖ</a:t>
            </a:r>
            <a:r>
              <a:rPr sz="3200" b="1" spc="-105" dirty="0">
                <a:solidFill>
                  <a:srgbClr val="0000CC"/>
                </a:solidFill>
                <a:latin typeface="Carlito"/>
                <a:cs typeface="Carlito"/>
              </a:rPr>
              <a:t> </a:t>
            </a:r>
            <a:r>
              <a:rPr sz="3200" b="1" spc="-10" dirty="0" err="1" smtClean="0">
                <a:solidFill>
                  <a:srgbClr val="0000CC"/>
                </a:solidFill>
                <a:latin typeface="Carlito"/>
                <a:cs typeface="Carlito"/>
              </a:rPr>
              <a:t>Döngüsü</a:t>
            </a:r>
            <a:endParaRPr lang="tr-TR" sz="3200" b="1" spc="-10" dirty="0" smtClean="0">
              <a:solidFill>
                <a:srgbClr val="0000CC"/>
              </a:solidFill>
              <a:latin typeface="Carlito"/>
              <a:cs typeface="Carlito"/>
            </a:endParaRPr>
          </a:p>
        </p:txBody>
      </p:sp>
      <p:sp>
        <p:nvSpPr>
          <p:cNvPr id="41" name="object 20"/>
          <p:cNvSpPr txBox="1"/>
          <p:nvPr/>
        </p:nvSpPr>
        <p:spPr>
          <a:xfrm>
            <a:off x="60672" y="4637558"/>
            <a:ext cx="3967779" cy="1305486"/>
          </a:xfrm>
          <a:prstGeom prst="rect">
            <a:avLst/>
          </a:prstGeom>
        </p:spPr>
        <p:txBody>
          <a:bodyPr vert="horz" wrap="square" lIns="0" tIns="12700" rIns="0" bIns="0" rtlCol="0">
            <a:spAutoFit/>
          </a:bodyPr>
          <a:lstStyle/>
          <a:p>
            <a:pPr marR="1051560" algn="ctr" defTabSz="0">
              <a:lnSpc>
                <a:spcPct val="100000"/>
              </a:lnSpc>
            </a:pPr>
            <a:r>
              <a:rPr lang="tr-TR" sz="2400" b="1" spc="-10" dirty="0">
                <a:solidFill>
                  <a:srgbClr val="FF0000"/>
                </a:solidFill>
                <a:latin typeface="Carlito"/>
                <a:cs typeface="Carlito"/>
              </a:rPr>
              <a:t>Kontrol</a:t>
            </a:r>
            <a:r>
              <a:rPr lang="tr-TR" sz="2400" b="1" spc="-45" dirty="0">
                <a:solidFill>
                  <a:srgbClr val="FF0000"/>
                </a:solidFill>
                <a:latin typeface="Carlito"/>
                <a:cs typeface="Carlito"/>
              </a:rPr>
              <a:t> </a:t>
            </a:r>
            <a:r>
              <a:rPr lang="tr-TR" sz="2400" b="1" spc="-25" dirty="0">
                <a:solidFill>
                  <a:srgbClr val="FF0000"/>
                </a:solidFill>
                <a:latin typeface="Carlito"/>
                <a:cs typeface="Carlito"/>
              </a:rPr>
              <a:t>Et </a:t>
            </a:r>
            <a:r>
              <a:rPr lang="tr-TR" sz="2400" b="1" spc="-10" dirty="0" smtClean="0">
                <a:solidFill>
                  <a:srgbClr val="FF0000"/>
                </a:solidFill>
                <a:latin typeface="Carlito"/>
                <a:cs typeface="Carlito"/>
              </a:rPr>
              <a:t>(İzle</a:t>
            </a:r>
            <a:r>
              <a:rPr lang="tr-TR" sz="2400" b="1" spc="-10" dirty="0">
                <a:solidFill>
                  <a:srgbClr val="FF0000"/>
                </a:solidFill>
                <a:latin typeface="Carlito"/>
                <a:cs typeface="Carlito"/>
              </a:rPr>
              <a:t>)</a:t>
            </a:r>
            <a:r>
              <a:rPr lang="tr-TR" sz="2000" dirty="0">
                <a:solidFill>
                  <a:srgbClr val="FF0000"/>
                </a:solidFill>
                <a:latin typeface="Carlito"/>
                <a:cs typeface="Carlito"/>
              </a:rPr>
              <a:t> </a:t>
            </a:r>
            <a:endParaRPr lang="tr-TR" sz="2000" dirty="0" smtClean="0">
              <a:solidFill>
                <a:srgbClr val="FF0000"/>
              </a:solidFill>
              <a:latin typeface="Carlito"/>
              <a:cs typeface="Carlito"/>
            </a:endParaRPr>
          </a:p>
          <a:p>
            <a:pPr marR="1051560" algn="ctr" defTabSz="0">
              <a:lnSpc>
                <a:spcPct val="100000"/>
              </a:lnSpc>
            </a:pPr>
            <a:r>
              <a:rPr lang="tr-TR" sz="2000" dirty="0" smtClean="0">
                <a:latin typeface="Carlito"/>
                <a:cs typeface="Carlito"/>
              </a:rPr>
              <a:t>Sonuçları </a:t>
            </a:r>
            <a:r>
              <a:rPr lang="tr-TR" sz="2000" dirty="0">
                <a:latin typeface="Carlito"/>
                <a:cs typeface="Carlito"/>
              </a:rPr>
              <a:t>değerlendir</a:t>
            </a:r>
            <a:r>
              <a:rPr lang="tr-TR" sz="2000" spc="-75" dirty="0">
                <a:latin typeface="Carlito"/>
                <a:cs typeface="Carlito"/>
              </a:rPr>
              <a:t> </a:t>
            </a:r>
            <a:r>
              <a:rPr lang="tr-TR" sz="2000" spc="-25" dirty="0">
                <a:latin typeface="Carlito"/>
                <a:cs typeface="Carlito"/>
              </a:rPr>
              <a:t>ve </a:t>
            </a:r>
            <a:r>
              <a:rPr lang="tr-TR" sz="2000" dirty="0">
                <a:latin typeface="Carlito"/>
                <a:cs typeface="Carlito"/>
              </a:rPr>
              <a:t>varsa</a:t>
            </a:r>
            <a:r>
              <a:rPr lang="tr-TR" sz="2000" spc="-40" dirty="0">
                <a:latin typeface="Carlito"/>
                <a:cs typeface="Carlito"/>
              </a:rPr>
              <a:t> </a:t>
            </a:r>
            <a:r>
              <a:rPr lang="tr-TR" sz="2000" dirty="0">
                <a:latin typeface="Carlito"/>
                <a:cs typeface="Carlito"/>
              </a:rPr>
              <a:t>sapma</a:t>
            </a:r>
            <a:r>
              <a:rPr lang="tr-TR" sz="2000" spc="-40" dirty="0">
                <a:latin typeface="Carlito"/>
                <a:cs typeface="Carlito"/>
              </a:rPr>
              <a:t> </a:t>
            </a:r>
            <a:r>
              <a:rPr lang="tr-TR" sz="2000" spc="-10" dirty="0">
                <a:latin typeface="Carlito"/>
                <a:cs typeface="Carlito"/>
              </a:rPr>
              <a:t>nedenlerini </a:t>
            </a:r>
            <a:r>
              <a:rPr lang="tr-TR" sz="2000" spc="-20" dirty="0">
                <a:latin typeface="Carlito"/>
                <a:cs typeface="Carlito"/>
              </a:rPr>
              <a:t>anla</a:t>
            </a:r>
            <a:endParaRPr lang="tr-TR" sz="2000" dirty="0">
              <a:latin typeface="Carlito"/>
              <a:cs typeface="Carlito"/>
            </a:endParaRPr>
          </a:p>
        </p:txBody>
      </p:sp>
      <p:sp>
        <p:nvSpPr>
          <p:cNvPr id="4" name="Veri Yer Tutucusu 3"/>
          <p:cNvSpPr>
            <a:spLocks noGrp="1"/>
          </p:cNvSpPr>
          <p:nvPr>
            <p:ph type="dt" sz="half" idx="6"/>
          </p:nvPr>
        </p:nvSpPr>
        <p:spPr/>
        <p:txBody>
          <a:bodyPr/>
          <a:lstStyle/>
          <a:p>
            <a:fld id="{F8225543-98C9-432C-A9B6-5130EE5BCC06}" type="datetime1">
              <a:rPr lang="tr-TR" smtClean="0"/>
              <a:t>2.10.2025</a:t>
            </a:fld>
            <a:endParaRPr lang="en-US"/>
          </a:p>
        </p:txBody>
      </p:sp>
      <p:sp>
        <p:nvSpPr>
          <p:cNvPr id="5" name="Altbilgi Yer Tutucusu 4"/>
          <p:cNvSpPr>
            <a:spLocks noGrp="1"/>
          </p:cNvSpPr>
          <p:nvPr>
            <p:ph type="ftr" sz="quarter" idx="5"/>
          </p:nvPr>
        </p:nvSpPr>
        <p:spPr/>
        <p:txBody>
          <a:bodyPr/>
          <a:lstStyle/>
          <a:p>
            <a:r>
              <a:rPr lang="tr-TR" smtClean="0"/>
              <a:t>KALİTE KOORDİNATÖRLÜĞÜ</a:t>
            </a:r>
            <a:endParaRPr lang="tr-TR"/>
          </a:p>
        </p:txBody>
      </p:sp>
      <p:sp>
        <p:nvSpPr>
          <p:cNvPr id="22" name="Slayt Numarası Yer Tutucusu 21"/>
          <p:cNvSpPr>
            <a:spLocks noGrp="1"/>
          </p:cNvSpPr>
          <p:nvPr>
            <p:ph type="sldNum" sz="quarter" idx="7"/>
          </p:nvPr>
        </p:nvSpPr>
        <p:spPr/>
        <p:txBody>
          <a:bodyPr/>
          <a:lstStyle/>
          <a:p>
            <a:pPr marL="74295">
              <a:lnSpc>
                <a:spcPts val="1045"/>
              </a:lnSpc>
            </a:pPr>
            <a:fld id="{81D60167-4931-47E6-BA6A-407CBD079E47}" type="slidenum">
              <a:rPr lang="tr-TR" spc="-50" smtClean="0">
                <a:latin typeface="Carlito"/>
                <a:cs typeface="Carlito"/>
              </a:rPr>
              <a:t>15</a:t>
            </a:fld>
            <a:endParaRPr lang="tr-TR" spc="-50" dirty="0">
              <a:latin typeface="Carlito"/>
              <a:cs typeface="Carlito"/>
            </a:endParaRPr>
          </a:p>
        </p:txBody>
      </p:sp>
    </p:spTree>
    <p:extLst>
      <p:ext uri="{BB962C8B-B14F-4D97-AF65-F5344CB8AC3E}">
        <p14:creationId xmlns:p14="http://schemas.microsoft.com/office/powerpoint/2010/main" val="225315839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68095" y="132522"/>
            <a:ext cx="12031140" cy="728870"/>
          </a:xfrm>
        </p:spPr>
        <p:txBody>
          <a:bodyPr>
            <a:normAutofit/>
          </a:bodyPr>
          <a:lstStyle/>
          <a:p>
            <a:pPr algn="ctr" defTabSz="0">
              <a:lnSpc>
                <a:spcPct val="100000"/>
              </a:lnSpc>
            </a:pPr>
            <a:r>
              <a:rPr lang="tr-TR" sz="3200" b="1" dirty="0">
                <a:solidFill>
                  <a:srgbClr val="0000CC"/>
                </a:solidFill>
                <a:latin typeface="Carlito"/>
                <a:cs typeface="Carlito"/>
              </a:rPr>
              <a:t>Kalite</a:t>
            </a:r>
            <a:r>
              <a:rPr lang="tr-TR" sz="3200" b="1" spc="-140" dirty="0">
                <a:solidFill>
                  <a:srgbClr val="0000CC"/>
                </a:solidFill>
                <a:latin typeface="Carlito"/>
                <a:cs typeface="Carlito"/>
              </a:rPr>
              <a:t> </a:t>
            </a:r>
            <a:r>
              <a:rPr lang="tr-TR" sz="3200" b="1" dirty="0">
                <a:solidFill>
                  <a:srgbClr val="0000CC"/>
                </a:solidFill>
                <a:latin typeface="Carlito"/>
                <a:cs typeface="Carlito"/>
              </a:rPr>
              <a:t>Süreçlerinde</a:t>
            </a:r>
            <a:r>
              <a:rPr lang="tr-TR" sz="3200" b="1" spc="-110" dirty="0">
                <a:solidFill>
                  <a:srgbClr val="0000CC"/>
                </a:solidFill>
                <a:latin typeface="Carlito"/>
                <a:cs typeface="Carlito"/>
              </a:rPr>
              <a:t> </a:t>
            </a:r>
            <a:r>
              <a:rPr lang="tr-TR" sz="3200" b="1" dirty="0">
                <a:solidFill>
                  <a:srgbClr val="0000CC"/>
                </a:solidFill>
                <a:latin typeface="Carlito"/>
                <a:cs typeface="Carlito"/>
              </a:rPr>
              <a:t>PUKÖ</a:t>
            </a:r>
            <a:r>
              <a:rPr lang="tr-TR" sz="3200" b="1" spc="-105" dirty="0">
                <a:solidFill>
                  <a:srgbClr val="0000CC"/>
                </a:solidFill>
                <a:latin typeface="Carlito"/>
                <a:cs typeface="Carlito"/>
              </a:rPr>
              <a:t> </a:t>
            </a:r>
            <a:r>
              <a:rPr lang="tr-TR" sz="3200" b="1" spc="-10" dirty="0">
                <a:solidFill>
                  <a:srgbClr val="0000CC"/>
                </a:solidFill>
                <a:latin typeface="Carlito"/>
                <a:cs typeface="Carlito"/>
              </a:rPr>
              <a:t>Döngüsü</a:t>
            </a:r>
          </a:p>
        </p:txBody>
      </p:sp>
      <p:sp>
        <p:nvSpPr>
          <p:cNvPr id="4" name="Veri Yer Tutucusu 3"/>
          <p:cNvSpPr>
            <a:spLocks noGrp="1"/>
          </p:cNvSpPr>
          <p:nvPr>
            <p:ph type="dt" sz="half" idx="10"/>
          </p:nvPr>
        </p:nvSpPr>
        <p:spPr/>
        <p:txBody>
          <a:bodyPr/>
          <a:lstStyle/>
          <a:p>
            <a:fld id="{AFA3AD98-CD5A-4801-9120-1F46FE2BD42B}" type="datetime1">
              <a:rPr lang="tr-TR" smtClean="0"/>
              <a:t>2.10.2025</a:t>
            </a:fld>
            <a:endParaRPr lang="tr-T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927170"/>
            <a:ext cx="11889684" cy="5429180"/>
          </a:xfrm>
          <a:prstGeom prst="rect">
            <a:avLst/>
          </a:prstGeom>
        </p:spPr>
      </p:pic>
      <p:sp>
        <p:nvSpPr>
          <p:cNvPr id="3" name="Altbilgi Yer Tutucusu 2"/>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16</a:t>
            </a:fld>
            <a:endParaRPr lang="tr-TR"/>
          </a:p>
        </p:txBody>
      </p:sp>
    </p:spTree>
    <p:extLst>
      <p:ext uri="{BB962C8B-B14F-4D97-AF65-F5344CB8AC3E}">
        <p14:creationId xmlns:p14="http://schemas.microsoft.com/office/powerpoint/2010/main" val="247036379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7252" y="172278"/>
            <a:ext cx="10186851" cy="612913"/>
          </a:xfrm>
        </p:spPr>
        <p:txBody>
          <a:bodyPr>
            <a:normAutofit/>
          </a:bodyPr>
          <a:lstStyle/>
          <a:p>
            <a:pPr algn="ctr" defTabSz="0">
              <a:lnSpc>
                <a:spcPct val="100000"/>
              </a:lnSpc>
            </a:pPr>
            <a:r>
              <a:rPr lang="tr-TR" sz="3200" b="1" dirty="0">
                <a:solidFill>
                  <a:srgbClr val="0000CC"/>
                </a:solidFill>
                <a:latin typeface="Carlito"/>
                <a:cs typeface="Carlito"/>
              </a:rPr>
              <a:t>Kalite</a:t>
            </a:r>
            <a:r>
              <a:rPr lang="tr-TR" sz="3200" b="1" spc="-140" dirty="0">
                <a:solidFill>
                  <a:srgbClr val="0000CC"/>
                </a:solidFill>
                <a:latin typeface="Carlito"/>
                <a:cs typeface="Carlito"/>
              </a:rPr>
              <a:t> </a:t>
            </a:r>
            <a:r>
              <a:rPr lang="tr-TR" sz="3200" b="1" dirty="0">
                <a:solidFill>
                  <a:srgbClr val="0000CC"/>
                </a:solidFill>
                <a:latin typeface="Carlito"/>
                <a:cs typeface="Carlito"/>
              </a:rPr>
              <a:t>Süreçlerinde</a:t>
            </a:r>
            <a:r>
              <a:rPr lang="tr-TR" sz="3200" b="1" spc="-110" dirty="0">
                <a:solidFill>
                  <a:srgbClr val="0000CC"/>
                </a:solidFill>
                <a:latin typeface="Carlito"/>
                <a:cs typeface="Carlito"/>
              </a:rPr>
              <a:t> </a:t>
            </a:r>
            <a:r>
              <a:rPr lang="tr-TR" sz="3200" b="1" dirty="0">
                <a:solidFill>
                  <a:srgbClr val="0000CC"/>
                </a:solidFill>
                <a:latin typeface="Carlito"/>
                <a:cs typeface="Carlito"/>
              </a:rPr>
              <a:t>PUKÖ</a:t>
            </a:r>
            <a:r>
              <a:rPr lang="tr-TR" sz="3200" b="1" spc="-105" dirty="0">
                <a:solidFill>
                  <a:srgbClr val="0000CC"/>
                </a:solidFill>
                <a:latin typeface="Carlito"/>
                <a:cs typeface="Carlito"/>
              </a:rPr>
              <a:t> </a:t>
            </a:r>
            <a:r>
              <a:rPr lang="tr-TR" sz="3200" b="1" spc="-10" dirty="0">
                <a:solidFill>
                  <a:srgbClr val="0000CC"/>
                </a:solidFill>
                <a:latin typeface="Carlito"/>
                <a:cs typeface="Carlito"/>
              </a:rPr>
              <a:t>Döngüsü</a:t>
            </a:r>
          </a:p>
        </p:txBody>
      </p:sp>
      <p:sp>
        <p:nvSpPr>
          <p:cNvPr id="4" name="Veri Yer Tutucusu 3"/>
          <p:cNvSpPr>
            <a:spLocks noGrp="1"/>
          </p:cNvSpPr>
          <p:nvPr>
            <p:ph type="dt" sz="half" idx="10"/>
          </p:nvPr>
        </p:nvSpPr>
        <p:spPr/>
        <p:txBody>
          <a:bodyPr/>
          <a:lstStyle/>
          <a:p>
            <a:fld id="{28BDF9C9-ED9A-4D22-859E-47249FC33444}" type="datetime1">
              <a:rPr lang="tr-TR" smtClean="0"/>
              <a:t>2.10.2025</a:t>
            </a:fld>
            <a:endParaRPr lang="tr-TR"/>
          </a:p>
        </p:txBody>
      </p:sp>
      <p:pic>
        <p:nvPicPr>
          <p:cNvPr id="1026" name="Picture 2" descr="Hacettepe Üniversit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72767"/>
            <a:ext cx="11261785" cy="5383584"/>
          </a:xfrm>
          <a:prstGeom prst="rect">
            <a:avLst/>
          </a:prstGeom>
          <a:noFill/>
          <a:extLst>
            <a:ext uri="{909E8E84-426E-40DD-AFC4-6F175D3DCCD1}">
              <a14:hiddenFill xmlns:a14="http://schemas.microsoft.com/office/drawing/2010/main">
                <a:solidFill>
                  <a:srgbClr val="FFFFFF"/>
                </a:solidFill>
              </a14:hiddenFill>
            </a:ext>
          </a:extLst>
        </p:spPr>
      </p:pic>
      <p:sp>
        <p:nvSpPr>
          <p:cNvPr id="5" name="Altbilgi Yer Tutucusu 4"/>
          <p:cNvSpPr>
            <a:spLocks noGrp="1"/>
          </p:cNvSpPr>
          <p:nvPr>
            <p:ph type="ftr" sz="quarter" idx="11"/>
          </p:nvPr>
        </p:nvSpPr>
        <p:spPr/>
        <p:txBody>
          <a:bodyPr/>
          <a:lstStyle/>
          <a:p>
            <a:r>
              <a:rPr lang="tr-TR" smtClean="0"/>
              <a:t>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17</a:t>
            </a:fld>
            <a:endParaRPr lang="tr-T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8606" y="6065485"/>
            <a:ext cx="382872" cy="388190"/>
          </a:xfrm>
          <a:prstGeom prst="rect">
            <a:avLst/>
          </a:prstGeom>
        </p:spPr>
      </p:pic>
    </p:spTree>
    <p:extLst>
      <p:ext uri="{BB962C8B-B14F-4D97-AF65-F5344CB8AC3E}">
        <p14:creationId xmlns:p14="http://schemas.microsoft.com/office/powerpoint/2010/main" val="426078957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96161"/>
            <a:ext cx="10515600" cy="557984"/>
          </a:xfrm>
        </p:spPr>
        <p:txBody>
          <a:bodyPr>
            <a:normAutofit fontScale="90000"/>
          </a:bodyPr>
          <a:lstStyle/>
          <a:p>
            <a:pPr algn="ctr"/>
            <a:r>
              <a:rPr lang="tr-TR" b="1" dirty="0" smtClean="0">
                <a:solidFill>
                  <a:srgbClr val="0000CC"/>
                </a:solidFill>
                <a:latin typeface="Calibri" panose="020F0502020204030204" pitchFamily="34" charset="0"/>
                <a:ea typeface="Calibri" panose="020F0502020204030204" pitchFamily="34" charset="0"/>
                <a:cs typeface="Calibri" panose="020F0502020204030204" pitchFamily="34" charset="0"/>
              </a:rPr>
              <a:t>PLANLA</a:t>
            </a:r>
            <a:endParaRPr lang="tr-TR" dirty="0">
              <a:solidFill>
                <a:srgbClr val="0000CC"/>
              </a:solidFill>
            </a:endParaRPr>
          </a:p>
        </p:txBody>
      </p:sp>
      <p:sp>
        <p:nvSpPr>
          <p:cNvPr id="3" name="İçerik Yer Tutucusu 2"/>
          <p:cNvSpPr>
            <a:spLocks noGrp="1"/>
          </p:cNvSpPr>
          <p:nvPr>
            <p:ph idx="1"/>
          </p:nvPr>
        </p:nvSpPr>
        <p:spPr>
          <a:xfrm>
            <a:off x="408563" y="1293779"/>
            <a:ext cx="10776758" cy="5057355"/>
          </a:xfrm>
        </p:spPr>
        <p:txBody>
          <a:bodyPr>
            <a:normAutofit/>
          </a:bodyPr>
          <a:lstStyle/>
          <a:p>
            <a:pPr>
              <a:lnSpc>
                <a:spcPct val="100000"/>
              </a:lnSpc>
              <a:spcBef>
                <a:spcPts val="0"/>
              </a:spcBef>
              <a:spcAft>
                <a:spcPts val="400"/>
              </a:spcAft>
            </a:pPr>
            <a:r>
              <a:rPr lang="tr-TR" b="1" dirty="0">
                <a:solidFill>
                  <a:srgbClr val="0000CC"/>
                </a:solidFill>
              </a:rPr>
              <a:t>Problemler </a:t>
            </a:r>
            <a:r>
              <a:rPr lang="tr-TR" b="1" dirty="0" smtClean="0">
                <a:solidFill>
                  <a:srgbClr val="0000CC"/>
                </a:solidFill>
              </a:rPr>
              <a:t>belirlenir,</a:t>
            </a:r>
            <a:endParaRPr lang="tr-TR" b="1" dirty="0">
              <a:solidFill>
                <a:srgbClr val="0000CC"/>
              </a:solidFill>
            </a:endParaRPr>
          </a:p>
          <a:p>
            <a:pPr>
              <a:lnSpc>
                <a:spcPct val="100000"/>
              </a:lnSpc>
              <a:spcBef>
                <a:spcPts val="0"/>
              </a:spcBef>
              <a:spcAft>
                <a:spcPts val="400"/>
              </a:spcAft>
            </a:pPr>
            <a:r>
              <a:rPr lang="tr-TR" b="1" dirty="0" smtClean="0">
                <a:solidFill>
                  <a:srgbClr val="C00000"/>
                </a:solidFill>
              </a:rPr>
              <a:t>Durum </a:t>
            </a:r>
            <a:r>
              <a:rPr lang="tr-TR" b="1" dirty="0">
                <a:solidFill>
                  <a:srgbClr val="C00000"/>
                </a:solidFill>
              </a:rPr>
              <a:t>analiz edilir, fırsatlar </a:t>
            </a:r>
            <a:r>
              <a:rPr lang="tr-TR" b="1" dirty="0" smtClean="0">
                <a:solidFill>
                  <a:srgbClr val="C00000"/>
                </a:solidFill>
              </a:rPr>
              <a:t>belirlenir,</a:t>
            </a:r>
            <a:endParaRPr lang="tr-TR" b="1" dirty="0">
              <a:solidFill>
                <a:srgbClr val="C00000"/>
              </a:solidFill>
            </a:endParaRPr>
          </a:p>
          <a:p>
            <a:pPr>
              <a:lnSpc>
                <a:spcPct val="100000"/>
              </a:lnSpc>
              <a:spcBef>
                <a:spcPts val="0"/>
              </a:spcBef>
              <a:spcAft>
                <a:spcPts val="400"/>
              </a:spcAft>
            </a:pPr>
            <a:r>
              <a:rPr lang="tr-TR" b="1" dirty="0" smtClean="0">
                <a:solidFill>
                  <a:srgbClr val="0000CC"/>
                </a:solidFill>
              </a:rPr>
              <a:t>Önem </a:t>
            </a:r>
            <a:r>
              <a:rPr lang="tr-TR" b="1" dirty="0">
                <a:solidFill>
                  <a:srgbClr val="0000CC"/>
                </a:solidFill>
              </a:rPr>
              <a:t>derecesine göre iyileştirilmesi gereken noktalar sıralanır ve </a:t>
            </a:r>
            <a:r>
              <a:rPr lang="tr-TR" b="1" dirty="0" smtClean="0">
                <a:solidFill>
                  <a:srgbClr val="0000CC"/>
                </a:solidFill>
              </a:rPr>
              <a:t>seçilir,</a:t>
            </a:r>
            <a:endParaRPr lang="tr-TR" b="1" dirty="0">
              <a:solidFill>
                <a:srgbClr val="0000CC"/>
              </a:solidFill>
            </a:endParaRPr>
          </a:p>
          <a:p>
            <a:pPr>
              <a:lnSpc>
                <a:spcPct val="100000"/>
              </a:lnSpc>
              <a:spcBef>
                <a:spcPts val="0"/>
              </a:spcBef>
              <a:spcAft>
                <a:spcPts val="400"/>
              </a:spcAft>
            </a:pPr>
            <a:r>
              <a:rPr lang="tr-TR" b="1" dirty="0" smtClean="0">
                <a:solidFill>
                  <a:srgbClr val="C00000"/>
                </a:solidFill>
              </a:rPr>
              <a:t>Amaç </a:t>
            </a:r>
            <a:r>
              <a:rPr lang="tr-TR" b="1" dirty="0">
                <a:solidFill>
                  <a:srgbClr val="C00000"/>
                </a:solidFill>
              </a:rPr>
              <a:t>ve hedefler </a:t>
            </a:r>
            <a:r>
              <a:rPr lang="tr-TR" b="1" dirty="0" smtClean="0">
                <a:solidFill>
                  <a:srgbClr val="C00000"/>
                </a:solidFill>
              </a:rPr>
              <a:t>belirlenir,</a:t>
            </a:r>
            <a:endParaRPr lang="tr-TR" b="1" dirty="0">
              <a:solidFill>
                <a:srgbClr val="C00000"/>
              </a:solidFill>
            </a:endParaRPr>
          </a:p>
          <a:p>
            <a:pPr>
              <a:lnSpc>
                <a:spcPct val="100000"/>
              </a:lnSpc>
              <a:spcBef>
                <a:spcPts val="0"/>
              </a:spcBef>
              <a:spcAft>
                <a:spcPts val="400"/>
              </a:spcAft>
            </a:pPr>
            <a:r>
              <a:rPr lang="tr-TR" b="1" dirty="0" smtClean="0">
                <a:solidFill>
                  <a:srgbClr val="0000CC"/>
                </a:solidFill>
              </a:rPr>
              <a:t>Amaç </a:t>
            </a:r>
            <a:r>
              <a:rPr lang="tr-TR" b="1" dirty="0">
                <a:solidFill>
                  <a:srgbClr val="0000CC"/>
                </a:solidFill>
              </a:rPr>
              <a:t>ve hedeflere yönelik ölçütler ve standartlar </a:t>
            </a:r>
            <a:r>
              <a:rPr lang="tr-TR" b="1" dirty="0" smtClean="0">
                <a:solidFill>
                  <a:srgbClr val="0000CC"/>
                </a:solidFill>
              </a:rPr>
              <a:t>belirlenir,</a:t>
            </a:r>
            <a:endParaRPr lang="tr-TR" b="1" dirty="0">
              <a:solidFill>
                <a:srgbClr val="0000CC"/>
              </a:solidFill>
            </a:endParaRPr>
          </a:p>
          <a:p>
            <a:pPr>
              <a:lnSpc>
                <a:spcPct val="100000"/>
              </a:lnSpc>
              <a:spcBef>
                <a:spcPts val="0"/>
              </a:spcBef>
              <a:spcAft>
                <a:spcPts val="400"/>
              </a:spcAft>
            </a:pPr>
            <a:r>
              <a:rPr lang="tr-TR" b="1" dirty="0" smtClean="0">
                <a:solidFill>
                  <a:srgbClr val="C00000"/>
                </a:solidFill>
              </a:rPr>
              <a:t>İşbirliği </a:t>
            </a:r>
            <a:r>
              <a:rPr lang="tr-TR" b="1" dirty="0">
                <a:solidFill>
                  <a:srgbClr val="C00000"/>
                </a:solidFill>
              </a:rPr>
              <a:t>yapılacak paydaşlar </a:t>
            </a:r>
            <a:r>
              <a:rPr lang="tr-TR" b="1" dirty="0" smtClean="0">
                <a:solidFill>
                  <a:srgbClr val="C00000"/>
                </a:solidFill>
              </a:rPr>
              <a:t>belirlenir,</a:t>
            </a:r>
            <a:endParaRPr lang="tr-TR" b="1" dirty="0">
              <a:solidFill>
                <a:srgbClr val="C00000"/>
              </a:solidFill>
            </a:endParaRPr>
          </a:p>
          <a:p>
            <a:pPr>
              <a:lnSpc>
                <a:spcPct val="100000"/>
              </a:lnSpc>
              <a:spcBef>
                <a:spcPts val="0"/>
              </a:spcBef>
              <a:spcAft>
                <a:spcPts val="400"/>
              </a:spcAft>
            </a:pPr>
            <a:r>
              <a:rPr lang="tr-TR" b="1" dirty="0" smtClean="0">
                <a:solidFill>
                  <a:srgbClr val="0000CC"/>
                </a:solidFill>
              </a:rPr>
              <a:t>Görev </a:t>
            </a:r>
            <a:r>
              <a:rPr lang="tr-TR" b="1" dirty="0">
                <a:solidFill>
                  <a:srgbClr val="0000CC"/>
                </a:solidFill>
              </a:rPr>
              <a:t>ve sorumluluklar </a:t>
            </a:r>
            <a:r>
              <a:rPr lang="tr-TR" b="1" dirty="0" smtClean="0">
                <a:solidFill>
                  <a:srgbClr val="0000CC"/>
                </a:solidFill>
              </a:rPr>
              <a:t>paylaşılır,</a:t>
            </a:r>
            <a:endParaRPr lang="tr-TR" b="1" dirty="0">
              <a:solidFill>
                <a:srgbClr val="0000CC"/>
              </a:solidFill>
            </a:endParaRPr>
          </a:p>
          <a:p>
            <a:pPr>
              <a:lnSpc>
                <a:spcPct val="100000"/>
              </a:lnSpc>
              <a:spcBef>
                <a:spcPts val="0"/>
              </a:spcBef>
              <a:spcAft>
                <a:spcPts val="400"/>
              </a:spcAft>
            </a:pPr>
            <a:r>
              <a:rPr lang="tr-TR" b="1" dirty="0" smtClean="0">
                <a:solidFill>
                  <a:srgbClr val="C00000"/>
                </a:solidFill>
              </a:rPr>
              <a:t>Risk </a:t>
            </a:r>
            <a:r>
              <a:rPr lang="tr-TR" b="1" dirty="0">
                <a:solidFill>
                  <a:srgbClr val="C00000"/>
                </a:solidFill>
              </a:rPr>
              <a:t>analizi yapılarak olası riskler ve risk yönetimi stratejileri </a:t>
            </a:r>
            <a:r>
              <a:rPr lang="tr-TR" b="1" dirty="0" smtClean="0">
                <a:solidFill>
                  <a:srgbClr val="C00000"/>
                </a:solidFill>
              </a:rPr>
              <a:t>belirlenir,</a:t>
            </a:r>
            <a:endParaRPr lang="tr-TR" b="1" dirty="0">
              <a:solidFill>
                <a:srgbClr val="C00000"/>
              </a:solidFill>
            </a:endParaRPr>
          </a:p>
          <a:p>
            <a:pPr>
              <a:lnSpc>
                <a:spcPct val="100000"/>
              </a:lnSpc>
              <a:spcBef>
                <a:spcPts val="0"/>
              </a:spcBef>
              <a:spcAft>
                <a:spcPts val="400"/>
              </a:spcAft>
            </a:pPr>
            <a:r>
              <a:rPr lang="tr-TR" b="1" dirty="0" smtClean="0">
                <a:solidFill>
                  <a:srgbClr val="0000CC"/>
                </a:solidFill>
              </a:rPr>
              <a:t>Kaynaklar </a:t>
            </a:r>
            <a:r>
              <a:rPr lang="tr-TR" b="1" dirty="0">
                <a:solidFill>
                  <a:srgbClr val="0000CC"/>
                </a:solidFill>
              </a:rPr>
              <a:t>güvence altına alınır.</a:t>
            </a:r>
          </a:p>
          <a:p>
            <a:pPr>
              <a:lnSpc>
                <a:spcPct val="100000"/>
              </a:lnSpc>
              <a:spcAft>
                <a:spcPts val="400"/>
              </a:spcAft>
            </a:pPr>
            <a:endParaRPr lang="tr-TR" b="1" dirty="0">
              <a:solidFill>
                <a:srgbClr val="0000CC"/>
              </a:solidFill>
            </a:endParaRPr>
          </a:p>
        </p:txBody>
      </p:sp>
      <p:sp>
        <p:nvSpPr>
          <p:cNvPr id="4" name="Veri Yer Tutucusu 3"/>
          <p:cNvSpPr>
            <a:spLocks noGrp="1"/>
          </p:cNvSpPr>
          <p:nvPr>
            <p:ph type="dt" sz="half" idx="10"/>
          </p:nvPr>
        </p:nvSpPr>
        <p:spPr/>
        <p:txBody>
          <a:bodyPr/>
          <a:lstStyle/>
          <a:p>
            <a:fld id="{32ACAA88-591A-440A-A4DE-020B5E45F9FE}" type="datetime1">
              <a:rPr lang="tr-TR" smtClean="0"/>
              <a:t>2.10.2025</a:t>
            </a:fld>
            <a:endParaRPr lang="tr-TR"/>
          </a:p>
        </p:txBody>
      </p:sp>
      <p:pic>
        <p:nvPicPr>
          <p:cNvPr id="2052" name="Picture 4" descr="Planlama - Kültür Deniz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1640" y="0"/>
            <a:ext cx="2583101" cy="1945532"/>
          </a:xfrm>
          <a:prstGeom prst="rect">
            <a:avLst/>
          </a:prstGeom>
          <a:noFill/>
          <a:extLst>
            <a:ext uri="{909E8E84-426E-40DD-AFC4-6F175D3DCCD1}">
              <a14:hiddenFill xmlns:a14="http://schemas.microsoft.com/office/drawing/2010/main">
                <a:solidFill>
                  <a:srgbClr val="FFFFFF"/>
                </a:solidFill>
              </a14:hiddenFill>
            </a:ext>
          </a:extLst>
        </p:spPr>
      </p:pic>
      <p:sp>
        <p:nvSpPr>
          <p:cNvPr id="8" name="Altbilgi Yer Tutucusu 7"/>
          <p:cNvSpPr>
            <a:spLocks noGrp="1"/>
          </p:cNvSpPr>
          <p:nvPr>
            <p:ph type="ftr" sz="quarter" idx="11"/>
          </p:nvPr>
        </p:nvSpPr>
        <p:spPr/>
        <p:txBody>
          <a:bodyPr/>
          <a:lstStyle/>
          <a:p>
            <a:r>
              <a:rPr lang="tr-TR" smtClean="0"/>
              <a:t>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18</a:t>
            </a:fld>
            <a:endParaRPr lang="tr-T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8606" y="6065485"/>
            <a:ext cx="382872" cy="388190"/>
          </a:xfrm>
          <a:prstGeom prst="rect">
            <a:avLst/>
          </a:prstGeom>
        </p:spPr>
      </p:pic>
    </p:spTree>
    <p:extLst>
      <p:ext uri="{BB962C8B-B14F-4D97-AF65-F5344CB8AC3E}">
        <p14:creationId xmlns:p14="http://schemas.microsoft.com/office/powerpoint/2010/main" val="188672422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4583" y="116647"/>
            <a:ext cx="10439400" cy="627652"/>
          </a:xfrm>
        </p:spPr>
        <p:txBody>
          <a:bodyPr>
            <a:normAutofit fontScale="90000"/>
          </a:bodyPr>
          <a:lstStyle/>
          <a:p>
            <a:pPr algn="ctr"/>
            <a:r>
              <a:rPr lang="tr-TR" b="1" dirty="0" smtClean="0">
                <a:solidFill>
                  <a:srgbClr val="0000CC"/>
                </a:solidFill>
                <a:latin typeface="Calibri" panose="020F0502020204030204" pitchFamily="34" charset="0"/>
                <a:ea typeface="Calibri" panose="020F0502020204030204" pitchFamily="34" charset="0"/>
                <a:cs typeface="Calibri" panose="020F0502020204030204" pitchFamily="34" charset="0"/>
              </a:rPr>
              <a:t>UYGULA</a:t>
            </a:r>
            <a:endParaRPr lang="tr-TR" dirty="0">
              <a:solidFill>
                <a:srgbClr val="0000CC"/>
              </a:solidFill>
            </a:endParaRPr>
          </a:p>
        </p:txBody>
      </p:sp>
      <p:sp>
        <p:nvSpPr>
          <p:cNvPr id="3" name="İçerik Yer Tutucusu 2"/>
          <p:cNvSpPr>
            <a:spLocks noGrp="1"/>
          </p:cNvSpPr>
          <p:nvPr>
            <p:ph idx="1"/>
          </p:nvPr>
        </p:nvSpPr>
        <p:spPr>
          <a:xfrm>
            <a:off x="233464" y="1021404"/>
            <a:ext cx="9756842" cy="4081182"/>
          </a:xfrm>
        </p:spPr>
        <p:txBody>
          <a:bodyPr>
            <a:normAutofit/>
          </a:bodyPr>
          <a:lstStyle/>
          <a:p>
            <a:pPr>
              <a:lnSpc>
                <a:spcPct val="100000"/>
              </a:lnSpc>
              <a:spcBef>
                <a:spcPts val="0"/>
              </a:spcBef>
              <a:spcAft>
                <a:spcPts val="400"/>
              </a:spcAft>
            </a:pPr>
            <a:r>
              <a:rPr lang="tr-TR" sz="3200" b="1" dirty="0">
                <a:solidFill>
                  <a:srgbClr val="C00000"/>
                </a:solidFill>
                <a:cs typeface="Calibri" panose="020F0502020204030204" pitchFamily="34" charset="0"/>
              </a:rPr>
              <a:t>Görev alacak personel, gerekiyorsa </a:t>
            </a:r>
            <a:r>
              <a:rPr lang="tr-TR" sz="3200" b="1" dirty="0" smtClean="0">
                <a:solidFill>
                  <a:srgbClr val="C00000"/>
                </a:solidFill>
                <a:cs typeface="Calibri" panose="020F0502020204030204" pitchFamily="34" charset="0"/>
              </a:rPr>
              <a:t>eğitilir,</a:t>
            </a:r>
            <a:endParaRPr lang="tr-TR" sz="3200" b="1" dirty="0">
              <a:solidFill>
                <a:srgbClr val="C00000"/>
              </a:solidFill>
              <a:cs typeface="Calibri" panose="020F0502020204030204" pitchFamily="34" charset="0"/>
            </a:endParaRPr>
          </a:p>
          <a:p>
            <a:pPr>
              <a:lnSpc>
                <a:spcPct val="100000"/>
              </a:lnSpc>
              <a:spcBef>
                <a:spcPts val="0"/>
              </a:spcBef>
              <a:spcAft>
                <a:spcPts val="400"/>
              </a:spcAft>
            </a:pPr>
            <a:r>
              <a:rPr lang="tr-TR" sz="3200" b="1" dirty="0">
                <a:solidFill>
                  <a:srgbClr val="0000CC"/>
                </a:solidFill>
                <a:cs typeface="Calibri" panose="020F0502020204030204" pitchFamily="34" charset="0"/>
              </a:rPr>
              <a:t>Süreç iyi bir şekilde tanımlanır ve prosedürler </a:t>
            </a:r>
            <a:r>
              <a:rPr lang="tr-TR" sz="3200" b="1" dirty="0" smtClean="0">
                <a:solidFill>
                  <a:srgbClr val="0000CC"/>
                </a:solidFill>
                <a:cs typeface="Calibri" panose="020F0502020204030204" pitchFamily="34" charset="0"/>
              </a:rPr>
              <a:t>hazırlanır,</a:t>
            </a:r>
            <a:endParaRPr lang="tr-TR" sz="3200" b="1" dirty="0">
              <a:solidFill>
                <a:srgbClr val="0000CC"/>
              </a:solidFill>
              <a:cs typeface="Calibri" panose="020F0502020204030204" pitchFamily="34" charset="0"/>
            </a:endParaRPr>
          </a:p>
          <a:p>
            <a:pPr>
              <a:lnSpc>
                <a:spcPct val="100000"/>
              </a:lnSpc>
              <a:spcBef>
                <a:spcPts val="0"/>
              </a:spcBef>
              <a:spcAft>
                <a:spcPts val="400"/>
              </a:spcAft>
            </a:pPr>
            <a:r>
              <a:rPr lang="tr-TR" sz="3200" b="1" dirty="0">
                <a:solidFill>
                  <a:srgbClr val="C00000"/>
                </a:solidFill>
                <a:cs typeface="Calibri" panose="020F0502020204030204" pitchFamily="34" charset="0"/>
              </a:rPr>
              <a:t>Birimler arası koordinasyon </a:t>
            </a:r>
            <a:r>
              <a:rPr lang="tr-TR" sz="3200" b="1" dirty="0" smtClean="0">
                <a:solidFill>
                  <a:srgbClr val="C00000"/>
                </a:solidFill>
                <a:cs typeface="Calibri" panose="020F0502020204030204" pitchFamily="34" charset="0"/>
              </a:rPr>
              <a:t>sağlanır,</a:t>
            </a:r>
            <a:endParaRPr lang="tr-TR" sz="3200" b="1" dirty="0">
              <a:solidFill>
                <a:srgbClr val="C00000"/>
              </a:solidFill>
              <a:cs typeface="Calibri" panose="020F0502020204030204" pitchFamily="34" charset="0"/>
            </a:endParaRPr>
          </a:p>
          <a:p>
            <a:pPr>
              <a:lnSpc>
                <a:spcPct val="100000"/>
              </a:lnSpc>
              <a:spcBef>
                <a:spcPts val="0"/>
              </a:spcBef>
              <a:spcAft>
                <a:spcPts val="400"/>
              </a:spcAft>
            </a:pPr>
            <a:r>
              <a:rPr lang="tr-TR" sz="3200" b="1" dirty="0">
                <a:solidFill>
                  <a:srgbClr val="0000CC"/>
                </a:solidFill>
                <a:cs typeface="Calibri" panose="020F0502020204030204" pitchFamily="34" charset="0"/>
              </a:rPr>
              <a:t>Beklenmedik olaylar ve problemlerle, yeni öğrenilen bilgiler not edilir.</a:t>
            </a:r>
          </a:p>
          <a:p>
            <a:pPr>
              <a:lnSpc>
                <a:spcPct val="100000"/>
              </a:lnSpc>
              <a:spcBef>
                <a:spcPts val="0"/>
              </a:spcBef>
              <a:spcAft>
                <a:spcPts val="400"/>
              </a:spcAft>
            </a:pPr>
            <a:endParaRPr lang="tr-TR" sz="3200" b="1" dirty="0">
              <a:solidFill>
                <a:srgbClr val="0000CC"/>
              </a:solidFill>
            </a:endParaRPr>
          </a:p>
        </p:txBody>
      </p:sp>
      <p:sp>
        <p:nvSpPr>
          <p:cNvPr id="4" name="Veri Yer Tutucusu 3"/>
          <p:cNvSpPr>
            <a:spLocks noGrp="1"/>
          </p:cNvSpPr>
          <p:nvPr>
            <p:ph type="dt" sz="half" idx="10"/>
          </p:nvPr>
        </p:nvSpPr>
        <p:spPr/>
        <p:txBody>
          <a:bodyPr/>
          <a:lstStyle/>
          <a:p>
            <a:fld id="{ED31FA3D-7641-492C-A569-FD5C06D83862}" type="datetime1">
              <a:rPr lang="tr-TR" smtClean="0"/>
              <a:t>2.10.2025</a:t>
            </a:fld>
            <a:endParaRPr lang="tr-TR"/>
          </a:p>
        </p:txBody>
      </p:sp>
      <p:pic>
        <p:nvPicPr>
          <p:cNvPr id="3078" name="Picture 6" descr="Ehliyet deneme sınavı | Baskı noktalarına baskı uygulamak yeterliy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1041" y="4737605"/>
            <a:ext cx="2293457" cy="176669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8" descr="Öğrendiğini Uygulamak | KAYNAĞIM İNS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10" descr="Öğrendiğini Uygulamak | KAYNAĞIM İNS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84" name="Picture 12" descr="Aldığınız kararları uygulamak için 10 hayati tavsi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7794" y="5134029"/>
            <a:ext cx="1572712" cy="157271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STEMEK YETMEZ ÇALIŞMAK GEREK – Her gün daha iyiy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1898" y="116648"/>
            <a:ext cx="2290102" cy="2013710"/>
          </a:xfrm>
          <a:prstGeom prst="rect">
            <a:avLst/>
          </a:prstGeom>
          <a:noFill/>
          <a:extLst>
            <a:ext uri="{909E8E84-426E-40DD-AFC4-6F175D3DCCD1}">
              <a14:hiddenFill xmlns:a14="http://schemas.microsoft.com/office/drawing/2010/main">
                <a:solidFill>
                  <a:srgbClr val="FFFFFF"/>
                </a:solidFill>
              </a14:hiddenFill>
            </a:ext>
          </a:extLst>
        </p:spPr>
      </p:pic>
      <p:sp>
        <p:nvSpPr>
          <p:cNvPr id="10" name="Altbilgi Yer Tutucusu 9"/>
          <p:cNvSpPr>
            <a:spLocks noGrp="1"/>
          </p:cNvSpPr>
          <p:nvPr>
            <p:ph type="ftr" sz="quarter" idx="11"/>
          </p:nvPr>
        </p:nvSpPr>
        <p:spPr/>
        <p:txBody>
          <a:bodyPr/>
          <a:lstStyle/>
          <a:p>
            <a:r>
              <a:rPr lang="tr-TR" smtClean="0"/>
              <a:t>KALİTE KOORDİNATÖRLÜĞÜ</a:t>
            </a:r>
            <a:endParaRPr lang="tr-TR"/>
          </a:p>
        </p:txBody>
      </p:sp>
      <p:sp>
        <p:nvSpPr>
          <p:cNvPr id="11" name="Slayt Numarası Yer Tutucusu 10"/>
          <p:cNvSpPr>
            <a:spLocks noGrp="1"/>
          </p:cNvSpPr>
          <p:nvPr>
            <p:ph type="sldNum" sz="quarter" idx="12"/>
          </p:nvPr>
        </p:nvSpPr>
        <p:spPr/>
        <p:txBody>
          <a:bodyPr/>
          <a:lstStyle/>
          <a:p>
            <a:fld id="{DDCE7859-ABE5-4F86-9590-63E6FFC2B8A3}" type="slidenum">
              <a:rPr lang="tr-TR" smtClean="0"/>
              <a:pPr/>
              <a:t>19</a:t>
            </a:fld>
            <a:endParaRPr lang="tr-TR"/>
          </a:p>
        </p:txBody>
      </p:sp>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08606" y="6065485"/>
            <a:ext cx="382872" cy="388190"/>
          </a:xfrm>
          <a:prstGeom prst="rect">
            <a:avLst/>
          </a:prstGeom>
        </p:spPr>
      </p:pic>
    </p:spTree>
    <p:extLst>
      <p:ext uri="{BB962C8B-B14F-4D97-AF65-F5344CB8AC3E}">
        <p14:creationId xmlns:p14="http://schemas.microsoft.com/office/powerpoint/2010/main" val="416333507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0822" y="182880"/>
            <a:ext cx="10756003" cy="529390"/>
          </a:xfrm>
        </p:spPr>
        <p:txBody>
          <a:bodyPr>
            <a:normAutofit fontScale="90000"/>
          </a:bodyPr>
          <a:lstStyle/>
          <a:p>
            <a:pPr algn="ctr"/>
            <a:r>
              <a:rPr lang="tr-TR" sz="3600" b="1" dirty="0" smtClean="0">
                <a:solidFill>
                  <a:srgbClr val="FF0000"/>
                </a:solidFill>
              </a:rPr>
              <a:t>AMAÇ?</a:t>
            </a:r>
            <a:endParaRPr lang="tr-TR" sz="3600" dirty="0">
              <a:solidFill>
                <a:srgbClr val="FF0000"/>
              </a:solidFill>
            </a:endParaRPr>
          </a:p>
        </p:txBody>
      </p:sp>
      <p:sp>
        <p:nvSpPr>
          <p:cNvPr id="3" name="İçerik Yer Tutucusu 2"/>
          <p:cNvSpPr>
            <a:spLocks noGrp="1"/>
          </p:cNvSpPr>
          <p:nvPr>
            <p:ph idx="1"/>
          </p:nvPr>
        </p:nvSpPr>
        <p:spPr>
          <a:xfrm>
            <a:off x="272374" y="1070044"/>
            <a:ext cx="11624451" cy="5214024"/>
          </a:xfrm>
        </p:spPr>
        <p:txBody>
          <a:bodyPr>
            <a:noAutofit/>
          </a:bodyPr>
          <a:lstStyle/>
          <a:p>
            <a:pPr>
              <a:lnSpc>
                <a:spcPct val="100000"/>
              </a:lnSpc>
              <a:spcBef>
                <a:spcPts val="0"/>
              </a:spcBef>
              <a:spcAft>
                <a:spcPts val="400"/>
              </a:spcAft>
            </a:pPr>
            <a:r>
              <a:rPr lang="tr-TR" b="1" dirty="0" smtClean="0">
                <a:solidFill>
                  <a:srgbClr val="0000CC"/>
                </a:solidFill>
              </a:rPr>
              <a:t>Eğitimin temel amaçları;</a:t>
            </a:r>
          </a:p>
          <a:p>
            <a:pPr>
              <a:lnSpc>
                <a:spcPct val="100000"/>
              </a:lnSpc>
              <a:spcBef>
                <a:spcPts val="0"/>
              </a:spcBef>
              <a:spcAft>
                <a:spcPts val="400"/>
              </a:spcAft>
            </a:pPr>
            <a:endParaRPr lang="tr-TR" b="1" dirty="0" smtClean="0">
              <a:solidFill>
                <a:srgbClr val="0000CC"/>
              </a:solidFill>
            </a:endParaRPr>
          </a:p>
          <a:p>
            <a:pPr lvl="1">
              <a:lnSpc>
                <a:spcPct val="100000"/>
              </a:lnSpc>
              <a:spcBef>
                <a:spcPts val="0"/>
              </a:spcBef>
              <a:spcAft>
                <a:spcPts val="400"/>
              </a:spcAft>
            </a:pPr>
            <a:r>
              <a:rPr lang="tr-TR" sz="2800" b="1" dirty="0" smtClean="0">
                <a:solidFill>
                  <a:srgbClr val="0000CC"/>
                </a:solidFill>
              </a:rPr>
              <a:t>YÖKAK Kalite Güvence Sistemi ile Kurumsal Dış Değerlendirme ve Akreditasyon (KDDA) Ölçütleri </a:t>
            </a:r>
            <a:r>
              <a:rPr lang="tr-TR" sz="2800" b="1" i="1" dirty="0" smtClean="0">
                <a:solidFill>
                  <a:srgbClr val="FF0000"/>
                </a:solidFill>
              </a:rPr>
              <a:t>(Liderlik</a:t>
            </a:r>
            <a:r>
              <a:rPr lang="tr-TR" sz="2800" b="1" i="1" dirty="0">
                <a:solidFill>
                  <a:srgbClr val="FF0000"/>
                </a:solidFill>
              </a:rPr>
              <a:t>, Yönetişim ve Kalite, Eğitim ve Öğretim, Araştırma ve Geliştirme, Toplumsal </a:t>
            </a:r>
            <a:r>
              <a:rPr lang="tr-TR" sz="2800" b="1" i="1" dirty="0" smtClean="0">
                <a:solidFill>
                  <a:srgbClr val="FF0000"/>
                </a:solidFill>
              </a:rPr>
              <a:t>Katkı); </a:t>
            </a:r>
          </a:p>
          <a:p>
            <a:pPr lvl="1">
              <a:lnSpc>
                <a:spcPct val="100000"/>
              </a:lnSpc>
              <a:spcBef>
                <a:spcPts val="0"/>
              </a:spcBef>
              <a:spcAft>
                <a:spcPts val="400"/>
              </a:spcAft>
            </a:pPr>
            <a:r>
              <a:rPr lang="tr-TR" sz="2800" b="1" i="1" dirty="0" smtClean="0">
                <a:solidFill>
                  <a:srgbClr val="FF0000"/>
                </a:solidFill>
              </a:rPr>
              <a:t>PUKÖ Döngüsü </a:t>
            </a:r>
            <a:r>
              <a:rPr lang="tr-TR" sz="2800" b="1" i="1" dirty="0" err="1" smtClean="0">
                <a:solidFill>
                  <a:srgbClr val="FF0000"/>
                </a:solidFill>
              </a:rPr>
              <a:t>uygulamalrı</a:t>
            </a:r>
            <a:r>
              <a:rPr lang="tr-TR" sz="2800" b="1" i="1" dirty="0" smtClean="0">
                <a:solidFill>
                  <a:srgbClr val="FF0000"/>
                </a:solidFill>
              </a:rPr>
              <a:t>,</a:t>
            </a:r>
          </a:p>
          <a:p>
            <a:pPr lvl="1">
              <a:lnSpc>
                <a:spcPct val="100000"/>
              </a:lnSpc>
              <a:spcBef>
                <a:spcPts val="0"/>
              </a:spcBef>
              <a:spcAft>
                <a:spcPts val="400"/>
              </a:spcAft>
            </a:pPr>
            <a:r>
              <a:rPr lang="tr-TR" sz="2800" dirty="0" smtClean="0"/>
              <a:t>Değerlendirme </a:t>
            </a:r>
            <a:r>
              <a:rPr lang="tr-TR" sz="2800" dirty="0"/>
              <a:t>süreçlerinde kullanılan </a:t>
            </a:r>
            <a:r>
              <a:rPr lang="tr-TR" sz="2800" b="1" dirty="0" smtClean="0">
                <a:solidFill>
                  <a:srgbClr val="0000CC"/>
                </a:solidFill>
              </a:rPr>
              <a:t>YÖKAK </a:t>
            </a:r>
            <a:r>
              <a:rPr lang="tr-TR" sz="2800" b="1" dirty="0">
                <a:solidFill>
                  <a:srgbClr val="0000CC"/>
                </a:solidFill>
              </a:rPr>
              <a:t>Dereceli Değerlendirme </a:t>
            </a:r>
            <a:r>
              <a:rPr lang="tr-TR" sz="2800" b="1" dirty="0" smtClean="0">
                <a:solidFill>
                  <a:srgbClr val="0000CC"/>
                </a:solidFill>
              </a:rPr>
              <a:t>Anahtarı</a:t>
            </a:r>
          </a:p>
          <a:p>
            <a:pPr lvl="1">
              <a:lnSpc>
                <a:spcPct val="100000"/>
              </a:lnSpc>
              <a:spcBef>
                <a:spcPts val="0"/>
              </a:spcBef>
              <a:spcAft>
                <a:spcPts val="400"/>
              </a:spcAft>
            </a:pPr>
            <a:endParaRPr lang="tr-TR" sz="2800" b="1" dirty="0" smtClean="0">
              <a:solidFill>
                <a:srgbClr val="0000CC"/>
              </a:solidFill>
            </a:endParaRPr>
          </a:p>
          <a:p>
            <a:pPr>
              <a:lnSpc>
                <a:spcPct val="100000"/>
              </a:lnSpc>
              <a:spcBef>
                <a:spcPts val="0"/>
              </a:spcBef>
              <a:spcAft>
                <a:spcPts val="400"/>
              </a:spcAft>
            </a:pPr>
            <a:r>
              <a:rPr lang="tr-TR" b="1" dirty="0" smtClean="0">
                <a:solidFill>
                  <a:srgbClr val="0000CC"/>
                </a:solidFill>
              </a:rPr>
              <a:t>hakkında </a:t>
            </a:r>
            <a:r>
              <a:rPr lang="tr-TR" b="1" dirty="0">
                <a:solidFill>
                  <a:srgbClr val="0000CC"/>
                </a:solidFill>
              </a:rPr>
              <a:t>bilgilendirme </a:t>
            </a:r>
            <a:r>
              <a:rPr lang="tr-TR" b="1">
                <a:solidFill>
                  <a:srgbClr val="0000CC"/>
                </a:solidFill>
              </a:rPr>
              <a:t>yapmak </a:t>
            </a:r>
            <a:r>
              <a:rPr lang="tr-TR" b="1" smtClean="0">
                <a:solidFill>
                  <a:srgbClr val="0000CC"/>
                </a:solidFill>
              </a:rPr>
              <a:t>ve </a:t>
            </a:r>
            <a:r>
              <a:rPr lang="tr-TR" b="1" dirty="0">
                <a:solidFill>
                  <a:srgbClr val="0000CC"/>
                </a:solidFill>
              </a:rPr>
              <a:t>farkındalık oluşturmaktır. </a:t>
            </a:r>
            <a:endParaRPr lang="tr-TR" dirty="0"/>
          </a:p>
          <a:p>
            <a:pPr>
              <a:lnSpc>
                <a:spcPct val="100000"/>
              </a:lnSpc>
              <a:spcBef>
                <a:spcPts val="0"/>
              </a:spcBef>
              <a:spcAft>
                <a:spcPts val="400"/>
              </a:spcAft>
            </a:pPr>
            <a:endParaRPr lang="tr-TR" b="1" dirty="0">
              <a:solidFill>
                <a:srgbClr val="0000CC"/>
              </a:solidFill>
            </a:endParaRPr>
          </a:p>
        </p:txBody>
      </p:sp>
      <p:sp>
        <p:nvSpPr>
          <p:cNvPr id="4" name="Veri Yer Tutucusu 3"/>
          <p:cNvSpPr>
            <a:spLocks noGrp="1"/>
          </p:cNvSpPr>
          <p:nvPr>
            <p:ph type="dt" sz="half" idx="10"/>
          </p:nvPr>
        </p:nvSpPr>
        <p:spPr/>
        <p:txBody>
          <a:bodyPr/>
          <a:lstStyle/>
          <a:p>
            <a:fld id="{3C36AAC0-4111-43E7-83D9-4FDC09423F40}" type="datetime1">
              <a:rPr lang="tr-TR" smtClean="0"/>
              <a:t>2.10.2025</a:t>
            </a:fld>
            <a:endParaRPr lang="tr-TR"/>
          </a:p>
        </p:txBody>
      </p:sp>
      <p:sp>
        <p:nvSpPr>
          <p:cNvPr id="5" name="Altbilgi Yer Tutucusu 4"/>
          <p:cNvSpPr>
            <a:spLocks noGrp="1"/>
          </p:cNvSpPr>
          <p:nvPr>
            <p:ph type="ftr" sz="quarter" idx="11"/>
          </p:nvPr>
        </p:nvSpPr>
        <p:spPr/>
        <p:txBody>
          <a:bodyPr/>
          <a:lstStyle/>
          <a:p>
            <a:r>
              <a:rPr lang="tr-TR" smtClean="0"/>
              <a:t>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2</a:t>
            </a:fld>
            <a:endParaRPr lang="tr-TR"/>
          </a:p>
        </p:txBody>
      </p:sp>
    </p:spTree>
    <p:extLst>
      <p:ext uri="{BB962C8B-B14F-4D97-AF65-F5344CB8AC3E}">
        <p14:creationId xmlns:p14="http://schemas.microsoft.com/office/powerpoint/2010/main" val="182915606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5028" y="218661"/>
            <a:ext cx="10308771" cy="626165"/>
          </a:xfrm>
        </p:spPr>
        <p:txBody>
          <a:bodyPr>
            <a:normAutofit fontScale="90000"/>
          </a:bodyPr>
          <a:lstStyle/>
          <a:p>
            <a:pPr algn="ctr"/>
            <a:r>
              <a:rPr lang="tr-TR" b="1" dirty="0" smtClean="0">
                <a:solidFill>
                  <a:srgbClr val="0000CC"/>
                </a:solidFill>
                <a:latin typeface="+mn-lt"/>
              </a:rPr>
              <a:t>KONTROL ET</a:t>
            </a:r>
            <a:endParaRPr lang="tr-TR" b="1" dirty="0">
              <a:solidFill>
                <a:srgbClr val="0000CC"/>
              </a:solidFill>
              <a:latin typeface="+mn-lt"/>
            </a:endParaRPr>
          </a:p>
        </p:txBody>
      </p:sp>
      <p:sp>
        <p:nvSpPr>
          <p:cNvPr id="3" name="İçerik Yer Tutucusu 2"/>
          <p:cNvSpPr>
            <a:spLocks noGrp="1"/>
          </p:cNvSpPr>
          <p:nvPr>
            <p:ph idx="1"/>
          </p:nvPr>
        </p:nvSpPr>
        <p:spPr>
          <a:xfrm>
            <a:off x="282102" y="1215957"/>
            <a:ext cx="11570262" cy="4334489"/>
          </a:xfrm>
        </p:spPr>
        <p:txBody>
          <a:bodyPr>
            <a:noAutofit/>
          </a:bodyPr>
          <a:lstStyle/>
          <a:p>
            <a:pPr marL="360000" indent="-360000">
              <a:lnSpc>
                <a:spcPct val="100000"/>
              </a:lnSpc>
              <a:spcBef>
                <a:spcPts val="0"/>
              </a:spcBef>
              <a:spcAft>
                <a:spcPts val="400"/>
              </a:spcAft>
            </a:pPr>
            <a:r>
              <a:rPr lang="tr-TR" sz="4000" b="1" dirty="0">
                <a:solidFill>
                  <a:srgbClr val="C00000"/>
                </a:solidFill>
                <a:cs typeface="Calibri" panose="020F0502020204030204" pitchFamily="34" charset="0"/>
              </a:rPr>
              <a:t>Hedeflere ulaşılıp ulaşılmadığı kontrol </a:t>
            </a:r>
            <a:r>
              <a:rPr lang="tr-TR" sz="4000" b="1" dirty="0" smtClean="0">
                <a:solidFill>
                  <a:srgbClr val="C00000"/>
                </a:solidFill>
                <a:cs typeface="Calibri" panose="020F0502020204030204" pitchFamily="34" charset="0"/>
              </a:rPr>
              <a:t>edilir,</a:t>
            </a:r>
            <a:endParaRPr lang="tr-TR" sz="4000" b="1" dirty="0">
              <a:solidFill>
                <a:srgbClr val="C00000"/>
              </a:solidFill>
              <a:cs typeface="Calibri" panose="020F0502020204030204" pitchFamily="34" charset="0"/>
            </a:endParaRPr>
          </a:p>
          <a:p>
            <a:pPr marL="360000" indent="-360000">
              <a:lnSpc>
                <a:spcPct val="100000"/>
              </a:lnSpc>
              <a:spcBef>
                <a:spcPts val="0"/>
              </a:spcBef>
              <a:spcAft>
                <a:spcPts val="400"/>
              </a:spcAft>
            </a:pPr>
            <a:r>
              <a:rPr lang="tr-TR" sz="4000" b="1" dirty="0">
                <a:solidFill>
                  <a:srgbClr val="0000CC"/>
                </a:solidFill>
                <a:cs typeface="Calibri" panose="020F0502020204030204" pitchFamily="34" charset="0"/>
              </a:rPr>
              <a:t>Planlanan hedeflerden sapmalar varsa düzeltici eylemler </a:t>
            </a:r>
            <a:r>
              <a:rPr lang="tr-TR" sz="4000" b="1" dirty="0" smtClean="0">
                <a:solidFill>
                  <a:srgbClr val="0000CC"/>
                </a:solidFill>
                <a:cs typeface="Calibri" panose="020F0502020204030204" pitchFamily="34" charset="0"/>
              </a:rPr>
              <a:t>oluşturulur, </a:t>
            </a:r>
            <a:endParaRPr lang="tr-TR" sz="4000" b="1" dirty="0">
              <a:solidFill>
                <a:srgbClr val="0000CC"/>
              </a:solidFill>
              <a:cs typeface="Calibri" panose="020F0502020204030204" pitchFamily="34" charset="0"/>
            </a:endParaRPr>
          </a:p>
          <a:p>
            <a:pPr marL="360000" indent="-360000">
              <a:lnSpc>
                <a:spcPct val="100000"/>
              </a:lnSpc>
              <a:spcBef>
                <a:spcPts val="0"/>
              </a:spcBef>
              <a:spcAft>
                <a:spcPts val="400"/>
              </a:spcAft>
            </a:pPr>
            <a:r>
              <a:rPr lang="tr-TR" sz="4000" b="1" dirty="0">
                <a:solidFill>
                  <a:srgbClr val="C00000"/>
                </a:solidFill>
                <a:cs typeface="Calibri" panose="020F0502020204030204" pitchFamily="34" charset="0"/>
              </a:rPr>
              <a:t>Kalite güvence standartları </a:t>
            </a:r>
            <a:r>
              <a:rPr lang="tr-TR" sz="4000" b="1" dirty="0" smtClean="0">
                <a:solidFill>
                  <a:srgbClr val="C00000"/>
                </a:solidFill>
                <a:cs typeface="Calibri" panose="020F0502020204030204" pitchFamily="34" charset="0"/>
              </a:rPr>
              <a:t>hazırlanır.</a:t>
            </a:r>
            <a:endParaRPr lang="tr-TR" sz="4000" b="1" dirty="0">
              <a:solidFill>
                <a:srgbClr val="C00000"/>
              </a:solidFill>
            </a:endParaRPr>
          </a:p>
          <a:p>
            <a:pPr marL="360000" indent="-360000">
              <a:lnSpc>
                <a:spcPct val="100000"/>
              </a:lnSpc>
              <a:spcBef>
                <a:spcPts val="0"/>
              </a:spcBef>
              <a:spcAft>
                <a:spcPts val="400"/>
              </a:spcAft>
            </a:pPr>
            <a:endParaRPr lang="tr-TR" sz="4000" b="1" dirty="0">
              <a:solidFill>
                <a:srgbClr val="C00000"/>
              </a:solidFill>
            </a:endParaRPr>
          </a:p>
        </p:txBody>
      </p:sp>
      <p:sp>
        <p:nvSpPr>
          <p:cNvPr id="4" name="Veri Yer Tutucusu 3"/>
          <p:cNvSpPr>
            <a:spLocks noGrp="1"/>
          </p:cNvSpPr>
          <p:nvPr>
            <p:ph type="dt" sz="half" idx="10"/>
          </p:nvPr>
        </p:nvSpPr>
        <p:spPr/>
        <p:txBody>
          <a:bodyPr/>
          <a:lstStyle/>
          <a:p>
            <a:fld id="{BE4F85DC-2947-4288-BF52-91F268EEB369}" type="datetime1">
              <a:rPr lang="tr-TR" smtClean="0"/>
              <a:t>2.10.2025</a:t>
            </a:fld>
            <a:endParaRPr lang="tr-TR"/>
          </a:p>
        </p:txBody>
      </p:sp>
      <p:pic>
        <p:nvPicPr>
          <p:cNvPr id="1026" name="Picture 2" descr="İşaretle Ve Çapraz Simgeleri Kontrol Etvector Stok Vektör Sanatı &amp;  Sinirlendirme'nin Daha Fazla Görseli - Sinirlendirme, Onay İşareti, Simge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1041" y="5025698"/>
            <a:ext cx="2373370" cy="1580702"/>
          </a:xfrm>
          <a:prstGeom prst="rect">
            <a:avLst/>
          </a:prstGeom>
          <a:noFill/>
          <a:extLst>
            <a:ext uri="{909E8E84-426E-40DD-AFC4-6F175D3DCCD1}">
              <a14:hiddenFill xmlns:a14="http://schemas.microsoft.com/office/drawing/2010/main">
                <a:solidFill>
                  <a:srgbClr val="FFFFFF"/>
                </a:solidFill>
              </a14:hiddenFill>
            </a:ext>
          </a:extLst>
        </p:spPr>
      </p:pic>
      <p:sp>
        <p:nvSpPr>
          <p:cNvPr id="8" name="Altbilgi Yer Tutucusu 7"/>
          <p:cNvSpPr>
            <a:spLocks noGrp="1"/>
          </p:cNvSpPr>
          <p:nvPr>
            <p:ph type="ftr" sz="quarter" idx="11"/>
          </p:nvPr>
        </p:nvSpPr>
        <p:spPr/>
        <p:txBody>
          <a:bodyPr/>
          <a:lstStyle/>
          <a:p>
            <a:r>
              <a:rPr lang="tr-TR" smtClean="0"/>
              <a:t>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20</a:t>
            </a:fld>
            <a:endParaRPr lang="tr-T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8606" y="6065485"/>
            <a:ext cx="382872" cy="388190"/>
          </a:xfrm>
          <a:prstGeom prst="rect">
            <a:avLst/>
          </a:prstGeom>
        </p:spPr>
      </p:pic>
    </p:spTree>
    <p:extLst>
      <p:ext uri="{BB962C8B-B14F-4D97-AF65-F5344CB8AC3E}">
        <p14:creationId xmlns:p14="http://schemas.microsoft.com/office/powerpoint/2010/main" val="401577574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277" y="223736"/>
            <a:ext cx="11256523" cy="551328"/>
          </a:xfrm>
        </p:spPr>
        <p:txBody>
          <a:bodyPr>
            <a:normAutofit fontScale="90000"/>
          </a:bodyPr>
          <a:lstStyle/>
          <a:p>
            <a:pPr algn="ctr"/>
            <a:r>
              <a:rPr lang="tr-TR" sz="4000" b="1" dirty="0" smtClean="0">
                <a:solidFill>
                  <a:srgbClr val="0000CC"/>
                </a:solidFill>
                <a:latin typeface="+mn-lt"/>
              </a:rPr>
              <a:t>ÖNLEM AL</a:t>
            </a:r>
            <a:endParaRPr lang="tr-TR" sz="4000" b="1" dirty="0">
              <a:solidFill>
                <a:srgbClr val="0000CC"/>
              </a:solidFill>
              <a:latin typeface="+mn-lt"/>
            </a:endParaRPr>
          </a:p>
        </p:txBody>
      </p:sp>
      <p:sp>
        <p:nvSpPr>
          <p:cNvPr id="3" name="İçerik Yer Tutucusu 2"/>
          <p:cNvSpPr>
            <a:spLocks noGrp="1"/>
          </p:cNvSpPr>
          <p:nvPr>
            <p:ph idx="1"/>
          </p:nvPr>
        </p:nvSpPr>
        <p:spPr>
          <a:xfrm>
            <a:off x="97278" y="1128409"/>
            <a:ext cx="11256524" cy="5072093"/>
          </a:xfrm>
        </p:spPr>
        <p:txBody>
          <a:bodyPr>
            <a:normAutofit fontScale="92500"/>
          </a:bodyPr>
          <a:lstStyle/>
          <a:p>
            <a:pPr marL="360000" lvl="0" indent="-360000">
              <a:lnSpc>
                <a:spcPct val="100000"/>
              </a:lnSpc>
              <a:spcBef>
                <a:spcPts val="0"/>
              </a:spcBef>
              <a:spcAft>
                <a:spcPts val="400"/>
              </a:spcAft>
            </a:pPr>
            <a:r>
              <a:rPr lang="tr-TR" sz="3200" b="1" dirty="0">
                <a:solidFill>
                  <a:srgbClr val="C00000"/>
                </a:solidFill>
                <a:latin typeface="Calibri" panose="020F0502020204030204" pitchFamily="34" charset="0"/>
                <a:ea typeface="Calibri" panose="020F0502020204030204" pitchFamily="34" charset="0"/>
                <a:cs typeface="Calibri" panose="020F0502020204030204" pitchFamily="34" charset="0"/>
              </a:rPr>
              <a:t>Projenin başarılı olup olmadığına karar </a:t>
            </a:r>
            <a:r>
              <a:rPr lang="tr-TR" sz="3200"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verilir,</a:t>
            </a:r>
            <a:endParaRPr lang="tr-TR" sz="32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360000" lvl="0" indent="-360000">
              <a:lnSpc>
                <a:spcPct val="100000"/>
              </a:lnSpc>
              <a:spcBef>
                <a:spcPts val="0"/>
              </a:spcBef>
              <a:spcAft>
                <a:spcPts val="400"/>
              </a:spcAft>
            </a:pPr>
            <a:endParaRPr lang="tr-TR" sz="3200" b="1" dirty="0" smtClean="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360000" lvl="0" indent="-360000">
              <a:lnSpc>
                <a:spcPct val="100000"/>
              </a:lnSpc>
              <a:spcBef>
                <a:spcPts val="0"/>
              </a:spcBef>
              <a:spcAft>
                <a:spcPts val="400"/>
              </a:spcAft>
            </a:pPr>
            <a:r>
              <a:rPr lang="tr-TR" sz="3200" b="1" dirty="0" smtClean="0">
                <a:solidFill>
                  <a:srgbClr val="0000CC"/>
                </a:solidFill>
                <a:latin typeface="Calibri" panose="020F0502020204030204" pitchFamily="34" charset="0"/>
                <a:ea typeface="Calibri" panose="020F0502020204030204" pitchFamily="34" charset="0"/>
                <a:cs typeface="Calibri" panose="020F0502020204030204" pitchFamily="34" charset="0"/>
              </a:rPr>
              <a:t>Başarılıysa </a:t>
            </a:r>
            <a:r>
              <a:rPr lang="tr-TR" sz="3200" b="1" dirty="0">
                <a:solidFill>
                  <a:srgbClr val="0000CC"/>
                </a:solidFill>
                <a:latin typeface="Calibri" panose="020F0502020204030204" pitchFamily="34" charset="0"/>
                <a:ea typeface="Calibri" panose="020F0502020204030204" pitchFamily="34" charset="0"/>
                <a:cs typeface="Calibri" panose="020F0502020204030204" pitchFamily="34" charset="0"/>
              </a:rPr>
              <a:t>elde edilen kazanımları sürdürmek için gerekli önlemlerin alınması ve uygulamanın standartlaştırılması </a:t>
            </a:r>
            <a:r>
              <a:rPr lang="tr-TR" sz="3200" b="1" dirty="0" smtClean="0">
                <a:solidFill>
                  <a:srgbClr val="0000CC"/>
                </a:solidFill>
                <a:latin typeface="Calibri" panose="020F0502020204030204" pitchFamily="34" charset="0"/>
                <a:ea typeface="Calibri" panose="020F0502020204030204" pitchFamily="34" charset="0"/>
                <a:cs typeface="Calibri" panose="020F0502020204030204" pitchFamily="34" charset="0"/>
              </a:rPr>
              <a:t>gerekir,</a:t>
            </a:r>
            <a:endParaRPr lang="tr-TR" sz="3200" b="1" dirty="0">
              <a:solidFill>
                <a:srgbClr val="0000CC"/>
              </a:solidFill>
              <a:latin typeface="Calibri" panose="020F0502020204030204" pitchFamily="34" charset="0"/>
              <a:ea typeface="Calibri" panose="020F0502020204030204" pitchFamily="34" charset="0"/>
              <a:cs typeface="Calibri" panose="020F0502020204030204" pitchFamily="34" charset="0"/>
            </a:endParaRPr>
          </a:p>
          <a:p>
            <a:pPr marL="360000" lvl="0" indent="-360000">
              <a:lnSpc>
                <a:spcPct val="100000"/>
              </a:lnSpc>
              <a:spcBef>
                <a:spcPts val="0"/>
              </a:spcBef>
              <a:spcAft>
                <a:spcPts val="400"/>
              </a:spcAft>
            </a:pPr>
            <a:endParaRPr lang="tr-TR" sz="3200" b="1" dirty="0" smtClean="0">
              <a:solidFill>
                <a:srgbClr val="0000CC"/>
              </a:solidFill>
              <a:latin typeface="Calibri" panose="020F0502020204030204" pitchFamily="34" charset="0"/>
              <a:ea typeface="Calibri" panose="020F0502020204030204" pitchFamily="34" charset="0"/>
              <a:cs typeface="Calibri" panose="020F0502020204030204" pitchFamily="34" charset="0"/>
            </a:endParaRPr>
          </a:p>
          <a:p>
            <a:pPr marL="360000" lvl="0" indent="-360000">
              <a:lnSpc>
                <a:spcPct val="100000"/>
              </a:lnSpc>
              <a:spcBef>
                <a:spcPts val="0"/>
              </a:spcBef>
              <a:spcAft>
                <a:spcPts val="400"/>
              </a:spcAft>
            </a:pPr>
            <a:r>
              <a:rPr lang="tr-TR" sz="3200"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Uygulama </a:t>
            </a:r>
            <a:r>
              <a:rPr lang="tr-TR" sz="3200" b="1" dirty="0">
                <a:solidFill>
                  <a:srgbClr val="C00000"/>
                </a:solidFill>
                <a:latin typeface="Calibri" panose="020F0502020204030204" pitchFamily="34" charset="0"/>
                <a:ea typeface="Calibri" panose="020F0502020204030204" pitchFamily="34" charset="0"/>
                <a:cs typeface="Calibri" panose="020F0502020204030204" pitchFamily="34" charset="0"/>
              </a:rPr>
              <a:t>pilot bir uygulamaysa ve başarılı olduysa gerekli revizyonlarla birlikte daha geniş çerçevede </a:t>
            </a:r>
            <a:r>
              <a:rPr lang="tr-TR" sz="3200"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uygulanmaya çalışılır, </a:t>
            </a:r>
          </a:p>
          <a:p>
            <a:pPr marL="360000" lvl="0" indent="-360000">
              <a:lnSpc>
                <a:spcPct val="100000"/>
              </a:lnSpc>
              <a:spcBef>
                <a:spcPts val="0"/>
              </a:spcBef>
              <a:spcAft>
                <a:spcPts val="400"/>
              </a:spcAft>
            </a:pPr>
            <a:endParaRPr lang="tr-TR" sz="3200" b="1" dirty="0" smtClean="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360000" lvl="0" indent="-360000">
              <a:lnSpc>
                <a:spcPct val="100000"/>
              </a:lnSpc>
              <a:spcBef>
                <a:spcPts val="0"/>
              </a:spcBef>
              <a:spcAft>
                <a:spcPts val="400"/>
              </a:spcAft>
            </a:pPr>
            <a:r>
              <a:rPr lang="tr-TR" sz="3200" b="1" dirty="0" smtClean="0">
                <a:solidFill>
                  <a:srgbClr val="0000CC"/>
                </a:solidFill>
                <a:latin typeface="Calibri" panose="020F0502020204030204" pitchFamily="34" charset="0"/>
                <a:ea typeface="Calibri" panose="020F0502020204030204" pitchFamily="34" charset="0"/>
                <a:cs typeface="Calibri" panose="020F0502020204030204" pitchFamily="34" charset="0"/>
              </a:rPr>
              <a:t>Başarısız </a:t>
            </a:r>
            <a:r>
              <a:rPr lang="tr-TR" sz="3200" b="1" dirty="0">
                <a:solidFill>
                  <a:srgbClr val="0000CC"/>
                </a:solidFill>
                <a:latin typeface="Calibri" panose="020F0502020204030204" pitchFamily="34" charset="0"/>
                <a:ea typeface="Calibri" panose="020F0502020204030204" pitchFamily="34" charset="0"/>
                <a:cs typeface="Calibri" panose="020F0502020204030204" pitchFamily="34" charset="0"/>
              </a:rPr>
              <a:t>bir pilot çalışmaysa revizyonlarla birlikte yeni bir döngüye başlanabilir ya da proje terk edilebilir.</a:t>
            </a:r>
          </a:p>
          <a:p>
            <a:pPr marL="360000" indent="-360000">
              <a:lnSpc>
                <a:spcPct val="100000"/>
              </a:lnSpc>
              <a:spcBef>
                <a:spcPts val="0"/>
              </a:spcBef>
              <a:spcAft>
                <a:spcPts val="400"/>
              </a:spcAft>
            </a:pPr>
            <a:endParaRPr lang="tr-TR" sz="3200" b="1" dirty="0">
              <a:solidFill>
                <a:srgbClr val="0000CC"/>
              </a:solidFill>
              <a:latin typeface="Calibri" panose="020F0502020204030204" pitchFamily="34" charset="0"/>
              <a:ea typeface="Calibri" panose="020F0502020204030204" pitchFamily="34" charset="0"/>
              <a:cs typeface="Calibri" panose="020F0502020204030204" pitchFamily="34" charset="0"/>
            </a:endParaRPr>
          </a:p>
        </p:txBody>
      </p:sp>
      <p:sp>
        <p:nvSpPr>
          <p:cNvPr id="4" name="Veri Yer Tutucusu 3"/>
          <p:cNvSpPr>
            <a:spLocks noGrp="1"/>
          </p:cNvSpPr>
          <p:nvPr>
            <p:ph type="dt" sz="half" idx="10"/>
          </p:nvPr>
        </p:nvSpPr>
        <p:spPr/>
        <p:txBody>
          <a:bodyPr/>
          <a:lstStyle/>
          <a:p>
            <a:fld id="{D2DEE63C-D392-46F8-98B6-A9F5804E256A}" type="datetime1">
              <a:rPr lang="tr-TR" smtClean="0"/>
              <a:t>2.10.2025</a:t>
            </a:fld>
            <a:endParaRPr lang="tr-TR"/>
          </a:p>
        </p:txBody>
      </p:sp>
      <p:pic>
        <p:nvPicPr>
          <p:cNvPr id="4098" name="Picture 2" descr="DEÜ TEKNİK ATÖLYELER ŞUBE MÜDÜRLÜĞÜ on X: &quot;#universitemDEU'nun  @DEUYapiisleri dairesinin üretim merkezi olan Teknik Atölyeler Şube  Müdürlüğünde #İSG'ye yönelik çalışmaları yerinde inceleyen  Gen.Sek.Yard.Dr.Dilek Eser hocamız ile iş güvenliği uzmanları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2173" y="69141"/>
            <a:ext cx="2269827" cy="1567694"/>
          </a:xfrm>
          <a:prstGeom prst="rect">
            <a:avLst/>
          </a:prstGeom>
          <a:noFill/>
          <a:extLst>
            <a:ext uri="{909E8E84-426E-40DD-AFC4-6F175D3DCCD1}">
              <a14:hiddenFill xmlns:a14="http://schemas.microsoft.com/office/drawing/2010/main">
                <a:solidFill>
                  <a:srgbClr val="FFFFFF"/>
                </a:solidFill>
              </a14:hiddenFill>
            </a:ext>
          </a:extLst>
        </p:spPr>
      </p:pic>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21</a:t>
            </a:fld>
            <a:endParaRPr lang="tr-T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8606" y="6065485"/>
            <a:ext cx="382872" cy="388190"/>
          </a:xfrm>
          <a:prstGeom prst="rect">
            <a:avLst/>
          </a:prstGeom>
        </p:spPr>
      </p:pic>
    </p:spTree>
    <p:extLst>
      <p:ext uri="{BB962C8B-B14F-4D97-AF65-F5344CB8AC3E}">
        <p14:creationId xmlns:p14="http://schemas.microsoft.com/office/powerpoint/2010/main" val="235404326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22864"/>
            <a:ext cx="12192000" cy="520086"/>
          </a:xfrm>
        </p:spPr>
        <p:txBody>
          <a:bodyPr>
            <a:normAutofit fontScale="90000"/>
          </a:bodyPr>
          <a:lstStyle/>
          <a:p>
            <a:pPr algn="ctr"/>
            <a:r>
              <a:rPr lang="tr-TR" sz="3200" b="1" dirty="0" smtClean="0">
                <a:solidFill>
                  <a:srgbClr val="003399"/>
                </a:solidFill>
                <a:latin typeface="+mn-lt"/>
              </a:rPr>
              <a:t>Yönetsel/İdari </a:t>
            </a:r>
            <a:r>
              <a:rPr lang="tr-TR" sz="3200" b="1" dirty="0">
                <a:solidFill>
                  <a:srgbClr val="962E2E"/>
                </a:solidFill>
                <a:latin typeface="+mn-lt"/>
              </a:rPr>
              <a:t>S</a:t>
            </a:r>
            <a:r>
              <a:rPr lang="tr-TR" sz="3200" b="1" dirty="0" smtClean="0">
                <a:solidFill>
                  <a:srgbClr val="962E2E"/>
                </a:solidFill>
                <a:latin typeface="+mn-lt"/>
              </a:rPr>
              <a:t>üreçlerde </a:t>
            </a:r>
            <a:r>
              <a:rPr lang="tr-TR" sz="3200" b="1" dirty="0">
                <a:solidFill>
                  <a:srgbClr val="962E2E"/>
                </a:solidFill>
                <a:latin typeface="+mn-lt"/>
              </a:rPr>
              <a:t>PUKÖ </a:t>
            </a:r>
            <a:r>
              <a:rPr lang="tr-TR" sz="3200" b="1" dirty="0" smtClean="0">
                <a:solidFill>
                  <a:srgbClr val="962E2E"/>
                </a:solidFill>
                <a:latin typeface="+mn-lt"/>
              </a:rPr>
              <a:t>Döngüsünü Sağlamak Amacıyla</a:t>
            </a:r>
            <a:endParaRPr lang="tr-TR" sz="3200" b="1" dirty="0">
              <a:solidFill>
                <a:srgbClr val="962E2E"/>
              </a:solidFill>
              <a:latin typeface="+mn-lt"/>
            </a:endParaRPr>
          </a:p>
        </p:txBody>
      </p:sp>
      <p:sp>
        <p:nvSpPr>
          <p:cNvPr id="3" name="İçerik Yer Tutucusu 2"/>
          <p:cNvSpPr>
            <a:spLocks noGrp="1"/>
          </p:cNvSpPr>
          <p:nvPr>
            <p:ph idx="1"/>
          </p:nvPr>
        </p:nvSpPr>
        <p:spPr>
          <a:xfrm>
            <a:off x="383178" y="1459848"/>
            <a:ext cx="6627222" cy="4717116"/>
          </a:xfrm>
        </p:spPr>
        <p:txBody>
          <a:bodyPr>
            <a:normAutofit/>
          </a:bodyPr>
          <a:lstStyle/>
          <a:p>
            <a:pPr>
              <a:lnSpc>
                <a:spcPct val="110000"/>
              </a:lnSpc>
              <a:spcBef>
                <a:spcPts val="0"/>
              </a:spcBef>
            </a:pPr>
            <a:r>
              <a:rPr lang="tr-TR" sz="3600" dirty="0"/>
              <a:t>Stratejik Planlar, </a:t>
            </a:r>
          </a:p>
          <a:p>
            <a:pPr>
              <a:lnSpc>
                <a:spcPct val="110000"/>
              </a:lnSpc>
              <a:spcBef>
                <a:spcPts val="0"/>
              </a:spcBef>
            </a:pPr>
            <a:r>
              <a:rPr lang="tr-TR" sz="3600" dirty="0"/>
              <a:t>Kurum İç Değerlendirme Raporları,</a:t>
            </a:r>
          </a:p>
          <a:p>
            <a:pPr>
              <a:lnSpc>
                <a:spcPct val="110000"/>
              </a:lnSpc>
              <a:spcBef>
                <a:spcPts val="0"/>
              </a:spcBef>
            </a:pPr>
            <a:r>
              <a:rPr lang="tr-TR" sz="3600" dirty="0"/>
              <a:t>Birim İç Değerlendirme Raporları </a:t>
            </a:r>
            <a:endParaRPr lang="tr-TR" sz="3600" dirty="0" smtClean="0"/>
          </a:p>
          <a:p>
            <a:pPr>
              <a:lnSpc>
                <a:spcPct val="110000"/>
              </a:lnSpc>
              <a:spcBef>
                <a:spcPts val="0"/>
              </a:spcBef>
            </a:pPr>
            <a:r>
              <a:rPr lang="tr-TR" sz="3600" dirty="0" smtClean="0"/>
              <a:t>İdare </a:t>
            </a:r>
            <a:r>
              <a:rPr lang="tr-TR" sz="3600" dirty="0"/>
              <a:t>Faaliyet Raporları,</a:t>
            </a:r>
          </a:p>
          <a:p>
            <a:pPr>
              <a:lnSpc>
                <a:spcPct val="110000"/>
              </a:lnSpc>
              <a:spcBef>
                <a:spcPts val="0"/>
              </a:spcBef>
            </a:pPr>
            <a:r>
              <a:rPr lang="tr-TR" sz="3600" dirty="0"/>
              <a:t>İç Kontrol Eylem Planları, </a:t>
            </a:r>
            <a:endParaRPr lang="tr-TR" sz="3600" dirty="0" smtClean="0"/>
          </a:p>
          <a:p>
            <a:pPr>
              <a:lnSpc>
                <a:spcPct val="110000"/>
              </a:lnSpc>
              <a:spcBef>
                <a:spcPts val="0"/>
              </a:spcBef>
            </a:pPr>
            <a:r>
              <a:rPr lang="tr-TR" sz="3600" dirty="0" smtClean="0"/>
              <a:t>...</a:t>
            </a:r>
          </a:p>
        </p:txBody>
      </p:sp>
      <p:sp>
        <p:nvSpPr>
          <p:cNvPr id="5" name="Veri Yer Tutucusu 4"/>
          <p:cNvSpPr>
            <a:spLocks noGrp="1"/>
          </p:cNvSpPr>
          <p:nvPr>
            <p:ph type="dt" sz="half" idx="10"/>
          </p:nvPr>
        </p:nvSpPr>
        <p:spPr/>
        <p:txBody>
          <a:bodyPr/>
          <a:lstStyle/>
          <a:p>
            <a:fld id="{48FB6B96-C9D2-43AC-916D-4852BC7FA91D}" type="datetime1">
              <a:rPr lang="tr-TR" smtClean="0"/>
              <a:t>2.10.2025</a:t>
            </a:fld>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400" y="1155048"/>
            <a:ext cx="2514600" cy="3352800"/>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114" y="2767919"/>
            <a:ext cx="2216285" cy="3004665"/>
          </a:xfrm>
          <a:prstGeom prst="rect">
            <a:avLst/>
          </a:prstGeom>
        </p:spPr>
      </p:pic>
      <p:sp>
        <p:nvSpPr>
          <p:cNvPr id="10" name="Altbilgi Yer Tutucusu 9"/>
          <p:cNvSpPr>
            <a:spLocks noGrp="1"/>
          </p:cNvSpPr>
          <p:nvPr>
            <p:ph type="ftr" sz="quarter" idx="11"/>
          </p:nvPr>
        </p:nvSpPr>
        <p:spPr/>
        <p:txBody>
          <a:bodyPr/>
          <a:lstStyle/>
          <a:p>
            <a:r>
              <a:rPr lang="tr-TR" smtClean="0"/>
              <a:t>KALİTE KOORDİNATÖRLÜĞÜ</a:t>
            </a:r>
            <a:endParaRPr lang="tr-TR"/>
          </a:p>
        </p:txBody>
      </p:sp>
      <p:sp>
        <p:nvSpPr>
          <p:cNvPr id="11" name="Slayt Numarası Yer Tutucusu 10"/>
          <p:cNvSpPr>
            <a:spLocks noGrp="1"/>
          </p:cNvSpPr>
          <p:nvPr>
            <p:ph type="sldNum" sz="quarter" idx="12"/>
          </p:nvPr>
        </p:nvSpPr>
        <p:spPr/>
        <p:txBody>
          <a:bodyPr/>
          <a:lstStyle/>
          <a:p>
            <a:fld id="{DDCE7859-ABE5-4F86-9590-63E6FFC2B8A3}" type="slidenum">
              <a:rPr lang="tr-TR" smtClean="0"/>
              <a:pPr/>
              <a:t>22</a:t>
            </a:fld>
            <a:endParaRPr lang="tr-TR"/>
          </a:p>
        </p:txBody>
      </p:sp>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08606" y="6065485"/>
            <a:ext cx="382872" cy="388190"/>
          </a:xfrm>
          <a:prstGeom prst="rect">
            <a:avLst/>
          </a:prstGeom>
        </p:spPr>
      </p:pic>
    </p:spTree>
    <p:extLst>
      <p:ext uri="{BB962C8B-B14F-4D97-AF65-F5344CB8AC3E}">
        <p14:creationId xmlns:p14="http://schemas.microsoft.com/office/powerpoint/2010/main" val="123242512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9018" y="191590"/>
            <a:ext cx="10552982" cy="766354"/>
          </a:xfrm>
        </p:spPr>
        <p:txBody>
          <a:bodyPr>
            <a:noAutofit/>
          </a:bodyPr>
          <a:lstStyle/>
          <a:p>
            <a:pPr algn="ctr"/>
            <a:r>
              <a:rPr lang="tr-TR" sz="3200" b="1" dirty="0" smtClean="0"/>
              <a:t/>
            </a:r>
            <a:br>
              <a:rPr lang="tr-TR" sz="3200" b="1" dirty="0" smtClean="0"/>
            </a:br>
            <a:r>
              <a:rPr lang="tr-TR" sz="3200" b="1" dirty="0" smtClean="0">
                <a:solidFill>
                  <a:srgbClr val="0000CC"/>
                </a:solidFill>
                <a:latin typeface="+mn-lt"/>
              </a:rPr>
              <a:t>Eğitim-Öğretim</a:t>
            </a:r>
            <a:r>
              <a:rPr lang="tr-TR" sz="3200" b="1" dirty="0" smtClean="0">
                <a:solidFill>
                  <a:srgbClr val="0000CC"/>
                </a:solidFill>
              </a:rPr>
              <a:t> </a:t>
            </a:r>
            <a:r>
              <a:rPr lang="tr-TR" sz="3200" b="1" dirty="0" smtClean="0">
                <a:solidFill>
                  <a:srgbClr val="0000CC"/>
                </a:solidFill>
                <a:latin typeface="+mn-lt"/>
              </a:rPr>
              <a:t>Süreçlerinde </a:t>
            </a:r>
            <a:r>
              <a:rPr lang="tr-TR" sz="3200" b="1" dirty="0" smtClean="0">
                <a:solidFill>
                  <a:srgbClr val="962E2E"/>
                </a:solidFill>
                <a:latin typeface="+mn-lt"/>
              </a:rPr>
              <a:t>PUKÖ Döngüsünü Sağlamak için,</a:t>
            </a:r>
            <a:r>
              <a:rPr lang="tr-TR" sz="3200" b="1" dirty="0">
                <a:solidFill>
                  <a:srgbClr val="962E2E"/>
                </a:solidFill>
                <a:latin typeface="+mn-lt"/>
              </a:rPr>
              <a:t/>
            </a:r>
            <a:br>
              <a:rPr lang="tr-TR" sz="3200" b="1" dirty="0">
                <a:solidFill>
                  <a:srgbClr val="962E2E"/>
                </a:solidFill>
                <a:latin typeface="+mn-lt"/>
              </a:rPr>
            </a:br>
            <a:endParaRPr lang="tr-TR" sz="3200" b="1" dirty="0">
              <a:solidFill>
                <a:srgbClr val="962E2E"/>
              </a:solidFill>
              <a:latin typeface="+mn-lt"/>
            </a:endParaRPr>
          </a:p>
        </p:txBody>
      </p:sp>
      <p:sp>
        <p:nvSpPr>
          <p:cNvPr id="3" name="İçerik Yer Tutucusu 2"/>
          <p:cNvSpPr>
            <a:spLocks noGrp="1"/>
          </p:cNvSpPr>
          <p:nvPr>
            <p:ph idx="1"/>
          </p:nvPr>
        </p:nvSpPr>
        <p:spPr>
          <a:xfrm>
            <a:off x="612775" y="1293779"/>
            <a:ext cx="8811960" cy="5057355"/>
          </a:xfrm>
        </p:spPr>
        <p:txBody>
          <a:bodyPr>
            <a:normAutofit/>
          </a:bodyPr>
          <a:lstStyle/>
          <a:p>
            <a:pPr>
              <a:lnSpc>
                <a:spcPct val="100000"/>
              </a:lnSpc>
              <a:spcBef>
                <a:spcPts val="0"/>
              </a:spcBef>
              <a:spcAft>
                <a:spcPts val="400"/>
              </a:spcAft>
            </a:pPr>
            <a:r>
              <a:rPr lang="tr-TR" sz="3200" b="1" dirty="0" smtClean="0">
                <a:solidFill>
                  <a:srgbClr val="C00000"/>
                </a:solidFill>
              </a:rPr>
              <a:t>Stratejik </a:t>
            </a:r>
            <a:r>
              <a:rPr lang="tr-TR" sz="3200" b="1" dirty="0">
                <a:solidFill>
                  <a:srgbClr val="C00000"/>
                </a:solidFill>
              </a:rPr>
              <a:t>Yönetim kapsamında yıllık performans izlemeleri ve değerlendirme toplantıları,</a:t>
            </a:r>
          </a:p>
          <a:p>
            <a:pPr>
              <a:lnSpc>
                <a:spcPct val="100000"/>
              </a:lnSpc>
              <a:spcBef>
                <a:spcPts val="0"/>
              </a:spcBef>
              <a:spcAft>
                <a:spcPts val="400"/>
              </a:spcAft>
            </a:pPr>
            <a:r>
              <a:rPr lang="tr-TR" sz="3200" b="1" dirty="0">
                <a:solidFill>
                  <a:srgbClr val="0000CC"/>
                </a:solidFill>
              </a:rPr>
              <a:t>Birim İç Değerlendirme </a:t>
            </a:r>
            <a:r>
              <a:rPr lang="tr-TR" sz="3200" b="1" dirty="0" smtClean="0">
                <a:solidFill>
                  <a:srgbClr val="0000CC"/>
                </a:solidFill>
              </a:rPr>
              <a:t>Raporları,</a:t>
            </a:r>
          </a:p>
          <a:p>
            <a:pPr>
              <a:lnSpc>
                <a:spcPct val="100000"/>
              </a:lnSpc>
              <a:spcBef>
                <a:spcPts val="0"/>
              </a:spcBef>
              <a:spcAft>
                <a:spcPts val="400"/>
              </a:spcAft>
            </a:pPr>
            <a:r>
              <a:rPr lang="tr-TR" sz="3200" b="1" dirty="0">
                <a:solidFill>
                  <a:srgbClr val="C00000"/>
                </a:solidFill>
              </a:rPr>
              <a:t>Üniversite Bilgi Sistemi ve </a:t>
            </a:r>
            <a:r>
              <a:rPr lang="tr-TR" sz="3200" b="1" dirty="0" smtClean="0">
                <a:solidFill>
                  <a:srgbClr val="C00000"/>
                </a:solidFill>
              </a:rPr>
              <a:t>Raporları,</a:t>
            </a:r>
            <a:endParaRPr lang="tr-TR" sz="3200" b="1" dirty="0">
              <a:solidFill>
                <a:srgbClr val="C00000"/>
              </a:solidFill>
            </a:endParaRPr>
          </a:p>
          <a:p>
            <a:pPr>
              <a:lnSpc>
                <a:spcPct val="100000"/>
              </a:lnSpc>
              <a:spcBef>
                <a:spcPts val="0"/>
              </a:spcBef>
              <a:spcAft>
                <a:spcPts val="400"/>
              </a:spcAft>
            </a:pPr>
            <a:r>
              <a:rPr lang="tr-TR" sz="3200" b="1" dirty="0" smtClean="0">
                <a:solidFill>
                  <a:srgbClr val="0000CC"/>
                </a:solidFill>
              </a:rPr>
              <a:t>Öğrenci </a:t>
            </a:r>
            <a:r>
              <a:rPr lang="tr-TR" sz="3200" b="1" dirty="0">
                <a:solidFill>
                  <a:srgbClr val="0000CC"/>
                </a:solidFill>
              </a:rPr>
              <a:t>ve Çalışan Memnuniyet </a:t>
            </a:r>
            <a:r>
              <a:rPr lang="tr-TR" sz="3200" b="1" dirty="0" smtClean="0">
                <a:solidFill>
                  <a:srgbClr val="0000CC"/>
                </a:solidFill>
              </a:rPr>
              <a:t>Anketleri,</a:t>
            </a:r>
          </a:p>
          <a:p>
            <a:pPr>
              <a:lnSpc>
                <a:spcPct val="100000"/>
              </a:lnSpc>
              <a:spcBef>
                <a:spcPts val="0"/>
              </a:spcBef>
              <a:spcAft>
                <a:spcPts val="400"/>
              </a:spcAft>
            </a:pPr>
            <a:r>
              <a:rPr lang="tr-TR" sz="3200" b="1" dirty="0" smtClean="0">
                <a:solidFill>
                  <a:srgbClr val="0000CC"/>
                </a:solidFill>
              </a:rPr>
              <a:t>… </a:t>
            </a:r>
            <a:endParaRPr lang="tr-TR" sz="3200" b="1" dirty="0">
              <a:solidFill>
                <a:srgbClr val="0000CC"/>
              </a:solidFill>
            </a:endParaRPr>
          </a:p>
        </p:txBody>
      </p:sp>
      <p:sp>
        <p:nvSpPr>
          <p:cNvPr id="5" name="Veri Yer Tutucusu 4"/>
          <p:cNvSpPr>
            <a:spLocks noGrp="1"/>
          </p:cNvSpPr>
          <p:nvPr>
            <p:ph type="dt" sz="half" idx="10"/>
          </p:nvPr>
        </p:nvSpPr>
        <p:spPr/>
        <p:txBody>
          <a:bodyPr/>
          <a:lstStyle/>
          <a:p>
            <a:fld id="{86C3C9F3-FF48-4B0C-9609-79609ABB63E6}" type="datetime1">
              <a:rPr lang="tr-TR" smtClean="0"/>
              <a:t>2.10.2025</a:t>
            </a:fld>
            <a:endParaRPr lang="tr-TR"/>
          </a:p>
        </p:txBody>
      </p:sp>
      <p:sp>
        <p:nvSpPr>
          <p:cNvPr id="8" name="AutoShape 2" descr="KARADENİZ TEKNİK ÜNİVERSİTE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descr="YÜKSEKÖĞRETİM KURUL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3030" y="1627470"/>
            <a:ext cx="2212253" cy="3229176"/>
          </a:xfrm>
          <a:prstGeom prst="rect">
            <a:avLst/>
          </a:prstGeom>
        </p:spPr>
      </p:pic>
      <p:sp>
        <p:nvSpPr>
          <p:cNvPr id="11" name="Altbilgi Yer Tutucusu 10"/>
          <p:cNvSpPr>
            <a:spLocks noGrp="1"/>
          </p:cNvSpPr>
          <p:nvPr>
            <p:ph type="ftr" sz="quarter" idx="11"/>
          </p:nvPr>
        </p:nvSpPr>
        <p:spPr/>
        <p:txBody>
          <a:bodyPr/>
          <a:lstStyle/>
          <a:p>
            <a:r>
              <a:rPr lang="tr-TR" smtClean="0"/>
              <a:t>KALİTE KOORDİNATÖRLÜĞÜ</a:t>
            </a:r>
            <a:endParaRPr lang="tr-TR"/>
          </a:p>
        </p:txBody>
      </p:sp>
      <p:sp>
        <p:nvSpPr>
          <p:cNvPr id="12" name="Slayt Numarası Yer Tutucusu 11"/>
          <p:cNvSpPr>
            <a:spLocks noGrp="1"/>
          </p:cNvSpPr>
          <p:nvPr>
            <p:ph type="sldNum" sz="quarter" idx="12"/>
          </p:nvPr>
        </p:nvSpPr>
        <p:spPr/>
        <p:txBody>
          <a:bodyPr/>
          <a:lstStyle/>
          <a:p>
            <a:fld id="{DDCE7859-ABE5-4F86-9590-63E6FFC2B8A3}" type="slidenum">
              <a:rPr lang="tr-TR" smtClean="0"/>
              <a:pPr/>
              <a:t>23</a:t>
            </a:fld>
            <a:endParaRPr lang="tr-T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8606" y="6065485"/>
            <a:ext cx="382872" cy="388190"/>
          </a:xfrm>
          <a:prstGeom prst="rect">
            <a:avLst/>
          </a:prstGeom>
        </p:spPr>
      </p:pic>
    </p:spTree>
    <p:extLst>
      <p:ext uri="{BB962C8B-B14F-4D97-AF65-F5344CB8AC3E}">
        <p14:creationId xmlns:p14="http://schemas.microsoft.com/office/powerpoint/2010/main" val="79767015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16732"/>
            <a:ext cx="12377597" cy="798408"/>
          </a:xfrm>
        </p:spPr>
        <p:txBody>
          <a:bodyPr>
            <a:noAutofit/>
          </a:bodyPr>
          <a:lstStyle/>
          <a:p>
            <a:pPr algn="ctr"/>
            <a:r>
              <a:rPr lang="tr-TR" sz="2800" b="1" dirty="0" smtClean="0">
                <a:solidFill>
                  <a:srgbClr val="0000CC"/>
                </a:solidFill>
                <a:latin typeface="+mn-lt"/>
              </a:rPr>
              <a:t>Araştırma-Geliştirme</a:t>
            </a:r>
            <a:r>
              <a:rPr lang="tr-TR" sz="2800" b="1" dirty="0" smtClean="0">
                <a:solidFill>
                  <a:srgbClr val="0000CC"/>
                </a:solidFill>
              </a:rPr>
              <a:t> </a:t>
            </a:r>
            <a:r>
              <a:rPr lang="tr-TR" sz="2800" b="1" dirty="0" smtClean="0">
                <a:solidFill>
                  <a:srgbClr val="0000CC"/>
                </a:solidFill>
                <a:latin typeface="+mn-lt"/>
              </a:rPr>
              <a:t>Süreçlerinde </a:t>
            </a:r>
            <a:r>
              <a:rPr lang="tr-TR" sz="2800" b="1" dirty="0">
                <a:solidFill>
                  <a:srgbClr val="962E2E"/>
                </a:solidFill>
                <a:latin typeface="+mn-lt"/>
              </a:rPr>
              <a:t>PUKÖ </a:t>
            </a:r>
            <a:r>
              <a:rPr lang="tr-TR" sz="2800" b="1" dirty="0" smtClean="0">
                <a:solidFill>
                  <a:srgbClr val="962E2E"/>
                </a:solidFill>
                <a:latin typeface="+mn-lt"/>
              </a:rPr>
              <a:t>Döngüsünü Sağlamak </a:t>
            </a:r>
            <a:r>
              <a:rPr lang="tr-TR" sz="2800" b="1" dirty="0">
                <a:solidFill>
                  <a:srgbClr val="962E2E"/>
                </a:solidFill>
                <a:latin typeface="+mn-lt"/>
              </a:rPr>
              <a:t>için;</a:t>
            </a:r>
          </a:p>
        </p:txBody>
      </p:sp>
      <p:sp>
        <p:nvSpPr>
          <p:cNvPr id="3" name="İçerik Yer Tutucusu 2"/>
          <p:cNvSpPr>
            <a:spLocks noGrp="1"/>
          </p:cNvSpPr>
          <p:nvPr>
            <p:ph idx="1"/>
          </p:nvPr>
        </p:nvSpPr>
        <p:spPr>
          <a:xfrm>
            <a:off x="486383" y="1079770"/>
            <a:ext cx="8692451" cy="5175115"/>
          </a:xfrm>
        </p:spPr>
        <p:txBody>
          <a:bodyPr>
            <a:normAutofit lnSpcReduction="10000"/>
          </a:bodyPr>
          <a:lstStyle/>
          <a:p>
            <a:pPr>
              <a:lnSpc>
                <a:spcPct val="100000"/>
              </a:lnSpc>
              <a:spcBef>
                <a:spcPts val="0"/>
              </a:spcBef>
              <a:spcAft>
                <a:spcPts val="400"/>
              </a:spcAft>
            </a:pPr>
            <a:r>
              <a:rPr lang="tr-TR" b="1" dirty="0">
                <a:solidFill>
                  <a:srgbClr val="C00000"/>
                </a:solidFill>
              </a:rPr>
              <a:t>TÜBİTAK proje sayısı, </a:t>
            </a:r>
            <a:endParaRPr lang="tr-TR" b="1" dirty="0" smtClean="0">
              <a:solidFill>
                <a:srgbClr val="C00000"/>
              </a:solidFill>
            </a:endParaRPr>
          </a:p>
          <a:p>
            <a:pPr>
              <a:lnSpc>
                <a:spcPct val="100000"/>
              </a:lnSpc>
              <a:spcBef>
                <a:spcPts val="0"/>
              </a:spcBef>
              <a:spcAft>
                <a:spcPts val="400"/>
              </a:spcAft>
            </a:pPr>
            <a:r>
              <a:rPr lang="tr-TR" b="1" dirty="0" smtClean="0">
                <a:solidFill>
                  <a:srgbClr val="0000CC"/>
                </a:solidFill>
              </a:rPr>
              <a:t>Düzenlenen </a:t>
            </a:r>
            <a:r>
              <a:rPr lang="tr-TR" b="1" dirty="0">
                <a:solidFill>
                  <a:srgbClr val="0000CC"/>
                </a:solidFill>
              </a:rPr>
              <a:t>ulusal bilimsel etkinlik sayısı, </a:t>
            </a:r>
            <a:endParaRPr lang="tr-TR" b="1" dirty="0" smtClean="0">
              <a:solidFill>
                <a:srgbClr val="0000CC"/>
              </a:solidFill>
            </a:endParaRPr>
          </a:p>
          <a:p>
            <a:pPr>
              <a:lnSpc>
                <a:spcPct val="100000"/>
              </a:lnSpc>
              <a:spcBef>
                <a:spcPts val="0"/>
              </a:spcBef>
              <a:spcAft>
                <a:spcPts val="400"/>
              </a:spcAft>
            </a:pPr>
            <a:r>
              <a:rPr lang="tr-TR" b="1" dirty="0" smtClean="0">
                <a:solidFill>
                  <a:srgbClr val="C00000"/>
                </a:solidFill>
              </a:rPr>
              <a:t>Girişimcilik </a:t>
            </a:r>
            <a:r>
              <a:rPr lang="tr-TR" b="1" dirty="0">
                <a:solidFill>
                  <a:srgbClr val="C00000"/>
                </a:solidFill>
              </a:rPr>
              <a:t>yarışmalarına katılan proje sayısı, </a:t>
            </a:r>
            <a:endParaRPr lang="tr-TR" b="1" dirty="0" smtClean="0">
              <a:solidFill>
                <a:srgbClr val="C00000"/>
              </a:solidFill>
            </a:endParaRPr>
          </a:p>
          <a:p>
            <a:pPr>
              <a:lnSpc>
                <a:spcPct val="100000"/>
              </a:lnSpc>
              <a:spcBef>
                <a:spcPts val="0"/>
              </a:spcBef>
              <a:spcAft>
                <a:spcPts val="400"/>
              </a:spcAft>
            </a:pPr>
            <a:r>
              <a:rPr lang="tr-TR" b="1" dirty="0" smtClean="0">
                <a:solidFill>
                  <a:srgbClr val="0000CC"/>
                </a:solidFill>
              </a:rPr>
              <a:t>Girişimcilik </a:t>
            </a:r>
            <a:r>
              <a:rPr lang="tr-TR" b="1" dirty="0">
                <a:solidFill>
                  <a:srgbClr val="0000CC"/>
                </a:solidFill>
              </a:rPr>
              <a:t>konusunda verilen danışmanlık sayısı,</a:t>
            </a:r>
          </a:p>
          <a:p>
            <a:pPr>
              <a:lnSpc>
                <a:spcPct val="100000"/>
              </a:lnSpc>
              <a:spcBef>
                <a:spcPts val="0"/>
              </a:spcBef>
              <a:spcAft>
                <a:spcPts val="400"/>
              </a:spcAft>
            </a:pPr>
            <a:r>
              <a:rPr lang="tr-TR" b="1" dirty="0">
                <a:solidFill>
                  <a:srgbClr val="C00000"/>
                </a:solidFill>
              </a:rPr>
              <a:t>Bilimsel yayın sayısı, </a:t>
            </a:r>
            <a:endParaRPr lang="tr-TR" b="1" dirty="0" smtClean="0">
              <a:solidFill>
                <a:srgbClr val="C00000"/>
              </a:solidFill>
            </a:endParaRPr>
          </a:p>
          <a:p>
            <a:pPr>
              <a:lnSpc>
                <a:spcPct val="100000"/>
              </a:lnSpc>
              <a:spcBef>
                <a:spcPts val="0"/>
              </a:spcBef>
              <a:spcAft>
                <a:spcPts val="400"/>
              </a:spcAft>
            </a:pPr>
            <a:r>
              <a:rPr lang="tr-TR" b="1" dirty="0" smtClean="0">
                <a:solidFill>
                  <a:srgbClr val="0000CC"/>
                </a:solidFill>
              </a:rPr>
              <a:t>URAP </a:t>
            </a:r>
            <a:r>
              <a:rPr lang="tr-TR" b="1" dirty="0">
                <a:solidFill>
                  <a:srgbClr val="0000CC"/>
                </a:solidFill>
              </a:rPr>
              <a:t>sıralaması,</a:t>
            </a:r>
          </a:p>
          <a:p>
            <a:pPr>
              <a:lnSpc>
                <a:spcPct val="100000"/>
              </a:lnSpc>
              <a:spcBef>
                <a:spcPts val="0"/>
              </a:spcBef>
              <a:spcAft>
                <a:spcPts val="400"/>
              </a:spcAft>
            </a:pPr>
            <a:r>
              <a:rPr lang="tr-TR" b="1" dirty="0" smtClean="0">
                <a:solidFill>
                  <a:srgbClr val="C00000"/>
                </a:solidFill>
              </a:rPr>
              <a:t>BAP </a:t>
            </a:r>
            <a:r>
              <a:rPr lang="tr-TR" b="1" dirty="0">
                <a:solidFill>
                  <a:srgbClr val="C00000"/>
                </a:solidFill>
              </a:rPr>
              <a:t>proje sayısı, </a:t>
            </a:r>
            <a:endParaRPr lang="tr-TR" b="1" dirty="0" smtClean="0">
              <a:solidFill>
                <a:srgbClr val="C00000"/>
              </a:solidFill>
            </a:endParaRPr>
          </a:p>
          <a:p>
            <a:pPr>
              <a:lnSpc>
                <a:spcPct val="100000"/>
              </a:lnSpc>
              <a:spcBef>
                <a:spcPts val="0"/>
              </a:spcBef>
              <a:spcAft>
                <a:spcPts val="400"/>
              </a:spcAft>
            </a:pPr>
            <a:r>
              <a:rPr lang="tr-TR" b="1" dirty="0" smtClean="0">
                <a:solidFill>
                  <a:srgbClr val="0000CC"/>
                </a:solidFill>
              </a:rPr>
              <a:t>Stratejik </a:t>
            </a:r>
            <a:r>
              <a:rPr lang="tr-TR" b="1" dirty="0">
                <a:solidFill>
                  <a:srgbClr val="0000CC"/>
                </a:solidFill>
              </a:rPr>
              <a:t>Yönetim kapsamında yıllık performans izlemeleri ve değerlendirme toplantıları,</a:t>
            </a:r>
          </a:p>
          <a:p>
            <a:pPr>
              <a:lnSpc>
                <a:spcPct val="100000"/>
              </a:lnSpc>
              <a:spcBef>
                <a:spcPts val="0"/>
              </a:spcBef>
              <a:spcAft>
                <a:spcPts val="400"/>
              </a:spcAft>
            </a:pPr>
            <a:r>
              <a:rPr lang="tr-TR" b="1" dirty="0">
                <a:solidFill>
                  <a:srgbClr val="C00000"/>
                </a:solidFill>
              </a:rPr>
              <a:t>Birim İç Değerlendirme </a:t>
            </a:r>
            <a:r>
              <a:rPr lang="tr-TR" b="1" dirty="0" smtClean="0">
                <a:solidFill>
                  <a:srgbClr val="C00000"/>
                </a:solidFill>
              </a:rPr>
              <a:t>Raporları</a:t>
            </a:r>
          </a:p>
          <a:p>
            <a:pPr>
              <a:lnSpc>
                <a:spcPct val="100000"/>
              </a:lnSpc>
              <a:spcBef>
                <a:spcPts val="0"/>
              </a:spcBef>
              <a:spcAft>
                <a:spcPts val="400"/>
              </a:spcAft>
            </a:pPr>
            <a:r>
              <a:rPr lang="tr-TR" b="1" dirty="0" smtClean="0">
                <a:solidFill>
                  <a:srgbClr val="0000CC"/>
                </a:solidFill>
              </a:rPr>
              <a:t>…</a:t>
            </a:r>
            <a:endParaRPr lang="tr-TR" b="1" dirty="0">
              <a:solidFill>
                <a:srgbClr val="0000CC"/>
              </a:solidFill>
            </a:endParaRPr>
          </a:p>
        </p:txBody>
      </p:sp>
      <p:sp>
        <p:nvSpPr>
          <p:cNvPr id="5" name="Veri Yer Tutucusu 4"/>
          <p:cNvSpPr>
            <a:spLocks noGrp="1"/>
          </p:cNvSpPr>
          <p:nvPr>
            <p:ph type="dt" sz="half" idx="10"/>
          </p:nvPr>
        </p:nvSpPr>
        <p:spPr/>
        <p:txBody>
          <a:bodyPr/>
          <a:lstStyle/>
          <a:p>
            <a:fld id="{0E498B16-BE4C-485C-A766-46FC38B6FBB7}" type="datetime1">
              <a:rPr lang="tr-TR" smtClean="0"/>
              <a:t>2.10.2025</a:t>
            </a:fld>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1836" y="1689783"/>
            <a:ext cx="2720164" cy="3667485"/>
          </a:xfrm>
          <a:prstGeom prst="rect">
            <a:avLst/>
          </a:prstGeom>
        </p:spPr>
      </p:pic>
      <p:sp>
        <p:nvSpPr>
          <p:cNvPr id="9" name="Altbilgi Yer Tutucusu 8"/>
          <p:cNvSpPr>
            <a:spLocks noGrp="1"/>
          </p:cNvSpPr>
          <p:nvPr>
            <p:ph type="ftr" sz="quarter" idx="11"/>
          </p:nvPr>
        </p:nvSpPr>
        <p:spPr/>
        <p:txBody>
          <a:bodyPr/>
          <a:lstStyle/>
          <a:p>
            <a:r>
              <a:rPr lang="tr-TR" smtClean="0"/>
              <a:t>KALİTE KOORDİNATÖRLÜĞÜ</a:t>
            </a:r>
            <a:endParaRPr lang="tr-TR"/>
          </a:p>
        </p:txBody>
      </p:sp>
      <p:sp>
        <p:nvSpPr>
          <p:cNvPr id="10" name="Slayt Numarası Yer Tutucusu 9"/>
          <p:cNvSpPr>
            <a:spLocks noGrp="1"/>
          </p:cNvSpPr>
          <p:nvPr>
            <p:ph type="sldNum" sz="quarter" idx="12"/>
          </p:nvPr>
        </p:nvSpPr>
        <p:spPr/>
        <p:txBody>
          <a:bodyPr/>
          <a:lstStyle/>
          <a:p>
            <a:fld id="{DDCE7859-ABE5-4F86-9590-63E6FFC2B8A3}" type="slidenum">
              <a:rPr lang="tr-TR" smtClean="0"/>
              <a:pPr/>
              <a:t>24</a:t>
            </a:fld>
            <a:endParaRPr lang="tr-T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8606" y="6065485"/>
            <a:ext cx="382872" cy="388190"/>
          </a:xfrm>
          <a:prstGeom prst="rect">
            <a:avLst/>
          </a:prstGeom>
        </p:spPr>
      </p:pic>
    </p:spTree>
    <p:extLst>
      <p:ext uri="{BB962C8B-B14F-4D97-AF65-F5344CB8AC3E}">
        <p14:creationId xmlns:p14="http://schemas.microsoft.com/office/powerpoint/2010/main" val="122251384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18893"/>
            <a:ext cx="12071230" cy="485958"/>
          </a:xfrm>
        </p:spPr>
        <p:txBody>
          <a:bodyPr>
            <a:noAutofit/>
          </a:bodyPr>
          <a:lstStyle/>
          <a:p>
            <a:pPr algn="ctr"/>
            <a:r>
              <a:rPr lang="tr-TR" sz="2800" b="1" dirty="0">
                <a:solidFill>
                  <a:srgbClr val="0000CC"/>
                </a:solidFill>
                <a:latin typeface="+mn-lt"/>
              </a:rPr>
              <a:t>Toplumsal </a:t>
            </a:r>
            <a:r>
              <a:rPr lang="tr-TR" sz="2800" b="1" dirty="0" smtClean="0">
                <a:solidFill>
                  <a:srgbClr val="0000CC"/>
                </a:solidFill>
                <a:latin typeface="+mn-lt"/>
              </a:rPr>
              <a:t>Katkı Süreçlerinde </a:t>
            </a:r>
            <a:r>
              <a:rPr lang="tr-TR" sz="2800" b="1" dirty="0">
                <a:solidFill>
                  <a:srgbClr val="962E2E"/>
                </a:solidFill>
                <a:latin typeface="+mn-lt"/>
              </a:rPr>
              <a:t>PUKÖ </a:t>
            </a:r>
            <a:r>
              <a:rPr lang="tr-TR" sz="2800" b="1" dirty="0" smtClean="0">
                <a:solidFill>
                  <a:srgbClr val="962E2E"/>
                </a:solidFill>
                <a:latin typeface="+mn-lt"/>
              </a:rPr>
              <a:t>Döngüsünü Sağlamak Amacıyla</a:t>
            </a:r>
            <a:r>
              <a:rPr lang="tr-TR" sz="2800" b="1" dirty="0">
                <a:solidFill>
                  <a:srgbClr val="962E2E"/>
                </a:solidFill>
                <a:latin typeface="+mn-lt"/>
              </a:rPr>
              <a:t>;</a:t>
            </a:r>
          </a:p>
        </p:txBody>
      </p:sp>
      <p:sp>
        <p:nvSpPr>
          <p:cNvPr id="3" name="İçerik Yer Tutucusu 2"/>
          <p:cNvSpPr>
            <a:spLocks noGrp="1"/>
          </p:cNvSpPr>
          <p:nvPr>
            <p:ph idx="1"/>
          </p:nvPr>
        </p:nvSpPr>
        <p:spPr>
          <a:xfrm>
            <a:off x="460374" y="1282562"/>
            <a:ext cx="9015773" cy="4894399"/>
          </a:xfrm>
        </p:spPr>
        <p:txBody>
          <a:bodyPr>
            <a:normAutofit/>
          </a:bodyPr>
          <a:lstStyle/>
          <a:p>
            <a:pPr>
              <a:lnSpc>
                <a:spcPct val="100000"/>
              </a:lnSpc>
              <a:spcBef>
                <a:spcPts val="0"/>
              </a:spcBef>
              <a:spcAft>
                <a:spcPts val="400"/>
              </a:spcAft>
            </a:pPr>
            <a:r>
              <a:rPr lang="tr-TR" sz="3200" b="1" dirty="0">
                <a:solidFill>
                  <a:srgbClr val="C00000"/>
                </a:solidFill>
              </a:rPr>
              <a:t>Stratejik Yönetim kapsamında yıllık performans izlemeleri ve değerlendirme toplantıları, </a:t>
            </a:r>
            <a:endParaRPr lang="tr-TR" sz="3200" b="1" dirty="0" smtClean="0">
              <a:solidFill>
                <a:srgbClr val="C00000"/>
              </a:solidFill>
            </a:endParaRPr>
          </a:p>
          <a:p>
            <a:pPr>
              <a:lnSpc>
                <a:spcPct val="100000"/>
              </a:lnSpc>
              <a:spcBef>
                <a:spcPts val="0"/>
              </a:spcBef>
              <a:spcAft>
                <a:spcPts val="400"/>
              </a:spcAft>
            </a:pPr>
            <a:r>
              <a:rPr lang="tr-TR" sz="3200" b="1" dirty="0" smtClean="0">
                <a:solidFill>
                  <a:srgbClr val="0000CC"/>
                </a:solidFill>
              </a:rPr>
              <a:t>Toplumsal katkı/Sosyal sorumluluk/Gönüllülük çalışmaları</a:t>
            </a:r>
            <a:r>
              <a:rPr lang="tr-TR" sz="3200" b="1" dirty="0">
                <a:solidFill>
                  <a:srgbClr val="0000CC"/>
                </a:solidFill>
              </a:rPr>
              <a:t>,</a:t>
            </a:r>
          </a:p>
          <a:p>
            <a:pPr>
              <a:lnSpc>
                <a:spcPct val="100000"/>
              </a:lnSpc>
              <a:spcBef>
                <a:spcPts val="0"/>
              </a:spcBef>
              <a:spcAft>
                <a:spcPts val="400"/>
              </a:spcAft>
            </a:pPr>
            <a:r>
              <a:rPr lang="tr-TR" sz="3200" b="1" dirty="0" smtClean="0">
                <a:solidFill>
                  <a:srgbClr val="C00000"/>
                </a:solidFill>
              </a:rPr>
              <a:t>Yerel </a:t>
            </a:r>
            <a:r>
              <a:rPr lang="tr-TR" sz="3200" b="1" dirty="0">
                <a:solidFill>
                  <a:srgbClr val="C00000"/>
                </a:solidFill>
              </a:rPr>
              <a:t>kuruluşlarla yapılan protokol sayıları, </a:t>
            </a:r>
            <a:endParaRPr lang="tr-TR" sz="3200" b="1" dirty="0" smtClean="0">
              <a:solidFill>
                <a:srgbClr val="C00000"/>
              </a:solidFill>
            </a:endParaRPr>
          </a:p>
          <a:p>
            <a:pPr>
              <a:lnSpc>
                <a:spcPct val="100000"/>
              </a:lnSpc>
              <a:spcBef>
                <a:spcPts val="0"/>
              </a:spcBef>
              <a:spcAft>
                <a:spcPts val="400"/>
              </a:spcAft>
            </a:pPr>
            <a:r>
              <a:rPr lang="tr-TR" sz="3200" b="1" dirty="0" smtClean="0">
                <a:solidFill>
                  <a:srgbClr val="0000CC"/>
                </a:solidFill>
              </a:rPr>
              <a:t>Öğrenci toplulukları faaliyet raporları, </a:t>
            </a:r>
          </a:p>
          <a:p>
            <a:pPr>
              <a:lnSpc>
                <a:spcPct val="100000"/>
              </a:lnSpc>
              <a:spcBef>
                <a:spcPts val="0"/>
              </a:spcBef>
              <a:spcAft>
                <a:spcPts val="400"/>
              </a:spcAft>
            </a:pPr>
            <a:r>
              <a:rPr lang="tr-TR" sz="3200" b="1" dirty="0" smtClean="0">
                <a:solidFill>
                  <a:srgbClr val="C00000"/>
                </a:solidFill>
              </a:rPr>
              <a:t>Danışmanlık </a:t>
            </a:r>
            <a:r>
              <a:rPr lang="tr-TR" sz="3200" b="1" dirty="0">
                <a:solidFill>
                  <a:srgbClr val="C00000"/>
                </a:solidFill>
              </a:rPr>
              <a:t>hizmetinden yararlanan kuruluş </a:t>
            </a:r>
            <a:r>
              <a:rPr lang="tr-TR" sz="3200" b="1" dirty="0" smtClean="0">
                <a:solidFill>
                  <a:srgbClr val="C00000"/>
                </a:solidFill>
              </a:rPr>
              <a:t>sayıları</a:t>
            </a:r>
          </a:p>
          <a:p>
            <a:pPr>
              <a:lnSpc>
                <a:spcPct val="100000"/>
              </a:lnSpc>
              <a:spcBef>
                <a:spcPts val="0"/>
              </a:spcBef>
              <a:spcAft>
                <a:spcPts val="400"/>
              </a:spcAft>
            </a:pPr>
            <a:r>
              <a:rPr lang="tr-TR" sz="3200" b="1" dirty="0" smtClean="0">
                <a:solidFill>
                  <a:srgbClr val="0000CC"/>
                </a:solidFill>
              </a:rPr>
              <a:t>…</a:t>
            </a:r>
            <a:endParaRPr lang="tr-TR" sz="3200" b="1" dirty="0">
              <a:solidFill>
                <a:srgbClr val="0000CC"/>
              </a:solidFill>
            </a:endParaRPr>
          </a:p>
        </p:txBody>
      </p:sp>
      <p:sp>
        <p:nvSpPr>
          <p:cNvPr id="5" name="Veri Yer Tutucusu 4"/>
          <p:cNvSpPr>
            <a:spLocks noGrp="1"/>
          </p:cNvSpPr>
          <p:nvPr>
            <p:ph type="dt" sz="half" idx="10"/>
          </p:nvPr>
        </p:nvSpPr>
        <p:spPr/>
        <p:txBody>
          <a:bodyPr/>
          <a:lstStyle/>
          <a:p>
            <a:fld id="{416F2F2E-F369-44B9-BB17-DC601A301117}" type="datetime1">
              <a:rPr lang="tr-TR" smtClean="0"/>
              <a:t>2.10.2025</a:t>
            </a:fld>
            <a:endParaRPr lang="tr-TR"/>
          </a:p>
        </p:txBody>
      </p:sp>
      <p:sp>
        <p:nvSpPr>
          <p:cNvPr id="8" name="AutoShape 2" descr="2020 YILI TRABZON ÜNİVERSİTESİ SAĞLIK KÜLTÜR VE SPOR DAİRE BAŞKANLIĞI  FAALİYET RAPOR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2" name="Picture 4" descr="https://encrypted-tbn0.gstatic.com/images?q=tbn:ANd9GcS0TIRD8jxpH4g7QSaVOPmQBDaa1j35ZqOIrSUuX7DnZ6yqQSLdHp4ffzrhAo1U5hExo-Y&amp;usqp=C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6148" y="1866901"/>
            <a:ext cx="2383541" cy="3367224"/>
          </a:xfrm>
          <a:prstGeom prst="rect">
            <a:avLst/>
          </a:prstGeom>
          <a:noFill/>
          <a:extLst>
            <a:ext uri="{909E8E84-426E-40DD-AFC4-6F175D3DCCD1}">
              <a14:hiddenFill xmlns:a14="http://schemas.microsoft.com/office/drawing/2010/main">
                <a:solidFill>
                  <a:srgbClr val="FFFFFF"/>
                </a:solidFill>
              </a14:hiddenFill>
            </a:ext>
          </a:extLst>
        </p:spPr>
      </p:pic>
      <p:sp>
        <p:nvSpPr>
          <p:cNvPr id="9" name="Altbilgi Yer Tutucusu 8"/>
          <p:cNvSpPr>
            <a:spLocks noGrp="1"/>
          </p:cNvSpPr>
          <p:nvPr>
            <p:ph type="ftr" sz="quarter" idx="11"/>
          </p:nvPr>
        </p:nvSpPr>
        <p:spPr/>
        <p:txBody>
          <a:bodyPr/>
          <a:lstStyle/>
          <a:p>
            <a:r>
              <a:rPr lang="tr-TR" smtClean="0"/>
              <a:t>KALİTE KOORDİNATÖRLÜĞÜ</a:t>
            </a:r>
            <a:endParaRPr lang="tr-TR"/>
          </a:p>
        </p:txBody>
      </p:sp>
      <p:sp>
        <p:nvSpPr>
          <p:cNvPr id="10" name="Slayt Numarası Yer Tutucusu 9"/>
          <p:cNvSpPr>
            <a:spLocks noGrp="1"/>
          </p:cNvSpPr>
          <p:nvPr>
            <p:ph type="sldNum" sz="quarter" idx="12"/>
          </p:nvPr>
        </p:nvSpPr>
        <p:spPr/>
        <p:txBody>
          <a:bodyPr/>
          <a:lstStyle/>
          <a:p>
            <a:fld id="{DDCE7859-ABE5-4F86-9590-63E6FFC2B8A3}" type="slidenum">
              <a:rPr lang="tr-TR" smtClean="0"/>
              <a:pPr/>
              <a:t>25</a:t>
            </a:fld>
            <a:endParaRPr lang="tr-T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8606" y="6065485"/>
            <a:ext cx="382872" cy="388190"/>
          </a:xfrm>
          <a:prstGeom prst="rect">
            <a:avLst/>
          </a:prstGeom>
        </p:spPr>
      </p:pic>
    </p:spTree>
    <p:extLst>
      <p:ext uri="{BB962C8B-B14F-4D97-AF65-F5344CB8AC3E}">
        <p14:creationId xmlns:p14="http://schemas.microsoft.com/office/powerpoint/2010/main" val="153060799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280160" y="156754"/>
            <a:ext cx="10073639" cy="461555"/>
          </a:xfrm>
        </p:spPr>
        <p:txBody>
          <a:bodyPr>
            <a:noAutofit/>
          </a:bodyPr>
          <a:lstStyle/>
          <a:p>
            <a:pPr algn="ctr"/>
            <a:r>
              <a:rPr lang="en-US" sz="3200" b="1" dirty="0" err="1">
                <a:solidFill>
                  <a:srgbClr val="962E2E"/>
                </a:solidFill>
                <a:latin typeface="+mn-lt"/>
              </a:rPr>
              <a:t>Kalite</a:t>
            </a:r>
            <a:r>
              <a:rPr lang="en-US" sz="3200" b="1" dirty="0">
                <a:solidFill>
                  <a:srgbClr val="962E2E"/>
                </a:solidFill>
                <a:latin typeface="+mn-lt"/>
              </a:rPr>
              <a:t> </a:t>
            </a:r>
            <a:r>
              <a:rPr lang="en-US" sz="3200" b="1" dirty="0" err="1">
                <a:solidFill>
                  <a:srgbClr val="962E2E"/>
                </a:solidFill>
                <a:latin typeface="+mn-lt"/>
              </a:rPr>
              <a:t>İç</a:t>
            </a:r>
            <a:r>
              <a:rPr lang="en-US" sz="3200" b="1" dirty="0">
                <a:solidFill>
                  <a:srgbClr val="962E2E"/>
                </a:solidFill>
                <a:latin typeface="+mn-lt"/>
              </a:rPr>
              <a:t> </a:t>
            </a:r>
            <a:r>
              <a:rPr lang="en-US" sz="3200" b="1" dirty="0" err="1">
                <a:solidFill>
                  <a:srgbClr val="962E2E"/>
                </a:solidFill>
                <a:latin typeface="+mn-lt"/>
              </a:rPr>
              <a:t>ve</a:t>
            </a:r>
            <a:r>
              <a:rPr lang="en-US" sz="3200" b="1" dirty="0">
                <a:solidFill>
                  <a:srgbClr val="962E2E"/>
                </a:solidFill>
                <a:latin typeface="+mn-lt"/>
              </a:rPr>
              <a:t> </a:t>
            </a:r>
            <a:r>
              <a:rPr lang="en-US" sz="3200" b="1" dirty="0" err="1">
                <a:solidFill>
                  <a:srgbClr val="962E2E"/>
                </a:solidFill>
                <a:latin typeface="+mn-lt"/>
              </a:rPr>
              <a:t>Dış</a:t>
            </a:r>
            <a:r>
              <a:rPr lang="en-US" sz="3200" b="1" dirty="0">
                <a:solidFill>
                  <a:srgbClr val="962E2E"/>
                </a:solidFill>
                <a:latin typeface="+mn-lt"/>
              </a:rPr>
              <a:t> </a:t>
            </a:r>
            <a:r>
              <a:rPr lang="en-US" sz="3200" b="1" dirty="0" err="1">
                <a:solidFill>
                  <a:srgbClr val="962E2E"/>
                </a:solidFill>
                <a:latin typeface="+mn-lt"/>
              </a:rPr>
              <a:t>Değerlendirme</a:t>
            </a:r>
            <a:r>
              <a:rPr lang="en-US" sz="3200" b="1" dirty="0">
                <a:solidFill>
                  <a:srgbClr val="962E2E"/>
                </a:solidFill>
                <a:latin typeface="+mn-lt"/>
              </a:rPr>
              <a:t> </a:t>
            </a:r>
            <a:r>
              <a:rPr lang="en-US" sz="3200" b="1" dirty="0" err="1">
                <a:solidFill>
                  <a:srgbClr val="962E2E"/>
                </a:solidFill>
                <a:latin typeface="+mn-lt"/>
              </a:rPr>
              <a:t>Süreçlerinde</a:t>
            </a:r>
            <a:r>
              <a:rPr lang="en-US" sz="3200" b="1" dirty="0">
                <a:solidFill>
                  <a:srgbClr val="962E2E"/>
                </a:solidFill>
                <a:latin typeface="+mn-lt"/>
              </a:rPr>
              <a:t> PUKÖ</a:t>
            </a:r>
            <a:endParaRPr lang="tr-TR" sz="3200" dirty="0">
              <a:solidFill>
                <a:srgbClr val="962E2E"/>
              </a:solidFill>
              <a:latin typeface="+mn-lt"/>
            </a:endParaRPr>
          </a:p>
        </p:txBody>
      </p:sp>
      <p:sp>
        <p:nvSpPr>
          <p:cNvPr id="4" name="Veri Yer Tutucusu 3"/>
          <p:cNvSpPr>
            <a:spLocks noGrp="1"/>
          </p:cNvSpPr>
          <p:nvPr>
            <p:ph type="dt" sz="half" idx="10"/>
          </p:nvPr>
        </p:nvSpPr>
        <p:spPr/>
        <p:txBody>
          <a:bodyPr/>
          <a:lstStyle/>
          <a:p>
            <a:fld id="{6E922E1B-EA79-41BC-82DB-4C0DCF39830F}" type="datetime1">
              <a:rPr lang="tr-TR" smtClean="0"/>
              <a:t>2.10.2025</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611784117"/>
              </p:ext>
            </p:extLst>
          </p:nvPr>
        </p:nvGraphicFramePr>
        <p:xfrm>
          <a:off x="1167319" y="731075"/>
          <a:ext cx="10340502" cy="5871210"/>
        </p:xfrm>
        <a:graphic>
          <a:graphicData uri="http://schemas.openxmlformats.org/drawingml/2006/table">
            <a:tbl>
              <a:tblPr firstRow="1" firstCol="1" bandRow="1">
                <a:tableStyleId>{BC89EF96-8CEA-46FF-86C4-4CE0E7609802}</a:tableStyleId>
              </a:tblPr>
              <a:tblGrid>
                <a:gridCol w="2507453">
                  <a:extLst>
                    <a:ext uri="{9D8B030D-6E8A-4147-A177-3AD203B41FA5}">
                      <a16:colId xmlns:a16="http://schemas.microsoft.com/office/drawing/2014/main" val="1549454239"/>
                    </a:ext>
                  </a:extLst>
                </a:gridCol>
                <a:gridCol w="264930">
                  <a:extLst>
                    <a:ext uri="{9D8B030D-6E8A-4147-A177-3AD203B41FA5}">
                      <a16:colId xmlns:a16="http://schemas.microsoft.com/office/drawing/2014/main" val="2323051250"/>
                    </a:ext>
                  </a:extLst>
                </a:gridCol>
                <a:gridCol w="7568119">
                  <a:extLst>
                    <a:ext uri="{9D8B030D-6E8A-4147-A177-3AD203B41FA5}">
                      <a16:colId xmlns:a16="http://schemas.microsoft.com/office/drawing/2014/main" val="1402011620"/>
                    </a:ext>
                  </a:extLst>
                </a:gridCol>
              </a:tblGrid>
              <a:tr h="183726">
                <a:tc gridSpan="3">
                  <a:txBody>
                    <a:bodyPr/>
                    <a:lstStyle/>
                    <a:p>
                      <a:pPr algn="ctr">
                        <a:lnSpc>
                          <a:spcPct val="107000"/>
                        </a:lnSpc>
                        <a:spcAft>
                          <a:spcPts val="0"/>
                        </a:spcAft>
                      </a:pPr>
                      <a:r>
                        <a:rPr lang="tr-TR" sz="1200" b="1" dirty="0">
                          <a:effectLst/>
                        </a:rPr>
                        <a:t>PUKÖ DÖNGÜSÜ FORMATI</a:t>
                      </a:r>
                      <a:endParaRPr lang="tr-TR"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90858579"/>
                  </a:ext>
                </a:extLst>
              </a:tr>
              <a:tr h="183726">
                <a:tc gridSpan="3">
                  <a:txBody>
                    <a:bodyPr/>
                    <a:lstStyle/>
                    <a:p>
                      <a:pPr algn="ctr">
                        <a:lnSpc>
                          <a:spcPct val="107000"/>
                        </a:lnSpc>
                        <a:spcAft>
                          <a:spcPts val="0"/>
                        </a:spcAft>
                      </a:pPr>
                      <a:r>
                        <a:rPr lang="tr-TR" sz="1200" b="1" dirty="0">
                          <a:solidFill>
                            <a:srgbClr val="FF0000"/>
                          </a:solidFill>
                          <a:effectLst/>
                        </a:rPr>
                        <a:t>TANIMLAMA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80823818"/>
                  </a:ext>
                </a:extLst>
              </a:tr>
              <a:tr h="183726">
                <a:tc gridSpan="2">
                  <a:txBody>
                    <a:bodyPr/>
                    <a:lstStyle/>
                    <a:p>
                      <a:pPr algn="l">
                        <a:lnSpc>
                          <a:spcPct val="107000"/>
                        </a:lnSpc>
                        <a:spcAft>
                          <a:spcPts val="0"/>
                        </a:spcAft>
                      </a:pPr>
                      <a:r>
                        <a:rPr lang="tr-TR" sz="1200" b="1" dirty="0">
                          <a:solidFill>
                            <a:srgbClr val="FF0000"/>
                          </a:solidFill>
                          <a:effectLst/>
                        </a:rPr>
                        <a:t>Birim Adı</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ctr">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ctr">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3885120162"/>
                  </a:ext>
                </a:extLst>
              </a:tr>
              <a:tr h="183726">
                <a:tc gridSpan="2">
                  <a:txBody>
                    <a:bodyPr/>
                    <a:lstStyle/>
                    <a:p>
                      <a:pPr algn="l">
                        <a:lnSpc>
                          <a:spcPct val="107000"/>
                        </a:lnSpc>
                        <a:spcAft>
                          <a:spcPts val="0"/>
                        </a:spcAft>
                      </a:pPr>
                      <a:r>
                        <a:rPr lang="tr-TR" sz="1200" b="1" dirty="0">
                          <a:solidFill>
                            <a:srgbClr val="FF0000"/>
                          </a:solidFill>
                          <a:effectLst/>
                        </a:rPr>
                        <a:t>Konu</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ctr">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ctr">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2084535065"/>
                  </a:ext>
                </a:extLst>
              </a:tr>
              <a:tr h="186033">
                <a:tc gridSpan="2">
                  <a:txBody>
                    <a:bodyPr/>
                    <a:lstStyle/>
                    <a:p>
                      <a:pPr algn="l">
                        <a:lnSpc>
                          <a:spcPct val="107000"/>
                        </a:lnSpc>
                        <a:spcAft>
                          <a:spcPts val="0"/>
                        </a:spcAft>
                      </a:pPr>
                      <a:r>
                        <a:rPr lang="tr-TR" sz="1200" b="1" dirty="0">
                          <a:solidFill>
                            <a:srgbClr val="FF0000"/>
                          </a:solidFill>
                          <a:effectLst/>
                        </a:rPr>
                        <a:t>İlgili Kontrol Faaliyeti ve Paydaş Katılımı</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ctr">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ctr">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1684130604"/>
                  </a:ext>
                </a:extLst>
              </a:tr>
              <a:tr h="183726">
                <a:tc gridSpan="2">
                  <a:txBody>
                    <a:bodyPr/>
                    <a:lstStyle/>
                    <a:p>
                      <a:pPr algn="l">
                        <a:lnSpc>
                          <a:spcPct val="107000"/>
                        </a:lnSpc>
                        <a:spcAft>
                          <a:spcPts val="0"/>
                        </a:spcAft>
                      </a:pPr>
                      <a:r>
                        <a:rPr lang="tr-TR" sz="1200" b="1" dirty="0">
                          <a:solidFill>
                            <a:srgbClr val="FF0000"/>
                          </a:solidFill>
                          <a:effectLst/>
                        </a:rPr>
                        <a:t>Geliştirme/İyileştirme Periyodu</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ctr">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ctr">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4181123664"/>
                  </a:ext>
                </a:extLst>
              </a:tr>
              <a:tr h="183726">
                <a:tc gridSpan="3">
                  <a:txBody>
                    <a:bodyPr/>
                    <a:lstStyle/>
                    <a:p>
                      <a:pPr algn="ctr">
                        <a:lnSpc>
                          <a:spcPct val="107000"/>
                        </a:lnSpc>
                        <a:spcAft>
                          <a:spcPts val="0"/>
                        </a:spcAft>
                      </a:pPr>
                      <a:r>
                        <a:rPr lang="tr-TR" sz="1200" b="1" dirty="0">
                          <a:solidFill>
                            <a:srgbClr val="FF0000"/>
                          </a:solidFill>
                          <a:effectLst/>
                        </a:rPr>
                        <a:t>PLANLA</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78925792"/>
                  </a:ext>
                </a:extLst>
              </a:tr>
              <a:tr h="183726">
                <a:tc gridSpan="2">
                  <a:txBody>
                    <a:bodyPr/>
                    <a:lstStyle/>
                    <a:p>
                      <a:pPr algn="l">
                        <a:lnSpc>
                          <a:spcPct val="107000"/>
                        </a:lnSpc>
                        <a:spcAft>
                          <a:spcPts val="0"/>
                        </a:spcAft>
                      </a:pPr>
                      <a:r>
                        <a:rPr lang="tr-TR" sz="1200" b="1" dirty="0">
                          <a:solidFill>
                            <a:srgbClr val="FF0000"/>
                          </a:solidFill>
                          <a:effectLst/>
                        </a:rPr>
                        <a:t>Faaliyet</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ctr">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ctr">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1979787994"/>
                  </a:ext>
                </a:extLst>
              </a:tr>
              <a:tr h="183726">
                <a:tc gridSpan="2">
                  <a:txBody>
                    <a:bodyPr/>
                    <a:lstStyle/>
                    <a:p>
                      <a:pPr algn="l">
                        <a:lnSpc>
                          <a:spcPct val="107000"/>
                        </a:lnSpc>
                        <a:spcAft>
                          <a:spcPts val="0"/>
                        </a:spcAft>
                      </a:pPr>
                      <a:r>
                        <a:rPr lang="tr-TR" sz="1200" b="1" dirty="0">
                          <a:solidFill>
                            <a:srgbClr val="FF0000"/>
                          </a:solidFill>
                          <a:effectLst/>
                        </a:rPr>
                        <a:t>Sorumlu</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ctr">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ctr">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545856723"/>
                  </a:ext>
                </a:extLst>
              </a:tr>
              <a:tr h="183726">
                <a:tc gridSpan="2">
                  <a:txBody>
                    <a:bodyPr/>
                    <a:lstStyle/>
                    <a:p>
                      <a:pPr algn="l">
                        <a:lnSpc>
                          <a:spcPct val="107000"/>
                        </a:lnSpc>
                        <a:spcAft>
                          <a:spcPts val="0"/>
                        </a:spcAft>
                      </a:pPr>
                      <a:r>
                        <a:rPr lang="tr-TR" sz="1200" b="1" dirty="0">
                          <a:solidFill>
                            <a:srgbClr val="FF0000"/>
                          </a:solidFill>
                          <a:effectLst/>
                        </a:rPr>
                        <a:t>Nesnel Kanıt</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ctr">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ctr">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3032066218"/>
                  </a:ext>
                </a:extLst>
              </a:tr>
              <a:tr h="183726">
                <a:tc gridSpan="2">
                  <a:txBody>
                    <a:bodyPr/>
                    <a:lstStyle/>
                    <a:p>
                      <a:pPr algn="l">
                        <a:lnSpc>
                          <a:spcPct val="107000"/>
                        </a:lnSpc>
                        <a:spcAft>
                          <a:spcPts val="0"/>
                        </a:spcAft>
                      </a:pPr>
                      <a:r>
                        <a:rPr lang="tr-TR" sz="1200" b="1" dirty="0">
                          <a:solidFill>
                            <a:srgbClr val="FF0000"/>
                          </a:solidFill>
                          <a:effectLst/>
                        </a:rPr>
                        <a:t>Planlama Tarihi</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ctr">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ctr">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3569296371"/>
                  </a:ext>
                </a:extLst>
              </a:tr>
              <a:tr h="183726">
                <a:tc gridSpan="3">
                  <a:txBody>
                    <a:bodyPr/>
                    <a:lstStyle/>
                    <a:p>
                      <a:pPr algn="ctr">
                        <a:lnSpc>
                          <a:spcPct val="107000"/>
                        </a:lnSpc>
                        <a:spcAft>
                          <a:spcPts val="0"/>
                        </a:spcAft>
                      </a:pPr>
                      <a:r>
                        <a:rPr lang="tr-TR" sz="1200" b="1" dirty="0">
                          <a:solidFill>
                            <a:srgbClr val="FF0000"/>
                          </a:solidFill>
                          <a:effectLst/>
                        </a:rPr>
                        <a:t>UYGULA</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46457318"/>
                  </a:ext>
                </a:extLst>
              </a:tr>
              <a:tr h="183726">
                <a:tc gridSpan="2">
                  <a:txBody>
                    <a:bodyPr/>
                    <a:lstStyle/>
                    <a:p>
                      <a:pPr algn="l">
                        <a:lnSpc>
                          <a:spcPct val="107000"/>
                        </a:lnSpc>
                        <a:spcAft>
                          <a:spcPts val="0"/>
                        </a:spcAft>
                      </a:pPr>
                      <a:r>
                        <a:rPr lang="tr-TR" sz="1200" b="1" dirty="0">
                          <a:solidFill>
                            <a:srgbClr val="FF0000"/>
                          </a:solidFill>
                          <a:effectLst/>
                        </a:rPr>
                        <a:t>Faaliyet</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l">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l">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3266135202"/>
                  </a:ext>
                </a:extLst>
              </a:tr>
              <a:tr h="183726">
                <a:tc gridSpan="2">
                  <a:txBody>
                    <a:bodyPr/>
                    <a:lstStyle/>
                    <a:p>
                      <a:pPr algn="l">
                        <a:lnSpc>
                          <a:spcPct val="107000"/>
                        </a:lnSpc>
                        <a:spcAft>
                          <a:spcPts val="0"/>
                        </a:spcAft>
                      </a:pPr>
                      <a:r>
                        <a:rPr lang="tr-TR" sz="1200" b="1" dirty="0">
                          <a:solidFill>
                            <a:srgbClr val="FF0000"/>
                          </a:solidFill>
                          <a:effectLst/>
                        </a:rPr>
                        <a:t>Sorumlu</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l">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l">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2372669894"/>
                  </a:ext>
                </a:extLst>
              </a:tr>
              <a:tr h="183726">
                <a:tc gridSpan="2">
                  <a:txBody>
                    <a:bodyPr/>
                    <a:lstStyle/>
                    <a:p>
                      <a:pPr algn="l">
                        <a:lnSpc>
                          <a:spcPct val="107000"/>
                        </a:lnSpc>
                        <a:spcAft>
                          <a:spcPts val="0"/>
                        </a:spcAft>
                      </a:pPr>
                      <a:r>
                        <a:rPr lang="tr-TR" sz="1200" b="1" dirty="0">
                          <a:solidFill>
                            <a:srgbClr val="FF0000"/>
                          </a:solidFill>
                          <a:effectLst/>
                        </a:rPr>
                        <a:t>Nesnel Kanıt</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l">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l">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1490916554"/>
                  </a:ext>
                </a:extLst>
              </a:tr>
              <a:tr h="183726">
                <a:tc gridSpan="2">
                  <a:txBody>
                    <a:bodyPr/>
                    <a:lstStyle/>
                    <a:p>
                      <a:pPr algn="l">
                        <a:lnSpc>
                          <a:spcPct val="107000"/>
                        </a:lnSpc>
                        <a:spcAft>
                          <a:spcPts val="0"/>
                        </a:spcAft>
                      </a:pPr>
                      <a:r>
                        <a:rPr lang="tr-TR" sz="1200" b="1" dirty="0">
                          <a:solidFill>
                            <a:srgbClr val="FF0000"/>
                          </a:solidFill>
                          <a:effectLst/>
                        </a:rPr>
                        <a:t>Uygulama Tarihi</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l">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l">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942340423"/>
                  </a:ext>
                </a:extLst>
              </a:tr>
              <a:tr h="183726">
                <a:tc gridSpan="3">
                  <a:txBody>
                    <a:bodyPr/>
                    <a:lstStyle/>
                    <a:p>
                      <a:pPr algn="ctr">
                        <a:lnSpc>
                          <a:spcPct val="107000"/>
                        </a:lnSpc>
                        <a:spcAft>
                          <a:spcPts val="0"/>
                        </a:spcAft>
                      </a:pPr>
                      <a:r>
                        <a:rPr lang="tr-TR" sz="1200" b="1" dirty="0">
                          <a:solidFill>
                            <a:srgbClr val="FF0000"/>
                          </a:solidFill>
                          <a:effectLst/>
                        </a:rPr>
                        <a:t>KONTROL ET</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20377908"/>
                  </a:ext>
                </a:extLst>
              </a:tr>
              <a:tr h="183726">
                <a:tc gridSpan="2">
                  <a:txBody>
                    <a:bodyPr/>
                    <a:lstStyle/>
                    <a:p>
                      <a:pPr algn="l">
                        <a:lnSpc>
                          <a:spcPct val="107000"/>
                        </a:lnSpc>
                        <a:spcAft>
                          <a:spcPts val="0"/>
                        </a:spcAft>
                      </a:pPr>
                      <a:r>
                        <a:rPr lang="tr-TR" sz="1200" b="1" dirty="0">
                          <a:solidFill>
                            <a:srgbClr val="FF0000"/>
                          </a:solidFill>
                          <a:effectLst/>
                        </a:rPr>
                        <a:t>Faaliyet</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l">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l">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2920087162"/>
                  </a:ext>
                </a:extLst>
              </a:tr>
              <a:tr h="183726">
                <a:tc gridSpan="2">
                  <a:txBody>
                    <a:bodyPr/>
                    <a:lstStyle/>
                    <a:p>
                      <a:pPr algn="l">
                        <a:lnSpc>
                          <a:spcPct val="107000"/>
                        </a:lnSpc>
                        <a:spcAft>
                          <a:spcPts val="0"/>
                        </a:spcAft>
                      </a:pPr>
                      <a:r>
                        <a:rPr lang="tr-TR" sz="1200" b="1" dirty="0">
                          <a:solidFill>
                            <a:srgbClr val="FF0000"/>
                          </a:solidFill>
                          <a:effectLst/>
                        </a:rPr>
                        <a:t>Sorumlu</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l">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l">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2132668975"/>
                  </a:ext>
                </a:extLst>
              </a:tr>
              <a:tr h="183726">
                <a:tc gridSpan="2">
                  <a:txBody>
                    <a:bodyPr/>
                    <a:lstStyle/>
                    <a:p>
                      <a:pPr algn="l">
                        <a:lnSpc>
                          <a:spcPct val="107000"/>
                        </a:lnSpc>
                        <a:spcAft>
                          <a:spcPts val="0"/>
                        </a:spcAft>
                      </a:pPr>
                      <a:r>
                        <a:rPr lang="tr-TR" sz="1200" b="1" dirty="0">
                          <a:solidFill>
                            <a:srgbClr val="FF0000"/>
                          </a:solidFill>
                          <a:effectLst/>
                        </a:rPr>
                        <a:t>Paydaş Katılımı</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l">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l">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4035035017"/>
                  </a:ext>
                </a:extLst>
              </a:tr>
              <a:tr h="183726">
                <a:tc gridSpan="2">
                  <a:txBody>
                    <a:bodyPr/>
                    <a:lstStyle/>
                    <a:p>
                      <a:pPr algn="l">
                        <a:lnSpc>
                          <a:spcPct val="107000"/>
                        </a:lnSpc>
                        <a:spcAft>
                          <a:spcPts val="0"/>
                        </a:spcAft>
                      </a:pPr>
                      <a:r>
                        <a:rPr lang="tr-TR" sz="1200" b="1" dirty="0">
                          <a:solidFill>
                            <a:srgbClr val="FF0000"/>
                          </a:solidFill>
                          <a:effectLst/>
                        </a:rPr>
                        <a:t>Nesnel Kanıt</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l">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l">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420983167"/>
                  </a:ext>
                </a:extLst>
              </a:tr>
              <a:tr h="183726">
                <a:tc gridSpan="2">
                  <a:txBody>
                    <a:bodyPr/>
                    <a:lstStyle/>
                    <a:p>
                      <a:pPr algn="l">
                        <a:lnSpc>
                          <a:spcPct val="107000"/>
                        </a:lnSpc>
                        <a:spcAft>
                          <a:spcPts val="0"/>
                        </a:spcAft>
                      </a:pPr>
                      <a:r>
                        <a:rPr lang="tr-TR" sz="1200" b="1" dirty="0">
                          <a:solidFill>
                            <a:srgbClr val="FF0000"/>
                          </a:solidFill>
                          <a:effectLst/>
                        </a:rPr>
                        <a:t>Kontrol Periyodu</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l">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l">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2603068479"/>
                  </a:ext>
                </a:extLst>
              </a:tr>
              <a:tr h="183726">
                <a:tc gridSpan="3">
                  <a:txBody>
                    <a:bodyPr/>
                    <a:lstStyle/>
                    <a:p>
                      <a:pPr algn="ctr">
                        <a:lnSpc>
                          <a:spcPct val="107000"/>
                        </a:lnSpc>
                        <a:spcAft>
                          <a:spcPts val="0"/>
                        </a:spcAft>
                      </a:pPr>
                      <a:r>
                        <a:rPr lang="tr-TR" sz="1200" b="1" dirty="0">
                          <a:solidFill>
                            <a:srgbClr val="FF0000"/>
                          </a:solidFill>
                          <a:effectLst/>
                        </a:rPr>
                        <a:t>ÖNLEM AL</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02684449"/>
                  </a:ext>
                </a:extLst>
              </a:tr>
              <a:tr h="183726">
                <a:tc gridSpan="2">
                  <a:txBody>
                    <a:bodyPr/>
                    <a:lstStyle/>
                    <a:p>
                      <a:pPr algn="l">
                        <a:lnSpc>
                          <a:spcPct val="107000"/>
                        </a:lnSpc>
                        <a:spcAft>
                          <a:spcPts val="0"/>
                        </a:spcAft>
                      </a:pPr>
                      <a:r>
                        <a:rPr lang="tr-TR" sz="1200" b="1" dirty="0">
                          <a:solidFill>
                            <a:srgbClr val="FF0000"/>
                          </a:solidFill>
                          <a:effectLst/>
                        </a:rPr>
                        <a:t>Faaliyet</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l">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l">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2678666924"/>
                  </a:ext>
                </a:extLst>
              </a:tr>
              <a:tr h="183726">
                <a:tc gridSpan="2">
                  <a:txBody>
                    <a:bodyPr/>
                    <a:lstStyle/>
                    <a:p>
                      <a:pPr algn="l">
                        <a:lnSpc>
                          <a:spcPct val="107000"/>
                        </a:lnSpc>
                        <a:spcAft>
                          <a:spcPts val="0"/>
                        </a:spcAft>
                      </a:pPr>
                      <a:r>
                        <a:rPr lang="tr-TR" sz="1200" b="1" dirty="0">
                          <a:solidFill>
                            <a:srgbClr val="FF0000"/>
                          </a:solidFill>
                          <a:effectLst/>
                        </a:rPr>
                        <a:t>Sorumlu</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l">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l">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2025058457"/>
                  </a:ext>
                </a:extLst>
              </a:tr>
              <a:tr h="183726">
                <a:tc gridSpan="2">
                  <a:txBody>
                    <a:bodyPr/>
                    <a:lstStyle/>
                    <a:p>
                      <a:pPr algn="l">
                        <a:lnSpc>
                          <a:spcPct val="107000"/>
                        </a:lnSpc>
                        <a:spcAft>
                          <a:spcPts val="0"/>
                        </a:spcAft>
                      </a:pPr>
                      <a:r>
                        <a:rPr lang="tr-TR" sz="1200" b="1" dirty="0">
                          <a:solidFill>
                            <a:srgbClr val="FF0000"/>
                          </a:solidFill>
                          <a:effectLst/>
                        </a:rPr>
                        <a:t>Nesnel Kanıt</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l">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l">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1587192847"/>
                  </a:ext>
                </a:extLst>
              </a:tr>
              <a:tr h="183726">
                <a:tc gridSpan="2">
                  <a:txBody>
                    <a:bodyPr/>
                    <a:lstStyle/>
                    <a:p>
                      <a:pPr algn="l">
                        <a:lnSpc>
                          <a:spcPct val="107000"/>
                        </a:lnSpc>
                        <a:spcAft>
                          <a:spcPts val="0"/>
                        </a:spcAft>
                      </a:pPr>
                      <a:r>
                        <a:rPr lang="tr-TR" sz="1200" b="1" dirty="0">
                          <a:solidFill>
                            <a:srgbClr val="FF0000"/>
                          </a:solidFill>
                          <a:effectLst/>
                        </a:rPr>
                        <a:t>Önlem Periyodu</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l">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l">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4272951768"/>
                  </a:ext>
                </a:extLst>
              </a:tr>
              <a:tr h="183726">
                <a:tc gridSpan="2">
                  <a:txBody>
                    <a:bodyPr/>
                    <a:lstStyle/>
                    <a:p>
                      <a:pPr algn="l">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pPr algn="l">
                        <a:lnSpc>
                          <a:spcPct val="107000"/>
                        </a:lnSpc>
                        <a:spcAft>
                          <a:spcPts val="0"/>
                        </a:spcAft>
                      </a:pP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a:txBody>
                    <a:bodyPr/>
                    <a:lstStyle/>
                    <a:p>
                      <a:pPr algn="l">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extLst>
                  <a:ext uri="{0D108BD9-81ED-4DB2-BD59-A6C34878D82A}">
                    <a16:rowId xmlns:a16="http://schemas.microsoft.com/office/drawing/2014/main" val="1268862618"/>
                  </a:ext>
                </a:extLst>
              </a:tr>
              <a:tr h="183726">
                <a:tc gridSpan="3">
                  <a:txBody>
                    <a:bodyPr/>
                    <a:lstStyle/>
                    <a:p>
                      <a:pPr algn="ctr">
                        <a:lnSpc>
                          <a:spcPct val="107000"/>
                        </a:lnSpc>
                        <a:spcAft>
                          <a:spcPts val="0"/>
                        </a:spcAft>
                      </a:pPr>
                      <a:r>
                        <a:rPr lang="tr-TR" sz="1200" b="1" dirty="0">
                          <a:solidFill>
                            <a:srgbClr val="FF0000"/>
                          </a:solidFill>
                          <a:effectLst/>
                        </a:rPr>
                        <a:t>KANITLAR</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87175697"/>
                  </a:ext>
                </a:extLst>
              </a:tr>
              <a:tr h="183726">
                <a:tc>
                  <a:txBody>
                    <a:bodyPr/>
                    <a:lstStyle/>
                    <a:p>
                      <a:pPr algn="l">
                        <a:lnSpc>
                          <a:spcPct val="107000"/>
                        </a:lnSpc>
                        <a:spcAft>
                          <a:spcPts val="0"/>
                        </a:spcAft>
                      </a:pPr>
                      <a:r>
                        <a:rPr lang="tr-TR" sz="1200" b="1"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nchor="ctr"/>
                </a:tc>
                <a:tc gridSpan="2">
                  <a:txBody>
                    <a:bodyPr/>
                    <a:lstStyle/>
                    <a:p>
                      <a:pPr algn="l">
                        <a:lnSpc>
                          <a:spcPct val="107000"/>
                        </a:lnSpc>
                        <a:spcAft>
                          <a:spcPts val="0"/>
                        </a:spcAft>
                      </a:pPr>
                      <a:r>
                        <a:rPr lang="tr-TR" sz="1200" b="1" u="none" strike="noStrike" dirty="0">
                          <a:solidFill>
                            <a:srgbClr val="FF0000"/>
                          </a:solidFill>
                          <a:effectLst/>
                        </a:rPr>
                        <a:t> </a:t>
                      </a:r>
                      <a:endParaRPr lang="tr-T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1985" marR="51985" marT="0" marB="0"/>
                </a:tc>
                <a:tc hMerge="1">
                  <a:txBody>
                    <a:bodyPr/>
                    <a:lstStyle/>
                    <a:p>
                      <a:endParaRPr lang="tr-TR"/>
                    </a:p>
                  </a:txBody>
                  <a:tcPr/>
                </a:tc>
                <a:extLst>
                  <a:ext uri="{0D108BD9-81ED-4DB2-BD59-A6C34878D82A}">
                    <a16:rowId xmlns:a16="http://schemas.microsoft.com/office/drawing/2014/main" val="131520303"/>
                  </a:ext>
                </a:extLst>
              </a:tr>
            </a:tbl>
          </a:graphicData>
        </a:graphic>
      </p:graphicFrame>
      <p:sp>
        <p:nvSpPr>
          <p:cNvPr id="3" name="Altbilgi Yer Tutucusu 2"/>
          <p:cNvSpPr>
            <a:spLocks noGrp="1"/>
          </p:cNvSpPr>
          <p:nvPr>
            <p:ph type="ftr" sz="quarter" idx="11"/>
          </p:nvPr>
        </p:nvSpPr>
        <p:spPr/>
        <p:txBody>
          <a:bodyPr/>
          <a:lstStyle/>
          <a:p>
            <a:r>
              <a:rPr lang="tr-TR" smtClean="0"/>
              <a:t>KALİTE KOORDİNATÖRLÜĞÜ</a:t>
            </a:r>
            <a:endParaRPr lang="tr-TR"/>
          </a:p>
        </p:txBody>
      </p:sp>
      <p:sp>
        <p:nvSpPr>
          <p:cNvPr id="5" name="Slayt Numarası Yer Tutucusu 4"/>
          <p:cNvSpPr>
            <a:spLocks noGrp="1"/>
          </p:cNvSpPr>
          <p:nvPr>
            <p:ph type="sldNum" sz="quarter" idx="12"/>
          </p:nvPr>
        </p:nvSpPr>
        <p:spPr/>
        <p:txBody>
          <a:bodyPr/>
          <a:lstStyle/>
          <a:p>
            <a:fld id="{DDCE7859-ABE5-4F86-9590-63E6FFC2B8A3}" type="slidenum">
              <a:rPr lang="tr-TR" smtClean="0"/>
              <a:pPr/>
              <a:t>26</a:t>
            </a:fld>
            <a:endParaRPr lang="tr-T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8606" y="6065485"/>
            <a:ext cx="382872" cy="388190"/>
          </a:xfrm>
          <a:prstGeom prst="rect">
            <a:avLst/>
          </a:prstGeom>
        </p:spPr>
      </p:pic>
    </p:spTree>
    <p:extLst>
      <p:ext uri="{BB962C8B-B14F-4D97-AF65-F5344CB8AC3E}">
        <p14:creationId xmlns:p14="http://schemas.microsoft.com/office/powerpoint/2010/main" val="427725489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6326" y="301557"/>
            <a:ext cx="11000874" cy="555091"/>
          </a:xfrm>
        </p:spPr>
        <p:txBody>
          <a:bodyPr>
            <a:normAutofit fontScale="90000"/>
          </a:bodyPr>
          <a:lstStyle/>
          <a:p>
            <a:pPr algn="ctr"/>
            <a:r>
              <a:rPr lang="tr-TR" sz="3600" b="1" dirty="0" smtClean="0">
                <a:solidFill>
                  <a:srgbClr val="FF0000"/>
                </a:solidFill>
              </a:rPr>
              <a:t>YÖKAK Dereceli Değerlendirme Anahtarı ve Kullanımı</a:t>
            </a:r>
            <a:endParaRPr lang="tr-TR" sz="3600" dirty="0">
              <a:solidFill>
                <a:srgbClr val="FF0000"/>
              </a:solidFill>
            </a:endParaRPr>
          </a:p>
        </p:txBody>
      </p:sp>
      <p:sp>
        <p:nvSpPr>
          <p:cNvPr id="3" name="İçerik Yer Tutucusu 2"/>
          <p:cNvSpPr>
            <a:spLocks noGrp="1"/>
          </p:cNvSpPr>
          <p:nvPr>
            <p:ph idx="1"/>
          </p:nvPr>
        </p:nvSpPr>
        <p:spPr>
          <a:xfrm>
            <a:off x="466929" y="1031131"/>
            <a:ext cx="11420272" cy="5165387"/>
          </a:xfrm>
        </p:spPr>
        <p:txBody>
          <a:bodyPr>
            <a:normAutofit fontScale="85000" lnSpcReduction="10000"/>
          </a:bodyPr>
          <a:lstStyle/>
          <a:p>
            <a:pPr>
              <a:lnSpc>
                <a:spcPct val="120000"/>
              </a:lnSpc>
              <a:spcBef>
                <a:spcPts val="0"/>
              </a:spcBef>
              <a:spcAft>
                <a:spcPts val="400"/>
              </a:spcAft>
            </a:pPr>
            <a:r>
              <a:rPr lang="tr-TR" sz="3200" dirty="0" err="1" smtClean="0"/>
              <a:t>YÖKAK’ın</a:t>
            </a:r>
            <a:r>
              <a:rPr lang="tr-TR" sz="3200" dirty="0" smtClean="0"/>
              <a:t> </a:t>
            </a:r>
            <a:r>
              <a:rPr lang="tr-TR" sz="3200" dirty="0"/>
              <a:t>kurumsal değerlendirme süreçleri, bütüncül bir bakış açısıyla; </a:t>
            </a:r>
            <a:endParaRPr lang="tr-TR" sz="3200" dirty="0" smtClean="0"/>
          </a:p>
          <a:p>
            <a:pPr lvl="1">
              <a:lnSpc>
                <a:spcPct val="120000"/>
              </a:lnSpc>
              <a:spcBef>
                <a:spcPts val="0"/>
              </a:spcBef>
              <a:spcAft>
                <a:spcPts val="400"/>
              </a:spcAft>
            </a:pPr>
            <a:r>
              <a:rPr lang="tr-TR" sz="2800" b="1" i="1" dirty="0" smtClean="0">
                <a:solidFill>
                  <a:srgbClr val="0000CC"/>
                </a:solidFill>
              </a:rPr>
              <a:t>Liderlik</a:t>
            </a:r>
            <a:r>
              <a:rPr lang="tr-TR" sz="2800" b="1" i="1" dirty="0">
                <a:solidFill>
                  <a:srgbClr val="0000CC"/>
                </a:solidFill>
              </a:rPr>
              <a:t>, Yönetim ve Kalite, </a:t>
            </a:r>
            <a:endParaRPr lang="tr-TR" sz="2800" b="1" i="1" dirty="0" smtClean="0">
              <a:solidFill>
                <a:srgbClr val="0000CC"/>
              </a:solidFill>
            </a:endParaRPr>
          </a:p>
          <a:p>
            <a:pPr lvl="1">
              <a:lnSpc>
                <a:spcPct val="120000"/>
              </a:lnSpc>
              <a:spcBef>
                <a:spcPts val="0"/>
              </a:spcBef>
              <a:spcAft>
                <a:spcPts val="400"/>
              </a:spcAft>
            </a:pPr>
            <a:r>
              <a:rPr lang="tr-TR" sz="2800" b="1" i="1" dirty="0" smtClean="0">
                <a:solidFill>
                  <a:srgbClr val="0000CC"/>
                </a:solidFill>
              </a:rPr>
              <a:t>Eğitim </a:t>
            </a:r>
            <a:r>
              <a:rPr lang="tr-TR" sz="2800" b="1" i="1" dirty="0">
                <a:solidFill>
                  <a:srgbClr val="0000CC"/>
                </a:solidFill>
              </a:rPr>
              <a:t>ve Öğretim, </a:t>
            </a:r>
            <a:endParaRPr lang="tr-TR" sz="2800" b="1" i="1" dirty="0" smtClean="0">
              <a:solidFill>
                <a:srgbClr val="0000CC"/>
              </a:solidFill>
            </a:endParaRPr>
          </a:p>
          <a:p>
            <a:pPr lvl="1">
              <a:lnSpc>
                <a:spcPct val="120000"/>
              </a:lnSpc>
              <a:spcBef>
                <a:spcPts val="0"/>
              </a:spcBef>
              <a:spcAft>
                <a:spcPts val="400"/>
              </a:spcAft>
            </a:pPr>
            <a:r>
              <a:rPr lang="tr-TR" sz="2800" b="1" i="1" dirty="0" smtClean="0">
                <a:solidFill>
                  <a:srgbClr val="0000CC"/>
                </a:solidFill>
              </a:rPr>
              <a:t>Araştırma </a:t>
            </a:r>
            <a:r>
              <a:rPr lang="tr-TR" sz="2800" b="1" i="1" dirty="0">
                <a:solidFill>
                  <a:srgbClr val="0000CC"/>
                </a:solidFill>
              </a:rPr>
              <a:t>ve </a:t>
            </a:r>
            <a:r>
              <a:rPr lang="tr-TR" sz="2800" b="1" i="1" dirty="0" smtClean="0">
                <a:solidFill>
                  <a:srgbClr val="0000CC"/>
                </a:solidFill>
              </a:rPr>
              <a:t>Geliştirme, </a:t>
            </a:r>
            <a:r>
              <a:rPr lang="tr-TR" sz="2800" b="1" i="1" dirty="0">
                <a:solidFill>
                  <a:srgbClr val="0000CC"/>
                </a:solidFill>
              </a:rPr>
              <a:t>ve </a:t>
            </a:r>
            <a:endParaRPr lang="tr-TR" sz="2800" b="1" i="1" dirty="0" smtClean="0">
              <a:solidFill>
                <a:srgbClr val="0000CC"/>
              </a:solidFill>
            </a:endParaRPr>
          </a:p>
          <a:p>
            <a:pPr lvl="1">
              <a:lnSpc>
                <a:spcPct val="120000"/>
              </a:lnSpc>
              <a:spcBef>
                <a:spcPts val="0"/>
              </a:spcBef>
              <a:spcAft>
                <a:spcPts val="400"/>
              </a:spcAft>
            </a:pPr>
            <a:r>
              <a:rPr lang="tr-TR" sz="2800" b="1" i="1" dirty="0" smtClean="0">
                <a:solidFill>
                  <a:srgbClr val="0000CC"/>
                </a:solidFill>
              </a:rPr>
              <a:t>Toplumsal </a:t>
            </a:r>
            <a:r>
              <a:rPr lang="tr-TR" sz="2800" b="1" i="1" dirty="0">
                <a:solidFill>
                  <a:srgbClr val="0000CC"/>
                </a:solidFill>
              </a:rPr>
              <a:t>Katkı</a:t>
            </a:r>
            <a:r>
              <a:rPr lang="tr-TR" sz="2800" b="1" dirty="0">
                <a:solidFill>
                  <a:srgbClr val="0000CC"/>
                </a:solidFill>
              </a:rPr>
              <a:t> </a:t>
            </a:r>
            <a:endParaRPr lang="tr-TR" sz="2800" b="1" dirty="0" smtClean="0">
              <a:solidFill>
                <a:srgbClr val="0000CC"/>
              </a:solidFill>
            </a:endParaRPr>
          </a:p>
          <a:p>
            <a:pPr>
              <a:lnSpc>
                <a:spcPct val="120000"/>
              </a:lnSpc>
              <a:spcBef>
                <a:spcPts val="0"/>
              </a:spcBef>
              <a:spcAft>
                <a:spcPts val="400"/>
              </a:spcAft>
            </a:pPr>
            <a:endParaRPr lang="tr-TR" sz="3200" dirty="0" smtClean="0"/>
          </a:p>
          <a:p>
            <a:pPr>
              <a:lnSpc>
                <a:spcPct val="120000"/>
              </a:lnSpc>
              <a:spcBef>
                <a:spcPts val="0"/>
              </a:spcBef>
              <a:spcAft>
                <a:spcPts val="400"/>
              </a:spcAft>
            </a:pPr>
            <a:r>
              <a:rPr lang="tr-TR" sz="3200" dirty="0" smtClean="0"/>
              <a:t>başlıkları </a:t>
            </a:r>
            <a:r>
              <a:rPr lang="tr-TR" sz="3200" dirty="0"/>
              <a:t>altında toplam </a:t>
            </a:r>
            <a:r>
              <a:rPr lang="tr-TR" sz="3200" b="1" dirty="0">
                <a:solidFill>
                  <a:srgbClr val="FF0000"/>
                </a:solidFill>
              </a:rPr>
              <a:t>14 ölçüt ve 46 alt ölçüt </a:t>
            </a:r>
            <a:r>
              <a:rPr lang="tr-TR" sz="3200" dirty="0"/>
              <a:t>ile gerçekleştirilmektedir. </a:t>
            </a:r>
            <a:endParaRPr lang="tr-TR" sz="3200" dirty="0" smtClean="0"/>
          </a:p>
          <a:p>
            <a:pPr>
              <a:lnSpc>
                <a:spcPct val="120000"/>
              </a:lnSpc>
              <a:spcBef>
                <a:spcPts val="0"/>
              </a:spcBef>
              <a:spcAft>
                <a:spcPts val="400"/>
              </a:spcAft>
            </a:pPr>
            <a:endParaRPr lang="tr-TR" sz="3200" dirty="0" smtClean="0"/>
          </a:p>
          <a:p>
            <a:pPr>
              <a:lnSpc>
                <a:spcPct val="120000"/>
              </a:lnSpc>
              <a:spcBef>
                <a:spcPts val="0"/>
              </a:spcBef>
              <a:spcAft>
                <a:spcPts val="400"/>
              </a:spcAft>
            </a:pPr>
            <a:r>
              <a:rPr lang="tr-TR" sz="3200" dirty="0" smtClean="0"/>
              <a:t>Değerlendirme </a:t>
            </a:r>
            <a:r>
              <a:rPr lang="tr-TR" sz="3200" dirty="0"/>
              <a:t>süreçlerinde kullanılan temel araç </a:t>
            </a:r>
            <a:r>
              <a:rPr lang="tr-TR" sz="3200" b="1" dirty="0">
                <a:solidFill>
                  <a:srgbClr val="0000CC"/>
                </a:solidFill>
              </a:rPr>
              <a:t>YÖKAK Dereceli Değerlendirme </a:t>
            </a:r>
            <a:r>
              <a:rPr lang="tr-TR" sz="3200" b="1" dirty="0" err="1">
                <a:solidFill>
                  <a:srgbClr val="0000CC"/>
                </a:solidFill>
              </a:rPr>
              <a:t>Anahtarı’dır</a:t>
            </a:r>
            <a:r>
              <a:rPr lang="tr-TR" sz="3200" b="1" dirty="0">
                <a:solidFill>
                  <a:srgbClr val="0000CC"/>
                </a:solidFill>
              </a:rPr>
              <a:t>. </a:t>
            </a:r>
            <a:endParaRPr lang="tr-TR" sz="3200" b="1" dirty="0" smtClean="0">
              <a:solidFill>
                <a:srgbClr val="0000CC"/>
              </a:solidFill>
            </a:endParaRPr>
          </a:p>
          <a:p>
            <a:pPr marL="0" indent="0">
              <a:lnSpc>
                <a:spcPct val="120000"/>
              </a:lnSpc>
              <a:spcBef>
                <a:spcPts val="0"/>
              </a:spcBef>
              <a:spcAft>
                <a:spcPts val="400"/>
              </a:spcAft>
              <a:buNone/>
            </a:pPr>
            <a:endParaRPr lang="tr-TR" sz="3200" b="1" dirty="0" smtClean="0">
              <a:solidFill>
                <a:srgbClr val="0000CC"/>
              </a:solidFill>
            </a:endParaRPr>
          </a:p>
        </p:txBody>
      </p:sp>
      <p:sp>
        <p:nvSpPr>
          <p:cNvPr id="4" name="Veri Yer Tutucusu 3"/>
          <p:cNvSpPr>
            <a:spLocks noGrp="1"/>
          </p:cNvSpPr>
          <p:nvPr>
            <p:ph type="dt" sz="half" idx="10"/>
          </p:nvPr>
        </p:nvSpPr>
        <p:spPr/>
        <p:txBody>
          <a:bodyPr/>
          <a:lstStyle/>
          <a:p>
            <a:fld id="{D7051FE8-AAC8-41F1-9CF3-0020C9BFC90F}"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27</a:t>
            </a:fld>
            <a:endParaRPr lang="tr-TR"/>
          </a:p>
        </p:txBody>
      </p:sp>
    </p:spTree>
    <p:extLst>
      <p:ext uri="{BB962C8B-B14F-4D97-AF65-F5344CB8AC3E}">
        <p14:creationId xmlns:p14="http://schemas.microsoft.com/office/powerpoint/2010/main" val="42225199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6326" y="124493"/>
            <a:ext cx="11000874" cy="732155"/>
          </a:xfrm>
        </p:spPr>
        <p:txBody>
          <a:bodyPr>
            <a:normAutofit/>
          </a:bodyPr>
          <a:lstStyle/>
          <a:p>
            <a:pPr algn="ctr"/>
            <a:r>
              <a:rPr lang="tr-TR" sz="3600" b="1" dirty="0" smtClean="0">
                <a:solidFill>
                  <a:srgbClr val="FF0000"/>
                </a:solidFill>
              </a:rPr>
              <a:t>YÖKAK Dereceli Değerlendirme Anahtarı ve Kullanımı</a:t>
            </a:r>
            <a:endParaRPr lang="tr-TR" sz="3600" dirty="0">
              <a:solidFill>
                <a:srgbClr val="FF0000"/>
              </a:solidFill>
            </a:endParaRPr>
          </a:p>
        </p:txBody>
      </p:sp>
      <p:sp>
        <p:nvSpPr>
          <p:cNvPr id="3" name="İçerik Yer Tutucusu 2"/>
          <p:cNvSpPr>
            <a:spLocks noGrp="1"/>
          </p:cNvSpPr>
          <p:nvPr>
            <p:ph idx="1"/>
          </p:nvPr>
        </p:nvSpPr>
        <p:spPr>
          <a:xfrm>
            <a:off x="379379" y="1177048"/>
            <a:ext cx="11614825" cy="5223752"/>
          </a:xfrm>
        </p:spPr>
        <p:txBody>
          <a:bodyPr>
            <a:noAutofit/>
          </a:bodyPr>
          <a:lstStyle/>
          <a:p>
            <a:pPr>
              <a:lnSpc>
                <a:spcPct val="100000"/>
              </a:lnSpc>
              <a:spcBef>
                <a:spcPts val="0"/>
              </a:spcBef>
              <a:spcAft>
                <a:spcPts val="400"/>
              </a:spcAft>
            </a:pPr>
            <a:r>
              <a:rPr lang="tr-TR" sz="3200" dirty="0" smtClean="0"/>
              <a:t>YÖKAK </a:t>
            </a:r>
            <a:r>
              <a:rPr lang="tr-TR" sz="3200" dirty="0"/>
              <a:t>Dereceli Değerlendirme Anahtarı yükseköğretim kurumlarının iç değerlendirme çalışmaları ve kurum iç değerlendirme raporu yazımında ve aynı zamanda dış değerlendirme süreçlerinde de kullanılan </a:t>
            </a:r>
            <a:r>
              <a:rPr lang="tr-TR" sz="3200" b="1" dirty="0" err="1">
                <a:solidFill>
                  <a:srgbClr val="0000CC"/>
                </a:solidFill>
              </a:rPr>
              <a:t>rubrik</a:t>
            </a:r>
            <a:r>
              <a:rPr lang="tr-TR" sz="3200" b="1" dirty="0">
                <a:solidFill>
                  <a:srgbClr val="0000CC"/>
                </a:solidFill>
              </a:rPr>
              <a:t> tarzında geliştirilmiş bir ölçme aracıdır.</a:t>
            </a:r>
            <a:r>
              <a:rPr lang="tr-TR" sz="3200" b="1" dirty="0"/>
              <a:t> </a:t>
            </a:r>
            <a:endParaRPr lang="tr-TR" sz="3200" b="1" dirty="0" smtClean="0"/>
          </a:p>
          <a:p>
            <a:pPr>
              <a:lnSpc>
                <a:spcPct val="100000"/>
              </a:lnSpc>
              <a:spcBef>
                <a:spcPts val="0"/>
              </a:spcBef>
              <a:spcAft>
                <a:spcPts val="400"/>
              </a:spcAft>
            </a:pPr>
            <a:endParaRPr lang="tr-TR" sz="3200" b="1" dirty="0"/>
          </a:p>
          <a:p>
            <a:pPr>
              <a:lnSpc>
                <a:spcPct val="100000"/>
              </a:lnSpc>
              <a:spcBef>
                <a:spcPts val="0"/>
              </a:spcBef>
              <a:spcAft>
                <a:spcPts val="400"/>
              </a:spcAft>
            </a:pPr>
            <a:r>
              <a:rPr lang="tr-TR" sz="3200" b="1" dirty="0" smtClean="0"/>
              <a:t>Kurumsal </a:t>
            </a:r>
            <a:r>
              <a:rPr lang="tr-TR" sz="3200" dirty="0"/>
              <a:t>değerlendirme ya da </a:t>
            </a:r>
            <a:r>
              <a:rPr lang="tr-TR" sz="3200" dirty="0" smtClean="0"/>
              <a:t>karar </a:t>
            </a:r>
            <a:r>
              <a:rPr lang="tr-TR" sz="3200" dirty="0"/>
              <a:t>verme süreçlerinde </a:t>
            </a:r>
            <a:r>
              <a:rPr lang="tr-TR" sz="3200" b="1" i="1" dirty="0">
                <a:solidFill>
                  <a:srgbClr val="0000CC"/>
                </a:solidFill>
              </a:rPr>
              <a:t>açıklık, nesnellik, anlaşılırlık, tutarlık ve şeffaflığını</a:t>
            </a:r>
            <a:r>
              <a:rPr lang="tr-TR" sz="3200" dirty="0"/>
              <a:t> arttırmak amacıyla geliştirilmiştir</a:t>
            </a:r>
            <a:r>
              <a:rPr lang="tr-TR" sz="3200" dirty="0" smtClean="0"/>
              <a:t>.</a:t>
            </a:r>
            <a:endParaRPr lang="tr-TR" sz="3200" dirty="0"/>
          </a:p>
        </p:txBody>
      </p:sp>
      <p:sp>
        <p:nvSpPr>
          <p:cNvPr id="4" name="Veri Yer Tutucusu 3"/>
          <p:cNvSpPr>
            <a:spLocks noGrp="1"/>
          </p:cNvSpPr>
          <p:nvPr>
            <p:ph type="dt" sz="half" idx="10"/>
          </p:nvPr>
        </p:nvSpPr>
        <p:spPr/>
        <p:txBody>
          <a:bodyPr/>
          <a:lstStyle/>
          <a:p>
            <a:fld id="{80A80C7D-B7E3-4B27-A1E7-9F318FCAD2DC}"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28</a:t>
            </a:fld>
            <a:endParaRPr lang="tr-TR"/>
          </a:p>
        </p:txBody>
      </p:sp>
    </p:spTree>
    <p:extLst>
      <p:ext uri="{BB962C8B-B14F-4D97-AF65-F5344CB8AC3E}">
        <p14:creationId xmlns:p14="http://schemas.microsoft.com/office/powerpoint/2010/main" val="37815880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4078" y="231006"/>
            <a:ext cx="11000874" cy="732155"/>
          </a:xfrm>
        </p:spPr>
        <p:txBody>
          <a:bodyPr>
            <a:normAutofit/>
          </a:bodyPr>
          <a:lstStyle/>
          <a:p>
            <a:pPr algn="ctr"/>
            <a:r>
              <a:rPr lang="tr-TR" sz="3600" b="1" dirty="0" smtClean="0">
                <a:solidFill>
                  <a:srgbClr val="0000CC"/>
                </a:solidFill>
              </a:rPr>
              <a:t>YÖKAK Dereceli Değerlendirme Anahtarı ve Kullanımı</a:t>
            </a:r>
            <a:endParaRPr lang="tr-TR" sz="3600" dirty="0">
              <a:solidFill>
                <a:srgbClr val="0000CC"/>
              </a:solidFill>
            </a:endParaRPr>
          </a:p>
        </p:txBody>
      </p:sp>
      <p:sp>
        <p:nvSpPr>
          <p:cNvPr id="3" name="İçerik Yer Tutucusu 2"/>
          <p:cNvSpPr>
            <a:spLocks noGrp="1"/>
          </p:cNvSpPr>
          <p:nvPr>
            <p:ph idx="1"/>
          </p:nvPr>
        </p:nvSpPr>
        <p:spPr>
          <a:xfrm>
            <a:off x="346507" y="1186774"/>
            <a:ext cx="11598445" cy="5169577"/>
          </a:xfrm>
        </p:spPr>
        <p:txBody>
          <a:bodyPr>
            <a:normAutofit/>
          </a:bodyPr>
          <a:lstStyle/>
          <a:p>
            <a:pPr lvl="0">
              <a:lnSpc>
                <a:spcPct val="100000"/>
              </a:lnSpc>
              <a:spcBef>
                <a:spcPts val="0"/>
              </a:spcBef>
            </a:pPr>
            <a:r>
              <a:rPr lang="tr-TR" sz="2900" dirty="0" smtClean="0"/>
              <a:t>YÖKAK </a:t>
            </a:r>
            <a:r>
              <a:rPr lang="tr-TR" sz="2900" dirty="0"/>
              <a:t>Dereceli Değerlendirme </a:t>
            </a:r>
            <a:r>
              <a:rPr lang="tr-TR" sz="2900" dirty="0" err="1"/>
              <a:t>Anahtarı’nda</a:t>
            </a:r>
            <a:r>
              <a:rPr lang="tr-TR" sz="2900" dirty="0"/>
              <a:t> her bir alt ölçüt için kalite güvencesi süreç ya da mekanizmaları; </a:t>
            </a:r>
            <a:r>
              <a:rPr lang="tr-TR" sz="2900" b="1" dirty="0" smtClean="0">
                <a:solidFill>
                  <a:srgbClr val="FF0000"/>
                </a:solidFill>
              </a:rPr>
              <a:t>Planlama, Uygulama, Kontrol Etme ve Önlem Alma </a:t>
            </a:r>
            <a:r>
              <a:rPr lang="tr-TR" sz="2900" b="1" dirty="0">
                <a:solidFill>
                  <a:srgbClr val="FF0000"/>
                </a:solidFill>
              </a:rPr>
              <a:t>(PUKÖ)</a:t>
            </a:r>
            <a:r>
              <a:rPr lang="tr-TR" sz="2900" dirty="0"/>
              <a:t> basamaklarının olgunluk düzeyleri dikkate alınarak tanımlanmış olup, </a:t>
            </a:r>
            <a:r>
              <a:rPr lang="tr-TR" sz="2900" b="1" dirty="0" smtClean="0">
                <a:solidFill>
                  <a:srgbClr val="FF0000"/>
                </a:solidFill>
              </a:rPr>
              <a:t>1 - 5 </a:t>
            </a:r>
            <a:r>
              <a:rPr lang="tr-TR" sz="2900" b="1" dirty="0">
                <a:solidFill>
                  <a:srgbClr val="FF0000"/>
                </a:solidFill>
              </a:rPr>
              <a:t>arasındaki bir ölçekle </a:t>
            </a:r>
            <a:r>
              <a:rPr lang="tr-TR" sz="2900" dirty="0"/>
              <a:t>derecelendirilmiştir. </a:t>
            </a:r>
            <a:endParaRPr lang="tr-TR" sz="2900" dirty="0" smtClean="0"/>
          </a:p>
          <a:p>
            <a:pPr lvl="0">
              <a:lnSpc>
                <a:spcPct val="100000"/>
              </a:lnSpc>
              <a:spcBef>
                <a:spcPts val="0"/>
              </a:spcBef>
            </a:pPr>
            <a:endParaRPr lang="tr-TR" sz="2900" dirty="0"/>
          </a:p>
          <a:p>
            <a:pPr lvl="0">
              <a:lnSpc>
                <a:spcPct val="100000"/>
              </a:lnSpc>
              <a:spcBef>
                <a:spcPts val="0"/>
              </a:spcBef>
            </a:pPr>
            <a:r>
              <a:rPr lang="tr-TR" sz="2900" dirty="0" smtClean="0"/>
              <a:t>Bu </a:t>
            </a:r>
            <a:r>
              <a:rPr lang="tr-TR" sz="2900" dirty="0"/>
              <a:t>anahtarla olgunluk düzeyi belirlenen alt ölçütler, ilgili ölçütlerin karşılanma düzeyini ortaya koymaktadır. </a:t>
            </a:r>
            <a:endParaRPr lang="tr-TR" sz="2900" dirty="0" smtClean="0"/>
          </a:p>
          <a:p>
            <a:pPr lvl="0">
              <a:lnSpc>
                <a:spcPct val="100000"/>
              </a:lnSpc>
              <a:spcBef>
                <a:spcPts val="0"/>
              </a:spcBef>
            </a:pPr>
            <a:endParaRPr lang="tr-TR" sz="2900" dirty="0" smtClean="0"/>
          </a:p>
          <a:p>
            <a:pPr lvl="0">
              <a:lnSpc>
                <a:spcPct val="100000"/>
              </a:lnSpc>
              <a:spcBef>
                <a:spcPts val="0"/>
              </a:spcBef>
              <a:spcAft>
                <a:spcPts val="400"/>
              </a:spcAft>
            </a:pPr>
            <a:r>
              <a:rPr lang="tr-TR" sz="3200" b="1" dirty="0">
                <a:solidFill>
                  <a:srgbClr val="FF0000"/>
                </a:solidFill>
              </a:rPr>
              <a:t>Bir olgunluk düzeyine geçmek için önceki basamakların tamamlanması gerekir</a:t>
            </a:r>
            <a:r>
              <a:rPr lang="tr-TR" sz="3200" dirty="0" smtClean="0"/>
              <a:t>.</a:t>
            </a:r>
            <a:endParaRPr lang="tr-TR" sz="3200" dirty="0"/>
          </a:p>
        </p:txBody>
      </p:sp>
      <p:sp>
        <p:nvSpPr>
          <p:cNvPr id="4" name="Veri Yer Tutucusu 3"/>
          <p:cNvSpPr>
            <a:spLocks noGrp="1"/>
          </p:cNvSpPr>
          <p:nvPr>
            <p:ph type="dt" sz="half" idx="10"/>
          </p:nvPr>
        </p:nvSpPr>
        <p:spPr/>
        <p:txBody>
          <a:bodyPr/>
          <a:lstStyle/>
          <a:p>
            <a:fld id="{E6F9232A-F39D-47D7-BD93-227890128379}"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29</a:t>
            </a:fld>
            <a:endParaRPr lang="tr-TR"/>
          </a:p>
        </p:txBody>
      </p:sp>
    </p:spTree>
    <p:extLst>
      <p:ext uri="{BB962C8B-B14F-4D97-AF65-F5344CB8AC3E}">
        <p14:creationId xmlns:p14="http://schemas.microsoft.com/office/powerpoint/2010/main" val="96677110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395662" y="152400"/>
            <a:ext cx="9958137" cy="665748"/>
          </a:xfrm>
        </p:spPr>
        <p:txBody>
          <a:bodyPr>
            <a:normAutofit fontScale="90000"/>
          </a:bodyPr>
          <a:lstStyle/>
          <a:p>
            <a:pPr algn="ctr"/>
            <a:r>
              <a:rPr lang="tr-TR" b="1" dirty="0" smtClean="0">
                <a:solidFill>
                  <a:srgbClr val="C00000"/>
                </a:solidFill>
              </a:rPr>
              <a:t>Kalite Güvencesi Nedir?</a:t>
            </a:r>
            <a:endParaRPr lang="tr-TR" b="1" dirty="0">
              <a:solidFill>
                <a:srgbClr val="C00000"/>
              </a:solidFill>
            </a:endParaRPr>
          </a:p>
        </p:txBody>
      </p:sp>
      <p:sp>
        <p:nvSpPr>
          <p:cNvPr id="8" name="İçerik Yer Tutucusu 7"/>
          <p:cNvSpPr>
            <a:spLocks noGrp="1"/>
          </p:cNvSpPr>
          <p:nvPr>
            <p:ph idx="1"/>
          </p:nvPr>
        </p:nvSpPr>
        <p:spPr>
          <a:xfrm>
            <a:off x="437745" y="1138137"/>
            <a:ext cx="11449455" cy="3373688"/>
          </a:xfrm>
        </p:spPr>
        <p:txBody>
          <a:bodyPr>
            <a:normAutofit/>
          </a:bodyPr>
          <a:lstStyle/>
          <a:p>
            <a:pPr>
              <a:lnSpc>
                <a:spcPct val="100000"/>
              </a:lnSpc>
              <a:spcBef>
                <a:spcPts val="0"/>
              </a:spcBef>
              <a:spcAft>
                <a:spcPts val="400"/>
              </a:spcAft>
            </a:pPr>
            <a:r>
              <a:rPr lang="tr-TR" sz="3200" dirty="0" smtClean="0"/>
              <a:t>Eğitim kurumlarının ve programlarının kalitesini artırmak ve sürekli iyileştirmek amacıyla uyguladığı bir dizi politika, süreç ve prosedürdür.</a:t>
            </a:r>
          </a:p>
          <a:p>
            <a:pPr>
              <a:lnSpc>
                <a:spcPct val="100000"/>
              </a:lnSpc>
              <a:spcBef>
                <a:spcPts val="0"/>
              </a:spcBef>
              <a:spcAft>
                <a:spcPts val="400"/>
              </a:spcAft>
            </a:pPr>
            <a:endParaRPr lang="tr-TR" sz="3200" dirty="0" smtClean="0"/>
          </a:p>
          <a:p>
            <a:pPr>
              <a:lnSpc>
                <a:spcPct val="100000"/>
              </a:lnSpc>
              <a:spcBef>
                <a:spcPts val="0"/>
              </a:spcBef>
              <a:spcAft>
                <a:spcPts val="400"/>
              </a:spcAft>
            </a:pPr>
            <a:r>
              <a:rPr lang="tr-TR" sz="3200" dirty="0" smtClean="0"/>
              <a:t>Kalite Güvencesi, eğitim alanındaki standartları ve en iyi uygulamaları belirlemek, ölçmek ve sürdürmek için kullanılır.  </a:t>
            </a:r>
            <a:endParaRPr lang="tr-TR" sz="3200" dirty="0"/>
          </a:p>
        </p:txBody>
      </p:sp>
      <p:sp>
        <p:nvSpPr>
          <p:cNvPr id="3" name="Veri Yer Tutucusu 2"/>
          <p:cNvSpPr>
            <a:spLocks noGrp="1"/>
          </p:cNvSpPr>
          <p:nvPr>
            <p:ph type="dt" sz="half" idx="10"/>
          </p:nvPr>
        </p:nvSpPr>
        <p:spPr/>
        <p:txBody>
          <a:bodyPr/>
          <a:lstStyle/>
          <a:p>
            <a:fld id="{33B1EA38-9444-4632-83F1-1C48EE811DCB}" type="datetime1">
              <a:rPr lang="tr-TR" smtClean="0"/>
              <a:t>2.10.2025</a:t>
            </a:fld>
            <a:endParaRPr lang="tr-TR" dirty="0"/>
          </a:p>
        </p:txBody>
      </p:sp>
      <p:pic>
        <p:nvPicPr>
          <p:cNvPr id="5122" name="Picture 2" descr="Kalite Koordinatörlüğü"/>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0766" y="4511824"/>
            <a:ext cx="4426864" cy="1844526"/>
          </a:xfrm>
          <a:prstGeom prst="rect">
            <a:avLst/>
          </a:prstGeom>
          <a:noFill/>
          <a:extLst>
            <a:ext uri="{909E8E84-426E-40DD-AFC4-6F175D3DCCD1}">
              <a14:hiddenFill xmlns:a14="http://schemas.microsoft.com/office/drawing/2010/main">
                <a:solidFill>
                  <a:srgbClr val="FFFFFF"/>
                </a:solidFill>
              </a14:hiddenFill>
            </a:ext>
          </a:extLst>
        </p:spPr>
      </p:pic>
      <p:sp>
        <p:nvSpPr>
          <p:cNvPr id="5" name="Altbilgi Yer Tutucusu 4"/>
          <p:cNvSpPr>
            <a:spLocks noGrp="1"/>
          </p:cNvSpPr>
          <p:nvPr>
            <p:ph type="ftr" sz="quarter" idx="11"/>
          </p:nvPr>
        </p:nvSpPr>
        <p:spPr/>
        <p:txBody>
          <a:bodyPr/>
          <a:lstStyle/>
          <a:p>
            <a:r>
              <a:rPr lang="tr-TR" smtClean="0"/>
              <a:t>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3</a:t>
            </a:fld>
            <a:endParaRPr lang="tr-TR"/>
          </a:p>
        </p:txBody>
      </p:sp>
    </p:spTree>
    <p:extLst>
      <p:ext uri="{BB962C8B-B14F-4D97-AF65-F5344CB8AC3E}">
        <p14:creationId xmlns:p14="http://schemas.microsoft.com/office/powerpoint/2010/main" val="313341291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924027" y="192506"/>
            <a:ext cx="10982424" cy="644074"/>
          </a:xfrm>
        </p:spPr>
        <p:txBody>
          <a:bodyPr>
            <a:normAutofit/>
          </a:bodyPr>
          <a:lstStyle/>
          <a:p>
            <a:pPr algn="ctr"/>
            <a:r>
              <a:rPr lang="tr-TR" sz="3200" b="1" dirty="0" smtClean="0">
                <a:solidFill>
                  <a:srgbClr val="FF0000"/>
                </a:solidFill>
              </a:rPr>
              <a:t>YÖKAK Dereceli Değerlendirme Anahtarı ve Kullanımı</a:t>
            </a:r>
            <a:endParaRPr lang="tr-TR" sz="3200" dirty="0">
              <a:solidFill>
                <a:srgbClr val="FF0000"/>
              </a:solidFill>
            </a:endParaRPr>
          </a:p>
        </p:txBody>
      </p:sp>
      <p:sp>
        <p:nvSpPr>
          <p:cNvPr id="4" name="Veri Yer Tutucusu 3"/>
          <p:cNvSpPr>
            <a:spLocks noGrp="1"/>
          </p:cNvSpPr>
          <p:nvPr>
            <p:ph type="dt" sz="half" idx="10"/>
          </p:nvPr>
        </p:nvSpPr>
        <p:spPr/>
        <p:txBody>
          <a:bodyPr/>
          <a:lstStyle/>
          <a:p>
            <a:fld id="{6B5A08B4-BF02-4B6D-A29A-8B3543212D85}" type="datetime1">
              <a:rPr lang="tr-TR" smtClean="0"/>
              <a:t>2.10.2025</a:t>
            </a:fld>
            <a:endParaRPr lang="tr-TR"/>
          </a:p>
        </p:txBody>
      </p:sp>
      <p:pic>
        <p:nvPicPr>
          <p:cNvPr id="9" name="image3.png"/>
          <p:cNvPicPr/>
          <p:nvPr/>
        </p:nvPicPr>
        <p:blipFill>
          <a:blip r:embed="rId2" cstate="print"/>
          <a:stretch>
            <a:fillRect/>
          </a:stretch>
        </p:blipFill>
        <p:spPr>
          <a:xfrm>
            <a:off x="237172" y="1010093"/>
            <a:ext cx="11726228" cy="5365307"/>
          </a:xfrm>
          <a:prstGeom prst="rect">
            <a:avLst/>
          </a:prstGeom>
        </p:spPr>
      </p:pic>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3" name="Slayt Numarası Yer Tutucusu 2"/>
          <p:cNvSpPr>
            <a:spLocks noGrp="1"/>
          </p:cNvSpPr>
          <p:nvPr>
            <p:ph type="sldNum" sz="quarter" idx="12"/>
          </p:nvPr>
        </p:nvSpPr>
        <p:spPr/>
        <p:txBody>
          <a:bodyPr/>
          <a:lstStyle/>
          <a:p>
            <a:fld id="{DDCE7859-ABE5-4F86-9590-63E6FFC2B8A3}" type="slidenum">
              <a:rPr lang="tr-TR" smtClean="0"/>
              <a:pPr/>
              <a:t>30</a:t>
            </a:fld>
            <a:endParaRPr lang="tr-TR"/>
          </a:p>
        </p:txBody>
      </p:sp>
    </p:spTree>
    <p:extLst>
      <p:ext uri="{BB962C8B-B14F-4D97-AF65-F5344CB8AC3E}">
        <p14:creationId xmlns:p14="http://schemas.microsoft.com/office/powerpoint/2010/main" val="314247868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19211"/>
            <a:ext cx="11117094" cy="743827"/>
          </a:xfrm>
        </p:spPr>
        <p:txBody>
          <a:bodyPr>
            <a:normAutofit/>
          </a:bodyPr>
          <a:lstStyle/>
          <a:p>
            <a:pPr algn="ctr"/>
            <a:r>
              <a:rPr lang="tr-TR" sz="3200" b="1" dirty="0">
                <a:solidFill>
                  <a:srgbClr val="FF0000"/>
                </a:solidFill>
              </a:rPr>
              <a:t>YÖKAK Dereceli Değerlendirme </a:t>
            </a:r>
            <a:r>
              <a:rPr lang="tr-TR" sz="3200" b="1" dirty="0" smtClean="0">
                <a:solidFill>
                  <a:srgbClr val="FF0000"/>
                </a:solidFill>
              </a:rPr>
              <a:t>Anahtarı ve PUKÖ</a:t>
            </a:r>
            <a:endParaRPr lang="tr-TR" sz="3200" dirty="0"/>
          </a:p>
        </p:txBody>
      </p:sp>
      <p:sp>
        <p:nvSpPr>
          <p:cNvPr id="3" name="Veri Yer Tutucusu 2"/>
          <p:cNvSpPr>
            <a:spLocks noGrp="1"/>
          </p:cNvSpPr>
          <p:nvPr>
            <p:ph type="dt" sz="half" idx="10"/>
          </p:nvPr>
        </p:nvSpPr>
        <p:spPr/>
        <p:txBody>
          <a:bodyPr/>
          <a:lstStyle/>
          <a:p>
            <a:fld id="{9ADA97FD-E346-4659-A648-4ADBD2872F93}" type="datetime1">
              <a:rPr lang="tr-TR" smtClean="0"/>
              <a:t>2.10.2025</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752847582"/>
              </p:ext>
            </p:extLst>
          </p:nvPr>
        </p:nvGraphicFramePr>
        <p:xfrm>
          <a:off x="381000" y="963038"/>
          <a:ext cx="11681298" cy="5381300"/>
        </p:xfrm>
        <a:graphic>
          <a:graphicData uri="http://schemas.openxmlformats.org/drawingml/2006/table">
            <a:tbl>
              <a:tblPr firstRow="1" firstCol="1" bandRow="1">
                <a:tableStyleId>{5C22544A-7EE6-4342-B048-85BDC9FD1C3A}</a:tableStyleId>
              </a:tblPr>
              <a:tblGrid>
                <a:gridCol w="983373">
                  <a:extLst>
                    <a:ext uri="{9D8B030D-6E8A-4147-A177-3AD203B41FA5}">
                      <a16:colId xmlns:a16="http://schemas.microsoft.com/office/drawing/2014/main" val="1998727392"/>
                    </a:ext>
                  </a:extLst>
                </a:gridCol>
                <a:gridCol w="2615461">
                  <a:extLst>
                    <a:ext uri="{9D8B030D-6E8A-4147-A177-3AD203B41FA5}">
                      <a16:colId xmlns:a16="http://schemas.microsoft.com/office/drawing/2014/main" val="581266234"/>
                    </a:ext>
                  </a:extLst>
                </a:gridCol>
                <a:gridCol w="8082464">
                  <a:extLst>
                    <a:ext uri="{9D8B030D-6E8A-4147-A177-3AD203B41FA5}">
                      <a16:colId xmlns:a16="http://schemas.microsoft.com/office/drawing/2014/main" val="4057093728"/>
                    </a:ext>
                  </a:extLst>
                </a:gridCol>
              </a:tblGrid>
              <a:tr h="604410">
                <a:tc>
                  <a:txBody>
                    <a:bodyPr/>
                    <a:lstStyle/>
                    <a:p>
                      <a:pPr algn="ctr">
                        <a:lnSpc>
                          <a:spcPct val="100000"/>
                        </a:lnSpc>
                        <a:spcAft>
                          <a:spcPts val="0"/>
                        </a:spcAft>
                      </a:pPr>
                      <a:r>
                        <a:rPr lang="tr-TR" sz="1600">
                          <a:effectLst/>
                        </a:rPr>
                        <a:t>Olgunluk Düzeyi</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a:effectLst/>
                        </a:rPr>
                        <a:t>PUKÖ</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dirty="0">
                          <a:effectLst/>
                        </a:rPr>
                        <a:t>Olgunluk Düzeyi Açıklaması</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6581996"/>
                  </a:ext>
                </a:extLst>
              </a:tr>
              <a:tr h="1059492">
                <a:tc>
                  <a:txBody>
                    <a:bodyPr/>
                    <a:lstStyle/>
                    <a:p>
                      <a:pPr algn="ctr">
                        <a:lnSpc>
                          <a:spcPct val="100000"/>
                        </a:lnSpc>
                        <a:spcAft>
                          <a:spcPts val="0"/>
                        </a:spcAft>
                      </a:pPr>
                      <a:r>
                        <a:rPr lang="tr-TR" sz="1600">
                          <a:effectLst/>
                        </a:rPr>
                        <a:t>5</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Örnek Gösterilebilir, Sürdürülebilir, İçselleştirilmiş Uygulamalar</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tr-TR" sz="1200" b="1" dirty="0">
                          <a:effectLst/>
                          <a:latin typeface="+mn-lt"/>
                        </a:rPr>
                        <a:t>İçselleştirilmiş, sistematik, sürdürülebilir ve örnek gösterilebilir uygulamalar </a:t>
                      </a:r>
                      <a:r>
                        <a:rPr lang="tr-TR" sz="1200" b="1" dirty="0" smtClean="0">
                          <a:effectLst/>
                          <a:latin typeface="+mn-lt"/>
                        </a:rPr>
                        <a:t>bulunmaktadır.</a:t>
                      </a:r>
                    </a:p>
                    <a:p>
                      <a:pPr>
                        <a:lnSpc>
                          <a:spcPct val="100000"/>
                        </a:lnSpc>
                        <a:spcAft>
                          <a:spcPts val="0"/>
                        </a:spcAft>
                      </a:pPr>
                      <a:endParaRPr lang="tr-TR" sz="1200" b="1" dirty="0" smtClean="0">
                        <a:effectLst/>
                        <a:latin typeface="+mn-lt"/>
                      </a:endParaRPr>
                    </a:p>
                    <a:p>
                      <a:pPr>
                        <a:lnSpc>
                          <a:spcPct val="100000"/>
                        </a:lnSpc>
                        <a:spcAft>
                          <a:spcPts val="0"/>
                        </a:spcAft>
                      </a:pPr>
                      <a:r>
                        <a:rPr lang="tr-TR" sz="1200" b="1" dirty="0" smtClean="0">
                          <a:latin typeface="+mn-lt"/>
                        </a:rPr>
                        <a:t>Kurumsal amaçlar doğrultusunda, sürdürülebilir ve olgunlaşmış (sürekli iyileştirmeyi sağlamış- PUKÖ çevrimleri tamamlanmış) uygulamalar kurumun tamamında benimsenmiş ve güvence altına alınmıştır (süreklilik, sahiplenme); kurumun kendine özgü ve yenilikçi birçok uygulaması bulunmakta ve bu uygulamaların bir kısmı diğer kurumlar tarafından örnek alınmaktadır.</a:t>
                      </a:r>
                      <a:endParaRPr lang="tr-TR" sz="1200" b="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2882975"/>
                  </a:ext>
                </a:extLst>
              </a:tr>
              <a:tr h="1327662">
                <a:tc>
                  <a:txBody>
                    <a:bodyPr/>
                    <a:lstStyle/>
                    <a:p>
                      <a:pPr algn="ctr">
                        <a:lnSpc>
                          <a:spcPct val="100000"/>
                        </a:lnSpc>
                        <a:spcAft>
                          <a:spcPts val="0"/>
                        </a:spcAft>
                      </a:pPr>
                      <a:r>
                        <a:rPr lang="tr-TR" sz="1600">
                          <a:effectLst/>
                        </a:rPr>
                        <a:t>4</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Planlama (P), </a:t>
                      </a:r>
                      <a:endParaRPr lang="tr-TR" sz="1600" b="1" dirty="0" smtClean="0">
                        <a:solidFill>
                          <a:srgbClr val="FF0000"/>
                        </a:solidFill>
                        <a:effectLst/>
                      </a:endParaRPr>
                    </a:p>
                    <a:p>
                      <a:pPr algn="ctr">
                        <a:lnSpc>
                          <a:spcPct val="100000"/>
                        </a:lnSpc>
                        <a:spcAft>
                          <a:spcPts val="0"/>
                        </a:spcAft>
                      </a:pPr>
                      <a:r>
                        <a:rPr lang="tr-TR" sz="1600" b="1" dirty="0" smtClean="0">
                          <a:solidFill>
                            <a:srgbClr val="FF0000"/>
                          </a:solidFill>
                          <a:effectLst/>
                        </a:rPr>
                        <a:t>Uygulama </a:t>
                      </a:r>
                      <a:r>
                        <a:rPr lang="tr-TR" sz="1600" b="1" dirty="0">
                          <a:solidFill>
                            <a:srgbClr val="FF0000"/>
                          </a:solidFill>
                          <a:effectLst/>
                        </a:rPr>
                        <a:t>(U), </a:t>
                      </a:r>
                      <a:endParaRPr lang="tr-TR" sz="1600" b="1" dirty="0" smtClean="0">
                        <a:solidFill>
                          <a:srgbClr val="FF0000"/>
                        </a:solidFill>
                        <a:effectLst/>
                      </a:endParaRPr>
                    </a:p>
                    <a:p>
                      <a:pPr algn="ctr">
                        <a:lnSpc>
                          <a:spcPct val="100000"/>
                        </a:lnSpc>
                        <a:spcAft>
                          <a:spcPts val="0"/>
                        </a:spcAft>
                      </a:pPr>
                      <a:r>
                        <a:rPr lang="tr-TR" sz="1600" b="1" dirty="0" smtClean="0">
                          <a:solidFill>
                            <a:srgbClr val="FF0000"/>
                          </a:solidFill>
                          <a:effectLst/>
                        </a:rPr>
                        <a:t>Kontrol </a:t>
                      </a:r>
                      <a:r>
                        <a:rPr lang="tr-TR" sz="1600" b="1" dirty="0">
                          <a:solidFill>
                            <a:srgbClr val="FF0000"/>
                          </a:solidFill>
                          <a:effectLst/>
                        </a:rPr>
                        <a:t>Etme (K), </a:t>
                      </a:r>
                      <a:endParaRPr lang="tr-TR" sz="1600" b="1" dirty="0" smtClean="0">
                        <a:solidFill>
                          <a:srgbClr val="FF0000"/>
                        </a:solidFill>
                        <a:effectLst/>
                      </a:endParaRPr>
                    </a:p>
                    <a:p>
                      <a:pPr algn="ctr">
                        <a:lnSpc>
                          <a:spcPct val="100000"/>
                        </a:lnSpc>
                        <a:spcAft>
                          <a:spcPts val="0"/>
                        </a:spcAft>
                      </a:pPr>
                      <a:r>
                        <a:rPr lang="tr-TR" sz="1600" b="1" dirty="0" smtClean="0">
                          <a:solidFill>
                            <a:srgbClr val="FF0000"/>
                          </a:solidFill>
                          <a:effectLst/>
                        </a:rPr>
                        <a:t>Önlem </a:t>
                      </a:r>
                      <a:r>
                        <a:rPr lang="tr-TR" sz="1600" b="1" dirty="0">
                          <a:solidFill>
                            <a:srgbClr val="FF0000"/>
                          </a:solidFill>
                          <a:effectLst/>
                        </a:rPr>
                        <a:t>Alma (Ö</a:t>
                      </a:r>
                      <a:r>
                        <a:rPr lang="tr-TR" sz="1600" b="1" dirty="0" smtClean="0">
                          <a:solidFill>
                            <a:srgbClr val="FF0000"/>
                          </a:solidFill>
                          <a:effectLst/>
                        </a:rPr>
                        <a:t>) – </a:t>
                      </a:r>
                    </a:p>
                    <a:p>
                      <a:pPr algn="ctr">
                        <a:lnSpc>
                          <a:spcPct val="100000"/>
                        </a:lnSpc>
                        <a:spcAft>
                          <a:spcPts val="0"/>
                        </a:spcAft>
                      </a:pPr>
                      <a:r>
                        <a:rPr lang="tr-TR" sz="1600" b="1" dirty="0" smtClean="0">
                          <a:solidFill>
                            <a:srgbClr val="FF0000"/>
                          </a:solidFill>
                          <a:effectLst/>
                        </a:rPr>
                        <a:t>(</a:t>
                      </a:r>
                      <a:r>
                        <a:rPr lang="tr-TR" sz="1600" b="1" dirty="0">
                          <a:solidFill>
                            <a:srgbClr val="FF0000"/>
                          </a:solidFill>
                          <a:effectLst/>
                        </a:rPr>
                        <a:t>P-U-K-Ö)</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tr-TR" sz="1200" b="1" dirty="0">
                          <a:effectLst/>
                          <a:latin typeface="+mn-lt"/>
                        </a:rPr>
                        <a:t>Kurumun genelini kapsayan uygulamaların sonuçları izlenmekte ve ilgili paydaşların katılımıyla iyileştirilmektedir</a:t>
                      </a:r>
                      <a:r>
                        <a:rPr lang="tr-TR" sz="1200" b="1" dirty="0" smtClean="0">
                          <a:effectLst/>
                          <a:latin typeface="+mn-lt"/>
                        </a:rPr>
                        <a:t>.</a:t>
                      </a:r>
                    </a:p>
                    <a:p>
                      <a:pPr>
                        <a:lnSpc>
                          <a:spcPct val="100000"/>
                        </a:lnSpc>
                        <a:spcAft>
                          <a:spcPts val="0"/>
                        </a:spcAft>
                      </a:pPr>
                      <a:endParaRPr lang="tr-TR" sz="1200" b="1" dirty="0" smtClean="0">
                        <a:effectLst/>
                        <a:latin typeface="+mn-lt"/>
                        <a:ea typeface="Calibri" panose="020F0502020204030204" pitchFamily="34" charset="0"/>
                        <a:cs typeface="Times New Roman" panose="02020603050405020304" pitchFamily="18" charset="0"/>
                      </a:endParaRPr>
                    </a:p>
                    <a:p>
                      <a:pPr>
                        <a:lnSpc>
                          <a:spcPct val="100000"/>
                        </a:lnSpc>
                        <a:spcAft>
                          <a:spcPts val="0"/>
                        </a:spcAft>
                      </a:pPr>
                      <a:r>
                        <a:rPr lang="tr-TR" sz="1200" b="1" dirty="0" smtClean="0">
                          <a:latin typeface="+mn-lt"/>
                        </a:rPr>
                        <a:t>Tüm alanları (Kurumun genelindeki tüm birimleri) kapsayan uygulamaların sonuçları ve paydaş görüşleri sistematik ve kurumun iç kalite güvencesi sistemiyle uyumlu olarak izlenmekte ve paydaşlarla birlikte değerlendirilerek önlemler alınmaktadır (veya iç kalite güvencesi sistemini yönlendirmektedir).</a:t>
                      </a:r>
                      <a:endParaRPr lang="tr-TR" sz="1200" b="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6967348"/>
                  </a:ext>
                </a:extLst>
              </a:tr>
              <a:tr h="914267">
                <a:tc>
                  <a:txBody>
                    <a:bodyPr/>
                    <a:lstStyle/>
                    <a:p>
                      <a:pPr algn="ctr">
                        <a:lnSpc>
                          <a:spcPct val="100000"/>
                        </a:lnSpc>
                        <a:spcAft>
                          <a:spcPts val="0"/>
                        </a:spcAft>
                      </a:pPr>
                      <a:r>
                        <a:rPr lang="tr-TR" sz="1600">
                          <a:effectLst/>
                        </a:rPr>
                        <a:t>3</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Planlama (P) ve Uygulama (U</a:t>
                      </a:r>
                      <a:r>
                        <a:rPr lang="tr-TR" sz="1600" b="1" dirty="0" smtClean="0">
                          <a:solidFill>
                            <a:srgbClr val="FF0000"/>
                          </a:solidFill>
                          <a:effectLst/>
                        </a:rPr>
                        <a:t>) - (</a:t>
                      </a:r>
                      <a:r>
                        <a:rPr lang="tr-TR" sz="1600" b="1" dirty="0">
                          <a:solidFill>
                            <a:srgbClr val="FF0000"/>
                          </a:solidFill>
                          <a:effectLst/>
                        </a:rPr>
                        <a:t>P-U)</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tr-TR" sz="1200" b="1" dirty="0">
                          <a:effectLst/>
                          <a:latin typeface="+mn-lt"/>
                        </a:rPr>
                        <a:t>Kurumun geneli kapsayan uygulamalar bulunmaktadır ve uygulamalardan bazı sonuçlar elde edilmiştir. Ancak bu sonuçların </a:t>
                      </a:r>
                      <a:r>
                        <a:rPr lang="tr-TR" sz="1200" b="1" u="sng" dirty="0">
                          <a:effectLst/>
                          <a:latin typeface="+mn-lt"/>
                        </a:rPr>
                        <a:t>izlemesi yapılmamakta</a:t>
                      </a:r>
                      <a:r>
                        <a:rPr lang="tr-TR" sz="1200" b="1" dirty="0">
                          <a:effectLst/>
                          <a:latin typeface="+mn-lt"/>
                        </a:rPr>
                        <a:t> veya kısmen yapılmaktadır</a:t>
                      </a:r>
                      <a:r>
                        <a:rPr lang="tr-TR" sz="1200" b="1" dirty="0" smtClean="0">
                          <a:effectLst/>
                          <a:latin typeface="+mn-lt"/>
                        </a:rPr>
                        <a:t>.</a:t>
                      </a:r>
                    </a:p>
                    <a:p>
                      <a:pPr>
                        <a:lnSpc>
                          <a:spcPct val="100000"/>
                        </a:lnSpc>
                        <a:spcAft>
                          <a:spcPts val="0"/>
                        </a:spcAft>
                      </a:pPr>
                      <a:endParaRPr lang="tr-TR" sz="1200" b="1" dirty="0" smtClean="0">
                        <a:effectLst/>
                        <a:latin typeface="+mn-lt"/>
                        <a:ea typeface="Calibri" panose="020F0502020204030204" pitchFamily="34" charset="0"/>
                        <a:cs typeface="Times New Roman" panose="02020603050405020304" pitchFamily="18" charset="0"/>
                      </a:endParaRPr>
                    </a:p>
                    <a:p>
                      <a:pPr>
                        <a:lnSpc>
                          <a:spcPct val="100000"/>
                        </a:lnSpc>
                        <a:spcAft>
                          <a:spcPts val="0"/>
                        </a:spcAft>
                      </a:pPr>
                      <a:r>
                        <a:rPr lang="tr-TR" sz="1200" b="1" dirty="0" smtClean="0">
                          <a:latin typeface="+mn-lt"/>
                        </a:rPr>
                        <a:t>Tüm alanları/birimleri kapsayan uygulamalar bulunmaktadır ve uygulamalardan bazı sonuçlar elde edilmiştir. Ancak bu sonuçların izlenmesi yapılmamakta veya kısmen yapılmaktadır (sistematik olmayan izleme, tüm uygulamalarda izleme olmaması, izlemenin iç kalite güvencesi sistemi ile uyumlu olmaması). </a:t>
                      </a:r>
                      <a:endParaRPr lang="tr-TR" sz="1200" b="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7096411"/>
                  </a:ext>
                </a:extLst>
              </a:tr>
              <a:tr h="604410">
                <a:tc>
                  <a:txBody>
                    <a:bodyPr/>
                    <a:lstStyle/>
                    <a:p>
                      <a:pPr algn="ctr">
                        <a:lnSpc>
                          <a:spcPct val="100000"/>
                        </a:lnSpc>
                        <a:spcAft>
                          <a:spcPts val="0"/>
                        </a:spcAft>
                      </a:pPr>
                      <a:r>
                        <a:rPr lang="tr-TR" sz="1600">
                          <a:effectLst/>
                        </a:rPr>
                        <a:t>2</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Planlama (P)</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tr-TR" sz="1200" b="1" dirty="0">
                          <a:effectLst/>
                          <a:latin typeface="+mn-lt"/>
                        </a:rPr>
                        <a:t>Planlama (tanımlı süreç) bulunmakta; ancak herhangi bir uygulama bulunmamakta veya kısmi uygulamalar bulunmaktadır</a:t>
                      </a:r>
                      <a:r>
                        <a:rPr lang="tr-TR" sz="1200" b="1" dirty="0" smtClean="0">
                          <a:effectLst/>
                          <a:latin typeface="+mn-lt"/>
                        </a:rPr>
                        <a:t>.</a:t>
                      </a:r>
                    </a:p>
                    <a:p>
                      <a:pPr>
                        <a:lnSpc>
                          <a:spcPct val="100000"/>
                        </a:lnSpc>
                        <a:spcAft>
                          <a:spcPts val="0"/>
                        </a:spcAft>
                      </a:pPr>
                      <a:endParaRPr lang="tr-TR" sz="1200" b="1" dirty="0" smtClean="0">
                        <a:effectLst/>
                        <a:latin typeface="+mn-lt"/>
                        <a:ea typeface="Calibri" panose="020F0502020204030204" pitchFamily="34" charset="0"/>
                        <a:cs typeface="Times New Roman" panose="02020603050405020304" pitchFamily="18" charset="0"/>
                      </a:endParaRPr>
                    </a:p>
                    <a:p>
                      <a:pPr>
                        <a:lnSpc>
                          <a:spcPct val="100000"/>
                        </a:lnSpc>
                        <a:spcAft>
                          <a:spcPts val="0"/>
                        </a:spcAft>
                      </a:pPr>
                      <a:r>
                        <a:rPr lang="tr-TR" sz="1200" b="1" dirty="0" smtClean="0">
                          <a:latin typeface="+mn-lt"/>
                        </a:rPr>
                        <a:t>Planlama (tanımlı süreçler) bulunmakta; ancak herhangi bir uygulama bulunmamakta (sadece mekanizma var veya fikir aşamasında) veya kısmi uygulamalar (tüm alanları ve/veya birimleri kapsamayan) bulunmaktadır.</a:t>
                      </a:r>
                      <a:endParaRPr lang="tr-TR" sz="1200" b="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4916602"/>
                  </a:ext>
                </a:extLst>
              </a:tr>
              <a:tr h="523148">
                <a:tc>
                  <a:txBody>
                    <a:bodyPr/>
                    <a:lstStyle/>
                    <a:p>
                      <a:pPr algn="ctr">
                        <a:lnSpc>
                          <a:spcPct val="100000"/>
                        </a:lnSpc>
                        <a:spcAft>
                          <a:spcPts val="0"/>
                        </a:spcAft>
                      </a:pPr>
                      <a:r>
                        <a:rPr lang="tr-TR" sz="1600">
                          <a:effectLst/>
                        </a:rPr>
                        <a:t>1</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Çalışma Bulunmamaktadır</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Aft>
                          <a:spcPts val="0"/>
                        </a:spcAft>
                      </a:pPr>
                      <a:r>
                        <a:rPr lang="tr-TR" sz="1200" b="1" dirty="0">
                          <a:effectLst/>
                          <a:latin typeface="+mn-lt"/>
                        </a:rPr>
                        <a:t>Planlama, tanımlı süreç veya mekanizmalar bulunmamaktadır.</a:t>
                      </a:r>
                      <a:endParaRPr lang="tr-TR" sz="1200" b="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8718079"/>
                  </a:ext>
                </a:extLst>
              </a:tr>
            </a:tbl>
          </a:graphicData>
        </a:graphic>
      </p:graphicFrame>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31</a:t>
            </a:fld>
            <a:endParaRPr lang="tr-T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8606" y="6065485"/>
            <a:ext cx="382872" cy="388190"/>
          </a:xfrm>
          <a:prstGeom prst="rect">
            <a:avLst/>
          </a:prstGeom>
        </p:spPr>
      </p:pic>
    </p:spTree>
    <p:extLst>
      <p:ext uri="{BB962C8B-B14F-4D97-AF65-F5344CB8AC3E}">
        <p14:creationId xmlns:p14="http://schemas.microsoft.com/office/powerpoint/2010/main" val="3304030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365126"/>
            <a:ext cx="10515600" cy="704918"/>
          </a:xfrm>
        </p:spPr>
        <p:txBody>
          <a:bodyPr>
            <a:normAutofit/>
          </a:bodyPr>
          <a:lstStyle/>
          <a:p>
            <a:pPr algn="ctr"/>
            <a:r>
              <a:rPr lang="tr-TR" sz="3200" b="1" dirty="0" smtClean="0">
                <a:solidFill>
                  <a:srgbClr val="C00000"/>
                </a:solidFill>
              </a:rPr>
              <a:t>OLGUNLUK DÜZEYİ 2</a:t>
            </a:r>
            <a:endParaRPr lang="tr-TR" sz="3200" b="1" dirty="0">
              <a:solidFill>
                <a:srgbClr val="C00000"/>
              </a:solidFill>
            </a:endParaRPr>
          </a:p>
        </p:txBody>
      </p:sp>
      <p:sp>
        <p:nvSpPr>
          <p:cNvPr id="7" name="İçerik Yer Tutucusu 6"/>
          <p:cNvSpPr>
            <a:spLocks noGrp="1"/>
          </p:cNvSpPr>
          <p:nvPr>
            <p:ph idx="1"/>
          </p:nvPr>
        </p:nvSpPr>
        <p:spPr>
          <a:xfrm>
            <a:off x="729574" y="1245140"/>
            <a:ext cx="10885252" cy="4931823"/>
          </a:xfrm>
        </p:spPr>
        <p:txBody>
          <a:bodyPr>
            <a:normAutofit/>
          </a:bodyPr>
          <a:lstStyle/>
          <a:p>
            <a:pPr>
              <a:lnSpc>
                <a:spcPct val="100000"/>
              </a:lnSpc>
              <a:spcBef>
                <a:spcPts val="0"/>
              </a:spcBef>
              <a:spcAft>
                <a:spcPts val="400"/>
              </a:spcAft>
            </a:pPr>
            <a:r>
              <a:rPr lang="tr-TR" sz="3600" b="1" dirty="0">
                <a:solidFill>
                  <a:srgbClr val="0000CC"/>
                </a:solidFill>
              </a:rPr>
              <a:t>Planlamalar mevcuttur. </a:t>
            </a:r>
            <a:endParaRPr lang="tr-TR" sz="3600" b="1" dirty="0" smtClean="0">
              <a:solidFill>
                <a:srgbClr val="0000CC"/>
              </a:solidFill>
            </a:endParaRPr>
          </a:p>
          <a:p>
            <a:pPr>
              <a:lnSpc>
                <a:spcPct val="100000"/>
              </a:lnSpc>
              <a:spcBef>
                <a:spcPts val="0"/>
              </a:spcBef>
              <a:spcAft>
                <a:spcPts val="400"/>
              </a:spcAft>
            </a:pPr>
            <a:r>
              <a:rPr lang="tr-TR" sz="3600" b="1" dirty="0" smtClean="0">
                <a:solidFill>
                  <a:srgbClr val="FF0000"/>
                </a:solidFill>
              </a:rPr>
              <a:t>Bu </a:t>
            </a:r>
            <a:r>
              <a:rPr lang="tr-TR" sz="3600" b="1" dirty="0">
                <a:solidFill>
                  <a:srgbClr val="FF0000"/>
                </a:solidFill>
              </a:rPr>
              <a:t>planlar kamuoyuyla paylaşılmıştır. </a:t>
            </a:r>
            <a:endParaRPr lang="tr-TR" sz="3600" b="1" dirty="0" smtClean="0">
              <a:solidFill>
                <a:srgbClr val="FF0000"/>
              </a:solidFill>
            </a:endParaRPr>
          </a:p>
          <a:p>
            <a:pPr>
              <a:lnSpc>
                <a:spcPct val="100000"/>
              </a:lnSpc>
              <a:spcBef>
                <a:spcPts val="0"/>
              </a:spcBef>
              <a:spcAft>
                <a:spcPts val="400"/>
              </a:spcAft>
            </a:pPr>
            <a:r>
              <a:rPr lang="tr-TR" sz="3600" b="1" dirty="0" smtClean="0">
                <a:solidFill>
                  <a:srgbClr val="0000CC"/>
                </a:solidFill>
              </a:rPr>
              <a:t>Planlama </a:t>
            </a:r>
            <a:r>
              <a:rPr lang="tr-TR" sz="3600" b="1" dirty="0">
                <a:solidFill>
                  <a:srgbClr val="0000CC"/>
                </a:solidFill>
              </a:rPr>
              <a:t>sürecine ilgili paydaş katılımı sağlanmıştır. </a:t>
            </a:r>
            <a:endParaRPr lang="tr-TR" sz="3600" b="1" dirty="0" smtClean="0">
              <a:solidFill>
                <a:srgbClr val="0000CC"/>
              </a:solidFill>
            </a:endParaRPr>
          </a:p>
          <a:p>
            <a:pPr>
              <a:lnSpc>
                <a:spcPct val="100000"/>
              </a:lnSpc>
              <a:spcBef>
                <a:spcPts val="0"/>
              </a:spcBef>
              <a:spcAft>
                <a:spcPts val="400"/>
              </a:spcAft>
            </a:pPr>
            <a:r>
              <a:rPr lang="tr-TR" sz="3600" b="1" dirty="0" smtClean="0">
                <a:solidFill>
                  <a:srgbClr val="FF0000"/>
                </a:solidFill>
              </a:rPr>
              <a:t>Planlama </a:t>
            </a:r>
            <a:r>
              <a:rPr lang="tr-TR" sz="3600" b="1" dirty="0">
                <a:solidFill>
                  <a:srgbClr val="FF0000"/>
                </a:solidFill>
              </a:rPr>
              <a:t>kanıtları sunulmuştur. </a:t>
            </a:r>
            <a:endParaRPr lang="tr-TR" sz="3600" b="1" dirty="0" smtClean="0">
              <a:solidFill>
                <a:srgbClr val="FF0000"/>
              </a:solidFill>
            </a:endParaRPr>
          </a:p>
          <a:p>
            <a:pPr>
              <a:lnSpc>
                <a:spcPct val="100000"/>
              </a:lnSpc>
              <a:spcBef>
                <a:spcPts val="0"/>
              </a:spcBef>
              <a:spcAft>
                <a:spcPts val="400"/>
              </a:spcAft>
            </a:pPr>
            <a:r>
              <a:rPr lang="tr-TR" sz="3600" b="1" dirty="0" smtClean="0">
                <a:solidFill>
                  <a:srgbClr val="0000CC"/>
                </a:solidFill>
              </a:rPr>
              <a:t>Uygulama </a:t>
            </a:r>
            <a:r>
              <a:rPr lang="tr-TR" sz="3600" b="1" dirty="0">
                <a:solidFill>
                  <a:srgbClr val="0000CC"/>
                </a:solidFill>
              </a:rPr>
              <a:t>bulunmamaktadır ya da kısmi uygulamalar bulunmaktadır.</a:t>
            </a:r>
          </a:p>
        </p:txBody>
      </p:sp>
      <p:sp>
        <p:nvSpPr>
          <p:cNvPr id="3" name="Veri Yer Tutucusu 2"/>
          <p:cNvSpPr>
            <a:spLocks noGrp="1"/>
          </p:cNvSpPr>
          <p:nvPr>
            <p:ph type="dt" sz="half" idx="10"/>
          </p:nvPr>
        </p:nvSpPr>
        <p:spPr/>
        <p:txBody>
          <a:bodyPr/>
          <a:lstStyle/>
          <a:p>
            <a:fld id="{298B1525-AFDD-4845-A7C6-DBC65CD78709}" type="datetime1">
              <a:rPr lang="tr-TR" smtClean="0"/>
              <a:t>2.10.2025</a:t>
            </a:fld>
            <a:endParaRPr lang="tr-TR"/>
          </a:p>
        </p:txBody>
      </p:sp>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32</a:t>
            </a:fld>
            <a:endParaRPr lang="tr-T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8606" y="6065485"/>
            <a:ext cx="382872" cy="388190"/>
          </a:xfrm>
          <a:prstGeom prst="rect">
            <a:avLst/>
          </a:prstGeom>
        </p:spPr>
      </p:pic>
    </p:spTree>
    <p:extLst>
      <p:ext uri="{BB962C8B-B14F-4D97-AF65-F5344CB8AC3E}">
        <p14:creationId xmlns:p14="http://schemas.microsoft.com/office/powerpoint/2010/main" val="192933372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365126"/>
            <a:ext cx="10515600" cy="704918"/>
          </a:xfrm>
        </p:spPr>
        <p:txBody>
          <a:bodyPr>
            <a:normAutofit/>
          </a:bodyPr>
          <a:lstStyle/>
          <a:p>
            <a:pPr algn="ctr"/>
            <a:r>
              <a:rPr lang="tr-TR" sz="3200" b="1" dirty="0" smtClean="0">
                <a:solidFill>
                  <a:srgbClr val="C00000"/>
                </a:solidFill>
              </a:rPr>
              <a:t>OLGUNLUK DÜZEYİ 3</a:t>
            </a:r>
            <a:endParaRPr lang="tr-TR" sz="3200" b="1" dirty="0">
              <a:solidFill>
                <a:srgbClr val="C00000"/>
              </a:solidFill>
            </a:endParaRPr>
          </a:p>
        </p:txBody>
      </p:sp>
      <p:sp>
        <p:nvSpPr>
          <p:cNvPr id="7" name="İçerik Yer Tutucusu 6"/>
          <p:cNvSpPr>
            <a:spLocks noGrp="1"/>
          </p:cNvSpPr>
          <p:nvPr>
            <p:ph idx="1"/>
          </p:nvPr>
        </p:nvSpPr>
        <p:spPr>
          <a:xfrm>
            <a:off x="535021" y="1245140"/>
            <a:ext cx="11079805" cy="4931823"/>
          </a:xfrm>
        </p:spPr>
        <p:txBody>
          <a:bodyPr>
            <a:normAutofit/>
          </a:bodyPr>
          <a:lstStyle/>
          <a:p>
            <a:pPr>
              <a:lnSpc>
                <a:spcPct val="100000"/>
              </a:lnSpc>
              <a:spcBef>
                <a:spcPts val="0"/>
              </a:spcBef>
              <a:spcAft>
                <a:spcPts val="400"/>
              </a:spcAft>
            </a:pPr>
            <a:r>
              <a:rPr lang="tr-TR" sz="3600" b="1" dirty="0" smtClean="0">
                <a:solidFill>
                  <a:srgbClr val="0000CC"/>
                </a:solidFill>
              </a:rPr>
              <a:t>2 </a:t>
            </a:r>
            <a:r>
              <a:rPr lang="tr-TR" sz="3600" b="1" dirty="0">
                <a:solidFill>
                  <a:srgbClr val="0000CC"/>
                </a:solidFill>
              </a:rPr>
              <a:t>olgunluk seviyesi tamamlanmıştır. </a:t>
            </a:r>
            <a:endParaRPr lang="tr-TR" sz="3600" b="1" dirty="0" smtClean="0">
              <a:solidFill>
                <a:srgbClr val="0000CC"/>
              </a:solidFill>
            </a:endParaRPr>
          </a:p>
          <a:p>
            <a:pPr>
              <a:lnSpc>
                <a:spcPct val="100000"/>
              </a:lnSpc>
              <a:spcBef>
                <a:spcPts val="0"/>
              </a:spcBef>
              <a:spcAft>
                <a:spcPts val="400"/>
              </a:spcAft>
            </a:pPr>
            <a:r>
              <a:rPr lang="tr-TR" sz="3600" b="1" dirty="0" smtClean="0">
                <a:solidFill>
                  <a:srgbClr val="C00000"/>
                </a:solidFill>
              </a:rPr>
              <a:t>Planlamalara </a:t>
            </a:r>
            <a:r>
              <a:rPr lang="tr-TR" sz="3600" b="1" dirty="0">
                <a:solidFill>
                  <a:srgbClr val="C00000"/>
                </a:solidFill>
              </a:rPr>
              <a:t>uygun bir şekilde uygulamalar yapılmaktadır. </a:t>
            </a:r>
            <a:endParaRPr lang="tr-TR" sz="3600" b="1" dirty="0" smtClean="0">
              <a:solidFill>
                <a:srgbClr val="C00000"/>
              </a:solidFill>
            </a:endParaRPr>
          </a:p>
          <a:p>
            <a:pPr>
              <a:lnSpc>
                <a:spcPct val="100000"/>
              </a:lnSpc>
              <a:spcBef>
                <a:spcPts val="0"/>
              </a:spcBef>
              <a:spcAft>
                <a:spcPts val="400"/>
              </a:spcAft>
            </a:pPr>
            <a:r>
              <a:rPr lang="tr-TR" sz="3600" b="1" dirty="0" smtClean="0">
                <a:solidFill>
                  <a:srgbClr val="0000CC"/>
                </a:solidFill>
              </a:rPr>
              <a:t>Uygulamalar </a:t>
            </a:r>
            <a:r>
              <a:rPr lang="tr-TR" sz="3600" b="1" dirty="0">
                <a:solidFill>
                  <a:srgbClr val="0000CC"/>
                </a:solidFill>
              </a:rPr>
              <a:t>kurumun geneline yayılmıştır. </a:t>
            </a:r>
            <a:endParaRPr lang="tr-TR" sz="3600" b="1" dirty="0" smtClean="0">
              <a:solidFill>
                <a:srgbClr val="0000CC"/>
              </a:solidFill>
            </a:endParaRPr>
          </a:p>
          <a:p>
            <a:pPr>
              <a:lnSpc>
                <a:spcPct val="100000"/>
              </a:lnSpc>
              <a:spcBef>
                <a:spcPts val="0"/>
              </a:spcBef>
              <a:spcAft>
                <a:spcPts val="400"/>
              </a:spcAft>
            </a:pPr>
            <a:r>
              <a:rPr lang="tr-TR" sz="3600" b="1" dirty="0" smtClean="0">
                <a:solidFill>
                  <a:srgbClr val="C00000"/>
                </a:solidFill>
              </a:rPr>
              <a:t>Temel </a:t>
            </a:r>
            <a:r>
              <a:rPr lang="tr-TR" sz="3600" b="1" dirty="0">
                <a:solidFill>
                  <a:srgbClr val="C00000"/>
                </a:solidFill>
              </a:rPr>
              <a:t>ve öncelikli alanlarında uygulamalar vardır. </a:t>
            </a:r>
            <a:endParaRPr lang="tr-TR" sz="3600" b="1" dirty="0" smtClean="0">
              <a:solidFill>
                <a:srgbClr val="C00000"/>
              </a:solidFill>
            </a:endParaRPr>
          </a:p>
          <a:p>
            <a:pPr>
              <a:lnSpc>
                <a:spcPct val="100000"/>
              </a:lnSpc>
              <a:spcBef>
                <a:spcPts val="0"/>
              </a:spcBef>
              <a:spcAft>
                <a:spcPts val="400"/>
              </a:spcAft>
            </a:pPr>
            <a:r>
              <a:rPr lang="tr-TR" sz="3600" b="1" dirty="0" smtClean="0">
                <a:solidFill>
                  <a:srgbClr val="0000CC"/>
                </a:solidFill>
              </a:rPr>
              <a:t>Uygulama </a:t>
            </a:r>
            <a:r>
              <a:rPr lang="tr-TR" sz="3600" b="1" dirty="0">
                <a:solidFill>
                  <a:srgbClr val="0000CC"/>
                </a:solidFill>
              </a:rPr>
              <a:t>kanıtları bulunmaktadır. </a:t>
            </a:r>
            <a:endParaRPr lang="tr-TR" sz="3600" b="1" dirty="0" smtClean="0">
              <a:solidFill>
                <a:srgbClr val="0000CC"/>
              </a:solidFill>
            </a:endParaRPr>
          </a:p>
          <a:p>
            <a:pPr>
              <a:lnSpc>
                <a:spcPct val="100000"/>
              </a:lnSpc>
              <a:spcBef>
                <a:spcPts val="0"/>
              </a:spcBef>
              <a:spcAft>
                <a:spcPts val="400"/>
              </a:spcAft>
            </a:pPr>
            <a:r>
              <a:rPr lang="tr-TR" sz="3600" b="1" dirty="0" smtClean="0">
                <a:solidFill>
                  <a:srgbClr val="C00000"/>
                </a:solidFill>
              </a:rPr>
              <a:t>Uygulamalardan </a:t>
            </a:r>
            <a:r>
              <a:rPr lang="tr-TR" sz="3600" b="1" dirty="0">
                <a:solidFill>
                  <a:srgbClr val="C00000"/>
                </a:solidFill>
              </a:rPr>
              <a:t>sonuçlar elde edilmiştir. </a:t>
            </a:r>
            <a:endParaRPr lang="tr-TR" sz="3600" b="1" dirty="0" smtClean="0">
              <a:solidFill>
                <a:srgbClr val="C00000"/>
              </a:solidFill>
            </a:endParaRPr>
          </a:p>
          <a:p>
            <a:pPr>
              <a:lnSpc>
                <a:spcPct val="100000"/>
              </a:lnSpc>
              <a:spcBef>
                <a:spcPts val="0"/>
              </a:spcBef>
              <a:spcAft>
                <a:spcPts val="400"/>
              </a:spcAft>
            </a:pPr>
            <a:r>
              <a:rPr lang="tr-TR" sz="3600" b="1" dirty="0" smtClean="0">
                <a:solidFill>
                  <a:srgbClr val="0000CC"/>
                </a:solidFill>
              </a:rPr>
              <a:t>Bu </a:t>
            </a:r>
            <a:r>
              <a:rPr lang="tr-TR" sz="3600" b="1" dirty="0">
                <a:solidFill>
                  <a:srgbClr val="0000CC"/>
                </a:solidFill>
              </a:rPr>
              <a:t>sonuçlar tamamıyla ya da kısmen izlenmektedir. </a:t>
            </a:r>
          </a:p>
        </p:txBody>
      </p:sp>
      <p:sp>
        <p:nvSpPr>
          <p:cNvPr id="3" name="Veri Yer Tutucusu 2"/>
          <p:cNvSpPr>
            <a:spLocks noGrp="1"/>
          </p:cNvSpPr>
          <p:nvPr>
            <p:ph type="dt" sz="half" idx="10"/>
          </p:nvPr>
        </p:nvSpPr>
        <p:spPr/>
        <p:txBody>
          <a:bodyPr/>
          <a:lstStyle/>
          <a:p>
            <a:fld id="{10CB0B20-B73E-4D83-AB04-A8A21B1DE32B}" type="datetime1">
              <a:rPr lang="tr-TR" smtClean="0"/>
              <a:t>2.10.2025</a:t>
            </a:fld>
            <a:endParaRPr lang="tr-TR"/>
          </a:p>
        </p:txBody>
      </p:sp>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33</a:t>
            </a:fld>
            <a:endParaRPr lang="tr-T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8606" y="6065485"/>
            <a:ext cx="382872" cy="388190"/>
          </a:xfrm>
          <a:prstGeom prst="rect">
            <a:avLst/>
          </a:prstGeom>
        </p:spPr>
      </p:pic>
    </p:spTree>
    <p:extLst>
      <p:ext uri="{BB962C8B-B14F-4D97-AF65-F5344CB8AC3E}">
        <p14:creationId xmlns:p14="http://schemas.microsoft.com/office/powerpoint/2010/main" val="158830519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365126"/>
            <a:ext cx="10515600" cy="704918"/>
          </a:xfrm>
        </p:spPr>
        <p:txBody>
          <a:bodyPr>
            <a:normAutofit/>
          </a:bodyPr>
          <a:lstStyle/>
          <a:p>
            <a:pPr algn="ctr"/>
            <a:r>
              <a:rPr lang="tr-TR" sz="3200" b="1" dirty="0" smtClean="0">
                <a:solidFill>
                  <a:srgbClr val="C00000"/>
                </a:solidFill>
              </a:rPr>
              <a:t>OLGUNLUK DÜZEYİ 4</a:t>
            </a:r>
            <a:endParaRPr lang="tr-TR" sz="3200" b="1" dirty="0">
              <a:solidFill>
                <a:srgbClr val="C00000"/>
              </a:solidFill>
            </a:endParaRPr>
          </a:p>
        </p:txBody>
      </p:sp>
      <p:sp>
        <p:nvSpPr>
          <p:cNvPr id="7" name="İçerik Yer Tutucusu 6"/>
          <p:cNvSpPr>
            <a:spLocks noGrp="1"/>
          </p:cNvSpPr>
          <p:nvPr>
            <p:ph idx="1"/>
          </p:nvPr>
        </p:nvSpPr>
        <p:spPr>
          <a:xfrm>
            <a:off x="729574" y="1245140"/>
            <a:ext cx="10885252" cy="4931823"/>
          </a:xfrm>
        </p:spPr>
        <p:txBody>
          <a:bodyPr>
            <a:normAutofit/>
          </a:bodyPr>
          <a:lstStyle/>
          <a:p>
            <a:pPr>
              <a:lnSpc>
                <a:spcPct val="100000"/>
              </a:lnSpc>
              <a:spcBef>
                <a:spcPts val="0"/>
              </a:spcBef>
              <a:spcAft>
                <a:spcPts val="400"/>
              </a:spcAft>
            </a:pPr>
            <a:r>
              <a:rPr lang="tr-TR" sz="3600" b="1" dirty="0" smtClean="0">
                <a:solidFill>
                  <a:srgbClr val="0000CC"/>
                </a:solidFill>
              </a:rPr>
              <a:t>3 </a:t>
            </a:r>
            <a:r>
              <a:rPr lang="tr-TR" sz="3600" b="1" dirty="0">
                <a:solidFill>
                  <a:srgbClr val="0000CC"/>
                </a:solidFill>
              </a:rPr>
              <a:t>olgunluk seviyesi tamamlanmıştır. </a:t>
            </a:r>
            <a:endParaRPr lang="tr-TR" sz="3600" b="1" dirty="0" smtClean="0">
              <a:solidFill>
                <a:srgbClr val="0000CC"/>
              </a:solidFill>
            </a:endParaRPr>
          </a:p>
          <a:p>
            <a:pPr>
              <a:lnSpc>
                <a:spcPct val="100000"/>
              </a:lnSpc>
              <a:spcBef>
                <a:spcPts val="0"/>
              </a:spcBef>
              <a:spcAft>
                <a:spcPts val="400"/>
              </a:spcAft>
            </a:pPr>
            <a:r>
              <a:rPr lang="tr-TR" sz="3600" b="1" dirty="0" smtClean="0">
                <a:solidFill>
                  <a:srgbClr val="C00000"/>
                </a:solidFill>
              </a:rPr>
              <a:t>Kurumun </a:t>
            </a:r>
            <a:r>
              <a:rPr lang="tr-TR" sz="3600" b="1" dirty="0">
                <a:solidFill>
                  <a:srgbClr val="C00000"/>
                </a:solidFill>
              </a:rPr>
              <a:t>genelini kapsayan izleme ve değerlendirme bulunmaktadır. </a:t>
            </a:r>
            <a:endParaRPr lang="tr-TR" sz="3600" b="1" dirty="0" smtClean="0">
              <a:solidFill>
                <a:srgbClr val="C00000"/>
              </a:solidFill>
            </a:endParaRPr>
          </a:p>
          <a:p>
            <a:pPr>
              <a:lnSpc>
                <a:spcPct val="100000"/>
              </a:lnSpc>
              <a:spcBef>
                <a:spcPts val="0"/>
              </a:spcBef>
              <a:spcAft>
                <a:spcPts val="400"/>
              </a:spcAft>
            </a:pPr>
            <a:r>
              <a:rPr lang="tr-TR" sz="3600" b="1" dirty="0" smtClean="0">
                <a:solidFill>
                  <a:srgbClr val="0000CC"/>
                </a:solidFill>
              </a:rPr>
              <a:t>İzleme </a:t>
            </a:r>
            <a:r>
              <a:rPr lang="tr-TR" sz="3600" b="1" dirty="0">
                <a:solidFill>
                  <a:srgbClr val="0000CC"/>
                </a:solidFill>
              </a:rPr>
              <a:t>ve değerlendirme sonuçları paylaşılmaktadır. </a:t>
            </a:r>
            <a:endParaRPr lang="tr-TR" sz="3600" b="1" dirty="0" smtClean="0">
              <a:solidFill>
                <a:srgbClr val="0000CC"/>
              </a:solidFill>
            </a:endParaRPr>
          </a:p>
          <a:p>
            <a:pPr>
              <a:lnSpc>
                <a:spcPct val="100000"/>
              </a:lnSpc>
              <a:spcBef>
                <a:spcPts val="0"/>
              </a:spcBef>
              <a:spcAft>
                <a:spcPts val="400"/>
              </a:spcAft>
            </a:pPr>
            <a:r>
              <a:rPr lang="tr-TR" sz="3600" b="1" dirty="0" smtClean="0">
                <a:solidFill>
                  <a:srgbClr val="C00000"/>
                </a:solidFill>
              </a:rPr>
              <a:t>Karar </a:t>
            </a:r>
            <a:r>
              <a:rPr lang="tr-TR" sz="3600" b="1" dirty="0">
                <a:solidFill>
                  <a:srgbClr val="C00000"/>
                </a:solidFill>
              </a:rPr>
              <a:t>alıcılar tarafından izleme ve değerlendirme sonuçlarına göre iyileştirme çalışmaları yapılmaktadır. </a:t>
            </a:r>
            <a:endParaRPr lang="tr-TR" sz="3600" b="1" dirty="0" smtClean="0">
              <a:solidFill>
                <a:srgbClr val="C00000"/>
              </a:solidFill>
            </a:endParaRPr>
          </a:p>
          <a:p>
            <a:pPr>
              <a:lnSpc>
                <a:spcPct val="100000"/>
              </a:lnSpc>
              <a:spcBef>
                <a:spcPts val="0"/>
              </a:spcBef>
              <a:spcAft>
                <a:spcPts val="400"/>
              </a:spcAft>
            </a:pPr>
            <a:r>
              <a:rPr lang="tr-TR" sz="3600" b="1" dirty="0" smtClean="0">
                <a:solidFill>
                  <a:srgbClr val="0000CC"/>
                </a:solidFill>
              </a:rPr>
              <a:t>İyileştirme </a:t>
            </a:r>
            <a:r>
              <a:rPr lang="tr-TR" sz="3600" b="1" dirty="0">
                <a:solidFill>
                  <a:srgbClr val="0000CC"/>
                </a:solidFill>
              </a:rPr>
              <a:t>süreçlerine paydaş katılımı sağlanmaktadır. </a:t>
            </a:r>
            <a:endParaRPr lang="tr-TR" sz="3600" b="1" dirty="0" smtClean="0">
              <a:solidFill>
                <a:srgbClr val="0000CC"/>
              </a:solidFill>
            </a:endParaRPr>
          </a:p>
          <a:p>
            <a:pPr>
              <a:lnSpc>
                <a:spcPct val="100000"/>
              </a:lnSpc>
              <a:spcBef>
                <a:spcPts val="0"/>
              </a:spcBef>
              <a:spcAft>
                <a:spcPts val="400"/>
              </a:spcAft>
            </a:pPr>
            <a:r>
              <a:rPr lang="tr-TR" sz="3600" b="1" dirty="0" smtClean="0">
                <a:solidFill>
                  <a:srgbClr val="0000CC"/>
                </a:solidFill>
              </a:rPr>
              <a:t>İyileştirme </a:t>
            </a:r>
            <a:r>
              <a:rPr lang="tr-TR" sz="3600" b="1" dirty="0">
                <a:solidFill>
                  <a:srgbClr val="0000CC"/>
                </a:solidFill>
              </a:rPr>
              <a:t>kanıtları bulunmaktadır</a:t>
            </a:r>
            <a:r>
              <a:rPr lang="tr-TR" sz="3600" b="1" dirty="0" smtClean="0">
                <a:solidFill>
                  <a:srgbClr val="0000CC"/>
                </a:solidFill>
              </a:rPr>
              <a:t>.</a:t>
            </a:r>
            <a:endParaRPr lang="tr-TR" sz="3600" b="1" dirty="0">
              <a:solidFill>
                <a:srgbClr val="0000CC"/>
              </a:solidFill>
            </a:endParaRPr>
          </a:p>
        </p:txBody>
      </p:sp>
      <p:sp>
        <p:nvSpPr>
          <p:cNvPr id="3" name="Veri Yer Tutucusu 2"/>
          <p:cNvSpPr>
            <a:spLocks noGrp="1"/>
          </p:cNvSpPr>
          <p:nvPr>
            <p:ph type="dt" sz="half" idx="10"/>
          </p:nvPr>
        </p:nvSpPr>
        <p:spPr/>
        <p:txBody>
          <a:bodyPr/>
          <a:lstStyle/>
          <a:p>
            <a:fld id="{BFAA8787-86B5-4E5D-AE95-E1655B848161}" type="datetime1">
              <a:rPr lang="tr-TR" smtClean="0"/>
              <a:t>2.10.2025</a:t>
            </a:fld>
            <a:endParaRPr lang="tr-TR"/>
          </a:p>
        </p:txBody>
      </p:sp>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34</a:t>
            </a:fld>
            <a:endParaRPr lang="tr-TR"/>
          </a:p>
        </p:txBody>
      </p:sp>
    </p:spTree>
    <p:extLst>
      <p:ext uri="{BB962C8B-B14F-4D97-AF65-F5344CB8AC3E}">
        <p14:creationId xmlns:p14="http://schemas.microsoft.com/office/powerpoint/2010/main" val="126076061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5406" y="124495"/>
            <a:ext cx="10809171" cy="712904"/>
          </a:xfrm>
        </p:spPr>
        <p:txBody>
          <a:bodyPr>
            <a:normAutofit/>
          </a:bodyPr>
          <a:lstStyle/>
          <a:p>
            <a:pPr algn="ctr"/>
            <a:r>
              <a:rPr lang="tr-TR" sz="3600" b="1" dirty="0">
                <a:solidFill>
                  <a:srgbClr val="C00000"/>
                </a:solidFill>
              </a:rPr>
              <a:t>OLGUNLUK DÜZEYİ 4</a:t>
            </a:r>
            <a:endParaRPr lang="tr-TR" sz="3600" dirty="0">
              <a:solidFill>
                <a:srgbClr val="0000CC"/>
              </a:solidFill>
            </a:endParaRPr>
          </a:p>
        </p:txBody>
      </p:sp>
      <p:sp>
        <p:nvSpPr>
          <p:cNvPr id="3" name="İçerik Yer Tutucusu 2"/>
          <p:cNvSpPr>
            <a:spLocks noGrp="1"/>
          </p:cNvSpPr>
          <p:nvPr>
            <p:ph idx="1"/>
          </p:nvPr>
        </p:nvSpPr>
        <p:spPr>
          <a:xfrm>
            <a:off x="385010" y="978568"/>
            <a:ext cx="11569567" cy="5229727"/>
          </a:xfrm>
        </p:spPr>
        <p:txBody>
          <a:bodyPr>
            <a:normAutofit fontScale="92500" lnSpcReduction="20000"/>
          </a:bodyPr>
          <a:lstStyle/>
          <a:p>
            <a:pPr lvl="0">
              <a:lnSpc>
                <a:spcPct val="120000"/>
              </a:lnSpc>
              <a:spcBef>
                <a:spcPts val="0"/>
              </a:spcBef>
              <a:spcAft>
                <a:spcPts val="400"/>
              </a:spcAft>
            </a:pPr>
            <a:r>
              <a:rPr lang="tr-TR" sz="3200" dirty="0"/>
              <a:t>Bir alt ölçütte </a:t>
            </a:r>
            <a:r>
              <a:rPr lang="tr-TR" sz="3200" b="1" dirty="0" smtClean="0">
                <a:solidFill>
                  <a:srgbClr val="FF0000"/>
                </a:solidFill>
              </a:rPr>
              <a:t>4 OLGUNLUK SEVİYESİNE</a:t>
            </a:r>
            <a:r>
              <a:rPr lang="tr-TR" sz="3200" dirty="0" smtClean="0"/>
              <a:t> karar </a:t>
            </a:r>
            <a:r>
              <a:rPr lang="tr-TR" sz="3200" dirty="0"/>
              <a:t>verebilmek için</a:t>
            </a:r>
            <a:r>
              <a:rPr lang="tr-TR" sz="3200" dirty="0" smtClean="0"/>
              <a:t>;</a:t>
            </a:r>
          </a:p>
          <a:p>
            <a:pPr lvl="0">
              <a:lnSpc>
                <a:spcPct val="120000"/>
              </a:lnSpc>
              <a:spcBef>
                <a:spcPts val="0"/>
              </a:spcBef>
              <a:spcAft>
                <a:spcPts val="400"/>
              </a:spcAft>
            </a:pPr>
            <a:endParaRPr lang="tr-TR" sz="3200" dirty="0"/>
          </a:p>
          <a:p>
            <a:pPr lvl="1">
              <a:lnSpc>
                <a:spcPct val="120000"/>
              </a:lnSpc>
              <a:spcBef>
                <a:spcPts val="0"/>
              </a:spcBef>
              <a:spcAft>
                <a:spcPts val="400"/>
              </a:spcAft>
            </a:pPr>
            <a:r>
              <a:rPr lang="tr-TR" sz="3200" b="1" dirty="0">
                <a:solidFill>
                  <a:srgbClr val="0000CC"/>
                </a:solidFill>
              </a:rPr>
              <a:t>Uygulamaların kurumun geneline yayılmış olması,</a:t>
            </a:r>
          </a:p>
          <a:p>
            <a:pPr lvl="1">
              <a:lnSpc>
                <a:spcPct val="120000"/>
              </a:lnSpc>
              <a:spcBef>
                <a:spcPts val="0"/>
              </a:spcBef>
              <a:spcAft>
                <a:spcPts val="400"/>
              </a:spcAft>
            </a:pPr>
            <a:r>
              <a:rPr lang="tr-TR" sz="3200" b="1" dirty="0">
                <a:solidFill>
                  <a:srgbClr val="FF0000"/>
                </a:solidFill>
              </a:rPr>
              <a:t>Uygulamalardan sonuç elde edilmiş olması,</a:t>
            </a:r>
          </a:p>
          <a:p>
            <a:pPr lvl="1">
              <a:lnSpc>
                <a:spcPct val="120000"/>
              </a:lnSpc>
              <a:spcBef>
                <a:spcPts val="0"/>
              </a:spcBef>
              <a:spcAft>
                <a:spcPts val="400"/>
              </a:spcAft>
            </a:pPr>
            <a:r>
              <a:rPr lang="tr-TR" sz="3200" b="1" dirty="0">
                <a:solidFill>
                  <a:srgbClr val="0000CC"/>
                </a:solidFill>
              </a:rPr>
              <a:t>Bu sonuçların izleniyor olması,</a:t>
            </a:r>
          </a:p>
          <a:p>
            <a:pPr lvl="1">
              <a:lnSpc>
                <a:spcPct val="120000"/>
              </a:lnSpc>
              <a:spcBef>
                <a:spcPts val="0"/>
              </a:spcBef>
              <a:spcAft>
                <a:spcPts val="400"/>
              </a:spcAft>
            </a:pPr>
            <a:r>
              <a:rPr lang="tr-TR" sz="3200" b="1" dirty="0">
                <a:solidFill>
                  <a:srgbClr val="FF0000"/>
                </a:solidFill>
              </a:rPr>
              <a:t>İzleme sonuçlarının ilgili paydaşlarla birlikte </a:t>
            </a:r>
            <a:r>
              <a:rPr lang="tr-TR" sz="3200" b="1" dirty="0" smtClean="0">
                <a:solidFill>
                  <a:srgbClr val="FF0000"/>
                </a:solidFill>
              </a:rPr>
              <a:t>değerlendirilerek uygulamaların </a:t>
            </a:r>
            <a:r>
              <a:rPr lang="tr-TR" sz="3200" b="1" dirty="0">
                <a:solidFill>
                  <a:srgbClr val="FF0000"/>
                </a:solidFill>
              </a:rPr>
              <a:t>iyileştiriliyor </a:t>
            </a:r>
            <a:r>
              <a:rPr lang="tr-TR" sz="3200" b="1" dirty="0" smtClean="0">
                <a:solidFill>
                  <a:srgbClr val="FF0000"/>
                </a:solidFill>
              </a:rPr>
              <a:t>olması, ve</a:t>
            </a:r>
            <a:endParaRPr lang="tr-TR" sz="3200" b="1" dirty="0">
              <a:solidFill>
                <a:srgbClr val="FF0000"/>
              </a:solidFill>
            </a:endParaRPr>
          </a:p>
          <a:p>
            <a:pPr lvl="1">
              <a:lnSpc>
                <a:spcPct val="120000"/>
              </a:lnSpc>
              <a:spcBef>
                <a:spcPts val="0"/>
              </a:spcBef>
              <a:spcAft>
                <a:spcPts val="400"/>
              </a:spcAft>
            </a:pPr>
            <a:r>
              <a:rPr lang="tr-TR" sz="3200" b="1" dirty="0">
                <a:solidFill>
                  <a:srgbClr val="0000CC"/>
                </a:solidFill>
              </a:rPr>
              <a:t>Tüm bunların kanıtlarla </a:t>
            </a:r>
            <a:r>
              <a:rPr lang="tr-TR" sz="3200" b="1" dirty="0" smtClean="0">
                <a:solidFill>
                  <a:srgbClr val="0000CC"/>
                </a:solidFill>
              </a:rPr>
              <a:t>desteklenmesi</a:t>
            </a:r>
          </a:p>
          <a:p>
            <a:pPr marL="457200" lvl="1" indent="0">
              <a:lnSpc>
                <a:spcPct val="120000"/>
              </a:lnSpc>
              <a:spcBef>
                <a:spcPts val="0"/>
              </a:spcBef>
              <a:spcAft>
                <a:spcPts val="400"/>
              </a:spcAft>
              <a:buNone/>
            </a:pPr>
            <a:endParaRPr lang="tr-TR" sz="3200" dirty="0" smtClean="0"/>
          </a:p>
          <a:p>
            <a:pPr marL="457200" lvl="1" indent="0">
              <a:lnSpc>
                <a:spcPct val="120000"/>
              </a:lnSpc>
              <a:spcBef>
                <a:spcPts val="0"/>
              </a:spcBef>
              <a:spcAft>
                <a:spcPts val="400"/>
              </a:spcAft>
              <a:buNone/>
            </a:pPr>
            <a:r>
              <a:rPr lang="tr-TR" sz="3200" dirty="0" smtClean="0"/>
              <a:t>gerekmektedir</a:t>
            </a:r>
            <a:r>
              <a:rPr lang="tr-TR" sz="3200" dirty="0"/>
              <a:t>.</a:t>
            </a:r>
          </a:p>
          <a:p>
            <a:pPr marL="0" indent="0">
              <a:lnSpc>
                <a:spcPct val="120000"/>
              </a:lnSpc>
              <a:spcBef>
                <a:spcPts val="0"/>
              </a:spcBef>
              <a:spcAft>
                <a:spcPts val="400"/>
              </a:spcAft>
              <a:buNone/>
            </a:pPr>
            <a:endParaRPr lang="tr-TR" sz="3200" dirty="0"/>
          </a:p>
        </p:txBody>
      </p:sp>
      <p:sp>
        <p:nvSpPr>
          <p:cNvPr id="4" name="Veri Yer Tutucusu 3"/>
          <p:cNvSpPr>
            <a:spLocks noGrp="1"/>
          </p:cNvSpPr>
          <p:nvPr>
            <p:ph type="dt" sz="half" idx="10"/>
          </p:nvPr>
        </p:nvSpPr>
        <p:spPr/>
        <p:txBody>
          <a:bodyPr/>
          <a:lstStyle/>
          <a:p>
            <a:fld id="{AEF86D00-4E04-4A79-9271-82C1122D103A}"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35</a:t>
            </a:fld>
            <a:endParaRPr lang="tr-T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8606" y="6065485"/>
            <a:ext cx="382872" cy="388190"/>
          </a:xfrm>
          <a:prstGeom prst="rect">
            <a:avLst/>
          </a:prstGeom>
        </p:spPr>
      </p:pic>
    </p:spTree>
    <p:extLst>
      <p:ext uri="{BB962C8B-B14F-4D97-AF65-F5344CB8AC3E}">
        <p14:creationId xmlns:p14="http://schemas.microsoft.com/office/powerpoint/2010/main" val="47563421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365126"/>
            <a:ext cx="10515600" cy="704918"/>
          </a:xfrm>
        </p:spPr>
        <p:txBody>
          <a:bodyPr>
            <a:normAutofit/>
          </a:bodyPr>
          <a:lstStyle/>
          <a:p>
            <a:pPr algn="ctr"/>
            <a:r>
              <a:rPr lang="tr-TR" sz="3200" b="1" dirty="0" smtClean="0">
                <a:solidFill>
                  <a:srgbClr val="C00000"/>
                </a:solidFill>
              </a:rPr>
              <a:t>OLGUNLUK DÜZEYİ 5</a:t>
            </a:r>
            <a:endParaRPr lang="tr-TR" sz="3200" b="1" dirty="0">
              <a:solidFill>
                <a:srgbClr val="C00000"/>
              </a:solidFill>
            </a:endParaRPr>
          </a:p>
        </p:txBody>
      </p:sp>
      <p:sp>
        <p:nvSpPr>
          <p:cNvPr id="7" name="İçerik Yer Tutucusu 6"/>
          <p:cNvSpPr>
            <a:spLocks noGrp="1"/>
          </p:cNvSpPr>
          <p:nvPr>
            <p:ph idx="1"/>
          </p:nvPr>
        </p:nvSpPr>
        <p:spPr>
          <a:xfrm>
            <a:off x="428017" y="1206230"/>
            <a:ext cx="11517549" cy="5150120"/>
          </a:xfrm>
        </p:spPr>
        <p:txBody>
          <a:bodyPr>
            <a:normAutofit/>
          </a:bodyPr>
          <a:lstStyle/>
          <a:p>
            <a:pPr>
              <a:lnSpc>
                <a:spcPct val="100000"/>
              </a:lnSpc>
              <a:spcBef>
                <a:spcPts val="0"/>
              </a:spcBef>
              <a:spcAft>
                <a:spcPts val="400"/>
              </a:spcAft>
            </a:pPr>
            <a:r>
              <a:rPr lang="tr-TR" sz="3200" b="1" dirty="0" smtClean="0">
                <a:solidFill>
                  <a:srgbClr val="0000CC"/>
                </a:solidFill>
              </a:rPr>
              <a:t>4 </a:t>
            </a:r>
            <a:r>
              <a:rPr lang="tr-TR" sz="3200" b="1" dirty="0">
                <a:solidFill>
                  <a:srgbClr val="0000CC"/>
                </a:solidFill>
              </a:rPr>
              <a:t>olgunluk seviyesi tamamlanmıştır. </a:t>
            </a:r>
            <a:endParaRPr lang="tr-TR" sz="3200" b="1" dirty="0" smtClean="0">
              <a:solidFill>
                <a:srgbClr val="0000CC"/>
              </a:solidFill>
            </a:endParaRPr>
          </a:p>
          <a:p>
            <a:pPr>
              <a:lnSpc>
                <a:spcPct val="100000"/>
              </a:lnSpc>
              <a:spcBef>
                <a:spcPts val="0"/>
              </a:spcBef>
              <a:spcAft>
                <a:spcPts val="400"/>
              </a:spcAft>
            </a:pPr>
            <a:r>
              <a:rPr lang="tr-TR" sz="3200" b="1" dirty="0" smtClean="0">
                <a:solidFill>
                  <a:srgbClr val="C00000"/>
                </a:solidFill>
              </a:rPr>
              <a:t>PUKÖ </a:t>
            </a:r>
            <a:r>
              <a:rPr lang="tr-TR" sz="3200" b="1" dirty="0">
                <a:solidFill>
                  <a:srgbClr val="C00000"/>
                </a:solidFill>
              </a:rPr>
              <a:t>çevrimi birden fazla kez kapatılmıştır. Sistematiktir. </a:t>
            </a:r>
            <a:endParaRPr lang="tr-TR" sz="3200" b="1" dirty="0" smtClean="0">
              <a:solidFill>
                <a:srgbClr val="C00000"/>
              </a:solidFill>
            </a:endParaRPr>
          </a:p>
          <a:p>
            <a:pPr>
              <a:lnSpc>
                <a:spcPct val="100000"/>
              </a:lnSpc>
              <a:spcBef>
                <a:spcPts val="0"/>
              </a:spcBef>
              <a:spcAft>
                <a:spcPts val="400"/>
              </a:spcAft>
            </a:pPr>
            <a:r>
              <a:rPr lang="tr-TR" sz="3200" b="1" dirty="0" smtClean="0">
                <a:solidFill>
                  <a:srgbClr val="0000CC"/>
                </a:solidFill>
              </a:rPr>
              <a:t>Süreçler </a:t>
            </a:r>
            <a:r>
              <a:rPr lang="tr-TR" sz="3200" b="1" dirty="0">
                <a:solidFill>
                  <a:srgbClr val="0000CC"/>
                </a:solidFill>
              </a:rPr>
              <a:t>kuruma özgü ve özgündür. Sürdürülebilirliği kanıtlanmıştır. </a:t>
            </a:r>
            <a:endParaRPr lang="tr-TR" sz="3200" b="1" dirty="0" smtClean="0">
              <a:solidFill>
                <a:srgbClr val="0000CC"/>
              </a:solidFill>
            </a:endParaRPr>
          </a:p>
          <a:p>
            <a:pPr>
              <a:lnSpc>
                <a:spcPct val="100000"/>
              </a:lnSpc>
              <a:spcBef>
                <a:spcPts val="0"/>
              </a:spcBef>
              <a:spcAft>
                <a:spcPts val="400"/>
              </a:spcAft>
            </a:pPr>
            <a:r>
              <a:rPr lang="tr-TR" sz="3200" b="1" dirty="0" smtClean="0">
                <a:solidFill>
                  <a:srgbClr val="C00000"/>
                </a:solidFill>
              </a:rPr>
              <a:t>Kurum </a:t>
            </a:r>
            <a:r>
              <a:rPr lang="tr-TR" sz="3200" b="1" dirty="0">
                <a:solidFill>
                  <a:srgbClr val="C00000"/>
                </a:solidFill>
              </a:rPr>
              <a:t>kültürü tarafından özümsenmiştir. </a:t>
            </a:r>
            <a:endParaRPr lang="tr-TR" sz="3200" b="1" dirty="0" smtClean="0">
              <a:solidFill>
                <a:srgbClr val="C00000"/>
              </a:solidFill>
            </a:endParaRPr>
          </a:p>
          <a:p>
            <a:pPr>
              <a:lnSpc>
                <a:spcPct val="100000"/>
              </a:lnSpc>
              <a:spcBef>
                <a:spcPts val="0"/>
              </a:spcBef>
              <a:spcAft>
                <a:spcPts val="400"/>
              </a:spcAft>
            </a:pPr>
            <a:r>
              <a:rPr lang="tr-TR" sz="3200" b="1" dirty="0" smtClean="0">
                <a:solidFill>
                  <a:srgbClr val="0000CC"/>
                </a:solidFill>
              </a:rPr>
              <a:t>Yükseköğretim </a:t>
            </a:r>
            <a:r>
              <a:rPr lang="tr-TR" sz="3200" b="1" dirty="0">
                <a:solidFill>
                  <a:srgbClr val="0000CC"/>
                </a:solidFill>
              </a:rPr>
              <a:t>sisteminde diğer kurumlara örnek teşkil edebilecek etkili ve istisnai bir durumdur. </a:t>
            </a:r>
            <a:endParaRPr lang="tr-TR" sz="3200" b="1" dirty="0" smtClean="0">
              <a:solidFill>
                <a:srgbClr val="0000CC"/>
              </a:solidFill>
            </a:endParaRPr>
          </a:p>
          <a:p>
            <a:pPr>
              <a:lnSpc>
                <a:spcPct val="100000"/>
              </a:lnSpc>
              <a:spcBef>
                <a:spcPts val="0"/>
              </a:spcBef>
              <a:spcAft>
                <a:spcPts val="400"/>
              </a:spcAft>
            </a:pPr>
            <a:r>
              <a:rPr lang="tr-TR" sz="3200" b="1" dirty="0" smtClean="0">
                <a:solidFill>
                  <a:srgbClr val="C00000"/>
                </a:solidFill>
              </a:rPr>
              <a:t>Kanıtlar </a:t>
            </a:r>
            <a:r>
              <a:rPr lang="tr-TR" sz="3200" b="1" dirty="0">
                <a:solidFill>
                  <a:srgbClr val="C00000"/>
                </a:solidFill>
              </a:rPr>
              <a:t>yukarıdaki hususları desteklemelidir. </a:t>
            </a:r>
          </a:p>
        </p:txBody>
      </p:sp>
      <p:sp>
        <p:nvSpPr>
          <p:cNvPr id="3" name="Veri Yer Tutucusu 2"/>
          <p:cNvSpPr>
            <a:spLocks noGrp="1"/>
          </p:cNvSpPr>
          <p:nvPr>
            <p:ph type="dt" sz="half" idx="10"/>
          </p:nvPr>
        </p:nvSpPr>
        <p:spPr/>
        <p:txBody>
          <a:bodyPr/>
          <a:lstStyle/>
          <a:p>
            <a:fld id="{6902576C-77F4-47DF-8E21-86B01934D0B5}" type="datetime1">
              <a:rPr lang="tr-TR" smtClean="0"/>
              <a:t>2.10.2025</a:t>
            </a:fld>
            <a:endParaRPr lang="tr-TR"/>
          </a:p>
        </p:txBody>
      </p:sp>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36</a:t>
            </a:fld>
            <a:endParaRPr lang="tr-TR"/>
          </a:p>
        </p:txBody>
      </p:sp>
    </p:spTree>
    <p:extLst>
      <p:ext uri="{BB962C8B-B14F-4D97-AF65-F5344CB8AC3E}">
        <p14:creationId xmlns:p14="http://schemas.microsoft.com/office/powerpoint/2010/main" val="386152443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0871" y="307707"/>
            <a:ext cx="10809171" cy="516386"/>
          </a:xfrm>
        </p:spPr>
        <p:txBody>
          <a:bodyPr>
            <a:normAutofit fontScale="90000"/>
          </a:bodyPr>
          <a:lstStyle/>
          <a:p>
            <a:pPr algn="ctr"/>
            <a:r>
              <a:rPr lang="tr-TR" sz="3600" b="1" dirty="0">
                <a:solidFill>
                  <a:srgbClr val="C00000"/>
                </a:solidFill>
              </a:rPr>
              <a:t>OLGUNLUK DÜZEYİ 5</a:t>
            </a:r>
            <a:endParaRPr lang="tr-TR" sz="3600" dirty="0">
              <a:solidFill>
                <a:srgbClr val="0000CC"/>
              </a:solidFill>
            </a:endParaRPr>
          </a:p>
        </p:txBody>
      </p:sp>
      <p:sp>
        <p:nvSpPr>
          <p:cNvPr id="3" name="İçerik Yer Tutucusu 2"/>
          <p:cNvSpPr>
            <a:spLocks noGrp="1"/>
          </p:cNvSpPr>
          <p:nvPr>
            <p:ph idx="1"/>
          </p:nvPr>
        </p:nvSpPr>
        <p:spPr>
          <a:xfrm>
            <a:off x="272375" y="978568"/>
            <a:ext cx="11566700" cy="5320632"/>
          </a:xfrm>
        </p:spPr>
        <p:txBody>
          <a:bodyPr>
            <a:normAutofit/>
          </a:bodyPr>
          <a:lstStyle/>
          <a:p>
            <a:pPr lvl="0">
              <a:lnSpc>
                <a:spcPct val="100000"/>
              </a:lnSpc>
              <a:spcBef>
                <a:spcPts val="0"/>
              </a:spcBef>
              <a:spcAft>
                <a:spcPts val="400"/>
              </a:spcAft>
            </a:pPr>
            <a:r>
              <a:rPr lang="tr-TR" dirty="0" smtClean="0"/>
              <a:t>Bir </a:t>
            </a:r>
            <a:r>
              <a:rPr lang="tr-TR" dirty="0"/>
              <a:t>alt ölçütte </a:t>
            </a:r>
            <a:r>
              <a:rPr lang="tr-TR" b="1" dirty="0" smtClean="0">
                <a:solidFill>
                  <a:srgbClr val="FF0000"/>
                </a:solidFill>
              </a:rPr>
              <a:t>5 OLGUNLUK SEVİYESİNE </a:t>
            </a:r>
            <a:r>
              <a:rPr lang="tr-TR" dirty="0" smtClean="0"/>
              <a:t>karar </a:t>
            </a:r>
            <a:r>
              <a:rPr lang="tr-TR" dirty="0"/>
              <a:t>verebilmek için ise yukarıda yer alan hususların yanı sıra; </a:t>
            </a:r>
            <a:endParaRPr lang="tr-TR" dirty="0" smtClean="0"/>
          </a:p>
          <a:p>
            <a:pPr lvl="0">
              <a:lnSpc>
                <a:spcPct val="100000"/>
              </a:lnSpc>
              <a:spcBef>
                <a:spcPts val="0"/>
              </a:spcBef>
              <a:spcAft>
                <a:spcPts val="400"/>
              </a:spcAft>
            </a:pPr>
            <a:endParaRPr lang="tr-TR" dirty="0"/>
          </a:p>
          <a:p>
            <a:pPr lvl="1">
              <a:lnSpc>
                <a:spcPct val="100000"/>
              </a:lnSpc>
              <a:spcBef>
                <a:spcPts val="0"/>
              </a:spcBef>
              <a:spcAft>
                <a:spcPts val="400"/>
              </a:spcAft>
            </a:pPr>
            <a:r>
              <a:rPr lang="tr-TR" sz="2800" b="1" dirty="0">
                <a:solidFill>
                  <a:srgbClr val="0000CC"/>
                </a:solidFill>
              </a:rPr>
              <a:t>Uygulamaların sistematikliğinin ve sürdürülebilirliğinin (PUKÖ çevriminin birkaç kez kapatılması),</a:t>
            </a:r>
          </a:p>
          <a:p>
            <a:pPr lvl="1">
              <a:lnSpc>
                <a:spcPct val="100000"/>
              </a:lnSpc>
              <a:spcBef>
                <a:spcPts val="0"/>
              </a:spcBef>
              <a:spcAft>
                <a:spcPts val="400"/>
              </a:spcAft>
            </a:pPr>
            <a:r>
              <a:rPr lang="tr-TR" sz="2800" b="1" dirty="0">
                <a:solidFill>
                  <a:srgbClr val="FF0000"/>
                </a:solidFill>
              </a:rPr>
              <a:t>Uygulamaların kurumun genelinde katkı sağladığının ve içselleştirildiğinin,</a:t>
            </a:r>
          </a:p>
          <a:p>
            <a:pPr lvl="1">
              <a:lnSpc>
                <a:spcPct val="100000"/>
              </a:lnSpc>
              <a:spcBef>
                <a:spcPts val="0"/>
              </a:spcBef>
              <a:spcAft>
                <a:spcPts val="400"/>
              </a:spcAft>
            </a:pPr>
            <a:r>
              <a:rPr lang="tr-TR" sz="2800" b="1" dirty="0">
                <a:solidFill>
                  <a:srgbClr val="0000CC"/>
                </a:solidFill>
              </a:rPr>
              <a:t>Örnek olabilme durumunun karşılandığının ispatlanması gerekmektedir (Bağımsız bir kurum ya da kuruluş tarafından bu durumun teyit edilmesi</a:t>
            </a:r>
            <a:r>
              <a:rPr lang="tr-TR" sz="2800" b="1" dirty="0" smtClean="0">
                <a:solidFill>
                  <a:srgbClr val="0000CC"/>
                </a:solidFill>
              </a:rPr>
              <a:t>).</a:t>
            </a:r>
            <a:endParaRPr lang="tr-TR" sz="2800" b="1" dirty="0">
              <a:solidFill>
                <a:srgbClr val="0000CC"/>
              </a:solidFill>
            </a:endParaRPr>
          </a:p>
        </p:txBody>
      </p:sp>
      <p:sp>
        <p:nvSpPr>
          <p:cNvPr id="4" name="Veri Yer Tutucusu 3"/>
          <p:cNvSpPr>
            <a:spLocks noGrp="1"/>
          </p:cNvSpPr>
          <p:nvPr>
            <p:ph type="dt" sz="half" idx="10"/>
          </p:nvPr>
        </p:nvSpPr>
        <p:spPr/>
        <p:txBody>
          <a:bodyPr/>
          <a:lstStyle/>
          <a:p>
            <a:fld id="{A6B9323F-E618-4AD9-B910-661E889DEF59}"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37</a:t>
            </a:fld>
            <a:endParaRPr lang="tr-T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8606" y="6259580"/>
            <a:ext cx="382872" cy="388190"/>
          </a:xfrm>
          <a:prstGeom prst="rect">
            <a:avLst/>
          </a:prstGeom>
        </p:spPr>
      </p:pic>
    </p:spTree>
    <p:extLst>
      <p:ext uri="{BB962C8B-B14F-4D97-AF65-F5344CB8AC3E}">
        <p14:creationId xmlns:p14="http://schemas.microsoft.com/office/powerpoint/2010/main" val="64615600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ctrTitle"/>
          </p:nvPr>
        </p:nvSpPr>
        <p:spPr>
          <a:xfrm>
            <a:off x="1342445" y="1053737"/>
            <a:ext cx="9882903" cy="3167300"/>
          </a:xfrm>
        </p:spPr>
        <p:txBody>
          <a:bodyPr>
            <a:normAutofit/>
          </a:bodyPr>
          <a:lstStyle/>
          <a:p>
            <a:r>
              <a:rPr lang="tr-TR" b="1" dirty="0">
                <a:solidFill>
                  <a:srgbClr val="0000CC"/>
                </a:solidFill>
              </a:rPr>
              <a:t>Kurumsal İç Değerlendirme Raporu (KİDR) H</a:t>
            </a:r>
            <a:r>
              <a:rPr lang="tr-TR" b="1" dirty="0" smtClean="0">
                <a:solidFill>
                  <a:srgbClr val="0000CC"/>
                </a:solidFill>
              </a:rPr>
              <a:t>azırlama</a:t>
            </a:r>
            <a:endParaRPr lang="tr-TR" dirty="0"/>
          </a:p>
        </p:txBody>
      </p:sp>
    </p:spTree>
    <p:extLst>
      <p:ext uri="{BB962C8B-B14F-4D97-AF65-F5344CB8AC3E}">
        <p14:creationId xmlns:p14="http://schemas.microsoft.com/office/powerpoint/2010/main" val="1662992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023800" y="218211"/>
            <a:ext cx="10387149" cy="566691"/>
          </a:xfrm>
        </p:spPr>
        <p:txBody>
          <a:bodyPr>
            <a:noAutofit/>
          </a:bodyPr>
          <a:lstStyle/>
          <a:p>
            <a:pPr algn="ctr"/>
            <a:r>
              <a:rPr lang="tr-TR" sz="3600" b="1" dirty="0">
                <a:solidFill>
                  <a:srgbClr val="FF0000"/>
                </a:solidFill>
                <a:latin typeface="Calibri" panose="020F0502020204030204" pitchFamily="34" charset="0"/>
                <a:ea typeface="Calibri" panose="020F0502020204030204" pitchFamily="34" charset="0"/>
                <a:cs typeface="Calibri" panose="020F0502020204030204" pitchFamily="34" charset="0"/>
              </a:rPr>
              <a:t>İÇ</a:t>
            </a:r>
            <a:r>
              <a:rPr lang="tr-TR" sz="3600" b="1" spc="-45"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3600" b="1" dirty="0">
                <a:solidFill>
                  <a:srgbClr val="FF0000"/>
                </a:solidFill>
                <a:latin typeface="Calibri" panose="020F0502020204030204" pitchFamily="34" charset="0"/>
                <a:ea typeface="Calibri" panose="020F0502020204030204" pitchFamily="34" charset="0"/>
                <a:cs typeface="Calibri" panose="020F0502020204030204" pitchFamily="34" charset="0"/>
              </a:rPr>
              <a:t>KALİTE</a:t>
            </a:r>
            <a:r>
              <a:rPr lang="tr-TR" sz="3600" b="1" spc="-4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3600" b="1" dirty="0">
                <a:solidFill>
                  <a:srgbClr val="FF0000"/>
                </a:solidFill>
                <a:latin typeface="Calibri" panose="020F0502020204030204" pitchFamily="34" charset="0"/>
                <a:ea typeface="Calibri" panose="020F0502020204030204" pitchFamily="34" charset="0"/>
                <a:cs typeface="Calibri" panose="020F0502020204030204" pitchFamily="34" charset="0"/>
              </a:rPr>
              <a:t>GÜVENCESİ</a:t>
            </a:r>
            <a:r>
              <a:rPr lang="tr-TR" sz="3600" b="1" spc="-4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tr-TR" sz="3600" b="1" dirty="0">
                <a:solidFill>
                  <a:srgbClr val="FF0000"/>
                </a:solidFill>
                <a:latin typeface="Calibri" panose="020F0502020204030204" pitchFamily="34" charset="0"/>
                <a:ea typeface="Calibri" panose="020F0502020204030204" pitchFamily="34" charset="0"/>
                <a:cs typeface="Calibri" panose="020F0502020204030204" pitchFamily="34" charset="0"/>
              </a:rPr>
              <a:t>SİSTEMİ</a:t>
            </a:r>
            <a:r>
              <a:rPr lang="tr-TR" sz="3600" b="1" spc="-45" dirty="0">
                <a:solidFill>
                  <a:srgbClr val="FF0000"/>
                </a:solidFill>
                <a:latin typeface="Calibri" panose="020F0502020204030204" pitchFamily="34" charset="0"/>
                <a:ea typeface="Calibri" panose="020F0502020204030204" pitchFamily="34" charset="0"/>
                <a:cs typeface="Calibri" panose="020F0502020204030204" pitchFamily="34" charset="0"/>
              </a:rPr>
              <a:t> </a:t>
            </a:r>
            <a:endParaRPr lang="tr-TR" sz="3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İçerik Yer Tutucusu 5"/>
          <p:cNvSpPr>
            <a:spLocks noGrp="1"/>
          </p:cNvSpPr>
          <p:nvPr>
            <p:ph idx="1"/>
          </p:nvPr>
        </p:nvSpPr>
        <p:spPr>
          <a:xfrm>
            <a:off x="1" y="1380488"/>
            <a:ext cx="12191999" cy="560524"/>
          </a:xfrm>
          <a:solidFill>
            <a:schemeClr val="accent1">
              <a:lumMod val="20000"/>
              <a:lumOff val="80000"/>
            </a:schemeClr>
          </a:solidFill>
        </p:spPr>
        <p:txBody>
          <a:bodyPr>
            <a:normAutofit/>
          </a:bodyPr>
          <a:lstStyle/>
          <a:p>
            <a:pPr marL="0" indent="0" algn="ctr">
              <a:buNone/>
            </a:pPr>
            <a:r>
              <a:rPr lang="tr-TR" b="1" spc="-20" dirty="0" smtClean="0">
                <a:latin typeface="Carlito"/>
                <a:cs typeface="Carlito"/>
              </a:rPr>
              <a:t>Bölüm İç Değerlendirme Raporu (BİDR) </a:t>
            </a:r>
          </a:p>
        </p:txBody>
      </p:sp>
      <p:sp>
        <p:nvSpPr>
          <p:cNvPr id="3" name="Veri Yer Tutucusu 2"/>
          <p:cNvSpPr>
            <a:spLocks noGrp="1"/>
          </p:cNvSpPr>
          <p:nvPr>
            <p:ph type="dt" sz="half" idx="4294967295"/>
          </p:nvPr>
        </p:nvSpPr>
        <p:spPr>
          <a:xfrm>
            <a:off x="0" y="6356350"/>
            <a:ext cx="2743200" cy="365125"/>
          </a:xfrm>
        </p:spPr>
        <p:txBody>
          <a:bodyPr/>
          <a:lstStyle/>
          <a:p>
            <a:fld id="{9ECD3C2A-A0FF-4F7F-8AF8-54B35CDCE435}" type="datetime1">
              <a:rPr lang="tr-TR" smtClean="0"/>
              <a:t>2.10.2025</a:t>
            </a:fld>
            <a:endParaRPr lang="en-US"/>
          </a:p>
        </p:txBody>
      </p:sp>
      <p:sp>
        <p:nvSpPr>
          <p:cNvPr id="7" name="İçerik Yer Tutucusu 5"/>
          <p:cNvSpPr txBox="1">
            <a:spLocks/>
          </p:cNvSpPr>
          <p:nvPr/>
        </p:nvSpPr>
        <p:spPr>
          <a:xfrm>
            <a:off x="0" y="2950208"/>
            <a:ext cx="12192000" cy="629015"/>
          </a:xfrm>
          <a:prstGeom prst="rect">
            <a:avLst/>
          </a:prstGeom>
          <a:solidFill>
            <a:schemeClr val="accent1">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3600" b="1" spc="-20" dirty="0" smtClean="0">
                <a:latin typeface="Carlito"/>
                <a:cs typeface="Carlito"/>
              </a:rPr>
              <a:t>Birim İç Değerlendirme Raporu (BİDR) </a:t>
            </a:r>
          </a:p>
        </p:txBody>
      </p:sp>
      <p:sp>
        <p:nvSpPr>
          <p:cNvPr id="8" name="İçerik Yer Tutucusu 5"/>
          <p:cNvSpPr txBox="1">
            <a:spLocks/>
          </p:cNvSpPr>
          <p:nvPr/>
        </p:nvSpPr>
        <p:spPr>
          <a:xfrm>
            <a:off x="0" y="4819059"/>
            <a:ext cx="12192000" cy="658360"/>
          </a:xfrm>
          <a:prstGeom prst="rect">
            <a:avLst/>
          </a:prstGeom>
          <a:solidFill>
            <a:schemeClr val="accent1">
              <a:lumMod val="60000"/>
              <a:lumOff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4400" b="1" spc="-20" dirty="0" smtClean="0">
                <a:latin typeface="Carlito"/>
                <a:cs typeface="Carlito"/>
              </a:rPr>
              <a:t>Kurumsal İç Değerlendirme Raporu (KİDR) </a:t>
            </a:r>
            <a:endParaRPr lang="tr-TR" sz="4400" b="1" dirty="0"/>
          </a:p>
        </p:txBody>
      </p:sp>
      <p:sp>
        <p:nvSpPr>
          <p:cNvPr id="9" name="Aşağı Ok 8"/>
          <p:cNvSpPr/>
          <p:nvPr/>
        </p:nvSpPr>
        <p:spPr>
          <a:xfrm>
            <a:off x="5611368" y="1941012"/>
            <a:ext cx="484632" cy="1009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şağı Ok 9"/>
          <p:cNvSpPr/>
          <p:nvPr/>
        </p:nvSpPr>
        <p:spPr>
          <a:xfrm>
            <a:off x="5611368" y="3579223"/>
            <a:ext cx="484632" cy="1239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ltbilgi Yer Tutucusu 10"/>
          <p:cNvSpPr>
            <a:spLocks noGrp="1"/>
          </p:cNvSpPr>
          <p:nvPr>
            <p:ph type="ftr" sz="quarter" idx="11"/>
          </p:nvPr>
        </p:nvSpPr>
        <p:spPr/>
        <p:txBody>
          <a:bodyPr/>
          <a:lstStyle/>
          <a:p>
            <a:r>
              <a:rPr lang="tr-TR" smtClean="0"/>
              <a:t>KALİTE KOORDİNATÖRLÜĞÜ</a:t>
            </a:r>
            <a:endParaRPr lang="tr-TR"/>
          </a:p>
        </p:txBody>
      </p:sp>
      <p:sp>
        <p:nvSpPr>
          <p:cNvPr id="12" name="Slayt Numarası Yer Tutucusu 11"/>
          <p:cNvSpPr>
            <a:spLocks noGrp="1"/>
          </p:cNvSpPr>
          <p:nvPr>
            <p:ph type="sldNum" sz="quarter" idx="12"/>
          </p:nvPr>
        </p:nvSpPr>
        <p:spPr/>
        <p:txBody>
          <a:bodyPr/>
          <a:lstStyle/>
          <a:p>
            <a:fld id="{DDCE7859-ABE5-4F86-9590-63E6FFC2B8A3}" type="slidenum">
              <a:rPr lang="tr-TR" smtClean="0"/>
              <a:pPr/>
              <a:t>39</a:t>
            </a:fld>
            <a:endParaRPr lang="tr-TR"/>
          </a:p>
        </p:txBody>
      </p:sp>
    </p:spTree>
    <p:extLst>
      <p:ext uri="{BB962C8B-B14F-4D97-AF65-F5344CB8AC3E}">
        <p14:creationId xmlns:p14="http://schemas.microsoft.com/office/powerpoint/2010/main" val="426884402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395662" y="152400"/>
            <a:ext cx="9958137" cy="665748"/>
          </a:xfrm>
        </p:spPr>
        <p:txBody>
          <a:bodyPr>
            <a:normAutofit fontScale="90000"/>
          </a:bodyPr>
          <a:lstStyle/>
          <a:p>
            <a:pPr algn="ctr"/>
            <a:r>
              <a:rPr lang="tr-TR" b="1" dirty="0" smtClean="0">
                <a:solidFill>
                  <a:srgbClr val="C00000"/>
                </a:solidFill>
              </a:rPr>
              <a:t>Kalite Güvencesi Nedir?</a:t>
            </a:r>
            <a:endParaRPr lang="tr-TR" b="1" dirty="0">
              <a:solidFill>
                <a:srgbClr val="C00000"/>
              </a:solidFill>
            </a:endParaRPr>
          </a:p>
        </p:txBody>
      </p:sp>
      <p:sp>
        <p:nvSpPr>
          <p:cNvPr id="8" name="İçerik Yer Tutucusu 7"/>
          <p:cNvSpPr>
            <a:spLocks noGrp="1"/>
          </p:cNvSpPr>
          <p:nvPr>
            <p:ph idx="1"/>
          </p:nvPr>
        </p:nvSpPr>
        <p:spPr>
          <a:xfrm>
            <a:off x="214009" y="1177047"/>
            <a:ext cx="8540885" cy="5179303"/>
          </a:xfrm>
        </p:spPr>
        <p:txBody>
          <a:bodyPr>
            <a:normAutofit/>
          </a:bodyPr>
          <a:lstStyle/>
          <a:p>
            <a:pPr>
              <a:lnSpc>
                <a:spcPct val="120000"/>
              </a:lnSpc>
              <a:spcBef>
                <a:spcPts val="0"/>
              </a:spcBef>
              <a:spcAft>
                <a:spcPts val="400"/>
              </a:spcAft>
            </a:pPr>
            <a:r>
              <a:rPr lang="tr-TR" dirty="0" smtClean="0"/>
              <a:t>Uygulamaların </a:t>
            </a:r>
            <a:r>
              <a:rPr lang="tr-TR" dirty="0" smtClean="0">
                <a:solidFill>
                  <a:srgbClr val="FF0000"/>
                </a:solidFill>
              </a:rPr>
              <a:t>sistematik</a:t>
            </a:r>
            <a:r>
              <a:rPr lang="tr-TR" dirty="0" smtClean="0"/>
              <a:t>, birbirleri ile </a:t>
            </a:r>
            <a:r>
              <a:rPr lang="tr-TR" b="1" dirty="0" smtClean="0">
                <a:solidFill>
                  <a:srgbClr val="FF0000"/>
                </a:solidFill>
              </a:rPr>
              <a:t>tutarlı</a:t>
            </a:r>
            <a:r>
              <a:rPr lang="tr-TR" dirty="0" smtClean="0"/>
              <a:t>, sürekliliği olan, benzer ve rakip kurumlarla benzeşen, kurumsal karakterde uygulamalar olması beklenmektedir,</a:t>
            </a:r>
          </a:p>
          <a:p>
            <a:pPr>
              <a:lnSpc>
                <a:spcPct val="120000"/>
              </a:lnSpc>
              <a:spcBef>
                <a:spcPts val="0"/>
              </a:spcBef>
              <a:spcAft>
                <a:spcPts val="400"/>
              </a:spcAft>
            </a:pPr>
            <a:endParaRPr lang="tr-TR" dirty="0" smtClean="0"/>
          </a:p>
          <a:p>
            <a:pPr>
              <a:lnSpc>
                <a:spcPct val="120000"/>
              </a:lnSpc>
              <a:spcBef>
                <a:spcPts val="0"/>
              </a:spcBef>
              <a:spcAft>
                <a:spcPts val="400"/>
              </a:spcAft>
            </a:pPr>
            <a:r>
              <a:rPr lang="tr-TR" b="1" dirty="0" smtClean="0">
                <a:solidFill>
                  <a:srgbClr val="FF0000"/>
                </a:solidFill>
              </a:rPr>
              <a:t>Hesap verebilirlik ve şeffaflık </a:t>
            </a:r>
            <a:r>
              <a:rPr lang="tr-TR" dirty="0" smtClean="0"/>
              <a:t>unsuru olarak </a:t>
            </a:r>
            <a:r>
              <a:rPr lang="tr-TR" dirty="0"/>
              <a:t>b</a:t>
            </a:r>
            <a:r>
              <a:rPr lang="tr-TR" dirty="0" smtClean="0"/>
              <a:t>aşlayan ve standartlara uyum vurgusunu taşıyan kalite güvencesi, giderek iyileşme / gelişme hedefine </a:t>
            </a:r>
            <a:r>
              <a:rPr lang="tr-TR" dirty="0" err="1" smtClean="0"/>
              <a:t>evrilmektedir</a:t>
            </a:r>
            <a:r>
              <a:rPr lang="tr-TR" dirty="0" smtClean="0"/>
              <a:t>.  </a:t>
            </a:r>
            <a:endParaRPr lang="tr-TR" dirty="0"/>
          </a:p>
        </p:txBody>
      </p:sp>
      <p:sp>
        <p:nvSpPr>
          <p:cNvPr id="3" name="Veri Yer Tutucusu 2"/>
          <p:cNvSpPr>
            <a:spLocks noGrp="1"/>
          </p:cNvSpPr>
          <p:nvPr>
            <p:ph type="dt" sz="half" idx="10"/>
          </p:nvPr>
        </p:nvSpPr>
        <p:spPr/>
        <p:txBody>
          <a:bodyPr/>
          <a:lstStyle/>
          <a:p>
            <a:fld id="{28975C40-E057-4D85-A092-8D53201BE60D}" type="datetime1">
              <a:rPr lang="tr-TR" smtClean="0"/>
              <a:t>2.10.2025</a:t>
            </a:fld>
            <a:endParaRPr lang="tr-TR"/>
          </a:p>
        </p:txBody>
      </p:sp>
      <p:pic>
        <p:nvPicPr>
          <p:cNvPr id="6146" name="Picture 2" descr="ISO 26000 Standardının Temel İlkeleri | KUM"/>
          <p:cNvPicPr>
            <a:picLocks noChangeAspect="1" noChangeArrowheads="1"/>
          </p:cNvPicPr>
          <p:nvPr/>
        </p:nvPicPr>
        <p:blipFill rotWithShape="1">
          <a:blip r:embed="rId2">
            <a:extLst>
              <a:ext uri="{28A0092B-C50C-407E-A947-70E740481C1C}">
                <a14:useLocalDpi xmlns:a14="http://schemas.microsoft.com/office/drawing/2010/main" val="0"/>
              </a:ext>
            </a:extLst>
          </a:blip>
          <a:srcRect l="24784" r="26479" b="-517"/>
          <a:stretch/>
        </p:blipFill>
        <p:spPr bwMode="auto">
          <a:xfrm>
            <a:off x="8640000" y="1571492"/>
            <a:ext cx="3418650" cy="3525483"/>
          </a:xfrm>
          <a:prstGeom prst="rect">
            <a:avLst/>
          </a:prstGeom>
          <a:noFill/>
          <a:extLst>
            <a:ext uri="{909E8E84-426E-40DD-AFC4-6F175D3DCCD1}">
              <a14:hiddenFill xmlns:a14="http://schemas.microsoft.com/office/drawing/2010/main">
                <a:solidFill>
                  <a:srgbClr val="FFFFFF"/>
                </a:solidFill>
              </a14:hiddenFill>
            </a:ext>
          </a:extLst>
        </p:spPr>
      </p:pic>
      <p:sp>
        <p:nvSpPr>
          <p:cNvPr id="5" name="Altbilgi Yer Tutucusu 4"/>
          <p:cNvSpPr>
            <a:spLocks noGrp="1"/>
          </p:cNvSpPr>
          <p:nvPr>
            <p:ph type="ftr" sz="quarter" idx="11"/>
          </p:nvPr>
        </p:nvSpPr>
        <p:spPr/>
        <p:txBody>
          <a:bodyPr/>
          <a:lstStyle/>
          <a:p>
            <a:r>
              <a:rPr lang="tr-TR" smtClean="0"/>
              <a:t>KALİTE KOORDİNATÖRLÜĞÜ</a:t>
            </a:r>
            <a:endParaRPr lang="tr-TR"/>
          </a:p>
        </p:txBody>
      </p:sp>
      <p:sp>
        <p:nvSpPr>
          <p:cNvPr id="6" name="Slayt Numarası Yer Tutucusu 5"/>
          <p:cNvSpPr>
            <a:spLocks noGrp="1"/>
          </p:cNvSpPr>
          <p:nvPr>
            <p:ph type="sldNum" sz="quarter" idx="12"/>
          </p:nvPr>
        </p:nvSpPr>
        <p:spPr/>
        <p:txBody>
          <a:bodyPr/>
          <a:lstStyle/>
          <a:p>
            <a:fld id="{DDCE7859-ABE5-4F86-9590-63E6FFC2B8A3}" type="slidenum">
              <a:rPr lang="tr-TR" smtClean="0"/>
              <a:pPr/>
              <a:t>4</a:t>
            </a:fld>
            <a:endParaRPr lang="tr-TR"/>
          </a:p>
        </p:txBody>
      </p:sp>
    </p:spTree>
    <p:extLst>
      <p:ext uri="{BB962C8B-B14F-4D97-AF65-F5344CB8AC3E}">
        <p14:creationId xmlns:p14="http://schemas.microsoft.com/office/powerpoint/2010/main" val="409750167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07922" y="1057402"/>
            <a:ext cx="9338310" cy="3390900"/>
            <a:chOff x="1407922" y="1057402"/>
            <a:chExt cx="9338310" cy="3390900"/>
          </a:xfrm>
        </p:grpSpPr>
        <p:sp>
          <p:nvSpPr>
            <p:cNvPr id="3" name="object 3"/>
            <p:cNvSpPr/>
            <p:nvPr/>
          </p:nvSpPr>
          <p:spPr>
            <a:xfrm>
              <a:off x="1581150" y="4286249"/>
              <a:ext cx="5245735" cy="161925"/>
            </a:xfrm>
            <a:custGeom>
              <a:avLst/>
              <a:gdLst/>
              <a:ahLst/>
              <a:cxnLst/>
              <a:rect l="l" t="t" r="r" b="b"/>
              <a:pathLst>
                <a:path w="5245734" h="161925">
                  <a:moveTo>
                    <a:pt x="1516380" y="26924"/>
                  </a:moveTo>
                  <a:lnTo>
                    <a:pt x="1514259" y="16459"/>
                  </a:lnTo>
                  <a:lnTo>
                    <a:pt x="1508480" y="7899"/>
                  </a:lnTo>
                  <a:lnTo>
                    <a:pt x="1499920" y="2120"/>
                  </a:lnTo>
                  <a:lnTo>
                    <a:pt x="1489456" y="0"/>
                  </a:lnTo>
                  <a:lnTo>
                    <a:pt x="26924" y="0"/>
                  </a:lnTo>
                  <a:lnTo>
                    <a:pt x="16446" y="2120"/>
                  </a:lnTo>
                  <a:lnTo>
                    <a:pt x="7886" y="7899"/>
                  </a:lnTo>
                  <a:lnTo>
                    <a:pt x="2108" y="16459"/>
                  </a:lnTo>
                  <a:lnTo>
                    <a:pt x="0" y="26924"/>
                  </a:lnTo>
                  <a:lnTo>
                    <a:pt x="0" y="134620"/>
                  </a:lnTo>
                  <a:lnTo>
                    <a:pt x="2108" y="145097"/>
                  </a:lnTo>
                  <a:lnTo>
                    <a:pt x="7886" y="153657"/>
                  </a:lnTo>
                  <a:lnTo>
                    <a:pt x="16446" y="159435"/>
                  </a:lnTo>
                  <a:lnTo>
                    <a:pt x="26924" y="161544"/>
                  </a:lnTo>
                  <a:lnTo>
                    <a:pt x="1489456" y="161544"/>
                  </a:lnTo>
                  <a:lnTo>
                    <a:pt x="1499920" y="159435"/>
                  </a:lnTo>
                  <a:lnTo>
                    <a:pt x="1508480" y="153657"/>
                  </a:lnTo>
                  <a:lnTo>
                    <a:pt x="1514259" y="145097"/>
                  </a:lnTo>
                  <a:lnTo>
                    <a:pt x="1516380" y="134620"/>
                  </a:lnTo>
                  <a:lnTo>
                    <a:pt x="1516380" y="26924"/>
                  </a:lnTo>
                  <a:close/>
                </a:path>
                <a:path w="5245734" h="161925">
                  <a:moveTo>
                    <a:pt x="3521964" y="26924"/>
                  </a:moveTo>
                  <a:lnTo>
                    <a:pt x="3519843" y="16459"/>
                  </a:lnTo>
                  <a:lnTo>
                    <a:pt x="3514064" y="7899"/>
                  </a:lnTo>
                  <a:lnTo>
                    <a:pt x="3505504" y="2120"/>
                  </a:lnTo>
                  <a:lnTo>
                    <a:pt x="3495040" y="0"/>
                  </a:lnTo>
                  <a:lnTo>
                    <a:pt x="1797812" y="0"/>
                  </a:lnTo>
                  <a:lnTo>
                    <a:pt x="1787334" y="2120"/>
                  </a:lnTo>
                  <a:lnTo>
                    <a:pt x="1778774" y="7899"/>
                  </a:lnTo>
                  <a:lnTo>
                    <a:pt x="1772996" y="16459"/>
                  </a:lnTo>
                  <a:lnTo>
                    <a:pt x="1770888" y="26924"/>
                  </a:lnTo>
                  <a:lnTo>
                    <a:pt x="1770888" y="134620"/>
                  </a:lnTo>
                  <a:lnTo>
                    <a:pt x="1772996" y="145097"/>
                  </a:lnTo>
                  <a:lnTo>
                    <a:pt x="1778774" y="153657"/>
                  </a:lnTo>
                  <a:lnTo>
                    <a:pt x="1787334" y="159435"/>
                  </a:lnTo>
                  <a:lnTo>
                    <a:pt x="1797812" y="161544"/>
                  </a:lnTo>
                  <a:lnTo>
                    <a:pt x="3495040" y="161544"/>
                  </a:lnTo>
                  <a:lnTo>
                    <a:pt x="3505504" y="159435"/>
                  </a:lnTo>
                  <a:lnTo>
                    <a:pt x="3514064" y="153657"/>
                  </a:lnTo>
                  <a:lnTo>
                    <a:pt x="3519843" y="145097"/>
                  </a:lnTo>
                  <a:lnTo>
                    <a:pt x="3521964" y="134620"/>
                  </a:lnTo>
                  <a:lnTo>
                    <a:pt x="3521964" y="26924"/>
                  </a:lnTo>
                  <a:close/>
                </a:path>
                <a:path w="5245734" h="161925">
                  <a:moveTo>
                    <a:pt x="5245608" y="26924"/>
                  </a:moveTo>
                  <a:lnTo>
                    <a:pt x="5243487" y="16459"/>
                  </a:lnTo>
                  <a:lnTo>
                    <a:pt x="5237708" y="7899"/>
                  </a:lnTo>
                  <a:lnTo>
                    <a:pt x="5229149" y="2120"/>
                  </a:lnTo>
                  <a:lnTo>
                    <a:pt x="5218684" y="0"/>
                  </a:lnTo>
                  <a:lnTo>
                    <a:pt x="3756152" y="0"/>
                  </a:lnTo>
                  <a:lnTo>
                    <a:pt x="3745674" y="2120"/>
                  </a:lnTo>
                  <a:lnTo>
                    <a:pt x="3737114" y="7899"/>
                  </a:lnTo>
                  <a:lnTo>
                    <a:pt x="3731336" y="16459"/>
                  </a:lnTo>
                  <a:lnTo>
                    <a:pt x="3729228" y="26924"/>
                  </a:lnTo>
                  <a:lnTo>
                    <a:pt x="3729228" y="134620"/>
                  </a:lnTo>
                  <a:lnTo>
                    <a:pt x="3731336" y="145097"/>
                  </a:lnTo>
                  <a:lnTo>
                    <a:pt x="3737114" y="153657"/>
                  </a:lnTo>
                  <a:lnTo>
                    <a:pt x="3745674" y="159435"/>
                  </a:lnTo>
                  <a:lnTo>
                    <a:pt x="3756152" y="161544"/>
                  </a:lnTo>
                  <a:lnTo>
                    <a:pt x="5218684" y="161544"/>
                  </a:lnTo>
                  <a:lnTo>
                    <a:pt x="5229149" y="159435"/>
                  </a:lnTo>
                  <a:lnTo>
                    <a:pt x="5237708" y="153657"/>
                  </a:lnTo>
                  <a:lnTo>
                    <a:pt x="5243487" y="145097"/>
                  </a:lnTo>
                  <a:lnTo>
                    <a:pt x="5245608" y="134620"/>
                  </a:lnTo>
                  <a:lnTo>
                    <a:pt x="5245608" y="26924"/>
                  </a:lnTo>
                  <a:close/>
                </a:path>
              </a:pathLst>
            </a:custGeom>
            <a:solidFill>
              <a:srgbClr val="88B3FF"/>
            </a:solidFill>
          </p:spPr>
          <p:txBody>
            <a:bodyPr wrap="square" lIns="0" tIns="0" rIns="0" bIns="0" rtlCol="0"/>
            <a:lstStyle/>
            <a:p>
              <a:endParaRPr/>
            </a:p>
          </p:txBody>
        </p:sp>
        <p:sp>
          <p:nvSpPr>
            <p:cNvPr id="4" name="object 4"/>
            <p:cNvSpPr/>
            <p:nvPr/>
          </p:nvSpPr>
          <p:spPr>
            <a:xfrm>
              <a:off x="1418082" y="1067562"/>
              <a:ext cx="9317990" cy="989330"/>
            </a:xfrm>
            <a:custGeom>
              <a:avLst/>
              <a:gdLst/>
              <a:ahLst/>
              <a:cxnLst/>
              <a:rect l="l" t="t" r="r" b="b"/>
              <a:pathLst>
                <a:path w="9317990" h="989330">
                  <a:moveTo>
                    <a:pt x="4658868" y="0"/>
                  </a:moveTo>
                  <a:lnTo>
                    <a:pt x="0" y="989076"/>
                  </a:lnTo>
                  <a:lnTo>
                    <a:pt x="9317736" y="989076"/>
                  </a:lnTo>
                  <a:lnTo>
                    <a:pt x="4658868" y="0"/>
                  </a:lnTo>
                  <a:close/>
                </a:path>
              </a:pathLst>
            </a:custGeom>
            <a:solidFill>
              <a:srgbClr val="377CFF"/>
            </a:solidFill>
          </p:spPr>
          <p:txBody>
            <a:bodyPr wrap="square" lIns="0" tIns="0" rIns="0" bIns="0" rtlCol="0"/>
            <a:lstStyle/>
            <a:p>
              <a:endParaRPr/>
            </a:p>
          </p:txBody>
        </p:sp>
        <p:sp>
          <p:nvSpPr>
            <p:cNvPr id="5" name="object 5"/>
            <p:cNvSpPr/>
            <p:nvPr/>
          </p:nvSpPr>
          <p:spPr>
            <a:xfrm>
              <a:off x="1418082" y="1067562"/>
              <a:ext cx="9317990" cy="989330"/>
            </a:xfrm>
            <a:custGeom>
              <a:avLst/>
              <a:gdLst/>
              <a:ahLst/>
              <a:cxnLst/>
              <a:rect l="l" t="t" r="r" b="b"/>
              <a:pathLst>
                <a:path w="9317990" h="989330">
                  <a:moveTo>
                    <a:pt x="0" y="989076"/>
                  </a:moveTo>
                  <a:lnTo>
                    <a:pt x="4658868" y="0"/>
                  </a:lnTo>
                  <a:lnTo>
                    <a:pt x="9317736" y="989076"/>
                  </a:lnTo>
                  <a:lnTo>
                    <a:pt x="0" y="989076"/>
                  </a:lnTo>
                  <a:close/>
                </a:path>
              </a:pathLst>
            </a:custGeom>
            <a:ln w="19812">
              <a:solidFill>
                <a:srgbClr val="0000CC"/>
              </a:solidFill>
            </a:ln>
          </p:spPr>
          <p:txBody>
            <a:bodyPr wrap="square" lIns="0" tIns="0" rIns="0" bIns="0" rtlCol="0"/>
            <a:lstStyle/>
            <a:p>
              <a:endParaRPr/>
            </a:p>
          </p:txBody>
        </p:sp>
      </p:grpSp>
      <p:sp>
        <p:nvSpPr>
          <p:cNvPr id="6" name="object 6"/>
          <p:cNvSpPr/>
          <p:nvPr/>
        </p:nvSpPr>
        <p:spPr>
          <a:xfrm>
            <a:off x="1581150" y="5732526"/>
            <a:ext cx="1516380" cy="161925"/>
          </a:xfrm>
          <a:custGeom>
            <a:avLst/>
            <a:gdLst/>
            <a:ahLst/>
            <a:cxnLst/>
            <a:rect l="l" t="t" r="r" b="b"/>
            <a:pathLst>
              <a:path w="1516380" h="161925">
                <a:moveTo>
                  <a:pt x="1489456" y="0"/>
                </a:moveTo>
                <a:lnTo>
                  <a:pt x="26924" y="0"/>
                </a:lnTo>
                <a:lnTo>
                  <a:pt x="16448" y="2115"/>
                </a:lnTo>
                <a:lnTo>
                  <a:pt x="7889" y="7885"/>
                </a:lnTo>
                <a:lnTo>
                  <a:pt x="2117" y="16443"/>
                </a:lnTo>
                <a:lnTo>
                  <a:pt x="0" y="26924"/>
                </a:lnTo>
                <a:lnTo>
                  <a:pt x="0" y="134620"/>
                </a:lnTo>
                <a:lnTo>
                  <a:pt x="2117" y="145100"/>
                </a:lnTo>
                <a:lnTo>
                  <a:pt x="7889" y="153658"/>
                </a:lnTo>
                <a:lnTo>
                  <a:pt x="16448" y="159428"/>
                </a:lnTo>
                <a:lnTo>
                  <a:pt x="26924" y="161544"/>
                </a:lnTo>
                <a:lnTo>
                  <a:pt x="1489456" y="161544"/>
                </a:lnTo>
                <a:lnTo>
                  <a:pt x="1499931" y="159428"/>
                </a:lnTo>
                <a:lnTo>
                  <a:pt x="1508490" y="153658"/>
                </a:lnTo>
                <a:lnTo>
                  <a:pt x="1514262" y="145100"/>
                </a:lnTo>
                <a:lnTo>
                  <a:pt x="1516380" y="134620"/>
                </a:lnTo>
                <a:lnTo>
                  <a:pt x="1516380" y="26924"/>
                </a:lnTo>
                <a:lnTo>
                  <a:pt x="1514262" y="16443"/>
                </a:lnTo>
                <a:lnTo>
                  <a:pt x="1508490" y="7885"/>
                </a:lnTo>
                <a:lnTo>
                  <a:pt x="1499931" y="2115"/>
                </a:lnTo>
                <a:lnTo>
                  <a:pt x="1489456" y="0"/>
                </a:lnTo>
                <a:close/>
              </a:path>
            </a:pathLst>
          </a:custGeom>
          <a:solidFill>
            <a:srgbClr val="88B3FF"/>
          </a:solidFill>
        </p:spPr>
        <p:txBody>
          <a:bodyPr wrap="square" lIns="0" tIns="0" rIns="0" bIns="0" rtlCol="0"/>
          <a:lstStyle/>
          <a:p>
            <a:endParaRPr/>
          </a:p>
        </p:txBody>
      </p:sp>
      <p:sp>
        <p:nvSpPr>
          <p:cNvPr id="7" name="object 7"/>
          <p:cNvSpPr/>
          <p:nvPr/>
        </p:nvSpPr>
        <p:spPr>
          <a:xfrm>
            <a:off x="3352038" y="5732526"/>
            <a:ext cx="1751330" cy="161925"/>
          </a:xfrm>
          <a:custGeom>
            <a:avLst/>
            <a:gdLst/>
            <a:ahLst/>
            <a:cxnLst/>
            <a:rect l="l" t="t" r="r" b="b"/>
            <a:pathLst>
              <a:path w="1751329" h="161925">
                <a:moveTo>
                  <a:pt x="1724152" y="0"/>
                </a:moveTo>
                <a:lnTo>
                  <a:pt x="26924" y="0"/>
                </a:lnTo>
                <a:lnTo>
                  <a:pt x="16448" y="2115"/>
                </a:lnTo>
                <a:lnTo>
                  <a:pt x="7889" y="7885"/>
                </a:lnTo>
                <a:lnTo>
                  <a:pt x="2117" y="16443"/>
                </a:lnTo>
                <a:lnTo>
                  <a:pt x="0" y="26924"/>
                </a:lnTo>
                <a:lnTo>
                  <a:pt x="0" y="134620"/>
                </a:lnTo>
                <a:lnTo>
                  <a:pt x="2117" y="145100"/>
                </a:lnTo>
                <a:lnTo>
                  <a:pt x="7889" y="153658"/>
                </a:lnTo>
                <a:lnTo>
                  <a:pt x="16448" y="159428"/>
                </a:lnTo>
                <a:lnTo>
                  <a:pt x="26924" y="161544"/>
                </a:lnTo>
                <a:lnTo>
                  <a:pt x="1724152" y="161544"/>
                </a:lnTo>
                <a:lnTo>
                  <a:pt x="1734627" y="159428"/>
                </a:lnTo>
                <a:lnTo>
                  <a:pt x="1743186" y="153658"/>
                </a:lnTo>
                <a:lnTo>
                  <a:pt x="1748958" y="145100"/>
                </a:lnTo>
                <a:lnTo>
                  <a:pt x="1751076" y="134620"/>
                </a:lnTo>
                <a:lnTo>
                  <a:pt x="1751076" y="26924"/>
                </a:lnTo>
                <a:lnTo>
                  <a:pt x="1748958" y="16443"/>
                </a:lnTo>
                <a:lnTo>
                  <a:pt x="1743186" y="7885"/>
                </a:lnTo>
                <a:lnTo>
                  <a:pt x="1734627" y="2115"/>
                </a:lnTo>
                <a:lnTo>
                  <a:pt x="1724152" y="0"/>
                </a:lnTo>
                <a:close/>
              </a:path>
            </a:pathLst>
          </a:custGeom>
          <a:solidFill>
            <a:srgbClr val="88B3FF"/>
          </a:solidFill>
        </p:spPr>
        <p:txBody>
          <a:bodyPr wrap="square" lIns="0" tIns="0" rIns="0" bIns="0" rtlCol="0"/>
          <a:lstStyle/>
          <a:p>
            <a:endParaRPr/>
          </a:p>
        </p:txBody>
      </p:sp>
      <p:sp>
        <p:nvSpPr>
          <p:cNvPr id="8" name="object 8"/>
          <p:cNvSpPr/>
          <p:nvPr/>
        </p:nvSpPr>
        <p:spPr>
          <a:xfrm>
            <a:off x="5310378" y="5732526"/>
            <a:ext cx="1516380" cy="161925"/>
          </a:xfrm>
          <a:custGeom>
            <a:avLst/>
            <a:gdLst/>
            <a:ahLst/>
            <a:cxnLst/>
            <a:rect l="l" t="t" r="r" b="b"/>
            <a:pathLst>
              <a:path w="1516379" h="161925">
                <a:moveTo>
                  <a:pt x="1489455" y="0"/>
                </a:moveTo>
                <a:lnTo>
                  <a:pt x="26924" y="0"/>
                </a:lnTo>
                <a:lnTo>
                  <a:pt x="16448" y="2115"/>
                </a:lnTo>
                <a:lnTo>
                  <a:pt x="7889" y="7885"/>
                </a:lnTo>
                <a:lnTo>
                  <a:pt x="2117" y="16443"/>
                </a:lnTo>
                <a:lnTo>
                  <a:pt x="0" y="26924"/>
                </a:lnTo>
                <a:lnTo>
                  <a:pt x="0" y="134620"/>
                </a:lnTo>
                <a:lnTo>
                  <a:pt x="2117" y="145100"/>
                </a:lnTo>
                <a:lnTo>
                  <a:pt x="7889" y="153658"/>
                </a:lnTo>
                <a:lnTo>
                  <a:pt x="16448" y="159428"/>
                </a:lnTo>
                <a:lnTo>
                  <a:pt x="26924" y="161544"/>
                </a:lnTo>
                <a:lnTo>
                  <a:pt x="1489455" y="161544"/>
                </a:lnTo>
                <a:lnTo>
                  <a:pt x="1499931" y="159428"/>
                </a:lnTo>
                <a:lnTo>
                  <a:pt x="1508490" y="153658"/>
                </a:lnTo>
                <a:lnTo>
                  <a:pt x="1514262" y="145100"/>
                </a:lnTo>
                <a:lnTo>
                  <a:pt x="1516379" y="134620"/>
                </a:lnTo>
                <a:lnTo>
                  <a:pt x="1516379" y="26924"/>
                </a:lnTo>
                <a:lnTo>
                  <a:pt x="1514262" y="16443"/>
                </a:lnTo>
                <a:lnTo>
                  <a:pt x="1508490" y="7885"/>
                </a:lnTo>
                <a:lnTo>
                  <a:pt x="1499931" y="2115"/>
                </a:lnTo>
                <a:lnTo>
                  <a:pt x="1489455" y="0"/>
                </a:lnTo>
                <a:close/>
              </a:path>
            </a:pathLst>
          </a:custGeom>
          <a:solidFill>
            <a:srgbClr val="88B3FF"/>
          </a:solidFill>
        </p:spPr>
        <p:txBody>
          <a:bodyPr wrap="square" lIns="0" tIns="0" rIns="0" bIns="0" rtlCol="0"/>
          <a:lstStyle/>
          <a:p>
            <a:endParaRPr/>
          </a:p>
        </p:txBody>
      </p:sp>
      <p:sp>
        <p:nvSpPr>
          <p:cNvPr id="9" name="object 9"/>
          <p:cNvSpPr txBox="1"/>
          <p:nvPr/>
        </p:nvSpPr>
        <p:spPr>
          <a:xfrm>
            <a:off x="4391914" y="1636902"/>
            <a:ext cx="3368040"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FFFF"/>
                </a:solidFill>
                <a:latin typeface="Calibri" panose="020F0502020204030204" pitchFamily="34" charset="0"/>
                <a:cs typeface="Calibri" panose="020F0502020204030204" pitchFamily="34" charset="0"/>
              </a:rPr>
              <a:t>KALİTE</a:t>
            </a:r>
            <a:r>
              <a:rPr sz="2000" b="1" spc="-15" dirty="0">
                <a:solidFill>
                  <a:srgbClr val="FFFFFF"/>
                </a:solidFill>
                <a:latin typeface="Calibri" panose="020F0502020204030204" pitchFamily="34" charset="0"/>
                <a:cs typeface="Calibri" panose="020F0502020204030204" pitchFamily="34" charset="0"/>
              </a:rPr>
              <a:t> </a:t>
            </a:r>
            <a:r>
              <a:rPr sz="2000" b="1" spc="55" dirty="0">
                <a:solidFill>
                  <a:srgbClr val="FFFFFF"/>
                </a:solidFill>
                <a:latin typeface="Calibri" panose="020F0502020204030204" pitchFamily="34" charset="0"/>
                <a:cs typeface="Calibri" panose="020F0502020204030204" pitchFamily="34" charset="0"/>
              </a:rPr>
              <a:t>GÜVENCESİ</a:t>
            </a:r>
            <a:r>
              <a:rPr sz="2000" b="1" spc="-55" dirty="0">
                <a:solidFill>
                  <a:srgbClr val="FFFFFF"/>
                </a:solidFill>
                <a:latin typeface="Calibri" panose="020F0502020204030204" pitchFamily="34" charset="0"/>
                <a:cs typeface="Calibri" panose="020F0502020204030204" pitchFamily="34" charset="0"/>
              </a:rPr>
              <a:t> </a:t>
            </a:r>
            <a:r>
              <a:rPr sz="2000" b="1" spc="75" dirty="0">
                <a:solidFill>
                  <a:srgbClr val="FFFFFF"/>
                </a:solidFill>
                <a:latin typeface="Calibri" panose="020F0502020204030204" pitchFamily="34" charset="0"/>
                <a:cs typeface="Calibri" panose="020F0502020204030204" pitchFamily="34" charset="0"/>
              </a:rPr>
              <a:t>SİSTEMİ</a:t>
            </a:r>
            <a:endParaRPr sz="2000" dirty="0">
              <a:latin typeface="Calibri" panose="020F0502020204030204" pitchFamily="34" charset="0"/>
              <a:cs typeface="Calibri" panose="020F0502020204030204" pitchFamily="34" charset="0"/>
            </a:endParaRPr>
          </a:p>
        </p:txBody>
      </p:sp>
      <p:sp>
        <p:nvSpPr>
          <p:cNvPr id="10" name="object 10"/>
          <p:cNvSpPr/>
          <p:nvPr/>
        </p:nvSpPr>
        <p:spPr>
          <a:xfrm>
            <a:off x="7087361" y="5732526"/>
            <a:ext cx="1516380" cy="161925"/>
          </a:xfrm>
          <a:custGeom>
            <a:avLst/>
            <a:gdLst/>
            <a:ahLst/>
            <a:cxnLst/>
            <a:rect l="l" t="t" r="r" b="b"/>
            <a:pathLst>
              <a:path w="1516379" h="161925">
                <a:moveTo>
                  <a:pt x="1489456" y="0"/>
                </a:moveTo>
                <a:lnTo>
                  <a:pt x="26924" y="0"/>
                </a:lnTo>
                <a:lnTo>
                  <a:pt x="16448" y="2115"/>
                </a:lnTo>
                <a:lnTo>
                  <a:pt x="7889" y="7885"/>
                </a:lnTo>
                <a:lnTo>
                  <a:pt x="2117" y="16443"/>
                </a:lnTo>
                <a:lnTo>
                  <a:pt x="0" y="26924"/>
                </a:lnTo>
                <a:lnTo>
                  <a:pt x="0" y="134620"/>
                </a:lnTo>
                <a:lnTo>
                  <a:pt x="2117" y="145100"/>
                </a:lnTo>
                <a:lnTo>
                  <a:pt x="7889" y="153658"/>
                </a:lnTo>
                <a:lnTo>
                  <a:pt x="16448" y="159428"/>
                </a:lnTo>
                <a:lnTo>
                  <a:pt x="26924" y="161544"/>
                </a:lnTo>
                <a:lnTo>
                  <a:pt x="1489456" y="161544"/>
                </a:lnTo>
                <a:lnTo>
                  <a:pt x="1499931" y="159428"/>
                </a:lnTo>
                <a:lnTo>
                  <a:pt x="1508490" y="153658"/>
                </a:lnTo>
                <a:lnTo>
                  <a:pt x="1514262" y="145100"/>
                </a:lnTo>
                <a:lnTo>
                  <a:pt x="1516380" y="134620"/>
                </a:lnTo>
                <a:lnTo>
                  <a:pt x="1516380" y="26924"/>
                </a:lnTo>
                <a:lnTo>
                  <a:pt x="1514262" y="16443"/>
                </a:lnTo>
                <a:lnTo>
                  <a:pt x="1508490" y="7885"/>
                </a:lnTo>
                <a:lnTo>
                  <a:pt x="1499931" y="2115"/>
                </a:lnTo>
                <a:lnTo>
                  <a:pt x="1489456" y="0"/>
                </a:lnTo>
                <a:close/>
              </a:path>
            </a:pathLst>
          </a:custGeom>
          <a:solidFill>
            <a:srgbClr val="88B3FF"/>
          </a:solidFill>
        </p:spPr>
        <p:txBody>
          <a:bodyPr wrap="square" lIns="0" tIns="0" rIns="0" bIns="0" rtlCol="0"/>
          <a:lstStyle/>
          <a:p>
            <a:endParaRPr/>
          </a:p>
        </p:txBody>
      </p:sp>
      <p:sp>
        <p:nvSpPr>
          <p:cNvPr id="11" name="object 11"/>
          <p:cNvSpPr/>
          <p:nvPr/>
        </p:nvSpPr>
        <p:spPr>
          <a:xfrm>
            <a:off x="8826245" y="5732526"/>
            <a:ext cx="1762125" cy="161925"/>
          </a:xfrm>
          <a:custGeom>
            <a:avLst/>
            <a:gdLst/>
            <a:ahLst/>
            <a:cxnLst/>
            <a:rect l="l" t="t" r="r" b="b"/>
            <a:pathLst>
              <a:path w="1762125" h="161925">
                <a:moveTo>
                  <a:pt x="1734820" y="0"/>
                </a:moveTo>
                <a:lnTo>
                  <a:pt x="26924" y="0"/>
                </a:lnTo>
                <a:lnTo>
                  <a:pt x="16448" y="2115"/>
                </a:lnTo>
                <a:lnTo>
                  <a:pt x="7889" y="7885"/>
                </a:lnTo>
                <a:lnTo>
                  <a:pt x="2117" y="16443"/>
                </a:lnTo>
                <a:lnTo>
                  <a:pt x="0" y="26924"/>
                </a:lnTo>
                <a:lnTo>
                  <a:pt x="0" y="134620"/>
                </a:lnTo>
                <a:lnTo>
                  <a:pt x="2117" y="145100"/>
                </a:lnTo>
                <a:lnTo>
                  <a:pt x="7889" y="153658"/>
                </a:lnTo>
                <a:lnTo>
                  <a:pt x="16448" y="159428"/>
                </a:lnTo>
                <a:lnTo>
                  <a:pt x="26924" y="161544"/>
                </a:lnTo>
                <a:lnTo>
                  <a:pt x="1734820" y="161544"/>
                </a:lnTo>
                <a:lnTo>
                  <a:pt x="1745295" y="159428"/>
                </a:lnTo>
                <a:lnTo>
                  <a:pt x="1753854" y="153658"/>
                </a:lnTo>
                <a:lnTo>
                  <a:pt x="1759626" y="145100"/>
                </a:lnTo>
                <a:lnTo>
                  <a:pt x="1761744" y="134620"/>
                </a:lnTo>
                <a:lnTo>
                  <a:pt x="1761744" y="26924"/>
                </a:lnTo>
                <a:lnTo>
                  <a:pt x="1759626" y="16443"/>
                </a:lnTo>
                <a:lnTo>
                  <a:pt x="1753854" y="7885"/>
                </a:lnTo>
                <a:lnTo>
                  <a:pt x="1745295" y="2115"/>
                </a:lnTo>
                <a:lnTo>
                  <a:pt x="1734820" y="0"/>
                </a:lnTo>
                <a:close/>
              </a:path>
            </a:pathLst>
          </a:custGeom>
          <a:solidFill>
            <a:srgbClr val="88B3FF"/>
          </a:solidFill>
        </p:spPr>
        <p:txBody>
          <a:bodyPr wrap="square" lIns="0" tIns="0" rIns="0" bIns="0" rtlCol="0"/>
          <a:lstStyle/>
          <a:p>
            <a:endParaRPr/>
          </a:p>
        </p:txBody>
      </p:sp>
      <p:grpSp>
        <p:nvGrpSpPr>
          <p:cNvPr id="12" name="object 12"/>
          <p:cNvGrpSpPr/>
          <p:nvPr/>
        </p:nvGrpSpPr>
        <p:grpSpPr>
          <a:xfrm>
            <a:off x="1413510" y="2049017"/>
            <a:ext cx="9322435" cy="2399030"/>
            <a:chOff x="1413510" y="2049017"/>
            <a:chExt cx="9322435" cy="2399030"/>
          </a:xfrm>
        </p:grpSpPr>
        <p:sp>
          <p:nvSpPr>
            <p:cNvPr id="13" name="object 13"/>
            <p:cNvSpPr/>
            <p:nvPr/>
          </p:nvSpPr>
          <p:spPr>
            <a:xfrm>
              <a:off x="1413510" y="2049017"/>
              <a:ext cx="3091180" cy="2245360"/>
            </a:xfrm>
            <a:custGeom>
              <a:avLst/>
              <a:gdLst/>
              <a:ahLst/>
              <a:cxnLst/>
              <a:rect l="l" t="t" r="r" b="b"/>
              <a:pathLst>
                <a:path w="3091179" h="2245360">
                  <a:moveTo>
                    <a:pt x="3090672" y="0"/>
                  </a:moveTo>
                  <a:lnTo>
                    <a:pt x="0" y="0"/>
                  </a:lnTo>
                  <a:lnTo>
                    <a:pt x="0" y="2244851"/>
                  </a:lnTo>
                  <a:lnTo>
                    <a:pt x="3090672" y="2244851"/>
                  </a:lnTo>
                  <a:lnTo>
                    <a:pt x="3090672" y="0"/>
                  </a:lnTo>
                  <a:close/>
                </a:path>
              </a:pathLst>
            </a:custGeom>
            <a:solidFill>
              <a:srgbClr val="D4E3FF"/>
            </a:solidFill>
          </p:spPr>
          <p:txBody>
            <a:bodyPr wrap="square" lIns="0" tIns="0" rIns="0" bIns="0" rtlCol="0"/>
            <a:lstStyle/>
            <a:p>
              <a:endParaRPr/>
            </a:p>
          </p:txBody>
        </p:sp>
        <p:sp>
          <p:nvSpPr>
            <p:cNvPr id="14" name="object 14"/>
            <p:cNvSpPr/>
            <p:nvPr/>
          </p:nvSpPr>
          <p:spPr>
            <a:xfrm>
              <a:off x="7087362" y="4286249"/>
              <a:ext cx="3500754" cy="161925"/>
            </a:xfrm>
            <a:custGeom>
              <a:avLst/>
              <a:gdLst/>
              <a:ahLst/>
              <a:cxnLst/>
              <a:rect l="l" t="t" r="r" b="b"/>
              <a:pathLst>
                <a:path w="3500754" h="161925">
                  <a:moveTo>
                    <a:pt x="1516380" y="26924"/>
                  </a:moveTo>
                  <a:lnTo>
                    <a:pt x="1514259" y="16459"/>
                  </a:lnTo>
                  <a:lnTo>
                    <a:pt x="1508480" y="7899"/>
                  </a:lnTo>
                  <a:lnTo>
                    <a:pt x="1499920" y="2120"/>
                  </a:lnTo>
                  <a:lnTo>
                    <a:pt x="1489456" y="0"/>
                  </a:lnTo>
                  <a:lnTo>
                    <a:pt x="26924" y="0"/>
                  </a:lnTo>
                  <a:lnTo>
                    <a:pt x="16446" y="2120"/>
                  </a:lnTo>
                  <a:lnTo>
                    <a:pt x="7886" y="7899"/>
                  </a:lnTo>
                  <a:lnTo>
                    <a:pt x="2108" y="16459"/>
                  </a:lnTo>
                  <a:lnTo>
                    <a:pt x="0" y="26924"/>
                  </a:lnTo>
                  <a:lnTo>
                    <a:pt x="0" y="134620"/>
                  </a:lnTo>
                  <a:lnTo>
                    <a:pt x="2108" y="145097"/>
                  </a:lnTo>
                  <a:lnTo>
                    <a:pt x="7886" y="153657"/>
                  </a:lnTo>
                  <a:lnTo>
                    <a:pt x="16446" y="159435"/>
                  </a:lnTo>
                  <a:lnTo>
                    <a:pt x="26924" y="161544"/>
                  </a:lnTo>
                  <a:lnTo>
                    <a:pt x="1489456" y="161544"/>
                  </a:lnTo>
                  <a:lnTo>
                    <a:pt x="1499920" y="159435"/>
                  </a:lnTo>
                  <a:lnTo>
                    <a:pt x="1508480" y="153657"/>
                  </a:lnTo>
                  <a:lnTo>
                    <a:pt x="1514259" y="145097"/>
                  </a:lnTo>
                  <a:lnTo>
                    <a:pt x="1516380" y="134620"/>
                  </a:lnTo>
                  <a:lnTo>
                    <a:pt x="1516380" y="26924"/>
                  </a:lnTo>
                  <a:close/>
                </a:path>
                <a:path w="3500754" h="161925">
                  <a:moveTo>
                    <a:pt x="3500628" y="26924"/>
                  </a:moveTo>
                  <a:lnTo>
                    <a:pt x="3498507" y="16459"/>
                  </a:lnTo>
                  <a:lnTo>
                    <a:pt x="3492728" y="7899"/>
                  </a:lnTo>
                  <a:lnTo>
                    <a:pt x="3484168" y="2120"/>
                  </a:lnTo>
                  <a:lnTo>
                    <a:pt x="3473704" y="0"/>
                  </a:lnTo>
                  <a:lnTo>
                    <a:pt x="1765808" y="0"/>
                  </a:lnTo>
                  <a:lnTo>
                    <a:pt x="1755330" y="2120"/>
                  </a:lnTo>
                  <a:lnTo>
                    <a:pt x="1746770" y="7899"/>
                  </a:lnTo>
                  <a:lnTo>
                    <a:pt x="1740992" y="16459"/>
                  </a:lnTo>
                  <a:lnTo>
                    <a:pt x="1738884" y="26924"/>
                  </a:lnTo>
                  <a:lnTo>
                    <a:pt x="1738884" y="134620"/>
                  </a:lnTo>
                  <a:lnTo>
                    <a:pt x="1740992" y="145097"/>
                  </a:lnTo>
                  <a:lnTo>
                    <a:pt x="1746770" y="153657"/>
                  </a:lnTo>
                  <a:lnTo>
                    <a:pt x="1755330" y="159435"/>
                  </a:lnTo>
                  <a:lnTo>
                    <a:pt x="1765808" y="161544"/>
                  </a:lnTo>
                  <a:lnTo>
                    <a:pt x="3473704" y="161544"/>
                  </a:lnTo>
                  <a:lnTo>
                    <a:pt x="3484168" y="159435"/>
                  </a:lnTo>
                  <a:lnTo>
                    <a:pt x="3492728" y="153657"/>
                  </a:lnTo>
                  <a:lnTo>
                    <a:pt x="3498507" y="145097"/>
                  </a:lnTo>
                  <a:lnTo>
                    <a:pt x="3500628" y="134620"/>
                  </a:lnTo>
                  <a:lnTo>
                    <a:pt x="3500628" y="26924"/>
                  </a:lnTo>
                  <a:close/>
                </a:path>
              </a:pathLst>
            </a:custGeom>
            <a:solidFill>
              <a:srgbClr val="88B3FF"/>
            </a:solidFill>
          </p:spPr>
          <p:txBody>
            <a:bodyPr wrap="square" lIns="0" tIns="0" rIns="0" bIns="0" rtlCol="0"/>
            <a:lstStyle/>
            <a:p>
              <a:endParaRPr/>
            </a:p>
          </p:txBody>
        </p:sp>
        <p:sp>
          <p:nvSpPr>
            <p:cNvPr id="15" name="object 15"/>
            <p:cNvSpPr/>
            <p:nvPr/>
          </p:nvSpPr>
          <p:spPr>
            <a:xfrm>
              <a:off x="2481834" y="2334005"/>
              <a:ext cx="695325" cy="451484"/>
            </a:xfrm>
            <a:custGeom>
              <a:avLst/>
              <a:gdLst/>
              <a:ahLst/>
              <a:cxnLst/>
              <a:rect l="l" t="t" r="r" b="b"/>
              <a:pathLst>
                <a:path w="695325" h="451485">
                  <a:moveTo>
                    <a:pt x="619760" y="0"/>
                  </a:moveTo>
                  <a:lnTo>
                    <a:pt x="75184" y="0"/>
                  </a:lnTo>
                  <a:lnTo>
                    <a:pt x="45916" y="5907"/>
                  </a:lnTo>
                  <a:lnTo>
                    <a:pt x="22018" y="22018"/>
                  </a:lnTo>
                  <a:lnTo>
                    <a:pt x="5907" y="45916"/>
                  </a:lnTo>
                  <a:lnTo>
                    <a:pt x="0" y="75184"/>
                  </a:lnTo>
                  <a:lnTo>
                    <a:pt x="0" y="375920"/>
                  </a:lnTo>
                  <a:lnTo>
                    <a:pt x="5907" y="405187"/>
                  </a:lnTo>
                  <a:lnTo>
                    <a:pt x="22018" y="429085"/>
                  </a:lnTo>
                  <a:lnTo>
                    <a:pt x="45916" y="445196"/>
                  </a:lnTo>
                  <a:lnTo>
                    <a:pt x="75184" y="451104"/>
                  </a:lnTo>
                  <a:lnTo>
                    <a:pt x="619760" y="451104"/>
                  </a:lnTo>
                  <a:lnTo>
                    <a:pt x="649027" y="445196"/>
                  </a:lnTo>
                  <a:lnTo>
                    <a:pt x="672925" y="429085"/>
                  </a:lnTo>
                  <a:lnTo>
                    <a:pt x="689036" y="405187"/>
                  </a:lnTo>
                  <a:lnTo>
                    <a:pt x="694944" y="375920"/>
                  </a:lnTo>
                  <a:lnTo>
                    <a:pt x="694944" y="75184"/>
                  </a:lnTo>
                  <a:lnTo>
                    <a:pt x="689036" y="45916"/>
                  </a:lnTo>
                  <a:lnTo>
                    <a:pt x="672925" y="22018"/>
                  </a:lnTo>
                  <a:lnTo>
                    <a:pt x="649027" y="5907"/>
                  </a:lnTo>
                  <a:lnTo>
                    <a:pt x="619760" y="0"/>
                  </a:lnTo>
                  <a:close/>
                </a:path>
              </a:pathLst>
            </a:custGeom>
            <a:solidFill>
              <a:srgbClr val="377CFF"/>
            </a:solidFill>
          </p:spPr>
          <p:txBody>
            <a:bodyPr wrap="square" lIns="0" tIns="0" rIns="0" bIns="0" rtlCol="0"/>
            <a:lstStyle/>
            <a:p>
              <a:endParaRPr/>
            </a:p>
          </p:txBody>
        </p:sp>
        <p:sp>
          <p:nvSpPr>
            <p:cNvPr id="16" name="object 16"/>
            <p:cNvSpPr/>
            <p:nvPr/>
          </p:nvSpPr>
          <p:spPr>
            <a:xfrm>
              <a:off x="2481834" y="2334005"/>
              <a:ext cx="695325" cy="451484"/>
            </a:xfrm>
            <a:custGeom>
              <a:avLst/>
              <a:gdLst/>
              <a:ahLst/>
              <a:cxnLst/>
              <a:rect l="l" t="t" r="r" b="b"/>
              <a:pathLst>
                <a:path w="695325" h="451485">
                  <a:moveTo>
                    <a:pt x="0" y="75184"/>
                  </a:moveTo>
                  <a:lnTo>
                    <a:pt x="5907" y="45916"/>
                  </a:lnTo>
                  <a:lnTo>
                    <a:pt x="22018" y="22018"/>
                  </a:lnTo>
                  <a:lnTo>
                    <a:pt x="45916" y="5907"/>
                  </a:lnTo>
                  <a:lnTo>
                    <a:pt x="75184" y="0"/>
                  </a:lnTo>
                  <a:lnTo>
                    <a:pt x="619760" y="0"/>
                  </a:lnTo>
                  <a:lnTo>
                    <a:pt x="649027" y="5907"/>
                  </a:lnTo>
                  <a:lnTo>
                    <a:pt x="672925" y="22018"/>
                  </a:lnTo>
                  <a:lnTo>
                    <a:pt x="689036" y="45916"/>
                  </a:lnTo>
                  <a:lnTo>
                    <a:pt x="694944" y="75184"/>
                  </a:lnTo>
                  <a:lnTo>
                    <a:pt x="694944" y="375920"/>
                  </a:lnTo>
                  <a:lnTo>
                    <a:pt x="689036" y="405187"/>
                  </a:lnTo>
                  <a:lnTo>
                    <a:pt x="672925" y="429085"/>
                  </a:lnTo>
                  <a:lnTo>
                    <a:pt x="649027" y="445196"/>
                  </a:lnTo>
                  <a:lnTo>
                    <a:pt x="619760" y="451104"/>
                  </a:lnTo>
                  <a:lnTo>
                    <a:pt x="75184" y="451104"/>
                  </a:lnTo>
                  <a:lnTo>
                    <a:pt x="45916" y="445196"/>
                  </a:lnTo>
                  <a:lnTo>
                    <a:pt x="22018" y="429085"/>
                  </a:lnTo>
                  <a:lnTo>
                    <a:pt x="5907" y="405187"/>
                  </a:lnTo>
                  <a:lnTo>
                    <a:pt x="0" y="375920"/>
                  </a:lnTo>
                  <a:lnTo>
                    <a:pt x="0" y="75184"/>
                  </a:lnTo>
                  <a:close/>
                </a:path>
              </a:pathLst>
            </a:custGeom>
            <a:ln w="19812">
              <a:solidFill>
                <a:srgbClr val="FFFFFF"/>
              </a:solidFill>
            </a:ln>
          </p:spPr>
          <p:txBody>
            <a:bodyPr wrap="square" lIns="0" tIns="0" rIns="0" bIns="0" rtlCol="0"/>
            <a:lstStyle/>
            <a:p>
              <a:endParaRPr/>
            </a:p>
          </p:txBody>
        </p:sp>
        <p:sp>
          <p:nvSpPr>
            <p:cNvPr id="17" name="object 17"/>
            <p:cNvSpPr/>
            <p:nvPr/>
          </p:nvSpPr>
          <p:spPr>
            <a:xfrm>
              <a:off x="3265677" y="2697606"/>
              <a:ext cx="238760" cy="276860"/>
            </a:xfrm>
            <a:custGeom>
              <a:avLst/>
              <a:gdLst/>
              <a:ahLst/>
              <a:cxnLst/>
              <a:rect l="l" t="t" r="r" b="b"/>
              <a:pathLst>
                <a:path w="238760" h="276860">
                  <a:moveTo>
                    <a:pt x="226556" y="272681"/>
                  </a:moveTo>
                  <a:lnTo>
                    <a:pt x="232918" y="276732"/>
                  </a:lnTo>
                  <a:lnTo>
                    <a:pt x="233125" y="272795"/>
                  </a:lnTo>
                  <a:lnTo>
                    <a:pt x="226949" y="272795"/>
                  </a:lnTo>
                  <a:lnTo>
                    <a:pt x="226556" y="272681"/>
                  </a:lnTo>
                  <a:close/>
                </a:path>
                <a:path w="238760" h="276860">
                  <a:moveTo>
                    <a:pt x="210142" y="247261"/>
                  </a:moveTo>
                  <a:lnTo>
                    <a:pt x="217043" y="259968"/>
                  </a:lnTo>
                  <a:lnTo>
                    <a:pt x="221487" y="268477"/>
                  </a:lnTo>
                  <a:lnTo>
                    <a:pt x="222163" y="269884"/>
                  </a:lnTo>
                  <a:lnTo>
                    <a:pt x="226556" y="272681"/>
                  </a:lnTo>
                  <a:lnTo>
                    <a:pt x="233519" y="265302"/>
                  </a:lnTo>
                  <a:lnTo>
                    <a:pt x="220725" y="265302"/>
                  </a:lnTo>
                  <a:lnTo>
                    <a:pt x="221308" y="254369"/>
                  </a:lnTo>
                  <a:lnTo>
                    <a:pt x="210142" y="247261"/>
                  </a:lnTo>
                  <a:close/>
                </a:path>
                <a:path w="238760" h="276860">
                  <a:moveTo>
                    <a:pt x="233317" y="269134"/>
                  </a:moveTo>
                  <a:lnTo>
                    <a:pt x="233172" y="269620"/>
                  </a:lnTo>
                  <a:lnTo>
                    <a:pt x="229997" y="271271"/>
                  </a:lnTo>
                  <a:lnTo>
                    <a:pt x="226949" y="272795"/>
                  </a:lnTo>
                  <a:lnTo>
                    <a:pt x="233125" y="272795"/>
                  </a:lnTo>
                  <a:lnTo>
                    <a:pt x="233317" y="269134"/>
                  </a:lnTo>
                  <a:close/>
                </a:path>
                <a:path w="238760" h="276860">
                  <a:moveTo>
                    <a:pt x="222163" y="269884"/>
                  </a:moveTo>
                  <a:lnTo>
                    <a:pt x="223012" y="271652"/>
                  </a:lnTo>
                  <a:lnTo>
                    <a:pt x="226556" y="272681"/>
                  </a:lnTo>
                  <a:lnTo>
                    <a:pt x="222163" y="269884"/>
                  </a:lnTo>
                  <a:close/>
                </a:path>
                <a:path w="238760" h="276860">
                  <a:moveTo>
                    <a:pt x="153162" y="210946"/>
                  </a:moveTo>
                  <a:lnTo>
                    <a:pt x="149225" y="211835"/>
                  </a:lnTo>
                  <a:lnTo>
                    <a:pt x="147320" y="214756"/>
                  </a:lnTo>
                  <a:lnTo>
                    <a:pt x="145542" y="217677"/>
                  </a:lnTo>
                  <a:lnTo>
                    <a:pt x="146304" y="221614"/>
                  </a:lnTo>
                  <a:lnTo>
                    <a:pt x="149351" y="223519"/>
                  </a:lnTo>
                  <a:lnTo>
                    <a:pt x="222163" y="269884"/>
                  </a:lnTo>
                  <a:lnTo>
                    <a:pt x="221487" y="268477"/>
                  </a:lnTo>
                  <a:lnTo>
                    <a:pt x="217043" y="259968"/>
                  </a:lnTo>
                  <a:lnTo>
                    <a:pt x="210142" y="247261"/>
                  </a:lnTo>
                  <a:lnTo>
                    <a:pt x="156083" y="212851"/>
                  </a:lnTo>
                  <a:lnTo>
                    <a:pt x="153162" y="210946"/>
                  </a:lnTo>
                  <a:close/>
                </a:path>
                <a:path w="238760" h="276860">
                  <a:moveTo>
                    <a:pt x="233574" y="264267"/>
                  </a:moveTo>
                  <a:lnTo>
                    <a:pt x="233317" y="269134"/>
                  </a:lnTo>
                  <a:lnTo>
                    <a:pt x="234314" y="265810"/>
                  </a:lnTo>
                  <a:lnTo>
                    <a:pt x="233574" y="264267"/>
                  </a:lnTo>
                  <a:close/>
                </a:path>
                <a:path w="238760" h="276860">
                  <a:moveTo>
                    <a:pt x="221308" y="254369"/>
                  </a:moveTo>
                  <a:lnTo>
                    <a:pt x="220725" y="265302"/>
                  </a:lnTo>
                  <a:lnTo>
                    <a:pt x="230505" y="260222"/>
                  </a:lnTo>
                  <a:lnTo>
                    <a:pt x="221308" y="254369"/>
                  </a:lnTo>
                  <a:close/>
                </a:path>
                <a:path w="238760" h="276860">
                  <a:moveTo>
                    <a:pt x="221948" y="242365"/>
                  </a:moveTo>
                  <a:lnTo>
                    <a:pt x="221308" y="254369"/>
                  </a:lnTo>
                  <a:lnTo>
                    <a:pt x="230505" y="260222"/>
                  </a:lnTo>
                  <a:lnTo>
                    <a:pt x="220725" y="265302"/>
                  </a:lnTo>
                  <a:lnTo>
                    <a:pt x="233519" y="265302"/>
                  </a:lnTo>
                  <a:lnTo>
                    <a:pt x="233574" y="264267"/>
                  </a:lnTo>
                  <a:lnTo>
                    <a:pt x="232791" y="262635"/>
                  </a:lnTo>
                  <a:lnTo>
                    <a:pt x="228219" y="253872"/>
                  </a:lnTo>
                  <a:lnTo>
                    <a:pt x="221948" y="242365"/>
                  </a:lnTo>
                  <a:close/>
                </a:path>
                <a:path w="238760" h="276860">
                  <a:moveTo>
                    <a:pt x="228600" y="170941"/>
                  </a:moveTo>
                  <a:lnTo>
                    <a:pt x="225679" y="173608"/>
                  </a:lnTo>
                  <a:lnTo>
                    <a:pt x="225391" y="177800"/>
                  </a:lnTo>
                  <a:lnTo>
                    <a:pt x="221948" y="242365"/>
                  </a:lnTo>
                  <a:lnTo>
                    <a:pt x="228219" y="253872"/>
                  </a:lnTo>
                  <a:lnTo>
                    <a:pt x="232791" y="262635"/>
                  </a:lnTo>
                  <a:lnTo>
                    <a:pt x="233574" y="264267"/>
                  </a:lnTo>
                  <a:lnTo>
                    <a:pt x="238125" y="177800"/>
                  </a:lnTo>
                  <a:lnTo>
                    <a:pt x="238251" y="174370"/>
                  </a:lnTo>
                  <a:lnTo>
                    <a:pt x="235585" y="171322"/>
                  </a:lnTo>
                  <a:lnTo>
                    <a:pt x="232156" y="171195"/>
                  </a:lnTo>
                  <a:lnTo>
                    <a:pt x="228600" y="170941"/>
                  </a:lnTo>
                  <a:close/>
                </a:path>
                <a:path w="238760" h="276860">
                  <a:moveTo>
                    <a:pt x="8255" y="0"/>
                  </a:moveTo>
                  <a:lnTo>
                    <a:pt x="4318" y="380"/>
                  </a:lnTo>
                  <a:lnTo>
                    <a:pt x="0" y="5968"/>
                  </a:lnTo>
                  <a:lnTo>
                    <a:pt x="381" y="9905"/>
                  </a:lnTo>
                  <a:lnTo>
                    <a:pt x="3175" y="12064"/>
                  </a:lnTo>
                  <a:lnTo>
                    <a:pt x="38100" y="39496"/>
                  </a:lnTo>
                  <a:lnTo>
                    <a:pt x="71120" y="68833"/>
                  </a:lnTo>
                  <a:lnTo>
                    <a:pt x="102108" y="99821"/>
                  </a:lnTo>
                  <a:lnTo>
                    <a:pt x="131318" y="132714"/>
                  </a:lnTo>
                  <a:lnTo>
                    <a:pt x="158496" y="167131"/>
                  </a:lnTo>
                  <a:lnTo>
                    <a:pt x="183642" y="203200"/>
                  </a:lnTo>
                  <a:lnTo>
                    <a:pt x="206629" y="240791"/>
                  </a:lnTo>
                  <a:lnTo>
                    <a:pt x="210142" y="247261"/>
                  </a:lnTo>
                  <a:lnTo>
                    <a:pt x="221308" y="254369"/>
                  </a:lnTo>
                  <a:lnTo>
                    <a:pt x="194056" y="195960"/>
                  </a:lnTo>
                  <a:lnTo>
                    <a:pt x="168529" y="159257"/>
                  </a:lnTo>
                  <a:lnTo>
                    <a:pt x="140843" y="124205"/>
                  </a:lnTo>
                  <a:lnTo>
                    <a:pt x="111125" y="90804"/>
                  </a:lnTo>
                  <a:lnTo>
                    <a:pt x="79501" y="59308"/>
                  </a:lnTo>
                  <a:lnTo>
                    <a:pt x="45974" y="29590"/>
                  </a:lnTo>
                  <a:lnTo>
                    <a:pt x="11049" y="2158"/>
                  </a:lnTo>
                  <a:lnTo>
                    <a:pt x="8255" y="0"/>
                  </a:lnTo>
                  <a:close/>
                </a:path>
              </a:pathLst>
            </a:custGeom>
            <a:solidFill>
              <a:srgbClr val="0000CC"/>
            </a:solidFill>
          </p:spPr>
          <p:txBody>
            <a:bodyPr wrap="square" lIns="0" tIns="0" rIns="0" bIns="0" rtlCol="0"/>
            <a:lstStyle/>
            <a:p>
              <a:endParaRPr/>
            </a:p>
          </p:txBody>
        </p:sp>
        <p:sp>
          <p:nvSpPr>
            <p:cNvPr id="18" name="object 18"/>
            <p:cNvSpPr/>
            <p:nvPr/>
          </p:nvSpPr>
          <p:spPr>
            <a:xfrm>
              <a:off x="3228594" y="3080765"/>
              <a:ext cx="695325" cy="451484"/>
            </a:xfrm>
            <a:custGeom>
              <a:avLst/>
              <a:gdLst/>
              <a:ahLst/>
              <a:cxnLst/>
              <a:rect l="l" t="t" r="r" b="b"/>
              <a:pathLst>
                <a:path w="695325" h="451485">
                  <a:moveTo>
                    <a:pt x="619759" y="0"/>
                  </a:moveTo>
                  <a:lnTo>
                    <a:pt x="75183" y="0"/>
                  </a:lnTo>
                  <a:lnTo>
                    <a:pt x="45916" y="5907"/>
                  </a:lnTo>
                  <a:lnTo>
                    <a:pt x="22018" y="22018"/>
                  </a:lnTo>
                  <a:lnTo>
                    <a:pt x="5907" y="45916"/>
                  </a:lnTo>
                  <a:lnTo>
                    <a:pt x="0" y="75184"/>
                  </a:lnTo>
                  <a:lnTo>
                    <a:pt x="0" y="375920"/>
                  </a:lnTo>
                  <a:lnTo>
                    <a:pt x="5907" y="405187"/>
                  </a:lnTo>
                  <a:lnTo>
                    <a:pt x="22018" y="429085"/>
                  </a:lnTo>
                  <a:lnTo>
                    <a:pt x="45916" y="445196"/>
                  </a:lnTo>
                  <a:lnTo>
                    <a:pt x="75183" y="451104"/>
                  </a:lnTo>
                  <a:lnTo>
                    <a:pt x="619759" y="451104"/>
                  </a:lnTo>
                  <a:lnTo>
                    <a:pt x="649027" y="445196"/>
                  </a:lnTo>
                  <a:lnTo>
                    <a:pt x="672925" y="429085"/>
                  </a:lnTo>
                  <a:lnTo>
                    <a:pt x="689036" y="405187"/>
                  </a:lnTo>
                  <a:lnTo>
                    <a:pt x="694944" y="375920"/>
                  </a:lnTo>
                  <a:lnTo>
                    <a:pt x="694944" y="75184"/>
                  </a:lnTo>
                  <a:lnTo>
                    <a:pt x="689036" y="45916"/>
                  </a:lnTo>
                  <a:lnTo>
                    <a:pt x="672925" y="22018"/>
                  </a:lnTo>
                  <a:lnTo>
                    <a:pt x="649027" y="5907"/>
                  </a:lnTo>
                  <a:lnTo>
                    <a:pt x="619759" y="0"/>
                  </a:lnTo>
                  <a:close/>
                </a:path>
              </a:pathLst>
            </a:custGeom>
            <a:solidFill>
              <a:srgbClr val="377CFF"/>
            </a:solidFill>
          </p:spPr>
          <p:txBody>
            <a:bodyPr wrap="square" lIns="0" tIns="0" rIns="0" bIns="0" rtlCol="0"/>
            <a:lstStyle/>
            <a:p>
              <a:endParaRPr/>
            </a:p>
          </p:txBody>
        </p:sp>
        <p:sp>
          <p:nvSpPr>
            <p:cNvPr id="19" name="object 19"/>
            <p:cNvSpPr/>
            <p:nvPr/>
          </p:nvSpPr>
          <p:spPr>
            <a:xfrm>
              <a:off x="3228594" y="3080765"/>
              <a:ext cx="695325" cy="451484"/>
            </a:xfrm>
            <a:custGeom>
              <a:avLst/>
              <a:gdLst/>
              <a:ahLst/>
              <a:cxnLst/>
              <a:rect l="l" t="t" r="r" b="b"/>
              <a:pathLst>
                <a:path w="695325" h="451485">
                  <a:moveTo>
                    <a:pt x="0" y="75184"/>
                  </a:moveTo>
                  <a:lnTo>
                    <a:pt x="5907" y="45916"/>
                  </a:lnTo>
                  <a:lnTo>
                    <a:pt x="22018" y="22018"/>
                  </a:lnTo>
                  <a:lnTo>
                    <a:pt x="45916" y="5907"/>
                  </a:lnTo>
                  <a:lnTo>
                    <a:pt x="75183" y="0"/>
                  </a:lnTo>
                  <a:lnTo>
                    <a:pt x="619759" y="0"/>
                  </a:lnTo>
                  <a:lnTo>
                    <a:pt x="649027" y="5907"/>
                  </a:lnTo>
                  <a:lnTo>
                    <a:pt x="672925" y="22018"/>
                  </a:lnTo>
                  <a:lnTo>
                    <a:pt x="689036" y="45916"/>
                  </a:lnTo>
                  <a:lnTo>
                    <a:pt x="694944" y="75184"/>
                  </a:lnTo>
                  <a:lnTo>
                    <a:pt x="694944" y="375920"/>
                  </a:lnTo>
                  <a:lnTo>
                    <a:pt x="689036" y="405187"/>
                  </a:lnTo>
                  <a:lnTo>
                    <a:pt x="672925" y="429085"/>
                  </a:lnTo>
                  <a:lnTo>
                    <a:pt x="649027" y="445196"/>
                  </a:lnTo>
                  <a:lnTo>
                    <a:pt x="619759" y="451104"/>
                  </a:lnTo>
                  <a:lnTo>
                    <a:pt x="75183" y="451104"/>
                  </a:lnTo>
                  <a:lnTo>
                    <a:pt x="45916" y="445196"/>
                  </a:lnTo>
                  <a:lnTo>
                    <a:pt x="22018" y="429085"/>
                  </a:lnTo>
                  <a:lnTo>
                    <a:pt x="5907" y="405187"/>
                  </a:lnTo>
                  <a:lnTo>
                    <a:pt x="0" y="375920"/>
                  </a:lnTo>
                  <a:lnTo>
                    <a:pt x="0" y="75184"/>
                  </a:lnTo>
                  <a:close/>
                </a:path>
              </a:pathLst>
            </a:custGeom>
            <a:ln w="19812">
              <a:solidFill>
                <a:srgbClr val="FFFFFF"/>
              </a:solidFill>
            </a:ln>
          </p:spPr>
          <p:txBody>
            <a:bodyPr wrap="square" lIns="0" tIns="0" rIns="0" bIns="0" rtlCol="0"/>
            <a:lstStyle/>
            <a:p>
              <a:endParaRPr/>
            </a:p>
          </p:txBody>
        </p:sp>
        <p:sp>
          <p:nvSpPr>
            <p:cNvPr id="20" name="object 20"/>
            <p:cNvSpPr/>
            <p:nvPr/>
          </p:nvSpPr>
          <p:spPr>
            <a:xfrm>
              <a:off x="3272789" y="3628643"/>
              <a:ext cx="233045" cy="276860"/>
            </a:xfrm>
            <a:custGeom>
              <a:avLst/>
              <a:gdLst/>
              <a:ahLst/>
              <a:cxnLst/>
              <a:rect l="l" t="t" r="r" b="b"/>
              <a:pathLst>
                <a:path w="233045" h="276860">
                  <a:moveTo>
                    <a:pt x="2698" y="270009"/>
                  </a:moveTo>
                  <a:lnTo>
                    <a:pt x="0" y="276859"/>
                  </a:lnTo>
                  <a:lnTo>
                    <a:pt x="7206" y="275853"/>
                  </a:lnTo>
                  <a:lnTo>
                    <a:pt x="4825" y="273049"/>
                  </a:lnTo>
                  <a:lnTo>
                    <a:pt x="2667" y="270255"/>
                  </a:lnTo>
                  <a:lnTo>
                    <a:pt x="2698" y="270009"/>
                  </a:lnTo>
                  <a:close/>
                </a:path>
                <a:path w="233045" h="276860">
                  <a:moveTo>
                    <a:pt x="12484" y="275115"/>
                  </a:moveTo>
                  <a:lnTo>
                    <a:pt x="7206" y="275853"/>
                  </a:lnTo>
                  <a:lnTo>
                    <a:pt x="11049" y="276224"/>
                  </a:lnTo>
                  <a:lnTo>
                    <a:pt x="12484" y="275115"/>
                  </a:lnTo>
                  <a:close/>
                </a:path>
                <a:path w="233045" h="276860">
                  <a:moveTo>
                    <a:pt x="24329" y="249660"/>
                  </a:moveTo>
                  <a:lnTo>
                    <a:pt x="5969" y="264159"/>
                  </a:lnTo>
                  <a:lnTo>
                    <a:pt x="4580" y="265233"/>
                  </a:lnTo>
                  <a:lnTo>
                    <a:pt x="2698" y="270009"/>
                  </a:lnTo>
                  <a:lnTo>
                    <a:pt x="2667" y="270255"/>
                  </a:lnTo>
                  <a:lnTo>
                    <a:pt x="4825" y="273049"/>
                  </a:lnTo>
                  <a:lnTo>
                    <a:pt x="7112" y="275843"/>
                  </a:lnTo>
                  <a:lnTo>
                    <a:pt x="7271" y="275843"/>
                  </a:lnTo>
                  <a:lnTo>
                    <a:pt x="12484" y="275115"/>
                  </a:lnTo>
                  <a:lnTo>
                    <a:pt x="17223" y="271398"/>
                  </a:lnTo>
                  <a:lnTo>
                    <a:pt x="15748" y="271398"/>
                  </a:lnTo>
                  <a:lnTo>
                    <a:pt x="9017" y="262762"/>
                  </a:lnTo>
                  <a:lnTo>
                    <a:pt x="19748" y="261265"/>
                  </a:lnTo>
                  <a:lnTo>
                    <a:pt x="24329" y="249660"/>
                  </a:lnTo>
                  <a:close/>
                </a:path>
                <a:path w="233045" h="276860">
                  <a:moveTo>
                    <a:pt x="99822" y="250062"/>
                  </a:moveTo>
                  <a:lnTo>
                    <a:pt x="32284" y="259516"/>
                  </a:lnTo>
                  <a:lnTo>
                    <a:pt x="13843" y="274065"/>
                  </a:lnTo>
                  <a:lnTo>
                    <a:pt x="12484" y="275115"/>
                  </a:lnTo>
                  <a:lnTo>
                    <a:pt x="101600" y="262635"/>
                  </a:lnTo>
                  <a:lnTo>
                    <a:pt x="104012" y="259460"/>
                  </a:lnTo>
                  <a:lnTo>
                    <a:pt x="102997" y="252475"/>
                  </a:lnTo>
                  <a:lnTo>
                    <a:pt x="99822" y="250062"/>
                  </a:lnTo>
                  <a:close/>
                </a:path>
                <a:path w="233045" h="276860">
                  <a:moveTo>
                    <a:pt x="19748" y="261265"/>
                  </a:moveTo>
                  <a:lnTo>
                    <a:pt x="9017" y="262762"/>
                  </a:lnTo>
                  <a:lnTo>
                    <a:pt x="15748" y="271398"/>
                  </a:lnTo>
                  <a:lnTo>
                    <a:pt x="19748" y="261265"/>
                  </a:lnTo>
                  <a:close/>
                </a:path>
                <a:path w="233045" h="276860">
                  <a:moveTo>
                    <a:pt x="32284" y="259516"/>
                  </a:moveTo>
                  <a:lnTo>
                    <a:pt x="19748" y="261265"/>
                  </a:lnTo>
                  <a:lnTo>
                    <a:pt x="15748" y="271398"/>
                  </a:lnTo>
                  <a:lnTo>
                    <a:pt x="17223" y="271398"/>
                  </a:lnTo>
                  <a:lnTo>
                    <a:pt x="32284" y="259516"/>
                  </a:lnTo>
                  <a:close/>
                </a:path>
                <a:path w="233045" h="276860">
                  <a:moveTo>
                    <a:pt x="4580" y="265233"/>
                  </a:moveTo>
                  <a:lnTo>
                    <a:pt x="3175" y="266318"/>
                  </a:lnTo>
                  <a:lnTo>
                    <a:pt x="2698" y="270009"/>
                  </a:lnTo>
                  <a:lnTo>
                    <a:pt x="4580" y="265233"/>
                  </a:lnTo>
                  <a:close/>
                </a:path>
                <a:path w="233045" h="276860">
                  <a:moveTo>
                    <a:pt x="41275" y="179831"/>
                  </a:moveTo>
                  <a:lnTo>
                    <a:pt x="37592" y="181482"/>
                  </a:lnTo>
                  <a:lnTo>
                    <a:pt x="36322" y="184657"/>
                  </a:lnTo>
                  <a:lnTo>
                    <a:pt x="4580" y="265233"/>
                  </a:lnTo>
                  <a:lnTo>
                    <a:pt x="5969" y="264159"/>
                  </a:lnTo>
                  <a:lnTo>
                    <a:pt x="24329" y="249660"/>
                  </a:lnTo>
                  <a:lnTo>
                    <a:pt x="48133" y="189356"/>
                  </a:lnTo>
                  <a:lnTo>
                    <a:pt x="49402" y="186054"/>
                  </a:lnTo>
                  <a:lnTo>
                    <a:pt x="47879" y="182371"/>
                  </a:lnTo>
                  <a:lnTo>
                    <a:pt x="41275" y="179831"/>
                  </a:lnTo>
                  <a:close/>
                </a:path>
                <a:path w="233045" h="276860">
                  <a:moveTo>
                    <a:pt x="225551" y="0"/>
                  </a:moveTo>
                  <a:lnTo>
                    <a:pt x="221742" y="1269"/>
                  </a:lnTo>
                  <a:lnTo>
                    <a:pt x="220090" y="4317"/>
                  </a:lnTo>
                  <a:lnTo>
                    <a:pt x="209931" y="24129"/>
                  </a:lnTo>
                  <a:lnTo>
                    <a:pt x="199262" y="43433"/>
                  </a:lnTo>
                  <a:lnTo>
                    <a:pt x="176275" y="81025"/>
                  </a:lnTo>
                  <a:lnTo>
                    <a:pt x="151130" y="117093"/>
                  </a:lnTo>
                  <a:lnTo>
                    <a:pt x="123951" y="151637"/>
                  </a:lnTo>
                  <a:lnTo>
                    <a:pt x="94742" y="184403"/>
                  </a:lnTo>
                  <a:lnTo>
                    <a:pt x="63754" y="215391"/>
                  </a:lnTo>
                  <a:lnTo>
                    <a:pt x="30734" y="244601"/>
                  </a:lnTo>
                  <a:lnTo>
                    <a:pt x="24329" y="249660"/>
                  </a:lnTo>
                  <a:lnTo>
                    <a:pt x="19748" y="261265"/>
                  </a:lnTo>
                  <a:lnTo>
                    <a:pt x="72644" y="224408"/>
                  </a:lnTo>
                  <a:lnTo>
                    <a:pt x="104267" y="192785"/>
                  </a:lnTo>
                  <a:lnTo>
                    <a:pt x="133985" y="159511"/>
                  </a:lnTo>
                  <a:lnTo>
                    <a:pt x="161671" y="124459"/>
                  </a:lnTo>
                  <a:lnTo>
                    <a:pt x="187198" y="87756"/>
                  </a:lnTo>
                  <a:lnTo>
                    <a:pt x="210438" y="49529"/>
                  </a:lnTo>
                  <a:lnTo>
                    <a:pt x="231394" y="10159"/>
                  </a:lnTo>
                  <a:lnTo>
                    <a:pt x="233045" y="6984"/>
                  </a:lnTo>
                  <a:lnTo>
                    <a:pt x="231775" y="3174"/>
                  </a:lnTo>
                  <a:lnTo>
                    <a:pt x="228600" y="1650"/>
                  </a:lnTo>
                  <a:lnTo>
                    <a:pt x="225551" y="0"/>
                  </a:lnTo>
                  <a:close/>
                </a:path>
              </a:pathLst>
            </a:custGeom>
            <a:solidFill>
              <a:srgbClr val="0000CC"/>
            </a:solidFill>
          </p:spPr>
          <p:txBody>
            <a:bodyPr wrap="square" lIns="0" tIns="0" rIns="0" bIns="0" rtlCol="0"/>
            <a:lstStyle/>
            <a:p>
              <a:endParaRPr/>
            </a:p>
          </p:txBody>
        </p:sp>
        <p:sp>
          <p:nvSpPr>
            <p:cNvPr id="21" name="object 21"/>
            <p:cNvSpPr/>
            <p:nvPr/>
          </p:nvSpPr>
          <p:spPr>
            <a:xfrm>
              <a:off x="2481834" y="3827525"/>
              <a:ext cx="695325" cy="451484"/>
            </a:xfrm>
            <a:custGeom>
              <a:avLst/>
              <a:gdLst/>
              <a:ahLst/>
              <a:cxnLst/>
              <a:rect l="l" t="t" r="r" b="b"/>
              <a:pathLst>
                <a:path w="695325" h="451485">
                  <a:moveTo>
                    <a:pt x="619760" y="0"/>
                  </a:moveTo>
                  <a:lnTo>
                    <a:pt x="75184" y="0"/>
                  </a:lnTo>
                  <a:lnTo>
                    <a:pt x="45916" y="5907"/>
                  </a:lnTo>
                  <a:lnTo>
                    <a:pt x="22018" y="22018"/>
                  </a:lnTo>
                  <a:lnTo>
                    <a:pt x="5907" y="45916"/>
                  </a:lnTo>
                  <a:lnTo>
                    <a:pt x="0" y="75184"/>
                  </a:lnTo>
                  <a:lnTo>
                    <a:pt x="0" y="375919"/>
                  </a:lnTo>
                  <a:lnTo>
                    <a:pt x="5907" y="405187"/>
                  </a:lnTo>
                  <a:lnTo>
                    <a:pt x="22018" y="429085"/>
                  </a:lnTo>
                  <a:lnTo>
                    <a:pt x="45916" y="445196"/>
                  </a:lnTo>
                  <a:lnTo>
                    <a:pt x="75184" y="451104"/>
                  </a:lnTo>
                  <a:lnTo>
                    <a:pt x="619760" y="451104"/>
                  </a:lnTo>
                  <a:lnTo>
                    <a:pt x="649027" y="445196"/>
                  </a:lnTo>
                  <a:lnTo>
                    <a:pt x="672925" y="429085"/>
                  </a:lnTo>
                  <a:lnTo>
                    <a:pt x="689036" y="405187"/>
                  </a:lnTo>
                  <a:lnTo>
                    <a:pt x="694944" y="375919"/>
                  </a:lnTo>
                  <a:lnTo>
                    <a:pt x="694944" y="75184"/>
                  </a:lnTo>
                  <a:lnTo>
                    <a:pt x="689036" y="45916"/>
                  </a:lnTo>
                  <a:lnTo>
                    <a:pt x="672925" y="22018"/>
                  </a:lnTo>
                  <a:lnTo>
                    <a:pt x="649027" y="5907"/>
                  </a:lnTo>
                  <a:lnTo>
                    <a:pt x="619760" y="0"/>
                  </a:lnTo>
                  <a:close/>
                </a:path>
              </a:pathLst>
            </a:custGeom>
            <a:solidFill>
              <a:srgbClr val="377CFF"/>
            </a:solidFill>
          </p:spPr>
          <p:txBody>
            <a:bodyPr wrap="square" lIns="0" tIns="0" rIns="0" bIns="0" rtlCol="0"/>
            <a:lstStyle/>
            <a:p>
              <a:endParaRPr/>
            </a:p>
          </p:txBody>
        </p:sp>
        <p:sp>
          <p:nvSpPr>
            <p:cNvPr id="22" name="object 22"/>
            <p:cNvSpPr/>
            <p:nvPr/>
          </p:nvSpPr>
          <p:spPr>
            <a:xfrm>
              <a:off x="2481834" y="3827525"/>
              <a:ext cx="695325" cy="451484"/>
            </a:xfrm>
            <a:custGeom>
              <a:avLst/>
              <a:gdLst/>
              <a:ahLst/>
              <a:cxnLst/>
              <a:rect l="l" t="t" r="r" b="b"/>
              <a:pathLst>
                <a:path w="695325" h="451485">
                  <a:moveTo>
                    <a:pt x="0" y="75184"/>
                  </a:moveTo>
                  <a:lnTo>
                    <a:pt x="5907" y="45916"/>
                  </a:lnTo>
                  <a:lnTo>
                    <a:pt x="22018" y="22018"/>
                  </a:lnTo>
                  <a:lnTo>
                    <a:pt x="45916" y="5907"/>
                  </a:lnTo>
                  <a:lnTo>
                    <a:pt x="75184" y="0"/>
                  </a:lnTo>
                  <a:lnTo>
                    <a:pt x="619760" y="0"/>
                  </a:lnTo>
                  <a:lnTo>
                    <a:pt x="649027" y="5907"/>
                  </a:lnTo>
                  <a:lnTo>
                    <a:pt x="672925" y="22018"/>
                  </a:lnTo>
                  <a:lnTo>
                    <a:pt x="689036" y="45916"/>
                  </a:lnTo>
                  <a:lnTo>
                    <a:pt x="694944" y="75184"/>
                  </a:lnTo>
                  <a:lnTo>
                    <a:pt x="694944" y="375919"/>
                  </a:lnTo>
                  <a:lnTo>
                    <a:pt x="689036" y="405187"/>
                  </a:lnTo>
                  <a:lnTo>
                    <a:pt x="672925" y="429085"/>
                  </a:lnTo>
                  <a:lnTo>
                    <a:pt x="649027" y="445196"/>
                  </a:lnTo>
                  <a:lnTo>
                    <a:pt x="619760" y="451104"/>
                  </a:lnTo>
                  <a:lnTo>
                    <a:pt x="75184" y="451104"/>
                  </a:lnTo>
                  <a:lnTo>
                    <a:pt x="45916" y="445196"/>
                  </a:lnTo>
                  <a:lnTo>
                    <a:pt x="22018" y="429085"/>
                  </a:lnTo>
                  <a:lnTo>
                    <a:pt x="5907" y="405187"/>
                  </a:lnTo>
                  <a:lnTo>
                    <a:pt x="0" y="375919"/>
                  </a:lnTo>
                  <a:lnTo>
                    <a:pt x="0" y="75184"/>
                  </a:lnTo>
                  <a:close/>
                </a:path>
              </a:pathLst>
            </a:custGeom>
            <a:ln w="19812">
              <a:solidFill>
                <a:srgbClr val="FFFFFF"/>
              </a:solidFill>
            </a:ln>
          </p:spPr>
          <p:txBody>
            <a:bodyPr wrap="square" lIns="0" tIns="0" rIns="0" bIns="0" rtlCol="0"/>
            <a:lstStyle/>
            <a:p>
              <a:endParaRPr/>
            </a:p>
          </p:txBody>
        </p:sp>
        <p:sp>
          <p:nvSpPr>
            <p:cNvPr id="23" name="object 23"/>
            <p:cNvSpPr/>
            <p:nvPr/>
          </p:nvSpPr>
          <p:spPr>
            <a:xfrm>
              <a:off x="2155190" y="3635882"/>
              <a:ext cx="238760" cy="276860"/>
            </a:xfrm>
            <a:custGeom>
              <a:avLst/>
              <a:gdLst/>
              <a:ahLst/>
              <a:cxnLst/>
              <a:rect l="l" t="t" r="r" b="b"/>
              <a:pathLst>
                <a:path w="238760" h="276860">
                  <a:moveTo>
                    <a:pt x="16948" y="22382"/>
                  </a:moveTo>
                  <a:lnTo>
                    <a:pt x="44196" y="80772"/>
                  </a:lnTo>
                  <a:lnTo>
                    <a:pt x="69850" y="117475"/>
                  </a:lnTo>
                  <a:lnTo>
                    <a:pt x="97536" y="152527"/>
                  </a:lnTo>
                  <a:lnTo>
                    <a:pt x="127127" y="185801"/>
                  </a:lnTo>
                  <a:lnTo>
                    <a:pt x="158750" y="217424"/>
                  </a:lnTo>
                  <a:lnTo>
                    <a:pt x="192278" y="247142"/>
                  </a:lnTo>
                  <a:lnTo>
                    <a:pt x="227330" y="274701"/>
                  </a:lnTo>
                  <a:lnTo>
                    <a:pt x="229997" y="276860"/>
                  </a:lnTo>
                  <a:lnTo>
                    <a:pt x="234061" y="276352"/>
                  </a:lnTo>
                  <a:lnTo>
                    <a:pt x="238379" y="270764"/>
                  </a:lnTo>
                  <a:lnTo>
                    <a:pt x="237871" y="266827"/>
                  </a:lnTo>
                  <a:lnTo>
                    <a:pt x="235077" y="264668"/>
                  </a:lnTo>
                  <a:lnTo>
                    <a:pt x="200152" y="237109"/>
                  </a:lnTo>
                  <a:lnTo>
                    <a:pt x="167259" y="207899"/>
                  </a:lnTo>
                  <a:lnTo>
                    <a:pt x="136144" y="176911"/>
                  </a:lnTo>
                  <a:lnTo>
                    <a:pt x="106934" y="144018"/>
                  </a:lnTo>
                  <a:lnTo>
                    <a:pt x="79756" y="109601"/>
                  </a:lnTo>
                  <a:lnTo>
                    <a:pt x="54737" y="73533"/>
                  </a:lnTo>
                  <a:lnTo>
                    <a:pt x="31750" y="35941"/>
                  </a:lnTo>
                  <a:lnTo>
                    <a:pt x="28268" y="29607"/>
                  </a:lnTo>
                  <a:lnTo>
                    <a:pt x="16948" y="22382"/>
                  </a:lnTo>
                  <a:close/>
                </a:path>
                <a:path w="238760" h="276860">
                  <a:moveTo>
                    <a:pt x="4798" y="12579"/>
                  </a:moveTo>
                  <a:lnTo>
                    <a:pt x="208" y="99568"/>
                  </a:lnTo>
                  <a:lnTo>
                    <a:pt x="0" y="102489"/>
                  </a:lnTo>
                  <a:lnTo>
                    <a:pt x="2667" y="105410"/>
                  </a:lnTo>
                  <a:lnTo>
                    <a:pt x="6223" y="105664"/>
                  </a:lnTo>
                  <a:lnTo>
                    <a:pt x="9652" y="105791"/>
                  </a:lnTo>
                  <a:lnTo>
                    <a:pt x="12700" y="103124"/>
                  </a:lnTo>
                  <a:lnTo>
                    <a:pt x="12860" y="98933"/>
                  </a:lnTo>
                  <a:lnTo>
                    <a:pt x="16317" y="34187"/>
                  </a:lnTo>
                  <a:lnTo>
                    <a:pt x="10033" y="22860"/>
                  </a:lnTo>
                  <a:lnTo>
                    <a:pt x="5587" y="14097"/>
                  </a:lnTo>
                  <a:lnTo>
                    <a:pt x="4798" y="12579"/>
                  </a:lnTo>
                  <a:close/>
                </a:path>
                <a:path w="238760" h="276860">
                  <a:moveTo>
                    <a:pt x="16083" y="6764"/>
                  </a:moveTo>
                  <a:lnTo>
                    <a:pt x="16891" y="8255"/>
                  </a:lnTo>
                  <a:lnTo>
                    <a:pt x="21209" y="16764"/>
                  </a:lnTo>
                  <a:lnTo>
                    <a:pt x="28268" y="29607"/>
                  </a:lnTo>
                  <a:lnTo>
                    <a:pt x="82168" y="64008"/>
                  </a:lnTo>
                  <a:lnTo>
                    <a:pt x="85090" y="65786"/>
                  </a:lnTo>
                  <a:lnTo>
                    <a:pt x="89027" y="65024"/>
                  </a:lnTo>
                  <a:lnTo>
                    <a:pt x="90932" y="61976"/>
                  </a:lnTo>
                  <a:lnTo>
                    <a:pt x="92837" y="59055"/>
                  </a:lnTo>
                  <a:lnTo>
                    <a:pt x="91948" y="55118"/>
                  </a:lnTo>
                  <a:lnTo>
                    <a:pt x="89027" y="53213"/>
                  </a:lnTo>
                  <a:lnTo>
                    <a:pt x="16083" y="6764"/>
                  </a:lnTo>
                  <a:close/>
                </a:path>
                <a:path w="238760" h="276860">
                  <a:moveTo>
                    <a:pt x="11430" y="3937"/>
                  </a:moveTo>
                  <a:lnTo>
                    <a:pt x="8255" y="5588"/>
                  </a:lnTo>
                  <a:lnTo>
                    <a:pt x="5207" y="7112"/>
                  </a:lnTo>
                  <a:lnTo>
                    <a:pt x="5064" y="7540"/>
                  </a:lnTo>
                  <a:lnTo>
                    <a:pt x="4798" y="12579"/>
                  </a:lnTo>
                  <a:lnTo>
                    <a:pt x="5587" y="14097"/>
                  </a:lnTo>
                  <a:lnTo>
                    <a:pt x="10033" y="22860"/>
                  </a:lnTo>
                  <a:lnTo>
                    <a:pt x="16317" y="34187"/>
                  </a:lnTo>
                  <a:lnTo>
                    <a:pt x="16948" y="22382"/>
                  </a:lnTo>
                  <a:lnTo>
                    <a:pt x="7747" y="16510"/>
                  </a:lnTo>
                  <a:lnTo>
                    <a:pt x="17526" y="11557"/>
                  </a:lnTo>
                  <a:lnTo>
                    <a:pt x="18566" y="11557"/>
                  </a:lnTo>
                  <a:lnTo>
                    <a:pt x="16891" y="8255"/>
                  </a:lnTo>
                  <a:lnTo>
                    <a:pt x="16083" y="6764"/>
                  </a:lnTo>
                  <a:lnTo>
                    <a:pt x="11878" y="4086"/>
                  </a:lnTo>
                  <a:lnTo>
                    <a:pt x="11430" y="3937"/>
                  </a:lnTo>
                  <a:close/>
                </a:path>
                <a:path w="238760" h="276860">
                  <a:moveTo>
                    <a:pt x="18566" y="11557"/>
                  </a:moveTo>
                  <a:lnTo>
                    <a:pt x="17526" y="11557"/>
                  </a:lnTo>
                  <a:lnTo>
                    <a:pt x="16948" y="22382"/>
                  </a:lnTo>
                  <a:lnTo>
                    <a:pt x="28268" y="29607"/>
                  </a:lnTo>
                  <a:lnTo>
                    <a:pt x="21209" y="16764"/>
                  </a:lnTo>
                  <a:lnTo>
                    <a:pt x="18566" y="11557"/>
                  </a:lnTo>
                  <a:close/>
                </a:path>
                <a:path w="238760" h="276860">
                  <a:moveTo>
                    <a:pt x="17526" y="11557"/>
                  </a:moveTo>
                  <a:lnTo>
                    <a:pt x="7747" y="16510"/>
                  </a:lnTo>
                  <a:lnTo>
                    <a:pt x="16948" y="22382"/>
                  </a:lnTo>
                  <a:lnTo>
                    <a:pt x="17526" y="11557"/>
                  </a:lnTo>
                  <a:close/>
                </a:path>
                <a:path w="238760" h="276860">
                  <a:moveTo>
                    <a:pt x="5064" y="7540"/>
                  </a:moveTo>
                  <a:lnTo>
                    <a:pt x="3937" y="10922"/>
                  </a:lnTo>
                  <a:lnTo>
                    <a:pt x="4798" y="12579"/>
                  </a:lnTo>
                  <a:lnTo>
                    <a:pt x="5064" y="7540"/>
                  </a:lnTo>
                  <a:close/>
                </a:path>
                <a:path w="238760" h="276860">
                  <a:moveTo>
                    <a:pt x="5461" y="0"/>
                  </a:moveTo>
                  <a:lnTo>
                    <a:pt x="5064" y="7540"/>
                  </a:lnTo>
                  <a:lnTo>
                    <a:pt x="5207" y="7112"/>
                  </a:lnTo>
                  <a:lnTo>
                    <a:pt x="8255" y="5588"/>
                  </a:lnTo>
                  <a:lnTo>
                    <a:pt x="11430" y="3937"/>
                  </a:lnTo>
                  <a:lnTo>
                    <a:pt x="11643" y="3937"/>
                  </a:lnTo>
                  <a:lnTo>
                    <a:pt x="5461" y="0"/>
                  </a:lnTo>
                  <a:close/>
                </a:path>
                <a:path w="238760" h="276860">
                  <a:moveTo>
                    <a:pt x="11878" y="4086"/>
                  </a:moveTo>
                  <a:lnTo>
                    <a:pt x="16083" y="6764"/>
                  </a:lnTo>
                  <a:lnTo>
                    <a:pt x="15240" y="5207"/>
                  </a:lnTo>
                  <a:lnTo>
                    <a:pt x="11878" y="4086"/>
                  </a:lnTo>
                  <a:close/>
                </a:path>
                <a:path w="238760" h="276860">
                  <a:moveTo>
                    <a:pt x="11643" y="3937"/>
                  </a:moveTo>
                  <a:lnTo>
                    <a:pt x="11430" y="3937"/>
                  </a:lnTo>
                  <a:lnTo>
                    <a:pt x="11878" y="4086"/>
                  </a:lnTo>
                  <a:lnTo>
                    <a:pt x="11643" y="3937"/>
                  </a:lnTo>
                  <a:close/>
                </a:path>
              </a:pathLst>
            </a:custGeom>
            <a:solidFill>
              <a:srgbClr val="0000CC"/>
            </a:solidFill>
          </p:spPr>
          <p:txBody>
            <a:bodyPr wrap="square" lIns="0" tIns="0" rIns="0" bIns="0" rtlCol="0"/>
            <a:lstStyle/>
            <a:p>
              <a:endParaRPr/>
            </a:p>
          </p:txBody>
        </p:sp>
        <p:sp>
          <p:nvSpPr>
            <p:cNvPr id="24" name="object 24"/>
            <p:cNvSpPr/>
            <p:nvPr/>
          </p:nvSpPr>
          <p:spPr>
            <a:xfrm>
              <a:off x="1736598" y="3080765"/>
              <a:ext cx="693420" cy="451484"/>
            </a:xfrm>
            <a:custGeom>
              <a:avLst/>
              <a:gdLst/>
              <a:ahLst/>
              <a:cxnLst/>
              <a:rect l="l" t="t" r="r" b="b"/>
              <a:pathLst>
                <a:path w="693419" h="451485">
                  <a:moveTo>
                    <a:pt x="618235" y="0"/>
                  </a:moveTo>
                  <a:lnTo>
                    <a:pt x="75183" y="0"/>
                  </a:lnTo>
                  <a:lnTo>
                    <a:pt x="45916" y="5907"/>
                  </a:lnTo>
                  <a:lnTo>
                    <a:pt x="22018" y="22018"/>
                  </a:lnTo>
                  <a:lnTo>
                    <a:pt x="5907" y="45916"/>
                  </a:lnTo>
                  <a:lnTo>
                    <a:pt x="0" y="75184"/>
                  </a:lnTo>
                  <a:lnTo>
                    <a:pt x="0" y="375920"/>
                  </a:lnTo>
                  <a:lnTo>
                    <a:pt x="5907" y="405187"/>
                  </a:lnTo>
                  <a:lnTo>
                    <a:pt x="22018" y="429085"/>
                  </a:lnTo>
                  <a:lnTo>
                    <a:pt x="45916" y="445196"/>
                  </a:lnTo>
                  <a:lnTo>
                    <a:pt x="75183" y="451104"/>
                  </a:lnTo>
                  <a:lnTo>
                    <a:pt x="618235" y="451104"/>
                  </a:lnTo>
                  <a:lnTo>
                    <a:pt x="647503" y="445196"/>
                  </a:lnTo>
                  <a:lnTo>
                    <a:pt x="671401" y="429085"/>
                  </a:lnTo>
                  <a:lnTo>
                    <a:pt x="687512" y="405187"/>
                  </a:lnTo>
                  <a:lnTo>
                    <a:pt x="693419" y="375920"/>
                  </a:lnTo>
                  <a:lnTo>
                    <a:pt x="693419" y="75184"/>
                  </a:lnTo>
                  <a:lnTo>
                    <a:pt x="687512" y="45916"/>
                  </a:lnTo>
                  <a:lnTo>
                    <a:pt x="671401" y="22018"/>
                  </a:lnTo>
                  <a:lnTo>
                    <a:pt x="647503" y="5907"/>
                  </a:lnTo>
                  <a:lnTo>
                    <a:pt x="618235" y="0"/>
                  </a:lnTo>
                  <a:close/>
                </a:path>
              </a:pathLst>
            </a:custGeom>
            <a:solidFill>
              <a:srgbClr val="377CFF"/>
            </a:solidFill>
          </p:spPr>
          <p:txBody>
            <a:bodyPr wrap="square" lIns="0" tIns="0" rIns="0" bIns="0" rtlCol="0"/>
            <a:lstStyle/>
            <a:p>
              <a:endParaRPr/>
            </a:p>
          </p:txBody>
        </p:sp>
        <p:sp>
          <p:nvSpPr>
            <p:cNvPr id="25" name="object 25"/>
            <p:cNvSpPr/>
            <p:nvPr/>
          </p:nvSpPr>
          <p:spPr>
            <a:xfrm>
              <a:off x="1736598" y="3080765"/>
              <a:ext cx="693420" cy="451484"/>
            </a:xfrm>
            <a:custGeom>
              <a:avLst/>
              <a:gdLst/>
              <a:ahLst/>
              <a:cxnLst/>
              <a:rect l="l" t="t" r="r" b="b"/>
              <a:pathLst>
                <a:path w="693419" h="451485">
                  <a:moveTo>
                    <a:pt x="0" y="75184"/>
                  </a:moveTo>
                  <a:lnTo>
                    <a:pt x="5907" y="45916"/>
                  </a:lnTo>
                  <a:lnTo>
                    <a:pt x="22018" y="22018"/>
                  </a:lnTo>
                  <a:lnTo>
                    <a:pt x="45916" y="5907"/>
                  </a:lnTo>
                  <a:lnTo>
                    <a:pt x="75183" y="0"/>
                  </a:lnTo>
                  <a:lnTo>
                    <a:pt x="618235" y="0"/>
                  </a:lnTo>
                  <a:lnTo>
                    <a:pt x="647503" y="5907"/>
                  </a:lnTo>
                  <a:lnTo>
                    <a:pt x="671401" y="22018"/>
                  </a:lnTo>
                  <a:lnTo>
                    <a:pt x="687512" y="45916"/>
                  </a:lnTo>
                  <a:lnTo>
                    <a:pt x="693419" y="75184"/>
                  </a:lnTo>
                  <a:lnTo>
                    <a:pt x="693419" y="375920"/>
                  </a:lnTo>
                  <a:lnTo>
                    <a:pt x="687512" y="405187"/>
                  </a:lnTo>
                  <a:lnTo>
                    <a:pt x="671401" y="429085"/>
                  </a:lnTo>
                  <a:lnTo>
                    <a:pt x="647503" y="445196"/>
                  </a:lnTo>
                  <a:lnTo>
                    <a:pt x="618235" y="451104"/>
                  </a:lnTo>
                  <a:lnTo>
                    <a:pt x="75183" y="451104"/>
                  </a:lnTo>
                  <a:lnTo>
                    <a:pt x="45916" y="445196"/>
                  </a:lnTo>
                  <a:lnTo>
                    <a:pt x="22018" y="429085"/>
                  </a:lnTo>
                  <a:lnTo>
                    <a:pt x="5907" y="405187"/>
                  </a:lnTo>
                  <a:lnTo>
                    <a:pt x="0" y="375920"/>
                  </a:lnTo>
                  <a:lnTo>
                    <a:pt x="0" y="75184"/>
                  </a:lnTo>
                  <a:close/>
                </a:path>
              </a:pathLst>
            </a:custGeom>
            <a:ln w="19811">
              <a:solidFill>
                <a:srgbClr val="FFFFFF"/>
              </a:solidFill>
            </a:ln>
          </p:spPr>
          <p:txBody>
            <a:bodyPr wrap="square" lIns="0" tIns="0" rIns="0" bIns="0" rtlCol="0"/>
            <a:lstStyle/>
            <a:p>
              <a:endParaRPr/>
            </a:p>
          </p:txBody>
        </p:sp>
        <p:sp>
          <p:nvSpPr>
            <p:cNvPr id="26" name="object 26"/>
            <p:cNvSpPr/>
            <p:nvPr/>
          </p:nvSpPr>
          <p:spPr>
            <a:xfrm>
              <a:off x="2153412" y="2704718"/>
              <a:ext cx="233045" cy="276860"/>
            </a:xfrm>
            <a:custGeom>
              <a:avLst/>
              <a:gdLst/>
              <a:ahLst/>
              <a:cxnLst/>
              <a:rect l="l" t="t" r="r" b="b"/>
              <a:pathLst>
                <a:path w="233044" h="276860">
                  <a:moveTo>
                    <a:pt x="213153" y="15581"/>
                  </a:moveTo>
                  <a:lnTo>
                    <a:pt x="160274" y="52450"/>
                  </a:lnTo>
                  <a:lnTo>
                    <a:pt x="128650" y="83946"/>
                  </a:lnTo>
                  <a:lnTo>
                    <a:pt x="99060" y="117475"/>
                  </a:lnTo>
                  <a:lnTo>
                    <a:pt x="71374" y="152526"/>
                  </a:lnTo>
                  <a:lnTo>
                    <a:pt x="45846" y="189229"/>
                  </a:lnTo>
                  <a:lnTo>
                    <a:pt x="22479" y="227329"/>
                  </a:lnTo>
                  <a:lnTo>
                    <a:pt x="1650" y="266700"/>
                  </a:lnTo>
                  <a:lnTo>
                    <a:pt x="0" y="269875"/>
                  </a:lnTo>
                  <a:lnTo>
                    <a:pt x="1269" y="273684"/>
                  </a:lnTo>
                  <a:lnTo>
                    <a:pt x="4318" y="275335"/>
                  </a:lnTo>
                  <a:lnTo>
                    <a:pt x="7493" y="276859"/>
                  </a:lnTo>
                  <a:lnTo>
                    <a:pt x="11302" y="275716"/>
                  </a:lnTo>
                  <a:lnTo>
                    <a:pt x="12826" y="272541"/>
                  </a:lnTo>
                  <a:lnTo>
                    <a:pt x="23113" y="252729"/>
                  </a:lnTo>
                  <a:lnTo>
                    <a:pt x="56642" y="195833"/>
                  </a:lnTo>
                  <a:lnTo>
                    <a:pt x="81787" y="159765"/>
                  </a:lnTo>
                  <a:lnTo>
                    <a:pt x="108965" y="125221"/>
                  </a:lnTo>
                  <a:lnTo>
                    <a:pt x="138175" y="92455"/>
                  </a:lnTo>
                  <a:lnTo>
                    <a:pt x="169290" y="61467"/>
                  </a:lnTo>
                  <a:lnTo>
                    <a:pt x="202183" y="32130"/>
                  </a:lnTo>
                  <a:lnTo>
                    <a:pt x="208574" y="27116"/>
                  </a:lnTo>
                  <a:lnTo>
                    <a:pt x="213153" y="15581"/>
                  </a:lnTo>
                  <a:close/>
                </a:path>
                <a:path w="233044" h="276860">
                  <a:moveTo>
                    <a:pt x="228465" y="11528"/>
                  </a:moveTo>
                  <a:lnTo>
                    <a:pt x="208574" y="27116"/>
                  </a:lnTo>
                  <a:lnTo>
                    <a:pt x="184657" y="87375"/>
                  </a:lnTo>
                  <a:lnTo>
                    <a:pt x="183387" y="90677"/>
                  </a:lnTo>
                  <a:lnTo>
                    <a:pt x="185038" y="94360"/>
                  </a:lnTo>
                  <a:lnTo>
                    <a:pt x="188213" y="95630"/>
                  </a:lnTo>
                  <a:lnTo>
                    <a:pt x="191515" y="97027"/>
                  </a:lnTo>
                  <a:lnTo>
                    <a:pt x="195199" y="95376"/>
                  </a:lnTo>
                  <a:lnTo>
                    <a:pt x="196469" y="92075"/>
                  </a:lnTo>
                  <a:lnTo>
                    <a:pt x="228465" y="11528"/>
                  </a:lnTo>
                  <a:close/>
                </a:path>
                <a:path w="233044" h="276860">
                  <a:moveTo>
                    <a:pt x="229367" y="5460"/>
                  </a:moveTo>
                  <a:lnTo>
                    <a:pt x="217169" y="5460"/>
                  </a:lnTo>
                  <a:lnTo>
                    <a:pt x="223900" y="14096"/>
                  </a:lnTo>
                  <a:lnTo>
                    <a:pt x="213153" y="15581"/>
                  </a:lnTo>
                  <a:lnTo>
                    <a:pt x="208574" y="27116"/>
                  </a:lnTo>
                  <a:lnTo>
                    <a:pt x="226949" y="12700"/>
                  </a:lnTo>
                  <a:lnTo>
                    <a:pt x="228465" y="11528"/>
                  </a:lnTo>
                  <a:lnTo>
                    <a:pt x="230168" y="7240"/>
                  </a:lnTo>
                  <a:lnTo>
                    <a:pt x="230250" y="6603"/>
                  </a:lnTo>
                  <a:lnTo>
                    <a:pt x="229367" y="5460"/>
                  </a:lnTo>
                  <a:close/>
                </a:path>
                <a:path w="233044" h="276860">
                  <a:moveTo>
                    <a:pt x="220510" y="1735"/>
                  </a:moveTo>
                  <a:lnTo>
                    <a:pt x="134874" y="13588"/>
                  </a:lnTo>
                  <a:lnTo>
                    <a:pt x="131318" y="13969"/>
                  </a:lnTo>
                  <a:lnTo>
                    <a:pt x="128905" y="17271"/>
                  </a:lnTo>
                  <a:lnTo>
                    <a:pt x="129920" y="24129"/>
                  </a:lnTo>
                  <a:lnTo>
                    <a:pt x="133095" y="26542"/>
                  </a:lnTo>
                  <a:lnTo>
                    <a:pt x="136525" y="26161"/>
                  </a:lnTo>
                  <a:lnTo>
                    <a:pt x="200726" y="17296"/>
                  </a:lnTo>
                  <a:lnTo>
                    <a:pt x="219201" y="2793"/>
                  </a:lnTo>
                  <a:lnTo>
                    <a:pt x="220510" y="1735"/>
                  </a:lnTo>
                  <a:close/>
                </a:path>
                <a:path w="233044" h="276860">
                  <a:moveTo>
                    <a:pt x="225331" y="1067"/>
                  </a:moveTo>
                  <a:lnTo>
                    <a:pt x="220510" y="1735"/>
                  </a:lnTo>
                  <a:lnTo>
                    <a:pt x="219201" y="2793"/>
                  </a:lnTo>
                  <a:lnTo>
                    <a:pt x="200726" y="17296"/>
                  </a:lnTo>
                  <a:lnTo>
                    <a:pt x="213153" y="15581"/>
                  </a:lnTo>
                  <a:lnTo>
                    <a:pt x="217169" y="5460"/>
                  </a:lnTo>
                  <a:lnTo>
                    <a:pt x="229367" y="5460"/>
                  </a:lnTo>
                  <a:lnTo>
                    <a:pt x="228092" y="3809"/>
                  </a:lnTo>
                  <a:lnTo>
                    <a:pt x="225932" y="1142"/>
                  </a:lnTo>
                  <a:lnTo>
                    <a:pt x="225331" y="1067"/>
                  </a:lnTo>
                  <a:close/>
                </a:path>
                <a:path w="233044" h="276860">
                  <a:moveTo>
                    <a:pt x="217169" y="5460"/>
                  </a:moveTo>
                  <a:lnTo>
                    <a:pt x="213153" y="15581"/>
                  </a:lnTo>
                  <a:lnTo>
                    <a:pt x="223900" y="14096"/>
                  </a:lnTo>
                  <a:lnTo>
                    <a:pt x="217169" y="5460"/>
                  </a:lnTo>
                  <a:close/>
                </a:path>
                <a:path w="233044" h="276860">
                  <a:moveTo>
                    <a:pt x="230168" y="7240"/>
                  </a:moveTo>
                  <a:lnTo>
                    <a:pt x="228465" y="11528"/>
                  </a:lnTo>
                  <a:lnTo>
                    <a:pt x="229743" y="10540"/>
                  </a:lnTo>
                  <a:lnTo>
                    <a:pt x="230168" y="7240"/>
                  </a:lnTo>
                  <a:close/>
                </a:path>
                <a:path w="233044" h="276860">
                  <a:moveTo>
                    <a:pt x="233044" y="0"/>
                  </a:moveTo>
                  <a:lnTo>
                    <a:pt x="225331" y="1067"/>
                  </a:lnTo>
                  <a:lnTo>
                    <a:pt x="225932" y="1142"/>
                  </a:lnTo>
                  <a:lnTo>
                    <a:pt x="228092" y="3809"/>
                  </a:lnTo>
                  <a:lnTo>
                    <a:pt x="230250" y="6603"/>
                  </a:lnTo>
                  <a:lnTo>
                    <a:pt x="230168" y="7240"/>
                  </a:lnTo>
                  <a:lnTo>
                    <a:pt x="233044" y="0"/>
                  </a:lnTo>
                  <a:close/>
                </a:path>
                <a:path w="233044" h="276860">
                  <a:moveTo>
                    <a:pt x="221869" y="634"/>
                  </a:moveTo>
                  <a:lnTo>
                    <a:pt x="220510" y="1735"/>
                  </a:lnTo>
                  <a:lnTo>
                    <a:pt x="225331" y="1067"/>
                  </a:lnTo>
                  <a:lnTo>
                    <a:pt x="221869" y="634"/>
                  </a:lnTo>
                  <a:close/>
                </a:path>
              </a:pathLst>
            </a:custGeom>
            <a:solidFill>
              <a:srgbClr val="0000CC"/>
            </a:solidFill>
          </p:spPr>
          <p:txBody>
            <a:bodyPr wrap="square" lIns="0" tIns="0" rIns="0" bIns="0" rtlCol="0"/>
            <a:lstStyle/>
            <a:p>
              <a:endParaRPr/>
            </a:p>
          </p:txBody>
        </p:sp>
        <p:sp>
          <p:nvSpPr>
            <p:cNvPr id="27" name="object 27"/>
            <p:cNvSpPr/>
            <p:nvPr/>
          </p:nvSpPr>
          <p:spPr>
            <a:xfrm>
              <a:off x="4510277" y="2049017"/>
              <a:ext cx="3188335" cy="2245360"/>
            </a:xfrm>
            <a:custGeom>
              <a:avLst/>
              <a:gdLst/>
              <a:ahLst/>
              <a:cxnLst/>
              <a:rect l="l" t="t" r="r" b="b"/>
              <a:pathLst>
                <a:path w="3188334" h="2245360">
                  <a:moveTo>
                    <a:pt x="3188207" y="0"/>
                  </a:moveTo>
                  <a:lnTo>
                    <a:pt x="0" y="0"/>
                  </a:lnTo>
                  <a:lnTo>
                    <a:pt x="0" y="2244851"/>
                  </a:lnTo>
                  <a:lnTo>
                    <a:pt x="3188207" y="2244851"/>
                  </a:lnTo>
                  <a:lnTo>
                    <a:pt x="3188207" y="0"/>
                  </a:lnTo>
                  <a:close/>
                </a:path>
              </a:pathLst>
            </a:custGeom>
            <a:solidFill>
              <a:srgbClr val="D4E3FF"/>
            </a:solidFill>
          </p:spPr>
          <p:txBody>
            <a:bodyPr wrap="square" lIns="0" tIns="0" rIns="0" bIns="0" rtlCol="0"/>
            <a:lstStyle/>
            <a:p>
              <a:endParaRPr/>
            </a:p>
          </p:txBody>
        </p:sp>
        <p:sp>
          <p:nvSpPr>
            <p:cNvPr id="28" name="object 28"/>
            <p:cNvSpPr/>
            <p:nvPr/>
          </p:nvSpPr>
          <p:spPr>
            <a:xfrm>
              <a:off x="5732525" y="2367533"/>
              <a:ext cx="673735" cy="437515"/>
            </a:xfrm>
            <a:custGeom>
              <a:avLst/>
              <a:gdLst/>
              <a:ahLst/>
              <a:cxnLst/>
              <a:rect l="l" t="t" r="r" b="b"/>
              <a:pathLst>
                <a:path w="673735" h="437514">
                  <a:moveTo>
                    <a:pt x="600710" y="0"/>
                  </a:moveTo>
                  <a:lnTo>
                    <a:pt x="72898" y="0"/>
                  </a:lnTo>
                  <a:lnTo>
                    <a:pt x="44523" y="5728"/>
                  </a:lnTo>
                  <a:lnTo>
                    <a:pt x="21351" y="21351"/>
                  </a:lnTo>
                  <a:lnTo>
                    <a:pt x="5728" y="44523"/>
                  </a:lnTo>
                  <a:lnTo>
                    <a:pt x="0" y="72898"/>
                  </a:lnTo>
                  <a:lnTo>
                    <a:pt x="0" y="364489"/>
                  </a:lnTo>
                  <a:lnTo>
                    <a:pt x="5728" y="392864"/>
                  </a:lnTo>
                  <a:lnTo>
                    <a:pt x="21351" y="416036"/>
                  </a:lnTo>
                  <a:lnTo>
                    <a:pt x="44523" y="431659"/>
                  </a:lnTo>
                  <a:lnTo>
                    <a:pt x="72898" y="437388"/>
                  </a:lnTo>
                  <a:lnTo>
                    <a:pt x="600710" y="437388"/>
                  </a:lnTo>
                  <a:lnTo>
                    <a:pt x="629084" y="431659"/>
                  </a:lnTo>
                  <a:lnTo>
                    <a:pt x="652256" y="416036"/>
                  </a:lnTo>
                  <a:lnTo>
                    <a:pt x="667879" y="392864"/>
                  </a:lnTo>
                  <a:lnTo>
                    <a:pt x="673608" y="364489"/>
                  </a:lnTo>
                  <a:lnTo>
                    <a:pt x="673608" y="72898"/>
                  </a:lnTo>
                  <a:lnTo>
                    <a:pt x="667879" y="44523"/>
                  </a:lnTo>
                  <a:lnTo>
                    <a:pt x="652256" y="21351"/>
                  </a:lnTo>
                  <a:lnTo>
                    <a:pt x="629084" y="5728"/>
                  </a:lnTo>
                  <a:lnTo>
                    <a:pt x="600710" y="0"/>
                  </a:lnTo>
                  <a:close/>
                </a:path>
              </a:pathLst>
            </a:custGeom>
            <a:solidFill>
              <a:srgbClr val="377CFF"/>
            </a:solidFill>
          </p:spPr>
          <p:txBody>
            <a:bodyPr wrap="square" lIns="0" tIns="0" rIns="0" bIns="0" rtlCol="0"/>
            <a:lstStyle/>
            <a:p>
              <a:endParaRPr/>
            </a:p>
          </p:txBody>
        </p:sp>
        <p:sp>
          <p:nvSpPr>
            <p:cNvPr id="29" name="object 29"/>
            <p:cNvSpPr/>
            <p:nvPr/>
          </p:nvSpPr>
          <p:spPr>
            <a:xfrm>
              <a:off x="5732525" y="2367533"/>
              <a:ext cx="673735" cy="437515"/>
            </a:xfrm>
            <a:custGeom>
              <a:avLst/>
              <a:gdLst/>
              <a:ahLst/>
              <a:cxnLst/>
              <a:rect l="l" t="t" r="r" b="b"/>
              <a:pathLst>
                <a:path w="673735" h="437514">
                  <a:moveTo>
                    <a:pt x="0" y="72898"/>
                  </a:moveTo>
                  <a:lnTo>
                    <a:pt x="5728" y="44523"/>
                  </a:lnTo>
                  <a:lnTo>
                    <a:pt x="21351" y="21351"/>
                  </a:lnTo>
                  <a:lnTo>
                    <a:pt x="44523" y="5728"/>
                  </a:lnTo>
                  <a:lnTo>
                    <a:pt x="72898" y="0"/>
                  </a:lnTo>
                  <a:lnTo>
                    <a:pt x="600710" y="0"/>
                  </a:lnTo>
                  <a:lnTo>
                    <a:pt x="629084" y="5728"/>
                  </a:lnTo>
                  <a:lnTo>
                    <a:pt x="652256" y="21351"/>
                  </a:lnTo>
                  <a:lnTo>
                    <a:pt x="667879" y="44523"/>
                  </a:lnTo>
                  <a:lnTo>
                    <a:pt x="673608" y="72898"/>
                  </a:lnTo>
                  <a:lnTo>
                    <a:pt x="673608" y="364489"/>
                  </a:lnTo>
                  <a:lnTo>
                    <a:pt x="667879" y="392864"/>
                  </a:lnTo>
                  <a:lnTo>
                    <a:pt x="652256" y="416036"/>
                  </a:lnTo>
                  <a:lnTo>
                    <a:pt x="629084" y="431659"/>
                  </a:lnTo>
                  <a:lnTo>
                    <a:pt x="600710" y="437388"/>
                  </a:lnTo>
                  <a:lnTo>
                    <a:pt x="72898" y="437388"/>
                  </a:lnTo>
                  <a:lnTo>
                    <a:pt x="44523" y="431659"/>
                  </a:lnTo>
                  <a:lnTo>
                    <a:pt x="21351" y="416036"/>
                  </a:lnTo>
                  <a:lnTo>
                    <a:pt x="5728" y="392864"/>
                  </a:lnTo>
                  <a:lnTo>
                    <a:pt x="0" y="364489"/>
                  </a:lnTo>
                  <a:lnTo>
                    <a:pt x="0" y="72898"/>
                  </a:lnTo>
                  <a:close/>
                </a:path>
              </a:pathLst>
            </a:custGeom>
            <a:ln w="19812">
              <a:solidFill>
                <a:srgbClr val="FFFFFF"/>
              </a:solidFill>
            </a:ln>
          </p:spPr>
          <p:txBody>
            <a:bodyPr wrap="square" lIns="0" tIns="0" rIns="0" bIns="0" rtlCol="0"/>
            <a:lstStyle/>
            <a:p>
              <a:endParaRPr/>
            </a:p>
          </p:txBody>
        </p:sp>
        <p:sp>
          <p:nvSpPr>
            <p:cNvPr id="30" name="object 30"/>
            <p:cNvSpPr/>
            <p:nvPr/>
          </p:nvSpPr>
          <p:spPr>
            <a:xfrm>
              <a:off x="6491350" y="2720593"/>
              <a:ext cx="230504" cy="269240"/>
            </a:xfrm>
            <a:custGeom>
              <a:avLst/>
              <a:gdLst/>
              <a:ahLst/>
              <a:cxnLst/>
              <a:rect l="l" t="t" r="r" b="b"/>
              <a:pathLst>
                <a:path w="230504" h="269239">
                  <a:moveTo>
                    <a:pt x="226482" y="261038"/>
                  </a:moveTo>
                  <a:lnTo>
                    <a:pt x="226314" y="261619"/>
                  </a:lnTo>
                  <a:lnTo>
                    <a:pt x="223266" y="263270"/>
                  </a:lnTo>
                  <a:lnTo>
                    <a:pt x="220091" y="264921"/>
                  </a:lnTo>
                  <a:lnTo>
                    <a:pt x="226187" y="268731"/>
                  </a:lnTo>
                  <a:lnTo>
                    <a:pt x="226482" y="261038"/>
                  </a:lnTo>
                  <a:close/>
                </a:path>
                <a:path w="230504" h="269239">
                  <a:moveTo>
                    <a:pt x="219929" y="264868"/>
                  </a:moveTo>
                  <a:lnTo>
                    <a:pt x="220091" y="264921"/>
                  </a:lnTo>
                  <a:lnTo>
                    <a:pt x="219929" y="264868"/>
                  </a:lnTo>
                  <a:close/>
                </a:path>
                <a:path w="230504" h="269239">
                  <a:moveTo>
                    <a:pt x="203580" y="239886"/>
                  </a:moveTo>
                  <a:lnTo>
                    <a:pt x="215437" y="262094"/>
                  </a:lnTo>
                  <a:lnTo>
                    <a:pt x="219929" y="264868"/>
                  </a:lnTo>
                  <a:lnTo>
                    <a:pt x="220091" y="264921"/>
                  </a:lnTo>
                  <a:lnTo>
                    <a:pt x="223266" y="263270"/>
                  </a:lnTo>
                  <a:lnTo>
                    <a:pt x="226314" y="261619"/>
                  </a:lnTo>
                  <a:lnTo>
                    <a:pt x="226482" y="261038"/>
                  </a:lnTo>
                  <a:lnTo>
                    <a:pt x="226621" y="257428"/>
                  </a:lnTo>
                  <a:lnTo>
                    <a:pt x="213868" y="257428"/>
                  </a:lnTo>
                  <a:lnTo>
                    <a:pt x="214291" y="246512"/>
                  </a:lnTo>
                  <a:lnTo>
                    <a:pt x="203580" y="239886"/>
                  </a:lnTo>
                  <a:close/>
                </a:path>
                <a:path w="230504" h="269239">
                  <a:moveTo>
                    <a:pt x="215437" y="262094"/>
                  </a:moveTo>
                  <a:lnTo>
                    <a:pt x="216280" y="263651"/>
                  </a:lnTo>
                  <a:lnTo>
                    <a:pt x="219929" y="264868"/>
                  </a:lnTo>
                  <a:lnTo>
                    <a:pt x="215437" y="262094"/>
                  </a:lnTo>
                  <a:close/>
                </a:path>
                <a:path w="230504" h="269239">
                  <a:moveTo>
                    <a:pt x="145542" y="203961"/>
                  </a:moveTo>
                  <a:lnTo>
                    <a:pt x="141604" y="204977"/>
                  </a:lnTo>
                  <a:lnTo>
                    <a:pt x="139826" y="207898"/>
                  </a:lnTo>
                  <a:lnTo>
                    <a:pt x="137922" y="210946"/>
                  </a:lnTo>
                  <a:lnTo>
                    <a:pt x="138810" y="214883"/>
                  </a:lnTo>
                  <a:lnTo>
                    <a:pt x="141858" y="216661"/>
                  </a:lnTo>
                  <a:lnTo>
                    <a:pt x="215437" y="262094"/>
                  </a:lnTo>
                  <a:lnTo>
                    <a:pt x="203580" y="239886"/>
                  </a:lnTo>
                  <a:lnTo>
                    <a:pt x="145542" y="203961"/>
                  </a:lnTo>
                  <a:close/>
                </a:path>
                <a:path w="230504" h="269239">
                  <a:moveTo>
                    <a:pt x="226667" y="256226"/>
                  </a:moveTo>
                  <a:lnTo>
                    <a:pt x="226482" y="261038"/>
                  </a:lnTo>
                  <a:lnTo>
                    <a:pt x="227456" y="257682"/>
                  </a:lnTo>
                  <a:lnTo>
                    <a:pt x="226667" y="256226"/>
                  </a:lnTo>
                  <a:close/>
                </a:path>
                <a:path w="230504" h="269239">
                  <a:moveTo>
                    <a:pt x="214291" y="246512"/>
                  </a:moveTo>
                  <a:lnTo>
                    <a:pt x="213868" y="257428"/>
                  </a:lnTo>
                  <a:lnTo>
                    <a:pt x="223520" y="252221"/>
                  </a:lnTo>
                  <a:lnTo>
                    <a:pt x="214291" y="246512"/>
                  </a:lnTo>
                  <a:close/>
                </a:path>
                <a:path w="230504" h="269239">
                  <a:moveTo>
                    <a:pt x="214782" y="233845"/>
                  </a:moveTo>
                  <a:lnTo>
                    <a:pt x="214291" y="246512"/>
                  </a:lnTo>
                  <a:lnTo>
                    <a:pt x="223520" y="252221"/>
                  </a:lnTo>
                  <a:lnTo>
                    <a:pt x="213868" y="257428"/>
                  </a:lnTo>
                  <a:lnTo>
                    <a:pt x="226621" y="257428"/>
                  </a:lnTo>
                  <a:lnTo>
                    <a:pt x="226667" y="256226"/>
                  </a:lnTo>
                  <a:lnTo>
                    <a:pt x="225805" y="254634"/>
                  </a:lnTo>
                  <a:lnTo>
                    <a:pt x="214782" y="233845"/>
                  </a:lnTo>
                  <a:close/>
                </a:path>
                <a:path w="230504" h="269239">
                  <a:moveTo>
                    <a:pt x="220345" y="162940"/>
                  </a:moveTo>
                  <a:lnTo>
                    <a:pt x="217424" y="165734"/>
                  </a:lnTo>
                  <a:lnTo>
                    <a:pt x="214782" y="233845"/>
                  </a:lnTo>
                  <a:lnTo>
                    <a:pt x="225805" y="254634"/>
                  </a:lnTo>
                  <a:lnTo>
                    <a:pt x="226667" y="256226"/>
                  </a:lnTo>
                  <a:lnTo>
                    <a:pt x="230124" y="166242"/>
                  </a:lnTo>
                  <a:lnTo>
                    <a:pt x="227456" y="163321"/>
                  </a:lnTo>
                  <a:lnTo>
                    <a:pt x="223900" y="163194"/>
                  </a:lnTo>
                  <a:lnTo>
                    <a:pt x="220345" y="162940"/>
                  </a:lnTo>
                  <a:close/>
                </a:path>
                <a:path w="230504" h="269239">
                  <a:moveTo>
                    <a:pt x="8382" y="0"/>
                  </a:moveTo>
                  <a:lnTo>
                    <a:pt x="4318" y="507"/>
                  </a:lnTo>
                  <a:lnTo>
                    <a:pt x="2159" y="3301"/>
                  </a:lnTo>
                  <a:lnTo>
                    <a:pt x="0" y="5968"/>
                  </a:lnTo>
                  <a:lnTo>
                    <a:pt x="508" y="10032"/>
                  </a:lnTo>
                  <a:lnTo>
                    <a:pt x="3301" y="12191"/>
                  </a:lnTo>
                  <a:lnTo>
                    <a:pt x="37210" y="38861"/>
                  </a:lnTo>
                  <a:lnTo>
                    <a:pt x="69215" y="67182"/>
                  </a:lnTo>
                  <a:lnTo>
                    <a:pt x="99314" y="97154"/>
                  </a:lnTo>
                  <a:lnTo>
                    <a:pt x="127507" y="129031"/>
                  </a:lnTo>
                  <a:lnTo>
                    <a:pt x="153797" y="162432"/>
                  </a:lnTo>
                  <a:lnTo>
                    <a:pt x="178180" y="197484"/>
                  </a:lnTo>
                  <a:lnTo>
                    <a:pt x="200405" y="233933"/>
                  </a:lnTo>
                  <a:lnTo>
                    <a:pt x="203580" y="239886"/>
                  </a:lnTo>
                  <a:lnTo>
                    <a:pt x="214291" y="246512"/>
                  </a:lnTo>
                  <a:lnTo>
                    <a:pt x="188595" y="190245"/>
                  </a:lnTo>
                  <a:lnTo>
                    <a:pt x="163829" y="154558"/>
                  </a:lnTo>
                  <a:lnTo>
                    <a:pt x="137032" y="120650"/>
                  </a:lnTo>
                  <a:lnTo>
                    <a:pt x="108203" y="88264"/>
                  </a:lnTo>
                  <a:lnTo>
                    <a:pt x="77597" y="57657"/>
                  </a:lnTo>
                  <a:lnTo>
                    <a:pt x="44957" y="28828"/>
                  </a:lnTo>
                  <a:lnTo>
                    <a:pt x="11049" y="2158"/>
                  </a:lnTo>
                  <a:lnTo>
                    <a:pt x="8382" y="0"/>
                  </a:lnTo>
                  <a:close/>
                </a:path>
              </a:pathLst>
            </a:custGeom>
            <a:solidFill>
              <a:srgbClr val="0000CC"/>
            </a:solidFill>
          </p:spPr>
          <p:txBody>
            <a:bodyPr wrap="square" lIns="0" tIns="0" rIns="0" bIns="0" rtlCol="0"/>
            <a:lstStyle/>
            <a:p>
              <a:endParaRPr/>
            </a:p>
          </p:txBody>
        </p:sp>
        <p:sp>
          <p:nvSpPr>
            <p:cNvPr id="31" name="object 31"/>
            <p:cNvSpPr/>
            <p:nvPr/>
          </p:nvSpPr>
          <p:spPr>
            <a:xfrm>
              <a:off x="6456425" y="3091433"/>
              <a:ext cx="673735" cy="437515"/>
            </a:xfrm>
            <a:custGeom>
              <a:avLst/>
              <a:gdLst/>
              <a:ahLst/>
              <a:cxnLst/>
              <a:rect l="l" t="t" r="r" b="b"/>
              <a:pathLst>
                <a:path w="673734" h="437514">
                  <a:moveTo>
                    <a:pt x="600709" y="0"/>
                  </a:moveTo>
                  <a:lnTo>
                    <a:pt x="72898" y="0"/>
                  </a:lnTo>
                  <a:lnTo>
                    <a:pt x="44523" y="5728"/>
                  </a:lnTo>
                  <a:lnTo>
                    <a:pt x="21351" y="21351"/>
                  </a:lnTo>
                  <a:lnTo>
                    <a:pt x="5728" y="44523"/>
                  </a:lnTo>
                  <a:lnTo>
                    <a:pt x="0" y="72898"/>
                  </a:lnTo>
                  <a:lnTo>
                    <a:pt x="0" y="364489"/>
                  </a:lnTo>
                  <a:lnTo>
                    <a:pt x="5728" y="392864"/>
                  </a:lnTo>
                  <a:lnTo>
                    <a:pt x="21351" y="416036"/>
                  </a:lnTo>
                  <a:lnTo>
                    <a:pt x="44523" y="431659"/>
                  </a:lnTo>
                  <a:lnTo>
                    <a:pt x="72898" y="437388"/>
                  </a:lnTo>
                  <a:lnTo>
                    <a:pt x="600709" y="437388"/>
                  </a:lnTo>
                  <a:lnTo>
                    <a:pt x="629084" y="431659"/>
                  </a:lnTo>
                  <a:lnTo>
                    <a:pt x="652256" y="416036"/>
                  </a:lnTo>
                  <a:lnTo>
                    <a:pt x="667879" y="392864"/>
                  </a:lnTo>
                  <a:lnTo>
                    <a:pt x="673607" y="364489"/>
                  </a:lnTo>
                  <a:lnTo>
                    <a:pt x="673607" y="72898"/>
                  </a:lnTo>
                  <a:lnTo>
                    <a:pt x="667879" y="44523"/>
                  </a:lnTo>
                  <a:lnTo>
                    <a:pt x="652256" y="21351"/>
                  </a:lnTo>
                  <a:lnTo>
                    <a:pt x="629084" y="5728"/>
                  </a:lnTo>
                  <a:lnTo>
                    <a:pt x="600709" y="0"/>
                  </a:lnTo>
                  <a:close/>
                </a:path>
              </a:pathLst>
            </a:custGeom>
            <a:solidFill>
              <a:srgbClr val="377CFF"/>
            </a:solidFill>
          </p:spPr>
          <p:txBody>
            <a:bodyPr wrap="square" lIns="0" tIns="0" rIns="0" bIns="0" rtlCol="0"/>
            <a:lstStyle/>
            <a:p>
              <a:endParaRPr/>
            </a:p>
          </p:txBody>
        </p:sp>
        <p:sp>
          <p:nvSpPr>
            <p:cNvPr id="32" name="object 32"/>
            <p:cNvSpPr/>
            <p:nvPr/>
          </p:nvSpPr>
          <p:spPr>
            <a:xfrm>
              <a:off x="6456425" y="3091433"/>
              <a:ext cx="673735" cy="437515"/>
            </a:xfrm>
            <a:custGeom>
              <a:avLst/>
              <a:gdLst/>
              <a:ahLst/>
              <a:cxnLst/>
              <a:rect l="l" t="t" r="r" b="b"/>
              <a:pathLst>
                <a:path w="673734" h="437514">
                  <a:moveTo>
                    <a:pt x="0" y="72898"/>
                  </a:moveTo>
                  <a:lnTo>
                    <a:pt x="5728" y="44523"/>
                  </a:lnTo>
                  <a:lnTo>
                    <a:pt x="21351" y="21351"/>
                  </a:lnTo>
                  <a:lnTo>
                    <a:pt x="44523" y="5728"/>
                  </a:lnTo>
                  <a:lnTo>
                    <a:pt x="72898" y="0"/>
                  </a:lnTo>
                  <a:lnTo>
                    <a:pt x="600709" y="0"/>
                  </a:lnTo>
                  <a:lnTo>
                    <a:pt x="629084" y="5728"/>
                  </a:lnTo>
                  <a:lnTo>
                    <a:pt x="652256" y="21351"/>
                  </a:lnTo>
                  <a:lnTo>
                    <a:pt x="667879" y="44523"/>
                  </a:lnTo>
                  <a:lnTo>
                    <a:pt x="673607" y="72898"/>
                  </a:lnTo>
                  <a:lnTo>
                    <a:pt x="673607" y="364489"/>
                  </a:lnTo>
                  <a:lnTo>
                    <a:pt x="667879" y="392864"/>
                  </a:lnTo>
                  <a:lnTo>
                    <a:pt x="652256" y="416036"/>
                  </a:lnTo>
                  <a:lnTo>
                    <a:pt x="629084" y="431659"/>
                  </a:lnTo>
                  <a:lnTo>
                    <a:pt x="600709" y="437388"/>
                  </a:lnTo>
                  <a:lnTo>
                    <a:pt x="72898" y="437388"/>
                  </a:lnTo>
                  <a:lnTo>
                    <a:pt x="44523" y="431659"/>
                  </a:lnTo>
                  <a:lnTo>
                    <a:pt x="21351" y="416036"/>
                  </a:lnTo>
                  <a:lnTo>
                    <a:pt x="5728" y="392864"/>
                  </a:lnTo>
                  <a:lnTo>
                    <a:pt x="0" y="364489"/>
                  </a:lnTo>
                  <a:lnTo>
                    <a:pt x="0" y="72898"/>
                  </a:lnTo>
                  <a:close/>
                </a:path>
              </a:pathLst>
            </a:custGeom>
            <a:ln w="19811">
              <a:solidFill>
                <a:srgbClr val="FFFFFF"/>
              </a:solidFill>
            </a:ln>
          </p:spPr>
          <p:txBody>
            <a:bodyPr wrap="square" lIns="0" tIns="0" rIns="0" bIns="0" rtlCol="0"/>
            <a:lstStyle/>
            <a:p>
              <a:endParaRPr/>
            </a:p>
          </p:txBody>
        </p:sp>
        <p:sp>
          <p:nvSpPr>
            <p:cNvPr id="33" name="object 33"/>
            <p:cNvSpPr/>
            <p:nvPr/>
          </p:nvSpPr>
          <p:spPr>
            <a:xfrm>
              <a:off x="6498463" y="3623817"/>
              <a:ext cx="226695" cy="269240"/>
            </a:xfrm>
            <a:custGeom>
              <a:avLst/>
              <a:gdLst/>
              <a:ahLst/>
              <a:cxnLst/>
              <a:rect l="l" t="t" r="r" b="b"/>
              <a:pathLst>
                <a:path w="226695" h="269239">
                  <a:moveTo>
                    <a:pt x="2880" y="261454"/>
                  </a:moveTo>
                  <a:lnTo>
                    <a:pt x="0" y="268731"/>
                  </a:lnTo>
                  <a:lnTo>
                    <a:pt x="7247" y="267728"/>
                  </a:lnTo>
                  <a:lnTo>
                    <a:pt x="7112" y="267715"/>
                  </a:lnTo>
                  <a:lnTo>
                    <a:pt x="2794" y="262127"/>
                  </a:lnTo>
                  <a:lnTo>
                    <a:pt x="2880" y="261454"/>
                  </a:lnTo>
                  <a:close/>
                </a:path>
                <a:path w="226695" h="269239">
                  <a:moveTo>
                    <a:pt x="12534" y="266996"/>
                  </a:moveTo>
                  <a:lnTo>
                    <a:pt x="7247" y="267728"/>
                  </a:lnTo>
                  <a:lnTo>
                    <a:pt x="11176" y="268096"/>
                  </a:lnTo>
                  <a:lnTo>
                    <a:pt x="12534" y="266996"/>
                  </a:lnTo>
                  <a:close/>
                </a:path>
                <a:path w="226695" h="269239">
                  <a:moveTo>
                    <a:pt x="24474" y="241484"/>
                  </a:moveTo>
                  <a:lnTo>
                    <a:pt x="5968" y="256031"/>
                  </a:lnTo>
                  <a:lnTo>
                    <a:pt x="4583" y="257153"/>
                  </a:lnTo>
                  <a:lnTo>
                    <a:pt x="2880" y="261454"/>
                  </a:lnTo>
                  <a:lnTo>
                    <a:pt x="2794" y="262127"/>
                  </a:lnTo>
                  <a:lnTo>
                    <a:pt x="7112" y="267715"/>
                  </a:lnTo>
                  <a:lnTo>
                    <a:pt x="7247" y="267728"/>
                  </a:lnTo>
                  <a:lnTo>
                    <a:pt x="12534" y="266996"/>
                  </a:lnTo>
                  <a:lnTo>
                    <a:pt x="13842" y="265937"/>
                  </a:lnTo>
                  <a:lnTo>
                    <a:pt x="17256" y="263270"/>
                  </a:lnTo>
                  <a:lnTo>
                    <a:pt x="15875" y="263270"/>
                  </a:lnTo>
                  <a:lnTo>
                    <a:pt x="9016" y="254761"/>
                  </a:lnTo>
                  <a:lnTo>
                    <a:pt x="19829" y="253251"/>
                  </a:lnTo>
                  <a:lnTo>
                    <a:pt x="24474" y="241484"/>
                  </a:lnTo>
                  <a:close/>
                </a:path>
                <a:path w="226695" h="269239">
                  <a:moveTo>
                    <a:pt x="99948" y="242061"/>
                  </a:moveTo>
                  <a:lnTo>
                    <a:pt x="32312" y="251508"/>
                  </a:lnTo>
                  <a:lnTo>
                    <a:pt x="13842" y="265937"/>
                  </a:lnTo>
                  <a:lnTo>
                    <a:pt x="12534" y="266996"/>
                  </a:lnTo>
                  <a:lnTo>
                    <a:pt x="101727" y="254634"/>
                  </a:lnTo>
                  <a:lnTo>
                    <a:pt x="104139" y="251459"/>
                  </a:lnTo>
                  <a:lnTo>
                    <a:pt x="103123" y="244474"/>
                  </a:lnTo>
                  <a:lnTo>
                    <a:pt x="99948" y="242061"/>
                  </a:lnTo>
                  <a:close/>
                </a:path>
                <a:path w="226695" h="269239">
                  <a:moveTo>
                    <a:pt x="19829" y="253251"/>
                  </a:moveTo>
                  <a:lnTo>
                    <a:pt x="9016" y="254761"/>
                  </a:lnTo>
                  <a:lnTo>
                    <a:pt x="15875" y="263270"/>
                  </a:lnTo>
                  <a:lnTo>
                    <a:pt x="19829" y="253251"/>
                  </a:lnTo>
                  <a:close/>
                </a:path>
                <a:path w="226695" h="269239">
                  <a:moveTo>
                    <a:pt x="32312" y="251508"/>
                  </a:moveTo>
                  <a:lnTo>
                    <a:pt x="19829" y="253251"/>
                  </a:lnTo>
                  <a:lnTo>
                    <a:pt x="15875" y="263270"/>
                  </a:lnTo>
                  <a:lnTo>
                    <a:pt x="17256" y="263270"/>
                  </a:lnTo>
                  <a:lnTo>
                    <a:pt x="32312" y="251508"/>
                  </a:lnTo>
                  <a:close/>
                </a:path>
                <a:path w="226695" h="269239">
                  <a:moveTo>
                    <a:pt x="4583" y="257153"/>
                  </a:moveTo>
                  <a:lnTo>
                    <a:pt x="3301" y="258190"/>
                  </a:lnTo>
                  <a:lnTo>
                    <a:pt x="2880" y="261454"/>
                  </a:lnTo>
                  <a:lnTo>
                    <a:pt x="4583" y="257153"/>
                  </a:lnTo>
                  <a:close/>
                </a:path>
                <a:path w="226695" h="269239">
                  <a:moveTo>
                    <a:pt x="41402" y="171703"/>
                  </a:moveTo>
                  <a:lnTo>
                    <a:pt x="37718" y="173354"/>
                  </a:lnTo>
                  <a:lnTo>
                    <a:pt x="36448" y="176656"/>
                  </a:lnTo>
                  <a:lnTo>
                    <a:pt x="4583" y="257153"/>
                  </a:lnTo>
                  <a:lnTo>
                    <a:pt x="5968" y="256031"/>
                  </a:lnTo>
                  <a:lnTo>
                    <a:pt x="24474" y="241484"/>
                  </a:lnTo>
                  <a:lnTo>
                    <a:pt x="48260" y="181228"/>
                  </a:lnTo>
                  <a:lnTo>
                    <a:pt x="49530" y="178053"/>
                  </a:lnTo>
                  <a:lnTo>
                    <a:pt x="48006" y="174370"/>
                  </a:lnTo>
                  <a:lnTo>
                    <a:pt x="44704" y="173100"/>
                  </a:lnTo>
                  <a:lnTo>
                    <a:pt x="41402" y="171703"/>
                  </a:lnTo>
                  <a:close/>
                </a:path>
                <a:path w="226695" h="269239">
                  <a:moveTo>
                    <a:pt x="218947" y="0"/>
                  </a:moveTo>
                  <a:lnTo>
                    <a:pt x="215137" y="1142"/>
                  </a:lnTo>
                  <a:lnTo>
                    <a:pt x="213487" y="4190"/>
                  </a:lnTo>
                  <a:lnTo>
                    <a:pt x="193166" y="42290"/>
                  </a:lnTo>
                  <a:lnTo>
                    <a:pt x="170814" y="78739"/>
                  </a:lnTo>
                  <a:lnTo>
                    <a:pt x="146431" y="113791"/>
                  </a:lnTo>
                  <a:lnTo>
                    <a:pt x="120141" y="147192"/>
                  </a:lnTo>
                  <a:lnTo>
                    <a:pt x="91947" y="179069"/>
                  </a:lnTo>
                  <a:lnTo>
                    <a:pt x="61721" y="209041"/>
                  </a:lnTo>
                  <a:lnTo>
                    <a:pt x="29717" y="237362"/>
                  </a:lnTo>
                  <a:lnTo>
                    <a:pt x="24474" y="241484"/>
                  </a:lnTo>
                  <a:lnTo>
                    <a:pt x="19829" y="253251"/>
                  </a:lnTo>
                  <a:lnTo>
                    <a:pt x="70738" y="218058"/>
                  </a:lnTo>
                  <a:lnTo>
                    <a:pt x="101345" y="187451"/>
                  </a:lnTo>
                  <a:lnTo>
                    <a:pt x="130175" y="155066"/>
                  </a:lnTo>
                  <a:lnTo>
                    <a:pt x="156971" y="121030"/>
                  </a:lnTo>
                  <a:lnTo>
                    <a:pt x="181737" y="85343"/>
                  </a:lnTo>
                  <a:lnTo>
                    <a:pt x="204342" y="48259"/>
                  </a:lnTo>
                  <a:lnTo>
                    <a:pt x="224662" y="10159"/>
                  </a:lnTo>
                  <a:lnTo>
                    <a:pt x="226313" y="7111"/>
                  </a:lnTo>
                  <a:lnTo>
                    <a:pt x="225170" y="3301"/>
                  </a:lnTo>
                  <a:lnTo>
                    <a:pt x="221995" y="1650"/>
                  </a:lnTo>
                  <a:lnTo>
                    <a:pt x="218947" y="0"/>
                  </a:lnTo>
                  <a:close/>
                </a:path>
              </a:pathLst>
            </a:custGeom>
            <a:solidFill>
              <a:srgbClr val="0000CC"/>
            </a:solidFill>
          </p:spPr>
          <p:txBody>
            <a:bodyPr wrap="square" lIns="0" tIns="0" rIns="0" bIns="0" rtlCol="0"/>
            <a:lstStyle/>
            <a:p>
              <a:endParaRPr/>
            </a:p>
          </p:txBody>
        </p:sp>
        <p:sp>
          <p:nvSpPr>
            <p:cNvPr id="34" name="object 34"/>
            <p:cNvSpPr/>
            <p:nvPr/>
          </p:nvSpPr>
          <p:spPr>
            <a:xfrm>
              <a:off x="5732525" y="3815333"/>
              <a:ext cx="673735" cy="437515"/>
            </a:xfrm>
            <a:custGeom>
              <a:avLst/>
              <a:gdLst/>
              <a:ahLst/>
              <a:cxnLst/>
              <a:rect l="l" t="t" r="r" b="b"/>
              <a:pathLst>
                <a:path w="673735" h="437514">
                  <a:moveTo>
                    <a:pt x="600710" y="0"/>
                  </a:moveTo>
                  <a:lnTo>
                    <a:pt x="72898" y="0"/>
                  </a:lnTo>
                  <a:lnTo>
                    <a:pt x="44523" y="5728"/>
                  </a:lnTo>
                  <a:lnTo>
                    <a:pt x="21351" y="21351"/>
                  </a:lnTo>
                  <a:lnTo>
                    <a:pt x="5728" y="44523"/>
                  </a:lnTo>
                  <a:lnTo>
                    <a:pt x="0" y="72898"/>
                  </a:lnTo>
                  <a:lnTo>
                    <a:pt x="0" y="364490"/>
                  </a:lnTo>
                  <a:lnTo>
                    <a:pt x="5728" y="392864"/>
                  </a:lnTo>
                  <a:lnTo>
                    <a:pt x="21351" y="416036"/>
                  </a:lnTo>
                  <a:lnTo>
                    <a:pt x="44523" y="431659"/>
                  </a:lnTo>
                  <a:lnTo>
                    <a:pt x="72898" y="437388"/>
                  </a:lnTo>
                  <a:lnTo>
                    <a:pt x="600710" y="437388"/>
                  </a:lnTo>
                  <a:lnTo>
                    <a:pt x="629084" y="431659"/>
                  </a:lnTo>
                  <a:lnTo>
                    <a:pt x="652256" y="416036"/>
                  </a:lnTo>
                  <a:lnTo>
                    <a:pt x="667879" y="392864"/>
                  </a:lnTo>
                  <a:lnTo>
                    <a:pt x="673608" y="364490"/>
                  </a:lnTo>
                  <a:lnTo>
                    <a:pt x="673608" y="72898"/>
                  </a:lnTo>
                  <a:lnTo>
                    <a:pt x="667879" y="44523"/>
                  </a:lnTo>
                  <a:lnTo>
                    <a:pt x="652256" y="21351"/>
                  </a:lnTo>
                  <a:lnTo>
                    <a:pt x="629084" y="5728"/>
                  </a:lnTo>
                  <a:lnTo>
                    <a:pt x="600710" y="0"/>
                  </a:lnTo>
                  <a:close/>
                </a:path>
              </a:pathLst>
            </a:custGeom>
            <a:solidFill>
              <a:srgbClr val="377CFF"/>
            </a:solidFill>
          </p:spPr>
          <p:txBody>
            <a:bodyPr wrap="square" lIns="0" tIns="0" rIns="0" bIns="0" rtlCol="0"/>
            <a:lstStyle/>
            <a:p>
              <a:endParaRPr/>
            </a:p>
          </p:txBody>
        </p:sp>
        <p:sp>
          <p:nvSpPr>
            <p:cNvPr id="35" name="object 35"/>
            <p:cNvSpPr/>
            <p:nvPr/>
          </p:nvSpPr>
          <p:spPr>
            <a:xfrm>
              <a:off x="5732525" y="3815333"/>
              <a:ext cx="673735" cy="437515"/>
            </a:xfrm>
            <a:custGeom>
              <a:avLst/>
              <a:gdLst/>
              <a:ahLst/>
              <a:cxnLst/>
              <a:rect l="l" t="t" r="r" b="b"/>
              <a:pathLst>
                <a:path w="673735" h="437514">
                  <a:moveTo>
                    <a:pt x="0" y="72898"/>
                  </a:moveTo>
                  <a:lnTo>
                    <a:pt x="5728" y="44523"/>
                  </a:lnTo>
                  <a:lnTo>
                    <a:pt x="21351" y="21351"/>
                  </a:lnTo>
                  <a:lnTo>
                    <a:pt x="44523" y="5728"/>
                  </a:lnTo>
                  <a:lnTo>
                    <a:pt x="72898" y="0"/>
                  </a:lnTo>
                  <a:lnTo>
                    <a:pt x="600710" y="0"/>
                  </a:lnTo>
                  <a:lnTo>
                    <a:pt x="629084" y="5728"/>
                  </a:lnTo>
                  <a:lnTo>
                    <a:pt x="652256" y="21351"/>
                  </a:lnTo>
                  <a:lnTo>
                    <a:pt x="667879" y="44523"/>
                  </a:lnTo>
                  <a:lnTo>
                    <a:pt x="673608" y="72898"/>
                  </a:lnTo>
                  <a:lnTo>
                    <a:pt x="673608" y="364490"/>
                  </a:lnTo>
                  <a:lnTo>
                    <a:pt x="667879" y="392864"/>
                  </a:lnTo>
                  <a:lnTo>
                    <a:pt x="652256" y="416036"/>
                  </a:lnTo>
                  <a:lnTo>
                    <a:pt x="629084" y="431659"/>
                  </a:lnTo>
                  <a:lnTo>
                    <a:pt x="600710" y="437388"/>
                  </a:lnTo>
                  <a:lnTo>
                    <a:pt x="72898" y="437388"/>
                  </a:lnTo>
                  <a:lnTo>
                    <a:pt x="44523" y="431659"/>
                  </a:lnTo>
                  <a:lnTo>
                    <a:pt x="21351" y="416036"/>
                  </a:lnTo>
                  <a:lnTo>
                    <a:pt x="5728" y="392864"/>
                  </a:lnTo>
                  <a:lnTo>
                    <a:pt x="0" y="364490"/>
                  </a:lnTo>
                  <a:lnTo>
                    <a:pt x="0" y="72898"/>
                  </a:lnTo>
                  <a:close/>
                </a:path>
              </a:pathLst>
            </a:custGeom>
            <a:ln w="19812">
              <a:solidFill>
                <a:srgbClr val="FFFFFF"/>
              </a:solidFill>
            </a:ln>
          </p:spPr>
          <p:txBody>
            <a:bodyPr wrap="square" lIns="0" tIns="0" rIns="0" bIns="0" rtlCol="0"/>
            <a:lstStyle/>
            <a:p>
              <a:endParaRPr/>
            </a:p>
          </p:txBody>
        </p:sp>
        <p:sp>
          <p:nvSpPr>
            <p:cNvPr id="36" name="object 36"/>
            <p:cNvSpPr/>
            <p:nvPr/>
          </p:nvSpPr>
          <p:spPr>
            <a:xfrm>
              <a:off x="5415788" y="3631056"/>
              <a:ext cx="230504" cy="269240"/>
            </a:xfrm>
            <a:custGeom>
              <a:avLst/>
              <a:gdLst/>
              <a:ahLst/>
              <a:cxnLst/>
              <a:rect l="l" t="t" r="r" b="b"/>
              <a:pathLst>
                <a:path w="230504" h="269239">
                  <a:moveTo>
                    <a:pt x="15720" y="22218"/>
                  </a:moveTo>
                  <a:lnTo>
                    <a:pt x="41401" y="78486"/>
                  </a:lnTo>
                  <a:lnTo>
                    <a:pt x="66166" y="114046"/>
                  </a:lnTo>
                  <a:lnTo>
                    <a:pt x="92963" y="148082"/>
                  </a:lnTo>
                  <a:lnTo>
                    <a:pt x="121792" y="180467"/>
                  </a:lnTo>
                  <a:lnTo>
                    <a:pt x="152526" y="211074"/>
                  </a:lnTo>
                  <a:lnTo>
                    <a:pt x="185038" y="239903"/>
                  </a:lnTo>
                  <a:lnTo>
                    <a:pt x="218948" y="266573"/>
                  </a:lnTo>
                  <a:lnTo>
                    <a:pt x="221741" y="268732"/>
                  </a:lnTo>
                  <a:lnTo>
                    <a:pt x="225678" y="268224"/>
                  </a:lnTo>
                  <a:lnTo>
                    <a:pt x="227964" y="265430"/>
                  </a:lnTo>
                  <a:lnTo>
                    <a:pt x="230124" y="262636"/>
                  </a:lnTo>
                  <a:lnTo>
                    <a:pt x="229615" y="258699"/>
                  </a:lnTo>
                  <a:lnTo>
                    <a:pt x="226822" y="256540"/>
                  </a:lnTo>
                  <a:lnTo>
                    <a:pt x="192912" y="229870"/>
                  </a:lnTo>
                  <a:lnTo>
                    <a:pt x="160909" y="201549"/>
                  </a:lnTo>
                  <a:lnTo>
                    <a:pt x="130810" y="171450"/>
                  </a:lnTo>
                  <a:lnTo>
                    <a:pt x="102488" y="139700"/>
                  </a:lnTo>
                  <a:lnTo>
                    <a:pt x="76200" y="106299"/>
                  </a:lnTo>
                  <a:lnTo>
                    <a:pt x="51815" y="71247"/>
                  </a:lnTo>
                  <a:lnTo>
                    <a:pt x="29577" y="34772"/>
                  </a:lnTo>
                  <a:lnTo>
                    <a:pt x="26441" y="28840"/>
                  </a:lnTo>
                  <a:lnTo>
                    <a:pt x="15720" y="22218"/>
                  </a:lnTo>
                  <a:close/>
                </a:path>
                <a:path w="230504" h="269239">
                  <a:moveTo>
                    <a:pt x="3449" y="12670"/>
                  </a:moveTo>
                  <a:lnTo>
                    <a:pt x="0" y="102489"/>
                  </a:lnTo>
                  <a:lnTo>
                    <a:pt x="2666" y="105410"/>
                  </a:lnTo>
                  <a:lnTo>
                    <a:pt x="9651" y="105664"/>
                  </a:lnTo>
                  <a:lnTo>
                    <a:pt x="12573" y="102997"/>
                  </a:lnTo>
                  <a:lnTo>
                    <a:pt x="12826" y="99441"/>
                  </a:lnTo>
                  <a:lnTo>
                    <a:pt x="15249" y="34772"/>
                  </a:lnTo>
                  <a:lnTo>
                    <a:pt x="4190" y="14097"/>
                  </a:lnTo>
                  <a:lnTo>
                    <a:pt x="3449" y="12670"/>
                  </a:lnTo>
                  <a:close/>
                </a:path>
                <a:path w="230504" h="269239">
                  <a:moveTo>
                    <a:pt x="14734" y="6666"/>
                  </a:moveTo>
                  <a:lnTo>
                    <a:pt x="26441" y="28840"/>
                  </a:lnTo>
                  <a:lnTo>
                    <a:pt x="81534" y="62865"/>
                  </a:lnTo>
                  <a:lnTo>
                    <a:pt x="84582" y="64643"/>
                  </a:lnTo>
                  <a:lnTo>
                    <a:pt x="88391" y="63754"/>
                  </a:lnTo>
                  <a:lnTo>
                    <a:pt x="90297" y="60706"/>
                  </a:lnTo>
                  <a:lnTo>
                    <a:pt x="92201" y="57785"/>
                  </a:lnTo>
                  <a:lnTo>
                    <a:pt x="91186" y="53848"/>
                  </a:lnTo>
                  <a:lnTo>
                    <a:pt x="60250" y="34772"/>
                  </a:lnTo>
                  <a:lnTo>
                    <a:pt x="14734" y="6666"/>
                  </a:lnTo>
                  <a:close/>
                </a:path>
                <a:path w="230504" h="269239">
                  <a:moveTo>
                    <a:pt x="9906" y="3810"/>
                  </a:moveTo>
                  <a:lnTo>
                    <a:pt x="3810" y="7112"/>
                  </a:lnTo>
                  <a:lnTo>
                    <a:pt x="3643" y="7610"/>
                  </a:lnTo>
                  <a:lnTo>
                    <a:pt x="3449" y="12670"/>
                  </a:lnTo>
                  <a:lnTo>
                    <a:pt x="4190" y="14097"/>
                  </a:lnTo>
                  <a:lnTo>
                    <a:pt x="15249" y="34772"/>
                  </a:lnTo>
                  <a:lnTo>
                    <a:pt x="15720" y="22218"/>
                  </a:lnTo>
                  <a:lnTo>
                    <a:pt x="6476" y="16510"/>
                  </a:lnTo>
                  <a:lnTo>
                    <a:pt x="16128" y="11303"/>
                  </a:lnTo>
                  <a:lnTo>
                    <a:pt x="17172" y="11303"/>
                  </a:lnTo>
                  <a:lnTo>
                    <a:pt x="14734" y="6666"/>
                  </a:lnTo>
                  <a:lnTo>
                    <a:pt x="10286" y="3920"/>
                  </a:lnTo>
                  <a:lnTo>
                    <a:pt x="9906" y="3810"/>
                  </a:lnTo>
                  <a:close/>
                </a:path>
                <a:path w="230504" h="269239">
                  <a:moveTo>
                    <a:pt x="17172" y="11303"/>
                  </a:moveTo>
                  <a:lnTo>
                    <a:pt x="16128" y="11303"/>
                  </a:lnTo>
                  <a:lnTo>
                    <a:pt x="15720" y="22218"/>
                  </a:lnTo>
                  <a:lnTo>
                    <a:pt x="26441" y="28840"/>
                  </a:lnTo>
                  <a:lnTo>
                    <a:pt x="17172" y="11303"/>
                  </a:lnTo>
                  <a:close/>
                </a:path>
                <a:path w="230504" h="269239">
                  <a:moveTo>
                    <a:pt x="16128" y="11303"/>
                  </a:moveTo>
                  <a:lnTo>
                    <a:pt x="6476" y="16510"/>
                  </a:lnTo>
                  <a:lnTo>
                    <a:pt x="15720" y="22218"/>
                  </a:lnTo>
                  <a:lnTo>
                    <a:pt x="16128" y="11303"/>
                  </a:lnTo>
                  <a:close/>
                </a:path>
                <a:path w="230504" h="269239">
                  <a:moveTo>
                    <a:pt x="3643" y="7610"/>
                  </a:moveTo>
                  <a:lnTo>
                    <a:pt x="2539" y="10922"/>
                  </a:lnTo>
                  <a:lnTo>
                    <a:pt x="3449" y="12670"/>
                  </a:lnTo>
                  <a:lnTo>
                    <a:pt x="3643" y="7610"/>
                  </a:lnTo>
                  <a:close/>
                </a:path>
                <a:path w="230504" h="269239">
                  <a:moveTo>
                    <a:pt x="3937" y="0"/>
                  </a:moveTo>
                  <a:lnTo>
                    <a:pt x="3643" y="7610"/>
                  </a:lnTo>
                  <a:lnTo>
                    <a:pt x="3810" y="7112"/>
                  </a:lnTo>
                  <a:lnTo>
                    <a:pt x="9906" y="3810"/>
                  </a:lnTo>
                  <a:lnTo>
                    <a:pt x="10107" y="3810"/>
                  </a:lnTo>
                  <a:lnTo>
                    <a:pt x="3937" y="0"/>
                  </a:lnTo>
                  <a:close/>
                </a:path>
                <a:path w="230504" h="269239">
                  <a:moveTo>
                    <a:pt x="10286" y="3920"/>
                  </a:moveTo>
                  <a:lnTo>
                    <a:pt x="14734" y="6666"/>
                  </a:lnTo>
                  <a:lnTo>
                    <a:pt x="13842" y="4953"/>
                  </a:lnTo>
                  <a:lnTo>
                    <a:pt x="10286" y="3920"/>
                  </a:lnTo>
                  <a:close/>
                </a:path>
                <a:path w="230504" h="269239">
                  <a:moveTo>
                    <a:pt x="10107" y="3810"/>
                  </a:moveTo>
                  <a:lnTo>
                    <a:pt x="9906" y="3810"/>
                  </a:lnTo>
                  <a:lnTo>
                    <a:pt x="10286" y="3920"/>
                  </a:lnTo>
                  <a:lnTo>
                    <a:pt x="10107" y="3810"/>
                  </a:lnTo>
                  <a:close/>
                </a:path>
              </a:pathLst>
            </a:custGeom>
            <a:solidFill>
              <a:srgbClr val="0000CC"/>
            </a:solidFill>
          </p:spPr>
          <p:txBody>
            <a:bodyPr wrap="square" lIns="0" tIns="0" rIns="0" bIns="0" rtlCol="0"/>
            <a:lstStyle/>
            <a:p>
              <a:endParaRPr/>
            </a:p>
          </p:txBody>
        </p:sp>
        <p:sp>
          <p:nvSpPr>
            <p:cNvPr id="37" name="object 37"/>
            <p:cNvSpPr/>
            <p:nvPr/>
          </p:nvSpPr>
          <p:spPr>
            <a:xfrm>
              <a:off x="5008625" y="3091433"/>
              <a:ext cx="673735" cy="437515"/>
            </a:xfrm>
            <a:custGeom>
              <a:avLst/>
              <a:gdLst/>
              <a:ahLst/>
              <a:cxnLst/>
              <a:rect l="l" t="t" r="r" b="b"/>
              <a:pathLst>
                <a:path w="673735" h="437514">
                  <a:moveTo>
                    <a:pt x="600710" y="0"/>
                  </a:moveTo>
                  <a:lnTo>
                    <a:pt x="72898" y="0"/>
                  </a:lnTo>
                  <a:lnTo>
                    <a:pt x="44523" y="5728"/>
                  </a:lnTo>
                  <a:lnTo>
                    <a:pt x="21351" y="21351"/>
                  </a:lnTo>
                  <a:lnTo>
                    <a:pt x="5728" y="44523"/>
                  </a:lnTo>
                  <a:lnTo>
                    <a:pt x="0" y="72898"/>
                  </a:lnTo>
                  <a:lnTo>
                    <a:pt x="0" y="364489"/>
                  </a:lnTo>
                  <a:lnTo>
                    <a:pt x="5728" y="392864"/>
                  </a:lnTo>
                  <a:lnTo>
                    <a:pt x="21351" y="416036"/>
                  </a:lnTo>
                  <a:lnTo>
                    <a:pt x="44523" y="431659"/>
                  </a:lnTo>
                  <a:lnTo>
                    <a:pt x="72898" y="437388"/>
                  </a:lnTo>
                  <a:lnTo>
                    <a:pt x="600710" y="437388"/>
                  </a:lnTo>
                  <a:lnTo>
                    <a:pt x="629084" y="431659"/>
                  </a:lnTo>
                  <a:lnTo>
                    <a:pt x="652256" y="416036"/>
                  </a:lnTo>
                  <a:lnTo>
                    <a:pt x="667879" y="392864"/>
                  </a:lnTo>
                  <a:lnTo>
                    <a:pt x="673608" y="364489"/>
                  </a:lnTo>
                  <a:lnTo>
                    <a:pt x="673608" y="72898"/>
                  </a:lnTo>
                  <a:lnTo>
                    <a:pt x="667879" y="44523"/>
                  </a:lnTo>
                  <a:lnTo>
                    <a:pt x="652256" y="21351"/>
                  </a:lnTo>
                  <a:lnTo>
                    <a:pt x="629084" y="5728"/>
                  </a:lnTo>
                  <a:lnTo>
                    <a:pt x="600710" y="0"/>
                  </a:lnTo>
                  <a:close/>
                </a:path>
              </a:pathLst>
            </a:custGeom>
            <a:solidFill>
              <a:srgbClr val="377CFF"/>
            </a:solidFill>
          </p:spPr>
          <p:txBody>
            <a:bodyPr wrap="square" lIns="0" tIns="0" rIns="0" bIns="0" rtlCol="0"/>
            <a:lstStyle/>
            <a:p>
              <a:endParaRPr/>
            </a:p>
          </p:txBody>
        </p:sp>
        <p:sp>
          <p:nvSpPr>
            <p:cNvPr id="38" name="object 38"/>
            <p:cNvSpPr/>
            <p:nvPr/>
          </p:nvSpPr>
          <p:spPr>
            <a:xfrm>
              <a:off x="5008625" y="3091433"/>
              <a:ext cx="673735" cy="437515"/>
            </a:xfrm>
            <a:custGeom>
              <a:avLst/>
              <a:gdLst/>
              <a:ahLst/>
              <a:cxnLst/>
              <a:rect l="l" t="t" r="r" b="b"/>
              <a:pathLst>
                <a:path w="673735" h="437514">
                  <a:moveTo>
                    <a:pt x="0" y="72898"/>
                  </a:moveTo>
                  <a:lnTo>
                    <a:pt x="5728" y="44523"/>
                  </a:lnTo>
                  <a:lnTo>
                    <a:pt x="21351" y="21351"/>
                  </a:lnTo>
                  <a:lnTo>
                    <a:pt x="44523" y="5728"/>
                  </a:lnTo>
                  <a:lnTo>
                    <a:pt x="72898" y="0"/>
                  </a:lnTo>
                  <a:lnTo>
                    <a:pt x="600710" y="0"/>
                  </a:lnTo>
                  <a:lnTo>
                    <a:pt x="629084" y="5728"/>
                  </a:lnTo>
                  <a:lnTo>
                    <a:pt x="652256" y="21351"/>
                  </a:lnTo>
                  <a:lnTo>
                    <a:pt x="667879" y="44523"/>
                  </a:lnTo>
                  <a:lnTo>
                    <a:pt x="673608" y="72898"/>
                  </a:lnTo>
                  <a:lnTo>
                    <a:pt x="673608" y="364489"/>
                  </a:lnTo>
                  <a:lnTo>
                    <a:pt x="667879" y="392864"/>
                  </a:lnTo>
                  <a:lnTo>
                    <a:pt x="652256" y="416036"/>
                  </a:lnTo>
                  <a:lnTo>
                    <a:pt x="629084" y="431659"/>
                  </a:lnTo>
                  <a:lnTo>
                    <a:pt x="600710" y="437388"/>
                  </a:lnTo>
                  <a:lnTo>
                    <a:pt x="72898" y="437388"/>
                  </a:lnTo>
                  <a:lnTo>
                    <a:pt x="44523" y="431659"/>
                  </a:lnTo>
                  <a:lnTo>
                    <a:pt x="21351" y="416036"/>
                  </a:lnTo>
                  <a:lnTo>
                    <a:pt x="5728" y="392864"/>
                  </a:lnTo>
                  <a:lnTo>
                    <a:pt x="0" y="364489"/>
                  </a:lnTo>
                  <a:lnTo>
                    <a:pt x="0" y="72898"/>
                  </a:lnTo>
                  <a:close/>
                </a:path>
              </a:pathLst>
            </a:custGeom>
            <a:ln w="19812">
              <a:solidFill>
                <a:srgbClr val="FFFFFF"/>
              </a:solidFill>
            </a:ln>
          </p:spPr>
          <p:txBody>
            <a:bodyPr wrap="square" lIns="0" tIns="0" rIns="0" bIns="0" rtlCol="0"/>
            <a:lstStyle/>
            <a:p>
              <a:endParaRPr/>
            </a:p>
          </p:txBody>
        </p:sp>
        <p:sp>
          <p:nvSpPr>
            <p:cNvPr id="39" name="object 39"/>
            <p:cNvSpPr/>
            <p:nvPr/>
          </p:nvSpPr>
          <p:spPr>
            <a:xfrm>
              <a:off x="5412486" y="2727705"/>
              <a:ext cx="226695" cy="269240"/>
            </a:xfrm>
            <a:custGeom>
              <a:avLst/>
              <a:gdLst/>
              <a:ahLst/>
              <a:cxnLst/>
              <a:rect l="l" t="t" r="r" b="b"/>
              <a:pathLst>
                <a:path w="226695" h="269239">
                  <a:moveTo>
                    <a:pt x="206438" y="15594"/>
                  </a:moveTo>
                  <a:lnTo>
                    <a:pt x="155575" y="50800"/>
                  </a:lnTo>
                  <a:lnTo>
                    <a:pt x="124840" y="81407"/>
                  </a:lnTo>
                  <a:lnTo>
                    <a:pt x="96012" y="113792"/>
                  </a:lnTo>
                  <a:lnTo>
                    <a:pt x="69214" y="147828"/>
                  </a:lnTo>
                  <a:lnTo>
                    <a:pt x="44450" y="183388"/>
                  </a:lnTo>
                  <a:lnTo>
                    <a:pt x="21971" y="220472"/>
                  </a:lnTo>
                  <a:lnTo>
                    <a:pt x="1650" y="258572"/>
                  </a:lnTo>
                  <a:lnTo>
                    <a:pt x="0" y="261747"/>
                  </a:lnTo>
                  <a:lnTo>
                    <a:pt x="1142" y="265557"/>
                  </a:lnTo>
                  <a:lnTo>
                    <a:pt x="4190" y="267208"/>
                  </a:lnTo>
                  <a:lnTo>
                    <a:pt x="7365" y="268859"/>
                  </a:lnTo>
                  <a:lnTo>
                    <a:pt x="11175" y="267716"/>
                  </a:lnTo>
                  <a:lnTo>
                    <a:pt x="12826" y="264541"/>
                  </a:lnTo>
                  <a:lnTo>
                    <a:pt x="33147" y="226441"/>
                  </a:lnTo>
                  <a:lnTo>
                    <a:pt x="55372" y="189992"/>
                  </a:lnTo>
                  <a:lnTo>
                    <a:pt x="79755" y="155067"/>
                  </a:lnTo>
                  <a:lnTo>
                    <a:pt x="106044" y="121666"/>
                  </a:lnTo>
                  <a:lnTo>
                    <a:pt x="134365" y="89789"/>
                  </a:lnTo>
                  <a:lnTo>
                    <a:pt x="164464" y="59817"/>
                  </a:lnTo>
                  <a:lnTo>
                    <a:pt x="196468" y="31496"/>
                  </a:lnTo>
                  <a:lnTo>
                    <a:pt x="201823" y="27286"/>
                  </a:lnTo>
                  <a:lnTo>
                    <a:pt x="206438" y="15594"/>
                  </a:lnTo>
                  <a:close/>
                </a:path>
                <a:path w="226695" h="269239">
                  <a:moveTo>
                    <a:pt x="221534" y="11809"/>
                  </a:moveTo>
                  <a:lnTo>
                    <a:pt x="201823" y="27286"/>
                  </a:lnTo>
                  <a:lnTo>
                    <a:pt x="178053" y="87503"/>
                  </a:lnTo>
                  <a:lnTo>
                    <a:pt x="176784" y="90805"/>
                  </a:lnTo>
                  <a:lnTo>
                    <a:pt x="178308" y="94488"/>
                  </a:lnTo>
                  <a:lnTo>
                    <a:pt x="184912" y="97028"/>
                  </a:lnTo>
                  <a:lnTo>
                    <a:pt x="188594" y="95504"/>
                  </a:lnTo>
                  <a:lnTo>
                    <a:pt x="189864" y="92202"/>
                  </a:lnTo>
                  <a:lnTo>
                    <a:pt x="221534" y="11809"/>
                  </a:lnTo>
                  <a:close/>
                </a:path>
                <a:path w="226695" h="269239">
                  <a:moveTo>
                    <a:pt x="222594" y="5461"/>
                  </a:moveTo>
                  <a:lnTo>
                    <a:pt x="210438" y="5461"/>
                  </a:lnTo>
                  <a:lnTo>
                    <a:pt x="217169" y="14097"/>
                  </a:lnTo>
                  <a:lnTo>
                    <a:pt x="206438" y="15594"/>
                  </a:lnTo>
                  <a:lnTo>
                    <a:pt x="201823" y="27286"/>
                  </a:lnTo>
                  <a:lnTo>
                    <a:pt x="220217" y="12827"/>
                  </a:lnTo>
                  <a:lnTo>
                    <a:pt x="221534" y="11809"/>
                  </a:lnTo>
                  <a:lnTo>
                    <a:pt x="223489" y="6847"/>
                  </a:lnTo>
                  <a:lnTo>
                    <a:pt x="223519" y="6604"/>
                  </a:lnTo>
                  <a:lnTo>
                    <a:pt x="222594" y="5461"/>
                  </a:lnTo>
                  <a:close/>
                </a:path>
                <a:path w="226695" h="269239">
                  <a:moveTo>
                    <a:pt x="213777" y="1735"/>
                  </a:moveTo>
                  <a:lnTo>
                    <a:pt x="124587" y="14224"/>
                  </a:lnTo>
                  <a:lnTo>
                    <a:pt x="122174" y="17399"/>
                  </a:lnTo>
                  <a:lnTo>
                    <a:pt x="123189" y="24384"/>
                  </a:lnTo>
                  <a:lnTo>
                    <a:pt x="126364" y="26797"/>
                  </a:lnTo>
                  <a:lnTo>
                    <a:pt x="193985" y="17332"/>
                  </a:lnTo>
                  <a:lnTo>
                    <a:pt x="212471" y="2794"/>
                  </a:lnTo>
                  <a:lnTo>
                    <a:pt x="213777" y="1735"/>
                  </a:lnTo>
                  <a:close/>
                </a:path>
                <a:path w="226695" h="269239">
                  <a:moveTo>
                    <a:pt x="218576" y="1064"/>
                  </a:moveTo>
                  <a:lnTo>
                    <a:pt x="213777" y="1735"/>
                  </a:lnTo>
                  <a:lnTo>
                    <a:pt x="212471" y="2794"/>
                  </a:lnTo>
                  <a:lnTo>
                    <a:pt x="193985" y="17332"/>
                  </a:lnTo>
                  <a:lnTo>
                    <a:pt x="206438" y="15594"/>
                  </a:lnTo>
                  <a:lnTo>
                    <a:pt x="210438" y="5461"/>
                  </a:lnTo>
                  <a:lnTo>
                    <a:pt x="222594" y="5461"/>
                  </a:lnTo>
                  <a:lnTo>
                    <a:pt x="221361" y="3937"/>
                  </a:lnTo>
                  <a:lnTo>
                    <a:pt x="219201" y="1143"/>
                  </a:lnTo>
                  <a:lnTo>
                    <a:pt x="218576" y="1064"/>
                  </a:lnTo>
                  <a:close/>
                </a:path>
                <a:path w="226695" h="269239">
                  <a:moveTo>
                    <a:pt x="210438" y="5461"/>
                  </a:moveTo>
                  <a:lnTo>
                    <a:pt x="206438" y="15594"/>
                  </a:lnTo>
                  <a:lnTo>
                    <a:pt x="217169" y="14097"/>
                  </a:lnTo>
                  <a:lnTo>
                    <a:pt x="210438" y="5461"/>
                  </a:lnTo>
                  <a:close/>
                </a:path>
                <a:path w="226695" h="269239">
                  <a:moveTo>
                    <a:pt x="223489" y="6847"/>
                  </a:moveTo>
                  <a:lnTo>
                    <a:pt x="221534" y="11809"/>
                  </a:lnTo>
                  <a:lnTo>
                    <a:pt x="223012" y="10668"/>
                  </a:lnTo>
                  <a:lnTo>
                    <a:pt x="223489" y="6847"/>
                  </a:lnTo>
                  <a:close/>
                </a:path>
                <a:path w="226695" h="269239">
                  <a:moveTo>
                    <a:pt x="226187" y="0"/>
                  </a:moveTo>
                  <a:lnTo>
                    <a:pt x="218576" y="1064"/>
                  </a:lnTo>
                  <a:lnTo>
                    <a:pt x="219201" y="1143"/>
                  </a:lnTo>
                  <a:lnTo>
                    <a:pt x="221361" y="3937"/>
                  </a:lnTo>
                  <a:lnTo>
                    <a:pt x="223519" y="6604"/>
                  </a:lnTo>
                  <a:lnTo>
                    <a:pt x="223489" y="6847"/>
                  </a:lnTo>
                  <a:lnTo>
                    <a:pt x="226187" y="0"/>
                  </a:lnTo>
                  <a:close/>
                </a:path>
                <a:path w="226695" h="269239">
                  <a:moveTo>
                    <a:pt x="215137" y="635"/>
                  </a:moveTo>
                  <a:lnTo>
                    <a:pt x="213777" y="1735"/>
                  </a:lnTo>
                  <a:lnTo>
                    <a:pt x="218576" y="1064"/>
                  </a:lnTo>
                  <a:lnTo>
                    <a:pt x="215137" y="635"/>
                  </a:lnTo>
                  <a:close/>
                </a:path>
              </a:pathLst>
            </a:custGeom>
            <a:solidFill>
              <a:srgbClr val="0000CC"/>
            </a:solidFill>
          </p:spPr>
          <p:txBody>
            <a:bodyPr wrap="square" lIns="0" tIns="0" rIns="0" bIns="0" rtlCol="0"/>
            <a:lstStyle/>
            <a:p>
              <a:endParaRPr/>
            </a:p>
          </p:txBody>
        </p:sp>
        <p:sp>
          <p:nvSpPr>
            <p:cNvPr id="40" name="object 40"/>
            <p:cNvSpPr/>
            <p:nvPr/>
          </p:nvSpPr>
          <p:spPr>
            <a:xfrm>
              <a:off x="7692389" y="2049017"/>
              <a:ext cx="3043555" cy="2228215"/>
            </a:xfrm>
            <a:custGeom>
              <a:avLst/>
              <a:gdLst/>
              <a:ahLst/>
              <a:cxnLst/>
              <a:rect l="l" t="t" r="r" b="b"/>
              <a:pathLst>
                <a:path w="3043554" h="2228215">
                  <a:moveTo>
                    <a:pt x="3043428" y="0"/>
                  </a:moveTo>
                  <a:lnTo>
                    <a:pt x="0" y="0"/>
                  </a:lnTo>
                  <a:lnTo>
                    <a:pt x="0" y="2228087"/>
                  </a:lnTo>
                  <a:lnTo>
                    <a:pt x="3043428" y="2228087"/>
                  </a:lnTo>
                  <a:lnTo>
                    <a:pt x="3043428" y="0"/>
                  </a:lnTo>
                  <a:close/>
                </a:path>
              </a:pathLst>
            </a:custGeom>
            <a:solidFill>
              <a:srgbClr val="D4E3FF"/>
            </a:solidFill>
          </p:spPr>
          <p:txBody>
            <a:bodyPr wrap="square" lIns="0" tIns="0" rIns="0" bIns="0" rtlCol="0"/>
            <a:lstStyle/>
            <a:p>
              <a:endParaRPr/>
            </a:p>
          </p:txBody>
        </p:sp>
      </p:grpSp>
      <p:grpSp>
        <p:nvGrpSpPr>
          <p:cNvPr id="41" name="object 41"/>
          <p:cNvGrpSpPr/>
          <p:nvPr/>
        </p:nvGrpSpPr>
        <p:grpSpPr>
          <a:xfrm>
            <a:off x="8843771" y="2334767"/>
            <a:ext cx="701040" cy="463550"/>
            <a:chOff x="8843771" y="2334767"/>
            <a:chExt cx="701040" cy="463550"/>
          </a:xfrm>
        </p:grpSpPr>
        <p:sp>
          <p:nvSpPr>
            <p:cNvPr id="42" name="object 42"/>
            <p:cNvSpPr/>
            <p:nvPr/>
          </p:nvSpPr>
          <p:spPr>
            <a:xfrm>
              <a:off x="8853677" y="2344673"/>
              <a:ext cx="681355" cy="443865"/>
            </a:xfrm>
            <a:custGeom>
              <a:avLst/>
              <a:gdLst/>
              <a:ahLst/>
              <a:cxnLst/>
              <a:rect l="l" t="t" r="r" b="b"/>
              <a:pathLst>
                <a:path w="681354" h="443864">
                  <a:moveTo>
                    <a:pt x="607314" y="0"/>
                  </a:moveTo>
                  <a:lnTo>
                    <a:pt x="73914" y="0"/>
                  </a:lnTo>
                  <a:lnTo>
                    <a:pt x="45166" y="5816"/>
                  </a:lnTo>
                  <a:lnTo>
                    <a:pt x="21669" y="21669"/>
                  </a:lnTo>
                  <a:lnTo>
                    <a:pt x="5816" y="45166"/>
                  </a:lnTo>
                  <a:lnTo>
                    <a:pt x="0" y="73913"/>
                  </a:lnTo>
                  <a:lnTo>
                    <a:pt x="0" y="369570"/>
                  </a:lnTo>
                  <a:lnTo>
                    <a:pt x="5816" y="398317"/>
                  </a:lnTo>
                  <a:lnTo>
                    <a:pt x="21669" y="421814"/>
                  </a:lnTo>
                  <a:lnTo>
                    <a:pt x="45166" y="437667"/>
                  </a:lnTo>
                  <a:lnTo>
                    <a:pt x="73914" y="443484"/>
                  </a:lnTo>
                  <a:lnTo>
                    <a:pt x="607314" y="443484"/>
                  </a:lnTo>
                  <a:lnTo>
                    <a:pt x="636061" y="437667"/>
                  </a:lnTo>
                  <a:lnTo>
                    <a:pt x="659558" y="421814"/>
                  </a:lnTo>
                  <a:lnTo>
                    <a:pt x="675411" y="398317"/>
                  </a:lnTo>
                  <a:lnTo>
                    <a:pt x="681227" y="369570"/>
                  </a:lnTo>
                  <a:lnTo>
                    <a:pt x="681227" y="73913"/>
                  </a:lnTo>
                  <a:lnTo>
                    <a:pt x="675411" y="45166"/>
                  </a:lnTo>
                  <a:lnTo>
                    <a:pt x="659558" y="21669"/>
                  </a:lnTo>
                  <a:lnTo>
                    <a:pt x="636061" y="5816"/>
                  </a:lnTo>
                  <a:lnTo>
                    <a:pt x="607314" y="0"/>
                  </a:lnTo>
                  <a:close/>
                </a:path>
              </a:pathLst>
            </a:custGeom>
            <a:solidFill>
              <a:srgbClr val="377CFF"/>
            </a:solidFill>
          </p:spPr>
          <p:txBody>
            <a:bodyPr wrap="square" lIns="0" tIns="0" rIns="0" bIns="0" rtlCol="0"/>
            <a:lstStyle/>
            <a:p>
              <a:endParaRPr/>
            </a:p>
          </p:txBody>
        </p:sp>
        <p:sp>
          <p:nvSpPr>
            <p:cNvPr id="43" name="object 43"/>
            <p:cNvSpPr/>
            <p:nvPr/>
          </p:nvSpPr>
          <p:spPr>
            <a:xfrm>
              <a:off x="8853677" y="2344673"/>
              <a:ext cx="681355" cy="443865"/>
            </a:xfrm>
            <a:custGeom>
              <a:avLst/>
              <a:gdLst/>
              <a:ahLst/>
              <a:cxnLst/>
              <a:rect l="l" t="t" r="r" b="b"/>
              <a:pathLst>
                <a:path w="681354" h="443864">
                  <a:moveTo>
                    <a:pt x="0" y="73913"/>
                  </a:moveTo>
                  <a:lnTo>
                    <a:pt x="5816" y="45166"/>
                  </a:lnTo>
                  <a:lnTo>
                    <a:pt x="21669" y="21669"/>
                  </a:lnTo>
                  <a:lnTo>
                    <a:pt x="45166" y="5816"/>
                  </a:lnTo>
                  <a:lnTo>
                    <a:pt x="73914" y="0"/>
                  </a:lnTo>
                  <a:lnTo>
                    <a:pt x="607314" y="0"/>
                  </a:lnTo>
                  <a:lnTo>
                    <a:pt x="636061" y="5816"/>
                  </a:lnTo>
                  <a:lnTo>
                    <a:pt x="659558" y="21669"/>
                  </a:lnTo>
                  <a:lnTo>
                    <a:pt x="675411" y="45166"/>
                  </a:lnTo>
                  <a:lnTo>
                    <a:pt x="681227" y="73913"/>
                  </a:lnTo>
                  <a:lnTo>
                    <a:pt x="681227" y="369570"/>
                  </a:lnTo>
                  <a:lnTo>
                    <a:pt x="675411" y="398317"/>
                  </a:lnTo>
                  <a:lnTo>
                    <a:pt x="659558" y="421814"/>
                  </a:lnTo>
                  <a:lnTo>
                    <a:pt x="636061" y="437667"/>
                  </a:lnTo>
                  <a:lnTo>
                    <a:pt x="607314" y="443484"/>
                  </a:lnTo>
                  <a:lnTo>
                    <a:pt x="73914" y="443484"/>
                  </a:lnTo>
                  <a:lnTo>
                    <a:pt x="45166" y="437667"/>
                  </a:lnTo>
                  <a:lnTo>
                    <a:pt x="21669" y="421814"/>
                  </a:lnTo>
                  <a:lnTo>
                    <a:pt x="5816" y="398317"/>
                  </a:lnTo>
                  <a:lnTo>
                    <a:pt x="0" y="369570"/>
                  </a:lnTo>
                  <a:lnTo>
                    <a:pt x="0" y="73913"/>
                  </a:lnTo>
                  <a:close/>
                </a:path>
              </a:pathLst>
            </a:custGeom>
            <a:ln w="19812">
              <a:solidFill>
                <a:srgbClr val="FFFFFF"/>
              </a:solidFill>
            </a:ln>
          </p:spPr>
          <p:txBody>
            <a:bodyPr wrap="square" lIns="0" tIns="0" rIns="0" bIns="0" rtlCol="0"/>
            <a:lstStyle/>
            <a:p>
              <a:endParaRPr/>
            </a:p>
          </p:txBody>
        </p:sp>
      </p:grpSp>
      <p:grpSp>
        <p:nvGrpSpPr>
          <p:cNvPr id="44" name="object 44"/>
          <p:cNvGrpSpPr/>
          <p:nvPr/>
        </p:nvGrpSpPr>
        <p:grpSpPr>
          <a:xfrm>
            <a:off x="9575292" y="3067811"/>
            <a:ext cx="702945" cy="463550"/>
            <a:chOff x="9575292" y="3067811"/>
            <a:chExt cx="702945" cy="463550"/>
          </a:xfrm>
        </p:grpSpPr>
        <p:sp>
          <p:nvSpPr>
            <p:cNvPr id="45" name="object 45"/>
            <p:cNvSpPr/>
            <p:nvPr/>
          </p:nvSpPr>
          <p:spPr>
            <a:xfrm>
              <a:off x="9585198" y="3077717"/>
              <a:ext cx="683260" cy="443865"/>
            </a:xfrm>
            <a:custGeom>
              <a:avLst/>
              <a:gdLst/>
              <a:ahLst/>
              <a:cxnLst/>
              <a:rect l="l" t="t" r="r" b="b"/>
              <a:pathLst>
                <a:path w="683259" h="443864">
                  <a:moveTo>
                    <a:pt x="608837" y="0"/>
                  </a:moveTo>
                  <a:lnTo>
                    <a:pt x="73913" y="0"/>
                  </a:lnTo>
                  <a:lnTo>
                    <a:pt x="45166" y="5816"/>
                  </a:lnTo>
                  <a:lnTo>
                    <a:pt x="21669" y="21669"/>
                  </a:lnTo>
                  <a:lnTo>
                    <a:pt x="5816" y="45166"/>
                  </a:lnTo>
                  <a:lnTo>
                    <a:pt x="0" y="73914"/>
                  </a:lnTo>
                  <a:lnTo>
                    <a:pt x="0" y="369570"/>
                  </a:lnTo>
                  <a:lnTo>
                    <a:pt x="5816" y="398317"/>
                  </a:lnTo>
                  <a:lnTo>
                    <a:pt x="21669" y="421814"/>
                  </a:lnTo>
                  <a:lnTo>
                    <a:pt x="45166" y="437667"/>
                  </a:lnTo>
                  <a:lnTo>
                    <a:pt x="73913" y="443484"/>
                  </a:lnTo>
                  <a:lnTo>
                    <a:pt x="608837" y="443484"/>
                  </a:lnTo>
                  <a:lnTo>
                    <a:pt x="637585" y="437667"/>
                  </a:lnTo>
                  <a:lnTo>
                    <a:pt x="661082" y="421814"/>
                  </a:lnTo>
                  <a:lnTo>
                    <a:pt x="676935" y="398317"/>
                  </a:lnTo>
                  <a:lnTo>
                    <a:pt x="682751" y="369570"/>
                  </a:lnTo>
                  <a:lnTo>
                    <a:pt x="682751" y="73914"/>
                  </a:lnTo>
                  <a:lnTo>
                    <a:pt x="676935" y="45166"/>
                  </a:lnTo>
                  <a:lnTo>
                    <a:pt x="661082" y="21669"/>
                  </a:lnTo>
                  <a:lnTo>
                    <a:pt x="637585" y="5816"/>
                  </a:lnTo>
                  <a:lnTo>
                    <a:pt x="608837" y="0"/>
                  </a:lnTo>
                  <a:close/>
                </a:path>
              </a:pathLst>
            </a:custGeom>
            <a:solidFill>
              <a:srgbClr val="377CFF"/>
            </a:solidFill>
          </p:spPr>
          <p:txBody>
            <a:bodyPr wrap="square" lIns="0" tIns="0" rIns="0" bIns="0" rtlCol="0"/>
            <a:lstStyle/>
            <a:p>
              <a:endParaRPr/>
            </a:p>
          </p:txBody>
        </p:sp>
        <p:sp>
          <p:nvSpPr>
            <p:cNvPr id="46" name="object 46"/>
            <p:cNvSpPr/>
            <p:nvPr/>
          </p:nvSpPr>
          <p:spPr>
            <a:xfrm>
              <a:off x="9585198" y="3077717"/>
              <a:ext cx="683260" cy="443865"/>
            </a:xfrm>
            <a:custGeom>
              <a:avLst/>
              <a:gdLst/>
              <a:ahLst/>
              <a:cxnLst/>
              <a:rect l="l" t="t" r="r" b="b"/>
              <a:pathLst>
                <a:path w="683259" h="443864">
                  <a:moveTo>
                    <a:pt x="0" y="73914"/>
                  </a:moveTo>
                  <a:lnTo>
                    <a:pt x="5816" y="45166"/>
                  </a:lnTo>
                  <a:lnTo>
                    <a:pt x="21669" y="21669"/>
                  </a:lnTo>
                  <a:lnTo>
                    <a:pt x="45166" y="5816"/>
                  </a:lnTo>
                  <a:lnTo>
                    <a:pt x="73913" y="0"/>
                  </a:lnTo>
                  <a:lnTo>
                    <a:pt x="608837" y="0"/>
                  </a:lnTo>
                  <a:lnTo>
                    <a:pt x="637585" y="5816"/>
                  </a:lnTo>
                  <a:lnTo>
                    <a:pt x="661082" y="21669"/>
                  </a:lnTo>
                  <a:lnTo>
                    <a:pt x="676935" y="45166"/>
                  </a:lnTo>
                  <a:lnTo>
                    <a:pt x="682751" y="73914"/>
                  </a:lnTo>
                  <a:lnTo>
                    <a:pt x="682751" y="369570"/>
                  </a:lnTo>
                  <a:lnTo>
                    <a:pt x="676935" y="398317"/>
                  </a:lnTo>
                  <a:lnTo>
                    <a:pt x="661082" y="421814"/>
                  </a:lnTo>
                  <a:lnTo>
                    <a:pt x="637585" y="437667"/>
                  </a:lnTo>
                  <a:lnTo>
                    <a:pt x="608837" y="443484"/>
                  </a:lnTo>
                  <a:lnTo>
                    <a:pt x="73913" y="443484"/>
                  </a:lnTo>
                  <a:lnTo>
                    <a:pt x="45166" y="437667"/>
                  </a:lnTo>
                  <a:lnTo>
                    <a:pt x="21669" y="421814"/>
                  </a:lnTo>
                  <a:lnTo>
                    <a:pt x="5816" y="398317"/>
                  </a:lnTo>
                  <a:lnTo>
                    <a:pt x="0" y="369570"/>
                  </a:lnTo>
                  <a:lnTo>
                    <a:pt x="0" y="73914"/>
                  </a:lnTo>
                  <a:close/>
                </a:path>
              </a:pathLst>
            </a:custGeom>
            <a:ln w="19812">
              <a:solidFill>
                <a:srgbClr val="FFFFFF"/>
              </a:solidFill>
            </a:ln>
          </p:spPr>
          <p:txBody>
            <a:bodyPr wrap="square" lIns="0" tIns="0" rIns="0" bIns="0" rtlCol="0"/>
            <a:lstStyle/>
            <a:p>
              <a:endParaRPr/>
            </a:p>
          </p:txBody>
        </p:sp>
      </p:grpSp>
      <p:grpSp>
        <p:nvGrpSpPr>
          <p:cNvPr id="47" name="object 47"/>
          <p:cNvGrpSpPr/>
          <p:nvPr/>
        </p:nvGrpSpPr>
        <p:grpSpPr>
          <a:xfrm>
            <a:off x="8843771" y="3800855"/>
            <a:ext cx="701040" cy="463550"/>
            <a:chOff x="8843771" y="3800855"/>
            <a:chExt cx="701040" cy="463550"/>
          </a:xfrm>
        </p:grpSpPr>
        <p:sp>
          <p:nvSpPr>
            <p:cNvPr id="48" name="object 48"/>
            <p:cNvSpPr/>
            <p:nvPr/>
          </p:nvSpPr>
          <p:spPr>
            <a:xfrm>
              <a:off x="8853677" y="3810761"/>
              <a:ext cx="681355" cy="443865"/>
            </a:xfrm>
            <a:custGeom>
              <a:avLst/>
              <a:gdLst/>
              <a:ahLst/>
              <a:cxnLst/>
              <a:rect l="l" t="t" r="r" b="b"/>
              <a:pathLst>
                <a:path w="681354" h="443864">
                  <a:moveTo>
                    <a:pt x="607314" y="0"/>
                  </a:moveTo>
                  <a:lnTo>
                    <a:pt x="73914" y="0"/>
                  </a:lnTo>
                  <a:lnTo>
                    <a:pt x="45166" y="5816"/>
                  </a:lnTo>
                  <a:lnTo>
                    <a:pt x="21669" y="21669"/>
                  </a:lnTo>
                  <a:lnTo>
                    <a:pt x="5816" y="45166"/>
                  </a:lnTo>
                  <a:lnTo>
                    <a:pt x="0" y="73913"/>
                  </a:lnTo>
                  <a:lnTo>
                    <a:pt x="0" y="369569"/>
                  </a:lnTo>
                  <a:lnTo>
                    <a:pt x="5816" y="398317"/>
                  </a:lnTo>
                  <a:lnTo>
                    <a:pt x="21669" y="421814"/>
                  </a:lnTo>
                  <a:lnTo>
                    <a:pt x="45166" y="437667"/>
                  </a:lnTo>
                  <a:lnTo>
                    <a:pt x="73914" y="443483"/>
                  </a:lnTo>
                  <a:lnTo>
                    <a:pt x="607314" y="443483"/>
                  </a:lnTo>
                  <a:lnTo>
                    <a:pt x="636061" y="437667"/>
                  </a:lnTo>
                  <a:lnTo>
                    <a:pt x="659558" y="421814"/>
                  </a:lnTo>
                  <a:lnTo>
                    <a:pt x="675411" y="398317"/>
                  </a:lnTo>
                  <a:lnTo>
                    <a:pt x="681227" y="369569"/>
                  </a:lnTo>
                  <a:lnTo>
                    <a:pt x="681227" y="73913"/>
                  </a:lnTo>
                  <a:lnTo>
                    <a:pt x="675411" y="45166"/>
                  </a:lnTo>
                  <a:lnTo>
                    <a:pt x="659558" y="21669"/>
                  </a:lnTo>
                  <a:lnTo>
                    <a:pt x="636061" y="5816"/>
                  </a:lnTo>
                  <a:lnTo>
                    <a:pt x="607314" y="0"/>
                  </a:lnTo>
                  <a:close/>
                </a:path>
              </a:pathLst>
            </a:custGeom>
            <a:solidFill>
              <a:srgbClr val="377CFF"/>
            </a:solidFill>
          </p:spPr>
          <p:txBody>
            <a:bodyPr wrap="square" lIns="0" tIns="0" rIns="0" bIns="0" rtlCol="0"/>
            <a:lstStyle/>
            <a:p>
              <a:endParaRPr/>
            </a:p>
          </p:txBody>
        </p:sp>
        <p:sp>
          <p:nvSpPr>
            <p:cNvPr id="49" name="object 49"/>
            <p:cNvSpPr/>
            <p:nvPr/>
          </p:nvSpPr>
          <p:spPr>
            <a:xfrm>
              <a:off x="8853677" y="3810761"/>
              <a:ext cx="681355" cy="443865"/>
            </a:xfrm>
            <a:custGeom>
              <a:avLst/>
              <a:gdLst/>
              <a:ahLst/>
              <a:cxnLst/>
              <a:rect l="l" t="t" r="r" b="b"/>
              <a:pathLst>
                <a:path w="681354" h="443864">
                  <a:moveTo>
                    <a:pt x="0" y="73913"/>
                  </a:moveTo>
                  <a:lnTo>
                    <a:pt x="5816" y="45166"/>
                  </a:lnTo>
                  <a:lnTo>
                    <a:pt x="21669" y="21669"/>
                  </a:lnTo>
                  <a:lnTo>
                    <a:pt x="45166" y="5816"/>
                  </a:lnTo>
                  <a:lnTo>
                    <a:pt x="73914" y="0"/>
                  </a:lnTo>
                  <a:lnTo>
                    <a:pt x="607314" y="0"/>
                  </a:lnTo>
                  <a:lnTo>
                    <a:pt x="636061" y="5816"/>
                  </a:lnTo>
                  <a:lnTo>
                    <a:pt x="659558" y="21669"/>
                  </a:lnTo>
                  <a:lnTo>
                    <a:pt x="675411" y="45166"/>
                  </a:lnTo>
                  <a:lnTo>
                    <a:pt x="681227" y="73913"/>
                  </a:lnTo>
                  <a:lnTo>
                    <a:pt x="681227" y="369569"/>
                  </a:lnTo>
                  <a:lnTo>
                    <a:pt x="675411" y="398317"/>
                  </a:lnTo>
                  <a:lnTo>
                    <a:pt x="659558" y="421814"/>
                  </a:lnTo>
                  <a:lnTo>
                    <a:pt x="636061" y="437667"/>
                  </a:lnTo>
                  <a:lnTo>
                    <a:pt x="607314" y="443483"/>
                  </a:lnTo>
                  <a:lnTo>
                    <a:pt x="73914" y="443483"/>
                  </a:lnTo>
                  <a:lnTo>
                    <a:pt x="45166" y="437667"/>
                  </a:lnTo>
                  <a:lnTo>
                    <a:pt x="21669" y="421814"/>
                  </a:lnTo>
                  <a:lnTo>
                    <a:pt x="5816" y="398317"/>
                  </a:lnTo>
                  <a:lnTo>
                    <a:pt x="0" y="369569"/>
                  </a:lnTo>
                  <a:lnTo>
                    <a:pt x="0" y="73913"/>
                  </a:lnTo>
                  <a:close/>
                </a:path>
              </a:pathLst>
            </a:custGeom>
            <a:ln w="19812">
              <a:solidFill>
                <a:srgbClr val="FFFFFF"/>
              </a:solidFill>
            </a:ln>
          </p:spPr>
          <p:txBody>
            <a:bodyPr wrap="square" lIns="0" tIns="0" rIns="0" bIns="0" rtlCol="0"/>
            <a:lstStyle/>
            <a:p>
              <a:endParaRPr/>
            </a:p>
          </p:txBody>
        </p:sp>
      </p:grpSp>
      <p:grpSp>
        <p:nvGrpSpPr>
          <p:cNvPr id="50" name="object 50"/>
          <p:cNvGrpSpPr/>
          <p:nvPr/>
        </p:nvGrpSpPr>
        <p:grpSpPr>
          <a:xfrm>
            <a:off x="8110728" y="3067811"/>
            <a:ext cx="701040" cy="463550"/>
            <a:chOff x="8110728" y="3067811"/>
            <a:chExt cx="701040" cy="463550"/>
          </a:xfrm>
        </p:grpSpPr>
        <p:sp>
          <p:nvSpPr>
            <p:cNvPr id="51" name="object 51"/>
            <p:cNvSpPr/>
            <p:nvPr/>
          </p:nvSpPr>
          <p:spPr>
            <a:xfrm>
              <a:off x="8120634" y="3077717"/>
              <a:ext cx="681355" cy="443865"/>
            </a:xfrm>
            <a:custGeom>
              <a:avLst/>
              <a:gdLst/>
              <a:ahLst/>
              <a:cxnLst/>
              <a:rect l="l" t="t" r="r" b="b"/>
              <a:pathLst>
                <a:path w="681354" h="443864">
                  <a:moveTo>
                    <a:pt x="607314" y="0"/>
                  </a:moveTo>
                  <a:lnTo>
                    <a:pt x="73914" y="0"/>
                  </a:lnTo>
                  <a:lnTo>
                    <a:pt x="45166" y="5816"/>
                  </a:lnTo>
                  <a:lnTo>
                    <a:pt x="21669" y="21669"/>
                  </a:lnTo>
                  <a:lnTo>
                    <a:pt x="5816" y="45166"/>
                  </a:lnTo>
                  <a:lnTo>
                    <a:pt x="0" y="73914"/>
                  </a:lnTo>
                  <a:lnTo>
                    <a:pt x="0" y="369570"/>
                  </a:lnTo>
                  <a:lnTo>
                    <a:pt x="5816" y="398317"/>
                  </a:lnTo>
                  <a:lnTo>
                    <a:pt x="21669" y="421814"/>
                  </a:lnTo>
                  <a:lnTo>
                    <a:pt x="45166" y="437667"/>
                  </a:lnTo>
                  <a:lnTo>
                    <a:pt x="73914" y="443484"/>
                  </a:lnTo>
                  <a:lnTo>
                    <a:pt x="607314" y="443484"/>
                  </a:lnTo>
                  <a:lnTo>
                    <a:pt x="636061" y="437667"/>
                  </a:lnTo>
                  <a:lnTo>
                    <a:pt x="659558" y="421814"/>
                  </a:lnTo>
                  <a:lnTo>
                    <a:pt x="675411" y="398317"/>
                  </a:lnTo>
                  <a:lnTo>
                    <a:pt x="681227" y="369570"/>
                  </a:lnTo>
                  <a:lnTo>
                    <a:pt x="681227" y="73914"/>
                  </a:lnTo>
                  <a:lnTo>
                    <a:pt x="675411" y="45166"/>
                  </a:lnTo>
                  <a:lnTo>
                    <a:pt x="659558" y="21669"/>
                  </a:lnTo>
                  <a:lnTo>
                    <a:pt x="636061" y="5816"/>
                  </a:lnTo>
                  <a:lnTo>
                    <a:pt x="607314" y="0"/>
                  </a:lnTo>
                  <a:close/>
                </a:path>
              </a:pathLst>
            </a:custGeom>
            <a:solidFill>
              <a:srgbClr val="377CFF"/>
            </a:solidFill>
          </p:spPr>
          <p:txBody>
            <a:bodyPr wrap="square" lIns="0" tIns="0" rIns="0" bIns="0" rtlCol="0"/>
            <a:lstStyle/>
            <a:p>
              <a:endParaRPr/>
            </a:p>
          </p:txBody>
        </p:sp>
        <p:sp>
          <p:nvSpPr>
            <p:cNvPr id="52" name="object 52"/>
            <p:cNvSpPr/>
            <p:nvPr/>
          </p:nvSpPr>
          <p:spPr>
            <a:xfrm>
              <a:off x="8120634" y="3077717"/>
              <a:ext cx="681355" cy="443865"/>
            </a:xfrm>
            <a:custGeom>
              <a:avLst/>
              <a:gdLst/>
              <a:ahLst/>
              <a:cxnLst/>
              <a:rect l="l" t="t" r="r" b="b"/>
              <a:pathLst>
                <a:path w="681354" h="443864">
                  <a:moveTo>
                    <a:pt x="0" y="73914"/>
                  </a:moveTo>
                  <a:lnTo>
                    <a:pt x="5816" y="45166"/>
                  </a:lnTo>
                  <a:lnTo>
                    <a:pt x="21669" y="21669"/>
                  </a:lnTo>
                  <a:lnTo>
                    <a:pt x="45166" y="5816"/>
                  </a:lnTo>
                  <a:lnTo>
                    <a:pt x="73914" y="0"/>
                  </a:lnTo>
                  <a:lnTo>
                    <a:pt x="607314" y="0"/>
                  </a:lnTo>
                  <a:lnTo>
                    <a:pt x="636061" y="5816"/>
                  </a:lnTo>
                  <a:lnTo>
                    <a:pt x="659558" y="21669"/>
                  </a:lnTo>
                  <a:lnTo>
                    <a:pt x="675411" y="45166"/>
                  </a:lnTo>
                  <a:lnTo>
                    <a:pt x="681227" y="73914"/>
                  </a:lnTo>
                  <a:lnTo>
                    <a:pt x="681227" y="369570"/>
                  </a:lnTo>
                  <a:lnTo>
                    <a:pt x="675411" y="398317"/>
                  </a:lnTo>
                  <a:lnTo>
                    <a:pt x="659558" y="421814"/>
                  </a:lnTo>
                  <a:lnTo>
                    <a:pt x="636061" y="437667"/>
                  </a:lnTo>
                  <a:lnTo>
                    <a:pt x="607314" y="443484"/>
                  </a:lnTo>
                  <a:lnTo>
                    <a:pt x="73914" y="443484"/>
                  </a:lnTo>
                  <a:lnTo>
                    <a:pt x="45166" y="437667"/>
                  </a:lnTo>
                  <a:lnTo>
                    <a:pt x="21669" y="421814"/>
                  </a:lnTo>
                  <a:lnTo>
                    <a:pt x="5816" y="398317"/>
                  </a:lnTo>
                  <a:lnTo>
                    <a:pt x="0" y="369570"/>
                  </a:lnTo>
                  <a:lnTo>
                    <a:pt x="0" y="73914"/>
                  </a:lnTo>
                  <a:close/>
                </a:path>
              </a:pathLst>
            </a:custGeom>
            <a:ln w="19812">
              <a:solidFill>
                <a:srgbClr val="FFFFFF"/>
              </a:solidFill>
            </a:ln>
          </p:spPr>
          <p:txBody>
            <a:bodyPr wrap="square" lIns="0" tIns="0" rIns="0" bIns="0" rtlCol="0"/>
            <a:lstStyle/>
            <a:p>
              <a:endParaRPr/>
            </a:p>
          </p:txBody>
        </p:sp>
      </p:grpSp>
      <p:graphicFrame>
        <p:nvGraphicFramePr>
          <p:cNvPr id="53" name="object 53"/>
          <p:cNvGraphicFramePr>
            <a:graphicFrameLocks noGrp="1"/>
          </p:cNvGraphicFramePr>
          <p:nvPr/>
        </p:nvGraphicFramePr>
        <p:xfrm>
          <a:off x="1405889" y="2042160"/>
          <a:ext cx="9324336" cy="4349750"/>
        </p:xfrm>
        <a:graphic>
          <a:graphicData uri="http://schemas.openxmlformats.org/drawingml/2006/table">
            <a:tbl>
              <a:tblPr firstRow="1" bandRow="1">
                <a:tableStyleId>{2D5ABB26-0587-4C30-8999-92F81FD0307C}</a:tableStyleId>
              </a:tblPr>
              <a:tblGrid>
                <a:gridCol w="163195">
                  <a:extLst>
                    <a:ext uri="{9D8B030D-6E8A-4147-A177-3AD203B41FA5}">
                      <a16:colId xmlns:a16="http://schemas.microsoft.com/office/drawing/2014/main" val="20000"/>
                    </a:ext>
                  </a:extLst>
                </a:gridCol>
                <a:gridCol w="207645">
                  <a:extLst>
                    <a:ext uri="{9D8B030D-6E8A-4147-A177-3AD203B41FA5}">
                      <a16:colId xmlns:a16="http://schemas.microsoft.com/office/drawing/2014/main" val="20001"/>
                    </a:ext>
                  </a:extLst>
                </a:gridCol>
                <a:gridCol w="1103630">
                  <a:extLst>
                    <a:ext uri="{9D8B030D-6E8A-4147-A177-3AD203B41FA5}">
                      <a16:colId xmlns:a16="http://schemas.microsoft.com/office/drawing/2014/main" val="20002"/>
                    </a:ext>
                  </a:extLst>
                </a:gridCol>
                <a:gridCol w="205740">
                  <a:extLst>
                    <a:ext uri="{9D8B030D-6E8A-4147-A177-3AD203B41FA5}">
                      <a16:colId xmlns:a16="http://schemas.microsoft.com/office/drawing/2014/main" val="20003"/>
                    </a:ext>
                  </a:extLst>
                </a:gridCol>
                <a:gridCol w="254635">
                  <a:extLst>
                    <a:ext uri="{9D8B030D-6E8A-4147-A177-3AD203B41FA5}">
                      <a16:colId xmlns:a16="http://schemas.microsoft.com/office/drawing/2014/main" val="20004"/>
                    </a:ext>
                  </a:extLst>
                </a:gridCol>
                <a:gridCol w="239394">
                  <a:extLst>
                    <a:ext uri="{9D8B030D-6E8A-4147-A177-3AD203B41FA5}">
                      <a16:colId xmlns:a16="http://schemas.microsoft.com/office/drawing/2014/main" val="20005"/>
                    </a:ext>
                  </a:extLst>
                </a:gridCol>
                <a:gridCol w="916305">
                  <a:extLst>
                    <a:ext uri="{9D8B030D-6E8A-4147-A177-3AD203B41FA5}">
                      <a16:colId xmlns:a16="http://schemas.microsoft.com/office/drawing/2014/main" val="20006"/>
                    </a:ext>
                  </a:extLst>
                </a:gridCol>
                <a:gridCol w="356870">
                  <a:extLst>
                    <a:ext uri="{9D8B030D-6E8A-4147-A177-3AD203B41FA5}">
                      <a16:colId xmlns:a16="http://schemas.microsoft.com/office/drawing/2014/main" val="20007"/>
                    </a:ext>
                  </a:extLst>
                </a:gridCol>
                <a:gridCol w="239395">
                  <a:extLst>
                    <a:ext uri="{9D8B030D-6E8A-4147-A177-3AD203B41FA5}">
                      <a16:colId xmlns:a16="http://schemas.microsoft.com/office/drawing/2014/main" val="20008"/>
                    </a:ext>
                  </a:extLst>
                </a:gridCol>
                <a:gridCol w="207645">
                  <a:extLst>
                    <a:ext uri="{9D8B030D-6E8A-4147-A177-3AD203B41FA5}">
                      <a16:colId xmlns:a16="http://schemas.microsoft.com/office/drawing/2014/main" val="20009"/>
                    </a:ext>
                  </a:extLst>
                </a:gridCol>
                <a:gridCol w="207645">
                  <a:extLst>
                    <a:ext uri="{9D8B030D-6E8A-4147-A177-3AD203B41FA5}">
                      <a16:colId xmlns:a16="http://schemas.microsoft.com/office/drawing/2014/main" val="20010"/>
                    </a:ext>
                  </a:extLst>
                </a:gridCol>
                <a:gridCol w="1102360">
                  <a:extLst>
                    <a:ext uri="{9D8B030D-6E8A-4147-A177-3AD203B41FA5}">
                      <a16:colId xmlns:a16="http://schemas.microsoft.com/office/drawing/2014/main" val="20011"/>
                    </a:ext>
                  </a:extLst>
                </a:gridCol>
                <a:gridCol w="207645">
                  <a:extLst>
                    <a:ext uri="{9D8B030D-6E8A-4147-A177-3AD203B41FA5}">
                      <a16:colId xmlns:a16="http://schemas.microsoft.com/office/drawing/2014/main" val="20012"/>
                    </a:ext>
                  </a:extLst>
                </a:gridCol>
                <a:gridCol w="260985">
                  <a:extLst>
                    <a:ext uri="{9D8B030D-6E8A-4147-A177-3AD203B41FA5}">
                      <a16:colId xmlns:a16="http://schemas.microsoft.com/office/drawing/2014/main" val="20013"/>
                    </a:ext>
                  </a:extLst>
                </a:gridCol>
                <a:gridCol w="207645">
                  <a:extLst>
                    <a:ext uri="{9D8B030D-6E8A-4147-A177-3AD203B41FA5}">
                      <a16:colId xmlns:a16="http://schemas.microsoft.com/office/drawing/2014/main" val="20014"/>
                    </a:ext>
                  </a:extLst>
                </a:gridCol>
                <a:gridCol w="401320">
                  <a:extLst>
                    <a:ext uri="{9D8B030D-6E8A-4147-A177-3AD203B41FA5}">
                      <a16:colId xmlns:a16="http://schemas.microsoft.com/office/drawing/2014/main" val="20015"/>
                    </a:ext>
                  </a:extLst>
                </a:gridCol>
                <a:gridCol w="701675">
                  <a:extLst>
                    <a:ext uri="{9D8B030D-6E8A-4147-A177-3AD203B41FA5}">
                      <a16:colId xmlns:a16="http://schemas.microsoft.com/office/drawing/2014/main" val="20016"/>
                    </a:ext>
                  </a:extLst>
                </a:gridCol>
                <a:gridCol w="207645">
                  <a:extLst>
                    <a:ext uri="{9D8B030D-6E8A-4147-A177-3AD203B41FA5}">
                      <a16:colId xmlns:a16="http://schemas.microsoft.com/office/drawing/2014/main" val="20017"/>
                    </a:ext>
                  </a:extLst>
                </a:gridCol>
                <a:gridCol w="222884">
                  <a:extLst>
                    <a:ext uri="{9D8B030D-6E8A-4147-A177-3AD203B41FA5}">
                      <a16:colId xmlns:a16="http://schemas.microsoft.com/office/drawing/2014/main" val="20018"/>
                    </a:ext>
                  </a:extLst>
                </a:gridCol>
                <a:gridCol w="239395">
                  <a:extLst>
                    <a:ext uri="{9D8B030D-6E8A-4147-A177-3AD203B41FA5}">
                      <a16:colId xmlns:a16="http://schemas.microsoft.com/office/drawing/2014/main" val="20019"/>
                    </a:ext>
                  </a:extLst>
                </a:gridCol>
                <a:gridCol w="1362709">
                  <a:extLst>
                    <a:ext uri="{9D8B030D-6E8A-4147-A177-3AD203B41FA5}">
                      <a16:colId xmlns:a16="http://schemas.microsoft.com/office/drawing/2014/main" val="20020"/>
                    </a:ext>
                  </a:extLst>
                </a:gridCol>
                <a:gridCol w="160020">
                  <a:extLst>
                    <a:ext uri="{9D8B030D-6E8A-4147-A177-3AD203B41FA5}">
                      <a16:colId xmlns:a16="http://schemas.microsoft.com/office/drawing/2014/main" val="20021"/>
                    </a:ext>
                  </a:extLst>
                </a:gridCol>
                <a:gridCol w="147954">
                  <a:extLst>
                    <a:ext uri="{9D8B030D-6E8A-4147-A177-3AD203B41FA5}">
                      <a16:colId xmlns:a16="http://schemas.microsoft.com/office/drawing/2014/main" val="20022"/>
                    </a:ext>
                  </a:extLst>
                </a:gridCol>
              </a:tblGrid>
              <a:tr h="2237105">
                <a:tc gridSpan="7">
                  <a:txBody>
                    <a:bodyPr/>
                    <a:lstStyle/>
                    <a:p>
                      <a:pPr marL="600710">
                        <a:lnSpc>
                          <a:spcPct val="100000"/>
                        </a:lnSpc>
                        <a:spcBef>
                          <a:spcPts val="330"/>
                        </a:spcBef>
                      </a:pPr>
                      <a:r>
                        <a:rPr sz="1400" b="1" spc="60" dirty="0">
                          <a:solidFill>
                            <a:srgbClr val="272D39"/>
                          </a:solidFill>
                          <a:latin typeface="Calibri" panose="020F0502020204030204" pitchFamily="34" charset="0"/>
                          <a:cs typeface="Calibri" panose="020F0502020204030204" pitchFamily="34" charset="0"/>
                        </a:rPr>
                        <a:t>EĞİTİM</a:t>
                      </a:r>
                      <a:r>
                        <a:rPr sz="1400" b="1" spc="-55" dirty="0">
                          <a:solidFill>
                            <a:srgbClr val="272D39"/>
                          </a:solidFill>
                          <a:latin typeface="Calibri" panose="020F0502020204030204" pitchFamily="34" charset="0"/>
                          <a:cs typeface="Calibri" panose="020F0502020204030204" pitchFamily="34" charset="0"/>
                        </a:rPr>
                        <a:t> </a:t>
                      </a:r>
                      <a:r>
                        <a:rPr sz="1400" b="1" dirty="0">
                          <a:solidFill>
                            <a:srgbClr val="272D39"/>
                          </a:solidFill>
                          <a:latin typeface="Calibri" panose="020F0502020204030204" pitchFamily="34" charset="0"/>
                          <a:cs typeface="Calibri" panose="020F0502020204030204" pitchFamily="34" charset="0"/>
                        </a:rPr>
                        <a:t>VE</a:t>
                      </a:r>
                      <a:r>
                        <a:rPr sz="1400" b="1" spc="-35" dirty="0">
                          <a:solidFill>
                            <a:srgbClr val="272D39"/>
                          </a:solidFill>
                          <a:latin typeface="Calibri" panose="020F0502020204030204" pitchFamily="34" charset="0"/>
                          <a:cs typeface="Calibri" panose="020F0502020204030204" pitchFamily="34" charset="0"/>
                        </a:rPr>
                        <a:t> </a:t>
                      </a:r>
                      <a:r>
                        <a:rPr sz="1400" b="1" spc="50" dirty="0">
                          <a:solidFill>
                            <a:srgbClr val="272D39"/>
                          </a:solidFill>
                          <a:latin typeface="Calibri" panose="020F0502020204030204" pitchFamily="34" charset="0"/>
                          <a:cs typeface="Calibri" panose="020F0502020204030204" pitchFamily="34" charset="0"/>
                        </a:rPr>
                        <a:t>ÖĞRETİM</a:t>
                      </a:r>
                      <a:endParaRPr sz="1400" dirty="0">
                        <a:latin typeface="Calibri" panose="020F0502020204030204" pitchFamily="34" charset="0"/>
                        <a:cs typeface="Calibri" panose="020F0502020204030204" pitchFamily="34" charset="0"/>
                      </a:endParaRPr>
                    </a:p>
                    <a:p>
                      <a:pPr marR="260350" algn="ctr">
                        <a:lnSpc>
                          <a:spcPct val="100000"/>
                        </a:lnSpc>
                        <a:spcBef>
                          <a:spcPts val="1495"/>
                        </a:spcBef>
                      </a:pPr>
                      <a:r>
                        <a:rPr sz="700" spc="-10" dirty="0">
                          <a:solidFill>
                            <a:srgbClr val="FFFFFF"/>
                          </a:solidFill>
                          <a:latin typeface="Calibri" panose="020F0502020204030204" pitchFamily="34" charset="0"/>
                          <a:cs typeface="Calibri" panose="020F0502020204030204" pitchFamily="34" charset="0"/>
                        </a:rPr>
                        <a:t>Planlama</a:t>
                      </a: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spcBef>
                          <a:spcPts val="204"/>
                        </a:spcBef>
                      </a:pPr>
                      <a:endParaRPr sz="700" dirty="0">
                        <a:latin typeface="Calibri" panose="020F0502020204030204" pitchFamily="34" charset="0"/>
                        <a:cs typeface="Calibri" panose="020F0502020204030204" pitchFamily="34" charset="0"/>
                      </a:endParaRPr>
                    </a:p>
                    <a:p>
                      <a:pPr marL="375285">
                        <a:lnSpc>
                          <a:spcPct val="100000"/>
                        </a:lnSpc>
                        <a:tabLst>
                          <a:tab pos="1959610" algn="l"/>
                        </a:tabLst>
                      </a:pPr>
                      <a:r>
                        <a:rPr sz="700" spc="-10" dirty="0">
                          <a:solidFill>
                            <a:srgbClr val="FFFFFF"/>
                          </a:solidFill>
                          <a:latin typeface="Calibri" panose="020F0502020204030204" pitchFamily="34" charset="0"/>
                          <a:cs typeface="Calibri" panose="020F0502020204030204" pitchFamily="34" charset="0"/>
                        </a:rPr>
                        <a:t>Değerlendirme</a:t>
                      </a:r>
                      <a:r>
                        <a:rPr sz="700" dirty="0">
                          <a:solidFill>
                            <a:srgbClr val="FFFFFF"/>
                          </a:solidFill>
                          <a:latin typeface="Calibri" panose="020F0502020204030204" pitchFamily="34" charset="0"/>
                          <a:cs typeface="Calibri" panose="020F0502020204030204" pitchFamily="34" charset="0"/>
                        </a:rPr>
                        <a:t>	</a:t>
                      </a:r>
                      <a:r>
                        <a:rPr sz="700" spc="-10" dirty="0">
                          <a:solidFill>
                            <a:srgbClr val="FFFFFF"/>
                          </a:solidFill>
                          <a:latin typeface="Calibri" panose="020F0502020204030204" pitchFamily="34" charset="0"/>
                          <a:cs typeface="Calibri" panose="020F0502020204030204" pitchFamily="34" charset="0"/>
                        </a:rPr>
                        <a:t>Uygulama</a:t>
                      </a: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spcBef>
                          <a:spcPts val="204"/>
                        </a:spcBef>
                      </a:pPr>
                      <a:endParaRPr sz="700" dirty="0">
                        <a:latin typeface="Calibri" panose="020F0502020204030204" pitchFamily="34" charset="0"/>
                        <a:cs typeface="Calibri" panose="020F0502020204030204" pitchFamily="34" charset="0"/>
                      </a:endParaRPr>
                    </a:p>
                    <a:p>
                      <a:pPr marR="259715" algn="ctr">
                        <a:lnSpc>
                          <a:spcPct val="100000"/>
                        </a:lnSpc>
                        <a:spcBef>
                          <a:spcPts val="5"/>
                        </a:spcBef>
                      </a:pPr>
                      <a:r>
                        <a:rPr sz="700" spc="-10" dirty="0">
                          <a:solidFill>
                            <a:srgbClr val="FFFFFF"/>
                          </a:solidFill>
                          <a:latin typeface="Calibri" panose="020F0502020204030204" pitchFamily="34" charset="0"/>
                          <a:cs typeface="Calibri" panose="020F0502020204030204" pitchFamily="34" charset="0"/>
                        </a:rPr>
                        <a:t>İzleme</a:t>
                      </a:r>
                      <a:endParaRPr sz="700" dirty="0">
                        <a:latin typeface="Calibri" panose="020F0502020204030204" pitchFamily="34" charset="0"/>
                        <a:cs typeface="Calibri" panose="020F0502020204030204" pitchFamily="34" charset="0"/>
                      </a:endParaRPr>
                    </a:p>
                  </a:txBody>
                  <a:tcPr marL="0" marR="0" marT="41910" marB="0">
                    <a:lnL w="28575">
                      <a:solidFill>
                        <a:srgbClr val="0000CC"/>
                      </a:solidFill>
                      <a:prstDash val="solid"/>
                    </a:lnL>
                    <a:lnR w="28575">
                      <a:solidFill>
                        <a:srgbClr val="0000CC"/>
                      </a:solidFill>
                      <a:prstDash val="solid"/>
                    </a:lnR>
                    <a:lnT w="28575">
                      <a:solidFill>
                        <a:srgbClr val="0000CC"/>
                      </a:solidFill>
                      <a:prstDash val="solid"/>
                    </a:lnT>
                    <a:lnB w="38100">
                      <a:solidFill>
                        <a:srgbClr val="0000CC"/>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9">
                  <a:txBody>
                    <a:bodyPr/>
                    <a:lstStyle/>
                    <a:p>
                      <a:pPr marL="417195">
                        <a:lnSpc>
                          <a:spcPct val="100000"/>
                        </a:lnSpc>
                        <a:spcBef>
                          <a:spcPts val="330"/>
                        </a:spcBef>
                      </a:pPr>
                      <a:r>
                        <a:rPr sz="1400" b="1" spc="85" dirty="0">
                          <a:solidFill>
                            <a:srgbClr val="272D39"/>
                          </a:solidFill>
                          <a:latin typeface="Calibri" panose="020F0502020204030204" pitchFamily="34" charset="0"/>
                          <a:cs typeface="Calibri" panose="020F0502020204030204" pitchFamily="34" charset="0"/>
                        </a:rPr>
                        <a:t>ARAŞTIRMA</a:t>
                      </a:r>
                      <a:r>
                        <a:rPr sz="1400" b="1" spc="-40" dirty="0">
                          <a:solidFill>
                            <a:srgbClr val="272D39"/>
                          </a:solidFill>
                          <a:latin typeface="Calibri" panose="020F0502020204030204" pitchFamily="34" charset="0"/>
                          <a:cs typeface="Calibri" panose="020F0502020204030204" pitchFamily="34" charset="0"/>
                        </a:rPr>
                        <a:t> </a:t>
                      </a:r>
                      <a:r>
                        <a:rPr sz="1400" b="1" dirty="0">
                          <a:solidFill>
                            <a:srgbClr val="272D39"/>
                          </a:solidFill>
                          <a:latin typeface="Calibri" panose="020F0502020204030204" pitchFamily="34" charset="0"/>
                          <a:cs typeface="Calibri" panose="020F0502020204030204" pitchFamily="34" charset="0"/>
                        </a:rPr>
                        <a:t>VE</a:t>
                      </a:r>
                      <a:r>
                        <a:rPr sz="1400" b="1" spc="-35" dirty="0">
                          <a:solidFill>
                            <a:srgbClr val="272D39"/>
                          </a:solidFill>
                          <a:latin typeface="Calibri" panose="020F0502020204030204" pitchFamily="34" charset="0"/>
                          <a:cs typeface="Calibri" panose="020F0502020204030204" pitchFamily="34" charset="0"/>
                        </a:rPr>
                        <a:t> </a:t>
                      </a:r>
                      <a:r>
                        <a:rPr sz="1400" b="1" spc="-10" dirty="0">
                          <a:solidFill>
                            <a:srgbClr val="272D39"/>
                          </a:solidFill>
                          <a:latin typeface="Calibri" panose="020F0502020204030204" pitchFamily="34" charset="0"/>
                          <a:cs typeface="Calibri" panose="020F0502020204030204" pitchFamily="34" charset="0"/>
                        </a:rPr>
                        <a:t>GELİŞTİRME</a:t>
                      </a:r>
                      <a:endParaRPr sz="1400" dirty="0">
                        <a:latin typeface="Calibri" panose="020F0502020204030204" pitchFamily="34" charset="0"/>
                        <a:cs typeface="Calibri" panose="020F0502020204030204" pitchFamily="34" charset="0"/>
                      </a:endParaRPr>
                    </a:p>
                    <a:p>
                      <a:pPr>
                        <a:lnSpc>
                          <a:spcPct val="100000"/>
                        </a:lnSpc>
                        <a:spcBef>
                          <a:spcPts val="150"/>
                        </a:spcBef>
                      </a:pPr>
                      <a:endParaRPr sz="1400" dirty="0">
                        <a:latin typeface="Calibri" panose="020F0502020204030204" pitchFamily="34" charset="0"/>
                        <a:cs typeface="Calibri" panose="020F0502020204030204" pitchFamily="34" charset="0"/>
                      </a:endParaRPr>
                    </a:p>
                    <a:p>
                      <a:pPr marR="56515" algn="ctr">
                        <a:lnSpc>
                          <a:spcPct val="100000"/>
                        </a:lnSpc>
                        <a:spcBef>
                          <a:spcPts val="5"/>
                        </a:spcBef>
                      </a:pPr>
                      <a:r>
                        <a:rPr sz="600" spc="-10" dirty="0">
                          <a:solidFill>
                            <a:srgbClr val="FFFFFF"/>
                          </a:solidFill>
                          <a:latin typeface="Calibri" panose="020F0502020204030204" pitchFamily="34" charset="0"/>
                          <a:cs typeface="Calibri" panose="020F0502020204030204" pitchFamily="34" charset="0"/>
                        </a:rPr>
                        <a:t>Planlama</a:t>
                      </a:r>
                      <a:endParaRPr sz="600" dirty="0">
                        <a:latin typeface="Calibri" panose="020F0502020204030204" pitchFamily="34" charset="0"/>
                        <a:cs typeface="Calibri" panose="020F0502020204030204" pitchFamily="34" charset="0"/>
                      </a:endParaRPr>
                    </a:p>
                    <a:p>
                      <a:pPr>
                        <a:lnSpc>
                          <a:spcPct val="100000"/>
                        </a:lnSpc>
                      </a:pPr>
                      <a:endParaRPr sz="600" dirty="0">
                        <a:latin typeface="Calibri" panose="020F0502020204030204" pitchFamily="34" charset="0"/>
                        <a:cs typeface="Calibri" panose="020F0502020204030204" pitchFamily="34" charset="0"/>
                      </a:endParaRPr>
                    </a:p>
                    <a:p>
                      <a:pPr>
                        <a:lnSpc>
                          <a:spcPct val="100000"/>
                        </a:lnSpc>
                      </a:pPr>
                      <a:endParaRPr sz="600" dirty="0">
                        <a:latin typeface="Calibri" panose="020F0502020204030204" pitchFamily="34" charset="0"/>
                        <a:cs typeface="Calibri" panose="020F0502020204030204" pitchFamily="34" charset="0"/>
                      </a:endParaRPr>
                    </a:p>
                    <a:p>
                      <a:pPr>
                        <a:lnSpc>
                          <a:spcPct val="100000"/>
                        </a:lnSpc>
                      </a:pPr>
                      <a:endParaRPr sz="600" dirty="0">
                        <a:latin typeface="Calibri" panose="020F0502020204030204" pitchFamily="34" charset="0"/>
                        <a:cs typeface="Calibri" panose="020F0502020204030204" pitchFamily="34" charset="0"/>
                      </a:endParaRPr>
                    </a:p>
                    <a:p>
                      <a:pPr>
                        <a:lnSpc>
                          <a:spcPct val="100000"/>
                        </a:lnSpc>
                      </a:pPr>
                      <a:endParaRPr sz="600" dirty="0">
                        <a:latin typeface="Calibri" panose="020F0502020204030204" pitchFamily="34" charset="0"/>
                        <a:cs typeface="Calibri" panose="020F0502020204030204" pitchFamily="34" charset="0"/>
                      </a:endParaRPr>
                    </a:p>
                    <a:p>
                      <a:pPr>
                        <a:lnSpc>
                          <a:spcPct val="100000"/>
                        </a:lnSpc>
                      </a:pPr>
                      <a:endParaRPr sz="600" dirty="0">
                        <a:latin typeface="Calibri" panose="020F0502020204030204" pitchFamily="34" charset="0"/>
                        <a:cs typeface="Calibri" panose="020F0502020204030204" pitchFamily="34" charset="0"/>
                      </a:endParaRPr>
                    </a:p>
                    <a:p>
                      <a:pPr>
                        <a:lnSpc>
                          <a:spcPct val="100000"/>
                        </a:lnSpc>
                      </a:pPr>
                      <a:endParaRPr sz="600" dirty="0">
                        <a:latin typeface="Calibri" panose="020F0502020204030204" pitchFamily="34" charset="0"/>
                        <a:cs typeface="Calibri" panose="020F0502020204030204" pitchFamily="34" charset="0"/>
                      </a:endParaRPr>
                    </a:p>
                    <a:p>
                      <a:pPr>
                        <a:lnSpc>
                          <a:spcPct val="100000"/>
                        </a:lnSpc>
                        <a:spcBef>
                          <a:spcPts val="150"/>
                        </a:spcBef>
                      </a:pPr>
                      <a:endParaRPr sz="600" dirty="0">
                        <a:latin typeface="Calibri" panose="020F0502020204030204" pitchFamily="34" charset="0"/>
                        <a:cs typeface="Calibri" panose="020F0502020204030204" pitchFamily="34" charset="0"/>
                      </a:endParaRPr>
                    </a:p>
                    <a:p>
                      <a:pPr marL="589280">
                        <a:lnSpc>
                          <a:spcPct val="100000"/>
                        </a:lnSpc>
                        <a:tabLst>
                          <a:tab pos="2117725" algn="l"/>
                        </a:tabLst>
                      </a:pPr>
                      <a:r>
                        <a:rPr sz="600" spc="-10" dirty="0">
                          <a:solidFill>
                            <a:srgbClr val="FFFFFF"/>
                          </a:solidFill>
                          <a:latin typeface="Calibri" panose="020F0502020204030204" pitchFamily="34" charset="0"/>
                          <a:cs typeface="Calibri" panose="020F0502020204030204" pitchFamily="34" charset="0"/>
                        </a:rPr>
                        <a:t>Değerlendirme</a:t>
                      </a:r>
                      <a:r>
                        <a:rPr sz="600" dirty="0">
                          <a:solidFill>
                            <a:srgbClr val="FFFFFF"/>
                          </a:solidFill>
                          <a:latin typeface="Calibri" panose="020F0502020204030204" pitchFamily="34" charset="0"/>
                          <a:cs typeface="Calibri" panose="020F0502020204030204" pitchFamily="34" charset="0"/>
                        </a:rPr>
                        <a:t>	</a:t>
                      </a:r>
                      <a:r>
                        <a:rPr sz="600" spc="-10" dirty="0">
                          <a:solidFill>
                            <a:srgbClr val="FFFFFF"/>
                          </a:solidFill>
                          <a:latin typeface="Calibri" panose="020F0502020204030204" pitchFamily="34" charset="0"/>
                          <a:cs typeface="Calibri" panose="020F0502020204030204" pitchFamily="34" charset="0"/>
                        </a:rPr>
                        <a:t>Uygulama</a:t>
                      </a:r>
                      <a:endParaRPr sz="600" dirty="0">
                        <a:latin typeface="Calibri" panose="020F0502020204030204" pitchFamily="34" charset="0"/>
                        <a:cs typeface="Calibri" panose="020F0502020204030204" pitchFamily="34" charset="0"/>
                      </a:endParaRPr>
                    </a:p>
                    <a:p>
                      <a:pPr>
                        <a:lnSpc>
                          <a:spcPct val="100000"/>
                        </a:lnSpc>
                      </a:pPr>
                      <a:endParaRPr sz="600" dirty="0">
                        <a:latin typeface="Calibri" panose="020F0502020204030204" pitchFamily="34" charset="0"/>
                        <a:cs typeface="Calibri" panose="020F0502020204030204" pitchFamily="34" charset="0"/>
                      </a:endParaRPr>
                    </a:p>
                    <a:p>
                      <a:pPr>
                        <a:lnSpc>
                          <a:spcPct val="100000"/>
                        </a:lnSpc>
                      </a:pPr>
                      <a:endParaRPr sz="600" dirty="0">
                        <a:latin typeface="Calibri" panose="020F0502020204030204" pitchFamily="34" charset="0"/>
                        <a:cs typeface="Calibri" panose="020F0502020204030204" pitchFamily="34" charset="0"/>
                      </a:endParaRPr>
                    </a:p>
                    <a:p>
                      <a:pPr>
                        <a:lnSpc>
                          <a:spcPct val="100000"/>
                        </a:lnSpc>
                      </a:pPr>
                      <a:endParaRPr sz="600" dirty="0">
                        <a:latin typeface="Calibri" panose="020F0502020204030204" pitchFamily="34" charset="0"/>
                        <a:cs typeface="Calibri" panose="020F0502020204030204" pitchFamily="34" charset="0"/>
                      </a:endParaRPr>
                    </a:p>
                    <a:p>
                      <a:pPr>
                        <a:lnSpc>
                          <a:spcPct val="100000"/>
                        </a:lnSpc>
                      </a:pPr>
                      <a:endParaRPr sz="600" dirty="0">
                        <a:latin typeface="Calibri" panose="020F0502020204030204" pitchFamily="34" charset="0"/>
                        <a:cs typeface="Calibri" panose="020F0502020204030204" pitchFamily="34" charset="0"/>
                      </a:endParaRPr>
                    </a:p>
                    <a:p>
                      <a:pPr>
                        <a:lnSpc>
                          <a:spcPct val="100000"/>
                        </a:lnSpc>
                      </a:pPr>
                      <a:endParaRPr sz="600" dirty="0">
                        <a:latin typeface="Calibri" panose="020F0502020204030204" pitchFamily="34" charset="0"/>
                        <a:cs typeface="Calibri" panose="020F0502020204030204" pitchFamily="34" charset="0"/>
                      </a:endParaRPr>
                    </a:p>
                    <a:p>
                      <a:pPr>
                        <a:lnSpc>
                          <a:spcPct val="100000"/>
                        </a:lnSpc>
                      </a:pPr>
                      <a:endParaRPr sz="600" dirty="0">
                        <a:latin typeface="Calibri" panose="020F0502020204030204" pitchFamily="34" charset="0"/>
                        <a:cs typeface="Calibri" panose="020F0502020204030204" pitchFamily="34" charset="0"/>
                      </a:endParaRPr>
                    </a:p>
                    <a:p>
                      <a:pPr>
                        <a:lnSpc>
                          <a:spcPct val="100000"/>
                        </a:lnSpc>
                        <a:spcBef>
                          <a:spcPts val="150"/>
                        </a:spcBef>
                      </a:pPr>
                      <a:endParaRPr sz="600" dirty="0">
                        <a:latin typeface="Calibri" panose="020F0502020204030204" pitchFamily="34" charset="0"/>
                        <a:cs typeface="Calibri" panose="020F0502020204030204" pitchFamily="34" charset="0"/>
                      </a:endParaRPr>
                    </a:p>
                    <a:p>
                      <a:pPr marR="58419" algn="ctr">
                        <a:lnSpc>
                          <a:spcPct val="100000"/>
                        </a:lnSpc>
                      </a:pPr>
                      <a:r>
                        <a:rPr sz="600" spc="-10" dirty="0">
                          <a:solidFill>
                            <a:srgbClr val="FFFFFF"/>
                          </a:solidFill>
                          <a:latin typeface="Calibri" panose="020F0502020204030204" pitchFamily="34" charset="0"/>
                          <a:cs typeface="Calibri" panose="020F0502020204030204" pitchFamily="34" charset="0"/>
                        </a:rPr>
                        <a:t>İzleme</a:t>
                      </a:r>
                      <a:endParaRPr sz="600" dirty="0">
                        <a:latin typeface="Calibri" panose="020F0502020204030204" pitchFamily="34" charset="0"/>
                        <a:cs typeface="Calibri" panose="020F0502020204030204" pitchFamily="34" charset="0"/>
                      </a:endParaRPr>
                    </a:p>
                  </a:txBody>
                  <a:tcPr marL="0" marR="0" marT="41910" marB="0">
                    <a:lnL w="28575">
                      <a:solidFill>
                        <a:srgbClr val="0000CC"/>
                      </a:solidFill>
                      <a:prstDash val="solid"/>
                    </a:lnL>
                    <a:lnR w="28575">
                      <a:solidFill>
                        <a:srgbClr val="0000CC"/>
                      </a:solidFill>
                      <a:prstDash val="solid"/>
                    </a:lnR>
                    <a:lnT w="28575">
                      <a:solidFill>
                        <a:srgbClr val="0000CC"/>
                      </a:solidFill>
                      <a:prstDash val="solid"/>
                    </a:lnT>
                    <a:lnB w="38100">
                      <a:solidFill>
                        <a:srgbClr val="0000CC"/>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7">
                  <a:txBody>
                    <a:bodyPr/>
                    <a:lstStyle/>
                    <a:p>
                      <a:pPr marL="816610">
                        <a:lnSpc>
                          <a:spcPct val="100000"/>
                        </a:lnSpc>
                        <a:spcBef>
                          <a:spcPts val="330"/>
                        </a:spcBef>
                      </a:pPr>
                      <a:r>
                        <a:rPr sz="1400" b="1" spc="10" dirty="0">
                          <a:solidFill>
                            <a:srgbClr val="272D39"/>
                          </a:solidFill>
                          <a:latin typeface="Calibri" panose="020F0502020204030204" pitchFamily="34" charset="0"/>
                          <a:cs typeface="Calibri" panose="020F0502020204030204" pitchFamily="34" charset="0"/>
                        </a:rPr>
                        <a:t>TOPLUMSAL</a:t>
                      </a:r>
                      <a:r>
                        <a:rPr sz="1400" b="1" spc="204" dirty="0">
                          <a:solidFill>
                            <a:srgbClr val="272D39"/>
                          </a:solidFill>
                          <a:latin typeface="Calibri" panose="020F0502020204030204" pitchFamily="34" charset="0"/>
                          <a:cs typeface="Calibri" panose="020F0502020204030204" pitchFamily="34" charset="0"/>
                        </a:rPr>
                        <a:t> </a:t>
                      </a:r>
                      <a:r>
                        <a:rPr sz="1400" b="1" spc="-20" dirty="0">
                          <a:solidFill>
                            <a:srgbClr val="272D39"/>
                          </a:solidFill>
                          <a:latin typeface="Calibri" panose="020F0502020204030204" pitchFamily="34" charset="0"/>
                          <a:cs typeface="Calibri" panose="020F0502020204030204" pitchFamily="34" charset="0"/>
                        </a:rPr>
                        <a:t>KATKI</a:t>
                      </a:r>
                      <a:endParaRPr sz="1400" dirty="0">
                        <a:latin typeface="Calibri" panose="020F0502020204030204" pitchFamily="34" charset="0"/>
                        <a:cs typeface="Calibri" panose="020F0502020204030204" pitchFamily="34" charset="0"/>
                      </a:endParaRPr>
                    </a:p>
                    <a:p>
                      <a:pPr marR="36830" algn="ctr">
                        <a:lnSpc>
                          <a:spcPct val="100000"/>
                        </a:lnSpc>
                        <a:spcBef>
                          <a:spcPts val="1545"/>
                        </a:spcBef>
                      </a:pPr>
                      <a:r>
                        <a:rPr sz="700" spc="-10" dirty="0">
                          <a:solidFill>
                            <a:srgbClr val="FFFFFF"/>
                          </a:solidFill>
                          <a:latin typeface="Calibri" panose="020F0502020204030204" pitchFamily="34" charset="0"/>
                          <a:cs typeface="Calibri" panose="020F0502020204030204" pitchFamily="34" charset="0"/>
                        </a:rPr>
                        <a:t>Planlama</a:t>
                      </a: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spcBef>
                          <a:spcPts val="100"/>
                        </a:spcBef>
                      </a:pPr>
                      <a:endParaRPr sz="700" dirty="0">
                        <a:latin typeface="Calibri" panose="020F0502020204030204" pitchFamily="34" charset="0"/>
                        <a:cs typeface="Calibri" panose="020F0502020204030204" pitchFamily="34" charset="0"/>
                      </a:endParaRPr>
                    </a:p>
                    <a:p>
                      <a:pPr marL="476250">
                        <a:lnSpc>
                          <a:spcPct val="100000"/>
                        </a:lnSpc>
                        <a:tabLst>
                          <a:tab pos="2033270" algn="l"/>
                        </a:tabLst>
                      </a:pPr>
                      <a:r>
                        <a:rPr sz="700" spc="-10" dirty="0">
                          <a:solidFill>
                            <a:srgbClr val="FFFFFF"/>
                          </a:solidFill>
                          <a:latin typeface="Calibri" panose="020F0502020204030204" pitchFamily="34" charset="0"/>
                          <a:cs typeface="Calibri" panose="020F0502020204030204" pitchFamily="34" charset="0"/>
                        </a:rPr>
                        <a:t>Değerlendirme</a:t>
                      </a:r>
                      <a:r>
                        <a:rPr sz="700" dirty="0">
                          <a:solidFill>
                            <a:srgbClr val="FFFFFF"/>
                          </a:solidFill>
                          <a:latin typeface="Calibri" panose="020F0502020204030204" pitchFamily="34" charset="0"/>
                          <a:cs typeface="Calibri" panose="020F0502020204030204" pitchFamily="34" charset="0"/>
                        </a:rPr>
                        <a:t>	</a:t>
                      </a:r>
                      <a:r>
                        <a:rPr sz="700" spc="-10" dirty="0">
                          <a:solidFill>
                            <a:srgbClr val="FFFFFF"/>
                          </a:solidFill>
                          <a:latin typeface="Calibri" panose="020F0502020204030204" pitchFamily="34" charset="0"/>
                          <a:cs typeface="Calibri" panose="020F0502020204030204" pitchFamily="34" charset="0"/>
                        </a:rPr>
                        <a:t>Uygulama</a:t>
                      </a: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spcBef>
                          <a:spcPts val="100"/>
                        </a:spcBef>
                      </a:pPr>
                      <a:endParaRPr sz="700" dirty="0">
                        <a:latin typeface="Calibri" panose="020F0502020204030204" pitchFamily="34" charset="0"/>
                        <a:cs typeface="Calibri" panose="020F0502020204030204" pitchFamily="34" charset="0"/>
                      </a:endParaRPr>
                    </a:p>
                    <a:p>
                      <a:pPr marR="36195" algn="ctr">
                        <a:lnSpc>
                          <a:spcPct val="100000"/>
                        </a:lnSpc>
                      </a:pPr>
                      <a:r>
                        <a:rPr sz="700" spc="-10" dirty="0">
                          <a:solidFill>
                            <a:srgbClr val="FFFFFF"/>
                          </a:solidFill>
                          <a:latin typeface="Calibri" panose="020F0502020204030204" pitchFamily="34" charset="0"/>
                          <a:cs typeface="Calibri" panose="020F0502020204030204" pitchFamily="34" charset="0"/>
                        </a:rPr>
                        <a:t>İzleme</a:t>
                      </a:r>
                      <a:endParaRPr sz="700" dirty="0">
                        <a:latin typeface="Calibri" panose="020F0502020204030204" pitchFamily="34" charset="0"/>
                        <a:cs typeface="Calibri" panose="020F0502020204030204" pitchFamily="34" charset="0"/>
                      </a:endParaRPr>
                    </a:p>
                  </a:txBody>
                  <a:tcPr marL="0" marR="0" marT="41910" marB="0">
                    <a:lnL w="28575">
                      <a:solidFill>
                        <a:srgbClr val="0000CC"/>
                      </a:solidFill>
                      <a:prstDash val="solid"/>
                    </a:lnL>
                    <a:lnR w="28575">
                      <a:solidFill>
                        <a:srgbClr val="0000CC"/>
                      </a:solidFill>
                      <a:prstDash val="solid"/>
                    </a:lnR>
                    <a:lnT w="28575">
                      <a:solidFill>
                        <a:srgbClr val="0000CC"/>
                      </a:solidFill>
                      <a:prstDash val="solid"/>
                    </a:lnT>
                    <a:lnB w="57150">
                      <a:solidFill>
                        <a:srgbClr val="0000CC"/>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53670">
                <a:tc>
                  <a:txBody>
                    <a:bodyPr/>
                    <a:lstStyle/>
                    <a:p>
                      <a:pPr>
                        <a:lnSpc>
                          <a:spcPct val="100000"/>
                        </a:lnSpc>
                      </a:pPr>
                      <a:endParaRPr sz="800" dirty="0">
                        <a:latin typeface="Calibri" panose="020F0502020204030204" pitchFamily="34" charset="0"/>
                        <a:cs typeface="Calibri" panose="020F0502020204030204" pitchFamily="34" charset="0"/>
                      </a:endParaRPr>
                    </a:p>
                  </a:txBody>
                  <a:tcPr marL="0" marR="0" marT="0" marB="0">
                    <a:lnL w="28575">
                      <a:solidFill>
                        <a:srgbClr val="0000CC"/>
                      </a:solidFill>
                      <a:prstDash val="solid"/>
                    </a:lnL>
                    <a:lnR w="38100">
                      <a:solidFill>
                        <a:srgbClr val="0000CC"/>
                      </a:solidFill>
                      <a:prstDash val="solid"/>
                    </a:lnR>
                    <a:lnT w="38100" cap="flat" cmpd="sng" algn="ctr">
                      <a:solidFill>
                        <a:srgbClr val="0000CC"/>
                      </a:solidFill>
                      <a:prstDash val="solid"/>
                      <a:round/>
                      <a:headEnd type="none" w="med" len="med"/>
                      <a:tailEnd type="none" w="med" len="med"/>
                    </a:lnT>
                  </a:tcPr>
                </a:tc>
                <a:tc gridSpan="3">
                  <a:txBody>
                    <a:bodyPr/>
                    <a:lstStyle/>
                    <a:p>
                      <a:pPr>
                        <a:lnSpc>
                          <a:spcPct val="100000"/>
                        </a:lnSpc>
                      </a:pPr>
                      <a:endParaRPr sz="8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T w="28575">
                      <a:solidFill>
                        <a:srgbClr val="0000CC"/>
                      </a:solidFill>
                      <a:prstDash val="solid"/>
                    </a:lnT>
                    <a:lnB w="28575">
                      <a:solidFill>
                        <a:srgbClr val="0000CC"/>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8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T w="28575">
                      <a:solidFill>
                        <a:srgbClr val="0000CC"/>
                      </a:solidFill>
                      <a:prstDash val="solid"/>
                    </a:lnT>
                  </a:tcPr>
                </a:tc>
                <a:tc gridSpan="4">
                  <a:txBody>
                    <a:bodyPr/>
                    <a:lstStyle/>
                    <a:p>
                      <a:pPr>
                        <a:lnSpc>
                          <a:spcPct val="100000"/>
                        </a:lnSpc>
                      </a:pPr>
                      <a:endParaRPr sz="8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T w="38100">
                      <a:solidFill>
                        <a:srgbClr val="0000CC"/>
                      </a:solidFill>
                      <a:prstDash val="solid"/>
                    </a:lnT>
                    <a:lnB w="28575">
                      <a:solidFill>
                        <a:srgbClr val="0000CC"/>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8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T w="28575">
                      <a:solidFill>
                        <a:srgbClr val="0000CC"/>
                      </a:solidFill>
                      <a:prstDash val="solid"/>
                    </a:lnT>
                  </a:tcPr>
                </a:tc>
                <a:tc gridSpan="3">
                  <a:txBody>
                    <a:bodyPr/>
                    <a:lstStyle/>
                    <a:p>
                      <a:pPr>
                        <a:lnSpc>
                          <a:spcPct val="100000"/>
                        </a:lnSpc>
                      </a:pPr>
                      <a:endParaRPr sz="8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T w="28575">
                      <a:solidFill>
                        <a:srgbClr val="0000CC"/>
                      </a:solidFill>
                      <a:prstDash val="solid"/>
                    </a:lnT>
                    <a:lnB w="28575">
                      <a:solidFill>
                        <a:srgbClr val="0000CC"/>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8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T w="28575">
                      <a:solidFill>
                        <a:srgbClr val="0000CC"/>
                      </a:solidFill>
                      <a:prstDash val="solid"/>
                    </a:lnT>
                  </a:tcPr>
                </a:tc>
                <a:tc gridSpan="4">
                  <a:txBody>
                    <a:bodyPr/>
                    <a:lstStyle/>
                    <a:p>
                      <a:pPr>
                        <a:lnSpc>
                          <a:spcPct val="100000"/>
                        </a:lnSpc>
                      </a:pPr>
                      <a:endParaRPr sz="8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T w="57150">
                      <a:solidFill>
                        <a:srgbClr val="0000CC"/>
                      </a:solidFill>
                      <a:prstDash val="solid"/>
                    </a:lnT>
                    <a:lnB w="28575">
                      <a:solidFill>
                        <a:srgbClr val="0000CC"/>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8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T w="28575">
                      <a:solidFill>
                        <a:srgbClr val="0000CC"/>
                      </a:solidFill>
                      <a:prstDash val="solid"/>
                    </a:lnT>
                  </a:tcPr>
                </a:tc>
                <a:tc gridSpan="3">
                  <a:txBody>
                    <a:bodyPr/>
                    <a:lstStyle/>
                    <a:p>
                      <a:pPr>
                        <a:lnSpc>
                          <a:spcPct val="100000"/>
                        </a:lnSpc>
                      </a:pPr>
                      <a:endParaRPr sz="8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T w="57150">
                      <a:solidFill>
                        <a:srgbClr val="0000CC"/>
                      </a:solidFill>
                      <a:prstDash val="solid"/>
                    </a:lnT>
                    <a:lnB w="28575">
                      <a:solidFill>
                        <a:srgbClr val="0000CC"/>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8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28575">
                      <a:solidFill>
                        <a:srgbClr val="0000CC"/>
                      </a:solidFill>
                      <a:prstDash val="solid"/>
                    </a:lnR>
                    <a:lnT w="28575">
                      <a:solidFill>
                        <a:srgbClr val="0000CC"/>
                      </a:solidFill>
                      <a:prstDash val="solid"/>
                    </a:lnT>
                  </a:tcPr>
                </a:tc>
                <a:extLst>
                  <a:ext uri="{0D108BD9-81ED-4DB2-BD59-A6C34878D82A}">
                    <a16:rowId xmlns:a16="http://schemas.microsoft.com/office/drawing/2014/main" val="10001"/>
                  </a:ext>
                </a:extLst>
              </a:tr>
              <a:tr h="1284605">
                <a:tc gridSpan="2">
                  <a:txBody>
                    <a:bodyPr/>
                    <a:lstStyle/>
                    <a:p>
                      <a:pPr>
                        <a:lnSpc>
                          <a:spcPct val="100000"/>
                        </a:lnSpc>
                      </a:pPr>
                      <a:endParaRPr sz="1300" dirty="0">
                        <a:latin typeface="Calibri" panose="020F0502020204030204" pitchFamily="34" charset="0"/>
                        <a:cs typeface="Calibri" panose="020F0502020204030204" pitchFamily="34" charset="0"/>
                      </a:endParaRPr>
                    </a:p>
                  </a:txBody>
                  <a:tcPr marL="0" marR="0" marT="0" marB="0">
                    <a:lnL w="28575">
                      <a:solidFill>
                        <a:srgbClr val="0000CC"/>
                      </a:solidFill>
                      <a:prstDash val="solid"/>
                    </a:lnL>
                    <a:lnR w="28575">
                      <a:solidFill>
                        <a:srgbClr val="0000CC"/>
                      </a:solidFill>
                      <a:prstDash val="solid"/>
                    </a:lnR>
                  </a:tcPr>
                </a:tc>
                <a:tc hMerge="1">
                  <a:txBody>
                    <a:bodyPr/>
                    <a:lstStyle/>
                    <a:p>
                      <a:endParaRPr/>
                    </a:p>
                  </a:txBody>
                  <a:tcPr marL="0" marR="0" marT="0" marB="0"/>
                </a:tc>
                <a:tc>
                  <a:txBody>
                    <a:bodyPr/>
                    <a:lstStyle/>
                    <a:p>
                      <a:pPr>
                        <a:lnSpc>
                          <a:spcPct val="100000"/>
                        </a:lnSpc>
                        <a:spcBef>
                          <a:spcPts val="760"/>
                        </a:spcBef>
                      </a:pPr>
                      <a:endParaRPr sz="1200" dirty="0">
                        <a:latin typeface="Calibri" panose="020F0502020204030204" pitchFamily="34" charset="0"/>
                        <a:cs typeface="Calibri" panose="020F0502020204030204" pitchFamily="34" charset="0"/>
                      </a:endParaRPr>
                    </a:p>
                    <a:p>
                      <a:pPr marL="121285" marR="116205" algn="ctr">
                        <a:lnSpc>
                          <a:spcPct val="100000"/>
                        </a:lnSpc>
                        <a:spcBef>
                          <a:spcPts val="5"/>
                        </a:spcBef>
                      </a:pPr>
                      <a:r>
                        <a:rPr sz="1200" spc="-70" dirty="0">
                          <a:solidFill>
                            <a:srgbClr val="FFFFFF"/>
                          </a:solidFill>
                          <a:latin typeface="Calibri" panose="020F0502020204030204" pitchFamily="34" charset="0"/>
                          <a:cs typeface="Calibri" panose="020F0502020204030204" pitchFamily="34" charset="0"/>
                        </a:rPr>
                        <a:t>YÖNETİM</a:t>
                      </a:r>
                      <a:r>
                        <a:rPr sz="1200" spc="40" dirty="0">
                          <a:solidFill>
                            <a:srgbClr val="FFFFFF"/>
                          </a:solidFill>
                          <a:latin typeface="Calibri" panose="020F0502020204030204" pitchFamily="34" charset="0"/>
                          <a:cs typeface="Calibri" panose="020F0502020204030204" pitchFamily="34" charset="0"/>
                        </a:rPr>
                        <a:t> </a:t>
                      </a:r>
                      <a:r>
                        <a:rPr sz="1200" spc="-130" dirty="0">
                          <a:solidFill>
                            <a:srgbClr val="FFFFFF"/>
                          </a:solidFill>
                          <a:latin typeface="Calibri" panose="020F0502020204030204" pitchFamily="34" charset="0"/>
                          <a:cs typeface="Calibri" panose="020F0502020204030204" pitchFamily="34" charset="0"/>
                        </a:rPr>
                        <a:t>VE </a:t>
                      </a:r>
                      <a:r>
                        <a:rPr sz="1200" spc="-20" dirty="0">
                          <a:solidFill>
                            <a:srgbClr val="FFFFFF"/>
                          </a:solidFill>
                          <a:latin typeface="Calibri" panose="020F0502020204030204" pitchFamily="34" charset="0"/>
                          <a:cs typeface="Calibri" panose="020F0502020204030204" pitchFamily="34" charset="0"/>
                        </a:rPr>
                        <a:t>İDARİ</a:t>
                      </a:r>
                      <a:endParaRPr sz="1200" dirty="0">
                        <a:latin typeface="Calibri" panose="020F0502020204030204" pitchFamily="34" charset="0"/>
                        <a:cs typeface="Calibri" panose="020F0502020204030204" pitchFamily="34" charset="0"/>
                      </a:endParaRPr>
                    </a:p>
                    <a:p>
                      <a:pPr algn="ctr">
                        <a:lnSpc>
                          <a:spcPct val="100000"/>
                        </a:lnSpc>
                      </a:pPr>
                      <a:r>
                        <a:rPr sz="1200" spc="-10" dirty="0">
                          <a:solidFill>
                            <a:srgbClr val="FFFFFF"/>
                          </a:solidFill>
                          <a:latin typeface="Calibri" panose="020F0502020204030204" pitchFamily="34" charset="0"/>
                          <a:cs typeface="Calibri" panose="020F0502020204030204" pitchFamily="34" charset="0"/>
                        </a:rPr>
                        <a:t>BİRİMLERİN</a:t>
                      </a:r>
                      <a:endParaRPr sz="1200" dirty="0">
                        <a:latin typeface="Calibri" panose="020F0502020204030204" pitchFamily="34" charset="0"/>
                        <a:cs typeface="Calibri" panose="020F0502020204030204" pitchFamily="34" charset="0"/>
                      </a:endParaRPr>
                    </a:p>
                    <a:p>
                      <a:pPr algn="ctr">
                        <a:lnSpc>
                          <a:spcPct val="100000"/>
                        </a:lnSpc>
                      </a:pPr>
                      <a:r>
                        <a:rPr sz="1200" spc="-10" dirty="0">
                          <a:solidFill>
                            <a:srgbClr val="FFFFFF"/>
                          </a:solidFill>
                          <a:latin typeface="Calibri" panose="020F0502020204030204" pitchFamily="34" charset="0"/>
                          <a:cs typeface="Calibri" panose="020F0502020204030204" pitchFamily="34" charset="0"/>
                        </a:rPr>
                        <a:t>YAPISI</a:t>
                      </a:r>
                      <a:endParaRPr sz="1200" dirty="0">
                        <a:latin typeface="Calibri" panose="020F0502020204030204" pitchFamily="34" charset="0"/>
                        <a:cs typeface="Calibri" panose="020F0502020204030204" pitchFamily="34" charset="0"/>
                      </a:endParaRPr>
                    </a:p>
                  </a:txBody>
                  <a:tcPr marL="0" marR="0" marT="96520" marB="0">
                    <a:lnL w="28575">
                      <a:solidFill>
                        <a:srgbClr val="0000CC"/>
                      </a:solidFill>
                      <a:prstDash val="solid"/>
                    </a:lnL>
                    <a:lnR w="28575">
                      <a:solidFill>
                        <a:srgbClr val="0000CC"/>
                      </a:solidFill>
                      <a:prstDash val="solid"/>
                    </a:lnR>
                    <a:lnT w="28575">
                      <a:solidFill>
                        <a:srgbClr val="0000CC"/>
                      </a:solidFill>
                      <a:prstDash val="solid"/>
                    </a:lnT>
                    <a:lnB w="28575">
                      <a:solidFill>
                        <a:srgbClr val="0000CC"/>
                      </a:solidFill>
                      <a:prstDash val="solid"/>
                    </a:lnB>
                    <a:solidFill>
                      <a:srgbClr val="88B3FF"/>
                    </a:solidFill>
                  </a:tcPr>
                </a:tc>
                <a:tc gridSpan="3">
                  <a:txBody>
                    <a:bodyPr/>
                    <a:lstStyle/>
                    <a:p>
                      <a:pPr>
                        <a:lnSpc>
                          <a:spcPct val="100000"/>
                        </a:lnSpc>
                      </a:pPr>
                      <a:endParaRPr sz="1300" dirty="0">
                        <a:latin typeface="Calibri" panose="020F0502020204030204" pitchFamily="34" charset="0"/>
                        <a:cs typeface="Calibri" panose="020F0502020204030204" pitchFamily="34" charset="0"/>
                      </a:endParaRPr>
                    </a:p>
                  </a:txBody>
                  <a:tcPr marL="0" marR="0" marT="0" marB="0">
                    <a:lnL w="28575">
                      <a:solidFill>
                        <a:srgbClr val="0000CC"/>
                      </a:solidFill>
                      <a:prstDash val="solid"/>
                    </a:lnL>
                    <a:lnR w="28575">
                      <a:solidFill>
                        <a:srgbClr val="0000CC"/>
                      </a:solidFill>
                      <a:prstDash val="solid"/>
                    </a:lnR>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spcBef>
                          <a:spcPts val="819"/>
                        </a:spcBef>
                      </a:pPr>
                      <a:endParaRPr sz="1200" dirty="0">
                        <a:latin typeface="Calibri" panose="020F0502020204030204" pitchFamily="34" charset="0"/>
                        <a:cs typeface="Calibri" panose="020F0502020204030204" pitchFamily="34" charset="0"/>
                      </a:endParaRPr>
                    </a:p>
                    <a:p>
                      <a:pPr algn="ctr">
                        <a:lnSpc>
                          <a:spcPct val="100000"/>
                        </a:lnSpc>
                        <a:spcBef>
                          <a:spcPts val="5"/>
                        </a:spcBef>
                      </a:pPr>
                      <a:r>
                        <a:rPr sz="1200" spc="-10" dirty="0">
                          <a:solidFill>
                            <a:srgbClr val="FFFFFF"/>
                          </a:solidFill>
                          <a:latin typeface="Calibri" panose="020F0502020204030204" pitchFamily="34" charset="0"/>
                          <a:cs typeface="Calibri" panose="020F0502020204030204" pitchFamily="34" charset="0"/>
                        </a:rPr>
                        <a:t>KAYNAKLARIN</a:t>
                      </a:r>
                      <a:endParaRPr sz="1200" dirty="0">
                        <a:latin typeface="Calibri" panose="020F0502020204030204" pitchFamily="34" charset="0"/>
                        <a:cs typeface="Calibri" panose="020F0502020204030204" pitchFamily="34" charset="0"/>
                      </a:endParaRPr>
                    </a:p>
                    <a:p>
                      <a:pPr algn="ctr">
                        <a:lnSpc>
                          <a:spcPct val="100000"/>
                        </a:lnSpc>
                      </a:pPr>
                      <a:r>
                        <a:rPr sz="1200" spc="-10" dirty="0">
                          <a:solidFill>
                            <a:srgbClr val="FFFFFF"/>
                          </a:solidFill>
                          <a:latin typeface="Calibri" panose="020F0502020204030204" pitchFamily="34" charset="0"/>
                          <a:cs typeface="Calibri" panose="020F0502020204030204" pitchFamily="34" charset="0"/>
                        </a:rPr>
                        <a:t>YÖNETİMİ</a:t>
                      </a:r>
                      <a:endParaRPr sz="1200" dirty="0">
                        <a:latin typeface="Calibri" panose="020F0502020204030204" pitchFamily="34" charset="0"/>
                        <a:cs typeface="Calibri" panose="020F0502020204030204" pitchFamily="34" charset="0"/>
                      </a:endParaRPr>
                    </a:p>
                  </a:txBody>
                  <a:tcPr marL="0" marR="0" marT="0" marB="0">
                    <a:lnL w="28575">
                      <a:solidFill>
                        <a:srgbClr val="0000CC"/>
                      </a:solidFill>
                      <a:prstDash val="solid"/>
                    </a:lnL>
                    <a:lnR w="28575">
                      <a:solidFill>
                        <a:srgbClr val="0000CC"/>
                      </a:solidFill>
                      <a:prstDash val="solid"/>
                    </a:lnR>
                    <a:lnT w="28575">
                      <a:solidFill>
                        <a:srgbClr val="0000CC"/>
                      </a:solidFill>
                      <a:prstDash val="solid"/>
                    </a:lnT>
                    <a:lnB w="28575">
                      <a:solidFill>
                        <a:srgbClr val="0000CC"/>
                      </a:solidFill>
                      <a:prstDash val="solid"/>
                    </a:lnB>
                    <a:solidFill>
                      <a:srgbClr val="88B3FF"/>
                    </a:solidFill>
                  </a:tcPr>
                </a:tc>
                <a:tc hMerge="1">
                  <a:txBody>
                    <a:bodyPr/>
                    <a:lstStyle/>
                    <a:p>
                      <a:endParaRPr/>
                    </a:p>
                  </a:txBody>
                  <a:tcPr marL="0" marR="0" marT="0" marB="0"/>
                </a:tc>
                <a:tc gridSpan="3">
                  <a:txBody>
                    <a:bodyPr/>
                    <a:lstStyle/>
                    <a:p>
                      <a:pPr>
                        <a:lnSpc>
                          <a:spcPct val="100000"/>
                        </a:lnSpc>
                      </a:pPr>
                      <a:endParaRPr sz="1300" dirty="0">
                        <a:latin typeface="Calibri" panose="020F0502020204030204" pitchFamily="34" charset="0"/>
                        <a:cs typeface="Calibri" panose="020F0502020204030204" pitchFamily="34" charset="0"/>
                      </a:endParaRPr>
                    </a:p>
                  </a:txBody>
                  <a:tcPr marL="0" marR="0" marT="0" marB="0">
                    <a:lnL w="28575">
                      <a:solidFill>
                        <a:srgbClr val="0000CC"/>
                      </a:solidFill>
                      <a:prstDash val="solid"/>
                    </a:lnL>
                    <a:lnR w="28575">
                      <a:solidFill>
                        <a:srgbClr val="0000CC"/>
                      </a:solidFill>
                      <a:prstDash val="solid"/>
                    </a:lnR>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spcBef>
                          <a:spcPts val="100"/>
                        </a:spcBef>
                      </a:pPr>
                      <a:endParaRPr sz="1200" dirty="0">
                        <a:latin typeface="Calibri" panose="020F0502020204030204" pitchFamily="34" charset="0"/>
                        <a:cs typeface="Calibri" panose="020F0502020204030204" pitchFamily="34" charset="0"/>
                      </a:endParaRPr>
                    </a:p>
                    <a:p>
                      <a:pPr marL="228600" marR="220979" indent="-1905" algn="ctr">
                        <a:lnSpc>
                          <a:spcPct val="100000"/>
                        </a:lnSpc>
                        <a:spcBef>
                          <a:spcPts val="5"/>
                        </a:spcBef>
                      </a:pPr>
                      <a:r>
                        <a:rPr sz="1200" spc="-10" dirty="0">
                          <a:solidFill>
                            <a:srgbClr val="FFFFFF"/>
                          </a:solidFill>
                          <a:latin typeface="Calibri" panose="020F0502020204030204" pitchFamily="34" charset="0"/>
                          <a:cs typeface="Calibri" panose="020F0502020204030204" pitchFamily="34" charset="0"/>
                        </a:rPr>
                        <a:t>BİLGİ </a:t>
                      </a:r>
                      <a:r>
                        <a:rPr sz="1200" spc="-70" dirty="0">
                          <a:solidFill>
                            <a:srgbClr val="FFFFFF"/>
                          </a:solidFill>
                          <a:latin typeface="Calibri" panose="020F0502020204030204" pitchFamily="34" charset="0"/>
                          <a:cs typeface="Calibri" panose="020F0502020204030204" pitchFamily="34" charset="0"/>
                        </a:rPr>
                        <a:t>YÖNETİM </a:t>
                      </a:r>
                      <a:r>
                        <a:rPr sz="1200" spc="-10" dirty="0">
                          <a:solidFill>
                            <a:srgbClr val="FFFFFF"/>
                          </a:solidFill>
                          <a:latin typeface="Calibri" panose="020F0502020204030204" pitchFamily="34" charset="0"/>
                          <a:cs typeface="Calibri" panose="020F0502020204030204" pitchFamily="34" charset="0"/>
                        </a:rPr>
                        <a:t>SİSTEMİ</a:t>
                      </a:r>
                      <a:endParaRPr sz="1200" dirty="0">
                        <a:latin typeface="Calibri" panose="020F0502020204030204" pitchFamily="34" charset="0"/>
                        <a:cs typeface="Calibri" panose="020F0502020204030204" pitchFamily="34" charset="0"/>
                      </a:endParaRPr>
                    </a:p>
                  </a:txBody>
                  <a:tcPr marL="0" marR="0" marT="0" marB="0">
                    <a:lnL w="28575">
                      <a:solidFill>
                        <a:srgbClr val="0000CC"/>
                      </a:solidFill>
                      <a:prstDash val="solid"/>
                    </a:lnL>
                    <a:lnR w="28575">
                      <a:solidFill>
                        <a:srgbClr val="0000CC"/>
                      </a:solidFill>
                      <a:prstDash val="solid"/>
                    </a:lnR>
                    <a:lnT w="28575">
                      <a:solidFill>
                        <a:srgbClr val="0000CC"/>
                      </a:solidFill>
                      <a:prstDash val="solid"/>
                    </a:lnT>
                    <a:lnB w="28575">
                      <a:solidFill>
                        <a:srgbClr val="0000CC"/>
                      </a:solidFill>
                      <a:prstDash val="solid"/>
                    </a:lnB>
                    <a:solidFill>
                      <a:srgbClr val="88B3FF"/>
                    </a:solidFill>
                  </a:tcPr>
                </a:tc>
                <a:tc gridSpan="3">
                  <a:txBody>
                    <a:bodyPr/>
                    <a:lstStyle/>
                    <a:p>
                      <a:pPr>
                        <a:lnSpc>
                          <a:spcPct val="100000"/>
                        </a:lnSpc>
                      </a:pPr>
                      <a:endParaRPr sz="1300" dirty="0">
                        <a:latin typeface="Calibri" panose="020F0502020204030204" pitchFamily="34" charset="0"/>
                        <a:cs typeface="Calibri" panose="020F0502020204030204" pitchFamily="34" charset="0"/>
                      </a:endParaRPr>
                    </a:p>
                  </a:txBody>
                  <a:tcPr marL="0" marR="0" marT="0" marB="0">
                    <a:lnL w="28575">
                      <a:solidFill>
                        <a:srgbClr val="0000CC"/>
                      </a:solidFill>
                      <a:prstDash val="solid"/>
                    </a:lnL>
                    <a:lnR w="28575">
                      <a:solidFill>
                        <a:srgbClr val="0000CC"/>
                      </a:solidFill>
                      <a:prstDash val="solid"/>
                    </a:lnR>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200" dirty="0">
                        <a:latin typeface="Calibri" panose="020F0502020204030204" pitchFamily="34" charset="0"/>
                        <a:cs typeface="Calibri" panose="020F0502020204030204" pitchFamily="34" charset="0"/>
                      </a:endParaRPr>
                    </a:p>
                    <a:p>
                      <a:pPr>
                        <a:lnSpc>
                          <a:spcPct val="100000"/>
                        </a:lnSpc>
                        <a:spcBef>
                          <a:spcPts val="819"/>
                        </a:spcBef>
                      </a:pPr>
                      <a:endParaRPr sz="1200" dirty="0">
                        <a:latin typeface="Calibri" panose="020F0502020204030204" pitchFamily="34" charset="0"/>
                        <a:cs typeface="Calibri" panose="020F0502020204030204" pitchFamily="34" charset="0"/>
                      </a:endParaRPr>
                    </a:p>
                    <a:p>
                      <a:pPr algn="ctr">
                        <a:lnSpc>
                          <a:spcPct val="100000"/>
                        </a:lnSpc>
                        <a:spcBef>
                          <a:spcPts val="5"/>
                        </a:spcBef>
                      </a:pPr>
                      <a:r>
                        <a:rPr sz="1200" spc="-10" dirty="0">
                          <a:solidFill>
                            <a:srgbClr val="FFFFFF"/>
                          </a:solidFill>
                          <a:latin typeface="Calibri" panose="020F0502020204030204" pitchFamily="34" charset="0"/>
                          <a:cs typeface="Calibri" panose="020F0502020204030204" pitchFamily="34" charset="0"/>
                        </a:rPr>
                        <a:t>DESTEK</a:t>
                      </a:r>
                      <a:endParaRPr sz="1200" dirty="0">
                        <a:latin typeface="Calibri" panose="020F0502020204030204" pitchFamily="34" charset="0"/>
                        <a:cs typeface="Calibri" panose="020F0502020204030204" pitchFamily="34" charset="0"/>
                      </a:endParaRPr>
                    </a:p>
                    <a:p>
                      <a:pPr algn="ctr">
                        <a:lnSpc>
                          <a:spcPct val="100000"/>
                        </a:lnSpc>
                      </a:pPr>
                      <a:r>
                        <a:rPr sz="1200" spc="-10" dirty="0">
                          <a:solidFill>
                            <a:srgbClr val="FFFFFF"/>
                          </a:solidFill>
                          <a:latin typeface="Calibri" panose="020F0502020204030204" pitchFamily="34" charset="0"/>
                          <a:cs typeface="Calibri" panose="020F0502020204030204" pitchFamily="34" charset="0"/>
                        </a:rPr>
                        <a:t>HİZMETLERİ</a:t>
                      </a:r>
                      <a:endParaRPr sz="1200" dirty="0">
                        <a:latin typeface="Calibri" panose="020F0502020204030204" pitchFamily="34" charset="0"/>
                        <a:cs typeface="Calibri" panose="020F0502020204030204" pitchFamily="34" charset="0"/>
                      </a:endParaRPr>
                    </a:p>
                  </a:txBody>
                  <a:tcPr marL="0" marR="0" marT="0" marB="0">
                    <a:lnL w="28575">
                      <a:solidFill>
                        <a:srgbClr val="0000CC"/>
                      </a:solidFill>
                      <a:prstDash val="solid"/>
                    </a:lnL>
                    <a:lnR w="28575">
                      <a:solidFill>
                        <a:srgbClr val="0000CC"/>
                      </a:solidFill>
                      <a:prstDash val="solid"/>
                    </a:lnR>
                    <a:lnT w="28575">
                      <a:solidFill>
                        <a:srgbClr val="0000CC"/>
                      </a:solidFill>
                      <a:prstDash val="solid"/>
                    </a:lnT>
                    <a:lnB w="28575">
                      <a:solidFill>
                        <a:srgbClr val="0000CC"/>
                      </a:solidFill>
                      <a:prstDash val="solid"/>
                    </a:lnB>
                    <a:solidFill>
                      <a:srgbClr val="88B3FF"/>
                    </a:solidFill>
                  </a:tcPr>
                </a:tc>
                <a:tc hMerge="1">
                  <a:txBody>
                    <a:bodyPr/>
                    <a:lstStyle/>
                    <a:p>
                      <a:endParaRPr/>
                    </a:p>
                  </a:txBody>
                  <a:tcPr marL="0" marR="0" marT="0" marB="0"/>
                </a:tc>
                <a:tc gridSpan="3">
                  <a:txBody>
                    <a:bodyPr/>
                    <a:lstStyle/>
                    <a:p>
                      <a:pPr>
                        <a:lnSpc>
                          <a:spcPct val="100000"/>
                        </a:lnSpc>
                      </a:pPr>
                      <a:endParaRPr sz="1300" dirty="0">
                        <a:latin typeface="Calibri" panose="020F0502020204030204" pitchFamily="34" charset="0"/>
                        <a:cs typeface="Calibri" panose="020F0502020204030204" pitchFamily="34" charset="0"/>
                      </a:endParaRPr>
                    </a:p>
                  </a:txBody>
                  <a:tcPr marL="0" marR="0" marT="0" marB="0">
                    <a:lnL w="28575">
                      <a:solidFill>
                        <a:srgbClr val="0000CC"/>
                      </a:solidFill>
                      <a:prstDash val="solid"/>
                    </a:lnL>
                    <a:lnR w="28575">
                      <a:solidFill>
                        <a:srgbClr val="0000CC"/>
                      </a:solidFill>
                      <a:prstDash val="solid"/>
                    </a:lnR>
                  </a:tcPr>
                </a:tc>
                <a:tc hMerge="1">
                  <a:txBody>
                    <a:bodyPr/>
                    <a:lstStyle/>
                    <a:p>
                      <a:endParaRPr/>
                    </a:p>
                  </a:txBody>
                  <a:tcPr marL="0" marR="0" marT="0" marB="0"/>
                </a:tc>
                <a:tc hMerge="1">
                  <a:txBody>
                    <a:bodyPr/>
                    <a:lstStyle/>
                    <a:p>
                      <a:endParaRPr/>
                    </a:p>
                  </a:txBody>
                  <a:tcPr marL="0" marR="0" marT="0" marB="0"/>
                </a:tc>
                <a:tc>
                  <a:txBody>
                    <a:bodyPr/>
                    <a:lstStyle/>
                    <a:p>
                      <a:pPr>
                        <a:lnSpc>
                          <a:spcPct val="100000"/>
                        </a:lnSpc>
                        <a:spcBef>
                          <a:spcPts val="760"/>
                        </a:spcBef>
                      </a:pPr>
                      <a:endParaRPr sz="1200" dirty="0">
                        <a:latin typeface="Calibri" panose="020F0502020204030204" pitchFamily="34" charset="0"/>
                        <a:cs typeface="Calibri" panose="020F0502020204030204" pitchFamily="34" charset="0"/>
                      </a:endParaRPr>
                    </a:p>
                    <a:p>
                      <a:pPr marL="151765" marR="144780" indent="-1270" algn="ctr">
                        <a:lnSpc>
                          <a:spcPct val="100000"/>
                        </a:lnSpc>
                        <a:spcBef>
                          <a:spcPts val="5"/>
                        </a:spcBef>
                      </a:pPr>
                      <a:r>
                        <a:rPr sz="1200" spc="-10" dirty="0">
                          <a:solidFill>
                            <a:srgbClr val="FFFFFF"/>
                          </a:solidFill>
                          <a:latin typeface="Calibri" panose="020F0502020204030204" pitchFamily="34" charset="0"/>
                          <a:cs typeface="Calibri" panose="020F0502020204030204" pitchFamily="34" charset="0"/>
                        </a:rPr>
                        <a:t>KAMUOYUNU </a:t>
                      </a:r>
                      <a:r>
                        <a:rPr sz="1200" spc="-80" dirty="0">
                          <a:solidFill>
                            <a:srgbClr val="FFFFFF"/>
                          </a:solidFill>
                          <a:latin typeface="Calibri" panose="020F0502020204030204" pitchFamily="34" charset="0"/>
                          <a:cs typeface="Calibri" panose="020F0502020204030204" pitchFamily="34" charset="0"/>
                        </a:rPr>
                        <a:t>BİLGİLENDİRME </a:t>
                      </a:r>
                      <a:r>
                        <a:rPr sz="1200" spc="-135" dirty="0">
                          <a:solidFill>
                            <a:srgbClr val="FFFFFF"/>
                          </a:solidFill>
                          <a:latin typeface="Calibri" panose="020F0502020204030204" pitchFamily="34" charset="0"/>
                          <a:cs typeface="Calibri" panose="020F0502020204030204" pitchFamily="34" charset="0"/>
                        </a:rPr>
                        <a:t>VE</a:t>
                      </a:r>
                      <a:r>
                        <a:rPr sz="1200" spc="10" dirty="0">
                          <a:solidFill>
                            <a:srgbClr val="FFFFFF"/>
                          </a:solidFill>
                          <a:latin typeface="Calibri" panose="020F0502020204030204" pitchFamily="34" charset="0"/>
                          <a:cs typeface="Calibri" panose="020F0502020204030204" pitchFamily="34" charset="0"/>
                        </a:rPr>
                        <a:t> </a:t>
                      </a:r>
                      <a:r>
                        <a:rPr sz="1200" spc="-10" dirty="0">
                          <a:solidFill>
                            <a:srgbClr val="FFFFFF"/>
                          </a:solidFill>
                          <a:latin typeface="Calibri" panose="020F0502020204030204" pitchFamily="34" charset="0"/>
                          <a:cs typeface="Calibri" panose="020F0502020204030204" pitchFamily="34" charset="0"/>
                        </a:rPr>
                        <a:t>HESAP</a:t>
                      </a:r>
                      <a:endParaRPr sz="1200" dirty="0">
                        <a:latin typeface="Calibri" panose="020F0502020204030204" pitchFamily="34" charset="0"/>
                        <a:cs typeface="Calibri" panose="020F0502020204030204" pitchFamily="34" charset="0"/>
                      </a:endParaRPr>
                    </a:p>
                    <a:p>
                      <a:pPr algn="ctr">
                        <a:lnSpc>
                          <a:spcPct val="100000"/>
                        </a:lnSpc>
                      </a:pPr>
                      <a:r>
                        <a:rPr sz="1200" spc="-30" dirty="0">
                          <a:solidFill>
                            <a:srgbClr val="FFFFFF"/>
                          </a:solidFill>
                          <a:latin typeface="Calibri" panose="020F0502020204030204" pitchFamily="34" charset="0"/>
                          <a:cs typeface="Calibri" panose="020F0502020204030204" pitchFamily="34" charset="0"/>
                        </a:rPr>
                        <a:t>VEREBİLİRLİK</a:t>
                      </a:r>
                      <a:endParaRPr sz="1200" dirty="0">
                        <a:latin typeface="Calibri" panose="020F0502020204030204" pitchFamily="34" charset="0"/>
                        <a:cs typeface="Calibri" panose="020F0502020204030204" pitchFamily="34" charset="0"/>
                      </a:endParaRPr>
                    </a:p>
                  </a:txBody>
                  <a:tcPr marL="0" marR="0" marT="96520" marB="0">
                    <a:lnL w="28575">
                      <a:solidFill>
                        <a:srgbClr val="0000CC"/>
                      </a:solidFill>
                      <a:prstDash val="solid"/>
                    </a:lnL>
                    <a:lnR w="28575">
                      <a:solidFill>
                        <a:srgbClr val="0000CC"/>
                      </a:solidFill>
                      <a:prstDash val="solid"/>
                    </a:lnR>
                    <a:lnT w="28575">
                      <a:solidFill>
                        <a:srgbClr val="0000CC"/>
                      </a:solidFill>
                      <a:prstDash val="solid"/>
                    </a:lnT>
                    <a:lnB w="28575">
                      <a:solidFill>
                        <a:srgbClr val="0000CC"/>
                      </a:solidFill>
                      <a:prstDash val="solid"/>
                    </a:lnB>
                    <a:solidFill>
                      <a:srgbClr val="88B3FF"/>
                    </a:solidFill>
                  </a:tcPr>
                </a:tc>
                <a:tc gridSpan="2">
                  <a:txBody>
                    <a:bodyPr/>
                    <a:lstStyle/>
                    <a:p>
                      <a:pPr>
                        <a:lnSpc>
                          <a:spcPct val="100000"/>
                        </a:lnSpc>
                      </a:pPr>
                      <a:endParaRPr sz="1300" dirty="0">
                        <a:latin typeface="Calibri" panose="020F0502020204030204" pitchFamily="34" charset="0"/>
                        <a:cs typeface="Calibri" panose="020F0502020204030204" pitchFamily="34" charset="0"/>
                      </a:endParaRPr>
                    </a:p>
                  </a:txBody>
                  <a:tcPr marL="0" marR="0" marT="0" marB="0">
                    <a:lnL w="28575">
                      <a:solidFill>
                        <a:srgbClr val="0000CC"/>
                      </a:solidFill>
                      <a:prstDash val="solid"/>
                    </a:lnL>
                    <a:lnR w="28575">
                      <a:solidFill>
                        <a:srgbClr val="0000CC"/>
                      </a:solidFill>
                      <a:prstDash val="solid"/>
                    </a:lnR>
                  </a:tcPr>
                </a:tc>
                <a:tc hMerge="1">
                  <a:txBody>
                    <a:bodyPr/>
                    <a:lstStyle/>
                    <a:p>
                      <a:endParaRPr/>
                    </a:p>
                  </a:txBody>
                  <a:tcPr marL="0" marR="0" marT="0" marB="0"/>
                </a:tc>
                <a:extLst>
                  <a:ext uri="{0D108BD9-81ED-4DB2-BD59-A6C34878D82A}">
                    <a16:rowId xmlns:a16="http://schemas.microsoft.com/office/drawing/2014/main" val="10002"/>
                  </a:ext>
                </a:extLst>
              </a:tr>
              <a:tr h="161290">
                <a:tc>
                  <a:txBody>
                    <a:bodyPr/>
                    <a:lstStyle/>
                    <a:p>
                      <a:pPr>
                        <a:lnSpc>
                          <a:spcPct val="100000"/>
                        </a:lnSpc>
                      </a:pPr>
                      <a:endParaRPr sz="900" dirty="0">
                        <a:latin typeface="Calibri" panose="020F0502020204030204" pitchFamily="34" charset="0"/>
                        <a:cs typeface="Calibri" panose="020F0502020204030204" pitchFamily="34" charset="0"/>
                      </a:endParaRPr>
                    </a:p>
                  </a:txBody>
                  <a:tcPr marL="0" marR="0" marT="0" marB="0">
                    <a:lnL w="28575">
                      <a:solidFill>
                        <a:srgbClr val="0000CC"/>
                      </a:solidFill>
                      <a:prstDash val="solid"/>
                    </a:lnL>
                    <a:lnR w="38100">
                      <a:solidFill>
                        <a:srgbClr val="0000CC"/>
                      </a:solidFill>
                      <a:prstDash val="solid"/>
                    </a:lnR>
                    <a:lnB w="28575">
                      <a:solidFill>
                        <a:srgbClr val="0000CC"/>
                      </a:solidFill>
                      <a:prstDash val="solid"/>
                    </a:lnB>
                  </a:tcPr>
                </a:tc>
                <a:tc gridSpan="3">
                  <a:txBody>
                    <a:bodyPr/>
                    <a:lstStyle/>
                    <a:p>
                      <a:pPr>
                        <a:lnSpc>
                          <a:spcPct val="100000"/>
                        </a:lnSpc>
                      </a:pPr>
                      <a:endParaRPr sz="9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T w="28575">
                      <a:solidFill>
                        <a:srgbClr val="0000CC"/>
                      </a:solidFill>
                      <a:prstDash val="solid"/>
                    </a:lnT>
                    <a:lnB w="28575">
                      <a:solidFill>
                        <a:srgbClr val="0000CC"/>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B w="28575">
                      <a:solidFill>
                        <a:srgbClr val="0000CC"/>
                      </a:solidFill>
                      <a:prstDash val="solid"/>
                    </a:lnB>
                  </a:tcPr>
                </a:tc>
                <a:tc gridSpan="4">
                  <a:txBody>
                    <a:bodyPr/>
                    <a:lstStyle/>
                    <a:p>
                      <a:pPr>
                        <a:lnSpc>
                          <a:spcPct val="100000"/>
                        </a:lnSpc>
                      </a:pPr>
                      <a:endParaRPr sz="9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T w="28575">
                      <a:solidFill>
                        <a:srgbClr val="0000CC"/>
                      </a:solidFill>
                      <a:prstDash val="solid"/>
                    </a:lnT>
                    <a:lnB w="28575">
                      <a:solidFill>
                        <a:srgbClr val="0000CC"/>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B w="28575">
                      <a:solidFill>
                        <a:srgbClr val="0000CC"/>
                      </a:solidFill>
                      <a:prstDash val="solid"/>
                    </a:lnB>
                  </a:tcPr>
                </a:tc>
                <a:tc gridSpan="3">
                  <a:txBody>
                    <a:bodyPr/>
                    <a:lstStyle/>
                    <a:p>
                      <a:pPr>
                        <a:lnSpc>
                          <a:spcPct val="100000"/>
                        </a:lnSpc>
                      </a:pPr>
                      <a:endParaRPr sz="9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T w="28575">
                      <a:solidFill>
                        <a:srgbClr val="0000CC"/>
                      </a:solidFill>
                      <a:prstDash val="solid"/>
                    </a:lnT>
                    <a:lnB w="28575">
                      <a:solidFill>
                        <a:srgbClr val="0000CC"/>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B w="28575">
                      <a:solidFill>
                        <a:srgbClr val="0000CC"/>
                      </a:solidFill>
                      <a:prstDash val="solid"/>
                    </a:lnB>
                  </a:tcPr>
                </a:tc>
                <a:tc gridSpan="4">
                  <a:txBody>
                    <a:bodyPr/>
                    <a:lstStyle/>
                    <a:p>
                      <a:pPr>
                        <a:lnSpc>
                          <a:spcPct val="100000"/>
                        </a:lnSpc>
                      </a:pPr>
                      <a:endParaRPr sz="9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T w="28575">
                      <a:solidFill>
                        <a:srgbClr val="0000CC"/>
                      </a:solidFill>
                      <a:prstDash val="solid"/>
                    </a:lnT>
                    <a:lnB w="28575">
                      <a:solidFill>
                        <a:srgbClr val="0000CC"/>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B w="28575">
                      <a:solidFill>
                        <a:srgbClr val="0000CC"/>
                      </a:solidFill>
                      <a:prstDash val="solid"/>
                    </a:lnB>
                  </a:tcPr>
                </a:tc>
                <a:tc gridSpan="3">
                  <a:txBody>
                    <a:bodyPr/>
                    <a:lstStyle/>
                    <a:p>
                      <a:pPr>
                        <a:lnSpc>
                          <a:spcPct val="100000"/>
                        </a:lnSpc>
                      </a:pPr>
                      <a:endParaRPr sz="9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38100">
                      <a:solidFill>
                        <a:srgbClr val="0000CC"/>
                      </a:solidFill>
                      <a:prstDash val="solid"/>
                    </a:lnR>
                    <a:lnT w="28575">
                      <a:solidFill>
                        <a:srgbClr val="0000CC"/>
                      </a:solidFill>
                      <a:prstDash val="solid"/>
                    </a:lnT>
                    <a:lnB w="28575">
                      <a:solidFill>
                        <a:srgbClr val="0000CC"/>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dirty="0">
                        <a:latin typeface="Calibri" panose="020F0502020204030204" pitchFamily="34" charset="0"/>
                        <a:cs typeface="Calibri" panose="020F0502020204030204" pitchFamily="34" charset="0"/>
                      </a:endParaRPr>
                    </a:p>
                  </a:txBody>
                  <a:tcPr marL="0" marR="0" marT="0" marB="0">
                    <a:lnL w="38100">
                      <a:solidFill>
                        <a:srgbClr val="0000CC"/>
                      </a:solidFill>
                      <a:prstDash val="solid"/>
                    </a:lnL>
                    <a:lnR w="28575">
                      <a:solidFill>
                        <a:srgbClr val="0000CC"/>
                      </a:solidFill>
                      <a:prstDash val="solid"/>
                    </a:lnR>
                    <a:lnB w="28575">
                      <a:solidFill>
                        <a:srgbClr val="0000CC"/>
                      </a:solidFill>
                      <a:prstDash val="solid"/>
                    </a:lnB>
                  </a:tcPr>
                </a:tc>
                <a:extLst>
                  <a:ext uri="{0D108BD9-81ED-4DB2-BD59-A6C34878D82A}">
                    <a16:rowId xmlns:a16="http://schemas.microsoft.com/office/drawing/2014/main" val="10003"/>
                  </a:ext>
                </a:extLst>
              </a:tr>
              <a:tr h="513080">
                <a:tc gridSpan="23">
                  <a:txBody>
                    <a:bodyPr/>
                    <a:lstStyle/>
                    <a:p>
                      <a:pPr algn="ctr">
                        <a:lnSpc>
                          <a:spcPct val="100000"/>
                        </a:lnSpc>
                        <a:spcBef>
                          <a:spcPts val="285"/>
                        </a:spcBef>
                      </a:pPr>
                      <a:r>
                        <a:rPr sz="2800" spc="-215" dirty="0">
                          <a:solidFill>
                            <a:srgbClr val="FFFFFF"/>
                          </a:solidFill>
                          <a:latin typeface="Calibri" panose="020F0502020204030204" pitchFamily="34" charset="0"/>
                          <a:cs typeface="Calibri" panose="020F0502020204030204" pitchFamily="34" charset="0"/>
                        </a:rPr>
                        <a:t>LİDERLİK,</a:t>
                      </a:r>
                      <a:r>
                        <a:rPr sz="2800" dirty="0">
                          <a:solidFill>
                            <a:srgbClr val="FFFFFF"/>
                          </a:solidFill>
                          <a:latin typeface="Calibri" panose="020F0502020204030204" pitchFamily="34" charset="0"/>
                          <a:cs typeface="Calibri" panose="020F0502020204030204" pitchFamily="34" charset="0"/>
                        </a:rPr>
                        <a:t> </a:t>
                      </a:r>
                      <a:r>
                        <a:rPr sz="2800" spc="-165" dirty="0">
                          <a:solidFill>
                            <a:srgbClr val="FFFFFF"/>
                          </a:solidFill>
                          <a:latin typeface="Calibri" panose="020F0502020204030204" pitchFamily="34" charset="0"/>
                          <a:cs typeface="Calibri" panose="020F0502020204030204" pitchFamily="34" charset="0"/>
                        </a:rPr>
                        <a:t>YÖNETİŞİM</a:t>
                      </a:r>
                      <a:r>
                        <a:rPr sz="2800" spc="-30" dirty="0">
                          <a:solidFill>
                            <a:srgbClr val="FFFFFF"/>
                          </a:solidFill>
                          <a:latin typeface="Calibri" panose="020F0502020204030204" pitchFamily="34" charset="0"/>
                          <a:cs typeface="Calibri" panose="020F0502020204030204" pitchFamily="34" charset="0"/>
                        </a:rPr>
                        <a:t> ve</a:t>
                      </a:r>
                      <a:r>
                        <a:rPr sz="2800" spc="-35" dirty="0">
                          <a:solidFill>
                            <a:srgbClr val="FFFFFF"/>
                          </a:solidFill>
                          <a:latin typeface="Calibri" panose="020F0502020204030204" pitchFamily="34" charset="0"/>
                          <a:cs typeface="Calibri" panose="020F0502020204030204" pitchFamily="34" charset="0"/>
                        </a:rPr>
                        <a:t> </a:t>
                      </a:r>
                      <a:r>
                        <a:rPr sz="2800" spc="-30" dirty="0">
                          <a:solidFill>
                            <a:srgbClr val="FFFFFF"/>
                          </a:solidFill>
                          <a:latin typeface="Calibri" panose="020F0502020204030204" pitchFamily="34" charset="0"/>
                          <a:cs typeface="Calibri" panose="020F0502020204030204" pitchFamily="34" charset="0"/>
                        </a:rPr>
                        <a:t>KALİTE</a:t>
                      </a:r>
                      <a:endParaRPr sz="2800" dirty="0">
                        <a:latin typeface="Calibri" panose="020F0502020204030204" pitchFamily="34" charset="0"/>
                        <a:cs typeface="Calibri" panose="020F0502020204030204" pitchFamily="34" charset="0"/>
                      </a:endParaRPr>
                    </a:p>
                  </a:txBody>
                  <a:tcPr marL="0" marR="0" marT="36195" marB="0">
                    <a:lnL w="28575">
                      <a:solidFill>
                        <a:srgbClr val="0000CC"/>
                      </a:solidFill>
                      <a:prstDash val="solid"/>
                    </a:lnL>
                    <a:lnR w="28575">
                      <a:solidFill>
                        <a:srgbClr val="0000CC"/>
                      </a:solidFill>
                      <a:prstDash val="solid"/>
                    </a:lnR>
                    <a:lnT w="28575">
                      <a:solidFill>
                        <a:srgbClr val="0000CC"/>
                      </a:solidFill>
                      <a:prstDash val="solid"/>
                    </a:lnT>
                    <a:lnB w="38100">
                      <a:solidFill>
                        <a:srgbClr val="0000CC"/>
                      </a:solidFill>
                      <a:prstDash val="solid"/>
                    </a:lnB>
                    <a:solidFill>
                      <a:srgbClr val="377C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54" name="object 54"/>
          <p:cNvSpPr/>
          <p:nvPr/>
        </p:nvSpPr>
        <p:spPr>
          <a:xfrm>
            <a:off x="9620377" y="2702560"/>
            <a:ext cx="233045" cy="272415"/>
          </a:xfrm>
          <a:custGeom>
            <a:avLst/>
            <a:gdLst/>
            <a:ahLst/>
            <a:cxnLst/>
            <a:rect l="l" t="t" r="r" b="b"/>
            <a:pathLst>
              <a:path w="233045" h="272414">
                <a:moveTo>
                  <a:pt x="229287" y="264196"/>
                </a:moveTo>
                <a:lnTo>
                  <a:pt x="229107" y="264794"/>
                </a:lnTo>
                <a:lnTo>
                  <a:pt x="226059" y="266445"/>
                </a:lnTo>
                <a:lnTo>
                  <a:pt x="222884" y="268097"/>
                </a:lnTo>
                <a:lnTo>
                  <a:pt x="228980" y="271906"/>
                </a:lnTo>
                <a:lnTo>
                  <a:pt x="229287" y="264196"/>
                </a:lnTo>
                <a:close/>
              </a:path>
              <a:path w="233045" h="272414">
                <a:moveTo>
                  <a:pt x="222776" y="268060"/>
                </a:moveTo>
                <a:close/>
              </a:path>
              <a:path w="233045" h="272414">
                <a:moveTo>
                  <a:pt x="206466" y="243026"/>
                </a:moveTo>
                <a:lnTo>
                  <a:pt x="217424" y="263778"/>
                </a:lnTo>
                <a:lnTo>
                  <a:pt x="218209" y="265229"/>
                </a:lnTo>
                <a:lnTo>
                  <a:pt x="222776" y="268060"/>
                </a:lnTo>
                <a:lnTo>
                  <a:pt x="226059" y="266445"/>
                </a:lnTo>
                <a:lnTo>
                  <a:pt x="229107" y="264794"/>
                </a:lnTo>
                <a:lnTo>
                  <a:pt x="229287" y="264196"/>
                </a:lnTo>
                <a:lnTo>
                  <a:pt x="229430" y="260603"/>
                </a:lnTo>
                <a:lnTo>
                  <a:pt x="216662" y="260603"/>
                </a:lnTo>
                <a:lnTo>
                  <a:pt x="217103" y="249614"/>
                </a:lnTo>
                <a:lnTo>
                  <a:pt x="206466" y="243026"/>
                </a:lnTo>
                <a:close/>
              </a:path>
              <a:path w="233045" h="272414">
                <a:moveTo>
                  <a:pt x="218209" y="265229"/>
                </a:moveTo>
                <a:lnTo>
                  <a:pt x="219075" y="266826"/>
                </a:lnTo>
                <a:lnTo>
                  <a:pt x="222776" y="268060"/>
                </a:lnTo>
                <a:lnTo>
                  <a:pt x="218209" y="265229"/>
                </a:lnTo>
                <a:close/>
              </a:path>
              <a:path w="233045" h="272414">
                <a:moveTo>
                  <a:pt x="148463" y="207137"/>
                </a:moveTo>
                <a:lnTo>
                  <a:pt x="144525" y="208025"/>
                </a:lnTo>
                <a:lnTo>
                  <a:pt x="142621" y="210947"/>
                </a:lnTo>
                <a:lnTo>
                  <a:pt x="140843" y="213994"/>
                </a:lnTo>
                <a:lnTo>
                  <a:pt x="141731" y="217931"/>
                </a:lnTo>
                <a:lnTo>
                  <a:pt x="144779" y="219710"/>
                </a:lnTo>
                <a:lnTo>
                  <a:pt x="218209" y="265229"/>
                </a:lnTo>
                <a:lnTo>
                  <a:pt x="217424" y="263778"/>
                </a:lnTo>
                <a:lnTo>
                  <a:pt x="206466" y="243026"/>
                </a:lnTo>
                <a:lnTo>
                  <a:pt x="151383" y="208914"/>
                </a:lnTo>
                <a:lnTo>
                  <a:pt x="148463" y="207137"/>
                </a:lnTo>
                <a:close/>
              </a:path>
              <a:path w="233045" h="272414">
                <a:moveTo>
                  <a:pt x="229474" y="259491"/>
                </a:moveTo>
                <a:lnTo>
                  <a:pt x="229287" y="264196"/>
                </a:lnTo>
                <a:lnTo>
                  <a:pt x="230250" y="260985"/>
                </a:lnTo>
                <a:lnTo>
                  <a:pt x="229474" y="259491"/>
                </a:lnTo>
                <a:close/>
              </a:path>
              <a:path w="233045" h="272414">
                <a:moveTo>
                  <a:pt x="217103" y="249614"/>
                </a:moveTo>
                <a:lnTo>
                  <a:pt x="216662" y="260603"/>
                </a:lnTo>
                <a:lnTo>
                  <a:pt x="226441" y="255397"/>
                </a:lnTo>
                <a:lnTo>
                  <a:pt x="217103" y="249614"/>
                </a:lnTo>
                <a:close/>
              </a:path>
              <a:path w="233045" h="272414">
                <a:moveTo>
                  <a:pt x="217607" y="237057"/>
                </a:moveTo>
                <a:lnTo>
                  <a:pt x="217103" y="249614"/>
                </a:lnTo>
                <a:lnTo>
                  <a:pt x="226441" y="255397"/>
                </a:lnTo>
                <a:lnTo>
                  <a:pt x="216662" y="260603"/>
                </a:lnTo>
                <a:lnTo>
                  <a:pt x="229430" y="260603"/>
                </a:lnTo>
                <a:lnTo>
                  <a:pt x="229474" y="259491"/>
                </a:lnTo>
                <a:lnTo>
                  <a:pt x="228600" y="257810"/>
                </a:lnTo>
                <a:lnTo>
                  <a:pt x="217607" y="237057"/>
                </a:lnTo>
                <a:close/>
              </a:path>
              <a:path w="233045" h="272414">
                <a:moveTo>
                  <a:pt x="223393" y="166115"/>
                </a:moveTo>
                <a:lnTo>
                  <a:pt x="220345" y="168910"/>
                </a:lnTo>
                <a:lnTo>
                  <a:pt x="217607" y="237057"/>
                </a:lnTo>
                <a:lnTo>
                  <a:pt x="228600" y="257810"/>
                </a:lnTo>
                <a:lnTo>
                  <a:pt x="229474" y="259491"/>
                </a:lnTo>
                <a:lnTo>
                  <a:pt x="233045" y="169417"/>
                </a:lnTo>
                <a:lnTo>
                  <a:pt x="230377" y="166497"/>
                </a:lnTo>
                <a:lnTo>
                  <a:pt x="226822" y="166369"/>
                </a:lnTo>
                <a:lnTo>
                  <a:pt x="223393" y="166115"/>
                </a:lnTo>
                <a:close/>
              </a:path>
              <a:path w="233045" h="272414">
                <a:moveTo>
                  <a:pt x="8381" y="0"/>
                </a:moveTo>
                <a:lnTo>
                  <a:pt x="4318" y="380"/>
                </a:lnTo>
                <a:lnTo>
                  <a:pt x="0" y="5968"/>
                </a:lnTo>
                <a:lnTo>
                  <a:pt x="507" y="9905"/>
                </a:lnTo>
                <a:lnTo>
                  <a:pt x="3301" y="12064"/>
                </a:lnTo>
                <a:lnTo>
                  <a:pt x="37719" y="39115"/>
                </a:lnTo>
                <a:lnTo>
                  <a:pt x="70103" y="67817"/>
                </a:lnTo>
                <a:lnTo>
                  <a:pt x="100583" y="98298"/>
                </a:lnTo>
                <a:lnTo>
                  <a:pt x="129286" y="130555"/>
                </a:lnTo>
                <a:lnTo>
                  <a:pt x="155828" y="164337"/>
                </a:lnTo>
                <a:lnTo>
                  <a:pt x="180467" y="199770"/>
                </a:lnTo>
                <a:lnTo>
                  <a:pt x="203073" y="236600"/>
                </a:lnTo>
                <a:lnTo>
                  <a:pt x="206466" y="243026"/>
                </a:lnTo>
                <a:lnTo>
                  <a:pt x="217103" y="249614"/>
                </a:lnTo>
                <a:lnTo>
                  <a:pt x="190880" y="192404"/>
                </a:lnTo>
                <a:lnTo>
                  <a:pt x="165862" y="156463"/>
                </a:lnTo>
                <a:lnTo>
                  <a:pt x="138683" y="122047"/>
                </a:lnTo>
                <a:lnTo>
                  <a:pt x="109474" y="89280"/>
                </a:lnTo>
                <a:lnTo>
                  <a:pt x="78486" y="58292"/>
                </a:lnTo>
                <a:lnTo>
                  <a:pt x="45466" y="29082"/>
                </a:lnTo>
                <a:lnTo>
                  <a:pt x="11175" y="2159"/>
                </a:lnTo>
                <a:lnTo>
                  <a:pt x="8381" y="0"/>
                </a:lnTo>
                <a:close/>
              </a:path>
            </a:pathLst>
          </a:custGeom>
          <a:solidFill>
            <a:srgbClr val="0000CC"/>
          </a:solidFill>
        </p:spPr>
        <p:txBody>
          <a:bodyPr wrap="square" lIns="0" tIns="0" rIns="0" bIns="0" rtlCol="0"/>
          <a:lstStyle/>
          <a:p>
            <a:endParaRPr/>
          </a:p>
        </p:txBody>
      </p:sp>
      <p:sp>
        <p:nvSpPr>
          <p:cNvPr id="55" name="object 55"/>
          <p:cNvSpPr/>
          <p:nvPr/>
        </p:nvSpPr>
        <p:spPr>
          <a:xfrm>
            <a:off x="9627616" y="3616705"/>
            <a:ext cx="229235" cy="272415"/>
          </a:xfrm>
          <a:custGeom>
            <a:avLst/>
            <a:gdLst/>
            <a:ahLst/>
            <a:cxnLst/>
            <a:rect l="l" t="t" r="r" b="b"/>
            <a:pathLst>
              <a:path w="229234" h="272414">
                <a:moveTo>
                  <a:pt x="2692" y="265232"/>
                </a:moveTo>
                <a:lnTo>
                  <a:pt x="0" y="272034"/>
                </a:lnTo>
                <a:lnTo>
                  <a:pt x="7206" y="271045"/>
                </a:lnTo>
                <a:lnTo>
                  <a:pt x="6984" y="271018"/>
                </a:lnTo>
                <a:lnTo>
                  <a:pt x="2666" y="265430"/>
                </a:lnTo>
                <a:lnTo>
                  <a:pt x="2692" y="265232"/>
                </a:lnTo>
                <a:close/>
              </a:path>
              <a:path w="229234" h="272414">
                <a:moveTo>
                  <a:pt x="12633" y="270301"/>
                </a:moveTo>
                <a:lnTo>
                  <a:pt x="7206" y="271045"/>
                </a:lnTo>
                <a:lnTo>
                  <a:pt x="11049" y="271526"/>
                </a:lnTo>
                <a:lnTo>
                  <a:pt x="12633" y="270301"/>
                </a:lnTo>
                <a:close/>
              </a:path>
              <a:path w="229234" h="272414">
                <a:moveTo>
                  <a:pt x="24392" y="244886"/>
                </a:moveTo>
                <a:lnTo>
                  <a:pt x="4612" y="260382"/>
                </a:lnTo>
                <a:lnTo>
                  <a:pt x="2692" y="265232"/>
                </a:lnTo>
                <a:lnTo>
                  <a:pt x="2666" y="265430"/>
                </a:lnTo>
                <a:lnTo>
                  <a:pt x="6984" y="271018"/>
                </a:lnTo>
                <a:lnTo>
                  <a:pt x="7206" y="271045"/>
                </a:lnTo>
                <a:lnTo>
                  <a:pt x="12633" y="270301"/>
                </a:lnTo>
                <a:lnTo>
                  <a:pt x="17220" y="266700"/>
                </a:lnTo>
                <a:lnTo>
                  <a:pt x="15748" y="266700"/>
                </a:lnTo>
                <a:lnTo>
                  <a:pt x="9016" y="258064"/>
                </a:lnTo>
                <a:lnTo>
                  <a:pt x="19758" y="256580"/>
                </a:lnTo>
                <a:lnTo>
                  <a:pt x="24392" y="244886"/>
                </a:lnTo>
                <a:close/>
              </a:path>
              <a:path w="229234" h="272414">
                <a:moveTo>
                  <a:pt x="99822" y="245491"/>
                </a:moveTo>
                <a:lnTo>
                  <a:pt x="96392" y="245999"/>
                </a:lnTo>
                <a:lnTo>
                  <a:pt x="32210" y="254861"/>
                </a:lnTo>
                <a:lnTo>
                  <a:pt x="13842" y="269367"/>
                </a:lnTo>
                <a:lnTo>
                  <a:pt x="12633" y="270301"/>
                </a:lnTo>
                <a:lnTo>
                  <a:pt x="98170" y="258572"/>
                </a:lnTo>
                <a:lnTo>
                  <a:pt x="101600" y="258064"/>
                </a:lnTo>
                <a:lnTo>
                  <a:pt x="104012" y="254889"/>
                </a:lnTo>
                <a:lnTo>
                  <a:pt x="103504" y="251460"/>
                </a:lnTo>
                <a:lnTo>
                  <a:pt x="103124" y="247904"/>
                </a:lnTo>
                <a:lnTo>
                  <a:pt x="99822" y="245491"/>
                </a:lnTo>
                <a:close/>
              </a:path>
              <a:path w="229234" h="272414">
                <a:moveTo>
                  <a:pt x="19758" y="256580"/>
                </a:moveTo>
                <a:lnTo>
                  <a:pt x="9016" y="258064"/>
                </a:lnTo>
                <a:lnTo>
                  <a:pt x="15748" y="266700"/>
                </a:lnTo>
                <a:lnTo>
                  <a:pt x="19758" y="256580"/>
                </a:lnTo>
                <a:close/>
              </a:path>
              <a:path w="229234" h="272414">
                <a:moveTo>
                  <a:pt x="32210" y="254861"/>
                </a:moveTo>
                <a:lnTo>
                  <a:pt x="19758" y="256580"/>
                </a:lnTo>
                <a:lnTo>
                  <a:pt x="15748" y="266700"/>
                </a:lnTo>
                <a:lnTo>
                  <a:pt x="17220" y="266700"/>
                </a:lnTo>
                <a:lnTo>
                  <a:pt x="32210" y="254861"/>
                </a:lnTo>
                <a:close/>
              </a:path>
              <a:path w="229234" h="272414">
                <a:moveTo>
                  <a:pt x="4612" y="260382"/>
                </a:moveTo>
                <a:lnTo>
                  <a:pt x="3175" y="261493"/>
                </a:lnTo>
                <a:lnTo>
                  <a:pt x="2692" y="265232"/>
                </a:lnTo>
                <a:lnTo>
                  <a:pt x="4612" y="260382"/>
                </a:lnTo>
                <a:close/>
              </a:path>
              <a:path w="229234" h="272414">
                <a:moveTo>
                  <a:pt x="41528" y="175133"/>
                </a:moveTo>
                <a:lnTo>
                  <a:pt x="37845" y="176657"/>
                </a:lnTo>
                <a:lnTo>
                  <a:pt x="36449" y="179959"/>
                </a:lnTo>
                <a:lnTo>
                  <a:pt x="4612" y="260382"/>
                </a:lnTo>
                <a:lnTo>
                  <a:pt x="24392" y="244886"/>
                </a:lnTo>
                <a:lnTo>
                  <a:pt x="48259" y="184658"/>
                </a:lnTo>
                <a:lnTo>
                  <a:pt x="49656" y="181356"/>
                </a:lnTo>
                <a:lnTo>
                  <a:pt x="48005" y="177673"/>
                </a:lnTo>
                <a:lnTo>
                  <a:pt x="44703" y="176403"/>
                </a:lnTo>
                <a:lnTo>
                  <a:pt x="41528" y="175133"/>
                </a:lnTo>
                <a:close/>
              </a:path>
              <a:path w="229234" h="272414">
                <a:moveTo>
                  <a:pt x="221614" y="0"/>
                </a:moveTo>
                <a:lnTo>
                  <a:pt x="217804" y="1143"/>
                </a:lnTo>
                <a:lnTo>
                  <a:pt x="216153" y="4318"/>
                </a:lnTo>
                <a:lnTo>
                  <a:pt x="195579" y="42926"/>
                </a:lnTo>
                <a:lnTo>
                  <a:pt x="173100" y="79756"/>
                </a:lnTo>
                <a:lnTo>
                  <a:pt x="148335" y="115189"/>
                </a:lnTo>
                <a:lnTo>
                  <a:pt x="121792" y="148971"/>
                </a:lnTo>
                <a:lnTo>
                  <a:pt x="93090" y="181102"/>
                </a:lnTo>
                <a:lnTo>
                  <a:pt x="62483" y="211709"/>
                </a:lnTo>
                <a:lnTo>
                  <a:pt x="30099" y="240411"/>
                </a:lnTo>
                <a:lnTo>
                  <a:pt x="24392" y="244886"/>
                </a:lnTo>
                <a:lnTo>
                  <a:pt x="19758" y="256580"/>
                </a:lnTo>
                <a:lnTo>
                  <a:pt x="71500" y="220599"/>
                </a:lnTo>
                <a:lnTo>
                  <a:pt x="102488" y="189611"/>
                </a:lnTo>
                <a:lnTo>
                  <a:pt x="131699" y="156845"/>
                </a:lnTo>
                <a:lnTo>
                  <a:pt x="158876" y="122428"/>
                </a:lnTo>
                <a:lnTo>
                  <a:pt x="183895" y="86360"/>
                </a:lnTo>
                <a:lnTo>
                  <a:pt x="206882" y="48768"/>
                </a:lnTo>
                <a:lnTo>
                  <a:pt x="227329" y="10287"/>
                </a:lnTo>
                <a:lnTo>
                  <a:pt x="228980" y="7112"/>
                </a:lnTo>
                <a:lnTo>
                  <a:pt x="227837" y="3302"/>
                </a:lnTo>
                <a:lnTo>
                  <a:pt x="224662" y="1651"/>
                </a:lnTo>
                <a:lnTo>
                  <a:pt x="221614" y="0"/>
                </a:lnTo>
                <a:close/>
              </a:path>
            </a:pathLst>
          </a:custGeom>
          <a:solidFill>
            <a:srgbClr val="0000CC"/>
          </a:solidFill>
        </p:spPr>
        <p:txBody>
          <a:bodyPr wrap="square" lIns="0" tIns="0" rIns="0" bIns="0" rtlCol="0"/>
          <a:lstStyle/>
          <a:p>
            <a:endParaRPr/>
          </a:p>
        </p:txBody>
      </p:sp>
      <p:sp>
        <p:nvSpPr>
          <p:cNvPr id="56" name="object 56"/>
          <p:cNvSpPr/>
          <p:nvPr/>
        </p:nvSpPr>
        <p:spPr>
          <a:xfrm>
            <a:off x="8531732" y="3623945"/>
            <a:ext cx="233045" cy="272415"/>
          </a:xfrm>
          <a:custGeom>
            <a:avLst/>
            <a:gdLst/>
            <a:ahLst/>
            <a:cxnLst/>
            <a:rect l="l" t="t" r="r" b="b"/>
            <a:pathLst>
              <a:path w="233045" h="272414">
                <a:moveTo>
                  <a:pt x="15724" y="22221"/>
                </a:moveTo>
                <a:lnTo>
                  <a:pt x="42037" y="79501"/>
                </a:lnTo>
                <a:lnTo>
                  <a:pt x="67056" y="115442"/>
                </a:lnTo>
                <a:lnTo>
                  <a:pt x="94234" y="149859"/>
                </a:lnTo>
                <a:lnTo>
                  <a:pt x="123444" y="182625"/>
                </a:lnTo>
                <a:lnTo>
                  <a:pt x="154432" y="213613"/>
                </a:lnTo>
                <a:lnTo>
                  <a:pt x="187325" y="242823"/>
                </a:lnTo>
                <a:lnTo>
                  <a:pt x="221742" y="269874"/>
                </a:lnTo>
                <a:lnTo>
                  <a:pt x="224536" y="272033"/>
                </a:lnTo>
                <a:lnTo>
                  <a:pt x="228473" y="271525"/>
                </a:lnTo>
                <a:lnTo>
                  <a:pt x="232791" y="265937"/>
                </a:lnTo>
                <a:lnTo>
                  <a:pt x="232283" y="262000"/>
                </a:lnTo>
                <a:lnTo>
                  <a:pt x="229616" y="259841"/>
                </a:lnTo>
                <a:lnTo>
                  <a:pt x="195199" y="232917"/>
                </a:lnTo>
                <a:lnTo>
                  <a:pt x="162941" y="204215"/>
                </a:lnTo>
                <a:lnTo>
                  <a:pt x="132461" y="173608"/>
                </a:lnTo>
                <a:lnTo>
                  <a:pt x="103759" y="141477"/>
                </a:lnTo>
                <a:lnTo>
                  <a:pt x="77089" y="107695"/>
                </a:lnTo>
                <a:lnTo>
                  <a:pt x="52450" y="72262"/>
                </a:lnTo>
                <a:lnTo>
                  <a:pt x="29845" y="35305"/>
                </a:lnTo>
                <a:lnTo>
                  <a:pt x="26380" y="28802"/>
                </a:lnTo>
                <a:lnTo>
                  <a:pt x="15724" y="22221"/>
                </a:lnTo>
                <a:close/>
              </a:path>
              <a:path w="233045" h="272414">
                <a:moveTo>
                  <a:pt x="3447" y="12724"/>
                </a:moveTo>
                <a:lnTo>
                  <a:pt x="0" y="102488"/>
                </a:lnTo>
                <a:lnTo>
                  <a:pt x="2667" y="105536"/>
                </a:lnTo>
                <a:lnTo>
                  <a:pt x="9778" y="105790"/>
                </a:lnTo>
                <a:lnTo>
                  <a:pt x="12700" y="102996"/>
                </a:lnTo>
                <a:lnTo>
                  <a:pt x="15253" y="34804"/>
                </a:lnTo>
                <a:lnTo>
                  <a:pt x="3447" y="12724"/>
                </a:lnTo>
                <a:close/>
              </a:path>
              <a:path w="233045" h="272414">
                <a:moveTo>
                  <a:pt x="14495" y="6519"/>
                </a:moveTo>
                <a:lnTo>
                  <a:pt x="26380" y="28802"/>
                </a:lnTo>
                <a:lnTo>
                  <a:pt x="81534" y="62864"/>
                </a:lnTo>
                <a:lnTo>
                  <a:pt x="84582" y="64642"/>
                </a:lnTo>
                <a:lnTo>
                  <a:pt x="88519" y="63753"/>
                </a:lnTo>
                <a:lnTo>
                  <a:pt x="90297" y="60832"/>
                </a:lnTo>
                <a:lnTo>
                  <a:pt x="92201" y="57784"/>
                </a:lnTo>
                <a:lnTo>
                  <a:pt x="91186" y="53847"/>
                </a:lnTo>
                <a:lnTo>
                  <a:pt x="14495" y="6519"/>
                </a:lnTo>
                <a:close/>
              </a:path>
              <a:path w="233045" h="272414">
                <a:moveTo>
                  <a:pt x="9906" y="3809"/>
                </a:moveTo>
                <a:lnTo>
                  <a:pt x="6858" y="5460"/>
                </a:lnTo>
                <a:lnTo>
                  <a:pt x="3683" y="7111"/>
                </a:lnTo>
                <a:lnTo>
                  <a:pt x="3624" y="8127"/>
                </a:lnTo>
                <a:lnTo>
                  <a:pt x="3447" y="12724"/>
                </a:lnTo>
                <a:lnTo>
                  <a:pt x="15253" y="34804"/>
                </a:lnTo>
                <a:lnTo>
                  <a:pt x="15724" y="22221"/>
                </a:lnTo>
                <a:lnTo>
                  <a:pt x="6476" y="16509"/>
                </a:lnTo>
                <a:lnTo>
                  <a:pt x="16128" y="11429"/>
                </a:lnTo>
                <a:lnTo>
                  <a:pt x="17126" y="11429"/>
                </a:lnTo>
                <a:lnTo>
                  <a:pt x="14495" y="6519"/>
                </a:lnTo>
                <a:lnTo>
                  <a:pt x="10343" y="3955"/>
                </a:lnTo>
                <a:lnTo>
                  <a:pt x="9906" y="3809"/>
                </a:lnTo>
                <a:close/>
              </a:path>
              <a:path w="233045" h="272414">
                <a:moveTo>
                  <a:pt x="17126" y="11429"/>
                </a:moveTo>
                <a:lnTo>
                  <a:pt x="16128" y="11429"/>
                </a:lnTo>
                <a:lnTo>
                  <a:pt x="15724" y="22221"/>
                </a:lnTo>
                <a:lnTo>
                  <a:pt x="26380" y="28802"/>
                </a:lnTo>
                <a:lnTo>
                  <a:pt x="17126" y="11429"/>
                </a:lnTo>
                <a:close/>
              </a:path>
              <a:path w="233045" h="272414">
                <a:moveTo>
                  <a:pt x="16128" y="11429"/>
                </a:moveTo>
                <a:lnTo>
                  <a:pt x="6476" y="16509"/>
                </a:lnTo>
                <a:lnTo>
                  <a:pt x="15724" y="22221"/>
                </a:lnTo>
                <a:lnTo>
                  <a:pt x="16128" y="11429"/>
                </a:lnTo>
                <a:close/>
              </a:path>
              <a:path w="233045" h="272414">
                <a:moveTo>
                  <a:pt x="3660" y="7189"/>
                </a:moveTo>
                <a:lnTo>
                  <a:pt x="2540" y="11048"/>
                </a:lnTo>
                <a:lnTo>
                  <a:pt x="3447" y="12724"/>
                </a:lnTo>
                <a:lnTo>
                  <a:pt x="3660" y="7189"/>
                </a:lnTo>
                <a:close/>
              </a:path>
              <a:path w="233045" h="272414">
                <a:moveTo>
                  <a:pt x="3937" y="0"/>
                </a:moveTo>
                <a:lnTo>
                  <a:pt x="3660" y="7189"/>
                </a:lnTo>
                <a:lnTo>
                  <a:pt x="6858" y="5460"/>
                </a:lnTo>
                <a:lnTo>
                  <a:pt x="9906" y="3809"/>
                </a:lnTo>
                <a:lnTo>
                  <a:pt x="10107" y="3809"/>
                </a:lnTo>
                <a:lnTo>
                  <a:pt x="3937" y="0"/>
                </a:lnTo>
                <a:close/>
              </a:path>
              <a:path w="233045" h="272414">
                <a:moveTo>
                  <a:pt x="10343" y="3955"/>
                </a:moveTo>
                <a:lnTo>
                  <a:pt x="14495" y="6519"/>
                </a:lnTo>
                <a:lnTo>
                  <a:pt x="13716" y="5079"/>
                </a:lnTo>
                <a:lnTo>
                  <a:pt x="10343" y="3955"/>
                </a:lnTo>
                <a:close/>
              </a:path>
              <a:path w="233045" h="272414">
                <a:moveTo>
                  <a:pt x="10107" y="3809"/>
                </a:moveTo>
                <a:lnTo>
                  <a:pt x="9906" y="3809"/>
                </a:lnTo>
                <a:lnTo>
                  <a:pt x="10343" y="3955"/>
                </a:lnTo>
                <a:lnTo>
                  <a:pt x="10107" y="3809"/>
                </a:lnTo>
                <a:close/>
              </a:path>
            </a:pathLst>
          </a:custGeom>
          <a:solidFill>
            <a:srgbClr val="0000CC"/>
          </a:solidFill>
        </p:spPr>
        <p:txBody>
          <a:bodyPr wrap="square" lIns="0" tIns="0" rIns="0" bIns="0" rtlCol="0"/>
          <a:lstStyle/>
          <a:p>
            <a:endParaRPr/>
          </a:p>
        </p:txBody>
      </p:sp>
      <p:sp>
        <p:nvSpPr>
          <p:cNvPr id="57" name="object 57"/>
          <p:cNvSpPr/>
          <p:nvPr/>
        </p:nvSpPr>
        <p:spPr>
          <a:xfrm>
            <a:off x="8528431" y="2709672"/>
            <a:ext cx="229235" cy="272415"/>
          </a:xfrm>
          <a:custGeom>
            <a:avLst/>
            <a:gdLst/>
            <a:ahLst/>
            <a:cxnLst/>
            <a:rect l="l" t="t" r="r" b="b"/>
            <a:pathLst>
              <a:path w="229234" h="272414">
                <a:moveTo>
                  <a:pt x="209088" y="15582"/>
                </a:moveTo>
                <a:lnTo>
                  <a:pt x="157479" y="51435"/>
                </a:lnTo>
                <a:lnTo>
                  <a:pt x="126492" y="82423"/>
                </a:lnTo>
                <a:lnTo>
                  <a:pt x="97282" y="115188"/>
                </a:lnTo>
                <a:lnTo>
                  <a:pt x="70230" y="149605"/>
                </a:lnTo>
                <a:lnTo>
                  <a:pt x="45085" y="185674"/>
                </a:lnTo>
                <a:lnTo>
                  <a:pt x="22225" y="223265"/>
                </a:lnTo>
                <a:lnTo>
                  <a:pt x="1650" y="261747"/>
                </a:lnTo>
                <a:lnTo>
                  <a:pt x="0" y="264922"/>
                </a:lnTo>
                <a:lnTo>
                  <a:pt x="1143" y="268731"/>
                </a:lnTo>
                <a:lnTo>
                  <a:pt x="4191" y="270382"/>
                </a:lnTo>
                <a:lnTo>
                  <a:pt x="7366" y="272033"/>
                </a:lnTo>
                <a:lnTo>
                  <a:pt x="11175" y="270890"/>
                </a:lnTo>
                <a:lnTo>
                  <a:pt x="12826" y="267842"/>
                </a:lnTo>
                <a:lnTo>
                  <a:pt x="33400" y="229235"/>
                </a:lnTo>
                <a:lnTo>
                  <a:pt x="56007" y="192277"/>
                </a:lnTo>
                <a:lnTo>
                  <a:pt x="80645" y="156844"/>
                </a:lnTo>
                <a:lnTo>
                  <a:pt x="107315" y="123062"/>
                </a:lnTo>
                <a:lnTo>
                  <a:pt x="136017" y="90931"/>
                </a:lnTo>
                <a:lnTo>
                  <a:pt x="166497" y="60451"/>
                </a:lnTo>
                <a:lnTo>
                  <a:pt x="198754" y="31750"/>
                </a:lnTo>
                <a:lnTo>
                  <a:pt x="204445" y="27280"/>
                </a:lnTo>
                <a:lnTo>
                  <a:pt x="209088" y="15582"/>
                </a:lnTo>
                <a:close/>
              </a:path>
              <a:path w="229234" h="272414">
                <a:moveTo>
                  <a:pt x="224374" y="11597"/>
                </a:moveTo>
                <a:lnTo>
                  <a:pt x="223012" y="12700"/>
                </a:lnTo>
                <a:lnTo>
                  <a:pt x="204445" y="27280"/>
                </a:lnTo>
                <a:lnTo>
                  <a:pt x="180594" y="87375"/>
                </a:lnTo>
                <a:lnTo>
                  <a:pt x="179324" y="90677"/>
                </a:lnTo>
                <a:lnTo>
                  <a:pt x="180848" y="94361"/>
                </a:lnTo>
                <a:lnTo>
                  <a:pt x="187451" y="96900"/>
                </a:lnTo>
                <a:lnTo>
                  <a:pt x="191135" y="95376"/>
                </a:lnTo>
                <a:lnTo>
                  <a:pt x="192959" y="90677"/>
                </a:lnTo>
                <a:lnTo>
                  <a:pt x="224374" y="11597"/>
                </a:lnTo>
                <a:close/>
              </a:path>
              <a:path w="229234" h="272414">
                <a:moveTo>
                  <a:pt x="225303" y="5461"/>
                </a:moveTo>
                <a:lnTo>
                  <a:pt x="213105" y="5461"/>
                </a:lnTo>
                <a:lnTo>
                  <a:pt x="219964" y="14097"/>
                </a:lnTo>
                <a:lnTo>
                  <a:pt x="209088" y="15582"/>
                </a:lnTo>
                <a:lnTo>
                  <a:pt x="226187" y="6603"/>
                </a:lnTo>
                <a:lnTo>
                  <a:pt x="225303" y="5461"/>
                </a:lnTo>
                <a:close/>
              </a:path>
              <a:path w="229234" h="272414">
                <a:moveTo>
                  <a:pt x="216547" y="1705"/>
                </a:moveTo>
                <a:lnTo>
                  <a:pt x="130810" y="13462"/>
                </a:lnTo>
                <a:lnTo>
                  <a:pt x="127380" y="13969"/>
                </a:lnTo>
                <a:lnTo>
                  <a:pt x="124841" y="17144"/>
                </a:lnTo>
                <a:lnTo>
                  <a:pt x="125857" y="24129"/>
                </a:lnTo>
                <a:lnTo>
                  <a:pt x="129032" y="26542"/>
                </a:lnTo>
                <a:lnTo>
                  <a:pt x="196677" y="17278"/>
                </a:lnTo>
                <a:lnTo>
                  <a:pt x="216547" y="1705"/>
                </a:lnTo>
                <a:close/>
              </a:path>
              <a:path w="229234" h="272414">
                <a:moveTo>
                  <a:pt x="221694" y="999"/>
                </a:moveTo>
                <a:lnTo>
                  <a:pt x="216547" y="1705"/>
                </a:lnTo>
                <a:lnTo>
                  <a:pt x="196677" y="17278"/>
                </a:lnTo>
                <a:lnTo>
                  <a:pt x="209088" y="15582"/>
                </a:lnTo>
                <a:lnTo>
                  <a:pt x="213105" y="5461"/>
                </a:lnTo>
                <a:lnTo>
                  <a:pt x="225303" y="5461"/>
                </a:lnTo>
                <a:lnTo>
                  <a:pt x="221869" y="1015"/>
                </a:lnTo>
                <a:lnTo>
                  <a:pt x="221694" y="999"/>
                </a:lnTo>
                <a:close/>
              </a:path>
              <a:path w="229234" h="272414">
                <a:moveTo>
                  <a:pt x="213105" y="5461"/>
                </a:moveTo>
                <a:lnTo>
                  <a:pt x="209088" y="15582"/>
                </a:lnTo>
                <a:lnTo>
                  <a:pt x="219964" y="14097"/>
                </a:lnTo>
                <a:lnTo>
                  <a:pt x="213105" y="5461"/>
                </a:lnTo>
                <a:close/>
              </a:path>
              <a:path w="229234" h="272414">
                <a:moveTo>
                  <a:pt x="226104" y="7240"/>
                </a:moveTo>
                <a:lnTo>
                  <a:pt x="224374" y="11597"/>
                </a:lnTo>
                <a:lnTo>
                  <a:pt x="225678" y="10540"/>
                </a:lnTo>
                <a:lnTo>
                  <a:pt x="226104" y="7240"/>
                </a:lnTo>
                <a:close/>
              </a:path>
              <a:path w="229234" h="272414">
                <a:moveTo>
                  <a:pt x="228980" y="0"/>
                </a:moveTo>
                <a:lnTo>
                  <a:pt x="221694" y="999"/>
                </a:lnTo>
                <a:lnTo>
                  <a:pt x="221869" y="1015"/>
                </a:lnTo>
                <a:lnTo>
                  <a:pt x="226187" y="6603"/>
                </a:lnTo>
                <a:lnTo>
                  <a:pt x="226104" y="7240"/>
                </a:lnTo>
                <a:lnTo>
                  <a:pt x="228980" y="0"/>
                </a:lnTo>
                <a:close/>
              </a:path>
              <a:path w="229234" h="272414">
                <a:moveTo>
                  <a:pt x="217932" y="635"/>
                </a:moveTo>
                <a:lnTo>
                  <a:pt x="216547" y="1705"/>
                </a:lnTo>
                <a:lnTo>
                  <a:pt x="221694" y="999"/>
                </a:lnTo>
                <a:lnTo>
                  <a:pt x="217932" y="635"/>
                </a:lnTo>
                <a:close/>
              </a:path>
            </a:pathLst>
          </a:custGeom>
          <a:solidFill>
            <a:srgbClr val="0000CC"/>
          </a:solidFill>
        </p:spPr>
        <p:txBody>
          <a:bodyPr wrap="square" lIns="0" tIns="0" rIns="0" bIns="0" rtlCol="0"/>
          <a:lstStyle/>
          <a:p>
            <a:endParaRPr/>
          </a:p>
        </p:txBody>
      </p:sp>
      <p:sp>
        <p:nvSpPr>
          <p:cNvPr id="58" name="object 58"/>
          <p:cNvSpPr txBox="1">
            <a:spLocks noGrp="1"/>
          </p:cNvSpPr>
          <p:nvPr>
            <p:ph type="title"/>
          </p:nvPr>
        </p:nvSpPr>
        <p:spPr>
          <a:xfrm>
            <a:off x="687425" y="221391"/>
            <a:ext cx="11173649" cy="689932"/>
          </a:xfrm>
          <a:prstGeom prst="rect">
            <a:avLst/>
          </a:prstGeom>
        </p:spPr>
        <p:txBody>
          <a:bodyPr vert="horz" wrap="square" lIns="0" tIns="12700" rIns="0" bIns="0" rtlCol="0">
            <a:spAutoFit/>
          </a:bodyPr>
          <a:lstStyle/>
          <a:p>
            <a:pPr marL="12700" algn="ctr">
              <a:lnSpc>
                <a:spcPct val="100000"/>
              </a:lnSpc>
              <a:spcBef>
                <a:spcPts val="100"/>
              </a:spcBef>
            </a:pPr>
            <a:r>
              <a:rPr b="1" dirty="0" err="1">
                <a:solidFill>
                  <a:srgbClr val="FF0000"/>
                </a:solidFill>
              </a:rPr>
              <a:t>KİDR’nin</a:t>
            </a:r>
            <a:r>
              <a:rPr b="1" spc="-95" dirty="0">
                <a:solidFill>
                  <a:srgbClr val="FF0000"/>
                </a:solidFill>
              </a:rPr>
              <a:t> </a:t>
            </a:r>
            <a:r>
              <a:rPr b="1" spc="-10" dirty="0" err="1" smtClean="0">
                <a:solidFill>
                  <a:srgbClr val="FF0000"/>
                </a:solidFill>
              </a:rPr>
              <a:t>Yapısı</a:t>
            </a:r>
            <a:endParaRPr b="1" spc="-10" dirty="0">
              <a:solidFill>
                <a:srgbClr val="FF0000"/>
              </a:solidFill>
            </a:endParaRPr>
          </a:p>
        </p:txBody>
      </p:sp>
      <p:sp>
        <p:nvSpPr>
          <p:cNvPr id="61" name="Veri Yer Tutucusu 60"/>
          <p:cNvSpPr>
            <a:spLocks noGrp="1"/>
          </p:cNvSpPr>
          <p:nvPr>
            <p:ph type="dt" sz="half" idx="10"/>
          </p:nvPr>
        </p:nvSpPr>
        <p:spPr/>
        <p:txBody>
          <a:bodyPr/>
          <a:lstStyle/>
          <a:p>
            <a:fld id="{697ECE94-DA68-4C9D-825F-0BF80DCEDB7F}" type="datetime1">
              <a:rPr lang="tr-TR" smtClean="0"/>
              <a:t>2.10.2025</a:t>
            </a:fld>
            <a:endParaRPr lang="tr-TR"/>
          </a:p>
        </p:txBody>
      </p:sp>
      <p:sp>
        <p:nvSpPr>
          <p:cNvPr id="62" name="Altbilgi Yer Tutucusu 61"/>
          <p:cNvSpPr>
            <a:spLocks noGrp="1"/>
          </p:cNvSpPr>
          <p:nvPr>
            <p:ph type="ftr" sz="quarter" idx="11"/>
          </p:nvPr>
        </p:nvSpPr>
        <p:spPr/>
        <p:txBody>
          <a:bodyPr/>
          <a:lstStyle/>
          <a:p>
            <a:r>
              <a:rPr lang="tr-TR" smtClean="0"/>
              <a:t>KALİTE KOORDİNATÖRLÜĞÜ</a:t>
            </a:r>
            <a:endParaRPr lang="tr-TR"/>
          </a:p>
        </p:txBody>
      </p:sp>
      <p:sp>
        <p:nvSpPr>
          <p:cNvPr id="63" name="Slayt Numarası Yer Tutucusu 62"/>
          <p:cNvSpPr>
            <a:spLocks noGrp="1"/>
          </p:cNvSpPr>
          <p:nvPr>
            <p:ph type="sldNum" sz="quarter" idx="12"/>
          </p:nvPr>
        </p:nvSpPr>
        <p:spPr/>
        <p:txBody>
          <a:bodyPr/>
          <a:lstStyle/>
          <a:p>
            <a:fld id="{DDCE7859-ABE5-4F86-9590-63E6FFC2B8A3}" type="slidenum">
              <a:rPr lang="tr-TR" smtClean="0"/>
              <a:pPr/>
              <a:t>40</a:t>
            </a:fld>
            <a:endParaRPr lang="tr-TR"/>
          </a:p>
        </p:txBody>
      </p:sp>
    </p:spTree>
    <p:extLst>
      <p:ext uri="{BB962C8B-B14F-4D97-AF65-F5344CB8AC3E}">
        <p14:creationId xmlns:p14="http://schemas.microsoft.com/office/powerpoint/2010/main" val="385790203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37689" y="4425441"/>
            <a:ext cx="1127125" cy="1320800"/>
            <a:chOff x="1837689" y="4425441"/>
            <a:chExt cx="1127125" cy="1320800"/>
          </a:xfrm>
        </p:grpSpPr>
        <p:sp>
          <p:nvSpPr>
            <p:cNvPr id="3" name="object 3"/>
            <p:cNvSpPr/>
            <p:nvPr/>
          </p:nvSpPr>
          <p:spPr>
            <a:xfrm>
              <a:off x="1847849" y="4435601"/>
              <a:ext cx="1106805" cy="1300480"/>
            </a:xfrm>
            <a:custGeom>
              <a:avLst/>
              <a:gdLst/>
              <a:ahLst/>
              <a:cxnLst/>
              <a:rect l="l" t="t" r="r" b="b"/>
              <a:pathLst>
                <a:path w="1106805" h="1300479">
                  <a:moveTo>
                    <a:pt x="1106424" y="0"/>
                  </a:moveTo>
                  <a:lnTo>
                    <a:pt x="0" y="0"/>
                  </a:lnTo>
                  <a:lnTo>
                    <a:pt x="0" y="1299972"/>
                  </a:lnTo>
                  <a:lnTo>
                    <a:pt x="1106424" y="1299972"/>
                  </a:lnTo>
                  <a:lnTo>
                    <a:pt x="1106424" y="0"/>
                  </a:lnTo>
                  <a:close/>
                </a:path>
              </a:pathLst>
            </a:custGeom>
            <a:solidFill>
              <a:srgbClr val="88B3FF"/>
            </a:solidFill>
          </p:spPr>
          <p:txBody>
            <a:bodyPr wrap="square" lIns="0" tIns="0" rIns="0" bIns="0" rtlCol="0"/>
            <a:lstStyle/>
            <a:p>
              <a:endParaRPr/>
            </a:p>
          </p:txBody>
        </p:sp>
        <p:sp>
          <p:nvSpPr>
            <p:cNvPr id="4" name="object 4"/>
            <p:cNvSpPr/>
            <p:nvPr/>
          </p:nvSpPr>
          <p:spPr>
            <a:xfrm>
              <a:off x="1847849" y="4435601"/>
              <a:ext cx="1106805" cy="1300480"/>
            </a:xfrm>
            <a:custGeom>
              <a:avLst/>
              <a:gdLst/>
              <a:ahLst/>
              <a:cxnLst/>
              <a:rect l="l" t="t" r="r" b="b"/>
              <a:pathLst>
                <a:path w="1106805" h="1300479">
                  <a:moveTo>
                    <a:pt x="0" y="1299972"/>
                  </a:moveTo>
                  <a:lnTo>
                    <a:pt x="1106424" y="1299972"/>
                  </a:lnTo>
                  <a:lnTo>
                    <a:pt x="1106424" y="0"/>
                  </a:lnTo>
                  <a:lnTo>
                    <a:pt x="0" y="0"/>
                  </a:lnTo>
                  <a:lnTo>
                    <a:pt x="0" y="1299972"/>
                  </a:lnTo>
                  <a:close/>
                </a:path>
              </a:pathLst>
            </a:custGeom>
            <a:ln w="19812">
              <a:solidFill>
                <a:srgbClr val="0000CC"/>
              </a:solidFill>
            </a:ln>
          </p:spPr>
          <p:txBody>
            <a:bodyPr wrap="square" lIns="0" tIns="0" rIns="0" bIns="0" rtlCol="0"/>
            <a:lstStyle/>
            <a:p>
              <a:endParaRPr/>
            </a:p>
          </p:txBody>
        </p:sp>
      </p:grpSp>
      <p:sp>
        <p:nvSpPr>
          <p:cNvPr id="5" name="object 5"/>
          <p:cNvSpPr txBox="1"/>
          <p:nvPr/>
        </p:nvSpPr>
        <p:spPr>
          <a:xfrm>
            <a:off x="1857755" y="4641596"/>
            <a:ext cx="1087120" cy="880110"/>
          </a:xfrm>
          <a:prstGeom prst="rect">
            <a:avLst/>
          </a:prstGeom>
        </p:spPr>
        <p:txBody>
          <a:bodyPr vert="horz" wrap="square" lIns="0" tIns="12700" rIns="0" bIns="0" rtlCol="0">
            <a:spAutoFit/>
          </a:bodyPr>
          <a:lstStyle/>
          <a:p>
            <a:pPr marL="146685" marR="139700" indent="17780" algn="just">
              <a:lnSpc>
                <a:spcPct val="100000"/>
              </a:lnSpc>
              <a:spcBef>
                <a:spcPts val="100"/>
              </a:spcBef>
            </a:pPr>
            <a:r>
              <a:rPr sz="1400" spc="-50" dirty="0">
                <a:solidFill>
                  <a:srgbClr val="FFFFFF"/>
                </a:solidFill>
                <a:latin typeface="Calibri" panose="020F0502020204030204" pitchFamily="34" charset="0"/>
                <a:cs typeface="Calibri" panose="020F0502020204030204" pitchFamily="34" charset="0"/>
              </a:rPr>
              <a:t>YÖNETİM </a:t>
            </a:r>
            <a:r>
              <a:rPr sz="1400" spc="-200" dirty="0">
                <a:solidFill>
                  <a:srgbClr val="FFFFFF"/>
                </a:solidFill>
                <a:latin typeface="Calibri" panose="020F0502020204030204" pitchFamily="34" charset="0"/>
                <a:cs typeface="Calibri" panose="020F0502020204030204" pitchFamily="34" charset="0"/>
              </a:rPr>
              <a:t>VE</a:t>
            </a:r>
            <a:r>
              <a:rPr sz="1400" spc="105" dirty="0">
                <a:solidFill>
                  <a:srgbClr val="FFFFFF"/>
                </a:solidFill>
                <a:latin typeface="Calibri" panose="020F0502020204030204" pitchFamily="34" charset="0"/>
                <a:cs typeface="Calibri" panose="020F0502020204030204" pitchFamily="34" charset="0"/>
              </a:rPr>
              <a:t> </a:t>
            </a:r>
            <a:r>
              <a:rPr sz="1400" spc="-10" dirty="0">
                <a:solidFill>
                  <a:srgbClr val="FFFFFF"/>
                </a:solidFill>
                <a:latin typeface="Calibri" panose="020F0502020204030204" pitchFamily="34" charset="0"/>
                <a:cs typeface="Calibri" panose="020F0502020204030204" pitchFamily="34" charset="0"/>
              </a:rPr>
              <a:t>İDARİ </a:t>
            </a:r>
            <a:r>
              <a:rPr sz="1400" spc="-95" dirty="0">
                <a:solidFill>
                  <a:srgbClr val="FFFFFF"/>
                </a:solidFill>
                <a:latin typeface="Calibri" panose="020F0502020204030204" pitchFamily="34" charset="0"/>
                <a:cs typeface="Calibri" panose="020F0502020204030204" pitchFamily="34" charset="0"/>
              </a:rPr>
              <a:t>BİRİMLERİ </a:t>
            </a:r>
            <a:r>
              <a:rPr sz="1400" dirty="0">
                <a:solidFill>
                  <a:srgbClr val="FFFFFF"/>
                </a:solidFill>
                <a:latin typeface="Calibri" panose="020F0502020204030204" pitchFamily="34" charset="0"/>
                <a:cs typeface="Calibri" panose="020F0502020204030204" pitchFamily="34" charset="0"/>
              </a:rPr>
              <a:t>N</a:t>
            </a:r>
            <a:r>
              <a:rPr sz="1400" spc="25" dirty="0">
                <a:solidFill>
                  <a:srgbClr val="FFFFFF"/>
                </a:solidFill>
                <a:latin typeface="Calibri" panose="020F0502020204030204" pitchFamily="34" charset="0"/>
                <a:cs typeface="Calibri" panose="020F0502020204030204" pitchFamily="34" charset="0"/>
              </a:rPr>
              <a:t> </a:t>
            </a:r>
            <a:r>
              <a:rPr sz="1400" spc="-10" dirty="0">
                <a:solidFill>
                  <a:srgbClr val="FFFFFF"/>
                </a:solidFill>
                <a:latin typeface="Calibri" panose="020F0502020204030204" pitchFamily="34" charset="0"/>
                <a:cs typeface="Calibri" panose="020F0502020204030204" pitchFamily="34" charset="0"/>
              </a:rPr>
              <a:t>YAPISI</a:t>
            </a:r>
            <a:endParaRPr sz="1400" dirty="0">
              <a:latin typeface="Calibri" panose="020F0502020204030204" pitchFamily="34" charset="0"/>
              <a:cs typeface="Calibri" panose="020F0502020204030204" pitchFamily="34" charset="0"/>
            </a:endParaRPr>
          </a:p>
        </p:txBody>
      </p:sp>
      <p:grpSp>
        <p:nvGrpSpPr>
          <p:cNvPr id="6" name="object 6"/>
          <p:cNvGrpSpPr/>
          <p:nvPr/>
        </p:nvGrpSpPr>
        <p:grpSpPr>
          <a:xfrm>
            <a:off x="1630426" y="4262373"/>
            <a:ext cx="3460115" cy="1646555"/>
            <a:chOff x="1630426" y="4262373"/>
            <a:chExt cx="3460115" cy="1646555"/>
          </a:xfrm>
        </p:grpSpPr>
        <p:sp>
          <p:nvSpPr>
            <p:cNvPr id="7" name="object 7"/>
            <p:cNvSpPr/>
            <p:nvPr/>
          </p:nvSpPr>
          <p:spPr>
            <a:xfrm>
              <a:off x="1640586" y="4272533"/>
              <a:ext cx="1521460" cy="163195"/>
            </a:xfrm>
            <a:custGeom>
              <a:avLst/>
              <a:gdLst/>
              <a:ahLst/>
              <a:cxnLst/>
              <a:rect l="l" t="t" r="r" b="b"/>
              <a:pathLst>
                <a:path w="1521460" h="163195">
                  <a:moveTo>
                    <a:pt x="1493774" y="0"/>
                  </a:moveTo>
                  <a:lnTo>
                    <a:pt x="27177" y="0"/>
                  </a:lnTo>
                  <a:lnTo>
                    <a:pt x="16609" y="2139"/>
                  </a:lnTo>
                  <a:lnTo>
                    <a:pt x="7969" y="7969"/>
                  </a:lnTo>
                  <a:lnTo>
                    <a:pt x="2139" y="16609"/>
                  </a:lnTo>
                  <a:lnTo>
                    <a:pt x="0" y="27178"/>
                  </a:lnTo>
                  <a:lnTo>
                    <a:pt x="0" y="135890"/>
                  </a:lnTo>
                  <a:lnTo>
                    <a:pt x="2139" y="146458"/>
                  </a:lnTo>
                  <a:lnTo>
                    <a:pt x="7969" y="155098"/>
                  </a:lnTo>
                  <a:lnTo>
                    <a:pt x="16609" y="160928"/>
                  </a:lnTo>
                  <a:lnTo>
                    <a:pt x="27177" y="163068"/>
                  </a:lnTo>
                  <a:lnTo>
                    <a:pt x="1493774" y="163068"/>
                  </a:lnTo>
                  <a:lnTo>
                    <a:pt x="1504342" y="160928"/>
                  </a:lnTo>
                  <a:lnTo>
                    <a:pt x="1512982" y="155098"/>
                  </a:lnTo>
                  <a:lnTo>
                    <a:pt x="1518812" y="146458"/>
                  </a:lnTo>
                  <a:lnTo>
                    <a:pt x="1520952" y="135890"/>
                  </a:lnTo>
                  <a:lnTo>
                    <a:pt x="1520952" y="27178"/>
                  </a:lnTo>
                  <a:lnTo>
                    <a:pt x="1518812" y="16609"/>
                  </a:lnTo>
                  <a:lnTo>
                    <a:pt x="1512982" y="7969"/>
                  </a:lnTo>
                  <a:lnTo>
                    <a:pt x="1504342" y="2139"/>
                  </a:lnTo>
                  <a:lnTo>
                    <a:pt x="1493774" y="0"/>
                  </a:lnTo>
                  <a:close/>
                </a:path>
              </a:pathLst>
            </a:custGeom>
            <a:solidFill>
              <a:srgbClr val="88B3FF"/>
            </a:solidFill>
          </p:spPr>
          <p:txBody>
            <a:bodyPr wrap="square" lIns="0" tIns="0" rIns="0" bIns="0" rtlCol="0"/>
            <a:lstStyle/>
            <a:p>
              <a:endParaRPr/>
            </a:p>
          </p:txBody>
        </p:sp>
        <p:sp>
          <p:nvSpPr>
            <p:cNvPr id="8" name="object 8"/>
            <p:cNvSpPr/>
            <p:nvPr/>
          </p:nvSpPr>
          <p:spPr>
            <a:xfrm>
              <a:off x="1640586" y="4272533"/>
              <a:ext cx="1521460" cy="163195"/>
            </a:xfrm>
            <a:custGeom>
              <a:avLst/>
              <a:gdLst/>
              <a:ahLst/>
              <a:cxnLst/>
              <a:rect l="l" t="t" r="r" b="b"/>
              <a:pathLst>
                <a:path w="1521460" h="163195">
                  <a:moveTo>
                    <a:pt x="0" y="27178"/>
                  </a:moveTo>
                  <a:lnTo>
                    <a:pt x="2139" y="16609"/>
                  </a:lnTo>
                  <a:lnTo>
                    <a:pt x="7969" y="7969"/>
                  </a:lnTo>
                  <a:lnTo>
                    <a:pt x="16609" y="2139"/>
                  </a:lnTo>
                  <a:lnTo>
                    <a:pt x="27177" y="0"/>
                  </a:lnTo>
                  <a:lnTo>
                    <a:pt x="1493774" y="0"/>
                  </a:lnTo>
                  <a:lnTo>
                    <a:pt x="1504342" y="2139"/>
                  </a:lnTo>
                  <a:lnTo>
                    <a:pt x="1512982" y="7969"/>
                  </a:lnTo>
                  <a:lnTo>
                    <a:pt x="1518812" y="16609"/>
                  </a:lnTo>
                  <a:lnTo>
                    <a:pt x="1520952" y="27178"/>
                  </a:lnTo>
                  <a:lnTo>
                    <a:pt x="1520952" y="135890"/>
                  </a:lnTo>
                  <a:lnTo>
                    <a:pt x="1518812" y="146458"/>
                  </a:lnTo>
                  <a:lnTo>
                    <a:pt x="1512982" y="155098"/>
                  </a:lnTo>
                  <a:lnTo>
                    <a:pt x="1504342" y="160928"/>
                  </a:lnTo>
                  <a:lnTo>
                    <a:pt x="1493774" y="163068"/>
                  </a:lnTo>
                  <a:lnTo>
                    <a:pt x="27177" y="163068"/>
                  </a:lnTo>
                  <a:lnTo>
                    <a:pt x="16609" y="160928"/>
                  </a:lnTo>
                  <a:lnTo>
                    <a:pt x="7969" y="155098"/>
                  </a:lnTo>
                  <a:lnTo>
                    <a:pt x="2139" y="146458"/>
                  </a:lnTo>
                  <a:lnTo>
                    <a:pt x="0" y="135890"/>
                  </a:lnTo>
                  <a:lnTo>
                    <a:pt x="0" y="27178"/>
                  </a:lnTo>
                  <a:close/>
                </a:path>
              </a:pathLst>
            </a:custGeom>
            <a:ln w="19811">
              <a:solidFill>
                <a:srgbClr val="0000CC"/>
              </a:solidFill>
            </a:ln>
          </p:spPr>
          <p:txBody>
            <a:bodyPr wrap="square" lIns="0" tIns="0" rIns="0" bIns="0" rtlCol="0"/>
            <a:lstStyle/>
            <a:p>
              <a:endParaRPr/>
            </a:p>
          </p:txBody>
        </p:sp>
        <p:sp>
          <p:nvSpPr>
            <p:cNvPr id="9" name="object 9"/>
            <p:cNvSpPr/>
            <p:nvPr/>
          </p:nvSpPr>
          <p:spPr>
            <a:xfrm>
              <a:off x="1640586" y="5735573"/>
              <a:ext cx="1521460" cy="163195"/>
            </a:xfrm>
            <a:custGeom>
              <a:avLst/>
              <a:gdLst/>
              <a:ahLst/>
              <a:cxnLst/>
              <a:rect l="l" t="t" r="r" b="b"/>
              <a:pathLst>
                <a:path w="1521460" h="163195">
                  <a:moveTo>
                    <a:pt x="1493774" y="0"/>
                  </a:moveTo>
                  <a:lnTo>
                    <a:pt x="27177" y="0"/>
                  </a:lnTo>
                  <a:lnTo>
                    <a:pt x="16609" y="2135"/>
                  </a:lnTo>
                  <a:lnTo>
                    <a:pt x="7969" y="7959"/>
                  </a:lnTo>
                  <a:lnTo>
                    <a:pt x="2139" y="16598"/>
                  </a:lnTo>
                  <a:lnTo>
                    <a:pt x="0" y="27178"/>
                  </a:lnTo>
                  <a:lnTo>
                    <a:pt x="0" y="135889"/>
                  </a:lnTo>
                  <a:lnTo>
                    <a:pt x="2139" y="146469"/>
                  </a:lnTo>
                  <a:lnTo>
                    <a:pt x="7969" y="155108"/>
                  </a:lnTo>
                  <a:lnTo>
                    <a:pt x="16609" y="160932"/>
                  </a:lnTo>
                  <a:lnTo>
                    <a:pt x="27177" y="163067"/>
                  </a:lnTo>
                  <a:lnTo>
                    <a:pt x="1493774" y="163067"/>
                  </a:lnTo>
                  <a:lnTo>
                    <a:pt x="1504342" y="160932"/>
                  </a:lnTo>
                  <a:lnTo>
                    <a:pt x="1512982" y="155108"/>
                  </a:lnTo>
                  <a:lnTo>
                    <a:pt x="1518812" y="146469"/>
                  </a:lnTo>
                  <a:lnTo>
                    <a:pt x="1520952" y="135889"/>
                  </a:lnTo>
                  <a:lnTo>
                    <a:pt x="1520952" y="27178"/>
                  </a:lnTo>
                  <a:lnTo>
                    <a:pt x="1518812" y="16598"/>
                  </a:lnTo>
                  <a:lnTo>
                    <a:pt x="1512982" y="7959"/>
                  </a:lnTo>
                  <a:lnTo>
                    <a:pt x="1504342" y="2135"/>
                  </a:lnTo>
                  <a:lnTo>
                    <a:pt x="1493774" y="0"/>
                  </a:lnTo>
                  <a:close/>
                </a:path>
              </a:pathLst>
            </a:custGeom>
            <a:solidFill>
              <a:srgbClr val="88B3FF"/>
            </a:solidFill>
          </p:spPr>
          <p:txBody>
            <a:bodyPr wrap="square" lIns="0" tIns="0" rIns="0" bIns="0" rtlCol="0"/>
            <a:lstStyle/>
            <a:p>
              <a:endParaRPr/>
            </a:p>
          </p:txBody>
        </p:sp>
        <p:sp>
          <p:nvSpPr>
            <p:cNvPr id="10" name="object 10"/>
            <p:cNvSpPr/>
            <p:nvPr/>
          </p:nvSpPr>
          <p:spPr>
            <a:xfrm>
              <a:off x="1640586" y="5097017"/>
              <a:ext cx="3439795" cy="802005"/>
            </a:xfrm>
            <a:custGeom>
              <a:avLst/>
              <a:gdLst/>
              <a:ahLst/>
              <a:cxnLst/>
              <a:rect l="l" t="t" r="r" b="b"/>
              <a:pathLst>
                <a:path w="3439795" h="802004">
                  <a:moveTo>
                    <a:pt x="0" y="665733"/>
                  </a:moveTo>
                  <a:lnTo>
                    <a:pt x="2139" y="655154"/>
                  </a:lnTo>
                  <a:lnTo>
                    <a:pt x="7969" y="646515"/>
                  </a:lnTo>
                  <a:lnTo>
                    <a:pt x="16609" y="640691"/>
                  </a:lnTo>
                  <a:lnTo>
                    <a:pt x="27177" y="638555"/>
                  </a:lnTo>
                  <a:lnTo>
                    <a:pt x="1493774" y="638555"/>
                  </a:lnTo>
                  <a:lnTo>
                    <a:pt x="1504342" y="640691"/>
                  </a:lnTo>
                  <a:lnTo>
                    <a:pt x="1512982" y="646515"/>
                  </a:lnTo>
                  <a:lnTo>
                    <a:pt x="1518812" y="655154"/>
                  </a:lnTo>
                  <a:lnTo>
                    <a:pt x="1520952" y="665733"/>
                  </a:lnTo>
                  <a:lnTo>
                    <a:pt x="1520952" y="774445"/>
                  </a:lnTo>
                  <a:lnTo>
                    <a:pt x="1518812" y="785025"/>
                  </a:lnTo>
                  <a:lnTo>
                    <a:pt x="1512982" y="793664"/>
                  </a:lnTo>
                  <a:lnTo>
                    <a:pt x="1504342" y="799488"/>
                  </a:lnTo>
                  <a:lnTo>
                    <a:pt x="1493774" y="801623"/>
                  </a:lnTo>
                  <a:lnTo>
                    <a:pt x="27177" y="801623"/>
                  </a:lnTo>
                  <a:lnTo>
                    <a:pt x="16609" y="799488"/>
                  </a:lnTo>
                  <a:lnTo>
                    <a:pt x="7969" y="793664"/>
                  </a:lnTo>
                  <a:lnTo>
                    <a:pt x="2139" y="785025"/>
                  </a:lnTo>
                  <a:lnTo>
                    <a:pt x="0" y="774445"/>
                  </a:lnTo>
                  <a:lnTo>
                    <a:pt x="0" y="665733"/>
                  </a:lnTo>
                  <a:close/>
                </a:path>
                <a:path w="3439795" h="802004">
                  <a:moveTo>
                    <a:pt x="2014727" y="711707"/>
                  </a:moveTo>
                  <a:lnTo>
                    <a:pt x="3439667" y="711707"/>
                  </a:lnTo>
                  <a:lnTo>
                    <a:pt x="3439667" y="0"/>
                  </a:lnTo>
                  <a:lnTo>
                    <a:pt x="2014727" y="0"/>
                  </a:lnTo>
                  <a:lnTo>
                    <a:pt x="2014727" y="711707"/>
                  </a:lnTo>
                  <a:close/>
                </a:path>
              </a:pathLst>
            </a:custGeom>
            <a:ln w="19812">
              <a:solidFill>
                <a:srgbClr val="0000CC"/>
              </a:solidFill>
            </a:ln>
          </p:spPr>
          <p:txBody>
            <a:bodyPr wrap="square" lIns="0" tIns="0" rIns="0" bIns="0" rtlCol="0"/>
            <a:lstStyle/>
            <a:p>
              <a:endParaRPr/>
            </a:p>
          </p:txBody>
        </p:sp>
      </p:grpSp>
      <p:sp>
        <p:nvSpPr>
          <p:cNvPr id="11" name="object 11"/>
          <p:cNvSpPr txBox="1"/>
          <p:nvPr/>
        </p:nvSpPr>
        <p:spPr>
          <a:xfrm>
            <a:off x="3655314" y="5097017"/>
            <a:ext cx="1424940" cy="570669"/>
          </a:xfrm>
          <a:prstGeom prst="rect">
            <a:avLst/>
          </a:prstGeom>
          <a:solidFill>
            <a:srgbClr val="88B3FF"/>
          </a:solidFill>
        </p:spPr>
        <p:txBody>
          <a:bodyPr vert="horz" wrap="square" lIns="0" tIns="138430" rIns="0" bIns="0" rtlCol="0">
            <a:spAutoFit/>
          </a:bodyPr>
          <a:lstStyle/>
          <a:p>
            <a:pPr algn="ctr">
              <a:lnSpc>
                <a:spcPct val="100000"/>
              </a:lnSpc>
              <a:spcBef>
                <a:spcPts val="1090"/>
              </a:spcBef>
            </a:pPr>
            <a:r>
              <a:rPr sz="1400" spc="-10" dirty="0">
                <a:solidFill>
                  <a:srgbClr val="FFFFFF"/>
                </a:solidFill>
                <a:latin typeface="Calibri" panose="020F0502020204030204" pitchFamily="34" charset="0"/>
                <a:cs typeface="Calibri" panose="020F0502020204030204" pitchFamily="34" charset="0"/>
              </a:rPr>
              <a:t>KAYNAKLARIN</a:t>
            </a:r>
            <a:endParaRPr sz="1400" dirty="0">
              <a:latin typeface="Calibri" panose="020F0502020204030204" pitchFamily="34" charset="0"/>
              <a:cs typeface="Calibri" panose="020F0502020204030204" pitchFamily="34" charset="0"/>
            </a:endParaRPr>
          </a:p>
          <a:p>
            <a:pPr marL="635" algn="ctr">
              <a:lnSpc>
                <a:spcPct val="100000"/>
              </a:lnSpc>
              <a:spcBef>
                <a:spcPts val="5"/>
              </a:spcBef>
            </a:pPr>
            <a:r>
              <a:rPr sz="1400" spc="-10" dirty="0">
                <a:solidFill>
                  <a:srgbClr val="FFFFFF"/>
                </a:solidFill>
                <a:latin typeface="Calibri" panose="020F0502020204030204" pitchFamily="34" charset="0"/>
                <a:cs typeface="Calibri" panose="020F0502020204030204" pitchFamily="34" charset="0"/>
              </a:rPr>
              <a:t>YÖNETİMİ</a:t>
            </a:r>
            <a:endParaRPr sz="1400" dirty="0">
              <a:latin typeface="Calibri" panose="020F0502020204030204" pitchFamily="34" charset="0"/>
              <a:cs typeface="Calibri" panose="020F0502020204030204" pitchFamily="34" charset="0"/>
            </a:endParaRPr>
          </a:p>
        </p:txBody>
      </p:sp>
      <p:grpSp>
        <p:nvGrpSpPr>
          <p:cNvPr id="12" name="object 12"/>
          <p:cNvGrpSpPr/>
          <p:nvPr/>
        </p:nvGrpSpPr>
        <p:grpSpPr>
          <a:xfrm>
            <a:off x="3405885" y="4996941"/>
            <a:ext cx="3333750" cy="911860"/>
            <a:chOff x="3405885" y="4996941"/>
            <a:chExt cx="3333750" cy="911860"/>
          </a:xfrm>
        </p:grpSpPr>
        <p:sp>
          <p:nvSpPr>
            <p:cNvPr id="13" name="object 13"/>
            <p:cNvSpPr/>
            <p:nvPr/>
          </p:nvSpPr>
          <p:spPr>
            <a:xfrm>
              <a:off x="3416045" y="5007101"/>
              <a:ext cx="1755775" cy="90170"/>
            </a:xfrm>
            <a:custGeom>
              <a:avLst/>
              <a:gdLst/>
              <a:ahLst/>
              <a:cxnLst/>
              <a:rect l="l" t="t" r="r" b="b"/>
              <a:pathLst>
                <a:path w="1755775" h="90170">
                  <a:moveTo>
                    <a:pt x="1748916" y="0"/>
                  </a:moveTo>
                  <a:lnTo>
                    <a:pt x="6730" y="0"/>
                  </a:lnTo>
                  <a:lnTo>
                    <a:pt x="0" y="6731"/>
                  </a:lnTo>
                  <a:lnTo>
                    <a:pt x="0" y="14986"/>
                  </a:lnTo>
                  <a:lnTo>
                    <a:pt x="0" y="83185"/>
                  </a:lnTo>
                  <a:lnTo>
                    <a:pt x="6730" y="89916"/>
                  </a:lnTo>
                  <a:lnTo>
                    <a:pt x="1748916" y="89916"/>
                  </a:lnTo>
                  <a:lnTo>
                    <a:pt x="1755648" y="83185"/>
                  </a:lnTo>
                  <a:lnTo>
                    <a:pt x="1755648" y="6731"/>
                  </a:lnTo>
                  <a:lnTo>
                    <a:pt x="1748916" y="0"/>
                  </a:lnTo>
                  <a:close/>
                </a:path>
              </a:pathLst>
            </a:custGeom>
            <a:solidFill>
              <a:srgbClr val="88B3FF"/>
            </a:solidFill>
          </p:spPr>
          <p:txBody>
            <a:bodyPr wrap="square" lIns="0" tIns="0" rIns="0" bIns="0" rtlCol="0"/>
            <a:lstStyle/>
            <a:p>
              <a:endParaRPr/>
            </a:p>
          </p:txBody>
        </p:sp>
        <p:sp>
          <p:nvSpPr>
            <p:cNvPr id="14" name="object 14"/>
            <p:cNvSpPr/>
            <p:nvPr/>
          </p:nvSpPr>
          <p:spPr>
            <a:xfrm>
              <a:off x="3416045" y="5007101"/>
              <a:ext cx="1755775" cy="90170"/>
            </a:xfrm>
            <a:custGeom>
              <a:avLst/>
              <a:gdLst/>
              <a:ahLst/>
              <a:cxnLst/>
              <a:rect l="l" t="t" r="r" b="b"/>
              <a:pathLst>
                <a:path w="1755775" h="90170">
                  <a:moveTo>
                    <a:pt x="0" y="14986"/>
                  </a:moveTo>
                  <a:lnTo>
                    <a:pt x="0" y="6731"/>
                  </a:lnTo>
                  <a:lnTo>
                    <a:pt x="6730" y="0"/>
                  </a:lnTo>
                  <a:lnTo>
                    <a:pt x="14986" y="0"/>
                  </a:lnTo>
                  <a:lnTo>
                    <a:pt x="1740662" y="0"/>
                  </a:lnTo>
                  <a:lnTo>
                    <a:pt x="1748916" y="0"/>
                  </a:lnTo>
                  <a:lnTo>
                    <a:pt x="1755648" y="6731"/>
                  </a:lnTo>
                  <a:lnTo>
                    <a:pt x="1755648" y="14986"/>
                  </a:lnTo>
                  <a:lnTo>
                    <a:pt x="1755648" y="74930"/>
                  </a:lnTo>
                  <a:lnTo>
                    <a:pt x="1755648" y="83185"/>
                  </a:lnTo>
                  <a:lnTo>
                    <a:pt x="1748916" y="89916"/>
                  </a:lnTo>
                  <a:lnTo>
                    <a:pt x="1740662" y="89916"/>
                  </a:lnTo>
                  <a:lnTo>
                    <a:pt x="14986" y="89916"/>
                  </a:lnTo>
                  <a:lnTo>
                    <a:pt x="6730" y="89916"/>
                  </a:lnTo>
                  <a:lnTo>
                    <a:pt x="0" y="83185"/>
                  </a:lnTo>
                  <a:lnTo>
                    <a:pt x="0" y="74930"/>
                  </a:lnTo>
                  <a:lnTo>
                    <a:pt x="0" y="14986"/>
                  </a:lnTo>
                  <a:close/>
                </a:path>
              </a:pathLst>
            </a:custGeom>
            <a:ln w="19812">
              <a:solidFill>
                <a:srgbClr val="0000CC"/>
              </a:solidFill>
            </a:ln>
          </p:spPr>
          <p:txBody>
            <a:bodyPr wrap="square" lIns="0" tIns="0" rIns="0" bIns="0" rtlCol="0"/>
            <a:lstStyle/>
            <a:p>
              <a:endParaRPr/>
            </a:p>
          </p:txBody>
        </p:sp>
        <p:sp>
          <p:nvSpPr>
            <p:cNvPr id="15" name="object 15"/>
            <p:cNvSpPr/>
            <p:nvPr/>
          </p:nvSpPr>
          <p:spPr>
            <a:xfrm>
              <a:off x="3416045" y="5808725"/>
              <a:ext cx="1755775" cy="90170"/>
            </a:xfrm>
            <a:custGeom>
              <a:avLst/>
              <a:gdLst/>
              <a:ahLst/>
              <a:cxnLst/>
              <a:rect l="l" t="t" r="r" b="b"/>
              <a:pathLst>
                <a:path w="1755775" h="90170">
                  <a:moveTo>
                    <a:pt x="1748916" y="0"/>
                  </a:moveTo>
                  <a:lnTo>
                    <a:pt x="6730" y="0"/>
                  </a:lnTo>
                  <a:lnTo>
                    <a:pt x="0" y="6705"/>
                  </a:lnTo>
                  <a:lnTo>
                    <a:pt x="0" y="14986"/>
                  </a:lnTo>
                  <a:lnTo>
                    <a:pt x="0" y="83210"/>
                  </a:lnTo>
                  <a:lnTo>
                    <a:pt x="6730" y="89915"/>
                  </a:lnTo>
                  <a:lnTo>
                    <a:pt x="1748916" y="89915"/>
                  </a:lnTo>
                  <a:lnTo>
                    <a:pt x="1755648" y="83210"/>
                  </a:lnTo>
                  <a:lnTo>
                    <a:pt x="1755648" y="6705"/>
                  </a:lnTo>
                  <a:lnTo>
                    <a:pt x="1748916" y="0"/>
                  </a:lnTo>
                  <a:close/>
                </a:path>
              </a:pathLst>
            </a:custGeom>
            <a:solidFill>
              <a:srgbClr val="88B3FF"/>
            </a:solidFill>
          </p:spPr>
          <p:txBody>
            <a:bodyPr wrap="square" lIns="0" tIns="0" rIns="0" bIns="0" rtlCol="0"/>
            <a:lstStyle/>
            <a:p>
              <a:endParaRPr/>
            </a:p>
          </p:txBody>
        </p:sp>
        <p:sp>
          <p:nvSpPr>
            <p:cNvPr id="16" name="object 16"/>
            <p:cNvSpPr/>
            <p:nvPr/>
          </p:nvSpPr>
          <p:spPr>
            <a:xfrm>
              <a:off x="3416045" y="5808725"/>
              <a:ext cx="1755775" cy="90170"/>
            </a:xfrm>
            <a:custGeom>
              <a:avLst/>
              <a:gdLst/>
              <a:ahLst/>
              <a:cxnLst/>
              <a:rect l="l" t="t" r="r" b="b"/>
              <a:pathLst>
                <a:path w="1755775" h="90170">
                  <a:moveTo>
                    <a:pt x="0" y="14986"/>
                  </a:moveTo>
                  <a:lnTo>
                    <a:pt x="0" y="6705"/>
                  </a:lnTo>
                  <a:lnTo>
                    <a:pt x="6730" y="0"/>
                  </a:lnTo>
                  <a:lnTo>
                    <a:pt x="14986" y="0"/>
                  </a:lnTo>
                  <a:lnTo>
                    <a:pt x="1740662" y="0"/>
                  </a:lnTo>
                  <a:lnTo>
                    <a:pt x="1748916" y="0"/>
                  </a:lnTo>
                  <a:lnTo>
                    <a:pt x="1755648" y="6705"/>
                  </a:lnTo>
                  <a:lnTo>
                    <a:pt x="1755648" y="14986"/>
                  </a:lnTo>
                  <a:lnTo>
                    <a:pt x="1755648" y="74930"/>
                  </a:lnTo>
                  <a:lnTo>
                    <a:pt x="1755648" y="83210"/>
                  </a:lnTo>
                  <a:lnTo>
                    <a:pt x="1748916" y="89915"/>
                  </a:lnTo>
                  <a:lnTo>
                    <a:pt x="1740662" y="89915"/>
                  </a:lnTo>
                  <a:lnTo>
                    <a:pt x="14986" y="89915"/>
                  </a:lnTo>
                  <a:lnTo>
                    <a:pt x="6730" y="89915"/>
                  </a:lnTo>
                  <a:lnTo>
                    <a:pt x="0" y="83210"/>
                  </a:lnTo>
                  <a:lnTo>
                    <a:pt x="0" y="74930"/>
                  </a:lnTo>
                  <a:lnTo>
                    <a:pt x="0" y="14986"/>
                  </a:lnTo>
                  <a:close/>
                </a:path>
              </a:pathLst>
            </a:custGeom>
            <a:ln w="19812">
              <a:solidFill>
                <a:srgbClr val="0000CC"/>
              </a:solidFill>
            </a:ln>
          </p:spPr>
          <p:txBody>
            <a:bodyPr wrap="square" lIns="0" tIns="0" rIns="0" bIns="0" rtlCol="0"/>
            <a:lstStyle/>
            <a:p>
              <a:endParaRPr/>
            </a:p>
          </p:txBody>
        </p:sp>
        <p:sp>
          <p:nvSpPr>
            <p:cNvPr id="17" name="object 17"/>
            <p:cNvSpPr/>
            <p:nvPr/>
          </p:nvSpPr>
          <p:spPr>
            <a:xfrm>
              <a:off x="5622797" y="5426201"/>
              <a:ext cx="1106805" cy="419100"/>
            </a:xfrm>
            <a:custGeom>
              <a:avLst/>
              <a:gdLst/>
              <a:ahLst/>
              <a:cxnLst/>
              <a:rect l="l" t="t" r="r" b="b"/>
              <a:pathLst>
                <a:path w="1106804" h="419100">
                  <a:moveTo>
                    <a:pt x="1106424" y="0"/>
                  </a:moveTo>
                  <a:lnTo>
                    <a:pt x="0" y="0"/>
                  </a:lnTo>
                  <a:lnTo>
                    <a:pt x="0" y="419100"/>
                  </a:lnTo>
                  <a:lnTo>
                    <a:pt x="1106424" y="419100"/>
                  </a:lnTo>
                  <a:lnTo>
                    <a:pt x="1106424" y="0"/>
                  </a:lnTo>
                  <a:close/>
                </a:path>
              </a:pathLst>
            </a:custGeom>
            <a:solidFill>
              <a:srgbClr val="88B3FF"/>
            </a:solidFill>
          </p:spPr>
          <p:txBody>
            <a:bodyPr wrap="square" lIns="0" tIns="0" rIns="0" bIns="0" rtlCol="0"/>
            <a:lstStyle/>
            <a:p>
              <a:endParaRPr/>
            </a:p>
          </p:txBody>
        </p:sp>
        <p:sp>
          <p:nvSpPr>
            <p:cNvPr id="18" name="object 18"/>
            <p:cNvSpPr/>
            <p:nvPr/>
          </p:nvSpPr>
          <p:spPr>
            <a:xfrm>
              <a:off x="5622797" y="5426201"/>
              <a:ext cx="1106805" cy="419100"/>
            </a:xfrm>
            <a:custGeom>
              <a:avLst/>
              <a:gdLst/>
              <a:ahLst/>
              <a:cxnLst/>
              <a:rect l="l" t="t" r="r" b="b"/>
              <a:pathLst>
                <a:path w="1106804" h="419100">
                  <a:moveTo>
                    <a:pt x="0" y="419100"/>
                  </a:moveTo>
                  <a:lnTo>
                    <a:pt x="1106424" y="419100"/>
                  </a:lnTo>
                  <a:lnTo>
                    <a:pt x="1106424" y="0"/>
                  </a:lnTo>
                  <a:lnTo>
                    <a:pt x="0" y="0"/>
                  </a:lnTo>
                  <a:lnTo>
                    <a:pt x="0" y="419100"/>
                  </a:lnTo>
                  <a:close/>
                </a:path>
              </a:pathLst>
            </a:custGeom>
            <a:ln w="19812">
              <a:solidFill>
                <a:srgbClr val="0000CC"/>
              </a:solidFill>
            </a:ln>
          </p:spPr>
          <p:txBody>
            <a:bodyPr wrap="square" lIns="0" tIns="0" rIns="0" bIns="0" rtlCol="0"/>
            <a:lstStyle/>
            <a:p>
              <a:endParaRPr/>
            </a:p>
          </p:txBody>
        </p:sp>
      </p:grpSp>
      <p:sp>
        <p:nvSpPr>
          <p:cNvPr id="19" name="object 19"/>
          <p:cNvSpPr txBox="1"/>
          <p:nvPr/>
        </p:nvSpPr>
        <p:spPr>
          <a:xfrm>
            <a:off x="5732526" y="5468518"/>
            <a:ext cx="884555" cy="330200"/>
          </a:xfrm>
          <a:prstGeom prst="rect">
            <a:avLst/>
          </a:prstGeom>
        </p:spPr>
        <p:txBody>
          <a:bodyPr vert="horz" wrap="square" lIns="0" tIns="12065" rIns="0" bIns="0" rtlCol="0">
            <a:spAutoFit/>
          </a:bodyPr>
          <a:lstStyle/>
          <a:p>
            <a:pPr algn="ctr">
              <a:lnSpc>
                <a:spcPct val="100000"/>
              </a:lnSpc>
              <a:spcBef>
                <a:spcPts val="95"/>
              </a:spcBef>
            </a:pPr>
            <a:r>
              <a:rPr sz="1000" spc="-70" dirty="0">
                <a:solidFill>
                  <a:srgbClr val="FFFFFF"/>
                </a:solidFill>
                <a:latin typeface="Calibri" panose="020F0502020204030204" pitchFamily="34" charset="0"/>
                <a:cs typeface="Calibri" panose="020F0502020204030204" pitchFamily="34" charset="0"/>
              </a:rPr>
              <a:t>BİLGİ</a:t>
            </a:r>
            <a:r>
              <a:rPr sz="1000" spc="30" dirty="0">
                <a:solidFill>
                  <a:srgbClr val="FFFFFF"/>
                </a:solidFill>
                <a:latin typeface="Calibri" panose="020F0502020204030204" pitchFamily="34" charset="0"/>
                <a:cs typeface="Calibri" panose="020F0502020204030204" pitchFamily="34" charset="0"/>
              </a:rPr>
              <a:t> </a:t>
            </a:r>
            <a:r>
              <a:rPr sz="1000" spc="-25" dirty="0">
                <a:solidFill>
                  <a:srgbClr val="FFFFFF"/>
                </a:solidFill>
                <a:latin typeface="Calibri" panose="020F0502020204030204" pitchFamily="34" charset="0"/>
                <a:cs typeface="Calibri" panose="020F0502020204030204" pitchFamily="34" charset="0"/>
              </a:rPr>
              <a:t>YÖNETİM</a:t>
            </a:r>
            <a:endParaRPr sz="1000" dirty="0">
              <a:latin typeface="Calibri" panose="020F0502020204030204" pitchFamily="34" charset="0"/>
              <a:cs typeface="Calibri" panose="020F0502020204030204" pitchFamily="34" charset="0"/>
            </a:endParaRPr>
          </a:p>
          <a:p>
            <a:pPr marL="635" algn="ctr">
              <a:lnSpc>
                <a:spcPct val="100000"/>
              </a:lnSpc>
            </a:pPr>
            <a:r>
              <a:rPr sz="1000" spc="-10" dirty="0">
                <a:solidFill>
                  <a:srgbClr val="FFFFFF"/>
                </a:solidFill>
                <a:latin typeface="Calibri" panose="020F0502020204030204" pitchFamily="34" charset="0"/>
                <a:cs typeface="Calibri" panose="020F0502020204030204" pitchFamily="34" charset="0"/>
              </a:rPr>
              <a:t>SİSTEMİ</a:t>
            </a:r>
            <a:endParaRPr sz="1000" dirty="0">
              <a:latin typeface="Calibri" panose="020F0502020204030204" pitchFamily="34" charset="0"/>
              <a:cs typeface="Calibri" panose="020F0502020204030204" pitchFamily="34" charset="0"/>
            </a:endParaRPr>
          </a:p>
        </p:txBody>
      </p:sp>
      <p:grpSp>
        <p:nvGrpSpPr>
          <p:cNvPr id="20" name="object 20"/>
          <p:cNvGrpSpPr/>
          <p:nvPr/>
        </p:nvGrpSpPr>
        <p:grpSpPr>
          <a:xfrm>
            <a:off x="1667001" y="5364226"/>
            <a:ext cx="5243195" cy="1067435"/>
            <a:chOff x="1667001" y="5364226"/>
            <a:chExt cx="5243195" cy="1067435"/>
          </a:xfrm>
        </p:grpSpPr>
        <p:sp>
          <p:nvSpPr>
            <p:cNvPr id="21" name="object 21"/>
            <p:cNvSpPr/>
            <p:nvPr/>
          </p:nvSpPr>
          <p:spPr>
            <a:xfrm>
              <a:off x="5380481" y="5374386"/>
              <a:ext cx="1519555" cy="52069"/>
            </a:xfrm>
            <a:custGeom>
              <a:avLst/>
              <a:gdLst/>
              <a:ahLst/>
              <a:cxnLst/>
              <a:rect l="l" t="t" r="r" b="b"/>
              <a:pathLst>
                <a:path w="1519554" h="52070">
                  <a:moveTo>
                    <a:pt x="1515617" y="0"/>
                  </a:moveTo>
                  <a:lnTo>
                    <a:pt x="3809" y="0"/>
                  </a:lnTo>
                  <a:lnTo>
                    <a:pt x="0" y="3809"/>
                  </a:lnTo>
                  <a:lnTo>
                    <a:pt x="0" y="8635"/>
                  </a:lnTo>
                  <a:lnTo>
                    <a:pt x="0" y="48005"/>
                  </a:lnTo>
                  <a:lnTo>
                    <a:pt x="3809" y="51815"/>
                  </a:lnTo>
                  <a:lnTo>
                    <a:pt x="1515617" y="51815"/>
                  </a:lnTo>
                  <a:lnTo>
                    <a:pt x="1519427" y="48005"/>
                  </a:lnTo>
                  <a:lnTo>
                    <a:pt x="1519427" y="3809"/>
                  </a:lnTo>
                  <a:lnTo>
                    <a:pt x="1515617" y="0"/>
                  </a:lnTo>
                  <a:close/>
                </a:path>
              </a:pathLst>
            </a:custGeom>
            <a:solidFill>
              <a:srgbClr val="88B3FF"/>
            </a:solidFill>
          </p:spPr>
          <p:txBody>
            <a:bodyPr wrap="square" lIns="0" tIns="0" rIns="0" bIns="0" rtlCol="0"/>
            <a:lstStyle/>
            <a:p>
              <a:endParaRPr/>
            </a:p>
          </p:txBody>
        </p:sp>
        <p:sp>
          <p:nvSpPr>
            <p:cNvPr id="22" name="object 22"/>
            <p:cNvSpPr/>
            <p:nvPr/>
          </p:nvSpPr>
          <p:spPr>
            <a:xfrm>
              <a:off x="5380481" y="5374386"/>
              <a:ext cx="1519555" cy="52069"/>
            </a:xfrm>
            <a:custGeom>
              <a:avLst/>
              <a:gdLst/>
              <a:ahLst/>
              <a:cxnLst/>
              <a:rect l="l" t="t" r="r" b="b"/>
              <a:pathLst>
                <a:path w="1519554" h="52070">
                  <a:moveTo>
                    <a:pt x="0" y="8635"/>
                  </a:moveTo>
                  <a:lnTo>
                    <a:pt x="0" y="3809"/>
                  </a:lnTo>
                  <a:lnTo>
                    <a:pt x="3809" y="0"/>
                  </a:lnTo>
                  <a:lnTo>
                    <a:pt x="8635" y="0"/>
                  </a:lnTo>
                  <a:lnTo>
                    <a:pt x="1510791" y="0"/>
                  </a:lnTo>
                  <a:lnTo>
                    <a:pt x="1515617" y="0"/>
                  </a:lnTo>
                  <a:lnTo>
                    <a:pt x="1519427" y="3809"/>
                  </a:lnTo>
                  <a:lnTo>
                    <a:pt x="1519427" y="8635"/>
                  </a:lnTo>
                  <a:lnTo>
                    <a:pt x="1519427" y="43179"/>
                  </a:lnTo>
                  <a:lnTo>
                    <a:pt x="1519427" y="48005"/>
                  </a:lnTo>
                  <a:lnTo>
                    <a:pt x="1515617" y="51815"/>
                  </a:lnTo>
                  <a:lnTo>
                    <a:pt x="1510791" y="51815"/>
                  </a:lnTo>
                  <a:lnTo>
                    <a:pt x="8635" y="51815"/>
                  </a:lnTo>
                  <a:lnTo>
                    <a:pt x="3809" y="51815"/>
                  </a:lnTo>
                  <a:lnTo>
                    <a:pt x="0" y="48005"/>
                  </a:lnTo>
                  <a:lnTo>
                    <a:pt x="0" y="43179"/>
                  </a:lnTo>
                  <a:lnTo>
                    <a:pt x="0" y="8635"/>
                  </a:lnTo>
                  <a:close/>
                </a:path>
              </a:pathLst>
            </a:custGeom>
            <a:ln w="19812">
              <a:solidFill>
                <a:srgbClr val="0000CC"/>
              </a:solidFill>
            </a:ln>
          </p:spPr>
          <p:txBody>
            <a:bodyPr wrap="square" lIns="0" tIns="0" rIns="0" bIns="0" rtlCol="0"/>
            <a:lstStyle/>
            <a:p>
              <a:endParaRPr/>
            </a:p>
          </p:txBody>
        </p:sp>
        <p:sp>
          <p:nvSpPr>
            <p:cNvPr id="23" name="object 23"/>
            <p:cNvSpPr/>
            <p:nvPr/>
          </p:nvSpPr>
          <p:spPr>
            <a:xfrm>
              <a:off x="5380481" y="5845302"/>
              <a:ext cx="1519555" cy="53340"/>
            </a:xfrm>
            <a:custGeom>
              <a:avLst/>
              <a:gdLst/>
              <a:ahLst/>
              <a:cxnLst/>
              <a:rect l="l" t="t" r="r" b="b"/>
              <a:pathLst>
                <a:path w="1519554" h="53339">
                  <a:moveTo>
                    <a:pt x="1515490" y="0"/>
                  </a:moveTo>
                  <a:lnTo>
                    <a:pt x="3937" y="0"/>
                  </a:lnTo>
                  <a:lnTo>
                    <a:pt x="0" y="3975"/>
                  </a:lnTo>
                  <a:lnTo>
                    <a:pt x="0" y="8890"/>
                  </a:lnTo>
                  <a:lnTo>
                    <a:pt x="0" y="49364"/>
                  </a:lnTo>
                  <a:lnTo>
                    <a:pt x="3937" y="53340"/>
                  </a:lnTo>
                  <a:lnTo>
                    <a:pt x="1515490" y="53340"/>
                  </a:lnTo>
                  <a:lnTo>
                    <a:pt x="1519427" y="49364"/>
                  </a:lnTo>
                  <a:lnTo>
                    <a:pt x="1519427" y="3975"/>
                  </a:lnTo>
                  <a:lnTo>
                    <a:pt x="1515490" y="0"/>
                  </a:lnTo>
                  <a:close/>
                </a:path>
              </a:pathLst>
            </a:custGeom>
            <a:solidFill>
              <a:srgbClr val="88B3FF"/>
            </a:solidFill>
          </p:spPr>
          <p:txBody>
            <a:bodyPr wrap="square" lIns="0" tIns="0" rIns="0" bIns="0" rtlCol="0"/>
            <a:lstStyle/>
            <a:p>
              <a:endParaRPr/>
            </a:p>
          </p:txBody>
        </p:sp>
        <p:sp>
          <p:nvSpPr>
            <p:cNvPr id="24" name="object 24"/>
            <p:cNvSpPr/>
            <p:nvPr/>
          </p:nvSpPr>
          <p:spPr>
            <a:xfrm>
              <a:off x="1677161" y="5845302"/>
              <a:ext cx="5222875" cy="576580"/>
            </a:xfrm>
            <a:custGeom>
              <a:avLst/>
              <a:gdLst/>
              <a:ahLst/>
              <a:cxnLst/>
              <a:rect l="l" t="t" r="r" b="b"/>
              <a:pathLst>
                <a:path w="5222875" h="576579">
                  <a:moveTo>
                    <a:pt x="3703320" y="8890"/>
                  </a:moveTo>
                  <a:lnTo>
                    <a:pt x="3703320" y="3975"/>
                  </a:lnTo>
                  <a:lnTo>
                    <a:pt x="3707257" y="0"/>
                  </a:lnTo>
                  <a:lnTo>
                    <a:pt x="3712210" y="0"/>
                  </a:lnTo>
                  <a:lnTo>
                    <a:pt x="5213858" y="0"/>
                  </a:lnTo>
                  <a:lnTo>
                    <a:pt x="5218811" y="0"/>
                  </a:lnTo>
                  <a:lnTo>
                    <a:pt x="5222747" y="3975"/>
                  </a:lnTo>
                  <a:lnTo>
                    <a:pt x="5222747" y="8890"/>
                  </a:lnTo>
                  <a:lnTo>
                    <a:pt x="5222747" y="44450"/>
                  </a:lnTo>
                  <a:lnTo>
                    <a:pt x="5222747" y="49364"/>
                  </a:lnTo>
                  <a:lnTo>
                    <a:pt x="5218811" y="53340"/>
                  </a:lnTo>
                  <a:lnTo>
                    <a:pt x="5213858" y="53340"/>
                  </a:lnTo>
                  <a:lnTo>
                    <a:pt x="3712210" y="53340"/>
                  </a:lnTo>
                  <a:lnTo>
                    <a:pt x="3707257" y="53340"/>
                  </a:lnTo>
                  <a:lnTo>
                    <a:pt x="3703320" y="49364"/>
                  </a:lnTo>
                  <a:lnTo>
                    <a:pt x="3703320" y="44450"/>
                  </a:lnTo>
                  <a:lnTo>
                    <a:pt x="3703320" y="8890"/>
                  </a:lnTo>
                  <a:close/>
                </a:path>
                <a:path w="5222875" h="576579">
                  <a:moveTo>
                    <a:pt x="0" y="576072"/>
                  </a:moveTo>
                  <a:lnTo>
                    <a:pt x="3703320" y="576072"/>
                  </a:lnTo>
                  <a:lnTo>
                    <a:pt x="3703320" y="53340"/>
                  </a:lnTo>
                  <a:lnTo>
                    <a:pt x="0" y="53340"/>
                  </a:lnTo>
                  <a:lnTo>
                    <a:pt x="0" y="576072"/>
                  </a:lnTo>
                  <a:close/>
                </a:path>
              </a:pathLst>
            </a:custGeom>
            <a:ln w="19812">
              <a:solidFill>
                <a:srgbClr val="0000CC"/>
              </a:solidFill>
            </a:ln>
          </p:spPr>
          <p:txBody>
            <a:bodyPr wrap="square" lIns="0" tIns="0" rIns="0" bIns="0" rtlCol="0"/>
            <a:lstStyle/>
            <a:p>
              <a:endParaRPr/>
            </a:p>
          </p:txBody>
        </p:sp>
      </p:grpSp>
      <p:sp>
        <p:nvSpPr>
          <p:cNvPr id="25" name="object 25"/>
          <p:cNvSpPr txBox="1"/>
          <p:nvPr/>
        </p:nvSpPr>
        <p:spPr>
          <a:xfrm>
            <a:off x="1677161" y="5898641"/>
            <a:ext cx="3703320" cy="396904"/>
          </a:xfrm>
          <a:prstGeom prst="rect">
            <a:avLst/>
          </a:prstGeom>
          <a:solidFill>
            <a:srgbClr val="377CFF"/>
          </a:solidFill>
        </p:spPr>
        <p:txBody>
          <a:bodyPr vert="horz" wrap="square" lIns="0" tIns="118745" rIns="0" bIns="0" rtlCol="0">
            <a:spAutoFit/>
          </a:bodyPr>
          <a:lstStyle/>
          <a:p>
            <a:pPr marL="90170">
              <a:lnSpc>
                <a:spcPct val="100000"/>
              </a:lnSpc>
              <a:spcBef>
                <a:spcPts val="935"/>
              </a:spcBef>
            </a:pPr>
            <a:r>
              <a:rPr sz="1800" spc="-135" dirty="0">
                <a:solidFill>
                  <a:srgbClr val="FFFFFF"/>
                </a:solidFill>
                <a:latin typeface="Calibri" panose="020F0502020204030204" pitchFamily="34" charset="0"/>
                <a:cs typeface="Calibri" panose="020F0502020204030204" pitchFamily="34" charset="0"/>
              </a:rPr>
              <a:t>LİDERLİK,</a:t>
            </a:r>
            <a:r>
              <a:rPr sz="1800" spc="-30" dirty="0">
                <a:solidFill>
                  <a:srgbClr val="FFFFFF"/>
                </a:solidFill>
                <a:latin typeface="Calibri" panose="020F0502020204030204" pitchFamily="34" charset="0"/>
                <a:cs typeface="Calibri" panose="020F0502020204030204" pitchFamily="34" charset="0"/>
              </a:rPr>
              <a:t> </a:t>
            </a:r>
            <a:r>
              <a:rPr sz="1800" spc="-110" dirty="0">
                <a:solidFill>
                  <a:srgbClr val="FFFFFF"/>
                </a:solidFill>
                <a:latin typeface="Calibri" panose="020F0502020204030204" pitchFamily="34" charset="0"/>
                <a:cs typeface="Calibri" panose="020F0502020204030204" pitchFamily="34" charset="0"/>
              </a:rPr>
              <a:t>YÖNETİŞİM</a:t>
            </a:r>
            <a:r>
              <a:rPr sz="1800" spc="-20" dirty="0">
                <a:solidFill>
                  <a:srgbClr val="FFFFFF"/>
                </a:solidFill>
                <a:latin typeface="Calibri" panose="020F0502020204030204" pitchFamily="34" charset="0"/>
                <a:cs typeface="Calibri" panose="020F0502020204030204" pitchFamily="34" charset="0"/>
              </a:rPr>
              <a:t> </a:t>
            </a:r>
            <a:r>
              <a:rPr sz="1800" spc="-10" dirty="0">
                <a:solidFill>
                  <a:srgbClr val="FFFFFF"/>
                </a:solidFill>
                <a:latin typeface="Calibri" panose="020F0502020204030204" pitchFamily="34" charset="0"/>
                <a:cs typeface="Calibri" panose="020F0502020204030204" pitchFamily="34" charset="0"/>
              </a:rPr>
              <a:t>ve</a:t>
            </a:r>
            <a:r>
              <a:rPr sz="1800" spc="-15" dirty="0">
                <a:solidFill>
                  <a:srgbClr val="FFFFFF"/>
                </a:solidFill>
                <a:latin typeface="Calibri" panose="020F0502020204030204" pitchFamily="34" charset="0"/>
                <a:cs typeface="Calibri" panose="020F0502020204030204" pitchFamily="34" charset="0"/>
              </a:rPr>
              <a:t> </a:t>
            </a:r>
            <a:r>
              <a:rPr sz="1800" spc="-10" dirty="0">
                <a:solidFill>
                  <a:srgbClr val="FFFFFF"/>
                </a:solidFill>
                <a:latin typeface="Calibri" panose="020F0502020204030204" pitchFamily="34" charset="0"/>
                <a:cs typeface="Calibri" panose="020F0502020204030204" pitchFamily="34" charset="0"/>
              </a:rPr>
              <a:t>KALİTE</a:t>
            </a:r>
            <a:endParaRPr sz="1800" dirty="0">
              <a:latin typeface="Calibri" panose="020F0502020204030204" pitchFamily="34" charset="0"/>
              <a:cs typeface="Calibri" panose="020F0502020204030204" pitchFamily="34" charset="0"/>
            </a:endParaRPr>
          </a:p>
        </p:txBody>
      </p:sp>
      <p:grpSp>
        <p:nvGrpSpPr>
          <p:cNvPr id="26" name="object 26"/>
          <p:cNvGrpSpPr/>
          <p:nvPr/>
        </p:nvGrpSpPr>
        <p:grpSpPr>
          <a:xfrm>
            <a:off x="1499361" y="865377"/>
            <a:ext cx="3926840" cy="906144"/>
            <a:chOff x="1499361" y="865377"/>
            <a:chExt cx="3926840" cy="906144"/>
          </a:xfrm>
        </p:grpSpPr>
        <p:sp>
          <p:nvSpPr>
            <p:cNvPr id="27" name="object 27"/>
            <p:cNvSpPr/>
            <p:nvPr/>
          </p:nvSpPr>
          <p:spPr>
            <a:xfrm>
              <a:off x="1509521" y="875537"/>
              <a:ext cx="3906520" cy="885825"/>
            </a:xfrm>
            <a:custGeom>
              <a:avLst/>
              <a:gdLst/>
              <a:ahLst/>
              <a:cxnLst/>
              <a:rect l="l" t="t" r="r" b="b"/>
              <a:pathLst>
                <a:path w="3906520" h="885825">
                  <a:moveTo>
                    <a:pt x="1953005" y="0"/>
                  </a:moveTo>
                  <a:lnTo>
                    <a:pt x="0" y="885444"/>
                  </a:lnTo>
                  <a:lnTo>
                    <a:pt x="3906012" y="885444"/>
                  </a:lnTo>
                  <a:lnTo>
                    <a:pt x="1953005" y="0"/>
                  </a:lnTo>
                  <a:close/>
                </a:path>
              </a:pathLst>
            </a:custGeom>
            <a:solidFill>
              <a:srgbClr val="377CFF"/>
            </a:solidFill>
          </p:spPr>
          <p:txBody>
            <a:bodyPr wrap="square" lIns="0" tIns="0" rIns="0" bIns="0" rtlCol="0"/>
            <a:lstStyle/>
            <a:p>
              <a:endParaRPr/>
            </a:p>
          </p:txBody>
        </p:sp>
        <p:sp>
          <p:nvSpPr>
            <p:cNvPr id="28" name="object 28"/>
            <p:cNvSpPr/>
            <p:nvPr/>
          </p:nvSpPr>
          <p:spPr>
            <a:xfrm>
              <a:off x="1509521" y="875537"/>
              <a:ext cx="3906520" cy="885825"/>
            </a:xfrm>
            <a:custGeom>
              <a:avLst/>
              <a:gdLst/>
              <a:ahLst/>
              <a:cxnLst/>
              <a:rect l="l" t="t" r="r" b="b"/>
              <a:pathLst>
                <a:path w="3906520" h="885825">
                  <a:moveTo>
                    <a:pt x="0" y="885444"/>
                  </a:moveTo>
                  <a:lnTo>
                    <a:pt x="1953005" y="0"/>
                  </a:lnTo>
                  <a:lnTo>
                    <a:pt x="3906012" y="885444"/>
                  </a:lnTo>
                  <a:lnTo>
                    <a:pt x="0" y="885444"/>
                  </a:lnTo>
                  <a:close/>
                </a:path>
              </a:pathLst>
            </a:custGeom>
            <a:ln w="19812">
              <a:solidFill>
                <a:srgbClr val="0000CC"/>
              </a:solidFill>
            </a:ln>
          </p:spPr>
          <p:txBody>
            <a:bodyPr wrap="square" lIns="0" tIns="0" rIns="0" bIns="0" rtlCol="0"/>
            <a:lstStyle/>
            <a:p>
              <a:endParaRPr/>
            </a:p>
          </p:txBody>
        </p:sp>
      </p:grpSp>
      <p:sp>
        <p:nvSpPr>
          <p:cNvPr id="29" name="object 29"/>
          <p:cNvSpPr txBox="1"/>
          <p:nvPr/>
        </p:nvSpPr>
        <p:spPr>
          <a:xfrm>
            <a:off x="2643377" y="1308353"/>
            <a:ext cx="1635125" cy="453390"/>
          </a:xfrm>
          <a:prstGeom prst="rect">
            <a:avLst/>
          </a:prstGeom>
        </p:spPr>
        <p:txBody>
          <a:bodyPr vert="horz" wrap="square" lIns="0" tIns="13335" rIns="0" bIns="0" rtlCol="0">
            <a:spAutoFit/>
          </a:bodyPr>
          <a:lstStyle/>
          <a:p>
            <a:pPr algn="ctr">
              <a:lnSpc>
                <a:spcPct val="100000"/>
              </a:lnSpc>
              <a:spcBef>
                <a:spcPts val="105"/>
              </a:spcBef>
            </a:pPr>
            <a:r>
              <a:rPr sz="1400" b="1" dirty="0">
                <a:solidFill>
                  <a:srgbClr val="FFFFFF"/>
                </a:solidFill>
                <a:latin typeface="Calibri" panose="020F0502020204030204" pitchFamily="34" charset="0"/>
                <a:cs typeface="Calibri" panose="020F0502020204030204" pitchFamily="34" charset="0"/>
              </a:rPr>
              <a:t>KALİTE</a:t>
            </a:r>
            <a:r>
              <a:rPr sz="1400" b="1" spc="-30" dirty="0">
                <a:solidFill>
                  <a:srgbClr val="FFFFFF"/>
                </a:solidFill>
                <a:latin typeface="Calibri" panose="020F0502020204030204" pitchFamily="34" charset="0"/>
                <a:cs typeface="Calibri" panose="020F0502020204030204" pitchFamily="34" charset="0"/>
              </a:rPr>
              <a:t> </a:t>
            </a:r>
            <a:r>
              <a:rPr sz="1400" b="1" spc="-10" dirty="0">
                <a:solidFill>
                  <a:srgbClr val="FFFFFF"/>
                </a:solidFill>
                <a:latin typeface="Calibri" panose="020F0502020204030204" pitchFamily="34" charset="0"/>
                <a:cs typeface="Calibri" panose="020F0502020204030204" pitchFamily="34" charset="0"/>
              </a:rPr>
              <a:t>GÜVENCESİ</a:t>
            </a:r>
            <a:endParaRPr sz="1400" dirty="0">
              <a:latin typeface="Calibri" panose="020F0502020204030204" pitchFamily="34" charset="0"/>
              <a:cs typeface="Calibri" panose="020F0502020204030204" pitchFamily="34" charset="0"/>
            </a:endParaRPr>
          </a:p>
          <a:p>
            <a:pPr marL="1905" algn="ctr">
              <a:lnSpc>
                <a:spcPct val="100000"/>
              </a:lnSpc>
            </a:pPr>
            <a:r>
              <a:rPr sz="1400" b="1" spc="50" dirty="0">
                <a:solidFill>
                  <a:srgbClr val="FFFFFF"/>
                </a:solidFill>
                <a:latin typeface="Calibri" panose="020F0502020204030204" pitchFamily="34" charset="0"/>
                <a:cs typeface="Calibri" panose="020F0502020204030204" pitchFamily="34" charset="0"/>
              </a:rPr>
              <a:t>SİSTEMİ</a:t>
            </a:r>
            <a:endParaRPr sz="1400" dirty="0">
              <a:latin typeface="Calibri" panose="020F0502020204030204" pitchFamily="34" charset="0"/>
              <a:cs typeface="Calibri" panose="020F0502020204030204" pitchFamily="34" charset="0"/>
            </a:endParaRPr>
          </a:p>
        </p:txBody>
      </p:sp>
      <p:grpSp>
        <p:nvGrpSpPr>
          <p:cNvPr id="30" name="object 30"/>
          <p:cNvGrpSpPr/>
          <p:nvPr/>
        </p:nvGrpSpPr>
        <p:grpSpPr>
          <a:xfrm>
            <a:off x="1071154" y="1622552"/>
            <a:ext cx="9795601" cy="4799329"/>
            <a:chOff x="1502410" y="1622552"/>
            <a:chExt cx="9364345" cy="4799965"/>
          </a:xfrm>
        </p:grpSpPr>
        <p:sp>
          <p:nvSpPr>
            <p:cNvPr id="31" name="object 31"/>
            <p:cNvSpPr/>
            <p:nvPr/>
          </p:nvSpPr>
          <p:spPr>
            <a:xfrm>
              <a:off x="1512570" y="2018538"/>
              <a:ext cx="9344025" cy="4394200"/>
            </a:xfrm>
            <a:custGeom>
              <a:avLst/>
              <a:gdLst/>
              <a:ahLst/>
              <a:cxnLst/>
              <a:rect l="l" t="t" r="r" b="b"/>
              <a:pathLst>
                <a:path w="9344025" h="4394200">
                  <a:moveTo>
                    <a:pt x="0" y="4393692"/>
                  </a:moveTo>
                  <a:lnTo>
                    <a:pt x="9343644" y="4393692"/>
                  </a:lnTo>
                  <a:lnTo>
                    <a:pt x="9343644" y="0"/>
                  </a:lnTo>
                  <a:lnTo>
                    <a:pt x="0" y="0"/>
                  </a:lnTo>
                  <a:lnTo>
                    <a:pt x="0" y="4393692"/>
                  </a:lnTo>
                  <a:close/>
                </a:path>
              </a:pathLst>
            </a:custGeom>
            <a:ln w="19812">
              <a:solidFill>
                <a:srgbClr val="0000CC"/>
              </a:solidFill>
            </a:ln>
          </p:spPr>
          <p:txBody>
            <a:bodyPr wrap="square" lIns="0" tIns="0" rIns="0" bIns="0" rtlCol="0"/>
            <a:lstStyle/>
            <a:p>
              <a:endParaRPr/>
            </a:p>
          </p:txBody>
        </p:sp>
        <p:sp>
          <p:nvSpPr>
            <p:cNvPr id="32" name="object 32"/>
            <p:cNvSpPr/>
            <p:nvPr/>
          </p:nvSpPr>
          <p:spPr>
            <a:xfrm>
              <a:off x="1631823" y="1632077"/>
              <a:ext cx="3201035" cy="2983230"/>
            </a:xfrm>
            <a:custGeom>
              <a:avLst/>
              <a:gdLst/>
              <a:ahLst/>
              <a:cxnLst/>
              <a:rect l="l" t="t" r="r" b="b"/>
              <a:pathLst>
                <a:path w="3201035" h="2983229">
                  <a:moveTo>
                    <a:pt x="720725" y="0"/>
                  </a:moveTo>
                  <a:lnTo>
                    <a:pt x="0" y="2152904"/>
                  </a:lnTo>
                  <a:lnTo>
                    <a:pt x="2480310" y="2983230"/>
                  </a:lnTo>
                  <a:lnTo>
                    <a:pt x="3201035" y="830199"/>
                  </a:lnTo>
                  <a:lnTo>
                    <a:pt x="720725" y="0"/>
                  </a:lnTo>
                  <a:close/>
                </a:path>
              </a:pathLst>
            </a:custGeom>
            <a:solidFill>
              <a:srgbClr val="D4E3FF"/>
            </a:solidFill>
          </p:spPr>
          <p:txBody>
            <a:bodyPr wrap="square" lIns="0" tIns="0" rIns="0" bIns="0" rtlCol="0"/>
            <a:lstStyle/>
            <a:p>
              <a:endParaRPr/>
            </a:p>
          </p:txBody>
        </p:sp>
        <p:sp>
          <p:nvSpPr>
            <p:cNvPr id="33" name="object 33"/>
            <p:cNvSpPr/>
            <p:nvPr/>
          </p:nvSpPr>
          <p:spPr>
            <a:xfrm>
              <a:off x="1631823" y="1632077"/>
              <a:ext cx="3201035" cy="2983230"/>
            </a:xfrm>
            <a:custGeom>
              <a:avLst/>
              <a:gdLst/>
              <a:ahLst/>
              <a:cxnLst/>
              <a:rect l="l" t="t" r="r" b="b"/>
              <a:pathLst>
                <a:path w="3201035" h="2983229">
                  <a:moveTo>
                    <a:pt x="720725" y="0"/>
                  </a:moveTo>
                  <a:lnTo>
                    <a:pt x="3201035" y="830199"/>
                  </a:lnTo>
                  <a:lnTo>
                    <a:pt x="2480310" y="2983230"/>
                  </a:lnTo>
                  <a:lnTo>
                    <a:pt x="0" y="2152904"/>
                  </a:lnTo>
                  <a:lnTo>
                    <a:pt x="720725" y="0"/>
                  </a:lnTo>
                  <a:close/>
                </a:path>
              </a:pathLst>
            </a:custGeom>
            <a:ln w="19050">
              <a:solidFill>
                <a:srgbClr val="0000CC"/>
              </a:solidFill>
            </a:ln>
          </p:spPr>
          <p:txBody>
            <a:bodyPr wrap="square" lIns="0" tIns="0" rIns="0" bIns="0" rtlCol="0"/>
            <a:lstStyle/>
            <a:p>
              <a:endParaRPr/>
            </a:p>
          </p:txBody>
        </p:sp>
      </p:grpSp>
      <p:sp>
        <p:nvSpPr>
          <p:cNvPr id="34" name="object 34"/>
          <p:cNvSpPr/>
          <p:nvPr/>
        </p:nvSpPr>
        <p:spPr>
          <a:xfrm>
            <a:off x="7197090" y="5753861"/>
            <a:ext cx="1521460" cy="144780"/>
          </a:xfrm>
          <a:custGeom>
            <a:avLst/>
            <a:gdLst/>
            <a:ahLst/>
            <a:cxnLst/>
            <a:rect l="l" t="t" r="r" b="b"/>
            <a:pathLst>
              <a:path w="1521459" h="144779">
                <a:moveTo>
                  <a:pt x="1496821" y="0"/>
                </a:moveTo>
                <a:lnTo>
                  <a:pt x="24129" y="0"/>
                </a:lnTo>
                <a:lnTo>
                  <a:pt x="14733" y="1896"/>
                </a:lnTo>
                <a:lnTo>
                  <a:pt x="7064" y="7069"/>
                </a:lnTo>
                <a:lnTo>
                  <a:pt x="1895" y="14739"/>
                </a:lnTo>
                <a:lnTo>
                  <a:pt x="0" y="24129"/>
                </a:lnTo>
                <a:lnTo>
                  <a:pt x="0" y="120650"/>
                </a:lnTo>
                <a:lnTo>
                  <a:pt x="1895" y="130040"/>
                </a:lnTo>
                <a:lnTo>
                  <a:pt x="7064" y="137710"/>
                </a:lnTo>
                <a:lnTo>
                  <a:pt x="14733" y="142883"/>
                </a:lnTo>
                <a:lnTo>
                  <a:pt x="24129" y="144779"/>
                </a:lnTo>
                <a:lnTo>
                  <a:pt x="1496821" y="144779"/>
                </a:lnTo>
                <a:lnTo>
                  <a:pt x="1506218" y="142883"/>
                </a:lnTo>
                <a:lnTo>
                  <a:pt x="1513887" y="137710"/>
                </a:lnTo>
                <a:lnTo>
                  <a:pt x="1519056" y="130040"/>
                </a:lnTo>
                <a:lnTo>
                  <a:pt x="1520952" y="120650"/>
                </a:lnTo>
                <a:lnTo>
                  <a:pt x="1520952" y="24129"/>
                </a:lnTo>
                <a:lnTo>
                  <a:pt x="1519056" y="14739"/>
                </a:lnTo>
                <a:lnTo>
                  <a:pt x="1513887" y="7069"/>
                </a:lnTo>
                <a:lnTo>
                  <a:pt x="1506218" y="1896"/>
                </a:lnTo>
                <a:lnTo>
                  <a:pt x="1496821" y="0"/>
                </a:lnTo>
                <a:close/>
              </a:path>
            </a:pathLst>
          </a:custGeom>
          <a:solidFill>
            <a:srgbClr val="88B3FF"/>
          </a:solidFill>
        </p:spPr>
        <p:txBody>
          <a:bodyPr wrap="square" lIns="0" tIns="0" rIns="0" bIns="0" rtlCol="0"/>
          <a:lstStyle/>
          <a:p>
            <a:endParaRPr/>
          </a:p>
        </p:txBody>
      </p:sp>
      <p:grpSp>
        <p:nvGrpSpPr>
          <p:cNvPr id="35" name="object 35"/>
          <p:cNvGrpSpPr/>
          <p:nvPr/>
        </p:nvGrpSpPr>
        <p:grpSpPr>
          <a:xfrm>
            <a:off x="7186930" y="4425441"/>
            <a:ext cx="3379470" cy="1320800"/>
            <a:chOff x="7186930" y="4425441"/>
            <a:chExt cx="3379470" cy="1320800"/>
          </a:xfrm>
        </p:grpSpPr>
        <p:sp>
          <p:nvSpPr>
            <p:cNvPr id="36" name="object 36"/>
            <p:cNvSpPr/>
            <p:nvPr/>
          </p:nvSpPr>
          <p:spPr>
            <a:xfrm>
              <a:off x="7197090" y="4461509"/>
              <a:ext cx="1521460" cy="143510"/>
            </a:xfrm>
            <a:custGeom>
              <a:avLst/>
              <a:gdLst/>
              <a:ahLst/>
              <a:cxnLst/>
              <a:rect l="l" t="t" r="r" b="b"/>
              <a:pathLst>
                <a:path w="1521459" h="143510">
                  <a:moveTo>
                    <a:pt x="1497076" y="0"/>
                  </a:moveTo>
                  <a:lnTo>
                    <a:pt x="23875" y="0"/>
                  </a:lnTo>
                  <a:lnTo>
                    <a:pt x="14573" y="1873"/>
                  </a:lnTo>
                  <a:lnTo>
                    <a:pt x="6985" y="6984"/>
                  </a:lnTo>
                  <a:lnTo>
                    <a:pt x="1873" y="14573"/>
                  </a:lnTo>
                  <a:lnTo>
                    <a:pt x="0" y="23875"/>
                  </a:lnTo>
                  <a:lnTo>
                    <a:pt x="0" y="119379"/>
                  </a:lnTo>
                  <a:lnTo>
                    <a:pt x="1873" y="128682"/>
                  </a:lnTo>
                  <a:lnTo>
                    <a:pt x="6984" y="136270"/>
                  </a:lnTo>
                  <a:lnTo>
                    <a:pt x="14573" y="141382"/>
                  </a:lnTo>
                  <a:lnTo>
                    <a:pt x="23875" y="143256"/>
                  </a:lnTo>
                  <a:lnTo>
                    <a:pt x="1497076" y="143256"/>
                  </a:lnTo>
                  <a:lnTo>
                    <a:pt x="1506378" y="141382"/>
                  </a:lnTo>
                  <a:lnTo>
                    <a:pt x="1513966" y="136270"/>
                  </a:lnTo>
                  <a:lnTo>
                    <a:pt x="1519078" y="128682"/>
                  </a:lnTo>
                  <a:lnTo>
                    <a:pt x="1520952" y="119379"/>
                  </a:lnTo>
                  <a:lnTo>
                    <a:pt x="1520952" y="23875"/>
                  </a:lnTo>
                  <a:lnTo>
                    <a:pt x="1519078" y="14573"/>
                  </a:lnTo>
                  <a:lnTo>
                    <a:pt x="1513966" y="6985"/>
                  </a:lnTo>
                  <a:lnTo>
                    <a:pt x="1506378" y="1873"/>
                  </a:lnTo>
                  <a:lnTo>
                    <a:pt x="1497076" y="0"/>
                  </a:lnTo>
                  <a:close/>
                </a:path>
              </a:pathLst>
            </a:custGeom>
            <a:solidFill>
              <a:srgbClr val="88B3FF"/>
            </a:solidFill>
          </p:spPr>
          <p:txBody>
            <a:bodyPr wrap="square" lIns="0" tIns="0" rIns="0" bIns="0" rtlCol="0"/>
            <a:lstStyle/>
            <a:p>
              <a:endParaRPr/>
            </a:p>
          </p:txBody>
        </p:sp>
        <p:sp>
          <p:nvSpPr>
            <p:cNvPr id="37" name="object 37"/>
            <p:cNvSpPr/>
            <p:nvPr/>
          </p:nvSpPr>
          <p:spPr>
            <a:xfrm>
              <a:off x="7197090" y="4435601"/>
              <a:ext cx="3359150" cy="1300480"/>
            </a:xfrm>
            <a:custGeom>
              <a:avLst/>
              <a:gdLst/>
              <a:ahLst/>
              <a:cxnLst/>
              <a:rect l="l" t="t" r="r" b="b"/>
              <a:pathLst>
                <a:path w="3359150" h="1300479">
                  <a:moveTo>
                    <a:pt x="0" y="49784"/>
                  </a:moveTo>
                  <a:lnTo>
                    <a:pt x="1873" y="40481"/>
                  </a:lnTo>
                  <a:lnTo>
                    <a:pt x="6985" y="32893"/>
                  </a:lnTo>
                  <a:lnTo>
                    <a:pt x="14573" y="27781"/>
                  </a:lnTo>
                  <a:lnTo>
                    <a:pt x="23875" y="25908"/>
                  </a:lnTo>
                  <a:lnTo>
                    <a:pt x="1497076" y="25908"/>
                  </a:lnTo>
                  <a:lnTo>
                    <a:pt x="1506378" y="27781"/>
                  </a:lnTo>
                  <a:lnTo>
                    <a:pt x="1513966" y="32893"/>
                  </a:lnTo>
                  <a:lnTo>
                    <a:pt x="1519078" y="40481"/>
                  </a:lnTo>
                  <a:lnTo>
                    <a:pt x="1520952" y="49784"/>
                  </a:lnTo>
                  <a:lnTo>
                    <a:pt x="1520952" y="145287"/>
                  </a:lnTo>
                  <a:lnTo>
                    <a:pt x="1519078" y="154590"/>
                  </a:lnTo>
                  <a:lnTo>
                    <a:pt x="1513966" y="162179"/>
                  </a:lnTo>
                  <a:lnTo>
                    <a:pt x="1506378" y="167290"/>
                  </a:lnTo>
                  <a:lnTo>
                    <a:pt x="1497076" y="169164"/>
                  </a:lnTo>
                  <a:lnTo>
                    <a:pt x="23875" y="169164"/>
                  </a:lnTo>
                  <a:lnTo>
                    <a:pt x="14573" y="167290"/>
                  </a:lnTo>
                  <a:lnTo>
                    <a:pt x="6984" y="162179"/>
                  </a:lnTo>
                  <a:lnTo>
                    <a:pt x="1873" y="154590"/>
                  </a:lnTo>
                  <a:lnTo>
                    <a:pt x="0" y="145287"/>
                  </a:lnTo>
                  <a:lnTo>
                    <a:pt x="0" y="49784"/>
                  </a:lnTo>
                  <a:close/>
                </a:path>
                <a:path w="3359150" h="1300479">
                  <a:moveTo>
                    <a:pt x="2555748" y="1299972"/>
                  </a:moveTo>
                  <a:lnTo>
                    <a:pt x="3358896" y="1299972"/>
                  </a:lnTo>
                  <a:lnTo>
                    <a:pt x="3358896" y="0"/>
                  </a:lnTo>
                  <a:lnTo>
                    <a:pt x="2555748" y="0"/>
                  </a:lnTo>
                  <a:lnTo>
                    <a:pt x="2555748" y="1299972"/>
                  </a:lnTo>
                  <a:close/>
                </a:path>
              </a:pathLst>
            </a:custGeom>
            <a:ln w="19812">
              <a:solidFill>
                <a:srgbClr val="0000CC"/>
              </a:solidFill>
            </a:ln>
          </p:spPr>
          <p:txBody>
            <a:bodyPr wrap="square" lIns="0" tIns="0" rIns="0" bIns="0" rtlCol="0"/>
            <a:lstStyle/>
            <a:p>
              <a:endParaRPr/>
            </a:p>
          </p:txBody>
        </p:sp>
      </p:grpSp>
      <p:graphicFrame>
        <p:nvGraphicFramePr>
          <p:cNvPr id="38" name="object 38"/>
          <p:cNvGraphicFramePr>
            <a:graphicFrameLocks noGrp="1"/>
          </p:cNvGraphicFramePr>
          <p:nvPr/>
        </p:nvGraphicFramePr>
        <p:xfrm>
          <a:off x="7175118" y="4587747"/>
          <a:ext cx="1496060" cy="1292860"/>
        </p:xfrm>
        <a:graphic>
          <a:graphicData uri="http://schemas.openxmlformats.org/drawingml/2006/table">
            <a:tbl>
              <a:tblPr firstRow="1" bandRow="1">
                <a:tableStyleId>{2D5ABB26-0587-4C30-8999-92F81FD0307C}</a:tableStyleId>
              </a:tblPr>
              <a:tblGrid>
                <a:gridCol w="207010">
                  <a:extLst>
                    <a:ext uri="{9D8B030D-6E8A-4147-A177-3AD203B41FA5}">
                      <a16:colId xmlns:a16="http://schemas.microsoft.com/office/drawing/2014/main" val="20000"/>
                    </a:ext>
                  </a:extLst>
                </a:gridCol>
                <a:gridCol w="1106170">
                  <a:extLst>
                    <a:ext uri="{9D8B030D-6E8A-4147-A177-3AD203B41FA5}">
                      <a16:colId xmlns:a16="http://schemas.microsoft.com/office/drawing/2014/main" val="20001"/>
                    </a:ext>
                  </a:extLst>
                </a:gridCol>
                <a:gridCol w="182880">
                  <a:extLst>
                    <a:ext uri="{9D8B030D-6E8A-4147-A177-3AD203B41FA5}">
                      <a16:colId xmlns:a16="http://schemas.microsoft.com/office/drawing/2014/main" val="20002"/>
                    </a:ext>
                  </a:extLst>
                </a:gridCol>
              </a:tblGrid>
              <a:tr h="1148715">
                <a:tc>
                  <a:txBody>
                    <a:bodyPr/>
                    <a:lstStyle/>
                    <a:p>
                      <a:pPr>
                        <a:lnSpc>
                          <a:spcPct val="100000"/>
                        </a:lnSpc>
                      </a:pPr>
                      <a:endParaRPr sz="1500" dirty="0">
                        <a:latin typeface="Calibri" panose="020F0502020204030204" pitchFamily="34" charset="0"/>
                        <a:cs typeface="Calibri" panose="020F0502020204030204" pitchFamily="34" charset="0"/>
                      </a:endParaRPr>
                    </a:p>
                  </a:txBody>
                  <a:tcPr marL="0" marR="0" marT="0" marB="0">
                    <a:lnR w="28575">
                      <a:solidFill>
                        <a:srgbClr val="0000CC"/>
                      </a:solidFill>
                      <a:prstDash val="solid"/>
                    </a:lnR>
                    <a:lnT w="38100">
                      <a:solidFill>
                        <a:srgbClr val="0000CC"/>
                      </a:solidFill>
                      <a:prstDash val="solid"/>
                    </a:lnT>
                    <a:lnB w="38100">
                      <a:solidFill>
                        <a:srgbClr val="0000CC"/>
                      </a:solidFill>
                      <a:prstDash val="solid"/>
                    </a:lnB>
                  </a:tcPr>
                </a:tc>
                <a:tc>
                  <a:txBody>
                    <a:bodyPr/>
                    <a:lstStyle/>
                    <a:p>
                      <a:pPr>
                        <a:lnSpc>
                          <a:spcPct val="100000"/>
                        </a:lnSpc>
                        <a:spcBef>
                          <a:spcPts val="370"/>
                        </a:spcBef>
                      </a:pPr>
                      <a:endParaRPr sz="1400" dirty="0">
                        <a:latin typeface="Calibri" panose="020F0502020204030204" pitchFamily="34" charset="0"/>
                        <a:cs typeface="Calibri" panose="020F0502020204030204" pitchFamily="34" charset="0"/>
                      </a:endParaRPr>
                    </a:p>
                    <a:p>
                      <a:pPr algn="ctr">
                        <a:lnSpc>
                          <a:spcPct val="100000"/>
                        </a:lnSpc>
                      </a:pPr>
                      <a:r>
                        <a:rPr sz="1400" spc="-10" dirty="0">
                          <a:solidFill>
                            <a:srgbClr val="FFFFFF"/>
                          </a:solidFill>
                          <a:latin typeface="Calibri" panose="020F0502020204030204" pitchFamily="34" charset="0"/>
                          <a:cs typeface="Calibri" panose="020F0502020204030204" pitchFamily="34" charset="0"/>
                        </a:rPr>
                        <a:t>DESTEK</a:t>
                      </a:r>
                      <a:endParaRPr sz="1400" dirty="0">
                        <a:latin typeface="Calibri" panose="020F0502020204030204" pitchFamily="34" charset="0"/>
                        <a:cs typeface="Calibri" panose="020F0502020204030204" pitchFamily="34" charset="0"/>
                      </a:endParaRPr>
                    </a:p>
                    <a:p>
                      <a:pPr marL="102870" marR="95885" algn="ctr">
                        <a:lnSpc>
                          <a:spcPct val="100000"/>
                        </a:lnSpc>
                      </a:pPr>
                      <a:r>
                        <a:rPr sz="1400" spc="-105" dirty="0">
                          <a:solidFill>
                            <a:srgbClr val="FFFFFF"/>
                          </a:solidFill>
                          <a:latin typeface="Calibri" panose="020F0502020204030204" pitchFamily="34" charset="0"/>
                          <a:cs typeface="Calibri" panose="020F0502020204030204" pitchFamily="34" charset="0"/>
                        </a:rPr>
                        <a:t>HİZMETLER </a:t>
                      </a:r>
                      <a:r>
                        <a:rPr sz="1400" spc="-50" dirty="0">
                          <a:solidFill>
                            <a:srgbClr val="FFFFFF"/>
                          </a:solidFill>
                          <a:latin typeface="Calibri" panose="020F0502020204030204" pitchFamily="34" charset="0"/>
                          <a:cs typeface="Calibri" panose="020F0502020204030204" pitchFamily="34" charset="0"/>
                        </a:rPr>
                        <a:t>İ</a:t>
                      </a:r>
                      <a:endParaRPr sz="1400" dirty="0">
                        <a:latin typeface="Calibri" panose="020F0502020204030204" pitchFamily="34" charset="0"/>
                        <a:cs typeface="Calibri" panose="020F0502020204030204" pitchFamily="34" charset="0"/>
                      </a:endParaRPr>
                    </a:p>
                  </a:txBody>
                  <a:tcPr marL="0" marR="0" marT="46990" marB="0">
                    <a:lnL w="28575">
                      <a:solidFill>
                        <a:srgbClr val="0000CC"/>
                      </a:solidFill>
                      <a:prstDash val="solid"/>
                    </a:lnL>
                    <a:lnR w="28575">
                      <a:solidFill>
                        <a:srgbClr val="0000CC"/>
                      </a:solidFill>
                      <a:prstDash val="solid"/>
                    </a:lnR>
                    <a:lnT w="38100">
                      <a:solidFill>
                        <a:srgbClr val="0000CC"/>
                      </a:solidFill>
                      <a:prstDash val="solid"/>
                    </a:lnT>
                    <a:lnB w="38100">
                      <a:solidFill>
                        <a:srgbClr val="0000CC"/>
                      </a:solidFill>
                      <a:prstDash val="solid"/>
                    </a:lnB>
                    <a:solidFill>
                      <a:srgbClr val="88B3FF"/>
                    </a:solidFill>
                  </a:tcPr>
                </a:tc>
                <a:tc>
                  <a:txBody>
                    <a:bodyPr/>
                    <a:lstStyle/>
                    <a:p>
                      <a:pPr>
                        <a:lnSpc>
                          <a:spcPct val="100000"/>
                        </a:lnSpc>
                      </a:pPr>
                      <a:endParaRPr sz="1500" dirty="0">
                        <a:latin typeface="Calibri" panose="020F0502020204030204" pitchFamily="34" charset="0"/>
                        <a:cs typeface="Calibri" panose="020F0502020204030204" pitchFamily="34" charset="0"/>
                      </a:endParaRPr>
                    </a:p>
                  </a:txBody>
                  <a:tcPr marL="0" marR="0" marT="0" marB="0">
                    <a:lnL w="28575">
                      <a:solidFill>
                        <a:srgbClr val="0000CC"/>
                      </a:solidFill>
                      <a:prstDash val="solid"/>
                    </a:lnL>
                    <a:lnT w="38100">
                      <a:solidFill>
                        <a:srgbClr val="0000CC"/>
                      </a:solidFill>
                      <a:prstDash val="solid"/>
                    </a:lnT>
                    <a:lnB w="38100">
                      <a:solidFill>
                        <a:srgbClr val="0000CC"/>
                      </a:solidFill>
                      <a:prstDash val="solid"/>
                    </a:lnB>
                  </a:tcPr>
                </a:tc>
                <a:extLst>
                  <a:ext uri="{0D108BD9-81ED-4DB2-BD59-A6C34878D82A}">
                    <a16:rowId xmlns:a16="http://schemas.microsoft.com/office/drawing/2014/main" val="10000"/>
                  </a:ext>
                </a:extLst>
              </a:tr>
              <a:tr h="144145">
                <a:tc gridSpan="3">
                  <a:txBody>
                    <a:bodyPr/>
                    <a:lstStyle/>
                    <a:p>
                      <a:pPr>
                        <a:lnSpc>
                          <a:spcPct val="100000"/>
                        </a:lnSpc>
                      </a:pPr>
                      <a:endParaRPr sz="800" dirty="0">
                        <a:latin typeface="Calibri" panose="020F0502020204030204" pitchFamily="34" charset="0"/>
                        <a:cs typeface="Calibri" panose="020F0502020204030204" pitchFamily="34" charset="0"/>
                      </a:endParaRPr>
                    </a:p>
                  </a:txBody>
                  <a:tcPr marL="0" marR="0" marT="0" marB="0">
                    <a:lnL w="57150">
                      <a:solidFill>
                        <a:srgbClr val="0000CC"/>
                      </a:solidFill>
                      <a:prstDash val="solid"/>
                    </a:lnL>
                    <a:lnT w="38100">
                      <a:solidFill>
                        <a:srgbClr val="0000CC"/>
                      </a:solidFill>
                      <a:prstDash val="solid"/>
                    </a:lnT>
                    <a:lnB w="38100">
                      <a:solidFill>
                        <a:srgbClr val="0000CC"/>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39" name="object 39"/>
          <p:cNvSpPr txBox="1"/>
          <p:nvPr/>
        </p:nvSpPr>
        <p:spPr>
          <a:xfrm>
            <a:off x="9752838" y="4435602"/>
            <a:ext cx="803275" cy="887422"/>
          </a:xfrm>
          <a:prstGeom prst="rect">
            <a:avLst/>
          </a:prstGeom>
          <a:solidFill>
            <a:srgbClr val="88B3FF"/>
          </a:solidFill>
        </p:spPr>
        <p:txBody>
          <a:bodyPr vert="horz" wrap="square" lIns="0" tIns="0" rIns="0" bIns="0" rtlCol="0">
            <a:spAutoFit/>
          </a:bodyPr>
          <a:lstStyle/>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pPr>
            <a:endParaRPr sz="700" dirty="0">
              <a:latin typeface="Calibri" panose="020F0502020204030204" pitchFamily="34" charset="0"/>
              <a:cs typeface="Calibri" panose="020F0502020204030204" pitchFamily="34" charset="0"/>
            </a:endParaRPr>
          </a:p>
          <a:p>
            <a:pPr>
              <a:lnSpc>
                <a:spcPct val="100000"/>
              </a:lnSpc>
              <a:spcBef>
                <a:spcPts val="200"/>
              </a:spcBef>
            </a:pPr>
            <a:endParaRPr sz="700" dirty="0">
              <a:latin typeface="Calibri" panose="020F0502020204030204" pitchFamily="34" charset="0"/>
              <a:cs typeface="Calibri" panose="020F0502020204030204" pitchFamily="34" charset="0"/>
            </a:endParaRPr>
          </a:p>
          <a:p>
            <a:pPr marL="95885" marR="86995" indent="-2540" algn="ctr">
              <a:lnSpc>
                <a:spcPct val="100000"/>
              </a:lnSpc>
            </a:pPr>
            <a:r>
              <a:rPr sz="700" spc="-10" dirty="0">
                <a:solidFill>
                  <a:srgbClr val="FFFFFF"/>
                </a:solidFill>
                <a:latin typeface="Calibri" panose="020F0502020204030204" pitchFamily="34" charset="0"/>
                <a:cs typeface="Calibri" panose="020F0502020204030204" pitchFamily="34" charset="0"/>
              </a:rPr>
              <a:t>KAMUOYUNU</a:t>
            </a:r>
            <a:r>
              <a:rPr sz="700" spc="500" dirty="0">
                <a:solidFill>
                  <a:srgbClr val="FFFFFF"/>
                </a:solidFill>
                <a:latin typeface="Calibri" panose="020F0502020204030204" pitchFamily="34" charset="0"/>
                <a:cs typeface="Calibri" panose="020F0502020204030204" pitchFamily="34" charset="0"/>
              </a:rPr>
              <a:t> </a:t>
            </a:r>
            <a:r>
              <a:rPr sz="700" spc="-55" dirty="0">
                <a:solidFill>
                  <a:srgbClr val="FFFFFF"/>
                </a:solidFill>
                <a:latin typeface="Calibri" panose="020F0502020204030204" pitchFamily="34" charset="0"/>
                <a:cs typeface="Calibri" panose="020F0502020204030204" pitchFamily="34" charset="0"/>
              </a:rPr>
              <a:t>BİLGİLENDİRME</a:t>
            </a:r>
            <a:r>
              <a:rPr sz="700" spc="500" dirty="0">
                <a:solidFill>
                  <a:srgbClr val="FFFFFF"/>
                </a:solidFill>
                <a:latin typeface="Calibri" panose="020F0502020204030204" pitchFamily="34" charset="0"/>
                <a:cs typeface="Calibri" panose="020F0502020204030204" pitchFamily="34" charset="0"/>
              </a:rPr>
              <a:t> </a:t>
            </a:r>
            <a:r>
              <a:rPr sz="700" spc="-75" dirty="0">
                <a:solidFill>
                  <a:srgbClr val="FFFFFF"/>
                </a:solidFill>
                <a:latin typeface="Calibri" panose="020F0502020204030204" pitchFamily="34" charset="0"/>
                <a:cs typeface="Calibri" panose="020F0502020204030204" pitchFamily="34" charset="0"/>
              </a:rPr>
              <a:t>VE</a:t>
            </a:r>
            <a:r>
              <a:rPr sz="700" dirty="0">
                <a:solidFill>
                  <a:srgbClr val="FFFFFF"/>
                </a:solidFill>
                <a:latin typeface="Calibri" panose="020F0502020204030204" pitchFamily="34" charset="0"/>
                <a:cs typeface="Calibri" panose="020F0502020204030204" pitchFamily="34" charset="0"/>
              </a:rPr>
              <a:t> </a:t>
            </a:r>
            <a:r>
              <a:rPr sz="700" spc="-10" dirty="0">
                <a:solidFill>
                  <a:srgbClr val="FFFFFF"/>
                </a:solidFill>
                <a:latin typeface="Calibri" panose="020F0502020204030204" pitchFamily="34" charset="0"/>
                <a:cs typeface="Calibri" panose="020F0502020204030204" pitchFamily="34" charset="0"/>
              </a:rPr>
              <a:t>HESAP</a:t>
            </a:r>
            <a:endParaRPr sz="700" dirty="0">
              <a:latin typeface="Calibri" panose="020F0502020204030204" pitchFamily="34" charset="0"/>
              <a:cs typeface="Calibri" panose="020F0502020204030204" pitchFamily="34" charset="0"/>
            </a:endParaRPr>
          </a:p>
          <a:p>
            <a:pPr algn="ctr">
              <a:lnSpc>
                <a:spcPct val="100000"/>
              </a:lnSpc>
              <a:spcBef>
                <a:spcPts val="5"/>
              </a:spcBef>
            </a:pPr>
            <a:r>
              <a:rPr sz="700" spc="-10" dirty="0">
                <a:solidFill>
                  <a:srgbClr val="FFFFFF"/>
                </a:solidFill>
                <a:latin typeface="Calibri" panose="020F0502020204030204" pitchFamily="34" charset="0"/>
                <a:cs typeface="Calibri" panose="020F0502020204030204" pitchFamily="34" charset="0"/>
              </a:rPr>
              <a:t>VEREBİLİRLİK</a:t>
            </a:r>
            <a:endParaRPr sz="700" dirty="0">
              <a:latin typeface="Calibri" panose="020F0502020204030204" pitchFamily="34" charset="0"/>
              <a:cs typeface="Calibri" panose="020F0502020204030204" pitchFamily="34" charset="0"/>
            </a:endParaRPr>
          </a:p>
        </p:txBody>
      </p:sp>
      <p:grpSp>
        <p:nvGrpSpPr>
          <p:cNvPr id="40" name="object 40"/>
          <p:cNvGrpSpPr/>
          <p:nvPr/>
        </p:nvGrpSpPr>
        <p:grpSpPr>
          <a:xfrm>
            <a:off x="2058670" y="2953257"/>
            <a:ext cx="8658860" cy="2955925"/>
            <a:chOff x="2058670" y="2953257"/>
            <a:chExt cx="8658860" cy="2955925"/>
          </a:xfrm>
        </p:grpSpPr>
        <p:sp>
          <p:nvSpPr>
            <p:cNvPr id="41" name="object 41"/>
            <p:cNvSpPr/>
            <p:nvPr/>
          </p:nvSpPr>
          <p:spPr>
            <a:xfrm>
              <a:off x="9601962" y="4272533"/>
              <a:ext cx="1104900" cy="163195"/>
            </a:xfrm>
            <a:custGeom>
              <a:avLst/>
              <a:gdLst/>
              <a:ahLst/>
              <a:cxnLst/>
              <a:rect l="l" t="t" r="r" b="b"/>
              <a:pathLst>
                <a:path w="1104900" h="163195">
                  <a:moveTo>
                    <a:pt x="1077722" y="0"/>
                  </a:moveTo>
                  <a:lnTo>
                    <a:pt x="27178" y="0"/>
                  </a:lnTo>
                  <a:lnTo>
                    <a:pt x="16609" y="2139"/>
                  </a:lnTo>
                  <a:lnTo>
                    <a:pt x="7969" y="7969"/>
                  </a:lnTo>
                  <a:lnTo>
                    <a:pt x="2139" y="16609"/>
                  </a:lnTo>
                  <a:lnTo>
                    <a:pt x="0" y="27178"/>
                  </a:lnTo>
                  <a:lnTo>
                    <a:pt x="0" y="135890"/>
                  </a:lnTo>
                  <a:lnTo>
                    <a:pt x="2139" y="146458"/>
                  </a:lnTo>
                  <a:lnTo>
                    <a:pt x="7969" y="155098"/>
                  </a:lnTo>
                  <a:lnTo>
                    <a:pt x="16609" y="160928"/>
                  </a:lnTo>
                  <a:lnTo>
                    <a:pt x="27178" y="163068"/>
                  </a:lnTo>
                  <a:lnTo>
                    <a:pt x="1077722" y="163068"/>
                  </a:lnTo>
                  <a:lnTo>
                    <a:pt x="1088290" y="160928"/>
                  </a:lnTo>
                  <a:lnTo>
                    <a:pt x="1096930" y="155098"/>
                  </a:lnTo>
                  <a:lnTo>
                    <a:pt x="1102760" y="146458"/>
                  </a:lnTo>
                  <a:lnTo>
                    <a:pt x="1104900" y="135890"/>
                  </a:lnTo>
                  <a:lnTo>
                    <a:pt x="1104900" y="27178"/>
                  </a:lnTo>
                  <a:lnTo>
                    <a:pt x="1102760" y="16609"/>
                  </a:lnTo>
                  <a:lnTo>
                    <a:pt x="1096930" y="7969"/>
                  </a:lnTo>
                  <a:lnTo>
                    <a:pt x="1088290" y="2139"/>
                  </a:lnTo>
                  <a:lnTo>
                    <a:pt x="1077722" y="0"/>
                  </a:lnTo>
                  <a:close/>
                </a:path>
              </a:pathLst>
            </a:custGeom>
            <a:solidFill>
              <a:srgbClr val="88B3FF"/>
            </a:solidFill>
          </p:spPr>
          <p:txBody>
            <a:bodyPr wrap="square" lIns="0" tIns="0" rIns="0" bIns="0" rtlCol="0"/>
            <a:lstStyle/>
            <a:p>
              <a:endParaRPr/>
            </a:p>
          </p:txBody>
        </p:sp>
        <p:sp>
          <p:nvSpPr>
            <p:cNvPr id="42" name="object 42"/>
            <p:cNvSpPr/>
            <p:nvPr/>
          </p:nvSpPr>
          <p:spPr>
            <a:xfrm>
              <a:off x="9601962" y="4272533"/>
              <a:ext cx="1104900" cy="163195"/>
            </a:xfrm>
            <a:custGeom>
              <a:avLst/>
              <a:gdLst/>
              <a:ahLst/>
              <a:cxnLst/>
              <a:rect l="l" t="t" r="r" b="b"/>
              <a:pathLst>
                <a:path w="1104900" h="163195">
                  <a:moveTo>
                    <a:pt x="0" y="27178"/>
                  </a:moveTo>
                  <a:lnTo>
                    <a:pt x="2139" y="16609"/>
                  </a:lnTo>
                  <a:lnTo>
                    <a:pt x="7969" y="7969"/>
                  </a:lnTo>
                  <a:lnTo>
                    <a:pt x="16609" y="2139"/>
                  </a:lnTo>
                  <a:lnTo>
                    <a:pt x="27178" y="0"/>
                  </a:lnTo>
                  <a:lnTo>
                    <a:pt x="1077722" y="0"/>
                  </a:lnTo>
                  <a:lnTo>
                    <a:pt x="1088290" y="2139"/>
                  </a:lnTo>
                  <a:lnTo>
                    <a:pt x="1096930" y="7969"/>
                  </a:lnTo>
                  <a:lnTo>
                    <a:pt x="1102760" y="16609"/>
                  </a:lnTo>
                  <a:lnTo>
                    <a:pt x="1104900" y="27178"/>
                  </a:lnTo>
                  <a:lnTo>
                    <a:pt x="1104900" y="135890"/>
                  </a:lnTo>
                  <a:lnTo>
                    <a:pt x="1102760" y="146458"/>
                  </a:lnTo>
                  <a:lnTo>
                    <a:pt x="1096930" y="155098"/>
                  </a:lnTo>
                  <a:lnTo>
                    <a:pt x="1088290" y="160928"/>
                  </a:lnTo>
                  <a:lnTo>
                    <a:pt x="1077722" y="163068"/>
                  </a:lnTo>
                  <a:lnTo>
                    <a:pt x="27178" y="163068"/>
                  </a:lnTo>
                  <a:lnTo>
                    <a:pt x="16609" y="160928"/>
                  </a:lnTo>
                  <a:lnTo>
                    <a:pt x="7969" y="155098"/>
                  </a:lnTo>
                  <a:lnTo>
                    <a:pt x="2139" y="146458"/>
                  </a:lnTo>
                  <a:lnTo>
                    <a:pt x="0" y="135890"/>
                  </a:lnTo>
                  <a:lnTo>
                    <a:pt x="0" y="27178"/>
                  </a:lnTo>
                  <a:close/>
                </a:path>
              </a:pathLst>
            </a:custGeom>
            <a:ln w="19812">
              <a:solidFill>
                <a:srgbClr val="0000CC"/>
              </a:solidFill>
            </a:ln>
          </p:spPr>
          <p:txBody>
            <a:bodyPr wrap="square" lIns="0" tIns="0" rIns="0" bIns="0" rtlCol="0"/>
            <a:lstStyle/>
            <a:p>
              <a:endParaRPr/>
            </a:p>
          </p:txBody>
        </p:sp>
        <p:sp>
          <p:nvSpPr>
            <p:cNvPr id="43" name="object 43"/>
            <p:cNvSpPr/>
            <p:nvPr/>
          </p:nvSpPr>
          <p:spPr>
            <a:xfrm>
              <a:off x="9601962" y="5735573"/>
              <a:ext cx="1104900" cy="163195"/>
            </a:xfrm>
            <a:custGeom>
              <a:avLst/>
              <a:gdLst/>
              <a:ahLst/>
              <a:cxnLst/>
              <a:rect l="l" t="t" r="r" b="b"/>
              <a:pathLst>
                <a:path w="1104900" h="163195">
                  <a:moveTo>
                    <a:pt x="1077722" y="0"/>
                  </a:moveTo>
                  <a:lnTo>
                    <a:pt x="27178" y="0"/>
                  </a:lnTo>
                  <a:lnTo>
                    <a:pt x="16609" y="2135"/>
                  </a:lnTo>
                  <a:lnTo>
                    <a:pt x="7969" y="7959"/>
                  </a:lnTo>
                  <a:lnTo>
                    <a:pt x="2139" y="16598"/>
                  </a:lnTo>
                  <a:lnTo>
                    <a:pt x="0" y="27178"/>
                  </a:lnTo>
                  <a:lnTo>
                    <a:pt x="0" y="135889"/>
                  </a:lnTo>
                  <a:lnTo>
                    <a:pt x="2139" y="146469"/>
                  </a:lnTo>
                  <a:lnTo>
                    <a:pt x="7969" y="155108"/>
                  </a:lnTo>
                  <a:lnTo>
                    <a:pt x="16609" y="160932"/>
                  </a:lnTo>
                  <a:lnTo>
                    <a:pt x="27178" y="163067"/>
                  </a:lnTo>
                  <a:lnTo>
                    <a:pt x="1077722" y="163067"/>
                  </a:lnTo>
                  <a:lnTo>
                    <a:pt x="1088290" y="160932"/>
                  </a:lnTo>
                  <a:lnTo>
                    <a:pt x="1096930" y="155108"/>
                  </a:lnTo>
                  <a:lnTo>
                    <a:pt x="1102760" y="146469"/>
                  </a:lnTo>
                  <a:lnTo>
                    <a:pt x="1104900" y="135889"/>
                  </a:lnTo>
                  <a:lnTo>
                    <a:pt x="1104900" y="27178"/>
                  </a:lnTo>
                  <a:lnTo>
                    <a:pt x="1102760" y="16598"/>
                  </a:lnTo>
                  <a:lnTo>
                    <a:pt x="1096930" y="7959"/>
                  </a:lnTo>
                  <a:lnTo>
                    <a:pt x="1088290" y="2135"/>
                  </a:lnTo>
                  <a:lnTo>
                    <a:pt x="1077722" y="0"/>
                  </a:lnTo>
                  <a:close/>
                </a:path>
              </a:pathLst>
            </a:custGeom>
            <a:solidFill>
              <a:srgbClr val="88B3FF"/>
            </a:solidFill>
          </p:spPr>
          <p:txBody>
            <a:bodyPr wrap="square" lIns="0" tIns="0" rIns="0" bIns="0" rtlCol="0"/>
            <a:lstStyle/>
            <a:p>
              <a:endParaRPr/>
            </a:p>
          </p:txBody>
        </p:sp>
        <p:sp>
          <p:nvSpPr>
            <p:cNvPr id="44" name="object 44"/>
            <p:cNvSpPr/>
            <p:nvPr/>
          </p:nvSpPr>
          <p:spPr>
            <a:xfrm>
              <a:off x="9601962" y="5735573"/>
              <a:ext cx="1104900" cy="163195"/>
            </a:xfrm>
            <a:custGeom>
              <a:avLst/>
              <a:gdLst/>
              <a:ahLst/>
              <a:cxnLst/>
              <a:rect l="l" t="t" r="r" b="b"/>
              <a:pathLst>
                <a:path w="1104900" h="163195">
                  <a:moveTo>
                    <a:pt x="0" y="27178"/>
                  </a:moveTo>
                  <a:lnTo>
                    <a:pt x="2139" y="16598"/>
                  </a:lnTo>
                  <a:lnTo>
                    <a:pt x="7969" y="7959"/>
                  </a:lnTo>
                  <a:lnTo>
                    <a:pt x="16609" y="2135"/>
                  </a:lnTo>
                  <a:lnTo>
                    <a:pt x="27178" y="0"/>
                  </a:lnTo>
                  <a:lnTo>
                    <a:pt x="1077722" y="0"/>
                  </a:lnTo>
                  <a:lnTo>
                    <a:pt x="1088290" y="2135"/>
                  </a:lnTo>
                  <a:lnTo>
                    <a:pt x="1096930" y="7959"/>
                  </a:lnTo>
                  <a:lnTo>
                    <a:pt x="1102760" y="16598"/>
                  </a:lnTo>
                  <a:lnTo>
                    <a:pt x="1104900" y="27178"/>
                  </a:lnTo>
                  <a:lnTo>
                    <a:pt x="1104900" y="135889"/>
                  </a:lnTo>
                  <a:lnTo>
                    <a:pt x="1102760" y="146469"/>
                  </a:lnTo>
                  <a:lnTo>
                    <a:pt x="1096930" y="155108"/>
                  </a:lnTo>
                  <a:lnTo>
                    <a:pt x="1088290" y="160932"/>
                  </a:lnTo>
                  <a:lnTo>
                    <a:pt x="1077722" y="163067"/>
                  </a:lnTo>
                  <a:lnTo>
                    <a:pt x="27178" y="163067"/>
                  </a:lnTo>
                  <a:lnTo>
                    <a:pt x="16609" y="160932"/>
                  </a:lnTo>
                  <a:lnTo>
                    <a:pt x="7969" y="155108"/>
                  </a:lnTo>
                  <a:lnTo>
                    <a:pt x="2139" y="146469"/>
                  </a:lnTo>
                  <a:lnTo>
                    <a:pt x="0" y="135889"/>
                  </a:lnTo>
                  <a:lnTo>
                    <a:pt x="0" y="27178"/>
                  </a:lnTo>
                  <a:close/>
                </a:path>
              </a:pathLst>
            </a:custGeom>
            <a:ln w="19812">
              <a:solidFill>
                <a:srgbClr val="0000CC"/>
              </a:solidFill>
            </a:ln>
          </p:spPr>
          <p:txBody>
            <a:bodyPr wrap="square" lIns="0" tIns="0" rIns="0" bIns="0" rtlCol="0"/>
            <a:lstStyle/>
            <a:p>
              <a:endParaRPr/>
            </a:p>
          </p:txBody>
        </p:sp>
        <p:sp>
          <p:nvSpPr>
            <p:cNvPr id="45" name="object 45"/>
            <p:cNvSpPr/>
            <p:nvPr/>
          </p:nvSpPr>
          <p:spPr>
            <a:xfrm>
              <a:off x="2068830" y="2963417"/>
              <a:ext cx="1042669" cy="676910"/>
            </a:xfrm>
            <a:custGeom>
              <a:avLst/>
              <a:gdLst/>
              <a:ahLst/>
              <a:cxnLst/>
              <a:rect l="l" t="t" r="r" b="b"/>
              <a:pathLst>
                <a:path w="1042669" h="676910">
                  <a:moveTo>
                    <a:pt x="929639" y="0"/>
                  </a:moveTo>
                  <a:lnTo>
                    <a:pt x="112775" y="0"/>
                  </a:lnTo>
                  <a:lnTo>
                    <a:pt x="68901" y="8870"/>
                  </a:lnTo>
                  <a:lnTo>
                    <a:pt x="33051" y="33051"/>
                  </a:lnTo>
                  <a:lnTo>
                    <a:pt x="8870" y="68901"/>
                  </a:lnTo>
                  <a:lnTo>
                    <a:pt x="0" y="112776"/>
                  </a:lnTo>
                  <a:lnTo>
                    <a:pt x="0" y="563880"/>
                  </a:lnTo>
                  <a:lnTo>
                    <a:pt x="8870" y="607754"/>
                  </a:lnTo>
                  <a:lnTo>
                    <a:pt x="33051" y="643604"/>
                  </a:lnTo>
                  <a:lnTo>
                    <a:pt x="68901" y="667785"/>
                  </a:lnTo>
                  <a:lnTo>
                    <a:pt x="112775" y="676656"/>
                  </a:lnTo>
                  <a:lnTo>
                    <a:pt x="929639" y="676656"/>
                  </a:lnTo>
                  <a:lnTo>
                    <a:pt x="973514" y="667785"/>
                  </a:lnTo>
                  <a:lnTo>
                    <a:pt x="1009364" y="643604"/>
                  </a:lnTo>
                  <a:lnTo>
                    <a:pt x="1033545" y="607754"/>
                  </a:lnTo>
                  <a:lnTo>
                    <a:pt x="1042415" y="563880"/>
                  </a:lnTo>
                  <a:lnTo>
                    <a:pt x="1042415" y="112776"/>
                  </a:lnTo>
                  <a:lnTo>
                    <a:pt x="1033545" y="68901"/>
                  </a:lnTo>
                  <a:lnTo>
                    <a:pt x="1009364" y="33051"/>
                  </a:lnTo>
                  <a:lnTo>
                    <a:pt x="973514" y="8870"/>
                  </a:lnTo>
                  <a:lnTo>
                    <a:pt x="929639" y="0"/>
                  </a:lnTo>
                  <a:close/>
                </a:path>
              </a:pathLst>
            </a:custGeom>
            <a:solidFill>
              <a:srgbClr val="377CFF"/>
            </a:solidFill>
          </p:spPr>
          <p:txBody>
            <a:bodyPr wrap="square" lIns="0" tIns="0" rIns="0" bIns="0" rtlCol="0"/>
            <a:lstStyle/>
            <a:p>
              <a:endParaRPr/>
            </a:p>
          </p:txBody>
        </p:sp>
        <p:sp>
          <p:nvSpPr>
            <p:cNvPr id="46" name="object 46"/>
            <p:cNvSpPr/>
            <p:nvPr/>
          </p:nvSpPr>
          <p:spPr>
            <a:xfrm>
              <a:off x="2068830" y="2963417"/>
              <a:ext cx="1042669" cy="676910"/>
            </a:xfrm>
            <a:custGeom>
              <a:avLst/>
              <a:gdLst/>
              <a:ahLst/>
              <a:cxnLst/>
              <a:rect l="l" t="t" r="r" b="b"/>
              <a:pathLst>
                <a:path w="1042669" h="676910">
                  <a:moveTo>
                    <a:pt x="0" y="112776"/>
                  </a:moveTo>
                  <a:lnTo>
                    <a:pt x="8870" y="68901"/>
                  </a:lnTo>
                  <a:lnTo>
                    <a:pt x="33051" y="33051"/>
                  </a:lnTo>
                  <a:lnTo>
                    <a:pt x="68901" y="8870"/>
                  </a:lnTo>
                  <a:lnTo>
                    <a:pt x="112775" y="0"/>
                  </a:lnTo>
                  <a:lnTo>
                    <a:pt x="929639" y="0"/>
                  </a:lnTo>
                  <a:lnTo>
                    <a:pt x="973514" y="8870"/>
                  </a:lnTo>
                  <a:lnTo>
                    <a:pt x="1009364" y="33051"/>
                  </a:lnTo>
                  <a:lnTo>
                    <a:pt x="1033545" y="68901"/>
                  </a:lnTo>
                  <a:lnTo>
                    <a:pt x="1042415" y="112776"/>
                  </a:lnTo>
                  <a:lnTo>
                    <a:pt x="1042415" y="563880"/>
                  </a:lnTo>
                  <a:lnTo>
                    <a:pt x="1033545" y="607754"/>
                  </a:lnTo>
                  <a:lnTo>
                    <a:pt x="1009364" y="643604"/>
                  </a:lnTo>
                  <a:lnTo>
                    <a:pt x="973514" y="667785"/>
                  </a:lnTo>
                  <a:lnTo>
                    <a:pt x="929639" y="676656"/>
                  </a:lnTo>
                  <a:lnTo>
                    <a:pt x="112775" y="676656"/>
                  </a:lnTo>
                  <a:lnTo>
                    <a:pt x="68901" y="667785"/>
                  </a:lnTo>
                  <a:lnTo>
                    <a:pt x="33051" y="643604"/>
                  </a:lnTo>
                  <a:lnTo>
                    <a:pt x="8870" y="607754"/>
                  </a:lnTo>
                  <a:lnTo>
                    <a:pt x="0" y="563880"/>
                  </a:lnTo>
                  <a:lnTo>
                    <a:pt x="0" y="112776"/>
                  </a:lnTo>
                  <a:close/>
                </a:path>
              </a:pathLst>
            </a:custGeom>
            <a:ln w="19812">
              <a:solidFill>
                <a:srgbClr val="FFFFFF"/>
              </a:solidFill>
            </a:ln>
          </p:spPr>
          <p:txBody>
            <a:bodyPr wrap="square" lIns="0" tIns="0" rIns="0" bIns="0" rtlCol="0"/>
            <a:lstStyle/>
            <a:p>
              <a:endParaRPr/>
            </a:p>
          </p:txBody>
        </p:sp>
      </p:grpSp>
      <p:sp>
        <p:nvSpPr>
          <p:cNvPr id="47" name="object 47"/>
          <p:cNvSpPr txBox="1"/>
          <p:nvPr/>
        </p:nvSpPr>
        <p:spPr>
          <a:xfrm>
            <a:off x="2194686" y="3164585"/>
            <a:ext cx="788035" cy="243656"/>
          </a:xfrm>
          <a:prstGeom prst="rect">
            <a:avLst/>
          </a:prstGeom>
        </p:spPr>
        <p:txBody>
          <a:bodyPr vert="horz" wrap="square" lIns="0" tIns="12700" rIns="0" bIns="0" rtlCol="0">
            <a:spAutoFit/>
          </a:bodyPr>
          <a:lstStyle/>
          <a:p>
            <a:pPr marL="12700">
              <a:lnSpc>
                <a:spcPct val="100000"/>
              </a:lnSpc>
              <a:spcBef>
                <a:spcPts val="100"/>
              </a:spcBef>
            </a:pPr>
            <a:r>
              <a:rPr sz="1500" spc="-35" dirty="0">
                <a:solidFill>
                  <a:srgbClr val="FFFFFF"/>
                </a:solidFill>
                <a:latin typeface="Calibri" panose="020F0502020204030204" pitchFamily="34" charset="0"/>
                <a:cs typeface="Calibri" panose="020F0502020204030204" pitchFamily="34" charset="0"/>
              </a:rPr>
              <a:t>Planlama</a:t>
            </a:r>
            <a:endParaRPr sz="1500" dirty="0">
              <a:latin typeface="Calibri" panose="020F0502020204030204" pitchFamily="34" charset="0"/>
              <a:cs typeface="Calibri" panose="020F0502020204030204" pitchFamily="34" charset="0"/>
            </a:endParaRPr>
          </a:p>
        </p:txBody>
      </p:sp>
      <p:grpSp>
        <p:nvGrpSpPr>
          <p:cNvPr id="48" name="object 48"/>
          <p:cNvGrpSpPr/>
          <p:nvPr/>
        </p:nvGrpSpPr>
        <p:grpSpPr>
          <a:xfrm>
            <a:off x="2824098" y="2720085"/>
            <a:ext cx="1446530" cy="930275"/>
            <a:chOff x="2824098" y="2720085"/>
            <a:chExt cx="1446530" cy="930275"/>
          </a:xfrm>
        </p:grpSpPr>
        <p:sp>
          <p:nvSpPr>
            <p:cNvPr id="49" name="object 49"/>
            <p:cNvSpPr/>
            <p:nvPr/>
          </p:nvSpPr>
          <p:spPr>
            <a:xfrm>
              <a:off x="2824098" y="2720085"/>
              <a:ext cx="673735" cy="120014"/>
            </a:xfrm>
            <a:custGeom>
              <a:avLst/>
              <a:gdLst/>
              <a:ahLst/>
              <a:cxnLst/>
              <a:rect l="l" t="t" r="r" b="b"/>
              <a:pathLst>
                <a:path w="673735" h="120014">
                  <a:moveTo>
                    <a:pt x="340106" y="0"/>
                  </a:moveTo>
                  <a:lnTo>
                    <a:pt x="295909" y="1777"/>
                  </a:lnTo>
                  <a:lnTo>
                    <a:pt x="251968" y="6730"/>
                  </a:lnTo>
                  <a:lnTo>
                    <a:pt x="208280" y="15112"/>
                  </a:lnTo>
                  <a:lnTo>
                    <a:pt x="165353" y="26924"/>
                  </a:lnTo>
                  <a:lnTo>
                    <a:pt x="123189" y="42037"/>
                  </a:lnTo>
                  <a:lnTo>
                    <a:pt x="82042" y="60578"/>
                  </a:lnTo>
                  <a:lnTo>
                    <a:pt x="42037" y="82423"/>
                  </a:lnTo>
                  <a:lnTo>
                    <a:pt x="3682" y="107441"/>
                  </a:lnTo>
                  <a:lnTo>
                    <a:pt x="0" y="113411"/>
                  </a:lnTo>
                  <a:lnTo>
                    <a:pt x="1905" y="116331"/>
                  </a:lnTo>
                  <a:lnTo>
                    <a:pt x="3937" y="119252"/>
                  </a:lnTo>
                  <a:lnTo>
                    <a:pt x="7874" y="120014"/>
                  </a:lnTo>
                  <a:lnTo>
                    <a:pt x="10794" y="117983"/>
                  </a:lnTo>
                  <a:lnTo>
                    <a:pt x="29590" y="105155"/>
                  </a:lnTo>
                  <a:lnTo>
                    <a:pt x="68199" y="82041"/>
                  </a:lnTo>
                  <a:lnTo>
                    <a:pt x="107823" y="62356"/>
                  </a:lnTo>
                  <a:lnTo>
                    <a:pt x="148717" y="45974"/>
                  </a:lnTo>
                  <a:lnTo>
                    <a:pt x="190373" y="32765"/>
                  </a:lnTo>
                  <a:lnTo>
                    <a:pt x="232790" y="22987"/>
                  </a:lnTo>
                  <a:lnTo>
                    <a:pt x="275589" y="16510"/>
                  </a:lnTo>
                  <a:lnTo>
                    <a:pt x="318896" y="13208"/>
                  </a:lnTo>
                  <a:lnTo>
                    <a:pt x="340487" y="12700"/>
                  </a:lnTo>
                  <a:lnTo>
                    <a:pt x="460907" y="12700"/>
                  </a:lnTo>
                  <a:lnTo>
                    <a:pt x="450341" y="10413"/>
                  </a:lnTo>
                  <a:lnTo>
                    <a:pt x="428498" y="6730"/>
                  </a:lnTo>
                  <a:lnTo>
                    <a:pt x="406526" y="3810"/>
                  </a:lnTo>
                  <a:lnTo>
                    <a:pt x="384428" y="1777"/>
                  </a:lnTo>
                  <a:lnTo>
                    <a:pt x="362331" y="508"/>
                  </a:lnTo>
                  <a:lnTo>
                    <a:pt x="340106" y="0"/>
                  </a:lnTo>
                  <a:close/>
                </a:path>
                <a:path w="673735" h="120014">
                  <a:moveTo>
                    <a:pt x="660978" y="111891"/>
                  </a:moveTo>
                  <a:lnTo>
                    <a:pt x="662431" y="112902"/>
                  </a:lnTo>
                  <a:lnTo>
                    <a:pt x="665869" y="112237"/>
                  </a:lnTo>
                  <a:lnTo>
                    <a:pt x="660978" y="111891"/>
                  </a:lnTo>
                  <a:close/>
                </a:path>
                <a:path w="673735" h="120014">
                  <a:moveTo>
                    <a:pt x="670239" y="105953"/>
                  </a:moveTo>
                  <a:lnTo>
                    <a:pt x="670305" y="106299"/>
                  </a:lnTo>
                  <a:lnTo>
                    <a:pt x="668401" y="109219"/>
                  </a:lnTo>
                  <a:lnTo>
                    <a:pt x="666368" y="112140"/>
                  </a:lnTo>
                  <a:lnTo>
                    <a:pt x="665869" y="112237"/>
                  </a:lnTo>
                  <a:lnTo>
                    <a:pt x="673480" y="112775"/>
                  </a:lnTo>
                  <a:lnTo>
                    <a:pt x="670239" y="105953"/>
                  </a:lnTo>
                  <a:close/>
                </a:path>
                <a:path w="673735" h="120014">
                  <a:moveTo>
                    <a:pt x="638859" y="97565"/>
                  </a:moveTo>
                  <a:lnTo>
                    <a:pt x="651255" y="105283"/>
                  </a:lnTo>
                  <a:lnTo>
                    <a:pt x="659511" y="110871"/>
                  </a:lnTo>
                  <a:lnTo>
                    <a:pt x="660978" y="111891"/>
                  </a:lnTo>
                  <a:lnTo>
                    <a:pt x="665869" y="112237"/>
                  </a:lnTo>
                  <a:lnTo>
                    <a:pt x="666368" y="112140"/>
                  </a:lnTo>
                  <a:lnTo>
                    <a:pt x="668401" y="109219"/>
                  </a:lnTo>
                  <a:lnTo>
                    <a:pt x="668980" y="108330"/>
                  </a:lnTo>
                  <a:lnTo>
                    <a:pt x="657351" y="108330"/>
                  </a:lnTo>
                  <a:lnTo>
                    <a:pt x="652684" y="98543"/>
                  </a:lnTo>
                  <a:lnTo>
                    <a:pt x="638859" y="97565"/>
                  </a:lnTo>
                  <a:close/>
                </a:path>
                <a:path w="673735" h="120014">
                  <a:moveTo>
                    <a:pt x="572008" y="92837"/>
                  </a:moveTo>
                  <a:lnTo>
                    <a:pt x="568960" y="95503"/>
                  </a:lnTo>
                  <a:lnTo>
                    <a:pt x="568451" y="102488"/>
                  </a:lnTo>
                  <a:lnTo>
                    <a:pt x="571118" y="105537"/>
                  </a:lnTo>
                  <a:lnTo>
                    <a:pt x="660978" y="111891"/>
                  </a:lnTo>
                  <a:lnTo>
                    <a:pt x="659511" y="110871"/>
                  </a:lnTo>
                  <a:lnTo>
                    <a:pt x="651255" y="105283"/>
                  </a:lnTo>
                  <a:lnTo>
                    <a:pt x="638859" y="97565"/>
                  </a:lnTo>
                  <a:lnTo>
                    <a:pt x="572008" y="92837"/>
                  </a:lnTo>
                  <a:close/>
                </a:path>
                <a:path w="673735" h="120014">
                  <a:moveTo>
                    <a:pt x="652684" y="98543"/>
                  </a:moveTo>
                  <a:lnTo>
                    <a:pt x="657351" y="108330"/>
                  </a:lnTo>
                  <a:lnTo>
                    <a:pt x="663575" y="99313"/>
                  </a:lnTo>
                  <a:lnTo>
                    <a:pt x="652684" y="98543"/>
                  </a:lnTo>
                  <a:close/>
                </a:path>
                <a:path w="673735" h="120014">
                  <a:moveTo>
                    <a:pt x="647689" y="88068"/>
                  </a:moveTo>
                  <a:lnTo>
                    <a:pt x="652684" y="98543"/>
                  </a:lnTo>
                  <a:lnTo>
                    <a:pt x="663575" y="99313"/>
                  </a:lnTo>
                  <a:lnTo>
                    <a:pt x="657351" y="108330"/>
                  </a:lnTo>
                  <a:lnTo>
                    <a:pt x="668980" y="108330"/>
                  </a:lnTo>
                  <a:lnTo>
                    <a:pt x="670305" y="106299"/>
                  </a:lnTo>
                  <a:lnTo>
                    <a:pt x="670239" y="105953"/>
                  </a:lnTo>
                  <a:lnTo>
                    <a:pt x="668078" y="101406"/>
                  </a:lnTo>
                  <a:lnTo>
                    <a:pt x="666623" y="100456"/>
                  </a:lnTo>
                  <a:lnTo>
                    <a:pt x="657987" y="94487"/>
                  </a:lnTo>
                  <a:lnTo>
                    <a:pt x="647689" y="88068"/>
                  </a:lnTo>
                  <a:close/>
                </a:path>
                <a:path w="673735" h="120014">
                  <a:moveTo>
                    <a:pt x="668078" y="101406"/>
                  </a:moveTo>
                  <a:lnTo>
                    <a:pt x="670239" y="105953"/>
                  </a:lnTo>
                  <a:lnTo>
                    <a:pt x="669543" y="102362"/>
                  </a:lnTo>
                  <a:lnTo>
                    <a:pt x="668078" y="101406"/>
                  </a:lnTo>
                  <a:close/>
                </a:path>
                <a:path w="673735" h="120014">
                  <a:moveTo>
                    <a:pt x="625601" y="18796"/>
                  </a:moveTo>
                  <a:lnTo>
                    <a:pt x="619251" y="21843"/>
                  </a:lnTo>
                  <a:lnTo>
                    <a:pt x="617981" y="25526"/>
                  </a:lnTo>
                  <a:lnTo>
                    <a:pt x="619378" y="28701"/>
                  </a:lnTo>
                  <a:lnTo>
                    <a:pt x="647689" y="88068"/>
                  </a:lnTo>
                  <a:lnTo>
                    <a:pt x="657987" y="94487"/>
                  </a:lnTo>
                  <a:lnTo>
                    <a:pt x="666623" y="100456"/>
                  </a:lnTo>
                  <a:lnTo>
                    <a:pt x="668078" y="101406"/>
                  </a:lnTo>
                  <a:lnTo>
                    <a:pt x="629412" y="20065"/>
                  </a:lnTo>
                  <a:lnTo>
                    <a:pt x="625601" y="18796"/>
                  </a:lnTo>
                  <a:close/>
                </a:path>
                <a:path w="673735" h="120014">
                  <a:moveTo>
                    <a:pt x="460907" y="12700"/>
                  </a:moveTo>
                  <a:lnTo>
                    <a:pt x="340487" y="12700"/>
                  </a:lnTo>
                  <a:lnTo>
                    <a:pt x="362076" y="13208"/>
                  </a:lnTo>
                  <a:lnTo>
                    <a:pt x="383794" y="14350"/>
                  </a:lnTo>
                  <a:lnTo>
                    <a:pt x="426846" y="19303"/>
                  </a:lnTo>
                  <a:lnTo>
                    <a:pt x="469391" y="27559"/>
                  </a:lnTo>
                  <a:lnTo>
                    <a:pt x="511428" y="38988"/>
                  </a:lnTo>
                  <a:lnTo>
                    <a:pt x="552703" y="53848"/>
                  </a:lnTo>
                  <a:lnTo>
                    <a:pt x="593089" y="71881"/>
                  </a:lnTo>
                  <a:lnTo>
                    <a:pt x="632078" y="93344"/>
                  </a:lnTo>
                  <a:lnTo>
                    <a:pt x="638859" y="97565"/>
                  </a:lnTo>
                  <a:lnTo>
                    <a:pt x="652684" y="98543"/>
                  </a:lnTo>
                  <a:lnTo>
                    <a:pt x="618616" y="70865"/>
                  </a:lnTo>
                  <a:lnTo>
                    <a:pt x="578103" y="50800"/>
                  </a:lnTo>
                  <a:lnTo>
                    <a:pt x="536321" y="34036"/>
                  </a:lnTo>
                  <a:lnTo>
                    <a:pt x="493649" y="20574"/>
                  </a:lnTo>
                  <a:lnTo>
                    <a:pt x="472059" y="15112"/>
                  </a:lnTo>
                  <a:lnTo>
                    <a:pt x="460907" y="12700"/>
                  </a:lnTo>
                  <a:close/>
                </a:path>
              </a:pathLst>
            </a:custGeom>
            <a:solidFill>
              <a:srgbClr val="0000CC"/>
            </a:solidFill>
          </p:spPr>
          <p:txBody>
            <a:bodyPr wrap="square" lIns="0" tIns="0" rIns="0" bIns="0" rtlCol="0"/>
            <a:lstStyle/>
            <a:p>
              <a:endParaRPr/>
            </a:p>
          </p:txBody>
        </p:sp>
        <p:sp>
          <p:nvSpPr>
            <p:cNvPr id="50" name="object 50"/>
            <p:cNvSpPr/>
            <p:nvPr/>
          </p:nvSpPr>
          <p:spPr>
            <a:xfrm>
              <a:off x="3219449" y="2963417"/>
              <a:ext cx="1041400" cy="676910"/>
            </a:xfrm>
            <a:custGeom>
              <a:avLst/>
              <a:gdLst/>
              <a:ahLst/>
              <a:cxnLst/>
              <a:rect l="l" t="t" r="r" b="b"/>
              <a:pathLst>
                <a:path w="1041400" h="676910">
                  <a:moveTo>
                    <a:pt x="928115" y="0"/>
                  </a:moveTo>
                  <a:lnTo>
                    <a:pt x="112775" y="0"/>
                  </a:lnTo>
                  <a:lnTo>
                    <a:pt x="68901" y="8870"/>
                  </a:lnTo>
                  <a:lnTo>
                    <a:pt x="33051" y="33051"/>
                  </a:lnTo>
                  <a:lnTo>
                    <a:pt x="8870" y="68901"/>
                  </a:lnTo>
                  <a:lnTo>
                    <a:pt x="0" y="112776"/>
                  </a:lnTo>
                  <a:lnTo>
                    <a:pt x="0" y="563880"/>
                  </a:lnTo>
                  <a:lnTo>
                    <a:pt x="8870" y="607754"/>
                  </a:lnTo>
                  <a:lnTo>
                    <a:pt x="33051" y="643604"/>
                  </a:lnTo>
                  <a:lnTo>
                    <a:pt x="68901" y="667785"/>
                  </a:lnTo>
                  <a:lnTo>
                    <a:pt x="112775" y="676656"/>
                  </a:lnTo>
                  <a:lnTo>
                    <a:pt x="928115" y="676656"/>
                  </a:lnTo>
                  <a:lnTo>
                    <a:pt x="971990" y="667785"/>
                  </a:lnTo>
                  <a:lnTo>
                    <a:pt x="1007840" y="643604"/>
                  </a:lnTo>
                  <a:lnTo>
                    <a:pt x="1032021" y="607754"/>
                  </a:lnTo>
                  <a:lnTo>
                    <a:pt x="1040891" y="563880"/>
                  </a:lnTo>
                  <a:lnTo>
                    <a:pt x="1040891" y="112776"/>
                  </a:lnTo>
                  <a:lnTo>
                    <a:pt x="1032021" y="68901"/>
                  </a:lnTo>
                  <a:lnTo>
                    <a:pt x="1007840" y="33051"/>
                  </a:lnTo>
                  <a:lnTo>
                    <a:pt x="971990" y="8870"/>
                  </a:lnTo>
                  <a:lnTo>
                    <a:pt x="928115" y="0"/>
                  </a:lnTo>
                  <a:close/>
                </a:path>
              </a:pathLst>
            </a:custGeom>
            <a:solidFill>
              <a:srgbClr val="377CFF"/>
            </a:solidFill>
          </p:spPr>
          <p:txBody>
            <a:bodyPr wrap="square" lIns="0" tIns="0" rIns="0" bIns="0" rtlCol="0"/>
            <a:lstStyle/>
            <a:p>
              <a:endParaRPr/>
            </a:p>
          </p:txBody>
        </p:sp>
        <p:sp>
          <p:nvSpPr>
            <p:cNvPr id="51" name="object 51"/>
            <p:cNvSpPr/>
            <p:nvPr/>
          </p:nvSpPr>
          <p:spPr>
            <a:xfrm>
              <a:off x="3219449" y="2963417"/>
              <a:ext cx="1041400" cy="676910"/>
            </a:xfrm>
            <a:custGeom>
              <a:avLst/>
              <a:gdLst/>
              <a:ahLst/>
              <a:cxnLst/>
              <a:rect l="l" t="t" r="r" b="b"/>
              <a:pathLst>
                <a:path w="1041400" h="676910">
                  <a:moveTo>
                    <a:pt x="0" y="112776"/>
                  </a:moveTo>
                  <a:lnTo>
                    <a:pt x="8870" y="68901"/>
                  </a:lnTo>
                  <a:lnTo>
                    <a:pt x="33051" y="33051"/>
                  </a:lnTo>
                  <a:lnTo>
                    <a:pt x="68901" y="8870"/>
                  </a:lnTo>
                  <a:lnTo>
                    <a:pt x="112775" y="0"/>
                  </a:lnTo>
                  <a:lnTo>
                    <a:pt x="928115" y="0"/>
                  </a:lnTo>
                  <a:lnTo>
                    <a:pt x="971990" y="8870"/>
                  </a:lnTo>
                  <a:lnTo>
                    <a:pt x="1007840" y="33051"/>
                  </a:lnTo>
                  <a:lnTo>
                    <a:pt x="1032021" y="68901"/>
                  </a:lnTo>
                  <a:lnTo>
                    <a:pt x="1040891" y="112776"/>
                  </a:lnTo>
                  <a:lnTo>
                    <a:pt x="1040891" y="563880"/>
                  </a:lnTo>
                  <a:lnTo>
                    <a:pt x="1032021" y="607754"/>
                  </a:lnTo>
                  <a:lnTo>
                    <a:pt x="1007840" y="643604"/>
                  </a:lnTo>
                  <a:lnTo>
                    <a:pt x="971990" y="667785"/>
                  </a:lnTo>
                  <a:lnTo>
                    <a:pt x="928115" y="676656"/>
                  </a:lnTo>
                  <a:lnTo>
                    <a:pt x="112775" y="676656"/>
                  </a:lnTo>
                  <a:lnTo>
                    <a:pt x="68901" y="667785"/>
                  </a:lnTo>
                  <a:lnTo>
                    <a:pt x="33051" y="643604"/>
                  </a:lnTo>
                  <a:lnTo>
                    <a:pt x="8870" y="607754"/>
                  </a:lnTo>
                  <a:lnTo>
                    <a:pt x="0" y="563880"/>
                  </a:lnTo>
                  <a:lnTo>
                    <a:pt x="0" y="112776"/>
                  </a:lnTo>
                  <a:close/>
                </a:path>
              </a:pathLst>
            </a:custGeom>
            <a:ln w="19812">
              <a:solidFill>
                <a:srgbClr val="FFFFFF"/>
              </a:solidFill>
            </a:ln>
          </p:spPr>
          <p:txBody>
            <a:bodyPr wrap="square" lIns="0" tIns="0" rIns="0" bIns="0" rtlCol="0"/>
            <a:lstStyle/>
            <a:p>
              <a:endParaRPr/>
            </a:p>
          </p:txBody>
        </p:sp>
      </p:grpSp>
      <p:sp>
        <p:nvSpPr>
          <p:cNvPr id="52" name="object 52"/>
          <p:cNvSpPr txBox="1"/>
          <p:nvPr/>
        </p:nvSpPr>
        <p:spPr>
          <a:xfrm>
            <a:off x="3302253" y="3164585"/>
            <a:ext cx="871855" cy="243656"/>
          </a:xfrm>
          <a:prstGeom prst="rect">
            <a:avLst/>
          </a:prstGeom>
        </p:spPr>
        <p:txBody>
          <a:bodyPr vert="horz" wrap="square" lIns="0" tIns="12700" rIns="0" bIns="0" rtlCol="0">
            <a:spAutoFit/>
          </a:bodyPr>
          <a:lstStyle/>
          <a:p>
            <a:pPr marL="12700">
              <a:lnSpc>
                <a:spcPct val="100000"/>
              </a:lnSpc>
              <a:spcBef>
                <a:spcPts val="100"/>
              </a:spcBef>
            </a:pPr>
            <a:r>
              <a:rPr sz="1500" spc="-10" dirty="0">
                <a:solidFill>
                  <a:srgbClr val="FFFFFF"/>
                </a:solidFill>
                <a:latin typeface="Calibri" panose="020F0502020204030204" pitchFamily="34" charset="0"/>
                <a:cs typeface="Calibri" panose="020F0502020204030204" pitchFamily="34" charset="0"/>
              </a:rPr>
              <a:t>Uygulama</a:t>
            </a:r>
            <a:endParaRPr sz="1500" dirty="0">
              <a:latin typeface="Calibri" panose="020F0502020204030204" pitchFamily="34" charset="0"/>
              <a:cs typeface="Calibri" panose="020F0502020204030204" pitchFamily="34" charset="0"/>
            </a:endParaRPr>
          </a:p>
        </p:txBody>
      </p:sp>
      <p:grpSp>
        <p:nvGrpSpPr>
          <p:cNvPr id="53" name="object 53"/>
          <p:cNvGrpSpPr/>
          <p:nvPr/>
        </p:nvGrpSpPr>
        <p:grpSpPr>
          <a:xfrm>
            <a:off x="2831338" y="1999233"/>
            <a:ext cx="4714240" cy="2291080"/>
            <a:chOff x="2831338" y="1999233"/>
            <a:chExt cx="4714240" cy="2291080"/>
          </a:xfrm>
        </p:grpSpPr>
        <p:sp>
          <p:nvSpPr>
            <p:cNvPr id="54" name="object 54"/>
            <p:cNvSpPr/>
            <p:nvPr/>
          </p:nvSpPr>
          <p:spPr>
            <a:xfrm>
              <a:off x="2831338" y="3763136"/>
              <a:ext cx="673735" cy="120014"/>
            </a:xfrm>
            <a:custGeom>
              <a:avLst/>
              <a:gdLst/>
              <a:ahLst/>
              <a:cxnLst/>
              <a:rect l="l" t="t" r="r" b="b"/>
              <a:pathLst>
                <a:path w="673735" h="120014">
                  <a:moveTo>
                    <a:pt x="20834" y="21457"/>
                  </a:moveTo>
                  <a:lnTo>
                    <a:pt x="54863" y="49021"/>
                  </a:lnTo>
                  <a:lnTo>
                    <a:pt x="95376" y="69214"/>
                  </a:lnTo>
                  <a:lnTo>
                    <a:pt x="137160" y="85979"/>
                  </a:lnTo>
                  <a:lnTo>
                    <a:pt x="179705" y="99440"/>
                  </a:lnTo>
                  <a:lnTo>
                    <a:pt x="223138" y="109474"/>
                  </a:lnTo>
                  <a:lnTo>
                    <a:pt x="266954" y="116205"/>
                  </a:lnTo>
                  <a:lnTo>
                    <a:pt x="311150" y="119506"/>
                  </a:lnTo>
                  <a:lnTo>
                    <a:pt x="333248" y="120014"/>
                  </a:lnTo>
                  <a:lnTo>
                    <a:pt x="355345" y="119506"/>
                  </a:lnTo>
                  <a:lnTo>
                    <a:pt x="399542" y="116077"/>
                  </a:lnTo>
                  <a:lnTo>
                    <a:pt x="443357" y="109474"/>
                  </a:lnTo>
                  <a:lnTo>
                    <a:pt x="453335" y="107314"/>
                  </a:lnTo>
                  <a:lnTo>
                    <a:pt x="332867" y="107314"/>
                  </a:lnTo>
                  <a:lnTo>
                    <a:pt x="311404" y="106806"/>
                  </a:lnTo>
                  <a:lnTo>
                    <a:pt x="268097" y="103505"/>
                  </a:lnTo>
                  <a:lnTo>
                    <a:pt x="225298" y="97027"/>
                  </a:lnTo>
                  <a:lnTo>
                    <a:pt x="182880" y="87121"/>
                  </a:lnTo>
                  <a:lnTo>
                    <a:pt x="141224" y="73913"/>
                  </a:lnTo>
                  <a:lnTo>
                    <a:pt x="100330" y="57531"/>
                  </a:lnTo>
                  <a:lnTo>
                    <a:pt x="60706" y="37845"/>
                  </a:lnTo>
                  <a:lnTo>
                    <a:pt x="34464" y="22402"/>
                  </a:lnTo>
                  <a:lnTo>
                    <a:pt x="20834" y="21457"/>
                  </a:lnTo>
                  <a:close/>
                </a:path>
                <a:path w="673735" h="120014">
                  <a:moveTo>
                    <a:pt x="665607" y="0"/>
                  </a:moveTo>
                  <a:lnTo>
                    <a:pt x="624713" y="26796"/>
                  </a:lnTo>
                  <a:lnTo>
                    <a:pt x="585597" y="48132"/>
                  </a:lnTo>
                  <a:lnTo>
                    <a:pt x="545211" y="66293"/>
                  </a:lnTo>
                  <a:lnTo>
                    <a:pt x="503936" y="81025"/>
                  </a:lnTo>
                  <a:lnTo>
                    <a:pt x="462025" y="92582"/>
                  </a:lnTo>
                  <a:lnTo>
                    <a:pt x="419354" y="100711"/>
                  </a:lnTo>
                  <a:lnTo>
                    <a:pt x="376300" y="105537"/>
                  </a:lnTo>
                  <a:lnTo>
                    <a:pt x="332867" y="107314"/>
                  </a:lnTo>
                  <a:lnTo>
                    <a:pt x="453335" y="107314"/>
                  </a:lnTo>
                  <a:lnTo>
                    <a:pt x="508126" y="93090"/>
                  </a:lnTo>
                  <a:lnTo>
                    <a:pt x="550290" y="77977"/>
                  </a:lnTo>
                  <a:lnTo>
                    <a:pt x="591438" y="59436"/>
                  </a:lnTo>
                  <a:lnTo>
                    <a:pt x="631444" y="37592"/>
                  </a:lnTo>
                  <a:lnTo>
                    <a:pt x="669798" y="12445"/>
                  </a:lnTo>
                  <a:lnTo>
                    <a:pt x="672719" y="10540"/>
                  </a:lnTo>
                  <a:lnTo>
                    <a:pt x="673481" y="6604"/>
                  </a:lnTo>
                  <a:lnTo>
                    <a:pt x="671449" y="3682"/>
                  </a:lnTo>
                  <a:lnTo>
                    <a:pt x="669544" y="762"/>
                  </a:lnTo>
                  <a:lnTo>
                    <a:pt x="665607" y="0"/>
                  </a:lnTo>
                  <a:close/>
                </a:path>
                <a:path w="673735" h="120014">
                  <a:moveTo>
                    <a:pt x="5444" y="18679"/>
                  </a:moveTo>
                  <a:lnTo>
                    <a:pt x="44068" y="99821"/>
                  </a:lnTo>
                  <a:lnTo>
                    <a:pt x="47879" y="101218"/>
                  </a:lnTo>
                  <a:lnTo>
                    <a:pt x="54229" y="98170"/>
                  </a:lnTo>
                  <a:lnTo>
                    <a:pt x="55499" y="94361"/>
                  </a:lnTo>
                  <a:lnTo>
                    <a:pt x="25831" y="31971"/>
                  </a:lnTo>
                  <a:lnTo>
                    <a:pt x="15493" y="25526"/>
                  </a:lnTo>
                  <a:lnTo>
                    <a:pt x="5444" y="18679"/>
                  </a:lnTo>
                  <a:close/>
                </a:path>
                <a:path w="673735" h="120014">
                  <a:moveTo>
                    <a:pt x="7611" y="7777"/>
                  </a:moveTo>
                  <a:lnTo>
                    <a:pt x="7112" y="7874"/>
                  </a:lnTo>
                  <a:lnTo>
                    <a:pt x="5080" y="10794"/>
                  </a:lnTo>
                  <a:lnTo>
                    <a:pt x="3175" y="13588"/>
                  </a:lnTo>
                  <a:lnTo>
                    <a:pt x="3274" y="14120"/>
                  </a:lnTo>
                  <a:lnTo>
                    <a:pt x="5444" y="18679"/>
                  </a:lnTo>
                  <a:lnTo>
                    <a:pt x="15493" y="25526"/>
                  </a:lnTo>
                  <a:lnTo>
                    <a:pt x="25831" y="31971"/>
                  </a:lnTo>
                  <a:lnTo>
                    <a:pt x="20834" y="21457"/>
                  </a:lnTo>
                  <a:lnTo>
                    <a:pt x="9906" y="20700"/>
                  </a:lnTo>
                  <a:lnTo>
                    <a:pt x="16129" y="11556"/>
                  </a:lnTo>
                  <a:lnTo>
                    <a:pt x="17638" y="11556"/>
                  </a:lnTo>
                  <a:lnTo>
                    <a:pt x="13969" y="9017"/>
                  </a:lnTo>
                  <a:lnTo>
                    <a:pt x="12611" y="8130"/>
                  </a:lnTo>
                  <a:lnTo>
                    <a:pt x="7611" y="7777"/>
                  </a:lnTo>
                  <a:close/>
                </a:path>
                <a:path w="673735" h="120014">
                  <a:moveTo>
                    <a:pt x="12611" y="8130"/>
                  </a:moveTo>
                  <a:lnTo>
                    <a:pt x="13969" y="9017"/>
                  </a:lnTo>
                  <a:lnTo>
                    <a:pt x="22225" y="14731"/>
                  </a:lnTo>
                  <a:lnTo>
                    <a:pt x="34464" y="22402"/>
                  </a:lnTo>
                  <a:lnTo>
                    <a:pt x="101345" y="27050"/>
                  </a:lnTo>
                  <a:lnTo>
                    <a:pt x="104393" y="24511"/>
                  </a:lnTo>
                  <a:lnTo>
                    <a:pt x="104901" y="17525"/>
                  </a:lnTo>
                  <a:lnTo>
                    <a:pt x="102362" y="14477"/>
                  </a:lnTo>
                  <a:lnTo>
                    <a:pt x="12611" y="8130"/>
                  </a:lnTo>
                  <a:close/>
                </a:path>
                <a:path w="673735" h="120014">
                  <a:moveTo>
                    <a:pt x="17638" y="11556"/>
                  </a:moveTo>
                  <a:lnTo>
                    <a:pt x="16129" y="11556"/>
                  </a:lnTo>
                  <a:lnTo>
                    <a:pt x="20834" y="21457"/>
                  </a:lnTo>
                  <a:lnTo>
                    <a:pt x="34464" y="22402"/>
                  </a:lnTo>
                  <a:lnTo>
                    <a:pt x="22225" y="14731"/>
                  </a:lnTo>
                  <a:lnTo>
                    <a:pt x="17638" y="11556"/>
                  </a:lnTo>
                  <a:close/>
                </a:path>
                <a:path w="673735" h="120014">
                  <a:moveTo>
                    <a:pt x="16129" y="11556"/>
                  </a:moveTo>
                  <a:lnTo>
                    <a:pt x="9906" y="20700"/>
                  </a:lnTo>
                  <a:lnTo>
                    <a:pt x="20834" y="21457"/>
                  </a:lnTo>
                  <a:lnTo>
                    <a:pt x="16129" y="11556"/>
                  </a:lnTo>
                  <a:close/>
                </a:path>
                <a:path w="673735" h="120014">
                  <a:moveTo>
                    <a:pt x="3274" y="14120"/>
                  </a:moveTo>
                  <a:lnTo>
                    <a:pt x="3937" y="17652"/>
                  </a:lnTo>
                  <a:lnTo>
                    <a:pt x="5444" y="18679"/>
                  </a:lnTo>
                  <a:lnTo>
                    <a:pt x="3274" y="14120"/>
                  </a:lnTo>
                  <a:close/>
                </a:path>
                <a:path w="673735" h="120014">
                  <a:moveTo>
                    <a:pt x="0" y="7238"/>
                  </a:moveTo>
                  <a:lnTo>
                    <a:pt x="3274" y="14120"/>
                  </a:lnTo>
                  <a:lnTo>
                    <a:pt x="3175" y="13588"/>
                  </a:lnTo>
                  <a:lnTo>
                    <a:pt x="5080" y="10794"/>
                  </a:lnTo>
                  <a:lnTo>
                    <a:pt x="7112" y="7874"/>
                  </a:lnTo>
                  <a:lnTo>
                    <a:pt x="7611" y="7777"/>
                  </a:lnTo>
                  <a:lnTo>
                    <a:pt x="0" y="7238"/>
                  </a:lnTo>
                  <a:close/>
                </a:path>
                <a:path w="673735" h="120014">
                  <a:moveTo>
                    <a:pt x="11049" y="7112"/>
                  </a:moveTo>
                  <a:lnTo>
                    <a:pt x="7611" y="7777"/>
                  </a:lnTo>
                  <a:lnTo>
                    <a:pt x="12611" y="8130"/>
                  </a:lnTo>
                  <a:lnTo>
                    <a:pt x="11049" y="7112"/>
                  </a:lnTo>
                  <a:close/>
                </a:path>
              </a:pathLst>
            </a:custGeom>
            <a:solidFill>
              <a:srgbClr val="0000CC"/>
            </a:solidFill>
          </p:spPr>
          <p:txBody>
            <a:bodyPr wrap="square" lIns="0" tIns="0" rIns="0" bIns="0" rtlCol="0"/>
            <a:lstStyle/>
            <a:p>
              <a:endParaRPr/>
            </a:p>
          </p:txBody>
        </p:sp>
        <p:sp>
          <p:nvSpPr>
            <p:cNvPr id="55" name="object 55"/>
            <p:cNvSpPr/>
            <p:nvPr/>
          </p:nvSpPr>
          <p:spPr>
            <a:xfrm>
              <a:off x="4856226" y="2009393"/>
              <a:ext cx="2679700" cy="2270760"/>
            </a:xfrm>
            <a:custGeom>
              <a:avLst/>
              <a:gdLst/>
              <a:ahLst/>
              <a:cxnLst/>
              <a:rect l="l" t="t" r="r" b="b"/>
              <a:pathLst>
                <a:path w="2679700" h="2270760">
                  <a:moveTo>
                    <a:pt x="2679192" y="0"/>
                  </a:moveTo>
                  <a:lnTo>
                    <a:pt x="0" y="0"/>
                  </a:lnTo>
                  <a:lnTo>
                    <a:pt x="0" y="2270760"/>
                  </a:lnTo>
                  <a:lnTo>
                    <a:pt x="2679192" y="2270760"/>
                  </a:lnTo>
                  <a:lnTo>
                    <a:pt x="2679192" y="0"/>
                  </a:lnTo>
                  <a:close/>
                </a:path>
              </a:pathLst>
            </a:custGeom>
            <a:solidFill>
              <a:srgbClr val="D4E3FF"/>
            </a:solidFill>
          </p:spPr>
          <p:txBody>
            <a:bodyPr wrap="square" lIns="0" tIns="0" rIns="0" bIns="0" rtlCol="0"/>
            <a:lstStyle/>
            <a:p>
              <a:endParaRPr/>
            </a:p>
          </p:txBody>
        </p:sp>
        <p:sp>
          <p:nvSpPr>
            <p:cNvPr id="56" name="object 56"/>
            <p:cNvSpPr/>
            <p:nvPr/>
          </p:nvSpPr>
          <p:spPr>
            <a:xfrm>
              <a:off x="4856226" y="2009393"/>
              <a:ext cx="2679700" cy="2270760"/>
            </a:xfrm>
            <a:custGeom>
              <a:avLst/>
              <a:gdLst/>
              <a:ahLst/>
              <a:cxnLst/>
              <a:rect l="l" t="t" r="r" b="b"/>
              <a:pathLst>
                <a:path w="2679700" h="2270760">
                  <a:moveTo>
                    <a:pt x="0" y="2270760"/>
                  </a:moveTo>
                  <a:lnTo>
                    <a:pt x="2679192" y="2270760"/>
                  </a:lnTo>
                  <a:lnTo>
                    <a:pt x="2679192" y="0"/>
                  </a:lnTo>
                  <a:lnTo>
                    <a:pt x="0" y="0"/>
                  </a:lnTo>
                  <a:lnTo>
                    <a:pt x="0" y="2270760"/>
                  </a:lnTo>
                  <a:close/>
                </a:path>
              </a:pathLst>
            </a:custGeom>
            <a:ln w="19811">
              <a:solidFill>
                <a:srgbClr val="0000CC"/>
              </a:solidFill>
            </a:ln>
          </p:spPr>
          <p:txBody>
            <a:bodyPr wrap="square" lIns="0" tIns="0" rIns="0" bIns="0" rtlCol="0"/>
            <a:lstStyle/>
            <a:p>
              <a:endParaRPr/>
            </a:p>
          </p:txBody>
        </p:sp>
        <p:sp>
          <p:nvSpPr>
            <p:cNvPr id="57" name="object 57"/>
            <p:cNvSpPr/>
            <p:nvPr/>
          </p:nvSpPr>
          <p:spPr>
            <a:xfrm>
              <a:off x="5112258" y="2957322"/>
              <a:ext cx="1010919" cy="657225"/>
            </a:xfrm>
            <a:custGeom>
              <a:avLst/>
              <a:gdLst/>
              <a:ahLst/>
              <a:cxnLst/>
              <a:rect l="l" t="t" r="r" b="b"/>
              <a:pathLst>
                <a:path w="1010920" h="657225">
                  <a:moveTo>
                    <a:pt x="900938" y="0"/>
                  </a:moveTo>
                  <a:lnTo>
                    <a:pt x="109474" y="0"/>
                  </a:lnTo>
                  <a:lnTo>
                    <a:pt x="66865" y="8604"/>
                  </a:lnTo>
                  <a:lnTo>
                    <a:pt x="32067" y="32067"/>
                  </a:lnTo>
                  <a:lnTo>
                    <a:pt x="8604" y="66865"/>
                  </a:lnTo>
                  <a:lnTo>
                    <a:pt x="0" y="109474"/>
                  </a:lnTo>
                  <a:lnTo>
                    <a:pt x="0" y="547369"/>
                  </a:lnTo>
                  <a:lnTo>
                    <a:pt x="8604" y="589978"/>
                  </a:lnTo>
                  <a:lnTo>
                    <a:pt x="32067" y="624776"/>
                  </a:lnTo>
                  <a:lnTo>
                    <a:pt x="66865" y="648239"/>
                  </a:lnTo>
                  <a:lnTo>
                    <a:pt x="109474" y="656844"/>
                  </a:lnTo>
                  <a:lnTo>
                    <a:pt x="900938" y="656844"/>
                  </a:lnTo>
                  <a:lnTo>
                    <a:pt x="943546" y="648239"/>
                  </a:lnTo>
                  <a:lnTo>
                    <a:pt x="978344" y="624776"/>
                  </a:lnTo>
                  <a:lnTo>
                    <a:pt x="1001807" y="589978"/>
                  </a:lnTo>
                  <a:lnTo>
                    <a:pt x="1010412" y="547369"/>
                  </a:lnTo>
                  <a:lnTo>
                    <a:pt x="1010412" y="109474"/>
                  </a:lnTo>
                  <a:lnTo>
                    <a:pt x="1001807" y="66865"/>
                  </a:lnTo>
                  <a:lnTo>
                    <a:pt x="978344" y="32067"/>
                  </a:lnTo>
                  <a:lnTo>
                    <a:pt x="943546" y="8604"/>
                  </a:lnTo>
                  <a:lnTo>
                    <a:pt x="900938" y="0"/>
                  </a:lnTo>
                  <a:close/>
                </a:path>
              </a:pathLst>
            </a:custGeom>
            <a:solidFill>
              <a:srgbClr val="377CFF"/>
            </a:solidFill>
          </p:spPr>
          <p:txBody>
            <a:bodyPr wrap="square" lIns="0" tIns="0" rIns="0" bIns="0" rtlCol="0"/>
            <a:lstStyle/>
            <a:p>
              <a:endParaRPr/>
            </a:p>
          </p:txBody>
        </p:sp>
        <p:sp>
          <p:nvSpPr>
            <p:cNvPr id="58" name="object 58"/>
            <p:cNvSpPr/>
            <p:nvPr/>
          </p:nvSpPr>
          <p:spPr>
            <a:xfrm>
              <a:off x="5112258" y="2957322"/>
              <a:ext cx="1010919" cy="657225"/>
            </a:xfrm>
            <a:custGeom>
              <a:avLst/>
              <a:gdLst/>
              <a:ahLst/>
              <a:cxnLst/>
              <a:rect l="l" t="t" r="r" b="b"/>
              <a:pathLst>
                <a:path w="1010920" h="657225">
                  <a:moveTo>
                    <a:pt x="0" y="109474"/>
                  </a:moveTo>
                  <a:lnTo>
                    <a:pt x="8604" y="66865"/>
                  </a:lnTo>
                  <a:lnTo>
                    <a:pt x="32067" y="32067"/>
                  </a:lnTo>
                  <a:lnTo>
                    <a:pt x="66865" y="8604"/>
                  </a:lnTo>
                  <a:lnTo>
                    <a:pt x="109474" y="0"/>
                  </a:lnTo>
                  <a:lnTo>
                    <a:pt x="900938" y="0"/>
                  </a:lnTo>
                  <a:lnTo>
                    <a:pt x="943546" y="8604"/>
                  </a:lnTo>
                  <a:lnTo>
                    <a:pt x="978344" y="32067"/>
                  </a:lnTo>
                  <a:lnTo>
                    <a:pt x="1001807" y="66865"/>
                  </a:lnTo>
                  <a:lnTo>
                    <a:pt x="1010412" y="109474"/>
                  </a:lnTo>
                  <a:lnTo>
                    <a:pt x="1010412" y="547369"/>
                  </a:lnTo>
                  <a:lnTo>
                    <a:pt x="1001807" y="589978"/>
                  </a:lnTo>
                  <a:lnTo>
                    <a:pt x="978344" y="624776"/>
                  </a:lnTo>
                  <a:lnTo>
                    <a:pt x="943546" y="648239"/>
                  </a:lnTo>
                  <a:lnTo>
                    <a:pt x="900938" y="656844"/>
                  </a:lnTo>
                  <a:lnTo>
                    <a:pt x="109474" y="656844"/>
                  </a:lnTo>
                  <a:lnTo>
                    <a:pt x="66865" y="648239"/>
                  </a:lnTo>
                  <a:lnTo>
                    <a:pt x="32067" y="624776"/>
                  </a:lnTo>
                  <a:lnTo>
                    <a:pt x="8604" y="589978"/>
                  </a:lnTo>
                  <a:lnTo>
                    <a:pt x="0" y="547369"/>
                  </a:lnTo>
                  <a:lnTo>
                    <a:pt x="0" y="109474"/>
                  </a:lnTo>
                  <a:close/>
                </a:path>
              </a:pathLst>
            </a:custGeom>
            <a:ln w="19812">
              <a:solidFill>
                <a:srgbClr val="FFFFFF"/>
              </a:solidFill>
            </a:ln>
          </p:spPr>
          <p:txBody>
            <a:bodyPr wrap="square" lIns="0" tIns="0" rIns="0" bIns="0" rtlCol="0"/>
            <a:lstStyle/>
            <a:p>
              <a:endParaRPr/>
            </a:p>
          </p:txBody>
        </p:sp>
      </p:grpSp>
      <p:sp>
        <p:nvSpPr>
          <p:cNvPr id="59" name="object 59"/>
          <p:cNvSpPr txBox="1"/>
          <p:nvPr/>
        </p:nvSpPr>
        <p:spPr>
          <a:xfrm>
            <a:off x="2390394" y="2236977"/>
            <a:ext cx="1751330" cy="228909"/>
          </a:xfrm>
          <a:prstGeom prst="rect">
            <a:avLst/>
          </a:prstGeom>
        </p:spPr>
        <p:txBody>
          <a:bodyPr vert="horz" wrap="square" lIns="0" tIns="13335" rIns="0" bIns="0" rtlCol="0">
            <a:spAutoFit/>
          </a:bodyPr>
          <a:lstStyle/>
          <a:p>
            <a:pPr marL="12700">
              <a:lnSpc>
                <a:spcPct val="100000"/>
              </a:lnSpc>
              <a:spcBef>
                <a:spcPts val="105"/>
              </a:spcBef>
            </a:pPr>
            <a:r>
              <a:rPr sz="1400" b="1" spc="60" dirty="0">
                <a:solidFill>
                  <a:srgbClr val="272D39"/>
                </a:solidFill>
                <a:latin typeface="Calibri" panose="020F0502020204030204" pitchFamily="34" charset="0"/>
                <a:cs typeface="Calibri" panose="020F0502020204030204" pitchFamily="34" charset="0"/>
              </a:rPr>
              <a:t>EĞİTİM</a:t>
            </a:r>
            <a:r>
              <a:rPr sz="1400" b="1" spc="-55" dirty="0">
                <a:solidFill>
                  <a:srgbClr val="272D39"/>
                </a:solidFill>
                <a:latin typeface="Calibri" panose="020F0502020204030204" pitchFamily="34" charset="0"/>
                <a:cs typeface="Calibri" panose="020F0502020204030204" pitchFamily="34" charset="0"/>
              </a:rPr>
              <a:t> </a:t>
            </a:r>
            <a:r>
              <a:rPr sz="1400" b="1" dirty="0">
                <a:solidFill>
                  <a:srgbClr val="272D39"/>
                </a:solidFill>
                <a:latin typeface="Calibri" panose="020F0502020204030204" pitchFamily="34" charset="0"/>
                <a:cs typeface="Calibri" panose="020F0502020204030204" pitchFamily="34" charset="0"/>
              </a:rPr>
              <a:t>VE</a:t>
            </a:r>
            <a:r>
              <a:rPr sz="1400" b="1" spc="-35" dirty="0">
                <a:solidFill>
                  <a:srgbClr val="272D39"/>
                </a:solidFill>
                <a:latin typeface="Calibri" panose="020F0502020204030204" pitchFamily="34" charset="0"/>
                <a:cs typeface="Calibri" panose="020F0502020204030204" pitchFamily="34" charset="0"/>
              </a:rPr>
              <a:t> </a:t>
            </a:r>
            <a:r>
              <a:rPr sz="1400" b="1" spc="50" dirty="0">
                <a:solidFill>
                  <a:srgbClr val="272D39"/>
                </a:solidFill>
                <a:latin typeface="Calibri" panose="020F0502020204030204" pitchFamily="34" charset="0"/>
                <a:cs typeface="Calibri" panose="020F0502020204030204" pitchFamily="34" charset="0"/>
              </a:rPr>
              <a:t>ÖĞRETİM</a:t>
            </a:r>
            <a:endParaRPr sz="1400" dirty="0">
              <a:latin typeface="Calibri" panose="020F0502020204030204" pitchFamily="34" charset="0"/>
              <a:cs typeface="Calibri" panose="020F0502020204030204" pitchFamily="34" charset="0"/>
            </a:endParaRPr>
          </a:p>
        </p:txBody>
      </p:sp>
      <p:sp>
        <p:nvSpPr>
          <p:cNvPr id="60" name="object 60"/>
          <p:cNvSpPr txBox="1"/>
          <p:nvPr/>
        </p:nvSpPr>
        <p:spPr>
          <a:xfrm>
            <a:off x="5220589" y="3155442"/>
            <a:ext cx="804545" cy="228909"/>
          </a:xfrm>
          <a:prstGeom prst="rect">
            <a:avLst/>
          </a:prstGeom>
        </p:spPr>
        <p:txBody>
          <a:bodyPr vert="horz" wrap="square" lIns="0" tIns="13335" rIns="0" bIns="0" rtlCol="0">
            <a:spAutoFit/>
          </a:bodyPr>
          <a:lstStyle/>
          <a:p>
            <a:pPr>
              <a:lnSpc>
                <a:spcPct val="100000"/>
              </a:lnSpc>
              <a:spcBef>
                <a:spcPts val="105"/>
              </a:spcBef>
            </a:pPr>
            <a:r>
              <a:rPr sz="1400" spc="-10" dirty="0">
                <a:solidFill>
                  <a:srgbClr val="FFFFFF"/>
                </a:solidFill>
                <a:latin typeface="Calibri" panose="020F0502020204030204" pitchFamily="34" charset="0"/>
                <a:cs typeface="Calibri" panose="020F0502020204030204" pitchFamily="34" charset="0"/>
              </a:rPr>
              <a:t>Uygulama</a:t>
            </a:r>
            <a:endParaRPr sz="1400" dirty="0">
              <a:latin typeface="Calibri" panose="020F0502020204030204" pitchFamily="34" charset="0"/>
              <a:cs typeface="Calibri" panose="020F0502020204030204" pitchFamily="34" charset="0"/>
            </a:endParaRPr>
          </a:p>
        </p:txBody>
      </p:sp>
      <p:grpSp>
        <p:nvGrpSpPr>
          <p:cNvPr id="61" name="object 61"/>
          <p:cNvGrpSpPr/>
          <p:nvPr/>
        </p:nvGrpSpPr>
        <p:grpSpPr>
          <a:xfrm>
            <a:off x="5844921" y="2720085"/>
            <a:ext cx="1405255" cy="904240"/>
            <a:chOff x="5844921" y="2720085"/>
            <a:chExt cx="1405255" cy="904240"/>
          </a:xfrm>
        </p:grpSpPr>
        <p:sp>
          <p:nvSpPr>
            <p:cNvPr id="62" name="object 62"/>
            <p:cNvSpPr/>
            <p:nvPr/>
          </p:nvSpPr>
          <p:spPr>
            <a:xfrm>
              <a:off x="5844921" y="2720085"/>
              <a:ext cx="654050" cy="116839"/>
            </a:xfrm>
            <a:custGeom>
              <a:avLst/>
              <a:gdLst/>
              <a:ahLst/>
              <a:cxnLst/>
              <a:rect l="l" t="t" r="r" b="b"/>
              <a:pathLst>
                <a:path w="654050" h="116839">
                  <a:moveTo>
                    <a:pt x="330453" y="0"/>
                  </a:moveTo>
                  <a:lnTo>
                    <a:pt x="287400" y="1650"/>
                  </a:lnTo>
                  <a:lnTo>
                    <a:pt x="244728" y="6603"/>
                  </a:lnTo>
                  <a:lnTo>
                    <a:pt x="202311" y="14731"/>
                  </a:lnTo>
                  <a:lnTo>
                    <a:pt x="160654" y="26162"/>
                  </a:lnTo>
                  <a:lnTo>
                    <a:pt x="119761" y="40893"/>
                  </a:lnTo>
                  <a:lnTo>
                    <a:pt x="79755" y="58800"/>
                  </a:lnTo>
                  <a:lnTo>
                    <a:pt x="40893" y="80010"/>
                  </a:lnTo>
                  <a:lnTo>
                    <a:pt x="3682" y="104393"/>
                  </a:lnTo>
                  <a:lnTo>
                    <a:pt x="762" y="106299"/>
                  </a:lnTo>
                  <a:lnTo>
                    <a:pt x="0" y="110236"/>
                  </a:lnTo>
                  <a:lnTo>
                    <a:pt x="2031" y="113156"/>
                  </a:lnTo>
                  <a:lnTo>
                    <a:pt x="3937" y="116077"/>
                  </a:lnTo>
                  <a:lnTo>
                    <a:pt x="7874" y="116839"/>
                  </a:lnTo>
                  <a:lnTo>
                    <a:pt x="10794" y="114808"/>
                  </a:lnTo>
                  <a:lnTo>
                    <a:pt x="29082" y="102362"/>
                  </a:lnTo>
                  <a:lnTo>
                    <a:pt x="66548" y="80010"/>
                  </a:lnTo>
                  <a:lnTo>
                    <a:pt x="105028" y="60833"/>
                  </a:lnTo>
                  <a:lnTo>
                    <a:pt x="144525" y="44958"/>
                  </a:lnTo>
                  <a:lnTo>
                    <a:pt x="185038" y="32258"/>
                  </a:lnTo>
                  <a:lnTo>
                    <a:pt x="226187" y="22605"/>
                  </a:lnTo>
                  <a:lnTo>
                    <a:pt x="267715" y="16255"/>
                  </a:lnTo>
                  <a:lnTo>
                    <a:pt x="309625" y="13080"/>
                  </a:lnTo>
                  <a:lnTo>
                    <a:pt x="330580" y="12700"/>
                  </a:lnTo>
                  <a:lnTo>
                    <a:pt x="448973" y="12700"/>
                  </a:lnTo>
                  <a:lnTo>
                    <a:pt x="437261" y="10160"/>
                  </a:lnTo>
                  <a:lnTo>
                    <a:pt x="416051" y="6476"/>
                  </a:lnTo>
                  <a:lnTo>
                    <a:pt x="394588" y="3683"/>
                  </a:lnTo>
                  <a:lnTo>
                    <a:pt x="373252" y="1650"/>
                  </a:lnTo>
                  <a:lnTo>
                    <a:pt x="351916" y="380"/>
                  </a:lnTo>
                  <a:lnTo>
                    <a:pt x="330453" y="0"/>
                  </a:lnTo>
                  <a:close/>
                </a:path>
                <a:path w="654050" h="116839">
                  <a:moveTo>
                    <a:pt x="641111" y="108744"/>
                  </a:moveTo>
                  <a:lnTo>
                    <a:pt x="642619" y="109727"/>
                  </a:lnTo>
                  <a:lnTo>
                    <a:pt x="645985" y="109076"/>
                  </a:lnTo>
                  <a:lnTo>
                    <a:pt x="641111" y="108744"/>
                  </a:lnTo>
                  <a:close/>
                </a:path>
                <a:path w="654050" h="116839">
                  <a:moveTo>
                    <a:pt x="650395" y="102742"/>
                  </a:moveTo>
                  <a:lnTo>
                    <a:pt x="650493" y="103250"/>
                  </a:lnTo>
                  <a:lnTo>
                    <a:pt x="648588" y="106044"/>
                  </a:lnTo>
                  <a:lnTo>
                    <a:pt x="646556" y="108965"/>
                  </a:lnTo>
                  <a:lnTo>
                    <a:pt x="645985" y="109076"/>
                  </a:lnTo>
                  <a:lnTo>
                    <a:pt x="653668" y="109600"/>
                  </a:lnTo>
                  <a:lnTo>
                    <a:pt x="650395" y="102742"/>
                  </a:lnTo>
                  <a:close/>
                </a:path>
                <a:path w="654050" h="116839">
                  <a:moveTo>
                    <a:pt x="619337" y="94572"/>
                  </a:moveTo>
                  <a:lnTo>
                    <a:pt x="631951" y="102488"/>
                  </a:lnTo>
                  <a:lnTo>
                    <a:pt x="639699" y="107823"/>
                  </a:lnTo>
                  <a:lnTo>
                    <a:pt x="641111" y="108744"/>
                  </a:lnTo>
                  <a:lnTo>
                    <a:pt x="645985" y="109076"/>
                  </a:lnTo>
                  <a:lnTo>
                    <a:pt x="646556" y="108965"/>
                  </a:lnTo>
                  <a:lnTo>
                    <a:pt x="649108" y="105283"/>
                  </a:lnTo>
                  <a:lnTo>
                    <a:pt x="637539" y="105283"/>
                  </a:lnTo>
                  <a:lnTo>
                    <a:pt x="632864" y="95510"/>
                  </a:lnTo>
                  <a:lnTo>
                    <a:pt x="619337" y="94572"/>
                  </a:lnTo>
                  <a:close/>
                </a:path>
                <a:path w="654050" h="116839">
                  <a:moveTo>
                    <a:pt x="552195" y="89915"/>
                  </a:moveTo>
                  <a:lnTo>
                    <a:pt x="549148" y="92583"/>
                  </a:lnTo>
                  <a:lnTo>
                    <a:pt x="548893" y="96138"/>
                  </a:lnTo>
                  <a:lnTo>
                    <a:pt x="548766" y="99567"/>
                  </a:lnTo>
                  <a:lnTo>
                    <a:pt x="551306" y="102615"/>
                  </a:lnTo>
                  <a:lnTo>
                    <a:pt x="641111" y="108744"/>
                  </a:lnTo>
                  <a:lnTo>
                    <a:pt x="639699" y="107823"/>
                  </a:lnTo>
                  <a:lnTo>
                    <a:pt x="631951" y="102488"/>
                  </a:lnTo>
                  <a:lnTo>
                    <a:pt x="619337" y="94572"/>
                  </a:lnTo>
                  <a:lnTo>
                    <a:pt x="552195" y="89915"/>
                  </a:lnTo>
                  <a:close/>
                </a:path>
                <a:path w="654050" h="116839">
                  <a:moveTo>
                    <a:pt x="632864" y="95510"/>
                  </a:moveTo>
                  <a:lnTo>
                    <a:pt x="637539" y="105283"/>
                  </a:lnTo>
                  <a:lnTo>
                    <a:pt x="643763" y="96265"/>
                  </a:lnTo>
                  <a:lnTo>
                    <a:pt x="632864" y="95510"/>
                  </a:lnTo>
                  <a:close/>
                </a:path>
                <a:path w="654050" h="116839">
                  <a:moveTo>
                    <a:pt x="627782" y="84890"/>
                  </a:moveTo>
                  <a:lnTo>
                    <a:pt x="632864" y="95510"/>
                  </a:lnTo>
                  <a:lnTo>
                    <a:pt x="643763" y="96265"/>
                  </a:lnTo>
                  <a:lnTo>
                    <a:pt x="637539" y="105283"/>
                  </a:lnTo>
                  <a:lnTo>
                    <a:pt x="649108" y="105283"/>
                  </a:lnTo>
                  <a:lnTo>
                    <a:pt x="650493" y="103250"/>
                  </a:lnTo>
                  <a:lnTo>
                    <a:pt x="650395" y="102742"/>
                  </a:lnTo>
                  <a:lnTo>
                    <a:pt x="648275" y="98301"/>
                  </a:lnTo>
                  <a:lnTo>
                    <a:pt x="638682" y="91693"/>
                  </a:lnTo>
                  <a:lnTo>
                    <a:pt x="627782" y="84890"/>
                  </a:lnTo>
                  <a:close/>
                </a:path>
                <a:path w="654050" h="116839">
                  <a:moveTo>
                    <a:pt x="648275" y="98301"/>
                  </a:moveTo>
                  <a:lnTo>
                    <a:pt x="650395" y="102742"/>
                  </a:lnTo>
                  <a:lnTo>
                    <a:pt x="649731" y="99313"/>
                  </a:lnTo>
                  <a:lnTo>
                    <a:pt x="648275" y="98301"/>
                  </a:lnTo>
                  <a:close/>
                </a:path>
                <a:path w="654050" h="116839">
                  <a:moveTo>
                    <a:pt x="605663" y="15748"/>
                  </a:moveTo>
                  <a:lnTo>
                    <a:pt x="599313" y="18796"/>
                  </a:lnTo>
                  <a:lnTo>
                    <a:pt x="597915" y="22605"/>
                  </a:lnTo>
                  <a:lnTo>
                    <a:pt x="600169" y="27177"/>
                  </a:lnTo>
                  <a:lnTo>
                    <a:pt x="627782" y="84890"/>
                  </a:lnTo>
                  <a:lnTo>
                    <a:pt x="638682" y="91693"/>
                  </a:lnTo>
                  <a:lnTo>
                    <a:pt x="648275" y="98301"/>
                  </a:lnTo>
                  <a:lnTo>
                    <a:pt x="609473" y="17017"/>
                  </a:lnTo>
                  <a:lnTo>
                    <a:pt x="605663" y="15748"/>
                  </a:lnTo>
                  <a:close/>
                </a:path>
                <a:path w="654050" h="116839">
                  <a:moveTo>
                    <a:pt x="448973" y="12700"/>
                  </a:moveTo>
                  <a:lnTo>
                    <a:pt x="330580" y="12700"/>
                  </a:lnTo>
                  <a:lnTo>
                    <a:pt x="351663" y="13080"/>
                  </a:lnTo>
                  <a:lnTo>
                    <a:pt x="372490" y="14350"/>
                  </a:lnTo>
                  <a:lnTo>
                    <a:pt x="414400" y="19176"/>
                  </a:lnTo>
                  <a:lnTo>
                    <a:pt x="455675" y="27177"/>
                  </a:lnTo>
                  <a:lnTo>
                    <a:pt x="496442" y="38226"/>
                  </a:lnTo>
                  <a:lnTo>
                    <a:pt x="536448" y="52704"/>
                  </a:lnTo>
                  <a:lnTo>
                    <a:pt x="575563" y="70230"/>
                  </a:lnTo>
                  <a:lnTo>
                    <a:pt x="613537" y="90931"/>
                  </a:lnTo>
                  <a:lnTo>
                    <a:pt x="619337" y="94572"/>
                  </a:lnTo>
                  <a:lnTo>
                    <a:pt x="632864" y="95510"/>
                  </a:lnTo>
                  <a:lnTo>
                    <a:pt x="600582" y="68961"/>
                  </a:lnTo>
                  <a:lnTo>
                    <a:pt x="561086" y="49275"/>
                  </a:lnTo>
                  <a:lnTo>
                    <a:pt x="520700" y="33019"/>
                  </a:lnTo>
                  <a:lnTo>
                    <a:pt x="479298" y="20065"/>
                  </a:lnTo>
                  <a:lnTo>
                    <a:pt x="458342" y="14731"/>
                  </a:lnTo>
                  <a:lnTo>
                    <a:pt x="448973" y="12700"/>
                  </a:lnTo>
                  <a:close/>
                </a:path>
              </a:pathLst>
            </a:custGeom>
            <a:solidFill>
              <a:srgbClr val="0000CC"/>
            </a:solidFill>
          </p:spPr>
          <p:txBody>
            <a:bodyPr wrap="square" lIns="0" tIns="0" rIns="0" bIns="0" rtlCol="0"/>
            <a:lstStyle/>
            <a:p>
              <a:endParaRPr/>
            </a:p>
          </p:txBody>
        </p:sp>
        <p:sp>
          <p:nvSpPr>
            <p:cNvPr id="63" name="object 63"/>
            <p:cNvSpPr/>
            <p:nvPr/>
          </p:nvSpPr>
          <p:spPr>
            <a:xfrm>
              <a:off x="6227826" y="2957321"/>
              <a:ext cx="1012190" cy="657225"/>
            </a:xfrm>
            <a:custGeom>
              <a:avLst/>
              <a:gdLst/>
              <a:ahLst/>
              <a:cxnLst/>
              <a:rect l="l" t="t" r="r" b="b"/>
              <a:pathLst>
                <a:path w="1012190" h="657225">
                  <a:moveTo>
                    <a:pt x="902462" y="0"/>
                  </a:moveTo>
                  <a:lnTo>
                    <a:pt x="109474" y="0"/>
                  </a:lnTo>
                  <a:lnTo>
                    <a:pt x="66865" y="8604"/>
                  </a:lnTo>
                  <a:lnTo>
                    <a:pt x="32067" y="32067"/>
                  </a:lnTo>
                  <a:lnTo>
                    <a:pt x="8604" y="66865"/>
                  </a:lnTo>
                  <a:lnTo>
                    <a:pt x="0" y="109474"/>
                  </a:lnTo>
                  <a:lnTo>
                    <a:pt x="0" y="547369"/>
                  </a:lnTo>
                  <a:lnTo>
                    <a:pt x="8604" y="589978"/>
                  </a:lnTo>
                  <a:lnTo>
                    <a:pt x="32067" y="624776"/>
                  </a:lnTo>
                  <a:lnTo>
                    <a:pt x="66865" y="648239"/>
                  </a:lnTo>
                  <a:lnTo>
                    <a:pt x="109474" y="656844"/>
                  </a:lnTo>
                  <a:lnTo>
                    <a:pt x="902462" y="656844"/>
                  </a:lnTo>
                  <a:lnTo>
                    <a:pt x="945070" y="648239"/>
                  </a:lnTo>
                  <a:lnTo>
                    <a:pt x="979868" y="624776"/>
                  </a:lnTo>
                  <a:lnTo>
                    <a:pt x="1003331" y="589978"/>
                  </a:lnTo>
                  <a:lnTo>
                    <a:pt x="1011935" y="547369"/>
                  </a:lnTo>
                  <a:lnTo>
                    <a:pt x="1011935" y="109474"/>
                  </a:lnTo>
                  <a:lnTo>
                    <a:pt x="1003331" y="66865"/>
                  </a:lnTo>
                  <a:lnTo>
                    <a:pt x="979868" y="32067"/>
                  </a:lnTo>
                  <a:lnTo>
                    <a:pt x="945070" y="8604"/>
                  </a:lnTo>
                  <a:lnTo>
                    <a:pt x="902462" y="0"/>
                  </a:lnTo>
                  <a:close/>
                </a:path>
              </a:pathLst>
            </a:custGeom>
            <a:solidFill>
              <a:srgbClr val="377CFF"/>
            </a:solidFill>
          </p:spPr>
          <p:txBody>
            <a:bodyPr wrap="square" lIns="0" tIns="0" rIns="0" bIns="0" rtlCol="0"/>
            <a:lstStyle/>
            <a:p>
              <a:endParaRPr/>
            </a:p>
          </p:txBody>
        </p:sp>
        <p:sp>
          <p:nvSpPr>
            <p:cNvPr id="64" name="object 64"/>
            <p:cNvSpPr/>
            <p:nvPr/>
          </p:nvSpPr>
          <p:spPr>
            <a:xfrm>
              <a:off x="6227826" y="2957321"/>
              <a:ext cx="1012190" cy="657225"/>
            </a:xfrm>
            <a:custGeom>
              <a:avLst/>
              <a:gdLst/>
              <a:ahLst/>
              <a:cxnLst/>
              <a:rect l="l" t="t" r="r" b="b"/>
              <a:pathLst>
                <a:path w="1012190" h="657225">
                  <a:moveTo>
                    <a:pt x="0" y="109474"/>
                  </a:moveTo>
                  <a:lnTo>
                    <a:pt x="8604" y="66865"/>
                  </a:lnTo>
                  <a:lnTo>
                    <a:pt x="32067" y="32067"/>
                  </a:lnTo>
                  <a:lnTo>
                    <a:pt x="66865" y="8604"/>
                  </a:lnTo>
                  <a:lnTo>
                    <a:pt x="109474" y="0"/>
                  </a:lnTo>
                  <a:lnTo>
                    <a:pt x="902462" y="0"/>
                  </a:lnTo>
                  <a:lnTo>
                    <a:pt x="945070" y="8604"/>
                  </a:lnTo>
                  <a:lnTo>
                    <a:pt x="979868" y="32067"/>
                  </a:lnTo>
                  <a:lnTo>
                    <a:pt x="1003331" y="66865"/>
                  </a:lnTo>
                  <a:lnTo>
                    <a:pt x="1011935" y="109474"/>
                  </a:lnTo>
                  <a:lnTo>
                    <a:pt x="1011935" y="547369"/>
                  </a:lnTo>
                  <a:lnTo>
                    <a:pt x="1003331" y="589978"/>
                  </a:lnTo>
                  <a:lnTo>
                    <a:pt x="979868" y="624776"/>
                  </a:lnTo>
                  <a:lnTo>
                    <a:pt x="945070" y="648239"/>
                  </a:lnTo>
                  <a:lnTo>
                    <a:pt x="902462" y="656844"/>
                  </a:lnTo>
                  <a:lnTo>
                    <a:pt x="109474" y="656844"/>
                  </a:lnTo>
                  <a:lnTo>
                    <a:pt x="66865" y="648239"/>
                  </a:lnTo>
                  <a:lnTo>
                    <a:pt x="32067" y="624776"/>
                  </a:lnTo>
                  <a:lnTo>
                    <a:pt x="8604" y="589978"/>
                  </a:lnTo>
                  <a:lnTo>
                    <a:pt x="0" y="547369"/>
                  </a:lnTo>
                  <a:lnTo>
                    <a:pt x="0" y="109474"/>
                  </a:lnTo>
                  <a:close/>
                </a:path>
              </a:pathLst>
            </a:custGeom>
            <a:ln w="19812">
              <a:solidFill>
                <a:srgbClr val="FFFFFF"/>
              </a:solidFill>
            </a:ln>
          </p:spPr>
          <p:txBody>
            <a:bodyPr wrap="square" lIns="0" tIns="0" rIns="0" bIns="0" rtlCol="0"/>
            <a:lstStyle/>
            <a:p>
              <a:endParaRPr/>
            </a:p>
          </p:txBody>
        </p:sp>
      </p:grpSp>
      <p:sp>
        <p:nvSpPr>
          <p:cNvPr id="65" name="object 65"/>
          <p:cNvSpPr txBox="1"/>
          <p:nvPr/>
        </p:nvSpPr>
        <p:spPr>
          <a:xfrm>
            <a:off x="6478523" y="3155442"/>
            <a:ext cx="523875" cy="228909"/>
          </a:xfrm>
          <a:prstGeom prst="rect">
            <a:avLst/>
          </a:prstGeom>
        </p:spPr>
        <p:txBody>
          <a:bodyPr vert="horz" wrap="square" lIns="0" tIns="13335" rIns="0" bIns="0" rtlCol="0">
            <a:spAutoFit/>
          </a:bodyPr>
          <a:lstStyle/>
          <a:p>
            <a:pPr>
              <a:lnSpc>
                <a:spcPct val="100000"/>
              </a:lnSpc>
              <a:spcBef>
                <a:spcPts val="105"/>
              </a:spcBef>
            </a:pPr>
            <a:r>
              <a:rPr sz="1400" spc="-10" dirty="0">
                <a:solidFill>
                  <a:srgbClr val="FFFFFF"/>
                </a:solidFill>
                <a:latin typeface="Calibri" panose="020F0502020204030204" pitchFamily="34" charset="0"/>
                <a:cs typeface="Calibri" panose="020F0502020204030204" pitchFamily="34" charset="0"/>
              </a:rPr>
              <a:t>İzleme</a:t>
            </a:r>
            <a:endParaRPr sz="1400" dirty="0">
              <a:latin typeface="Calibri" panose="020F0502020204030204" pitchFamily="34" charset="0"/>
              <a:cs typeface="Calibri" panose="020F0502020204030204" pitchFamily="34" charset="0"/>
            </a:endParaRPr>
          </a:p>
        </p:txBody>
      </p:sp>
      <p:grpSp>
        <p:nvGrpSpPr>
          <p:cNvPr id="66" name="object 66"/>
          <p:cNvGrpSpPr/>
          <p:nvPr/>
        </p:nvGrpSpPr>
        <p:grpSpPr>
          <a:xfrm>
            <a:off x="5908461" y="1866254"/>
            <a:ext cx="5002403" cy="2610485"/>
            <a:chOff x="5852159" y="1830577"/>
            <a:chExt cx="5002403" cy="2610485"/>
          </a:xfrm>
        </p:grpSpPr>
        <p:sp>
          <p:nvSpPr>
            <p:cNvPr id="67" name="object 67"/>
            <p:cNvSpPr/>
            <p:nvPr/>
          </p:nvSpPr>
          <p:spPr>
            <a:xfrm>
              <a:off x="5852159" y="3731895"/>
              <a:ext cx="654050" cy="116839"/>
            </a:xfrm>
            <a:custGeom>
              <a:avLst/>
              <a:gdLst/>
              <a:ahLst/>
              <a:cxnLst/>
              <a:rect l="l" t="t" r="r" b="b"/>
              <a:pathLst>
                <a:path w="654050" h="116839">
                  <a:moveTo>
                    <a:pt x="20834" y="21474"/>
                  </a:moveTo>
                  <a:lnTo>
                    <a:pt x="53086" y="47878"/>
                  </a:lnTo>
                  <a:lnTo>
                    <a:pt x="92582" y="67436"/>
                  </a:lnTo>
                  <a:lnTo>
                    <a:pt x="133095" y="83692"/>
                  </a:lnTo>
                  <a:lnTo>
                    <a:pt x="174498" y="96773"/>
                  </a:lnTo>
                  <a:lnTo>
                    <a:pt x="216535" y="106552"/>
                  </a:lnTo>
                  <a:lnTo>
                    <a:pt x="259079" y="113156"/>
                  </a:lnTo>
                  <a:lnTo>
                    <a:pt x="301878" y="116331"/>
                  </a:lnTo>
                  <a:lnTo>
                    <a:pt x="323341" y="116712"/>
                  </a:lnTo>
                  <a:lnTo>
                    <a:pt x="344931" y="116331"/>
                  </a:lnTo>
                  <a:lnTo>
                    <a:pt x="387603" y="113029"/>
                  </a:lnTo>
                  <a:lnTo>
                    <a:pt x="430275" y="106552"/>
                  </a:lnTo>
                  <a:lnTo>
                    <a:pt x="442322" y="104012"/>
                  </a:lnTo>
                  <a:lnTo>
                    <a:pt x="323214" y="104012"/>
                  </a:lnTo>
                  <a:lnTo>
                    <a:pt x="302132" y="103631"/>
                  </a:lnTo>
                  <a:lnTo>
                    <a:pt x="260223" y="100456"/>
                  </a:lnTo>
                  <a:lnTo>
                    <a:pt x="218566" y="93979"/>
                  </a:lnTo>
                  <a:lnTo>
                    <a:pt x="177545" y="84581"/>
                  </a:lnTo>
                  <a:lnTo>
                    <a:pt x="137032" y="71754"/>
                  </a:lnTo>
                  <a:lnTo>
                    <a:pt x="97536" y="55752"/>
                  </a:lnTo>
                  <a:lnTo>
                    <a:pt x="58927" y="36702"/>
                  </a:lnTo>
                  <a:lnTo>
                    <a:pt x="34620" y="22449"/>
                  </a:lnTo>
                  <a:lnTo>
                    <a:pt x="20834" y="21474"/>
                  </a:lnTo>
                  <a:close/>
                </a:path>
                <a:path w="654050" h="116839">
                  <a:moveTo>
                    <a:pt x="645794" y="0"/>
                  </a:moveTo>
                  <a:lnTo>
                    <a:pt x="606043" y="26034"/>
                  </a:lnTo>
                  <a:lnTo>
                    <a:pt x="568198" y="46735"/>
                  </a:lnTo>
                  <a:lnTo>
                    <a:pt x="529081" y="64261"/>
                  </a:lnTo>
                  <a:lnTo>
                    <a:pt x="488950" y="78612"/>
                  </a:lnTo>
                  <a:lnTo>
                    <a:pt x="448182" y="89788"/>
                  </a:lnTo>
                  <a:lnTo>
                    <a:pt x="406907" y="97662"/>
                  </a:lnTo>
                  <a:lnTo>
                    <a:pt x="365125" y="102488"/>
                  </a:lnTo>
                  <a:lnTo>
                    <a:pt x="323214" y="104012"/>
                  </a:lnTo>
                  <a:lnTo>
                    <a:pt x="442322" y="104012"/>
                  </a:lnTo>
                  <a:lnTo>
                    <a:pt x="493013" y="90550"/>
                  </a:lnTo>
                  <a:lnTo>
                    <a:pt x="534035" y="75945"/>
                  </a:lnTo>
                  <a:lnTo>
                    <a:pt x="574039" y="58038"/>
                  </a:lnTo>
                  <a:lnTo>
                    <a:pt x="612775" y="36829"/>
                  </a:lnTo>
                  <a:lnTo>
                    <a:pt x="649986" y="12445"/>
                  </a:lnTo>
                  <a:lnTo>
                    <a:pt x="652907" y="10540"/>
                  </a:lnTo>
                  <a:lnTo>
                    <a:pt x="653668" y="6603"/>
                  </a:lnTo>
                  <a:lnTo>
                    <a:pt x="651763" y="3682"/>
                  </a:lnTo>
                  <a:lnTo>
                    <a:pt x="649731" y="761"/>
                  </a:lnTo>
                  <a:lnTo>
                    <a:pt x="645794" y="0"/>
                  </a:lnTo>
                  <a:close/>
                </a:path>
                <a:path w="654050" h="116839">
                  <a:moveTo>
                    <a:pt x="5402" y="18608"/>
                  </a:moveTo>
                  <a:lnTo>
                    <a:pt x="42544" y="96773"/>
                  </a:lnTo>
                  <a:lnTo>
                    <a:pt x="44068" y="99821"/>
                  </a:lnTo>
                  <a:lnTo>
                    <a:pt x="47878" y="101218"/>
                  </a:lnTo>
                  <a:lnTo>
                    <a:pt x="54228" y="98170"/>
                  </a:lnTo>
                  <a:lnTo>
                    <a:pt x="55499" y="94487"/>
                  </a:lnTo>
                  <a:lnTo>
                    <a:pt x="25825" y="31990"/>
                  </a:lnTo>
                  <a:lnTo>
                    <a:pt x="14859" y="25145"/>
                  </a:lnTo>
                  <a:lnTo>
                    <a:pt x="6857" y="19557"/>
                  </a:lnTo>
                  <a:lnTo>
                    <a:pt x="5402" y="18608"/>
                  </a:lnTo>
                  <a:close/>
                </a:path>
                <a:path w="654050" h="116839">
                  <a:moveTo>
                    <a:pt x="7611" y="7777"/>
                  </a:moveTo>
                  <a:lnTo>
                    <a:pt x="7112" y="7873"/>
                  </a:lnTo>
                  <a:lnTo>
                    <a:pt x="5079" y="10794"/>
                  </a:lnTo>
                  <a:lnTo>
                    <a:pt x="3175" y="13588"/>
                  </a:lnTo>
                  <a:lnTo>
                    <a:pt x="3277" y="14136"/>
                  </a:lnTo>
                  <a:lnTo>
                    <a:pt x="5402" y="18608"/>
                  </a:lnTo>
                  <a:lnTo>
                    <a:pt x="6857" y="19557"/>
                  </a:lnTo>
                  <a:lnTo>
                    <a:pt x="14859" y="25145"/>
                  </a:lnTo>
                  <a:lnTo>
                    <a:pt x="25825" y="31990"/>
                  </a:lnTo>
                  <a:lnTo>
                    <a:pt x="20834" y="21474"/>
                  </a:lnTo>
                  <a:lnTo>
                    <a:pt x="9905" y="20700"/>
                  </a:lnTo>
                  <a:lnTo>
                    <a:pt x="16128" y="11556"/>
                  </a:lnTo>
                  <a:lnTo>
                    <a:pt x="17659" y="11556"/>
                  </a:lnTo>
                  <a:lnTo>
                    <a:pt x="13969" y="9016"/>
                  </a:lnTo>
                  <a:lnTo>
                    <a:pt x="12611" y="8130"/>
                  </a:lnTo>
                  <a:lnTo>
                    <a:pt x="7611" y="7777"/>
                  </a:lnTo>
                  <a:close/>
                </a:path>
                <a:path w="654050" h="116839">
                  <a:moveTo>
                    <a:pt x="12611" y="8130"/>
                  </a:moveTo>
                  <a:lnTo>
                    <a:pt x="13969" y="9016"/>
                  </a:lnTo>
                  <a:lnTo>
                    <a:pt x="21716" y="14350"/>
                  </a:lnTo>
                  <a:lnTo>
                    <a:pt x="34620" y="22449"/>
                  </a:lnTo>
                  <a:lnTo>
                    <a:pt x="101473" y="27177"/>
                  </a:lnTo>
                  <a:lnTo>
                    <a:pt x="104520" y="24510"/>
                  </a:lnTo>
                  <a:lnTo>
                    <a:pt x="104784" y="20700"/>
                  </a:lnTo>
                  <a:lnTo>
                    <a:pt x="104901" y="17525"/>
                  </a:lnTo>
                  <a:lnTo>
                    <a:pt x="102362" y="14477"/>
                  </a:lnTo>
                  <a:lnTo>
                    <a:pt x="12611" y="8130"/>
                  </a:lnTo>
                  <a:close/>
                </a:path>
                <a:path w="654050" h="116839">
                  <a:moveTo>
                    <a:pt x="17659" y="11556"/>
                  </a:moveTo>
                  <a:lnTo>
                    <a:pt x="16128" y="11556"/>
                  </a:lnTo>
                  <a:lnTo>
                    <a:pt x="20834" y="21474"/>
                  </a:lnTo>
                  <a:lnTo>
                    <a:pt x="34620" y="22449"/>
                  </a:lnTo>
                  <a:lnTo>
                    <a:pt x="21716" y="14350"/>
                  </a:lnTo>
                  <a:lnTo>
                    <a:pt x="17659" y="11556"/>
                  </a:lnTo>
                  <a:close/>
                </a:path>
                <a:path w="654050" h="116839">
                  <a:moveTo>
                    <a:pt x="16128" y="11556"/>
                  </a:moveTo>
                  <a:lnTo>
                    <a:pt x="9905" y="20700"/>
                  </a:lnTo>
                  <a:lnTo>
                    <a:pt x="20834" y="21474"/>
                  </a:lnTo>
                  <a:lnTo>
                    <a:pt x="16128" y="11556"/>
                  </a:lnTo>
                  <a:close/>
                </a:path>
                <a:path w="654050" h="116839">
                  <a:moveTo>
                    <a:pt x="3277" y="14136"/>
                  </a:moveTo>
                  <a:lnTo>
                    <a:pt x="3937" y="17652"/>
                  </a:lnTo>
                  <a:lnTo>
                    <a:pt x="5402" y="18608"/>
                  </a:lnTo>
                  <a:lnTo>
                    <a:pt x="3277" y="14136"/>
                  </a:lnTo>
                  <a:close/>
                </a:path>
                <a:path w="654050" h="116839">
                  <a:moveTo>
                    <a:pt x="0" y="7238"/>
                  </a:moveTo>
                  <a:lnTo>
                    <a:pt x="3277" y="14136"/>
                  </a:lnTo>
                  <a:lnTo>
                    <a:pt x="3175" y="13588"/>
                  </a:lnTo>
                  <a:lnTo>
                    <a:pt x="5079" y="10794"/>
                  </a:lnTo>
                  <a:lnTo>
                    <a:pt x="7112" y="7873"/>
                  </a:lnTo>
                  <a:lnTo>
                    <a:pt x="7611" y="7777"/>
                  </a:lnTo>
                  <a:lnTo>
                    <a:pt x="0" y="7238"/>
                  </a:lnTo>
                  <a:close/>
                </a:path>
                <a:path w="654050" h="116839">
                  <a:moveTo>
                    <a:pt x="11049" y="7111"/>
                  </a:moveTo>
                  <a:lnTo>
                    <a:pt x="7611" y="7777"/>
                  </a:lnTo>
                  <a:lnTo>
                    <a:pt x="12611" y="8130"/>
                  </a:lnTo>
                  <a:lnTo>
                    <a:pt x="11049" y="7111"/>
                  </a:lnTo>
                  <a:close/>
                </a:path>
              </a:pathLst>
            </a:custGeom>
            <a:solidFill>
              <a:srgbClr val="0000CC"/>
            </a:solidFill>
          </p:spPr>
          <p:txBody>
            <a:bodyPr wrap="square" lIns="0" tIns="0" rIns="0" bIns="0" rtlCol="0"/>
            <a:lstStyle/>
            <a:p>
              <a:endParaRPr/>
            </a:p>
          </p:txBody>
        </p:sp>
        <p:sp>
          <p:nvSpPr>
            <p:cNvPr id="68" name="object 68"/>
            <p:cNvSpPr/>
            <p:nvPr/>
          </p:nvSpPr>
          <p:spPr>
            <a:xfrm>
              <a:off x="7910702" y="1830577"/>
              <a:ext cx="2943860" cy="2610485"/>
            </a:xfrm>
            <a:custGeom>
              <a:avLst/>
              <a:gdLst/>
              <a:ahLst/>
              <a:cxnLst/>
              <a:rect l="l" t="t" r="r" b="b"/>
              <a:pathLst>
                <a:path w="2943859" h="2610485">
                  <a:moveTo>
                    <a:pt x="2621026" y="0"/>
                  </a:moveTo>
                  <a:lnTo>
                    <a:pt x="0" y="378968"/>
                  </a:lnTo>
                  <a:lnTo>
                    <a:pt x="322579" y="2609977"/>
                  </a:lnTo>
                  <a:lnTo>
                    <a:pt x="2943479" y="2231009"/>
                  </a:lnTo>
                  <a:lnTo>
                    <a:pt x="2621026" y="0"/>
                  </a:lnTo>
                  <a:close/>
                </a:path>
              </a:pathLst>
            </a:custGeom>
            <a:solidFill>
              <a:srgbClr val="D4E3FF"/>
            </a:solidFill>
          </p:spPr>
          <p:txBody>
            <a:bodyPr wrap="square" lIns="0" tIns="0" rIns="0" bIns="0" rtlCol="0"/>
            <a:lstStyle/>
            <a:p>
              <a:endParaRPr/>
            </a:p>
          </p:txBody>
        </p:sp>
        <p:sp>
          <p:nvSpPr>
            <p:cNvPr id="69" name="object 69"/>
            <p:cNvSpPr/>
            <p:nvPr/>
          </p:nvSpPr>
          <p:spPr>
            <a:xfrm>
              <a:off x="7910702" y="1830577"/>
              <a:ext cx="2943860" cy="2610485"/>
            </a:xfrm>
            <a:custGeom>
              <a:avLst/>
              <a:gdLst/>
              <a:ahLst/>
              <a:cxnLst/>
              <a:rect l="l" t="t" r="r" b="b"/>
              <a:pathLst>
                <a:path w="2943859" h="2610485">
                  <a:moveTo>
                    <a:pt x="0" y="378968"/>
                  </a:moveTo>
                  <a:lnTo>
                    <a:pt x="2621026" y="0"/>
                  </a:lnTo>
                  <a:lnTo>
                    <a:pt x="2943479" y="2231009"/>
                  </a:lnTo>
                  <a:lnTo>
                    <a:pt x="322579" y="2609977"/>
                  </a:lnTo>
                  <a:lnTo>
                    <a:pt x="0" y="378968"/>
                  </a:lnTo>
                  <a:close/>
                </a:path>
              </a:pathLst>
            </a:custGeom>
            <a:ln w="19050">
              <a:solidFill>
                <a:srgbClr val="0000CC"/>
              </a:solidFill>
            </a:ln>
          </p:spPr>
          <p:txBody>
            <a:bodyPr wrap="square" lIns="0" tIns="0" rIns="0" bIns="0" rtlCol="0"/>
            <a:lstStyle/>
            <a:p>
              <a:endParaRPr/>
            </a:p>
          </p:txBody>
        </p:sp>
        <p:sp>
          <p:nvSpPr>
            <p:cNvPr id="70" name="object 70"/>
            <p:cNvSpPr/>
            <p:nvPr/>
          </p:nvSpPr>
          <p:spPr>
            <a:xfrm>
              <a:off x="8183416" y="2415436"/>
              <a:ext cx="2305685" cy="1717039"/>
            </a:xfrm>
            <a:custGeom>
              <a:avLst/>
              <a:gdLst/>
              <a:ahLst/>
              <a:cxnLst/>
              <a:rect l="l" t="t" r="r" b="b"/>
              <a:pathLst>
                <a:path w="2305684" h="1717039">
                  <a:moveTo>
                    <a:pt x="1887006" y="0"/>
                  </a:moveTo>
                  <a:lnTo>
                    <a:pt x="1839994" y="4675"/>
                  </a:lnTo>
                  <a:lnTo>
                    <a:pt x="186962" y="340082"/>
                  </a:lnTo>
                  <a:lnTo>
                    <a:pt x="141798" y="354090"/>
                  </a:lnTo>
                  <a:lnTo>
                    <a:pt x="101568" y="376135"/>
                  </a:lnTo>
                  <a:lnTo>
                    <a:pt x="67003" y="405108"/>
                  </a:lnTo>
                  <a:lnTo>
                    <a:pt x="38832" y="439904"/>
                  </a:lnTo>
                  <a:lnTo>
                    <a:pt x="17788" y="479415"/>
                  </a:lnTo>
                  <a:lnTo>
                    <a:pt x="4600" y="522534"/>
                  </a:lnTo>
                  <a:lnTo>
                    <a:pt x="0" y="568153"/>
                  </a:lnTo>
                  <a:lnTo>
                    <a:pt x="4717" y="615164"/>
                  </a:lnTo>
                  <a:lnTo>
                    <a:pt x="190264" y="1529564"/>
                  </a:lnTo>
                  <a:lnTo>
                    <a:pt x="204230" y="1574692"/>
                  </a:lnTo>
                  <a:lnTo>
                    <a:pt x="226243" y="1614904"/>
                  </a:lnTo>
                  <a:lnTo>
                    <a:pt x="255194" y="1649468"/>
                  </a:lnTo>
                  <a:lnTo>
                    <a:pt x="289975" y="1677646"/>
                  </a:lnTo>
                  <a:lnTo>
                    <a:pt x="329477" y="1698705"/>
                  </a:lnTo>
                  <a:lnTo>
                    <a:pt x="372590" y="1711909"/>
                  </a:lnTo>
                  <a:lnTo>
                    <a:pt x="418208" y="1716522"/>
                  </a:lnTo>
                  <a:lnTo>
                    <a:pt x="465219" y="1711809"/>
                  </a:lnTo>
                  <a:lnTo>
                    <a:pt x="2118251" y="1376402"/>
                  </a:lnTo>
                  <a:lnTo>
                    <a:pt x="2163415" y="1362400"/>
                  </a:lnTo>
                  <a:lnTo>
                    <a:pt x="2203645" y="1340370"/>
                  </a:lnTo>
                  <a:lnTo>
                    <a:pt x="2238210" y="1311417"/>
                  </a:lnTo>
                  <a:lnTo>
                    <a:pt x="2266381" y="1276644"/>
                  </a:lnTo>
                  <a:lnTo>
                    <a:pt x="2287425" y="1237156"/>
                  </a:lnTo>
                  <a:lnTo>
                    <a:pt x="2300613" y="1194058"/>
                  </a:lnTo>
                  <a:lnTo>
                    <a:pt x="2305214" y="1148454"/>
                  </a:lnTo>
                  <a:lnTo>
                    <a:pt x="2300496" y="1101447"/>
                  </a:lnTo>
                  <a:lnTo>
                    <a:pt x="2114949" y="186920"/>
                  </a:lnTo>
                  <a:lnTo>
                    <a:pt x="2100983" y="141798"/>
                  </a:lnTo>
                  <a:lnTo>
                    <a:pt x="2078970" y="101598"/>
                  </a:lnTo>
                  <a:lnTo>
                    <a:pt x="2050019" y="67051"/>
                  </a:lnTo>
                  <a:lnTo>
                    <a:pt x="2015238" y="38886"/>
                  </a:lnTo>
                  <a:lnTo>
                    <a:pt x="1975737" y="17836"/>
                  </a:lnTo>
                  <a:lnTo>
                    <a:pt x="1932623" y="4630"/>
                  </a:lnTo>
                  <a:lnTo>
                    <a:pt x="1887006" y="0"/>
                  </a:lnTo>
                  <a:close/>
                </a:path>
              </a:pathLst>
            </a:custGeom>
            <a:solidFill>
              <a:srgbClr val="377CFF"/>
            </a:solidFill>
          </p:spPr>
          <p:txBody>
            <a:bodyPr wrap="square" lIns="0" tIns="0" rIns="0" bIns="0" rtlCol="0"/>
            <a:lstStyle/>
            <a:p>
              <a:endParaRPr/>
            </a:p>
          </p:txBody>
        </p:sp>
        <p:sp>
          <p:nvSpPr>
            <p:cNvPr id="71" name="object 71"/>
            <p:cNvSpPr/>
            <p:nvPr/>
          </p:nvSpPr>
          <p:spPr>
            <a:xfrm>
              <a:off x="8156048" y="2415436"/>
              <a:ext cx="2305685" cy="1717039"/>
            </a:xfrm>
            <a:custGeom>
              <a:avLst/>
              <a:gdLst/>
              <a:ahLst/>
              <a:cxnLst/>
              <a:rect l="l" t="t" r="r" b="b"/>
              <a:pathLst>
                <a:path w="2305684" h="1717039">
                  <a:moveTo>
                    <a:pt x="4717" y="615164"/>
                  </a:moveTo>
                  <a:lnTo>
                    <a:pt x="0" y="568153"/>
                  </a:lnTo>
                  <a:lnTo>
                    <a:pt x="4600" y="522534"/>
                  </a:lnTo>
                  <a:lnTo>
                    <a:pt x="17788" y="479415"/>
                  </a:lnTo>
                  <a:lnTo>
                    <a:pt x="38832" y="439904"/>
                  </a:lnTo>
                  <a:lnTo>
                    <a:pt x="67003" y="405108"/>
                  </a:lnTo>
                  <a:lnTo>
                    <a:pt x="101568" y="376135"/>
                  </a:lnTo>
                  <a:lnTo>
                    <a:pt x="141798" y="354090"/>
                  </a:lnTo>
                  <a:lnTo>
                    <a:pt x="186962" y="340082"/>
                  </a:lnTo>
                  <a:lnTo>
                    <a:pt x="1839994" y="4675"/>
                  </a:lnTo>
                  <a:lnTo>
                    <a:pt x="1887006" y="0"/>
                  </a:lnTo>
                  <a:lnTo>
                    <a:pt x="1932623" y="4630"/>
                  </a:lnTo>
                  <a:lnTo>
                    <a:pt x="1975737" y="17836"/>
                  </a:lnTo>
                  <a:lnTo>
                    <a:pt x="2015238" y="38886"/>
                  </a:lnTo>
                  <a:lnTo>
                    <a:pt x="2050019" y="67051"/>
                  </a:lnTo>
                  <a:lnTo>
                    <a:pt x="2078970" y="101598"/>
                  </a:lnTo>
                  <a:lnTo>
                    <a:pt x="2100983" y="141798"/>
                  </a:lnTo>
                  <a:lnTo>
                    <a:pt x="2114949" y="186920"/>
                  </a:lnTo>
                  <a:lnTo>
                    <a:pt x="2300496" y="1101447"/>
                  </a:lnTo>
                  <a:lnTo>
                    <a:pt x="2305214" y="1148454"/>
                  </a:lnTo>
                  <a:lnTo>
                    <a:pt x="2300613" y="1194058"/>
                  </a:lnTo>
                  <a:lnTo>
                    <a:pt x="2287425" y="1237156"/>
                  </a:lnTo>
                  <a:lnTo>
                    <a:pt x="2266381" y="1276644"/>
                  </a:lnTo>
                  <a:lnTo>
                    <a:pt x="2238210" y="1311417"/>
                  </a:lnTo>
                  <a:lnTo>
                    <a:pt x="2203645" y="1340370"/>
                  </a:lnTo>
                  <a:lnTo>
                    <a:pt x="2163415" y="1362400"/>
                  </a:lnTo>
                  <a:lnTo>
                    <a:pt x="2118251" y="1376402"/>
                  </a:lnTo>
                  <a:lnTo>
                    <a:pt x="465219" y="1711809"/>
                  </a:lnTo>
                  <a:lnTo>
                    <a:pt x="418208" y="1716522"/>
                  </a:lnTo>
                  <a:lnTo>
                    <a:pt x="372590" y="1711909"/>
                  </a:lnTo>
                  <a:lnTo>
                    <a:pt x="329477" y="1698705"/>
                  </a:lnTo>
                  <a:lnTo>
                    <a:pt x="289975" y="1677646"/>
                  </a:lnTo>
                  <a:lnTo>
                    <a:pt x="255194" y="1649468"/>
                  </a:lnTo>
                  <a:lnTo>
                    <a:pt x="226243" y="1614904"/>
                  </a:lnTo>
                  <a:lnTo>
                    <a:pt x="204230" y="1574692"/>
                  </a:lnTo>
                  <a:lnTo>
                    <a:pt x="190264" y="1529564"/>
                  </a:lnTo>
                  <a:lnTo>
                    <a:pt x="4717" y="615164"/>
                  </a:lnTo>
                </a:path>
              </a:pathLst>
            </a:custGeom>
            <a:ln w="19050">
              <a:solidFill>
                <a:srgbClr val="FFFFFF"/>
              </a:solidFill>
            </a:ln>
          </p:spPr>
          <p:txBody>
            <a:bodyPr wrap="square" lIns="0" tIns="0" rIns="0" bIns="0" rtlCol="0"/>
            <a:lstStyle/>
            <a:p>
              <a:endParaRPr/>
            </a:p>
          </p:txBody>
        </p:sp>
        <p:sp>
          <p:nvSpPr>
            <p:cNvPr id="72" name="object 72"/>
            <p:cNvSpPr/>
            <p:nvPr/>
          </p:nvSpPr>
          <p:spPr>
            <a:xfrm>
              <a:off x="8647937" y="3103451"/>
              <a:ext cx="1324610" cy="434340"/>
            </a:xfrm>
            <a:custGeom>
              <a:avLst/>
              <a:gdLst/>
              <a:ahLst/>
              <a:cxnLst/>
              <a:rect l="l" t="t" r="r" b="b"/>
              <a:pathLst>
                <a:path w="1324609" h="434339">
                  <a:moveTo>
                    <a:pt x="24510" y="189277"/>
                  </a:moveTo>
                  <a:lnTo>
                    <a:pt x="25907" y="322119"/>
                  </a:lnTo>
                  <a:lnTo>
                    <a:pt x="38242" y="358243"/>
                  </a:lnTo>
                  <a:lnTo>
                    <a:pt x="84915" y="392914"/>
                  </a:lnTo>
                  <a:lnTo>
                    <a:pt x="119252" y="391461"/>
                  </a:lnTo>
                  <a:lnTo>
                    <a:pt x="152953" y="378884"/>
                  </a:lnTo>
                  <a:lnTo>
                    <a:pt x="162146" y="369667"/>
                  </a:lnTo>
                  <a:lnTo>
                    <a:pt x="92902" y="369667"/>
                  </a:lnTo>
                  <a:lnTo>
                    <a:pt x="73485" y="361061"/>
                  </a:lnTo>
                  <a:lnTo>
                    <a:pt x="59235" y="343048"/>
                  </a:lnTo>
                  <a:lnTo>
                    <a:pt x="50164" y="315642"/>
                  </a:lnTo>
                  <a:lnTo>
                    <a:pt x="24510" y="189277"/>
                  </a:lnTo>
                  <a:close/>
                </a:path>
                <a:path w="1324609" h="434339">
                  <a:moveTo>
                    <a:pt x="155701" y="162734"/>
                  </a:moveTo>
                  <a:lnTo>
                    <a:pt x="131190" y="167687"/>
                  </a:lnTo>
                  <a:lnTo>
                    <a:pt x="157225" y="296211"/>
                  </a:lnTo>
                  <a:lnTo>
                    <a:pt x="159462" y="324046"/>
                  </a:lnTo>
                  <a:lnTo>
                    <a:pt x="153590" y="345440"/>
                  </a:lnTo>
                  <a:lnTo>
                    <a:pt x="139598" y="360380"/>
                  </a:lnTo>
                  <a:lnTo>
                    <a:pt x="117475" y="368855"/>
                  </a:lnTo>
                  <a:lnTo>
                    <a:pt x="92902" y="369667"/>
                  </a:lnTo>
                  <a:lnTo>
                    <a:pt x="162146" y="369667"/>
                  </a:lnTo>
                  <a:lnTo>
                    <a:pt x="174450" y="357330"/>
                  </a:lnTo>
                  <a:lnTo>
                    <a:pt x="183778" y="326774"/>
                  </a:lnTo>
                  <a:lnTo>
                    <a:pt x="180975" y="287194"/>
                  </a:lnTo>
                  <a:lnTo>
                    <a:pt x="155701" y="162734"/>
                  </a:lnTo>
                  <a:close/>
                </a:path>
                <a:path w="1324609" h="434339">
                  <a:moveTo>
                    <a:pt x="239013" y="412416"/>
                  </a:moveTo>
                  <a:lnTo>
                    <a:pt x="243331" y="433879"/>
                  </a:lnTo>
                  <a:lnTo>
                    <a:pt x="247776" y="434260"/>
                  </a:lnTo>
                  <a:lnTo>
                    <a:pt x="253110" y="433879"/>
                  </a:lnTo>
                  <a:lnTo>
                    <a:pt x="259333" y="432609"/>
                  </a:lnTo>
                  <a:lnTo>
                    <a:pt x="274405" y="426541"/>
                  </a:lnTo>
                  <a:lnTo>
                    <a:pt x="286464" y="415020"/>
                  </a:lnTo>
                  <a:lnTo>
                    <a:pt x="287445" y="413178"/>
                  </a:lnTo>
                  <a:lnTo>
                    <a:pt x="244475" y="413178"/>
                  </a:lnTo>
                  <a:lnTo>
                    <a:pt x="239013" y="412416"/>
                  </a:lnTo>
                  <a:close/>
                </a:path>
                <a:path w="1324609" h="434339">
                  <a:moveTo>
                    <a:pt x="220598" y="211756"/>
                  </a:moveTo>
                  <a:lnTo>
                    <a:pt x="194055" y="217217"/>
                  </a:lnTo>
                  <a:lnTo>
                    <a:pt x="282575" y="354377"/>
                  </a:lnTo>
                  <a:lnTo>
                    <a:pt x="276351" y="385111"/>
                  </a:lnTo>
                  <a:lnTo>
                    <a:pt x="249300" y="413051"/>
                  </a:lnTo>
                  <a:lnTo>
                    <a:pt x="244475" y="413178"/>
                  </a:lnTo>
                  <a:lnTo>
                    <a:pt x="287445" y="413178"/>
                  </a:lnTo>
                  <a:lnTo>
                    <a:pt x="295499" y="398069"/>
                  </a:lnTo>
                  <a:lnTo>
                    <a:pt x="301497" y="375713"/>
                  </a:lnTo>
                  <a:lnTo>
                    <a:pt x="309823" y="329231"/>
                  </a:lnTo>
                  <a:lnTo>
                    <a:pt x="289686" y="329231"/>
                  </a:lnTo>
                  <a:lnTo>
                    <a:pt x="285114" y="319833"/>
                  </a:lnTo>
                  <a:lnTo>
                    <a:pt x="284225" y="318563"/>
                  </a:lnTo>
                  <a:lnTo>
                    <a:pt x="220598" y="211756"/>
                  </a:lnTo>
                  <a:close/>
                </a:path>
                <a:path w="1324609" h="434339">
                  <a:moveTo>
                    <a:pt x="335025" y="188515"/>
                  </a:moveTo>
                  <a:lnTo>
                    <a:pt x="310260" y="193595"/>
                  </a:lnTo>
                  <a:lnTo>
                    <a:pt x="291210" y="317420"/>
                  </a:lnTo>
                  <a:lnTo>
                    <a:pt x="290702" y="322754"/>
                  </a:lnTo>
                  <a:lnTo>
                    <a:pt x="290575" y="329104"/>
                  </a:lnTo>
                  <a:lnTo>
                    <a:pt x="289686" y="329231"/>
                  </a:lnTo>
                  <a:lnTo>
                    <a:pt x="309823" y="329231"/>
                  </a:lnTo>
                  <a:lnTo>
                    <a:pt x="335025" y="188515"/>
                  </a:lnTo>
                  <a:close/>
                </a:path>
                <a:path w="1324609" h="434339">
                  <a:moveTo>
                    <a:pt x="398906" y="368474"/>
                  </a:moveTo>
                  <a:lnTo>
                    <a:pt x="403732" y="392350"/>
                  </a:lnTo>
                  <a:lnTo>
                    <a:pt x="415472" y="394753"/>
                  </a:lnTo>
                  <a:lnTo>
                    <a:pt x="427831" y="395668"/>
                  </a:lnTo>
                  <a:lnTo>
                    <a:pt x="440809" y="395083"/>
                  </a:lnTo>
                  <a:lnTo>
                    <a:pt x="454405" y="392985"/>
                  </a:lnTo>
                  <a:lnTo>
                    <a:pt x="487789" y="380914"/>
                  </a:lnTo>
                  <a:lnTo>
                    <a:pt x="494886" y="374171"/>
                  </a:lnTo>
                  <a:lnTo>
                    <a:pt x="438144" y="374171"/>
                  </a:lnTo>
                  <a:lnTo>
                    <a:pt x="425719" y="373951"/>
                  </a:lnTo>
                  <a:lnTo>
                    <a:pt x="412652" y="372040"/>
                  </a:lnTo>
                  <a:lnTo>
                    <a:pt x="398906" y="368474"/>
                  </a:lnTo>
                  <a:close/>
                </a:path>
                <a:path w="1324609" h="434339">
                  <a:moveTo>
                    <a:pt x="514711" y="286559"/>
                  </a:moveTo>
                  <a:lnTo>
                    <a:pt x="489838" y="286559"/>
                  </a:lnTo>
                  <a:lnTo>
                    <a:pt x="493140" y="302815"/>
                  </a:lnTo>
                  <a:lnTo>
                    <a:pt x="494930" y="329178"/>
                  </a:lnTo>
                  <a:lnTo>
                    <a:pt x="488314" y="349599"/>
                  </a:lnTo>
                  <a:lnTo>
                    <a:pt x="473317" y="364091"/>
                  </a:lnTo>
                  <a:lnTo>
                    <a:pt x="449960" y="372665"/>
                  </a:lnTo>
                  <a:lnTo>
                    <a:pt x="438144" y="374171"/>
                  </a:lnTo>
                  <a:lnTo>
                    <a:pt x="494886" y="374171"/>
                  </a:lnTo>
                  <a:lnTo>
                    <a:pt x="509254" y="360521"/>
                  </a:lnTo>
                  <a:lnTo>
                    <a:pt x="518789" y="331817"/>
                  </a:lnTo>
                  <a:lnTo>
                    <a:pt x="516381" y="294814"/>
                  </a:lnTo>
                  <a:lnTo>
                    <a:pt x="514711" y="286559"/>
                  </a:lnTo>
                  <a:close/>
                </a:path>
                <a:path w="1324609" h="434339">
                  <a:moveTo>
                    <a:pt x="432994" y="166606"/>
                  </a:moveTo>
                  <a:lnTo>
                    <a:pt x="391271" y="179355"/>
                  </a:lnTo>
                  <a:lnTo>
                    <a:pt x="367476" y="214389"/>
                  </a:lnTo>
                  <a:lnTo>
                    <a:pt x="364480" y="246532"/>
                  </a:lnTo>
                  <a:lnTo>
                    <a:pt x="367029" y="264842"/>
                  </a:lnTo>
                  <a:lnTo>
                    <a:pt x="385175" y="305544"/>
                  </a:lnTo>
                  <a:lnTo>
                    <a:pt x="417575" y="325755"/>
                  </a:lnTo>
                  <a:lnTo>
                    <a:pt x="430240" y="327078"/>
                  </a:lnTo>
                  <a:lnTo>
                    <a:pt x="443737" y="325675"/>
                  </a:lnTo>
                  <a:lnTo>
                    <a:pt x="459432" y="320601"/>
                  </a:lnTo>
                  <a:lnTo>
                    <a:pt x="472233" y="312420"/>
                  </a:lnTo>
                  <a:lnTo>
                    <a:pt x="478582" y="305186"/>
                  </a:lnTo>
                  <a:lnTo>
                    <a:pt x="436550" y="305186"/>
                  </a:lnTo>
                  <a:lnTo>
                    <a:pt x="427545" y="304101"/>
                  </a:lnTo>
                  <a:lnTo>
                    <a:pt x="394331" y="269932"/>
                  </a:lnTo>
                  <a:lnTo>
                    <a:pt x="389064" y="231854"/>
                  </a:lnTo>
                  <a:lnTo>
                    <a:pt x="390874" y="220591"/>
                  </a:lnTo>
                  <a:lnTo>
                    <a:pt x="415698" y="190539"/>
                  </a:lnTo>
                  <a:lnTo>
                    <a:pt x="434719" y="186439"/>
                  </a:lnTo>
                  <a:lnTo>
                    <a:pt x="494446" y="186439"/>
                  </a:lnTo>
                  <a:lnTo>
                    <a:pt x="493761" y="183054"/>
                  </a:lnTo>
                  <a:lnTo>
                    <a:pt x="468248" y="183054"/>
                  </a:lnTo>
                  <a:lnTo>
                    <a:pt x="457846" y="174174"/>
                  </a:lnTo>
                  <a:lnTo>
                    <a:pt x="446087" y="168687"/>
                  </a:lnTo>
                  <a:lnTo>
                    <a:pt x="432994" y="166606"/>
                  </a:lnTo>
                  <a:close/>
                </a:path>
                <a:path w="1324609" h="434339">
                  <a:moveTo>
                    <a:pt x="494446" y="186439"/>
                  </a:moveTo>
                  <a:lnTo>
                    <a:pt x="434719" y="186439"/>
                  </a:lnTo>
                  <a:lnTo>
                    <a:pt x="443087" y="187245"/>
                  </a:lnTo>
                  <a:lnTo>
                    <a:pt x="451050" y="189765"/>
                  </a:lnTo>
                  <a:lnTo>
                    <a:pt x="476757" y="222043"/>
                  </a:lnTo>
                  <a:lnTo>
                    <a:pt x="482586" y="254932"/>
                  </a:lnTo>
                  <a:lnTo>
                    <a:pt x="482171" y="265033"/>
                  </a:lnTo>
                  <a:lnTo>
                    <a:pt x="455582" y="301331"/>
                  </a:lnTo>
                  <a:lnTo>
                    <a:pt x="436550" y="305186"/>
                  </a:lnTo>
                  <a:lnTo>
                    <a:pt x="478582" y="305186"/>
                  </a:lnTo>
                  <a:lnTo>
                    <a:pt x="482153" y="301118"/>
                  </a:lnTo>
                  <a:lnTo>
                    <a:pt x="489203" y="286686"/>
                  </a:lnTo>
                  <a:lnTo>
                    <a:pt x="489838" y="286559"/>
                  </a:lnTo>
                  <a:lnTo>
                    <a:pt x="514711" y="286559"/>
                  </a:lnTo>
                  <a:lnTo>
                    <a:pt x="494446" y="186439"/>
                  </a:lnTo>
                  <a:close/>
                </a:path>
                <a:path w="1324609" h="434339">
                  <a:moveTo>
                    <a:pt x="488568" y="157400"/>
                  </a:moveTo>
                  <a:lnTo>
                    <a:pt x="464565" y="162226"/>
                  </a:lnTo>
                  <a:lnTo>
                    <a:pt x="468883" y="182927"/>
                  </a:lnTo>
                  <a:lnTo>
                    <a:pt x="468248" y="183054"/>
                  </a:lnTo>
                  <a:lnTo>
                    <a:pt x="493761" y="183054"/>
                  </a:lnTo>
                  <a:lnTo>
                    <a:pt x="488568" y="157400"/>
                  </a:lnTo>
                  <a:close/>
                </a:path>
                <a:path w="1324609" h="434339">
                  <a:moveTo>
                    <a:pt x="557910" y="143303"/>
                  </a:moveTo>
                  <a:lnTo>
                    <a:pt x="534034" y="148129"/>
                  </a:lnTo>
                  <a:lnTo>
                    <a:pt x="552195" y="237410"/>
                  </a:lnTo>
                  <a:lnTo>
                    <a:pt x="561197" y="264560"/>
                  </a:lnTo>
                  <a:lnTo>
                    <a:pt x="575246" y="282400"/>
                  </a:lnTo>
                  <a:lnTo>
                    <a:pt x="594344" y="290953"/>
                  </a:lnTo>
                  <a:lnTo>
                    <a:pt x="618489" y="290242"/>
                  </a:lnTo>
                  <a:lnTo>
                    <a:pt x="632733" y="285545"/>
                  </a:lnTo>
                  <a:lnTo>
                    <a:pt x="644239" y="277907"/>
                  </a:lnTo>
                  <a:lnTo>
                    <a:pt x="651621" y="268993"/>
                  </a:lnTo>
                  <a:lnTo>
                    <a:pt x="604597" y="268993"/>
                  </a:lnTo>
                  <a:lnTo>
                    <a:pt x="591486" y="262397"/>
                  </a:lnTo>
                  <a:lnTo>
                    <a:pt x="581685" y="248991"/>
                  </a:lnTo>
                  <a:lnTo>
                    <a:pt x="575182" y="228774"/>
                  </a:lnTo>
                  <a:lnTo>
                    <a:pt x="557910" y="143303"/>
                  </a:lnTo>
                  <a:close/>
                </a:path>
                <a:path w="1324609" h="434339">
                  <a:moveTo>
                    <a:pt x="684536" y="253539"/>
                  </a:moveTo>
                  <a:lnTo>
                    <a:pt x="659637" y="253539"/>
                  </a:lnTo>
                  <a:lnTo>
                    <a:pt x="664463" y="277161"/>
                  </a:lnTo>
                  <a:lnTo>
                    <a:pt x="688339" y="272335"/>
                  </a:lnTo>
                  <a:lnTo>
                    <a:pt x="684536" y="253539"/>
                  </a:lnTo>
                  <a:close/>
                </a:path>
                <a:path w="1324609" h="434339">
                  <a:moveTo>
                    <a:pt x="658113" y="122983"/>
                  </a:moveTo>
                  <a:lnTo>
                    <a:pt x="634110" y="127809"/>
                  </a:lnTo>
                  <a:lnTo>
                    <a:pt x="651636" y="213915"/>
                  </a:lnTo>
                  <a:lnTo>
                    <a:pt x="652924" y="223962"/>
                  </a:lnTo>
                  <a:lnTo>
                    <a:pt x="636254" y="262286"/>
                  </a:lnTo>
                  <a:lnTo>
                    <a:pt x="604597" y="268993"/>
                  </a:lnTo>
                  <a:lnTo>
                    <a:pt x="651621" y="268993"/>
                  </a:lnTo>
                  <a:lnTo>
                    <a:pt x="653030" y="267293"/>
                  </a:lnTo>
                  <a:lnTo>
                    <a:pt x="659129" y="253666"/>
                  </a:lnTo>
                  <a:lnTo>
                    <a:pt x="659637" y="253539"/>
                  </a:lnTo>
                  <a:lnTo>
                    <a:pt x="684536" y="253539"/>
                  </a:lnTo>
                  <a:lnTo>
                    <a:pt x="658113" y="122983"/>
                  </a:lnTo>
                  <a:close/>
                </a:path>
                <a:path w="1324609" h="434339">
                  <a:moveTo>
                    <a:pt x="715390" y="36623"/>
                  </a:moveTo>
                  <a:lnTo>
                    <a:pt x="691514" y="41449"/>
                  </a:lnTo>
                  <a:lnTo>
                    <a:pt x="736345" y="262683"/>
                  </a:lnTo>
                  <a:lnTo>
                    <a:pt x="760348" y="257730"/>
                  </a:lnTo>
                  <a:lnTo>
                    <a:pt x="715390" y="36623"/>
                  </a:lnTo>
                  <a:close/>
                </a:path>
                <a:path w="1324609" h="434339">
                  <a:moveTo>
                    <a:pt x="886011" y="104390"/>
                  </a:moveTo>
                  <a:lnTo>
                    <a:pt x="847280" y="104390"/>
                  </a:lnTo>
                  <a:lnTo>
                    <a:pt x="858329" y="109585"/>
                  </a:lnTo>
                  <a:lnTo>
                    <a:pt x="866520" y="120304"/>
                  </a:lnTo>
                  <a:lnTo>
                    <a:pt x="871854" y="136572"/>
                  </a:lnTo>
                  <a:lnTo>
                    <a:pt x="828293" y="151939"/>
                  </a:lnTo>
                  <a:lnTo>
                    <a:pt x="807908" y="161911"/>
                  </a:lnTo>
                  <a:lnTo>
                    <a:pt x="794559" y="175037"/>
                  </a:lnTo>
                  <a:lnTo>
                    <a:pt x="788235" y="191283"/>
                  </a:lnTo>
                  <a:lnTo>
                    <a:pt x="788923" y="210613"/>
                  </a:lnTo>
                  <a:lnTo>
                    <a:pt x="815877" y="243230"/>
                  </a:lnTo>
                  <a:lnTo>
                    <a:pt x="834495" y="245568"/>
                  </a:lnTo>
                  <a:lnTo>
                    <a:pt x="845184" y="244141"/>
                  </a:lnTo>
                  <a:lnTo>
                    <a:pt x="859141" y="239595"/>
                  </a:lnTo>
                  <a:lnTo>
                    <a:pt x="870537" y="232060"/>
                  </a:lnTo>
                  <a:lnTo>
                    <a:pt x="876724" y="224710"/>
                  </a:lnTo>
                  <a:lnTo>
                    <a:pt x="838072" y="224710"/>
                  </a:lnTo>
                  <a:lnTo>
                    <a:pt x="830706" y="223821"/>
                  </a:lnTo>
                  <a:lnTo>
                    <a:pt x="824483" y="220265"/>
                  </a:lnTo>
                  <a:lnTo>
                    <a:pt x="818387" y="216709"/>
                  </a:lnTo>
                  <a:lnTo>
                    <a:pt x="814575" y="211234"/>
                  </a:lnTo>
                  <a:lnTo>
                    <a:pt x="811021" y="193976"/>
                  </a:lnTo>
                  <a:lnTo>
                    <a:pt x="812418" y="186356"/>
                  </a:lnTo>
                  <a:lnTo>
                    <a:pt x="875791" y="155622"/>
                  </a:lnTo>
                  <a:lnTo>
                    <a:pt x="900609" y="155622"/>
                  </a:lnTo>
                  <a:lnTo>
                    <a:pt x="895222" y="129206"/>
                  </a:lnTo>
                  <a:lnTo>
                    <a:pt x="887009" y="105537"/>
                  </a:lnTo>
                  <a:lnTo>
                    <a:pt x="886011" y="104390"/>
                  </a:lnTo>
                  <a:close/>
                </a:path>
                <a:path w="1324609" h="434339">
                  <a:moveTo>
                    <a:pt x="911279" y="207946"/>
                  </a:moveTo>
                  <a:lnTo>
                    <a:pt x="886332" y="207946"/>
                  </a:lnTo>
                  <a:lnTo>
                    <a:pt x="891031" y="231187"/>
                  </a:lnTo>
                  <a:lnTo>
                    <a:pt x="915034" y="226361"/>
                  </a:lnTo>
                  <a:lnTo>
                    <a:pt x="911279" y="207946"/>
                  </a:lnTo>
                  <a:close/>
                </a:path>
                <a:path w="1324609" h="434339">
                  <a:moveTo>
                    <a:pt x="900609" y="155622"/>
                  </a:moveTo>
                  <a:lnTo>
                    <a:pt x="875791" y="155622"/>
                  </a:lnTo>
                  <a:lnTo>
                    <a:pt x="878712" y="170608"/>
                  </a:lnTo>
                  <a:lnTo>
                    <a:pt x="879881" y="179871"/>
                  </a:lnTo>
                  <a:lnTo>
                    <a:pt x="862298" y="216535"/>
                  </a:lnTo>
                  <a:lnTo>
                    <a:pt x="838072" y="224710"/>
                  </a:lnTo>
                  <a:lnTo>
                    <a:pt x="876724" y="224710"/>
                  </a:lnTo>
                  <a:lnTo>
                    <a:pt x="879385" y="221549"/>
                  </a:lnTo>
                  <a:lnTo>
                    <a:pt x="885697" y="208073"/>
                  </a:lnTo>
                  <a:lnTo>
                    <a:pt x="886332" y="207946"/>
                  </a:lnTo>
                  <a:lnTo>
                    <a:pt x="911279" y="207946"/>
                  </a:lnTo>
                  <a:lnTo>
                    <a:pt x="900609" y="155622"/>
                  </a:lnTo>
                  <a:close/>
                </a:path>
                <a:path w="1324609" h="434339">
                  <a:moveTo>
                    <a:pt x="855057" y="83058"/>
                  </a:moveTo>
                  <a:lnTo>
                    <a:pt x="804957" y="93186"/>
                  </a:lnTo>
                  <a:lnTo>
                    <a:pt x="783335" y="108505"/>
                  </a:lnTo>
                  <a:lnTo>
                    <a:pt x="788415" y="133016"/>
                  </a:lnTo>
                  <a:lnTo>
                    <a:pt x="797940" y="122680"/>
                  </a:lnTo>
                  <a:lnTo>
                    <a:pt x="808608" y="114522"/>
                  </a:lnTo>
                  <a:lnTo>
                    <a:pt x="820419" y="108531"/>
                  </a:lnTo>
                  <a:lnTo>
                    <a:pt x="833373" y="104695"/>
                  </a:lnTo>
                  <a:lnTo>
                    <a:pt x="847280" y="104390"/>
                  </a:lnTo>
                  <a:lnTo>
                    <a:pt x="886011" y="104390"/>
                  </a:lnTo>
                  <a:lnTo>
                    <a:pt x="873617" y="90154"/>
                  </a:lnTo>
                  <a:lnTo>
                    <a:pt x="855057" y="83058"/>
                  </a:lnTo>
                  <a:close/>
                </a:path>
                <a:path w="1324609" h="434339">
                  <a:moveTo>
                    <a:pt x="954023" y="62912"/>
                  </a:moveTo>
                  <a:lnTo>
                    <a:pt x="930147" y="67865"/>
                  </a:lnTo>
                  <a:lnTo>
                    <a:pt x="960373" y="217217"/>
                  </a:lnTo>
                  <a:lnTo>
                    <a:pt x="984376" y="212264"/>
                  </a:lnTo>
                  <a:lnTo>
                    <a:pt x="967104" y="127174"/>
                  </a:lnTo>
                  <a:lnTo>
                    <a:pt x="965672" y="116961"/>
                  </a:lnTo>
                  <a:lnTo>
                    <a:pt x="965739" y="107473"/>
                  </a:lnTo>
                  <a:lnTo>
                    <a:pt x="967283" y="98724"/>
                  </a:lnTo>
                  <a:lnTo>
                    <a:pt x="970279" y="90725"/>
                  </a:lnTo>
                  <a:lnTo>
                    <a:pt x="972905" y="86534"/>
                  </a:lnTo>
                  <a:lnTo>
                    <a:pt x="958850" y="86534"/>
                  </a:lnTo>
                  <a:lnTo>
                    <a:pt x="954023" y="62912"/>
                  </a:lnTo>
                  <a:close/>
                </a:path>
                <a:path w="1324609" h="434339">
                  <a:moveTo>
                    <a:pt x="1048658" y="71943"/>
                  </a:moveTo>
                  <a:lnTo>
                    <a:pt x="1008979" y="71943"/>
                  </a:lnTo>
                  <a:lnTo>
                    <a:pt x="1021270" y="78073"/>
                  </a:lnTo>
                  <a:lnTo>
                    <a:pt x="1030418" y="90560"/>
                  </a:lnTo>
                  <a:lnTo>
                    <a:pt x="1036446" y="109394"/>
                  </a:lnTo>
                  <a:lnTo>
                    <a:pt x="1054480" y="198040"/>
                  </a:lnTo>
                  <a:lnTo>
                    <a:pt x="1078356" y="193214"/>
                  </a:lnTo>
                  <a:lnTo>
                    <a:pt x="1061084" y="107997"/>
                  </a:lnTo>
                  <a:lnTo>
                    <a:pt x="1059896" y="98474"/>
                  </a:lnTo>
                  <a:lnTo>
                    <a:pt x="1060148" y="89344"/>
                  </a:lnTo>
                  <a:lnTo>
                    <a:pt x="1061852" y="80619"/>
                  </a:lnTo>
                  <a:lnTo>
                    <a:pt x="1065021" y="72310"/>
                  </a:lnTo>
                  <a:lnTo>
                    <a:pt x="1048892" y="72310"/>
                  </a:lnTo>
                  <a:lnTo>
                    <a:pt x="1048658" y="71943"/>
                  </a:lnTo>
                  <a:close/>
                </a:path>
                <a:path w="1324609" h="434339">
                  <a:moveTo>
                    <a:pt x="1142181" y="52008"/>
                  </a:moveTo>
                  <a:lnTo>
                    <a:pt x="1096789" y="52008"/>
                  </a:lnTo>
                  <a:lnTo>
                    <a:pt x="1104280" y="52641"/>
                  </a:lnTo>
                  <a:lnTo>
                    <a:pt x="1110747" y="54917"/>
                  </a:lnTo>
                  <a:lnTo>
                    <a:pt x="1131188" y="93265"/>
                  </a:lnTo>
                  <a:lnTo>
                    <a:pt x="1148587" y="178990"/>
                  </a:lnTo>
                  <a:lnTo>
                    <a:pt x="1172463" y="174164"/>
                  </a:lnTo>
                  <a:lnTo>
                    <a:pt x="1153794" y="82089"/>
                  </a:lnTo>
                  <a:lnTo>
                    <a:pt x="1145313" y="56114"/>
                  </a:lnTo>
                  <a:lnTo>
                    <a:pt x="1142181" y="52008"/>
                  </a:lnTo>
                  <a:close/>
                </a:path>
                <a:path w="1324609" h="434339">
                  <a:moveTo>
                    <a:pt x="1007804" y="48952"/>
                  </a:moveTo>
                  <a:lnTo>
                    <a:pt x="965836" y="72765"/>
                  </a:lnTo>
                  <a:lnTo>
                    <a:pt x="959357" y="86407"/>
                  </a:lnTo>
                  <a:lnTo>
                    <a:pt x="958850" y="86534"/>
                  </a:lnTo>
                  <a:lnTo>
                    <a:pt x="972905" y="86534"/>
                  </a:lnTo>
                  <a:lnTo>
                    <a:pt x="974590" y="83845"/>
                  </a:lnTo>
                  <a:lnTo>
                    <a:pt x="979900" y="78454"/>
                  </a:lnTo>
                  <a:lnTo>
                    <a:pt x="986210" y="74562"/>
                  </a:lnTo>
                  <a:lnTo>
                    <a:pt x="993520" y="72183"/>
                  </a:lnTo>
                  <a:lnTo>
                    <a:pt x="1008979" y="71943"/>
                  </a:lnTo>
                  <a:lnTo>
                    <a:pt x="1048658" y="71943"/>
                  </a:lnTo>
                  <a:lnTo>
                    <a:pt x="1044987" y="66186"/>
                  </a:lnTo>
                  <a:lnTo>
                    <a:pt x="1015047" y="49149"/>
                  </a:lnTo>
                  <a:lnTo>
                    <a:pt x="1007804" y="48952"/>
                  </a:lnTo>
                  <a:close/>
                </a:path>
                <a:path w="1324609" h="434339">
                  <a:moveTo>
                    <a:pt x="1114540" y="30690"/>
                  </a:moveTo>
                  <a:lnTo>
                    <a:pt x="1064879" y="44894"/>
                  </a:lnTo>
                  <a:lnTo>
                    <a:pt x="1048892" y="72310"/>
                  </a:lnTo>
                  <a:lnTo>
                    <a:pt x="1065021" y="72310"/>
                  </a:lnTo>
                  <a:lnTo>
                    <a:pt x="1069457" y="65043"/>
                  </a:lnTo>
                  <a:lnTo>
                    <a:pt x="1074785" y="59420"/>
                  </a:lnTo>
                  <a:lnTo>
                    <a:pt x="1081041" y="55415"/>
                  </a:lnTo>
                  <a:lnTo>
                    <a:pt x="1088262" y="53006"/>
                  </a:lnTo>
                  <a:lnTo>
                    <a:pt x="1096789" y="52008"/>
                  </a:lnTo>
                  <a:lnTo>
                    <a:pt x="1142181" y="52008"/>
                  </a:lnTo>
                  <a:lnTo>
                    <a:pt x="1132236" y="38973"/>
                  </a:lnTo>
                  <a:lnTo>
                    <a:pt x="1114540" y="30690"/>
                  </a:lnTo>
                  <a:close/>
                </a:path>
                <a:path w="1324609" h="434339">
                  <a:moveTo>
                    <a:pt x="1295322" y="21385"/>
                  </a:moveTo>
                  <a:lnTo>
                    <a:pt x="1256545" y="21385"/>
                  </a:lnTo>
                  <a:lnTo>
                    <a:pt x="1267618" y="26542"/>
                  </a:lnTo>
                  <a:lnTo>
                    <a:pt x="1275786" y="37248"/>
                  </a:lnTo>
                  <a:lnTo>
                    <a:pt x="1281048" y="53514"/>
                  </a:lnTo>
                  <a:lnTo>
                    <a:pt x="1237614" y="68881"/>
                  </a:lnTo>
                  <a:lnTo>
                    <a:pt x="1217156" y="78908"/>
                  </a:lnTo>
                  <a:lnTo>
                    <a:pt x="1203769" y="92043"/>
                  </a:lnTo>
                  <a:lnTo>
                    <a:pt x="1197431" y="108297"/>
                  </a:lnTo>
                  <a:lnTo>
                    <a:pt x="1198117" y="127682"/>
                  </a:lnTo>
                  <a:lnTo>
                    <a:pt x="1225145" y="160172"/>
                  </a:lnTo>
                  <a:lnTo>
                    <a:pt x="1243814" y="162510"/>
                  </a:lnTo>
                  <a:lnTo>
                    <a:pt x="1254505" y="161083"/>
                  </a:lnTo>
                  <a:lnTo>
                    <a:pt x="1268390" y="156537"/>
                  </a:lnTo>
                  <a:lnTo>
                    <a:pt x="1279763" y="149002"/>
                  </a:lnTo>
                  <a:lnTo>
                    <a:pt x="1285967" y="141652"/>
                  </a:lnTo>
                  <a:lnTo>
                    <a:pt x="1247266" y="141652"/>
                  </a:lnTo>
                  <a:lnTo>
                    <a:pt x="1239901" y="140763"/>
                  </a:lnTo>
                  <a:lnTo>
                    <a:pt x="1233804" y="137207"/>
                  </a:lnTo>
                  <a:lnTo>
                    <a:pt x="1227581" y="133651"/>
                  </a:lnTo>
                  <a:lnTo>
                    <a:pt x="1223771" y="128190"/>
                  </a:lnTo>
                  <a:lnTo>
                    <a:pt x="1222375" y="120951"/>
                  </a:lnTo>
                  <a:lnTo>
                    <a:pt x="1220342" y="110918"/>
                  </a:lnTo>
                  <a:lnTo>
                    <a:pt x="1221739" y="103298"/>
                  </a:lnTo>
                  <a:lnTo>
                    <a:pt x="1284985" y="72691"/>
                  </a:lnTo>
                  <a:lnTo>
                    <a:pt x="1309921" y="72691"/>
                  </a:lnTo>
                  <a:lnTo>
                    <a:pt x="1304543" y="46148"/>
                  </a:lnTo>
                  <a:lnTo>
                    <a:pt x="1296275" y="22478"/>
                  </a:lnTo>
                  <a:lnTo>
                    <a:pt x="1295322" y="21385"/>
                  </a:lnTo>
                  <a:close/>
                </a:path>
                <a:path w="1324609" h="434339">
                  <a:moveTo>
                    <a:pt x="1320497" y="124888"/>
                  </a:moveTo>
                  <a:lnTo>
                    <a:pt x="1295527" y="124888"/>
                  </a:lnTo>
                  <a:lnTo>
                    <a:pt x="1300352" y="148256"/>
                  </a:lnTo>
                  <a:lnTo>
                    <a:pt x="1324228" y="143303"/>
                  </a:lnTo>
                  <a:lnTo>
                    <a:pt x="1320497" y="124888"/>
                  </a:lnTo>
                  <a:close/>
                </a:path>
                <a:path w="1324609" h="434339">
                  <a:moveTo>
                    <a:pt x="1309921" y="72691"/>
                  </a:moveTo>
                  <a:lnTo>
                    <a:pt x="1284985" y="72691"/>
                  </a:lnTo>
                  <a:lnTo>
                    <a:pt x="1288033" y="87550"/>
                  </a:lnTo>
                  <a:lnTo>
                    <a:pt x="1289131" y="96813"/>
                  </a:lnTo>
                  <a:lnTo>
                    <a:pt x="1271555" y="133476"/>
                  </a:lnTo>
                  <a:lnTo>
                    <a:pt x="1247266" y="141652"/>
                  </a:lnTo>
                  <a:lnTo>
                    <a:pt x="1285967" y="141652"/>
                  </a:lnTo>
                  <a:lnTo>
                    <a:pt x="1288635" y="138491"/>
                  </a:lnTo>
                  <a:lnTo>
                    <a:pt x="1295018" y="125015"/>
                  </a:lnTo>
                  <a:lnTo>
                    <a:pt x="1295527" y="124888"/>
                  </a:lnTo>
                  <a:lnTo>
                    <a:pt x="1320497" y="124888"/>
                  </a:lnTo>
                  <a:lnTo>
                    <a:pt x="1309921" y="72691"/>
                  </a:lnTo>
                  <a:close/>
                </a:path>
                <a:path w="1324609" h="434339">
                  <a:moveTo>
                    <a:pt x="1264306" y="0"/>
                  </a:moveTo>
                  <a:lnTo>
                    <a:pt x="1214215" y="10175"/>
                  </a:lnTo>
                  <a:lnTo>
                    <a:pt x="1192656" y="25447"/>
                  </a:lnTo>
                  <a:lnTo>
                    <a:pt x="1197609" y="49958"/>
                  </a:lnTo>
                  <a:lnTo>
                    <a:pt x="1207152" y="39677"/>
                  </a:lnTo>
                  <a:lnTo>
                    <a:pt x="1217850" y="31527"/>
                  </a:lnTo>
                  <a:lnTo>
                    <a:pt x="1229667" y="25544"/>
                  </a:lnTo>
                  <a:lnTo>
                    <a:pt x="1242567" y="21764"/>
                  </a:lnTo>
                  <a:lnTo>
                    <a:pt x="1256545" y="21385"/>
                  </a:lnTo>
                  <a:lnTo>
                    <a:pt x="1295322" y="21385"/>
                  </a:lnTo>
                  <a:lnTo>
                    <a:pt x="1282874" y="7096"/>
                  </a:lnTo>
                  <a:lnTo>
                    <a:pt x="1264306" y="0"/>
                  </a:lnTo>
                  <a:close/>
                </a:path>
              </a:pathLst>
            </a:custGeom>
            <a:solidFill>
              <a:srgbClr val="FFFFFF"/>
            </a:solidFill>
          </p:spPr>
          <p:txBody>
            <a:bodyPr wrap="square" lIns="0" tIns="0" rIns="0" bIns="0" rtlCol="0"/>
            <a:lstStyle/>
            <a:p>
              <a:endParaRPr/>
            </a:p>
          </p:txBody>
        </p:sp>
        <p:sp>
          <p:nvSpPr>
            <p:cNvPr id="73" name="object 73"/>
            <p:cNvSpPr/>
            <p:nvPr/>
          </p:nvSpPr>
          <p:spPr>
            <a:xfrm>
              <a:off x="8563228" y="2003297"/>
              <a:ext cx="1583055" cy="356870"/>
            </a:xfrm>
            <a:custGeom>
              <a:avLst/>
              <a:gdLst/>
              <a:ahLst/>
              <a:cxnLst/>
              <a:rect l="l" t="t" r="r" b="b"/>
              <a:pathLst>
                <a:path w="1583054" h="356869">
                  <a:moveTo>
                    <a:pt x="67060" y="255524"/>
                  </a:moveTo>
                  <a:lnTo>
                    <a:pt x="38480" y="255524"/>
                  </a:lnTo>
                  <a:lnTo>
                    <a:pt x="53848" y="356362"/>
                  </a:lnTo>
                  <a:lnTo>
                    <a:pt x="81788" y="352043"/>
                  </a:lnTo>
                  <a:lnTo>
                    <a:pt x="67060" y="255524"/>
                  </a:lnTo>
                  <a:close/>
                </a:path>
                <a:path w="1583054" h="356869">
                  <a:moveTo>
                    <a:pt x="98171" y="223265"/>
                  </a:moveTo>
                  <a:lnTo>
                    <a:pt x="0" y="238251"/>
                  </a:lnTo>
                  <a:lnTo>
                    <a:pt x="3428" y="260857"/>
                  </a:lnTo>
                  <a:lnTo>
                    <a:pt x="38480" y="255524"/>
                  </a:lnTo>
                  <a:lnTo>
                    <a:pt x="67060" y="255524"/>
                  </a:lnTo>
                  <a:lnTo>
                    <a:pt x="66421" y="251332"/>
                  </a:lnTo>
                  <a:lnTo>
                    <a:pt x="101600" y="245999"/>
                  </a:lnTo>
                  <a:lnTo>
                    <a:pt x="98171" y="223265"/>
                  </a:lnTo>
                  <a:close/>
                </a:path>
                <a:path w="1583054" h="356869">
                  <a:moveTo>
                    <a:pt x="175958" y="210442"/>
                  </a:moveTo>
                  <a:lnTo>
                    <a:pt x="138683" y="219630"/>
                  </a:lnTo>
                  <a:lnTo>
                    <a:pt x="111521" y="258984"/>
                  </a:lnTo>
                  <a:lnTo>
                    <a:pt x="110226" y="272010"/>
                  </a:lnTo>
                  <a:lnTo>
                    <a:pt x="111251" y="286130"/>
                  </a:lnTo>
                  <a:lnTo>
                    <a:pt x="134874" y="328549"/>
                  </a:lnTo>
                  <a:lnTo>
                    <a:pt x="167913" y="340050"/>
                  </a:lnTo>
                  <a:lnTo>
                    <a:pt x="180721" y="339216"/>
                  </a:lnTo>
                  <a:lnTo>
                    <a:pt x="193458" y="336119"/>
                  </a:lnTo>
                  <a:lnTo>
                    <a:pt x="204612" y="331009"/>
                  </a:lnTo>
                  <a:lnTo>
                    <a:pt x="214171" y="323875"/>
                  </a:lnTo>
                  <a:lnTo>
                    <a:pt x="221503" y="315420"/>
                  </a:lnTo>
                  <a:lnTo>
                    <a:pt x="170811" y="315420"/>
                  </a:lnTo>
                  <a:lnTo>
                    <a:pt x="164528" y="314325"/>
                  </a:lnTo>
                  <a:lnTo>
                    <a:pt x="140335" y="280162"/>
                  </a:lnTo>
                  <a:lnTo>
                    <a:pt x="139616" y="271144"/>
                  </a:lnTo>
                  <a:lnTo>
                    <a:pt x="140049" y="263556"/>
                  </a:lnTo>
                  <a:lnTo>
                    <a:pt x="166116" y="235330"/>
                  </a:lnTo>
                  <a:lnTo>
                    <a:pt x="172902" y="234997"/>
                  </a:lnTo>
                  <a:lnTo>
                    <a:pt x="220303" y="234997"/>
                  </a:lnTo>
                  <a:lnTo>
                    <a:pt x="217132" y="230332"/>
                  </a:lnTo>
                  <a:lnTo>
                    <a:pt x="208534" y="222123"/>
                  </a:lnTo>
                  <a:lnTo>
                    <a:pt x="198628" y="215864"/>
                  </a:lnTo>
                  <a:lnTo>
                    <a:pt x="187769" y="211962"/>
                  </a:lnTo>
                  <a:lnTo>
                    <a:pt x="175958" y="210442"/>
                  </a:lnTo>
                  <a:close/>
                </a:path>
                <a:path w="1583054" h="356869">
                  <a:moveTo>
                    <a:pt x="220303" y="234997"/>
                  </a:moveTo>
                  <a:lnTo>
                    <a:pt x="172902" y="234997"/>
                  </a:lnTo>
                  <a:lnTo>
                    <a:pt x="179165" y="236093"/>
                  </a:lnTo>
                  <a:lnTo>
                    <a:pt x="184904" y="238617"/>
                  </a:lnTo>
                  <a:lnTo>
                    <a:pt x="203561" y="279201"/>
                  </a:lnTo>
                  <a:lnTo>
                    <a:pt x="203619" y="280162"/>
                  </a:lnTo>
                  <a:lnTo>
                    <a:pt x="203215" y="287909"/>
                  </a:lnTo>
                  <a:lnTo>
                    <a:pt x="170811" y="315420"/>
                  </a:lnTo>
                  <a:lnTo>
                    <a:pt x="221503" y="315420"/>
                  </a:lnTo>
                  <a:lnTo>
                    <a:pt x="222123" y="314705"/>
                  </a:lnTo>
                  <a:lnTo>
                    <a:pt x="228026" y="303966"/>
                  </a:lnTo>
                  <a:lnTo>
                    <a:pt x="231632" y="292131"/>
                  </a:lnTo>
                  <a:lnTo>
                    <a:pt x="232927" y="279201"/>
                  </a:lnTo>
                  <a:lnTo>
                    <a:pt x="231901" y="265175"/>
                  </a:lnTo>
                  <a:lnTo>
                    <a:pt x="228804" y="251894"/>
                  </a:lnTo>
                  <a:lnTo>
                    <a:pt x="223885" y="240268"/>
                  </a:lnTo>
                  <a:lnTo>
                    <a:pt x="220303" y="234997"/>
                  </a:lnTo>
                  <a:close/>
                </a:path>
                <a:path w="1583054" h="356869">
                  <a:moveTo>
                    <a:pt x="307810" y="193871"/>
                  </a:moveTo>
                  <a:lnTo>
                    <a:pt x="287020" y="194563"/>
                  </a:lnTo>
                  <a:lnTo>
                    <a:pt x="243459" y="201167"/>
                  </a:lnTo>
                  <a:lnTo>
                    <a:pt x="262254" y="324612"/>
                  </a:lnTo>
                  <a:lnTo>
                    <a:pt x="290068" y="320293"/>
                  </a:lnTo>
                  <a:lnTo>
                    <a:pt x="283591" y="277875"/>
                  </a:lnTo>
                  <a:lnTo>
                    <a:pt x="296925" y="275843"/>
                  </a:lnTo>
                  <a:lnTo>
                    <a:pt x="332250" y="256793"/>
                  </a:lnTo>
                  <a:lnTo>
                    <a:pt x="280416" y="256793"/>
                  </a:lnTo>
                  <a:lnTo>
                    <a:pt x="274574" y="218312"/>
                  </a:lnTo>
                  <a:lnTo>
                    <a:pt x="285496" y="216662"/>
                  </a:lnTo>
                  <a:lnTo>
                    <a:pt x="295352" y="216352"/>
                  </a:lnTo>
                  <a:lnTo>
                    <a:pt x="336253" y="216352"/>
                  </a:lnTo>
                  <a:lnTo>
                    <a:pt x="334150" y="210012"/>
                  </a:lnTo>
                  <a:lnTo>
                    <a:pt x="323516" y="199024"/>
                  </a:lnTo>
                  <a:lnTo>
                    <a:pt x="307810" y="193871"/>
                  </a:lnTo>
                  <a:close/>
                </a:path>
                <a:path w="1583054" h="356869">
                  <a:moveTo>
                    <a:pt x="336253" y="216352"/>
                  </a:moveTo>
                  <a:lnTo>
                    <a:pt x="295352" y="216352"/>
                  </a:lnTo>
                  <a:lnTo>
                    <a:pt x="302815" y="218852"/>
                  </a:lnTo>
                  <a:lnTo>
                    <a:pt x="307873" y="224162"/>
                  </a:lnTo>
                  <a:lnTo>
                    <a:pt x="310515" y="232282"/>
                  </a:lnTo>
                  <a:lnTo>
                    <a:pt x="310447" y="240998"/>
                  </a:lnTo>
                  <a:lnTo>
                    <a:pt x="307213" y="247713"/>
                  </a:lnTo>
                  <a:lnTo>
                    <a:pt x="300835" y="252428"/>
                  </a:lnTo>
                  <a:lnTo>
                    <a:pt x="291338" y="255142"/>
                  </a:lnTo>
                  <a:lnTo>
                    <a:pt x="280416" y="256793"/>
                  </a:lnTo>
                  <a:lnTo>
                    <a:pt x="332250" y="256793"/>
                  </a:lnTo>
                  <a:lnTo>
                    <a:pt x="335760" y="251753"/>
                  </a:lnTo>
                  <a:lnTo>
                    <a:pt x="338899" y="244062"/>
                  </a:lnTo>
                  <a:lnTo>
                    <a:pt x="340229" y="235751"/>
                  </a:lnTo>
                  <a:lnTo>
                    <a:pt x="339725" y="226822"/>
                  </a:lnTo>
                  <a:lnTo>
                    <a:pt x="336253" y="216352"/>
                  </a:lnTo>
                  <a:close/>
                </a:path>
                <a:path w="1583054" h="356869">
                  <a:moveTo>
                    <a:pt x="379729" y="180466"/>
                  </a:moveTo>
                  <a:lnTo>
                    <a:pt x="351917" y="184657"/>
                  </a:lnTo>
                  <a:lnTo>
                    <a:pt x="370713" y="308101"/>
                  </a:lnTo>
                  <a:lnTo>
                    <a:pt x="444246" y="296925"/>
                  </a:lnTo>
                  <a:lnTo>
                    <a:pt x="441876" y="281304"/>
                  </a:lnTo>
                  <a:lnTo>
                    <a:pt x="395097" y="281304"/>
                  </a:lnTo>
                  <a:lnTo>
                    <a:pt x="379729" y="180466"/>
                  </a:lnTo>
                  <a:close/>
                </a:path>
                <a:path w="1583054" h="356869">
                  <a:moveTo>
                    <a:pt x="465709" y="167259"/>
                  </a:moveTo>
                  <a:lnTo>
                    <a:pt x="437896" y="171576"/>
                  </a:lnTo>
                  <a:lnTo>
                    <a:pt x="448691" y="242824"/>
                  </a:lnTo>
                  <a:lnTo>
                    <a:pt x="455481" y="266108"/>
                  </a:lnTo>
                  <a:lnTo>
                    <a:pt x="467487" y="281654"/>
                  </a:lnTo>
                  <a:lnTo>
                    <a:pt x="484731" y="289436"/>
                  </a:lnTo>
                  <a:lnTo>
                    <a:pt x="507238" y="289432"/>
                  </a:lnTo>
                  <a:lnTo>
                    <a:pt x="529383" y="282529"/>
                  </a:lnTo>
                  <a:lnTo>
                    <a:pt x="544004" y="269636"/>
                  </a:lnTo>
                  <a:lnTo>
                    <a:pt x="545634" y="265302"/>
                  </a:lnTo>
                  <a:lnTo>
                    <a:pt x="504698" y="265302"/>
                  </a:lnTo>
                  <a:lnTo>
                    <a:pt x="494151" y="264997"/>
                  </a:lnTo>
                  <a:lnTo>
                    <a:pt x="485949" y="260476"/>
                  </a:lnTo>
                  <a:lnTo>
                    <a:pt x="480105" y="251765"/>
                  </a:lnTo>
                  <a:lnTo>
                    <a:pt x="476630" y="238887"/>
                  </a:lnTo>
                  <a:lnTo>
                    <a:pt x="465709" y="167259"/>
                  </a:lnTo>
                  <a:close/>
                </a:path>
                <a:path w="1583054" h="356869">
                  <a:moveTo>
                    <a:pt x="440817" y="274319"/>
                  </a:moveTo>
                  <a:lnTo>
                    <a:pt x="395097" y="281304"/>
                  </a:lnTo>
                  <a:lnTo>
                    <a:pt x="441876" y="281304"/>
                  </a:lnTo>
                  <a:lnTo>
                    <a:pt x="440817" y="274319"/>
                  </a:lnTo>
                  <a:close/>
                </a:path>
                <a:path w="1583054" h="356869">
                  <a:moveTo>
                    <a:pt x="540003" y="155955"/>
                  </a:moveTo>
                  <a:lnTo>
                    <a:pt x="512191" y="160274"/>
                  </a:lnTo>
                  <a:lnTo>
                    <a:pt x="523240" y="232917"/>
                  </a:lnTo>
                  <a:lnTo>
                    <a:pt x="523718" y="245800"/>
                  </a:lnTo>
                  <a:lnTo>
                    <a:pt x="520779" y="255492"/>
                  </a:lnTo>
                  <a:lnTo>
                    <a:pt x="514435" y="261993"/>
                  </a:lnTo>
                  <a:lnTo>
                    <a:pt x="504698" y="265302"/>
                  </a:lnTo>
                  <a:lnTo>
                    <a:pt x="545634" y="265302"/>
                  </a:lnTo>
                  <a:lnTo>
                    <a:pt x="551100" y="250767"/>
                  </a:lnTo>
                  <a:lnTo>
                    <a:pt x="550672" y="225932"/>
                  </a:lnTo>
                  <a:lnTo>
                    <a:pt x="540003" y="155955"/>
                  </a:lnTo>
                  <a:close/>
                </a:path>
                <a:path w="1583054" h="356869">
                  <a:moveTo>
                    <a:pt x="608076" y="145668"/>
                  </a:moveTo>
                  <a:lnTo>
                    <a:pt x="567436" y="151891"/>
                  </a:lnTo>
                  <a:lnTo>
                    <a:pt x="586231" y="275209"/>
                  </a:lnTo>
                  <a:lnTo>
                    <a:pt x="611251" y="271399"/>
                  </a:lnTo>
                  <a:lnTo>
                    <a:pt x="600837" y="203200"/>
                  </a:lnTo>
                  <a:lnTo>
                    <a:pt x="594868" y="171323"/>
                  </a:lnTo>
                  <a:lnTo>
                    <a:pt x="595629" y="171196"/>
                  </a:lnTo>
                  <a:lnTo>
                    <a:pt x="621494" y="171196"/>
                  </a:lnTo>
                  <a:lnTo>
                    <a:pt x="608076" y="145668"/>
                  </a:lnTo>
                  <a:close/>
                </a:path>
                <a:path w="1583054" h="356869">
                  <a:moveTo>
                    <a:pt x="621494" y="171196"/>
                  </a:moveTo>
                  <a:lnTo>
                    <a:pt x="595629" y="171196"/>
                  </a:lnTo>
                  <a:lnTo>
                    <a:pt x="598804" y="180212"/>
                  </a:lnTo>
                  <a:lnTo>
                    <a:pt x="600964" y="185674"/>
                  </a:lnTo>
                  <a:lnTo>
                    <a:pt x="602106" y="187832"/>
                  </a:lnTo>
                  <a:lnTo>
                    <a:pt x="644271" y="266446"/>
                  </a:lnTo>
                  <a:lnTo>
                    <a:pt x="667003" y="263016"/>
                  </a:lnTo>
                  <a:lnTo>
                    <a:pt x="672681" y="231901"/>
                  </a:lnTo>
                  <a:lnTo>
                    <a:pt x="651510" y="231901"/>
                  </a:lnTo>
                  <a:lnTo>
                    <a:pt x="649731" y="226187"/>
                  </a:lnTo>
                  <a:lnTo>
                    <a:pt x="647446" y="220472"/>
                  </a:lnTo>
                  <a:lnTo>
                    <a:pt x="644525" y="215011"/>
                  </a:lnTo>
                  <a:lnTo>
                    <a:pt x="621494" y="171196"/>
                  </a:lnTo>
                  <a:close/>
                </a:path>
                <a:path w="1583054" h="356869">
                  <a:moveTo>
                    <a:pt x="712163" y="157606"/>
                  </a:moveTo>
                  <a:lnTo>
                    <a:pt x="685165" y="157606"/>
                  </a:lnTo>
                  <a:lnTo>
                    <a:pt x="685857" y="165480"/>
                  </a:lnTo>
                  <a:lnTo>
                    <a:pt x="686482" y="171545"/>
                  </a:lnTo>
                  <a:lnTo>
                    <a:pt x="687254" y="178002"/>
                  </a:lnTo>
                  <a:lnTo>
                    <a:pt x="688086" y="184150"/>
                  </a:lnTo>
                  <a:lnTo>
                    <a:pt x="699389" y="258063"/>
                  </a:lnTo>
                  <a:lnTo>
                    <a:pt x="726821" y="253873"/>
                  </a:lnTo>
                  <a:lnTo>
                    <a:pt x="712163" y="157606"/>
                  </a:lnTo>
                  <a:close/>
                </a:path>
                <a:path w="1583054" h="356869">
                  <a:moveTo>
                    <a:pt x="708025" y="130428"/>
                  </a:moveTo>
                  <a:lnTo>
                    <a:pt x="668401" y="136398"/>
                  </a:lnTo>
                  <a:lnTo>
                    <a:pt x="654303" y="213232"/>
                  </a:lnTo>
                  <a:lnTo>
                    <a:pt x="653288" y="218566"/>
                  </a:lnTo>
                  <a:lnTo>
                    <a:pt x="652526" y="224789"/>
                  </a:lnTo>
                  <a:lnTo>
                    <a:pt x="652018" y="231901"/>
                  </a:lnTo>
                  <a:lnTo>
                    <a:pt x="672681" y="231901"/>
                  </a:lnTo>
                  <a:lnTo>
                    <a:pt x="683768" y="171068"/>
                  </a:lnTo>
                  <a:lnTo>
                    <a:pt x="684149" y="165480"/>
                  </a:lnTo>
                  <a:lnTo>
                    <a:pt x="684402" y="157734"/>
                  </a:lnTo>
                  <a:lnTo>
                    <a:pt x="685165" y="157606"/>
                  </a:lnTo>
                  <a:lnTo>
                    <a:pt x="712163" y="157606"/>
                  </a:lnTo>
                  <a:lnTo>
                    <a:pt x="708025" y="130428"/>
                  </a:lnTo>
                  <a:close/>
                </a:path>
                <a:path w="1583054" h="356869">
                  <a:moveTo>
                    <a:pt x="744347" y="218186"/>
                  </a:moveTo>
                  <a:lnTo>
                    <a:pt x="748538" y="245744"/>
                  </a:lnTo>
                  <a:lnTo>
                    <a:pt x="753364" y="247268"/>
                  </a:lnTo>
                  <a:lnTo>
                    <a:pt x="758951" y="248157"/>
                  </a:lnTo>
                  <a:lnTo>
                    <a:pt x="771525" y="248665"/>
                  </a:lnTo>
                  <a:lnTo>
                    <a:pt x="778001" y="248285"/>
                  </a:lnTo>
                  <a:lnTo>
                    <a:pt x="822071" y="230250"/>
                  </a:lnTo>
                  <a:lnTo>
                    <a:pt x="824648" y="226440"/>
                  </a:lnTo>
                  <a:lnTo>
                    <a:pt x="774319" y="226440"/>
                  </a:lnTo>
                  <a:lnTo>
                    <a:pt x="768223" y="226313"/>
                  </a:lnTo>
                  <a:lnTo>
                    <a:pt x="762000" y="225043"/>
                  </a:lnTo>
                  <a:lnTo>
                    <a:pt x="755903" y="223900"/>
                  </a:lnTo>
                  <a:lnTo>
                    <a:pt x="749935" y="221614"/>
                  </a:lnTo>
                  <a:lnTo>
                    <a:pt x="744347" y="218186"/>
                  </a:lnTo>
                  <a:close/>
                </a:path>
                <a:path w="1583054" h="356869">
                  <a:moveTo>
                    <a:pt x="800480" y="116204"/>
                  </a:moveTo>
                  <a:lnTo>
                    <a:pt x="790321" y="116204"/>
                  </a:lnTo>
                  <a:lnTo>
                    <a:pt x="784478" y="116586"/>
                  </a:lnTo>
                  <a:lnTo>
                    <a:pt x="745363" y="131444"/>
                  </a:lnTo>
                  <a:lnTo>
                    <a:pt x="736600" y="144525"/>
                  </a:lnTo>
                  <a:lnTo>
                    <a:pt x="734695" y="149478"/>
                  </a:lnTo>
                  <a:lnTo>
                    <a:pt x="750131" y="185181"/>
                  </a:lnTo>
                  <a:lnTo>
                    <a:pt x="777113" y="194944"/>
                  </a:lnTo>
                  <a:lnTo>
                    <a:pt x="780669" y="195961"/>
                  </a:lnTo>
                  <a:lnTo>
                    <a:pt x="784098" y="196976"/>
                  </a:lnTo>
                  <a:lnTo>
                    <a:pt x="787146" y="198119"/>
                  </a:lnTo>
                  <a:lnTo>
                    <a:pt x="789813" y="199389"/>
                  </a:lnTo>
                  <a:lnTo>
                    <a:pt x="792479" y="200532"/>
                  </a:lnTo>
                  <a:lnTo>
                    <a:pt x="799592" y="211581"/>
                  </a:lnTo>
                  <a:lnTo>
                    <a:pt x="799338" y="213360"/>
                  </a:lnTo>
                  <a:lnTo>
                    <a:pt x="798068" y="216662"/>
                  </a:lnTo>
                  <a:lnTo>
                    <a:pt x="797051" y="218186"/>
                  </a:lnTo>
                  <a:lnTo>
                    <a:pt x="795401" y="219582"/>
                  </a:lnTo>
                  <a:lnTo>
                    <a:pt x="793876" y="220979"/>
                  </a:lnTo>
                  <a:lnTo>
                    <a:pt x="791845" y="222123"/>
                  </a:lnTo>
                  <a:lnTo>
                    <a:pt x="786765" y="224154"/>
                  </a:lnTo>
                  <a:lnTo>
                    <a:pt x="783717" y="225043"/>
                  </a:lnTo>
                  <a:lnTo>
                    <a:pt x="774319" y="226440"/>
                  </a:lnTo>
                  <a:lnTo>
                    <a:pt x="824648" y="226440"/>
                  </a:lnTo>
                  <a:lnTo>
                    <a:pt x="824992" y="225932"/>
                  </a:lnTo>
                  <a:lnTo>
                    <a:pt x="828801" y="215773"/>
                  </a:lnTo>
                  <a:lnTo>
                    <a:pt x="829182" y="209803"/>
                  </a:lnTo>
                  <a:lnTo>
                    <a:pt x="827404" y="197865"/>
                  </a:lnTo>
                  <a:lnTo>
                    <a:pt x="795527" y="171450"/>
                  </a:lnTo>
                  <a:lnTo>
                    <a:pt x="786511" y="169290"/>
                  </a:lnTo>
                  <a:lnTo>
                    <a:pt x="783081" y="168275"/>
                  </a:lnTo>
                  <a:lnTo>
                    <a:pt x="779906" y="167386"/>
                  </a:lnTo>
                  <a:lnTo>
                    <a:pt x="776859" y="166369"/>
                  </a:lnTo>
                  <a:lnTo>
                    <a:pt x="774192" y="165353"/>
                  </a:lnTo>
                  <a:lnTo>
                    <a:pt x="772032" y="164084"/>
                  </a:lnTo>
                  <a:lnTo>
                    <a:pt x="769747" y="162940"/>
                  </a:lnTo>
                  <a:lnTo>
                    <a:pt x="767969" y="161671"/>
                  </a:lnTo>
                  <a:lnTo>
                    <a:pt x="765301" y="158750"/>
                  </a:lnTo>
                  <a:lnTo>
                    <a:pt x="764413" y="156972"/>
                  </a:lnTo>
                  <a:lnTo>
                    <a:pt x="763904" y="153035"/>
                  </a:lnTo>
                  <a:lnTo>
                    <a:pt x="764031" y="151256"/>
                  </a:lnTo>
                  <a:lnTo>
                    <a:pt x="764848" y="149478"/>
                  </a:lnTo>
                  <a:lnTo>
                    <a:pt x="765555" y="147827"/>
                  </a:lnTo>
                  <a:lnTo>
                    <a:pt x="766699" y="146303"/>
                  </a:lnTo>
                  <a:lnTo>
                    <a:pt x="768350" y="145034"/>
                  </a:lnTo>
                  <a:lnTo>
                    <a:pt x="770001" y="143637"/>
                  </a:lnTo>
                  <a:lnTo>
                    <a:pt x="787780" y="138684"/>
                  </a:lnTo>
                  <a:lnTo>
                    <a:pt x="790321" y="138684"/>
                  </a:lnTo>
                  <a:lnTo>
                    <a:pt x="792988" y="138556"/>
                  </a:lnTo>
                  <a:lnTo>
                    <a:pt x="812821" y="138556"/>
                  </a:lnTo>
                  <a:lnTo>
                    <a:pt x="809625" y="117728"/>
                  </a:lnTo>
                  <a:lnTo>
                    <a:pt x="805179" y="116712"/>
                  </a:lnTo>
                  <a:lnTo>
                    <a:pt x="800480" y="116204"/>
                  </a:lnTo>
                  <a:close/>
                </a:path>
                <a:path w="1583054" h="356869">
                  <a:moveTo>
                    <a:pt x="812821" y="138556"/>
                  </a:moveTo>
                  <a:lnTo>
                    <a:pt x="792988" y="138556"/>
                  </a:lnTo>
                  <a:lnTo>
                    <a:pt x="798322" y="139064"/>
                  </a:lnTo>
                  <a:lnTo>
                    <a:pt x="800989" y="139446"/>
                  </a:lnTo>
                  <a:lnTo>
                    <a:pt x="813562" y="143382"/>
                  </a:lnTo>
                  <a:lnTo>
                    <a:pt x="812821" y="138556"/>
                  </a:lnTo>
                  <a:close/>
                </a:path>
                <a:path w="1583054" h="356869">
                  <a:moveTo>
                    <a:pt x="898778" y="101346"/>
                  </a:moveTo>
                  <a:lnTo>
                    <a:pt x="865759" y="106425"/>
                  </a:lnTo>
                  <a:lnTo>
                    <a:pt x="839597" y="236600"/>
                  </a:lnTo>
                  <a:lnTo>
                    <a:pt x="869696" y="232028"/>
                  </a:lnTo>
                  <a:lnTo>
                    <a:pt x="874268" y="203326"/>
                  </a:lnTo>
                  <a:lnTo>
                    <a:pt x="918210" y="196596"/>
                  </a:lnTo>
                  <a:lnTo>
                    <a:pt x="949876" y="196596"/>
                  </a:lnTo>
                  <a:lnTo>
                    <a:pt x="941564" y="181101"/>
                  </a:lnTo>
                  <a:lnTo>
                    <a:pt x="876935" y="181101"/>
                  </a:lnTo>
                  <a:lnTo>
                    <a:pt x="884099" y="136778"/>
                  </a:lnTo>
                  <a:lnTo>
                    <a:pt x="884554" y="133476"/>
                  </a:lnTo>
                  <a:lnTo>
                    <a:pt x="884809" y="129793"/>
                  </a:lnTo>
                  <a:lnTo>
                    <a:pt x="884554" y="126111"/>
                  </a:lnTo>
                  <a:lnTo>
                    <a:pt x="885190" y="125984"/>
                  </a:lnTo>
                  <a:lnTo>
                    <a:pt x="911996" y="125984"/>
                  </a:lnTo>
                  <a:lnTo>
                    <a:pt x="898778" y="101346"/>
                  </a:lnTo>
                  <a:close/>
                </a:path>
                <a:path w="1583054" h="356869">
                  <a:moveTo>
                    <a:pt x="949876" y="196596"/>
                  </a:moveTo>
                  <a:lnTo>
                    <a:pt x="918210" y="196596"/>
                  </a:lnTo>
                  <a:lnTo>
                    <a:pt x="931164" y="222757"/>
                  </a:lnTo>
                  <a:lnTo>
                    <a:pt x="961390" y="218059"/>
                  </a:lnTo>
                  <a:lnTo>
                    <a:pt x="949876" y="196596"/>
                  </a:lnTo>
                  <a:close/>
                </a:path>
                <a:path w="1583054" h="356869">
                  <a:moveTo>
                    <a:pt x="985393" y="88137"/>
                  </a:moveTo>
                  <a:lnTo>
                    <a:pt x="957579" y="92455"/>
                  </a:lnTo>
                  <a:lnTo>
                    <a:pt x="976376" y="215773"/>
                  </a:lnTo>
                  <a:lnTo>
                    <a:pt x="1049909" y="204597"/>
                  </a:lnTo>
                  <a:lnTo>
                    <a:pt x="1047526" y="188975"/>
                  </a:lnTo>
                  <a:lnTo>
                    <a:pt x="1000760" y="188975"/>
                  </a:lnTo>
                  <a:lnTo>
                    <a:pt x="985393" y="88137"/>
                  </a:lnTo>
                  <a:close/>
                </a:path>
                <a:path w="1583054" h="356869">
                  <a:moveTo>
                    <a:pt x="1046479" y="182117"/>
                  </a:moveTo>
                  <a:lnTo>
                    <a:pt x="1000760" y="188975"/>
                  </a:lnTo>
                  <a:lnTo>
                    <a:pt x="1047526" y="188975"/>
                  </a:lnTo>
                  <a:lnTo>
                    <a:pt x="1046479" y="182117"/>
                  </a:lnTo>
                  <a:close/>
                </a:path>
                <a:path w="1583054" h="356869">
                  <a:moveTo>
                    <a:pt x="911996" y="125984"/>
                  </a:moveTo>
                  <a:lnTo>
                    <a:pt x="885190" y="125984"/>
                  </a:lnTo>
                  <a:lnTo>
                    <a:pt x="886205" y="130175"/>
                  </a:lnTo>
                  <a:lnTo>
                    <a:pt x="887476" y="133857"/>
                  </a:lnTo>
                  <a:lnTo>
                    <a:pt x="889000" y="136778"/>
                  </a:lnTo>
                  <a:lnTo>
                    <a:pt x="908557" y="176275"/>
                  </a:lnTo>
                  <a:lnTo>
                    <a:pt x="876935" y="181101"/>
                  </a:lnTo>
                  <a:lnTo>
                    <a:pt x="941564" y="181101"/>
                  </a:lnTo>
                  <a:lnTo>
                    <a:pt x="911996" y="125984"/>
                  </a:lnTo>
                  <a:close/>
                </a:path>
                <a:path w="1583054" h="356869">
                  <a:moveTo>
                    <a:pt x="1119504" y="67690"/>
                  </a:moveTo>
                  <a:lnTo>
                    <a:pt x="1091692" y="72009"/>
                  </a:lnTo>
                  <a:lnTo>
                    <a:pt x="1110488" y="195452"/>
                  </a:lnTo>
                  <a:lnTo>
                    <a:pt x="1138301" y="191135"/>
                  </a:lnTo>
                  <a:lnTo>
                    <a:pt x="1129156" y="130682"/>
                  </a:lnTo>
                  <a:lnTo>
                    <a:pt x="1164822" y="130682"/>
                  </a:lnTo>
                  <a:lnTo>
                    <a:pt x="1160331" y="126111"/>
                  </a:lnTo>
                  <a:lnTo>
                    <a:pt x="1128395" y="126111"/>
                  </a:lnTo>
                  <a:lnTo>
                    <a:pt x="1119504" y="67690"/>
                  </a:lnTo>
                  <a:close/>
                </a:path>
                <a:path w="1583054" h="356869">
                  <a:moveTo>
                    <a:pt x="1164822" y="130682"/>
                  </a:moveTo>
                  <a:lnTo>
                    <a:pt x="1129538" y="130682"/>
                  </a:lnTo>
                  <a:lnTo>
                    <a:pt x="1131570" y="133985"/>
                  </a:lnTo>
                  <a:lnTo>
                    <a:pt x="1132967" y="136016"/>
                  </a:lnTo>
                  <a:lnTo>
                    <a:pt x="1133855" y="137032"/>
                  </a:lnTo>
                  <a:lnTo>
                    <a:pt x="1178052" y="185165"/>
                  </a:lnTo>
                  <a:lnTo>
                    <a:pt x="1212269" y="179959"/>
                  </a:lnTo>
                  <a:lnTo>
                    <a:pt x="1211706" y="179959"/>
                  </a:lnTo>
                  <a:lnTo>
                    <a:pt x="1211965" y="178672"/>
                  </a:lnTo>
                  <a:lnTo>
                    <a:pt x="1164822" y="130682"/>
                  </a:lnTo>
                  <a:close/>
                </a:path>
                <a:path w="1583054" h="356869">
                  <a:moveTo>
                    <a:pt x="1211965" y="178672"/>
                  </a:moveTo>
                  <a:lnTo>
                    <a:pt x="1211706" y="179959"/>
                  </a:lnTo>
                  <a:lnTo>
                    <a:pt x="1213031" y="179758"/>
                  </a:lnTo>
                  <a:lnTo>
                    <a:pt x="1211965" y="178672"/>
                  </a:lnTo>
                  <a:close/>
                </a:path>
                <a:path w="1583054" h="356869">
                  <a:moveTo>
                    <a:pt x="1213031" y="179758"/>
                  </a:moveTo>
                  <a:lnTo>
                    <a:pt x="1211706" y="179959"/>
                  </a:lnTo>
                  <a:lnTo>
                    <a:pt x="1212269" y="179959"/>
                  </a:lnTo>
                  <a:lnTo>
                    <a:pt x="1213103" y="179831"/>
                  </a:lnTo>
                  <a:close/>
                </a:path>
                <a:path w="1583054" h="356869">
                  <a:moveTo>
                    <a:pt x="1270889" y="44703"/>
                  </a:moveTo>
                  <a:lnTo>
                    <a:pt x="1237869" y="49656"/>
                  </a:lnTo>
                  <a:lnTo>
                    <a:pt x="1211965" y="178672"/>
                  </a:lnTo>
                  <a:lnTo>
                    <a:pt x="1213031" y="179758"/>
                  </a:lnTo>
                  <a:lnTo>
                    <a:pt x="1241932" y="175387"/>
                  </a:lnTo>
                  <a:lnTo>
                    <a:pt x="1246377" y="146557"/>
                  </a:lnTo>
                  <a:lnTo>
                    <a:pt x="1290320" y="139953"/>
                  </a:lnTo>
                  <a:lnTo>
                    <a:pt x="1321986" y="139953"/>
                  </a:lnTo>
                  <a:lnTo>
                    <a:pt x="1313606" y="124332"/>
                  </a:lnTo>
                  <a:lnTo>
                    <a:pt x="1249045" y="124332"/>
                  </a:lnTo>
                  <a:lnTo>
                    <a:pt x="1256792" y="76707"/>
                  </a:lnTo>
                  <a:lnTo>
                    <a:pt x="1256848" y="72009"/>
                  </a:lnTo>
                  <a:lnTo>
                    <a:pt x="1256665" y="69341"/>
                  </a:lnTo>
                  <a:lnTo>
                    <a:pt x="1284106" y="69341"/>
                  </a:lnTo>
                  <a:lnTo>
                    <a:pt x="1270889" y="44703"/>
                  </a:lnTo>
                  <a:close/>
                </a:path>
                <a:path w="1583054" h="356869">
                  <a:moveTo>
                    <a:pt x="1321986" y="139953"/>
                  </a:moveTo>
                  <a:lnTo>
                    <a:pt x="1290320" y="139953"/>
                  </a:lnTo>
                  <a:lnTo>
                    <a:pt x="1303274" y="165988"/>
                  </a:lnTo>
                  <a:lnTo>
                    <a:pt x="1333500" y="161416"/>
                  </a:lnTo>
                  <a:lnTo>
                    <a:pt x="1321986" y="139953"/>
                  </a:lnTo>
                  <a:close/>
                </a:path>
                <a:path w="1583054" h="356869">
                  <a:moveTo>
                    <a:pt x="1373274" y="56641"/>
                  </a:moveTo>
                  <a:lnTo>
                    <a:pt x="1344802" y="56641"/>
                  </a:lnTo>
                  <a:lnTo>
                    <a:pt x="1360043" y="157352"/>
                  </a:lnTo>
                  <a:lnTo>
                    <a:pt x="1387982" y="153162"/>
                  </a:lnTo>
                  <a:lnTo>
                    <a:pt x="1373274" y="56641"/>
                  </a:lnTo>
                  <a:close/>
                </a:path>
                <a:path w="1583054" h="356869">
                  <a:moveTo>
                    <a:pt x="1190625" y="56896"/>
                  </a:moveTo>
                  <a:lnTo>
                    <a:pt x="1157477" y="61975"/>
                  </a:lnTo>
                  <a:lnTo>
                    <a:pt x="1131189" y="118617"/>
                  </a:lnTo>
                  <a:lnTo>
                    <a:pt x="1130046" y="121792"/>
                  </a:lnTo>
                  <a:lnTo>
                    <a:pt x="1128776" y="125984"/>
                  </a:lnTo>
                  <a:lnTo>
                    <a:pt x="1128395" y="126111"/>
                  </a:lnTo>
                  <a:lnTo>
                    <a:pt x="1160331" y="126111"/>
                  </a:lnTo>
                  <a:lnTo>
                    <a:pt x="1156589" y="122300"/>
                  </a:lnTo>
                  <a:lnTo>
                    <a:pt x="1190625" y="56896"/>
                  </a:lnTo>
                  <a:close/>
                </a:path>
                <a:path w="1583054" h="356869">
                  <a:moveTo>
                    <a:pt x="1284106" y="69341"/>
                  </a:moveTo>
                  <a:lnTo>
                    <a:pt x="1257300" y="69341"/>
                  </a:lnTo>
                  <a:lnTo>
                    <a:pt x="1258443" y="73532"/>
                  </a:lnTo>
                  <a:lnTo>
                    <a:pt x="1259713" y="77088"/>
                  </a:lnTo>
                  <a:lnTo>
                    <a:pt x="1261110" y="80137"/>
                  </a:lnTo>
                  <a:lnTo>
                    <a:pt x="1280668" y="119506"/>
                  </a:lnTo>
                  <a:lnTo>
                    <a:pt x="1249045" y="124332"/>
                  </a:lnTo>
                  <a:lnTo>
                    <a:pt x="1313606" y="124332"/>
                  </a:lnTo>
                  <a:lnTo>
                    <a:pt x="1284106" y="69341"/>
                  </a:lnTo>
                  <a:close/>
                </a:path>
                <a:path w="1583054" h="356869">
                  <a:moveTo>
                    <a:pt x="1404366" y="24384"/>
                  </a:moveTo>
                  <a:lnTo>
                    <a:pt x="1306322" y="39242"/>
                  </a:lnTo>
                  <a:lnTo>
                    <a:pt x="1309751" y="61975"/>
                  </a:lnTo>
                  <a:lnTo>
                    <a:pt x="1344802" y="56641"/>
                  </a:lnTo>
                  <a:lnTo>
                    <a:pt x="1373274" y="56641"/>
                  </a:lnTo>
                  <a:lnTo>
                    <a:pt x="1372616" y="52324"/>
                  </a:lnTo>
                  <a:lnTo>
                    <a:pt x="1407795" y="46989"/>
                  </a:lnTo>
                  <a:lnTo>
                    <a:pt x="1404366" y="24384"/>
                  </a:lnTo>
                  <a:close/>
                </a:path>
                <a:path w="1583054" h="356869">
                  <a:moveTo>
                    <a:pt x="1449451" y="17525"/>
                  </a:moveTo>
                  <a:lnTo>
                    <a:pt x="1421638" y="21716"/>
                  </a:lnTo>
                  <a:lnTo>
                    <a:pt x="1440434" y="145161"/>
                  </a:lnTo>
                  <a:lnTo>
                    <a:pt x="1468247" y="140969"/>
                  </a:lnTo>
                  <a:lnTo>
                    <a:pt x="1459102" y="80517"/>
                  </a:lnTo>
                  <a:lnTo>
                    <a:pt x="1459484" y="80390"/>
                  </a:lnTo>
                  <a:lnTo>
                    <a:pt x="1494662" y="80390"/>
                  </a:lnTo>
                  <a:lnTo>
                    <a:pt x="1490160" y="75818"/>
                  </a:lnTo>
                  <a:lnTo>
                    <a:pt x="1458341" y="75818"/>
                  </a:lnTo>
                  <a:lnTo>
                    <a:pt x="1449451" y="17525"/>
                  </a:lnTo>
                  <a:close/>
                </a:path>
                <a:path w="1583054" h="356869">
                  <a:moveTo>
                    <a:pt x="1494662" y="80390"/>
                  </a:moveTo>
                  <a:lnTo>
                    <a:pt x="1459484" y="80390"/>
                  </a:lnTo>
                  <a:lnTo>
                    <a:pt x="1461516" y="83692"/>
                  </a:lnTo>
                  <a:lnTo>
                    <a:pt x="1462913" y="85851"/>
                  </a:lnTo>
                  <a:lnTo>
                    <a:pt x="1463802" y="86740"/>
                  </a:lnTo>
                  <a:lnTo>
                    <a:pt x="1507998" y="134874"/>
                  </a:lnTo>
                  <a:lnTo>
                    <a:pt x="1543050" y="129539"/>
                  </a:lnTo>
                  <a:lnTo>
                    <a:pt x="1494662" y="80390"/>
                  </a:lnTo>
                  <a:close/>
                </a:path>
                <a:path w="1583054" h="356869">
                  <a:moveTo>
                    <a:pt x="1564004" y="0"/>
                  </a:moveTo>
                  <a:lnTo>
                    <a:pt x="1536192" y="4317"/>
                  </a:lnTo>
                  <a:lnTo>
                    <a:pt x="1554988" y="127762"/>
                  </a:lnTo>
                  <a:lnTo>
                    <a:pt x="1582801" y="123443"/>
                  </a:lnTo>
                  <a:lnTo>
                    <a:pt x="1564004" y="0"/>
                  </a:lnTo>
                  <a:close/>
                </a:path>
                <a:path w="1583054" h="356869">
                  <a:moveTo>
                    <a:pt x="1520571" y="6603"/>
                  </a:moveTo>
                  <a:lnTo>
                    <a:pt x="1461135" y="68325"/>
                  </a:lnTo>
                  <a:lnTo>
                    <a:pt x="1458849" y="75818"/>
                  </a:lnTo>
                  <a:lnTo>
                    <a:pt x="1490160" y="75818"/>
                  </a:lnTo>
                  <a:lnTo>
                    <a:pt x="1486535" y="72136"/>
                  </a:lnTo>
                  <a:lnTo>
                    <a:pt x="1520571" y="6603"/>
                  </a:lnTo>
                  <a:close/>
                </a:path>
              </a:pathLst>
            </a:custGeom>
            <a:solidFill>
              <a:srgbClr val="272D39"/>
            </a:solidFill>
          </p:spPr>
          <p:txBody>
            <a:bodyPr wrap="square" lIns="0" tIns="0" rIns="0" bIns="0" rtlCol="0"/>
            <a:lstStyle/>
            <a:p>
              <a:endParaRPr/>
            </a:p>
          </p:txBody>
        </p:sp>
      </p:grpSp>
      <p:sp>
        <p:nvSpPr>
          <p:cNvPr id="74" name="object 74"/>
          <p:cNvSpPr txBox="1"/>
          <p:nvPr/>
        </p:nvSpPr>
        <p:spPr>
          <a:xfrm>
            <a:off x="5683250" y="2116582"/>
            <a:ext cx="1315085" cy="452755"/>
          </a:xfrm>
          <a:prstGeom prst="rect">
            <a:avLst/>
          </a:prstGeom>
        </p:spPr>
        <p:txBody>
          <a:bodyPr vert="horz" wrap="square" lIns="0" tIns="13335" rIns="0" bIns="0" rtlCol="0">
            <a:spAutoFit/>
          </a:bodyPr>
          <a:lstStyle/>
          <a:p>
            <a:pPr marL="144145" marR="5080" indent="-144780">
              <a:lnSpc>
                <a:spcPct val="100000"/>
              </a:lnSpc>
              <a:spcBef>
                <a:spcPts val="105"/>
              </a:spcBef>
            </a:pPr>
            <a:r>
              <a:rPr sz="1400" b="1" spc="85" dirty="0">
                <a:solidFill>
                  <a:srgbClr val="272D39"/>
                </a:solidFill>
                <a:latin typeface="Calibri" panose="020F0502020204030204" pitchFamily="34" charset="0"/>
                <a:cs typeface="Calibri" panose="020F0502020204030204" pitchFamily="34" charset="0"/>
              </a:rPr>
              <a:t>ARAŞTIRMA</a:t>
            </a:r>
            <a:r>
              <a:rPr sz="1400" b="1" spc="-25" dirty="0">
                <a:solidFill>
                  <a:srgbClr val="272D39"/>
                </a:solidFill>
                <a:latin typeface="Calibri" panose="020F0502020204030204" pitchFamily="34" charset="0"/>
                <a:cs typeface="Calibri" panose="020F0502020204030204" pitchFamily="34" charset="0"/>
              </a:rPr>
              <a:t> VE </a:t>
            </a:r>
            <a:r>
              <a:rPr sz="1400" b="1" spc="-10" dirty="0">
                <a:solidFill>
                  <a:srgbClr val="272D39"/>
                </a:solidFill>
                <a:latin typeface="Calibri" panose="020F0502020204030204" pitchFamily="34" charset="0"/>
                <a:cs typeface="Calibri" panose="020F0502020204030204" pitchFamily="34" charset="0"/>
              </a:rPr>
              <a:t>GELİŞTİRME</a:t>
            </a:r>
            <a:endParaRPr sz="1400" dirty="0">
              <a:latin typeface="Calibri" panose="020F0502020204030204" pitchFamily="34" charset="0"/>
              <a:cs typeface="Calibri" panose="020F0502020204030204" pitchFamily="34" charset="0"/>
            </a:endParaRPr>
          </a:p>
        </p:txBody>
      </p:sp>
      <p:sp>
        <p:nvSpPr>
          <p:cNvPr id="75" name="object 75"/>
          <p:cNvSpPr txBox="1">
            <a:spLocks noGrp="1"/>
          </p:cNvSpPr>
          <p:nvPr>
            <p:ph type="title"/>
          </p:nvPr>
        </p:nvSpPr>
        <p:spPr>
          <a:xfrm>
            <a:off x="1764537" y="108684"/>
            <a:ext cx="9975124" cy="567463"/>
          </a:xfrm>
          <a:prstGeom prst="rect">
            <a:avLst/>
          </a:prstGeom>
        </p:spPr>
        <p:txBody>
          <a:bodyPr vert="horz" wrap="square" lIns="0" tIns="13335" rIns="0" bIns="0" rtlCol="0">
            <a:spAutoFit/>
          </a:bodyPr>
          <a:lstStyle/>
          <a:p>
            <a:pPr marL="241300" marR="5080" indent="-228600" algn="ctr">
              <a:lnSpc>
                <a:spcPct val="100000"/>
              </a:lnSpc>
              <a:spcBef>
                <a:spcPts val="105"/>
              </a:spcBef>
            </a:pPr>
            <a:r>
              <a:rPr lang="tr-TR" sz="3600" b="1" dirty="0" smtClean="0">
                <a:solidFill>
                  <a:srgbClr val="FF0000"/>
                </a:solidFill>
                <a:latin typeface="+mn-lt"/>
                <a:cs typeface="Calibri" panose="020F0502020204030204" pitchFamily="34" charset="0"/>
              </a:rPr>
              <a:t>KURUMLARIN</a:t>
            </a:r>
            <a:r>
              <a:rPr lang="tr-TR" sz="3600" b="1" spc="-55" dirty="0" smtClean="0">
                <a:solidFill>
                  <a:srgbClr val="FF0000"/>
                </a:solidFill>
                <a:latin typeface="+mn-lt"/>
                <a:cs typeface="Calibri" panose="020F0502020204030204" pitchFamily="34" charset="0"/>
              </a:rPr>
              <a:t> </a:t>
            </a:r>
            <a:r>
              <a:rPr lang="tr-TR" sz="3600" b="1" spc="-10" dirty="0" smtClean="0">
                <a:solidFill>
                  <a:srgbClr val="FF0000"/>
                </a:solidFill>
                <a:latin typeface="+mn-lt"/>
                <a:cs typeface="Calibri" panose="020F0502020204030204" pitchFamily="34" charset="0"/>
              </a:rPr>
              <a:t>KİDR’LERİ </a:t>
            </a:r>
            <a:r>
              <a:rPr lang="tr-TR" sz="3600" b="1" dirty="0" smtClean="0">
                <a:solidFill>
                  <a:srgbClr val="FF0000"/>
                </a:solidFill>
                <a:latin typeface="+mn-lt"/>
                <a:cs typeface="Calibri" panose="020F0502020204030204" pitchFamily="34" charset="0"/>
              </a:rPr>
              <a:t>BÖYLE</a:t>
            </a:r>
            <a:r>
              <a:rPr lang="tr-TR" sz="3600" b="1" spc="-65" dirty="0" smtClean="0">
                <a:solidFill>
                  <a:srgbClr val="FF0000"/>
                </a:solidFill>
                <a:latin typeface="+mn-lt"/>
                <a:cs typeface="Calibri" panose="020F0502020204030204" pitchFamily="34" charset="0"/>
              </a:rPr>
              <a:t> </a:t>
            </a:r>
            <a:r>
              <a:rPr lang="tr-TR" sz="3600" b="1" spc="-10" dirty="0" smtClean="0">
                <a:solidFill>
                  <a:srgbClr val="FF0000"/>
                </a:solidFill>
                <a:latin typeface="+mn-lt"/>
                <a:cs typeface="Calibri" panose="020F0502020204030204" pitchFamily="34" charset="0"/>
              </a:rPr>
              <a:t>OLMAMALIDIR.</a:t>
            </a:r>
            <a:endParaRPr lang="tr-TR" sz="3600" b="1" spc="-10" dirty="0">
              <a:solidFill>
                <a:srgbClr val="FF0000"/>
              </a:solidFill>
              <a:latin typeface="+mn-lt"/>
              <a:cs typeface="Calibri" panose="020F0502020204030204" pitchFamily="34" charset="0"/>
            </a:endParaRPr>
          </a:p>
        </p:txBody>
      </p:sp>
      <p:sp>
        <p:nvSpPr>
          <p:cNvPr id="78" name="Veri Yer Tutucusu 77"/>
          <p:cNvSpPr>
            <a:spLocks noGrp="1"/>
          </p:cNvSpPr>
          <p:nvPr>
            <p:ph type="dt" sz="half" idx="10"/>
          </p:nvPr>
        </p:nvSpPr>
        <p:spPr/>
        <p:txBody>
          <a:bodyPr/>
          <a:lstStyle/>
          <a:p>
            <a:fld id="{BE84DD26-4AAD-4EF1-B6A5-6DF34DB9E9B8}" type="datetime1">
              <a:rPr lang="tr-TR" smtClean="0"/>
              <a:t>2.10.2025</a:t>
            </a:fld>
            <a:endParaRPr lang="tr-TR"/>
          </a:p>
        </p:txBody>
      </p:sp>
      <p:sp>
        <p:nvSpPr>
          <p:cNvPr id="79" name="Altbilgi Yer Tutucusu 78"/>
          <p:cNvSpPr>
            <a:spLocks noGrp="1"/>
          </p:cNvSpPr>
          <p:nvPr>
            <p:ph type="ftr" sz="quarter" idx="11"/>
          </p:nvPr>
        </p:nvSpPr>
        <p:spPr/>
        <p:txBody>
          <a:bodyPr/>
          <a:lstStyle/>
          <a:p>
            <a:r>
              <a:rPr lang="tr-TR" smtClean="0"/>
              <a:t>KALİTE KOORDİNATÖRLÜĞÜ</a:t>
            </a:r>
            <a:endParaRPr lang="tr-TR"/>
          </a:p>
        </p:txBody>
      </p:sp>
      <p:sp>
        <p:nvSpPr>
          <p:cNvPr id="80" name="Slayt Numarası Yer Tutucusu 79"/>
          <p:cNvSpPr>
            <a:spLocks noGrp="1"/>
          </p:cNvSpPr>
          <p:nvPr>
            <p:ph type="sldNum" sz="quarter" idx="12"/>
          </p:nvPr>
        </p:nvSpPr>
        <p:spPr/>
        <p:txBody>
          <a:bodyPr/>
          <a:lstStyle/>
          <a:p>
            <a:fld id="{DDCE7859-ABE5-4F86-9590-63E6FFC2B8A3}" type="slidenum">
              <a:rPr lang="tr-TR" smtClean="0"/>
              <a:pPr/>
              <a:t>41</a:t>
            </a:fld>
            <a:endParaRPr lang="tr-TR"/>
          </a:p>
        </p:txBody>
      </p:sp>
      <p:pic>
        <p:nvPicPr>
          <p:cNvPr id="81" name="Resim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8606" y="6259580"/>
            <a:ext cx="382872" cy="388190"/>
          </a:xfrm>
          <a:prstGeom prst="rect">
            <a:avLst/>
          </a:prstGeom>
        </p:spPr>
      </p:pic>
    </p:spTree>
    <p:extLst>
      <p:ext uri="{BB962C8B-B14F-4D97-AF65-F5344CB8AC3E}">
        <p14:creationId xmlns:p14="http://schemas.microsoft.com/office/powerpoint/2010/main" val="403213514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ircle: Hollow 40">
            <a:extLst>
              <a:ext uri="{FF2B5EF4-FFF2-40B4-BE49-F238E27FC236}">
                <a16:creationId xmlns:a16="http://schemas.microsoft.com/office/drawing/2014/main" id="{10D84DFE-F17C-4DB4-98EE-1AF71CDAB256}"/>
              </a:ext>
            </a:extLst>
          </p:cNvPr>
          <p:cNvSpPr/>
          <p:nvPr/>
        </p:nvSpPr>
        <p:spPr>
          <a:xfrm>
            <a:off x="4650809" y="2457818"/>
            <a:ext cx="2890382" cy="2890382"/>
          </a:xfrm>
          <a:prstGeom prst="donut">
            <a:avLst>
              <a:gd name="adj" fmla="val 1005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FFFFFF"/>
              </a:solidFill>
              <a:latin typeface="CamberW01-Light" panose="01000000000000000000" pitchFamily="2" charset="0"/>
            </a:endParaRPr>
          </a:p>
        </p:txBody>
      </p:sp>
      <p:grpSp>
        <p:nvGrpSpPr>
          <p:cNvPr id="2" name="Group 1">
            <a:extLst>
              <a:ext uri="{FF2B5EF4-FFF2-40B4-BE49-F238E27FC236}">
                <a16:creationId xmlns:a16="http://schemas.microsoft.com/office/drawing/2014/main" id="{2D93141D-0981-424D-AFAE-CF796DDCA694}"/>
              </a:ext>
            </a:extLst>
          </p:cNvPr>
          <p:cNvGrpSpPr/>
          <p:nvPr/>
        </p:nvGrpSpPr>
        <p:grpSpPr>
          <a:xfrm>
            <a:off x="3360242" y="1759523"/>
            <a:ext cx="2619412" cy="2329756"/>
            <a:chOff x="2149803" y="4959477"/>
            <a:chExt cx="3852134" cy="4660726"/>
          </a:xfrm>
          <a:solidFill>
            <a:schemeClr val="bg1">
              <a:lumMod val="85000"/>
            </a:schemeClr>
          </a:solidFill>
        </p:grpSpPr>
        <p:sp>
          <p:nvSpPr>
            <p:cNvPr id="3" name="Oval 2">
              <a:extLst>
                <a:ext uri="{FF2B5EF4-FFF2-40B4-BE49-F238E27FC236}">
                  <a16:creationId xmlns:a16="http://schemas.microsoft.com/office/drawing/2014/main" id="{BCD1AD92-BA40-4B3E-8E8A-1D8D53C60C75}"/>
                </a:ext>
              </a:extLst>
            </p:cNvPr>
            <p:cNvSpPr/>
            <p:nvPr/>
          </p:nvSpPr>
          <p:spPr>
            <a:xfrm>
              <a:off x="2149803" y="5823157"/>
              <a:ext cx="3797046" cy="3797046"/>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chemeClr val="bg1"/>
                </a:solidFill>
                <a:latin typeface="CamberW01-Light" panose="01000000000000000000" pitchFamily="2" charset="0"/>
              </a:endParaRPr>
            </a:p>
          </p:txBody>
        </p:sp>
        <p:sp>
          <p:nvSpPr>
            <p:cNvPr id="4" name="Oval 3">
              <a:extLst>
                <a:ext uri="{FF2B5EF4-FFF2-40B4-BE49-F238E27FC236}">
                  <a16:creationId xmlns:a16="http://schemas.microsoft.com/office/drawing/2014/main" id="{9C07E68B-ECAF-40F4-B818-B38E600496C6}"/>
                </a:ext>
              </a:extLst>
            </p:cNvPr>
            <p:cNvSpPr/>
            <p:nvPr/>
          </p:nvSpPr>
          <p:spPr>
            <a:xfrm>
              <a:off x="2322396" y="5357565"/>
              <a:ext cx="3451860" cy="3989639"/>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chemeClr val="bg1"/>
                </a:solidFill>
                <a:latin typeface="CamberW01-Light" panose="01000000000000000000" pitchFamily="2" charset="0"/>
              </a:endParaRPr>
            </a:p>
          </p:txBody>
        </p:sp>
        <p:sp>
          <p:nvSpPr>
            <p:cNvPr id="5" name="Oval 4">
              <a:extLst>
                <a:ext uri="{FF2B5EF4-FFF2-40B4-BE49-F238E27FC236}">
                  <a16:creationId xmlns:a16="http://schemas.microsoft.com/office/drawing/2014/main" id="{12B3CFA4-2334-48F8-8A48-94A96FDA51B7}"/>
                </a:ext>
              </a:extLst>
            </p:cNvPr>
            <p:cNvSpPr/>
            <p:nvPr/>
          </p:nvSpPr>
          <p:spPr>
            <a:xfrm>
              <a:off x="2149803" y="4959477"/>
              <a:ext cx="3797046" cy="3797046"/>
            </a:xfrm>
            <a:prstGeom prst="ellipse">
              <a:avLst/>
            </a:prstGeom>
            <a:grpFill/>
            <a:ln>
              <a:noFill/>
            </a:ln>
            <a:effectLst>
              <a:innerShdw blurRad="1181100">
                <a:schemeClr val="accent1">
                  <a:lumMod val="75000"/>
                  <a:alpha val="5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08"/>
              <a:endParaRPr lang="en-US" sz="900" dirty="0">
                <a:solidFill>
                  <a:srgbClr val="285697"/>
                </a:solidFill>
                <a:latin typeface="CamberW01-Light" panose="01000000000000000000" pitchFamily="2" charset="0"/>
              </a:endParaRPr>
            </a:p>
          </p:txBody>
        </p:sp>
        <p:sp>
          <p:nvSpPr>
            <p:cNvPr id="7" name="TextBox 6">
              <a:extLst>
                <a:ext uri="{FF2B5EF4-FFF2-40B4-BE49-F238E27FC236}">
                  <a16:creationId xmlns:a16="http://schemas.microsoft.com/office/drawing/2014/main" id="{B8C04007-DE57-41C6-A846-4F48DB884653}"/>
                </a:ext>
              </a:extLst>
            </p:cNvPr>
            <p:cNvSpPr txBox="1"/>
            <p:nvPr/>
          </p:nvSpPr>
          <p:spPr>
            <a:xfrm>
              <a:off x="2198520" y="6059626"/>
              <a:ext cx="3803417" cy="1662427"/>
            </a:xfrm>
            <a:prstGeom prst="rect">
              <a:avLst/>
            </a:prstGeom>
            <a:noFill/>
          </p:spPr>
          <p:txBody>
            <a:bodyPr wrap="none" rtlCol="0" anchor="ctr">
              <a:spAutoFit/>
            </a:bodyPr>
            <a:lstStyle/>
            <a:p>
              <a:pPr algn="ctr"/>
              <a:r>
                <a:rPr lang="tr-TR" sz="2400" b="1" dirty="0">
                  <a:solidFill>
                    <a:srgbClr val="FF0000"/>
                  </a:solidFill>
                  <a:latin typeface="+mj-lt"/>
                </a:rPr>
                <a:t>Liderlik, </a:t>
              </a:r>
              <a:r>
                <a:rPr lang="tr-TR" sz="2400" b="1" dirty="0" smtClean="0">
                  <a:solidFill>
                    <a:srgbClr val="FF0000"/>
                  </a:solidFill>
                  <a:latin typeface="+mj-lt"/>
                </a:rPr>
                <a:t>Yönetişim </a:t>
              </a:r>
              <a:endParaRPr lang="tr-TR" sz="2400" b="1" dirty="0">
                <a:solidFill>
                  <a:srgbClr val="FF0000"/>
                </a:solidFill>
                <a:latin typeface="+mj-lt"/>
              </a:endParaRPr>
            </a:p>
            <a:p>
              <a:pPr algn="ctr"/>
              <a:r>
                <a:rPr lang="tr-TR" sz="2400" b="1" dirty="0">
                  <a:solidFill>
                    <a:srgbClr val="FF0000"/>
                  </a:solidFill>
                  <a:latin typeface="+mj-lt"/>
                </a:rPr>
                <a:t>ve Kalite</a:t>
              </a:r>
            </a:p>
          </p:txBody>
        </p:sp>
      </p:grpSp>
      <p:grpSp>
        <p:nvGrpSpPr>
          <p:cNvPr id="8" name="Group 7">
            <a:extLst>
              <a:ext uri="{FF2B5EF4-FFF2-40B4-BE49-F238E27FC236}">
                <a16:creationId xmlns:a16="http://schemas.microsoft.com/office/drawing/2014/main" id="{5FF96A4E-C571-4096-8B92-FC3C548F4E45}"/>
              </a:ext>
            </a:extLst>
          </p:cNvPr>
          <p:cNvGrpSpPr/>
          <p:nvPr/>
        </p:nvGrpSpPr>
        <p:grpSpPr>
          <a:xfrm>
            <a:off x="6511297" y="1759523"/>
            <a:ext cx="2819851" cy="2329756"/>
            <a:chOff x="2149803" y="4959477"/>
            <a:chExt cx="3797046" cy="4660726"/>
          </a:xfrm>
          <a:solidFill>
            <a:schemeClr val="bg1">
              <a:lumMod val="85000"/>
            </a:schemeClr>
          </a:solidFill>
        </p:grpSpPr>
        <p:sp>
          <p:nvSpPr>
            <p:cNvPr id="9" name="Oval 8">
              <a:extLst>
                <a:ext uri="{FF2B5EF4-FFF2-40B4-BE49-F238E27FC236}">
                  <a16:creationId xmlns:a16="http://schemas.microsoft.com/office/drawing/2014/main" id="{28D6CC3B-6EE6-40BD-8085-87549F4F129A}"/>
                </a:ext>
              </a:extLst>
            </p:cNvPr>
            <p:cNvSpPr/>
            <p:nvPr/>
          </p:nvSpPr>
          <p:spPr>
            <a:xfrm>
              <a:off x="2149803" y="5823157"/>
              <a:ext cx="3797046" cy="3797046"/>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002060"/>
                </a:solidFill>
                <a:latin typeface="CamberW01-Light" panose="01000000000000000000" pitchFamily="2" charset="0"/>
              </a:endParaRPr>
            </a:p>
          </p:txBody>
        </p:sp>
        <p:sp>
          <p:nvSpPr>
            <p:cNvPr id="10" name="Oval 9">
              <a:extLst>
                <a:ext uri="{FF2B5EF4-FFF2-40B4-BE49-F238E27FC236}">
                  <a16:creationId xmlns:a16="http://schemas.microsoft.com/office/drawing/2014/main" id="{6033D165-BEAB-4CB3-AC72-67621E7BB9D2}"/>
                </a:ext>
              </a:extLst>
            </p:cNvPr>
            <p:cNvSpPr/>
            <p:nvPr/>
          </p:nvSpPr>
          <p:spPr>
            <a:xfrm>
              <a:off x="2322396" y="5357565"/>
              <a:ext cx="3451860" cy="3989639"/>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002060"/>
                </a:solidFill>
                <a:latin typeface="CamberW01-Light" panose="01000000000000000000" pitchFamily="2" charset="0"/>
              </a:endParaRPr>
            </a:p>
          </p:txBody>
        </p:sp>
        <p:sp>
          <p:nvSpPr>
            <p:cNvPr id="11" name="Oval 10">
              <a:extLst>
                <a:ext uri="{FF2B5EF4-FFF2-40B4-BE49-F238E27FC236}">
                  <a16:creationId xmlns:a16="http://schemas.microsoft.com/office/drawing/2014/main" id="{9AD66D12-18AB-4650-A8E9-AD172B843E2A}"/>
                </a:ext>
              </a:extLst>
            </p:cNvPr>
            <p:cNvSpPr/>
            <p:nvPr/>
          </p:nvSpPr>
          <p:spPr>
            <a:xfrm>
              <a:off x="2149803" y="4959477"/>
              <a:ext cx="3797046" cy="3797046"/>
            </a:xfrm>
            <a:prstGeom prst="ellipse">
              <a:avLst/>
            </a:prstGeom>
            <a:grpFill/>
            <a:ln>
              <a:noFill/>
            </a:ln>
            <a:effectLst>
              <a:innerShdw blurRad="1181100">
                <a:schemeClr val="accent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08"/>
              <a:endParaRPr lang="en-US" sz="900" dirty="0">
                <a:solidFill>
                  <a:schemeClr val="tx1"/>
                </a:solidFill>
                <a:latin typeface="CamberW01-Light" panose="01000000000000000000" pitchFamily="2" charset="0"/>
              </a:endParaRPr>
            </a:p>
          </p:txBody>
        </p:sp>
        <p:sp>
          <p:nvSpPr>
            <p:cNvPr id="13" name="TextBox 12">
              <a:extLst>
                <a:ext uri="{FF2B5EF4-FFF2-40B4-BE49-F238E27FC236}">
                  <a16:creationId xmlns:a16="http://schemas.microsoft.com/office/drawing/2014/main" id="{D768C1C0-2FDD-4A12-8478-BE4B8E7A6C98}"/>
                </a:ext>
              </a:extLst>
            </p:cNvPr>
            <p:cNvSpPr txBox="1"/>
            <p:nvPr/>
          </p:nvSpPr>
          <p:spPr>
            <a:xfrm>
              <a:off x="3011958" y="5952696"/>
              <a:ext cx="1884874" cy="1662427"/>
            </a:xfrm>
            <a:prstGeom prst="rect">
              <a:avLst/>
            </a:prstGeom>
            <a:grpFill/>
          </p:spPr>
          <p:txBody>
            <a:bodyPr wrap="square" rtlCol="0" anchor="ctr">
              <a:spAutoFit/>
            </a:bodyPr>
            <a:lstStyle/>
            <a:p>
              <a:pPr algn="ctr" defTabSz="228508"/>
              <a:r>
                <a:rPr lang="en-US" sz="2400" b="1" dirty="0" err="1">
                  <a:solidFill>
                    <a:srgbClr val="FF0000"/>
                  </a:solidFill>
                  <a:latin typeface="+mj-lt"/>
                  <a:ea typeface="Open Sans Extrabold" panose="020B0906030804020204" pitchFamily="34" charset="0"/>
                  <a:cs typeface="Open Sans Extrabold" panose="020B0906030804020204" pitchFamily="34" charset="0"/>
                </a:rPr>
                <a:t>Eğitim</a:t>
              </a:r>
              <a:r>
                <a:rPr lang="en-US" sz="2400" b="1" dirty="0">
                  <a:solidFill>
                    <a:srgbClr val="FF0000"/>
                  </a:solidFill>
                  <a:latin typeface="+mj-lt"/>
                  <a:ea typeface="Open Sans Extrabold" panose="020B0906030804020204" pitchFamily="34" charset="0"/>
                  <a:cs typeface="Open Sans Extrabold" panose="020B0906030804020204" pitchFamily="34" charset="0"/>
                </a:rPr>
                <a:t> </a:t>
              </a:r>
              <a:r>
                <a:rPr lang="en-US" sz="2400" b="1" dirty="0" err="1">
                  <a:solidFill>
                    <a:srgbClr val="FF0000"/>
                  </a:solidFill>
                  <a:latin typeface="+mj-lt"/>
                  <a:ea typeface="Open Sans Extrabold" panose="020B0906030804020204" pitchFamily="34" charset="0"/>
                  <a:cs typeface="Open Sans Extrabold" panose="020B0906030804020204" pitchFamily="34" charset="0"/>
                </a:rPr>
                <a:t>ve</a:t>
              </a:r>
              <a:r>
                <a:rPr lang="en-US" sz="2400" b="1" dirty="0">
                  <a:solidFill>
                    <a:srgbClr val="FF0000"/>
                  </a:solidFill>
                  <a:latin typeface="+mj-lt"/>
                  <a:ea typeface="Open Sans Extrabold" panose="020B0906030804020204" pitchFamily="34" charset="0"/>
                  <a:cs typeface="Open Sans Extrabold" panose="020B0906030804020204" pitchFamily="34" charset="0"/>
                </a:rPr>
                <a:t> </a:t>
              </a:r>
            </a:p>
            <a:p>
              <a:pPr algn="ctr" defTabSz="228508"/>
              <a:r>
                <a:rPr lang="en-US" sz="2400" b="1" dirty="0" err="1">
                  <a:solidFill>
                    <a:srgbClr val="FF0000"/>
                  </a:solidFill>
                  <a:latin typeface="+mj-lt"/>
                  <a:ea typeface="Open Sans Extrabold" panose="020B0906030804020204" pitchFamily="34" charset="0"/>
                  <a:cs typeface="Open Sans Extrabold" panose="020B0906030804020204" pitchFamily="34" charset="0"/>
                </a:rPr>
                <a:t>Öğretim</a:t>
              </a:r>
              <a:endParaRPr lang="en-US" sz="2400" b="1" dirty="0">
                <a:solidFill>
                  <a:srgbClr val="FF0000"/>
                </a:solidFill>
                <a:latin typeface="+mj-lt"/>
                <a:ea typeface="Open Sans Extrabold" panose="020B0906030804020204" pitchFamily="34" charset="0"/>
                <a:cs typeface="Open Sans Extrabold" panose="020B0906030804020204" pitchFamily="34" charset="0"/>
              </a:endParaRPr>
            </a:p>
          </p:txBody>
        </p:sp>
      </p:grpSp>
      <p:sp>
        <p:nvSpPr>
          <p:cNvPr id="26" name="TextBox 25">
            <a:extLst>
              <a:ext uri="{FF2B5EF4-FFF2-40B4-BE49-F238E27FC236}">
                <a16:creationId xmlns:a16="http://schemas.microsoft.com/office/drawing/2014/main" id="{93BC8645-A997-4862-82FE-F899DC065058}"/>
              </a:ext>
            </a:extLst>
          </p:cNvPr>
          <p:cNvSpPr txBox="1"/>
          <p:nvPr/>
        </p:nvSpPr>
        <p:spPr>
          <a:xfrm>
            <a:off x="762000" y="69847"/>
            <a:ext cx="11430000" cy="969496"/>
          </a:xfrm>
          <a:prstGeom prst="rect">
            <a:avLst/>
          </a:prstGeom>
          <a:noFill/>
        </p:spPr>
        <p:txBody>
          <a:bodyPr wrap="square" rtlCol="0">
            <a:spAutoFit/>
          </a:bodyPr>
          <a:lstStyle/>
          <a:p>
            <a:pPr algn="ctr" defTabSz="228508"/>
            <a:r>
              <a:rPr lang="en-US" sz="3200" b="1" dirty="0" err="1">
                <a:solidFill>
                  <a:srgbClr val="0000CC"/>
                </a:solidFill>
                <a:latin typeface="Calibri" panose="020F0502020204030204" pitchFamily="34" charset="0"/>
                <a:cs typeface="Calibri" panose="020F0502020204030204" pitchFamily="34" charset="0"/>
              </a:rPr>
              <a:t>Kurumsal</a:t>
            </a:r>
            <a:r>
              <a:rPr lang="en-US" sz="3200" b="1" dirty="0">
                <a:solidFill>
                  <a:srgbClr val="0000CC"/>
                </a:solidFill>
                <a:latin typeface="Calibri" panose="020F0502020204030204" pitchFamily="34" charset="0"/>
                <a:cs typeface="Calibri" panose="020F0502020204030204" pitchFamily="34" charset="0"/>
              </a:rPr>
              <a:t> </a:t>
            </a:r>
            <a:r>
              <a:rPr lang="en-US" sz="3200" b="1" dirty="0" err="1">
                <a:solidFill>
                  <a:srgbClr val="0000CC"/>
                </a:solidFill>
                <a:latin typeface="Calibri" panose="020F0502020204030204" pitchFamily="34" charset="0"/>
                <a:cs typeface="Calibri" panose="020F0502020204030204" pitchFamily="34" charset="0"/>
              </a:rPr>
              <a:t>Dış</a:t>
            </a:r>
            <a:r>
              <a:rPr lang="en-US" sz="3200" b="1" dirty="0">
                <a:solidFill>
                  <a:srgbClr val="0000CC"/>
                </a:solidFill>
                <a:latin typeface="Calibri" panose="020F0502020204030204" pitchFamily="34" charset="0"/>
                <a:cs typeface="Calibri" panose="020F0502020204030204" pitchFamily="34" charset="0"/>
              </a:rPr>
              <a:t> </a:t>
            </a:r>
            <a:r>
              <a:rPr lang="en-US" sz="3200" b="1" dirty="0" err="1">
                <a:solidFill>
                  <a:srgbClr val="0000CC"/>
                </a:solidFill>
                <a:latin typeface="Calibri" panose="020F0502020204030204" pitchFamily="34" charset="0"/>
                <a:cs typeface="Calibri" panose="020F0502020204030204" pitchFamily="34" charset="0"/>
              </a:rPr>
              <a:t>Değerlendirme</a:t>
            </a:r>
            <a:r>
              <a:rPr lang="en-US" sz="3200" b="1" dirty="0">
                <a:solidFill>
                  <a:srgbClr val="0000CC"/>
                </a:solidFill>
                <a:latin typeface="Calibri" panose="020F0502020204030204" pitchFamily="34" charset="0"/>
                <a:cs typeface="Calibri" panose="020F0502020204030204" pitchFamily="34" charset="0"/>
              </a:rPr>
              <a:t> </a:t>
            </a:r>
            <a:r>
              <a:rPr lang="en-US" sz="3200" b="1" dirty="0" err="1">
                <a:solidFill>
                  <a:srgbClr val="0000CC"/>
                </a:solidFill>
                <a:latin typeface="Calibri" panose="020F0502020204030204" pitchFamily="34" charset="0"/>
                <a:cs typeface="Calibri" panose="020F0502020204030204" pitchFamily="34" charset="0"/>
              </a:rPr>
              <a:t>ve</a:t>
            </a:r>
            <a:r>
              <a:rPr lang="en-US" sz="3200" b="1" dirty="0">
                <a:solidFill>
                  <a:srgbClr val="0000CC"/>
                </a:solidFill>
                <a:latin typeface="Calibri" panose="020F0502020204030204" pitchFamily="34" charset="0"/>
                <a:cs typeface="Calibri" panose="020F0502020204030204" pitchFamily="34" charset="0"/>
              </a:rPr>
              <a:t> </a:t>
            </a:r>
            <a:r>
              <a:rPr lang="en-US" sz="3200" b="1" dirty="0" err="1">
                <a:solidFill>
                  <a:srgbClr val="0000CC"/>
                </a:solidFill>
                <a:latin typeface="Calibri" panose="020F0502020204030204" pitchFamily="34" charset="0"/>
                <a:cs typeface="Calibri" panose="020F0502020204030204" pitchFamily="34" charset="0"/>
              </a:rPr>
              <a:t>Akreditasyon</a:t>
            </a:r>
            <a:r>
              <a:rPr lang="en-US" sz="3200" b="1" dirty="0">
                <a:solidFill>
                  <a:srgbClr val="0000CC"/>
                </a:solidFill>
                <a:latin typeface="Calibri" panose="020F0502020204030204" pitchFamily="34" charset="0"/>
                <a:cs typeface="Calibri" panose="020F0502020204030204" pitchFamily="34" charset="0"/>
              </a:rPr>
              <a:t> </a:t>
            </a:r>
            <a:r>
              <a:rPr lang="tr-TR" sz="3200" b="1" dirty="0" smtClean="0">
                <a:solidFill>
                  <a:srgbClr val="0000CC"/>
                </a:solidFill>
                <a:latin typeface="Calibri" panose="020F0502020204030204" pitchFamily="34" charset="0"/>
                <a:cs typeface="Calibri" panose="020F0502020204030204" pitchFamily="34" charset="0"/>
              </a:rPr>
              <a:t>(KDDA) </a:t>
            </a:r>
            <a:r>
              <a:rPr lang="en-US" sz="3200" b="1" dirty="0" err="1" smtClean="0">
                <a:solidFill>
                  <a:srgbClr val="0000CC"/>
                </a:solidFill>
                <a:latin typeface="Calibri" panose="020F0502020204030204" pitchFamily="34" charset="0"/>
                <a:cs typeface="Calibri" panose="020F0502020204030204" pitchFamily="34" charset="0"/>
              </a:rPr>
              <a:t>Ölçütleri</a:t>
            </a:r>
            <a:r>
              <a:rPr lang="en-US" sz="3200" b="1" dirty="0" smtClean="0">
                <a:solidFill>
                  <a:srgbClr val="0000CC"/>
                </a:solidFill>
                <a:latin typeface="Calibri" panose="020F0502020204030204" pitchFamily="34" charset="0"/>
                <a:cs typeface="Calibri" panose="020F0502020204030204" pitchFamily="34" charset="0"/>
              </a:rPr>
              <a:t> </a:t>
            </a:r>
            <a:endParaRPr lang="tr-TR" sz="3200" b="1" dirty="0" smtClean="0">
              <a:solidFill>
                <a:srgbClr val="0000CC"/>
              </a:solidFill>
              <a:latin typeface="Calibri" panose="020F0502020204030204" pitchFamily="34" charset="0"/>
              <a:cs typeface="Calibri" panose="020F0502020204030204" pitchFamily="34" charset="0"/>
            </a:endParaRPr>
          </a:p>
          <a:p>
            <a:pPr algn="ctr" defTabSz="228508"/>
            <a:r>
              <a:rPr lang="en-US" sz="2400" b="1" i="1" dirty="0" smtClean="0">
                <a:solidFill>
                  <a:srgbClr val="C00000"/>
                </a:solidFill>
                <a:latin typeface="Calibri" panose="020F0502020204030204" pitchFamily="34" charset="0"/>
                <a:cs typeface="Calibri" panose="020F0502020204030204" pitchFamily="34" charset="0"/>
              </a:rPr>
              <a:t>(</a:t>
            </a:r>
            <a:r>
              <a:rPr lang="tr-TR" sz="2400" b="1" i="1" dirty="0" smtClean="0">
                <a:solidFill>
                  <a:srgbClr val="C00000"/>
                </a:solidFill>
                <a:latin typeface="Calibri" panose="020F0502020204030204" pitchFamily="34" charset="0"/>
                <a:cs typeface="Calibri" panose="020F0502020204030204" pitchFamily="34" charset="0"/>
              </a:rPr>
              <a:t>s </a:t>
            </a:r>
            <a:r>
              <a:rPr lang="en-US" sz="2400" b="1" i="1" dirty="0" smtClean="0">
                <a:solidFill>
                  <a:srgbClr val="C00000"/>
                </a:solidFill>
                <a:latin typeface="Calibri" panose="020F0502020204030204" pitchFamily="34" charset="0"/>
                <a:cs typeface="Calibri" panose="020F0502020204030204" pitchFamily="34" charset="0"/>
              </a:rPr>
              <a:t>3</a:t>
            </a:r>
            <a:r>
              <a:rPr lang="tr-TR" sz="2400" b="1" i="1" dirty="0" smtClean="0">
                <a:solidFill>
                  <a:srgbClr val="C00000"/>
                </a:solidFill>
                <a:latin typeface="Calibri" panose="020F0502020204030204" pitchFamily="34" charset="0"/>
                <a:cs typeface="Calibri" panose="020F0502020204030204" pitchFamily="34" charset="0"/>
              </a:rPr>
              <a:t>.2.1</a:t>
            </a:r>
            <a:r>
              <a:rPr lang="en-US" sz="2400" b="1" i="1" dirty="0" smtClean="0">
                <a:solidFill>
                  <a:srgbClr val="C00000"/>
                </a:solidFill>
                <a:latin typeface="Calibri" panose="020F0502020204030204" pitchFamily="34" charset="0"/>
                <a:cs typeface="Calibri" panose="020F0502020204030204" pitchFamily="34" charset="0"/>
              </a:rPr>
              <a:t>)</a:t>
            </a:r>
            <a:endParaRPr lang="en-US" sz="2400" b="1" i="1" dirty="0">
              <a:solidFill>
                <a:srgbClr val="C00000"/>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531DC38C-E9B7-4582-8B3B-84908F1B6F47}"/>
              </a:ext>
            </a:extLst>
          </p:cNvPr>
          <p:cNvSpPr txBox="1"/>
          <p:nvPr/>
        </p:nvSpPr>
        <p:spPr>
          <a:xfrm>
            <a:off x="86627" y="4609070"/>
            <a:ext cx="3099335" cy="1754326"/>
          </a:xfrm>
          <a:prstGeom prst="rect">
            <a:avLst/>
          </a:prstGeom>
          <a:noFill/>
          <a:ln>
            <a:noFill/>
          </a:ln>
        </p:spPr>
        <p:txBody>
          <a:bodyPr wrap="square" rtlCol="0">
            <a:spAutoFit/>
          </a:bodyPr>
          <a:lstStyle/>
          <a:p>
            <a:pPr marL="228554" indent="-228554" defTabSz="228508">
              <a:buFont typeface="+mj-lt"/>
              <a:buAutoNum type="arabicPeriod"/>
            </a:pPr>
            <a:r>
              <a:rPr lang="en-US" b="1" dirty="0" err="1">
                <a:solidFill>
                  <a:srgbClr val="172144"/>
                </a:solidFill>
                <a:latin typeface="+mj-lt"/>
              </a:rPr>
              <a:t>Toplumsal</a:t>
            </a:r>
            <a:r>
              <a:rPr lang="en-US" b="1" dirty="0">
                <a:solidFill>
                  <a:srgbClr val="172144"/>
                </a:solidFill>
                <a:latin typeface="+mj-lt"/>
              </a:rPr>
              <a:t> </a:t>
            </a:r>
            <a:r>
              <a:rPr lang="en-US" b="1" dirty="0" err="1">
                <a:solidFill>
                  <a:srgbClr val="172144"/>
                </a:solidFill>
                <a:latin typeface="+mj-lt"/>
              </a:rPr>
              <a:t>Katkı</a:t>
            </a:r>
            <a:r>
              <a:rPr lang="en-US" b="1" dirty="0">
                <a:solidFill>
                  <a:srgbClr val="172144"/>
                </a:solidFill>
                <a:latin typeface="+mj-lt"/>
              </a:rPr>
              <a:t> </a:t>
            </a:r>
            <a:r>
              <a:rPr lang="en-US" b="1" dirty="0" err="1">
                <a:solidFill>
                  <a:srgbClr val="172144"/>
                </a:solidFill>
                <a:latin typeface="+mj-lt"/>
              </a:rPr>
              <a:t>Süreçlerinin</a:t>
            </a:r>
            <a:r>
              <a:rPr lang="en-US" b="1" dirty="0">
                <a:solidFill>
                  <a:srgbClr val="172144"/>
                </a:solidFill>
                <a:latin typeface="+mj-lt"/>
              </a:rPr>
              <a:t> </a:t>
            </a:r>
            <a:r>
              <a:rPr lang="en-US" b="1" dirty="0" err="1">
                <a:solidFill>
                  <a:srgbClr val="172144"/>
                </a:solidFill>
                <a:latin typeface="+mj-lt"/>
              </a:rPr>
              <a:t>Yönetimi</a:t>
            </a:r>
            <a:r>
              <a:rPr lang="en-US" b="1" dirty="0">
                <a:solidFill>
                  <a:srgbClr val="172144"/>
                </a:solidFill>
                <a:latin typeface="+mj-lt"/>
              </a:rPr>
              <a:t> </a:t>
            </a:r>
            <a:r>
              <a:rPr lang="en-US" b="1" dirty="0" err="1">
                <a:solidFill>
                  <a:srgbClr val="172144"/>
                </a:solidFill>
                <a:latin typeface="+mj-lt"/>
              </a:rPr>
              <a:t>ve</a:t>
            </a:r>
            <a:r>
              <a:rPr lang="en-US" b="1" dirty="0">
                <a:solidFill>
                  <a:srgbClr val="172144"/>
                </a:solidFill>
                <a:latin typeface="+mj-lt"/>
              </a:rPr>
              <a:t> </a:t>
            </a:r>
            <a:r>
              <a:rPr lang="en-US" b="1" dirty="0" err="1">
                <a:solidFill>
                  <a:srgbClr val="172144"/>
                </a:solidFill>
                <a:latin typeface="+mj-lt"/>
              </a:rPr>
              <a:t>Toplumsal</a:t>
            </a:r>
            <a:r>
              <a:rPr lang="en-US" b="1" dirty="0">
                <a:solidFill>
                  <a:srgbClr val="172144"/>
                </a:solidFill>
                <a:latin typeface="+mj-lt"/>
              </a:rPr>
              <a:t> </a:t>
            </a:r>
            <a:r>
              <a:rPr lang="en-US" b="1" dirty="0" err="1">
                <a:solidFill>
                  <a:srgbClr val="172144"/>
                </a:solidFill>
                <a:latin typeface="+mj-lt"/>
              </a:rPr>
              <a:t>Katkı</a:t>
            </a:r>
            <a:r>
              <a:rPr lang="en-US" b="1" dirty="0">
                <a:solidFill>
                  <a:srgbClr val="172144"/>
                </a:solidFill>
                <a:latin typeface="+mj-lt"/>
              </a:rPr>
              <a:t> </a:t>
            </a:r>
            <a:r>
              <a:rPr lang="en-US" b="1" dirty="0" err="1">
                <a:solidFill>
                  <a:srgbClr val="172144"/>
                </a:solidFill>
                <a:latin typeface="+mj-lt"/>
              </a:rPr>
              <a:t>Kaynakları</a:t>
            </a:r>
            <a:endParaRPr lang="en-US" b="1" dirty="0">
              <a:solidFill>
                <a:srgbClr val="172144"/>
              </a:solidFill>
              <a:latin typeface="+mj-lt"/>
            </a:endParaRPr>
          </a:p>
          <a:p>
            <a:pPr marL="228554" indent="-228554" defTabSz="228508">
              <a:buFont typeface="+mj-lt"/>
              <a:buAutoNum type="arabicPeriod"/>
            </a:pPr>
            <a:r>
              <a:rPr lang="en-US" b="1" dirty="0" err="1">
                <a:solidFill>
                  <a:srgbClr val="172144"/>
                </a:solidFill>
                <a:latin typeface="+mj-lt"/>
              </a:rPr>
              <a:t>Toplumsal</a:t>
            </a:r>
            <a:r>
              <a:rPr lang="en-US" b="1" dirty="0">
                <a:solidFill>
                  <a:srgbClr val="172144"/>
                </a:solidFill>
                <a:latin typeface="+mj-lt"/>
              </a:rPr>
              <a:t> </a:t>
            </a:r>
            <a:r>
              <a:rPr lang="en-US" b="1" dirty="0" err="1">
                <a:solidFill>
                  <a:srgbClr val="172144"/>
                </a:solidFill>
                <a:latin typeface="+mj-lt"/>
              </a:rPr>
              <a:t>Katkı</a:t>
            </a:r>
            <a:r>
              <a:rPr lang="en-US" b="1" dirty="0">
                <a:solidFill>
                  <a:srgbClr val="172144"/>
                </a:solidFill>
                <a:latin typeface="+mj-lt"/>
              </a:rPr>
              <a:t> </a:t>
            </a:r>
            <a:r>
              <a:rPr lang="en-US" b="1" dirty="0" err="1">
                <a:solidFill>
                  <a:srgbClr val="172144"/>
                </a:solidFill>
                <a:latin typeface="+mj-lt"/>
              </a:rPr>
              <a:t>Performansı</a:t>
            </a:r>
            <a:endParaRPr lang="en-US" b="1" dirty="0">
              <a:solidFill>
                <a:srgbClr val="172144"/>
              </a:solidFill>
              <a:latin typeface="+mj-lt"/>
            </a:endParaRPr>
          </a:p>
          <a:p>
            <a:pPr defTabSz="228508"/>
            <a:endParaRPr lang="en-US" b="1" dirty="0">
              <a:solidFill>
                <a:srgbClr val="172144"/>
              </a:solidFill>
              <a:latin typeface="+mj-lt"/>
            </a:endParaRPr>
          </a:p>
        </p:txBody>
      </p:sp>
      <p:sp>
        <p:nvSpPr>
          <p:cNvPr id="28" name="TextBox 27">
            <a:extLst>
              <a:ext uri="{FF2B5EF4-FFF2-40B4-BE49-F238E27FC236}">
                <a16:creationId xmlns:a16="http://schemas.microsoft.com/office/drawing/2014/main" id="{F7ECC9ED-42BA-4B3E-8D23-EC69EC9684D6}"/>
              </a:ext>
            </a:extLst>
          </p:cNvPr>
          <p:cNvSpPr txBox="1"/>
          <p:nvPr/>
        </p:nvSpPr>
        <p:spPr>
          <a:xfrm>
            <a:off x="9338851" y="4466122"/>
            <a:ext cx="2625351" cy="1858361"/>
          </a:xfrm>
          <a:prstGeom prst="rect">
            <a:avLst/>
          </a:prstGeom>
          <a:noFill/>
          <a:ln>
            <a:noFill/>
          </a:ln>
        </p:spPr>
        <p:txBody>
          <a:bodyPr wrap="square" rtlCol="0">
            <a:spAutoFit/>
          </a:bodyPr>
          <a:lstStyle/>
          <a:p>
            <a:pPr marL="228554" indent="-228554" defTabSz="228508">
              <a:buFont typeface="+mj-lt"/>
              <a:buAutoNum type="arabicPeriod"/>
            </a:pPr>
            <a:r>
              <a:rPr lang="en-US" sz="1600" b="1" dirty="0" err="1">
                <a:solidFill>
                  <a:srgbClr val="172144"/>
                </a:solidFill>
                <a:latin typeface="+mj-lt"/>
              </a:rPr>
              <a:t>Araştırma</a:t>
            </a:r>
            <a:r>
              <a:rPr lang="en-US" sz="1600" b="1" dirty="0">
                <a:solidFill>
                  <a:srgbClr val="172144"/>
                </a:solidFill>
                <a:latin typeface="+mj-lt"/>
              </a:rPr>
              <a:t> </a:t>
            </a:r>
            <a:r>
              <a:rPr lang="en-US" sz="1600" b="1" dirty="0" err="1">
                <a:solidFill>
                  <a:srgbClr val="172144"/>
                </a:solidFill>
                <a:latin typeface="+mj-lt"/>
              </a:rPr>
              <a:t>Süreçlerinin</a:t>
            </a:r>
            <a:r>
              <a:rPr lang="en-US" sz="1600" b="1" dirty="0">
                <a:solidFill>
                  <a:srgbClr val="172144"/>
                </a:solidFill>
                <a:latin typeface="+mj-lt"/>
              </a:rPr>
              <a:t> </a:t>
            </a:r>
            <a:r>
              <a:rPr lang="en-US" sz="1600" b="1" dirty="0" err="1">
                <a:solidFill>
                  <a:srgbClr val="172144"/>
                </a:solidFill>
                <a:latin typeface="+mj-lt"/>
              </a:rPr>
              <a:t>Yönetimi</a:t>
            </a:r>
            <a:r>
              <a:rPr lang="en-US" sz="1600" b="1" dirty="0">
                <a:solidFill>
                  <a:srgbClr val="172144"/>
                </a:solidFill>
                <a:latin typeface="+mj-lt"/>
              </a:rPr>
              <a:t> </a:t>
            </a:r>
            <a:r>
              <a:rPr lang="en-US" sz="1600" b="1" dirty="0" err="1">
                <a:solidFill>
                  <a:srgbClr val="172144"/>
                </a:solidFill>
                <a:latin typeface="+mj-lt"/>
              </a:rPr>
              <a:t>ve</a:t>
            </a:r>
            <a:r>
              <a:rPr lang="en-US" sz="1600" b="1" dirty="0">
                <a:solidFill>
                  <a:srgbClr val="172144"/>
                </a:solidFill>
                <a:latin typeface="+mj-lt"/>
              </a:rPr>
              <a:t> </a:t>
            </a:r>
            <a:r>
              <a:rPr lang="en-US" sz="1600" b="1" dirty="0" err="1">
                <a:solidFill>
                  <a:srgbClr val="172144"/>
                </a:solidFill>
                <a:latin typeface="+mj-lt"/>
              </a:rPr>
              <a:t>Araştırma</a:t>
            </a:r>
            <a:r>
              <a:rPr lang="en-US" sz="1600" b="1" dirty="0">
                <a:solidFill>
                  <a:srgbClr val="172144"/>
                </a:solidFill>
                <a:latin typeface="+mj-lt"/>
              </a:rPr>
              <a:t> </a:t>
            </a:r>
            <a:r>
              <a:rPr lang="en-US" sz="1600" b="1" dirty="0" err="1">
                <a:solidFill>
                  <a:srgbClr val="172144"/>
                </a:solidFill>
                <a:latin typeface="+mj-lt"/>
              </a:rPr>
              <a:t>Kaynakları</a:t>
            </a:r>
            <a:endParaRPr lang="en-US" sz="1600" b="1" dirty="0">
              <a:solidFill>
                <a:srgbClr val="172144"/>
              </a:solidFill>
              <a:latin typeface="+mj-lt"/>
            </a:endParaRPr>
          </a:p>
          <a:p>
            <a:pPr marL="228554" indent="-228554" defTabSz="228508">
              <a:buFont typeface="+mj-lt"/>
              <a:buAutoNum type="arabicPeriod"/>
            </a:pPr>
            <a:r>
              <a:rPr lang="en-US" sz="1600" b="1" dirty="0" err="1">
                <a:solidFill>
                  <a:srgbClr val="172144"/>
                </a:solidFill>
                <a:latin typeface="+mj-lt"/>
              </a:rPr>
              <a:t>Araştırma</a:t>
            </a:r>
            <a:r>
              <a:rPr lang="en-US" sz="1600" b="1" dirty="0">
                <a:solidFill>
                  <a:srgbClr val="172144"/>
                </a:solidFill>
                <a:latin typeface="+mj-lt"/>
              </a:rPr>
              <a:t> </a:t>
            </a:r>
            <a:r>
              <a:rPr lang="en-US" sz="1600" b="1" dirty="0" err="1">
                <a:solidFill>
                  <a:srgbClr val="172144"/>
                </a:solidFill>
                <a:latin typeface="+mj-lt"/>
              </a:rPr>
              <a:t>Yetkinliği</a:t>
            </a:r>
            <a:r>
              <a:rPr lang="en-US" sz="1600" b="1" dirty="0">
                <a:solidFill>
                  <a:srgbClr val="172144"/>
                </a:solidFill>
                <a:latin typeface="+mj-lt"/>
              </a:rPr>
              <a:t>, </a:t>
            </a:r>
            <a:r>
              <a:rPr lang="en-US" sz="1600" b="1" dirty="0" err="1">
                <a:solidFill>
                  <a:srgbClr val="172144"/>
                </a:solidFill>
                <a:latin typeface="+mj-lt"/>
              </a:rPr>
              <a:t>İş</a:t>
            </a:r>
            <a:r>
              <a:rPr lang="en-US" sz="1600" b="1" dirty="0">
                <a:solidFill>
                  <a:srgbClr val="172144"/>
                </a:solidFill>
                <a:latin typeface="+mj-lt"/>
              </a:rPr>
              <a:t> </a:t>
            </a:r>
            <a:r>
              <a:rPr lang="en-US" sz="1600" b="1" dirty="0" err="1">
                <a:solidFill>
                  <a:srgbClr val="172144"/>
                </a:solidFill>
                <a:latin typeface="+mj-lt"/>
              </a:rPr>
              <a:t>Birlikleri</a:t>
            </a:r>
            <a:r>
              <a:rPr lang="en-US" sz="1600" b="1" dirty="0">
                <a:solidFill>
                  <a:srgbClr val="172144"/>
                </a:solidFill>
                <a:latin typeface="+mj-lt"/>
              </a:rPr>
              <a:t> </a:t>
            </a:r>
            <a:r>
              <a:rPr lang="en-US" sz="1600" b="1" dirty="0" err="1">
                <a:solidFill>
                  <a:srgbClr val="172144"/>
                </a:solidFill>
                <a:latin typeface="+mj-lt"/>
              </a:rPr>
              <a:t>ve</a:t>
            </a:r>
            <a:r>
              <a:rPr lang="en-US" sz="1600" b="1" dirty="0">
                <a:solidFill>
                  <a:srgbClr val="172144"/>
                </a:solidFill>
                <a:latin typeface="+mj-lt"/>
              </a:rPr>
              <a:t> </a:t>
            </a:r>
            <a:r>
              <a:rPr lang="en-US" sz="1600" b="1" dirty="0" err="1">
                <a:solidFill>
                  <a:srgbClr val="172144"/>
                </a:solidFill>
                <a:latin typeface="+mj-lt"/>
              </a:rPr>
              <a:t>Destekler</a:t>
            </a:r>
            <a:endParaRPr lang="en-US" sz="1600" b="1" dirty="0">
              <a:solidFill>
                <a:srgbClr val="172144"/>
              </a:solidFill>
              <a:latin typeface="+mj-lt"/>
            </a:endParaRPr>
          </a:p>
          <a:p>
            <a:pPr marL="228554" indent="-228554" defTabSz="228508">
              <a:buFont typeface="+mj-lt"/>
              <a:buAutoNum type="arabicPeriod"/>
            </a:pPr>
            <a:r>
              <a:rPr lang="en-US" sz="1600" b="1" dirty="0" err="1">
                <a:solidFill>
                  <a:srgbClr val="172144"/>
                </a:solidFill>
                <a:latin typeface="+mj-lt"/>
              </a:rPr>
              <a:t>Araştırma</a:t>
            </a:r>
            <a:r>
              <a:rPr lang="en-US" sz="1600" b="1" dirty="0">
                <a:solidFill>
                  <a:srgbClr val="172144"/>
                </a:solidFill>
                <a:latin typeface="+mj-lt"/>
              </a:rPr>
              <a:t> </a:t>
            </a:r>
            <a:r>
              <a:rPr lang="en-US" sz="1600" b="1" dirty="0" err="1">
                <a:solidFill>
                  <a:srgbClr val="172144"/>
                </a:solidFill>
                <a:latin typeface="+mj-lt"/>
              </a:rPr>
              <a:t>Performansı</a:t>
            </a:r>
            <a:endParaRPr lang="en-US" sz="1600" b="1" dirty="0">
              <a:solidFill>
                <a:srgbClr val="172144"/>
              </a:solidFill>
              <a:latin typeface="+mj-lt"/>
            </a:endParaRPr>
          </a:p>
          <a:p>
            <a:pPr defTabSz="228508"/>
            <a:endParaRPr lang="en-US" sz="1600" b="1" dirty="0">
              <a:solidFill>
                <a:srgbClr val="172144"/>
              </a:solidFill>
              <a:latin typeface="+mj-lt"/>
            </a:endParaRPr>
          </a:p>
        </p:txBody>
      </p:sp>
      <p:sp>
        <p:nvSpPr>
          <p:cNvPr id="29" name="TextBox 28">
            <a:extLst>
              <a:ext uri="{FF2B5EF4-FFF2-40B4-BE49-F238E27FC236}">
                <a16:creationId xmlns:a16="http://schemas.microsoft.com/office/drawing/2014/main" id="{1E74E9FF-7E0C-4CD7-985C-58A771DC2F96}"/>
              </a:ext>
            </a:extLst>
          </p:cNvPr>
          <p:cNvSpPr txBox="1"/>
          <p:nvPr/>
        </p:nvSpPr>
        <p:spPr>
          <a:xfrm>
            <a:off x="96254" y="1992430"/>
            <a:ext cx="3141408" cy="1754326"/>
          </a:xfrm>
          <a:prstGeom prst="rect">
            <a:avLst/>
          </a:prstGeom>
          <a:noFill/>
          <a:ln>
            <a:noFill/>
          </a:ln>
        </p:spPr>
        <p:txBody>
          <a:bodyPr wrap="square" rtlCol="0">
            <a:spAutoFit/>
          </a:bodyPr>
          <a:lstStyle/>
          <a:p>
            <a:pPr marL="228554" indent="-228554" defTabSz="228508">
              <a:buFont typeface="+mj-lt"/>
              <a:buAutoNum type="arabicPeriod"/>
            </a:pPr>
            <a:r>
              <a:rPr lang="en-US" b="1" dirty="0" err="1">
                <a:solidFill>
                  <a:srgbClr val="172144"/>
                </a:solidFill>
                <a:latin typeface="+mj-lt"/>
              </a:rPr>
              <a:t>Liderlik</a:t>
            </a:r>
            <a:r>
              <a:rPr lang="en-US" b="1" dirty="0">
                <a:solidFill>
                  <a:srgbClr val="172144"/>
                </a:solidFill>
                <a:latin typeface="+mj-lt"/>
              </a:rPr>
              <a:t> </a:t>
            </a:r>
            <a:r>
              <a:rPr lang="en-US" b="1" dirty="0" err="1">
                <a:solidFill>
                  <a:srgbClr val="172144"/>
                </a:solidFill>
                <a:latin typeface="+mj-lt"/>
              </a:rPr>
              <a:t>ve</a:t>
            </a:r>
            <a:r>
              <a:rPr lang="en-US" b="1" dirty="0">
                <a:solidFill>
                  <a:srgbClr val="172144"/>
                </a:solidFill>
                <a:latin typeface="+mj-lt"/>
              </a:rPr>
              <a:t> </a:t>
            </a:r>
            <a:r>
              <a:rPr lang="en-US" b="1" dirty="0" err="1">
                <a:solidFill>
                  <a:srgbClr val="172144"/>
                </a:solidFill>
                <a:latin typeface="+mj-lt"/>
              </a:rPr>
              <a:t>Kalite</a:t>
            </a:r>
            <a:endParaRPr lang="en-US" b="1" dirty="0">
              <a:solidFill>
                <a:srgbClr val="172144"/>
              </a:solidFill>
              <a:latin typeface="+mj-lt"/>
            </a:endParaRPr>
          </a:p>
          <a:p>
            <a:pPr marL="228554" indent="-228554" defTabSz="228508">
              <a:buFont typeface="+mj-lt"/>
              <a:buAutoNum type="arabicPeriod"/>
            </a:pPr>
            <a:r>
              <a:rPr lang="en-US" b="1" dirty="0" err="1">
                <a:solidFill>
                  <a:srgbClr val="172144"/>
                </a:solidFill>
                <a:latin typeface="+mj-lt"/>
              </a:rPr>
              <a:t>Misyon</a:t>
            </a:r>
            <a:r>
              <a:rPr lang="en-US" b="1" dirty="0">
                <a:solidFill>
                  <a:srgbClr val="172144"/>
                </a:solidFill>
                <a:latin typeface="+mj-lt"/>
              </a:rPr>
              <a:t> </a:t>
            </a:r>
            <a:r>
              <a:rPr lang="en-US" b="1" dirty="0" err="1">
                <a:solidFill>
                  <a:srgbClr val="172144"/>
                </a:solidFill>
                <a:latin typeface="+mj-lt"/>
              </a:rPr>
              <a:t>ve</a:t>
            </a:r>
            <a:r>
              <a:rPr lang="en-US" b="1" dirty="0">
                <a:solidFill>
                  <a:srgbClr val="172144"/>
                </a:solidFill>
                <a:latin typeface="+mj-lt"/>
              </a:rPr>
              <a:t> </a:t>
            </a:r>
            <a:r>
              <a:rPr lang="en-US" b="1" dirty="0" err="1">
                <a:solidFill>
                  <a:srgbClr val="172144"/>
                </a:solidFill>
                <a:latin typeface="+mj-lt"/>
              </a:rPr>
              <a:t>Stratejik</a:t>
            </a:r>
            <a:r>
              <a:rPr lang="en-US" b="1" dirty="0">
                <a:solidFill>
                  <a:srgbClr val="172144"/>
                </a:solidFill>
                <a:latin typeface="+mj-lt"/>
              </a:rPr>
              <a:t> </a:t>
            </a:r>
            <a:r>
              <a:rPr lang="en-US" b="1" dirty="0" err="1">
                <a:solidFill>
                  <a:srgbClr val="172144"/>
                </a:solidFill>
                <a:latin typeface="+mj-lt"/>
              </a:rPr>
              <a:t>Amaçlar</a:t>
            </a:r>
            <a:endParaRPr lang="en-US" b="1" dirty="0">
              <a:solidFill>
                <a:srgbClr val="172144"/>
              </a:solidFill>
              <a:latin typeface="+mj-lt"/>
            </a:endParaRPr>
          </a:p>
          <a:p>
            <a:pPr marL="228554" indent="-228554" defTabSz="228508">
              <a:buFont typeface="+mj-lt"/>
              <a:buAutoNum type="arabicPeriod"/>
            </a:pPr>
            <a:r>
              <a:rPr lang="en-US" b="1" dirty="0" err="1">
                <a:solidFill>
                  <a:srgbClr val="172144"/>
                </a:solidFill>
                <a:latin typeface="+mj-lt"/>
              </a:rPr>
              <a:t>Yönetim</a:t>
            </a:r>
            <a:r>
              <a:rPr lang="en-US" b="1" dirty="0">
                <a:solidFill>
                  <a:srgbClr val="172144"/>
                </a:solidFill>
                <a:latin typeface="+mj-lt"/>
              </a:rPr>
              <a:t> </a:t>
            </a:r>
            <a:r>
              <a:rPr lang="en-US" b="1" dirty="0" err="1">
                <a:solidFill>
                  <a:srgbClr val="172144"/>
                </a:solidFill>
                <a:latin typeface="+mj-lt"/>
              </a:rPr>
              <a:t>Sistemleri</a:t>
            </a:r>
            <a:endParaRPr lang="en-US" b="1" dirty="0">
              <a:solidFill>
                <a:srgbClr val="172144"/>
              </a:solidFill>
              <a:latin typeface="+mj-lt"/>
            </a:endParaRPr>
          </a:p>
          <a:p>
            <a:pPr marL="228554" indent="-228554" defTabSz="228508">
              <a:buFont typeface="+mj-lt"/>
              <a:buAutoNum type="arabicPeriod"/>
            </a:pPr>
            <a:r>
              <a:rPr lang="en-US" b="1" dirty="0" err="1">
                <a:solidFill>
                  <a:srgbClr val="172144"/>
                </a:solidFill>
                <a:latin typeface="+mj-lt"/>
              </a:rPr>
              <a:t>Paydaş</a:t>
            </a:r>
            <a:r>
              <a:rPr lang="en-US" b="1" dirty="0">
                <a:solidFill>
                  <a:srgbClr val="172144"/>
                </a:solidFill>
                <a:latin typeface="+mj-lt"/>
              </a:rPr>
              <a:t> </a:t>
            </a:r>
            <a:r>
              <a:rPr lang="en-US" b="1" dirty="0" err="1">
                <a:solidFill>
                  <a:srgbClr val="172144"/>
                </a:solidFill>
                <a:latin typeface="+mj-lt"/>
              </a:rPr>
              <a:t>Katılımı</a:t>
            </a:r>
            <a:endParaRPr lang="en-US" b="1" dirty="0">
              <a:solidFill>
                <a:srgbClr val="172144"/>
              </a:solidFill>
              <a:latin typeface="+mj-lt"/>
            </a:endParaRPr>
          </a:p>
          <a:p>
            <a:pPr marL="228554" indent="-228554" defTabSz="228508">
              <a:buFont typeface="+mj-lt"/>
              <a:buAutoNum type="arabicPeriod"/>
            </a:pPr>
            <a:r>
              <a:rPr lang="en-US" b="1" dirty="0">
                <a:solidFill>
                  <a:srgbClr val="172144"/>
                </a:solidFill>
                <a:latin typeface="+mj-lt"/>
              </a:rPr>
              <a:t>Uluslararasılaşma</a:t>
            </a:r>
          </a:p>
          <a:p>
            <a:pPr defTabSz="228508"/>
            <a:endParaRPr lang="en-US" b="1" dirty="0">
              <a:solidFill>
                <a:srgbClr val="172144"/>
              </a:solidFill>
              <a:latin typeface="+mj-lt"/>
            </a:endParaRPr>
          </a:p>
        </p:txBody>
      </p:sp>
      <p:sp>
        <p:nvSpPr>
          <p:cNvPr id="30" name="TextBox 29">
            <a:extLst>
              <a:ext uri="{FF2B5EF4-FFF2-40B4-BE49-F238E27FC236}">
                <a16:creationId xmlns:a16="http://schemas.microsoft.com/office/drawing/2014/main" id="{CF7F3B41-7085-45E2-B06A-B4708B9F06DF}"/>
              </a:ext>
            </a:extLst>
          </p:cNvPr>
          <p:cNvSpPr txBox="1"/>
          <p:nvPr/>
        </p:nvSpPr>
        <p:spPr>
          <a:xfrm>
            <a:off x="9422270" y="1578543"/>
            <a:ext cx="2769730" cy="2062103"/>
          </a:xfrm>
          <a:prstGeom prst="rect">
            <a:avLst/>
          </a:prstGeom>
          <a:noFill/>
          <a:ln>
            <a:noFill/>
          </a:ln>
        </p:spPr>
        <p:txBody>
          <a:bodyPr wrap="square" rtlCol="0">
            <a:spAutoFit/>
          </a:bodyPr>
          <a:lstStyle/>
          <a:p>
            <a:pPr marL="228554" indent="-228554" defTabSz="228508">
              <a:buFont typeface="+mj-lt"/>
              <a:buAutoNum type="arabicPeriod"/>
            </a:pPr>
            <a:r>
              <a:rPr lang="en-US" sz="1600" b="1" dirty="0">
                <a:solidFill>
                  <a:srgbClr val="172144"/>
                </a:solidFill>
                <a:latin typeface="+mj-lt"/>
              </a:rPr>
              <a:t>Program </a:t>
            </a:r>
            <a:r>
              <a:rPr lang="en-US" sz="1600" b="1" dirty="0" err="1">
                <a:solidFill>
                  <a:srgbClr val="172144"/>
                </a:solidFill>
                <a:latin typeface="+mj-lt"/>
              </a:rPr>
              <a:t>Tasarımı</a:t>
            </a:r>
            <a:r>
              <a:rPr lang="en-US" sz="1600" b="1" dirty="0">
                <a:solidFill>
                  <a:srgbClr val="172144"/>
                </a:solidFill>
                <a:latin typeface="+mj-lt"/>
              </a:rPr>
              <a:t>, </a:t>
            </a:r>
            <a:r>
              <a:rPr lang="en-US" sz="1600" b="1" dirty="0" err="1">
                <a:solidFill>
                  <a:srgbClr val="172144"/>
                </a:solidFill>
                <a:latin typeface="+mj-lt"/>
              </a:rPr>
              <a:t>Değerlendirimesi</a:t>
            </a:r>
            <a:r>
              <a:rPr lang="en-US" sz="1600" b="1" dirty="0">
                <a:solidFill>
                  <a:srgbClr val="172144"/>
                </a:solidFill>
                <a:latin typeface="+mj-lt"/>
              </a:rPr>
              <a:t> </a:t>
            </a:r>
            <a:r>
              <a:rPr lang="en-US" sz="1600" b="1" dirty="0" err="1">
                <a:solidFill>
                  <a:srgbClr val="172144"/>
                </a:solidFill>
                <a:latin typeface="+mj-lt"/>
              </a:rPr>
              <a:t>ve</a:t>
            </a:r>
            <a:r>
              <a:rPr lang="en-US" sz="1600" b="1" dirty="0">
                <a:solidFill>
                  <a:srgbClr val="172144"/>
                </a:solidFill>
                <a:latin typeface="+mj-lt"/>
              </a:rPr>
              <a:t> </a:t>
            </a:r>
            <a:r>
              <a:rPr lang="en-US" sz="1600" b="1" dirty="0" err="1">
                <a:solidFill>
                  <a:srgbClr val="172144"/>
                </a:solidFill>
                <a:latin typeface="+mj-lt"/>
              </a:rPr>
              <a:t>Güncellenmesi</a:t>
            </a:r>
            <a:endParaRPr lang="en-US" sz="1600" b="1" dirty="0">
              <a:solidFill>
                <a:srgbClr val="172144"/>
              </a:solidFill>
              <a:latin typeface="+mj-lt"/>
            </a:endParaRPr>
          </a:p>
          <a:p>
            <a:pPr marL="228554" indent="-228554" defTabSz="228508">
              <a:buFont typeface="+mj-lt"/>
              <a:buAutoNum type="arabicPeriod"/>
            </a:pPr>
            <a:r>
              <a:rPr lang="en-US" sz="1600" b="1" dirty="0" err="1">
                <a:solidFill>
                  <a:srgbClr val="172144"/>
                </a:solidFill>
                <a:latin typeface="+mj-lt"/>
              </a:rPr>
              <a:t>Programların</a:t>
            </a:r>
            <a:r>
              <a:rPr lang="en-US" sz="1600" b="1" dirty="0">
                <a:solidFill>
                  <a:srgbClr val="172144"/>
                </a:solidFill>
                <a:latin typeface="+mj-lt"/>
              </a:rPr>
              <a:t> </a:t>
            </a:r>
            <a:r>
              <a:rPr lang="en-US" sz="1600" b="1" dirty="0" err="1">
                <a:solidFill>
                  <a:srgbClr val="172144"/>
                </a:solidFill>
                <a:latin typeface="+mj-lt"/>
              </a:rPr>
              <a:t>Yürütülmesi</a:t>
            </a:r>
            <a:endParaRPr lang="en-US" sz="1600" b="1" dirty="0">
              <a:solidFill>
                <a:srgbClr val="172144"/>
              </a:solidFill>
              <a:latin typeface="+mj-lt"/>
            </a:endParaRPr>
          </a:p>
          <a:p>
            <a:pPr marL="228554" indent="-228554" defTabSz="228508">
              <a:buFont typeface="+mj-lt"/>
              <a:buAutoNum type="arabicPeriod"/>
            </a:pPr>
            <a:r>
              <a:rPr lang="en-US" sz="1600" b="1" dirty="0" err="1">
                <a:solidFill>
                  <a:srgbClr val="172144"/>
                </a:solidFill>
                <a:latin typeface="+mj-lt"/>
              </a:rPr>
              <a:t>Öğrenme</a:t>
            </a:r>
            <a:r>
              <a:rPr lang="en-US" sz="1600" b="1" dirty="0">
                <a:solidFill>
                  <a:srgbClr val="172144"/>
                </a:solidFill>
                <a:latin typeface="+mj-lt"/>
              </a:rPr>
              <a:t> </a:t>
            </a:r>
            <a:r>
              <a:rPr lang="en-US" sz="1600" b="1" dirty="0" err="1">
                <a:solidFill>
                  <a:srgbClr val="172144"/>
                </a:solidFill>
                <a:latin typeface="+mj-lt"/>
              </a:rPr>
              <a:t>Kaynakları</a:t>
            </a:r>
            <a:r>
              <a:rPr lang="en-US" sz="1600" b="1" dirty="0">
                <a:solidFill>
                  <a:srgbClr val="172144"/>
                </a:solidFill>
                <a:latin typeface="+mj-lt"/>
              </a:rPr>
              <a:t> </a:t>
            </a:r>
            <a:r>
              <a:rPr lang="en-US" sz="1600" b="1" dirty="0" err="1">
                <a:solidFill>
                  <a:srgbClr val="172144"/>
                </a:solidFill>
                <a:latin typeface="+mj-lt"/>
              </a:rPr>
              <a:t>ve</a:t>
            </a:r>
            <a:r>
              <a:rPr lang="en-US" sz="1600" b="1" dirty="0">
                <a:solidFill>
                  <a:srgbClr val="172144"/>
                </a:solidFill>
                <a:latin typeface="+mj-lt"/>
              </a:rPr>
              <a:t> </a:t>
            </a:r>
            <a:r>
              <a:rPr lang="en-US" sz="1600" b="1" dirty="0" err="1">
                <a:solidFill>
                  <a:srgbClr val="172144"/>
                </a:solidFill>
                <a:latin typeface="+mj-lt"/>
              </a:rPr>
              <a:t>Akademik</a:t>
            </a:r>
            <a:r>
              <a:rPr lang="en-US" sz="1600" b="1" dirty="0">
                <a:solidFill>
                  <a:srgbClr val="172144"/>
                </a:solidFill>
                <a:latin typeface="+mj-lt"/>
              </a:rPr>
              <a:t> </a:t>
            </a:r>
            <a:r>
              <a:rPr lang="en-US" sz="1600" b="1" dirty="0" err="1">
                <a:solidFill>
                  <a:srgbClr val="172144"/>
                </a:solidFill>
                <a:latin typeface="+mj-lt"/>
              </a:rPr>
              <a:t>Destek</a:t>
            </a:r>
            <a:r>
              <a:rPr lang="en-US" sz="1600" b="1" dirty="0">
                <a:solidFill>
                  <a:srgbClr val="172144"/>
                </a:solidFill>
                <a:latin typeface="+mj-lt"/>
              </a:rPr>
              <a:t> </a:t>
            </a:r>
            <a:r>
              <a:rPr lang="en-US" sz="1600" b="1" dirty="0" err="1">
                <a:solidFill>
                  <a:srgbClr val="172144"/>
                </a:solidFill>
                <a:latin typeface="+mj-lt"/>
              </a:rPr>
              <a:t>Hizmetleri</a:t>
            </a:r>
            <a:endParaRPr lang="en-US" sz="1600" b="1" dirty="0">
              <a:solidFill>
                <a:srgbClr val="172144"/>
              </a:solidFill>
              <a:latin typeface="+mj-lt"/>
            </a:endParaRPr>
          </a:p>
          <a:p>
            <a:pPr marL="228554" indent="-228554" defTabSz="228508">
              <a:buFont typeface="+mj-lt"/>
              <a:buAutoNum type="arabicPeriod"/>
            </a:pPr>
            <a:r>
              <a:rPr lang="en-US" sz="1600" b="1" dirty="0" err="1">
                <a:solidFill>
                  <a:srgbClr val="172144"/>
                </a:solidFill>
                <a:latin typeface="+mj-lt"/>
              </a:rPr>
              <a:t>Öğretim</a:t>
            </a:r>
            <a:r>
              <a:rPr lang="en-US" sz="1600" b="1" dirty="0">
                <a:solidFill>
                  <a:srgbClr val="172144"/>
                </a:solidFill>
                <a:latin typeface="+mj-lt"/>
              </a:rPr>
              <a:t> </a:t>
            </a:r>
            <a:r>
              <a:rPr lang="en-US" sz="1600" b="1" dirty="0" err="1">
                <a:solidFill>
                  <a:srgbClr val="172144"/>
                </a:solidFill>
                <a:latin typeface="+mj-lt"/>
              </a:rPr>
              <a:t>Kadrosu</a:t>
            </a:r>
            <a:endParaRPr lang="en-US" sz="1600" b="1" dirty="0">
              <a:solidFill>
                <a:srgbClr val="172144"/>
              </a:solidFill>
              <a:latin typeface="+mj-lt"/>
            </a:endParaRPr>
          </a:p>
        </p:txBody>
      </p:sp>
      <p:grpSp>
        <p:nvGrpSpPr>
          <p:cNvPr id="14" name="Group 13">
            <a:extLst>
              <a:ext uri="{FF2B5EF4-FFF2-40B4-BE49-F238E27FC236}">
                <a16:creationId xmlns:a16="http://schemas.microsoft.com/office/drawing/2014/main" id="{50A9E416-7804-4718-8D49-B8624857263E}"/>
              </a:ext>
            </a:extLst>
          </p:cNvPr>
          <p:cNvGrpSpPr/>
          <p:nvPr/>
        </p:nvGrpSpPr>
        <p:grpSpPr>
          <a:xfrm>
            <a:off x="3337761" y="3977659"/>
            <a:ext cx="2604433" cy="2329756"/>
            <a:chOff x="2149803" y="4959477"/>
            <a:chExt cx="3797046" cy="4660726"/>
          </a:xfrm>
          <a:solidFill>
            <a:schemeClr val="bg1">
              <a:lumMod val="85000"/>
            </a:schemeClr>
          </a:solidFill>
        </p:grpSpPr>
        <p:sp>
          <p:nvSpPr>
            <p:cNvPr id="15" name="Oval 14">
              <a:extLst>
                <a:ext uri="{FF2B5EF4-FFF2-40B4-BE49-F238E27FC236}">
                  <a16:creationId xmlns:a16="http://schemas.microsoft.com/office/drawing/2014/main" id="{CD80AC1B-A77B-4D31-8E98-9CE95DE12EB1}"/>
                </a:ext>
              </a:extLst>
            </p:cNvPr>
            <p:cNvSpPr/>
            <p:nvPr/>
          </p:nvSpPr>
          <p:spPr>
            <a:xfrm>
              <a:off x="2149803" y="5823157"/>
              <a:ext cx="3797046" cy="3797046"/>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FFFFFF"/>
                </a:solidFill>
                <a:latin typeface="CamberW01-Light" panose="01000000000000000000" pitchFamily="2" charset="0"/>
              </a:endParaRPr>
            </a:p>
          </p:txBody>
        </p:sp>
        <p:sp>
          <p:nvSpPr>
            <p:cNvPr id="16" name="Oval 15">
              <a:extLst>
                <a:ext uri="{FF2B5EF4-FFF2-40B4-BE49-F238E27FC236}">
                  <a16:creationId xmlns:a16="http://schemas.microsoft.com/office/drawing/2014/main" id="{E61FE02A-E0E4-4291-9B8C-0F8C4380AE28}"/>
                </a:ext>
              </a:extLst>
            </p:cNvPr>
            <p:cNvSpPr/>
            <p:nvPr/>
          </p:nvSpPr>
          <p:spPr>
            <a:xfrm>
              <a:off x="2322396" y="5357565"/>
              <a:ext cx="3451860" cy="3989639"/>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FFFFFF"/>
                </a:solidFill>
                <a:latin typeface="CamberW01-Light" panose="01000000000000000000" pitchFamily="2" charset="0"/>
              </a:endParaRPr>
            </a:p>
          </p:txBody>
        </p:sp>
        <p:sp>
          <p:nvSpPr>
            <p:cNvPr id="17" name="Oval 16">
              <a:extLst>
                <a:ext uri="{FF2B5EF4-FFF2-40B4-BE49-F238E27FC236}">
                  <a16:creationId xmlns:a16="http://schemas.microsoft.com/office/drawing/2014/main" id="{DDA29FB4-6E64-46F2-A35E-9009C9DA315F}"/>
                </a:ext>
              </a:extLst>
            </p:cNvPr>
            <p:cNvSpPr/>
            <p:nvPr/>
          </p:nvSpPr>
          <p:spPr>
            <a:xfrm>
              <a:off x="2149803" y="4959477"/>
              <a:ext cx="3797046" cy="3797046"/>
            </a:xfrm>
            <a:prstGeom prst="ellipse">
              <a:avLst/>
            </a:prstGeom>
            <a:solidFill>
              <a:schemeClr val="bg1">
                <a:lumMod val="85000"/>
              </a:schemeClr>
            </a:solidFill>
            <a:ln>
              <a:noFill/>
            </a:ln>
            <a:effectLst>
              <a:innerShdw blurRad="1181100">
                <a:schemeClr val="accent5">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08"/>
              <a:endParaRPr lang="en-US" sz="900" dirty="0">
                <a:solidFill>
                  <a:schemeClr val="tx1"/>
                </a:solidFill>
                <a:latin typeface="CamberW01-Light" panose="01000000000000000000" pitchFamily="2" charset="0"/>
              </a:endParaRPr>
            </a:p>
          </p:txBody>
        </p:sp>
        <p:sp>
          <p:nvSpPr>
            <p:cNvPr id="19" name="TextBox 18">
              <a:extLst>
                <a:ext uri="{FF2B5EF4-FFF2-40B4-BE49-F238E27FC236}">
                  <a16:creationId xmlns:a16="http://schemas.microsoft.com/office/drawing/2014/main" id="{E17E8D5E-1422-45E3-BC1B-40164B2C4D54}"/>
                </a:ext>
              </a:extLst>
            </p:cNvPr>
            <p:cNvSpPr txBox="1"/>
            <p:nvPr/>
          </p:nvSpPr>
          <p:spPr>
            <a:xfrm>
              <a:off x="2448201" y="6360174"/>
              <a:ext cx="3200257" cy="923571"/>
            </a:xfrm>
            <a:prstGeom prst="rect">
              <a:avLst/>
            </a:prstGeom>
            <a:noFill/>
            <a:ln>
              <a:noFill/>
            </a:ln>
          </p:spPr>
          <p:txBody>
            <a:bodyPr wrap="none" rtlCol="0" anchor="ctr">
              <a:spAutoFit/>
            </a:bodyPr>
            <a:lstStyle/>
            <a:p>
              <a:pPr algn="ctr" defTabSz="228508"/>
              <a:r>
                <a:rPr lang="en-US" sz="2400" b="1" dirty="0" err="1">
                  <a:solidFill>
                    <a:srgbClr val="FF0000"/>
                  </a:solidFill>
                  <a:latin typeface="+mj-lt"/>
                  <a:ea typeface="Open Sans Extrabold" panose="020B0906030804020204" pitchFamily="34" charset="0"/>
                  <a:cs typeface="Open Sans Extrabold" panose="020B0906030804020204" pitchFamily="34" charset="0"/>
                </a:rPr>
                <a:t>Toplumsal</a:t>
              </a:r>
              <a:r>
                <a:rPr lang="en-US" sz="2400" b="1" dirty="0">
                  <a:solidFill>
                    <a:srgbClr val="FF0000"/>
                  </a:solidFill>
                  <a:latin typeface="+mj-lt"/>
                  <a:ea typeface="Open Sans Extrabold" panose="020B0906030804020204" pitchFamily="34" charset="0"/>
                  <a:cs typeface="Open Sans Extrabold" panose="020B0906030804020204" pitchFamily="34" charset="0"/>
                </a:rPr>
                <a:t> </a:t>
              </a:r>
              <a:r>
                <a:rPr lang="en-US" sz="2400" b="1" dirty="0" err="1">
                  <a:solidFill>
                    <a:srgbClr val="FF0000"/>
                  </a:solidFill>
                  <a:latin typeface="+mj-lt"/>
                  <a:ea typeface="Open Sans Extrabold" panose="020B0906030804020204" pitchFamily="34" charset="0"/>
                  <a:cs typeface="Open Sans Extrabold" panose="020B0906030804020204" pitchFamily="34" charset="0"/>
                </a:rPr>
                <a:t>Katkı</a:t>
              </a:r>
              <a:endParaRPr lang="en-US" sz="2400" b="1" dirty="0">
                <a:solidFill>
                  <a:srgbClr val="FF0000"/>
                </a:solidFill>
                <a:latin typeface="+mj-lt"/>
                <a:ea typeface="Open Sans Extrabold" panose="020B0906030804020204" pitchFamily="34" charset="0"/>
                <a:cs typeface="Open Sans Extrabold" panose="020B0906030804020204" pitchFamily="34" charset="0"/>
              </a:endParaRPr>
            </a:p>
          </p:txBody>
        </p:sp>
      </p:grpSp>
      <p:grpSp>
        <p:nvGrpSpPr>
          <p:cNvPr id="20" name="Group 19">
            <a:extLst>
              <a:ext uri="{FF2B5EF4-FFF2-40B4-BE49-F238E27FC236}">
                <a16:creationId xmlns:a16="http://schemas.microsoft.com/office/drawing/2014/main" id="{DFBD3E64-3229-4E1E-9331-AD7938970934}"/>
              </a:ext>
            </a:extLst>
          </p:cNvPr>
          <p:cNvGrpSpPr/>
          <p:nvPr/>
        </p:nvGrpSpPr>
        <p:grpSpPr>
          <a:xfrm>
            <a:off x="6503594" y="3970835"/>
            <a:ext cx="2827551" cy="2329756"/>
            <a:chOff x="2149803" y="4959477"/>
            <a:chExt cx="3797046" cy="4660726"/>
          </a:xfrm>
          <a:solidFill>
            <a:schemeClr val="bg1">
              <a:lumMod val="85000"/>
            </a:schemeClr>
          </a:solidFill>
        </p:grpSpPr>
        <p:sp>
          <p:nvSpPr>
            <p:cNvPr id="21" name="Oval 20">
              <a:extLst>
                <a:ext uri="{FF2B5EF4-FFF2-40B4-BE49-F238E27FC236}">
                  <a16:creationId xmlns:a16="http://schemas.microsoft.com/office/drawing/2014/main" id="{790761F9-EE02-4D63-89B8-D8408703CA45}"/>
                </a:ext>
              </a:extLst>
            </p:cNvPr>
            <p:cNvSpPr/>
            <p:nvPr/>
          </p:nvSpPr>
          <p:spPr>
            <a:xfrm>
              <a:off x="2149803" y="5823157"/>
              <a:ext cx="3797046" cy="3797046"/>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FFFFFF"/>
                </a:solidFill>
                <a:latin typeface="CamberW01-Light" panose="01000000000000000000" pitchFamily="2" charset="0"/>
              </a:endParaRPr>
            </a:p>
          </p:txBody>
        </p:sp>
        <p:sp>
          <p:nvSpPr>
            <p:cNvPr id="22" name="Oval 21">
              <a:extLst>
                <a:ext uri="{FF2B5EF4-FFF2-40B4-BE49-F238E27FC236}">
                  <a16:creationId xmlns:a16="http://schemas.microsoft.com/office/drawing/2014/main" id="{A7C093CA-D52C-45E4-9E35-95D66AA3F0E2}"/>
                </a:ext>
              </a:extLst>
            </p:cNvPr>
            <p:cNvSpPr/>
            <p:nvPr/>
          </p:nvSpPr>
          <p:spPr>
            <a:xfrm>
              <a:off x="2322396" y="5357565"/>
              <a:ext cx="3451860" cy="3989639"/>
            </a:xfrm>
            <a:prstGeom prst="ellipse">
              <a:avLst/>
            </a:prstGeom>
            <a:grpFill/>
            <a:ln>
              <a:noFill/>
            </a:ln>
            <a:effectLst>
              <a:innerShdw blurRad="685800">
                <a:prstClr val="black">
                  <a:alpha val="24000"/>
                </a:prstClr>
              </a:inn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08" tIns="22854" rIns="45708" bIns="22854" numCol="1" spcCol="0" rtlCol="0" fromWordArt="0" anchor="ctr" anchorCtr="0" forceAA="0" compatLnSpc="1">
              <a:prstTxWarp prst="textNoShape">
                <a:avLst/>
              </a:prstTxWarp>
              <a:noAutofit/>
            </a:bodyPr>
            <a:lstStyle/>
            <a:p>
              <a:pPr algn="ctr" defTabSz="228508"/>
              <a:endParaRPr lang="en-US" sz="900" dirty="0">
                <a:solidFill>
                  <a:srgbClr val="FFFFFF"/>
                </a:solidFill>
                <a:latin typeface="CamberW01-Light" panose="01000000000000000000" pitchFamily="2" charset="0"/>
              </a:endParaRPr>
            </a:p>
          </p:txBody>
        </p:sp>
        <p:sp>
          <p:nvSpPr>
            <p:cNvPr id="23" name="Oval 22">
              <a:extLst>
                <a:ext uri="{FF2B5EF4-FFF2-40B4-BE49-F238E27FC236}">
                  <a16:creationId xmlns:a16="http://schemas.microsoft.com/office/drawing/2014/main" id="{311EBEC6-835C-42C4-8DE4-D3035D1DEF39}"/>
                </a:ext>
              </a:extLst>
            </p:cNvPr>
            <p:cNvSpPr/>
            <p:nvPr/>
          </p:nvSpPr>
          <p:spPr>
            <a:xfrm>
              <a:off x="2149803" y="4959477"/>
              <a:ext cx="3797046" cy="3797046"/>
            </a:xfrm>
            <a:prstGeom prst="ellipse">
              <a:avLst/>
            </a:prstGeom>
            <a:grpFill/>
            <a:ln>
              <a:noFill/>
            </a:ln>
            <a:effectLst>
              <a:innerShdw blurRad="11811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08"/>
              <a:endParaRPr lang="en-US" sz="900" dirty="0">
                <a:solidFill>
                  <a:srgbClr val="002060"/>
                </a:solidFill>
                <a:latin typeface="CamberW01-Light" panose="01000000000000000000" pitchFamily="2" charset="0"/>
              </a:endParaRPr>
            </a:p>
          </p:txBody>
        </p:sp>
        <p:sp>
          <p:nvSpPr>
            <p:cNvPr id="25" name="TextBox 24">
              <a:extLst>
                <a:ext uri="{FF2B5EF4-FFF2-40B4-BE49-F238E27FC236}">
                  <a16:creationId xmlns:a16="http://schemas.microsoft.com/office/drawing/2014/main" id="{E10B7E3C-87B1-4CA3-B50F-0532C16D56AC}"/>
                </a:ext>
              </a:extLst>
            </p:cNvPr>
            <p:cNvSpPr txBox="1"/>
            <p:nvPr/>
          </p:nvSpPr>
          <p:spPr>
            <a:xfrm>
              <a:off x="2939504" y="5839660"/>
              <a:ext cx="2471671" cy="1662427"/>
            </a:xfrm>
            <a:prstGeom prst="rect">
              <a:avLst/>
            </a:prstGeom>
            <a:noFill/>
          </p:spPr>
          <p:txBody>
            <a:bodyPr wrap="square" rtlCol="0" anchor="ctr">
              <a:spAutoFit/>
            </a:bodyPr>
            <a:lstStyle/>
            <a:p>
              <a:pPr algn="ctr" defTabSz="228508"/>
              <a:r>
                <a:rPr lang="en-US" sz="2400" b="1" dirty="0" err="1">
                  <a:solidFill>
                    <a:srgbClr val="FF0000"/>
                  </a:solidFill>
                  <a:latin typeface="Calibri" panose="020F0502020204030204" pitchFamily="34" charset="0"/>
                  <a:ea typeface="Open Sans Extrabold" panose="020B0906030804020204" pitchFamily="34" charset="0"/>
                  <a:cs typeface="Calibri" panose="020F0502020204030204" pitchFamily="34" charset="0"/>
                </a:rPr>
                <a:t>Araştırma</a:t>
              </a:r>
              <a:r>
                <a:rPr lang="en-US" sz="2400" b="1" dirty="0">
                  <a:solidFill>
                    <a:srgbClr val="FF0000"/>
                  </a:solidFill>
                  <a:latin typeface="Calibri" panose="020F0502020204030204" pitchFamily="34" charset="0"/>
                  <a:ea typeface="Open Sans Extrabold" panose="020B0906030804020204" pitchFamily="34" charset="0"/>
                  <a:cs typeface="Calibri" panose="020F0502020204030204" pitchFamily="34" charset="0"/>
                </a:rPr>
                <a:t> </a:t>
              </a:r>
              <a:r>
                <a:rPr lang="en-US" sz="2400" b="1" dirty="0" err="1">
                  <a:solidFill>
                    <a:srgbClr val="FF0000"/>
                  </a:solidFill>
                  <a:latin typeface="Calibri" panose="020F0502020204030204" pitchFamily="34" charset="0"/>
                  <a:ea typeface="Open Sans Extrabold" panose="020B0906030804020204" pitchFamily="34" charset="0"/>
                  <a:cs typeface="Calibri" panose="020F0502020204030204" pitchFamily="34" charset="0"/>
                </a:rPr>
                <a:t>ve</a:t>
              </a:r>
              <a:r>
                <a:rPr lang="en-US" sz="2400" b="1" dirty="0">
                  <a:solidFill>
                    <a:srgbClr val="FF0000"/>
                  </a:solidFill>
                  <a:latin typeface="Calibri" panose="020F0502020204030204" pitchFamily="34" charset="0"/>
                  <a:ea typeface="Open Sans Extrabold" panose="020B0906030804020204" pitchFamily="34" charset="0"/>
                  <a:cs typeface="Calibri" panose="020F0502020204030204" pitchFamily="34" charset="0"/>
                </a:rPr>
                <a:t> </a:t>
              </a:r>
            </a:p>
            <a:p>
              <a:pPr algn="ctr" defTabSz="228508"/>
              <a:r>
                <a:rPr lang="en-US" sz="2400" b="1" dirty="0" err="1">
                  <a:solidFill>
                    <a:srgbClr val="FF0000"/>
                  </a:solidFill>
                  <a:latin typeface="Calibri" panose="020F0502020204030204" pitchFamily="34" charset="0"/>
                  <a:ea typeface="Open Sans Extrabold" panose="020B0906030804020204" pitchFamily="34" charset="0"/>
                  <a:cs typeface="Calibri" panose="020F0502020204030204" pitchFamily="34" charset="0"/>
                </a:rPr>
                <a:t>Geliştirme</a:t>
              </a:r>
              <a:endParaRPr lang="en-US" sz="2400" b="1" dirty="0">
                <a:solidFill>
                  <a:srgbClr val="FF0000"/>
                </a:solidFill>
                <a:latin typeface="Calibri" panose="020F0502020204030204" pitchFamily="34" charset="0"/>
                <a:ea typeface="Open Sans Extrabold" panose="020B0906030804020204" pitchFamily="34" charset="0"/>
                <a:cs typeface="Calibri" panose="020F0502020204030204" pitchFamily="34" charset="0"/>
              </a:endParaRPr>
            </a:p>
          </p:txBody>
        </p:sp>
      </p:grpSp>
      <p:sp>
        <p:nvSpPr>
          <p:cNvPr id="34" name="Metin kutusu 33">
            <a:extLst>
              <a:ext uri="{FF2B5EF4-FFF2-40B4-BE49-F238E27FC236}">
                <a16:creationId xmlns:a16="http://schemas.microsoft.com/office/drawing/2014/main" id="{41457450-A5E1-7F4C-943E-3E960818C3EA}"/>
              </a:ext>
            </a:extLst>
          </p:cNvPr>
          <p:cNvSpPr txBox="1"/>
          <p:nvPr/>
        </p:nvSpPr>
        <p:spPr>
          <a:xfrm>
            <a:off x="1636294" y="984280"/>
            <a:ext cx="7215583" cy="584775"/>
          </a:xfrm>
          <a:prstGeom prst="rect">
            <a:avLst/>
          </a:prstGeom>
          <a:noFill/>
        </p:spPr>
        <p:txBody>
          <a:bodyPr wrap="square">
            <a:spAutoFit/>
          </a:bodyPr>
          <a:lstStyle/>
          <a:p>
            <a:pPr algn="ctr"/>
            <a:r>
              <a:rPr lang="tr-TR" sz="3200" b="1" dirty="0">
                <a:solidFill>
                  <a:srgbClr val="FF0000"/>
                </a:solidFill>
                <a:latin typeface="+mj-lt"/>
                <a:ea typeface="Calibri" panose="020F0502020204030204" pitchFamily="34" charset="0"/>
                <a:cs typeface="Calibri" panose="020F0502020204030204" pitchFamily="34" charset="0"/>
              </a:rPr>
              <a:t>4 ana başlık, 14 ölçüt ve 46 alt ölçüt</a:t>
            </a:r>
            <a:endParaRPr lang="tr-TR" sz="3200" dirty="0">
              <a:solidFill>
                <a:srgbClr val="FF0000"/>
              </a:solidFill>
              <a:latin typeface="+mj-lt"/>
            </a:endParaRPr>
          </a:p>
        </p:txBody>
      </p:sp>
      <p:sp>
        <p:nvSpPr>
          <p:cNvPr id="6" name="Veri Yer Tutucusu 5"/>
          <p:cNvSpPr>
            <a:spLocks noGrp="1"/>
          </p:cNvSpPr>
          <p:nvPr>
            <p:ph type="dt" sz="half" idx="10"/>
          </p:nvPr>
        </p:nvSpPr>
        <p:spPr/>
        <p:txBody>
          <a:bodyPr/>
          <a:lstStyle/>
          <a:p>
            <a:fld id="{F650C149-9C53-4B8B-8763-B716B49F5CF4}" type="datetime1">
              <a:rPr lang="tr-TR" smtClean="0"/>
              <a:t>2.10.2025</a:t>
            </a:fld>
            <a:endParaRPr lang="tr-TR"/>
          </a:p>
        </p:txBody>
      </p:sp>
      <p:sp>
        <p:nvSpPr>
          <p:cNvPr id="24" name="Altbilgi Yer Tutucusu 23"/>
          <p:cNvSpPr>
            <a:spLocks noGrp="1"/>
          </p:cNvSpPr>
          <p:nvPr>
            <p:ph type="ftr" sz="quarter" idx="11"/>
          </p:nvPr>
        </p:nvSpPr>
        <p:spPr/>
        <p:txBody>
          <a:bodyPr/>
          <a:lstStyle/>
          <a:p>
            <a:r>
              <a:rPr lang="tr-TR" smtClean="0"/>
              <a:t>KALİTE KOORDİNATÖRLÜĞÜ</a:t>
            </a:r>
            <a:endParaRPr lang="tr-TR"/>
          </a:p>
        </p:txBody>
      </p:sp>
      <p:sp>
        <p:nvSpPr>
          <p:cNvPr id="31" name="Slayt Numarası Yer Tutucusu 30"/>
          <p:cNvSpPr>
            <a:spLocks noGrp="1"/>
          </p:cNvSpPr>
          <p:nvPr>
            <p:ph type="sldNum" sz="quarter" idx="12"/>
          </p:nvPr>
        </p:nvSpPr>
        <p:spPr/>
        <p:txBody>
          <a:bodyPr/>
          <a:lstStyle/>
          <a:p>
            <a:fld id="{DDCE7859-ABE5-4F86-9590-63E6FFC2B8A3}" type="slidenum">
              <a:rPr lang="tr-TR" smtClean="0"/>
              <a:pPr/>
              <a:t>42</a:t>
            </a:fld>
            <a:endParaRPr lang="tr-TR"/>
          </a:p>
        </p:txBody>
      </p:sp>
    </p:spTree>
    <p:extLst>
      <p:ext uri="{BB962C8B-B14F-4D97-AF65-F5344CB8AC3E}">
        <p14:creationId xmlns:p14="http://schemas.microsoft.com/office/powerpoint/2010/main" val="155794425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23736"/>
            <a:ext cx="10545418" cy="541094"/>
          </a:xfrm>
        </p:spPr>
        <p:txBody>
          <a:bodyPr>
            <a:normAutofit fontScale="90000"/>
          </a:bodyPr>
          <a:lstStyle/>
          <a:p>
            <a:pPr algn="ctr"/>
            <a:r>
              <a:rPr lang="tr-TR" b="1" dirty="0">
                <a:solidFill>
                  <a:srgbClr val="FF0000"/>
                </a:solidFill>
              </a:rPr>
              <a:t>Alt ölçütlerde beklenti nedir?</a:t>
            </a:r>
          </a:p>
        </p:txBody>
      </p:sp>
      <p:sp>
        <p:nvSpPr>
          <p:cNvPr id="3" name="İçerik Yer Tutucusu 2"/>
          <p:cNvSpPr>
            <a:spLocks noGrp="1"/>
          </p:cNvSpPr>
          <p:nvPr>
            <p:ph idx="1"/>
          </p:nvPr>
        </p:nvSpPr>
        <p:spPr>
          <a:xfrm>
            <a:off x="515566" y="1128409"/>
            <a:ext cx="11371634" cy="5227940"/>
          </a:xfrm>
        </p:spPr>
        <p:txBody>
          <a:bodyPr>
            <a:normAutofit fontScale="85000" lnSpcReduction="20000"/>
          </a:bodyPr>
          <a:lstStyle/>
          <a:p>
            <a:pPr>
              <a:lnSpc>
                <a:spcPct val="120000"/>
              </a:lnSpc>
              <a:spcBef>
                <a:spcPts val="0"/>
              </a:spcBef>
              <a:spcAft>
                <a:spcPts val="400"/>
              </a:spcAft>
            </a:pPr>
            <a:r>
              <a:rPr lang="tr-TR" sz="3200" b="1" dirty="0">
                <a:solidFill>
                  <a:srgbClr val="0000CC"/>
                </a:solidFill>
              </a:rPr>
              <a:t>Bilgi ve veri akışına dayalı bir sistemin kurulması, </a:t>
            </a:r>
            <a:endParaRPr lang="tr-TR" sz="3200" b="1" dirty="0" smtClean="0">
              <a:solidFill>
                <a:srgbClr val="0000CC"/>
              </a:solidFill>
            </a:endParaRPr>
          </a:p>
          <a:p>
            <a:pPr>
              <a:lnSpc>
                <a:spcPct val="120000"/>
              </a:lnSpc>
              <a:spcBef>
                <a:spcPts val="0"/>
              </a:spcBef>
              <a:spcAft>
                <a:spcPts val="400"/>
              </a:spcAft>
            </a:pPr>
            <a:endParaRPr lang="tr-TR" sz="3200" b="1" dirty="0" smtClean="0">
              <a:solidFill>
                <a:srgbClr val="FF0000"/>
              </a:solidFill>
            </a:endParaRPr>
          </a:p>
          <a:p>
            <a:pPr>
              <a:lnSpc>
                <a:spcPct val="120000"/>
              </a:lnSpc>
              <a:spcBef>
                <a:spcPts val="0"/>
              </a:spcBef>
              <a:spcAft>
                <a:spcPts val="400"/>
              </a:spcAft>
            </a:pPr>
            <a:r>
              <a:rPr lang="tr-TR" sz="3200" b="1" dirty="0" smtClean="0">
                <a:solidFill>
                  <a:srgbClr val="FF0000"/>
                </a:solidFill>
              </a:rPr>
              <a:t>Süreç </a:t>
            </a:r>
            <a:r>
              <a:rPr lang="tr-TR" sz="3200" b="1" dirty="0">
                <a:solidFill>
                  <a:srgbClr val="FF0000"/>
                </a:solidFill>
              </a:rPr>
              <a:t>tanımlamasının yapılması, </a:t>
            </a:r>
            <a:endParaRPr lang="tr-TR" sz="3200" b="1" dirty="0" smtClean="0">
              <a:solidFill>
                <a:srgbClr val="FF0000"/>
              </a:solidFill>
            </a:endParaRPr>
          </a:p>
          <a:p>
            <a:pPr>
              <a:lnSpc>
                <a:spcPct val="120000"/>
              </a:lnSpc>
              <a:spcBef>
                <a:spcPts val="0"/>
              </a:spcBef>
              <a:spcAft>
                <a:spcPts val="400"/>
              </a:spcAft>
            </a:pPr>
            <a:endParaRPr lang="tr-TR" sz="3200" b="1" dirty="0" smtClean="0">
              <a:solidFill>
                <a:srgbClr val="0000CC"/>
              </a:solidFill>
            </a:endParaRPr>
          </a:p>
          <a:p>
            <a:pPr>
              <a:lnSpc>
                <a:spcPct val="120000"/>
              </a:lnSpc>
              <a:spcBef>
                <a:spcPts val="0"/>
              </a:spcBef>
              <a:spcAft>
                <a:spcPts val="400"/>
              </a:spcAft>
            </a:pPr>
            <a:r>
              <a:rPr lang="tr-TR" sz="3200" b="1" dirty="0" smtClean="0">
                <a:solidFill>
                  <a:srgbClr val="0000CC"/>
                </a:solidFill>
              </a:rPr>
              <a:t>Bir </a:t>
            </a:r>
            <a:r>
              <a:rPr lang="tr-TR" sz="3200" b="1" dirty="0">
                <a:solidFill>
                  <a:srgbClr val="0000CC"/>
                </a:solidFill>
              </a:rPr>
              <a:t>iş yapma tarzının geliştirilmesi, </a:t>
            </a:r>
            <a:endParaRPr lang="tr-TR" sz="3200" b="1" dirty="0" smtClean="0">
              <a:solidFill>
                <a:srgbClr val="0000CC"/>
              </a:solidFill>
            </a:endParaRPr>
          </a:p>
          <a:p>
            <a:pPr>
              <a:lnSpc>
                <a:spcPct val="120000"/>
              </a:lnSpc>
              <a:spcBef>
                <a:spcPts val="0"/>
              </a:spcBef>
              <a:spcAft>
                <a:spcPts val="400"/>
              </a:spcAft>
            </a:pPr>
            <a:endParaRPr lang="tr-TR" sz="3200" b="1" dirty="0" smtClean="0">
              <a:solidFill>
                <a:srgbClr val="FF0000"/>
              </a:solidFill>
            </a:endParaRPr>
          </a:p>
          <a:p>
            <a:pPr>
              <a:lnSpc>
                <a:spcPct val="120000"/>
              </a:lnSpc>
              <a:spcBef>
                <a:spcPts val="0"/>
              </a:spcBef>
              <a:spcAft>
                <a:spcPts val="400"/>
              </a:spcAft>
            </a:pPr>
            <a:r>
              <a:rPr lang="tr-TR" sz="3200" b="1" dirty="0" smtClean="0">
                <a:solidFill>
                  <a:srgbClr val="FF0000"/>
                </a:solidFill>
              </a:rPr>
              <a:t>Kurulan </a:t>
            </a:r>
            <a:r>
              <a:rPr lang="tr-TR" sz="3200" b="1" dirty="0">
                <a:solidFill>
                  <a:srgbClr val="FF0000"/>
                </a:solidFill>
              </a:rPr>
              <a:t>sistemin ve tanımlanan süreçlerin sahipliklerinin belirlenmesi (hangi iş/işlemden kim sorumlu?) </a:t>
            </a:r>
            <a:endParaRPr lang="tr-TR" sz="3200" b="1" dirty="0" smtClean="0">
              <a:solidFill>
                <a:srgbClr val="FF0000"/>
              </a:solidFill>
            </a:endParaRPr>
          </a:p>
          <a:p>
            <a:pPr>
              <a:lnSpc>
                <a:spcPct val="120000"/>
              </a:lnSpc>
              <a:spcBef>
                <a:spcPts val="0"/>
              </a:spcBef>
              <a:spcAft>
                <a:spcPts val="400"/>
              </a:spcAft>
            </a:pPr>
            <a:endParaRPr lang="tr-TR" sz="3200" b="1" dirty="0" smtClean="0">
              <a:solidFill>
                <a:srgbClr val="0000CC"/>
              </a:solidFill>
            </a:endParaRPr>
          </a:p>
          <a:p>
            <a:pPr>
              <a:lnSpc>
                <a:spcPct val="120000"/>
              </a:lnSpc>
              <a:spcBef>
                <a:spcPts val="0"/>
              </a:spcBef>
              <a:spcAft>
                <a:spcPts val="400"/>
              </a:spcAft>
            </a:pPr>
            <a:r>
              <a:rPr lang="tr-TR" sz="3200" b="1" dirty="0" smtClean="0">
                <a:solidFill>
                  <a:srgbClr val="0000CC"/>
                </a:solidFill>
              </a:rPr>
              <a:t>İç </a:t>
            </a:r>
            <a:r>
              <a:rPr lang="tr-TR" sz="3200" b="1" dirty="0">
                <a:solidFill>
                  <a:srgbClr val="0000CC"/>
                </a:solidFill>
              </a:rPr>
              <a:t>ve dış paydaşların belirlenmesi, belirlenen paydaşların süreçlere aktif katılımının sağlanması ve bu katılımın bir sistem dahilinde yapılması, </a:t>
            </a:r>
            <a:endParaRPr lang="tr-TR" sz="3200" b="1" dirty="0" smtClean="0">
              <a:solidFill>
                <a:srgbClr val="0000CC"/>
              </a:solidFill>
            </a:endParaRPr>
          </a:p>
        </p:txBody>
      </p:sp>
      <p:sp>
        <p:nvSpPr>
          <p:cNvPr id="4" name="Veri Yer Tutucusu 3"/>
          <p:cNvSpPr>
            <a:spLocks noGrp="1"/>
          </p:cNvSpPr>
          <p:nvPr>
            <p:ph type="dt" sz="half" idx="10"/>
          </p:nvPr>
        </p:nvSpPr>
        <p:spPr/>
        <p:txBody>
          <a:bodyPr/>
          <a:lstStyle/>
          <a:p>
            <a:fld id="{FDB57664-A28A-4B24-9315-E0A9638F0774}"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43</a:t>
            </a:fld>
            <a:endParaRPr lang="tr-TR"/>
          </a:p>
        </p:txBody>
      </p:sp>
    </p:spTree>
    <p:extLst>
      <p:ext uri="{BB962C8B-B14F-4D97-AF65-F5344CB8AC3E}">
        <p14:creationId xmlns:p14="http://schemas.microsoft.com/office/powerpoint/2010/main" val="401305157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23736"/>
            <a:ext cx="10545418" cy="541094"/>
          </a:xfrm>
        </p:spPr>
        <p:txBody>
          <a:bodyPr>
            <a:normAutofit fontScale="90000"/>
          </a:bodyPr>
          <a:lstStyle/>
          <a:p>
            <a:pPr algn="ctr"/>
            <a:r>
              <a:rPr lang="tr-TR" b="1" dirty="0">
                <a:solidFill>
                  <a:srgbClr val="FF0000"/>
                </a:solidFill>
              </a:rPr>
              <a:t>Alt ölçütlerde beklenti nedir?</a:t>
            </a:r>
          </a:p>
        </p:txBody>
      </p:sp>
      <p:sp>
        <p:nvSpPr>
          <p:cNvPr id="3" name="İçerik Yer Tutucusu 2"/>
          <p:cNvSpPr>
            <a:spLocks noGrp="1"/>
          </p:cNvSpPr>
          <p:nvPr>
            <p:ph idx="1"/>
          </p:nvPr>
        </p:nvSpPr>
        <p:spPr>
          <a:xfrm>
            <a:off x="515566" y="944216"/>
            <a:ext cx="11232486" cy="5412133"/>
          </a:xfrm>
        </p:spPr>
        <p:txBody>
          <a:bodyPr>
            <a:normAutofit fontScale="92500" lnSpcReduction="10000"/>
          </a:bodyPr>
          <a:lstStyle/>
          <a:p>
            <a:pPr>
              <a:lnSpc>
                <a:spcPct val="120000"/>
              </a:lnSpc>
              <a:spcBef>
                <a:spcPts val="0"/>
              </a:spcBef>
              <a:spcAft>
                <a:spcPts val="400"/>
              </a:spcAft>
            </a:pPr>
            <a:r>
              <a:rPr lang="tr-TR" b="1" dirty="0" smtClean="0">
                <a:solidFill>
                  <a:srgbClr val="FF0000"/>
                </a:solidFill>
              </a:rPr>
              <a:t>Geribildirim </a:t>
            </a:r>
            <a:r>
              <a:rPr lang="tr-TR" b="1" dirty="0">
                <a:solidFill>
                  <a:srgbClr val="FF0000"/>
                </a:solidFill>
              </a:rPr>
              <a:t>mekanizmalarının kurulması, </a:t>
            </a:r>
            <a:endParaRPr lang="tr-TR" b="1" dirty="0" smtClean="0">
              <a:solidFill>
                <a:srgbClr val="FF0000"/>
              </a:solidFill>
            </a:endParaRPr>
          </a:p>
          <a:p>
            <a:pPr>
              <a:lnSpc>
                <a:spcPct val="120000"/>
              </a:lnSpc>
              <a:spcBef>
                <a:spcPts val="0"/>
              </a:spcBef>
              <a:spcAft>
                <a:spcPts val="400"/>
              </a:spcAft>
            </a:pPr>
            <a:endParaRPr lang="tr-TR" b="1" dirty="0" smtClean="0">
              <a:solidFill>
                <a:srgbClr val="0000CC"/>
              </a:solidFill>
            </a:endParaRPr>
          </a:p>
          <a:p>
            <a:pPr>
              <a:lnSpc>
                <a:spcPct val="120000"/>
              </a:lnSpc>
              <a:spcBef>
                <a:spcPts val="0"/>
              </a:spcBef>
              <a:spcAft>
                <a:spcPts val="400"/>
              </a:spcAft>
            </a:pPr>
            <a:r>
              <a:rPr lang="tr-TR" b="1" dirty="0" smtClean="0">
                <a:solidFill>
                  <a:srgbClr val="0000CC"/>
                </a:solidFill>
              </a:rPr>
              <a:t>Tasarlanan </a:t>
            </a:r>
            <a:r>
              <a:rPr lang="tr-TR" b="1" dirty="0">
                <a:solidFill>
                  <a:srgbClr val="0000CC"/>
                </a:solidFill>
              </a:rPr>
              <a:t>mekanizma ve süreçlerin izlenmesi ve değerlendirmelerin yapılması, </a:t>
            </a:r>
            <a:endParaRPr lang="tr-TR" b="1" dirty="0" smtClean="0">
              <a:solidFill>
                <a:srgbClr val="0000CC"/>
              </a:solidFill>
            </a:endParaRPr>
          </a:p>
          <a:p>
            <a:pPr>
              <a:lnSpc>
                <a:spcPct val="120000"/>
              </a:lnSpc>
              <a:spcBef>
                <a:spcPts val="0"/>
              </a:spcBef>
              <a:spcAft>
                <a:spcPts val="400"/>
              </a:spcAft>
            </a:pPr>
            <a:endParaRPr lang="tr-TR" b="1" dirty="0" smtClean="0">
              <a:solidFill>
                <a:srgbClr val="FF0000"/>
              </a:solidFill>
            </a:endParaRPr>
          </a:p>
          <a:p>
            <a:pPr>
              <a:lnSpc>
                <a:spcPct val="120000"/>
              </a:lnSpc>
              <a:spcBef>
                <a:spcPts val="0"/>
              </a:spcBef>
              <a:spcAft>
                <a:spcPts val="400"/>
              </a:spcAft>
            </a:pPr>
            <a:r>
              <a:rPr lang="tr-TR" b="1" dirty="0" smtClean="0">
                <a:solidFill>
                  <a:srgbClr val="FF0000"/>
                </a:solidFill>
              </a:rPr>
              <a:t>Tüm </a:t>
            </a:r>
            <a:r>
              <a:rPr lang="tr-TR" b="1" dirty="0">
                <a:solidFill>
                  <a:srgbClr val="FF0000"/>
                </a:solidFill>
              </a:rPr>
              <a:t>sürecin kurumun geneline yaygınlaştırılması ve PUKÖ çevrimini içerecek şekilde yürütülmesi, </a:t>
            </a:r>
            <a:endParaRPr lang="tr-TR" b="1" dirty="0" smtClean="0">
              <a:solidFill>
                <a:srgbClr val="FF0000"/>
              </a:solidFill>
            </a:endParaRPr>
          </a:p>
          <a:p>
            <a:pPr>
              <a:lnSpc>
                <a:spcPct val="120000"/>
              </a:lnSpc>
              <a:spcBef>
                <a:spcPts val="0"/>
              </a:spcBef>
              <a:spcAft>
                <a:spcPts val="400"/>
              </a:spcAft>
            </a:pPr>
            <a:endParaRPr lang="tr-TR" b="1" dirty="0" smtClean="0">
              <a:solidFill>
                <a:srgbClr val="0000CC"/>
              </a:solidFill>
            </a:endParaRPr>
          </a:p>
          <a:p>
            <a:pPr>
              <a:lnSpc>
                <a:spcPct val="120000"/>
              </a:lnSpc>
              <a:spcBef>
                <a:spcPts val="0"/>
              </a:spcBef>
              <a:spcAft>
                <a:spcPts val="400"/>
              </a:spcAft>
            </a:pPr>
            <a:r>
              <a:rPr lang="tr-TR" b="1" dirty="0" smtClean="0">
                <a:solidFill>
                  <a:srgbClr val="0000CC"/>
                </a:solidFill>
              </a:rPr>
              <a:t>Bazı </a:t>
            </a:r>
            <a:r>
              <a:rPr lang="tr-TR" b="1" dirty="0">
                <a:solidFill>
                  <a:srgbClr val="0000CC"/>
                </a:solidFill>
              </a:rPr>
              <a:t>durumlarda (alt ölçütlerde açıklanmıştır) iş ve işlemlerin, değerlendirmelerin ve iyileştirmelerin kamuoyu ile şeffaf bir biçimde </a:t>
            </a:r>
            <a:r>
              <a:rPr lang="tr-TR" b="1" dirty="0" smtClean="0">
                <a:solidFill>
                  <a:srgbClr val="0000CC"/>
                </a:solidFill>
              </a:rPr>
              <a:t>paylaşılması.</a:t>
            </a:r>
            <a:endParaRPr lang="tr-TR" b="1" dirty="0">
              <a:solidFill>
                <a:srgbClr val="0000CC"/>
              </a:solidFill>
            </a:endParaRPr>
          </a:p>
        </p:txBody>
      </p:sp>
      <p:sp>
        <p:nvSpPr>
          <p:cNvPr id="4" name="Veri Yer Tutucusu 3"/>
          <p:cNvSpPr>
            <a:spLocks noGrp="1"/>
          </p:cNvSpPr>
          <p:nvPr>
            <p:ph type="dt" sz="half" idx="10"/>
          </p:nvPr>
        </p:nvSpPr>
        <p:spPr/>
        <p:txBody>
          <a:bodyPr/>
          <a:lstStyle/>
          <a:p>
            <a:fld id="{913B9910-B95D-477F-87AD-2D14EFDF5F18}"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44</a:t>
            </a:fld>
            <a:endParaRPr lang="tr-T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8606" y="6259580"/>
            <a:ext cx="382872" cy="388190"/>
          </a:xfrm>
          <a:prstGeom prst="rect">
            <a:avLst/>
          </a:prstGeom>
        </p:spPr>
      </p:pic>
    </p:spTree>
    <p:extLst>
      <p:ext uri="{BB962C8B-B14F-4D97-AF65-F5344CB8AC3E}">
        <p14:creationId xmlns:p14="http://schemas.microsoft.com/office/powerpoint/2010/main" val="86001699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24086"/>
            <a:ext cx="10994571" cy="663215"/>
          </a:xfrm>
        </p:spPr>
        <p:txBody>
          <a:bodyPr>
            <a:noAutofit/>
          </a:bodyPr>
          <a:lstStyle/>
          <a:p>
            <a:pPr algn="ctr"/>
            <a:r>
              <a:rPr lang="tr-TR" sz="4000" b="1" dirty="0">
                <a:solidFill>
                  <a:srgbClr val="FF0000"/>
                </a:solidFill>
                <a:latin typeface="Calibri" panose="020F0502020204030204" pitchFamily="34" charset="0"/>
                <a:ea typeface="Calibri" panose="020F0502020204030204" pitchFamily="34" charset="0"/>
                <a:cs typeface="Calibri" panose="020F0502020204030204" pitchFamily="34" charset="0"/>
              </a:rPr>
              <a:t>A. LİDERLİK, </a:t>
            </a:r>
            <a:r>
              <a:rPr lang="tr-TR" sz="40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YÖNETİŞİM </a:t>
            </a:r>
            <a:r>
              <a:rPr lang="tr-TR" sz="4000" b="1" dirty="0">
                <a:solidFill>
                  <a:srgbClr val="FF0000"/>
                </a:solidFill>
                <a:latin typeface="Calibri" panose="020F0502020204030204" pitchFamily="34" charset="0"/>
                <a:ea typeface="Calibri" panose="020F0502020204030204" pitchFamily="34" charset="0"/>
                <a:cs typeface="Calibri" panose="020F0502020204030204" pitchFamily="34" charset="0"/>
              </a:rPr>
              <a:t>ve </a:t>
            </a:r>
            <a:r>
              <a:rPr lang="tr-TR" sz="40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KALİTE</a:t>
            </a:r>
            <a:endParaRPr lang="tr-TR" sz="4000" dirty="0">
              <a:solidFill>
                <a:srgbClr val="FF0000"/>
              </a:solidFill>
            </a:endParaRPr>
          </a:p>
        </p:txBody>
      </p:sp>
      <p:sp>
        <p:nvSpPr>
          <p:cNvPr id="4" name="Veri Yer Tutucusu 3"/>
          <p:cNvSpPr>
            <a:spLocks noGrp="1"/>
          </p:cNvSpPr>
          <p:nvPr>
            <p:ph type="dt" sz="half" idx="10"/>
          </p:nvPr>
        </p:nvSpPr>
        <p:spPr/>
        <p:txBody>
          <a:bodyPr/>
          <a:lstStyle/>
          <a:p>
            <a:fld id="{70B0EFDD-3B20-472A-A2A0-270C25100B77}" type="datetime1">
              <a:rPr lang="tr-TR" smtClean="0"/>
              <a:t>2.10.2025</a:t>
            </a:fld>
            <a:endParaRPr lang="tr-TR"/>
          </a:p>
        </p:txBody>
      </p:sp>
      <p:pic>
        <p:nvPicPr>
          <p:cNvPr id="2050" name="Picture 2" descr="Davranış ve Liderlik Analizi - Selda Doğanc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9283" y="1714129"/>
            <a:ext cx="2970440" cy="19858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Yönetim”den “Yönetişim”e Kavramsal Bir Değişim Yolculuğu – Füsun Özül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35037"/>
            <a:ext cx="2928256" cy="24274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plam Kalite Yönetimi Nedir? Ne İşe Yarar? | ISOned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3674459"/>
            <a:ext cx="619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3" name="Altbilgi Yer Tutucusu 2"/>
          <p:cNvSpPr>
            <a:spLocks noGrp="1"/>
          </p:cNvSpPr>
          <p:nvPr>
            <p:ph type="ftr" sz="quarter" idx="11"/>
          </p:nvPr>
        </p:nvSpPr>
        <p:spPr/>
        <p:txBody>
          <a:bodyPr/>
          <a:lstStyle/>
          <a:p>
            <a:r>
              <a:rPr lang="tr-TR" smtClean="0"/>
              <a:t>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45</a:t>
            </a:fld>
            <a:endParaRPr lang="tr-TR"/>
          </a:p>
        </p:txBody>
      </p:sp>
    </p:spTree>
    <p:extLst>
      <p:ext uri="{BB962C8B-B14F-4D97-AF65-F5344CB8AC3E}">
        <p14:creationId xmlns:p14="http://schemas.microsoft.com/office/powerpoint/2010/main" val="314515544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729343" y="163285"/>
            <a:ext cx="11462657" cy="533401"/>
          </a:xfrm>
        </p:spPr>
        <p:txBody>
          <a:bodyPr>
            <a:noAutofit/>
          </a:bodyPr>
          <a:lstStyle/>
          <a:p>
            <a:pPr algn="ctr"/>
            <a:r>
              <a:rPr lang="tr-TR" sz="3200" b="1" dirty="0" smtClean="0">
                <a:solidFill>
                  <a:srgbClr val="C00000"/>
                </a:solidFill>
              </a:rPr>
              <a:t>Birim ve Birim Yöneticileri Kapsamı</a:t>
            </a:r>
            <a:endParaRPr lang="tr-TR" sz="3200" b="1" dirty="0">
              <a:solidFill>
                <a:srgbClr val="C00000"/>
              </a:solidFill>
            </a:endParaRPr>
          </a:p>
        </p:txBody>
      </p:sp>
      <p:sp>
        <p:nvSpPr>
          <p:cNvPr id="4" name="Veri Yer Tutucusu 3"/>
          <p:cNvSpPr>
            <a:spLocks noGrp="1"/>
          </p:cNvSpPr>
          <p:nvPr>
            <p:ph type="dt" sz="half" idx="10"/>
          </p:nvPr>
        </p:nvSpPr>
        <p:spPr/>
        <p:txBody>
          <a:bodyPr/>
          <a:lstStyle/>
          <a:p>
            <a:fld id="{E5090FEE-7B8A-44BE-B2A8-148EBFC867BD}" type="datetime1">
              <a:rPr lang="tr-TR" smtClean="0"/>
              <a:t>2.10.2025</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3686230806"/>
              </p:ext>
            </p:extLst>
          </p:nvPr>
        </p:nvGraphicFramePr>
        <p:xfrm>
          <a:off x="1712876" y="838200"/>
          <a:ext cx="9249037" cy="5334000"/>
        </p:xfrm>
        <a:graphic>
          <a:graphicData uri="http://schemas.openxmlformats.org/drawingml/2006/table">
            <a:tbl>
              <a:tblPr firstRow="1" firstCol="1" bandRow="1">
                <a:tableStyleId>{5940675A-B579-460E-94D1-54222C63F5DA}</a:tableStyleId>
              </a:tblPr>
              <a:tblGrid>
                <a:gridCol w="4624066">
                  <a:extLst>
                    <a:ext uri="{9D8B030D-6E8A-4147-A177-3AD203B41FA5}">
                      <a16:colId xmlns:a16="http://schemas.microsoft.com/office/drawing/2014/main" val="2410918507"/>
                    </a:ext>
                  </a:extLst>
                </a:gridCol>
                <a:gridCol w="4624971">
                  <a:extLst>
                    <a:ext uri="{9D8B030D-6E8A-4147-A177-3AD203B41FA5}">
                      <a16:colId xmlns:a16="http://schemas.microsoft.com/office/drawing/2014/main" val="1792582210"/>
                    </a:ext>
                  </a:extLst>
                </a:gridCol>
              </a:tblGrid>
              <a:tr h="303556">
                <a:tc>
                  <a:txBody>
                    <a:bodyPr/>
                    <a:lstStyle/>
                    <a:p>
                      <a:pPr algn="ctr">
                        <a:lnSpc>
                          <a:spcPct val="100000"/>
                        </a:lnSpc>
                        <a:spcAft>
                          <a:spcPts val="0"/>
                        </a:spcAft>
                      </a:pPr>
                      <a:r>
                        <a:rPr lang="tr-TR" sz="2000" b="1" dirty="0" smtClean="0">
                          <a:solidFill>
                            <a:srgbClr val="0000CC"/>
                          </a:solidFill>
                          <a:effectLst/>
                        </a:rPr>
                        <a:t>BİRİM</a:t>
                      </a:r>
                      <a:endParaRPr lang="tr-TR" sz="2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tr-TR" sz="2000" b="1" dirty="0" smtClean="0">
                          <a:solidFill>
                            <a:srgbClr val="0000CC"/>
                          </a:solidFill>
                          <a:effectLst/>
                        </a:rPr>
                        <a:t>BİRİM YÖNETİCİSİ</a:t>
                      </a:r>
                      <a:endParaRPr lang="tr-TR" sz="2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6929401"/>
                  </a:ext>
                </a:extLst>
              </a:tr>
              <a:tr h="5008673">
                <a:tc>
                  <a:txBody>
                    <a:bodyPr/>
                    <a:lstStyle/>
                    <a:p>
                      <a:pPr algn="l">
                        <a:lnSpc>
                          <a:spcPct val="100000"/>
                        </a:lnSpc>
                        <a:spcAft>
                          <a:spcPts val="0"/>
                        </a:spcAft>
                      </a:pPr>
                      <a:r>
                        <a:rPr lang="tr-TR" sz="2200" b="1" dirty="0">
                          <a:effectLst/>
                        </a:rPr>
                        <a:t>Fakülte</a:t>
                      </a:r>
                    </a:p>
                    <a:p>
                      <a:pPr algn="l">
                        <a:lnSpc>
                          <a:spcPct val="100000"/>
                        </a:lnSpc>
                        <a:spcAft>
                          <a:spcPts val="0"/>
                        </a:spcAft>
                      </a:pPr>
                      <a:r>
                        <a:rPr lang="tr-TR" sz="2200" b="1" dirty="0" smtClean="0">
                          <a:effectLst/>
                        </a:rPr>
                        <a:t>Enstitü</a:t>
                      </a:r>
                    </a:p>
                    <a:p>
                      <a:pPr algn="l">
                        <a:lnSpc>
                          <a:spcPct val="100000"/>
                        </a:lnSpc>
                        <a:spcAft>
                          <a:spcPts val="0"/>
                        </a:spcAft>
                      </a:pPr>
                      <a:r>
                        <a:rPr lang="tr-TR" sz="2200" b="1" dirty="0" smtClean="0">
                          <a:effectLst/>
                        </a:rPr>
                        <a:t>Devlet Konservatuvarı</a:t>
                      </a:r>
                      <a:endParaRPr lang="tr-TR" sz="2200" b="1" dirty="0">
                        <a:effectLst/>
                      </a:endParaRPr>
                    </a:p>
                    <a:p>
                      <a:pPr algn="l">
                        <a:lnSpc>
                          <a:spcPct val="100000"/>
                        </a:lnSpc>
                        <a:spcAft>
                          <a:spcPts val="0"/>
                        </a:spcAft>
                      </a:pPr>
                      <a:r>
                        <a:rPr lang="tr-TR" sz="2200" b="1" dirty="0">
                          <a:effectLst/>
                        </a:rPr>
                        <a:t>Yüksekokul</a:t>
                      </a:r>
                    </a:p>
                    <a:p>
                      <a:pPr algn="l">
                        <a:lnSpc>
                          <a:spcPct val="100000"/>
                        </a:lnSpc>
                        <a:spcAft>
                          <a:spcPts val="0"/>
                        </a:spcAft>
                      </a:pPr>
                      <a:r>
                        <a:rPr lang="tr-TR" sz="2200" b="1" dirty="0">
                          <a:effectLst/>
                        </a:rPr>
                        <a:t>Meslek Yüksekokulu</a:t>
                      </a:r>
                    </a:p>
                    <a:p>
                      <a:pPr algn="l">
                        <a:lnSpc>
                          <a:spcPct val="100000"/>
                        </a:lnSpc>
                        <a:spcAft>
                          <a:spcPts val="0"/>
                        </a:spcAft>
                      </a:pPr>
                      <a:r>
                        <a:rPr lang="tr-TR" sz="2200" b="1" dirty="0">
                          <a:effectLst/>
                        </a:rPr>
                        <a:t>Bölüm</a:t>
                      </a:r>
                    </a:p>
                    <a:p>
                      <a:pPr algn="l">
                        <a:lnSpc>
                          <a:spcPct val="100000"/>
                        </a:lnSpc>
                        <a:spcAft>
                          <a:spcPts val="0"/>
                        </a:spcAft>
                      </a:pPr>
                      <a:r>
                        <a:rPr lang="tr-TR" sz="2200" b="1" dirty="0">
                          <a:effectLst/>
                        </a:rPr>
                        <a:t>Ana Bilim/Sanat </a:t>
                      </a:r>
                      <a:r>
                        <a:rPr lang="tr-TR" sz="2200" b="1" dirty="0" smtClean="0">
                          <a:effectLst/>
                        </a:rPr>
                        <a:t>Dalı/Program</a:t>
                      </a:r>
                      <a:endParaRPr lang="tr-TR" sz="2200" b="1" dirty="0">
                        <a:effectLst/>
                      </a:endParaRPr>
                    </a:p>
                    <a:p>
                      <a:pPr algn="l">
                        <a:lnSpc>
                          <a:spcPct val="100000"/>
                        </a:lnSpc>
                        <a:spcAft>
                          <a:spcPts val="0"/>
                        </a:spcAft>
                      </a:pPr>
                      <a:r>
                        <a:rPr lang="tr-TR" sz="2200" b="1" dirty="0">
                          <a:effectLst/>
                        </a:rPr>
                        <a:t>Genel Sekreterlik</a:t>
                      </a:r>
                    </a:p>
                    <a:p>
                      <a:pPr algn="l">
                        <a:lnSpc>
                          <a:spcPct val="100000"/>
                        </a:lnSpc>
                        <a:spcAft>
                          <a:spcPts val="0"/>
                        </a:spcAft>
                      </a:pPr>
                      <a:r>
                        <a:rPr lang="tr-TR" sz="2200" b="1" dirty="0">
                          <a:effectLst/>
                        </a:rPr>
                        <a:t>Hukuk Müşavirliği</a:t>
                      </a:r>
                    </a:p>
                    <a:p>
                      <a:pPr algn="l">
                        <a:lnSpc>
                          <a:spcPct val="100000"/>
                        </a:lnSpc>
                        <a:spcAft>
                          <a:spcPts val="0"/>
                        </a:spcAft>
                      </a:pPr>
                      <a:r>
                        <a:rPr lang="tr-TR" sz="2200" b="1" dirty="0">
                          <a:effectLst/>
                        </a:rPr>
                        <a:t>Daire Başkanlığı</a:t>
                      </a:r>
                    </a:p>
                    <a:p>
                      <a:pPr algn="l">
                        <a:lnSpc>
                          <a:spcPct val="100000"/>
                        </a:lnSpc>
                        <a:spcAft>
                          <a:spcPts val="0"/>
                        </a:spcAft>
                      </a:pPr>
                      <a:r>
                        <a:rPr lang="tr-TR" sz="2200" b="1" dirty="0">
                          <a:effectLst/>
                        </a:rPr>
                        <a:t>Uygulama Araştırma Merkezi</a:t>
                      </a:r>
                    </a:p>
                    <a:p>
                      <a:pPr algn="l">
                        <a:lnSpc>
                          <a:spcPct val="100000"/>
                        </a:lnSpc>
                        <a:spcAft>
                          <a:spcPts val="0"/>
                        </a:spcAft>
                      </a:pPr>
                      <a:r>
                        <a:rPr lang="tr-TR" sz="2200" b="1" dirty="0">
                          <a:effectLst/>
                        </a:rPr>
                        <a:t>Koordinatörlük/Direktörlük</a:t>
                      </a:r>
                    </a:p>
                    <a:p>
                      <a:pPr algn="l">
                        <a:lnSpc>
                          <a:spcPct val="100000"/>
                        </a:lnSpc>
                        <a:spcAft>
                          <a:spcPts val="0"/>
                        </a:spcAft>
                      </a:pPr>
                      <a:r>
                        <a:rPr lang="tr-TR" sz="2200" b="1" dirty="0">
                          <a:effectLst/>
                        </a:rPr>
                        <a:t>Kurul/Komisyon</a:t>
                      </a:r>
                    </a:p>
                    <a:p>
                      <a:pPr algn="l">
                        <a:lnSpc>
                          <a:spcPct val="100000"/>
                        </a:lnSpc>
                        <a:spcAft>
                          <a:spcPts val="0"/>
                        </a:spcAft>
                      </a:pPr>
                      <a:r>
                        <a:rPr lang="tr-TR" sz="2200" b="1" dirty="0">
                          <a:effectLst/>
                        </a:rPr>
                        <a:t>Diğer</a:t>
                      </a:r>
                      <a:endParaRPr lang="tr-TR"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tr-TR" sz="2200" b="1" dirty="0">
                          <a:effectLst/>
                        </a:rPr>
                        <a:t>Dekan</a:t>
                      </a:r>
                    </a:p>
                    <a:p>
                      <a:pPr algn="l">
                        <a:lnSpc>
                          <a:spcPct val="100000"/>
                        </a:lnSpc>
                        <a:spcAft>
                          <a:spcPts val="0"/>
                        </a:spcAft>
                      </a:pPr>
                      <a:r>
                        <a:rPr lang="tr-TR" sz="2200" b="1" dirty="0">
                          <a:effectLst/>
                        </a:rPr>
                        <a:t>Dekan Yardımcısı</a:t>
                      </a:r>
                    </a:p>
                    <a:p>
                      <a:pPr algn="l">
                        <a:lnSpc>
                          <a:spcPct val="100000"/>
                        </a:lnSpc>
                        <a:spcAft>
                          <a:spcPts val="0"/>
                        </a:spcAft>
                      </a:pPr>
                      <a:r>
                        <a:rPr lang="tr-TR" sz="2200" b="1" dirty="0">
                          <a:effectLst/>
                        </a:rPr>
                        <a:t>Müdür</a:t>
                      </a:r>
                    </a:p>
                    <a:p>
                      <a:pPr algn="l">
                        <a:lnSpc>
                          <a:spcPct val="100000"/>
                        </a:lnSpc>
                        <a:spcAft>
                          <a:spcPts val="0"/>
                        </a:spcAft>
                      </a:pPr>
                      <a:r>
                        <a:rPr lang="tr-TR" sz="2200" b="1" dirty="0">
                          <a:effectLst/>
                        </a:rPr>
                        <a:t>Müdür Yardımcısı </a:t>
                      </a:r>
                    </a:p>
                    <a:p>
                      <a:pPr algn="l">
                        <a:lnSpc>
                          <a:spcPct val="100000"/>
                        </a:lnSpc>
                        <a:spcAft>
                          <a:spcPts val="0"/>
                        </a:spcAft>
                      </a:pPr>
                      <a:r>
                        <a:rPr lang="tr-TR" sz="2200" b="1" dirty="0">
                          <a:effectLst/>
                        </a:rPr>
                        <a:t>Bölüm Başkanı</a:t>
                      </a:r>
                    </a:p>
                    <a:p>
                      <a:pPr algn="l">
                        <a:lnSpc>
                          <a:spcPct val="100000"/>
                        </a:lnSpc>
                        <a:spcAft>
                          <a:spcPts val="0"/>
                        </a:spcAft>
                      </a:pPr>
                      <a:r>
                        <a:rPr lang="tr-TR" sz="2200" b="1" dirty="0">
                          <a:effectLst/>
                        </a:rPr>
                        <a:t>Bölüm Başkan Yardımcısı</a:t>
                      </a:r>
                    </a:p>
                    <a:p>
                      <a:pPr algn="l">
                        <a:lnSpc>
                          <a:spcPct val="100000"/>
                        </a:lnSpc>
                        <a:spcAft>
                          <a:spcPts val="0"/>
                        </a:spcAft>
                      </a:pPr>
                      <a:r>
                        <a:rPr lang="tr-TR" sz="2200" b="1" dirty="0">
                          <a:effectLst/>
                        </a:rPr>
                        <a:t>Ana Bilim/Sanat Dalı Başkanı</a:t>
                      </a:r>
                    </a:p>
                    <a:p>
                      <a:pPr algn="l">
                        <a:lnSpc>
                          <a:spcPct val="100000"/>
                        </a:lnSpc>
                        <a:spcAft>
                          <a:spcPts val="0"/>
                        </a:spcAft>
                      </a:pPr>
                      <a:r>
                        <a:rPr lang="tr-TR" sz="2200" b="1" dirty="0">
                          <a:effectLst/>
                        </a:rPr>
                        <a:t>Genel Sekreter</a:t>
                      </a:r>
                    </a:p>
                    <a:p>
                      <a:pPr algn="l">
                        <a:lnSpc>
                          <a:spcPct val="100000"/>
                        </a:lnSpc>
                        <a:spcAft>
                          <a:spcPts val="0"/>
                        </a:spcAft>
                      </a:pPr>
                      <a:r>
                        <a:rPr lang="tr-TR" sz="2200" b="1" dirty="0">
                          <a:effectLst/>
                        </a:rPr>
                        <a:t>Genel Sekreter Yardımcısı</a:t>
                      </a:r>
                    </a:p>
                    <a:p>
                      <a:pPr algn="l">
                        <a:lnSpc>
                          <a:spcPct val="100000"/>
                        </a:lnSpc>
                        <a:spcAft>
                          <a:spcPts val="0"/>
                        </a:spcAft>
                      </a:pPr>
                      <a:r>
                        <a:rPr lang="tr-TR" sz="2200" b="1" dirty="0">
                          <a:effectLst/>
                        </a:rPr>
                        <a:t>Hukuk Müşaviri</a:t>
                      </a:r>
                    </a:p>
                    <a:p>
                      <a:pPr algn="l">
                        <a:lnSpc>
                          <a:spcPct val="100000"/>
                        </a:lnSpc>
                        <a:spcAft>
                          <a:spcPts val="0"/>
                        </a:spcAft>
                      </a:pPr>
                      <a:r>
                        <a:rPr lang="tr-TR" sz="2200" b="1" dirty="0">
                          <a:effectLst/>
                        </a:rPr>
                        <a:t>Daire Başkanı</a:t>
                      </a:r>
                    </a:p>
                    <a:p>
                      <a:pPr algn="l">
                        <a:lnSpc>
                          <a:spcPct val="100000"/>
                        </a:lnSpc>
                        <a:spcAft>
                          <a:spcPts val="0"/>
                        </a:spcAft>
                      </a:pPr>
                      <a:r>
                        <a:rPr lang="tr-TR" sz="2200" b="1" dirty="0">
                          <a:effectLst/>
                        </a:rPr>
                        <a:t>Koordinatör/Direktör</a:t>
                      </a:r>
                    </a:p>
                    <a:p>
                      <a:pPr algn="l">
                        <a:lnSpc>
                          <a:spcPct val="100000"/>
                        </a:lnSpc>
                        <a:spcAft>
                          <a:spcPts val="0"/>
                        </a:spcAft>
                      </a:pPr>
                      <a:r>
                        <a:rPr lang="tr-TR" sz="2200" b="1" dirty="0">
                          <a:effectLst/>
                        </a:rPr>
                        <a:t>Koordinatör/Direktör Yardımcısı</a:t>
                      </a:r>
                    </a:p>
                    <a:p>
                      <a:pPr algn="l">
                        <a:lnSpc>
                          <a:spcPct val="100000"/>
                        </a:lnSpc>
                        <a:spcAft>
                          <a:spcPts val="0"/>
                        </a:spcAft>
                      </a:pPr>
                      <a:r>
                        <a:rPr lang="tr-TR" sz="2200" b="1" dirty="0">
                          <a:effectLst/>
                        </a:rPr>
                        <a:t>Kurul/Komisyon Başkanı</a:t>
                      </a:r>
                    </a:p>
                    <a:p>
                      <a:pPr algn="l">
                        <a:lnSpc>
                          <a:spcPct val="100000"/>
                        </a:lnSpc>
                        <a:spcAft>
                          <a:spcPts val="0"/>
                        </a:spcAft>
                      </a:pPr>
                      <a:r>
                        <a:rPr lang="tr-TR" sz="2200" b="1" dirty="0">
                          <a:effectLst/>
                        </a:rPr>
                        <a:t>Diğer</a:t>
                      </a:r>
                      <a:endParaRPr lang="tr-TR"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9131379"/>
                  </a:ext>
                </a:extLst>
              </a:tr>
            </a:tbl>
          </a:graphicData>
        </a:graphic>
      </p:graphicFrame>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3" name="Slayt Numarası Yer Tutucusu 2"/>
          <p:cNvSpPr>
            <a:spLocks noGrp="1"/>
          </p:cNvSpPr>
          <p:nvPr>
            <p:ph type="sldNum" sz="quarter" idx="12"/>
          </p:nvPr>
        </p:nvSpPr>
        <p:spPr/>
        <p:txBody>
          <a:bodyPr/>
          <a:lstStyle/>
          <a:p>
            <a:fld id="{DDCE7859-ABE5-4F86-9590-63E6FFC2B8A3}" type="slidenum">
              <a:rPr lang="tr-TR" smtClean="0"/>
              <a:pPr/>
              <a:t>46</a:t>
            </a:fld>
            <a:endParaRPr lang="tr-TR"/>
          </a:p>
        </p:txBody>
      </p:sp>
    </p:spTree>
    <p:extLst>
      <p:ext uri="{BB962C8B-B14F-4D97-AF65-F5344CB8AC3E}">
        <p14:creationId xmlns:p14="http://schemas.microsoft.com/office/powerpoint/2010/main" val="275154791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6294" y="160844"/>
            <a:ext cx="10515600" cy="597913"/>
          </a:xfrm>
        </p:spPr>
        <p:txBody>
          <a:bodyPr>
            <a:normAutofit/>
          </a:bodyPr>
          <a:lstStyle/>
          <a:p>
            <a:pPr algn="ctr"/>
            <a:r>
              <a:rPr lang="tr-TR" sz="2800" b="1" dirty="0" smtClean="0">
                <a:solidFill>
                  <a:srgbClr val="0000CC"/>
                </a:solidFill>
              </a:rPr>
              <a:t>Ölçütlere Göre Sorumlu Birimler</a:t>
            </a:r>
            <a:endParaRPr lang="tr-TR" sz="2800" b="1" dirty="0">
              <a:solidFill>
                <a:srgbClr val="0000CC"/>
              </a:solidFill>
            </a:endParaRPr>
          </a:p>
        </p:txBody>
      </p:sp>
      <p:sp>
        <p:nvSpPr>
          <p:cNvPr id="3" name="Veri Yer Tutucusu 2"/>
          <p:cNvSpPr>
            <a:spLocks noGrp="1"/>
          </p:cNvSpPr>
          <p:nvPr>
            <p:ph type="dt" sz="half" idx="10"/>
          </p:nvPr>
        </p:nvSpPr>
        <p:spPr/>
        <p:txBody>
          <a:bodyPr/>
          <a:lstStyle/>
          <a:p>
            <a:fld id="{0A07713A-131D-4E74-B57F-3578CC5223BE}" type="datetime1">
              <a:rPr lang="tr-TR" smtClean="0"/>
              <a:t>2.10.2025</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1770002322"/>
              </p:ext>
            </p:extLst>
          </p:nvPr>
        </p:nvGraphicFramePr>
        <p:xfrm>
          <a:off x="535022" y="885222"/>
          <a:ext cx="11352178" cy="5390785"/>
        </p:xfrm>
        <a:graphic>
          <a:graphicData uri="http://schemas.openxmlformats.org/drawingml/2006/table">
            <a:tbl>
              <a:tblPr>
                <a:tableStyleId>{BC89EF96-8CEA-46FF-86C4-4CE0E7609802}</a:tableStyleId>
              </a:tblPr>
              <a:tblGrid>
                <a:gridCol w="4412024">
                  <a:extLst>
                    <a:ext uri="{9D8B030D-6E8A-4147-A177-3AD203B41FA5}">
                      <a16:colId xmlns:a16="http://schemas.microsoft.com/office/drawing/2014/main" val="2862224941"/>
                    </a:ext>
                  </a:extLst>
                </a:gridCol>
                <a:gridCol w="6940154">
                  <a:extLst>
                    <a:ext uri="{9D8B030D-6E8A-4147-A177-3AD203B41FA5}">
                      <a16:colId xmlns:a16="http://schemas.microsoft.com/office/drawing/2014/main" val="1681875518"/>
                    </a:ext>
                  </a:extLst>
                </a:gridCol>
              </a:tblGrid>
              <a:tr h="275676">
                <a:tc gridSpan="2">
                  <a:txBody>
                    <a:bodyPr/>
                    <a:lstStyle/>
                    <a:p>
                      <a:pPr marL="2540" algn="ctr">
                        <a:spcAft>
                          <a:spcPts val="0"/>
                        </a:spcAft>
                      </a:pPr>
                      <a:r>
                        <a:rPr lang="tr-TR" sz="1100" b="1" dirty="0">
                          <a:effectLst/>
                        </a:rPr>
                        <a:t>A. LİDERLİK, YÖNETİŞİM ve KALİTE</a:t>
                      </a:r>
                      <a:endParaRPr lang="tr-TR" sz="1100" b="1" dirty="0">
                        <a:effectLst/>
                        <a:latin typeface="Times New Roman" panose="02020603050405020304" pitchFamily="18" charset="0"/>
                        <a:ea typeface="Times New Roman" panose="02020603050405020304" pitchFamily="18" charset="0"/>
                      </a:endParaRPr>
                    </a:p>
                  </a:txBody>
                  <a:tcPr marL="65270" marR="65270" marT="0" marB="0" anchor="ctr"/>
                </a:tc>
                <a:tc hMerge="1">
                  <a:txBody>
                    <a:bodyPr/>
                    <a:lstStyle/>
                    <a:p>
                      <a:endParaRPr lang="tr-TR"/>
                    </a:p>
                  </a:txBody>
                  <a:tcPr/>
                </a:tc>
                <a:extLst>
                  <a:ext uri="{0D108BD9-81ED-4DB2-BD59-A6C34878D82A}">
                    <a16:rowId xmlns:a16="http://schemas.microsoft.com/office/drawing/2014/main" val="606785695"/>
                  </a:ext>
                </a:extLst>
              </a:tr>
              <a:tr h="221348">
                <a:tc gridSpan="2">
                  <a:txBody>
                    <a:bodyPr/>
                    <a:lstStyle/>
                    <a:p>
                      <a:pPr marL="69850">
                        <a:spcAft>
                          <a:spcPts val="0"/>
                        </a:spcAft>
                      </a:pPr>
                      <a:r>
                        <a:rPr lang="tr-TR" sz="1400" b="1" dirty="0">
                          <a:solidFill>
                            <a:srgbClr val="FF0000"/>
                          </a:solidFill>
                          <a:effectLst/>
                        </a:rPr>
                        <a:t>A.1. Liderlik ve Kalite</a:t>
                      </a:r>
                      <a:endParaRPr lang="tr-TR" sz="1400" b="1" dirty="0">
                        <a:solidFill>
                          <a:srgbClr val="FF0000"/>
                        </a:solidFill>
                        <a:effectLst/>
                        <a:latin typeface="Times New Roman" panose="02020603050405020304" pitchFamily="18" charset="0"/>
                        <a:ea typeface="Times New Roman" panose="02020603050405020304" pitchFamily="18" charset="0"/>
                      </a:endParaRPr>
                    </a:p>
                  </a:txBody>
                  <a:tcPr marL="65270" marR="65270" marT="0" marB="0" anchor="ctr"/>
                </a:tc>
                <a:tc hMerge="1">
                  <a:txBody>
                    <a:bodyPr/>
                    <a:lstStyle/>
                    <a:p>
                      <a:endParaRPr lang="tr-TR"/>
                    </a:p>
                  </a:txBody>
                  <a:tcPr/>
                </a:tc>
                <a:extLst>
                  <a:ext uri="{0D108BD9-81ED-4DB2-BD59-A6C34878D82A}">
                    <a16:rowId xmlns:a16="http://schemas.microsoft.com/office/drawing/2014/main" val="3932959455"/>
                  </a:ext>
                </a:extLst>
              </a:tr>
              <a:tr h="221348">
                <a:tc>
                  <a:txBody>
                    <a:bodyPr/>
                    <a:lstStyle/>
                    <a:p>
                      <a:pPr marL="71120">
                        <a:spcAft>
                          <a:spcPts val="0"/>
                        </a:spcAft>
                      </a:pPr>
                      <a:r>
                        <a:rPr lang="tr-TR" sz="1400" b="1" u="sng" dirty="0">
                          <a:solidFill>
                            <a:srgbClr val="FF0000"/>
                          </a:solidFill>
                          <a:effectLst/>
                        </a:rPr>
                        <a:t>Alt Ölçüt</a:t>
                      </a:r>
                      <a:endParaRPr lang="tr-TR" sz="1400" b="1" dirty="0">
                        <a:solidFill>
                          <a:srgbClr val="FF0000"/>
                        </a:solidFill>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marL="71120">
                        <a:spcAft>
                          <a:spcPts val="0"/>
                        </a:spcAft>
                      </a:pPr>
                      <a:r>
                        <a:rPr lang="tr-TR" sz="1400" b="1" u="sng" dirty="0">
                          <a:solidFill>
                            <a:srgbClr val="0000CC"/>
                          </a:solidFill>
                          <a:effectLst/>
                        </a:rPr>
                        <a:t>Bilgi Girişinden Sorumlu Birim/</a:t>
                      </a:r>
                      <a:r>
                        <a:rPr lang="tr-TR" sz="1400" b="1" u="sng" dirty="0" err="1">
                          <a:solidFill>
                            <a:srgbClr val="0000CC"/>
                          </a:solidFill>
                          <a:effectLst/>
                        </a:rPr>
                        <a:t>ler</a:t>
                      </a:r>
                      <a:endParaRPr lang="tr-TR" sz="1400" b="1" dirty="0">
                        <a:solidFill>
                          <a:srgbClr val="0000CC"/>
                        </a:solidFill>
                        <a:effectLst/>
                        <a:latin typeface="Times New Roman" panose="02020603050405020304" pitchFamily="18" charset="0"/>
                        <a:ea typeface="Times New Roman" panose="02020603050405020304" pitchFamily="18" charset="0"/>
                      </a:endParaRPr>
                    </a:p>
                  </a:txBody>
                  <a:tcPr marL="65270" marR="65270" marT="0" marB="0" anchor="ctr"/>
                </a:tc>
                <a:extLst>
                  <a:ext uri="{0D108BD9-81ED-4DB2-BD59-A6C34878D82A}">
                    <a16:rowId xmlns:a16="http://schemas.microsoft.com/office/drawing/2014/main" val="1374092547"/>
                  </a:ext>
                </a:extLst>
              </a:tr>
              <a:tr h="221348">
                <a:tc>
                  <a:txBody>
                    <a:bodyPr/>
                    <a:lstStyle/>
                    <a:p>
                      <a:pPr marL="71120">
                        <a:spcAft>
                          <a:spcPts val="0"/>
                        </a:spcAft>
                      </a:pPr>
                      <a:r>
                        <a:rPr lang="tr-TR" sz="1400" b="1" dirty="0">
                          <a:solidFill>
                            <a:srgbClr val="FF0000"/>
                          </a:solidFill>
                          <a:effectLst/>
                        </a:rPr>
                        <a:t>A.1.1. Yönetişim modeli ve idari yapı</a:t>
                      </a:r>
                      <a:endParaRPr lang="tr-TR" sz="1400" b="1" dirty="0">
                        <a:solidFill>
                          <a:srgbClr val="FF0000"/>
                        </a:solidFill>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marL="459740" indent="-228600">
                        <a:spcAft>
                          <a:spcPts val="0"/>
                        </a:spcAft>
                        <a:tabLst>
                          <a:tab pos="459740" algn="l"/>
                        </a:tabLst>
                      </a:pPr>
                      <a:r>
                        <a:rPr lang="tr-TR" sz="1400" b="1" dirty="0">
                          <a:solidFill>
                            <a:srgbClr val="0000CC"/>
                          </a:solidFill>
                          <a:effectLst/>
                        </a:rPr>
                        <a:t>Tüm Birimler</a:t>
                      </a:r>
                      <a:endParaRPr lang="tr-TR" sz="1400" b="1" dirty="0">
                        <a:solidFill>
                          <a:srgbClr val="0000CC"/>
                        </a:solidFill>
                        <a:effectLst/>
                        <a:latin typeface="Times New Roman" panose="02020603050405020304" pitchFamily="18" charset="0"/>
                        <a:ea typeface="Times New Roman" panose="02020603050405020304" pitchFamily="18" charset="0"/>
                      </a:endParaRPr>
                    </a:p>
                  </a:txBody>
                  <a:tcPr marL="65270" marR="65270" marT="0" marB="0" anchor="ctr"/>
                </a:tc>
                <a:extLst>
                  <a:ext uri="{0D108BD9-81ED-4DB2-BD59-A6C34878D82A}">
                    <a16:rowId xmlns:a16="http://schemas.microsoft.com/office/drawing/2014/main" val="1383381656"/>
                  </a:ext>
                </a:extLst>
              </a:tr>
              <a:tr h="221348">
                <a:tc>
                  <a:txBody>
                    <a:bodyPr/>
                    <a:lstStyle/>
                    <a:p>
                      <a:pPr marL="71120">
                        <a:spcAft>
                          <a:spcPts val="0"/>
                        </a:spcAft>
                      </a:pPr>
                      <a:r>
                        <a:rPr lang="tr-TR" sz="1400" b="1" dirty="0">
                          <a:solidFill>
                            <a:srgbClr val="FF0000"/>
                          </a:solidFill>
                          <a:effectLst/>
                        </a:rPr>
                        <a:t>A.1.2. Liderlik</a:t>
                      </a:r>
                      <a:endParaRPr lang="tr-TR" sz="1400" b="1" dirty="0">
                        <a:solidFill>
                          <a:srgbClr val="FF0000"/>
                        </a:solidFill>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marL="342900" lvl="0" indent="-342900">
                        <a:spcAft>
                          <a:spcPts val="0"/>
                        </a:spcAft>
                        <a:buSzPts val="1100"/>
                        <a:buFont typeface="Arial" panose="020B0604020202020204" pitchFamily="34" charset="0"/>
                        <a:buChar char="●"/>
                        <a:tabLst>
                          <a:tab pos="459740" algn="l"/>
                        </a:tabLst>
                      </a:pPr>
                      <a:r>
                        <a:rPr lang="tr-TR" sz="1400" b="1" dirty="0">
                          <a:solidFill>
                            <a:srgbClr val="0000CC"/>
                          </a:solidFill>
                          <a:effectLst/>
                        </a:rPr>
                        <a:t>Tüm Birimler</a:t>
                      </a:r>
                      <a:endParaRPr lang="tr-TR" sz="1400" b="1" dirty="0">
                        <a:solidFill>
                          <a:srgbClr val="0000CC"/>
                        </a:solidFill>
                        <a:effectLst/>
                        <a:latin typeface="Noto Sans Symbols"/>
                        <a:ea typeface="Noto Sans Symbols"/>
                        <a:cs typeface="Noto Sans Symbols"/>
                      </a:endParaRPr>
                    </a:p>
                  </a:txBody>
                  <a:tcPr marL="65270" marR="65270" marT="0" marB="0" anchor="ctr"/>
                </a:tc>
                <a:extLst>
                  <a:ext uri="{0D108BD9-81ED-4DB2-BD59-A6C34878D82A}">
                    <a16:rowId xmlns:a16="http://schemas.microsoft.com/office/drawing/2014/main" val="3015588225"/>
                  </a:ext>
                </a:extLst>
              </a:tr>
              <a:tr h="221348">
                <a:tc>
                  <a:txBody>
                    <a:bodyPr/>
                    <a:lstStyle/>
                    <a:p>
                      <a:pPr marL="71120">
                        <a:spcAft>
                          <a:spcPts val="0"/>
                        </a:spcAft>
                      </a:pPr>
                      <a:r>
                        <a:rPr lang="tr-TR" sz="1400" b="1" dirty="0">
                          <a:solidFill>
                            <a:srgbClr val="FF0000"/>
                          </a:solidFill>
                          <a:effectLst/>
                        </a:rPr>
                        <a:t>A.1.3. Kurumsal dönüşüm kapasitesi</a:t>
                      </a:r>
                      <a:endParaRPr lang="tr-TR" sz="1400" b="1" dirty="0">
                        <a:solidFill>
                          <a:srgbClr val="FF0000"/>
                        </a:solidFill>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marL="342900" lvl="0" indent="-342900">
                        <a:spcAft>
                          <a:spcPts val="0"/>
                        </a:spcAft>
                        <a:buSzPts val="1100"/>
                        <a:buFont typeface="Arial" panose="020B0604020202020204" pitchFamily="34" charset="0"/>
                        <a:buChar char="●"/>
                        <a:tabLst>
                          <a:tab pos="459740" algn="l"/>
                        </a:tabLst>
                      </a:pPr>
                      <a:r>
                        <a:rPr lang="tr-TR" sz="1400" b="1" dirty="0">
                          <a:solidFill>
                            <a:srgbClr val="0000CC"/>
                          </a:solidFill>
                          <a:effectLst/>
                        </a:rPr>
                        <a:t>Tüm Birimler</a:t>
                      </a:r>
                      <a:endParaRPr lang="tr-TR" sz="1400" b="1" dirty="0">
                        <a:solidFill>
                          <a:srgbClr val="0000CC"/>
                        </a:solidFill>
                        <a:effectLst/>
                        <a:latin typeface="Noto Sans Symbols"/>
                        <a:ea typeface="Noto Sans Symbols"/>
                        <a:cs typeface="Noto Sans Symbols"/>
                      </a:endParaRPr>
                    </a:p>
                  </a:txBody>
                  <a:tcPr marL="65270" marR="65270" marT="0" marB="0" anchor="ctr"/>
                </a:tc>
                <a:extLst>
                  <a:ext uri="{0D108BD9-81ED-4DB2-BD59-A6C34878D82A}">
                    <a16:rowId xmlns:a16="http://schemas.microsoft.com/office/drawing/2014/main" val="440502870"/>
                  </a:ext>
                </a:extLst>
              </a:tr>
              <a:tr h="221348">
                <a:tc>
                  <a:txBody>
                    <a:bodyPr/>
                    <a:lstStyle/>
                    <a:p>
                      <a:pPr marL="71120">
                        <a:spcAft>
                          <a:spcPts val="0"/>
                        </a:spcAft>
                      </a:pPr>
                      <a:r>
                        <a:rPr lang="tr-TR" sz="1400" b="1" dirty="0">
                          <a:solidFill>
                            <a:srgbClr val="FF0000"/>
                          </a:solidFill>
                          <a:effectLst/>
                        </a:rPr>
                        <a:t>A.1.4. İç kalite güvencesi mekanizmaları</a:t>
                      </a:r>
                      <a:endParaRPr lang="tr-TR" sz="1400" b="1" dirty="0">
                        <a:solidFill>
                          <a:srgbClr val="FF0000"/>
                        </a:solidFill>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marL="342900" lvl="0" indent="-342900">
                        <a:spcAft>
                          <a:spcPts val="0"/>
                        </a:spcAft>
                        <a:buSzPts val="1100"/>
                        <a:buFont typeface="Arial" panose="020B0604020202020204" pitchFamily="34" charset="0"/>
                        <a:buChar char="●"/>
                        <a:tabLst>
                          <a:tab pos="459740" algn="l"/>
                        </a:tabLst>
                      </a:pPr>
                      <a:r>
                        <a:rPr lang="tr-TR" sz="1400" b="1" dirty="0">
                          <a:solidFill>
                            <a:srgbClr val="0000CC"/>
                          </a:solidFill>
                          <a:effectLst/>
                        </a:rPr>
                        <a:t>Tüm Birimler</a:t>
                      </a:r>
                      <a:endParaRPr lang="tr-TR" sz="1400" b="1" dirty="0">
                        <a:solidFill>
                          <a:srgbClr val="0000CC"/>
                        </a:solidFill>
                        <a:effectLst/>
                        <a:latin typeface="Noto Sans Symbols"/>
                        <a:ea typeface="Noto Sans Symbols"/>
                        <a:cs typeface="Noto Sans Symbols"/>
                      </a:endParaRPr>
                    </a:p>
                  </a:txBody>
                  <a:tcPr marL="65270" marR="65270" marT="0" marB="0" anchor="ctr"/>
                </a:tc>
                <a:extLst>
                  <a:ext uri="{0D108BD9-81ED-4DB2-BD59-A6C34878D82A}">
                    <a16:rowId xmlns:a16="http://schemas.microsoft.com/office/drawing/2014/main" val="361220917"/>
                  </a:ext>
                </a:extLst>
              </a:tr>
              <a:tr h="283417">
                <a:tc>
                  <a:txBody>
                    <a:bodyPr/>
                    <a:lstStyle/>
                    <a:p>
                      <a:pPr marL="71120">
                        <a:spcAft>
                          <a:spcPts val="0"/>
                        </a:spcAft>
                      </a:pPr>
                      <a:r>
                        <a:rPr lang="tr-TR" sz="1400" b="1" dirty="0">
                          <a:solidFill>
                            <a:srgbClr val="FF0000"/>
                          </a:solidFill>
                          <a:effectLst/>
                        </a:rPr>
                        <a:t>A.1.5. Kamuoyunu bilgilendirme ve hesap verebilirlik</a:t>
                      </a:r>
                      <a:endParaRPr lang="tr-TR" sz="1400" b="1" dirty="0">
                        <a:solidFill>
                          <a:srgbClr val="FF0000"/>
                        </a:solidFill>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marL="342900" lvl="0" indent="-342900">
                        <a:spcAft>
                          <a:spcPts val="0"/>
                        </a:spcAft>
                        <a:buSzPts val="1100"/>
                        <a:buFont typeface="Arial" panose="020B0604020202020204" pitchFamily="34" charset="0"/>
                        <a:buChar char="●"/>
                        <a:tabLst>
                          <a:tab pos="459740" algn="l"/>
                        </a:tabLst>
                      </a:pPr>
                      <a:r>
                        <a:rPr lang="tr-TR" sz="1400" b="1" dirty="0">
                          <a:solidFill>
                            <a:srgbClr val="0000CC"/>
                          </a:solidFill>
                          <a:effectLst/>
                        </a:rPr>
                        <a:t>Tüm Birimler</a:t>
                      </a:r>
                      <a:endParaRPr lang="tr-TR" sz="1400" b="1" dirty="0">
                        <a:solidFill>
                          <a:srgbClr val="0000CC"/>
                        </a:solidFill>
                        <a:effectLst/>
                        <a:latin typeface="Noto Sans Symbols"/>
                        <a:ea typeface="Noto Sans Symbols"/>
                        <a:cs typeface="Noto Sans Symbols"/>
                      </a:endParaRPr>
                    </a:p>
                  </a:txBody>
                  <a:tcPr marL="65270" marR="65270" marT="0" marB="0" anchor="ctr"/>
                </a:tc>
                <a:extLst>
                  <a:ext uri="{0D108BD9-81ED-4DB2-BD59-A6C34878D82A}">
                    <a16:rowId xmlns:a16="http://schemas.microsoft.com/office/drawing/2014/main" val="3108858572"/>
                  </a:ext>
                </a:extLst>
              </a:tr>
              <a:tr h="221348">
                <a:tc gridSpan="2">
                  <a:txBody>
                    <a:bodyPr/>
                    <a:lstStyle/>
                    <a:p>
                      <a:pPr marL="69850">
                        <a:spcAft>
                          <a:spcPts val="0"/>
                        </a:spcAft>
                      </a:pPr>
                      <a:r>
                        <a:rPr lang="tr-TR" sz="1400" b="1" dirty="0">
                          <a:solidFill>
                            <a:srgbClr val="0000CC"/>
                          </a:solidFill>
                          <a:effectLst/>
                        </a:rPr>
                        <a:t>A.2. Misyon ve Stratejik Amaçlar</a:t>
                      </a:r>
                      <a:endParaRPr lang="tr-TR" sz="1400" b="1" dirty="0">
                        <a:solidFill>
                          <a:srgbClr val="0000CC"/>
                        </a:solidFill>
                        <a:effectLst/>
                        <a:latin typeface="Times New Roman" panose="02020603050405020304" pitchFamily="18" charset="0"/>
                        <a:ea typeface="Times New Roman" panose="02020603050405020304" pitchFamily="18" charset="0"/>
                      </a:endParaRPr>
                    </a:p>
                  </a:txBody>
                  <a:tcPr marL="65270" marR="65270" marT="0" marB="0" anchor="ctr"/>
                </a:tc>
                <a:tc hMerge="1">
                  <a:txBody>
                    <a:bodyPr/>
                    <a:lstStyle/>
                    <a:p>
                      <a:endParaRPr lang="tr-TR"/>
                    </a:p>
                  </a:txBody>
                  <a:tcPr/>
                </a:tc>
                <a:extLst>
                  <a:ext uri="{0D108BD9-81ED-4DB2-BD59-A6C34878D82A}">
                    <a16:rowId xmlns:a16="http://schemas.microsoft.com/office/drawing/2014/main" val="3675965562"/>
                  </a:ext>
                </a:extLst>
              </a:tr>
              <a:tr h="221348">
                <a:tc>
                  <a:txBody>
                    <a:bodyPr/>
                    <a:lstStyle/>
                    <a:p>
                      <a:pPr marL="71120">
                        <a:spcAft>
                          <a:spcPts val="0"/>
                        </a:spcAft>
                      </a:pPr>
                      <a:r>
                        <a:rPr lang="tr-TR" sz="1400" b="1" dirty="0">
                          <a:solidFill>
                            <a:srgbClr val="FF0000"/>
                          </a:solidFill>
                          <a:effectLst/>
                        </a:rPr>
                        <a:t>A.2.1. Misyon, vizyon ve politikalar</a:t>
                      </a:r>
                      <a:endParaRPr lang="tr-TR" sz="1400" b="1" dirty="0">
                        <a:solidFill>
                          <a:srgbClr val="FF0000"/>
                        </a:solidFill>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marL="342900" lvl="0" indent="-342900">
                        <a:spcAft>
                          <a:spcPts val="0"/>
                        </a:spcAft>
                        <a:buSzPts val="1100"/>
                        <a:buFont typeface="Arial" panose="020B0604020202020204" pitchFamily="34" charset="0"/>
                        <a:buChar char="●"/>
                        <a:tabLst>
                          <a:tab pos="459740" algn="l"/>
                        </a:tabLst>
                      </a:pPr>
                      <a:r>
                        <a:rPr lang="tr-TR" sz="1400" b="1" dirty="0">
                          <a:solidFill>
                            <a:srgbClr val="0000CC"/>
                          </a:solidFill>
                          <a:effectLst/>
                        </a:rPr>
                        <a:t>Tüm Birimler</a:t>
                      </a:r>
                      <a:endParaRPr lang="tr-TR" sz="1400" b="1" dirty="0">
                        <a:solidFill>
                          <a:srgbClr val="0000CC"/>
                        </a:solidFill>
                        <a:effectLst/>
                        <a:latin typeface="Noto Sans Symbols"/>
                        <a:ea typeface="Noto Sans Symbols"/>
                        <a:cs typeface="Noto Sans Symbols"/>
                      </a:endParaRPr>
                    </a:p>
                  </a:txBody>
                  <a:tcPr marL="65270" marR="65270" marT="0" marB="0" anchor="ctr"/>
                </a:tc>
                <a:extLst>
                  <a:ext uri="{0D108BD9-81ED-4DB2-BD59-A6C34878D82A}">
                    <a16:rowId xmlns:a16="http://schemas.microsoft.com/office/drawing/2014/main" val="1003375883"/>
                  </a:ext>
                </a:extLst>
              </a:tr>
              <a:tr h="221348">
                <a:tc>
                  <a:txBody>
                    <a:bodyPr/>
                    <a:lstStyle/>
                    <a:p>
                      <a:pPr marL="71120">
                        <a:spcAft>
                          <a:spcPts val="0"/>
                        </a:spcAft>
                      </a:pPr>
                      <a:r>
                        <a:rPr lang="tr-TR" sz="1400" b="1" dirty="0">
                          <a:solidFill>
                            <a:srgbClr val="FF0000"/>
                          </a:solidFill>
                          <a:effectLst/>
                        </a:rPr>
                        <a:t>A.2.2. Stratejik Amaç ve Hedefler</a:t>
                      </a:r>
                      <a:endParaRPr lang="tr-TR" sz="1400" b="1" dirty="0">
                        <a:solidFill>
                          <a:srgbClr val="FF0000"/>
                        </a:solidFill>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marL="342900" lvl="0" indent="-342900">
                        <a:spcAft>
                          <a:spcPts val="0"/>
                        </a:spcAft>
                        <a:buSzPts val="1100"/>
                        <a:buFont typeface="Arial" panose="020B0604020202020204" pitchFamily="34" charset="0"/>
                        <a:buChar char="●"/>
                        <a:tabLst>
                          <a:tab pos="459740" algn="l"/>
                        </a:tabLst>
                      </a:pPr>
                      <a:r>
                        <a:rPr lang="tr-TR" sz="1400" b="1" dirty="0">
                          <a:solidFill>
                            <a:srgbClr val="0000CC"/>
                          </a:solidFill>
                          <a:effectLst/>
                        </a:rPr>
                        <a:t>Tüm Birimler</a:t>
                      </a:r>
                      <a:endParaRPr lang="tr-TR" sz="1400" b="1" dirty="0">
                        <a:solidFill>
                          <a:srgbClr val="0000CC"/>
                        </a:solidFill>
                        <a:effectLst/>
                        <a:latin typeface="Noto Sans Symbols"/>
                        <a:ea typeface="Noto Sans Symbols"/>
                        <a:cs typeface="Noto Sans Symbols"/>
                      </a:endParaRPr>
                    </a:p>
                  </a:txBody>
                  <a:tcPr marL="65270" marR="65270" marT="0" marB="0" anchor="ctr"/>
                </a:tc>
                <a:extLst>
                  <a:ext uri="{0D108BD9-81ED-4DB2-BD59-A6C34878D82A}">
                    <a16:rowId xmlns:a16="http://schemas.microsoft.com/office/drawing/2014/main" val="2450038421"/>
                  </a:ext>
                </a:extLst>
              </a:tr>
              <a:tr h="221348">
                <a:tc>
                  <a:txBody>
                    <a:bodyPr/>
                    <a:lstStyle/>
                    <a:p>
                      <a:pPr marL="71120">
                        <a:spcAft>
                          <a:spcPts val="0"/>
                        </a:spcAft>
                      </a:pPr>
                      <a:r>
                        <a:rPr lang="tr-TR" sz="1400" b="1" dirty="0">
                          <a:solidFill>
                            <a:srgbClr val="FF0000"/>
                          </a:solidFill>
                          <a:effectLst/>
                        </a:rPr>
                        <a:t>A.2.3. Performans Yönetimi</a:t>
                      </a:r>
                      <a:endParaRPr lang="tr-TR" sz="1400" b="1" dirty="0">
                        <a:solidFill>
                          <a:srgbClr val="FF0000"/>
                        </a:solidFill>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marL="342900" lvl="0" indent="-342900">
                        <a:spcAft>
                          <a:spcPts val="0"/>
                        </a:spcAft>
                        <a:buSzPts val="1100"/>
                        <a:buFont typeface="Arial" panose="020B0604020202020204" pitchFamily="34" charset="0"/>
                        <a:buChar char="●"/>
                        <a:tabLst>
                          <a:tab pos="459740" algn="l"/>
                        </a:tabLst>
                      </a:pPr>
                      <a:r>
                        <a:rPr lang="tr-TR" sz="1400" b="1" dirty="0">
                          <a:solidFill>
                            <a:srgbClr val="0000CC"/>
                          </a:solidFill>
                          <a:effectLst/>
                        </a:rPr>
                        <a:t>Tüm Birimler</a:t>
                      </a:r>
                      <a:endParaRPr lang="tr-TR" sz="1400" b="1" dirty="0">
                        <a:solidFill>
                          <a:srgbClr val="0000CC"/>
                        </a:solidFill>
                        <a:effectLst/>
                        <a:latin typeface="Noto Sans Symbols"/>
                        <a:ea typeface="Noto Sans Symbols"/>
                        <a:cs typeface="Noto Sans Symbols"/>
                      </a:endParaRPr>
                    </a:p>
                  </a:txBody>
                  <a:tcPr marL="65270" marR="65270" marT="0" marB="0" anchor="ctr"/>
                </a:tc>
                <a:extLst>
                  <a:ext uri="{0D108BD9-81ED-4DB2-BD59-A6C34878D82A}">
                    <a16:rowId xmlns:a16="http://schemas.microsoft.com/office/drawing/2014/main" val="521295443"/>
                  </a:ext>
                </a:extLst>
              </a:tr>
              <a:tr h="221348">
                <a:tc gridSpan="2">
                  <a:txBody>
                    <a:bodyPr/>
                    <a:lstStyle/>
                    <a:p>
                      <a:pPr marL="71120">
                        <a:spcAft>
                          <a:spcPts val="0"/>
                        </a:spcAft>
                      </a:pPr>
                      <a:r>
                        <a:rPr lang="tr-TR" sz="1400" b="1" dirty="0">
                          <a:solidFill>
                            <a:srgbClr val="0000CC"/>
                          </a:solidFill>
                          <a:effectLst/>
                        </a:rPr>
                        <a:t>A.3. Yönetim Sistemleri</a:t>
                      </a:r>
                      <a:endParaRPr lang="tr-TR" sz="1400" b="1" dirty="0">
                        <a:solidFill>
                          <a:srgbClr val="0000CC"/>
                        </a:solidFill>
                        <a:effectLst/>
                        <a:latin typeface="Times New Roman" panose="02020603050405020304" pitchFamily="18" charset="0"/>
                        <a:ea typeface="Times New Roman" panose="02020603050405020304" pitchFamily="18" charset="0"/>
                      </a:endParaRPr>
                    </a:p>
                  </a:txBody>
                  <a:tcPr marL="65270" marR="65270" marT="0" marB="0" anchor="ctr"/>
                </a:tc>
                <a:tc hMerge="1">
                  <a:txBody>
                    <a:bodyPr/>
                    <a:lstStyle/>
                    <a:p>
                      <a:endParaRPr lang="tr-TR"/>
                    </a:p>
                  </a:txBody>
                  <a:tcPr/>
                </a:tc>
                <a:extLst>
                  <a:ext uri="{0D108BD9-81ED-4DB2-BD59-A6C34878D82A}">
                    <a16:rowId xmlns:a16="http://schemas.microsoft.com/office/drawing/2014/main" val="446678874"/>
                  </a:ext>
                </a:extLst>
              </a:tr>
              <a:tr h="649807">
                <a:tc>
                  <a:txBody>
                    <a:bodyPr/>
                    <a:lstStyle/>
                    <a:p>
                      <a:pPr marL="71120">
                        <a:spcAft>
                          <a:spcPts val="0"/>
                        </a:spcAft>
                      </a:pPr>
                      <a:r>
                        <a:rPr lang="tr-TR" sz="1400" b="1" dirty="0">
                          <a:solidFill>
                            <a:srgbClr val="FF0000"/>
                          </a:solidFill>
                          <a:effectLst/>
                        </a:rPr>
                        <a:t>A.3.1. Bilgi yönetim sistemi</a:t>
                      </a:r>
                      <a:endParaRPr lang="tr-TR" sz="1400" b="1" dirty="0">
                        <a:solidFill>
                          <a:srgbClr val="FF0000"/>
                        </a:solidFill>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marL="342900" lvl="0" indent="-342900">
                        <a:spcAft>
                          <a:spcPts val="0"/>
                        </a:spcAft>
                        <a:buSzPts val="1100"/>
                        <a:buFont typeface="Arial" panose="020B0604020202020204" pitchFamily="34" charset="0"/>
                        <a:buChar char="●"/>
                        <a:tabLst>
                          <a:tab pos="455295" algn="l"/>
                        </a:tabLst>
                      </a:pPr>
                      <a:r>
                        <a:rPr lang="tr-TR" sz="1400" b="1" dirty="0">
                          <a:solidFill>
                            <a:srgbClr val="0000CC"/>
                          </a:solidFill>
                          <a:effectLst/>
                        </a:rPr>
                        <a:t>Bilgi İşlem Daire Başkanlığı</a:t>
                      </a:r>
                    </a:p>
                    <a:p>
                      <a:pPr marL="342900" marR="287020" lvl="0" indent="-342900">
                        <a:spcAft>
                          <a:spcPts val="0"/>
                        </a:spcAft>
                        <a:buSzPts val="1100"/>
                        <a:buFont typeface="Arial" panose="020B0604020202020204" pitchFamily="34" charset="0"/>
                        <a:buChar char="●"/>
                        <a:tabLst>
                          <a:tab pos="455295" algn="l"/>
                        </a:tabLst>
                      </a:pPr>
                      <a:r>
                        <a:rPr lang="tr-TR" sz="1400" b="1" dirty="0">
                          <a:solidFill>
                            <a:srgbClr val="0000CC"/>
                          </a:solidFill>
                          <a:effectLst/>
                        </a:rPr>
                        <a:t>Birime özgü bir sistemin kullanılması durumunda ilgili birim</a:t>
                      </a:r>
                      <a:endParaRPr lang="tr-TR" sz="1400" b="1" dirty="0">
                        <a:solidFill>
                          <a:srgbClr val="0000CC"/>
                        </a:solidFill>
                        <a:effectLst/>
                        <a:latin typeface="Noto Sans Symbols"/>
                        <a:ea typeface="Noto Sans Symbols"/>
                        <a:cs typeface="Noto Sans Symbols"/>
                      </a:endParaRPr>
                    </a:p>
                  </a:txBody>
                  <a:tcPr marL="65270" marR="65270" marT="0" marB="0" anchor="ctr"/>
                </a:tc>
                <a:extLst>
                  <a:ext uri="{0D108BD9-81ED-4DB2-BD59-A6C34878D82A}">
                    <a16:rowId xmlns:a16="http://schemas.microsoft.com/office/drawing/2014/main" val="3740391668"/>
                  </a:ext>
                </a:extLst>
              </a:tr>
              <a:tr h="221348">
                <a:tc>
                  <a:txBody>
                    <a:bodyPr/>
                    <a:lstStyle/>
                    <a:p>
                      <a:pPr marL="71120">
                        <a:spcAft>
                          <a:spcPts val="0"/>
                        </a:spcAft>
                      </a:pPr>
                      <a:r>
                        <a:rPr lang="tr-TR" sz="1400" b="1" dirty="0">
                          <a:solidFill>
                            <a:srgbClr val="FF0000"/>
                          </a:solidFill>
                          <a:effectLst/>
                        </a:rPr>
                        <a:t>A.3.2. İnsan kaynakları yönetimi</a:t>
                      </a:r>
                      <a:endParaRPr lang="tr-TR" sz="1400" b="1" dirty="0">
                        <a:solidFill>
                          <a:srgbClr val="FF0000"/>
                        </a:solidFill>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marL="342900" lvl="0" indent="-342900">
                        <a:spcAft>
                          <a:spcPts val="0"/>
                        </a:spcAft>
                        <a:buSzPts val="1100"/>
                        <a:buFont typeface="Arial" panose="020B0604020202020204" pitchFamily="34" charset="0"/>
                        <a:buChar char="●"/>
                        <a:tabLst>
                          <a:tab pos="459740" algn="l"/>
                        </a:tabLst>
                      </a:pPr>
                      <a:r>
                        <a:rPr lang="tr-TR" sz="1400" b="1" dirty="0">
                          <a:solidFill>
                            <a:srgbClr val="0000CC"/>
                          </a:solidFill>
                          <a:effectLst/>
                        </a:rPr>
                        <a:t>Tüm Birimler</a:t>
                      </a:r>
                      <a:endParaRPr lang="tr-TR" sz="1400" b="1" dirty="0">
                        <a:solidFill>
                          <a:srgbClr val="0000CC"/>
                        </a:solidFill>
                        <a:effectLst/>
                        <a:latin typeface="Noto Sans Symbols"/>
                        <a:ea typeface="Noto Sans Symbols"/>
                        <a:cs typeface="Noto Sans Symbols"/>
                      </a:endParaRPr>
                    </a:p>
                  </a:txBody>
                  <a:tcPr marL="65270" marR="65270" marT="0" marB="0" anchor="ctr"/>
                </a:tc>
                <a:extLst>
                  <a:ext uri="{0D108BD9-81ED-4DB2-BD59-A6C34878D82A}">
                    <a16:rowId xmlns:a16="http://schemas.microsoft.com/office/drawing/2014/main" val="1891678224"/>
                  </a:ext>
                </a:extLst>
              </a:tr>
              <a:tr h="1083013">
                <a:tc>
                  <a:txBody>
                    <a:bodyPr/>
                    <a:lstStyle/>
                    <a:p>
                      <a:pPr marL="71120">
                        <a:spcAft>
                          <a:spcPts val="0"/>
                        </a:spcAft>
                      </a:pPr>
                      <a:r>
                        <a:rPr lang="tr-TR" sz="1400" b="1" dirty="0">
                          <a:solidFill>
                            <a:srgbClr val="FF0000"/>
                          </a:solidFill>
                          <a:effectLst/>
                        </a:rPr>
                        <a:t>A.3.3. Finansal yönetim</a:t>
                      </a:r>
                      <a:endParaRPr lang="tr-TR" sz="1400" b="1" dirty="0">
                        <a:solidFill>
                          <a:srgbClr val="FF0000"/>
                        </a:solidFill>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marL="342900" lvl="0" indent="-342900" algn="just">
                        <a:spcAft>
                          <a:spcPts val="0"/>
                        </a:spcAft>
                        <a:buSzPts val="1100"/>
                        <a:buFont typeface="Arial" panose="020B0604020202020204" pitchFamily="34" charset="0"/>
                        <a:buChar char="●"/>
                        <a:tabLst>
                          <a:tab pos="454660" algn="l"/>
                        </a:tabLst>
                      </a:pPr>
                      <a:r>
                        <a:rPr lang="tr-TR" sz="1400" b="1" dirty="0">
                          <a:solidFill>
                            <a:srgbClr val="0000CC"/>
                          </a:solidFill>
                          <a:effectLst/>
                        </a:rPr>
                        <a:t>İdari ve Mali İşler Daire Başkanlığı</a:t>
                      </a:r>
                    </a:p>
                    <a:p>
                      <a:pPr marL="342900" lvl="0" indent="-342900" algn="just">
                        <a:spcAft>
                          <a:spcPts val="0"/>
                        </a:spcAft>
                        <a:buSzPts val="1100"/>
                        <a:buFont typeface="Arial" panose="020B0604020202020204" pitchFamily="34" charset="0"/>
                        <a:buChar char="●"/>
                        <a:tabLst>
                          <a:tab pos="454660" algn="l"/>
                        </a:tabLst>
                      </a:pPr>
                      <a:r>
                        <a:rPr lang="tr-TR" sz="1400" b="1" dirty="0">
                          <a:solidFill>
                            <a:srgbClr val="0000CC"/>
                          </a:solidFill>
                          <a:effectLst/>
                        </a:rPr>
                        <a:t>Strateji Geliştirme Daire Başkanlığı</a:t>
                      </a:r>
                    </a:p>
                    <a:p>
                      <a:pPr marL="342900" marR="286385" lvl="0" indent="-342900" algn="just">
                        <a:spcAft>
                          <a:spcPts val="0"/>
                        </a:spcAft>
                        <a:buSzPts val="1100"/>
                        <a:buFont typeface="Arial" panose="020B0604020202020204" pitchFamily="34" charset="0"/>
                        <a:buChar char="●"/>
                        <a:tabLst>
                          <a:tab pos="454025" algn="l"/>
                          <a:tab pos="455295" algn="l"/>
                        </a:tabLst>
                      </a:pPr>
                      <a:r>
                        <a:rPr lang="tr-TR" sz="1400" b="1" dirty="0">
                          <a:solidFill>
                            <a:srgbClr val="0000CC"/>
                          </a:solidFill>
                          <a:effectLst/>
                        </a:rPr>
                        <a:t>Tüm Birimler (Birim içinde ilgili yılda kullanılan bütçe kalemlerine dair bir tablo verilmesi yeterlidir)</a:t>
                      </a:r>
                      <a:endParaRPr lang="tr-TR" sz="1400" b="1" dirty="0">
                        <a:solidFill>
                          <a:srgbClr val="0000CC"/>
                        </a:solidFill>
                        <a:effectLst/>
                        <a:latin typeface="Noto Sans Symbols"/>
                        <a:ea typeface="Noto Sans Symbols"/>
                        <a:cs typeface="Noto Sans Symbols"/>
                      </a:endParaRPr>
                    </a:p>
                  </a:txBody>
                  <a:tcPr marL="65270" marR="65270" marT="0" marB="0" anchor="ctr"/>
                </a:tc>
                <a:extLst>
                  <a:ext uri="{0D108BD9-81ED-4DB2-BD59-A6C34878D82A}">
                    <a16:rowId xmlns:a16="http://schemas.microsoft.com/office/drawing/2014/main" val="2966656434"/>
                  </a:ext>
                </a:extLst>
              </a:tr>
              <a:tr h="221348">
                <a:tc>
                  <a:txBody>
                    <a:bodyPr/>
                    <a:lstStyle/>
                    <a:p>
                      <a:pPr marL="71120">
                        <a:spcAft>
                          <a:spcPts val="0"/>
                        </a:spcAft>
                      </a:pPr>
                      <a:r>
                        <a:rPr lang="tr-TR" sz="1400" b="1" dirty="0">
                          <a:solidFill>
                            <a:srgbClr val="FF0000"/>
                          </a:solidFill>
                          <a:effectLst/>
                        </a:rPr>
                        <a:t>A.3.4. Süreç yönetimi</a:t>
                      </a:r>
                      <a:endParaRPr lang="tr-TR" sz="1400" b="1" dirty="0">
                        <a:solidFill>
                          <a:srgbClr val="FF0000"/>
                        </a:solidFill>
                        <a:effectLst/>
                        <a:latin typeface="Times New Roman" panose="02020603050405020304" pitchFamily="18" charset="0"/>
                        <a:ea typeface="Times New Roman" panose="02020603050405020304" pitchFamily="18" charset="0"/>
                      </a:endParaRPr>
                    </a:p>
                  </a:txBody>
                  <a:tcPr marL="65270" marR="65270" marT="0" marB="0" anchor="ctr"/>
                </a:tc>
                <a:tc>
                  <a:txBody>
                    <a:bodyPr/>
                    <a:lstStyle/>
                    <a:p>
                      <a:pPr marL="459740" indent="-228600">
                        <a:spcAft>
                          <a:spcPts val="0"/>
                        </a:spcAft>
                        <a:tabLst>
                          <a:tab pos="459740" algn="l"/>
                        </a:tabLst>
                      </a:pPr>
                      <a:r>
                        <a:rPr lang="tr-TR" sz="1400" b="1" dirty="0">
                          <a:solidFill>
                            <a:srgbClr val="0000CC"/>
                          </a:solidFill>
                          <a:effectLst/>
                        </a:rPr>
                        <a:t>Tüm Birimler</a:t>
                      </a:r>
                      <a:endParaRPr lang="tr-TR" sz="1400" b="1" dirty="0">
                        <a:solidFill>
                          <a:srgbClr val="0000CC"/>
                        </a:solidFill>
                        <a:effectLst/>
                        <a:latin typeface="Times New Roman" panose="02020603050405020304" pitchFamily="18" charset="0"/>
                        <a:ea typeface="Times New Roman" panose="02020603050405020304" pitchFamily="18" charset="0"/>
                      </a:endParaRPr>
                    </a:p>
                  </a:txBody>
                  <a:tcPr marL="65270" marR="65270" marT="0" marB="0" anchor="ctr"/>
                </a:tc>
                <a:extLst>
                  <a:ext uri="{0D108BD9-81ED-4DB2-BD59-A6C34878D82A}">
                    <a16:rowId xmlns:a16="http://schemas.microsoft.com/office/drawing/2014/main" val="484714504"/>
                  </a:ext>
                </a:extLst>
              </a:tr>
              <a:tr h="221348">
                <a:tc gridSpan="2">
                  <a:txBody>
                    <a:bodyPr/>
                    <a:lstStyle/>
                    <a:p>
                      <a:pPr marL="71120">
                        <a:spcAft>
                          <a:spcPts val="0"/>
                        </a:spcAft>
                      </a:pPr>
                      <a:r>
                        <a:rPr lang="tr-TR" sz="1400" b="1" dirty="0">
                          <a:solidFill>
                            <a:srgbClr val="FF0000"/>
                          </a:solidFill>
                          <a:effectLst/>
                        </a:rPr>
                        <a:t>A.4. Paydaş Katılımı</a:t>
                      </a:r>
                      <a:endParaRPr lang="tr-TR" sz="1400" b="1" dirty="0">
                        <a:solidFill>
                          <a:srgbClr val="FF0000"/>
                        </a:solidFill>
                        <a:effectLst/>
                        <a:latin typeface="Times New Roman" panose="02020603050405020304" pitchFamily="18" charset="0"/>
                        <a:ea typeface="Times New Roman" panose="02020603050405020304" pitchFamily="18" charset="0"/>
                      </a:endParaRPr>
                    </a:p>
                  </a:txBody>
                  <a:tcPr marL="65270" marR="65270" marT="0" marB="0" anchor="ctr"/>
                </a:tc>
                <a:tc hMerge="1">
                  <a:txBody>
                    <a:bodyPr/>
                    <a:lstStyle/>
                    <a:p>
                      <a:endParaRPr lang="tr-TR"/>
                    </a:p>
                  </a:txBody>
                  <a:tcPr/>
                </a:tc>
                <a:extLst>
                  <a:ext uri="{0D108BD9-81ED-4DB2-BD59-A6C34878D82A}">
                    <a16:rowId xmlns:a16="http://schemas.microsoft.com/office/drawing/2014/main" val="112092791"/>
                  </a:ext>
                </a:extLst>
              </a:tr>
            </a:tbl>
          </a:graphicData>
        </a:graphic>
      </p:graphicFrame>
    </p:spTree>
    <p:extLst>
      <p:ext uri="{BB962C8B-B14F-4D97-AF65-F5344CB8AC3E}">
        <p14:creationId xmlns:p14="http://schemas.microsoft.com/office/powerpoint/2010/main" val="124896062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0573"/>
            <a:ext cx="10515600" cy="520092"/>
          </a:xfrm>
        </p:spPr>
        <p:txBody>
          <a:bodyPr>
            <a:noAutofit/>
          </a:bodyPr>
          <a:lstStyle/>
          <a:p>
            <a:pPr algn="ctr"/>
            <a:r>
              <a:rPr lang="tr-TR" sz="3200" b="1" dirty="0">
                <a:solidFill>
                  <a:srgbClr val="0000CC"/>
                </a:solidFill>
              </a:rPr>
              <a:t>Ölçütlere Göre Sorumlu Birimler</a:t>
            </a:r>
            <a:endParaRPr lang="tr-TR" sz="3200" dirty="0"/>
          </a:p>
        </p:txBody>
      </p:sp>
      <p:sp>
        <p:nvSpPr>
          <p:cNvPr id="3" name="Veri Yer Tutucusu 2"/>
          <p:cNvSpPr>
            <a:spLocks noGrp="1"/>
          </p:cNvSpPr>
          <p:nvPr>
            <p:ph type="dt" sz="half" idx="10"/>
          </p:nvPr>
        </p:nvSpPr>
        <p:spPr/>
        <p:txBody>
          <a:bodyPr/>
          <a:lstStyle/>
          <a:p>
            <a:fld id="{0A07713A-131D-4E74-B57F-3578CC5223BE}" type="datetime1">
              <a:rPr lang="tr-TR" smtClean="0"/>
              <a:t>2.10.2025</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3492866590"/>
              </p:ext>
            </p:extLst>
          </p:nvPr>
        </p:nvGraphicFramePr>
        <p:xfrm>
          <a:off x="564204" y="1011679"/>
          <a:ext cx="11196536" cy="5447487"/>
        </p:xfrm>
        <a:graphic>
          <a:graphicData uri="http://schemas.openxmlformats.org/drawingml/2006/table">
            <a:tbl>
              <a:tblPr>
                <a:tableStyleId>{BC89EF96-8CEA-46FF-86C4-4CE0E7609802}</a:tableStyleId>
              </a:tblPr>
              <a:tblGrid>
                <a:gridCol w="3360287">
                  <a:extLst>
                    <a:ext uri="{9D8B030D-6E8A-4147-A177-3AD203B41FA5}">
                      <a16:colId xmlns:a16="http://schemas.microsoft.com/office/drawing/2014/main" val="1706799231"/>
                    </a:ext>
                  </a:extLst>
                </a:gridCol>
                <a:gridCol w="7836249">
                  <a:extLst>
                    <a:ext uri="{9D8B030D-6E8A-4147-A177-3AD203B41FA5}">
                      <a16:colId xmlns:a16="http://schemas.microsoft.com/office/drawing/2014/main" val="2897606559"/>
                    </a:ext>
                  </a:extLst>
                </a:gridCol>
              </a:tblGrid>
              <a:tr h="239612">
                <a:tc>
                  <a:txBody>
                    <a:bodyPr/>
                    <a:lstStyle/>
                    <a:p>
                      <a:pPr marL="71120" algn="ctr">
                        <a:spcBef>
                          <a:spcPts val="580"/>
                        </a:spcBef>
                        <a:spcAft>
                          <a:spcPts val="0"/>
                        </a:spcAft>
                      </a:pPr>
                      <a:r>
                        <a:rPr lang="tr-TR" sz="1400" b="1" u="sng" dirty="0">
                          <a:solidFill>
                            <a:srgbClr val="0000CC"/>
                          </a:solidFill>
                          <a:effectLst/>
                        </a:rPr>
                        <a:t>Alt Ölçüt</a:t>
                      </a:r>
                      <a:endParaRPr lang="tr-TR" sz="1400" b="1" dirty="0">
                        <a:solidFill>
                          <a:srgbClr val="0000CC"/>
                        </a:solidFill>
                        <a:effectLst/>
                        <a:latin typeface="Times New Roman" panose="02020603050405020304" pitchFamily="18" charset="0"/>
                        <a:ea typeface="Times New Roman" panose="02020603050405020304" pitchFamily="18" charset="0"/>
                      </a:endParaRPr>
                    </a:p>
                  </a:txBody>
                  <a:tcPr marL="54302" marR="54302" marT="0" marB="0" anchor="ctr"/>
                </a:tc>
                <a:tc>
                  <a:txBody>
                    <a:bodyPr/>
                    <a:lstStyle/>
                    <a:p>
                      <a:pPr marL="71120" algn="ctr">
                        <a:spcBef>
                          <a:spcPts val="580"/>
                        </a:spcBef>
                        <a:spcAft>
                          <a:spcPts val="0"/>
                        </a:spcAft>
                      </a:pPr>
                      <a:r>
                        <a:rPr lang="tr-TR" sz="1400" b="1" u="sng" dirty="0">
                          <a:solidFill>
                            <a:srgbClr val="0000CC"/>
                          </a:solidFill>
                          <a:effectLst/>
                        </a:rPr>
                        <a:t>Bilgi Girişinden Sorumlu Birim/</a:t>
                      </a:r>
                      <a:r>
                        <a:rPr lang="tr-TR" sz="1400" b="1" u="sng" dirty="0" err="1">
                          <a:solidFill>
                            <a:srgbClr val="0000CC"/>
                          </a:solidFill>
                          <a:effectLst/>
                        </a:rPr>
                        <a:t>ler</a:t>
                      </a:r>
                      <a:endParaRPr lang="tr-TR" sz="1400" b="1" dirty="0">
                        <a:solidFill>
                          <a:srgbClr val="0000CC"/>
                        </a:solidFill>
                        <a:effectLst/>
                        <a:latin typeface="Times New Roman" panose="02020603050405020304" pitchFamily="18" charset="0"/>
                        <a:ea typeface="Times New Roman" panose="02020603050405020304" pitchFamily="18" charset="0"/>
                      </a:endParaRPr>
                    </a:p>
                  </a:txBody>
                  <a:tcPr marL="54302" marR="54302" marT="0" marB="0" anchor="ctr"/>
                </a:tc>
                <a:extLst>
                  <a:ext uri="{0D108BD9-81ED-4DB2-BD59-A6C34878D82A}">
                    <a16:rowId xmlns:a16="http://schemas.microsoft.com/office/drawing/2014/main" val="2742168531"/>
                  </a:ext>
                </a:extLst>
              </a:tr>
              <a:tr h="323775">
                <a:tc>
                  <a:txBody>
                    <a:bodyPr/>
                    <a:lstStyle/>
                    <a:p>
                      <a:pPr marL="71120">
                        <a:spcBef>
                          <a:spcPts val="580"/>
                        </a:spcBef>
                        <a:spcAft>
                          <a:spcPts val="0"/>
                        </a:spcAft>
                      </a:pPr>
                      <a:r>
                        <a:rPr lang="tr-TR" sz="1200" b="1" dirty="0">
                          <a:solidFill>
                            <a:srgbClr val="FF0000"/>
                          </a:solidFill>
                          <a:effectLst/>
                        </a:rPr>
                        <a:t>A.4.1. İç ve dış paydaş katılımı</a:t>
                      </a:r>
                      <a:endParaRPr lang="tr-TR" sz="1200" b="1" dirty="0">
                        <a:solidFill>
                          <a:srgbClr val="FF0000"/>
                        </a:solidFill>
                        <a:effectLst/>
                        <a:latin typeface="Times New Roman" panose="02020603050405020304" pitchFamily="18" charset="0"/>
                        <a:ea typeface="Times New Roman" panose="02020603050405020304" pitchFamily="18" charset="0"/>
                      </a:endParaRPr>
                    </a:p>
                  </a:txBody>
                  <a:tcPr marL="54302" marR="54302" marT="0" marB="0" anchor="ctr"/>
                </a:tc>
                <a:tc>
                  <a:txBody>
                    <a:bodyPr/>
                    <a:lstStyle/>
                    <a:p>
                      <a:pPr marL="342900" lvl="0" indent="-342900">
                        <a:spcBef>
                          <a:spcPts val="570"/>
                        </a:spcBef>
                        <a:spcAft>
                          <a:spcPts val="0"/>
                        </a:spcAft>
                        <a:buSzPts val="1100"/>
                        <a:buFont typeface="Arial" panose="020B0604020202020204" pitchFamily="34" charset="0"/>
                        <a:buChar char="●"/>
                        <a:tabLst>
                          <a:tab pos="459740" algn="l"/>
                        </a:tabLst>
                      </a:pPr>
                      <a:r>
                        <a:rPr lang="tr-TR" sz="1100" b="1" dirty="0">
                          <a:solidFill>
                            <a:srgbClr val="0000CC"/>
                          </a:solidFill>
                          <a:effectLst/>
                        </a:rPr>
                        <a:t>Tüm Birimler</a:t>
                      </a:r>
                      <a:endParaRPr lang="tr-TR" sz="1100" b="1" dirty="0">
                        <a:solidFill>
                          <a:srgbClr val="0000CC"/>
                        </a:solidFill>
                        <a:effectLst/>
                        <a:latin typeface="Noto Sans Symbols"/>
                        <a:ea typeface="Noto Sans Symbols"/>
                        <a:cs typeface="Noto Sans Symbols"/>
                      </a:endParaRPr>
                    </a:p>
                  </a:txBody>
                  <a:tcPr marL="54302" marR="54302" marT="0" marB="0" anchor="ctr"/>
                </a:tc>
                <a:extLst>
                  <a:ext uri="{0D108BD9-81ED-4DB2-BD59-A6C34878D82A}">
                    <a16:rowId xmlns:a16="http://schemas.microsoft.com/office/drawing/2014/main" val="3129466957"/>
                  </a:ext>
                </a:extLst>
              </a:tr>
              <a:tr h="421746">
                <a:tc>
                  <a:txBody>
                    <a:bodyPr/>
                    <a:lstStyle/>
                    <a:p>
                      <a:pPr marL="71120">
                        <a:spcBef>
                          <a:spcPts val="580"/>
                        </a:spcBef>
                        <a:spcAft>
                          <a:spcPts val="0"/>
                        </a:spcAft>
                      </a:pPr>
                      <a:r>
                        <a:rPr lang="tr-TR" sz="1200" b="1" dirty="0">
                          <a:solidFill>
                            <a:srgbClr val="FF0000"/>
                          </a:solidFill>
                          <a:effectLst/>
                        </a:rPr>
                        <a:t>A.4.2. Öğrenci geri bildirimleri</a:t>
                      </a:r>
                      <a:endParaRPr lang="tr-TR" sz="1200" b="1" dirty="0">
                        <a:solidFill>
                          <a:srgbClr val="FF0000"/>
                        </a:solidFill>
                        <a:effectLst/>
                        <a:latin typeface="Times New Roman" panose="02020603050405020304" pitchFamily="18" charset="0"/>
                        <a:ea typeface="Times New Roman" panose="02020603050405020304" pitchFamily="18" charset="0"/>
                      </a:endParaRPr>
                    </a:p>
                  </a:txBody>
                  <a:tcPr marL="54302" marR="54302" marT="0" marB="0" anchor="ctr"/>
                </a:tc>
                <a:tc>
                  <a:txBody>
                    <a:bodyPr/>
                    <a:lstStyle/>
                    <a:p>
                      <a:pPr marL="342900" lvl="0" indent="-342900">
                        <a:lnSpc>
                          <a:spcPct val="112000"/>
                        </a:lnSpc>
                        <a:spcAft>
                          <a:spcPts val="0"/>
                        </a:spcAft>
                        <a:buSzPts val="1100"/>
                        <a:buFont typeface="Arial" panose="020B0604020202020204" pitchFamily="34" charset="0"/>
                        <a:buChar char="●"/>
                        <a:tabLst>
                          <a:tab pos="455295" algn="l"/>
                        </a:tabLst>
                      </a:pPr>
                      <a:r>
                        <a:rPr lang="tr-TR" sz="1100" b="1" dirty="0">
                          <a:solidFill>
                            <a:srgbClr val="0000CC"/>
                          </a:solidFill>
                          <a:effectLst/>
                        </a:rPr>
                        <a:t>Akademik Birimler</a:t>
                      </a:r>
                    </a:p>
                    <a:p>
                      <a:pPr marL="342900" lvl="0" indent="-342900">
                        <a:lnSpc>
                          <a:spcPct val="112000"/>
                        </a:lnSpc>
                        <a:spcAft>
                          <a:spcPts val="0"/>
                        </a:spcAft>
                        <a:buSzPts val="1100"/>
                        <a:buFont typeface="Arial" panose="020B0604020202020204" pitchFamily="34" charset="0"/>
                        <a:buChar char="●"/>
                        <a:tabLst>
                          <a:tab pos="455295" algn="l"/>
                        </a:tabLst>
                      </a:pPr>
                      <a:r>
                        <a:rPr lang="tr-TR" sz="1100" b="1" dirty="0">
                          <a:solidFill>
                            <a:srgbClr val="0000CC"/>
                          </a:solidFill>
                          <a:effectLst/>
                        </a:rPr>
                        <a:t>Öğrenci İşleri Daire Başkanlığı</a:t>
                      </a:r>
                      <a:endParaRPr lang="tr-TR" sz="1100" b="1" dirty="0">
                        <a:solidFill>
                          <a:srgbClr val="0000CC"/>
                        </a:solidFill>
                        <a:effectLst/>
                        <a:latin typeface="Noto Sans Symbols"/>
                        <a:ea typeface="Noto Sans Symbols"/>
                        <a:cs typeface="Noto Sans Symbols"/>
                      </a:endParaRPr>
                    </a:p>
                  </a:txBody>
                  <a:tcPr marL="54302" marR="54302" marT="0" marB="0" anchor="ctr"/>
                </a:tc>
                <a:extLst>
                  <a:ext uri="{0D108BD9-81ED-4DB2-BD59-A6C34878D82A}">
                    <a16:rowId xmlns:a16="http://schemas.microsoft.com/office/drawing/2014/main" val="4074713430"/>
                  </a:ext>
                </a:extLst>
              </a:tr>
              <a:tr h="844440">
                <a:tc>
                  <a:txBody>
                    <a:bodyPr/>
                    <a:lstStyle/>
                    <a:p>
                      <a:pPr marL="71120">
                        <a:spcBef>
                          <a:spcPts val="580"/>
                        </a:spcBef>
                        <a:spcAft>
                          <a:spcPts val="0"/>
                        </a:spcAft>
                      </a:pPr>
                      <a:r>
                        <a:rPr lang="tr-TR" sz="1200" b="1" dirty="0">
                          <a:solidFill>
                            <a:srgbClr val="FF0000"/>
                          </a:solidFill>
                          <a:effectLst/>
                        </a:rPr>
                        <a:t>A.4.3. Mezun ilişkileri yönetimi</a:t>
                      </a:r>
                      <a:endParaRPr lang="tr-TR" sz="1200" b="1" dirty="0">
                        <a:solidFill>
                          <a:srgbClr val="FF0000"/>
                        </a:solidFill>
                        <a:effectLst/>
                        <a:latin typeface="Times New Roman" panose="02020603050405020304" pitchFamily="18" charset="0"/>
                        <a:ea typeface="Times New Roman" panose="02020603050405020304" pitchFamily="18" charset="0"/>
                      </a:endParaRPr>
                    </a:p>
                  </a:txBody>
                  <a:tcPr marL="54302" marR="54302" marT="0" marB="0" anchor="ctr"/>
                </a:tc>
                <a:tc>
                  <a:txBody>
                    <a:bodyPr/>
                    <a:lstStyle/>
                    <a:p>
                      <a:pPr marL="342900" lvl="0" indent="-342900">
                        <a:lnSpc>
                          <a:spcPct val="112000"/>
                        </a:lnSpc>
                        <a:spcAft>
                          <a:spcPts val="0"/>
                        </a:spcAft>
                        <a:buSzPts val="1100"/>
                        <a:buFont typeface="Arial" panose="020B0604020202020204" pitchFamily="34" charset="0"/>
                        <a:buChar char="●"/>
                        <a:tabLst>
                          <a:tab pos="455295" algn="l"/>
                        </a:tabLst>
                      </a:pPr>
                      <a:r>
                        <a:rPr lang="tr-TR" sz="1100" b="1" dirty="0">
                          <a:solidFill>
                            <a:srgbClr val="0000CC"/>
                          </a:solidFill>
                          <a:effectLst/>
                        </a:rPr>
                        <a:t>Akademik Birimler</a:t>
                      </a:r>
                    </a:p>
                    <a:p>
                      <a:pPr marL="342900" marR="286385" lvl="0" indent="-342900">
                        <a:spcAft>
                          <a:spcPts val="0"/>
                        </a:spcAft>
                        <a:buSzPts val="1100"/>
                        <a:buFont typeface="Arial" panose="020B0604020202020204" pitchFamily="34" charset="0"/>
                        <a:buChar char="●"/>
                        <a:tabLst>
                          <a:tab pos="455295" algn="l"/>
                          <a:tab pos="1064260" algn="l"/>
                          <a:tab pos="1835150" algn="l"/>
                          <a:tab pos="2596515" algn="l"/>
                        </a:tabLst>
                      </a:pPr>
                      <a:r>
                        <a:rPr lang="tr-TR" sz="1100" b="1" dirty="0">
                          <a:solidFill>
                            <a:srgbClr val="0000CC"/>
                          </a:solidFill>
                          <a:effectLst/>
                        </a:rPr>
                        <a:t>Kariyer	Geliştirme	Uygulama	ve Araştırma Merkezi</a:t>
                      </a:r>
                    </a:p>
                    <a:p>
                      <a:pPr marL="342900" lvl="0" indent="-342900">
                        <a:lnSpc>
                          <a:spcPct val="111000"/>
                        </a:lnSpc>
                        <a:spcAft>
                          <a:spcPts val="0"/>
                        </a:spcAft>
                        <a:buSzPts val="1100"/>
                        <a:buFont typeface="Arial" panose="020B0604020202020204" pitchFamily="34" charset="0"/>
                        <a:buChar char="●"/>
                        <a:tabLst>
                          <a:tab pos="455295" algn="l"/>
                        </a:tabLst>
                      </a:pPr>
                      <a:r>
                        <a:rPr lang="tr-TR" sz="1100" b="1" dirty="0">
                          <a:solidFill>
                            <a:srgbClr val="0000CC"/>
                          </a:solidFill>
                          <a:effectLst/>
                        </a:rPr>
                        <a:t>Öğrenci İşleri Daire Başkanlığı</a:t>
                      </a:r>
                    </a:p>
                    <a:p>
                      <a:pPr marL="342900" lvl="0" indent="-342900">
                        <a:lnSpc>
                          <a:spcPct val="103000"/>
                        </a:lnSpc>
                        <a:spcAft>
                          <a:spcPts val="0"/>
                        </a:spcAft>
                        <a:buSzPts val="1100"/>
                        <a:buFont typeface="Arial" panose="020B0604020202020204" pitchFamily="34" charset="0"/>
                        <a:buChar char="●"/>
                        <a:tabLst>
                          <a:tab pos="455295" algn="l"/>
                        </a:tabLst>
                      </a:pPr>
                      <a:r>
                        <a:rPr lang="tr-TR" sz="1100" b="1" dirty="0">
                          <a:solidFill>
                            <a:srgbClr val="0000CC"/>
                          </a:solidFill>
                          <a:effectLst/>
                        </a:rPr>
                        <a:t>Bilgi İşlem Daire Başkanlığı</a:t>
                      </a:r>
                      <a:endParaRPr lang="tr-TR" sz="1100" b="1" dirty="0">
                        <a:solidFill>
                          <a:srgbClr val="0000CC"/>
                        </a:solidFill>
                        <a:effectLst/>
                        <a:latin typeface="Noto Sans Symbols"/>
                        <a:ea typeface="Noto Sans Symbols"/>
                        <a:cs typeface="Noto Sans Symbols"/>
                      </a:endParaRPr>
                    </a:p>
                  </a:txBody>
                  <a:tcPr marL="54302" marR="54302" marT="0" marB="0" anchor="ctr"/>
                </a:tc>
                <a:extLst>
                  <a:ext uri="{0D108BD9-81ED-4DB2-BD59-A6C34878D82A}">
                    <a16:rowId xmlns:a16="http://schemas.microsoft.com/office/drawing/2014/main" val="414344900"/>
                  </a:ext>
                </a:extLst>
              </a:tr>
              <a:tr h="205382">
                <a:tc gridSpan="2">
                  <a:txBody>
                    <a:bodyPr/>
                    <a:lstStyle/>
                    <a:p>
                      <a:pPr marL="71120">
                        <a:spcBef>
                          <a:spcPts val="580"/>
                        </a:spcBef>
                        <a:spcAft>
                          <a:spcPts val="0"/>
                        </a:spcAft>
                      </a:pPr>
                      <a:r>
                        <a:rPr lang="tr-TR" sz="1200" b="1" dirty="0">
                          <a:solidFill>
                            <a:srgbClr val="0000CC"/>
                          </a:solidFill>
                          <a:effectLst/>
                        </a:rPr>
                        <a:t>A.5. </a:t>
                      </a:r>
                      <a:r>
                        <a:rPr lang="tr-TR" sz="1200" b="1" dirty="0" err="1">
                          <a:solidFill>
                            <a:srgbClr val="0000CC"/>
                          </a:solidFill>
                          <a:effectLst/>
                        </a:rPr>
                        <a:t>Uluslararasılaşma</a:t>
                      </a:r>
                      <a:endParaRPr lang="tr-TR" sz="1200" b="1" dirty="0">
                        <a:solidFill>
                          <a:srgbClr val="0000CC"/>
                        </a:solidFill>
                        <a:effectLst/>
                        <a:latin typeface="Times New Roman" panose="02020603050405020304" pitchFamily="18" charset="0"/>
                        <a:ea typeface="Times New Roman" panose="02020603050405020304" pitchFamily="18" charset="0"/>
                      </a:endParaRPr>
                    </a:p>
                  </a:txBody>
                  <a:tcPr marL="54302" marR="54302" marT="0" marB="0" anchor="ctr"/>
                </a:tc>
                <a:tc hMerge="1">
                  <a:txBody>
                    <a:bodyPr/>
                    <a:lstStyle/>
                    <a:p>
                      <a:endParaRPr lang="tr-TR"/>
                    </a:p>
                  </a:txBody>
                  <a:tcPr/>
                </a:tc>
                <a:extLst>
                  <a:ext uri="{0D108BD9-81ED-4DB2-BD59-A6C34878D82A}">
                    <a16:rowId xmlns:a16="http://schemas.microsoft.com/office/drawing/2014/main" val="783705521"/>
                  </a:ext>
                </a:extLst>
              </a:tr>
              <a:tr h="1258378">
                <a:tc>
                  <a:txBody>
                    <a:bodyPr/>
                    <a:lstStyle/>
                    <a:p>
                      <a:pPr marL="71120">
                        <a:spcBef>
                          <a:spcPts val="580"/>
                        </a:spcBef>
                        <a:spcAft>
                          <a:spcPts val="0"/>
                        </a:spcAft>
                      </a:pPr>
                      <a:r>
                        <a:rPr lang="tr-TR" sz="1200" b="1" dirty="0">
                          <a:solidFill>
                            <a:srgbClr val="FF0000"/>
                          </a:solidFill>
                          <a:effectLst/>
                        </a:rPr>
                        <a:t>A.5.1. </a:t>
                      </a:r>
                      <a:r>
                        <a:rPr lang="tr-TR" sz="1200" b="1" dirty="0" err="1">
                          <a:solidFill>
                            <a:srgbClr val="FF0000"/>
                          </a:solidFill>
                          <a:effectLst/>
                        </a:rPr>
                        <a:t>Uluslararasılaşma</a:t>
                      </a:r>
                      <a:r>
                        <a:rPr lang="tr-TR" sz="1200" b="1" dirty="0">
                          <a:solidFill>
                            <a:srgbClr val="FF0000"/>
                          </a:solidFill>
                          <a:effectLst/>
                        </a:rPr>
                        <a:t> süreçlerinin yönetimi</a:t>
                      </a:r>
                      <a:endParaRPr lang="tr-TR" sz="1200" b="1" dirty="0">
                        <a:solidFill>
                          <a:srgbClr val="FF0000"/>
                        </a:solidFill>
                        <a:effectLst/>
                        <a:latin typeface="Times New Roman" panose="02020603050405020304" pitchFamily="18" charset="0"/>
                        <a:ea typeface="Times New Roman" panose="02020603050405020304" pitchFamily="18" charset="0"/>
                      </a:endParaRPr>
                    </a:p>
                  </a:txBody>
                  <a:tcPr marL="54302" marR="54302" marT="0" marB="0" anchor="ctr"/>
                </a:tc>
                <a:tc>
                  <a:txBody>
                    <a:bodyPr/>
                    <a:lstStyle/>
                    <a:p>
                      <a:pPr marL="342900" lvl="0" indent="-342900">
                        <a:lnSpc>
                          <a:spcPct val="112000"/>
                        </a:lnSpc>
                        <a:spcAft>
                          <a:spcPts val="0"/>
                        </a:spcAft>
                        <a:buSzPts val="1100"/>
                        <a:buFont typeface="Arial" panose="020B0604020202020204" pitchFamily="34" charset="0"/>
                        <a:buChar char="●"/>
                        <a:tabLst>
                          <a:tab pos="455295" algn="l"/>
                        </a:tabLst>
                      </a:pPr>
                      <a:r>
                        <a:rPr lang="tr-TR" sz="1100" b="1" dirty="0">
                          <a:solidFill>
                            <a:srgbClr val="0000CC"/>
                          </a:solidFill>
                          <a:effectLst/>
                        </a:rPr>
                        <a:t>Akademik Birimler</a:t>
                      </a:r>
                    </a:p>
                    <a:p>
                      <a:pPr marL="342900" lvl="0" indent="-342900">
                        <a:lnSpc>
                          <a:spcPct val="112000"/>
                        </a:lnSpc>
                        <a:spcAft>
                          <a:spcPts val="0"/>
                        </a:spcAft>
                        <a:buSzPts val="1100"/>
                        <a:buFont typeface="Arial" panose="020B0604020202020204" pitchFamily="34" charset="0"/>
                        <a:buChar char="●"/>
                        <a:tabLst>
                          <a:tab pos="455295" algn="l"/>
                        </a:tabLst>
                      </a:pPr>
                      <a:r>
                        <a:rPr lang="tr-TR" sz="1100" b="1" dirty="0">
                          <a:solidFill>
                            <a:srgbClr val="0000CC"/>
                          </a:solidFill>
                          <a:effectLst/>
                        </a:rPr>
                        <a:t>Dış İlişkiler Kurum Koordinatörlüğü</a:t>
                      </a:r>
                    </a:p>
                    <a:p>
                      <a:pPr marL="342900" lvl="0" indent="-342900">
                        <a:lnSpc>
                          <a:spcPct val="112000"/>
                        </a:lnSpc>
                        <a:spcAft>
                          <a:spcPts val="0"/>
                        </a:spcAft>
                        <a:buSzPts val="1100"/>
                        <a:buFont typeface="Arial" panose="020B0604020202020204" pitchFamily="34" charset="0"/>
                        <a:buChar char="●"/>
                        <a:tabLst>
                          <a:tab pos="455295" algn="l"/>
                        </a:tabLst>
                      </a:pPr>
                      <a:r>
                        <a:rPr lang="tr-TR" sz="1100" b="1" dirty="0">
                          <a:solidFill>
                            <a:srgbClr val="0000CC"/>
                          </a:solidFill>
                          <a:effectLst/>
                        </a:rPr>
                        <a:t>Bilgi İşlem Daire Başkanlığı (İnternet Sitelerinin Yabancı Dilde Erişilebilir Kılınması)</a:t>
                      </a:r>
                    </a:p>
                    <a:p>
                      <a:pPr marL="342900" lvl="0" indent="-342900">
                        <a:lnSpc>
                          <a:spcPct val="112000"/>
                        </a:lnSpc>
                        <a:spcAft>
                          <a:spcPts val="0"/>
                        </a:spcAft>
                        <a:buSzPts val="1100"/>
                        <a:buFont typeface="Arial" panose="020B0604020202020204" pitchFamily="34" charset="0"/>
                        <a:buChar char="●"/>
                        <a:tabLst>
                          <a:tab pos="455295" algn="l"/>
                        </a:tabLst>
                      </a:pPr>
                      <a:r>
                        <a:rPr lang="tr-TR" sz="1100" b="1" dirty="0">
                          <a:solidFill>
                            <a:srgbClr val="0000CC"/>
                          </a:solidFill>
                          <a:effectLst/>
                        </a:rPr>
                        <a:t>Öğrenci İşleri Daire Başkanlığı (Yabancı dilde verilen ders sayıları, sayıların artırılmasına ilişkin politikalar)</a:t>
                      </a:r>
                    </a:p>
                    <a:p>
                      <a:pPr marL="342900" lvl="0" indent="-342900">
                        <a:lnSpc>
                          <a:spcPct val="112000"/>
                        </a:lnSpc>
                        <a:spcAft>
                          <a:spcPts val="0"/>
                        </a:spcAft>
                        <a:buSzPts val="1100"/>
                        <a:buFont typeface="Arial" panose="020B0604020202020204" pitchFamily="34" charset="0"/>
                        <a:buChar char="●"/>
                        <a:tabLst>
                          <a:tab pos="455295" algn="l"/>
                        </a:tabLst>
                      </a:pPr>
                      <a:r>
                        <a:rPr lang="tr-TR" sz="1100" b="1" dirty="0">
                          <a:solidFill>
                            <a:srgbClr val="0000CC"/>
                          </a:solidFill>
                          <a:effectLst/>
                        </a:rPr>
                        <a:t>Araştırma Merkezleri (İlgili Koordinatörlükler)</a:t>
                      </a:r>
                      <a:endParaRPr lang="tr-TR" sz="1100" b="1" dirty="0">
                        <a:solidFill>
                          <a:srgbClr val="0000CC"/>
                        </a:solidFill>
                        <a:effectLst/>
                        <a:latin typeface="Noto Sans Symbols"/>
                        <a:ea typeface="Noto Sans Symbols"/>
                        <a:cs typeface="Noto Sans Symbols"/>
                      </a:endParaRPr>
                    </a:p>
                  </a:txBody>
                  <a:tcPr marL="54302" marR="54302" marT="0" marB="0" anchor="ctr"/>
                </a:tc>
                <a:extLst>
                  <a:ext uri="{0D108BD9-81ED-4DB2-BD59-A6C34878D82A}">
                    <a16:rowId xmlns:a16="http://schemas.microsoft.com/office/drawing/2014/main" val="3103820496"/>
                  </a:ext>
                </a:extLst>
              </a:tr>
              <a:tr h="1077077">
                <a:tc>
                  <a:txBody>
                    <a:bodyPr/>
                    <a:lstStyle/>
                    <a:p>
                      <a:pPr marL="71120">
                        <a:spcBef>
                          <a:spcPts val="565"/>
                        </a:spcBef>
                        <a:spcAft>
                          <a:spcPts val="0"/>
                        </a:spcAft>
                      </a:pPr>
                      <a:r>
                        <a:rPr lang="tr-TR" sz="1200" b="1" dirty="0">
                          <a:solidFill>
                            <a:srgbClr val="FF0000"/>
                          </a:solidFill>
                          <a:effectLst/>
                        </a:rPr>
                        <a:t>A.5.2. </a:t>
                      </a:r>
                      <a:r>
                        <a:rPr lang="tr-TR" sz="1200" b="1" dirty="0" err="1">
                          <a:solidFill>
                            <a:srgbClr val="FF0000"/>
                          </a:solidFill>
                          <a:effectLst/>
                        </a:rPr>
                        <a:t>Uluslararasılaşma</a:t>
                      </a:r>
                      <a:r>
                        <a:rPr lang="tr-TR" sz="1200" b="1" dirty="0">
                          <a:solidFill>
                            <a:srgbClr val="FF0000"/>
                          </a:solidFill>
                          <a:effectLst/>
                        </a:rPr>
                        <a:t> kaynakları</a:t>
                      </a:r>
                      <a:endParaRPr lang="tr-TR" sz="1200" b="1" dirty="0">
                        <a:solidFill>
                          <a:srgbClr val="FF0000"/>
                        </a:solidFill>
                        <a:effectLst/>
                        <a:latin typeface="Times New Roman" panose="02020603050405020304" pitchFamily="18" charset="0"/>
                        <a:ea typeface="Times New Roman" panose="02020603050405020304" pitchFamily="18" charset="0"/>
                      </a:endParaRPr>
                    </a:p>
                  </a:txBody>
                  <a:tcPr marL="54302" marR="54302" marT="0" marB="0" anchor="ctr"/>
                </a:tc>
                <a:tc>
                  <a:txBody>
                    <a:bodyPr/>
                    <a:lstStyle/>
                    <a:p>
                      <a:pPr marL="342900" lvl="0" indent="-342900">
                        <a:lnSpc>
                          <a:spcPct val="112000"/>
                        </a:lnSpc>
                        <a:spcAft>
                          <a:spcPts val="0"/>
                        </a:spcAft>
                        <a:buSzPts val="1100"/>
                        <a:buFont typeface="Arial" panose="020B0604020202020204" pitchFamily="34" charset="0"/>
                        <a:buChar char="●"/>
                        <a:tabLst>
                          <a:tab pos="455295" algn="l"/>
                        </a:tabLst>
                      </a:pPr>
                      <a:r>
                        <a:rPr lang="tr-TR" sz="1100" b="1" dirty="0">
                          <a:solidFill>
                            <a:srgbClr val="0000CC"/>
                          </a:solidFill>
                          <a:effectLst/>
                        </a:rPr>
                        <a:t>Akademik Birimler</a:t>
                      </a:r>
                    </a:p>
                    <a:p>
                      <a:pPr marL="342900" lvl="0" indent="-342900">
                        <a:lnSpc>
                          <a:spcPct val="112000"/>
                        </a:lnSpc>
                        <a:spcAft>
                          <a:spcPts val="0"/>
                        </a:spcAft>
                        <a:buSzPts val="1100"/>
                        <a:buFont typeface="Arial" panose="020B0604020202020204" pitchFamily="34" charset="0"/>
                        <a:buChar char="●"/>
                        <a:tabLst>
                          <a:tab pos="455295" algn="l"/>
                        </a:tabLst>
                      </a:pPr>
                      <a:r>
                        <a:rPr lang="tr-TR" sz="1100" b="1" dirty="0">
                          <a:solidFill>
                            <a:srgbClr val="0000CC"/>
                          </a:solidFill>
                          <a:effectLst/>
                        </a:rPr>
                        <a:t>Dış İlişkiler Kurum Koordinatörlüğü</a:t>
                      </a:r>
                    </a:p>
                    <a:p>
                      <a:pPr marL="342900" lvl="0" indent="-342900">
                        <a:lnSpc>
                          <a:spcPct val="112000"/>
                        </a:lnSpc>
                        <a:spcAft>
                          <a:spcPts val="0"/>
                        </a:spcAft>
                        <a:buSzPts val="1100"/>
                        <a:buFont typeface="Arial" panose="020B0604020202020204" pitchFamily="34" charset="0"/>
                        <a:buChar char="●"/>
                        <a:tabLst>
                          <a:tab pos="455295" algn="l"/>
                        </a:tabLst>
                      </a:pPr>
                      <a:r>
                        <a:rPr lang="tr-TR" sz="1100" b="1" dirty="0">
                          <a:solidFill>
                            <a:srgbClr val="0000CC"/>
                          </a:solidFill>
                          <a:effectLst/>
                        </a:rPr>
                        <a:t>Kütüphane Daire Başkanlığı (Satın alınan yabancı dildeki eser, yayın abonelik sayısı, bunların kullanım oranları vb.)</a:t>
                      </a:r>
                    </a:p>
                    <a:p>
                      <a:pPr marL="342900" lvl="0" indent="-342900">
                        <a:lnSpc>
                          <a:spcPct val="112000"/>
                        </a:lnSpc>
                        <a:spcAft>
                          <a:spcPts val="0"/>
                        </a:spcAft>
                        <a:buSzPts val="1100"/>
                        <a:buFont typeface="Arial" panose="020B0604020202020204" pitchFamily="34" charset="0"/>
                        <a:buChar char="●"/>
                        <a:tabLst>
                          <a:tab pos="455295" algn="l"/>
                        </a:tabLst>
                      </a:pPr>
                      <a:r>
                        <a:rPr lang="tr-TR" sz="1100" b="1" dirty="0">
                          <a:solidFill>
                            <a:srgbClr val="0000CC"/>
                          </a:solidFill>
                          <a:effectLst/>
                        </a:rPr>
                        <a:t>Araştırma Merkezleri (İlgili Koordinatörlükler)(Uluslararası projeler) </a:t>
                      </a:r>
                      <a:endParaRPr lang="tr-TR" sz="1100" b="1" dirty="0">
                        <a:solidFill>
                          <a:srgbClr val="0000CC"/>
                        </a:solidFill>
                        <a:effectLst/>
                        <a:latin typeface="Noto Sans Symbols"/>
                        <a:ea typeface="Noto Sans Symbols"/>
                        <a:cs typeface="Noto Sans Symbols"/>
                      </a:endParaRPr>
                    </a:p>
                  </a:txBody>
                  <a:tcPr marL="54302" marR="54302" marT="0" marB="0" anchor="ctr"/>
                </a:tc>
                <a:extLst>
                  <a:ext uri="{0D108BD9-81ED-4DB2-BD59-A6C34878D82A}">
                    <a16:rowId xmlns:a16="http://schemas.microsoft.com/office/drawing/2014/main" val="3773950391"/>
                  </a:ext>
                </a:extLst>
              </a:tr>
              <a:tr h="1077077">
                <a:tc>
                  <a:txBody>
                    <a:bodyPr/>
                    <a:lstStyle/>
                    <a:p>
                      <a:pPr marL="71120">
                        <a:spcBef>
                          <a:spcPts val="580"/>
                        </a:spcBef>
                        <a:spcAft>
                          <a:spcPts val="0"/>
                        </a:spcAft>
                      </a:pPr>
                      <a:r>
                        <a:rPr lang="tr-TR" sz="1200" b="1" dirty="0">
                          <a:solidFill>
                            <a:srgbClr val="FF0000"/>
                          </a:solidFill>
                          <a:effectLst/>
                        </a:rPr>
                        <a:t>A.5.3. </a:t>
                      </a:r>
                      <a:r>
                        <a:rPr lang="tr-TR" sz="1200" b="1" dirty="0" err="1">
                          <a:solidFill>
                            <a:srgbClr val="FF0000"/>
                          </a:solidFill>
                          <a:effectLst/>
                        </a:rPr>
                        <a:t>Uluslararasılaşma</a:t>
                      </a:r>
                      <a:r>
                        <a:rPr lang="tr-TR" sz="1200" b="1" dirty="0">
                          <a:solidFill>
                            <a:srgbClr val="FF0000"/>
                          </a:solidFill>
                          <a:effectLst/>
                        </a:rPr>
                        <a:t> performansı</a:t>
                      </a:r>
                      <a:endParaRPr lang="tr-TR" sz="1200" b="1" dirty="0">
                        <a:solidFill>
                          <a:srgbClr val="FF0000"/>
                        </a:solidFill>
                        <a:effectLst/>
                        <a:latin typeface="Times New Roman" panose="02020603050405020304" pitchFamily="18" charset="0"/>
                        <a:ea typeface="Times New Roman" panose="02020603050405020304" pitchFamily="18" charset="0"/>
                      </a:endParaRPr>
                    </a:p>
                  </a:txBody>
                  <a:tcPr marL="54302" marR="54302" marT="0" marB="0" anchor="ctr"/>
                </a:tc>
                <a:tc>
                  <a:txBody>
                    <a:bodyPr/>
                    <a:lstStyle/>
                    <a:p>
                      <a:pPr marL="342900" lvl="0" indent="-342900">
                        <a:lnSpc>
                          <a:spcPct val="112000"/>
                        </a:lnSpc>
                        <a:spcAft>
                          <a:spcPts val="0"/>
                        </a:spcAft>
                        <a:buSzPts val="1100"/>
                        <a:buFont typeface="Arial" panose="020B0604020202020204" pitchFamily="34" charset="0"/>
                        <a:buChar char="●"/>
                        <a:tabLst>
                          <a:tab pos="455295" algn="l"/>
                        </a:tabLst>
                      </a:pPr>
                      <a:r>
                        <a:rPr lang="tr-TR" sz="1100" b="1" dirty="0">
                          <a:solidFill>
                            <a:srgbClr val="0000CC"/>
                          </a:solidFill>
                          <a:effectLst/>
                        </a:rPr>
                        <a:t>Akademik Birimler</a:t>
                      </a:r>
                    </a:p>
                    <a:p>
                      <a:pPr marL="342900" lvl="0" indent="-342900">
                        <a:lnSpc>
                          <a:spcPct val="112000"/>
                        </a:lnSpc>
                        <a:spcAft>
                          <a:spcPts val="0"/>
                        </a:spcAft>
                        <a:buSzPts val="1100"/>
                        <a:buFont typeface="Arial" panose="020B0604020202020204" pitchFamily="34" charset="0"/>
                        <a:buChar char="●"/>
                        <a:tabLst>
                          <a:tab pos="455295" algn="l"/>
                        </a:tabLst>
                      </a:pPr>
                      <a:r>
                        <a:rPr lang="tr-TR" sz="1100" b="1" dirty="0">
                          <a:solidFill>
                            <a:srgbClr val="0000CC"/>
                          </a:solidFill>
                          <a:effectLst/>
                        </a:rPr>
                        <a:t>Dış İlişkiler Kurum Koordinatörlüğü</a:t>
                      </a:r>
                    </a:p>
                    <a:p>
                      <a:pPr marL="342900" lvl="0" indent="-342900">
                        <a:lnSpc>
                          <a:spcPct val="112000"/>
                        </a:lnSpc>
                        <a:spcAft>
                          <a:spcPts val="0"/>
                        </a:spcAft>
                        <a:buSzPts val="1100"/>
                        <a:buFont typeface="Arial" panose="020B0604020202020204" pitchFamily="34" charset="0"/>
                        <a:buChar char="●"/>
                        <a:tabLst>
                          <a:tab pos="455295" algn="l"/>
                        </a:tabLst>
                      </a:pPr>
                      <a:r>
                        <a:rPr lang="tr-TR" sz="1100" b="1" dirty="0">
                          <a:solidFill>
                            <a:srgbClr val="0000CC"/>
                          </a:solidFill>
                          <a:effectLst/>
                        </a:rPr>
                        <a:t>Öğrenci İşleri Daire Başkanlığı (Yabancı uyruklu öğrenci politikasına uygun veriler, kontenjanlar, dolma oranları vb.)</a:t>
                      </a:r>
                    </a:p>
                    <a:p>
                      <a:pPr marL="342900" lvl="0" indent="-342900">
                        <a:lnSpc>
                          <a:spcPct val="112000"/>
                        </a:lnSpc>
                        <a:spcAft>
                          <a:spcPts val="0"/>
                        </a:spcAft>
                        <a:buSzPts val="1100"/>
                        <a:buFont typeface="Arial" panose="020B0604020202020204" pitchFamily="34" charset="0"/>
                        <a:buChar char="●"/>
                        <a:tabLst>
                          <a:tab pos="455295" algn="l"/>
                        </a:tabLst>
                      </a:pPr>
                      <a:r>
                        <a:rPr lang="tr-TR" sz="1100" b="1" dirty="0">
                          <a:solidFill>
                            <a:srgbClr val="0000CC"/>
                          </a:solidFill>
                          <a:effectLst/>
                        </a:rPr>
                        <a:t>Araştırma Merkezleri (İlgili Koordinatörlükler) (Uluslararası projeler) </a:t>
                      </a:r>
                      <a:endParaRPr lang="tr-TR" sz="1100" b="1" dirty="0">
                        <a:solidFill>
                          <a:srgbClr val="0000CC"/>
                        </a:solidFill>
                        <a:effectLst/>
                        <a:latin typeface="Noto Sans Symbols"/>
                        <a:ea typeface="Noto Sans Symbols"/>
                        <a:cs typeface="Noto Sans Symbols"/>
                      </a:endParaRPr>
                    </a:p>
                  </a:txBody>
                  <a:tcPr marL="54302" marR="54302" marT="0" marB="0" anchor="ctr"/>
                </a:tc>
                <a:extLst>
                  <a:ext uri="{0D108BD9-81ED-4DB2-BD59-A6C34878D82A}">
                    <a16:rowId xmlns:a16="http://schemas.microsoft.com/office/drawing/2014/main" val="1838214285"/>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8606" y="6259580"/>
            <a:ext cx="382872" cy="388190"/>
          </a:xfrm>
          <a:prstGeom prst="rect">
            <a:avLst/>
          </a:prstGeom>
        </p:spPr>
      </p:pic>
    </p:spTree>
    <p:extLst>
      <p:ext uri="{BB962C8B-B14F-4D97-AF65-F5344CB8AC3E}">
        <p14:creationId xmlns:p14="http://schemas.microsoft.com/office/powerpoint/2010/main" val="222790377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1114" y="77002"/>
            <a:ext cx="11440886" cy="577516"/>
          </a:xfrm>
        </p:spPr>
        <p:txBody>
          <a:bodyPr anchor="ctr" anchorCtr="1">
            <a:noAutofit/>
          </a:bodyPr>
          <a:lstStyle/>
          <a:p>
            <a:pPr lvl="1"/>
            <a:r>
              <a:rPr lang="tr-TR" sz="2800" b="1" dirty="0">
                <a:solidFill>
                  <a:srgbClr val="C00000"/>
                </a:solidFill>
                <a:latin typeface="+mn-lt"/>
              </a:rPr>
              <a:t>A. </a:t>
            </a:r>
            <a:r>
              <a:rPr lang="tr-TR" sz="2800" b="1" dirty="0">
                <a:solidFill>
                  <a:srgbClr val="C00000"/>
                </a:solidFill>
              </a:rPr>
              <a:t>LİDERLİK, YÖNETİŞİM ve </a:t>
            </a:r>
            <a:r>
              <a:rPr lang="tr-TR" sz="2800" b="1" dirty="0" smtClean="0">
                <a:solidFill>
                  <a:srgbClr val="C00000"/>
                </a:solidFill>
              </a:rPr>
              <a:t>KALİTE</a:t>
            </a:r>
            <a:endParaRPr lang="tr-TR" sz="2800" b="1" dirty="0">
              <a:solidFill>
                <a:srgbClr val="C00000"/>
              </a:solidFill>
            </a:endParaRPr>
          </a:p>
        </p:txBody>
      </p:sp>
      <p:graphicFrame>
        <p:nvGraphicFramePr>
          <p:cNvPr id="4" name="Tablo 3"/>
          <p:cNvGraphicFramePr>
            <a:graphicFrameLocks noGrp="1"/>
          </p:cNvGraphicFramePr>
          <p:nvPr>
            <p:extLst/>
          </p:nvPr>
        </p:nvGraphicFramePr>
        <p:xfrm>
          <a:off x="356136" y="785190"/>
          <a:ext cx="11521126" cy="5528982"/>
        </p:xfrm>
        <a:graphic>
          <a:graphicData uri="http://schemas.openxmlformats.org/drawingml/2006/table">
            <a:tbl>
              <a:tblPr firstRow="1" firstCol="1" bandRow="1">
                <a:tableStyleId>{BC89EF96-8CEA-46FF-86C4-4CE0E7609802}</a:tableStyleId>
              </a:tblPr>
              <a:tblGrid>
                <a:gridCol w="2441493">
                  <a:extLst>
                    <a:ext uri="{9D8B030D-6E8A-4147-A177-3AD203B41FA5}">
                      <a16:colId xmlns:a16="http://schemas.microsoft.com/office/drawing/2014/main" val="2542981450"/>
                    </a:ext>
                  </a:extLst>
                </a:gridCol>
                <a:gridCol w="9079633">
                  <a:extLst>
                    <a:ext uri="{9D8B030D-6E8A-4147-A177-3AD203B41FA5}">
                      <a16:colId xmlns:a16="http://schemas.microsoft.com/office/drawing/2014/main" val="4294191899"/>
                    </a:ext>
                  </a:extLst>
                </a:gridCol>
              </a:tblGrid>
              <a:tr h="420664">
                <a:tc>
                  <a:txBody>
                    <a:bodyPr/>
                    <a:lstStyle/>
                    <a:p>
                      <a:pPr algn="ctr">
                        <a:lnSpc>
                          <a:spcPct val="100000"/>
                        </a:lnSpc>
                        <a:spcAft>
                          <a:spcPts val="0"/>
                        </a:spcAft>
                      </a:pPr>
                      <a:r>
                        <a:rPr lang="tr-TR" sz="2400" dirty="0">
                          <a:solidFill>
                            <a:srgbClr val="0000CC"/>
                          </a:solidFill>
                          <a:effectLst/>
                        </a:rPr>
                        <a:t>ÖLÇÜT</a:t>
                      </a:r>
                      <a:endParaRPr lang="tr-TR" sz="2400" dirty="0">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tc>
                <a:tc>
                  <a:txBody>
                    <a:bodyPr/>
                    <a:lstStyle/>
                    <a:p>
                      <a:pPr algn="ctr">
                        <a:lnSpc>
                          <a:spcPct val="100000"/>
                        </a:lnSpc>
                        <a:spcAft>
                          <a:spcPts val="0"/>
                        </a:spcAft>
                      </a:pPr>
                      <a:r>
                        <a:rPr lang="tr-TR" sz="2400" dirty="0">
                          <a:solidFill>
                            <a:srgbClr val="0000CC"/>
                          </a:solidFill>
                          <a:effectLst/>
                        </a:rPr>
                        <a:t>TANIM</a:t>
                      </a:r>
                      <a:endParaRPr lang="tr-TR" sz="2400" dirty="0">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tc>
                <a:extLst>
                  <a:ext uri="{0D108BD9-81ED-4DB2-BD59-A6C34878D82A}">
                    <a16:rowId xmlns:a16="http://schemas.microsoft.com/office/drawing/2014/main" val="1707859987"/>
                  </a:ext>
                </a:extLst>
              </a:tr>
              <a:tr h="976578">
                <a:tc>
                  <a:txBody>
                    <a:bodyPr/>
                    <a:lstStyle/>
                    <a:p>
                      <a:pPr>
                        <a:lnSpc>
                          <a:spcPct val="100000"/>
                        </a:lnSpc>
                        <a:spcAft>
                          <a:spcPts val="0"/>
                        </a:spcAft>
                      </a:pPr>
                      <a:r>
                        <a:rPr lang="tr-TR" sz="2000" b="1" dirty="0">
                          <a:solidFill>
                            <a:srgbClr val="FF0000"/>
                          </a:solidFill>
                          <a:effectLst/>
                        </a:rPr>
                        <a:t>A.1 Liderlik ve Kalite </a:t>
                      </a:r>
                      <a:endParaRPr lang="tr-TR"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tc>
                <a:tc>
                  <a:txBody>
                    <a:bodyPr/>
                    <a:lstStyle/>
                    <a:p>
                      <a:r>
                        <a:rPr lang="tr-TR" sz="1800" b="1" kern="1200" dirty="0" smtClean="0">
                          <a:effectLst/>
                        </a:rPr>
                        <a:t>Birim, kurumsal dönüşümünü sağlayacak yönetişim modeline sahip olmalı, liderlik yaklaşımları uygulamalı, iç kalite güvence mekanizmalarını oluşturmalı ve kalite güvence kültürünü içselleştirmelidir.</a:t>
                      </a:r>
                      <a:endParaRPr lang="tr-TR" sz="1800" b="1" kern="1200" dirty="0">
                        <a:solidFill>
                          <a:schemeClr val="dk1"/>
                        </a:solidFill>
                        <a:effectLst/>
                        <a:latin typeface="+mn-lt"/>
                        <a:ea typeface="+mn-ea"/>
                        <a:cs typeface="+mn-cs"/>
                      </a:endParaRPr>
                    </a:p>
                  </a:txBody>
                  <a:tcPr marL="34286" marR="34286" marT="0" marB="0" anchor="ctr"/>
                </a:tc>
                <a:extLst>
                  <a:ext uri="{0D108BD9-81ED-4DB2-BD59-A6C34878D82A}">
                    <a16:rowId xmlns:a16="http://schemas.microsoft.com/office/drawing/2014/main" val="2819426952"/>
                  </a:ext>
                </a:extLst>
              </a:tr>
              <a:tr h="1202006">
                <a:tc>
                  <a:txBody>
                    <a:bodyPr/>
                    <a:lstStyle/>
                    <a:p>
                      <a:pPr>
                        <a:lnSpc>
                          <a:spcPct val="100000"/>
                        </a:lnSpc>
                        <a:spcAft>
                          <a:spcPts val="0"/>
                        </a:spcAft>
                      </a:pPr>
                      <a:r>
                        <a:rPr lang="tr-TR" sz="2000" b="1" dirty="0">
                          <a:solidFill>
                            <a:srgbClr val="FF0000"/>
                          </a:solidFill>
                          <a:effectLst/>
                        </a:rPr>
                        <a:t>A.2 Misyon ve Stratejik Amaçlar </a:t>
                      </a:r>
                      <a:endParaRPr lang="tr-TR"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kern="1200" dirty="0" smtClean="0">
                          <a:effectLst/>
                        </a:rPr>
                        <a:t>Birim; vizyon, misyon ve amacını gerçekleştirmek üzere politikaları doğrultusunda oluşturduğu stratejik amaçlarını ve hedeflerini planlayarak uygulamalı, performans yönetimi kapsamında sonuçlarını izleyerek değerlendirmeli ve kamuoyuyla paylaşmalıdır.</a:t>
                      </a:r>
                      <a:endParaRPr lang="tr-TR" sz="1800" b="1" kern="1200" dirty="0" smtClean="0">
                        <a:solidFill>
                          <a:schemeClr val="dk1"/>
                        </a:solidFill>
                        <a:effectLst/>
                        <a:latin typeface="+mn-lt"/>
                        <a:ea typeface="+mn-ea"/>
                        <a:cs typeface="+mn-cs"/>
                      </a:endParaRPr>
                    </a:p>
                  </a:txBody>
                  <a:tcPr marL="34286" marR="34286" marT="0" marB="0" anchor="ctr"/>
                </a:tc>
                <a:extLst>
                  <a:ext uri="{0D108BD9-81ED-4DB2-BD59-A6C34878D82A}">
                    <a16:rowId xmlns:a16="http://schemas.microsoft.com/office/drawing/2014/main" val="1325656469"/>
                  </a:ext>
                </a:extLst>
              </a:tr>
              <a:tr h="976578">
                <a:tc>
                  <a:txBody>
                    <a:bodyPr/>
                    <a:lstStyle/>
                    <a:p>
                      <a:pPr>
                        <a:lnSpc>
                          <a:spcPct val="100000"/>
                        </a:lnSpc>
                        <a:spcAft>
                          <a:spcPts val="0"/>
                        </a:spcAft>
                      </a:pPr>
                      <a:r>
                        <a:rPr lang="tr-TR" sz="2000" b="1" dirty="0">
                          <a:solidFill>
                            <a:srgbClr val="FF0000"/>
                          </a:solidFill>
                          <a:effectLst/>
                        </a:rPr>
                        <a:t>A.3 Yönetim Sistemleri </a:t>
                      </a:r>
                      <a:endParaRPr lang="tr-TR"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tc>
                <a:tc>
                  <a:txBody>
                    <a:bodyPr/>
                    <a:lstStyle/>
                    <a:p>
                      <a:r>
                        <a:rPr lang="tr-TR" sz="1800" b="1" kern="1200" dirty="0" smtClean="0">
                          <a:effectLst/>
                        </a:rPr>
                        <a:t>Birim, stratejik hedeflerine ulaşmayı nitelik ve nicelik olarak güvence altına almak amacıyla mali, beşerî ve bilgi kaynakları ile süreçlerini yönetmek üzere bir sisteme sahip olmalıdır.</a:t>
                      </a:r>
                      <a:endParaRPr lang="tr-TR" sz="1800" b="1" kern="1200" dirty="0">
                        <a:solidFill>
                          <a:schemeClr val="dk1"/>
                        </a:solidFill>
                        <a:effectLst/>
                        <a:latin typeface="+mn-lt"/>
                        <a:ea typeface="+mn-ea"/>
                        <a:cs typeface="+mn-cs"/>
                      </a:endParaRPr>
                    </a:p>
                  </a:txBody>
                  <a:tcPr marL="34286" marR="34286" marT="0" marB="0" anchor="ctr"/>
                </a:tc>
                <a:extLst>
                  <a:ext uri="{0D108BD9-81ED-4DB2-BD59-A6C34878D82A}">
                    <a16:rowId xmlns:a16="http://schemas.microsoft.com/office/drawing/2014/main" val="186291873"/>
                  </a:ext>
                </a:extLst>
              </a:tr>
              <a:tr h="976578">
                <a:tc>
                  <a:txBody>
                    <a:bodyPr/>
                    <a:lstStyle/>
                    <a:p>
                      <a:pPr>
                        <a:lnSpc>
                          <a:spcPct val="100000"/>
                        </a:lnSpc>
                        <a:spcAft>
                          <a:spcPts val="0"/>
                        </a:spcAft>
                      </a:pPr>
                      <a:r>
                        <a:rPr lang="tr-TR" sz="2000" b="1" dirty="0">
                          <a:solidFill>
                            <a:srgbClr val="FF0000"/>
                          </a:solidFill>
                          <a:effectLst/>
                        </a:rPr>
                        <a:t>A.4 Paydaş Katılımı </a:t>
                      </a:r>
                      <a:endParaRPr lang="tr-TR"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tc>
                <a:tc>
                  <a:txBody>
                    <a:bodyPr/>
                    <a:lstStyle/>
                    <a:p>
                      <a:r>
                        <a:rPr lang="tr-TR" sz="1800" b="1" kern="1200" dirty="0" smtClean="0">
                          <a:effectLst/>
                        </a:rPr>
                        <a:t>Birim, iç ve dış paydaşlarının stratejik kararlara ve süreçlere katılımını sağlamak üzere geri bildirimlerini almak, yanıtlamak ve kararlarında kullanmak için gerekli sistemleri oluşturmalı ve yönetmelidir.</a:t>
                      </a:r>
                      <a:endParaRPr lang="tr-TR" sz="1800" b="1" kern="1200" dirty="0">
                        <a:solidFill>
                          <a:schemeClr val="dk1"/>
                        </a:solidFill>
                        <a:effectLst/>
                        <a:latin typeface="+mn-lt"/>
                        <a:ea typeface="+mn-ea"/>
                        <a:cs typeface="+mn-cs"/>
                      </a:endParaRPr>
                    </a:p>
                  </a:txBody>
                  <a:tcPr marL="34286" marR="34286" marT="0" marB="0" anchor="ctr"/>
                </a:tc>
                <a:extLst>
                  <a:ext uri="{0D108BD9-81ED-4DB2-BD59-A6C34878D82A}">
                    <a16:rowId xmlns:a16="http://schemas.microsoft.com/office/drawing/2014/main" val="3636203125"/>
                  </a:ext>
                </a:extLst>
              </a:tr>
              <a:tr h="976578">
                <a:tc>
                  <a:txBody>
                    <a:bodyPr/>
                    <a:lstStyle/>
                    <a:p>
                      <a:pPr>
                        <a:lnSpc>
                          <a:spcPct val="100000"/>
                        </a:lnSpc>
                        <a:spcAft>
                          <a:spcPts val="0"/>
                        </a:spcAft>
                      </a:pPr>
                      <a:r>
                        <a:rPr lang="tr-TR" sz="2000" b="1" dirty="0">
                          <a:solidFill>
                            <a:srgbClr val="FF0000"/>
                          </a:solidFill>
                          <a:effectLst/>
                        </a:rPr>
                        <a:t>A.5 </a:t>
                      </a:r>
                      <a:r>
                        <a:rPr lang="tr-TR" sz="2000" b="1" dirty="0" err="1">
                          <a:solidFill>
                            <a:srgbClr val="FF0000"/>
                          </a:solidFill>
                          <a:effectLst/>
                        </a:rPr>
                        <a:t>Uluslararasılaşma</a:t>
                      </a:r>
                      <a:r>
                        <a:rPr lang="tr-TR" sz="2000" b="1" dirty="0">
                          <a:solidFill>
                            <a:srgbClr val="FF0000"/>
                          </a:solidFill>
                          <a:effectLst/>
                        </a:rPr>
                        <a:t> </a:t>
                      </a:r>
                      <a:endParaRPr lang="tr-TR" sz="2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34286" marR="34286" marT="0" marB="0" anchor="ctr"/>
                </a:tc>
                <a:tc>
                  <a:txBody>
                    <a:bodyPr/>
                    <a:lstStyle/>
                    <a:p>
                      <a:r>
                        <a:rPr lang="tr-TR" sz="1800" b="1" kern="1200" dirty="0" smtClean="0">
                          <a:effectLst/>
                        </a:rPr>
                        <a:t>Birim, </a:t>
                      </a:r>
                      <a:r>
                        <a:rPr lang="tr-TR" sz="1800" b="1" kern="1200" dirty="0" err="1" smtClean="0">
                          <a:effectLst/>
                        </a:rPr>
                        <a:t>uluslararasılaşma</a:t>
                      </a:r>
                      <a:r>
                        <a:rPr lang="tr-TR" sz="1800" b="1" kern="1200" dirty="0" smtClean="0">
                          <a:effectLst/>
                        </a:rPr>
                        <a:t> stratejisi ve hedefleri doğrultusunda süreçlerini yönetmeli, </a:t>
                      </a:r>
                      <a:r>
                        <a:rPr lang="tr-TR" sz="1800" b="1" kern="1200" dirty="0" err="1" smtClean="0">
                          <a:effectLst/>
                        </a:rPr>
                        <a:t>organizasyonel</a:t>
                      </a:r>
                      <a:r>
                        <a:rPr lang="tr-TR" sz="1800" b="1" kern="1200" dirty="0" smtClean="0">
                          <a:effectLst/>
                        </a:rPr>
                        <a:t> yapılanmasını oluşturmalı ve sonuçlarını periyodik olarak izleyerek değerlendirmelidir.</a:t>
                      </a:r>
                      <a:endParaRPr lang="tr-TR" sz="1800" b="1" kern="1200" dirty="0">
                        <a:solidFill>
                          <a:schemeClr val="dk1"/>
                        </a:solidFill>
                        <a:effectLst/>
                        <a:latin typeface="+mn-lt"/>
                        <a:ea typeface="+mn-ea"/>
                        <a:cs typeface="+mn-cs"/>
                      </a:endParaRPr>
                    </a:p>
                  </a:txBody>
                  <a:tcPr marL="34286" marR="34286" marT="0" marB="0" anchor="ctr"/>
                </a:tc>
                <a:extLst>
                  <a:ext uri="{0D108BD9-81ED-4DB2-BD59-A6C34878D82A}">
                    <a16:rowId xmlns:a16="http://schemas.microsoft.com/office/drawing/2014/main" val="1159455154"/>
                  </a:ext>
                </a:extLst>
              </a:tr>
            </a:tbl>
          </a:graphicData>
        </a:graphic>
      </p:graphicFrame>
      <p:sp>
        <p:nvSpPr>
          <p:cNvPr id="3" name="Veri Yer Tutucusu 2"/>
          <p:cNvSpPr>
            <a:spLocks noGrp="1"/>
          </p:cNvSpPr>
          <p:nvPr>
            <p:ph type="dt" sz="half" idx="10"/>
          </p:nvPr>
        </p:nvSpPr>
        <p:spPr/>
        <p:txBody>
          <a:bodyPr/>
          <a:lstStyle/>
          <a:p>
            <a:fld id="{750E554C-67D6-45B5-9B8E-D961F3EB8989}"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49</a:t>
            </a:fld>
            <a:endParaRPr lang="tr-TR"/>
          </a:p>
        </p:txBody>
      </p:sp>
    </p:spTree>
    <p:extLst>
      <p:ext uri="{BB962C8B-B14F-4D97-AF65-F5344CB8AC3E}">
        <p14:creationId xmlns:p14="http://schemas.microsoft.com/office/powerpoint/2010/main" val="234450578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62150" y="133350"/>
            <a:ext cx="9391650" cy="685800"/>
          </a:xfrm>
        </p:spPr>
        <p:txBody>
          <a:bodyPr>
            <a:normAutofit fontScale="90000"/>
          </a:bodyPr>
          <a:lstStyle/>
          <a:p>
            <a:pPr algn="ctr"/>
            <a:r>
              <a:rPr lang="tr-TR" b="1" dirty="0">
                <a:solidFill>
                  <a:srgbClr val="C00000"/>
                </a:solidFill>
              </a:rPr>
              <a:t>Kalite Güvencesi Nedir?</a:t>
            </a:r>
            <a:endParaRPr lang="tr-TR" dirty="0"/>
          </a:p>
        </p:txBody>
      </p:sp>
      <p:sp>
        <p:nvSpPr>
          <p:cNvPr id="3" name="İçerik Yer Tutucusu 2"/>
          <p:cNvSpPr>
            <a:spLocks noGrp="1"/>
          </p:cNvSpPr>
          <p:nvPr>
            <p:ph idx="1"/>
          </p:nvPr>
        </p:nvSpPr>
        <p:spPr>
          <a:xfrm>
            <a:off x="476656" y="1245140"/>
            <a:ext cx="6867728" cy="4756826"/>
          </a:xfrm>
        </p:spPr>
        <p:txBody>
          <a:bodyPr>
            <a:normAutofit/>
          </a:bodyPr>
          <a:lstStyle/>
          <a:p>
            <a:pPr marL="0" indent="0">
              <a:buNone/>
            </a:pPr>
            <a:r>
              <a:rPr lang="tr-TR" dirty="0"/>
              <a:t>Bu sistem </a:t>
            </a:r>
            <a:r>
              <a:rPr lang="tr-TR" dirty="0">
                <a:solidFill>
                  <a:srgbClr val="0000CC"/>
                </a:solidFill>
              </a:rPr>
              <a:t>özel sektör ya da işletmelerinin </a:t>
            </a:r>
            <a:r>
              <a:rPr lang="tr-TR" dirty="0"/>
              <a:t>yönetim anlayışı </a:t>
            </a:r>
            <a:r>
              <a:rPr lang="tr-TR" dirty="0" smtClean="0"/>
              <a:t>arasında; </a:t>
            </a:r>
          </a:p>
          <a:p>
            <a:pPr lvl="1"/>
            <a:r>
              <a:rPr lang="tr-TR" sz="2800" b="1" dirty="0" smtClean="0">
                <a:solidFill>
                  <a:srgbClr val="0000CC"/>
                </a:solidFill>
              </a:rPr>
              <a:t>Stratejik Planlama, </a:t>
            </a:r>
          </a:p>
          <a:p>
            <a:pPr lvl="1"/>
            <a:r>
              <a:rPr lang="tr-TR" sz="2800" b="1" dirty="0" smtClean="0">
                <a:solidFill>
                  <a:srgbClr val="0000CC"/>
                </a:solidFill>
              </a:rPr>
              <a:t>Toplam Kalite Yönetimi, </a:t>
            </a:r>
          </a:p>
          <a:p>
            <a:pPr lvl="1"/>
            <a:r>
              <a:rPr lang="tr-TR" sz="2800" b="1" dirty="0" smtClean="0">
                <a:solidFill>
                  <a:srgbClr val="0000CC"/>
                </a:solidFill>
              </a:rPr>
              <a:t>Performans Bütçeleme, ve  </a:t>
            </a:r>
          </a:p>
          <a:p>
            <a:pPr lvl="1"/>
            <a:r>
              <a:rPr lang="tr-TR" sz="2800" b="1" dirty="0" smtClean="0">
                <a:solidFill>
                  <a:srgbClr val="0000CC"/>
                </a:solidFill>
              </a:rPr>
              <a:t>Performans Yönetimi </a:t>
            </a:r>
          </a:p>
          <a:p>
            <a:pPr marL="0" indent="0">
              <a:buNone/>
            </a:pPr>
            <a:endParaRPr lang="tr-TR" dirty="0"/>
          </a:p>
          <a:p>
            <a:pPr marL="0" indent="0">
              <a:buNone/>
            </a:pPr>
            <a:r>
              <a:rPr lang="tr-TR" dirty="0" smtClean="0"/>
              <a:t>gibi </a:t>
            </a:r>
            <a:r>
              <a:rPr lang="tr-TR" dirty="0"/>
              <a:t>bazı kavramların </a:t>
            </a:r>
            <a:r>
              <a:rPr lang="tr-TR" dirty="0">
                <a:solidFill>
                  <a:srgbClr val="0000CC"/>
                </a:solidFill>
              </a:rPr>
              <a:t>kamu sektörüne </a:t>
            </a:r>
            <a:r>
              <a:rPr lang="tr-TR" dirty="0"/>
              <a:t>uyarlanmasını sağlamıştır. </a:t>
            </a:r>
          </a:p>
          <a:p>
            <a:pPr marL="0" indent="0">
              <a:buNone/>
            </a:pPr>
            <a:endParaRPr lang="tr-TR" dirty="0"/>
          </a:p>
        </p:txBody>
      </p:sp>
      <p:sp>
        <p:nvSpPr>
          <p:cNvPr id="4" name="Veri Yer Tutucusu 3"/>
          <p:cNvSpPr>
            <a:spLocks noGrp="1"/>
          </p:cNvSpPr>
          <p:nvPr>
            <p:ph type="dt" sz="half" idx="10"/>
          </p:nvPr>
        </p:nvSpPr>
        <p:spPr/>
        <p:txBody>
          <a:bodyPr/>
          <a:lstStyle/>
          <a:p>
            <a:fld id="{06F72313-D80F-4141-A4F9-376B569A87DA}"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5</a:t>
            </a:fld>
            <a:endParaRPr lang="tr-TR"/>
          </a:p>
        </p:txBody>
      </p:sp>
      <p:pic>
        <p:nvPicPr>
          <p:cNvPr id="1026" name="Picture 2" descr="Toplam Kalite Yönetimi, Toplam Kalite Yönetimi ve süreç yöneti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5070" y="2282757"/>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ratejik Planlama Nedir ve Neden Önemlidi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0110" y="476250"/>
            <a:ext cx="2441642" cy="16277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rformans Yönetim Sistemi Neden Gereklid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2923" y="3863434"/>
            <a:ext cx="4108829" cy="241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2901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718457" y="146761"/>
            <a:ext cx="11473543" cy="659342"/>
          </a:xfrm>
        </p:spPr>
        <p:txBody>
          <a:bodyPr>
            <a:normAutofit/>
          </a:bodyPr>
          <a:lstStyle/>
          <a:p>
            <a:pPr algn="ctr"/>
            <a:r>
              <a:rPr lang="tr-TR" sz="2800" b="1" dirty="0" smtClean="0">
                <a:solidFill>
                  <a:srgbClr val="C00000"/>
                </a:solidFill>
              </a:rPr>
              <a:t>A. LİDERLİK, YÖNETİŞİM ve KALİTE</a:t>
            </a:r>
            <a:endParaRPr lang="tr-TR" sz="2800" dirty="0">
              <a:solidFill>
                <a:srgbClr val="C00000"/>
              </a:solidFill>
            </a:endParaRPr>
          </a:p>
        </p:txBody>
      </p:sp>
      <p:sp>
        <p:nvSpPr>
          <p:cNvPr id="4" name="3 Veri Yer Tutucusu"/>
          <p:cNvSpPr>
            <a:spLocks noGrp="1"/>
          </p:cNvSpPr>
          <p:nvPr>
            <p:ph type="dt" sz="half" idx="10"/>
          </p:nvPr>
        </p:nvSpPr>
        <p:spPr/>
        <p:txBody>
          <a:bodyPr/>
          <a:lstStyle/>
          <a:p>
            <a:fld id="{551D23E9-1969-4B11-AABD-2BA366CB2667}" type="datetime1">
              <a:rPr lang="tr-TR" smtClean="0"/>
              <a:t>2.10.2025</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4105470160"/>
              </p:ext>
            </p:extLst>
          </p:nvPr>
        </p:nvGraphicFramePr>
        <p:xfrm>
          <a:off x="218662" y="806103"/>
          <a:ext cx="11785269" cy="5564881"/>
        </p:xfrm>
        <a:graphic>
          <a:graphicData uri="http://schemas.openxmlformats.org/drawingml/2006/table">
            <a:tbl>
              <a:tblPr>
                <a:tableStyleId>{BDBED569-4797-4DF1-A0F4-6AAB3CD982D8}</a:tableStyleId>
              </a:tblPr>
              <a:tblGrid>
                <a:gridCol w="1890763">
                  <a:extLst>
                    <a:ext uri="{9D8B030D-6E8A-4147-A177-3AD203B41FA5}">
                      <a16:colId xmlns:a16="http://schemas.microsoft.com/office/drawing/2014/main" val="223064040"/>
                    </a:ext>
                  </a:extLst>
                </a:gridCol>
                <a:gridCol w="3497196">
                  <a:extLst>
                    <a:ext uri="{9D8B030D-6E8A-4147-A177-3AD203B41FA5}">
                      <a16:colId xmlns:a16="http://schemas.microsoft.com/office/drawing/2014/main" val="2139115018"/>
                    </a:ext>
                  </a:extLst>
                </a:gridCol>
                <a:gridCol w="2587357">
                  <a:extLst>
                    <a:ext uri="{9D8B030D-6E8A-4147-A177-3AD203B41FA5}">
                      <a16:colId xmlns:a16="http://schemas.microsoft.com/office/drawing/2014/main" val="2487648889"/>
                    </a:ext>
                  </a:extLst>
                </a:gridCol>
                <a:gridCol w="3809953">
                  <a:extLst>
                    <a:ext uri="{9D8B030D-6E8A-4147-A177-3AD203B41FA5}">
                      <a16:colId xmlns:a16="http://schemas.microsoft.com/office/drawing/2014/main" val="3162113373"/>
                    </a:ext>
                  </a:extLst>
                </a:gridCol>
              </a:tblGrid>
              <a:tr h="365952">
                <a:tc>
                  <a:txBody>
                    <a:bodyPr/>
                    <a:lstStyle/>
                    <a:p>
                      <a:pPr marL="36195" algn="ctr">
                        <a:lnSpc>
                          <a:spcPct val="107000"/>
                        </a:lnSpc>
                        <a:spcAft>
                          <a:spcPts val="0"/>
                        </a:spcAft>
                      </a:pPr>
                      <a:r>
                        <a:rPr lang="tr-TR" sz="2000" b="1" dirty="0">
                          <a:solidFill>
                            <a:srgbClr val="C00000"/>
                          </a:solidFill>
                          <a:effectLst/>
                        </a:rPr>
                        <a:t>ÖLÇÜT</a:t>
                      </a:r>
                      <a:endParaRPr lang="tr-TR" sz="20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4290" marT="8255" marB="0" anchor="ctr"/>
                </a:tc>
                <a:tc>
                  <a:txBody>
                    <a:bodyPr/>
                    <a:lstStyle/>
                    <a:p>
                      <a:pPr marL="36195" algn="ctr">
                        <a:lnSpc>
                          <a:spcPct val="107000"/>
                        </a:lnSpc>
                        <a:spcAft>
                          <a:spcPts val="0"/>
                        </a:spcAft>
                      </a:pPr>
                      <a:r>
                        <a:rPr lang="tr-TR" sz="2000" b="1" dirty="0">
                          <a:solidFill>
                            <a:srgbClr val="0000CC"/>
                          </a:solidFill>
                          <a:effectLst/>
                        </a:rPr>
                        <a:t>ALT ÖLÇÜTLER</a:t>
                      </a:r>
                      <a:endParaRPr lang="tr-TR" sz="2000" b="1" dirty="0">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4290" marT="8255" marB="0" anchor="ctr"/>
                </a:tc>
                <a:tc>
                  <a:txBody>
                    <a:bodyPr/>
                    <a:lstStyle/>
                    <a:p>
                      <a:pPr marL="36195" algn="ctr">
                        <a:lnSpc>
                          <a:spcPct val="107000"/>
                        </a:lnSpc>
                        <a:spcAft>
                          <a:spcPts val="0"/>
                        </a:spcAft>
                      </a:pPr>
                      <a:r>
                        <a:rPr lang="tr-TR" sz="2000" b="1" dirty="0">
                          <a:solidFill>
                            <a:srgbClr val="C00000"/>
                          </a:solidFill>
                          <a:effectLst/>
                        </a:rPr>
                        <a:t>ÖLÇÜT</a:t>
                      </a:r>
                      <a:endParaRPr lang="tr-TR" sz="20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195" algn="ctr">
                        <a:lnSpc>
                          <a:spcPct val="107000"/>
                        </a:lnSpc>
                        <a:spcAft>
                          <a:spcPts val="0"/>
                        </a:spcAft>
                      </a:pPr>
                      <a:r>
                        <a:rPr lang="tr-TR" sz="2000" b="1" dirty="0">
                          <a:solidFill>
                            <a:srgbClr val="0000CC"/>
                          </a:solidFill>
                          <a:effectLst/>
                        </a:rPr>
                        <a:t>ALT ÖLÇÜTLER</a:t>
                      </a:r>
                      <a:endParaRPr lang="tr-TR" sz="2000" b="1" dirty="0">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548848137"/>
                  </a:ext>
                </a:extLst>
              </a:tr>
              <a:tr h="2410723">
                <a:tc>
                  <a:txBody>
                    <a:bodyPr/>
                    <a:lstStyle/>
                    <a:p>
                      <a:pPr marL="36195" algn="ctr">
                        <a:lnSpc>
                          <a:spcPct val="100000"/>
                        </a:lnSpc>
                        <a:spcAft>
                          <a:spcPts val="0"/>
                        </a:spcAft>
                      </a:pPr>
                      <a:r>
                        <a:rPr lang="tr-TR" sz="2000" b="1" dirty="0">
                          <a:solidFill>
                            <a:srgbClr val="C00000"/>
                          </a:solidFill>
                          <a:effectLst/>
                        </a:rPr>
                        <a:t>A.1 Liderlik ve Kalite </a:t>
                      </a:r>
                      <a:endParaRPr lang="tr-TR" sz="20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4290" marT="8255" marB="0" anchor="ctr"/>
                </a:tc>
                <a:tc>
                  <a:txBody>
                    <a:bodyPr/>
                    <a:lstStyle/>
                    <a:p>
                      <a:pPr marL="36195">
                        <a:lnSpc>
                          <a:spcPct val="100000"/>
                        </a:lnSpc>
                        <a:spcAft>
                          <a:spcPts val="0"/>
                        </a:spcAft>
                      </a:pPr>
                      <a:r>
                        <a:rPr lang="tr-TR" sz="1800" b="1" dirty="0">
                          <a:solidFill>
                            <a:srgbClr val="0000CC"/>
                          </a:solidFill>
                          <a:effectLst/>
                        </a:rPr>
                        <a:t>A.1.1. Yönetim modeli ve idari yapı</a:t>
                      </a:r>
                    </a:p>
                    <a:p>
                      <a:pPr marL="36195">
                        <a:lnSpc>
                          <a:spcPct val="100000"/>
                        </a:lnSpc>
                        <a:spcAft>
                          <a:spcPts val="0"/>
                        </a:spcAft>
                      </a:pPr>
                      <a:r>
                        <a:rPr lang="tr-TR" sz="1800" b="1" dirty="0">
                          <a:solidFill>
                            <a:srgbClr val="0000CC"/>
                          </a:solidFill>
                          <a:effectLst/>
                        </a:rPr>
                        <a:t>A.1.2. Liderlik</a:t>
                      </a:r>
                    </a:p>
                    <a:p>
                      <a:pPr marL="36195">
                        <a:lnSpc>
                          <a:spcPct val="100000"/>
                        </a:lnSpc>
                        <a:spcAft>
                          <a:spcPts val="0"/>
                        </a:spcAft>
                      </a:pPr>
                      <a:r>
                        <a:rPr lang="tr-TR" sz="1800" b="1" dirty="0">
                          <a:solidFill>
                            <a:srgbClr val="0000CC"/>
                          </a:solidFill>
                          <a:effectLst/>
                        </a:rPr>
                        <a:t>A.1.3. Kurumsal dönüşüm kapasitesi</a:t>
                      </a:r>
                    </a:p>
                    <a:p>
                      <a:pPr marL="36195">
                        <a:lnSpc>
                          <a:spcPct val="100000"/>
                        </a:lnSpc>
                        <a:spcAft>
                          <a:spcPts val="0"/>
                        </a:spcAft>
                      </a:pPr>
                      <a:r>
                        <a:rPr lang="tr-TR" sz="1800" b="1" dirty="0">
                          <a:solidFill>
                            <a:srgbClr val="0000CC"/>
                          </a:solidFill>
                          <a:effectLst/>
                        </a:rPr>
                        <a:t>A.1.4. İç kalite güvencesi mekanizmaları </a:t>
                      </a:r>
                    </a:p>
                    <a:p>
                      <a:pPr marL="36195">
                        <a:lnSpc>
                          <a:spcPct val="100000"/>
                        </a:lnSpc>
                        <a:spcAft>
                          <a:spcPts val="0"/>
                        </a:spcAft>
                      </a:pPr>
                      <a:r>
                        <a:rPr lang="tr-TR" sz="1800" b="1" dirty="0">
                          <a:solidFill>
                            <a:srgbClr val="0000CC"/>
                          </a:solidFill>
                          <a:effectLst/>
                        </a:rPr>
                        <a:t>A.1.5. Kamuoyunu bilgilendirme ve hesap verebilirlik</a:t>
                      </a:r>
                      <a:endParaRPr lang="tr-TR" sz="1800" b="1" dirty="0">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4290" marT="8255" marB="0" anchor="ctr"/>
                </a:tc>
                <a:tc>
                  <a:txBody>
                    <a:bodyPr/>
                    <a:lstStyle/>
                    <a:p>
                      <a:pPr marL="36195" algn="ctr">
                        <a:lnSpc>
                          <a:spcPct val="100000"/>
                        </a:lnSpc>
                        <a:spcAft>
                          <a:spcPts val="0"/>
                        </a:spcAft>
                      </a:pPr>
                      <a:r>
                        <a:rPr lang="tr-TR" sz="2000" b="1" dirty="0">
                          <a:solidFill>
                            <a:srgbClr val="C00000"/>
                          </a:solidFill>
                          <a:effectLst/>
                        </a:rPr>
                        <a:t>A.3 Yönetim Sistemleri </a:t>
                      </a:r>
                      <a:endParaRPr lang="tr-TR" sz="20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195">
                        <a:lnSpc>
                          <a:spcPct val="100000"/>
                        </a:lnSpc>
                        <a:spcAft>
                          <a:spcPts val="0"/>
                        </a:spcAft>
                      </a:pPr>
                      <a:r>
                        <a:rPr lang="tr-TR" sz="1800" b="1" dirty="0">
                          <a:solidFill>
                            <a:srgbClr val="0000CC"/>
                          </a:solidFill>
                          <a:effectLst/>
                        </a:rPr>
                        <a:t>A.3.1. Bilgi yönetim sistemi</a:t>
                      </a:r>
                    </a:p>
                    <a:p>
                      <a:pPr marL="36195">
                        <a:lnSpc>
                          <a:spcPct val="100000"/>
                        </a:lnSpc>
                        <a:spcAft>
                          <a:spcPts val="0"/>
                        </a:spcAft>
                      </a:pPr>
                      <a:r>
                        <a:rPr lang="tr-TR" sz="1800" b="1" dirty="0">
                          <a:solidFill>
                            <a:srgbClr val="0000CC"/>
                          </a:solidFill>
                          <a:effectLst/>
                        </a:rPr>
                        <a:t>A.3.2. İnsan kaynakları yönetimi</a:t>
                      </a:r>
                    </a:p>
                    <a:p>
                      <a:pPr marL="36195">
                        <a:lnSpc>
                          <a:spcPct val="100000"/>
                        </a:lnSpc>
                        <a:spcAft>
                          <a:spcPts val="0"/>
                        </a:spcAft>
                      </a:pPr>
                      <a:r>
                        <a:rPr lang="tr-TR" sz="1800" b="1" dirty="0">
                          <a:solidFill>
                            <a:srgbClr val="0000CC"/>
                          </a:solidFill>
                          <a:effectLst/>
                        </a:rPr>
                        <a:t>A.3.3. Finansal yönetim</a:t>
                      </a:r>
                    </a:p>
                    <a:p>
                      <a:pPr marL="36195">
                        <a:lnSpc>
                          <a:spcPct val="100000"/>
                        </a:lnSpc>
                        <a:spcAft>
                          <a:spcPts val="0"/>
                        </a:spcAft>
                      </a:pPr>
                      <a:r>
                        <a:rPr lang="tr-TR" sz="1800" b="1" dirty="0">
                          <a:solidFill>
                            <a:srgbClr val="0000CC"/>
                          </a:solidFill>
                          <a:effectLst/>
                        </a:rPr>
                        <a:t>A.3.4. Süreç yönetimi</a:t>
                      </a:r>
                      <a:endParaRPr lang="tr-TR" sz="1800" b="1" dirty="0">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566137017"/>
                  </a:ext>
                </a:extLst>
              </a:tr>
              <a:tr h="1134598">
                <a:tc rowSpan="2">
                  <a:txBody>
                    <a:bodyPr/>
                    <a:lstStyle/>
                    <a:p>
                      <a:pPr marL="36195" algn="ctr">
                        <a:lnSpc>
                          <a:spcPct val="100000"/>
                        </a:lnSpc>
                        <a:spcAft>
                          <a:spcPts val="0"/>
                        </a:spcAft>
                      </a:pPr>
                      <a:r>
                        <a:rPr lang="tr-TR" sz="2000" b="1" dirty="0">
                          <a:solidFill>
                            <a:srgbClr val="C00000"/>
                          </a:solidFill>
                          <a:effectLst/>
                        </a:rPr>
                        <a:t>A.2 Misyon ve Stratejik Amaçlar </a:t>
                      </a:r>
                      <a:endParaRPr lang="tr-TR" sz="20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4290" marT="8255" marB="0" anchor="ctr"/>
                </a:tc>
                <a:tc rowSpan="2">
                  <a:txBody>
                    <a:bodyPr/>
                    <a:lstStyle/>
                    <a:p>
                      <a:pPr marL="36195">
                        <a:lnSpc>
                          <a:spcPct val="100000"/>
                        </a:lnSpc>
                        <a:spcAft>
                          <a:spcPts val="0"/>
                        </a:spcAft>
                      </a:pPr>
                      <a:r>
                        <a:rPr lang="tr-TR" sz="1800" b="1" dirty="0">
                          <a:solidFill>
                            <a:srgbClr val="0000CC"/>
                          </a:solidFill>
                          <a:effectLst/>
                        </a:rPr>
                        <a:t>A.2.1. Misyon, vizyon ve politikalar </a:t>
                      </a:r>
                    </a:p>
                    <a:p>
                      <a:pPr marL="36195">
                        <a:lnSpc>
                          <a:spcPct val="100000"/>
                        </a:lnSpc>
                        <a:spcAft>
                          <a:spcPts val="0"/>
                        </a:spcAft>
                      </a:pPr>
                      <a:r>
                        <a:rPr lang="tr-TR" sz="1800" b="1" dirty="0">
                          <a:solidFill>
                            <a:srgbClr val="0000CC"/>
                          </a:solidFill>
                          <a:effectLst/>
                        </a:rPr>
                        <a:t>A.2.2. Stratejik amaç ve hedefler</a:t>
                      </a:r>
                    </a:p>
                    <a:p>
                      <a:pPr marL="36195">
                        <a:lnSpc>
                          <a:spcPct val="100000"/>
                        </a:lnSpc>
                        <a:spcAft>
                          <a:spcPts val="0"/>
                        </a:spcAft>
                      </a:pPr>
                      <a:r>
                        <a:rPr lang="tr-TR" sz="1800" b="1" dirty="0">
                          <a:solidFill>
                            <a:srgbClr val="0000CC"/>
                          </a:solidFill>
                          <a:effectLst/>
                        </a:rPr>
                        <a:t>A.2.3. Performans yönetimi</a:t>
                      </a:r>
                      <a:endParaRPr lang="tr-TR" sz="1800" b="1" dirty="0">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marL="34290" marR="34290" marT="8255" marB="0" anchor="ctr"/>
                </a:tc>
                <a:tc>
                  <a:txBody>
                    <a:bodyPr/>
                    <a:lstStyle/>
                    <a:p>
                      <a:pPr marL="36195" algn="ctr">
                        <a:lnSpc>
                          <a:spcPct val="100000"/>
                        </a:lnSpc>
                        <a:spcAft>
                          <a:spcPts val="0"/>
                        </a:spcAft>
                      </a:pPr>
                      <a:r>
                        <a:rPr lang="tr-TR" sz="2000" b="1" dirty="0">
                          <a:solidFill>
                            <a:srgbClr val="C00000"/>
                          </a:solidFill>
                          <a:effectLst/>
                        </a:rPr>
                        <a:t>A.4 Paydaş Katılımı </a:t>
                      </a:r>
                      <a:endParaRPr lang="tr-TR" sz="20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195">
                        <a:lnSpc>
                          <a:spcPct val="100000"/>
                        </a:lnSpc>
                        <a:spcAft>
                          <a:spcPts val="0"/>
                        </a:spcAft>
                      </a:pPr>
                      <a:r>
                        <a:rPr lang="tr-TR" sz="1800" b="1" dirty="0">
                          <a:solidFill>
                            <a:srgbClr val="0000CC"/>
                          </a:solidFill>
                          <a:effectLst/>
                        </a:rPr>
                        <a:t>A.4.1. İç ve dış paydaş katılımı</a:t>
                      </a:r>
                    </a:p>
                    <a:p>
                      <a:pPr marL="36195">
                        <a:lnSpc>
                          <a:spcPct val="100000"/>
                        </a:lnSpc>
                        <a:spcAft>
                          <a:spcPts val="0"/>
                        </a:spcAft>
                      </a:pPr>
                      <a:r>
                        <a:rPr lang="tr-TR" sz="1800" b="1" dirty="0">
                          <a:solidFill>
                            <a:srgbClr val="0000CC"/>
                          </a:solidFill>
                          <a:effectLst/>
                        </a:rPr>
                        <a:t>A.4.2. Öğrenci geri bildirimleri</a:t>
                      </a:r>
                    </a:p>
                    <a:p>
                      <a:pPr marL="36195">
                        <a:lnSpc>
                          <a:spcPct val="100000"/>
                        </a:lnSpc>
                        <a:spcAft>
                          <a:spcPts val="0"/>
                        </a:spcAft>
                      </a:pPr>
                      <a:r>
                        <a:rPr lang="tr-TR" sz="1800" b="1" dirty="0">
                          <a:solidFill>
                            <a:srgbClr val="0000CC"/>
                          </a:solidFill>
                          <a:effectLst/>
                        </a:rPr>
                        <a:t>A.4.3. Mezun ilişkileri yönetimi</a:t>
                      </a:r>
                      <a:endParaRPr lang="tr-TR" sz="1800" b="1" dirty="0">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22639818"/>
                  </a:ext>
                </a:extLst>
              </a:tr>
              <a:tr h="1653608">
                <a:tc vMerge="1">
                  <a:txBody>
                    <a:bodyPr/>
                    <a:lstStyle/>
                    <a:p>
                      <a:endParaRPr lang="tr-TR"/>
                    </a:p>
                  </a:txBody>
                  <a:tcPr/>
                </a:tc>
                <a:tc vMerge="1">
                  <a:txBody>
                    <a:bodyPr/>
                    <a:lstStyle/>
                    <a:p>
                      <a:endParaRPr lang="tr-TR"/>
                    </a:p>
                  </a:txBody>
                  <a:tcPr/>
                </a:tc>
                <a:tc>
                  <a:txBody>
                    <a:bodyPr/>
                    <a:lstStyle/>
                    <a:p>
                      <a:pPr marL="36195" algn="ctr">
                        <a:lnSpc>
                          <a:spcPct val="100000"/>
                        </a:lnSpc>
                        <a:spcAft>
                          <a:spcPts val="0"/>
                        </a:spcAft>
                      </a:pPr>
                      <a:r>
                        <a:rPr lang="tr-TR" sz="2000" b="1" dirty="0">
                          <a:solidFill>
                            <a:srgbClr val="C00000"/>
                          </a:solidFill>
                          <a:effectLst/>
                        </a:rPr>
                        <a:t>A.5 </a:t>
                      </a:r>
                      <a:r>
                        <a:rPr lang="tr-TR" sz="2000" b="1" dirty="0" err="1">
                          <a:solidFill>
                            <a:srgbClr val="C00000"/>
                          </a:solidFill>
                          <a:effectLst/>
                        </a:rPr>
                        <a:t>Uluslararasılaşma</a:t>
                      </a:r>
                      <a:r>
                        <a:rPr lang="tr-TR" sz="2000" b="1" dirty="0">
                          <a:solidFill>
                            <a:srgbClr val="C00000"/>
                          </a:solidFill>
                          <a:effectLst/>
                        </a:rPr>
                        <a:t> </a:t>
                      </a:r>
                      <a:endParaRPr lang="tr-TR" sz="20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195">
                        <a:lnSpc>
                          <a:spcPct val="100000"/>
                        </a:lnSpc>
                        <a:spcAft>
                          <a:spcPts val="0"/>
                        </a:spcAft>
                      </a:pPr>
                      <a:r>
                        <a:rPr lang="tr-TR" sz="1800" b="1" dirty="0">
                          <a:solidFill>
                            <a:srgbClr val="0000CC"/>
                          </a:solidFill>
                          <a:effectLst/>
                        </a:rPr>
                        <a:t>A.5.1. </a:t>
                      </a:r>
                      <a:r>
                        <a:rPr lang="tr-TR" sz="1800" b="1" dirty="0" err="1">
                          <a:solidFill>
                            <a:srgbClr val="0000CC"/>
                          </a:solidFill>
                          <a:effectLst/>
                        </a:rPr>
                        <a:t>Uluslararasılaşma</a:t>
                      </a:r>
                      <a:r>
                        <a:rPr lang="tr-TR" sz="1800" b="1" dirty="0">
                          <a:solidFill>
                            <a:srgbClr val="0000CC"/>
                          </a:solidFill>
                          <a:effectLst/>
                        </a:rPr>
                        <a:t> süreçlerinin yönetimi</a:t>
                      </a:r>
                    </a:p>
                    <a:p>
                      <a:pPr marL="36195">
                        <a:lnSpc>
                          <a:spcPct val="100000"/>
                        </a:lnSpc>
                        <a:spcAft>
                          <a:spcPts val="0"/>
                        </a:spcAft>
                      </a:pPr>
                      <a:r>
                        <a:rPr lang="tr-TR" sz="1800" b="1" dirty="0">
                          <a:solidFill>
                            <a:srgbClr val="0000CC"/>
                          </a:solidFill>
                          <a:effectLst/>
                        </a:rPr>
                        <a:t>A.5.2. </a:t>
                      </a:r>
                      <a:r>
                        <a:rPr lang="tr-TR" sz="1800" b="1" dirty="0" err="1">
                          <a:solidFill>
                            <a:srgbClr val="0000CC"/>
                          </a:solidFill>
                          <a:effectLst/>
                        </a:rPr>
                        <a:t>Uluslararasılaşma</a:t>
                      </a:r>
                      <a:r>
                        <a:rPr lang="tr-TR" sz="1800" b="1" dirty="0">
                          <a:solidFill>
                            <a:srgbClr val="0000CC"/>
                          </a:solidFill>
                          <a:effectLst/>
                        </a:rPr>
                        <a:t> kaynakları</a:t>
                      </a:r>
                    </a:p>
                    <a:p>
                      <a:pPr marL="36195">
                        <a:lnSpc>
                          <a:spcPct val="100000"/>
                        </a:lnSpc>
                        <a:spcAft>
                          <a:spcPts val="0"/>
                        </a:spcAft>
                      </a:pPr>
                      <a:r>
                        <a:rPr lang="tr-TR" sz="1800" b="1" dirty="0">
                          <a:solidFill>
                            <a:srgbClr val="0000CC"/>
                          </a:solidFill>
                          <a:effectLst/>
                        </a:rPr>
                        <a:t>A.5.3. </a:t>
                      </a:r>
                      <a:r>
                        <a:rPr lang="tr-TR" sz="1800" b="1" dirty="0" err="1">
                          <a:solidFill>
                            <a:srgbClr val="0000CC"/>
                          </a:solidFill>
                          <a:effectLst/>
                        </a:rPr>
                        <a:t>Uluslararasılaşma</a:t>
                      </a:r>
                      <a:r>
                        <a:rPr lang="tr-TR" sz="1800" b="1" dirty="0">
                          <a:solidFill>
                            <a:srgbClr val="0000CC"/>
                          </a:solidFill>
                          <a:effectLst/>
                        </a:rPr>
                        <a:t> performansı</a:t>
                      </a:r>
                      <a:endParaRPr lang="tr-TR" sz="1800" b="1" dirty="0">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648247769"/>
                  </a:ext>
                </a:extLst>
              </a:tr>
            </a:tbl>
          </a:graphicData>
        </a:graphic>
      </p:graphicFrame>
      <p:sp>
        <p:nvSpPr>
          <p:cNvPr id="3" name="Altbilgi Yer Tutucusu 2"/>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50</a:t>
            </a:fld>
            <a:endParaRPr lang="tr-TR"/>
          </a:p>
        </p:txBody>
      </p:sp>
    </p:spTree>
    <p:extLst>
      <p:ext uri="{BB962C8B-B14F-4D97-AF65-F5344CB8AC3E}">
        <p14:creationId xmlns:p14="http://schemas.microsoft.com/office/powerpoint/2010/main" val="365632126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5435" y="163773"/>
            <a:ext cx="11350487" cy="567747"/>
          </a:xfrm>
        </p:spPr>
        <p:txBody>
          <a:bodyPr>
            <a:noAutofit/>
          </a:bodyPr>
          <a:lstStyle/>
          <a:p>
            <a:pPr algn="ctr">
              <a:lnSpc>
                <a:spcPct val="100000"/>
              </a:lnSpc>
              <a:spcBef>
                <a:spcPts val="0"/>
              </a:spcBef>
            </a:pPr>
            <a:r>
              <a:rPr lang="tr-TR" sz="2800" b="1" dirty="0" smtClean="0">
                <a:solidFill>
                  <a:srgbClr val="FF0000"/>
                </a:solidFill>
                <a:latin typeface="+mn-lt"/>
                <a:ea typeface="Calibri" panose="020F0502020204030204" pitchFamily="34" charset="0"/>
                <a:cs typeface="Calibri" panose="020F0502020204030204" pitchFamily="34" charset="0"/>
              </a:rPr>
              <a:t>A</a:t>
            </a:r>
            <a:r>
              <a:rPr lang="tr-TR" sz="2800" b="1" dirty="0">
                <a:solidFill>
                  <a:srgbClr val="FF0000"/>
                </a:solidFill>
                <a:latin typeface="+mn-lt"/>
              </a:rPr>
              <a:t>A.1. Liderlik ve </a:t>
            </a:r>
            <a:r>
              <a:rPr lang="tr-TR" sz="2800" b="1" dirty="0" smtClean="0">
                <a:solidFill>
                  <a:srgbClr val="FF0000"/>
                </a:solidFill>
                <a:latin typeface="+mn-lt"/>
              </a:rPr>
              <a:t>Kalite / </a:t>
            </a:r>
            <a:r>
              <a:rPr lang="tr-TR" sz="2800" b="1" dirty="0" smtClean="0">
                <a:solidFill>
                  <a:srgbClr val="0000CC"/>
                </a:solidFill>
                <a:latin typeface="+mn-lt"/>
              </a:rPr>
              <a:t>A.1.1</a:t>
            </a:r>
            <a:r>
              <a:rPr lang="tr-TR" sz="2800" b="1" dirty="0">
                <a:solidFill>
                  <a:srgbClr val="0000CC"/>
                </a:solidFill>
                <a:latin typeface="+mn-lt"/>
              </a:rPr>
              <a:t>. Yönetim modeli ve idari </a:t>
            </a:r>
            <a:r>
              <a:rPr lang="tr-TR" sz="2800" b="1" dirty="0" smtClean="0">
                <a:solidFill>
                  <a:srgbClr val="0000CC"/>
                </a:solidFill>
                <a:latin typeface="+mn-lt"/>
              </a:rPr>
              <a:t>yapı</a:t>
            </a:r>
            <a:endParaRPr lang="tr-TR" sz="2800" dirty="0">
              <a:latin typeface="+mn-lt"/>
            </a:endParaRPr>
          </a:p>
        </p:txBody>
      </p:sp>
      <p:sp>
        <p:nvSpPr>
          <p:cNvPr id="3" name="İçerik Yer Tutucusu 2"/>
          <p:cNvSpPr>
            <a:spLocks noGrp="1"/>
          </p:cNvSpPr>
          <p:nvPr>
            <p:ph idx="1"/>
          </p:nvPr>
        </p:nvSpPr>
        <p:spPr>
          <a:xfrm>
            <a:off x="477672" y="982640"/>
            <a:ext cx="11423176" cy="5373710"/>
          </a:xfrm>
        </p:spPr>
        <p:txBody>
          <a:bodyPr>
            <a:noAutofit/>
          </a:bodyPr>
          <a:lstStyle/>
          <a:p>
            <a:pPr>
              <a:lnSpc>
                <a:spcPct val="100000"/>
              </a:lnSpc>
              <a:spcBef>
                <a:spcPts val="0"/>
              </a:spcBef>
              <a:spcAft>
                <a:spcPts val="400"/>
              </a:spcAft>
            </a:pPr>
            <a:r>
              <a:rPr lang="tr-TR" sz="3200" b="1" dirty="0" smtClean="0">
                <a:solidFill>
                  <a:srgbClr val="FF0000"/>
                </a:solidFill>
              </a:rPr>
              <a:t>Birimdeki </a:t>
            </a:r>
          </a:p>
          <a:p>
            <a:pPr lvl="1">
              <a:lnSpc>
                <a:spcPct val="100000"/>
              </a:lnSpc>
              <a:spcBef>
                <a:spcPts val="0"/>
              </a:spcBef>
              <a:spcAft>
                <a:spcPts val="400"/>
              </a:spcAft>
            </a:pPr>
            <a:r>
              <a:rPr lang="tr-TR" sz="3200" dirty="0" smtClean="0"/>
              <a:t>yönetişim </a:t>
            </a:r>
            <a:r>
              <a:rPr lang="tr-TR" sz="3200" dirty="0"/>
              <a:t>modeli ve idari yapı (yasal </a:t>
            </a:r>
            <a:r>
              <a:rPr lang="tr-TR" sz="3200" dirty="0" err="1"/>
              <a:t>düzenlemeler</a:t>
            </a:r>
            <a:r>
              <a:rPr lang="tr-TR" sz="3200" dirty="0"/>
              <a:t> </a:t>
            </a:r>
            <a:r>
              <a:rPr lang="tr-TR" sz="3200" dirty="0" err="1"/>
              <a:t>çerçevesinde</a:t>
            </a:r>
            <a:r>
              <a:rPr lang="tr-TR" sz="3200" dirty="0"/>
              <a:t> kurumsal </a:t>
            </a:r>
            <a:r>
              <a:rPr lang="tr-TR" sz="3200" dirty="0" err="1"/>
              <a:t>yaklaşım</a:t>
            </a:r>
            <a:r>
              <a:rPr lang="tr-TR" sz="3200" dirty="0"/>
              <a:t>, gelenekler, tercihler); </a:t>
            </a:r>
          </a:p>
          <a:p>
            <a:pPr lvl="1">
              <a:lnSpc>
                <a:spcPct val="100000"/>
              </a:lnSpc>
              <a:spcBef>
                <a:spcPts val="0"/>
              </a:spcBef>
              <a:spcAft>
                <a:spcPts val="400"/>
              </a:spcAft>
            </a:pPr>
            <a:r>
              <a:rPr lang="tr-TR" sz="3200" dirty="0" smtClean="0"/>
              <a:t>karar </a:t>
            </a:r>
            <a:r>
              <a:rPr lang="tr-TR" sz="3200" dirty="0"/>
              <a:t>verme mekanizmaları, kontrol ve denge unsurları; </a:t>
            </a:r>
          </a:p>
          <a:p>
            <a:pPr lvl="1">
              <a:lnSpc>
                <a:spcPct val="100000"/>
              </a:lnSpc>
              <a:spcBef>
                <a:spcPts val="0"/>
              </a:spcBef>
              <a:spcAft>
                <a:spcPts val="400"/>
              </a:spcAft>
            </a:pPr>
            <a:r>
              <a:rPr lang="tr-TR" sz="3200" dirty="0" smtClean="0"/>
              <a:t>kurulların </a:t>
            </a:r>
            <a:r>
              <a:rPr lang="tr-TR" sz="3200" dirty="0" err="1"/>
              <a:t>çok</a:t>
            </a:r>
            <a:r>
              <a:rPr lang="tr-TR" sz="3200" dirty="0"/>
              <a:t> </a:t>
            </a:r>
            <a:r>
              <a:rPr lang="tr-TR" sz="3200" dirty="0" err="1"/>
              <a:t>sesliliği</a:t>
            </a:r>
            <a:r>
              <a:rPr lang="tr-TR" sz="3200" dirty="0"/>
              <a:t> ve </a:t>
            </a:r>
            <a:r>
              <a:rPr lang="tr-TR" sz="3200" dirty="0" err="1"/>
              <a:t>bağımsız</a:t>
            </a:r>
            <a:r>
              <a:rPr lang="tr-TR" sz="3200" dirty="0"/>
              <a:t> hareket kabiliyeti, </a:t>
            </a:r>
            <a:r>
              <a:rPr lang="tr-TR" sz="3200" dirty="0" err="1"/>
              <a:t>paydaşların</a:t>
            </a:r>
            <a:r>
              <a:rPr lang="tr-TR" sz="3200" dirty="0"/>
              <a:t> temsil edilmesi; </a:t>
            </a:r>
          </a:p>
          <a:p>
            <a:pPr lvl="1">
              <a:lnSpc>
                <a:spcPct val="100000"/>
              </a:lnSpc>
              <a:spcBef>
                <a:spcPts val="0"/>
              </a:spcBef>
              <a:spcAft>
                <a:spcPts val="400"/>
              </a:spcAft>
            </a:pPr>
            <a:r>
              <a:rPr lang="tr-TR" sz="3200" dirty="0" err="1" smtClean="0"/>
              <a:t>öngörülen</a:t>
            </a:r>
            <a:r>
              <a:rPr lang="tr-TR" sz="3200" dirty="0" smtClean="0"/>
              <a:t> yönetişim modeli ile </a:t>
            </a:r>
            <a:r>
              <a:rPr lang="tr-TR" sz="3200" dirty="0" err="1" smtClean="0"/>
              <a:t>gerçekleşmenin</a:t>
            </a:r>
            <a:r>
              <a:rPr lang="tr-TR" sz="3200" dirty="0" smtClean="0"/>
              <a:t> </a:t>
            </a:r>
            <a:r>
              <a:rPr lang="tr-TR" sz="3200" dirty="0" err="1" smtClean="0"/>
              <a:t>karşılaştırılması</a:t>
            </a:r>
            <a:r>
              <a:rPr lang="tr-TR" sz="3200" dirty="0" smtClean="0"/>
              <a:t>, modelin </a:t>
            </a:r>
            <a:r>
              <a:rPr lang="tr-TR" sz="3200" dirty="0" err="1" smtClean="0"/>
              <a:t>kurumsallığı</a:t>
            </a:r>
            <a:r>
              <a:rPr lang="tr-TR" sz="3200" dirty="0" smtClean="0"/>
              <a:t> ve </a:t>
            </a:r>
            <a:r>
              <a:rPr lang="tr-TR" sz="3200" dirty="0" err="1" smtClean="0"/>
              <a:t>sürekliliği</a:t>
            </a:r>
            <a:r>
              <a:rPr lang="tr-TR" sz="3200" dirty="0" smtClean="0"/>
              <a:t> </a:t>
            </a:r>
          </a:p>
          <a:p>
            <a:pPr marL="0" indent="0">
              <a:lnSpc>
                <a:spcPct val="100000"/>
              </a:lnSpc>
              <a:spcBef>
                <a:spcPts val="0"/>
              </a:spcBef>
              <a:spcAft>
                <a:spcPts val="400"/>
              </a:spcAft>
              <a:buNone/>
            </a:pPr>
            <a:r>
              <a:rPr lang="tr-TR" sz="3200" b="1" dirty="0" err="1" smtClean="0">
                <a:solidFill>
                  <a:srgbClr val="FF0000"/>
                </a:solidFill>
              </a:rPr>
              <a:t>yerleşmis</a:t>
            </a:r>
            <a:r>
              <a:rPr lang="tr-TR" sz="3200" b="1" dirty="0" smtClean="0">
                <a:solidFill>
                  <a:srgbClr val="FF0000"/>
                </a:solidFill>
              </a:rPr>
              <a:t>̧ ve </a:t>
            </a:r>
            <a:r>
              <a:rPr lang="tr-TR" sz="3200" b="1" dirty="0" err="1" smtClean="0">
                <a:solidFill>
                  <a:srgbClr val="FF0000"/>
                </a:solidFill>
              </a:rPr>
              <a:t>benimsenmiştir</a:t>
            </a:r>
            <a:r>
              <a:rPr lang="tr-TR" sz="3200" b="1" dirty="0" smtClean="0">
                <a:solidFill>
                  <a:srgbClr val="FF0000"/>
                </a:solidFill>
              </a:rPr>
              <a:t>. </a:t>
            </a:r>
          </a:p>
        </p:txBody>
      </p:sp>
      <p:sp>
        <p:nvSpPr>
          <p:cNvPr id="4" name="Veri Yer Tutucusu 3"/>
          <p:cNvSpPr>
            <a:spLocks noGrp="1"/>
          </p:cNvSpPr>
          <p:nvPr>
            <p:ph type="dt" sz="half" idx="10"/>
          </p:nvPr>
        </p:nvSpPr>
        <p:spPr/>
        <p:txBody>
          <a:bodyPr/>
          <a:lstStyle/>
          <a:p>
            <a:fld id="{2CD3E9FA-40C4-44C4-9C76-A4F72206EE83}"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51</a:t>
            </a:fld>
            <a:endParaRPr lang="tr-TR"/>
          </a:p>
        </p:txBody>
      </p:sp>
    </p:spTree>
    <p:extLst>
      <p:ext uri="{BB962C8B-B14F-4D97-AF65-F5344CB8AC3E}">
        <p14:creationId xmlns:p14="http://schemas.microsoft.com/office/powerpoint/2010/main" val="48186469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5435" y="163773"/>
            <a:ext cx="11350487" cy="567747"/>
          </a:xfrm>
        </p:spPr>
        <p:txBody>
          <a:bodyPr>
            <a:noAutofit/>
          </a:bodyPr>
          <a:lstStyle/>
          <a:p>
            <a:pPr algn="ctr">
              <a:lnSpc>
                <a:spcPct val="100000"/>
              </a:lnSpc>
              <a:spcBef>
                <a:spcPts val="0"/>
              </a:spcBef>
            </a:pPr>
            <a:r>
              <a:rPr lang="tr-TR" sz="3200" b="1" dirty="0" smtClean="0">
                <a:solidFill>
                  <a:srgbClr val="FF0000"/>
                </a:solidFill>
                <a:latin typeface="+mn-lt"/>
                <a:ea typeface="Calibri" panose="020F0502020204030204" pitchFamily="34" charset="0"/>
                <a:cs typeface="Calibri" panose="020F0502020204030204" pitchFamily="34" charset="0"/>
              </a:rPr>
              <a:t>A</a:t>
            </a:r>
            <a:r>
              <a:rPr lang="tr-TR" sz="3200" b="1" dirty="0">
                <a:solidFill>
                  <a:srgbClr val="FF0000"/>
                </a:solidFill>
                <a:latin typeface="+mn-lt"/>
              </a:rPr>
              <a:t>A.1. </a:t>
            </a:r>
            <a:r>
              <a:rPr lang="tr-TR" sz="2800" b="1" dirty="0">
                <a:solidFill>
                  <a:srgbClr val="FF0000"/>
                </a:solidFill>
                <a:latin typeface="+mn-lt"/>
              </a:rPr>
              <a:t>Liderlik</a:t>
            </a:r>
            <a:r>
              <a:rPr lang="tr-TR" sz="3200" b="1" dirty="0">
                <a:solidFill>
                  <a:srgbClr val="FF0000"/>
                </a:solidFill>
                <a:latin typeface="+mn-lt"/>
              </a:rPr>
              <a:t> ve </a:t>
            </a:r>
            <a:r>
              <a:rPr lang="tr-TR" sz="3200" b="1" dirty="0" smtClean="0">
                <a:solidFill>
                  <a:srgbClr val="FF0000"/>
                </a:solidFill>
                <a:latin typeface="+mn-lt"/>
              </a:rPr>
              <a:t>Kalite / </a:t>
            </a:r>
            <a:r>
              <a:rPr lang="tr-TR" sz="3200" b="1" dirty="0" smtClean="0">
                <a:solidFill>
                  <a:srgbClr val="0000CC"/>
                </a:solidFill>
                <a:latin typeface="+mn-lt"/>
              </a:rPr>
              <a:t>A.1.1</a:t>
            </a:r>
            <a:r>
              <a:rPr lang="tr-TR" sz="3200" b="1" dirty="0">
                <a:solidFill>
                  <a:srgbClr val="0000CC"/>
                </a:solidFill>
                <a:latin typeface="+mn-lt"/>
              </a:rPr>
              <a:t>. Yönetim modeli ve idari </a:t>
            </a:r>
            <a:r>
              <a:rPr lang="tr-TR" sz="3200" b="1" dirty="0" smtClean="0">
                <a:solidFill>
                  <a:srgbClr val="0000CC"/>
                </a:solidFill>
                <a:latin typeface="+mn-lt"/>
              </a:rPr>
              <a:t>yapı</a:t>
            </a:r>
            <a:endParaRPr lang="tr-TR" sz="3200" dirty="0">
              <a:latin typeface="+mn-lt"/>
            </a:endParaRPr>
          </a:p>
        </p:txBody>
      </p:sp>
      <p:sp>
        <p:nvSpPr>
          <p:cNvPr id="3" name="İçerik Yer Tutucusu 2"/>
          <p:cNvSpPr>
            <a:spLocks noGrp="1"/>
          </p:cNvSpPr>
          <p:nvPr>
            <p:ph idx="1"/>
          </p:nvPr>
        </p:nvSpPr>
        <p:spPr>
          <a:xfrm>
            <a:off x="417443" y="972701"/>
            <a:ext cx="11523162" cy="5373710"/>
          </a:xfrm>
        </p:spPr>
        <p:txBody>
          <a:bodyPr>
            <a:noAutofit/>
          </a:bodyPr>
          <a:lstStyle/>
          <a:p>
            <a:pPr>
              <a:lnSpc>
                <a:spcPct val="100000"/>
              </a:lnSpc>
              <a:spcBef>
                <a:spcPts val="0"/>
              </a:spcBef>
              <a:spcAft>
                <a:spcPts val="400"/>
              </a:spcAft>
            </a:pPr>
            <a:r>
              <a:rPr lang="tr-TR" sz="3000" b="1" dirty="0" smtClean="0">
                <a:solidFill>
                  <a:srgbClr val="FF0000"/>
                </a:solidFill>
              </a:rPr>
              <a:t>Birimde </a:t>
            </a:r>
          </a:p>
          <a:p>
            <a:pPr lvl="1">
              <a:lnSpc>
                <a:spcPct val="100000"/>
              </a:lnSpc>
              <a:spcBef>
                <a:spcPts val="0"/>
              </a:spcBef>
              <a:spcAft>
                <a:spcPts val="400"/>
              </a:spcAft>
            </a:pPr>
            <a:r>
              <a:rPr lang="tr-TR" sz="3000" dirty="0" err="1"/>
              <a:t>üst</a:t>
            </a:r>
            <a:r>
              <a:rPr lang="tr-TR" sz="3000" dirty="0"/>
              <a:t> </a:t>
            </a:r>
            <a:r>
              <a:rPr lang="tr-TR" sz="3000" dirty="0" err="1"/>
              <a:t>yö</a:t>
            </a:r>
            <a:r>
              <a:rPr lang="tr-TR" sz="3000" dirty="0" err="1" smtClean="0"/>
              <a:t>netim</a:t>
            </a:r>
            <a:r>
              <a:rPr lang="tr-TR" sz="3000" dirty="0" smtClean="0"/>
              <a:t> (dekan/müdür/bölüm başkanı/genel sekreter/koordinatör/daire başkanı, vb.) yardımcılarının </a:t>
            </a:r>
            <a:r>
              <a:rPr lang="tr-TR" sz="3000" dirty="0" err="1" smtClean="0"/>
              <a:t>c</a:t>
            </a:r>
            <a:r>
              <a:rPr lang="tr-TR" sz="3000" dirty="0" err="1"/>
              <a:t>̧alışma</a:t>
            </a:r>
            <a:r>
              <a:rPr lang="tr-TR" sz="3000" dirty="0"/>
              <a:t> tarzı, yetki ve sorumlulukları, </a:t>
            </a:r>
            <a:r>
              <a:rPr lang="tr-TR" sz="3000" dirty="0" smtClean="0"/>
              <a:t>birimin </a:t>
            </a:r>
            <a:r>
              <a:rPr lang="tr-TR" sz="3000" dirty="0"/>
              <a:t>akademik camiasıyla </a:t>
            </a:r>
            <a:r>
              <a:rPr lang="tr-TR" sz="3000" dirty="0" err="1"/>
              <a:t>iletişimi</a:t>
            </a:r>
            <a:r>
              <a:rPr lang="tr-TR" sz="3000" dirty="0"/>
              <a:t>; </a:t>
            </a:r>
          </a:p>
          <a:p>
            <a:pPr lvl="1">
              <a:lnSpc>
                <a:spcPct val="100000"/>
              </a:lnSpc>
              <a:spcBef>
                <a:spcPts val="0"/>
              </a:spcBef>
              <a:spcAft>
                <a:spcPts val="400"/>
              </a:spcAft>
            </a:pPr>
            <a:r>
              <a:rPr lang="tr-TR" sz="3000" dirty="0" err="1" smtClean="0"/>
              <a:t>u</a:t>
            </a:r>
            <a:r>
              <a:rPr lang="tr-TR" sz="3000" dirty="0" err="1"/>
              <a:t>̈st</a:t>
            </a:r>
            <a:r>
              <a:rPr lang="tr-TR" sz="3000" dirty="0"/>
              <a:t> </a:t>
            </a:r>
            <a:r>
              <a:rPr lang="tr-TR" sz="3000" dirty="0" err="1"/>
              <a:t>yönetim</a:t>
            </a:r>
            <a:r>
              <a:rPr lang="tr-TR" sz="3000" dirty="0"/>
              <a:t> tarzının hedeflenen </a:t>
            </a:r>
            <a:r>
              <a:rPr lang="tr-TR" sz="3000" dirty="0" smtClean="0"/>
              <a:t>birim </a:t>
            </a:r>
            <a:r>
              <a:rPr lang="tr-TR" sz="3000" dirty="0" err="1"/>
              <a:t>kimliği</a:t>
            </a:r>
            <a:r>
              <a:rPr lang="tr-TR" sz="3000" dirty="0"/>
              <a:t> ile uyumu </a:t>
            </a:r>
            <a:endParaRPr lang="tr-TR" sz="3000" dirty="0" smtClean="0"/>
          </a:p>
          <a:p>
            <a:pPr marL="0" indent="0">
              <a:lnSpc>
                <a:spcPct val="100000"/>
              </a:lnSpc>
              <a:spcBef>
                <a:spcPts val="0"/>
              </a:spcBef>
              <a:spcAft>
                <a:spcPts val="400"/>
              </a:spcAft>
              <a:buNone/>
            </a:pPr>
            <a:r>
              <a:rPr lang="tr-TR" sz="3000" b="1" dirty="0" err="1" smtClean="0">
                <a:solidFill>
                  <a:srgbClr val="FF0000"/>
                </a:solidFill>
              </a:rPr>
              <a:t>yerles</a:t>
            </a:r>
            <a:r>
              <a:rPr lang="tr-TR" sz="3000" b="1" dirty="0" err="1">
                <a:solidFill>
                  <a:srgbClr val="FF0000"/>
                </a:solidFill>
              </a:rPr>
              <a:t>̧mis</a:t>
            </a:r>
            <a:r>
              <a:rPr lang="tr-TR" sz="3000" b="1" dirty="0">
                <a:solidFill>
                  <a:srgbClr val="FF0000"/>
                </a:solidFill>
              </a:rPr>
              <a:t>̧ ve </a:t>
            </a:r>
            <a:r>
              <a:rPr lang="tr-TR" sz="3000" b="1" dirty="0" err="1">
                <a:solidFill>
                  <a:srgbClr val="FF0000"/>
                </a:solidFill>
              </a:rPr>
              <a:t>benimsenmiştir</a:t>
            </a:r>
            <a:r>
              <a:rPr lang="tr-TR" sz="3000" b="1" dirty="0">
                <a:solidFill>
                  <a:srgbClr val="FF0000"/>
                </a:solidFill>
              </a:rPr>
              <a:t>. </a:t>
            </a:r>
            <a:endParaRPr lang="tr-TR" sz="3000" b="1" dirty="0" smtClean="0">
              <a:solidFill>
                <a:srgbClr val="FF0000"/>
              </a:solidFill>
            </a:endParaRPr>
          </a:p>
          <a:p>
            <a:pPr>
              <a:lnSpc>
                <a:spcPct val="100000"/>
              </a:lnSpc>
              <a:spcBef>
                <a:spcPts val="0"/>
              </a:spcBef>
              <a:spcAft>
                <a:spcPts val="400"/>
              </a:spcAft>
            </a:pPr>
            <a:endParaRPr lang="tr-TR" sz="3000" dirty="0" smtClean="0"/>
          </a:p>
          <a:p>
            <a:pPr>
              <a:lnSpc>
                <a:spcPct val="100000"/>
              </a:lnSpc>
              <a:spcBef>
                <a:spcPts val="0"/>
              </a:spcBef>
              <a:spcAft>
                <a:spcPts val="400"/>
              </a:spcAft>
            </a:pPr>
            <a:r>
              <a:rPr lang="tr-TR" sz="3000" dirty="0" smtClean="0"/>
              <a:t>Organizasyon </a:t>
            </a:r>
            <a:r>
              <a:rPr lang="tr-TR" sz="3000" dirty="0" err="1"/>
              <a:t>şeması</a:t>
            </a:r>
            <a:r>
              <a:rPr lang="tr-TR" sz="3000" dirty="0"/>
              <a:t> ve </a:t>
            </a:r>
            <a:r>
              <a:rPr lang="tr-TR" sz="3000" dirty="0" err="1"/>
              <a:t>bağlı</a:t>
            </a:r>
            <a:r>
              <a:rPr lang="tr-TR" sz="3000" dirty="0"/>
              <a:t> olma/rapor verme </a:t>
            </a:r>
            <a:r>
              <a:rPr lang="tr-TR" sz="3000" dirty="0" err="1"/>
              <a:t>ilişkileri</a:t>
            </a:r>
            <a:r>
              <a:rPr lang="tr-TR" sz="3000" dirty="0"/>
              <a:t>; </a:t>
            </a:r>
            <a:endParaRPr lang="tr-TR" sz="3000" dirty="0" smtClean="0"/>
          </a:p>
          <a:p>
            <a:pPr>
              <a:lnSpc>
                <a:spcPct val="100000"/>
              </a:lnSpc>
              <a:spcBef>
                <a:spcPts val="0"/>
              </a:spcBef>
              <a:spcAft>
                <a:spcPts val="400"/>
              </a:spcAft>
            </a:pPr>
            <a:r>
              <a:rPr lang="tr-TR" sz="3000" dirty="0" err="1" smtClean="0"/>
              <a:t>go</a:t>
            </a:r>
            <a:r>
              <a:rPr lang="tr-TR" sz="3000" dirty="0" err="1"/>
              <a:t>̈rev</a:t>
            </a:r>
            <a:r>
              <a:rPr lang="tr-TR" sz="3000" dirty="0"/>
              <a:t> tanımları, iş </a:t>
            </a:r>
            <a:r>
              <a:rPr lang="tr-TR" sz="3000" dirty="0" err="1"/>
              <a:t>akıs</a:t>
            </a:r>
            <a:r>
              <a:rPr lang="tr-TR" sz="3000" dirty="0"/>
              <a:t>̧ </a:t>
            </a:r>
            <a:r>
              <a:rPr lang="tr-TR" sz="3000" dirty="0" err="1"/>
              <a:t>süreçleri</a:t>
            </a:r>
            <a:r>
              <a:rPr lang="tr-TR" sz="3000" dirty="0"/>
              <a:t> vardır ve </a:t>
            </a:r>
            <a:r>
              <a:rPr lang="tr-TR" sz="3000" dirty="0" err="1"/>
              <a:t>gerçeği</a:t>
            </a:r>
            <a:r>
              <a:rPr lang="tr-TR" sz="3000" dirty="0"/>
              <a:t> yansıtmaktadır; </a:t>
            </a:r>
            <a:endParaRPr lang="tr-TR" sz="3000" dirty="0" smtClean="0"/>
          </a:p>
          <a:p>
            <a:pPr>
              <a:lnSpc>
                <a:spcPct val="100000"/>
              </a:lnSpc>
              <a:spcBef>
                <a:spcPts val="0"/>
              </a:spcBef>
              <a:spcAft>
                <a:spcPts val="400"/>
              </a:spcAft>
            </a:pPr>
            <a:r>
              <a:rPr lang="tr-TR" sz="3000" dirty="0" smtClean="0"/>
              <a:t>ayrıca </a:t>
            </a:r>
            <a:r>
              <a:rPr lang="tr-TR" sz="3000" dirty="0"/>
              <a:t>bunlar </a:t>
            </a:r>
            <a:r>
              <a:rPr lang="tr-TR" sz="3000" dirty="0" err="1"/>
              <a:t>yayımlanmıs</a:t>
            </a:r>
            <a:r>
              <a:rPr lang="tr-TR" sz="3000" dirty="0"/>
              <a:t>̧ ve </a:t>
            </a:r>
            <a:r>
              <a:rPr lang="tr-TR" sz="3000" dirty="0" err="1"/>
              <a:t>işleyişin</a:t>
            </a:r>
            <a:r>
              <a:rPr lang="tr-TR" sz="3000" dirty="0"/>
              <a:t> </a:t>
            </a:r>
            <a:r>
              <a:rPr lang="tr-TR" sz="3000" dirty="0" err="1"/>
              <a:t>paydaşlarca</a:t>
            </a:r>
            <a:r>
              <a:rPr lang="tr-TR" sz="3000" dirty="0"/>
              <a:t> </a:t>
            </a:r>
            <a:r>
              <a:rPr lang="tr-TR" sz="3000" dirty="0" err="1"/>
              <a:t>bilinirliği</a:t>
            </a:r>
            <a:r>
              <a:rPr lang="tr-TR" sz="3000" dirty="0"/>
              <a:t> </a:t>
            </a:r>
            <a:r>
              <a:rPr lang="tr-TR" sz="3000" dirty="0" err="1"/>
              <a:t>sağlanmıştır</a:t>
            </a:r>
            <a:r>
              <a:rPr lang="tr-TR" sz="3000" dirty="0"/>
              <a:t>. </a:t>
            </a:r>
          </a:p>
        </p:txBody>
      </p:sp>
      <p:sp>
        <p:nvSpPr>
          <p:cNvPr id="4" name="Veri Yer Tutucusu 3"/>
          <p:cNvSpPr>
            <a:spLocks noGrp="1"/>
          </p:cNvSpPr>
          <p:nvPr>
            <p:ph type="dt" sz="half" idx="10"/>
          </p:nvPr>
        </p:nvSpPr>
        <p:spPr/>
        <p:txBody>
          <a:bodyPr/>
          <a:lstStyle/>
          <a:p>
            <a:fld id="{8A574113-2632-468F-A57B-CDA305470158}"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52</a:t>
            </a:fld>
            <a:endParaRPr lang="tr-TR"/>
          </a:p>
        </p:txBody>
      </p:sp>
    </p:spTree>
    <p:extLst>
      <p:ext uri="{BB962C8B-B14F-4D97-AF65-F5344CB8AC3E}">
        <p14:creationId xmlns:p14="http://schemas.microsoft.com/office/powerpoint/2010/main" val="52593857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4057"/>
            <a:ext cx="10515600" cy="506879"/>
          </a:xfrm>
        </p:spPr>
        <p:txBody>
          <a:bodyPr>
            <a:noAutofit/>
          </a:bodyPr>
          <a:lstStyle/>
          <a:p>
            <a:pPr marL="0" indent="0" algn="ctr">
              <a:lnSpc>
                <a:spcPct val="100000"/>
              </a:lnSpc>
              <a:spcBef>
                <a:spcPts val="0"/>
              </a:spcBef>
            </a:pPr>
            <a:r>
              <a:rPr lang="tr-TR" sz="2800" b="1" dirty="0">
                <a:solidFill>
                  <a:srgbClr val="FF0000"/>
                </a:solidFill>
              </a:rPr>
              <a:t>A.1. Liderlik ve </a:t>
            </a:r>
            <a:r>
              <a:rPr lang="tr-TR" sz="2800" b="1" dirty="0" smtClean="0">
                <a:solidFill>
                  <a:srgbClr val="FF0000"/>
                </a:solidFill>
              </a:rPr>
              <a:t>Kalite/  </a:t>
            </a:r>
            <a:r>
              <a:rPr lang="tr-TR" sz="2800" b="1" dirty="0" smtClean="0">
                <a:solidFill>
                  <a:srgbClr val="0000CC"/>
                </a:solidFill>
              </a:rPr>
              <a:t>A.1.1</a:t>
            </a:r>
            <a:r>
              <a:rPr lang="tr-TR" sz="2800" b="1" dirty="0">
                <a:solidFill>
                  <a:srgbClr val="0000CC"/>
                </a:solidFill>
              </a:rPr>
              <a:t>. Yönetim modeli ve idari </a:t>
            </a:r>
            <a:r>
              <a:rPr lang="tr-TR" sz="2800" b="1" dirty="0" smtClean="0">
                <a:solidFill>
                  <a:srgbClr val="0000CC"/>
                </a:solidFill>
              </a:rPr>
              <a:t>yapı</a:t>
            </a:r>
            <a:endParaRPr lang="tr-TR" sz="2800" dirty="0"/>
          </a:p>
        </p:txBody>
      </p:sp>
      <p:sp>
        <p:nvSpPr>
          <p:cNvPr id="7" name="İçerik Yer Tutucusu 6"/>
          <p:cNvSpPr>
            <a:spLocks noGrp="1"/>
          </p:cNvSpPr>
          <p:nvPr>
            <p:ph sz="half" idx="2"/>
          </p:nvPr>
        </p:nvSpPr>
        <p:spPr>
          <a:xfrm>
            <a:off x="359923" y="904671"/>
            <a:ext cx="11566188" cy="5525311"/>
          </a:xfrm>
        </p:spPr>
        <p:txBody>
          <a:bodyPr>
            <a:normAutofit fontScale="55000" lnSpcReduction="20000"/>
          </a:bodyPr>
          <a:lstStyle/>
          <a:p>
            <a:pPr marL="0" indent="0" algn="ctr">
              <a:lnSpc>
                <a:spcPct val="120000"/>
              </a:lnSpc>
              <a:spcBef>
                <a:spcPts val="0"/>
              </a:spcBef>
              <a:spcAft>
                <a:spcPts val="400"/>
              </a:spcAft>
              <a:buNone/>
            </a:pPr>
            <a:r>
              <a:rPr lang="tr-TR" sz="3200" b="1" dirty="0">
                <a:solidFill>
                  <a:srgbClr val="0000CC"/>
                </a:solidFill>
              </a:rPr>
              <a:t>ÖRNEK </a:t>
            </a:r>
            <a:r>
              <a:rPr lang="tr-TR" sz="3200" b="1" dirty="0" smtClean="0">
                <a:solidFill>
                  <a:srgbClr val="0000CC"/>
                </a:solidFill>
              </a:rPr>
              <a:t>KANITLAR</a:t>
            </a:r>
          </a:p>
          <a:p>
            <a:pPr marL="0" indent="0" algn="ctr">
              <a:lnSpc>
                <a:spcPct val="120000"/>
              </a:lnSpc>
              <a:spcBef>
                <a:spcPts val="0"/>
              </a:spcBef>
              <a:spcAft>
                <a:spcPts val="400"/>
              </a:spcAft>
              <a:buNone/>
            </a:pPr>
            <a:endParaRPr lang="tr-TR" sz="3200" b="1" dirty="0">
              <a:solidFill>
                <a:srgbClr val="0000CC"/>
              </a:solidFill>
            </a:endParaRPr>
          </a:p>
          <a:p>
            <a:pPr marL="514350" indent="-514350">
              <a:lnSpc>
                <a:spcPct val="120000"/>
              </a:lnSpc>
              <a:spcBef>
                <a:spcPts val="0"/>
              </a:spcBef>
              <a:spcAft>
                <a:spcPts val="400"/>
              </a:spcAft>
              <a:buFont typeface="+mj-lt"/>
              <a:buAutoNum type="arabicPeriod"/>
            </a:pPr>
            <a:r>
              <a:rPr lang="tr-TR" sz="3200" dirty="0" smtClean="0"/>
              <a:t>Yönetişim </a:t>
            </a:r>
            <a:r>
              <a:rPr lang="tr-TR" sz="3200" dirty="0"/>
              <a:t>modeli ve organizasyon </a:t>
            </a:r>
            <a:r>
              <a:rPr lang="tr-TR" sz="3200" dirty="0" smtClean="0"/>
              <a:t>şeması,</a:t>
            </a:r>
            <a:endParaRPr lang="tr-TR" sz="3200" dirty="0"/>
          </a:p>
          <a:p>
            <a:pPr marL="514350" indent="-514350">
              <a:lnSpc>
                <a:spcPct val="120000"/>
              </a:lnSpc>
              <a:spcBef>
                <a:spcPts val="0"/>
              </a:spcBef>
              <a:spcAft>
                <a:spcPts val="400"/>
              </a:spcAft>
              <a:buFont typeface="+mj-lt"/>
              <a:buAutoNum type="arabicPeriod"/>
            </a:pPr>
            <a:r>
              <a:rPr lang="tr-TR" sz="3200" dirty="0"/>
              <a:t>Kurumun yönetim ve idari alanlarla ilgili politikasını ve stratejik amaçlarını uyguladığına dair </a:t>
            </a:r>
            <a:r>
              <a:rPr lang="tr-TR" sz="3200" dirty="0" smtClean="0"/>
              <a:t>uygulamalar/kanıtlar,</a:t>
            </a:r>
          </a:p>
          <a:p>
            <a:pPr marL="514350" indent="-514350">
              <a:lnSpc>
                <a:spcPct val="120000"/>
              </a:lnSpc>
              <a:spcBef>
                <a:spcPts val="0"/>
              </a:spcBef>
              <a:spcAft>
                <a:spcPts val="400"/>
              </a:spcAft>
              <a:buFont typeface="+mj-lt"/>
              <a:buAutoNum type="arabicPeriod"/>
            </a:pPr>
            <a:r>
              <a:rPr lang="tr-TR" sz="3200" dirty="0"/>
              <a:t>Birime ait </a:t>
            </a:r>
            <a:r>
              <a:rPr lang="tr-TR" sz="3200" dirty="0" smtClean="0"/>
              <a:t>stratejik plan,</a:t>
            </a:r>
          </a:p>
          <a:p>
            <a:pPr marL="514350" indent="-514350">
              <a:lnSpc>
                <a:spcPct val="120000"/>
              </a:lnSpc>
              <a:spcBef>
                <a:spcPts val="0"/>
              </a:spcBef>
              <a:spcAft>
                <a:spcPts val="400"/>
              </a:spcAft>
              <a:buFont typeface="+mj-lt"/>
              <a:buAutoNum type="arabicPeriod"/>
            </a:pPr>
            <a:r>
              <a:rPr lang="tr-TR" sz="3200" dirty="0" smtClean="0"/>
              <a:t>Yönetim ve </a:t>
            </a:r>
            <a:r>
              <a:rPr lang="tr-TR" sz="3200" dirty="0" err="1" smtClean="0"/>
              <a:t>organizasyonel</a:t>
            </a:r>
            <a:r>
              <a:rPr lang="tr-TR" sz="3200" dirty="0" smtClean="0"/>
              <a:t> yapılanma uygulamalarına ilişkin izleme ve iyileştirme kanıtları,</a:t>
            </a:r>
          </a:p>
          <a:p>
            <a:pPr marL="514350" indent="-514350">
              <a:lnSpc>
                <a:spcPct val="120000"/>
              </a:lnSpc>
              <a:spcBef>
                <a:spcPts val="0"/>
              </a:spcBef>
              <a:spcAft>
                <a:spcPts val="400"/>
              </a:spcAft>
              <a:buFont typeface="+mj-lt"/>
              <a:buAutoNum type="arabicPeriod"/>
            </a:pPr>
            <a:r>
              <a:rPr lang="tr-TR" sz="3200" dirty="0" smtClean="0"/>
              <a:t>Varsa birime özgü oluşturulmuş yönetişim modeli,</a:t>
            </a:r>
          </a:p>
          <a:p>
            <a:pPr marL="514350" indent="-514350">
              <a:lnSpc>
                <a:spcPct val="120000"/>
              </a:lnSpc>
              <a:spcBef>
                <a:spcPts val="0"/>
              </a:spcBef>
              <a:spcAft>
                <a:spcPts val="400"/>
              </a:spcAft>
              <a:buFont typeface="+mj-lt"/>
              <a:buAutoNum type="arabicPeriod"/>
            </a:pPr>
            <a:r>
              <a:rPr lang="tr-TR" sz="3200" dirty="0" smtClean="0"/>
              <a:t>Görev </a:t>
            </a:r>
            <a:r>
              <a:rPr lang="tr-TR" sz="3200" dirty="0"/>
              <a:t>tanımları/Sorumluluk </a:t>
            </a:r>
            <a:r>
              <a:rPr lang="tr-TR" sz="3200" dirty="0" smtClean="0"/>
              <a:t>alanları,</a:t>
            </a:r>
            <a:endParaRPr lang="tr-TR" sz="3200" dirty="0"/>
          </a:p>
          <a:p>
            <a:pPr marL="514350" indent="-514350">
              <a:lnSpc>
                <a:spcPct val="120000"/>
              </a:lnSpc>
              <a:spcBef>
                <a:spcPts val="0"/>
              </a:spcBef>
              <a:spcAft>
                <a:spcPts val="400"/>
              </a:spcAft>
              <a:buFont typeface="+mj-lt"/>
              <a:buAutoNum type="arabicPeriod"/>
            </a:pPr>
            <a:r>
              <a:rPr lang="tr-TR" sz="3200" dirty="0" smtClean="0"/>
              <a:t>İş </a:t>
            </a:r>
            <a:r>
              <a:rPr lang="tr-TR" sz="3200" dirty="0"/>
              <a:t>akış </a:t>
            </a:r>
            <a:r>
              <a:rPr lang="tr-TR" sz="3200" dirty="0" smtClean="0"/>
              <a:t>şemaları,</a:t>
            </a:r>
            <a:endParaRPr lang="tr-TR" sz="3200" dirty="0"/>
          </a:p>
          <a:p>
            <a:pPr marL="514350" indent="-514350">
              <a:lnSpc>
                <a:spcPct val="120000"/>
              </a:lnSpc>
              <a:spcBef>
                <a:spcPts val="0"/>
              </a:spcBef>
              <a:spcAft>
                <a:spcPts val="400"/>
              </a:spcAft>
              <a:buFont typeface="+mj-lt"/>
              <a:buAutoNum type="arabicPeriod"/>
            </a:pPr>
            <a:r>
              <a:rPr lang="tr-TR" sz="3200" dirty="0"/>
              <a:t>Yetki Devri ve İmza </a:t>
            </a:r>
            <a:r>
              <a:rPr lang="tr-TR" sz="3200" dirty="0" smtClean="0"/>
              <a:t>Yönergesi,</a:t>
            </a:r>
            <a:endParaRPr lang="tr-TR" sz="3200" dirty="0"/>
          </a:p>
          <a:p>
            <a:pPr marL="514350" indent="-514350">
              <a:lnSpc>
                <a:spcPct val="120000"/>
              </a:lnSpc>
              <a:spcBef>
                <a:spcPts val="0"/>
              </a:spcBef>
              <a:spcAft>
                <a:spcPts val="400"/>
              </a:spcAft>
              <a:buFont typeface="+mj-lt"/>
              <a:buAutoNum type="arabicPeriod"/>
            </a:pPr>
            <a:r>
              <a:rPr lang="tr-TR" sz="3200" dirty="0" smtClean="0"/>
              <a:t>Kurul </a:t>
            </a:r>
            <a:r>
              <a:rPr lang="tr-TR" sz="3200" dirty="0"/>
              <a:t>ve Komisyon listeleri web </a:t>
            </a:r>
            <a:r>
              <a:rPr lang="tr-TR" sz="3200" dirty="0" smtClean="0"/>
              <a:t>adresleri,</a:t>
            </a:r>
            <a:endParaRPr lang="tr-TR" sz="3200" dirty="0"/>
          </a:p>
          <a:p>
            <a:pPr marL="514350" indent="-514350">
              <a:lnSpc>
                <a:spcPct val="120000"/>
              </a:lnSpc>
              <a:spcBef>
                <a:spcPts val="0"/>
              </a:spcBef>
              <a:spcAft>
                <a:spcPts val="400"/>
              </a:spcAft>
              <a:buFont typeface="+mj-lt"/>
              <a:buAutoNum type="arabicPeriod"/>
            </a:pPr>
            <a:r>
              <a:rPr lang="tr-TR" sz="3200" dirty="0"/>
              <a:t>Kurul ve Komisyonların </a:t>
            </a:r>
            <a:r>
              <a:rPr lang="tr-TR" sz="3200" dirty="0" smtClean="0"/>
              <a:t>çalışma usul ve esaslarını gösteren belgeler,</a:t>
            </a:r>
            <a:endParaRPr lang="tr-TR" sz="3200" dirty="0"/>
          </a:p>
          <a:p>
            <a:pPr marL="514350" indent="-514350">
              <a:lnSpc>
                <a:spcPct val="120000"/>
              </a:lnSpc>
              <a:spcBef>
                <a:spcPts val="0"/>
              </a:spcBef>
              <a:spcAft>
                <a:spcPts val="400"/>
              </a:spcAft>
              <a:buFont typeface="+mj-lt"/>
              <a:buAutoNum type="arabicPeriod"/>
            </a:pPr>
            <a:r>
              <a:rPr lang="tr-TR" sz="3200" dirty="0"/>
              <a:t>Kurul ve </a:t>
            </a:r>
            <a:r>
              <a:rPr lang="tr-TR" sz="3200" dirty="0" smtClean="0"/>
              <a:t>Komisyon </a:t>
            </a:r>
            <a:r>
              <a:rPr lang="tr-TR" sz="3200" dirty="0"/>
              <a:t>çalışma </a:t>
            </a:r>
            <a:r>
              <a:rPr lang="tr-TR" sz="3200" dirty="0" smtClean="0"/>
              <a:t>takvimleri ile toplantı </a:t>
            </a:r>
            <a:r>
              <a:rPr lang="tr-TR" sz="3200" dirty="0"/>
              <a:t>karar </a:t>
            </a:r>
            <a:r>
              <a:rPr lang="tr-TR" sz="3200" dirty="0" smtClean="0"/>
              <a:t>tutanakları,</a:t>
            </a:r>
            <a:endParaRPr lang="tr-TR" sz="3200" dirty="0"/>
          </a:p>
          <a:p>
            <a:pPr marL="514350" indent="-514350">
              <a:lnSpc>
                <a:spcPct val="120000"/>
              </a:lnSpc>
              <a:spcBef>
                <a:spcPts val="0"/>
              </a:spcBef>
              <a:spcAft>
                <a:spcPts val="400"/>
              </a:spcAft>
              <a:buFont typeface="+mj-lt"/>
              <a:buAutoNum type="arabicPeriod"/>
            </a:pPr>
            <a:r>
              <a:rPr lang="tr-TR" sz="3200" dirty="0" smtClean="0"/>
              <a:t>Yönetişim </a:t>
            </a:r>
            <a:r>
              <a:rPr lang="tr-TR" sz="3200" dirty="0"/>
              <a:t>modeli ve idari yapı ile ilgili alınan paydaş geri bildirimlerini gösterir </a:t>
            </a:r>
            <a:r>
              <a:rPr lang="tr-TR" sz="3200" dirty="0" smtClean="0"/>
              <a:t>kanıt/</a:t>
            </a:r>
            <a:r>
              <a:rPr lang="tr-TR" sz="3200" dirty="0" err="1" smtClean="0"/>
              <a:t>lar</a:t>
            </a:r>
            <a:r>
              <a:rPr lang="tr-TR" sz="3200" dirty="0" smtClean="0"/>
              <a:t>,</a:t>
            </a:r>
          </a:p>
          <a:p>
            <a:pPr marL="514350" indent="-514350">
              <a:lnSpc>
                <a:spcPct val="120000"/>
              </a:lnSpc>
              <a:spcBef>
                <a:spcPts val="0"/>
              </a:spcBef>
              <a:spcAft>
                <a:spcPts val="400"/>
              </a:spcAft>
              <a:buFont typeface="+mj-lt"/>
              <a:buAutoNum type="arabicPeriod"/>
            </a:pPr>
            <a:r>
              <a:rPr lang="tr-TR" sz="3200" dirty="0" smtClean="0"/>
              <a:t>Standart </a:t>
            </a:r>
            <a:r>
              <a:rPr lang="tr-TR" sz="3200" dirty="0"/>
              <a:t>uygulamalar ve mevzuatın yanı sıra; birimin ihtiyaçları doğrultusunda geliştirdiği özgün yaklaşım ve uygulamalarına ilişkin </a:t>
            </a:r>
            <a:r>
              <a:rPr lang="tr-TR" sz="3200" dirty="0" smtClean="0"/>
              <a:t>kanıtlar.</a:t>
            </a:r>
            <a:endParaRPr lang="tr-TR" sz="3200" dirty="0"/>
          </a:p>
        </p:txBody>
      </p:sp>
      <p:sp>
        <p:nvSpPr>
          <p:cNvPr id="4" name="Veri Yer Tutucusu 3"/>
          <p:cNvSpPr>
            <a:spLocks noGrp="1"/>
          </p:cNvSpPr>
          <p:nvPr>
            <p:ph type="dt" sz="half" idx="10"/>
          </p:nvPr>
        </p:nvSpPr>
        <p:spPr/>
        <p:txBody>
          <a:bodyPr/>
          <a:lstStyle/>
          <a:p>
            <a:fld id="{9815715C-CB8A-406C-BA00-91649B20DBA4}" type="datetime1">
              <a:rPr lang="tr-TR" smtClean="0"/>
              <a:t>2.10.2025</a:t>
            </a:fld>
            <a:endParaRPr lang="tr-TR"/>
          </a:p>
        </p:txBody>
      </p:sp>
      <p:sp>
        <p:nvSpPr>
          <p:cNvPr id="3" name="Altbilgi Yer Tutucusu 2"/>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53</a:t>
            </a:fld>
            <a:endParaRPr lang="tr-TR"/>
          </a:p>
        </p:txBody>
      </p:sp>
    </p:spTree>
    <p:extLst>
      <p:ext uri="{BB962C8B-B14F-4D97-AF65-F5344CB8AC3E}">
        <p14:creationId xmlns:p14="http://schemas.microsoft.com/office/powerpoint/2010/main" val="195411164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77111" y="111021"/>
            <a:ext cx="11108636" cy="540731"/>
          </a:xfrm>
        </p:spPr>
        <p:txBody>
          <a:bodyPr>
            <a:normAutofit/>
          </a:bodyPr>
          <a:lstStyle/>
          <a:p>
            <a:pPr algn="ctr"/>
            <a:r>
              <a:rPr lang="tr-TR" sz="2800" b="1" dirty="0">
                <a:solidFill>
                  <a:srgbClr val="FF0000"/>
                </a:solidFill>
              </a:rPr>
              <a:t>A.1. Liderlik ve Kalite </a:t>
            </a:r>
            <a:r>
              <a:rPr lang="tr-TR" sz="2800" dirty="0">
                <a:solidFill>
                  <a:srgbClr val="FF0000"/>
                </a:solidFill>
              </a:rPr>
              <a:t>/ </a:t>
            </a:r>
            <a:r>
              <a:rPr lang="tr-TR" sz="2800" b="1" dirty="0">
                <a:solidFill>
                  <a:srgbClr val="0000CC"/>
                </a:solidFill>
              </a:rPr>
              <a:t>A.1.2. </a:t>
            </a:r>
            <a:r>
              <a:rPr lang="tr-TR" sz="2800" b="1" dirty="0" smtClean="0">
                <a:solidFill>
                  <a:srgbClr val="0000CC"/>
                </a:solidFill>
              </a:rPr>
              <a:t>Yönetişim modeli ve idari yapı </a:t>
            </a:r>
            <a:endParaRPr lang="tr-TR" sz="2800" dirty="0"/>
          </a:p>
        </p:txBody>
      </p:sp>
      <p:graphicFrame>
        <p:nvGraphicFramePr>
          <p:cNvPr id="5" name="Tablo 4"/>
          <p:cNvGraphicFramePr>
            <a:graphicFrameLocks noGrp="1"/>
          </p:cNvGraphicFramePr>
          <p:nvPr>
            <p:extLst/>
          </p:nvPr>
        </p:nvGraphicFramePr>
        <p:xfrm>
          <a:off x="327778" y="943583"/>
          <a:ext cx="11787811" cy="5255300"/>
        </p:xfrm>
        <a:graphic>
          <a:graphicData uri="http://schemas.openxmlformats.org/drawingml/2006/table">
            <a:tbl>
              <a:tblPr bandRow="1">
                <a:tableStyleId>{5C22544A-7EE6-4342-B048-85BDC9FD1C3A}</a:tableStyleId>
              </a:tblPr>
              <a:tblGrid>
                <a:gridCol w="2550265">
                  <a:extLst>
                    <a:ext uri="{9D8B030D-6E8A-4147-A177-3AD203B41FA5}">
                      <a16:colId xmlns:a16="http://schemas.microsoft.com/office/drawing/2014/main" val="2928409542"/>
                    </a:ext>
                  </a:extLst>
                </a:gridCol>
                <a:gridCol w="2268457">
                  <a:extLst>
                    <a:ext uri="{9D8B030D-6E8A-4147-A177-3AD203B41FA5}">
                      <a16:colId xmlns:a16="http://schemas.microsoft.com/office/drawing/2014/main" val="3466568460"/>
                    </a:ext>
                  </a:extLst>
                </a:gridCol>
                <a:gridCol w="2313635">
                  <a:extLst>
                    <a:ext uri="{9D8B030D-6E8A-4147-A177-3AD203B41FA5}">
                      <a16:colId xmlns:a16="http://schemas.microsoft.com/office/drawing/2014/main" val="1248775407"/>
                    </a:ext>
                  </a:extLst>
                </a:gridCol>
                <a:gridCol w="2588826">
                  <a:extLst>
                    <a:ext uri="{9D8B030D-6E8A-4147-A177-3AD203B41FA5}">
                      <a16:colId xmlns:a16="http://schemas.microsoft.com/office/drawing/2014/main" val="1846635964"/>
                    </a:ext>
                  </a:extLst>
                </a:gridCol>
                <a:gridCol w="2066628">
                  <a:extLst>
                    <a:ext uri="{9D8B030D-6E8A-4147-A177-3AD203B41FA5}">
                      <a16:colId xmlns:a16="http://schemas.microsoft.com/office/drawing/2014/main" val="1970805160"/>
                    </a:ext>
                  </a:extLst>
                </a:gridCol>
              </a:tblGrid>
              <a:tr h="408608">
                <a:tc gridSpan="5">
                  <a:txBody>
                    <a:bodyPr/>
                    <a:lstStyle/>
                    <a:p>
                      <a:pPr algn="ctr">
                        <a:lnSpc>
                          <a:spcPct val="100000"/>
                        </a:lnSpc>
                        <a:spcAft>
                          <a:spcPts val="400"/>
                        </a:spcAft>
                      </a:pPr>
                      <a:r>
                        <a:rPr lang="tr-TR" sz="2000" b="1" dirty="0" smtClean="0">
                          <a:solidFill>
                            <a:srgbClr val="FF0000"/>
                          </a:solidFill>
                          <a:latin typeface="+mn-lt"/>
                        </a:rPr>
                        <a:t>Olgunluk Düzeyi</a:t>
                      </a:r>
                      <a:endParaRPr lang="tr-TR" sz="20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408608">
                <a:tc>
                  <a:txBody>
                    <a:bodyPr/>
                    <a:lstStyle/>
                    <a:p>
                      <a:pPr algn="ctr">
                        <a:lnSpc>
                          <a:spcPct val="100000"/>
                        </a:lnSpc>
                        <a:spcAft>
                          <a:spcPts val="400"/>
                        </a:spcAft>
                      </a:pPr>
                      <a:r>
                        <a:rPr lang="tr-TR" sz="2000" b="1" dirty="0">
                          <a:effectLst/>
                          <a:latin typeface="+mn-lt"/>
                        </a:rPr>
                        <a:t>1</a:t>
                      </a:r>
                      <a:endParaRPr lang="tr-TR" sz="20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000" b="1" dirty="0">
                          <a:effectLst/>
                          <a:latin typeface="+mn-lt"/>
                        </a:rPr>
                        <a:t>2</a:t>
                      </a:r>
                      <a:endParaRPr lang="tr-TR" sz="20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000" b="1" dirty="0">
                          <a:effectLst/>
                          <a:latin typeface="+mn-lt"/>
                        </a:rPr>
                        <a:t>3</a:t>
                      </a:r>
                      <a:endParaRPr lang="tr-TR" sz="20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000" b="1" dirty="0">
                          <a:effectLst/>
                          <a:latin typeface="+mn-lt"/>
                        </a:rPr>
                        <a:t>4</a:t>
                      </a:r>
                      <a:endParaRPr lang="tr-TR" sz="20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000" b="1" dirty="0">
                          <a:effectLst/>
                          <a:latin typeface="+mn-lt"/>
                        </a:rPr>
                        <a:t>5</a:t>
                      </a:r>
                      <a:endParaRPr lang="tr-TR" sz="20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4438084">
                <a:tc>
                  <a:txBody>
                    <a:bodyPr/>
                    <a:lstStyle/>
                    <a:p>
                      <a:pPr algn="l">
                        <a:lnSpc>
                          <a:spcPct val="100000"/>
                        </a:lnSpc>
                        <a:spcAft>
                          <a:spcPts val="400"/>
                        </a:spcAft>
                      </a:pPr>
                      <a:r>
                        <a:rPr lang="tr-TR" sz="2000" dirty="0" smtClean="0">
                          <a:effectLst/>
                        </a:rPr>
                        <a:t>Birimin </a:t>
                      </a:r>
                      <a:r>
                        <a:rPr lang="tr-TR" sz="2000" dirty="0">
                          <a:effectLst/>
                        </a:rPr>
                        <a:t>misyonuyla uyumlu ve stratejik hedeflerini gerçekleştirmeyi sağlayacak bir yönetişim modeli ve </a:t>
                      </a:r>
                      <a:r>
                        <a:rPr lang="tr-TR" sz="2000" dirty="0" err="1">
                          <a:effectLst/>
                        </a:rPr>
                        <a:t>organizasyonel</a:t>
                      </a:r>
                      <a:r>
                        <a:rPr lang="tr-TR" sz="2000" dirty="0">
                          <a:effectLst/>
                        </a:rPr>
                        <a:t> yapılanması bulunmamaktadır.</a:t>
                      </a:r>
                      <a:endParaRPr lang="tr-TR" sz="2000" dirty="0">
                        <a:effectLst/>
                        <a:latin typeface="Calibri" panose="020F0502020204030204" pitchFamily="34" charset="0"/>
                        <a:ea typeface="Calibri" panose="020F0502020204030204" pitchFamily="34" charset="0"/>
                      </a:endParaRPr>
                    </a:p>
                  </a:txBody>
                  <a:tcPr marL="66272" marR="66272" marT="0" marB="0"/>
                </a:tc>
                <a:tc>
                  <a:txBody>
                    <a:bodyPr/>
                    <a:lstStyle/>
                    <a:p>
                      <a:pPr algn="l">
                        <a:lnSpc>
                          <a:spcPct val="100000"/>
                        </a:lnSpc>
                        <a:spcAft>
                          <a:spcPts val="400"/>
                        </a:spcAft>
                      </a:pPr>
                      <a:r>
                        <a:rPr lang="tr-TR" sz="2000" dirty="0" smtClean="0">
                          <a:effectLst/>
                        </a:rPr>
                        <a:t>Birimin </a:t>
                      </a:r>
                      <a:r>
                        <a:rPr lang="tr-TR" sz="2000" dirty="0">
                          <a:effectLst/>
                        </a:rPr>
                        <a:t>misyon ve stratejik hedeflerine ulaşmasını güvence altına alan ve süreçleriyle uyumlu yönetişim modeli ve idari yapılanması belirlenmiştir.</a:t>
                      </a:r>
                      <a:endParaRPr lang="tr-TR" sz="2000" dirty="0">
                        <a:effectLst/>
                        <a:latin typeface="Calibri" panose="020F0502020204030204" pitchFamily="34" charset="0"/>
                        <a:ea typeface="Calibri" panose="020F0502020204030204" pitchFamily="34" charset="0"/>
                      </a:endParaRPr>
                    </a:p>
                  </a:txBody>
                  <a:tcPr marL="66272" marR="66272" marT="0" marB="0"/>
                </a:tc>
                <a:tc>
                  <a:txBody>
                    <a:bodyPr/>
                    <a:lstStyle/>
                    <a:p>
                      <a:pPr algn="l">
                        <a:lnSpc>
                          <a:spcPct val="100000"/>
                        </a:lnSpc>
                        <a:spcAft>
                          <a:spcPts val="400"/>
                        </a:spcAft>
                      </a:pPr>
                      <a:r>
                        <a:rPr lang="tr-TR" sz="2000" dirty="0" smtClean="0">
                          <a:effectLst/>
                        </a:rPr>
                        <a:t>Birimin </a:t>
                      </a:r>
                      <a:r>
                        <a:rPr lang="tr-TR" sz="2000" dirty="0">
                          <a:effectLst/>
                        </a:rPr>
                        <a:t>yönetişim modeli ve </a:t>
                      </a:r>
                      <a:r>
                        <a:rPr lang="tr-TR" sz="2000" dirty="0" err="1">
                          <a:effectLst/>
                        </a:rPr>
                        <a:t>organizasyonel</a:t>
                      </a:r>
                      <a:r>
                        <a:rPr lang="tr-TR" sz="2000" dirty="0">
                          <a:effectLst/>
                        </a:rPr>
                        <a:t> yapılanması birim ve alanların genelini kapsayacak şekilde faaliyet göstermektedir.</a:t>
                      </a:r>
                      <a:endParaRPr lang="tr-TR" sz="2000" dirty="0">
                        <a:effectLst/>
                        <a:latin typeface="Calibri" panose="020F0502020204030204" pitchFamily="34" charset="0"/>
                        <a:ea typeface="Calibri" panose="020F0502020204030204" pitchFamily="34" charset="0"/>
                      </a:endParaRPr>
                    </a:p>
                  </a:txBody>
                  <a:tcPr marL="66272" marR="66272" marT="0" marB="0"/>
                </a:tc>
                <a:tc>
                  <a:txBody>
                    <a:bodyPr/>
                    <a:lstStyle/>
                    <a:p>
                      <a:pPr algn="l">
                        <a:lnSpc>
                          <a:spcPct val="100000"/>
                        </a:lnSpc>
                        <a:spcAft>
                          <a:spcPts val="400"/>
                        </a:spcAft>
                      </a:pPr>
                      <a:r>
                        <a:rPr lang="tr-TR" sz="2000" dirty="0" smtClean="0">
                          <a:effectLst/>
                        </a:rPr>
                        <a:t>Birimin </a:t>
                      </a:r>
                      <a:r>
                        <a:rPr lang="tr-TR" sz="2000" dirty="0">
                          <a:effectLst/>
                        </a:rPr>
                        <a:t>yönetişim ve </a:t>
                      </a:r>
                      <a:r>
                        <a:rPr lang="tr-TR" sz="2000" dirty="0" err="1">
                          <a:effectLst/>
                        </a:rPr>
                        <a:t>organizasyonel</a:t>
                      </a:r>
                      <a:r>
                        <a:rPr lang="tr-TR" sz="2000" dirty="0">
                          <a:effectLst/>
                        </a:rPr>
                        <a:t> yapılanmasına ilişkin uygulamaları izlenmekte ve iyileştirilmektedir.</a:t>
                      </a:r>
                      <a:endParaRPr lang="tr-TR" sz="2000" dirty="0">
                        <a:effectLst/>
                        <a:latin typeface="Calibri" panose="020F0502020204030204" pitchFamily="34" charset="0"/>
                        <a:ea typeface="Calibri" panose="020F0502020204030204" pitchFamily="34" charset="0"/>
                      </a:endParaRPr>
                    </a:p>
                  </a:txBody>
                  <a:tcPr marL="66272" marR="66272" marT="0" marB="0"/>
                </a:tc>
                <a:tc>
                  <a:txBody>
                    <a:bodyPr/>
                    <a:lstStyle/>
                    <a:p>
                      <a:pPr algn="l">
                        <a:lnSpc>
                          <a:spcPct val="100000"/>
                        </a:lnSpc>
                        <a:spcAft>
                          <a:spcPts val="400"/>
                        </a:spcAft>
                      </a:pPr>
                      <a:r>
                        <a:rPr lang="tr-TR" sz="2000" dirty="0">
                          <a:effectLst/>
                        </a:rPr>
                        <a:t>İçselleştirilmiş, sistematik, sürdürülebilir ve örnek gösterilebilir uygulamalar bulunmaktadır.</a:t>
                      </a:r>
                      <a:endParaRPr lang="tr-TR" sz="2000" dirty="0">
                        <a:effectLst/>
                        <a:latin typeface="Calibri" panose="020F0502020204030204" pitchFamily="34" charset="0"/>
                        <a:ea typeface="Calibri" panose="020F0502020204030204" pitchFamily="34" charset="0"/>
                      </a:endParaRPr>
                    </a:p>
                  </a:txBody>
                  <a:tcPr marL="66272" marR="66272" marT="0" marB="0"/>
                </a:tc>
                <a:extLst>
                  <a:ext uri="{0D108BD9-81ED-4DB2-BD59-A6C34878D82A}">
                    <a16:rowId xmlns:a16="http://schemas.microsoft.com/office/drawing/2014/main" val="2096133008"/>
                  </a:ext>
                </a:extLst>
              </a:tr>
            </a:tbl>
          </a:graphicData>
        </a:graphic>
      </p:graphicFrame>
      <p:sp>
        <p:nvSpPr>
          <p:cNvPr id="6" name="Veri Yer Tutucusu 5"/>
          <p:cNvSpPr>
            <a:spLocks noGrp="1"/>
          </p:cNvSpPr>
          <p:nvPr>
            <p:ph type="dt" sz="half" idx="10"/>
          </p:nvPr>
        </p:nvSpPr>
        <p:spPr/>
        <p:txBody>
          <a:bodyPr/>
          <a:lstStyle/>
          <a:p>
            <a:fld id="{F82D3574-3C1C-4016-8F65-A698350CBE85}"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54</a:t>
            </a:fld>
            <a:endParaRPr lang="tr-TR"/>
          </a:p>
        </p:txBody>
      </p:sp>
    </p:spTree>
    <p:extLst>
      <p:ext uri="{BB962C8B-B14F-4D97-AF65-F5344CB8AC3E}">
        <p14:creationId xmlns:p14="http://schemas.microsoft.com/office/powerpoint/2010/main" val="30339904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9699" y="0"/>
            <a:ext cx="11236588" cy="798898"/>
          </a:xfrm>
        </p:spPr>
        <p:txBody>
          <a:bodyPr>
            <a:normAutofit/>
          </a:bodyPr>
          <a:lstStyle/>
          <a:p>
            <a:pPr algn="ctr"/>
            <a:r>
              <a:rPr lang="tr-TR" sz="3600" b="1" dirty="0">
                <a:solidFill>
                  <a:srgbClr val="FF0000"/>
                </a:solidFill>
              </a:rPr>
              <a:t>A.1. Liderlik ve </a:t>
            </a:r>
            <a:r>
              <a:rPr lang="tr-TR" sz="3600" b="1" dirty="0" smtClean="0">
                <a:solidFill>
                  <a:srgbClr val="FF0000"/>
                </a:solidFill>
              </a:rPr>
              <a:t>Kalite </a:t>
            </a:r>
            <a:r>
              <a:rPr lang="tr-TR" sz="3600" dirty="0" smtClean="0">
                <a:solidFill>
                  <a:srgbClr val="FF0000"/>
                </a:solidFill>
              </a:rPr>
              <a:t>/ </a:t>
            </a:r>
            <a:r>
              <a:rPr lang="tr-TR" sz="3600" b="1" dirty="0" smtClean="0">
                <a:solidFill>
                  <a:srgbClr val="0000CC"/>
                </a:solidFill>
              </a:rPr>
              <a:t>A.1.2. Liderlik</a:t>
            </a:r>
            <a:endParaRPr lang="tr-TR" sz="3600" dirty="0">
              <a:solidFill>
                <a:srgbClr val="0000CC"/>
              </a:solidFill>
            </a:endParaRPr>
          </a:p>
        </p:txBody>
      </p:sp>
      <p:sp>
        <p:nvSpPr>
          <p:cNvPr id="4" name="Veri Yer Tutucusu 3"/>
          <p:cNvSpPr>
            <a:spLocks noGrp="1"/>
          </p:cNvSpPr>
          <p:nvPr>
            <p:ph type="dt" sz="half" idx="10"/>
          </p:nvPr>
        </p:nvSpPr>
        <p:spPr/>
        <p:txBody>
          <a:bodyPr/>
          <a:lstStyle/>
          <a:p>
            <a:fld id="{61E47D5E-2797-463F-939D-167FF24522CC}" type="datetime1">
              <a:rPr lang="tr-TR" smtClean="0"/>
              <a:t>2.10.2025</a:t>
            </a:fld>
            <a:endParaRPr lang="tr-TR"/>
          </a:p>
        </p:txBody>
      </p:sp>
      <p:sp>
        <p:nvSpPr>
          <p:cNvPr id="8" name="İçerik Yer Tutucusu 7"/>
          <p:cNvSpPr>
            <a:spLocks noGrp="1"/>
          </p:cNvSpPr>
          <p:nvPr>
            <p:ph idx="1"/>
          </p:nvPr>
        </p:nvSpPr>
        <p:spPr>
          <a:xfrm>
            <a:off x="417095" y="1043609"/>
            <a:ext cx="11197731" cy="5312741"/>
          </a:xfrm>
        </p:spPr>
        <p:txBody>
          <a:bodyPr>
            <a:normAutofit/>
          </a:bodyPr>
          <a:lstStyle/>
          <a:p>
            <a:pPr algn="just">
              <a:lnSpc>
                <a:spcPct val="120000"/>
              </a:lnSpc>
              <a:spcBef>
                <a:spcPts val="0"/>
              </a:spcBef>
              <a:spcAft>
                <a:spcPts val="400"/>
              </a:spcAft>
            </a:pPr>
            <a:r>
              <a:rPr lang="tr-TR" sz="3200" dirty="0" smtClean="0"/>
              <a:t>Birimde </a:t>
            </a:r>
            <a:r>
              <a:rPr lang="tr-TR" sz="3200" dirty="0"/>
              <a:t>üst </a:t>
            </a:r>
            <a:r>
              <a:rPr lang="tr-TR" sz="3200" dirty="0" smtClean="0"/>
              <a:t>yöneticinin ve </a:t>
            </a:r>
            <a:r>
              <a:rPr lang="tr-TR" sz="3200" dirty="0"/>
              <a:t>süreç liderlerinin yükseköğretim ekosistemindeki değişim, belirsizlik ve karmaşıklığı dikkate alan bir kalite güvencesi sistemi ve kültürü oluşturma konusunda </a:t>
            </a:r>
            <a:r>
              <a:rPr lang="tr-TR" sz="3200" dirty="0">
                <a:solidFill>
                  <a:srgbClr val="FF0000"/>
                </a:solidFill>
              </a:rPr>
              <a:t>sahipliği ve motivasyonu yüksektir</a:t>
            </a:r>
            <a:r>
              <a:rPr lang="tr-TR" sz="3200" dirty="0"/>
              <a:t>. </a:t>
            </a:r>
            <a:endParaRPr lang="tr-TR" sz="3200" dirty="0" smtClean="0"/>
          </a:p>
          <a:p>
            <a:pPr algn="just">
              <a:lnSpc>
                <a:spcPct val="120000"/>
              </a:lnSpc>
              <a:spcBef>
                <a:spcPts val="0"/>
              </a:spcBef>
              <a:spcAft>
                <a:spcPts val="400"/>
              </a:spcAft>
            </a:pPr>
            <a:r>
              <a:rPr lang="tr-TR" sz="3200" dirty="0" smtClean="0"/>
              <a:t>Bu </a:t>
            </a:r>
            <a:r>
              <a:rPr lang="tr-TR" sz="3200" dirty="0"/>
              <a:t>süreçler </a:t>
            </a:r>
            <a:r>
              <a:rPr lang="tr-TR" sz="3200" b="1" dirty="0">
                <a:solidFill>
                  <a:srgbClr val="FF0000"/>
                </a:solidFill>
              </a:rPr>
              <a:t>çevik bir liderlik yaklaşımıyla </a:t>
            </a:r>
            <a:r>
              <a:rPr lang="tr-TR" sz="3200" dirty="0"/>
              <a:t>yönetilmektedir. </a:t>
            </a:r>
          </a:p>
        </p:txBody>
      </p:sp>
      <p:sp>
        <p:nvSpPr>
          <p:cNvPr id="3" name="Altbilgi Yer Tutucusu 2"/>
          <p:cNvSpPr>
            <a:spLocks noGrp="1"/>
          </p:cNvSpPr>
          <p:nvPr>
            <p:ph type="ftr" sz="quarter" idx="11"/>
          </p:nvPr>
        </p:nvSpPr>
        <p:spPr/>
        <p:txBody>
          <a:bodyPr/>
          <a:lstStyle/>
          <a:p>
            <a:r>
              <a:rPr lang="tr-TR" smtClean="0"/>
              <a:t>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55</a:t>
            </a:fld>
            <a:endParaRPr lang="tr-TR"/>
          </a:p>
        </p:txBody>
      </p:sp>
    </p:spTree>
    <p:extLst>
      <p:ext uri="{BB962C8B-B14F-4D97-AF65-F5344CB8AC3E}">
        <p14:creationId xmlns:p14="http://schemas.microsoft.com/office/powerpoint/2010/main" val="74475642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9699" y="0"/>
            <a:ext cx="11236588" cy="798898"/>
          </a:xfrm>
        </p:spPr>
        <p:txBody>
          <a:bodyPr>
            <a:normAutofit/>
          </a:bodyPr>
          <a:lstStyle/>
          <a:p>
            <a:pPr algn="ctr"/>
            <a:r>
              <a:rPr lang="tr-TR" sz="3600" b="1" dirty="0">
                <a:solidFill>
                  <a:srgbClr val="FF0000"/>
                </a:solidFill>
              </a:rPr>
              <a:t>A.1. Liderlik ve </a:t>
            </a:r>
            <a:r>
              <a:rPr lang="tr-TR" sz="3600" b="1" dirty="0" smtClean="0">
                <a:solidFill>
                  <a:srgbClr val="FF0000"/>
                </a:solidFill>
              </a:rPr>
              <a:t>Kalite </a:t>
            </a:r>
            <a:r>
              <a:rPr lang="tr-TR" sz="3600" dirty="0" smtClean="0">
                <a:solidFill>
                  <a:srgbClr val="FF0000"/>
                </a:solidFill>
              </a:rPr>
              <a:t>/ </a:t>
            </a:r>
            <a:r>
              <a:rPr lang="tr-TR" sz="3600" b="1" dirty="0" smtClean="0">
                <a:solidFill>
                  <a:srgbClr val="0000CC"/>
                </a:solidFill>
              </a:rPr>
              <a:t>A.1.2. Liderlik</a:t>
            </a:r>
            <a:endParaRPr lang="tr-TR" sz="3600" dirty="0">
              <a:solidFill>
                <a:srgbClr val="0000CC"/>
              </a:solidFill>
            </a:endParaRPr>
          </a:p>
        </p:txBody>
      </p:sp>
      <p:sp>
        <p:nvSpPr>
          <p:cNvPr id="4" name="Veri Yer Tutucusu 3"/>
          <p:cNvSpPr>
            <a:spLocks noGrp="1"/>
          </p:cNvSpPr>
          <p:nvPr>
            <p:ph type="dt" sz="half" idx="10"/>
          </p:nvPr>
        </p:nvSpPr>
        <p:spPr/>
        <p:txBody>
          <a:bodyPr/>
          <a:lstStyle/>
          <a:p>
            <a:fld id="{919F932B-DA22-4845-9683-BE98FF19FD42}" type="datetime1">
              <a:rPr lang="tr-TR" smtClean="0"/>
              <a:t>2.10.2025</a:t>
            </a:fld>
            <a:endParaRPr lang="tr-TR"/>
          </a:p>
        </p:txBody>
      </p:sp>
      <p:sp>
        <p:nvSpPr>
          <p:cNvPr id="8" name="İçerik Yer Tutucusu 7"/>
          <p:cNvSpPr>
            <a:spLocks noGrp="1"/>
          </p:cNvSpPr>
          <p:nvPr>
            <p:ph idx="1"/>
          </p:nvPr>
        </p:nvSpPr>
        <p:spPr>
          <a:xfrm>
            <a:off x="417095" y="994611"/>
            <a:ext cx="11454063" cy="5361739"/>
          </a:xfrm>
        </p:spPr>
        <p:txBody>
          <a:bodyPr>
            <a:normAutofit lnSpcReduction="10000"/>
          </a:bodyPr>
          <a:lstStyle/>
          <a:p>
            <a:pPr algn="just">
              <a:lnSpc>
                <a:spcPct val="120000"/>
              </a:lnSpc>
              <a:spcBef>
                <a:spcPts val="0"/>
              </a:spcBef>
              <a:spcAft>
                <a:spcPts val="400"/>
              </a:spcAft>
            </a:pPr>
            <a:r>
              <a:rPr lang="tr-TR" sz="3200" dirty="0" smtClean="0"/>
              <a:t>Birimde </a:t>
            </a:r>
            <a:r>
              <a:rPr lang="tr-TR" sz="3200" b="1" dirty="0">
                <a:solidFill>
                  <a:srgbClr val="0000CC"/>
                </a:solidFill>
              </a:rPr>
              <a:t>liderlik </a:t>
            </a:r>
            <a:r>
              <a:rPr lang="tr-TR" sz="3200" b="1" dirty="0" err="1">
                <a:solidFill>
                  <a:srgbClr val="0000CC"/>
                </a:solidFill>
              </a:rPr>
              <a:t>anlayışı</a:t>
            </a:r>
            <a:r>
              <a:rPr lang="tr-TR" sz="3200" b="1" dirty="0">
                <a:solidFill>
                  <a:srgbClr val="0000CC"/>
                </a:solidFill>
              </a:rPr>
              <a:t> ve koordinasyon </a:t>
            </a:r>
            <a:r>
              <a:rPr lang="tr-TR" sz="3200" b="1" dirty="0" err="1">
                <a:solidFill>
                  <a:srgbClr val="0000CC"/>
                </a:solidFill>
              </a:rPr>
              <a:t>kültüru</a:t>
            </a:r>
            <a:r>
              <a:rPr lang="tr-TR" sz="3200" dirty="0"/>
              <a:t>̈ </a:t>
            </a:r>
            <a:r>
              <a:rPr lang="tr-TR" sz="3200" dirty="0" err="1"/>
              <a:t>yerleşmiştir</a:t>
            </a:r>
            <a:r>
              <a:rPr lang="tr-TR" sz="3200" dirty="0"/>
              <a:t>. </a:t>
            </a:r>
            <a:endParaRPr lang="tr-TR" sz="3200" dirty="0" smtClean="0"/>
          </a:p>
          <a:p>
            <a:pPr algn="just">
              <a:lnSpc>
                <a:spcPct val="120000"/>
              </a:lnSpc>
              <a:spcBef>
                <a:spcPts val="0"/>
              </a:spcBef>
              <a:spcAft>
                <a:spcPts val="400"/>
              </a:spcAft>
            </a:pPr>
            <a:endParaRPr lang="tr-TR" sz="3200" dirty="0" smtClean="0"/>
          </a:p>
          <a:p>
            <a:pPr algn="just">
              <a:lnSpc>
                <a:spcPct val="120000"/>
              </a:lnSpc>
              <a:spcBef>
                <a:spcPts val="0"/>
              </a:spcBef>
              <a:spcAft>
                <a:spcPts val="400"/>
              </a:spcAft>
            </a:pPr>
            <a:r>
              <a:rPr lang="tr-TR" sz="3200" dirty="0" smtClean="0"/>
              <a:t>Liderler, birimin </a:t>
            </a:r>
            <a:r>
              <a:rPr lang="tr-TR" sz="3200" dirty="0"/>
              <a:t>değerleri ve hedefleri doğrultusunda stratejilerinin yanı sıra; </a:t>
            </a:r>
            <a:endParaRPr lang="tr-TR" sz="3200" dirty="0" smtClean="0"/>
          </a:p>
          <a:p>
            <a:pPr lvl="1" algn="just">
              <a:lnSpc>
                <a:spcPct val="120000"/>
              </a:lnSpc>
              <a:spcBef>
                <a:spcPts val="0"/>
              </a:spcBef>
              <a:spcAft>
                <a:spcPts val="400"/>
              </a:spcAft>
            </a:pPr>
            <a:r>
              <a:rPr lang="tr-TR" sz="3200" b="1" dirty="0" smtClean="0">
                <a:solidFill>
                  <a:srgbClr val="0000CC"/>
                </a:solidFill>
              </a:rPr>
              <a:t>yetki </a:t>
            </a:r>
            <a:r>
              <a:rPr lang="tr-TR" sz="3200" b="1" dirty="0">
                <a:solidFill>
                  <a:srgbClr val="0000CC"/>
                </a:solidFill>
              </a:rPr>
              <a:t>paylaşımını, </a:t>
            </a:r>
            <a:endParaRPr lang="tr-TR" sz="3200" b="1" dirty="0" smtClean="0">
              <a:solidFill>
                <a:srgbClr val="0000CC"/>
              </a:solidFill>
            </a:endParaRPr>
          </a:p>
          <a:p>
            <a:pPr lvl="1" algn="just">
              <a:lnSpc>
                <a:spcPct val="120000"/>
              </a:lnSpc>
              <a:spcBef>
                <a:spcPts val="0"/>
              </a:spcBef>
              <a:spcAft>
                <a:spcPts val="400"/>
              </a:spcAft>
            </a:pPr>
            <a:r>
              <a:rPr lang="tr-TR" sz="3200" b="1" dirty="0" smtClean="0">
                <a:solidFill>
                  <a:srgbClr val="0000CC"/>
                </a:solidFill>
              </a:rPr>
              <a:t>ilişkileri</a:t>
            </a:r>
            <a:r>
              <a:rPr lang="tr-TR" sz="3200" b="1" dirty="0">
                <a:solidFill>
                  <a:srgbClr val="0000CC"/>
                </a:solidFill>
              </a:rPr>
              <a:t>, </a:t>
            </a:r>
            <a:endParaRPr lang="tr-TR" sz="3200" b="1" dirty="0" smtClean="0">
              <a:solidFill>
                <a:srgbClr val="0000CC"/>
              </a:solidFill>
            </a:endParaRPr>
          </a:p>
          <a:p>
            <a:pPr lvl="1" algn="just">
              <a:lnSpc>
                <a:spcPct val="120000"/>
              </a:lnSpc>
              <a:spcBef>
                <a:spcPts val="0"/>
              </a:spcBef>
              <a:spcAft>
                <a:spcPts val="400"/>
              </a:spcAft>
            </a:pPr>
            <a:r>
              <a:rPr lang="tr-TR" sz="3200" b="1" dirty="0" smtClean="0">
                <a:solidFill>
                  <a:srgbClr val="0000CC"/>
                </a:solidFill>
              </a:rPr>
              <a:t>zamanı</a:t>
            </a:r>
            <a:r>
              <a:rPr lang="tr-TR" sz="3200" b="1" dirty="0">
                <a:solidFill>
                  <a:srgbClr val="0000CC"/>
                </a:solidFill>
              </a:rPr>
              <a:t>, </a:t>
            </a:r>
            <a:endParaRPr lang="tr-TR" sz="3200" b="1" dirty="0" smtClean="0">
              <a:solidFill>
                <a:srgbClr val="0000CC"/>
              </a:solidFill>
            </a:endParaRPr>
          </a:p>
          <a:p>
            <a:pPr lvl="1" algn="just">
              <a:lnSpc>
                <a:spcPct val="120000"/>
              </a:lnSpc>
              <a:spcBef>
                <a:spcPts val="0"/>
              </a:spcBef>
              <a:spcAft>
                <a:spcPts val="400"/>
              </a:spcAft>
            </a:pPr>
            <a:r>
              <a:rPr lang="tr-TR" sz="3200" b="1" dirty="0" smtClean="0">
                <a:solidFill>
                  <a:srgbClr val="0000CC"/>
                </a:solidFill>
              </a:rPr>
              <a:t>kurumsal </a:t>
            </a:r>
            <a:r>
              <a:rPr lang="tr-TR" sz="3200" b="1" dirty="0">
                <a:solidFill>
                  <a:srgbClr val="0000CC"/>
                </a:solidFill>
              </a:rPr>
              <a:t>motivasyon ve stresi </a:t>
            </a:r>
            <a:r>
              <a:rPr lang="tr-TR" sz="3200" dirty="0"/>
              <a:t>de </a:t>
            </a:r>
            <a:endParaRPr lang="tr-TR" sz="3200" dirty="0" smtClean="0"/>
          </a:p>
          <a:p>
            <a:pPr algn="just">
              <a:lnSpc>
                <a:spcPct val="120000"/>
              </a:lnSpc>
              <a:spcBef>
                <a:spcPts val="0"/>
              </a:spcBef>
              <a:spcAft>
                <a:spcPts val="400"/>
              </a:spcAft>
            </a:pPr>
            <a:r>
              <a:rPr lang="tr-TR" sz="3200" dirty="0" smtClean="0"/>
              <a:t>etkin </a:t>
            </a:r>
            <a:r>
              <a:rPr lang="tr-TR" sz="3200" dirty="0"/>
              <a:t>ve dengeli biçimde yönetmektedir</a:t>
            </a:r>
            <a:r>
              <a:rPr lang="tr-TR" sz="3200" dirty="0" smtClean="0"/>
              <a:t>.</a:t>
            </a:r>
            <a:endParaRPr lang="tr-TR" sz="3200" dirty="0"/>
          </a:p>
        </p:txBody>
      </p:sp>
      <p:sp>
        <p:nvSpPr>
          <p:cNvPr id="3" name="Altbilgi Yer Tutucusu 2"/>
          <p:cNvSpPr>
            <a:spLocks noGrp="1"/>
          </p:cNvSpPr>
          <p:nvPr>
            <p:ph type="ftr" sz="quarter" idx="11"/>
          </p:nvPr>
        </p:nvSpPr>
        <p:spPr/>
        <p:txBody>
          <a:bodyPr/>
          <a:lstStyle/>
          <a:p>
            <a:r>
              <a:rPr lang="tr-TR" smtClean="0"/>
              <a:t>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56</a:t>
            </a:fld>
            <a:endParaRPr lang="tr-TR"/>
          </a:p>
        </p:txBody>
      </p:sp>
    </p:spTree>
    <p:extLst>
      <p:ext uri="{BB962C8B-B14F-4D97-AF65-F5344CB8AC3E}">
        <p14:creationId xmlns:p14="http://schemas.microsoft.com/office/powerpoint/2010/main" val="180102611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9699" y="0"/>
            <a:ext cx="11236588" cy="798898"/>
          </a:xfrm>
        </p:spPr>
        <p:txBody>
          <a:bodyPr>
            <a:normAutofit/>
          </a:bodyPr>
          <a:lstStyle/>
          <a:p>
            <a:pPr algn="ctr"/>
            <a:r>
              <a:rPr lang="tr-TR" sz="3600" b="1" dirty="0">
                <a:solidFill>
                  <a:srgbClr val="FF0000"/>
                </a:solidFill>
              </a:rPr>
              <a:t>A.1. Liderlik ve </a:t>
            </a:r>
            <a:r>
              <a:rPr lang="tr-TR" sz="3600" b="1" dirty="0" smtClean="0">
                <a:solidFill>
                  <a:srgbClr val="FF0000"/>
                </a:solidFill>
              </a:rPr>
              <a:t>Kalite </a:t>
            </a:r>
            <a:r>
              <a:rPr lang="tr-TR" sz="3600" dirty="0" smtClean="0">
                <a:solidFill>
                  <a:srgbClr val="FF0000"/>
                </a:solidFill>
              </a:rPr>
              <a:t>/ </a:t>
            </a:r>
            <a:r>
              <a:rPr lang="tr-TR" sz="3600" b="1" dirty="0" smtClean="0">
                <a:solidFill>
                  <a:srgbClr val="0000CC"/>
                </a:solidFill>
              </a:rPr>
              <a:t>A.1.2. Liderlik</a:t>
            </a:r>
            <a:endParaRPr lang="tr-TR" sz="3600" dirty="0">
              <a:solidFill>
                <a:srgbClr val="0000CC"/>
              </a:solidFill>
            </a:endParaRPr>
          </a:p>
        </p:txBody>
      </p:sp>
      <p:sp>
        <p:nvSpPr>
          <p:cNvPr id="4" name="Veri Yer Tutucusu 3"/>
          <p:cNvSpPr>
            <a:spLocks noGrp="1"/>
          </p:cNvSpPr>
          <p:nvPr>
            <p:ph type="dt" sz="half" idx="10"/>
          </p:nvPr>
        </p:nvSpPr>
        <p:spPr/>
        <p:txBody>
          <a:bodyPr/>
          <a:lstStyle/>
          <a:p>
            <a:fld id="{EFF6BA4C-CA4F-445D-B28B-A12DC56E69EB}" type="datetime1">
              <a:rPr lang="tr-TR" smtClean="0"/>
              <a:t>2.10.2025</a:t>
            </a:fld>
            <a:endParaRPr lang="tr-TR"/>
          </a:p>
        </p:txBody>
      </p:sp>
      <p:sp>
        <p:nvSpPr>
          <p:cNvPr id="8" name="İçerik Yer Tutucusu 7"/>
          <p:cNvSpPr>
            <a:spLocks noGrp="1"/>
          </p:cNvSpPr>
          <p:nvPr>
            <p:ph idx="1"/>
          </p:nvPr>
        </p:nvSpPr>
        <p:spPr>
          <a:xfrm>
            <a:off x="417095" y="994611"/>
            <a:ext cx="11454063" cy="5361739"/>
          </a:xfrm>
        </p:spPr>
        <p:txBody>
          <a:bodyPr>
            <a:normAutofit/>
          </a:bodyPr>
          <a:lstStyle/>
          <a:p>
            <a:pPr algn="just">
              <a:lnSpc>
                <a:spcPct val="120000"/>
              </a:lnSpc>
              <a:spcBef>
                <a:spcPts val="0"/>
              </a:spcBef>
              <a:spcAft>
                <a:spcPts val="400"/>
              </a:spcAft>
            </a:pPr>
            <a:r>
              <a:rPr lang="tr-TR" sz="3600" dirty="0" smtClean="0"/>
              <a:t>Birimde alt birimler (</a:t>
            </a:r>
            <a:r>
              <a:rPr lang="tr-TR" sz="3600" i="1" dirty="0" smtClean="0"/>
              <a:t>akademik </a:t>
            </a:r>
            <a:r>
              <a:rPr lang="tr-TR" sz="3600" i="1" dirty="0"/>
              <a:t>ve idari </a:t>
            </a:r>
            <a:r>
              <a:rPr lang="tr-TR" sz="3600" i="1" dirty="0" smtClean="0"/>
              <a:t>birimler</a:t>
            </a:r>
            <a:r>
              <a:rPr lang="tr-TR" sz="3600" dirty="0" smtClean="0"/>
              <a:t>) </a:t>
            </a:r>
            <a:r>
              <a:rPr lang="tr-TR" sz="3600" dirty="0"/>
              <a:t>ile </a:t>
            </a:r>
            <a:r>
              <a:rPr lang="tr-TR" sz="3600" dirty="0" err="1"/>
              <a:t>yönetim</a:t>
            </a:r>
            <a:r>
              <a:rPr lang="tr-TR" sz="3600" dirty="0"/>
              <a:t> arasında etkin bir </a:t>
            </a:r>
            <a:r>
              <a:rPr lang="tr-TR" sz="3600" b="1" dirty="0" err="1">
                <a:solidFill>
                  <a:srgbClr val="0000CC"/>
                </a:solidFill>
              </a:rPr>
              <a:t>iletişim</a:t>
            </a:r>
            <a:r>
              <a:rPr lang="tr-TR" sz="3600" b="1" dirty="0">
                <a:solidFill>
                  <a:srgbClr val="0000CC"/>
                </a:solidFill>
              </a:rPr>
              <a:t> </a:t>
            </a:r>
            <a:r>
              <a:rPr lang="tr-TR" sz="3600" b="1" dirty="0" err="1">
                <a:solidFill>
                  <a:srgbClr val="0000CC"/>
                </a:solidFill>
              </a:rPr>
              <a:t>ağı</a:t>
            </a:r>
            <a:r>
              <a:rPr lang="tr-TR" sz="3600" b="1" dirty="0">
                <a:solidFill>
                  <a:srgbClr val="0000CC"/>
                </a:solidFill>
              </a:rPr>
              <a:t> </a:t>
            </a:r>
            <a:r>
              <a:rPr lang="tr-TR" sz="3600" dirty="0" err="1"/>
              <a:t>oluşturulmuştur</a:t>
            </a:r>
            <a:r>
              <a:rPr lang="tr-TR" sz="3600" dirty="0"/>
              <a:t>. </a:t>
            </a:r>
            <a:endParaRPr lang="tr-TR" sz="3600" dirty="0" smtClean="0"/>
          </a:p>
          <a:p>
            <a:pPr algn="just">
              <a:lnSpc>
                <a:spcPct val="120000"/>
              </a:lnSpc>
              <a:spcBef>
                <a:spcPts val="0"/>
              </a:spcBef>
              <a:spcAft>
                <a:spcPts val="400"/>
              </a:spcAft>
            </a:pPr>
            <a:endParaRPr lang="tr-TR" sz="3600" dirty="0"/>
          </a:p>
          <a:p>
            <a:pPr algn="just">
              <a:lnSpc>
                <a:spcPct val="120000"/>
              </a:lnSpc>
              <a:spcBef>
                <a:spcPts val="0"/>
              </a:spcBef>
              <a:spcAft>
                <a:spcPts val="400"/>
              </a:spcAft>
            </a:pPr>
            <a:r>
              <a:rPr lang="tr-TR" sz="3600" dirty="0"/>
              <a:t>Liderlik süreçleri ve kalite güvencesi kültürünün içselleştirilmesi </a:t>
            </a:r>
            <a:r>
              <a:rPr lang="tr-TR" sz="3600" b="1" dirty="0" err="1">
                <a:solidFill>
                  <a:srgbClr val="0000CC"/>
                </a:solidFill>
              </a:rPr>
              <a:t>sürekli</a:t>
            </a:r>
            <a:r>
              <a:rPr lang="tr-TR" sz="3600" b="1" dirty="0">
                <a:solidFill>
                  <a:srgbClr val="0000CC"/>
                </a:solidFill>
              </a:rPr>
              <a:t> </a:t>
            </a:r>
            <a:r>
              <a:rPr lang="tr-TR" sz="3600" b="1" dirty="0" err="1">
                <a:solidFill>
                  <a:srgbClr val="0000CC"/>
                </a:solidFill>
              </a:rPr>
              <a:t>değerlendirilmektedir</a:t>
            </a:r>
            <a:r>
              <a:rPr lang="tr-TR" sz="3600" b="1" dirty="0">
                <a:solidFill>
                  <a:srgbClr val="0000CC"/>
                </a:solidFill>
              </a:rPr>
              <a:t>. </a:t>
            </a:r>
          </a:p>
        </p:txBody>
      </p:sp>
      <p:sp>
        <p:nvSpPr>
          <p:cNvPr id="3" name="Altbilgi Yer Tutucusu 2"/>
          <p:cNvSpPr>
            <a:spLocks noGrp="1"/>
          </p:cNvSpPr>
          <p:nvPr>
            <p:ph type="ftr" sz="quarter" idx="11"/>
          </p:nvPr>
        </p:nvSpPr>
        <p:spPr/>
        <p:txBody>
          <a:bodyPr/>
          <a:lstStyle/>
          <a:p>
            <a:r>
              <a:rPr lang="tr-TR" smtClean="0"/>
              <a:t>KALİTE KOORDİNATÖRLÜĞÜ</a:t>
            </a:r>
            <a:endParaRPr lang="tr-TR"/>
          </a:p>
        </p:txBody>
      </p:sp>
      <p:sp>
        <p:nvSpPr>
          <p:cNvPr id="7" name="Slayt Numarası Yer Tutucusu 6"/>
          <p:cNvSpPr>
            <a:spLocks noGrp="1"/>
          </p:cNvSpPr>
          <p:nvPr>
            <p:ph type="sldNum" sz="quarter" idx="12"/>
          </p:nvPr>
        </p:nvSpPr>
        <p:spPr/>
        <p:txBody>
          <a:bodyPr/>
          <a:lstStyle/>
          <a:p>
            <a:fld id="{DDCE7859-ABE5-4F86-9590-63E6FFC2B8A3}" type="slidenum">
              <a:rPr lang="tr-TR" smtClean="0"/>
              <a:pPr/>
              <a:t>57</a:t>
            </a:fld>
            <a:endParaRPr lang="tr-TR"/>
          </a:p>
        </p:txBody>
      </p:sp>
    </p:spTree>
    <p:extLst>
      <p:ext uri="{BB962C8B-B14F-4D97-AF65-F5344CB8AC3E}">
        <p14:creationId xmlns:p14="http://schemas.microsoft.com/office/powerpoint/2010/main" val="85771057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327546" y="1001949"/>
            <a:ext cx="11404011" cy="5418729"/>
          </a:xfrm>
        </p:spPr>
        <p:txBody>
          <a:bodyPr>
            <a:normAutofit fontScale="62500" lnSpcReduction="20000"/>
          </a:bodyPr>
          <a:lstStyle/>
          <a:p>
            <a:pPr marL="0" indent="0" algn="ctr">
              <a:lnSpc>
                <a:spcPct val="120000"/>
              </a:lnSpc>
              <a:spcBef>
                <a:spcPts val="0"/>
              </a:spcBef>
              <a:spcAft>
                <a:spcPts val="400"/>
              </a:spcAft>
              <a:buNone/>
            </a:pPr>
            <a:r>
              <a:rPr lang="tr-TR" b="1" dirty="0" smtClean="0">
                <a:solidFill>
                  <a:srgbClr val="0000CC"/>
                </a:solidFill>
              </a:rPr>
              <a:t>ÖRNEK KANITLAR</a:t>
            </a:r>
          </a:p>
          <a:p>
            <a:pPr marL="216000" indent="-216000">
              <a:lnSpc>
                <a:spcPct val="120000"/>
              </a:lnSpc>
              <a:spcBef>
                <a:spcPts val="0"/>
              </a:spcBef>
              <a:spcAft>
                <a:spcPts val="400"/>
              </a:spcAft>
              <a:buFont typeface="+mj-lt"/>
              <a:buAutoNum type="arabicPeriod"/>
            </a:pPr>
            <a:endParaRPr lang="tr-TR" dirty="0" smtClean="0"/>
          </a:p>
          <a:p>
            <a:pPr marL="514350" indent="-514350">
              <a:lnSpc>
                <a:spcPct val="120000"/>
              </a:lnSpc>
              <a:spcBef>
                <a:spcPts val="0"/>
              </a:spcBef>
              <a:spcAft>
                <a:spcPts val="400"/>
              </a:spcAft>
              <a:buFont typeface="+mj-lt"/>
              <a:buAutoNum type="arabicPeriod"/>
            </a:pPr>
            <a:r>
              <a:rPr lang="tr-TR" dirty="0" smtClean="0"/>
              <a:t>Kalite </a:t>
            </a:r>
            <a:r>
              <a:rPr lang="tr-TR" dirty="0"/>
              <a:t>güvencesi kültürünü geliştirmek üzere yapılan planlamalar ve </a:t>
            </a:r>
            <a:r>
              <a:rPr lang="tr-TR" dirty="0" smtClean="0"/>
              <a:t>uygulamalar,</a:t>
            </a:r>
            <a:endParaRPr lang="tr-TR" dirty="0"/>
          </a:p>
          <a:p>
            <a:pPr marL="514350" indent="-514350">
              <a:lnSpc>
                <a:spcPct val="120000"/>
              </a:lnSpc>
              <a:spcBef>
                <a:spcPts val="0"/>
              </a:spcBef>
              <a:spcAft>
                <a:spcPts val="400"/>
              </a:spcAft>
              <a:buFont typeface="+mj-lt"/>
              <a:buAutoNum type="arabicPeriod"/>
            </a:pPr>
            <a:r>
              <a:rPr lang="tr-TR" dirty="0" smtClean="0"/>
              <a:t>Birimin </a:t>
            </a:r>
            <a:r>
              <a:rPr lang="tr-TR" dirty="0"/>
              <a:t>yöneticilerinin liderlik özelliklerini ve yetkinliklerini ölçmek ve izlemek için kullanılan yöntemler, elde edilen izleme sonuçları ve bağlı </a:t>
            </a:r>
            <a:r>
              <a:rPr lang="tr-TR" dirty="0" smtClean="0"/>
              <a:t>iyileştirmeler,</a:t>
            </a:r>
            <a:endParaRPr lang="tr-TR" dirty="0"/>
          </a:p>
          <a:p>
            <a:pPr marL="514350" indent="-514350">
              <a:lnSpc>
                <a:spcPct val="120000"/>
              </a:lnSpc>
              <a:spcBef>
                <a:spcPts val="0"/>
              </a:spcBef>
              <a:spcAft>
                <a:spcPts val="400"/>
              </a:spcAft>
              <a:buFont typeface="+mj-lt"/>
              <a:buAutoNum type="arabicPeriod"/>
            </a:pPr>
            <a:r>
              <a:rPr lang="tr-TR" dirty="0" smtClean="0"/>
              <a:t>Birimdeki </a:t>
            </a:r>
            <a:r>
              <a:rPr lang="tr-TR" dirty="0"/>
              <a:t>kalite kültürünün gelişimini ölçmek ve izlemek için kullanılan yöntemler, elde edilen izleme sonuçları ve bağlı </a:t>
            </a:r>
            <a:r>
              <a:rPr lang="tr-TR" dirty="0" smtClean="0"/>
              <a:t>iyileştirmeler,</a:t>
            </a:r>
          </a:p>
          <a:p>
            <a:pPr marL="514350" indent="-514350">
              <a:lnSpc>
                <a:spcPct val="120000"/>
              </a:lnSpc>
              <a:spcBef>
                <a:spcPts val="0"/>
              </a:spcBef>
              <a:spcAft>
                <a:spcPts val="400"/>
              </a:spcAft>
              <a:buFont typeface="+mj-lt"/>
              <a:buAutoNum type="arabicPeriod"/>
            </a:pPr>
            <a:r>
              <a:rPr lang="tr-TR" dirty="0"/>
              <a:t>Akademik kurul/bölüm kurulları veya kalite ekiplerinin toplantılarında kalite kültürünün yaygınlaştırılması ve/veya sürdürülmesine yönelik alınan kararlar (varsa) </a:t>
            </a:r>
            <a:r>
              <a:rPr lang="tr-TR" dirty="0" smtClean="0"/>
              <a:t>tutanakları,</a:t>
            </a:r>
            <a:endParaRPr lang="tr-TR" dirty="0"/>
          </a:p>
          <a:p>
            <a:pPr marL="514350" indent="-514350">
              <a:lnSpc>
                <a:spcPct val="120000"/>
              </a:lnSpc>
              <a:spcBef>
                <a:spcPts val="0"/>
              </a:spcBef>
              <a:spcAft>
                <a:spcPts val="400"/>
              </a:spcAft>
              <a:buFont typeface="+mj-lt"/>
              <a:buAutoNum type="arabicPeriod"/>
            </a:pPr>
            <a:r>
              <a:rPr lang="tr-TR" dirty="0" smtClean="0"/>
              <a:t>Üst </a:t>
            </a:r>
            <a:r>
              <a:rPr lang="tr-TR" dirty="0"/>
              <a:t>yönetimin liderlik/yöneticilik özellikleri açısından değerlendirilmesine dair anket sonuçları ve raporları</a:t>
            </a:r>
          </a:p>
          <a:p>
            <a:pPr marL="514350" indent="-514350">
              <a:lnSpc>
                <a:spcPct val="120000"/>
              </a:lnSpc>
              <a:spcBef>
                <a:spcPts val="0"/>
              </a:spcBef>
              <a:spcAft>
                <a:spcPts val="400"/>
              </a:spcAft>
              <a:buFont typeface="+mj-lt"/>
              <a:buAutoNum type="arabicPeriod"/>
            </a:pPr>
            <a:r>
              <a:rPr lang="tr-TR" dirty="0"/>
              <a:t>Üst yöneticilerin öğrenciler, akademik personel ve idari personel ile gerçekleştirdiği periyodik görüşmeler ve bu görüşmelerin sürdürülebilirliğine dair </a:t>
            </a:r>
            <a:r>
              <a:rPr lang="tr-TR" dirty="0" smtClean="0"/>
              <a:t>kanıt/</a:t>
            </a:r>
            <a:r>
              <a:rPr lang="tr-TR" dirty="0" err="1" smtClean="0"/>
              <a:t>lar</a:t>
            </a:r>
            <a:r>
              <a:rPr lang="tr-TR" dirty="0" smtClean="0"/>
              <a:t>,</a:t>
            </a:r>
            <a:endParaRPr lang="tr-TR" dirty="0"/>
          </a:p>
          <a:p>
            <a:pPr marL="514350" indent="-514350">
              <a:lnSpc>
                <a:spcPct val="120000"/>
              </a:lnSpc>
              <a:spcBef>
                <a:spcPts val="0"/>
              </a:spcBef>
              <a:spcAft>
                <a:spcPts val="400"/>
              </a:spcAft>
              <a:buFont typeface="+mj-lt"/>
              <a:buAutoNum type="arabicPeriod"/>
            </a:pPr>
            <a:r>
              <a:rPr lang="tr-TR" dirty="0"/>
              <a:t>Yeni atanan yönetici personele verilen oryantasyon ve/veya hizmet içi eğitim </a:t>
            </a:r>
            <a:r>
              <a:rPr lang="tr-TR" dirty="0" smtClean="0"/>
              <a:t>programları ile bu eğitim programlarının sürdürülebilirliğine dair kanıt/</a:t>
            </a:r>
            <a:r>
              <a:rPr lang="tr-TR" dirty="0" err="1" smtClean="0"/>
              <a:t>lar</a:t>
            </a:r>
            <a:r>
              <a:rPr lang="tr-TR" dirty="0" smtClean="0"/>
              <a:t>,</a:t>
            </a:r>
            <a:endParaRPr lang="tr-TR" dirty="0"/>
          </a:p>
          <a:p>
            <a:pPr marL="514350" indent="-514350">
              <a:lnSpc>
                <a:spcPct val="120000"/>
              </a:lnSpc>
              <a:spcBef>
                <a:spcPts val="0"/>
              </a:spcBef>
              <a:spcAft>
                <a:spcPts val="400"/>
              </a:spcAft>
              <a:buFont typeface="+mj-lt"/>
              <a:buAutoNum type="arabicPeriod"/>
            </a:pPr>
            <a:r>
              <a:rPr lang="tr-TR" dirty="0" smtClean="0"/>
              <a:t>Standart </a:t>
            </a:r>
            <a:r>
              <a:rPr lang="tr-TR" dirty="0"/>
              <a:t>uygulamalar ve mevzuatın yanı sıra; </a:t>
            </a:r>
            <a:r>
              <a:rPr lang="tr-TR" dirty="0" smtClean="0"/>
              <a:t>birimin </a:t>
            </a:r>
            <a:r>
              <a:rPr lang="tr-TR" dirty="0"/>
              <a:t>ihtiyaçları doğrultusunda geliştirdiği özgün yaklaşım ve uygulamalarına ilişkin </a:t>
            </a:r>
            <a:r>
              <a:rPr lang="tr-TR" dirty="0" smtClean="0"/>
              <a:t>kanıtlar.</a:t>
            </a:r>
            <a:endParaRPr lang="tr-TR" dirty="0"/>
          </a:p>
        </p:txBody>
      </p:sp>
      <p:sp>
        <p:nvSpPr>
          <p:cNvPr id="4" name="Veri Yer Tutucusu 3"/>
          <p:cNvSpPr>
            <a:spLocks noGrp="1"/>
          </p:cNvSpPr>
          <p:nvPr>
            <p:ph type="dt" sz="half" idx="10"/>
          </p:nvPr>
        </p:nvSpPr>
        <p:spPr/>
        <p:txBody>
          <a:bodyPr/>
          <a:lstStyle/>
          <a:p>
            <a:fld id="{2DB8CA4B-531F-4F28-9748-8BC0042BA432}" type="datetime1">
              <a:rPr lang="tr-TR" smtClean="0"/>
              <a:t>2.10.2025</a:t>
            </a:fld>
            <a:endParaRPr lang="tr-TR"/>
          </a:p>
        </p:txBody>
      </p:sp>
      <p:sp>
        <p:nvSpPr>
          <p:cNvPr id="10" name="Unvan 1"/>
          <p:cNvSpPr>
            <a:spLocks noGrp="1"/>
          </p:cNvSpPr>
          <p:nvPr>
            <p:ph type="title"/>
          </p:nvPr>
        </p:nvSpPr>
        <p:spPr>
          <a:xfrm>
            <a:off x="799698" y="145915"/>
            <a:ext cx="11392301" cy="652983"/>
          </a:xfrm>
        </p:spPr>
        <p:txBody>
          <a:bodyPr>
            <a:normAutofit/>
          </a:bodyPr>
          <a:lstStyle/>
          <a:p>
            <a:pPr algn="ctr"/>
            <a:r>
              <a:rPr lang="tr-TR" sz="2800" b="1" dirty="0">
                <a:solidFill>
                  <a:srgbClr val="FF0000"/>
                </a:solidFill>
              </a:rPr>
              <a:t>A.1. Liderlik ve </a:t>
            </a:r>
            <a:r>
              <a:rPr lang="tr-TR" sz="2800" b="1" dirty="0" smtClean="0">
                <a:solidFill>
                  <a:srgbClr val="FF0000"/>
                </a:solidFill>
              </a:rPr>
              <a:t>Kalite </a:t>
            </a:r>
            <a:r>
              <a:rPr lang="tr-TR" sz="2800" dirty="0" smtClean="0">
                <a:solidFill>
                  <a:srgbClr val="FF0000"/>
                </a:solidFill>
              </a:rPr>
              <a:t>/ </a:t>
            </a:r>
            <a:r>
              <a:rPr lang="tr-TR" sz="2800" b="1" dirty="0" smtClean="0">
                <a:solidFill>
                  <a:srgbClr val="0000CC"/>
                </a:solidFill>
              </a:rPr>
              <a:t>A.1.2. Liderlik</a:t>
            </a:r>
            <a:endParaRPr lang="tr-TR" sz="2800" dirty="0">
              <a:solidFill>
                <a:srgbClr val="0000CC"/>
              </a:solidFill>
            </a:endParaRPr>
          </a:p>
        </p:txBody>
      </p:sp>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3" name="Slayt Numarası Yer Tutucusu 2"/>
          <p:cNvSpPr>
            <a:spLocks noGrp="1"/>
          </p:cNvSpPr>
          <p:nvPr>
            <p:ph type="sldNum" sz="quarter" idx="12"/>
          </p:nvPr>
        </p:nvSpPr>
        <p:spPr/>
        <p:txBody>
          <a:bodyPr/>
          <a:lstStyle/>
          <a:p>
            <a:fld id="{DDCE7859-ABE5-4F86-9590-63E6FFC2B8A3}" type="slidenum">
              <a:rPr lang="tr-TR" smtClean="0"/>
              <a:pPr/>
              <a:t>58</a:t>
            </a:fld>
            <a:endParaRPr lang="tr-TR"/>
          </a:p>
        </p:txBody>
      </p:sp>
    </p:spTree>
    <p:extLst>
      <p:ext uri="{BB962C8B-B14F-4D97-AF65-F5344CB8AC3E}">
        <p14:creationId xmlns:p14="http://schemas.microsoft.com/office/powerpoint/2010/main" val="240520555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77955" y="124979"/>
            <a:ext cx="11108636" cy="565685"/>
          </a:xfrm>
        </p:spPr>
        <p:txBody>
          <a:bodyPr>
            <a:normAutofit/>
          </a:bodyPr>
          <a:lstStyle/>
          <a:p>
            <a:pPr algn="ctr"/>
            <a:r>
              <a:rPr lang="tr-TR" sz="2800" b="1" dirty="0">
                <a:solidFill>
                  <a:srgbClr val="FF0000"/>
                </a:solidFill>
              </a:rPr>
              <a:t>A.1. Liderlik ve Kalite </a:t>
            </a:r>
            <a:r>
              <a:rPr lang="tr-TR" sz="2800" dirty="0">
                <a:solidFill>
                  <a:srgbClr val="FF0000"/>
                </a:solidFill>
              </a:rPr>
              <a:t>/ </a:t>
            </a:r>
            <a:r>
              <a:rPr lang="tr-TR" sz="2800" b="1" dirty="0">
                <a:solidFill>
                  <a:srgbClr val="0000CC"/>
                </a:solidFill>
              </a:rPr>
              <a:t>A.1.2. </a:t>
            </a:r>
            <a:r>
              <a:rPr lang="tr-TR" sz="2800" b="1" dirty="0" smtClean="0">
                <a:solidFill>
                  <a:srgbClr val="0000CC"/>
                </a:solidFill>
              </a:rPr>
              <a:t>Liderlik</a:t>
            </a:r>
            <a:endParaRPr lang="tr-TR" sz="2800" dirty="0"/>
          </a:p>
        </p:txBody>
      </p:sp>
      <p:graphicFrame>
        <p:nvGraphicFramePr>
          <p:cNvPr id="5" name="Tablo 4"/>
          <p:cNvGraphicFramePr>
            <a:graphicFrameLocks noGrp="1"/>
          </p:cNvGraphicFramePr>
          <p:nvPr>
            <p:extLst/>
          </p:nvPr>
        </p:nvGraphicFramePr>
        <p:xfrm>
          <a:off x="318050" y="1073426"/>
          <a:ext cx="11668541" cy="5252983"/>
        </p:xfrm>
        <a:graphic>
          <a:graphicData uri="http://schemas.openxmlformats.org/drawingml/2006/table">
            <a:tbl>
              <a:tblPr bandRow="1">
                <a:tableStyleId>{5C22544A-7EE6-4342-B048-85BDC9FD1C3A}</a:tableStyleId>
              </a:tblPr>
              <a:tblGrid>
                <a:gridCol w="2524461">
                  <a:extLst>
                    <a:ext uri="{9D8B030D-6E8A-4147-A177-3AD203B41FA5}">
                      <a16:colId xmlns:a16="http://schemas.microsoft.com/office/drawing/2014/main" val="2928409542"/>
                    </a:ext>
                  </a:extLst>
                </a:gridCol>
                <a:gridCol w="2245505">
                  <a:extLst>
                    <a:ext uri="{9D8B030D-6E8A-4147-A177-3AD203B41FA5}">
                      <a16:colId xmlns:a16="http://schemas.microsoft.com/office/drawing/2014/main" val="3466568460"/>
                    </a:ext>
                  </a:extLst>
                </a:gridCol>
                <a:gridCol w="2290225">
                  <a:extLst>
                    <a:ext uri="{9D8B030D-6E8A-4147-A177-3AD203B41FA5}">
                      <a16:colId xmlns:a16="http://schemas.microsoft.com/office/drawing/2014/main" val="1248775407"/>
                    </a:ext>
                  </a:extLst>
                </a:gridCol>
                <a:gridCol w="2562632">
                  <a:extLst>
                    <a:ext uri="{9D8B030D-6E8A-4147-A177-3AD203B41FA5}">
                      <a16:colId xmlns:a16="http://schemas.microsoft.com/office/drawing/2014/main" val="1846635964"/>
                    </a:ext>
                  </a:extLst>
                </a:gridCol>
                <a:gridCol w="2045718">
                  <a:extLst>
                    <a:ext uri="{9D8B030D-6E8A-4147-A177-3AD203B41FA5}">
                      <a16:colId xmlns:a16="http://schemas.microsoft.com/office/drawing/2014/main" val="1970805160"/>
                    </a:ext>
                  </a:extLst>
                </a:gridCol>
              </a:tblGrid>
              <a:tr h="385768">
                <a:tc gridSpan="5">
                  <a:txBody>
                    <a:bodyPr/>
                    <a:lstStyle/>
                    <a:p>
                      <a:pPr algn="ctr">
                        <a:lnSpc>
                          <a:spcPct val="100000"/>
                        </a:lnSpc>
                        <a:spcAft>
                          <a:spcPts val="400"/>
                        </a:spcAft>
                      </a:pPr>
                      <a:r>
                        <a:rPr lang="tr-TR" sz="2400" b="1" dirty="0" smtClean="0">
                          <a:solidFill>
                            <a:srgbClr val="FF0000"/>
                          </a:solidFill>
                          <a:latin typeface="+mn-lt"/>
                        </a:rPr>
                        <a:t>Olgunluk Düzeyi</a:t>
                      </a:r>
                      <a:endParaRPr lang="tr-TR" sz="24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385768">
                <a:tc>
                  <a:txBody>
                    <a:bodyPr/>
                    <a:lstStyle/>
                    <a:p>
                      <a:pPr algn="ctr">
                        <a:lnSpc>
                          <a:spcPct val="100000"/>
                        </a:lnSpc>
                        <a:spcAft>
                          <a:spcPts val="400"/>
                        </a:spcAft>
                      </a:pPr>
                      <a:r>
                        <a:rPr lang="tr-TR" sz="2400" b="1" dirty="0">
                          <a:effectLst/>
                          <a:latin typeface="+mn-lt"/>
                        </a:rPr>
                        <a:t>1</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2</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3</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4</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5</a:t>
                      </a:r>
                      <a:endParaRPr lang="tr-TR" sz="24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4481447">
                <a:tc>
                  <a:txBody>
                    <a:bodyPr/>
                    <a:lstStyle/>
                    <a:p>
                      <a:pPr algn="l">
                        <a:lnSpc>
                          <a:spcPct val="100000"/>
                        </a:lnSpc>
                        <a:spcAft>
                          <a:spcPts val="400"/>
                        </a:spcAft>
                      </a:pPr>
                      <a:r>
                        <a:rPr lang="tr-TR" sz="2000" dirty="0" smtClean="0">
                          <a:effectLst/>
                          <a:latin typeface="+mn-lt"/>
                          <a:ea typeface="Calibri" panose="020F0502020204030204" pitchFamily="34" charset="0"/>
                        </a:rPr>
                        <a:t>Birimde </a:t>
                      </a:r>
                      <a:r>
                        <a:rPr lang="tr-TR" sz="2000" dirty="0">
                          <a:effectLst/>
                          <a:latin typeface="+mn-lt"/>
                          <a:ea typeface="Calibri" panose="020F0502020204030204" pitchFamily="34" charset="0"/>
                        </a:rPr>
                        <a:t>kalite güvencesi sisteminin yönetilmesi ve kalite kültürünün içselleştirilmesini destekleyen etkin bir liderlik yaklaşımı bulunmamaktadır. </a:t>
                      </a:r>
                    </a:p>
                    <a:p>
                      <a:pPr algn="l">
                        <a:lnSpc>
                          <a:spcPct val="100000"/>
                        </a:lnSpc>
                        <a:spcAft>
                          <a:spcPts val="400"/>
                        </a:spcAft>
                      </a:pPr>
                      <a:r>
                        <a:rPr lang="tr-TR" sz="2000" dirty="0">
                          <a:effectLst/>
                          <a:latin typeface="+mn-lt"/>
                          <a:ea typeface="Calibri" panose="020F0502020204030204" pitchFamily="34" charset="0"/>
                        </a:rPr>
                        <a:t> </a:t>
                      </a:r>
                    </a:p>
                  </a:txBody>
                  <a:tcPr marL="68580" marR="68580" marT="0" marB="0"/>
                </a:tc>
                <a:tc>
                  <a:txBody>
                    <a:bodyPr/>
                    <a:lstStyle/>
                    <a:p>
                      <a:pPr algn="l">
                        <a:lnSpc>
                          <a:spcPct val="100000"/>
                        </a:lnSpc>
                        <a:spcAft>
                          <a:spcPts val="400"/>
                        </a:spcAft>
                      </a:pPr>
                      <a:r>
                        <a:rPr lang="tr-TR" sz="2000" dirty="0" smtClean="0">
                          <a:effectLst/>
                          <a:latin typeface="+mn-lt"/>
                          <a:ea typeface="Calibri" panose="020F0502020204030204" pitchFamily="34" charset="0"/>
                        </a:rPr>
                        <a:t>Birimde </a:t>
                      </a:r>
                      <a:r>
                        <a:rPr lang="tr-TR" sz="2000" dirty="0">
                          <a:effectLst/>
                          <a:latin typeface="+mn-lt"/>
                          <a:ea typeface="Calibri" panose="020F0502020204030204" pitchFamily="34" charset="0"/>
                        </a:rPr>
                        <a:t>liderlerin kalite güvencesi sisteminin yönetimi ve kültürünün içselleştirilmesi konusunda sahipliği ve motivasyonu bulunmaktadır. </a:t>
                      </a:r>
                    </a:p>
                  </a:txBody>
                  <a:tcPr marL="68580" marR="68580" marT="0" marB="0"/>
                </a:tc>
                <a:tc>
                  <a:txBody>
                    <a:bodyPr/>
                    <a:lstStyle/>
                    <a:p>
                      <a:pPr algn="l">
                        <a:lnSpc>
                          <a:spcPct val="100000"/>
                        </a:lnSpc>
                        <a:spcAft>
                          <a:spcPts val="400"/>
                        </a:spcAft>
                      </a:pPr>
                      <a:r>
                        <a:rPr lang="tr-TR" sz="2000" dirty="0" smtClean="0">
                          <a:effectLst/>
                          <a:latin typeface="+mn-lt"/>
                          <a:ea typeface="Calibri" panose="020F0502020204030204" pitchFamily="34" charset="0"/>
                        </a:rPr>
                        <a:t>Birimin </a:t>
                      </a:r>
                      <a:r>
                        <a:rPr lang="tr-TR" sz="2000" dirty="0">
                          <a:effectLst/>
                          <a:latin typeface="+mn-lt"/>
                          <a:ea typeface="Calibri" panose="020F0502020204030204" pitchFamily="34" charset="0"/>
                        </a:rPr>
                        <a:t>geneline yayılmış, kalite güvencesi sistemi ve kültürünün gelişimini destekleyen etkin liderlik uygulamaları bulunmaktadır.</a:t>
                      </a:r>
                    </a:p>
                  </a:txBody>
                  <a:tcPr marL="68580" marR="68580" marT="0" marB="0"/>
                </a:tc>
                <a:tc>
                  <a:txBody>
                    <a:bodyPr/>
                    <a:lstStyle/>
                    <a:p>
                      <a:pPr algn="l">
                        <a:lnSpc>
                          <a:spcPct val="100000"/>
                        </a:lnSpc>
                        <a:spcAft>
                          <a:spcPts val="400"/>
                        </a:spcAft>
                      </a:pPr>
                      <a:r>
                        <a:rPr lang="tr-TR" sz="2000" dirty="0">
                          <a:effectLst/>
                          <a:latin typeface="+mn-lt"/>
                          <a:ea typeface="Calibri" panose="020F0502020204030204" pitchFamily="34" charset="0"/>
                        </a:rPr>
                        <a:t>Liderlik uygulamaları ve bu uygulamaların kalite güvencesi sistemi ve kültürünün gelişimine katkısı izlenmekte ve bağlı iyileştirmeler gerçekleştirilmektedir.</a:t>
                      </a:r>
                    </a:p>
                  </a:txBody>
                  <a:tcPr marL="68580" marR="68580" marT="0" marB="0"/>
                </a:tc>
                <a:tc>
                  <a:txBody>
                    <a:bodyPr/>
                    <a:lstStyle/>
                    <a:p>
                      <a:pPr algn="l">
                        <a:lnSpc>
                          <a:spcPct val="100000"/>
                        </a:lnSpc>
                        <a:spcAft>
                          <a:spcPts val="400"/>
                        </a:spcAft>
                      </a:pPr>
                      <a:r>
                        <a:rPr lang="tr-TR" sz="2000" dirty="0">
                          <a:effectLst/>
                          <a:latin typeface="+mn-lt"/>
                          <a:ea typeface="Calibri" panose="020F0502020204030204" pitchFamily="34" charset="0"/>
                        </a:rPr>
                        <a:t>İçselleştirilmiş, sistematik, sürdürülebilir ve örnek gösterilebilir uygulamalar bulunmaktadır.</a:t>
                      </a:r>
                    </a:p>
                  </a:txBody>
                  <a:tcPr marL="68580" marR="68580" marT="0" marB="0"/>
                </a:tc>
                <a:extLst>
                  <a:ext uri="{0D108BD9-81ED-4DB2-BD59-A6C34878D82A}">
                    <a16:rowId xmlns:a16="http://schemas.microsoft.com/office/drawing/2014/main" val="2096133008"/>
                  </a:ext>
                </a:extLst>
              </a:tr>
            </a:tbl>
          </a:graphicData>
        </a:graphic>
      </p:graphicFrame>
      <p:sp>
        <p:nvSpPr>
          <p:cNvPr id="6" name="Veri Yer Tutucusu 5"/>
          <p:cNvSpPr>
            <a:spLocks noGrp="1"/>
          </p:cNvSpPr>
          <p:nvPr>
            <p:ph type="dt" sz="half" idx="10"/>
          </p:nvPr>
        </p:nvSpPr>
        <p:spPr/>
        <p:txBody>
          <a:bodyPr/>
          <a:lstStyle/>
          <a:p>
            <a:fld id="{073762A7-ECED-4F0E-9CAC-74D793167491}"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59</a:t>
            </a:fld>
            <a:endParaRPr lang="tr-TR"/>
          </a:p>
        </p:txBody>
      </p:sp>
    </p:spTree>
    <p:extLst>
      <p:ext uri="{BB962C8B-B14F-4D97-AF65-F5344CB8AC3E}">
        <p14:creationId xmlns:p14="http://schemas.microsoft.com/office/powerpoint/2010/main" val="176768971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1650" y="159026"/>
            <a:ext cx="10278409" cy="609600"/>
          </a:xfrm>
        </p:spPr>
        <p:txBody>
          <a:bodyPr>
            <a:noAutofit/>
          </a:bodyPr>
          <a:lstStyle/>
          <a:p>
            <a:pPr algn="ctr"/>
            <a:r>
              <a:rPr lang="tr-TR" sz="3200" b="1" dirty="0">
                <a:solidFill>
                  <a:srgbClr val="C00000"/>
                </a:solidFill>
              </a:rPr>
              <a:t>Kalite Güvencesi Nedir?</a:t>
            </a:r>
            <a:endParaRPr lang="tr-TR" sz="3200" dirty="0"/>
          </a:p>
        </p:txBody>
      </p:sp>
      <p:sp>
        <p:nvSpPr>
          <p:cNvPr id="3" name="İçerik Yer Tutucusu 2"/>
          <p:cNvSpPr>
            <a:spLocks noGrp="1"/>
          </p:cNvSpPr>
          <p:nvPr>
            <p:ph idx="1"/>
          </p:nvPr>
        </p:nvSpPr>
        <p:spPr>
          <a:xfrm>
            <a:off x="583660" y="1352145"/>
            <a:ext cx="8122596" cy="4873843"/>
          </a:xfrm>
        </p:spPr>
        <p:txBody>
          <a:bodyPr>
            <a:noAutofit/>
          </a:bodyPr>
          <a:lstStyle/>
          <a:p>
            <a:pPr>
              <a:lnSpc>
                <a:spcPct val="100000"/>
              </a:lnSpc>
              <a:spcBef>
                <a:spcPts val="0"/>
              </a:spcBef>
              <a:spcAft>
                <a:spcPts val="400"/>
              </a:spcAft>
            </a:pPr>
            <a:r>
              <a:rPr lang="tr-TR" sz="3200" b="1" dirty="0" smtClean="0">
                <a:solidFill>
                  <a:srgbClr val="0000CC"/>
                </a:solidFill>
              </a:rPr>
              <a:t>Kurumun, faaliyetlerinin amaca uygun olarak gerçekleştirdiğine dair kamuoyuna verdiği </a:t>
            </a:r>
            <a:r>
              <a:rPr lang="tr-TR" sz="3200" b="1" dirty="0" smtClean="0">
                <a:solidFill>
                  <a:srgbClr val="FF0000"/>
                </a:solidFill>
              </a:rPr>
              <a:t>güvencedir. </a:t>
            </a:r>
          </a:p>
          <a:p>
            <a:pPr>
              <a:lnSpc>
                <a:spcPct val="100000"/>
              </a:lnSpc>
              <a:spcBef>
                <a:spcPts val="0"/>
              </a:spcBef>
              <a:spcAft>
                <a:spcPts val="400"/>
              </a:spcAft>
            </a:pPr>
            <a:endParaRPr lang="tr-TR" sz="3200" b="1" dirty="0" smtClean="0">
              <a:solidFill>
                <a:srgbClr val="FF0000"/>
              </a:solidFill>
            </a:endParaRPr>
          </a:p>
          <a:p>
            <a:pPr>
              <a:lnSpc>
                <a:spcPct val="100000"/>
              </a:lnSpc>
              <a:spcBef>
                <a:spcPts val="0"/>
              </a:spcBef>
              <a:spcAft>
                <a:spcPts val="400"/>
              </a:spcAft>
            </a:pPr>
            <a:r>
              <a:rPr lang="tr-TR" sz="3200" b="1" dirty="0" smtClean="0"/>
              <a:t>İşin püf noktası, </a:t>
            </a:r>
            <a:r>
              <a:rPr lang="tr-TR" sz="3200" b="1" dirty="0" smtClean="0">
                <a:solidFill>
                  <a:srgbClr val="FF0000"/>
                </a:solidFill>
              </a:rPr>
              <a:t>kurum içindeki </a:t>
            </a:r>
            <a:r>
              <a:rPr lang="tr-TR" sz="3200" b="1" dirty="0" smtClean="0">
                <a:solidFill>
                  <a:srgbClr val="0000CC"/>
                </a:solidFill>
              </a:rPr>
              <a:t>miyopluğu </a:t>
            </a:r>
            <a:r>
              <a:rPr lang="tr-TR" sz="3200" b="1" dirty="0" smtClean="0">
                <a:solidFill>
                  <a:srgbClr val="FF0000"/>
                </a:solidFill>
              </a:rPr>
              <a:t>dışsal verilerle etkisiz kılmaktadır. </a:t>
            </a:r>
          </a:p>
          <a:p>
            <a:pPr>
              <a:lnSpc>
                <a:spcPct val="100000"/>
              </a:lnSpc>
              <a:spcBef>
                <a:spcPts val="0"/>
              </a:spcBef>
              <a:spcAft>
                <a:spcPts val="400"/>
              </a:spcAft>
            </a:pPr>
            <a:endParaRPr lang="tr-TR" sz="3200" b="1" dirty="0">
              <a:solidFill>
                <a:srgbClr val="FF0000"/>
              </a:solidFill>
            </a:endParaRPr>
          </a:p>
          <a:p>
            <a:pPr>
              <a:lnSpc>
                <a:spcPct val="100000"/>
              </a:lnSpc>
              <a:spcBef>
                <a:spcPts val="0"/>
              </a:spcBef>
              <a:spcAft>
                <a:spcPts val="400"/>
              </a:spcAft>
            </a:pPr>
            <a:r>
              <a:rPr lang="tr-TR" sz="3200" b="1" dirty="0" smtClean="0">
                <a:solidFill>
                  <a:srgbClr val="FF0000"/>
                </a:solidFill>
              </a:rPr>
              <a:t>Hızlı hareket eden bir dünyada, içerdeki </a:t>
            </a:r>
            <a:r>
              <a:rPr lang="tr-TR" sz="3200" b="1" dirty="0" smtClean="0">
                <a:solidFill>
                  <a:srgbClr val="0000CC"/>
                </a:solidFill>
              </a:rPr>
              <a:t>miyopluk </a:t>
            </a:r>
            <a:r>
              <a:rPr lang="tr-TR" sz="3200" b="1" dirty="0" smtClean="0">
                <a:solidFill>
                  <a:srgbClr val="FF0000"/>
                </a:solidFill>
              </a:rPr>
              <a:t>ölümcül olabilir. </a:t>
            </a:r>
            <a:endParaRPr lang="tr-TR" sz="3200" dirty="0">
              <a:solidFill>
                <a:srgbClr val="FF0000"/>
              </a:solidFill>
            </a:endParaRPr>
          </a:p>
        </p:txBody>
      </p:sp>
      <p:sp>
        <p:nvSpPr>
          <p:cNvPr id="4" name="Veri Yer Tutucusu 3"/>
          <p:cNvSpPr>
            <a:spLocks noGrp="1"/>
          </p:cNvSpPr>
          <p:nvPr>
            <p:ph type="dt" sz="half" idx="10"/>
          </p:nvPr>
        </p:nvSpPr>
        <p:spPr/>
        <p:txBody>
          <a:bodyPr/>
          <a:lstStyle/>
          <a:p>
            <a:fld id="{25F38960-F3F7-47A6-A852-DC820FB490A3}" type="datetime1">
              <a:rPr lang="tr-TR" smtClean="0"/>
              <a:t>2.10.2025</a:t>
            </a:fld>
            <a:endParaRPr lang="tr-TR"/>
          </a:p>
        </p:txBody>
      </p:sp>
      <p:pic>
        <p:nvPicPr>
          <p:cNvPr id="1026" name="Picture 2" descr="Miyopluk Nedir? - Samsun Dok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9578" y="3973606"/>
            <a:ext cx="2964516" cy="19727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üvence Hesabı'nı öğrendik - Son Haberler - Milliy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9578" y="1425387"/>
            <a:ext cx="3100481" cy="1701875"/>
          </a:xfrm>
          <a:prstGeom prst="rect">
            <a:avLst/>
          </a:prstGeom>
          <a:noFill/>
          <a:extLst>
            <a:ext uri="{909E8E84-426E-40DD-AFC4-6F175D3DCCD1}">
              <a14:hiddenFill xmlns:a14="http://schemas.microsoft.com/office/drawing/2010/main">
                <a:solidFill>
                  <a:srgbClr val="FFFFFF"/>
                </a:solidFill>
              </a14:hiddenFill>
            </a:ext>
          </a:extLst>
        </p:spPr>
      </p:pic>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6</a:t>
            </a:fld>
            <a:endParaRPr lang="tr-TR"/>
          </a:p>
        </p:txBody>
      </p:sp>
    </p:spTree>
    <p:extLst>
      <p:ext uri="{BB962C8B-B14F-4D97-AF65-F5344CB8AC3E}">
        <p14:creationId xmlns:p14="http://schemas.microsoft.com/office/powerpoint/2010/main" val="313324188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5678" y="174057"/>
            <a:ext cx="11486322" cy="561439"/>
          </a:xfrm>
        </p:spPr>
        <p:txBody>
          <a:bodyPr>
            <a:normAutofit/>
          </a:bodyPr>
          <a:lstStyle/>
          <a:p>
            <a:pPr algn="ctr"/>
            <a:r>
              <a:rPr lang="tr-TR" sz="3200" b="1" dirty="0">
                <a:solidFill>
                  <a:srgbClr val="FF0000"/>
                </a:solidFill>
              </a:rPr>
              <a:t>A.1. Liderlik ve </a:t>
            </a:r>
            <a:r>
              <a:rPr lang="tr-TR" sz="3200" b="1" dirty="0" smtClean="0">
                <a:solidFill>
                  <a:srgbClr val="FF0000"/>
                </a:solidFill>
              </a:rPr>
              <a:t>Kalite </a:t>
            </a:r>
            <a:r>
              <a:rPr lang="tr-TR" sz="3200" dirty="0" smtClean="0">
                <a:solidFill>
                  <a:srgbClr val="FF0000"/>
                </a:solidFill>
              </a:rPr>
              <a:t>/ </a:t>
            </a:r>
            <a:r>
              <a:rPr lang="tr-TR" sz="3200" b="1" dirty="0">
                <a:solidFill>
                  <a:srgbClr val="0000CC"/>
                </a:solidFill>
              </a:rPr>
              <a:t>A.1.3. Kurumsal dönüşüm kapasitesi</a:t>
            </a:r>
            <a:endParaRPr lang="tr-TR" sz="3200" dirty="0"/>
          </a:p>
        </p:txBody>
      </p:sp>
      <p:sp>
        <p:nvSpPr>
          <p:cNvPr id="3" name="İçerik Yer Tutucusu 2"/>
          <p:cNvSpPr>
            <a:spLocks noGrp="1"/>
          </p:cNvSpPr>
          <p:nvPr>
            <p:ph idx="1"/>
          </p:nvPr>
        </p:nvSpPr>
        <p:spPr>
          <a:xfrm>
            <a:off x="705678" y="1284050"/>
            <a:ext cx="10734050" cy="5000017"/>
          </a:xfrm>
        </p:spPr>
        <p:txBody>
          <a:bodyPr>
            <a:noAutofit/>
          </a:bodyPr>
          <a:lstStyle/>
          <a:p>
            <a:pPr lvl="1" indent="-252000">
              <a:lnSpc>
                <a:spcPct val="100000"/>
              </a:lnSpc>
              <a:spcBef>
                <a:spcPts val="0"/>
              </a:spcBef>
              <a:spcAft>
                <a:spcPts val="400"/>
              </a:spcAft>
            </a:pPr>
            <a:r>
              <a:rPr lang="tr-TR" sz="3200" b="1" i="1" dirty="0">
                <a:solidFill>
                  <a:srgbClr val="0000CC"/>
                </a:solidFill>
              </a:rPr>
              <a:t>Yükseköğretim ekosistemi içerisindeki değişimleri</a:t>
            </a:r>
            <a:r>
              <a:rPr lang="tr-TR" sz="3200" dirty="0"/>
              <a:t>, </a:t>
            </a:r>
            <a:endParaRPr lang="tr-TR" sz="3200" dirty="0" smtClean="0"/>
          </a:p>
          <a:p>
            <a:pPr lvl="1" indent="-252000">
              <a:lnSpc>
                <a:spcPct val="100000"/>
              </a:lnSpc>
              <a:spcBef>
                <a:spcPts val="0"/>
              </a:spcBef>
              <a:spcAft>
                <a:spcPts val="400"/>
              </a:spcAft>
            </a:pPr>
            <a:r>
              <a:rPr lang="tr-TR" sz="3200" b="1" i="1" dirty="0" smtClean="0">
                <a:solidFill>
                  <a:srgbClr val="FF0000"/>
                </a:solidFill>
              </a:rPr>
              <a:t>küresel </a:t>
            </a:r>
            <a:r>
              <a:rPr lang="tr-TR" sz="3200" b="1" i="1" dirty="0">
                <a:solidFill>
                  <a:srgbClr val="FF0000"/>
                </a:solidFill>
              </a:rPr>
              <a:t>eğilimleri,</a:t>
            </a:r>
            <a:r>
              <a:rPr lang="tr-TR" sz="3200" dirty="0"/>
              <a:t> </a:t>
            </a:r>
            <a:endParaRPr lang="tr-TR" sz="3200" dirty="0" smtClean="0"/>
          </a:p>
          <a:p>
            <a:pPr lvl="1" indent="-252000">
              <a:lnSpc>
                <a:spcPct val="100000"/>
              </a:lnSpc>
              <a:spcBef>
                <a:spcPts val="0"/>
              </a:spcBef>
              <a:spcAft>
                <a:spcPts val="400"/>
              </a:spcAft>
            </a:pPr>
            <a:r>
              <a:rPr lang="tr-TR" sz="3200" b="1" i="1" dirty="0" smtClean="0">
                <a:solidFill>
                  <a:srgbClr val="0000CC"/>
                </a:solidFill>
              </a:rPr>
              <a:t>ulusal </a:t>
            </a:r>
            <a:r>
              <a:rPr lang="tr-TR" sz="3200" b="1" i="1" dirty="0">
                <a:solidFill>
                  <a:srgbClr val="0000CC"/>
                </a:solidFill>
              </a:rPr>
              <a:t>hedefleri </a:t>
            </a:r>
            <a:r>
              <a:rPr lang="tr-TR" sz="3200" dirty="0"/>
              <a:t>ve </a:t>
            </a:r>
            <a:endParaRPr lang="tr-TR" sz="3200" dirty="0" smtClean="0"/>
          </a:p>
          <a:p>
            <a:pPr lvl="1" indent="-252000">
              <a:lnSpc>
                <a:spcPct val="100000"/>
              </a:lnSpc>
              <a:spcBef>
                <a:spcPts val="0"/>
              </a:spcBef>
              <a:spcAft>
                <a:spcPts val="400"/>
              </a:spcAft>
            </a:pPr>
            <a:r>
              <a:rPr lang="tr-TR" sz="3200" b="1" i="1" dirty="0" smtClean="0">
                <a:solidFill>
                  <a:srgbClr val="FF0000"/>
                </a:solidFill>
              </a:rPr>
              <a:t>paydaş </a:t>
            </a:r>
            <a:r>
              <a:rPr lang="tr-TR" sz="3200" b="1" i="1" dirty="0">
                <a:solidFill>
                  <a:srgbClr val="FF0000"/>
                </a:solidFill>
              </a:rPr>
              <a:t>beklentilerini </a:t>
            </a:r>
            <a:endParaRPr lang="tr-TR" sz="3200" b="1" i="1" dirty="0" smtClean="0">
              <a:solidFill>
                <a:srgbClr val="FF0000"/>
              </a:solidFill>
            </a:endParaRPr>
          </a:p>
          <a:p>
            <a:pPr marL="0" indent="0">
              <a:lnSpc>
                <a:spcPct val="100000"/>
              </a:lnSpc>
              <a:spcBef>
                <a:spcPts val="0"/>
              </a:spcBef>
              <a:spcAft>
                <a:spcPts val="400"/>
              </a:spcAft>
              <a:buNone/>
            </a:pPr>
            <a:r>
              <a:rPr lang="tr-TR" sz="3200" dirty="0" smtClean="0"/>
              <a:t>dikkate </a:t>
            </a:r>
            <a:r>
              <a:rPr lang="tr-TR" sz="3200" dirty="0"/>
              <a:t>alarak </a:t>
            </a:r>
            <a:r>
              <a:rPr lang="tr-TR" sz="3200" dirty="0" smtClean="0"/>
              <a:t>birimin </a:t>
            </a:r>
            <a:r>
              <a:rPr lang="tr-TR" sz="3200" dirty="0"/>
              <a:t>geleceğe hazır olmasını sağlayan </a:t>
            </a:r>
            <a:r>
              <a:rPr lang="tr-TR" sz="3200" b="1" dirty="0">
                <a:solidFill>
                  <a:srgbClr val="0000CC"/>
                </a:solidFill>
              </a:rPr>
              <a:t>çevik yönetim yetkinliği </a:t>
            </a:r>
            <a:r>
              <a:rPr lang="tr-TR" sz="3200" dirty="0"/>
              <a:t>vardır. </a:t>
            </a:r>
            <a:endParaRPr lang="tr-TR" sz="3200" dirty="0" smtClean="0"/>
          </a:p>
        </p:txBody>
      </p:sp>
      <p:sp>
        <p:nvSpPr>
          <p:cNvPr id="4" name="Veri Yer Tutucusu 3"/>
          <p:cNvSpPr>
            <a:spLocks noGrp="1"/>
          </p:cNvSpPr>
          <p:nvPr>
            <p:ph type="dt" sz="half" idx="10"/>
          </p:nvPr>
        </p:nvSpPr>
        <p:spPr/>
        <p:txBody>
          <a:bodyPr/>
          <a:lstStyle/>
          <a:p>
            <a:fld id="{2CE38A5D-26C9-404D-A196-72FE75B13817}"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60</a:t>
            </a:fld>
            <a:endParaRPr lang="tr-TR"/>
          </a:p>
        </p:txBody>
      </p:sp>
    </p:spTree>
    <p:extLst>
      <p:ext uri="{BB962C8B-B14F-4D97-AF65-F5344CB8AC3E}">
        <p14:creationId xmlns:p14="http://schemas.microsoft.com/office/powerpoint/2010/main" val="95215633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5678" y="174057"/>
            <a:ext cx="11486322" cy="561439"/>
          </a:xfrm>
        </p:spPr>
        <p:txBody>
          <a:bodyPr>
            <a:normAutofit/>
          </a:bodyPr>
          <a:lstStyle/>
          <a:p>
            <a:pPr algn="ctr"/>
            <a:r>
              <a:rPr lang="tr-TR" sz="3200" b="1" dirty="0">
                <a:solidFill>
                  <a:srgbClr val="FF0000"/>
                </a:solidFill>
              </a:rPr>
              <a:t>A.1. Liderlik ve </a:t>
            </a:r>
            <a:r>
              <a:rPr lang="tr-TR" sz="3200" b="1" dirty="0" smtClean="0">
                <a:solidFill>
                  <a:srgbClr val="FF0000"/>
                </a:solidFill>
              </a:rPr>
              <a:t>Kalite </a:t>
            </a:r>
            <a:r>
              <a:rPr lang="tr-TR" sz="3200" dirty="0" smtClean="0">
                <a:solidFill>
                  <a:srgbClr val="FF0000"/>
                </a:solidFill>
              </a:rPr>
              <a:t>/ </a:t>
            </a:r>
            <a:r>
              <a:rPr lang="tr-TR" sz="3200" b="1" dirty="0">
                <a:solidFill>
                  <a:srgbClr val="0000CC"/>
                </a:solidFill>
              </a:rPr>
              <a:t>A.1.3. Kurumsal dönüşüm kapasitesi</a:t>
            </a:r>
            <a:endParaRPr lang="tr-TR" sz="3200" dirty="0"/>
          </a:p>
        </p:txBody>
      </p:sp>
      <p:sp>
        <p:nvSpPr>
          <p:cNvPr id="3" name="İçerik Yer Tutucusu 2"/>
          <p:cNvSpPr>
            <a:spLocks noGrp="1"/>
          </p:cNvSpPr>
          <p:nvPr>
            <p:ph idx="1"/>
          </p:nvPr>
        </p:nvSpPr>
        <p:spPr>
          <a:xfrm>
            <a:off x="389106" y="1449421"/>
            <a:ext cx="11410545" cy="4795736"/>
          </a:xfrm>
        </p:spPr>
        <p:txBody>
          <a:bodyPr>
            <a:noAutofit/>
          </a:bodyPr>
          <a:lstStyle/>
          <a:p>
            <a:pPr indent="-252000">
              <a:lnSpc>
                <a:spcPct val="100000"/>
              </a:lnSpc>
              <a:spcBef>
                <a:spcPts val="0"/>
              </a:spcBef>
              <a:spcAft>
                <a:spcPts val="400"/>
              </a:spcAft>
            </a:pPr>
            <a:r>
              <a:rPr lang="tr-TR" sz="3200" b="1" u="sng" dirty="0" smtClean="0"/>
              <a:t>Geleceğe </a:t>
            </a:r>
            <a:r>
              <a:rPr lang="tr-TR" sz="3200" b="1" u="sng" dirty="0"/>
              <a:t>uyum için</a:t>
            </a:r>
            <a:r>
              <a:rPr lang="tr-TR" sz="3200" dirty="0"/>
              <a:t> amaç, misyon ve hedefler doğrultusunda </a:t>
            </a:r>
            <a:r>
              <a:rPr lang="tr-TR" sz="3200" dirty="0" smtClean="0"/>
              <a:t>birimi </a:t>
            </a:r>
            <a:r>
              <a:rPr lang="tr-TR" sz="3200" dirty="0"/>
              <a:t>dönüştürmek üzere </a:t>
            </a:r>
            <a:endParaRPr lang="tr-TR" sz="3200" dirty="0" smtClean="0"/>
          </a:p>
          <a:p>
            <a:pPr lvl="1" indent="-252000">
              <a:lnSpc>
                <a:spcPct val="100000"/>
              </a:lnSpc>
              <a:spcBef>
                <a:spcPts val="0"/>
              </a:spcBef>
              <a:spcAft>
                <a:spcPts val="400"/>
              </a:spcAft>
            </a:pPr>
            <a:r>
              <a:rPr lang="tr-TR" sz="3200" b="1" dirty="0" smtClean="0">
                <a:solidFill>
                  <a:srgbClr val="FF0000"/>
                </a:solidFill>
              </a:rPr>
              <a:t>değişim </a:t>
            </a:r>
            <a:r>
              <a:rPr lang="tr-TR" sz="3200" b="1" dirty="0">
                <a:solidFill>
                  <a:srgbClr val="FF0000"/>
                </a:solidFill>
              </a:rPr>
              <a:t>yönetimi, </a:t>
            </a:r>
            <a:endParaRPr lang="tr-TR" sz="3200" b="1" dirty="0" smtClean="0">
              <a:solidFill>
                <a:srgbClr val="FF0000"/>
              </a:solidFill>
            </a:endParaRPr>
          </a:p>
          <a:p>
            <a:pPr lvl="1" indent="-252000">
              <a:lnSpc>
                <a:spcPct val="100000"/>
              </a:lnSpc>
              <a:spcBef>
                <a:spcPts val="0"/>
              </a:spcBef>
              <a:spcAft>
                <a:spcPts val="400"/>
              </a:spcAft>
            </a:pPr>
            <a:r>
              <a:rPr lang="tr-TR" sz="3200" b="1" dirty="0" smtClean="0">
                <a:solidFill>
                  <a:srgbClr val="FF0000"/>
                </a:solidFill>
              </a:rPr>
              <a:t>kıyaslama</a:t>
            </a:r>
            <a:r>
              <a:rPr lang="tr-TR" sz="3200" b="1" dirty="0">
                <a:solidFill>
                  <a:srgbClr val="FF0000"/>
                </a:solidFill>
              </a:rPr>
              <a:t>, </a:t>
            </a:r>
            <a:endParaRPr lang="tr-TR" sz="3200" b="1" dirty="0" smtClean="0">
              <a:solidFill>
                <a:srgbClr val="FF0000"/>
              </a:solidFill>
            </a:endParaRPr>
          </a:p>
          <a:p>
            <a:pPr lvl="1" indent="-252000">
              <a:lnSpc>
                <a:spcPct val="100000"/>
              </a:lnSpc>
              <a:spcBef>
                <a:spcPts val="0"/>
              </a:spcBef>
              <a:spcAft>
                <a:spcPts val="400"/>
              </a:spcAft>
            </a:pPr>
            <a:r>
              <a:rPr lang="tr-TR" sz="3200" b="1" dirty="0" smtClean="0">
                <a:solidFill>
                  <a:srgbClr val="FF0000"/>
                </a:solidFill>
              </a:rPr>
              <a:t>yenilik </a:t>
            </a:r>
            <a:r>
              <a:rPr lang="tr-TR" sz="3200" b="1" dirty="0">
                <a:solidFill>
                  <a:srgbClr val="FF0000"/>
                </a:solidFill>
              </a:rPr>
              <a:t>yönetimi </a:t>
            </a:r>
            <a:endParaRPr lang="tr-TR" sz="3200" b="1" dirty="0" smtClean="0">
              <a:solidFill>
                <a:srgbClr val="FF0000"/>
              </a:solidFill>
            </a:endParaRPr>
          </a:p>
          <a:p>
            <a:pPr marL="0" indent="0">
              <a:lnSpc>
                <a:spcPct val="100000"/>
              </a:lnSpc>
              <a:spcBef>
                <a:spcPts val="0"/>
              </a:spcBef>
              <a:spcAft>
                <a:spcPts val="400"/>
              </a:spcAft>
              <a:buNone/>
            </a:pPr>
            <a:r>
              <a:rPr lang="tr-TR" sz="3200" dirty="0" smtClean="0"/>
              <a:t>gibi </a:t>
            </a:r>
            <a:r>
              <a:rPr lang="tr-TR" sz="3200" dirty="0"/>
              <a:t>yaklaşımları kullanır ve kurumsal özgünlüğü güçlendirir.</a:t>
            </a:r>
          </a:p>
        </p:txBody>
      </p:sp>
      <p:sp>
        <p:nvSpPr>
          <p:cNvPr id="4" name="Veri Yer Tutucusu 3"/>
          <p:cNvSpPr>
            <a:spLocks noGrp="1"/>
          </p:cNvSpPr>
          <p:nvPr>
            <p:ph type="dt" sz="half" idx="10"/>
          </p:nvPr>
        </p:nvSpPr>
        <p:spPr/>
        <p:txBody>
          <a:bodyPr/>
          <a:lstStyle/>
          <a:p>
            <a:fld id="{130F125B-7C2B-4C67-B2D8-1E2E35DCF7D7}"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61</a:t>
            </a:fld>
            <a:endParaRPr lang="tr-TR"/>
          </a:p>
        </p:txBody>
      </p:sp>
    </p:spTree>
    <p:extLst>
      <p:ext uri="{BB962C8B-B14F-4D97-AF65-F5344CB8AC3E}">
        <p14:creationId xmlns:p14="http://schemas.microsoft.com/office/powerpoint/2010/main" val="329875006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212436" y="1001948"/>
            <a:ext cx="11674763" cy="5354401"/>
          </a:xfrm>
        </p:spPr>
        <p:txBody>
          <a:bodyPr>
            <a:normAutofit fontScale="62500" lnSpcReduction="20000"/>
          </a:bodyPr>
          <a:lstStyle/>
          <a:p>
            <a:pPr marL="0" indent="0" algn="ctr">
              <a:lnSpc>
                <a:spcPct val="110000"/>
              </a:lnSpc>
              <a:spcBef>
                <a:spcPts val="0"/>
              </a:spcBef>
              <a:spcAft>
                <a:spcPts val="400"/>
              </a:spcAft>
              <a:buNone/>
            </a:pPr>
            <a:r>
              <a:rPr lang="tr-TR" b="1" dirty="0">
                <a:solidFill>
                  <a:srgbClr val="0000CC"/>
                </a:solidFill>
              </a:rPr>
              <a:t>ÖRNEK KANITLAR</a:t>
            </a:r>
          </a:p>
          <a:p>
            <a:pPr marL="514350" indent="-514350">
              <a:lnSpc>
                <a:spcPct val="110000"/>
              </a:lnSpc>
              <a:spcBef>
                <a:spcPts val="0"/>
              </a:spcBef>
              <a:spcAft>
                <a:spcPts val="400"/>
              </a:spcAft>
              <a:buFont typeface="+mj-lt"/>
              <a:buAutoNum type="arabicPeriod"/>
            </a:pPr>
            <a:r>
              <a:rPr lang="tr-TR" dirty="0" smtClean="0"/>
              <a:t>Değişim </a:t>
            </a:r>
            <a:r>
              <a:rPr lang="tr-TR" dirty="0"/>
              <a:t>yönetim </a:t>
            </a:r>
            <a:r>
              <a:rPr lang="tr-TR" dirty="0" smtClean="0"/>
              <a:t>modeli,</a:t>
            </a:r>
            <a:endParaRPr lang="tr-TR" dirty="0"/>
          </a:p>
          <a:p>
            <a:pPr marL="514350" indent="-514350">
              <a:lnSpc>
                <a:spcPct val="110000"/>
              </a:lnSpc>
              <a:spcBef>
                <a:spcPts val="0"/>
              </a:spcBef>
              <a:spcAft>
                <a:spcPts val="400"/>
              </a:spcAft>
              <a:buFont typeface="+mj-lt"/>
              <a:buAutoNum type="arabicPeriod"/>
            </a:pPr>
            <a:r>
              <a:rPr lang="tr-TR" dirty="0"/>
              <a:t>Değişim planları, yol </a:t>
            </a:r>
            <a:r>
              <a:rPr lang="tr-TR" dirty="0" smtClean="0"/>
              <a:t>haritaları,</a:t>
            </a:r>
            <a:endParaRPr lang="tr-TR" dirty="0"/>
          </a:p>
          <a:p>
            <a:pPr marL="514350" indent="-514350">
              <a:lnSpc>
                <a:spcPct val="110000"/>
              </a:lnSpc>
              <a:spcBef>
                <a:spcPts val="0"/>
              </a:spcBef>
              <a:spcAft>
                <a:spcPts val="400"/>
              </a:spcAft>
              <a:buFont typeface="+mj-lt"/>
              <a:buAutoNum type="arabicPeriod"/>
            </a:pPr>
            <a:r>
              <a:rPr lang="tr-TR" dirty="0"/>
              <a:t>Çevre analizi </a:t>
            </a:r>
            <a:r>
              <a:rPr lang="tr-TR" dirty="0" smtClean="0"/>
              <a:t>raporu,</a:t>
            </a:r>
          </a:p>
          <a:p>
            <a:pPr marL="514350" indent="-514350">
              <a:lnSpc>
                <a:spcPct val="110000"/>
              </a:lnSpc>
              <a:spcBef>
                <a:spcPts val="0"/>
              </a:spcBef>
              <a:spcAft>
                <a:spcPts val="400"/>
              </a:spcAft>
              <a:buFont typeface="+mj-lt"/>
              <a:buAutoNum type="arabicPeriod"/>
            </a:pPr>
            <a:r>
              <a:rPr lang="tr-TR" dirty="0" smtClean="0"/>
              <a:t>Gelecek senaryoları,</a:t>
            </a:r>
            <a:endParaRPr lang="tr-TR" dirty="0"/>
          </a:p>
          <a:p>
            <a:pPr marL="514350" indent="-514350">
              <a:lnSpc>
                <a:spcPct val="110000"/>
              </a:lnSpc>
              <a:spcBef>
                <a:spcPts val="0"/>
              </a:spcBef>
              <a:spcAft>
                <a:spcPts val="400"/>
              </a:spcAft>
              <a:buFont typeface="+mj-lt"/>
              <a:buAutoNum type="arabicPeriod"/>
            </a:pPr>
            <a:r>
              <a:rPr lang="tr-TR" dirty="0"/>
              <a:t>Kıyaslama </a:t>
            </a:r>
            <a:r>
              <a:rPr lang="tr-TR" dirty="0" smtClean="0"/>
              <a:t>raporları,</a:t>
            </a:r>
          </a:p>
          <a:p>
            <a:pPr marL="514350" indent="-514350">
              <a:lnSpc>
                <a:spcPct val="110000"/>
              </a:lnSpc>
              <a:spcBef>
                <a:spcPts val="0"/>
              </a:spcBef>
              <a:spcAft>
                <a:spcPts val="400"/>
              </a:spcAft>
              <a:buFont typeface="+mj-lt"/>
              <a:buAutoNum type="arabicPeriod"/>
            </a:pPr>
            <a:r>
              <a:rPr lang="tr-TR" dirty="0" smtClean="0"/>
              <a:t>Yenilik yönetim sistemi,</a:t>
            </a:r>
          </a:p>
          <a:p>
            <a:pPr marL="514350" indent="-514350">
              <a:lnSpc>
                <a:spcPct val="110000"/>
              </a:lnSpc>
              <a:spcBef>
                <a:spcPts val="0"/>
              </a:spcBef>
              <a:spcAft>
                <a:spcPts val="400"/>
              </a:spcAft>
              <a:buFont typeface="+mj-lt"/>
              <a:buAutoNum type="arabicPeriod"/>
            </a:pPr>
            <a:r>
              <a:rPr lang="tr-TR" dirty="0" smtClean="0"/>
              <a:t>Değişim </a:t>
            </a:r>
            <a:r>
              <a:rPr lang="tr-TR" dirty="0"/>
              <a:t>ekipleri </a:t>
            </a:r>
            <a:r>
              <a:rPr lang="tr-TR" dirty="0" smtClean="0"/>
              <a:t>belgeleri,</a:t>
            </a:r>
          </a:p>
          <a:p>
            <a:pPr marL="514350" indent="-514350">
              <a:lnSpc>
                <a:spcPct val="100000"/>
              </a:lnSpc>
              <a:spcBef>
                <a:spcPts val="0"/>
              </a:spcBef>
              <a:spcAft>
                <a:spcPts val="400"/>
              </a:spcAft>
              <a:buFont typeface="+mj-lt"/>
              <a:buAutoNum type="arabicPeriod"/>
            </a:pPr>
            <a:r>
              <a:rPr lang="tr-TR" dirty="0"/>
              <a:t>Risk Yönetim </a:t>
            </a:r>
            <a:r>
              <a:rPr lang="tr-TR" dirty="0" smtClean="0"/>
              <a:t>Planı,</a:t>
            </a:r>
            <a:endParaRPr lang="tr-TR" dirty="0"/>
          </a:p>
          <a:p>
            <a:pPr marL="514350" indent="-514350">
              <a:lnSpc>
                <a:spcPct val="100000"/>
              </a:lnSpc>
              <a:spcBef>
                <a:spcPts val="0"/>
              </a:spcBef>
              <a:spcAft>
                <a:spcPts val="400"/>
              </a:spcAft>
              <a:buFont typeface="+mj-lt"/>
              <a:buAutoNum type="arabicPeriod"/>
            </a:pPr>
            <a:r>
              <a:rPr lang="tr-TR" dirty="0" smtClean="0"/>
              <a:t>Kurumsal </a:t>
            </a:r>
            <a:r>
              <a:rPr lang="tr-TR" dirty="0"/>
              <a:t>dönüşüme dair gerçekleştirilen toplantı tutanakları (varsa</a:t>
            </a:r>
            <a:r>
              <a:rPr lang="tr-TR" dirty="0" smtClean="0"/>
              <a:t>),</a:t>
            </a:r>
            <a:endParaRPr lang="tr-TR" dirty="0"/>
          </a:p>
          <a:p>
            <a:pPr marL="514350" indent="-514350">
              <a:lnSpc>
                <a:spcPct val="100000"/>
              </a:lnSpc>
              <a:spcBef>
                <a:spcPts val="0"/>
              </a:spcBef>
              <a:spcAft>
                <a:spcPts val="400"/>
              </a:spcAft>
              <a:buFont typeface="+mj-lt"/>
              <a:buAutoNum type="arabicPeriod"/>
            </a:pPr>
            <a:r>
              <a:rPr lang="tr-TR" dirty="0"/>
              <a:t>Kurumsal </a:t>
            </a:r>
            <a:r>
              <a:rPr lang="tr-TR" dirty="0" smtClean="0"/>
              <a:t>dönüşümü </a:t>
            </a:r>
            <a:r>
              <a:rPr lang="tr-TR" dirty="0"/>
              <a:t>gösterir yol haritaları/paydaş katılımını gösterir belge ve kanıt/</a:t>
            </a:r>
            <a:r>
              <a:rPr lang="tr-TR" dirty="0" err="1"/>
              <a:t>lar</a:t>
            </a:r>
            <a:r>
              <a:rPr lang="tr-TR" dirty="0"/>
              <a:t> (eğitim-öğretim, araştırma-geliştirme, dijitalleşme vb. herhangi bir alanda</a:t>
            </a:r>
            <a:r>
              <a:rPr lang="tr-TR" dirty="0" smtClean="0"/>
              <a:t>),</a:t>
            </a:r>
            <a:endParaRPr lang="tr-TR" dirty="0"/>
          </a:p>
          <a:p>
            <a:pPr marL="514350" indent="-514350">
              <a:lnSpc>
                <a:spcPct val="100000"/>
              </a:lnSpc>
              <a:spcBef>
                <a:spcPts val="0"/>
              </a:spcBef>
              <a:spcAft>
                <a:spcPts val="400"/>
              </a:spcAft>
              <a:buFont typeface="+mj-lt"/>
              <a:buAutoNum type="arabicPeriod"/>
            </a:pPr>
            <a:r>
              <a:rPr lang="tr-TR" dirty="0"/>
              <a:t>Kurumsal d</a:t>
            </a:r>
            <a:r>
              <a:rPr lang="tr-TR" dirty="0" smtClean="0"/>
              <a:t>eğişimin </a:t>
            </a:r>
            <a:r>
              <a:rPr lang="tr-TR" dirty="0"/>
              <a:t>gerçekleştirildiğine dair uygulamaları gösterir </a:t>
            </a:r>
            <a:r>
              <a:rPr lang="tr-TR" dirty="0" smtClean="0"/>
              <a:t>kanıt/</a:t>
            </a:r>
            <a:r>
              <a:rPr lang="tr-TR" dirty="0" err="1" smtClean="0"/>
              <a:t>lar</a:t>
            </a:r>
            <a:r>
              <a:rPr lang="tr-TR" dirty="0" smtClean="0"/>
              <a:t>,</a:t>
            </a:r>
            <a:endParaRPr lang="tr-TR" dirty="0"/>
          </a:p>
          <a:p>
            <a:pPr marL="514350" indent="-514350">
              <a:lnSpc>
                <a:spcPct val="100000"/>
              </a:lnSpc>
              <a:spcBef>
                <a:spcPts val="0"/>
              </a:spcBef>
              <a:spcAft>
                <a:spcPts val="400"/>
              </a:spcAft>
              <a:buFont typeface="+mj-lt"/>
              <a:buAutoNum type="arabicPeriod"/>
            </a:pPr>
            <a:r>
              <a:rPr lang="tr-TR" dirty="0"/>
              <a:t>Gerçekleştirilen değişimlerin ulusal ve uluslararası üst politika belgeleri ile olan ilişkisini gösterir kanıt/</a:t>
            </a:r>
            <a:r>
              <a:rPr lang="tr-TR" dirty="0" err="1"/>
              <a:t>lar</a:t>
            </a:r>
            <a:r>
              <a:rPr lang="tr-TR" dirty="0"/>
              <a:t> ve bu ilişkiye dair gerçekleştirilen </a:t>
            </a:r>
            <a:r>
              <a:rPr lang="tr-TR" dirty="0" smtClean="0"/>
              <a:t>uygulama/</a:t>
            </a:r>
            <a:r>
              <a:rPr lang="tr-TR" dirty="0" err="1" smtClean="0"/>
              <a:t>lar</a:t>
            </a:r>
            <a:r>
              <a:rPr lang="tr-TR" dirty="0" smtClean="0"/>
              <a:t>,</a:t>
            </a:r>
            <a:endParaRPr lang="tr-TR" dirty="0"/>
          </a:p>
          <a:p>
            <a:pPr marL="514350" indent="-514350">
              <a:lnSpc>
                <a:spcPct val="100000"/>
              </a:lnSpc>
              <a:spcBef>
                <a:spcPts val="0"/>
              </a:spcBef>
              <a:spcAft>
                <a:spcPts val="400"/>
              </a:spcAft>
              <a:buFont typeface="+mj-lt"/>
              <a:buAutoNum type="arabicPeriod"/>
            </a:pPr>
            <a:r>
              <a:rPr lang="tr-TR" dirty="0" smtClean="0"/>
              <a:t>Dönüşüm </a:t>
            </a:r>
            <a:r>
              <a:rPr lang="tr-TR" dirty="0"/>
              <a:t>kapsamında değerlendirilebilecek herhangi bir faaliyetin varlığı (yeni bir kurul/ komisyon/ koordinatörlük kurulması vb</a:t>
            </a:r>
            <a:r>
              <a:rPr lang="tr-TR" dirty="0" smtClean="0"/>
              <a:t>.),</a:t>
            </a:r>
            <a:endParaRPr lang="tr-TR" dirty="0"/>
          </a:p>
          <a:p>
            <a:pPr marL="514350" indent="-514350">
              <a:lnSpc>
                <a:spcPct val="110000"/>
              </a:lnSpc>
              <a:spcBef>
                <a:spcPts val="0"/>
              </a:spcBef>
              <a:spcAft>
                <a:spcPts val="400"/>
              </a:spcAft>
              <a:buFont typeface="+mj-lt"/>
              <a:buAutoNum type="arabicPeriod"/>
            </a:pPr>
            <a:r>
              <a:rPr lang="tr-TR" dirty="0" smtClean="0"/>
              <a:t>Standart </a:t>
            </a:r>
            <a:r>
              <a:rPr lang="tr-TR" dirty="0"/>
              <a:t>uygulamalar ve mevzuatın yanı sıra; </a:t>
            </a:r>
            <a:r>
              <a:rPr lang="tr-TR" dirty="0" smtClean="0"/>
              <a:t>birimin </a:t>
            </a:r>
            <a:r>
              <a:rPr lang="tr-TR" dirty="0"/>
              <a:t>ihtiyaçları doğrultusunda geliştirdiği özgün yaklaşım ve uygulamalarına ilişkin </a:t>
            </a:r>
            <a:r>
              <a:rPr lang="tr-TR" dirty="0" smtClean="0"/>
              <a:t>kanıtlar.</a:t>
            </a:r>
            <a:endParaRPr lang="tr-TR" dirty="0"/>
          </a:p>
        </p:txBody>
      </p:sp>
      <p:sp>
        <p:nvSpPr>
          <p:cNvPr id="4" name="Veri Yer Tutucusu 3"/>
          <p:cNvSpPr>
            <a:spLocks noGrp="1"/>
          </p:cNvSpPr>
          <p:nvPr>
            <p:ph type="dt" sz="half" idx="10"/>
          </p:nvPr>
        </p:nvSpPr>
        <p:spPr/>
        <p:txBody>
          <a:bodyPr/>
          <a:lstStyle/>
          <a:p>
            <a:fld id="{706D8258-698F-4113-AFA9-93C288D684B5}" type="datetime1">
              <a:rPr lang="tr-TR" smtClean="0"/>
              <a:t>2.10.2025</a:t>
            </a:fld>
            <a:endParaRPr lang="tr-TR"/>
          </a:p>
        </p:txBody>
      </p:sp>
      <p:sp>
        <p:nvSpPr>
          <p:cNvPr id="10" name="Unvan 1"/>
          <p:cNvSpPr>
            <a:spLocks noGrp="1"/>
          </p:cNvSpPr>
          <p:nvPr>
            <p:ph type="title"/>
          </p:nvPr>
        </p:nvSpPr>
        <p:spPr>
          <a:xfrm>
            <a:off x="609047" y="165370"/>
            <a:ext cx="11052464" cy="582774"/>
          </a:xfrm>
        </p:spPr>
        <p:txBody>
          <a:bodyPr>
            <a:noAutofit/>
          </a:bodyPr>
          <a:lstStyle/>
          <a:p>
            <a:pPr algn="ctr"/>
            <a:r>
              <a:rPr lang="tr-TR" sz="2800" b="1" dirty="0">
                <a:solidFill>
                  <a:srgbClr val="FF0000"/>
                </a:solidFill>
              </a:rPr>
              <a:t>A.1. Liderlik ve </a:t>
            </a:r>
            <a:r>
              <a:rPr lang="tr-TR" sz="2800" b="1" dirty="0" smtClean="0">
                <a:solidFill>
                  <a:srgbClr val="FF0000"/>
                </a:solidFill>
              </a:rPr>
              <a:t>Kalite </a:t>
            </a:r>
            <a:r>
              <a:rPr lang="tr-TR" sz="2800" dirty="0" smtClean="0">
                <a:solidFill>
                  <a:srgbClr val="FF0000"/>
                </a:solidFill>
              </a:rPr>
              <a:t>/ </a:t>
            </a:r>
            <a:r>
              <a:rPr lang="tr-TR" sz="2800" b="1" dirty="0" smtClean="0">
                <a:solidFill>
                  <a:srgbClr val="0000CC"/>
                </a:solidFill>
              </a:rPr>
              <a:t>A.1.3. Kurumsal dönüşüm kapasitesi</a:t>
            </a:r>
            <a:endParaRPr lang="tr-TR" sz="2800" dirty="0">
              <a:solidFill>
                <a:srgbClr val="0000CC"/>
              </a:solidFill>
            </a:endParaRPr>
          </a:p>
        </p:txBody>
      </p:sp>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3" name="Slayt Numarası Yer Tutucusu 2"/>
          <p:cNvSpPr>
            <a:spLocks noGrp="1"/>
          </p:cNvSpPr>
          <p:nvPr>
            <p:ph type="sldNum" sz="quarter" idx="12"/>
          </p:nvPr>
        </p:nvSpPr>
        <p:spPr/>
        <p:txBody>
          <a:bodyPr/>
          <a:lstStyle/>
          <a:p>
            <a:fld id="{DDCE7859-ABE5-4F86-9590-63E6FFC2B8A3}" type="slidenum">
              <a:rPr lang="tr-TR" smtClean="0"/>
              <a:pPr/>
              <a:t>62</a:t>
            </a:fld>
            <a:endParaRPr lang="tr-TR"/>
          </a:p>
        </p:txBody>
      </p:sp>
    </p:spTree>
    <p:extLst>
      <p:ext uri="{BB962C8B-B14F-4D97-AF65-F5344CB8AC3E}">
        <p14:creationId xmlns:p14="http://schemas.microsoft.com/office/powerpoint/2010/main" val="173677962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8200" y="214009"/>
            <a:ext cx="11088757" cy="573932"/>
          </a:xfrm>
        </p:spPr>
        <p:txBody>
          <a:bodyPr>
            <a:normAutofit/>
          </a:bodyPr>
          <a:lstStyle/>
          <a:p>
            <a:pPr algn="ctr"/>
            <a:r>
              <a:rPr lang="tr-TR" sz="2800" b="1" dirty="0">
                <a:solidFill>
                  <a:srgbClr val="FF0000"/>
                </a:solidFill>
              </a:rPr>
              <a:t>A.1. Liderlik ve Kalite </a:t>
            </a:r>
            <a:r>
              <a:rPr lang="tr-TR" sz="2800" dirty="0">
                <a:solidFill>
                  <a:srgbClr val="FF0000"/>
                </a:solidFill>
              </a:rPr>
              <a:t>/ </a:t>
            </a:r>
            <a:r>
              <a:rPr lang="tr-TR" sz="2800" b="1" dirty="0">
                <a:solidFill>
                  <a:srgbClr val="0000CC"/>
                </a:solidFill>
              </a:rPr>
              <a:t>A.1.3. Kurumsal dönüşüm </a:t>
            </a:r>
            <a:r>
              <a:rPr lang="tr-TR" sz="2800" b="1" dirty="0" smtClean="0">
                <a:solidFill>
                  <a:srgbClr val="0000CC"/>
                </a:solidFill>
              </a:rPr>
              <a:t>kapasitesi</a:t>
            </a:r>
            <a:endParaRPr lang="tr-TR" sz="2800" dirty="0"/>
          </a:p>
        </p:txBody>
      </p:sp>
      <p:graphicFrame>
        <p:nvGraphicFramePr>
          <p:cNvPr id="5" name="Tablo 4"/>
          <p:cNvGraphicFramePr>
            <a:graphicFrameLocks noGrp="1"/>
          </p:cNvGraphicFramePr>
          <p:nvPr>
            <p:extLst/>
          </p:nvPr>
        </p:nvGraphicFramePr>
        <p:xfrm>
          <a:off x="318051" y="993913"/>
          <a:ext cx="11728174" cy="5670427"/>
        </p:xfrm>
        <a:graphic>
          <a:graphicData uri="http://schemas.openxmlformats.org/drawingml/2006/table">
            <a:tbl>
              <a:tblPr bandRow="1">
                <a:tableStyleId>{5C22544A-7EE6-4342-B048-85BDC9FD1C3A}</a:tableStyleId>
              </a:tblPr>
              <a:tblGrid>
                <a:gridCol w="2537363">
                  <a:extLst>
                    <a:ext uri="{9D8B030D-6E8A-4147-A177-3AD203B41FA5}">
                      <a16:colId xmlns:a16="http://schemas.microsoft.com/office/drawing/2014/main" val="2928409542"/>
                    </a:ext>
                  </a:extLst>
                </a:gridCol>
                <a:gridCol w="2256980">
                  <a:extLst>
                    <a:ext uri="{9D8B030D-6E8A-4147-A177-3AD203B41FA5}">
                      <a16:colId xmlns:a16="http://schemas.microsoft.com/office/drawing/2014/main" val="3466568460"/>
                    </a:ext>
                  </a:extLst>
                </a:gridCol>
                <a:gridCol w="2301930">
                  <a:extLst>
                    <a:ext uri="{9D8B030D-6E8A-4147-A177-3AD203B41FA5}">
                      <a16:colId xmlns:a16="http://schemas.microsoft.com/office/drawing/2014/main" val="1248775407"/>
                    </a:ext>
                  </a:extLst>
                </a:gridCol>
                <a:gridCol w="2575729">
                  <a:extLst>
                    <a:ext uri="{9D8B030D-6E8A-4147-A177-3AD203B41FA5}">
                      <a16:colId xmlns:a16="http://schemas.microsoft.com/office/drawing/2014/main" val="1846635964"/>
                    </a:ext>
                  </a:extLst>
                </a:gridCol>
                <a:gridCol w="2056172">
                  <a:extLst>
                    <a:ext uri="{9D8B030D-6E8A-4147-A177-3AD203B41FA5}">
                      <a16:colId xmlns:a16="http://schemas.microsoft.com/office/drawing/2014/main" val="1970805160"/>
                    </a:ext>
                  </a:extLst>
                </a:gridCol>
              </a:tblGrid>
              <a:tr h="416424">
                <a:tc gridSpan="5">
                  <a:txBody>
                    <a:bodyPr/>
                    <a:lstStyle/>
                    <a:p>
                      <a:pPr algn="ctr"/>
                      <a:r>
                        <a:rPr lang="tr-TR" sz="2400" b="1" dirty="0" smtClean="0">
                          <a:solidFill>
                            <a:srgbClr val="FF0000"/>
                          </a:solidFill>
                          <a:latin typeface="+mn-lt"/>
                        </a:rPr>
                        <a:t>Olgunluk Düzeyi</a:t>
                      </a:r>
                      <a:endParaRPr lang="tr-TR" sz="24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416424">
                <a:tc>
                  <a:txBody>
                    <a:bodyPr/>
                    <a:lstStyle/>
                    <a:p>
                      <a:pPr algn="ctr">
                        <a:lnSpc>
                          <a:spcPct val="100000"/>
                        </a:lnSpc>
                        <a:spcAft>
                          <a:spcPts val="400"/>
                        </a:spcAft>
                      </a:pPr>
                      <a:r>
                        <a:rPr lang="tr-TR" sz="2400" b="1" dirty="0">
                          <a:effectLst/>
                          <a:latin typeface="+mn-lt"/>
                        </a:rPr>
                        <a:t>1</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2</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3</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4</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5</a:t>
                      </a:r>
                      <a:endParaRPr lang="tr-TR" sz="24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4837579">
                <a:tc>
                  <a:txBody>
                    <a:bodyPr/>
                    <a:lstStyle/>
                    <a:p>
                      <a:pPr algn="l">
                        <a:lnSpc>
                          <a:spcPct val="115000"/>
                        </a:lnSpc>
                        <a:spcAft>
                          <a:spcPts val="0"/>
                        </a:spcAft>
                      </a:pPr>
                      <a:r>
                        <a:rPr lang="tr-TR" sz="2000" dirty="0" smtClean="0">
                          <a:effectLst/>
                          <a:latin typeface="+mn-lt"/>
                          <a:ea typeface="Calibri" panose="020F0502020204030204" pitchFamily="34" charset="0"/>
                        </a:rPr>
                        <a:t>Birimde  </a:t>
                      </a:r>
                      <a:r>
                        <a:rPr lang="tr-TR" sz="2000" dirty="0">
                          <a:effectLst/>
                          <a:latin typeface="+mn-lt"/>
                          <a:ea typeface="Calibri" panose="020F0502020204030204" pitchFamily="34" charset="0"/>
                        </a:rPr>
                        <a:t>değişim yönetimi bulunmamaktadır. </a:t>
                      </a:r>
                    </a:p>
                  </a:txBody>
                  <a:tcPr marL="68580" marR="68580" marT="0" marB="0"/>
                </a:tc>
                <a:tc>
                  <a:txBody>
                    <a:bodyPr/>
                    <a:lstStyle/>
                    <a:p>
                      <a:pPr algn="l">
                        <a:lnSpc>
                          <a:spcPct val="115000"/>
                        </a:lnSpc>
                        <a:spcAft>
                          <a:spcPts val="0"/>
                        </a:spcAft>
                      </a:pPr>
                      <a:r>
                        <a:rPr lang="tr-TR" sz="2000" dirty="0" smtClean="0">
                          <a:effectLst/>
                          <a:latin typeface="+mn-lt"/>
                          <a:ea typeface="Calibri" panose="020F0502020204030204" pitchFamily="34" charset="0"/>
                        </a:rPr>
                        <a:t>Birimde </a:t>
                      </a:r>
                      <a:r>
                        <a:rPr lang="tr-TR" sz="2000" dirty="0">
                          <a:effectLst/>
                          <a:latin typeface="+mn-lt"/>
                          <a:ea typeface="Calibri" panose="020F0502020204030204" pitchFamily="34" charset="0"/>
                        </a:rPr>
                        <a:t>değişim ihtiyacı olgunluk seviyesinde belirlenmiştir. </a:t>
                      </a:r>
                    </a:p>
                  </a:txBody>
                  <a:tcPr marL="68580" marR="68580" marT="0" marB="0"/>
                </a:tc>
                <a:tc>
                  <a:txBody>
                    <a:bodyPr/>
                    <a:lstStyle/>
                    <a:p>
                      <a:pPr algn="l">
                        <a:lnSpc>
                          <a:spcPct val="115000"/>
                        </a:lnSpc>
                        <a:spcAft>
                          <a:spcPts val="0"/>
                        </a:spcAft>
                      </a:pPr>
                      <a:r>
                        <a:rPr lang="tr-TR" sz="2000" dirty="0" smtClean="0">
                          <a:effectLst/>
                          <a:latin typeface="+mn-lt"/>
                          <a:ea typeface="Calibri" panose="020F0502020204030204" pitchFamily="34" charset="0"/>
                        </a:rPr>
                        <a:t>Birimde </a:t>
                      </a:r>
                      <a:r>
                        <a:rPr lang="tr-TR" sz="2000" dirty="0">
                          <a:effectLst/>
                          <a:latin typeface="+mn-lt"/>
                          <a:ea typeface="Calibri" panose="020F0502020204030204" pitchFamily="34" charset="0"/>
                        </a:rPr>
                        <a:t>değişim yönetimi yaklaşımı </a:t>
                      </a:r>
                      <a:r>
                        <a:rPr lang="tr-TR" sz="2000" dirty="0" smtClean="0">
                          <a:effectLst/>
                          <a:latin typeface="+mn-lt"/>
                          <a:ea typeface="Calibri" panose="020F0502020204030204" pitchFamily="34" charset="0"/>
                        </a:rPr>
                        <a:t>Birimin geneline </a:t>
                      </a:r>
                      <a:r>
                        <a:rPr lang="tr-TR" sz="2000" dirty="0">
                          <a:effectLst/>
                          <a:latin typeface="+mn-lt"/>
                          <a:ea typeface="Calibri" panose="020F0502020204030204" pitchFamily="34" charset="0"/>
                        </a:rPr>
                        <a:t>yayılmış ve bütüncül olarak yürütülmektedir. </a:t>
                      </a:r>
                    </a:p>
                  </a:txBody>
                  <a:tcPr marL="68580" marR="68580" marT="0" marB="0"/>
                </a:tc>
                <a:tc>
                  <a:txBody>
                    <a:bodyPr/>
                    <a:lstStyle/>
                    <a:p>
                      <a:pPr algn="l">
                        <a:lnSpc>
                          <a:spcPct val="115000"/>
                        </a:lnSpc>
                        <a:spcAft>
                          <a:spcPts val="0"/>
                        </a:spcAft>
                      </a:pPr>
                      <a:r>
                        <a:rPr lang="tr-TR" sz="2000" dirty="0">
                          <a:effectLst/>
                          <a:latin typeface="+mn-lt"/>
                          <a:ea typeface="Calibri" panose="020F0502020204030204" pitchFamily="34" charset="0"/>
                        </a:rPr>
                        <a:t>Amaç, misyon ve hedefler doğrultusunda gerçekleştirilen değişim yönetimi uygulamaları izlenmekte ve önlemler alınmaktadır.</a:t>
                      </a:r>
                    </a:p>
                  </a:txBody>
                  <a:tcPr marL="68580" marR="68580" marT="0" marB="0"/>
                </a:tc>
                <a:tc>
                  <a:txBody>
                    <a:bodyPr/>
                    <a:lstStyle/>
                    <a:p>
                      <a:pPr algn="l">
                        <a:lnSpc>
                          <a:spcPct val="115000"/>
                        </a:lnSpc>
                        <a:spcAft>
                          <a:spcPts val="0"/>
                        </a:spcAft>
                      </a:pPr>
                      <a:r>
                        <a:rPr lang="tr-TR" sz="2000" dirty="0">
                          <a:effectLst/>
                          <a:latin typeface="+mn-lt"/>
                          <a:ea typeface="Calibri" panose="020F0502020204030204" pitchFamily="34" charset="0"/>
                        </a:rPr>
                        <a:t>İçselleştirilmiş, sistematik, sürdürülebilir ve örnek gösterilebilir uygulamalar bulunmaktadır.</a:t>
                      </a:r>
                    </a:p>
                  </a:txBody>
                  <a:tcPr marL="68580" marR="68580" marT="0" marB="0"/>
                </a:tc>
                <a:extLst>
                  <a:ext uri="{0D108BD9-81ED-4DB2-BD59-A6C34878D82A}">
                    <a16:rowId xmlns:a16="http://schemas.microsoft.com/office/drawing/2014/main" val="2096133008"/>
                  </a:ext>
                </a:extLst>
              </a:tr>
            </a:tbl>
          </a:graphicData>
        </a:graphic>
      </p:graphicFrame>
      <p:sp>
        <p:nvSpPr>
          <p:cNvPr id="6" name="Veri Yer Tutucusu 5"/>
          <p:cNvSpPr>
            <a:spLocks noGrp="1"/>
          </p:cNvSpPr>
          <p:nvPr>
            <p:ph type="dt" sz="half" idx="10"/>
          </p:nvPr>
        </p:nvSpPr>
        <p:spPr/>
        <p:txBody>
          <a:bodyPr/>
          <a:lstStyle/>
          <a:p>
            <a:fld id="{DADFC138-689E-41F6-9BFD-17C63869B55A}"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63</a:t>
            </a:fld>
            <a:endParaRPr lang="tr-TR"/>
          </a:p>
        </p:txBody>
      </p:sp>
    </p:spTree>
    <p:extLst>
      <p:ext uri="{BB962C8B-B14F-4D97-AF65-F5344CB8AC3E}">
        <p14:creationId xmlns:p14="http://schemas.microsoft.com/office/powerpoint/2010/main" val="294076462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5130" y="119271"/>
            <a:ext cx="11181521" cy="606286"/>
          </a:xfrm>
        </p:spPr>
        <p:txBody>
          <a:bodyPr>
            <a:noAutofit/>
          </a:bodyPr>
          <a:lstStyle/>
          <a:p>
            <a:pPr algn="ctr"/>
            <a:r>
              <a:rPr lang="tr-TR" sz="2800" b="1" dirty="0">
                <a:solidFill>
                  <a:srgbClr val="FF0000"/>
                </a:solidFill>
              </a:rPr>
              <a:t>A.1. Liderlik ve </a:t>
            </a:r>
            <a:r>
              <a:rPr lang="tr-TR" sz="2800" b="1" dirty="0" smtClean="0">
                <a:solidFill>
                  <a:srgbClr val="FF0000"/>
                </a:solidFill>
              </a:rPr>
              <a:t>Kalite </a:t>
            </a:r>
            <a:r>
              <a:rPr lang="tr-TR" sz="2800" dirty="0" smtClean="0">
                <a:solidFill>
                  <a:srgbClr val="FF0000"/>
                </a:solidFill>
              </a:rPr>
              <a:t>/</a:t>
            </a:r>
            <a:r>
              <a:rPr lang="tr-TR" sz="2800" dirty="0" smtClean="0">
                <a:solidFill>
                  <a:srgbClr val="0000CC"/>
                </a:solidFill>
              </a:rPr>
              <a:t> </a:t>
            </a:r>
            <a:r>
              <a:rPr lang="tr-TR" sz="2800" b="1" dirty="0" smtClean="0">
                <a:solidFill>
                  <a:srgbClr val="0000CC"/>
                </a:solidFill>
              </a:rPr>
              <a:t>A.1.4</a:t>
            </a:r>
            <a:r>
              <a:rPr lang="tr-TR" sz="2800" b="1" dirty="0">
                <a:solidFill>
                  <a:srgbClr val="0000CC"/>
                </a:solidFill>
              </a:rPr>
              <a:t>. İç kalite güvencesi mekanizmaları</a:t>
            </a:r>
            <a:endParaRPr lang="tr-TR" sz="2800" dirty="0"/>
          </a:p>
        </p:txBody>
      </p:sp>
      <p:sp>
        <p:nvSpPr>
          <p:cNvPr id="3" name="İçerik Yer Tutucusu 2"/>
          <p:cNvSpPr>
            <a:spLocks noGrp="1"/>
          </p:cNvSpPr>
          <p:nvPr>
            <p:ph idx="1"/>
          </p:nvPr>
        </p:nvSpPr>
        <p:spPr>
          <a:xfrm>
            <a:off x="481263" y="1074821"/>
            <a:ext cx="11357811" cy="5281529"/>
          </a:xfrm>
        </p:spPr>
        <p:txBody>
          <a:bodyPr>
            <a:normAutofit/>
          </a:bodyPr>
          <a:lstStyle/>
          <a:p>
            <a:pPr>
              <a:lnSpc>
                <a:spcPct val="110000"/>
              </a:lnSpc>
              <a:spcBef>
                <a:spcPts val="0"/>
              </a:spcBef>
              <a:spcAft>
                <a:spcPts val="400"/>
              </a:spcAft>
            </a:pPr>
            <a:r>
              <a:rPr lang="tr-TR" sz="3200" dirty="0"/>
              <a:t>PUKÖ çevrimleri itibarı ile takvim yılı temelinde </a:t>
            </a:r>
            <a:r>
              <a:rPr lang="tr-TR" sz="3200" b="1" dirty="0">
                <a:solidFill>
                  <a:srgbClr val="0000CC"/>
                </a:solidFill>
              </a:rPr>
              <a:t>hangi işlem, süreç, mekanizmaların devreye gireceği planlanmış</a:t>
            </a:r>
            <a:r>
              <a:rPr lang="tr-TR" sz="3200" dirty="0"/>
              <a:t>, akış şemaları belirlidir. </a:t>
            </a:r>
            <a:r>
              <a:rPr lang="tr-TR" sz="3200" dirty="0" smtClean="0"/>
              <a:t>Sorumluluklar </a:t>
            </a:r>
            <a:r>
              <a:rPr lang="tr-TR" sz="3200" dirty="0"/>
              <a:t>ve yetkiler tanımlanmıştır. </a:t>
            </a:r>
            <a:r>
              <a:rPr lang="tr-TR" sz="3200" b="1" dirty="0" smtClean="0">
                <a:solidFill>
                  <a:srgbClr val="0000CC"/>
                </a:solidFill>
              </a:rPr>
              <a:t>Gerçekleşen </a:t>
            </a:r>
            <a:r>
              <a:rPr lang="tr-TR" sz="3200" b="1" dirty="0">
                <a:solidFill>
                  <a:srgbClr val="0000CC"/>
                </a:solidFill>
              </a:rPr>
              <a:t>uygulamalar değerlendirilmektedir. </a:t>
            </a:r>
            <a:endParaRPr lang="tr-TR" sz="3200" b="1" dirty="0" smtClean="0">
              <a:solidFill>
                <a:srgbClr val="0000CC"/>
              </a:solidFill>
            </a:endParaRPr>
          </a:p>
          <a:p>
            <a:pPr>
              <a:lnSpc>
                <a:spcPct val="110000"/>
              </a:lnSpc>
              <a:spcBef>
                <a:spcPts val="0"/>
              </a:spcBef>
              <a:spcAft>
                <a:spcPts val="400"/>
              </a:spcAft>
            </a:pPr>
            <a:endParaRPr lang="tr-TR" sz="3200" dirty="0" smtClean="0"/>
          </a:p>
          <a:p>
            <a:pPr>
              <a:lnSpc>
                <a:spcPct val="110000"/>
              </a:lnSpc>
              <a:spcBef>
                <a:spcPts val="0"/>
              </a:spcBef>
              <a:spcAft>
                <a:spcPts val="400"/>
              </a:spcAft>
            </a:pPr>
            <a:r>
              <a:rPr lang="tr-TR" sz="3200" dirty="0" smtClean="0"/>
              <a:t>Takvim </a:t>
            </a:r>
            <a:r>
              <a:rPr lang="tr-TR" sz="3200" dirty="0"/>
              <a:t>yılı temelinde tasarlanmayan diğer kalite döngülerinin ise tüm katmanları içerdiği kanıtları ile belirtilmiştir, </a:t>
            </a:r>
            <a:r>
              <a:rPr lang="tr-TR" sz="3200" b="1" dirty="0">
                <a:solidFill>
                  <a:srgbClr val="0000CC"/>
                </a:solidFill>
              </a:rPr>
              <a:t>gerçekleşen uygulamalar değerlendirilmektedir. </a:t>
            </a:r>
            <a:endParaRPr lang="tr-TR" sz="3200" b="1" dirty="0" smtClean="0">
              <a:solidFill>
                <a:srgbClr val="0000CC"/>
              </a:solidFill>
            </a:endParaRPr>
          </a:p>
        </p:txBody>
      </p:sp>
      <p:sp>
        <p:nvSpPr>
          <p:cNvPr id="4" name="Veri Yer Tutucusu 3"/>
          <p:cNvSpPr>
            <a:spLocks noGrp="1"/>
          </p:cNvSpPr>
          <p:nvPr>
            <p:ph type="dt" sz="half" idx="10"/>
          </p:nvPr>
        </p:nvSpPr>
        <p:spPr/>
        <p:txBody>
          <a:bodyPr/>
          <a:lstStyle/>
          <a:p>
            <a:fld id="{FAEDE3B2-B233-4DF3-9761-FD7E8128CF9B}"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64</a:t>
            </a:fld>
            <a:endParaRPr lang="tr-TR"/>
          </a:p>
        </p:txBody>
      </p:sp>
    </p:spTree>
    <p:extLst>
      <p:ext uri="{BB962C8B-B14F-4D97-AF65-F5344CB8AC3E}">
        <p14:creationId xmlns:p14="http://schemas.microsoft.com/office/powerpoint/2010/main" val="49746132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5130" y="119271"/>
            <a:ext cx="11181521" cy="606286"/>
          </a:xfrm>
        </p:spPr>
        <p:txBody>
          <a:bodyPr>
            <a:noAutofit/>
          </a:bodyPr>
          <a:lstStyle/>
          <a:p>
            <a:pPr algn="ctr"/>
            <a:r>
              <a:rPr lang="tr-TR" sz="3300" b="1" dirty="0">
                <a:solidFill>
                  <a:srgbClr val="FF0000"/>
                </a:solidFill>
              </a:rPr>
              <a:t>A.1. Liderlik ve </a:t>
            </a:r>
            <a:r>
              <a:rPr lang="tr-TR" sz="3300" b="1" dirty="0" smtClean="0">
                <a:solidFill>
                  <a:srgbClr val="FF0000"/>
                </a:solidFill>
              </a:rPr>
              <a:t>Kalite </a:t>
            </a:r>
            <a:r>
              <a:rPr lang="tr-TR" sz="3300" dirty="0" smtClean="0">
                <a:solidFill>
                  <a:srgbClr val="FF0000"/>
                </a:solidFill>
              </a:rPr>
              <a:t>/</a:t>
            </a:r>
            <a:r>
              <a:rPr lang="tr-TR" sz="3300" dirty="0" smtClean="0">
                <a:solidFill>
                  <a:srgbClr val="0000CC"/>
                </a:solidFill>
              </a:rPr>
              <a:t> </a:t>
            </a:r>
            <a:r>
              <a:rPr lang="tr-TR" sz="3300" b="1" dirty="0" smtClean="0">
                <a:solidFill>
                  <a:srgbClr val="0000CC"/>
                </a:solidFill>
              </a:rPr>
              <a:t>A.1.4</a:t>
            </a:r>
            <a:r>
              <a:rPr lang="tr-TR" sz="3300" b="1" dirty="0">
                <a:solidFill>
                  <a:srgbClr val="0000CC"/>
                </a:solidFill>
              </a:rPr>
              <a:t>. İç kalite güvencesi mekanizmaları</a:t>
            </a:r>
            <a:endParaRPr lang="tr-TR" sz="3300" dirty="0"/>
          </a:p>
        </p:txBody>
      </p:sp>
      <p:sp>
        <p:nvSpPr>
          <p:cNvPr id="3" name="İçerik Yer Tutucusu 2"/>
          <p:cNvSpPr>
            <a:spLocks noGrp="1"/>
          </p:cNvSpPr>
          <p:nvPr>
            <p:ph idx="1"/>
          </p:nvPr>
        </p:nvSpPr>
        <p:spPr>
          <a:xfrm>
            <a:off x="481263" y="1074821"/>
            <a:ext cx="11357811" cy="5281529"/>
          </a:xfrm>
        </p:spPr>
        <p:txBody>
          <a:bodyPr>
            <a:normAutofit/>
          </a:bodyPr>
          <a:lstStyle/>
          <a:p>
            <a:pPr>
              <a:lnSpc>
                <a:spcPct val="100000"/>
              </a:lnSpc>
              <a:spcBef>
                <a:spcPts val="0"/>
              </a:spcBef>
              <a:spcAft>
                <a:spcPts val="400"/>
              </a:spcAft>
            </a:pPr>
            <a:r>
              <a:rPr lang="tr-TR" sz="4000" dirty="0" smtClean="0"/>
              <a:t>Birime </a:t>
            </a:r>
            <a:r>
              <a:rPr lang="tr-TR" sz="4000" dirty="0"/>
              <a:t>ait </a:t>
            </a:r>
            <a:r>
              <a:rPr lang="tr-TR" sz="4000" b="1" dirty="0">
                <a:solidFill>
                  <a:srgbClr val="0000CC"/>
                </a:solidFill>
              </a:rPr>
              <a:t>kalite güvencesi rehberi </a:t>
            </a:r>
            <a:r>
              <a:rPr lang="tr-TR" sz="4000" dirty="0"/>
              <a:t>gibi, politika ayrıntılarının yer aldığı erişilebilen ve güncellenen bir doküman bulunmaktadır. </a:t>
            </a:r>
            <a:endParaRPr lang="tr-TR" sz="4000" dirty="0" smtClean="0"/>
          </a:p>
          <a:p>
            <a:pPr>
              <a:lnSpc>
                <a:spcPct val="100000"/>
              </a:lnSpc>
              <a:spcBef>
                <a:spcPts val="0"/>
              </a:spcBef>
              <a:spcAft>
                <a:spcPts val="400"/>
              </a:spcAft>
            </a:pPr>
            <a:endParaRPr lang="tr-TR" sz="4000" dirty="0" smtClean="0"/>
          </a:p>
          <a:p>
            <a:pPr>
              <a:lnSpc>
                <a:spcPct val="100000"/>
              </a:lnSpc>
              <a:spcBef>
                <a:spcPts val="0"/>
              </a:spcBef>
              <a:spcAft>
                <a:spcPts val="400"/>
              </a:spcAft>
            </a:pPr>
            <a:r>
              <a:rPr lang="tr-TR" sz="4000" dirty="0" smtClean="0"/>
              <a:t>Birimin </a:t>
            </a:r>
            <a:r>
              <a:rPr lang="tr-TR" sz="4000" dirty="0"/>
              <a:t>Kalite Komisyonunun süreç ve uygulamaları tanımlıdır, </a:t>
            </a:r>
            <a:r>
              <a:rPr lang="tr-TR" sz="4000" dirty="0" smtClean="0"/>
              <a:t>birim </a:t>
            </a:r>
            <a:r>
              <a:rPr lang="tr-TR" sz="4000" dirty="0"/>
              <a:t>çalışanlarınca bilinir. </a:t>
            </a:r>
            <a:endParaRPr lang="tr-TR" sz="4000" dirty="0" smtClean="0"/>
          </a:p>
        </p:txBody>
      </p:sp>
      <p:sp>
        <p:nvSpPr>
          <p:cNvPr id="4" name="Veri Yer Tutucusu 3"/>
          <p:cNvSpPr>
            <a:spLocks noGrp="1"/>
          </p:cNvSpPr>
          <p:nvPr>
            <p:ph type="dt" sz="half" idx="10"/>
          </p:nvPr>
        </p:nvSpPr>
        <p:spPr/>
        <p:txBody>
          <a:bodyPr/>
          <a:lstStyle/>
          <a:p>
            <a:fld id="{C7E4C9B6-E0F7-4660-A17E-FE670FCCEAE9}"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65</a:t>
            </a:fld>
            <a:endParaRPr lang="tr-TR"/>
          </a:p>
        </p:txBody>
      </p:sp>
    </p:spTree>
    <p:extLst>
      <p:ext uri="{BB962C8B-B14F-4D97-AF65-F5344CB8AC3E}">
        <p14:creationId xmlns:p14="http://schemas.microsoft.com/office/powerpoint/2010/main" val="309518010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5130" y="119271"/>
            <a:ext cx="11181521" cy="606286"/>
          </a:xfrm>
        </p:spPr>
        <p:txBody>
          <a:bodyPr>
            <a:noAutofit/>
          </a:bodyPr>
          <a:lstStyle/>
          <a:p>
            <a:pPr algn="ctr"/>
            <a:r>
              <a:rPr lang="tr-TR" sz="3300" b="1" dirty="0">
                <a:solidFill>
                  <a:srgbClr val="FF0000"/>
                </a:solidFill>
              </a:rPr>
              <a:t>A.1. Liderlik ve </a:t>
            </a:r>
            <a:r>
              <a:rPr lang="tr-TR" sz="3300" b="1" dirty="0" smtClean="0">
                <a:solidFill>
                  <a:srgbClr val="FF0000"/>
                </a:solidFill>
              </a:rPr>
              <a:t>Kalite </a:t>
            </a:r>
            <a:r>
              <a:rPr lang="tr-TR" sz="3300" dirty="0" smtClean="0">
                <a:solidFill>
                  <a:srgbClr val="FF0000"/>
                </a:solidFill>
              </a:rPr>
              <a:t>/</a:t>
            </a:r>
            <a:r>
              <a:rPr lang="tr-TR" sz="3300" dirty="0" smtClean="0">
                <a:solidFill>
                  <a:srgbClr val="0000CC"/>
                </a:solidFill>
              </a:rPr>
              <a:t> </a:t>
            </a:r>
            <a:r>
              <a:rPr lang="tr-TR" sz="3300" b="1" dirty="0" smtClean="0">
                <a:solidFill>
                  <a:srgbClr val="0000CC"/>
                </a:solidFill>
              </a:rPr>
              <a:t>A.1.4</a:t>
            </a:r>
            <a:r>
              <a:rPr lang="tr-TR" sz="3300" b="1" dirty="0">
                <a:solidFill>
                  <a:srgbClr val="0000CC"/>
                </a:solidFill>
              </a:rPr>
              <a:t>. İç kalite güvencesi mekanizmaları</a:t>
            </a:r>
            <a:endParaRPr lang="tr-TR" sz="3300" dirty="0"/>
          </a:p>
        </p:txBody>
      </p:sp>
      <p:sp>
        <p:nvSpPr>
          <p:cNvPr id="3" name="İçerik Yer Tutucusu 2"/>
          <p:cNvSpPr>
            <a:spLocks noGrp="1"/>
          </p:cNvSpPr>
          <p:nvPr>
            <p:ph idx="1"/>
          </p:nvPr>
        </p:nvSpPr>
        <p:spPr>
          <a:xfrm>
            <a:off x="481263" y="1264596"/>
            <a:ext cx="11055741" cy="5091754"/>
          </a:xfrm>
        </p:spPr>
        <p:txBody>
          <a:bodyPr>
            <a:normAutofit/>
          </a:bodyPr>
          <a:lstStyle/>
          <a:p>
            <a:pPr>
              <a:lnSpc>
                <a:spcPct val="100000"/>
              </a:lnSpc>
              <a:spcBef>
                <a:spcPts val="0"/>
              </a:spcBef>
              <a:spcAft>
                <a:spcPts val="400"/>
              </a:spcAft>
            </a:pPr>
            <a:r>
              <a:rPr lang="tr-TR" sz="3600" dirty="0" smtClean="0"/>
              <a:t>Komisyon </a:t>
            </a:r>
            <a:r>
              <a:rPr lang="tr-TR" sz="3600" dirty="0"/>
              <a:t>iç kalite güvencesi sisteminin oluşturulması ve geliştirilmesinde etkin rol alır, program akreditasyonu süreçlerine destek verir. </a:t>
            </a:r>
            <a:endParaRPr lang="tr-TR" sz="3600" dirty="0" smtClean="0"/>
          </a:p>
          <a:p>
            <a:pPr>
              <a:lnSpc>
                <a:spcPct val="100000"/>
              </a:lnSpc>
              <a:spcBef>
                <a:spcPts val="0"/>
              </a:spcBef>
              <a:spcAft>
                <a:spcPts val="400"/>
              </a:spcAft>
            </a:pPr>
            <a:endParaRPr lang="tr-TR" sz="3600" dirty="0" smtClean="0"/>
          </a:p>
          <a:p>
            <a:pPr>
              <a:lnSpc>
                <a:spcPct val="100000"/>
              </a:lnSpc>
              <a:spcBef>
                <a:spcPts val="0"/>
              </a:spcBef>
              <a:spcAft>
                <a:spcPts val="400"/>
              </a:spcAft>
            </a:pPr>
            <a:r>
              <a:rPr lang="tr-TR" sz="3600" dirty="0" smtClean="0"/>
              <a:t>Komisyon </a:t>
            </a:r>
            <a:r>
              <a:rPr lang="tr-TR" sz="3600" dirty="0"/>
              <a:t>gerçekleştirilen </a:t>
            </a:r>
            <a:r>
              <a:rPr lang="tr-TR" sz="3600" b="1" dirty="0">
                <a:solidFill>
                  <a:srgbClr val="0000CC"/>
                </a:solidFill>
              </a:rPr>
              <a:t>etkinliklerin sonuçlarını değerlendirir. </a:t>
            </a:r>
            <a:endParaRPr lang="tr-TR" sz="3600" b="1" dirty="0" smtClean="0">
              <a:solidFill>
                <a:srgbClr val="0000CC"/>
              </a:solidFill>
            </a:endParaRPr>
          </a:p>
          <a:p>
            <a:pPr>
              <a:lnSpc>
                <a:spcPct val="100000"/>
              </a:lnSpc>
              <a:spcBef>
                <a:spcPts val="0"/>
              </a:spcBef>
              <a:spcAft>
                <a:spcPts val="400"/>
              </a:spcAft>
            </a:pPr>
            <a:endParaRPr lang="tr-TR" sz="3600" dirty="0"/>
          </a:p>
          <a:p>
            <a:pPr>
              <a:lnSpc>
                <a:spcPct val="100000"/>
              </a:lnSpc>
              <a:spcBef>
                <a:spcPts val="0"/>
              </a:spcBef>
              <a:spcAft>
                <a:spcPts val="400"/>
              </a:spcAft>
            </a:pPr>
            <a:r>
              <a:rPr lang="tr-TR" sz="3600" dirty="0" smtClean="0"/>
              <a:t>Bu </a:t>
            </a:r>
            <a:r>
              <a:rPr lang="tr-TR" sz="3600" b="1" dirty="0">
                <a:solidFill>
                  <a:srgbClr val="0000CC"/>
                </a:solidFill>
              </a:rPr>
              <a:t>değerlendirmeler karar alma mekanizmalarını </a:t>
            </a:r>
            <a:r>
              <a:rPr lang="tr-TR" sz="3600" dirty="0"/>
              <a:t>etkiler.</a:t>
            </a:r>
          </a:p>
        </p:txBody>
      </p:sp>
      <p:sp>
        <p:nvSpPr>
          <p:cNvPr id="4" name="Veri Yer Tutucusu 3"/>
          <p:cNvSpPr>
            <a:spLocks noGrp="1"/>
          </p:cNvSpPr>
          <p:nvPr>
            <p:ph type="dt" sz="half" idx="10"/>
          </p:nvPr>
        </p:nvSpPr>
        <p:spPr/>
        <p:txBody>
          <a:bodyPr/>
          <a:lstStyle/>
          <a:p>
            <a:fld id="{3E5464C0-49BA-40FC-9E9C-4214DC64A673}"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66</a:t>
            </a:fld>
            <a:endParaRPr lang="tr-TR"/>
          </a:p>
        </p:txBody>
      </p:sp>
    </p:spTree>
    <p:extLst>
      <p:ext uri="{BB962C8B-B14F-4D97-AF65-F5344CB8AC3E}">
        <p14:creationId xmlns:p14="http://schemas.microsoft.com/office/powerpoint/2010/main" val="88767705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505838" y="850900"/>
            <a:ext cx="11476896" cy="5617994"/>
          </a:xfrm>
        </p:spPr>
        <p:txBody>
          <a:bodyPr>
            <a:noAutofit/>
          </a:bodyPr>
          <a:lstStyle/>
          <a:p>
            <a:pPr marL="0" indent="0" algn="ctr">
              <a:lnSpc>
                <a:spcPct val="100000"/>
              </a:lnSpc>
              <a:spcBef>
                <a:spcPts val="0"/>
              </a:spcBef>
              <a:spcAft>
                <a:spcPts val="400"/>
              </a:spcAft>
              <a:buNone/>
            </a:pPr>
            <a:r>
              <a:rPr lang="tr-TR" sz="2200" b="1" dirty="0">
                <a:solidFill>
                  <a:srgbClr val="0000CC"/>
                </a:solidFill>
              </a:rPr>
              <a:t>ÖRNEK </a:t>
            </a:r>
            <a:r>
              <a:rPr lang="tr-TR" sz="2200" b="1" dirty="0" smtClean="0">
                <a:solidFill>
                  <a:srgbClr val="0000CC"/>
                </a:solidFill>
              </a:rPr>
              <a:t>KANITLAR</a:t>
            </a:r>
          </a:p>
          <a:p>
            <a:pPr marL="0" indent="0" algn="ctr">
              <a:lnSpc>
                <a:spcPct val="100000"/>
              </a:lnSpc>
              <a:spcBef>
                <a:spcPts val="0"/>
              </a:spcBef>
              <a:spcAft>
                <a:spcPts val="400"/>
              </a:spcAft>
              <a:buNone/>
            </a:pPr>
            <a:endParaRPr lang="tr-TR" sz="2200" b="1" dirty="0">
              <a:solidFill>
                <a:srgbClr val="0000CC"/>
              </a:solidFill>
            </a:endParaRPr>
          </a:p>
          <a:p>
            <a:pPr marL="457200" indent="-457200">
              <a:lnSpc>
                <a:spcPct val="100000"/>
              </a:lnSpc>
              <a:spcBef>
                <a:spcPts val="0"/>
              </a:spcBef>
              <a:spcAft>
                <a:spcPts val="400"/>
              </a:spcAft>
              <a:buFont typeface="+mj-lt"/>
              <a:buAutoNum type="arabicPeriod"/>
            </a:pPr>
            <a:r>
              <a:rPr lang="tr-TR" sz="2200" dirty="0" smtClean="0"/>
              <a:t>Kalite </a:t>
            </a:r>
            <a:r>
              <a:rPr lang="tr-TR" sz="2200" dirty="0"/>
              <a:t>güvencesi rehberi gibi tanımlı süreç </a:t>
            </a:r>
            <a:r>
              <a:rPr lang="tr-TR" sz="2200" dirty="0" smtClean="0"/>
              <a:t>belgeleri,</a:t>
            </a:r>
            <a:endParaRPr lang="tr-TR" sz="2200" dirty="0"/>
          </a:p>
          <a:p>
            <a:pPr marL="457200" indent="-457200">
              <a:lnSpc>
                <a:spcPct val="100000"/>
              </a:lnSpc>
              <a:spcBef>
                <a:spcPts val="0"/>
              </a:spcBef>
              <a:spcAft>
                <a:spcPts val="400"/>
              </a:spcAft>
              <a:buFont typeface="+mj-lt"/>
              <a:buAutoNum type="arabicPeriod"/>
            </a:pPr>
            <a:r>
              <a:rPr lang="tr-TR" sz="2200" dirty="0"/>
              <a:t>İş akış şemaları, takvim, görev ve sorumluluklar ve paydaşların rollerini gösteren </a:t>
            </a:r>
            <a:r>
              <a:rPr lang="tr-TR" sz="2200" dirty="0" smtClean="0"/>
              <a:t>kanıtlar,</a:t>
            </a:r>
          </a:p>
          <a:p>
            <a:pPr marL="457200" indent="-457200">
              <a:lnSpc>
                <a:spcPct val="100000"/>
              </a:lnSpc>
              <a:spcBef>
                <a:spcPts val="0"/>
              </a:spcBef>
              <a:spcAft>
                <a:spcPts val="400"/>
              </a:spcAft>
              <a:buFont typeface="+mj-lt"/>
              <a:buAutoNum type="arabicPeriod"/>
            </a:pPr>
            <a:r>
              <a:rPr lang="tr-TR" sz="2200" dirty="0" smtClean="0"/>
              <a:t>Birim kalite komisyonu üyeleri, çalışma takvimi ile çalışma usul ve esaslarına ilişkin kanıtlar,</a:t>
            </a:r>
            <a:endParaRPr lang="tr-TR" sz="2200" dirty="0"/>
          </a:p>
          <a:p>
            <a:pPr marL="457200" indent="-457200">
              <a:lnSpc>
                <a:spcPct val="100000"/>
              </a:lnSpc>
              <a:spcBef>
                <a:spcPts val="0"/>
              </a:spcBef>
              <a:spcAft>
                <a:spcPts val="400"/>
              </a:spcAft>
              <a:buFont typeface="+mj-lt"/>
              <a:buAutoNum type="arabicPeriod"/>
            </a:pPr>
            <a:r>
              <a:rPr lang="tr-TR" sz="2200" dirty="0"/>
              <a:t>Bilgi Yönetim </a:t>
            </a:r>
            <a:r>
              <a:rPr lang="tr-TR" sz="2200" dirty="0" smtClean="0"/>
              <a:t>Sistemi,</a:t>
            </a:r>
          </a:p>
          <a:p>
            <a:pPr marL="457200" lvl="0" indent="-457200">
              <a:lnSpc>
                <a:spcPct val="100000"/>
              </a:lnSpc>
              <a:spcBef>
                <a:spcPts val="0"/>
              </a:spcBef>
              <a:spcAft>
                <a:spcPts val="400"/>
              </a:spcAft>
              <a:buFont typeface="+mj-lt"/>
              <a:buAutoNum type="arabicPeriod"/>
            </a:pPr>
            <a:r>
              <a:rPr lang="tr-TR" sz="2200" dirty="0" smtClean="0"/>
              <a:t>PUKÖ </a:t>
            </a:r>
            <a:r>
              <a:rPr lang="tr-TR" sz="2200" dirty="0"/>
              <a:t>Döngüsü </a:t>
            </a:r>
            <a:r>
              <a:rPr lang="tr-TR" sz="2200" dirty="0" smtClean="0"/>
              <a:t>eylem planı</a:t>
            </a:r>
          </a:p>
          <a:p>
            <a:pPr marL="457200" indent="-457200">
              <a:lnSpc>
                <a:spcPct val="100000"/>
              </a:lnSpc>
              <a:spcBef>
                <a:spcPts val="0"/>
              </a:spcBef>
              <a:spcAft>
                <a:spcPts val="400"/>
              </a:spcAft>
              <a:buFont typeface="+mj-lt"/>
              <a:buAutoNum type="arabicPeriod"/>
            </a:pPr>
            <a:r>
              <a:rPr lang="tr-TR" sz="2200" dirty="0" smtClean="0"/>
              <a:t>Geri </a:t>
            </a:r>
            <a:r>
              <a:rPr lang="tr-TR" sz="2200" dirty="0"/>
              <a:t>bildirim yöntemleri,</a:t>
            </a:r>
          </a:p>
          <a:p>
            <a:pPr marL="457200" indent="-457200">
              <a:lnSpc>
                <a:spcPct val="100000"/>
              </a:lnSpc>
              <a:spcBef>
                <a:spcPts val="0"/>
              </a:spcBef>
              <a:spcAft>
                <a:spcPts val="400"/>
              </a:spcAft>
              <a:buFont typeface="+mj-lt"/>
              <a:buAutoNum type="arabicPeriod"/>
            </a:pPr>
            <a:r>
              <a:rPr lang="tr-TR" sz="2200" dirty="0"/>
              <a:t>Paydaş katılımına ilişkin belgeler,</a:t>
            </a:r>
          </a:p>
          <a:p>
            <a:pPr marL="457200" lvl="0" indent="-457200">
              <a:lnSpc>
                <a:spcPct val="100000"/>
              </a:lnSpc>
              <a:spcBef>
                <a:spcPts val="0"/>
              </a:spcBef>
              <a:spcAft>
                <a:spcPts val="400"/>
              </a:spcAft>
              <a:buFont typeface="+mj-lt"/>
              <a:buAutoNum type="arabicPeriod"/>
            </a:pPr>
            <a:r>
              <a:rPr lang="tr-TR" sz="2200" dirty="0" smtClean="0"/>
              <a:t>Yıllık izleme, iyileştirme planları ve </a:t>
            </a:r>
            <a:r>
              <a:rPr lang="tr-TR" sz="2200" dirty="0"/>
              <a:t>iyileştirme raporları</a:t>
            </a:r>
            <a:r>
              <a:rPr lang="tr-TR" sz="2200" dirty="0" smtClean="0"/>
              <a:t>,</a:t>
            </a:r>
          </a:p>
          <a:p>
            <a:pPr marL="457200" lvl="0" indent="-457200">
              <a:lnSpc>
                <a:spcPct val="100000"/>
              </a:lnSpc>
              <a:spcBef>
                <a:spcPts val="0"/>
              </a:spcBef>
              <a:spcAft>
                <a:spcPts val="400"/>
              </a:spcAft>
              <a:buFont typeface="+mj-lt"/>
              <a:buAutoNum type="arabicPeriod"/>
            </a:pPr>
            <a:r>
              <a:rPr lang="tr-TR" sz="2200" dirty="0" smtClean="0"/>
              <a:t>Kalite izleme ve değerlendirme sonuçlarının karar alma mekanizmalarında dikkate alındığına dair kanıtlar,</a:t>
            </a:r>
            <a:endParaRPr lang="tr-TR" sz="2200" dirty="0"/>
          </a:p>
          <a:p>
            <a:pPr marL="457200" indent="-457200">
              <a:lnSpc>
                <a:spcPct val="100000"/>
              </a:lnSpc>
              <a:spcBef>
                <a:spcPts val="0"/>
              </a:spcBef>
              <a:spcAft>
                <a:spcPts val="400"/>
              </a:spcAft>
              <a:buFont typeface="+mj-lt"/>
              <a:buAutoNum type="arabicPeriod"/>
            </a:pPr>
            <a:r>
              <a:rPr lang="tr-TR" sz="2200" dirty="0" smtClean="0"/>
              <a:t>Varsa </a:t>
            </a:r>
            <a:r>
              <a:rPr lang="tr-TR" sz="2200" dirty="0"/>
              <a:t>standart uygulamalar ve mevzuatın yanı sıra </a:t>
            </a:r>
            <a:r>
              <a:rPr lang="tr-TR" sz="2200" dirty="0" smtClean="0"/>
              <a:t>birimin </a:t>
            </a:r>
            <a:r>
              <a:rPr lang="tr-TR" sz="2200" dirty="0"/>
              <a:t>ihtiyaçları doğrultusunda geliştirdiği özgün yaklaşım ve uygulamalarına ilişkin </a:t>
            </a:r>
            <a:r>
              <a:rPr lang="tr-TR" sz="2200" dirty="0" smtClean="0"/>
              <a:t>kanıtlar.</a:t>
            </a:r>
            <a:endParaRPr lang="tr-TR" sz="2200" dirty="0"/>
          </a:p>
        </p:txBody>
      </p:sp>
      <p:sp>
        <p:nvSpPr>
          <p:cNvPr id="4" name="Veri Yer Tutucusu 3"/>
          <p:cNvSpPr>
            <a:spLocks noGrp="1"/>
          </p:cNvSpPr>
          <p:nvPr>
            <p:ph type="dt" sz="half" idx="10"/>
          </p:nvPr>
        </p:nvSpPr>
        <p:spPr/>
        <p:txBody>
          <a:bodyPr/>
          <a:lstStyle/>
          <a:p>
            <a:fld id="{8FF52013-6657-4BAF-9400-D4EA41B14130}" type="datetime1">
              <a:rPr lang="tr-TR" smtClean="0"/>
              <a:t>2.10.2025</a:t>
            </a:fld>
            <a:endParaRPr lang="tr-TR" dirty="0"/>
          </a:p>
        </p:txBody>
      </p:sp>
      <p:sp>
        <p:nvSpPr>
          <p:cNvPr id="10" name="Unvan 1"/>
          <p:cNvSpPr>
            <a:spLocks noGrp="1"/>
          </p:cNvSpPr>
          <p:nvPr>
            <p:ph type="title"/>
          </p:nvPr>
        </p:nvSpPr>
        <p:spPr>
          <a:xfrm>
            <a:off x="952900" y="99391"/>
            <a:ext cx="11029834" cy="751509"/>
          </a:xfrm>
        </p:spPr>
        <p:txBody>
          <a:bodyPr>
            <a:noAutofit/>
          </a:bodyPr>
          <a:lstStyle/>
          <a:p>
            <a:pPr algn="ctr"/>
            <a:r>
              <a:rPr lang="tr-TR" sz="3200" b="1" dirty="0">
                <a:solidFill>
                  <a:srgbClr val="FF0000"/>
                </a:solidFill>
              </a:rPr>
              <a:t>A.1. Liderlik ve </a:t>
            </a:r>
            <a:r>
              <a:rPr lang="tr-TR" sz="3200" b="1" dirty="0" smtClean="0">
                <a:solidFill>
                  <a:srgbClr val="FF0000"/>
                </a:solidFill>
              </a:rPr>
              <a:t>Kalite </a:t>
            </a:r>
            <a:r>
              <a:rPr lang="tr-TR" sz="3200" dirty="0" smtClean="0">
                <a:solidFill>
                  <a:srgbClr val="FF0000"/>
                </a:solidFill>
              </a:rPr>
              <a:t>/</a:t>
            </a:r>
            <a:r>
              <a:rPr lang="tr-TR" sz="3200" dirty="0" smtClean="0">
                <a:solidFill>
                  <a:srgbClr val="0000CC"/>
                </a:solidFill>
              </a:rPr>
              <a:t> </a:t>
            </a:r>
            <a:r>
              <a:rPr lang="tr-TR" sz="3200" b="1" dirty="0" smtClean="0">
                <a:solidFill>
                  <a:srgbClr val="0000CC"/>
                </a:solidFill>
              </a:rPr>
              <a:t>A.1.4. İç kalite güvencesi mekanizmaları</a:t>
            </a:r>
            <a:endParaRPr lang="tr-TR" sz="3200" dirty="0">
              <a:solidFill>
                <a:srgbClr val="0000CC"/>
              </a:solidFill>
            </a:endParaRPr>
          </a:p>
        </p:txBody>
      </p:sp>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3" name="Slayt Numarası Yer Tutucusu 2"/>
          <p:cNvSpPr>
            <a:spLocks noGrp="1"/>
          </p:cNvSpPr>
          <p:nvPr>
            <p:ph type="sldNum" sz="quarter" idx="12"/>
          </p:nvPr>
        </p:nvSpPr>
        <p:spPr/>
        <p:txBody>
          <a:bodyPr/>
          <a:lstStyle/>
          <a:p>
            <a:fld id="{DDCE7859-ABE5-4F86-9590-63E6FFC2B8A3}" type="slidenum">
              <a:rPr lang="tr-TR" smtClean="0"/>
              <a:pPr/>
              <a:t>67</a:t>
            </a:fld>
            <a:endParaRPr lang="tr-TR"/>
          </a:p>
        </p:txBody>
      </p:sp>
    </p:spTree>
    <p:extLst>
      <p:ext uri="{BB962C8B-B14F-4D97-AF65-F5344CB8AC3E}">
        <p14:creationId xmlns:p14="http://schemas.microsoft.com/office/powerpoint/2010/main" val="167333799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61481" y="169389"/>
            <a:ext cx="11530519" cy="531003"/>
          </a:xfrm>
        </p:spPr>
        <p:txBody>
          <a:bodyPr>
            <a:noAutofit/>
          </a:bodyPr>
          <a:lstStyle/>
          <a:p>
            <a:pPr algn="ctr"/>
            <a:r>
              <a:rPr lang="tr-TR" sz="2800" b="1" dirty="0">
                <a:solidFill>
                  <a:srgbClr val="FF0000"/>
                </a:solidFill>
              </a:rPr>
              <a:t>A.1. Liderlik ve Kalite </a:t>
            </a:r>
            <a:r>
              <a:rPr lang="tr-TR" sz="2800" dirty="0">
                <a:solidFill>
                  <a:srgbClr val="FF0000"/>
                </a:solidFill>
              </a:rPr>
              <a:t>/ </a:t>
            </a:r>
            <a:r>
              <a:rPr lang="tr-TR" sz="2800" b="1" dirty="0">
                <a:solidFill>
                  <a:srgbClr val="0000CC"/>
                </a:solidFill>
              </a:rPr>
              <a:t>A.1.4. İç kalite güvencesi mekanizmaları</a:t>
            </a:r>
            <a:endParaRPr lang="tr-TR" sz="2800" dirty="0"/>
          </a:p>
        </p:txBody>
      </p:sp>
      <p:graphicFrame>
        <p:nvGraphicFramePr>
          <p:cNvPr id="5" name="Tablo 4"/>
          <p:cNvGraphicFramePr>
            <a:graphicFrameLocks noGrp="1"/>
          </p:cNvGraphicFramePr>
          <p:nvPr>
            <p:extLst/>
          </p:nvPr>
        </p:nvGraphicFramePr>
        <p:xfrm>
          <a:off x="367747" y="1177048"/>
          <a:ext cx="11626458" cy="5487292"/>
        </p:xfrm>
        <a:graphic>
          <a:graphicData uri="http://schemas.openxmlformats.org/drawingml/2006/table">
            <a:tbl>
              <a:tblPr bandRow="1">
                <a:tableStyleId>{5C22544A-7EE6-4342-B048-85BDC9FD1C3A}</a:tableStyleId>
              </a:tblPr>
              <a:tblGrid>
                <a:gridCol w="2515356">
                  <a:extLst>
                    <a:ext uri="{9D8B030D-6E8A-4147-A177-3AD203B41FA5}">
                      <a16:colId xmlns:a16="http://schemas.microsoft.com/office/drawing/2014/main" val="2928409542"/>
                    </a:ext>
                  </a:extLst>
                </a:gridCol>
                <a:gridCol w="2237406">
                  <a:extLst>
                    <a:ext uri="{9D8B030D-6E8A-4147-A177-3AD203B41FA5}">
                      <a16:colId xmlns:a16="http://schemas.microsoft.com/office/drawing/2014/main" val="3466568460"/>
                    </a:ext>
                  </a:extLst>
                </a:gridCol>
                <a:gridCol w="2281966">
                  <a:extLst>
                    <a:ext uri="{9D8B030D-6E8A-4147-A177-3AD203B41FA5}">
                      <a16:colId xmlns:a16="http://schemas.microsoft.com/office/drawing/2014/main" val="1248775407"/>
                    </a:ext>
                  </a:extLst>
                </a:gridCol>
                <a:gridCol w="2553390">
                  <a:extLst>
                    <a:ext uri="{9D8B030D-6E8A-4147-A177-3AD203B41FA5}">
                      <a16:colId xmlns:a16="http://schemas.microsoft.com/office/drawing/2014/main" val="1846635964"/>
                    </a:ext>
                  </a:extLst>
                </a:gridCol>
                <a:gridCol w="2038340">
                  <a:extLst>
                    <a:ext uri="{9D8B030D-6E8A-4147-A177-3AD203B41FA5}">
                      <a16:colId xmlns:a16="http://schemas.microsoft.com/office/drawing/2014/main" val="1970805160"/>
                    </a:ext>
                  </a:extLst>
                </a:gridCol>
              </a:tblGrid>
              <a:tr h="402975">
                <a:tc gridSpan="5">
                  <a:txBody>
                    <a:bodyPr/>
                    <a:lstStyle/>
                    <a:p>
                      <a:pPr algn="ctr"/>
                      <a:r>
                        <a:rPr lang="tr-TR" sz="2400" b="1" dirty="0" smtClean="0">
                          <a:solidFill>
                            <a:srgbClr val="FF0000"/>
                          </a:solidFill>
                          <a:latin typeface="+mn-lt"/>
                        </a:rPr>
                        <a:t>Olgunluk Düzeyi</a:t>
                      </a:r>
                      <a:endParaRPr lang="tr-TR" sz="24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402975">
                <a:tc>
                  <a:txBody>
                    <a:bodyPr/>
                    <a:lstStyle/>
                    <a:p>
                      <a:pPr algn="ctr">
                        <a:lnSpc>
                          <a:spcPct val="100000"/>
                        </a:lnSpc>
                        <a:spcAft>
                          <a:spcPts val="400"/>
                        </a:spcAft>
                      </a:pPr>
                      <a:r>
                        <a:rPr lang="tr-TR" sz="2400" b="1" dirty="0">
                          <a:effectLst/>
                          <a:latin typeface="+mn-lt"/>
                        </a:rPr>
                        <a:t>1</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2</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3</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4</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5</a:t>
                      </a:r>
                      <a:endParaRPr lang="tr-TR" sz="24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4681342">
                <a:tc>
                  <a:txBody>
                    <a:bodyPr/>
                    <a:lstStyle/>
                    <a:p>
                      <a:pPr algn="l">
                        <a:lnSpc>
                          <a:spcPct val="115000"/>
                        </a:lnSpc>
                        <a:spcAft>
                          <a:spcPts val="0"/>
                        </a:spcAft>
                      </a:pPr>
                      <a:r>
                        <a:rPr lang="tr-TR" sz="2200" dirty="0" smtClean="0">
                          <a:effectLst/>
                          <a:latin typeface="+mn-lt"/>
                          <a:ea typeface="Calibri" panose="020F0502020204030204" pitchFamily="34" charset="0"/>
                        </a:rPr>
                        <a:t>Birimin </a:t>
                      </a:r>
                      <a:r>
                        <a:rPr lang="tr-TR" sz="2200" dirty="0">
                          <a:effectLst/>
                          <a:latin typeface="+mn-lt"/>
                          <a:ea typeface="Calibri" panose="020F0502020204030204" pitchFamily="34" charset="0"/>
                        </a:rPr>
                        <a:t>tanımlanmış bir iç kalite güvencesi sistemi bulunmamaktadır.</a:t>
                      </a:r>
                    </a:p>
                  </a:txBody>
                  <a:tcPr marL="68580" marR="68580" marT="0" marB="0"/>
                </a:tc>
                <a:tc>
                  <a:txBody>
                    <a:bodyPr/>
                    <a:lstStyle/>
                    <a:p>
                      <a:pPr algn="l">
                        <a:lnSpc>
                          <a:spcPct val="115000"/>
                        </a:lnSpc>
                        <a:spcAft>
                          <a:spcPts val="0"/>
                        </a:spcAft>
                      </a:pPr>
                      <a:r>
                        <a:rPr lang="tr-TR" sz="2200" dirty="0" smtClean="0">
                          <a:effectLst/>
                          <a:latin typeface="+mn-lt"/>
                          <a:ea typeface="Calibri" panose="020F0502020204030204" pitchFamily="34" charset="0"/>
                        </a:rPr>
                        <a:t>Birimin </a:t>
                      </a:r>
                      <a:r>
                        <a:rPr lang="tr-TR" sz="2200" dirty="0">
                          <a:effectLst/>
                          <a:latin typeface="+mn-lt"/>
                          <a:ea typeface="Calibri" panose="020F0502020204030204" pitchFamily="34" charset="0"/>
                        </a:rPr>
                        <a:t>iç kalite güvencesi süreç ve mekanizmaları tanımlanmıştır. </a:t>
                      </a:r>
                    </a:p>
                  </a:txBody>
                  <a:tcPr marL="68580" marR="68580" marT="0" marB="0"/>
                </a:tc>
                <a:tc>
                  <a:txBody>
                    <a:bodyPr/>
                    <a:lstStyle/>
                    <a:p>
                      <a:pPr algn="l">
                        <a:lnSpc>
                          <a:spcPct val="115000"/>
                        </a:lnSpc>
                        <a:spcAft>
                          <a:spcPts val="0"/>
                        </a:spcAft>
                      </a:pPr>
                      <a:r>
                        <a:rPr lang="tr-TR" sz="2200" dirty="0">
                          <a:effectLst/>
                          <a:latin typeface="+mn-lt"/>
                          <a:ea typeface="Calibri" panose="020F0502020204030204" pitchFamily="34" charset="0"/>
                        </a:rPr>
                        <a:t>İç kalite güvencesi sistemi </a:t>
                      </a:r>
                      <a:r>
                        <a:rPr lang="tr-TR" sz="2200" dirty="0" smtClean="0">
                          <a:effectLst/>
                          <a:latin typeface="+mn-lt"/>
                          <a:ea typeface="Calibri" panose="020F0502020204030204" pitchFamily="34" charset="0"/>
                        </a:rPr>
                        <a:t>birimin </a:t>
                      </a:r>
                      <a:r>
                        <a:rPr lang="tr-TR" sz="2200" dirty="0">
                          <a:effectLst/>
                          <a:latin typeface="+mn-lt"/>
                          <a:ea typeface="Calibri" panose="020F0502020204030204" pitchFamily="34" charset="0"/>
                        </a:rPr>
                        <a:t>geneline yayılmış, şeffaf ve bütüncül olarak yürütülmektedir.</a:t>
                      </a:r>
                    </a:p>
                  </a:txBody>
                  <a:tcPr marL="68580" marR="68580" marT="0" marB="0"/>
                </a:tc>
                <a:tc>
                  <a:txBody>
                    <a:bodyPr/>
                    <a:lstStyle/>
                    <a:p>
                      <a:pPr algn="l">
                        <a:lnSpc>
                          <a:spcPct val="115000"/>
                        </a:lnSpc>
                        <a:spcAft>
                          <a:spcPts val="0"/>
                        </a:spcAft>
                      </a:pPr>
                      <a:r>
                        <a:rPr lang="tr-TR" sz="2200" dirty="0">
                          <a:effectLst/>
                          <a:latin typeface="+mn-lt"/>
                          <a:ea typeface="Calibri" panose="020F0502020204030204" pitchFamily="34" charset="0"/>
                        </a:rPr>
                        <a:t>İç kalite güvencesi sistemi mekanizmaları izlenmekte ve ilgili paydaşlarla birlikte iyileştirilmektedir.</a:t>
                      </a:r>
                    </a:p>
                  </a:txBody>
                  <a:tcPr marL="68580" marR="68580" marT="0" marB="0"/>
                </a:tc>
                <a:tc>
                  <a:txBody>
                    <a:bodyPr/>
                    <a:lstStyle/>
                    <a:p>
                      <a:pPr algn="l">
                        <a:lnSpc>
                          <a:spcPct val="115000"/>
                        </a:lnSpc>
                        <a:spcAft>
                          <a:spcPts val="0"/>
                        </a:spcAft>
                      </a:pPr>
                      <a:r>
                        <a:rPr lang="tr-TR" sz="2200" dirty="0">
                          <a:effectLst/>
                          <a:latin typeface="+mn-lt"/>
                          <a:ea typeface="Calibri" panose="020F0502020204030204" pitchFamily="34" charset="0"/>
                        </a:rPr>
                        <a:t>İçselleştirilmiş, sistematik, sürdürülebilir ve örnek gösterilebilir uygulamalar bulunmaktadır.</a:t>
                      </a:r>
                    </a:p>
                  </a:txBody>
                  <a:tcPr marL="68580" marR="68580" marT="0" marB="0"/>
                </a:tc>
                <a:extLst>
                  <a:ext uri="{0D108BD9-81ED-4DB2-BD59-A6C34878D82A}">
                    <a16:rowId xmlns:a16="http://schemas.microsoft.com/office/drawing/2014/main" val="2096133008"/>
                  </a:ext>
                </a:extLst>
              </a:tr>
            </a:tbl>
          </a:graphicData>
        </a:graphic>
      </p:graphicFrame>
      <p:sp>
        <p:nvSpPr>
          <p:cNvPr id="6" name="Veri Yer Tutucusu 5"/>
          <p:cNvSpPr>
            <a:spLocks noGrp="1"/>
          </p:cNvSpPr>
          <p:nvPr>
            <p:ph type="dt" sz="half" idx="10"/>
          </p:nvPr>
        </p:nvSpPr>
        <p:spPr/>
        <p:txBody>
          <a:bodyPr/>
          <a:lstStyle/>
          <a:p>
            <a:fld id="{849F486F-1972-44CB-804A-C70E8CEAFC75}"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68</a:t>
            </a:fld>
            <a:endParaRPr lang="tr-TR"/>
          </a:p>
        </p:txBody>
      </p:sp>
    </p:spTree>
    <p:extLst>
      <p:ext uri="{BB962C8B-B14F-4D97-AF65-F5344CB8AC3E}">
        <p14:creationId xmlns:p14="http://schemas.microsoft.com/office/powerpoint/2010/main" val="60421742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6461"/>
            <a:ext cx="11209421" cy="486382"/>
          </a:xfrm>
        </p:spPr>
        <p:txBody>
          <a:bodyPr>
            <a:normAutofit/>
          </a:bodyPr>
          <a:lstStyle/>
          <a:p>
            <a:pPr algn="ctr"/>
            <a:r>
              <a:rPr lang="tr-TR" sz="2600" b="1" dirty="0">
                <a:solidFill>
                  <a:srgbClr val="FF0000"/>
                </a:solidFill>
              </a:rPr>
              <a:t>A.1. Liderlik ve Kalite </a:t>
            </a:r>
            <a:r>
              <a:rPr lang="tr-TR" sz="2600" dirty="0">
                <a:solidFill>
                  <a:srgbClr val="FF0000"/>
                </a:solidFill>
              </a:rPr>
              <a:t>/ </a:t>
            </a:r>
            <a:r>
              <a:rPr lang="tr-TR" sz="2600" b="1" dirty="0" smtClean="0">
                <a:solidFill>
                  <a:srgbClr val="0000CC"/>
                </a:solidFill>
              </a:rPr>
              <a:t>A.1.5</a:t>
            </a:r>
            <a:r>
              <a:rPr lang="tr-TR" sz="2600" b="1" dirty="0">
                <a:solidFill>
                  <a:srgbClr val="0000CC"/>
                </a:solidFill>
              </a:rPr>
              <a:t>. Kamuoyunu bilgilendirme ve hesap verebilirlik</a:t>
            </a:r>
            <a:endParaRPr lang="tr-TR" sz="2600" dirty="0"/>
          </a:p>
        </p:txBody>
      </p:sp>
      <p:sp>
        <p:nvSpPr>
          <p:cNvPr id="3" name="İçerik Yer Tutucusu 2"/>
          <p:cNvSpPr>
            <a:spLocks noGrp="1"/>
          </p:cNvSpPr>
          <p:nvPr>
            <p:ph idx="1"/>
          </p:nvPr>
        </p:nvSpPr>
        <p:spPr>
          <a:xfrm>
            <a:off x="496957" y="1128409"/>
            <a:ext cx="11261034" cy="5416770"/>
          </a:xfrm>
        </p:spPr>
        <p:txBody>
          <a:bodyPr>
            <a:normAutofit/>
          </a:bodyPr>
          <a:lstStyle/>
          <a:p>
            <a:pPr>
              <a:lnSpc>
                <a:spcPct val="100000"/>
              </a:lnSpc>
              <a:spcBef>
                <a:spcPts val="0"/>
              </a:spcBef>
              <a:spcAft>
                <a:spcPts val="400"/>
              </a:spcAft>
            </a:pPr>
            <a:r>
              <a:rPr lang="tr-TR" sz="3200" b="1" dirty="0">
                <a:solidFill>
                  <a:srgbClr val="0000CC"/>
                </a:solidFill>
              </a:rPr>
              <a:t>Kamuoyunu bilgilendirme </a:t>
            </a:r>
            <a:r>
              <a:rPr lang="tr-TR" sz="3200" dirty="0"/>
              <a:t>ilkesel olarak benimsenmiştir, </a:t>
            </a:r>
            <a:endParaRPr lang="tr-TR" sz="3200" dirty="0" smtClean="0"/>
          </a:p>
          <a:p>
            <a:pPr lvl="1">
              <a:lnSpc>
                <a:spcPct val="100000"/>
              </a:lnSpc>
              <a:spcBef>
                <a:spcPts val="0"/>
              </a:spcBef>
              <a:spcAft>
                <a:spcPts val="400"/>
              </a:spcAft>
            </a:pPr>
            <a:r>
              <a:rPr lang="tr-TR" sz="3200" b="1" dirty="0" smtClean="0"/>
              <a:t>hangi </a:t>
            </a:r>
            <a:r>
              <a:rPr lang="tr-TR" sz="3200" b="1" dirty="0"/>
              <a:t>kanalların nasıl kullanılacağı </a:t>
            </a:r>
            <a:r>
              <a:rPr lang="tr-TR" sz="3200" dirty="0"/>
              <a:t>tasarlanmıştır, </a:t>
            </a:r>
            <a:r>
              <a:rPr lang="tr-TR" sz="3200" dirty="0" smtClean="0"/>
              <a:t>erişilebilir </a:t>
            </a:r>
            <a:r>
              <a:rPr lang="tr-TR" sz="3200" dirty="0"/>
              <a:t>olarak ilan edilmiştir ve </a:t>
            </a:r>
            <a:r>
              <a:rPr lang="tr-TR" sz="3200" dirty="0" smtClean="0"/>
              <a:t>tüm </a:t>
            </a:r>
            <a:r>
              <a:rPr lang="tr-TR" sz="3200" dirty="0"/>
              <a:t>bilgilendirme adımları sistematik olarak atılmaktadır. </a:t>
            </a:r>
            <a:endParaRPr lang="tr-TR" sz="3200" dirty="0" smtClean="0"/>
          </a:p>
          <a:p>
            <a:pPr lvl="1">
              <a:lnSpc>
                <a:spcPct val="100000"/>
              </a:lnSpc>
              <a:spcBef>
                <a:spcPts val="0"/>
              </a:spcBef>
              <a:spcAft>
                <a:spcPts val="400"/>
              </a:spcAft>
            </a:pPr>
            <a:endParaRPr lang="tr-TR" sz="3200" dirty="0" smtClean="0"/>
          </a:p>
          <a:p>
            <a:pPr>
              <a:lnSpc>
                <a:spcPct val="100000"/>
              </a:lnSpc>
              <a:spcBef>
                <a:spcPts val="0"/>
              </a:spcBef>
              <a:spcAft>
                <a:spcPts val="400"/>
              </a:spcAft>
            </a:pPr>
            <a:r>
              <a:rPr lang="tr-TR" sz="3200" dirty="0" smtClean="0"/>
              <a:t>Birim </a:t>
            </a:r>
            <a:r>
              <a:rPr lang="tr-TR" sz="3200" dirty="0"/>
              <a:t>web sayfası doğru, güncel, ilgili ve kolayca erişilebilir bilgiyi vermektedir; </a:t>
            </a:r>
            <a:r>
              <a:rPr lang="tr-TR" sz="3200" b="1" dirty="0" smtClean="0">
                <a:solidFill>
                  <a:srgbClr val="0000CC"/>
                </a:solidFill>
              </a:rPr>
              <a:t>bunun </a:t>
            </a:r>
            <a:r>
              <a:rPr lang="tr-TR" sz="3200" b="1" dirty="0">
                <a:solidFill>
                  <a:srgbClr val="0000CC"/>
                </a:solidFill>
              </a:rPr>
              <a:t>sağlanması için gerekli mekanizma </a:t>
            </a:r>
            <a:r>
              <a:rPr lang="tr-TR" sz="3200" dirty="0"/>
              <a:t>mevcuttur. </a:t>
            </a:r>
            <a:endParaRPr lang="tr-TR" sz="3200" dirty="0" smtClean="0"/>
          </a:p>
        </p:txBody>
      </p:sp>
      <p:sp>
        <p:nvSpPr>
          <p:cNvPr id="4" name="Veri Yer Tutucusu 3"/>
          <p:cNvSpPr>
            <a:spLocks noGrp="1"/>
          </p:cNvSpPr>
          <p:nvPr>
            <p:ph type="dt" sz="half" idx="10"/>
          </p:nvPr>
        </p:nvSpPr>
        <p:spPr/>
        <p:txBody>
          <a:bodyPr/>
          <a:lstStyle/>
          <a:p>
            <a:fld id="{12111E12-72D5-4D5F-BEE6-E7E4B16F2A8B}"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69</a:t>
            </a:fld>
            <a:endParaRPr lang="tr-TR"/>
          </a:p>
        </p:txBody>
      </p:sp>
    </p:spTree>
    <p:extLst>
      <p:ext uri="{BB962C8B-B14F-4D97-AF65-F5344CB8AC3E}">
        <p14:creationId xmlns:p14="http://schemas.microsoft.com/office/powerpoint/2010/main" val="419511875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6400" y="159026"/>
            <a:ext cx="10648122" cy="609600"/>
          </a:xfrm>
        </p:spPr>
        <p:txBody>
          <a:bodyPr>
            <a:noAutofit/>
          </a:bodyPr>
          <a:lstStyle/>
          <a:p>
            <a:pPr algn="ctr"/>
            <a:r>
              <a:rPr lang="tr-TR" sz="3200" b="1" dirty="0">
                <a:solidFill>
                  <a:srgbClr val="C00000"/>
                </a:solidFill>
              </a:rPr>
              <a:t>Kalite Güvencesi Nedir?</a:t>
            </a:r>
            <a:endParaRPr lang="tr-TR" sz="3200" dirty="0"/>
          </a:p>
        </p:txBody>
      </p:sp>
      <p:sp>
        <p:nvSpPr>
          <p:cNvPr id="3" name="İçerik Yer Tutucusu 2"/>
          <p:cNvSpPr>
            <a:spLocks noGrp="1"/>
          </p:cNvSpPr>
          <p:nvPr>
            <p:ph idx="1"/>
          </p:nvPr>
        </p:nvSpPr>
        <p:spPr>
          <a:xfrm>
            <a:off x="457200" y="1902901"/>
            <a:ext cx="4800600" cy="4254708"/>
          </a:xfrm>
        </p:spPr>
        <p:txBody>
          <a:bodyPr>
            <a:normAutofit fontScale="92500"/>
          </a:bodyPr>
          <a:lstStyle/>
          <a:p>
            <a:pPr>
              <a:lnSpc>
                <a:spcPct val="120000"/>
              </a:lnSpc>
              <a:spcBef>
                <a:spcPts val="0"/>
              </a:spcBef>
              <a:spcAft>
                <a:spcPts val="400"/>
              </a:spcAft>
            </a:pPr>
            <a:r>
              <a:rPr lang="tr-TR" sz="2400" dirty="0" smtClean="0"/>
              <a:t>Kurumun </a:t>
            </a:r>
            <a:r>
              <a:rPr lang="tr-TR" sz="2400" b="1" dirty="0" smtClean="0">
                <a:solidFill>
                  <a:srgbClr val="FF0000"/>
                </a:solidFill>
              </a:rPr>
              <a:t>misyon, vizyon</a:t>
            </a:r>
            <a:r>
              <a:rPr lang="tr-TR" sz="2400" b="1" dirty="0">
                <a:solidFill>
                  <a:srgbClr val="FF0000"/>
                </a:solidFill>
              </a:rPr>
              <a:t> </a:t>
            </a:r>
            <a:r>
              <a:rPr lang="tr-TR" sz="2400" b="1" dirty="0" smtClean="0">
                <a:solidFill>
                  <a:srgbClr val="FF0000"/>
                </a:solidFill>
              </a:rPr>
              <a:t>ve stratejik planındaki </a:t>
            </a:r>
            <a:r>
              <a:rPr lang="tr-TR" sz="2400" dirty="0" smtClean="0"/>
              <a:t>hedefleriyle uyumlu olarak;</a:t>
            </a:r>
          </a:p>
          <a:p>
            <a:pPr>
              <a:lnSpc>
                <a:spcPct val="120000"/>
              </a:lnSpc>
              <a:spcBef>
                <a:spcPts val="0"/>
              </a:spcBef>
              <a:spcAft>
                <a:spcPts val="400"/>
              </a:spcAft>
            </a:pPr>
            <a:endParaRPr lang="tr-TR" sz="2400" dirty="0" smtClean="0"/>
          </a:p>
          <a:p>
            <a:pPr lvl="2">
              <a:lnSpc>
                <a:spcPct val="120000"/>
              </a:lnSpc>
              <a:spcBef>
                <a:spcPts val="0"/>
              </a:spcBef>
              <a:spcAft>
                <a:spcPts val="400"/>
              </a:spcAft>
            </a:pPr>
            <a:r>
              <a:rPr lang="tr-TR" sz="2400" b="1" dirty="0" smtClean="0">
                <a:solidFill>
                  <a:srgbClr val="C00000"/>
                </a:solidFill>
              </a:rPr>
              <a:t>Liderlik</a:t>
            </a:r>
            <a:r>
              <a:rPr lang="tr-TR" sz="2400" b="1" dirty="0">
                <a:solidFill>
                  <a:srgbClr val="C00000"/>
                </a:solidFill>
              </a:rPr>
              <a:t>,</a:t>
            </a:r>
            <a:r>
              <a:rPr lang="tr-TR" sz="2400" b="1" dirty="0" smtClean="0">
                <a:solidFill>
                  <a:srgbClr val="C00000"/>
                </a:solidFill>
              </a:rPr>
              <a:t> Yönetişim ve Kalite,</a:t>
            </a:r>
          </a:p>
          <a:p>
            <a:pPr lvl="2">
              <a:lnSpc>
                <a:spcPct val="120000"/>
              </a:lnSpc>
              <a:spcBef>
                <a:spcPts val="0"/>
              </a:spcBef>
              <a:spcAft>
                <a:spcPts val="400"/>
              </a:spcAft>
            </a:pPr>
            <a:r>
              <a:rPr lang="tr-TR" sz="2400" b="1" dirty="0" smtClean="0">
                <a:solidFill>
                  <a:srgbClr val="003399"/>
                </a:solidFill>
              </a:rPr>
              <a:t>Eğitim ve Öğretim,</a:t>
            </a:r>
          </a:p>
          <a:p>
            <a:pPr lvl="2">
              <a:lnSpc>
                <a:spcPct val="120000"/>
              </a:lnSpc>
              <a:spcBef>
                <a:spcPts val="0"/>
              </a:spcBef>
              <a:spcAft>
                <a:spcPts val="400"/>
              </a:spcAft>
            </a:pPr>
            <a:r>
              <a:rPr lang="tr-TR" sz="2400" b="1" dirty="0" smtClean="0">
                <a:solidFill>
                  <a:srgbClr val="C00000"/>
                </a:solidFill>
              </a:rPr>
              <a:t>Araştırma ve Geliştirme</a:t>
            </a:r>
          </a:p>
          <a:p>
            <a:pPr lvl="2">
              <a:lnSpc>
                <a:spcPct val="120000"/>
              </a:lnSpc>
              <a:spcBef>
                <a:spcPts val="0"/>
              </a:spcBef>
              <a:spcAft>
                <a:spcPts val="400"/>
              </a:spcAft>
            </a:pPr>
            <a:r>
              <a:rPr lang="tr-TR" sz="2400" b="1" dirty="0" smtClean="0">
                <a:solidFill>
                  <a:srgbClr val="003399"/>
                </a:solidFill>
              </a:rPr>
              <a:t>Toplumsal Katkı, </a:t>
            </a:r>
          </a:p>
          <a:p>
            <a:pPr marL="914400" lvl="2" indent="0">
              <a:lnSpc>
                <a:spcPct val="120000"/>
              </a:lnSpc>
              <a:spcBef>
                <a:spcPts val="0"/>
              </a:spcBef>
              <a:spcAft>
                <a:spcPts val="400"/>
              </a:spcAft>
              <a:buNone/>
            </a:pPr>
            <a:r>
              <a:rPr lang="tr-TR" sz="2400" dirty="0" smtClean="0"/>
              <a:t>alanlarında</a:t>
            </a:r>
            <a:endParaRPr lang="tr-TR" sz="2400" b="1" dirty="0" smtClean="0"/>
          </a:p>
        </p:txBody>
      </p:sp>
      <p:sp>
        <p:nvSpPr>
          <p:cNvPr id="4" name="Veri Yer Tutucusu 3"/>
          <p:cNvSpPr>
            <a:spLocks noGrp="1"/>
          </p:cNvSpPr>
          <p:nvPr>
            <p:ph type="dt" sz="half" idx="10"/>
          </p:nvPr>
        </p:nvSpPr>
        <p:spPr/>
        <p:txBody>
          <a:bodyPr/>
          <a:lstStyle/>
          <a:p>
            <a:fld id="{8A1D1DBB-8285-466F-B175-93DFE2B3E4C9}" type="datetime1">
              <a:rPr lang="tr-TR" smtClean="0"/>
              <a:t>2.10.2025</a:t>
            </a:fld>
            <a:endParaRPr lang="tr-TR"/>
          </a:p>
        </p:txBody>
      </p:sp>
      <p:sp>
        <p:nvSpPr>
          <p:cNvPr id="6" name="İçerik Yer Tutucusu 2"/>
          <p:cNvSpPr txBox="1">
            <a:spLocks/>
          </p:cNvSpPr>
          <p:nvPr/>
        </p:nvSpPr>
        <p:spPr>
          <a:xfrm>
            <a:off x="6206248" y="1902901"/>
            <a:ext cx="5661902" cy="43811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3" indent="-342900">
              <a:lnSpc>
                <a:spcPct val="100000"/>
              </a:lnSpc>
              <a:spcBef>
                <a:spcPts val="0"/>
              </a:spcBef>
              <a:spcAft>
                <a:spcPts val="400"/>
              </a:spcAft>
            </a:pPr>
            <a:r>
              <a:rPr lang="tr-TR" sz="2300" b="1" dirty="0" smtClean="0">
                <a:solidFill>
                  <a:srgbClr val="0000CC"/>
                </a:solidFill>
              </a:rPr>
              <a:t>Hedeflerinin olup olmadığı,</a:t>
            </a:r>
          </a:p>
          <a:p>
            <a:pPr marL="342900" lvl="3" indent="-342900">
              <a:lnSpc>
                <a:spcPct val="100000"/>
              </a:lnSpc>
              <a:spcBef>
                <a:spcPts val="0"/>
              </a:spcBef>
              <a:spcAft>
                <a:spcPts val="400"/>
              </a:spcAft>
            </a:pPr>
            <a:r>
              <a:rPr lang="tr-TR" sz="2300" b="1" dirty="0" smtClean="0">
                <a:solidFill>
                  <a:srgbClr val="C00000"/>
                </a:solidFill>
              </a:rPr>
              <a:t>Planının olup olmadığı, </a:t>
            </a:r>
          </a:p>
          <a:p>
            <a:pPr marL="342900" lvl="3" indent="-342900">
              <a:lnSpc>
                <a:spcPct val="100000"/>
              </a:lnSpc>
              <a:spcBef>
                <a:spcPts val="0"/>
              </a:spcBef>
              <a:spcAft>
                <a:spcPts val="400"/>
              </a:spcAft>
            </a:pPr>
            <a:r>
              <a:rPr lang="tr-TR" sz="2300" b="1" dirty="0" smtClean="0">
                <a:solidFill>
                  <a:srgbClr val="0000CC"/>
                </a:solidFill>
              </a:rPr>
              <a:t>Hedef ve plana göre uygulamaların yapılıp yapılmadığı,</a:t>
            </a:r>
          </a:p>
          <a:p>
            <a:pPr marL="342900" lvl="3" indent="-342900">
              <a:lnSpc>
                <a:spcPct val="100000"/>
              </a:lnSpc>
              <a:spcBef>
                <a:spcPts val="0"/>
              </a:spcBef>
              <a:spcAft>
                <a:spcPts val="400"/>
              </a:spcAft>
            </a:pPr>
            <a:r>
              <a:rPr lang="tr-TR" sz="2300" b="1" dirty="0" smtClean="0">
                <a:solidFill>
                  <a:srgbClr val="C00000"/>
                </a:solidFill>
              </a:rPr>
              <a:t>Varsa hedeflere ulaşmak için ölçüm, izleme ve değerlendirme yapılıp yapılmadığı, </a:t>
            </a:r>
          </a:p>
          <a:p>
            <a:pPr marL="342900" lvl="3" indent="-342900">
              <a:lnSpc>
                <a:spcPct val="100000"/>
              </a:lnSpc>
              <a:spcBef>
                <a:spcPts val="0"/>
              </a:spcBef>
              <a:spcAft>
                <a:spcPts val="400"/>
              </a:spcAft>
            </a:pPr>
            <a:r>
              <a:rPr lang="tr-TR" sz="2300" b="1" dirty="0" smtClean="0">
                <a:solidFill>
                  <a:srgbClr val="0000CC"/>
                </a:solidFill>
              </a:rPr>
              <a:t>Yapılan değerlendirmelere göre gelişmeye açık yönlerin belirlenerek iyileştirme yapılıp yapılmadığını,</a:t>
            </a:r>
          </a:p>
          <a:p>
            <a:pPr marL="0" lvl="3" indent="0">
              <a:lnSpc>
                <a:spcPct val="100000"/>
              </a:lnSpc>
              <a:spcBef>
                <a:spcPts val="0"/>
              </a:spcBef>
              <a:spcAft>
                <a:spcPts val="400"/>
              </a:spcAft>
              <a:buNone/>
            </a:pPr>
            <a:r>
              <a:rPr lang="tr-TR" sz="2300" b="1" dirty="0" smtClean="0"/>
              <a:t>kapsar. </a:t>
            </a:r>
          </a:p>
        </p:txBody>
      </p:sp>
      <p:sp>
        <p:nvSpPr>
          <p:cNvPr id="7" name="İçerik Yer Tutucusu 2"/>
          <p:cNvSpPr txBox="1">
            <a:spLocks/>
          </p:cNvSpPr>
          <p:nvPr/>
        </p:nvSpPr>
        <p:spPr>
          <a:xfrm>
            <a:off x="681317" y="1082931"/>
            <a:ext cx="11510683" cy="751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spcAft>
                <a:spcPts val="400"/>
              </a:spcAft>
            </a:pPr>
            <a:r>
              <a:rPr lang="tr-TR" b="1" dirty="0" smtClean="0">
                <a:solidFill>
                  <a:srgbClr val="FF0000"/>
                </a:solidFill>
              </a:rPr>
              <a:t>Hesap verebilirlik, şeffaflık, ve iyileştirme </a:t>
            </a:r>
            <a:r>
              <a:rPr lang="tr-TR" b="1" dirty="0" smtClean="0"/>
              <a:t>ilkelerine dayanır,</a:t>
            </a:r>
            <a:endParaRPr lang="tr-TR" sz="2300" b="1" dirty="0" smtClean="0"/>
          </a:p>
        </p:txBody>
      </p:sp>
      <p:grpSp>
        <p:nvGrpSpPr>
          <p:cNvPr id="11" name="Grup 10"/>
          <p:cNvGrpSpPr/>
          <p:nvPr/>
        </p:nvGrpSpPr>
        <p:grpSpPr>
          <a:xfrm>
            <a:off x="5257800" y="2867606"/>
            <a:ext cx="1102658" cy="2530922"/>
            <a:chOff x="5257800" y="2867606"/>
            <a:chExt cx="1102658" cy="2530922"/>
          </a:xfrm>
        </p:grpSpPr>
        <p:sp>
          <p:nvSpPr>
            <p:cNvPr id="8" name="Sağ Ok 7"/>
            <p:cNvSpPr/>
            <p:nvPr/>
          </p:nvSpPr>
          <p:spPr>
            <a:xfrm>
              <a:off x="5293658" y="3846120"/>
              <a:ext cx="10668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5257800" y="4913896"/>
              <a:ext cx="10668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a:off x="5257800" y="2867606"/>
              <a:ext cx="10668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3" name="Altbilgi Yer Tutucusu 12"/>
          <p:cNvSpPr>
            <a:spLocks noGrp="1"/>
          </p:cNvSpPr>
          <p:nvPr>
            <p:ph type="ftr" sz="quarter" idx="11"/>
          </p:nvPr>
        </p:nvSpPr>
        <p:spPr/>
        <p:txBody>
          <a:bodyPr/>
          <a:lstStyle/>
          <a:p>
            <a:r>
              <a:rPr lang="tr-TR" smtClean="0"/>
              <a:t>KALİTE KOORDİNATÖRLÜĞÜ</a:t>
            </a:r>
            <a:endParaRPr lang="tr-TR"/>
          </a:p>
        </p:txBody>
      </p:sp>
      <p:sp>
        <p:nvSpPr>
          <p:cNvPr id="14" name="Slayt Numarası Yer Tutucusu 13"/>
          <p:cNvSpPr>
            <a:spLocks noGrp="1"/>
          </p:cNvSpPr>
          <p:nvPr>
            <p:ph type="sldNum" sz="quarter" idx="12"/>
          </p:nvPr>
        </p:nvSpPr>
        <p:spPr/>
        <p:txBody>
          <a:bodyPr/>
          <a:lstStyle/>
          <a:p>
            <a:fld id="{DDCE7859-ABE5-4F86-9590-63E6FFC2B8A3}" type="slidenum">
              <a:rPr lang="tr-TR" smtClean="0"/>
              <a:pPr/>
              <a:t>7</a:t>
            </a:fld>
            <a:endParaRPr lang="tr-T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8606" y="6065485"/>
            <a:ext cx="382872" cy="388190"/>
          </a:xfrm>
          <a:prstGeom prst="rect">
            <a:avLst/>
          </a:prstGeom>
        </p:spPr>
      </p:pic>
    </p:spTree>
    <p:extLst>
      <p:ext uri="{BB962C8B-B14F-4D97-AF65-F5344CB8AC3E}">
        <p14:creationId xmlns:p14="http://schemas.microsoft.com/office/powerpoint/2010/main" val="290319355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1"/>
            <a:ext cx="11438021" cy="737936"/>
          </a:xfrm>
        </p:spPr>
        <p:txBody>
          <a:bodyPr>
            <a:normAutofit/>
          </a:bodyPr>
          <a:lstStyle/>
          <a:p>
            <a:pPr algn="ctr"/>
            <a:r>
              <a:rPr lang="tr-TR" sz="2800" b="1" dirty="0">
                <a:solidFill>
                  <a:srgbClr val="FF0000"/>
                </a:solidFill>
              </a:rPr>
              <a:t>A.1. Liderlik ve Kalite </a:t>
            </a:r>
            <a:r>
              <a:rPr lang="tr-TR" sz="2800" dirty="0">
                <a:solidFill>
                  <a:srgbClr val="FF0000"/>
                </a:solidFill>
              </a:rPr>
              <a:t>/ </a:t>
            </a:r>
            <a:r>
              <a:rPr lang="tr-TR" sz="2800" b="1" dirty="0" smtClean="0">
                <a:solidFill>
                  <a:srgbClr val="0000CC"/>
                </a:solidFill>
              </a:rPr>
              <a:t>A.1.5</a:t>
            </a:r>
            <a:r>
              <a:rPr lang="tr-TR" sz="2800" b="1" dirty="0">
                <a:solidFill>
                  <a:srgbClr val="0000CC"/>
                </a:solidFill>
              </a:rPr>
              <a:t>. Kamuoyunu bilgilendirme ve hesap verebilirlik</a:t>
            </a:r>
            <a:endParaRPr lang="tr-TR" sz="2800" dirty="0"/>
          </a:p>
        </p:txBody>
      </p:sp>
      <p:sp>
        <p:nvSpPr>
          <p:cNvPr id="3" name="İçerik Yer Tutucusu 2"/>
          <p:cNvSpPr>
            <a:spLocks noGrp="1"/>
          </p:cNvSpPr>
          <p:nvPr>
            <p:ph idx="1"/>
          </p:nvPr>
        </p:nvSpPr>
        <p:spPr>
          <a:xfrm>
            <a:off x="218661" y="943583"/>
            <a:ext cx="11610173" cy="5412767"/>
          </a:xfrm>
        </p:spPr>
        <p:txBody>
          <a:bodyPr>
            <a:normAutofit fontScale="92500" lnSpcReduction="10000"/>
          </a:bodyPr>
          <a:lstStyle/>
          <a:p>
            <a:pPr>
              <a:lnSpc>
                <a:spcPct val="110000"/>
              </a:lnSpc>
              <a:spcBef>
                <a:spcPts val="0"/>
              </a:spcBef>
              <a:spcAft>
                <a:spcPts val="400"/>
              </a:spcAft>
            </a:pPr>
            <a:r>
              <a:rPr lang="tr-TR" sz="3400" dirty="0" smtClean="0">
                <a:solidFill>
                  <a:srgbClr val="0000CC"/>
                </a:solidFill>
              </a:rPr>
              <a:t>Kurumsal </a:t>
            </a:r>
            <a:r>
              <a:rPr lang="tr-TR" sz="3400" dirty="0">
                <a:solidFill>
                  <a:srgbClr val="0000CC"/>
                </a:solidFill>
              </a:rPr>
              <a:t>özerklik </a:t>
            </a:r>
            <a:r>
              <a:rPr lang="tr-TR" sz="3400" dirty="0"/>
              <a:t>ile </a:t>
            </a:r>
            <a:r>
              <a:rPr lang="tr-TR" sz="3400" b="1" dirty="0">
                <a:solidFill>
                  <a:srgbClr val="0000CC"/>
                </a:solidFill>
              </a:rPr>
              <a:t>hesap verebilirlik</a:t>
            </a:r>
            <a:r>
              <a:rPr lang="tr-TR" sz="3400" dirty="0"/>
              <a:t> kavramlarının birbirini tamamladığına ilişkin bulgular mevcuttur. </a:t>
            </a:r>
            <a:endParaRPr lang="tr-TR" sz="3400" dirty="0" smtClean="0"/>
          </a:p>
          <a:p>
            <a:pPr>
              <a:lnSpc>
                <a:spcPct val="110000"/>
              </a:lnSpc>
              <a:spcBef>
                <a:spcPts val="0"/>
              </a:spcBef>
              <a:spcAft>
                <a:spcPts val="400"/>
              </a:spcAft>
            </a:pPr>
            <a:endParaRPr lang="tr-TR" sz="3400" dirty="0" smtClean="0"/>
          </a:p>
          <a:p>
            <a:pPr>
              <a:lnSpc>
                <a:spcPct val="110000"/>
              </a:lnSpc>
              <a:spcBef>
                <a:spcPts val="0"/>
              </a:spcBef>
              <a:spcAft>
                <a:spcPts val="400"/>
              </a:spcAft>
            </a:pPr>
            <a:r>
              <a:rPr lang="tr-TR" sz="3400" b="1" dirty="0" smtClean="0">
                <a:solidFill>
                  <a:srgbClr val="0000CC"/>
                </a:solidFill>
              </a:rPr>
              <a:t>İçe </a:t>
            </a:r>
            <a:r>
              <a:rPr lang="tr-TR" sz="3400" b="1" dirty="0">
                <a:solidFill>
                  <a:srgbClr val="0000CC"/>
                </a:solidFill>
              </a:rPr>
              <a:t>ve dışa hesap verme yöntemleri </a:t>
            </a:r>
            <a:r>
              <a:rPr lang="tr-TR" sz="3400" dirty="0"/>
              <a:t>kurgulanmıştır ve uygulanmaktadır. </a:t>
            </a:r>
            <a:endParaRPr lang="tr-TR" sz="3400" dirty="0" smtClean="0"/>
          </a:p>
          <a:p>
            <a:pPr>
              <a:lnSpc>
                <a:spcPct val="110000"/>
              </a:lnSpc>
              <a:spcBef>
                <a:spcPts val="0"/>
              </a:spcBef>
              <a:spcAft>
                <a:spcPts val="400"/>
              </a:spcAft>
            </a:pPr>
            <a:endParaRPr lang="tr-TR" sz="3400" dirty="0" smtClean="0"/>
          </a:p>
          <a:p>
            <a:pPr>
              <a:lnSpc>
                <a:spcPct val="110000"/>
              </a:lnSpc>
              <a:spcBef>
                <a:spcPts val="0"/>
              </a:spcBef>
              <a:spcAft>
                <a:spcPts val="400"/>
              </a:spcAft>
            </a:pPr>
            <a:r>
              <a:rPr lang="tr-TR" sz="3400" dirty="0" smtClean="0"/>
              <a:t>Sistematiktir</a:t>
            </a:r>
            <a:r>
              <a:rPr lang="tr-TR" sz="3400" dirty="0"/>
              <a:t>, ilan edilen takvim çerçevesinde gerçekleştirilir, sorumluları nettir. </a:t>
            </a:r>
            <a:endParaRPr lang="tr-TR" sz="3400" dirty="0" smtClean="0"/>
          </a:p>
          <a:p>
            <a:pPr>
              <a:lnSpc>
                <a:spcPct val="110000"/>
              </a:lnSpc>
              <a:spcBef>
                <a:spcPts val="0"/>
              </a:spcBef>
              <a:spcAft>
                <a:spcPts val="400"/>
              </a:spcAft>
            </a:pPr>
            <a:endParaRPr lang="tr-TR" sz="3400" dirty="0" smtClean="0"/>
          </a:p>
          <a:p>
            <a:pPr>
              <a:lnSpc>
                <a:spcPct val="110000"/>
              </a:lnSpc>
              <a:spcBef>
                <a:spcPts val="0"/>
              </a:spcBef>
              <a:spcAft>
                <a:spcPts val="400"/>
              </a:spcAft>
            </a:pPr>
            <a:r>
              <a:rPr lang="tr-TR" sz="3400" dirty="0" smtClean="0"/>
              <a:t>Alınan </a:t>
            </a:r>
            <a:r>
              <a:rPr lang="tr-TR" sz="3400" b="1" dirty="0">
                <a:solidFill>
                  <a:srgbClr val="0000CC"/>
                </a:solidFill>
              </a:rPr>
              <a:t>geri beslemeler </a:t>
            </a:r>
            <a:r>
              <a:rPr lang="tr-TR" sz="3400" dirty="0"/>
              <a:t>ile etkinliği değerlendirilmektedir. </a:t>
            </a:r>
            <a:endParaRPr lang="tr-TR" sz="3400" dirty="0" smtClean="0"/>
          </a:p>
        </p:txBody>
      </p:sp>
      <p:sp>
        <p:nvSpPr>
          <p:cNvPr id="4" name="Veri Yer Tutucusu 3"/>
          <p:cNvSpPr>
            <a:spLocks noGrp="1"/>
          </p:cNvSpPr>
          <p:nvPr>
            <p:ph type="dt" sz="half" idx="10"/>
          </p:nvPr>
        </p:nvSpPr>
        <p:spPr/>
        <p:txBody>
          <a:bodyPr/>
          <a:lstStyle/>
          <a:p>
            <a:fld id="{E100B8AC-3666-42DB-AC47-185308998EAC}"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70</a:t>
            </a:fld>
            <a:endParaRPr lang="tr-TR"/>
          </a:p>
        </p:txBody>
      </p:sp>
    </p:spTree>
    <p:extLst>
      <p:ext uri="{BB962C8B-B14F-4D97-AF65-F5344CB8AC3E}">
        <p14:creationId xmlns:p14="http://schemas.microsoft.com/office/powerpoint/2010/main" val="215715581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1"/>
            <a:ext cx="11438021" cy="737936"/>
          </a:xfrm>
        </p:spPr>
        <p:txBody>
          <a:bodyPr>
            <a:normAutofit/>
          </a:bodyPr>
          <a:lstStyle/>
          <a:p>
            <a:pPr algn="ctr"/>
            <a:r>
              <a:rPr lang="tr-TR" sz="2800" b="1" dirty="0">
                <a:solidFill>
                  <a:srgbClr val="FF0000"/>
                </a:solidFill>
              </a:rPr>
              <a:t>A.1. Liderlik ve Kalite </a:t>
            </a:r>
            <a:r>
              <a:rPr lang="tr-TR" sz="2800" dirty="0">
                <a:solidFill>
                  <a:srgbClr val="FF0000"/>
                </a:solidFill>
              </a:rPr>
              <a:t>/ </a:t>
            </a:r>
            <a:r>
              <a:rPr lang="tr-TR" sz="2800" b="1" dirty="0" smtClean="0">
                <a:solidFill>
                  <a:srgbClr val="0000CC"/>
                </a:solidFill>
              </a:rPr>
              <a:t>A.1.5</a:t>
            </a:r>
            <a:r>
              <a:rPr lang="tr-TR" sz="2800" b="1" dirty="0">
                <a:solidFill>
                  <a:srgbClr val="0000CC"/>
                </a:solidFill>
              </a:rPr>
              <a:t>. Kamuoyunu bilgilendirme ve hesap verebilirlik</a:t>
            </a:r>
            <a:endParaRPr lang="tr-TR" sz="2800" dirty="0"/>
          </a:p>
        </p:txBody>
      </p:sp>
      <p:sp>
        <p:nvSpPr>
          <p:cNvPr id="3" name="İçerik Yer Tutucusu 2"/>
          <p:cNvSpPr>
            <a:spLocks noGrp="1"/>
          </p:cNvSpPr>
          <p:nvPr>
            <p:ph idx="1"/>
          </p:nvPr>
        </p:nvSpPr>
        <p:spPr>
          <a:xfrm>
            <a:off x="1225685" y="982494"/>
            <a:ext cx="9523380" cy="5562685"/>
          </a:xfrm>
        </p:spPr>
        <p:txBody>
          <a:bodyPr>
            <a:noAutofit/>
          </a:bodyPr>
          <a:lstStyle/>
          <a:p>
            <a:pPr>
              <a:lnSpc>
                <a:spcPct val="100000"/>
              </a:lnSpc>
              <a:spcBef>
                <a:spcPts val="0"/>
              </a:spcBef>
              <a:spcAft>
                <a:spcPts val="400"/>
              </a:spcAft>
            </a:pPr>
            <a:r>
              <a:rPr lang="tr-TR" dirty="0" smtClean="0"/>
              <a:t>Birimin </a:t>
            </a:r>
          </a:p>
          <a:p>
            <a:pPr lvl="1">
              <a:lnSpc>
                <a:spcPct val="100000"/>
              </a:lnSpc>
              <a:spcBef>
                <a:spcPts val="0"/>
              </a:spcBef>
              <a:spcAft>
                <a:spcPts val="400"/>
              </a:spcAft>
            </a:pPr>
            <a:r>
              <a:rPr lang="tr-TR" sz="2800" b="1" dirty="0" smtClean="0">
                <a:solidFill>
                  <a:srgbClr val="0000CC"/>
                </a:solidFill>
              </a:rPr>
              <a:t>bölgesindeki </a:t>
            </a:r>
            <a:r>
              <a:rPr lang="tr-TR" sz="2800" b="1" dirty="0">
                <a:solidFill>
                  <a:srgbClr val="0000CC"/>
                </a:solidFill>
              </a:rPr>
              <a:t>dış paydaşları, </a:t>
            </a:r>
          </a:p>
          <a:p>
            <a:pPr lvl="1">
              <a:lnSpc>
                <a:spcPct val="100000"/>
              </a:lnSpc>
              <a:spcBef>
                <a:spcPts val="0"/>
              </a:spcBef>
              <a:spcAft>
                <a:spcPts val="400"/>
              </a:spcAft>
            </a:pPr>
            <a:r>
              <a:rPr lang="tr-TR" sz="2800" b="1" dirty="0" smtClean="0">
                <a:solidFill>
                  <a:srgbClr val="0000CC"/>
                </a:solidFill>
              </a:rPr>
              <a:t>ilişkili </a:t>
            </a:r>
            <a:r>
              <a:rPr lang="tr-TR" sz="2800" b="1" dirty="0">
                <a:solidFill>
                  <a:srgbClr val="0000CC"/>
                </a:solidFill>
              </a:rPr>
              <a:t>olduğu yerel yönetimler, </a:t>
            </a:r>
            <a:endParaRPr lang="tr-TR" sz="2800" b="1" dirty="0" smtClean="0">
              <a:solidFill>
                <a:srgbClr val="0000CC"/>
              </a:solidFill>
            </a:endParaRPr>
          </a:p>
          <a:p>
            <a:pPr lvl="1">
              <a:lnSpc>
                <a:spcPct val="100000"/>
              </a:lnSpc>
              <a:spcBef>
                <a:spcPts val="0"/>
              </a:spcBef>
              <a:spcAft>
                <a:spcPts val="400"/>
              </a:spcAft>
            </a:pPr>
            <a:r>
              <a:rPr lang="tr-TR" sz="2800" b="1" dirty="0" smtClean="0">
                <a:solidFill>
                  <a:srgbClr val="0000CC"/>
                </a:solidFill>
              </a:rPr>
              <a:t>diğer </a:t>
            </a:r>
            <a:r>
              <a:rPr lang="tr-TR" sz="2800" b="1" dirty="0">
                <a:solidFill>
                  <a:srgbClr val="0000CC"/>
                </a:solidFill>
              </a:rPr>
              <a:t>üniversiteler, </a:t>
            </a:r>
            <a:endParaRPr lang="tr-TR" sz="2800" b="1" dirty="0" smtClean="0">
              <a:solidFill>
                <a:srgbClr val="0000CC"/>
              </a:solidFill>
            </a:endParaRPr>
          </a:p>
          <a:p>
            <a:pPr lvl="1">
              <a:lnSpc>
                <a:spcPct val="100000"/>
              </a:lnSpc>
              <a:spcBef>
                <a:spcPts val="0"/>
              </a:spcBef>
              <a:spcAft>
                <a:spcPts val="400"/>
              </a:spcAft>
            </a:pPr>
            <a:r>
              <a:rPr lang="tr-TR" sz="2800" b="1" dirty="0" smtClean="0">
                <a:solidFill>
                  <a:srgbClr val="0000CC"/>
                </a:solidFill>
              </a:rPr>
              <a:t>kamu </a:t>
            </a:r>
            <a:r>
              <a:rPr lang="tr-TR" sz="2800" b="1" dirty="0">
                <a:solidFill>
                  <a:srgbClr val="0000CC"/>
                </a:solidFill>
              </a:rPr>
              <a:t>kurumu kuruluşları, </a:t>
            </a:r>
            <a:endParaRPr lang="tr-TR" sz="2800" b="1" dirty="0" smtClean="0">
              <a:solidFill>
                <a:srgbClr val="0000CC"/>
              </a:solidFill>
            </a:endParaRPr>
          </a:p>
          <a:p>
            <a:pPr lvl="1">
              <a:lnSpc>
                <a:spcPct val="100000"/>
              </a:lnSpc>
              <a:spcBef>
                <a:spcPts val="0"/>
              </a:spcBef>
              <a:spcAft>
                <a:spcPts val="400"/>
              </a:spcAft>
            </a:pPr>
            <a:r>
              <a:rPr lang="tr-TR" sz="2800" b="1" dirty="0" smtClean="0">
                <a:solidFill>
                  <a:srgbClr val="0000CC"/>
                </a:solidFill>
              </a:rPr>
              <a:t>sivil </a:t>
            </a:r>
            <a:r>
              <a:rPr lang="tr-TR" sz="2800" b="1" dirty="0">
                <a:solidFill>
                  <a:srgbClr val="0000CC"/>
                </a:solidFill>
              </a:rPr>
              <a:t>toplum kuruluşları, </a:t>
            </a:r>
            <a:endParaRPr lang="tr-TR" sz="2800" b="1" dirty="0" smtClean="0">
              <a:solidFill>
                <a:srgbClr val="0000CC"/>
              </a:solidFill>
            </a:endParaRPr>
          </a:p>
          <a:p>
            <a:pPr lvl="1">
              <a:lnSpc>
                <a:spcPct val="100000"/>
              </a:lnSpc>
              <a:spcBef>
                <a:spcPts val="0"/>
              </a:spcBef>
              <a:spcAft>
                <a:spcPts val="400"/>
              </a:spcAft>
            </a:pPr>
            <a:r>
              <a:rPr lang="tr-TR" sz="2800" b="1" dirty="0" smtClean="0">
                <a:solidFill>
                  <a:srgbClr val="0000CC"/>
                </a:solidFill>
              </a:rPr>
              <a:t>sanayi </a:t>
            </a:r>
            <a:r>
              <a:rPr lang="tr-TR" sz="2800" b="1" dirty="0">
                <a:solidFill>
                  <a:srgbClr val="0000CC"/>
                </a:solidFill>
              </a:rPr>
              <a:t>ve yerel halk </a:t>
            </a:r>
            <a:endParaRPr lang="tr-TR" sz="2800" b="1" dirty="0" smtClean="0">
              <a:solidFill>
                <a:srgbClr val="0000CC"/>
              </a:solidFill>
            </a:endParaRPr>
          </a:p>
          <a:p>
            <a:pPr marL="0" indent="0">
              <a:lnSpc>
                <a:spcPct val="100000"/>
              </a:lnSpc>
              <a:spcBef>
                <a:spcPts val="0"/>
              </a:spcBef>
              <a:spcAft>
                <a:spcPts val="400"/>
              </a:spcAft>
              <a:buNone/>
            </a:pPr>
            <a:r>
              <a:rPr lang="tr-TR" dirty="0" smtClean="0"/>
              <a:t>ile </a:t>
            </a:r>
            <a:r>
              <a:rPr lang="tr-TR" b="1" dirty="0">
                <a:solidFill>
                  <a:srgbClr val="0000CC"/>
                </a:solidFill>
              </a:rPr>
              <a:t>ilişkileri</a:t>
            </a:r>
            <a:r>
              <a:rPr lang="tr-TR" dirty="0"/>
              <a:t> değerlendirilmektedir.</a:t>
            </a:r>
          </a:p>
        </p:txBody>
      </p:sp>
      <p:sp>
        <p:nvSpPr>
          <p:cNvPr id="4" name="Veri Yer Tutucusu 3"/>
          <p:cNvSpPr>
            <a:spLocks noGrp="1"/>
          </p:cNvSpPr>
          <p:nvPr>
            <p:ph type="dt" sz="half" idx="10"/>
          </p:nvPr>
        </p:nvSpPr>
        <p:spPr/>
        <p:txBody>
          <a:bodyPr/>
          <a:lstStyle/>
          <a:p>
            <a:fld id="{A1932E25-8B48-447C-9221-AD83F0F9379A}"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71</a:t>
            </a:fld>
            <a:endParaRPr lang="tr-TR"/>
          </a:p>
        </p:txBody>
      </p:sp>
    </p:spTree>
    <p:extLst>
      <p:ext uri="{BB962C8B-B14F-4D97-AF65-F5344CB8AC3E}">
        <p14:creationId xmlns:p14="http://schemas.microsoft.com/office/powerpoint/2010/main" val="285159576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272374" y="863195"/>
            <a:ext cx="11634070" cy="5325020"/>
          </a:xfrm>
        </p:spPr>
        <p:txBody>
          <a:bodyPr>
            <a:noAutofit/>
          </a:bodyPr>
          <a:lstStyle/>
          <a:p>
            <a:pPr marL="0" indent="0" algn="ctr">
              <a:lnSpc>
                <a:spcPct val="100000"/>
              </a:lnSpc>
              <a:spcBef>
                <a:spcPts val="0"/>
              </a:spcBef>
              <a:spcAft>
                <a:spcPts val="400"/>
              </a:spcAft>
              <a:buNone/>
            </a:pPr>
            <a:r>
              <a:rPr lang="tr-TR" sz="2400" b="1" dirty="0">
                <a:solidFill>
                  <a:srgbClr val="0000CC"/>
                </a:solidFill>
              </a:rPr>
              <a:t>ÖRNEK </a:t>
            </a:r>
            <a:r>
              <a:rPr lang="tr-TR" sz="2400" b="1" dirty="0" smtClean="0">
                <a:solidFill>
                  <a:srgbClr val="0000CC"/>
                </a:solidFill>
              </a:rPr>
              <a:t>KANITLAR</a:t>
            </a:r>
          </a:p>
          <a:p>
            <a:pPr marL="0" indent="0" algn="ctr">
              <a:lnSpc>
                <a:spcPct val="100000"/>
              </a:lnSpc>
              <a:spcBef>
                <a:spcPts val="0"/>
              </a:spcBef>
              <a:spcAft>
                <a:spcPts val="400"/>
              </a:spcAft>
              <a:buNone/>
            </a:pPr>
            <a:endParaRPr lang="tr-TR" sz="2400" b="1" dirty="0">
              <a:solidFill>
                <a:srgbClr val="0000CC"/>
              </a:solidFill>
            </a:endParaRPr>
          </a:p>
          <a:p>
            <a:pPr marL="457200" indent="-457200">
              <a:lnSpc>
                <a:spcPct val="100000"/>
              </a:lnSpc>
              <a:spcBef>
                <a:spcPts val="0"/>
              </a:spcBef>
              <a:spcAft>
                <a:spcPts val="400"/>
              </a:spcAft>
              <a:buFont typeface="+mj-lt"/>
              <a:buAutoNum type="arabicPeriod"/>
            </a:pPr>
            <a:r>
              <a:rPr lang="tr-TR" sz="2300" dirty="0" smtClean="0"/>
              <a:t>Kamuoyunu </a:t>
            </a:r>
            <a:r>
              <a:rPr lang="tr-TR" sz="2300" dirty="0"/>
              <a:t>bilgilendirme ve hesap verebilirlik ile ilişkili olarak benimsenen ilke, kural ve </a:t>
            </a:r>
            <a:r>
              <a:rPr lang="tr-TR" sz="2300" dirty="0" smtClean="0"/>
              <a:t>yöntemler,</a:t>
            </a:r>
            <a:endParaRPr lang="tr-TR" sz="2300" dirty="0"/>
          </a:p>
          <a:p>
            <a:pPr marL="457200" indent="-457200">
              <a:lnSpc>
                <a:spcPct val="100000"/>
              </a:lnSpc>
              <a:spcBef>
                <a:spcPts val="0"/>
              </a:spcBef>
              <a:spcAft>
                <a:spcPts val="400"/>
              </a:spcAft>
              <a:buFont typeface="+mj-lt"/>
              <a:buAutoNum type="arabicPeriod"/>
            </a:pPr>
            <a:r>
              <a:rPr lang="tr-TR" sz="2300" dirty="0"/>
              <a:t>Birim web komisyonu çalışma usul ve esaslarını gösterir belge/</a:t>
            </a:r>
            <a:r>
              <a:rPr lang="tr-TR" sz="2300" dirty="0" err="1"/>
              <a:t>ler</a:t>
            </a:r>
            <a:r>
              <a:rPr lang="tr-TR" sz="2300" dirty="0"/>
              <a:t>,</a:t>
            </a:r>
          </a:p>
          <a:p>
            <a:pPr marL="457200" indent="-457200">
              <a:lnSpc>
                <a:spcPct val="100000"/>
              </a:lnSpc>
              <a:spcBef>
                <a:spcPts val="0"/>
              </a:spcBef>
              <a:spcAft>
                <a:spcPts val="400"/>
              </a:spcAft>
              <a:buFont typeface="+mj-lt"/>
              <a:buAutoNum type="arabicPeriod"/>
            </a:pPr>
            <a:r>
              <a:rPr lang="tr-TR" sz="2300" dirty="0" smtClean="0"/>
              <a:t>Kamuoyunu </a:t>
            </a:r>
            <a:r>
              <a:rPr lang="tr-TR" sz="2300" dirty="0"/>
              <a:t>bilgilendirme ve hesap verebilirliğe ilişkin uygulama </a:t>
            </a:r>
            <a:r>
              <a:rPr lang="tr-TR" sz="2300" dirty="0" smtClean="0"/>
              <a:t>örnekleri (Faaliyet  raporu, stratejik plan, performans değerlendirme </a:t>
            </a:r>
            <a:r>
              <a:rPr lang="tr-TR" sz="2300" dirty="0"/>
              <a:t>raporları, </a:t>
            </a:r>
            <a:r>
              <a:rPr lang="tr-TR" sz="2300" dirty="0" smtClean="0"/>
              <a:t>birim bülteni, sosyal medya hesapları analiz raporu, </a:t>
            </a:r>
            <a:r>
              <a:rPr lang="tr-TR" sz="2300" dirty="0"/>
              <a:t>CİMER yazılarına verilen cevaplara dair analiz </a:t>
            </a:r>
            <a:r>
              <a:rPr lang="tr-TR" sz="2300" dirty="0" smtClean="0"/>
              <a:t>raporu, vb.)</a:t>
            </a:r>
            <a:endParaRPr lang="tr-TR" sz="2300" dirty="0"/>
          </a:p>
          <a:p>
            <a:pPr marL="457200" indent="-457200">
              <a:lnSpc>
                <a:spcPct val="100000"/>
              </a:lnSpc>
              <a:spcBef>
                <a:spcPts val="0"/>
              </a:spcBef>
              <a:spcAft>
                <a:spcPts val="400"/>
              </a:spcAft>
              <a:buFont typeface="+mj-lt"/>
              <a:buAutoNum type="arabicPeriod"/>
            </a:pPr>
            <a:r>
              <a:rPr lang="tr-TR" sz="2300" dirty="0" smtClean="0"/>
              <a:t> İç </a:t>
            </a:r>
            <a:r>
              <a:rPr lang="tr-TR" sz="2300" dirty="0"/>
              <a:t>ve dış paydaşların kamuoyunu bilgilendirme ve hesap verebilirlikle ilgili memnuniyeti ve geri </a:t>
            </a:r>
            <a:r>
              <a:rPr lang="tr-TR" sz="2300" dirty="0" smtClean="0"/>
              <a:t>bildirimleri,</a:t>
            </a:r>
            <a:endParaRPr lang="tr-TR" sz="2300" dirty="0"/>
          </a:p>
          <a:p>
            <a:pPr marL="457200" indent="-457200">
              <a:lnSpc>
                <a:spcPct val="100000"/>
              </a:lnSpc>
              <a:spcBef>
                <a:spcPts val="0"/>
              </a:spcBef>
              <a:spcAft>
                <a:spcPts val="400"/>
              </a:spcAft>
              <a:buFont typeface="+mj-lt"/>
              <a:buAutoNum type="arabicPeriod"/>
            </a:pPr>
            <a:r>
              <a:rPr lang="tr-TR" sz="2300" dirty="0"/>
              <a:t>Kamuoyunu bilgilendirme ve hesap verebilirlik mekanizmalarına ilişkin izleme ve iyileştirme </a:t>
            </a:r>
            <a:r>
              <a:rPr lang="tr-TR" sz="2300" dirty="0" smtClean="0"/>
              <a:t>kanıtları (toplantı tutanakları, yeni uygulama örnekleri, vb.),</a:t>
            </a:r>
          </a:p>
          <a:p>
            <a:pPr marL="457200" indent="-457200">
              <a:lnSpc>
                <a:spcPct val="100000"/>
              </a:lnSpc>
              <a:spcBef>
                <a:spcPts val="0"/>
              </a:spcBef>
              <a:spcAft>
                <a:spcPts val="400"/>
              </a:spcAft>
              <a:buFont typeface="+mj-lt"/>
              <a:buAutoNum type="arabicPeriod"/>
            </a:pPr>
            <a:r>
              <a:rPr lang="tr-TR" sz="2300" dirty="0" smtClean="0"/>
              <a:t>Standart </a:t>
            </a:r>
            <a:r>
              <a:rPr lang="tr-TR" sz="2300" dirty="0"/>
              <a:t>uygulamalar ve mevzuatın yanı sıra; </a:t>
            </a:r>
            <a:r>
              <a:rPr lang="tr-TR" sz="2300" dirty="0" smtClean="0"/>
              <a:t>birimin </a:t>
            </a:r>
            <a:r>
              <a:rPr lang="tr-TR" sz="2300" dirty="0"/>
              <a:t>ihtiyaçları doğrultusunda geliştirdiği özgün yaklaşım ve uygulamalarına ilişkin </a:t>
            </a:r>
            <a:r>
              <a:rPr lang="tr-TR" sz="2300" dirty="0" smtClean="0"/>
              <a:t>kanıtlar.</a:t>
            </a:r>
            <a:endParaRPr lang="tr-TR" sz="2300" dirty="0"/>
          </a:p>
        </p:txBody>
      </p:sp>
      <p:sp>
        <p:nvSpPr>
          <p:cNvPr id="4" name="Veri Yer Tutucusu 3"/>
          <p:cNvSpPr>
            <a:spLocks noGrp="1"/>
          </p:cNvSpPr>
          <p:nvPr>
            <p:ph type="dt" sz="half" idx="10"/>
          </p:nvPr>
        </p:nvSpPr>
        <p:spPr/>
        <p:txBody>
          <a:bodyPr/>
          <a:lstStyle/>
          <a:p>
            <a:fld id="{FBC50BB0-55B3-443B-8DEE-9C083B7E1281}" type="datetime1">
              <a:rPr lang="tr-TR" smtClean="0"/>
              <a:t>2.10.2025</a:t>
            </a:fld>
            <a:endParaRPr lang="tr-TR" dirty="0"/>
          </a:p>
        </p:txBody>
      </p:sp>
      <p:sp>
        <p:nvSpPr>
          <p:cNvPr id="10" name="Unvan 1"/>
          <p:cNvSpPr>
            <a:spLocks noGrp="1"/>
          </p:cNvSpPr>
          <p:nvPr>
            <p:ph type="title"/>
          </p:nvPr>
        </p:nvSpPr>
        <p:spPr>
          <a:xfrm>
            <a:off x="696036" y="88035"/>
            <a:ext cx="11382233" cy="607026"/>
          </a:xfrm>
        </p:spPr>
        <p:txBody>
          <a:bodyPr>
            <a:noAutofit/>
          </a:bodyPr>
          <a:lstStyle/>
          <a:p>
            <a:pPr algn="ctr"/>
            <a:r>
              <a:rPr lang="tr-TR" sz="2800" b="1" dirty="0">
                <a:solidFill>
                  <a:srgbClr val="FF0000"/>
                </a:solidFill>
              </a:rPr>
              <a:t>A.1. Liderlik ve </a:t>
            </a:r>
            <a:r>
              <a:rPr lang="tr-TR" sz="2800" b="1" dirty="0" smtClean="0">
                <a:solidFill>
                  <a:srgbClr val="FF0000"/>
                </a:solidFill>
              </a:rPr>
              <a:t>Kalite </a:t>
            </a:r>
            <a:r>
              <a:rPr lang="tr-TR" sz="2800" dirty="0" smtClean="0">
                <a:solidFill>
                  <a:srgbClr val="FF0000"/>
                </a:solidFill>
              </a:rPr>
              <a:t>/ </a:t>
            </a:r>
            <a:r>
              <a:rPr lang="tr-TR" sz="2800" b="1" dirty="0" smtClean="0">
                <a:solidFill>
                  <a:srgbClr val="0000CC"/>
                </a:solidFill>
              </a:rPr>
              <a:t>A.1.5. Kamuoyunu bilgilendirme ve hesap verebilirlik</a:t>
            </a:r>
            <a:endParaRPr lang="tr-TR" sz="2800" dirty="0">
              <a:solidFill>
                <a:srgbClr val="0000CC"/>
              </a:solidFill>
            </a:endParaRPr>
          </a:p>
        </p:txBody>
      </p:sp>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3" name="Slayt Numarası Yer Tutucusu 2"/>
          <p:cNvSpPr>
            <a:spLocks noGrp="1"/>
          </p:cNvSpPr>
          <p:nvPr>
            <p:ph type="sldNum" sz="quarter" idx="12"/>
          </p:nvPr>
        </p:nvSpPr>
        <p:spPr/>
        <p:txBody>
          <a:bodyPr/>
          <a:lstStyle/>
          <a:p>
            <a:fld id="{DDCE7859-ABE5-4F86-9590-63E6FFC2B8A3}" type="slidenum">
              <a:rPr lang="tr-TR" smtClean="0"/>
              <a:pPr/>
              <a:t>72</a:t>
            </a:fld>
            <a:endParaRPr lang="tr-TR"/>
          </a:p>
        </p:txBody>
      </p:sp>
    </p:spTree>
    <p:extLst>
      <p:ext uri="{BB962C8B-B14F-4D97-AF65-F5344CB8AC3E}">
        <p14:creationId xmlns:p14="http://schemas.microsoft.com/office/powerpoint/2010/main" val="309286589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758758" y="188844"/>
            <a:ext cx="11433242" cy="638007"/>
          </a:xfrm>
        </p:spPr>
        <p:txBody>
          <a:bodyPr>
            <a:noAutofit/>
          </a:bodyPr>
          <a:lstStyle/>
          <a:p>
            <a:pPr algn="ctr"/>
            <a:r>
              <a:rPr lang="tr-TR" sz="2800" b="1" dirty="0">
                <a:solidFill>
                  <a:srgbClr val="FF0000"/>
                </a:solidFill>
              </a:rPr>
              <a:t>A.1. Liderlik ve Kalite </a:t>
            </a:r>
            <a:r>
              <a:rPr lang="tr-TR" sz="2800" dirty="0">
                <a:solidFill>
                  <a:srgbClr val="FF0000"/>
                </a:solidFill>
              </a:rPr>
              <a:t>/ </a:t>
            </a:r>
            <a:r>
              <a:rPr lang="tr-TR" sz="2800" b="1" dirty="0">
                <a:solidFill>
                  <a:srgbClr val="0000CC"/>
                </a:solidFill>
              </a:rPr>
              <a:t>A.1.5. Kamuoyunu bilgilendirme ve hesap </a:t>
            </a:r>
            <a:r>
              <a:rPr lang="tr-TR" sz="2800" b="1" dirty="0" smtClean="0">
                <a:solidFill>
                  <a:srgbClr val="0000CC"/>
                </a:solidFill>
              </a:rPr>
              <a:t>verebilirlik</a:t>
            </a:r>
            <a:endParaRPr lang="tr-TR" sz="2800" dirty="0"/>
          </a:p>
        </p:txBody>
      </p:sp>
      <p:graphicFrame>
        <p:nvGraphicFramePr>
          <p:cNvPr id="5" name="Tablo 4"/>
          <p:cNvGraphicFramePr>
            <a:graphicFrameLocks noGrp="1"/>
          </p:cNvGraphicFramePr>
          <p:nvPr>
            <p:extLst/>
          </p:nvPr>
        </p:nvGraphicFramePr>
        <p:xfrm>
          <a:off x="367746" y="1128409"/>
          <a:ext cx="11598968" cy="5535931"/>
        </p:xfrm>
        <a:graphic>
          <a:graphicData uri="http://schemas.openxmlformats.org/drawingml/2006/table">
            <a:tbl>
              <a:tblPr bandRow="1">
                <a:tableStyleId>{5C22544A-7EE6-4342-B048-85BDC9FD1C3A}</a:tableStyleId>
              </a:tblPr>
              <a:tblGrid>
                <a:gridCol w="2509409">
                  <a:extLst>
                    <a:ext uri="{9D8B030D-6E8A-4147-A177-3AD203B41FA5}">
                      <a16:colId xmlns:a16="http://schemas.microsoft.com/office/drawing/2014/main" val="2928409542"/>
                    </a:ext>
                  </a:extLst>
                </a:gridCol>
                <a:gridCol w="2232116">
                  <a:extLst>
                    <a:ext uri="{9D8B030D-6E8A-4147-A177-3AD203B41FA5}">
                      <a16:colId xmlns:a16="http://schemas.microsoft.com/office/drawing/2014/main" val="3466568460"/>
                    </a:ext>
                  </a:extLst>
                </a:gridCol>
                <a:gridCol w="2276570">
                  <a:extLst>
                    <a:ext uri="{9D8B030D-6E8A-4147-A177-3AD203B41FA5}">
                      <a16:colId xmlns:a16="http://schemas.microsoft.com/office/drawing/2014/main" val="1248775407"/>
                    </a:ext>
                  </a:extLst>
                </a:gridCol>
                <a:gridCol w="2547353">
                  <a:extLst>
                    <a:ext uri="{9D8B030D-6E8A-4147-A177-3AD203B41FA5}">
                      <a16:colId xmlns:a16="http://schemas.microsoft.com/office/drawing/2014/main" val="1846635964"/>
                    </a:ext>
                  </a:extLst>
                </a:gridCol>
                <a:gridCol w="2033520">
                  <a:extLst>
                    <a:ext uri="{9D8B030D-6E8A-4147-A177-3AD203B41FA5}">
                      <a16:colId xmlns:a16="http://schemas.microsoft.com/office/drawing/2014/main" val="1970805160"/>
                    </a:ext>
                  </a:extLst>
                </a:gridCol>
              </a:tblGrid>
              <a:tr h="406547">
                <a:tc gridSpan="5">
                  <a:txBody>
                    <a:bodyPr/>
                    <a:lstStyle/>
                    <a:p>
                      <a:pPr algn="ctr"/>
                      <a:r>
                        <a:rPr lang="tr-TR" sz="2400" b="1" dirty="0" smtClean="0">
                          <a:solidFill>
                            <a:srgbClr val="FF0000"/>
                          </a:solidFill>
                          <a:latin typeface="+mn-lt"/>
                        </a:rPr>
                        <a:t>Olgunluk Düzeyi</a:t>
                      </a:r>
                      <a:endParaRPr lang="tr-TR" sz="24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406547">
                <a:tc>
                  <a:txBody>
                    <a:bodyPr/>
                    <a:lstStyle/>
                    <a:p>
                      <a:pPr algn="ctr">
                        <a:lnSpc>
                          <a:spcPct val="100000"/>
                        </a:lnSpc>
                        <a:spcAft>
                          <a:spcPts val="400"/>
                        </a:spcAft>
                      </a:pPr>
                      <a:r>
                        <a:rPr lang="tr-TR" sz="2400" b="1" dirty="0">
                          <a:effectLst/>
                          <a:latin typeface="+mn-lt"/>
                        </a:rPr>
                        <a:t>1</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2</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3</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4</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5</a:t>
                      </a:r>
                      <a:endParaRPr lang="tr-TR" sz="24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4722837">
                <a:tc>
                  <a:txBody>
                    <a:bodyPr/>
                    <a:lstStyle/>
                    <a:p>
                      <a:pPr algn="l">
                        <a:lnSpc>
                          <a:spcPct val="100000"/>
                        </a:lnSpc>
                        <a:spcAft>
                          <a:spcPts val="400"/>
                        </a:spcAft>
                      </a:pPr>
                      <a:r>
                        <a:rPr lang="tr-TR" sz="2200" dirty="0" smtClean="0">
                          <a:effectLst/>
                          <a:latin typeface="Times New Roman" panose="02020603050405020304" pitchFamily="18" charset="0"/>
                          <a:ea typeface="Calibri" panose="020F0502020204030204" pitchFamily="34" charset="0"/>
                        </a:rPr>
                        <a:t>Birimde  </a:t>
                      </a:r>
                      <a:r>
                        <a:rPr lang="tr-TR" sz="2200" dirty="0">
                          <a:effectLst/>
                          <a:latin typeface="Times New Roman" panose="02020603050405020304" pitchFamily="18" charset="0"/>
                          <a:ea typeface="Calibri" panose="020F0502020204030204" pitchFamily="34" charset="0"/>
                        </a:rPr>
                        <a:t>kamuoyunu bilgilendirmek ve hesap verebilirliği gerçekleştirmek üzere mekanizmalar bulunmamaktadır. </a:t>
                      </a:r>
                      <a:endParaRPr lang="tr-TR" sz="2200" dirty="0">
                        <a:effectLst/>
                        <a:latin typeface="Calibri" panose="020F0502020204030204" pitchFamily="34" charset="0"/>
                        <a:ea typeface="Calibri" panose="020F0502020204030204" pitchFamily="34" charset="0"/>
                      </a:endParaRPr>
                    </a:p>
                  </a:txBody>
                  <a:tcPr marL="68580" marR="68580" marT="0" marB="0"/>
                </a:tc>
                <a:tc>
                  <a:txBody>
                    <a:bodyPr/>
                    <a:lstStyle/>
                    <a:p>
                      <a:pPr algn="l">
                        <a:lnSpc>
                          <a:spcPct val="100000"/>
                        </a:lnSpc>
                        <a:spcAft>
                          <a:spcPts val="400"/>
                        </a:spcAft>
                      </a:pPr>
                      <a:r>
                        <a:rPr lang="tr-TR" sz="2200" dirty="0" smtClean="0">
                          <a:effectLst/>
                          <a:latin typeface="Times New Roman" panose="02020603050405020304" pitchFamily="18" charset="0"/>
                          <a:ea typeface="Calibri" panose="020F0502020204030204" pitchFamily="34" charset="0"/>
                        </a:rPr>
                        <a:t>Birimde  </a:t>
                      </a:r>
                      <a:r>
                        <a:rPr lang="tr-TR" sz="2200" dirty="0">
                          <a:effectLst/>
                          <a:latin typeface="Times New Roman" panose="02020603050405020304" pitchFamily="18" charset="0"/>
                          <a:ea typeface="Calibri" panose="020F0502020204030204" pitchFamily="34" charset="0"/>
                        </a:rPr>
                        <a:t>şeffaflık ve hesap verebilirlik ilkeleri doğrultusunda kamuoyunu bilgilendirmek üzere tanımlı süreçler bulunmaktadır.</a:t>
                      </a:r>
                      <a:endParaRPr lang="tr-TR" sz="2200" dirty="0">
                        <a:effectLst/>
                        <a:latin typeface="Calibri" panose="020F0502020204030204" pitchFamily="34" charset="0"/>
                        <a:ea typeface="Calibri" panose="020F0502020204030204" pitchFamily="34" charset="0"/>
                      </a:endParaRPr>
                    </a:p>
                  </a:txBody>
                  <a:tcPr marL="68580" marR="68580" marT="0" marB="0"/>
                </a:tc>
                <a:tc>
                  <a:txBody>
                    <a:bodyPr/>
                    <a:lstStyle/>
                    <a:p>
                      <a:pPr algn="l">
                        <a:lnSpc>
                          <a:spcPct val="100000"/>
                        </a:lnSpc>
                        <a:spcAft>
                          <a:spcPts val="400"/>
                        </a:spcAft>
                      </a:pPr>
                      <a:r>
                        <a:rPr lang="tr-TR" sz="2200" dirty="0" smtClean="0">
                          <a:effectLst/>
                          <a:latin typeface="Times New Roman" panose="02020603050405020304" pitchFamily="18" charset="0"/>
                          <a:ea typeface="Calibri" panose="020F0502020204030204" pitchFamily="34" charset="0"/>
                        </a:rPr>
                        <a:t>Birim tanımlı </a:t>
                      </a:r>
                      <a:r>
                        <a:rPr lang="tr-TR" sz="2200" dirty="0">
                          <a:effectLst/>
                          <a:latin typeface="Times New Roman" panose="02020603050405020304" pitchFamily="18" charset="0"/>
                          <a:ea typeface="Calibri" panose="020F0502020204030204" pitchFamily="34" charset="0"/>
                        </a:rPr>
                        <a:t>süreçleri doğrultusunda kamuoyunu bilgilendirme ve hesap verebilirlik mekanizmalarını işletmektedir. </a:t>
                      </a:r>
                      <a:endParaRPr lang="tr-TR" sz="2200" dirty="0">
                        <a:effectLst/>
                        <a:latin typeface="Calibri" panose="020F0502020204030204" pitchFamily="34" charset="0"/>
                        <a:ea typeface="Calibri" panose="020F0502020204030204" pitchFamily="34" charset="0"/>
                      </a:endParaRPr>
                    </a:p>
                  </a:txBody>
                  <a:tcPr marL="68580" marR="68580" marT="0" marB="0"/>
                </a:tc>
                <a:tc>
                  <a:txBody>
                    <a:bodyPr/>
                    <a:lstStyle/>
                    <a:p>
                      <a:pPr algn="l">
                        <a:lnSpc>
                          <a:spcPct val="100000"/>
                        </a:lnSpc>
                        <a:spcAft>
                          <a:spcPts val="400"/>
                        </a:spcAft>
                      </a:pPr>
                      <a:r>
                        <a:rPr lang="tr-TR" sz="2200" dirty="0" smtClean="0">
                          <a:effectLst/>
                          <a:latin typeface="Times New Roman" panose="02020603050405020304" pitchFamily="18" charset="0"/>
                          <a:ea typeface="Calibri" panose="020F0502020204030204" pitchFamily="34" charset="0"/>
                        </a:rPr>
                        <a:t>Birimin </a:t>
                      </a:r>
                      <a:r>
                        <a:rPr lang="tr-TR" sz="2200" dirty="0">
                          <a:effectLst/>
                          <a:latin typeface="Times New Roman" panose="02020603050405020304" pitchFamily="18" charset="0"/>
                          <a:ea typeface="Calibri" panose="020F0502020204030204" pitchFamily="34" charset="0"/>
                        </a:rPr>
                        <a:t>kamuoyunu bilgilendirme ve hesap verebilirlik mekanizmaları izlenmekte ve paydaş görüşleri doğrultusunda iyileştirilmektedir.</a:t>
                      </a:r>
                      <a:endParaRPr lang="tr-TR" sz="2200" dirty="0">
                        <a:effectLst/>
                        <a:latin typeface="Calibri" panose="020F0502020204030204" pitchFamily="34" charset="0"/>
                        <a:ea typeface="Calibri" panose="020F0502020204030204" pitchFamily="34" charset="0"/>
                      </a:endParaRPr>
                    </a:p>
                  </a:txBody>
                  <a:tcPr marL="68580" marR="68580" marT="0" marB="0"/>
                </a:tc>
                <a:tc>
                  <a:txBody>
                    <a:bodyPr/>
                    <a:lstStyle/>
                    <a:p>
                      <a:pPr algn="l">
                        <a:lnSpc>
                          <a:spcPct val="100000"/>
                        </a:lnSpc>
                        <a:spcAft>
                          <a:spcPts val="400"/>
                        </a:spcAft>
                      </a:pPr>
                      <a:r>
                        <a:rPr lang="tr-TR" sz="2200" dirty="0">
                          <a:effectLst/>
                          <a:latin typeface="Times New Roman" panose="02020603050405020304" pitchFamily="18" charset="0"/>
                          <a:ea typeface="Calibri" panose="020F0502020204030204" pitchFamily="34" charset="0"/>
                        </a:rPr>
                        <a:t>İçselleştirilmiş, sistematik, sürdürülebilir ve örnek gösterilebilir uygulamalar bulunmaktadır.</a:t>
                      </a:r>
                      <a:endParaRPr lang="tr-TR" sz="22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96133008"/>
                  </a:ext>
                </a:extLst>
              </a:tr>
            </a:tbl>
          </a:graphicData>
        </a:graphic>
      </p:graphicFrame>
      <p:sp>
        <p:nvSpPr>
          <p:cNvPr id="6" name="Veri Yer Tutucusu 5"/>
          <p:cNvSpPr>
            <a:spLocks noGrp="1"/>
          </p:cNvSpPr>
          <p:nvPr>
            <p:ph type="dt" sz="half" idx="10"/>
          </p:nvPr>
        </p:nvSpPr>
        <p:spPr/>
        <p:txBody>
          <a:bodyPr/>
          <a:lstStyle/>
          <a:p>
            <a:fld id="{2815523C-56C5-4DAC-8110-5E39CBE21434}"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73</a:t>
            </a:fld>
            <a:endParaRPr lang="tr-TR"/>
          </a:p>
        </p:txBody>
      </p:sp>
    </p:spTree>
    <p:extLst>
      <p:ext uri="{BB962C8B-B14F-4D97-AF65-F5344CB8AC3E}">
        <p14:creationId xmlns:p14="http://schemas.microsoft.com/office/powerpoint/2010/main" val="27092215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5556" y="149086"/>
            <a:ext cx="11310731" cy="626165"/>
          </a:xfrm>
        </p:spPr>
        <p:txBody>
          <a:bodyPr>
            <a:noAutofit/>
          </a:bodyPr>
          <a:lstStyle/>
          <a:p>
            <a:pPr algn="ctr">
              <a:lnSpc>
                <a:spcPct val="100000"/>
              </a:lnSpc>
            </a:pPr>
            <a:r>
              <a:rPr lang="tr-TR" sz="2800" b="1" dirty="0" smtClean="0">
                <a:solidFill>
                  <a:srgbClr val="FF0000"/>
                </a:solidFill>
                <a:latin typeface="+mn-lt"/>
                <a:ea typeface="Calibri" panose="020F0502020204030204" pitchFamily="34" charset="0"/>
                <a:cs typeface="Calibri" panose="020F0502020204030204" pitchFamily="34" charset="0"/>
              </a:rPr>
              <a:t>A.2. Misyon ve Stratejik Amaçlar/ </a:t>
            </a:r>
            <a:r>
              <a:rPr lang="tr-TR" sz="2800" b="1" dirty="0" smtClean="0">
                <a:solidFill>
                  <a:srgbClr val="0000CC"/>
                </a:solidFill>
                <a:latin typeface="+mn-lt"/>
                <a:ea typeface="Calibri" panose="020F0502020204030204" pitchFamily="34" charset="0"/>
                <a:cs typeface="Calibri" panose="020F0502020204030204" pitchFamily="34" charset="0"/>
              </a:rPr>
              <a:t>A.2.1. Misyon, vizyon ve politikalar</a:t>
            </a:r>
            <a:endParaRPr lang="tr-TR" sz="2800" dirty="0">
              <a:solidFill>
                <a:srgbClr val="0000CC"/>
              </a:solidFill>
              <a:latin typeface="+mn-lt"/>
            </a:endParaRPr>
          </a:p>
        </p:txBody>
      </p:sp>
      <p:sp>
        <p:nvSpPr>
          <p:cNvPr id="3" name="İçerik Yer Tutucusu 2"/>
          <p:cNvSpPr>
            <a:spLocks noGrp="1"/>
          </p:cNvSpPr>
          <p:nvPr>
            <p:ph idx="1"/>
          </p:nvPr>
        </p:nvSpPr>
        <p:spPr>
          <a:xfrm>
            <a:off x="128338" y="1147864"/>
            <a:ext cx="11612948" cy="5208486"/>
          </a:xfrm>
        </p:spPr>
        <p:txBody>
          <a:bodyPr>
            <a:normAutofit/>
          </a:bodyPr>
          <a:lstStyle/>
          <a:p>
            <a:pPr>
              <a:lnSpc>
                <a:spcPct val="100000"/>
              </a:lnSpc>
              <a:spcBef>
                <a:spcPts val="0"/>
              </a:spcBef>
              <a:spcAft>
                <a:spcPts val="400"/>
              </a:spcAft>
            </a:pPr>
            <a:r>
              <a:rPr lang="tr-TR" b="1" dirty="0">
                <a:solidFill>
                  <a:srgbClr val="0000CC"/>
                </a:solidFill>
              </a:rPr>
              <a:t>Misyon ve vizyon </a:t>
            </a:r>
            <a:r>
              <a:rPr lang="tr-TR" dirty="0"/>
              <a:t>ifadesi tanımlanmıştır, </a:t>
            </a:r>
            <a:endParaRPr lang="tr-TR" dirty="0" smtClean="0"/>
          </a:p>
          <a:p>
            <a:pPr lvl="1">
              <a:lnSpc>
                <a:spcPct val="100000"/>
              </a:lnSpc>
              <a:spcBef>
                <a:spcPts val="0"/>
              </a:spcBef>
              <a:spcAft>
                <a:spcPts val="400"/>
              </a:spcAft>
            </a:pPr>
            <a:r>
              <a:rPr lang="tr-TR" sz="2800" dirty="0" smtClean="0"/>
              <a:t>birim </a:t>
            </a:r>
            <a:r>
              <a:rPr lang="tr-TR" sz="2800" dirty="0"/>
              <a:t>çalışanlarınca bilinir ve paylaşılır. </a:t>
            </a:r>
            <a:endParaRPr lang="tr-TR" sz="2800" dirty="0" smtClean="0"/>
          </a:p>
          <a:p>
            <a:pPr lvl="1">
              <a:lnSpc>
                <a:spcPct val="100000"/>
              </a:lnSpc>
              <a:spcBef>
                <a:spcPts val="0"/>
              </a:spcBef>
              <a:spcAft>
                <a:spcPts val="400"/>
              </a:spcAft>
            </a:pPr>
            <a:r>
              <a:rPr lang="tr-TR" sz="2800" dirty="0" smtClean="0"/>
              <a:t>Birime </a:t>
            </a:r>
            <a:r>
              <a:rPr lang="tr-TR" sz="2800" dirty="0"/>
              <a:t>özeldir, sürdürülebilir bir gelecek yaratmak için yol göstericidir. </a:t>
            </a:r>
            <a:endParaRPr lang="tr-TR" sz="2800" dirty="0" smtClean="0"/>
          </a:p>
          <a:p>
            <a:pPr lvl="1">
              <a:lnSpc>
                <a:spcPct val="100000"/>
              </a:lnSpc>
              <a:spcBef>
                <a:spcPts val="0"/>
              </a:spcBef>
              <a:spcAft>
                <a:spcPts val="400"/>
              </a:spcAft>
            </a:pPr>
            <a:endParaRPr lang="tr-TR" sz="2800" dirty="0" smtClean="0"/>
          </a:p>
          <a:p>
            <a:pPr>
              <a:lnSpc>
                <a:spcPct val="100000"/>
              </a:lnSpc>
              <a:spcBef>
                <a:spcPts val="0"/>
              </a:spcBef>
              <a:spcAft>
                <a:spcPts val="400"/>
              </a:spcAft>
            </a:pPr>
            <a:r>
              <a:rPr lang="tr-TR" b="1" dirty="0" smtClean="0">
                <a:solidFill>
                  <a:srgbClr val="0000CC"/>
                </a:solidFill>
              </a:rPr>
              <a:t>Kalite güvencesi politikası </a:t>
            </a:r>
            <a:r>
              <a:rPr lang="tr-TR" dirty="0" smtClean="0"/>
              <a:t>vardır, </a:t>
            </a:r>
          </a:p>
          <a:p>
            <a:pPr lvl="1">
              <a:lnSpc>
                <a:spcPct val="100000"/>
              </a:lnSpc>
              <a:spcBef>
                <a:spcPts val="0"/>
              </a:spcBef>
              <a:spcAft>
                <a:spcPts val="400"/>
              </a:spcAft>
            </a:pPr>
            <a:r>
              <a:rPr lang="tr-TR" sz="2800" dirty="0" smtClean="0"/>
              <a:t>paydaşların görüşü alınarak hazırlanmıştır. </a:t>
            </a:r>
          </a:p>
          <a:p>
            <a:pPr lvl="2">
              <a:lnSpc>
                <a:spcPct val="100000"/>
              </a:lnSpc>
              <a:spcBef>
                <a:spcPts val="0"/>
              </a:spcBef>
              <a:spcAft>
                <a:spcPts val="400"/>
              </a:spcAft>
            </a:pPr>
            <a:r>
              <a:rPr lang="tr-TR" sz="2800" dirty="0" smtClean="0"/>
              <a:t>Politika birim çalışanlarınca bilinir ve paylaşılır. </a:t>
            </a:r>
            <a:endParaRPr lang="tr-TR" sz="2800" dirty="0"/>
          </a:p>
          <a:p>
            <a:pPr lvl="2">
              <a:lnSpc>
                <a:spcPct val="100000"/>
              </a:lnSpc>
              <a:spcBef>
                <a:spcPts val="0"/>
              </a:spcBef>
              <a:spcAft>
                <a:spcPts val="400"/>
              </a:spcAft>
            </a:pPr>
            <a:r>
              <a:rPr lang="tr-TR" sz="2800" dirty="0" smtClean="0"/>
              <a:t>Politika belgesi yalın, somut, gerçekçidir.</a:t>
            </a:r>
          </a:p>
          <a:p>
            <a:pPr lvl="2">
              <a:lnSpc>
                <a:spcPct val="100000"/>
              </a:lnSpc>
              <a:spcBef>
                <a:spcPts val="0"/>
              </a:spcBef>
              <a:spcAft>
                <a:spcPts val="400"/>
              </a:spcAft>
            </a:pPr>
            <a:r>
              <a:rPr lang="tr-TR" sz="2800" dirty="0" smtClean="0"/>
              <a:t>Sürdürülebilir kalite güvencesi sistemini ana hatlarıyla tarif etmektedir. </a:t>
            </a:r>
          </a:p>
        </p:txBody>
      </p:sp>
      <p:sp>
        <p:nvSpPr>
          <p:cNvPr id="4" name="Veri Yer Tutucusu 3"/>
          <p:cNvSpPr>
            <a:spLocks noGrp="1"/>
          </p:cNvSpPr>
          <p:nvPr>
            <p:ph type="dt" sz="half" idx="10"/>
          </p:nvPr>
        </p:nvSpPr>
        <p:spPr/>
        <p:txBody>
          <a:bodyPr/>
          <a:lstStyle/>
          <a:p>
            <a:fld id="{C243831F-D73D-42F2-8ECB-220193A148F4}"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74</a:t>
            </a:fld>
            <a:endParaRPr lang="tr-TR"/>
          </a:p>
        </p:txBody>
      </p:sp>
    </p:spTree>
    <p:extLst>
      <p:ext uri="{BB962C8B-B14F-4D97-AF65-F5344CB8AC3E}">
        <p14:creationId xmlns:p14="http://schemas.microsoft.com/office/powerpoint/2010/main" val="157829603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0392" y="214009"/>
            <a:ext cx="11196536" cy="496110"/>
          </a:xfrm>
        </p:spPr>
        <p:txBody>
          <a:bodyPr>
            <a:noAutofit/>
          </a:bodyPr>
          <a:lstStyle/>
          <a:p>
            <a:pPr algn="ctr">
              <a:lnSpc>
                <a:spcPct val="100000"/>
              </a:lnSpc>
            </a:pPr>
            <a:r>
              <a:rPr lang="tr-TR" sz="2800" b="1" dirty="0" smtClean="0">
                <a:solidFill>
                  <a:srgbClr val="FF0000"/>
                </a:solidFill>
                <a:latin typeface="+mn-lt"/>
                <a:ea typeface="Calibri" panose="020F0502020204030204" pitchFamily="34" charset="0"/>
                <a:cs typeface="Calibri" panose="020F0502020204030204" pitchFamily="34" charset="0"/>
              </a:rPr>
              <a:t>A.2. Misyon ve Stratejik Amaçlar/ </a:t>
            </a:r>
            <a:r>
              <a:rPr lang="tr-TR" sz="2800" b="1" dirty="0" smtClean="0">
                <a:solidFill>
                  <a:srgbClr val="0000CC"/>
                </a:solidFill>
                <a:latin typeface="+mn-lt"/>
                <a:ea typeface="Calibri" panose="020F0502020204030204" pitchFamily="34" charset="0"/>
                <a:cs typeface="Calibri" panose="020F0502020204030204" pitchFamily="34" charset="0"/>
              </a:rPr>
              <a:t>A.2.1. Misyon, vizyon ve politikalar</a:t>
            </a:r>
            <a:endParaRPr lang="tr-TR" sz="2800" dirty="0">
              <a:solidFill>
                <a:srgbClr val="0000CC"/>
              </a:solidFill>
              <a:latin typeface="+mn-lt"/>
            </a:endParaRPr>
          </a:p>
        </p:txBody>
      </p:sp>
      <p:sp>
        <p:nvSpPr>
          <p:cNvPr id="3" name="İçerik Yer Tutucusu 2"/>
          <p:cNvSpPr>
            <a:spLocks noGrp="1"/>
          </p:cNvSpPr>
          <p:nvPr>
            <p:ph idx="1"/>
          </p:nvPr>
        </p:nvSpPr>
        <p:spPr>
          <a:xfrm>
            <a:off x="128338" y="924128"/>
            <a:ext cx="11768590" cy="5330758"/>
          </a:xfrm>
        </p:spPr>
        <p:txBody>
          <a:bodyPr>
            <a:noAutofit/>
          </a:bodyPr>
          <a:lstStyle/>
          <a:p>
            <a:pPr>
              <a:lnSpc>
                <a:spcPct val="100000"/>
              </a:lnSpc>
              <a:spcBef>
                <a:spcPts val="0"/>
              </a:spcBef>
              <a:spcAft>
                <a:spcPts val="400"/>
              </a:spcAft>
            </a:pPr>
            <a:r>
              <a:rPr lang="tr-TR" sz="2400" dirty="0" smtClean="0"/>
              <a:t>Kalite </a:t>
            </a:r>
            <a:r>
              <a:rPr lang="tr-TR" sz="2400" dirty="0"/>
              <a:t>güvencesinin </a:t>
            </a:r>
            <a:endParaRPr lang="tr-TR" sz="2400" dirty="0" smtClean="0"/>
          </a:p>
          <a:p>
            <a:pPr lvl="1">
              <a:lnSpc>
                <a:spcPct val="100000"/>
              </a:lnSpc>
              <a:spcBef>
                <a:spcPts val="0"/>
              </a:spcBef>
              <a:spcAft>
                <a:spcPts val="400"/>
              </a:spcAft>
            </a:pPr>
            <a:r>
              <a:rPr lang="tr-TR" b="1" dirty="0" smtClean="0">
                <a:solidFill>
                  <a:srgbClr val="0000CC"/>
                </a:solidFill>
              </a:rPr>
              <a:t>yönetim </a:t>
            </a:r>
            <a:r>
              <a:rPr lang="tr-TR" b="1" dirty="0">
                <a:solidFill>
                  <a:srgbClr val="0000CC"/>
                </a:solidFill>
              </a:rPr>
              <a:t>şekli, </a:t>
            </a:r>
            <a:endParaRPr lang="tr-TR" b="1" dirty="0" smtClean="0">
              <a:solidFill>
                <a:srgbClr val="0000CC"/>
              </a:solidFill>
            </a:endParaRPr>
          </a:p>
          <a:p>
            <a:pPr lvl="1">
              <a:lnSpc>
                <a:spcPct val="100000"/>
              </a:lnSpc>
              <a:spcBef>
                <a:spcPts val="0"/>
              </a:spcBef>
              <a:spcAft>
                <a:spcPts val="400"/>
              </a:spcAft>
            </a:pPr>
            <a:r>
              <a:rPr lang="tr-TR" b="1" dirty="0" smtClean="0">
                <a:solidFill>
                  <a:srgbClr val="0000CC"/>
                </a:solidFill>
              </a:rPr>
              <a:t>yapılanması</a:t>
            </a:r>
            <a:r>
              <a:rPr lang="tr-TR" b="1" dirty="0">
                <a:solidFill>
                  <a:srgbClr val="0000CC"/>
                </a:solidFill>
              </a:rPr>
              <a:t>, </a:t>
            </a:r>
            <a:endParaRPr lang="tr-TR" b="1" dirty="0" smtClean="0">
              <a:solidFill>
                <a:srgbClr val="0000CC"/>
              </a:solidFill>
            </a:endParaRPr>
          </a:p>
          <a:p>
            <a:pPr lvl="1">
              <a:lnSpc>
                <a:spcPct val="100000"/>
              </a:lnSpc>
              <a:spcBef>
                <a:spcPts val="0"/>
              </a:spcBef>
              <a:spcAft>
                <a:spcPts val="400"/>
              </a:spcAft>
            </a:pPr>
            <a:r>
              <a:rPr lang="tr-TR" b="1" dirty="0" smtClean="0">
                <a:solidFill>
                  <a:srgbClr val="0000CC"/>
                </a:solidFill>
              </a:rPr>
              <a:t>temel </a:t>
            </a:r>
            <a:r>
              <a:rPr lang="tr-TR" b="1" dirty="0">
                <a:solidFill>
                  <a:srgbClr val="0000CC"/>
                </a:solidFill>
              </a:rPr>
              <a:t>mekanizmaları, </a:t>
            </a:r>
            <a:endParaRPr lang="tr-TR" b="1" dirty="0" smtClean="0">
              <a:solidFill>
                <a:srgbClr val="0000CC"/>
              </a:solidFill>
            </a:endParaRPr>
          </a:p>
          <a:p>
            <a:pPr lvl="1">
              <a:lnSpc>
                <a:spcPct val="100000"/>
              </a:lnSpc>
              <a:spcBef>
                <a:spcPts val="0"/>
              </a:spcBef>
              <a:spcAft>
                <a:spcPts val="400"/>
              </a:spcAft>
            </a:pPr>
            <a:r>
              <a:rPr lang="tr-TR" b="1" dirty="0" smtClean="0">
                <a:solidFill>
                  <a:srgbClr val="0000CC"/>
                </a:solidFill>
              </a:rPr>
              <a:t>merkezi </a:t>
            </a:r>
            <a:r>
              <a:rPr lang="tr-TR" b="1" dirty="0">
                <a:solidFill>
                  <a:srgbClr val="0000CC"/>
                </a:solidFill>
              </a:rPr>
              <a:t>kurgu ve </a:t>
            </a:r>
            <a:r>
              <a:rPr lang="tr-TR" b="1" dirty="0" smtClean="0">
                <a:solidFill>
                  <a:srgbClr val="0000CC"/>
                </a:solidFill>
              </a:rPr>
              <a:t>birimlere </a:t>
            </a:r>
            <a:r>
              <a:rPr lang="tr-TR" b="1" dirty="0">
                <a:solidFill>
                  <a:srgbClr val="0000CC"/>
                </a:solidFill>
              </a:rPr>
              <a:t>erişim</a:t>
            </a:r>
            <a:r>
              <a:rPr lang="tr-TR" dirty="0"/>
              <a:t>i </a:t>
            </a:r>
            <a:endParaRPr lang="tr-TR" dirty="0" smtClean="0"/>
          </a:p>
          <a:p>
            <a:pPr marL="0" indent="0">
              <a:lnSpc>
                <a:spcPct val="100000"/>
              </a:lnSpc>
              <a:spcBef>
                <a:spcPts val="0"/>
              </a:spcBef>
              <a:spcAft>
                <a:spcPts val="400"/>
              </a:spcAft>
              <a:buNone/>
            </a:pPr>
            <a:r>
              <a:rPr lang="tr-TR" sz="2400" dirty="0" smtClean="0"/>
              <a:t>açıklanmıştır</a:t>
            </a:r>
            <a:r>
              <a:rPr lang="tr-TR" sz="2400" dirty="0"/>
              <a:t>. </a:t>
            </a:r>
            <a:endParaRPr lang="tr-TR" sz="2400" dirty="0" smtClean="0"/>
          </a:p>
          <a:p>
            <a:pPr>
              <a:lnSpc>
                <a:spcPct val="100000"/>
              </a:lnSpc>
              <a:spcBef>
                <a:spcPts val="0"/>
              </a:spcBef>
              <a:spcAft>
                <a:spcPts val="400"/>
              </a:spcAft>
            </a:pPr>
            <a:endParaRPr lang="tr-TR" sz="2400" dirty="0" smtClean="0"/>
          </a:p>
          <a:p>
            <a:pPr>
              <a:lnSpc>
                <a:spcPct val="100000"/>
              </a:lnSpc>
              <a:spcBef>
                <a:spcPts val="0"/>
              </a:spcBef>
              <a:spcAft>
                <a:spcPts val="400"/>
              </a:spcAft>
            </a:pPr>
            <a:r>
              <a:rPr lang="tr-TR" sz="2400" dirty="0" smtClean="0"/>
              <a:t>Aynı </a:t>
            </a:r>
            <a:r>
              <a:rPr lang="tr-TR" sz="2400" dirty="0"/>
              <a:t>şekilde </a:t>
            </a:r>
            <a:r>
              <a:rPr lang="tr-TR" sz="2400" b="1" i="1" dirty="0">
                <a:solidFill>
                  <a:srgbClr val="FF0000"/>
                </a:solidFill>
              </a:rPr>
              <a:t>eğitim ve öğretim (uzaktan eğitimi de kapsayacak şekilde), araştırma ve geliştirme, toplumsal katkı, yönetişim sistemi ve </a:t>
            </a:r>
            <a:r>
              <a:rPr lang="tr-TR" sz="2400" b="1" i="1" dirty="0" err="1">
                <a:solidFill>
                  <a:srgbClr val="FF0000"/>
                </a:solidFill>
              </a:rPr>
              <a:t>uluslararasılaşma</a:t>
            </a:r>
            <a:r>
              <a:rPr lang="tr-TR" sz="2400" b="1" i="1" dirty="0">
                <a:solidFill>
                  <a:srgbClr val="FF0000"/>
                </a:solidFill>
              </a:rPr>
              <a:t> politikaları </a:t>
            </a:r>
            <a:r>
              <a:rPr lang="tr-TR" sz="2400" dirty="0"/>
              <a:t>vardır ve </a:t>
            </a:r>
            <a:r>
              <a:rPr lang="tr-TR" sz="2400" b="1" dirty="0"/>
              <a:t>kalite güvencesi politikası </a:t>
            </a:r>
            <a:r>
              <a:rPr lang="tr-TR" sz="2400" dirty="0"/>
              <a:t>için sayılan özellikleri taşır. </a:t>
            </a:r>
            <a:endParaRPr lang="tr-TR" sz="2400" dirty="0" smtClean="0"/>
          </a:p>
          <a:p>
            <a:pPr>
              <a:lnSpc>
                <a:spcPct val="100000"/>
              </a:lnSpc>
              <a:spcBef>
                <a:spcPts val="0"/>
              </a:spcBef>
              <a:spcAft>
                <a:spcPts val="400"/>
              </a:spcAft>
            </a:pPr>
            <a:endParaRPr lang="tr-TR" sz="2400" dirty="0" smtClean="0"/>
          </a:p>
          <a:p>
            <a:pPr>
              <a:lnSpc>
                <a:spcPct val="100000"/>
              </a:lnSpc>
              <a:spcBef>
                <a:spcPts val="0"/>
              </a:spcBef>
              <a:spcAft>
                <a:spcPts val="400"/>
              </a:spcAft>
            </a:pPr>
            <a:r>
              <a:rPr lang="tr-TR" sz="2400" dirty="0" smtClean="0"/>
              <a:t>Bu </a:t>
            </a:r>
            <a:r>
              <a:rPr lang="tr-TR" sz="2400" dirty="0"/>
              <a:t>politika ifadelerinin somut sonuçları, uygulamalara yansıyan etkileri vardır; örnekleri sunulabilir. </a:t>
            </a:r>
          </a:p>
        </p:txBody>
      </p:sp>
      <p:sp>
        <p:nvSpPr>
          <p:cNvPr id="4" name="Veri Yer Tutucusu 3"/>
          <p:cNvSpPr>
            <a:spLocks noGrp="1"/>
          </p:cNvSpPr>
          <p:nvPr>
            <p:ph type="dt" sz="half" idx="10"/>
          </p:nvPr>
        </p:nvSpPr>
        <p:spPr/>
        <p:txBody>
          <a:bodyPr/>
          <a:lstStyle/>
          <a:p>
            <a:fld id="{614AF8AF-1E91-4972-BA44-63CE81D08047}"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75</a:t>
            </a:fld>
            <a:endParaRPr lang="tr-TR"/>
          </a:p>
        </p:txBody>
      </p:sp>
    </p:spTree>
    <p:extLst>
      <p:ext uri="{BB962C8B-B14F-4D97-AF65-F5344CB8AC3E}">
        <p14:creationId xmlns:p14="http://schemas.microsoft.com/office/powerpoint/2010/main" val="6197278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208548" y="856034"/>
            <a:ext cx="11707528" cy="5500315"/>
          </a:xfrm>
        </p:spPr>
        <p:txBody>
          <a:bodyPr>
            <a:noAutofit/>
          </a:bodyPr>
          <a:lstStyle/>
          <a:p>
            <a:pPr marL="0" indent="0" algn="ctr">
              <a:lnSpc>
                <a:spcPct val="110000"/>
              </a:lnSpc>
              <a:spcBef>
                <a:spcPts val="0"/>
              </a:spcBef>
              <a:spcAft>
                <a:spcPts val="400"/>
              </a:spcAft>
              <a:buNone/>
            </a:pPr>
            <a:r>
              <a:rPr lang="tr-TR" sz="2600" b="1" dirty="0">
                <a:solidFill>
                  <a:srgbClr val="0000CC"/>
                </a:solidFill>
              </a:rPr>
              <a:t>ÖRNEK KANITLAR</a:t>
            </a:r>
          </a:p>
          <a:p>
            <a:pPr marL="514350" indent="-514350" algn="just">
              <a:lnSpc>
                <a:spcPct val="110000"/>
              </a:lnSpc>
              <a:spcBef>
                <a:spcPts val="0"/>
              </a:spcBef>
              <a:spcAft>
                <a:spcPts val="400"/>
              </a:spcAft>
              <a:buFont typeface="+mj-lt"/>
              <a:buAutoNum type="arabicPeriod"/>
            </a:pPr>
            <a:r>
              <a:rPr lang="tr-TR" sz="2600" dirty="0" smtClean="0">
                <a:ea typeface="Calibri" panose="020F0502020204030204" pitchFamily="34" charset="0"/>
                <a:cs typeface="Calibri" panose="020F0502020204030204" pitchFamily="34" charset="0"/>
              </a:rPr>
              <a:t>Misyon </a:t>
            </a:r>
            <a:r>
              <a:rPr lang="tr-TR" sz="2600" dirty="0">
                <a:ea typeface="Calibri" panose="020F0502020204030204" pitchFamily="34" charset="0"/>
                <a:cs typeface="Calibri" panose="020F0502020204030204" pitchFamily="34" charset="0"/>
              </a:rPr>
              <a:t>ve </a:t>
            </a:r>
            <a:r>
              <a:rPr lang="tr-TR" sz="2600" dirty="0" smtClean="0">
                <a:ea typeface="Calibri" panose="020F0502020204030204" pitchFamily="34" charset="0"/>
                <a:cs typeface="Calibri" panose="020F0502020204030204" pitchFamily="34" charset="0"/>
              </a:rPr>
              <a:t>vizyon belgeleri,</a:t>
            </a:r>
            <a:endParaRPr lang="tr-TR" sz="2600" dirty="0">
              <a:ea typeface="Calibri" panose="020F0502020204030204" pitchFamily="34" charset="0"/>
              <a:cs typeface="Calibri" panose="020F0502020204030204" pitchFamily="34" charset="0"/>
            </a:endParaRPr>
          </a:p>
          <a:p>
            <a:pPr marL="514350" indent="-514350" algn="just">
              <a:lnSpc>
                <a:spcPct val="110000"/>
              </a:lnSpc>
              <a:spcBef>
                <a:spcPts val="0"/>
              </a:spcBef>
              <a:spcAft>
                <a:spcPts val="400"/>
              </a:spcAft>
              <a:buFont typeface="+mj-lt"/>
              <a:buAutoNum type="arabicPeriod"/>
            </a:pPr>
            <a:r>
              <a:rPr lang="tr-TR" sz="2600" dirty="0">
                <a:ea typeface="Calibri" panose="020F0502020204030204" pitchFamily="34" charset="0"/>
                <a:cs typeface="Calibri" panose="020F0502020204030204" pitchFamily="34" charset="0"/>
              </a:rPr>
              <a:t>Politika belgeleri (Eğitim ve öğretim politika belgesi uzaktan eğitimi de içermelidir</a:t>
            </a:r>
            <a:r>
              <a:rPr lang="tr-TR" sz="2600" dirty="0" smtClean="0">
                <a:ea typeface="Calibri" panose="020F0502020204030204" pitchFamily="34" charset="0"/>
                <a:cs typeface="Calibri" panose="020F0502020204030204" pitchFamily="34" charset="0"/>
              </a:rPr>
              <a:t>),</a:t>
            </a:r>
            <a:endParaRPr lang="tr-TR" sz="2600" dirty="0">
              <a:ea typeface="Calibri" panose="020F0502020204030204" pitchFamily="34" charset="0"/>
              <a:cs typeface="Calibri" panose="020F0502020204030204" pitchFamily="34" charset="0"/>
            </a:endParaRPr>
          </a:p>
          <a:p>
            <a:pPr marL="514350" indent="-514350" algn="just">
              <a:lnSpc>
                <a:spcPct val="110000"/>
              </a:lnSpc>
              <a:spcBef>
                <a:spcPts val="0"/>
              </a:spcBef>
              <a:spcAft>
                <a:spcPts val="400"/>
              </a:spcAft>
              <a:buFont typeface="+mj-lt"/>
              <a:buAutoNum type="arabicPeriod"/>
            </a:pPr>
            <a:r>
              <a:rPr lang="tr-TR" sz="2600" dirty="0">
                <a:ea typeface="Calibri" panose="020F0502020204030204" pitchFamily="34" charset="0"/>
                <a:cs typeface="Calibri" panose="020F0502020204030204" pitchFamily="34" charset="0"/>
              </a:rPr>
              <a:t>Politika belgelerinin ilgili paydaş katılımıyla hazırlandığını kanıtlayan </a:t>
            </a:r>
            <a:r>
              <a:rPr lang="tr-TR" sz="2600" dirty="0" smtClean="0">
                <a:ea typeface="Calibri" panose="020F0502020204030204" pitchFamily="34" charset="0"/>
                <a:cs typeface="Calibri" panose="020F0502020204030204" pitchFamily="34" charset="0"/>
              </a:rPr>
              <a:t>belgeler,</a:t>
            </a:r>
            <a:endParaRPr lang="tr-TR" sz="2600" dirty="0">
              <a:ea typeface="Calibri" panose="020F0502020204030204" pitchFamily="34" charset="0"/>
              <a:cs typeface="Calibri" panose="020F0502020204030204" pitchFamily="34" charset="0"/>
            </a:endParaRPr>
          </a:p>
          <a:p>
            <a:pPr marL="514350" indent="-514350" algn="just">
              <a:lnSpc>
                <a:spcPct val="110000"/>
              </a:lnSpc>
              <a:spcBef>
                <a:spcPts val="0"/>
              </a:spcBef>
              <a:spcAft>
                <a:spcPts val="400"/>
              </a:spcAft>
              <a:buFont typeface="+mj-lt"/>
              <a:buAutoNum type="arabicPeriod"/>
            </a:pPr>
            <a:r>
              <a:rPr lang="tr-TR" sz="2600" dirty="0">
                <a:ea typeface="Calibri" panose="020F0502020204030204" pitchFamily="34" charset="0"/>
                <a:cs typeface="Calibri" panose="020F0502020204030204" pitchFamily="34" charset="0"/>
              </a:rPr>
              <a:t>Politika belgelerinde bütüncül ilişkiyi gösteren ifadeler ve uygulama örnekleri </a:t>
            </a:r>
            <a:r>
              <a:rPr lang="tr-TR" sz="2600" i="1" dirty="0">
                <a:ea typeface="Calibri" panose="020F0502020204030204" pitchFamily="34" charset="0"/>
                <a:cs typeface="Calibri" panose="020F0502020204030204" pitchFamily="34" charset="0"/>
              </a:rPr>
              <a:t>(Eğitim programlarında araştırma vurgusu, araştırma süreçlerinde topluma hizmet vurgusu, uzaktan eğitim vurgusu</a:t>
            </a:r>
            <a:r>
              <a:rPr lang="tr-TR" sz="2600" i="1" dirty="0" smtClean="0">
                <a:ea typeface="Calibri" panose="020F0502020204030204" pitchFamily="34" charset="0"/>
                <a:cs typeface="Calibri" panose="020F0502020204030204" pitchFamily="34" charset="0"/>
              </a:rPr>
              <a:t>),</a:t>
            </a:r>
            <a:endParaRPr lang="tr-TR" sz="2600" i="1" dirty="0">
              <a:ea typeface="Calibri" panose="020F0502020204030204" pitchFamily="34" charset="0"/>
              <a:cs typeface="Calibri" panose="020F0502020204030204" pitchFamily="34" charset="0"/>
            </a:endParaRPr>
          </a:p>
          <a:p>
            <a:pPr marL="514350" indent="-514350" algn="just">
              <a:lnSpc>
                <a:spcPct val="110000"/>
              </a:lnSpc>
              <a:spcBef>
                <a:spcPts val="0"/>
              </a:spcBef>
              <a:spcAft>
                <a:spcPts val="400"/>
              </a:spcAft>
              <a:buFont typeface="+mj-lt"/>
              <a:buAutoNum type="arabicPeriod"/>
            </a:pPr>
            <a:r>
              <a:rPr lang="tr-TR" sz="2600" dirty="0">
                <a:ea typeface="Calibri" panose="020F0502020204030204" pitchFamily="34" charset="0"/>
                <a:cs typeface="Calibri" panose="020F0502020204030204" pitchFamily="34" charset="0"/>
              </a:rPr>
              <a:t>Politikaların izlendiğine ve değerlendirildiğine ilişkin </a:t>
            </a:r>
            <a:r>
              <a:rPr lang="tr-TR" sz="2600" dirty="0" smtClean="0">
                <a:ea typeface="Calibri" panose="020F0502020204030204" pitchFamily="34" charset="0"/>
                <a:cs typeface="Calibri" panose="020F0502020204030204" pitchFamily="34" charset="0"/>
              </a:rPr>
              <a:t>kanıtlar</a:t>
            </a:r>
          </a:p>
          <a:p>
            <a:pPr marL="514350" indent="-514350" algn="just">
              <a:lnSpc>
                <a:spcPct val="110000"/>
              </a:lnSpc>
              <a:spcBef>
                <a:spcPts val="0"/>
              </a:spcBef>
              <a:spcAft>
                <a:spcPts val="400"/>
              </a:spcAft>
              <a:buFont typeface="+mj-lt"/>
              <a:buAutoNum type="arabicPeriod"/>
            </a:pPr>
            <a:r>
              <a:rPr lang="tr-TR" sz="2600" dirty="0" smtClean="0">
                <a:ea typeface="Calibri" panose="020F0502020204030204" pitchFamily="34" charset="0"/>
                <a:cs typeface="Calibri" panose="020F0502020204030204" pitchFamily="34" charset="0"/>
              </a:rPr>
              <a:t>Standart </a:t>
            </a:r>
            <a:r>
              <a:rPr lang="tr-TR" sz="2600" dirty="0">
                <a:ea typeface="Calibri" panose="020F0502020204030204" pitchFamily="34" charset="0"/>
                <a:cs typeface="Calibri" panose="020F0502020204030204" pitchFamily="34" charset="0"/>
              </a:rPr>
              <a:t>uygulamalar ve mevzuatın yanı sıra; </a:t>
            </a:r>
            <a:r>
              <a:rPr lang="tr-TR" sz="2600" dirty="0" smtClean="0"/>
              <a:t>birimin </a:t>
            </a:r>
            <a:r>
              <a:rPr lang="tr-TR" sz="2600" dirty="0" smtClean="0">
                <a:ea typeface="Calibri" panose="020F0502020204030204" pitchFamily="34" charset="0"/>
                <a:cs typeface="Calibri" panose="020F0502020204030204" pitchFamily="34" charset="0"/>
              </a:rPr>
              <a:t>ihtiyaçları </a:t>
            </a:r>
            <a:r>
              <a:rPr lang="tr-TR" sz="2600" dirty="0">
                <a:ea typeface="Calibri" panose="020F0502020204030204" pitchFamily="34" charset="0"/>
                <a:cs typeface="Calibri" panose="020F0502020204030204" pitchFamily="34" charset="0"/>
              </a:rPr>
              <a:t>doğrultusunda geliştirdiği özgün yaklaşım ve uygulamalarına ilişkin kanıtlar</a:t>
            </a:r>
          </a:p>
          <a:p>
            <a:pPr marL="514350" indent="-514350">
              <a:lnSpc>
                <a:spcPct val="110000"/>
              </a:lnSpc>
              <a:spcBef>
                <a:spcPts val="0"/>
              </a:spcBef>
              <a:spcAft>
                <a:spcPts val="400"/>
              </a:spcAft>
              <a:buFont typeface="+mj-lt"/>
              <a:buAutoNum type="arabicPeriod"/>
            </a:pPr>
            <a:endParaRPr lang="tr-TR" sz="2600" dirty="0"/>
          </a:p>
          <a:p>
            <a:pPr marL="514350" indent="-514350">
              <a:lnSpc>
                <a:spcPct val="110000"/>
              </a:lnSpc>
              <a:spcAft>
                <a:spcPts val="400"/>
              </a:spcAft>
              <a:buFont typeface="+mj-lt"/>
              <a:buAutoNum type="arabicPeriod"/>
            </a:pPr>
            <a:endParaRPr lang="tr-TR" sz="2600" dirty="0"/>
          </a:p>
        </p:txBody>
      </p:sp>
      <p:sp>
        <p:nvSpPr>
          <p:cNvPr id="4" name="Veri Yer Tutucusu 3"/>
          <p:cNvSpPr>
            <a:spLocks noGrp="1"/>
          </p:cNvSpPr>
          <p:nvPr>
            <p:ph type="dt" sz="half" idx="10"/>
          </p:nvPr>
        </p:nvSpPr>
        <p:spPr/>
        <p:txBody>
          <a:bodyPr/>
          <a:lstStyle/>
          <a:p>
            <a:fld id="{42534571-DF26-4C4C-9FCD-2F919D2A1E97}" type="datetime1">
              <a:rPr lang="tr-TR" smtClean="0"/>
              <a:t>2.10.2025</a:t>
            </a:fld>
            <a:endParaRPr lang="tr-TR"/>
          </a:p>
        </p:txBody>
      </p:sp>
      <p:sp>
        <p:nvSpPr>
          <p:cNvPr id="10" name="Unvan 1"/>
          <p:cNvSpPr>
            <a:spLocks noGrp="1"/>
          </p:cNvSpPr>
          <p:nvPr>
            <p:ph type="title"/>
          </p:nvPr>
        </p:nvSpPr>
        <p:spPr>
          <a:xfrm>
            <a:off x="838200" y="155644"/>
            <a:ext cx="11077876" cy="585902"/>
          </a:xfrm>
        </p:spPr>
        <p:txBody>
          <a:bodyPr>
            <a:noAutofit/>
          </a:bodyPr>
          <a:lstStyle/>
          <a:p>
            <a:pPr algn="ctr">
              <a:lnSpc>
                <a:spcPct val="100000"/>
              </a:lnSpc>
            </a:pPr>
            <a:r>
              <a:rPr lang="tr-TR" sz="2800" b="1" dirty="0" smtClean="0">
                <a:solidFill>
                  <a:srgbClr val="FF0000"/>
                </a:solidFill>
                <a:latin typeface="+mn-lt"/>
                <a:ea typeface="Calibri" panose="020F0502020204030204" pitchFamily="34" charset="0"/>
                <a:cs typeface="Calibri" panose="020F0502020204030204" pitchFamily="34" charset="0"/>
              </a:rPr>
              <a:t>A.2. Misyon ve Stratejik Amaçlar/ </a:t>
            </a:r>
            <a:r>
              <a:rPr lang="tr-TR" sz="2800" b="1" dirty="0" smtClean="0">
                <a:solidFill>
                  <a:srgbClr val="0000CC"/>
                </a:solidFill>
                <a:latin typeface="+mn-lt"/>
                <a:ea typeface="Calibri" panose="020F0502020204030204" pitchFamily="34" charset="0"/>
                <a:cs typeface="Calibri" panose="020F0502020204030204" pitchFamily="34" charset="0"/>
              </a:rPr>
              <a:t>A.2.1. Misyon, vizyon ve politikalar</a:t>
            </a:r>
            <a:endParaRPr lang="tr-TR" sz="2800" dirty="0">
              <a:solidFill>
                <a:srgbClr val="0000CC"/>
              </a:solidFill>
              <a:latin typeface="+mn-lt"/>
            </a:endParaRPr>
          </a:p>
        </p:txBody>
      </p:sp>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3" name="Slayt Numarası Yer Tutucusu 2"/>
          <p:cNvSpPr>
            <a:spLocks noGrp="1"/>
          </p:cNvSpPr>
          <p:nvPr>
            <p:ph type="sldNum" sz="quarter" idx="12"/>
          </p:nvPr>
        </p:nvSpPr>
        <p:spPr/>
        <p:txBody>
          <a:bodyPr/>
          <a:lstStyle/>
          <a:p>
            <a:fld id="{DDCE7859-ABE5-4F86-9590-63E6FFC2B8A3}" type="slidenum">
              <a:rPr lang="tr-TR" smtClean="0"/>
              <a:pPr/>
              <a:t>76</a:t>
            </a:fld>
            <a:endParaRPr lang="tr-TR"/>
          </a:p>
        </p:txBody>
      </p:sp>
    </p:spTree>
    <p:extLst>
      <p:ext uri="{BB962C8B-B14F-4D97-AF65-F5344CB8AC3E}">
        <p14:creationId xmlns:p14="http://schemas.microsoft.com/office/powerpoint/2010/main" val="127332580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15010" y="188844"/>
            <a:ext cx="11161642" cy="467140"/>
          </a:xfrm>
        </p:spPr>
        <p:txBody>
          <a:bodyPr>
            <a:noAutofit/>
          </a:bodyPr>
          <a:lstStyle/>
          <a:p>
            <a:pPr algn="ctr"/>
            <a:r>
              <a:rPr lang="tr-TR" sz="2800" b="1" dirty="0">
                <a:solidFill>
                  <a:srgbClr val="FF0000"/>
                </a:solidFill>
              </a:rPr>
              <a:t>A.1. Liderlik ve Kalite </a:t>
            </a:r>
            <a:r>
              <a:rPr lang="tr-TR" sz="2800" dirty="0">
                <a:solidFill>
                  <a:srgbClr val="FF0000"/>
                </a:solidFill>
              </a:rPr>
              <a:t>/ </a:t>
            </a:r>
            <a:r>
              <a:rPr lang="tr-TR" sz="2800" b="1" dirty="0">
                <a:solidFill>
                  <a:srgbClr val="0000CC"/>
                </a:solidFill>
                <a:ea typeface="Calibri" panose="020F0502020204030204" pitchFamily="34" charset="0"/>
                <a:cs typeface="Calibri" panose="020F0502020204030204" pitchFamily="34" charset="0"/>
              </a:rPr>
              <a:t>A.2.1. Misyon, vizyon ve politikalar</a:t>
            </a:r>
            <a:endParaRPr lang="tr-TR" sz="2800" dirty="0"/>
          </a:p>
        </p:txBody>
      </p:sp>
      <p:graphicFrame>
        <p:nvGraphicFramePr>
          <p:cNvPr id="5" name="Tablo 4"/>
          <p:cNvGraphicFramePr>
            <a:graphicFrameLocks noGrp="1"/>
          </p:cNvGraphicFramePr>
          <p:nvPr>
            <p:extLst/>
          </p:nvPr>
        </p:nvGraphicFramePr>
        <p:xfrm>
          <a:off x="367746" y="1034903"/>
          <a:ext cx="11598968" cy="5629438"/>
        </p:xfrm>
        <a:graphic>
          <a:graphicData uri="http://schemas.openxmlformats.org/drawingml/2006/table">
            <a:tbl>
              <a:tblPr bandRow="1">
                <a:tableStyleId>{5C22544A-7EE6-4342-B048-85BDC9FD1C3A}</a:tableStyleId>
              </a:tblPr>
              <a:tblGrid>
                <a:gridCol w="2509409">
                  <a:extLst>
                    <a:ext uri="{9D8B030D-6E8A-4147-A177-3AD203B41FA5}">
                      <a16:colId xmlns:a16="http://schemas.microsoft.com/office/drawing/2014/main" val="2928409542"/>
                    </a:ext>
                  </a:extLst>
                </a:gridCol>
                <a:gridCol w="2232116">
                  <a:extLst>
                    <a:ext uri="{9D8B030D-6E8A-4147-A177-3AD203B41FA5}">
                      <a16:colId xmlns:a16="http://schemas.microsoft.com/office/drawing/2014/main" val="3466568460"/>
                    </a:ext>
                  </a:extLst>
                </a:gridCol>
                <a:gridCol w="2276570">
                  <a:extLst>
                    <a:ext uri="{9D8B030D-6E8A-4147-A177-3AD203B41FA5}">
                      <a16:colId xmlns:a16="http://schemas.microsoft.com/office/drawing/2014/main" val="1248775407"/>
                    </a:ext>
                  </a:extLst>
                </a:gridCol>
                <a:gridCol w="2547353">
                  <a:extLst>
                    <a:ext uri="{9D8B030D-6E8A-4147-A177-3AD203B41FA5}">
                      <a16:colId xmlns:a16="http://schemas.microsoft.com/office/drawing/2014/main" val="1846635964"/>
                    </a:ext>
                  </a:extLst>
                </a:gridCol>
                <a:gridCol w="2033520">
                  <a:extLst>
                    <a:ext uri="{9D8B030D-6E8A-4147-A177-3AD203B41FA5}">
                      <a16:colId xmlns:a16="http://schemas.microsoft.com/office/drawing/2014/main" val="1970805160"/>
                    </a:ext>
                  </a:extLst>
                </a:gridCol>
              </a:tblGrid>
              <a:tr h="413414">
                <a:tc gridSpan="5">
                  <a:txBody>
                    <a:bodyPr/>
                    <a:lstStyle/>
                    <a:p>
                      <a:pPr algn="ctr"/>
                      <a:r>
                        <a:rPr lang="tr-TR" sz="2400" b="1" dirty="0" smtClean="0">
                          <a:solidFill>
                            <a:srgbClr val="FF0000"/>
                          </a:solidFill>
                          <a:latin typeface="+mn-lt"/>
                        </a:rPr>
                        <a:t>Olgunluk Düzeyi</a:t>
                      </a:r>
                      <a:endParaRPr lang="tr-TR" sz="24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413414">
                <a:tc>
                  <a:txBody>
                    <a:bodyPr/>
                    <a:lstStyle/>
                    <a:p>
                      <a:pPr algn="ctr">
                        <a:lnSpc>
                          <a:spcPct val="100000"/>
                        </a:lnSpc>
                        <a:spcAft>
                          <a:spcPts val="400"/>
                        </a:spcAft>
                      </a:pPr>
                      <a:r>
                        <a:rPr lang="tr-TR" sz="2400" b="1" dirty="0">
                          <a:effectLst/>
                          <a:latin typeface="+mn-lt"/>
                        </a:rPr>
                        <a:t>1</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2</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3</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4</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5</a:t>
                      </a:r>
                      <a:endParaRPr lang="tr-TR" sz="24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4802610">
                <a:tc>
                  <a:txBody>
                    <a:bodyPr/>
                    <a:lstStyle/>
                    <a:p>
                      <a:pPr algn="l">
                        <a:lnSpc>
                          <a:spcPct val="115000"/>
                        </a:lnSpc>
                        <a:spcAft>
                          <a:spcPts val="0"/>
                        </a:spcAft>
                      </a:pPr>
                      <a:r>
                        <a:rPr lang="tr-TR" sz="2000" dirty="0" smtClean="0">
                          <a:effectLst/>
                          <a:latin typeface="+mn-lt"/>
                          <a:ea typeface="Calibri" panose="020F0502020204030204" pitchFamily="34" charset="0"/>
                        </a:rPr>
                        <a:t>Birimde  </a:t>
                      </a:r>
                      <a:r>
                        <a:rPr lang="tr-TR" sz="2000" dirty="0">
                          <a:effectLst/>
                          <a:latin typeface="+mn-lt"/>
                          <a:ea typeface="Calibri" panose="020F0502020204030204" pitchFamily="34" charset="0"/>
                        </a:rPr>
                        <a:t>tanımlanmış misyon, vizyon  ve politikalar bulunmamaktadır.</a:t>
                      </a:r>
                    </a:p>
                  </a:txBody>
                  <a:tcPr marL="68580" marR="68580" marT="0" marB="0"/>
                </a:tc>
                <a:tc>
                  <a:txBody>
                    <a:bodyPr/>
                    <a:lstStyle/>
                    <a:p>
                      <a:pPr algn="l">
                        <a:lnSpc>
                          <a:spcPct val="115000"/>
                        </a:lnSpc>
                        <a:spcAft>
                          <a:spcPts val="0"/>
                        </a:spcAft>
                      </a:pPr>
                      <a:r>
                        <a:rPr lang="tr-TR" sz="2000" dirty="0" smtClean="0">
                          <a:effectLst/>
                          <a:latin typeface="+mn-lt"/>
                          <a:ea typeface="Calibri" panose="020F0502020204030204" pitchFamily="34" charset="0"/>
                        </a:rPr>
                        <a:t>Birimin  </a:t>
                      </a:r>
                      <a:r>
                        <a:rPr lang="tr-TR" sz="2000" dirty="0">
                          <a:effectLst/>
                          <a:latin typeface="+mn-lt"/>
                          <a:ea typeface="Calibri" panose="020F0502020204030204" pitchFamily="34" charset="0"/>
                        </a:rPr>
                        <a:t>tanımlanmış ve </a:t>
                      </a:r>
                      <a:r>
                        <a:rPr lang="tr-TR" sz="2000" dirty="0" smtClean="0">
                          <a:effectLst/>
                          <a:latin typeface="+mn-lt"/>
                          <a:ea typeface="Calibri" panose="020F0502020204030204" pitchFamily="34" charset="0"/>
                        </a:rPr>
                        <a:t>birime </a:t>
                      </a:r>
                      <a:r>
                        <a:rPr lang="tr-TR" sz="2000" dirty="0">
                          <a:effectLst/>
                          <a:latin typeface="+mn-lt"/>
                          <a:ea typeface="Calibri" panose="020F0502020204030204" pitchFamily="34" charset="0"/>
                        </a:rPr>
                        <a:t>özgü misyon, vizyon ve politikaları bulunmaktadır.</a:t>
                      </a:r>
                    </a:p>
                  </a:txBody>
                  <a:tcPr marL="68580" marR="68580" marT="0" marB="0"/>
                </a:tc>
                <a:tc>
                  <a:txBody>
                    <a:bodyPr/>
                    <a:lstStyle/>
                    <a:p>
                      <a:pPr algn="l">
                        <a:lnSpc>
                          <a:spcPct val="115000"/>
                        </a:lnSpc>
                        <a:spcAft>
                          <a:spcPts val="0"/>
                        </a:spcAft>
                      </a:pPr>
                      <a:r>
                        <a:rPr lang="tr-TR" sz="2000" dirty="0" smtClean="0">
                          <a:effectLst/>
                          <a:latin typeface="+mn-lt"/>
                          <a:ea typeface="Calibri" panose="020F0502020204030204" pitchFamily="34" charset="0"/>
                        </a:rPr>
                        <a:t>Birimin  </a:t>
                      </a:r>
                      <a:r>
                        <a:rPr lang="tr-TR" sz="2000" dirty="0">
                          <a:effectLst/>
                          <a:latin typeface="+mn-lt"/>
                          <a:ea typeface="Calibri" panose="020F0502020204030204" pitchFamily="34" charset="0"/>
                        </a:rPr>
                        <a:t>genelinde misyon, vizyon ve politikalarla uyumlu uygulamalar bulunmaktadır. </a:t>
                      </a:r>
                    </a:p>
                  </a:txBody>
                  <a:tcPr marL="68580" marR="68580" marT="0" marB="0"/>
                </a:tc>
                <a:tc>
                  <a:txBody>
                    <a:bodyPr/>
                    <a:lstStyle/>
                    <a:p>
                      <a:pPr algn="l">
                        <a:lnSpc>
                          <a:spcPct val="115000"/>
                        </a:lnSpc>
                        <a:spcAft>
                          <a:spcPts val="0"/>
                        </a:spcAft>
                      </a:pPr>
                      <a:r>
                        <a:rPr lang="tr-TR" sz="2000" dirty="0">
                          <a:effectLst/>
                          <a:latin typeface="+mn-lt"/>
                          <a:ea typeface="Calibri" panose="020F0502020204030204" pitchFamily="34" charset="0"/>
                        </a:rPr>
                        <a:t>Misyon, vizyon ve politikalar doğrultusunda gerçekleştirilen uygulamalar izlenmekte ve paydaşlarla birlikte değerlendirilerek önlemler alınmaktadır.</a:t>
                      </a:r>
                    </a:p>
                  </a:txBody>
                  <a:tcPr marL="68580" marR="68580" marT="0" marB="0"/>
                </a:tc>
                <a:tc>
                  <a:txBody>
                    <a:bodyPr/>
                    <a:lstStyle/>
                    <a:p>
                      <a:pPr algn="l">
                        <a:lnSpc>
                          <a:spcPct val="115000"/>
                        </a:lnSpc>
                        <a:spcAft>
                          <a:spcPts val="0"/>
                        </a:spcAft>
                      </a:pPr>
                      <a:r>
                        <a:rPr lang="tr-TR" sz="2000" dirty="0">
                          <a:effectLst/>
                          <a:latin typeface="+mn-lt"/>
                          <a:ea typeface="Calibri" panose="020F0502020204030204" pitchFamily="34" charset="0"/>
                        </a:rPr>
                        <a:t>İçselleştirilmiş, sistematik, sürdürülebilir ve örnek gösterilebilir uygulamalar bulunmaktadır.</a:t>
                      </a:r>
                    </a:p>
                  </a:txBody>
                  <a:tcPr marL="68580" marR="68580" marT="0" marB="0"/>
                </a:tc>
                <a:extLst>
                  <a:ext uri="{0D108BD9-81ED-4DB2-BD59-A6C34878D82A}">
                    <a16:rowId xmlns:a16="http://schemas.microsoft.com/office/drawing/2014/main" val="2096133008"/>
                  </a:ext>
                </a:extLst>
              </a:tr>
            </a:tbl>
          </a:graphicData>
        </a:graphic>
      </p:graphicFrame>
      <p:sp>
        <p:nvSpPr>
          <p:cNvPr id="6" name="Veri Yer Tutucusu 5"/>
          <p:cNvSpPr>
            <a:spLocks noGrp="1"/>
          </p:cNvSpPr>
          <p:nvPr>
            <p:ph type="dt" sz="half" idx="10"/>
          </p:nvPr>
        </p:nvSpPr>
        <p:spPr/>
        <p:txBody>
          <a:bodyPr/>
          <a:lstStyle/>
          <a:p>
            <a:fld id="{78863308-886C-4993-9C44-0267131EC907}"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77</a:t>
            </a:fld>
            <a:endParaRPr lang="tr-TR"/>
          </a:p>
        </p:txBody>
      </p:sp>
    </p:spTree>
    <p:extLst>
      <p:ext uri="{BB962C8B-B14F-4D97-AF65-F5344CB8AC3E}">
        <p14:creationId xmlns:p14="http://schemas.microsoft.com/office/powerpoint/2010/main" val="50709100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5984" y="208721"/>
            <a:ext cx="11407680" cy="715618"/>
          </a:xfrm>
        </p:spPr>
        <p:txBody>
          <a:bodyPr>
            <a:noAutofit/>
          </a:bodyPr>
          <a:lstStyle/>
          <a:p>
            <a:pPr algn="ctr"/>
            <a:r>
              <a:rPr lang="tr-TR" sz="3200" b="1" dirty="0">
                <a:solidFill>
                  <a:srgbClr val="FF0000"/>
                </a:solidFill>
                <a:ea typeface="Calibri" panose="020F0502020204030204" pitchFamily="34" charset="0"/>
                <a:cs typeface="Calibri" panose="020F0502020204030204" pitchFamily="34" charset="0"/>
              </a:rPr>
              <a:t>A.2. Misyon ve Stratejik Amaçlar</a:t>
            </a:r>
            <a:r>
              <a:rPr lang="tr-TR" sz="3200" b="1" dirty="0" smtClean="0">
                <a:solidFill>
                  <a:srgbClr val="FF0000"/>
                </a:solidFill>
                <a:ea typeface="Calibri" panose="020F0502020204030204" pitchFamily="34" charset="0"/>
                <a:cs typeface="Calibri" panose="020F0502020204030204" pitchFamily="34" charset="0"/>
              </a:rPr>
              <a:t>/ </a:t>
            </a:r>
            <a:r>
              <a:rPr lang="tr-TR" sz="3200" b="1" dirty="0" smtClean="0">
                <a:solidFill>
                  <a:srgbClr val="0000CC"/>
                </a:solidFill>
              </a:rPr>
              <a:t>A.2.2. Stratejik amaç ve hedefler</a:t>
            </a:r>
            <a:endParaRPr lang="tr-TR" sz="3200" dirty="0">
              <a:solidFill>
                <a:srgbClr val="0000CC"/>
              </a:solidFill>
            </a:endParaRPr>
          </a:p>
        </p:txBody>
      </p:sp>
      <p:sp>
        <p:nvSpPr>
          <p:cNvPr id="3" name="İçerik Yer Tutucusu 2"/>
          <p:cNvSpPr>
            <a:spLocks noGrp="1"/>
          </p:cNvSpPr>
          <p:nvPr>
            <p:ph idx="1"/>
          </p:nvPr>
        </p:nvSpPr>
        <p:spPr>
          <a:xfrm>
            <a:off x="385011" y="1093304"/>
            <a:ext cx="11581702" cy="5263046"/>
          </a:xfrm>
        </p:spPr>
        <p:txBody>
          <a:bodyPr>
            <a:normAutofit/>
          </a:bodyPr>
          <a:lstStyle/>
          <a:p>
            <a:pPr>
              <a:lnSpc>
                <a:spcPct val="150000"/>
              </a:lnSpc>
              <a:spcBef>
                <a:spcPts val="0"/>
              </a:spcBef>
              <a:spcAft>
                <a:spcPts val="400"/>
              </a:spcAft>
            </a:pPr>
            <a:r>
              <a:rPr lang="tr-TR" sz="3200" b="1" dirty="0">
                <a:solidFill>
                  <a:srgbClr val="0000CC"/>
                </a:solidFill>
              </a:rPr>
              <a:t>Stratejik </a:t>
            </a:r>
            <a:r>
              <a:rPr lang="tr-TR" sz="3200" b="1" dirty="0" smtClean="0">
                <a:solidFill>
                  <a:srgbClr val="0000CC"/>
                </a:solidFill>
              </a:rPr>
              <a:t>Plan </a:t>
            </a:r>
            <a:r>
              <a:rPr lang="tr-TR" sz="3200" dirty="0"/>
              <a:t>kültürü ve geleneği vardır, </a:t>
            </a:r>
            <a:endParaRPr lang="tr-TR" sz="3200" dirty="0" smtClean="0"/>
          </a:p>
          <a:p>
            <a:pPr lvl="1">
              <a:lnSpc>
                <a:spcPct val="150000"/>
              </a:lnSpc>
              <a:spcBef>
                <a:spcPts val="0"/>
              </a:spcBef>
              <a:spcAft>
                <a:spcPts val="400"/>
              </a:spcAft>
            </a:pPr>
            <a:r>
              <a:rPr lang="tr-TR" sz="3200" dirty="0" smtClean="0"/>
              <a:t>mevcut </a:t>
            </a:r>
            <a:r>
              <a:rPr lang="tr-TR" sz="3200" dirty="0"/>
              <a:t>dönemi kapsayan, kısa/orta uzun vadeli amaçlar, hedefler, alt hedefler, eylemler ve bunların zamanlaması, </a:t>
            </a:r>
            <a:r>
              <a:rPr lang="tr-TR" sz="3200" dirty="0" err="1"/>
              <a:t>önceliklendirilmesi</a:t>
            </a:r>
            <a:r>
              <a:rPr lang="tr-TR" sz="3200" dirty="0"/>
              <a:t>, sorumluları, mali kaynakları bulunmaktadır, </a:t>
            </a:r>
            <a:endParaRPr lang="tr-TR" sz="3200" dirty="0" smtClean="0"/>
          </a:p>
          <a:p>
            <a:pPr lvl="1">
              <a:lnSpc>
                <a:spcPct val="150000"/>
              </a:lnSpc>
              <a:spcBef>
                <a:spcPts val="0"/>
              </a:spcBef>
              <a:spcAft>
                <a:spcPts val="400"/>
              </a:spcAft>
            </a:pPr>
            <a:r>
              <a:rPr lang="tr-TR" sz="3200" dirty="0" smtClean="0"/>
              <a:t>tüm </a:t>
            </a:r>
            <a:r>
              <a:rPr lang="tr-TR" sz="3200" dirty="0"/>
              <a:t>paydaşların görüşü alınarak (özellikle stratejik paydaşlar) hazırlanmıştır. </a:t>
            </a:r>
            <a:endParaRPr lang="tr-TR" sz="3200" dirty="0" smtClean="0"/>
          </a:p>
        </p:txBody>
      </p:sp>
      <p:sp>
        <p:nvSpPr>
          <p:cNvPr id="4" name="Veri Yer Tutucusu 3"/>
          <p:cNvSpPr>
            <a:spLocks noGrp="1"/>
          </p:cNvSpPr>
          <p:nvPr>
            <p:ph type="dt" sz="half" idx="10"/>
          </p:nvPr>
        </p:nvSpPr>
        <p:spPr/>
        <p:txBody>
          <a:bodyPr/>
          <a:lstStyle/>
          <a:p>
            <a:fld id="{8BA73124-CD43-4D48-A9C3-B23111DC871C}"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78</a:t>
            </a:fld>
            <a:endParaRPr lang="tr-TR"/>
          </a:p>
        </p:txBody>
      </p:sp>
    </p:spTree>
    <p:extLst>
      <p:ext uri="{BB962C8B-B14F-4D97-AF65-F5344CB8AC3E}">
        <p14:creationId xmlns:p14="http://schemas.microsoft.com/office/powerpoint/2010/main" val="81310945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5984" y="208721"/>
            <a:ext cx="11407680" cy="598675"/>
          </a:xfrm>
        </p:spPr>
        <p:txBody>
          <a:bodyPr>
            <a:noAutofit/>
          </a:bodyPr>
          <a:lstStyle/>
          <a:p>
            <a:pPr algn="ctr"/>
            <a:r>
              <a:rPr lang="tr-TR" sz="2800" b="1" dirty="0">
                <a:solidFill>
                  <a:srgbClr val="FF0000"/>
                </a:solidFill>
                <a:ea typeface="Calibri" panose="020F0502020204030204" pitchFamily="34" charset="0"/>
                <a:cs typeface="Calibri" panose="020F0502020204030204" pitchFamily="34" charset="0"/>
              </a:rPr>
              <a:t>A.2. Misyon ve Stratejik Amaçlar</a:t>
            </a:r>
            <a:r>
              <a:rPr lang="tr-TR" sz="2800" b="1" dirty="0" smtClean="0">
                <a:solidFill>
                  <a:srgbClr val="FF0000"/>
                </a:solidFill>
                <a:ea typeface="Calibri" panose="020F0502020204030204" pitchFamily="34" charset="0"/>
                <a:cs typeface="Calibri" panose="020F0502020204030204" pitchFamily="34" charset="0"/>
              </a:rPr>
              <a:t>/ </a:t>
            </a:r>
            <a:r>
              <a:rPr lang="tr-TR" sz="2800" b="1" dirty="0" smtClean="0">
                <a:solidFill>
                  <a:srgbClr val="0000CC"/>
                </a:solidFill>
              </a:rPr>
              <a:t>A.2.2. Stratejik amaç ve hedefler</a:t>
            </a:r>
            <a:endParaRPr lang="tr-TR" sz="2800" dirty="0">
              <a:solidFill>
                <a:srgbClr val="0000CC"/>
              </a:solidFill>
            </a:endParaRPr>
          </a:p>
        </p:txBody>
      </p:sp>
      <p:sp>
        <p:nvSpPr>
          <p:cNvPr id="3" name="İçerik Yer Tutucusu 2"/>
          <p:cNvSpPr>
            <a:spLocks noGrp="1"/>
          </p:cNvSpPr>
          <p:nvPr>
            <p:ph idx="1"/>
          </p:nvPr>
        </p:nvSpPr>
        <p:spPr>
          <a:xfrm>
            <a:off x="477077" y="1351722"/>
            <a:ext cx="11489635" cy="5004628"/>
          </a:xfrm>
        </p:spPr>
        <p:txBody>
          <a:bodyPr>
            <a:normAutofit/>
          </a:bodyPr>
          <a:lstStyle/>
          <a:p>
            <a:pPr>
              <a:lnSpc>
                <a:spcPct val="150000"/>
              </a:lnSpc>
              <a:spcBef>
                <a:spcPts val="0"/>
              </a:spcBef>
              <a:spcAft>
                <a:spcPts val="400"/>
              </a:spcAft>
            </a:pPr>
            <a:r>
              <a:rPr lang="tr-TR" sz="4000" dirty="0" smtClean="0"/>
              <a:t>Mevcut </a:t>
            </a:r>
            <a:r>
              <a:rPr lang="tr-TR" sz="4000" dirty="0"/>
              <a:t>stratejik plan hazırlanırken bir öncekinin ayrıntılı değerlendirilmesi yapılmış ve kullanılmıştır; </a:t>
            </a:r>
            <a:endParaRPr lang="tr-TR" sz="4000" dirty="0" smtClean="0"/>
          </a:p>
          <a:p>
            <a:pPr>
              <a:lnSpc>
                <a:spcPct val="150000"/>
              </a:lnSpc>
              <a:spcBef>
                <a:spcPts val="0"/>
              </a:spcBef>
              <a:spcAft>
                <a:spcPts val="400"/>
              </a:spcAft>
            </a:pPr>
            <a:r>
              <a:rPr lang="tr-TR" sz="4000" dirty="0" smtClean="0"/>
              <a:t>yıllık </a:t>
            </a:r>
            <a:r>
              <a:rPr lang="tr-TR" sz="4000" dirty="0"/>
              <a:t>gerçekleşme takip edilerek ilgili kurullarda tartışılmakta ve gerekli önlemler alınmaktadır. </a:t>
            </a:r>
            <a:endParaRPr lang="tr-TR" sz="4000" dirty="0" smtClean="0"/>
          </a:p>
          <a:p>
            <a:pPr marL="0" indent="0">
              <a:lnSpc>
                <a:spcPct val="150000"/>
              </a:lnSpc>
              <a:spcBef>
                <a:spcPts val="0"/>
              </a:spcBef>
              <a:spcAft>
                <a:spcPts val="400"/>
              </a:spcAft>
              <a:buNone/>
            </a:pPr>
            <a:endParaRPr lang="tr-TR" sz="4000" dirty="0"/>
          </a:p>
        </p:txBody>
      </p:sp>
      <p:sp>
        <p:nvSpPr>
          <p:cNvPr id="4" name="Veri Yer Tutucusu 3"/>
          <p:cNvSpPr>
            <a:spLocks noGrp="1"/>
          </p:cNvSpPr>
          <p:nvPr>
            <p:ph type="dt" sz="half" idx="10"/>
          </p:nvPr>
        </p:nvSpPr>
        <p:spPr/>
        <p:txBody>
          <a:bodyPr/>
          <a:lstStyle/>
          <a:p>
            <a:fld id="{CA18A680-4A64-4248-9B37-2A428D33A00B}"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79</a:t>
            </a:fld>
            <a:endParaRPr lang="tr-TR"/>
          </a:p>
        </p:txBody>
      </p:sp>
    </p:spTree>
    <p:extLst>
      <p:ext uri="{BB962C8B-B14F-4D97-AF65-F5344CB8AC3E}">
        <p14:creationId xmlns:p14="http://schemas.microsoft.com/office/powerpoint/2010/main" val="117158088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52401"/>
            <a:ext cx="12431949" cy="723088"/>
          </a:xfrm>
        </p:spPr>
        <p:txBody>
          <a:bodyPr>
            <a:normAutofit/>
          </a:bodyPr>
          <a:lstStyle/>
          <a:p>
            <a:pPr algn="ctr"/>
            <a:r>
              <a:rPr lang="tr-TR" sz="3200" b="1" dirty="0" smtClean="0">
                <a:solidFill>
                  <a:srgbClr val="C00000"/>
                </a:solidFill>
              </a:rPr>
              <a:t>Kalite Güvencesi Ne Değildir?</a:t>
            </a:r>
            <a:endParaRPr lang="tr-TR" sz="3200" b="1" dirty="0">
              <a:solidFill>
                <a:srgbClr val="C00000"/>
              </a:solidFill>
            </a:endParaRPr>
          </a:p>
        </p:txBody>
      </p:sp>
      <p:sp>
        <p:nvSpPr>
          <p:cNvPr id="3" name="İçerik Yer Tutucusu 2"/>
          <p:cNvSpPr>
            <a:spLocks noGrp="1"/>
          </p:cNvSpPr>
          <p:nvPr>
            <p:ph idx="1"/>
          </p:nvPr>
        </p:nvSpPr>
        <p:spPr>
          <a:xfrm>
            <a:off x="419098" y="1011677"/>
            <a:ext cx="11351370" cy="5344673"/>
          </a:xfrm>
        </p:spPr>
        <p:txBody>
          <a:bodyPr>
            <a:normAutofit lnSpcReduction="10000"/>
          </a:bodyPr>
          <a:lstStyle/>
          <a:p>
            <a:pPr>
              <a:lnSpc>
                <a:spcPct val="100000"/>
              </a:lnSpc>
              <a:spcBef>
                <a:spcPts val="0"/>
              </a:spcBef>
              <a:spcAft>
                <a:spcPts val="400"/>
              </a:spcAft>
            </a:pPr>
            <a:r>
              <a:rPr lang="tr-TR" b="1" u="sng" dirty="0" smtClean="0">
                <a:solidFill>
                  <a:srgbClr val="FF0000"/>
                </a:solidFill>
              </a:rPr>
              <a:t>Sadece; </a:t>
            </a:r>
          </a:p>
          <a:p>
            <a:pPr>
              <a:lnSpc>
                <a:spcPct val="100000"/>
              </a:lnSpc>
              <a:spcBef>
                <a:spcPts val="0"/>
              </a:spcBef>
              <a:spcAft>
                <a:spcPts val="400"/>
              </a:spcAft>
            </a:pPr>
            <a:endParaRPr lang="tr-TR" b="1" u="sng" dirty="0" smtClean="0">
              <a:solidFill>
                <a:srgbClr val="FF0000"/>
              </a:solidFill>
            </a:endParaRPr>
          </a:p>
          <a:p>
            <a:pPr lvl="1">
              <a:lnSpc>
                <a:spcPct val="100000"/>
              </a:lnSpc>
              <a:spcBef>
                <a:spcPts val="0"/>
              </a:spcBef>
              <a:spcAft>
                <a:spcPts val="400"/>
              </a:spcAft>
            </a:pPr>
            <a:r>
              <a:rPr lang="tr-TR" sz="2800" b="1" dirty="0" smtClean="0">
                <a:solidFill>
                  <a:srgbClr val="FF0000"/>
                </a:solidFill>
              </a:rPr>
              <a:t>Bürokratik bir raporlama,</a:t>
            </a:r>
          </a:p>
          <a:p>
            <a:pPr lvl="1">
              <a:lnSpc>
                <a:spcPct val="100000"/>
              </a:lnSpc>
              <a:spcBef>
                <a:spcPts val="0"/>
              </a:spcBef>
              <a:spcAft>
                <a:spcPts val="400"/>
              </a:spcAft>
            </a:pPr>
            <a:r>
              <a:rPr lang="tr-TR" sz="2800" b="1" dirty="0" smtClean="0">
                <a:solidFill>
                  <a:srgbClr val="0000CC"/>
                </a:solidFill>
              </a:rPr>
              <a:t>Bir defalık seferberlik</a:t>
            </a:r>
            <a:r>
              <a:rPr lang="tr-TR" sz="2800" b="1" dirty="0" smtClean="0">
                <a:solidFill>
                  <a:srgbClr val="FF0000"/>
                </a:solidFill>
              </a:rPr>
              <a:t>,</a:t>
            </a:r>
          </a:p>
          <a:p>
            <a:pPr lvl="1">
              <a:lnSpc>
                <a:spcPct val="100000"/>
              </a:lnSpc>
              <a:spcBef>
                <a:spcPts val="0"/>
              </a:spcBef>
              <a:spcAft>
                <a:spcPts val="400"/>
              </a:spcAft>
            </a:pPr>
            <a:r>
              <a:rPr lang="tr-TR" sz="2800" b="1" dirty="0" smtClean="0">
                <a:solidFill>
                  <a:srgbClr val="FF0000"/>
                </a:solidFill>
              </a:rPr>
              <a:t>Dış değerlendirmeleri hasarsız atlatma yöntemi,</a:t>
            </a:r>
          </a:p>
          <a:p>
            <a:pPr lvl="1">
              <a:lnSpc>
                <a:spcPct val="100000"/>
              </a:lnSpc>
              <a:spcBef>
                <a:spcPts val="0"/>
              </a:spcBef>
              <a:spcAft>
                <a:spcPts val="400"/>
              </a:spcAft>
            </a:pPr>
            <a:r>
              <a:rPr lang="tr-TR" sz="2800" b="1" dirty="0" smtClean="0">
                <a:solidFill>
                  <a:srgbClr val="0000CC"/>
                </a:solidFill>
              </a:rPr>
              <a:t>Bir grup görevlinin veya üst yönetimin sorumluluğu,</a:t>
            </a:r>
          </a:p>
          <a:p>
            <a:pPr lvl="1">
              <a:lnSpc>
                <a:spcPct val="100000"/>
              </a:lnSpc>
              <a:spcBef>
                <a:spcPts val="0"/>
              </a:spcBef>
              <a:spcAft>
                <a:spcPts val="400"/>
              </a:spcAft>
            </a:pPr>
            <a:r>
              <a:rPr lang="tr-TR" sz="2800" b="1" dirty="0" smtClean="0">
                <a:solidFill>
                  <a:srgbClr val="FF0000"/>
                </a:solidFill>
              </a:rPr>
              <a:t>Veri toplayıp gereken yerler için rapor hazırlanması,</a:t>
            </a:r>
          </a:p>
          <a:p>
            <a:pPr lvl="1">
              <a:lnSpc>
                <a:spcPct val="100000"/>
              </a:lnSpc>
              <a:spcBef>
                <a:spcPts val="0"/>
              </a:spcBef>
              <a:spcAft>
                <a:spcPts val="400"/>
              </a:spcAft>
            </a:pPr>
            <a:r>
              <a:rPr lang="tr-TR" sz="2800" b="1" dirty="0" smtClean="0">
                <a:solidFill>
                  <a:srgbClr val="FF0000"/>
                </a:solidFill>
              </a:rPr>
              <a:t>Bireysel </a:t>
            </a:r>
            <a:r>
              <a:rPr lang="tr-TR" sz="2800" b="1" dirty="0">
                <a:solidFill>
                  <a:srgbClr val="FF0000"/>
                </a:solidFill>
              </a:rPr>
              <a:t>gayret temelli bir </a:t>
            </a:r>
            <a:r>
              <a:rPr lang="tr-TR" sz="2800" b="1" dirty="0" smtClean="0">
                <a:solidFill>
                  <a:srgbClr val="FF0000"/>
                </a:solidFill>
              </a:rPr>
              <a:t>uğraşı,</a:t>
            </a:r>
          </a:p>
          <a:p>
            <a:pPr lvl="1">
              <a:lnSpc>
                <a:spcPct val="100000"/>
              </a:lnSpc>
              <a:spcBef>
                <a:spcPts val="0"/>
              </a:spcBef>
              <a:spcAft>
                <a:spcPts val="400"/>
              </a:spcAft>
            </a:pPr>
            <a:r>
              <a:rPr lang="tr-TR" sz="2800" b="1" dirty="0" smtClean="0">
                <a:solidFill>
                  <a:srgbClr val="0000CC"/>
                </a:solidFill>
              </a:rPr>
              <a:t>Veri/kanıt </a:t>
            </a:r>
            <a:r>
              <a:rPr lang="tr-TR" sz="2800" b="1" dirty="0">
                <a:solidFill>
                  <a:srgbClr val="0000CC"/>
                </a:solidFill>
              </a:rPr>
              <a:t>toplama </a:t>
            </a:r>
            <a:r>
              <a:rPr lang="tr-TR" sz="2800" b="1" dirty="0" smtClean="0">
                <a:solidFill>
                  <a:srgbClr val="0000CC"/>
                </a:solidFill>
              </a:rPr>
              <a:t>seferberliği,</a:t>
            </a:r>
          </a:p>
          <a:p>
            <a:pPr lvl="1">
              <a:lnSpc>
                <a:spcPct val="100000"/>
              </a:lnSpc>
              <a:spcBef>
                <a:spcPts val="0"/>
              </a:spcBef>
              <a:spcAft>
                <a:spcPts val="400"/>
              </a:spcAft>
            </a:pPr>
            <a:r>
              <a:rPr lang="tr-TR" sz="2800" b="1" dirty="0" smtClean="0">
                <a:solidFill>
                  <a:srgbClr val="0000CC"/>
                </a:solidFill>
              </a:rPr>
              <a:t>Her </a:t>
            </a:r>
            <a:r>
              <a:rPr lang="tr-TR" sz="2800" b="1" dirty="0">
                <a:solidFill>
                  <a:srgbClr val="0000CC"/>
                </a:solidFill>
              </a:rPr>
              <a:t>kuruma uyan tek tip çözümleri olan bir süreç, </a:t>
            </a:r>
          </a:p>
          <a:p>
            <a:pPr lvl="1" algn="ctr">
              <a:lnSpc>
                <a:spcPct val="100000"/>
              </a:lnSpc>
              <a:spcBef>
                <a:spcPts val="0"/>
              </a:spcBef>
              <a:spcAft>
                <a:spcPts val="400"/>
              </a:spcAft>
            </a:pPr>
            <a:endParaRPr lang="tr-TR" sz="2800" b="1" dirty="0" smtClean="0">
              <a:solidFill>
                <a:srgbClr val="FF0000"/>
              </a:solidFill>
            </a:endParaRPr>
          </a:p>
          <a:p>
            <a:pPr marL="457200" lvl="1" indent="0" algn="r">
              <a:lnSpc>
                <a:spcPct val="100000"/>
              </a:lnSpc>
              <a:spcBef>
                <a:spcPts val="0"/>
              </a:spcBef>
              <a:spcAft>
                <a:spcPts val="400"/>
              </a:spcAft>
              <a:buNone/>
            </a:pPr>
            <a:r>
              <a:rPr lang="tr-TR" sz="2800" b="1" dirty="0" smtClean="0">
                <a:solidFill>
                  <a:srgbClr val="FF0000"/>
                </a:solidFill>
              </a:rPr>
              <a:t>DEĞİLDİR</a:t>
            </a:r>
            <a:r>
              <a:rPr lang="tr-TR" sz="2800" b="1" dirty="0">
                <a:solidFill>
                  <a:srgbClr val="FF0000"/>
                </a:solidFill>
              </a:rPr>
              <a:t>. </a:t>
            </a:r>
          </a:p>
          <a:p>
            <a:pPr lvl="1" algn="ctr">
              <a:lnSpc>
                <a:spcPct val="100000"/>
              </a:lnSpc>
              <a:spcBef>
                <a:spcPts val="0"/>
              </a:spcBef>
              <a:spcAft>
                <a:spcPts val="400"/>
              </a:spcAft>
            </a:pPr>
            <a:endParaRPr lang="tr-TR" sz="2800" b="1" dirty="0" smtClean="0">
              <a:solidFill>
                <a:srgbClr val="FF0000"/>
              </a:solidFill>
            </a:endParaRPr>
          </a:p>
        </p:txBody>
      </p:sp>
      <p:sp>
        <p:nvSpPr>
          <p:cNvPr id="4" name="Veri Yer Tutucusu 3"/>
          <p:cNvSpPr>
            <a:spLocks noGrp="1"/>
          </p:cNvSpPr>
          <p:nvPr>
            <p:ph type="dt" sz="half" idx="10"/>
          </p:nvPr>
        </p:nvSpPr>
        <p:spPr/>
        <p:txBody>
          <a:bodyPr/>
          <a:lstStyle/>
          <a:p>
            <a:fld id="{46D91CF4-30B1-4364-B554-759EC9770DB0}" type="datetime1">
              <a:rPr lang="tr-TR" smtClean="0"/>
              <a:t>2.10.2025</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7228" y="5903495"/>
            <a:ext cx="382872" cy="388190"/>
          </a:xfrm>
          <a:prstGeom prst="rect">
            <a:avLst/>
          </a:prstGeom>
        </p:spPr>
      </p:pic>
      <p:sp>
        <p:nvSpPr>
          <p:cNvPr id="8" name="Altbilgi Yer Tutucusu 7"/>
          <p:cNvSpPr>
            <a:spLocks noGrp="1"/>
          </p:cNvSpPr>
          <p:nvPr>
            <p:ph type="ftr" sz="quarter" idx="11"/>
          </p:nvPr>
        </p:nvSpPr>
        <p:spPr/>
        <p:txBody>
          <a:bodyPr/>
          <a:lstStyle/>
          <a:p>
            <a:r>
              <a:rPr lang="tr-TR" smtClean="0"/>
              <a:t>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8</a:t>
            </a:fld>
            <a:endParaRPr lang="tr-TR"/>
          </a:p>
        </p:txBody>
      </p:sp>
    </p:spTree>
    <p:extLst>
      <p:ext uri="{BB962C8B-B14F-4D97-AF65-F5344CB8AC3E}">
        <p14:creationId xmlns:p14="http://schemas.microsoft.com/office/powerpoint/2010/main" val="381819301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154319" y="904673"/>
            <a:ext cx="11635604" cy="5421860"/>
          </a:xfrm>
        </p:spPr>
        <p:txBody>
          <a:bodyPr>
            <a:noAutofit/>
          </a:bodyPr>
          <a:lstStyle/>
          <a:p>
            <a:pPr marL="0" indent="0" algn="ctr">
              <a:lnSpc>
                <a:spcPct val="100000"/>
              </a:lnSpc>
              <a:spcBef>
                <a:spcPts val="0"/>
              </a:spcBef>
              <a:spcAft>
                <a:spcPts val="400"/>
              </a:spcAft>
              <a:buNone/>
            </a:pPr>
            <a:r>
              <a:rPr lang="tr-TR" sz="2400" b="1" dirty="0">
                <a:solidFill>
                  <a:srgbClr val="0000CC"/>
                </a:solidFill>
              </a:rPr>
              <a:t>ÖRNEK KANITLAR</a:t>
            </a:r>
          </a:p>
          <a:p>
            <a:pPr marL="514350" indent="-514350">
              <a:lnSpc>
                <a:spcPct val="100000"/>
              </a:lnSpc>
              <a:spcBef>
                <a:spcPts val="0"/>
              </a:spcBef>
              <a:spcAft>
                <a:spcPts val="400"/>
              </a:spcAft>
              <a:buFont typeface="+mj-lt"/>
              <a:buAutoNum type="arabicPeriod"/>
            </a:pPr>
            <a:endParaRPr lang="tr-TR" sz="2400" dirty="0" smtClean="0"/>
          </a:p>
          <a:p>
            <a:pPr marL="514350" indent="-514350">
              <a:lnSpc>
                <a:spcPct val="100000"/>
              </a:lnSpc>
              <a:spcBef>
                <a:spcPts val="0"/>
              </a:spcBef>
              <a:spcAft>
                <a:spcPts val="400"/>
              </a:spcAft>
              <a:buFont typeface="+mj-lt"/>
              <a:buAutoNum type="arabicPeriod"/>
            </a:pPr>
            <a:r>
              <a:rPr lang="tr-TR" sz="2400" dirty="0"/>
              <a:t>Stratejik </a:t>
            </a:r>
            <a:r>
              <a:rPr lang="tr-TR" sz="2400" dirty="0" smtClean="0"/>
              <a:t>plan,</a:t>
            </a:r>
          </a:p>
          <a:p>
            <a:pPr marL="514350" indent="-514350">
              <a:lnSpc>
                <a:spcPct val="100000"/>
              </a:lnSpc>
              <a:spcBef>
                <a:spcPts val="0"/>
              </a:spcBef>
              <a:spcAft>
                <a:spcPts val="400"/>
              </a:spcAft>
              <a:buFont typeface="+mj-lt"/>
              <a:buAutoNum type="arabicPeriod"/>
            </a:pPr>
            <a:r>
              <a:rPr lang="tr-TR" sz="2400" dirty="0" smtClean="0"/>
              <a:t>Stratejik </a:t>
            </a:r>
            <a:r>
              <a:rPr lang="tr-TR" sz="2400" dirty="0"/>
              <a:t>plan ve geliştirilme </a:t>
            </a:r>
            <a:r>
              <a:rPr lang="tr-TR" sz="2400" dirty="0" smtClean="0"/>
              <a:t>sürecine ilişkin kanıtlar,</a:t>
            </a:r>
            <a:endParaRPr lang="tr-TR" sz="2400" dirty="0"/>
          </a:p>
          <a:p>
            <a:pPr marL="514350" indent="-514350">
              <a:lnSpc>
                <a:spcPct val="100000"/>
              </a:lnSpc>
              <a:spcBef>
                <a:spcPts val="0"/>
              </a:spcBef>
              <a:spcAft>
                <a:spcPts val="400"/>
              </a:spcAft>
              <a:buFont typeface="+mj-lt"/>
              <a:buAutoNum type="arabicPeriod"/>
            </a:pPr>
            <a:r>
              <a:rPr lang="tr-TR" sz="2400" dirty="0"/>
              <a:t>Performans </a:t>
            </a:r>
            <a:r>
              <a:rPr lang="tr-TR" sz="2400" dirty="0" smtClean="0"/>
              <a:t>raporları,</a:t>
            </a:r>
            <a:endParaRPr lang="tr-TR" sz="2400" dirty="0"/>
          </a:p>
          <a:p>
            <a:pPr marL="514350" indent="-514350">
              <a:lnSpc>
                <a:spcPct val="100000"/>
              </a:lnSpc>
              <a:spcBef>
                <a:spcPts val="0"/>
              </a:spcBef>
              <a:spcAft>
                <a:spcPts val="400"/>
              </a:spcAft>
              <a:buFont typeface="+mj-lt"/>
              <a:buAutoNum type="arabicPeriod"/>
            </a:pPr>
            <a:r>
              <a:rPr lang="tr-TR" sz="2400" dirty="0"/>
              <a:t>Kurumun stratejik planına </a:t>
            </a:r>
            <a:r>
              <a:rPr lang="tr-TR" sz="2400" b="1" dirty="0">
                <a:solidFill>
                  <a:srgbClr val="0000CC"/>
                </a:solidFill>
              </a:rPr>
              <a:t>planlama, uygulama, kontrol etme ve önlem alma </a:t>
            </a:r>
            <a:r>
              <a:rPr lang="tr-TR" sz="2400" dirty="0"/>
              <a:t>aşamalarında </a:t>
            </a:r>
            <a:r>
              <a:rPr lang="tr-TR" sz="2400" b="1" dirty="0">
                <a:solidFill>
                  <a:srgbClr val="0000CC"/>
                </a:solidFill>
              </a:rPr>
              <a:t>iç ve dış paydaş katılımını </a:t>
            </a:r>
            <a:r>
              <a:rPr lang="tr-TR" sz="2400" dirty="0"/>
              <a:t>gösteren </a:t>
            </a:r>
            <a:r>
              <a:rPr lang="tr-TR" sz="2400" dirty="0" smtClean="0"/>
              <a:t>kanıtlar,</a:t>
            </a:r>
          </a:p>
          <a:p>
            <a:pPr marL="514350" indent="-514350">
              <a:lnSpc>
                <a:spcPct val="100000"/>
              </a:lnSpc>
              <a:spcBef>
                <a:spcPts val="0"/>
              </a:spcBef>
              <a:spcAft>
                <a:spcPts val="400"/>
              </a:spcAft>
              <a:buFont typeface="+mj-lt"/>
              <a:buAutoNum type="arabicPeriod"/>
            </a:pPr>
            <a:r>
              <a:rPr lang="tr-TR" sz="2400" dirty="0" smtClean="0"/>
              <a:t>Stratejik </a:t>
            </a:r>
            <a:r>
              <a:rPr lang="tr-TR" sz="2400" dirty="0"/>
              <a:t>plan ve hedeflerin, </a:t>
            </a:r>
            <a:r>
              <a:rPr lang="tr-TR" sz="2400" b="1" dirty="0">
                <a:solidFill>
                  <a:srgbClr val="0000CC"/>
                </a:solidFill>
              </a:rPr>
              <a:t>Birleşmiş Milletler Sürdürülebilir Kalkınma </a:t>
            </a:r>
            <a:r>
              <a:rPr lang="tr-TR" sz="2400" b="1" dirty="0" smtClean="0">
                <a:solidFill>
                  <a:srgbClr val="0000CC"/>
                </a:solidFill>
              </a:rPr>
              <a:t>Amaçları</a:t>
            </a:r>
            <a:r>
              <a:rPr lang="tr-TR" sz="2400" dirty="0" smtClean="0"/>
              <a:t> </a:t>
            </a:r>
            <a:r>
              <a:rPr lang="tr-TR" sz="2400" dirty="0"/>
              <a:t>gibi yerel, ulusal ve uluslararası politika belgeleri ile uyumunu gösteren </a:t>
            </a:r>
            <a:r>
              <a:rPr lang="tr-TR" sz="2400" dirty="0" smtClean="0"/>
              <a:t>kanıtlar,</a:t>
            </a:r>
          </a:p>
          <a:p>
            <a:pPr marL="514350" indent="-514350">
              <a:lnSpc>
                <a:spcPct val="100000"/>
              </a:lnSpc>
              <a:spcBef>
                <a:spcPts val="0"/>
              </a:spcBef>
              <a:spcAft>
                <a:spcPts val="400"/>
              </a:spcAft>
              <a:buFont typeface="+mj-lt"/>
              <a:buAutoNum type="arabicPeriod"/>
            </a:pPr>
            <a:r>
              <a:rPr lang="tr-TR" sz="2400" dirty="0"/>
              <a:t>Stratejik Plan </a:t>
            </a:r>
            <a:r>
              <a:rPr lang="tr-TR" sz="2400" dirty="0" smtClean="0"/>
              <a:t>amaç ve hedeflerine </a:t>
            </a:r>
            <a:r>
              <a:rPr lang="tr-TR" sz="2400" dirty="0"/>
              <a:t>dair performansın </a:t>
            </a:r>
            <a:r>
              <a:rPr lang="tr-TR" sz="2400" dirty="0" smtClean="0"/>
              <a:t>izlendiğine dair kanıt/</a:t>
            </a:r>
            <a:r>
              <a:rPr lang="tr-TR" sz="2400" dirty="0" err="1" smtClean="0"/>
              <a:t>lar</a:t>
            </a:r>
            <a:r>
              <a:rPr lang="tr-TR" sz="2400" dirty="0" smtClean="0"/>
              <a:t>,</a:t>
            </a:r>
            <a:endParaRPr lang="tr-TR" sz="2400" dirty="0"/>
          </a:p>
          <a:p>
            <a:pPr marL="514350" indent="-514350">
              <a:lnSpc>
                <a:spcPct val="100000"/>
              </a:lnSpc>
              <a:spcBef>
                <a:spcPts val="0"/>
              </a:spcBef>
              <a:spcAft>
                <a:spcPts val="400"/>
              </a:spcAft>
              <a:buFont typeface="+mj-lt"/>
              <a:buAutoNum type="arabicPeriod"/>
            </a:pPr>
            <a:r>
              <a:rPr lang="tr-TR" sz="2400" dirty="0" smtClean="0"/>
              <a:t>Standart </a:t>
            </a:r>
            <a:r>
              <a:rPr lang="tr-TR" sz="2400" dirty="0"/>
              <a:t>uygulamalar ve mevzuatın yanı sıra; </a:t>
            </a:r>
            <a:r>
              <a:rPr lang="tr-TR" sz="2400" dirty="0" smtClean="0"/>
              <a:t>birimin </a:t>
            </a:r>
            <a:r>
              <a:rPr lang="tr-TR" sz="2400" dirty="0"/>
              <a:t>ihtiyaçları doğrultusunda geliştirdiği özgün yaklaşım ve uygulamalarına ilişkin </a:t>
            </a:r>
            <a:r>
              <a:rPr lang="tr-TR" sz="2400" dirty="0" smtClean="0"/>
              <a:t>kanıtlar.</a:t>
            </a:r>
            <a:endParaRPr lang="tr-TR" sz="2400" dirty="0"/>
          </a:p>
        </p:txBody>
      </p:sp>
      <p:sp>
        <p:nvSpPr>
          <p:cNvPr id="4" name="Veri Yer Tutucusu 3"/>
          <p:cNvSpPr>
            <a:spLocks noGrp="1"/>
          </p:cNvSpPr>
          <p:nvPr>
            <p:ph type="dt" sz="half" idx="10"/>
          </p:nvPr>
        </p:nvSpPr>
        <p:spPr/>
        <p:txBody>
          <a:bodyPr/>
          <a:lstStyle/>
          <a:p>
            <a:fld id="{7BD146C2-2728-4A39-9409-A3608D1C77A1}" type="datetime1">
              <a:rPr lang="tr-TR" smtClean="0"/>
              <a:t>2.10.2025</a:t>
            </a:fld>
            <a:endParaRPr lang="tr-TR"/>
          </a:p>
        </p:txBody>
      </p:sp>
      <p:sp>
        <p:nvSpPr>
          <p:cNvPr id="10" name="Unvan 1"/>
          <p:cNvSpPr>
            <a:spLocks noGrp="1"/>
          </p:cNvSpPr>
          <p:nvPr>
            <p:ph type="title"/>
          </p:nvPr>
        </p:nvSpPr>
        <p:spPr>
          <a:xfrm>
            <a:off x="1002770" y="94683"/>
            <a:ext cx="10515600" cy="620320"/>
          </a:xfrm>
        </p:spPr>
        <p:txBody>
          <a:bodyPr>
            <a:noAutofit/>
          </a:bodyPr>
          <a:lstStyle/>
          <a:p>
            <a:pPr algn="ctr"/>
            <a:r>
              <a:rPr lang="tr-TR" sz="2800" b="1" dirty="0">
                <a:solidFill>
                  <a:srgbClr val="FF0000"/>
                </a:solidFill>
                <a:ea typeface="Calibri" panose="020F0502020204030204" pitchFamily="34" charset="0"/>
                <a:cs typeface="Calibri" panose="020F0502020204030204" pitchFamily="34" charset="0"/>
              </a:rPr>
              <a:t>A.2. Misyon ve Stratejik Amaçlar</a:t>
            </a:r>
            <a:r>
              <a:rPr lang="tr-TR" sz="2800" b="1" dirty="0" smtClean="0">
                <a:solidFill>
                  <a:srgbClr val="FF0000"/>
                </a:solidFill>
                <a:ea typeface="Calibri" panose="020F0502020204030204" pitchFamily="34" charset="0"/>
                <a:cs typeface="Calibri" panose="020F0502020204030204" pitchFamily="34" charset="0"/>
              </a:rPr>
              <a:t>/ </a:t>
            </a:r>
            <a:r>
              <a:rPr lang="tr-TR" sz="2800" b="1" dirty="0" smtClean="0">
                <a:solidFill>
                  <a:srgbClr val="0000CC"/>
                </a:solidFill>
              </a:rPr>
              <a:t>A.2.2. Stratejik amaç ve hedefler</a:t>
            </a:r>
            <a:endParaRPr lang="tr-TR" sz="2800" dirty="0">
              <a:solidFill>
                <a:srgbClr val="0000CC"/>
              </a:solidFill>
            </a:endParaRPr>
          </a:p>
        </p:txBody>
      </p:sp>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3" name="Slayt Numarası Yer Tutucusu 2"/>
          <p:cNvSpPr>
            <a:spLocks noGrp="1"/>
          </p:cNvSpPr>
          <p:nvPr>
            <p:ph type="sldNum" sz="quarter" idx="12"/>
          </p:nvPr>
        </p:nvSpPr>
        <p:spPr/>
        <p:txBody>
          <a:bodyPr/>
          <a:lstStyle/>
          <a:p>
            <a:fld id="{DDCE7859-ABE5-4F86-9590-63E6FFC2B8A3}" type="slidenum">
              <a:rPr lang="tr-TR" smtClean="0"/>
              <a:pPr/>
              <a:t>80</a:t>
            </a:fld>
            <a:endParaRPr lang="tr-TR"/>
          </a:p>
        </p:txBody>
      </p:sp>
    </p:spTree>
    <p:extLst>
      <p:ext uri="{BB962C8B-B14F-4D97-AF65-F5344CB8AC3E}">
        <p14:creationId xmlns:p14="http://schemas.microsoft.com/office/powerpoint/2010/main" val="210378438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749030" y="119271"/>
            <a:ext cx="11442970" cy="571393"/>
          </a:xfrm>
        </p:spPr>
        <p:txBody>
          <a:bodyPr>
            <a:noAutofit/>
          </a:bodyPr>
          <a:lstStyle/>
          <a:p>
            <a:pPr algn="ctr"/>
            <a:r>
              <a:rPr lang="tr-TR" sz="2800" b="1" dirty="0">
                <a:solidFill>
                  <a:srgbClr val="FF0000"/>
                </a:solidFill>
              </a:rPr>
              <a:t>A.1. Liderlik ve Kalite </a:t>
            </a:r>
            <a:r>
              <a:rPr lang="tr-TR" sz="2800" dirty="0">
                <a:solidFill>
                  <a:srgbClr val="FF0000"/>
                </a:solidFill>
              </a:rPr>
              <a:t>/ </a:t>
            </a:r>
            <a:r>
              <a:rPr lang="tr-TR" sz="2800" b="1" dirty="0">
                <a:solidFill>
                  <a:srgbClr val="0000CC"/>
                </a:solidFill>
              </a:rPr>
              <a:t>A.2.2. Stratejik amaç ve hedefler</a:t>
            </a:r>
            <a:endParaRPr lang="tr-TR" sz="2800" dirty="0"/>
          </a:p>
        </p:txBody>
      </p:sp>
      <p:graphicFrame>
        <p:nvGraphicFramePr>
          <p:cNvPr id="5" name="Tablo 4"/>
          <p:cNvGraphicFramePr>
            <a:graphicFrameLocks noGrp="1"/>
          </p:cNvGraphicFramePr>
          <p:nvPr>
            <p:extLst/>
          </p:nvPr>
        </p:nvGraphicFramePr>
        <p:xfrm>
          <a:off x="367746" y="954158"/>
          <a:ext cx="11539333" cy="5242360"/>
        </p:xfrm>
        <a:graphic>
          <a:graphicData uri="http://schemas.openxmlformats.org/drawingml/2006/table">
            <a:tbl>
              <a:tblPr bandRow="1">
                <a:tableStyleId>{5C22544A-7EE6-4342-B048-85BDC9FD1C3A}</a:tableStyleId>
              </a:tblPr>
              <a:tblGrid>
                <a:gridCol w="2496507">
                  <a:extLst>
                    <a:ext uri="{9D8B030D-6E8A-4147-A177-3AD203B41FA5}">
                      <a16:colId xmlns:a16="http://schemas.microsoft.com/office/drawing/2014/main" val="2928409542"/>
                    </a:ext>
                  </a:extLst>
                </a:gridCol>
                <a:gridCol w="2220640">
                  <a:extLst>
                    <a:ext uri="{9D8B030D-6E8A-4147-A177-3AD203B41FA5}">
                      <a16:colId xmlns:a16="http://schemas.microsoft.com/office/drawing/2014/main" val="3466568460"/>
                    </a:ext>
                  </a:extLst>
                </a:gridCol>
                <a:gridCol w="2264865">
                  <a:extLst>
                    <a:ext uri="{9D8B030D-6E8A-4147-A177-3AD203B41FA5}">
                      <a16:colId xmlns:a16="http://schemas.microsoft.com/office/drawing/2014/main" val="1248775407"/>
                    </a:ext>
                  </a:extLst>
                </a:gridCol>
                <a:gridCol w="2534256">
                  <a:extLst>
                    <a:ext uri="{9D8B030D-6E8A-4147-A177-3AD203B41FA5}">
                      <a16:colId xmlns:a16="http://schemas.microsoft.com/office/drawing/2014/main" val="1846635964"/>
                    </a:ext>
                  </a:extLst>
                </a:gridCol>
                <a:gridCol w="2023065">
                  <a:extLst>
                    <a:ext uri="{9D8B030D-6E8A-4147-A177-3AD203B41FA5}">
                      <a16:colId xmlns:a16="http://schemas.microsoft.com/office/drawing/2014/main" val="1970805160"/>
                    </a:ext>
                  </a:extLst>
                </a:gridCol>
              </a:tblGrid>
              <a:tr h="384988">
                <a:tc gridSpan="5">
                  <a:txBody>
                    <a:bodyPr/>
                    <a:lstStyle/>
                    <a:p>
                      <a:pPr algn="ctr"/>
                      <a:r>
                        <a:rPr lang="tr-TR" sz="2400" b="1" dirty="0" smtClean="0">
                          <a:solidFill>
                            <a:srgbClr val="FF0000"/>
                          </a:solidFill>
                          <a:latin typeface="+mn-lt"/>
                        </a:rPr>
                        <a:t>Olgunluk Düzeyi</a:t>
                      </a:r>
                      <a:endParaRPr lang="tr-TR" sz="24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384988">
                <a:tc>
                  <a:txBody>
                    <a:bodyPr/>
                    <a:lstStyle/>
                    <a:p>
                      <a:pPr algn="ctr">
                        <a:lnSpc>
                          <a:spcPct val="100000"/>
                        </a:lnSpc>
                        <a:spcAft>
                          <a:spcPts val="400"/>
                        </a:spcAft>
                      </a:pPr>
                      <a:r>
                        <a:rPr lang="tr-TR" sz="2400" b="1" dirty="0">
                          <a:effectLst/>
                          <a:latin typeface="+mn-lt"/>
                        </a:rPr>
                        <a:t>1</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2</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3</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4</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5</a:t>
                      </a:r>
                      <a:endParaRPr lang="tr-TR" sz="24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4472384">
                <a:tc>
                  <a:txBody>
                    <a:bodyPr/>
                    <a:lstStyle/>
                    <a:p>
                      <a:pPr algn="l">
                        <a:lnSpc>
                          <a:spcPct val="115000"/>
                        </a:lnSpc>
                        <a:spcAft>
                          <a:spcPts val="0"/>
                        </a:spcAft>
                      </a:pPr>
                      <a:r>
                        <a:rPr lang="tr-TR" sz="2000" dirty="0" smtClean="0">
                          <a:effectLst/>
                          <a:latin typeface="+mn-lt"/>
                          <a:ea typeface="Calibri" panose="020F0502020204030204" pitchFamily="34" charset="0"/>
                        </a:rPr>
                        <a:t>Birimin stratejik </a:t>
                      </a:r>
                      <a:r>
                        <a:rPr lang="tr-TR" sz="2000" dirty="0">
                          <a:effectLst/>
                          <a:latin typeface="+mn-lt"/>
                          <a:ea typeface="Calibri" panose="020F0502020204030204" pitchFamily="34" charset="0"/>
                        </a:rPr>
                        <a:t>planı bulunmamaktadır.</a:t>
                      </a:r>
                    </a:p>
                  </a:txBody>
                  <a:tcPr marL="68580" marR="68580" marT="0" marB="0"/>
                </a:tc>
                <a:tc>
                  <a:txBody>
                    <a:bodyPr/>
                    <a:lstStyle/>
                    <a:p>
                      <a:pPr algn="l">
                        <a:lnSpc>
                          <a:spcPct val="115000"/>
                        </a:lnSpc>
                        <a:spcAft>
                          <a:spcPts val="0"/>
                        </a:spcAft>
                      </a:pPr>
                      <a:r>
                        <a:rPr lang="tr-TR" sz="2000" dirty="0" smtClean="0">
                          <a:effectLst/>
                          <a:latin typeface="+mn-lt"/>
                          <a:ea typeface="Calibri" panose="020F0502020204030204" pitchFamily="34" charset="0"/>
                        </a:rPr>
                        <a:t>Birimin ilan </a:t>
                      </a:r>
                      <a:r>
                        <a:rPr lang="tr-TR" sz="2000" dirty="0">
                          <a:effectLst/>
                          <a:latin typeface="+mn-lt"/>
                          <a:ea typeface="Calibri" panose="020F0502020204030204" pitchFamily="34" charset="0"/>
                        </a:rPr>
                        <a:t>edilmiş bir stratejik planı bulunmaktadır.</a:t>
                      </a:r>
                    </a:p>
                  </a:txBody>
                  <a:tcPr marL="68580" marR="68580" marT="0" marB="0"/>
                </a:tc>
                <a:tc>
                  <a:txBody>
                    <a:bodyPr/>
                    <a:lstStyle/>
                    <a:p>
                      <a:pPr algn="l">
                        <a:lnSpc>
                          <a:spcPct val="115000"/>
                        </a:lnSpc>
                        <a:spcAft>
                          <a:spcPts val="0"/>
                        </a:spcAft>
                      </a:pPr>
                      <a:r>
                        <a:rPr lang="tr-TR" sz="2000" dirty="0" smtClean="0">
                          <a:effectLst/>
                          <a:latin typeface="+mn-lt"/>
                          <a:ea typeface="Calibri" panose="020F0502020204030204" pitchFamily="34" charset="0"/>
                        </a:rPr>
                        <a:t>Birimin </a:t>
                      </a:r>
                      <a:r>
                        <a:rPr lang="tr-TR" sz="2000" dirty="0">
                          <a:effectLst/>
                          <a:latin typeface="+mn-lt"/>
                          <a:ea typeface="Calibri" panose="020F0502020204030204" pitchFamily="34" charset="0"/>
                        </a:rPr>
                        <a:t>bütünsel, tüm birimleri </a:t>
                      </a:r>
                      <a:r>
                        <a:rPr lang="tr-TR" sz="2000" dirty="0" smtClean="0">
                          <a:effectLst/>
                          <a:latin typeface="+mn-lt"/>
                          <a:ea typeface="Calibri" panose="020F0502020204030204" pitchFamily="34" charset="0"/>
                        </a:rPr>
                        <a:t>tarafından </a:t>
                      </a:r>
                      <a:r>
                        <a:rPr lang="tr-TR" sz="2000" dirty="0">
                          <a:effectLst/>
                          <a:latin typeface="+mn-lt"/>
                          <a:ea typeface="Calibri" panose="020F0502020204030204" pitchFamily="34" charset="0"/>
                        </a:rPr>
                        <a:t>benimsenmiş ve paydaşlarınca bilinen stratejik planı ve bu planıyla uyumlu uygulamaları vardır.</a:t>
                      </a:r>
                    </a:p>
                  </a:txBody>
                  <a:tcPr marL="68580" marR="68580" marT="0" marB="0"/>
                </a:tc>
                <a:tc>
                  <a:txBody>
                    <a:bodyPr/>
                    <a:lstStyle/>
                    <a:p>
                      <a:pPr algn="l">
                        <a:lnSpc>
                          <a:spcPct val="115000"/>
                        </a:lnSpc>
                        <a:spcAft>
                          <a:spcPts val="0"/>
                        </a:spcAft>
                      </a:pPr>
                      <a:r>
                        <a:rPr lang="tr-TR" sz="2000" dirty="0" smtClean="0">
                          <a:effectLst/>
                          <a:latin typeface="+mn-lt"/>
                          <a:ea typeface="Calibri" panose="020F0502020204030204" pitchFamily="34" charset="0"/>
                        </a:rPr>
                        <a:t>Birim uyguladığı </a:t>
                      </a:r>
                      <a:r>
                        <a:rPr lang="tr-TR" sz="2000" dirty="0">
                          <a:effectLst/>
                          <a:latin typeface="+mn-lt"/>
                          <a:ea typeface="Calibri" panose="020F0502020204030204" pitchFamily="34" charset="0"/>
                        </a:rPr>
                        <a:t>stratejik planı izlemekte ve ilgili paydaşlarla birlikte değerlendirerek gelecek planlarına yansıtılmaktadır.</a:t>
                      </a:r>
                    </a:p>
                  </a:txBody>
                  <a:tcPr marL="68580" marR="68580" marT="0" marB="0"/>
                </a:tc>
                <a:tc>
                  <a:txBody>
                    <a:bodyPr/>
                    <a:lstStyle/>
                    <a:p>
                      <a:pPr algn="l">
                        <a:lnSpc>
                          <a:spcPct val="115000"/>
                        </a:lnSpc>
                        <a:spcAft>
                          <a:spcPts val="0"/>
                        </a:spcAft>
                      </a:pPr>
                      <a:r>
                        <a:rPr lang="tr-TR" sz="2000" dirty="0">
                          <a:effectLst/>
                          <a:latin typeface="+mn-lt"/>
                          <a:ea typeface="Calibri" panose="020F0502020204030204" pitchFamily="34" charset="0"/>
                        </a:rPr>
                        <a:t>İçselleştirilmiş, sistematik, sürdürülebilir ve örnek gösterilebilir uygulamalar bulunmaktadır.</a:t>
                      </a:r>
                    </a:p>
                  </a:txBody>
                  <a:tcPr marL="68580" marR="68580" marT="0" marB="0"/>
                </a:tc>
                <a:extLst>
                  <a:ext uri="{0D108BD9-81ED-4DB2-BD59-A6C34878D82A}">
                    <a16:rowId xmlns:a16="http://schemas.microsoft.com/office/drawing/2014/main" val="2096133008"/>
                  </a:ext>
                </a:extLst>
              </a:tr>
            </a:tbl>
          </a:graphicData>
        </a:graphic>
      </p:graphicFrame>
      <p:sp>
        <p:nvSpPr>
          <p:cNvPr id="6" name="Veri Yer Tutucusu 5"/>
          <p:cNvSpPr>
            <a:spLocks noGrp="1"/>
          </p:cNvSpPr>
          <p:nvPr>
            <p:ph type="dt" sz="half" idx="10"/>
          </p:nvPr>
        </p:nvSpPr>
        <p:spPr/>
        <p:txBody>
          <a:bodyPr/>
          <a:lstStyle/>
          <a:p>
            <a:fld id="{C4A403FA-47A8-4F2E-BC65-B0F1D2C99F0F}"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81</a:t>
            </a:fld>
            <a:endParaRPr lang="tr-TR"/>
          </a:p>
        </p:txBody>
      </p:sp>
    </p:spTree>
    <p:extLst>
      <p:ext uri="{BB962C8B-B14F-4D97-AF65-F5344CB8AC3E}">
        <p14:creationId xmlns:p14="http://schemas.microsoft.com/office/powerpoint/2010/main" val="11146080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5130" y="109330"/>
            <a:ext cx="11141766" cy="586409"/>
          </a:xfrm>
        </p:spPr>
        <p:txBody>
          <a:bodyPr>
            <a:noAutofit/>
          </a:bodyPr>
          <a:lstStyle/>
          <a:p>
            <a:pPr algn="ctr"/>
            <a:r>
              <a:rPr lang="tr-TR" sz="3200" b="1" dirty="0">
                <a:solidFill>
                  <a:srgbClr val="FF0000"/>
                </a:solidFill>
                <a:ea typeface="Calibri" panose="020F0502020204030204" pitchFamily="34" charset="0"/>
                <a:cs typeface="Calibri" panose="020F0502020204030204" pitchFamily="34" charset="0"/>
              </a:rPr>
              <a:t>A.2. Misyon ve Stratejik Amaçlar</a:t>
            </a:r>
            <a:r>
              <a:rPr lang="tr-TR" sz="3200" b="1" dirty="0" smtClean="0">
                <a:solidFill>
                  <a:srgbClr val="FF0000"/>
                </a:solidFill>
                <a:ea typeface="Calibri" panose="020F0502020204030204" pitchFamily="34" charset="0"/>
                <a:cs typeface="Calibri" panose="020F0502020204030204" pitchFamily="34" charset="0"/>
              </a:rPr>
              <a:t>/ </a:t>
            </a:r>
            <a:r>
              <a:rPr lang="tr-TR" sz="3200" b="1" dirty="0" smtClean="0">
                <a:solidFill>
                  <a:srgbClr val="0000CC"/>
                </a:solidFill>
              </a:rPr>
              <a:t>A.2.3. Performans yönetimi</a:t>
            </a:r>
            <a:endParaRPr lang="tr-TR" sz="3200" dirty="0">
              <a:solidFill>
                <a:srgbClr val="0000CC"/>
              </a:solidFill>
            </a:endParaRPr>
          </a:p>
        </p:txBody>
      </p:sp>
      <p:sp>
        <p:nvSpPr>
          <p:cNvPr id="3" name="İçerik Yer Tutucusu 2"/>
          <p:cNvSpPr>
            <a:spLocks noGrp="1"/>
          </p:cNvSpPr>
          <p:nvPr>
            <p:ph idx="1"/>
          </p:nvPr>
        </p:nvSpPr>
        <p:spPr>
          <a:xfrm>
            <a:off x="375384" y="944217"/>
            <a:ext cx="11591330" cy="5412133"/>
          </a:xfrm>
        </p:spPr>
        <p:txBody>
          <a:bodyPr>
            <a:normAutofit/>
          </a:bodyPr>
          <a:lstStyle/>
          <a:p>
            <a:pPr>
              <a:lnSpc>
                <a:spcPct val="100000"/>
              </a:lnSpc>
              <a:spcBef>
                <a:spcPts val="0"/>
              </a:spcBef>
              <a:spcAft>
                <a:spcPts val="400"/>
              </a:spcAft>
            </a:pPr>
            <a:r>
              <a:rPr lang="tr-TR" sz="3200" dirty="0" smtClean="0"/>
              <a:t>Birim/bölümde </a:t>
            </a:r>
            <a:r>
              <a:rPr lang="tr-TR" sz="3200" b="1" dirty="0">
                <a:solidFill>
                  <a:srgbClr val="0000CC"/>
                </a:solidFill>
              </a:rPr>
              <a:t>performans yönetim mekanizmaları </a:t>
            </a:r>
            <a:r>
              <a:rPr lang="tr-TR" sz="3200" dirty="0"/>
              <a:t>bütünsel bir yaklaşımla ele alınmaktadır. </a:t>
            </a:r>
            <a:endParaRPr lang="tr-TR" sz="3200" dirty="0" smtClean="0"/>
          </a:p>
          <a:p>
            <a:pPr>
              <a:lnSpc>
                <a:spcPct val="100000"/>
              </a:lnSpc>
              <a:spcBef>
                <a:spcPts val="0"/>
              </a:spcBef>
              <a:spcAft>
                <a:spcPts val="400"/>
              </a:spcAft>
            </a:pPr>
            <a:endParaRPr lang="tr-TR" sz="3200" dirty="0" smtClean="0"/>
          </a:p>
          <a:p>
            <a:pPr>
              <a:lnSpc>
                <a:spcPct val="100000"/>
              </a:lnSpc>
              <a:spcBef>
                <a:spcPts val="0"/>
              </a:spcBef>
              <a:spcAft>
                <a:spcPts val="400"/>
              </a:spcAft>
            </a:pPr>
            <a:r>
              <a:rPr lang="tr-TR" sz="3200" dirty="0" smtClean="0"/>
              <a:t>Bu </a:t>
            </a:r>
            <a:r>
              <a:rPr lang="tr-TR" sz="3200" dirty="0"/>
              <a:t>mekanizmalar </a:t>
            </a:r>
            <a:r>
              <a:rPr lang="tr-TR" sz="3200" dirty="0" smtClean="0"/>
              <a:t>birimin stratejik </a:t>
            </a:r>
            <a:r>
              <a:rPr lang="tr-TR" sz="3200" dirty="0"/>
              <a:t>amaçları doğrultusunda sürekli iyileşmesine ve geleceğe hazırlanmasına yardımcı olur. </a:t>
            </a:r>
            <a:endParaRPr lang="tr-TR" sz="3200" dirty="0" smtClean="0"/>
          </a:p>
          <a:p>
            <a:pPr>
              <a:lnSpc>
                <a:spcPct val="100000"/>
              </a:lnSpc>
              <a:spcBef>
                <a:spcPts val="0"/>
              </a:spcBef>
              <a:spcAft>
                <a:spcPts val="400"/>
              </a:spcAft>
            </a:pPr>
            <a:endParaRPr lang="tr-TR" sz="3200" dirty="0" smtClean="0"/>
          </a:p>
          <a:p>
            <a:pPr>
              <a:lnSpc>
                <a:spcPct val="100000"/>
              </a:lnSpc>
              <a:spcBef>
                <a:spcPts val="0"/>
              </a:spcBef>
              <a:spcAft>
                <a:spcPts val="400"/>
              </a:spcAft>
            </a:pPr>
            <a:r>
              <a:rPr lang="tr-TR" sz="3200" b="1" dirty="0" smtClean="0">
                <a:solidFill>
                  <a:srgbClr val="FF0000"/>
                </a:solidFill>
              </a:rPr>
              <a:t>Bilişim </a:t>
            </a:r>
            <a:r>
              <a:rPr lang="tr-TR" sz="3200" b="1" dirty="0">
                <a:solidFill>
                  <a:srgbClr val="FF0000"/>
                </a:solidFill>
              </a:rPr>
              <a:t>sistemleriyle desteklenerek performans yönetiminin </a:t>
            </a:r>
            <a:r>
              <a:rPr lang="tr-TR" sz="3200" dirty="0"/>
              <a:t>doğru ve güvenilir olması sağlanmaktadır. </a:t>
            </a:r>
            <a:endParaRPr lang="tr-TR" sz="3200" dirty="0" smtClean="0"/>
          </a:p>
        </p:txBody>
      </p:sp>
      <p:sp>
        <p:nvSpPr>
          <p:cNvPr id="4" name="Veri Yer Tutucusu 3"/>
          <p:cNvSpPr>
            <a:spLocks noGrp="1"/>
          </p:cNvSpPr>
          <p:nvPr>
            <p:ph type="dt" sz="half" idx="10"/>
          </p:nvPr>
        </p:nvSpPr>
        <p:spPr/>
        <p:txBody>
          <a:bodyPr/>
          <a:lstStyle/>
          <a:p>
            <a:fld id="{610E825A-A6C4-49C2-B106-F67D2890DB37}"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82</a:t>
            </a:fld>
            <a:endParaRPr lang="tr-TR"/>
          </a:p>
        </p:txBody>
      </p:sp>
    </p:spTree>
    <p:extLst>
      <p:ext uri="{BB962C8B-B14F-4D97-AF65-F5344CB8AC3E}">
        <p14:creationId xmlns:p14="http://schemas.microsoft.com/office/powerpoint/2010/main" val="257544471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5130" y="109330"/>
            <a:ext cx="11141766" cy="586409"/>
          </a:xfrm>
        </p:spPr>
        <p:txBody>
          <a:bodyPr>
            <a:noAutofit/>
          </a:bodyPr>
          <a:lstStyle/>
          <a:p>
            <a:pPr algn="ctr"/>
            <a:r>
              <a:rPr lang="tr-TR" sz="3200" b="1" dirty="0">
                <a:solidFill>
                  <a:srgbClr val="FF0000"/>
                </a:solidFill>
                <a:ea typeface="Calibri" panose="020F0502020204030204" pitchFamily="34" charset="0"/>
                <a:cs typeface="Calibri" panose="020F0502020204030204" pitchFamily="34" charset="0"/>
              </a:rPr>
              <a:t>A.2. Misyon ve Stratejik Amaçlar</a:t>
            </a:r>
            <a:r>
              <a:rPr lang="tr-TR" sz="3200" b="1" dirty="0" smtClean="0">
                <a:solidFill>
                  <a:srgbClr val="FF0000"/>
                </a:solidFill>
                <a:ea typeface="Calibri" panose="020F0502020204030204" pitchFamily="34" charset="0"/>
                <a:cs typeface="Calibri" panose="020F0502020204030204" pitchFamily="34" charset="0"/>
              </a:rPr>
              <a:t>/ </a:t>
            </a:r>
            <a:r>
              <a:rPr lang="tr-TR" sz="3200" b="1" dirty="0" smtClean="0">
                <a:solidFill>
                  <a:srgbClr val="0000CC"/>
                </a:solidFill>
              </a:rPr>
              <a:t>A.2.3. Performans yönetimi</a:t>
            </a:r>
            <a:endParaRPr lang="tr-TR" sz="3200" dirty="0">
              <a:solidFill>
                <a:srgbClr val="0000CC"/>
              </a:solidFill>
            </a:endParaRPr>
          </a:p>
        </p:txBody>
      </p:sp>
      <p:sp>
        <p:nvSpPr>
          <p:cNvPr id="3" name="İçerik Yer Tutucusu 2"/>
          <p:cNvSpPr>
            <a:spLocks noGrp="1"/>
          </p:cNvSpPr>
          <p:nvPr>
            <p:ph idx="1"/>
          </p:nvPr>
        </p:nvSpPr>
        <p:spPr>
          <a:xfrm>
            <a:off x="407504" y="1053548"/>
            <a:ext cx="11559210" cy="5302802"/>
          </a:xfrm>
        </p:spPr>
        <p:txBody>
          <a:bodyPr>
            <a:normAutofit/>
          </a:bodyPr>
          <a:lstStyle/>
          <a:p>
            <a:pPr>
              <a:lnSpc>
                <a:spcPct val="100000"/>
              </a:lnSpc>
              <a:spcBef>
                <a:spcPts val="0"/>
              </a:spcBef>
              <a:spcAft>
                <a:spcPts val="400"/>
              </a:spcAft>
            </a:pPr>
            <a:r>
              <a:rPr lang="tr-TR" sz="3600" dirty="0" smtClean="0"/>
              <a:t>Birimin stratejik </a:t>
            </a:r>
            <a:r>
              <a:rPr lang="tr-TR" sz="3600" dirty="0"/>
              <a:t>bakış açısını yansıtan performans yönetimi süreç odaklı ve paydaş katılımıyla sürdürülmektedir. </a:t>
            </a:r>
            <a:endParaRPr lang="tr-TR" sz="3600" dirty="0" smtClean="0"/>
          </a:p>
          <a:p>
            <a:pPr>
              <a:lnSpc>
                <a:spcPct val="100000"/>
              </a:lnSpc>
              <a:spcBef>
                <a:spcPts val="0"/>
              </a:spcBef>
              <a:spcAft>
                <a:spcPts val="400"/>
              </a:spcAft>
            </a:pPr>
            <a:endParaRPr lang="tr-TR" sz="3600" dirty="0" smtClean="0"/>
          </a:p>
          <a:p>
            <a:pPr>
              <a:lnSpc>
                <a:spcPct val="100000"/>
              </a:lnSpc>
              <a:spcBef>
                <a:spcPts val="0"/>
              </a:spcBef>
              <a:spcAft>
                <a:spcPts val="400"/>
              </a:spcAft>
            </a:pPr>
            <a:r>
              <a:rPr lang="tr-TR" sz="3600" dirty="0" smtClean="0"/>
              <a:t>Tüm </a:t>
            </a:r>
            <a:r>
              <a:rPr lang="tr-TR" sz="3600" dirty="0"/>
              <a:t>temel etkinlikleri kapsayan kurumsal </a:t>
            </a:r>
            <a:r>
              <a:rPr lang="tr-TR" sz="3600" i="1" dirty="0">
                <a:solidFill>
                  <a:srgbClr val="0000CC"/>
                </a:solidFill>
              </a:rPr>
              <a:t>(genel, anahtar, uzaktan eğitim vb.)</a:t>
            </a:r>
            <a:r>
              <a:rPr lang="tr-TR" sz="3600" dirty="0"/>
              <a:t> performans göstergeleri tanımlanmış ve paylaşılmıştır. </a:t>
            </a:r>
            <a:endParaRPr lang="tr-TR" sz="3600" dirty="0" smtClean="0"/>
          </a:p>
        </p:txBody>
      </p:sp>
      <p:sp>
        <p:nvSpPr>
          <p:cNvPr id="4" name="Veri Yer Tutucusu 3"/>
          <p:cNvSpPr>
            <a:spLocks noGrp="1"/>
          </p:cNvSpPr>
          <p:nvPr>
            <p:ph type="dt" sz="half" idx="10"/>
          </p:nvPr>
        </p:nvSpPr>
        <p:spPr/>
        <p:txBody>
          <a:bodyPr/>
          <a:lstStyle/>
          <a:p>
            <a:fld id="{5BD7ADF2-5EF8-4149-8ED9-0B9967097D67}"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83</a:t>
            </a:fld>
            <a:endParaRPr lang="tr-TR"/>
          </a:p>
        </p:txBody>
      </p:sp>
    </p:spTree>
    <p:extLst>
      <p:ext uri="{BB962C8B-B14F-4D97-AF65-F5344CB8AC3E}">
        <p14:creationId xmlns:p14="http://schemas.microsoft.com/office/powerpoint/2010/main" val="62345326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5130" y="109330"/>
            <a:ext cx="11141766" cy="586409"/>
          </a:xfrm>
        </p:spPr>
        <p:txBody>
          <a:bodyPr>
            <a:noAutofit/>
          </a:bodyPr>
          <a:lstStyle/>
          <a:p>
            <a:pPr algn="ctr"/>
            <a:r>
              <a:rPr lang="tr-TR" sz="2800" b="1" dirty="0">
                <a:solidFill>
                  <a:srgbClr val="FF0000"/>
                </a:solidFill>
                <a:ea typeface="Calibri" panose="020F0502020204030204" pitchFamily="34" charset="0"/>
                <a:cs typeface="Calibri" panose="020F0502020204030204" pitchFamily="34" charset="0"/>
              </a:rPr>
              <a:t>A.2. Misyon ve Stratejik Amaçlar</a:t>
            </a:r>
            <a:r>
              <a:rPr lang="tr-TR" sz="2800" b="1" dirty="0" smtClean="0">
                <a:solidFill>
                  <a:srgbClr val="FF0000"/>
                </a:solidFill>
                <a:ea typeface="Calibri" panose="020F0502020204030204" pitchFamily="34" charset="0"/>
                <a:cs typeface="Calibri" panose="020F0502020204030204" pitchFamily="34" charset="0"/>
              </a:rPr>
              <a:t>/ </a:t>
            </a:r>
            <a:r>
              <a:rPr lang="tr-TR" sz="2800" b="1" dirty="0" smtClean="0">
                <a:solidFill>
                  <a:srgbClr val="0000CC"/>
                </a:solidFill>
              </a:rPr>
              <a:t>A.2.3. Performans yönetimi</a:t>
            </a:r>
            <a:endParaRPr lang="tr-TR" sz="2800" dirty="0">
              <a:solidFill>
                <a:srgbClr val="0000CC"/>
              </a:solidFill>
            </a:endParaRPr>
          </a:p>
        </p:txBody>
      </p:sp>
      <p:sp>
        <p:nvSpPr>
          <p:cNvPr id="3" name="İçerik Yer Tutucusu 2"/>
          <p:cNvSpPr>
            <a:spLocks noGrp="1"/>
          </p:cNvSpPr>
          <p:nvPr>
            <p:ph idx="1"/>
          </p:nvPr>
        </p:nvSpPr>
        <p:spPr>
          <a:xfrm>
            <a:off x="375384" y="1031132"/>
            <a:ext cx="11561512" cy="5325218"/>
          </a:xfrm>
        </p:spPr>
        <p:txBody>
          <a:bodyPr>
            <a:normAutofit/>
          </a:bodyPr>
          <a:lstStyle/>
          <a:p>
            <a:pPr>
              <a:lnSpc>
                <a:spcPct val="100000"/>
              </a:lnSpc>
              <a:spcBef>
                <a:spcPts val="0"/>
              </a:spcBef>
              <a:spcAft>
                <a:spcPts val="400"/>
              </a:spcAft>
            </a:pPr>
            <a:r>
              <a:rPr lang="tr-TR" sz="3200" dirty="0" smtClean="0"/>
              <a:t>Performans </a:t>
            </a:r>
            <a:r>
              <a:rPr lang="tr-TR" sz="3200" dirty="0"/>
              <a:t>göstergelerinin iç kalite güvencesi sistemi ile nasıl ilişkilendirildiği tanımlanmış ve yazılıdır. </a:t>
            </a:r>
            <a:endParaRPr lang="tr-TR" sz="3200" dirty="0" smtClean="0"/>
          </a:p>
          <a:p>
            <a:pPr>
              <a:lnSpc>
                <a:spcPct val="100000"/>
              </a:lnSpc>
              <a:spcBef>
                <a:spcPts val="0"/>
              </a:spcBef>
              <a:spcAft>
                <a:spcPts val="400"/>
              </a:spcAft>
            </a:pPr>
            <a:endParaRPr lang="tr-TR" sz="3200" dirty="0" smtClean="0"/>
          </a:p>
          <a:p>
            <a:pPr>
              <a:lnSpc>
                <a:spcPct val="100000"/>
              </a:lnSpc>
              <a:spcBef>
                <a:spcPts val="0"/>
              </a:spcBef>
              <a:spcAft>
                <a:spcPts val="400"/>
              </a:spcAft>
            </a:pPr>
            <a:r>
              <a:rPr lang="tr-TR" sz="3200" dirty="0" smtClean="0"/>
              <a:t>Kararlara </a:t>
            </a:r>
            <a:r>
              <a:rPr lang="tr-TR" sz="3200" dirty="0"/>
              <a:t>yansıma örnekleri mevcuttur. </a:t>
            </a:r>
            <a:endParaRPr lang="tr-TR" sz="3200" dirty="0" smtClean="0"/>
          </a:p>
          <a:p>
            <a:pPr>
              <a:lnSpc>
                <a:spcPct val="100000"/>
              </a:lnSpc>
              <a:spcBef>
                <a:spcPts val="0"/>
              </a:spcBef>
              <a:spcAft>
                <a:spcPts val="400"/>
              </a:spcAft>
            </a:pPr>
            <a:endParaRPr lang="tr-TR" sz="3200" dirty="0" smtClean="0"/>
          </a:p>
          <a:p>
            <a:pPr>
              <a:lnSpc>
                <a:spcPct val="100000"/>
              </a:lnSpc>
              <a:spcBef>
                <a:spcPts val="0"/>
              </a:spcBef>
              <a:spcAft>
                <a:spcPts val="400"/>
              </a:spcAft>
            </a:pPr>
            <a:r>
              <a:rPr lang="tr-TR" sz="3200" dirty="0" smtClean="0"/>
              <a:t>Yıllar </a:t>
            </a:r>
            <a:r>
              <a:rPr lang="tr-TR" sz="3200" dirty="0"/>
              <a:t>içinde nasıl değiştiği takip edilmektedir, bu izlemenin sonuçları yazılıdır ve gerektiği şekilde kullanıldığına dair kanıtlar mevcuttur. </a:t>
            </a:r>
          </a:p>
        </p:txBody>
      </p:sp>
      <p:sp>
        <p:nvSpPr>
          <p:cNvPr id="4" name="Veri Yer Tutucusu 3"/>
          <p:cNvSpPr>
            <a:spLocks noGrp="1"/>
          </p:cNvSpPr>
          <p:nvPr>
            <p:ph type="dt" sz="half" idx="10"/>
          </p:nvPr>
        </p:nvSpPr>
        <p:spPr/>
        <p:txBody>
          <a:bodyPr/>
          <a:lstStyle/>
          <a:p>
            <a:fld id="{99C953F4-F39C-45F6-ABEE-10AC6D1629F4}"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84</a:t>
            </a:fld>
            <a:endParaRPr lang="tr-TR"/>
          </a:p>
        </p:txBody>
      </p:sp>
    </p:spTree>
    <p:extLst>
      <p:ext uri="{BB962C8B-B14F-4D97-AF65-F5344CB8AC3E}">
        <p14:creationId xmlns:p14="http://schemas.microsoft.com/office/powerpoint/2010/main" val="388466365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487016" y="1021404"/>
            <a:ext cx="11409911" cy="6065196"/>
          </a:xfrm>
        </p:spPr>
        <p:txBody>
          <a:bodyPr>
            <a:noAutofit/>
          </a:bodyPr>
          <a:lstStyle/>
          <a:p>
            <a:pPr marL="0" indent="0" algn="ctr">
              <a:lnSpc>
                <a:spcPct val="100000"/>
              </a:lnSpc>
              <a:spcBef>
                <a:spcPts val="0"/>
              </a:spcBef>
              <a:spcAft>
                <a:spcPts val="400"/>
              </a:spcAft>
              <a:buNone/>
            </a:pPr>
            <a:r>
              <a:rPr lang="tr-TR" b="1" dirty="0">
                <a:solidFill>
                  <a:srgbClr val="0000CC"/>
                </a:solidFill>
              </a:rPr>
              <a:t>ÖRNEK KANITLAR</a:t>
            </a:r>
          </a:p>
          <a:p>
            <a:pPr marL="0" indent="0">
              <a:lnSpc>
                <a:spcPct val="100000"/>
              </a:lnSpc>
              <a:spcBef>
                <a:spcPts val="0"/>
              </a:spcBef>
              <a:spcAft>
                <a:spcPts val="400"/>
              </a:spcAft>
              <a:buNone/>
            </a:pPr>
            <a:endParaRPr lang="tr-TR" dirty="0" smtClean="0"/>
          </a:p>
          <a:p>
            <a:pPr marL="514350" indent="-514350">
              <a:lnSpc>
                <a:spcPct val="100000"/>
              </a:lnSpc>
              <a:spcBef>
                <a:spcPts val="0"/>
              </a:spcBef>
              <a:spcAft>
                <a:spcPts val="400"/>
              </a:spcAft>
              <a:buFont typeface="+mj-lt"/>
              <a:buAutoNum type="arabicPeriod"/>
            </a:pPr>
            <a:r>
              <a:rPr lang="tr-TR" dirty="0" smtClean="0"/>
              <a:t>Performans </a:t>
            </a:r>
            <a:r>
              <a:rPr lang="tr-TR" dirty="0"/>
              <a:t>göstergeleri ve anahtar performans </a:t>
            </a:r>
            <a:r>
              <a:rPr lang="tr-TR" dirty="0" smtClean="0"/>
              <a:t>göstergeleri,</a:t>
            </a:r>
            <a:endParaRPr lang="tr-TR" dirty="0"/>
          </a:p>
          <a:p>
            <a:pPr marL="514350" indent="-514350">
              <a:lnSpc>
                <a:spcPct val="100000"/>
              </a:lnSpc>
              <a:spcBef>
                <a:spcPts val="0"/>
              </a:spcBef>
              <a:spcAft>
                <a:spcPts val="400"/>
              </a:spcAft>
              <a:buFont typeface="+mj-lt"/>
              <a:buAutoNum type="arabicPeriod"/>
            </a:pPr>
            <a:r>
              <a:rPr lang="tr-TR" dirty="0"/>
              <a:t>Performans yönetiminde kullanılan </a:t>
            </a:r>
            <a:r>
              <a:rPr lang="tr-TR" dirty="0" smtClean="0"/>
              <a:t>mekanizmalar,</a:t>
            </a:r>
            <a:endParaRPr lang="tr-TR" dirty="0"/>
          </a:p>
          <a:p>
            <a:pPr marL="514350" indent="-514350">
              <a:lnSpc>
                <a:spcPct val="100000"/>
              </a:lnSpc>
              <a:spcBef>
                <a:spcPts val="0"/>
              </a:spcBef>
              <a:spcAft>
                <a:spcPts val="400"/>
              </a:spcAft>
              <a:buFont typeface="+mj-lt"/>
              <a:buAutoNum type="arabicPeriod"/>
            </a:pPr>
            <a:r>
              <a:rPr lang="tr-TR" dirty="0"/>
              <a:t>Performans programı </a:t>
            </a:r>
            <a:r>
              <a:rPr lang="tr-TR" dirty="0" smtClean="0"/>
              <a:t>raporu,</a:t>
            </a:r>
            <a:endParaRPr lang="tr-TR" dirty="0"/>
          </a:p>
          <a:p>
            <a:pPr marL="514350" indent="-514350">
              <a:lnSpc>
                <a:spcPct val="100000"/>
              </a:lnSpc>
              <a:spcBef>
                <a:spcPts val="0"/>
              </a:spcBef>
              <a:spcAft>
                <a:spcPts val="400"/>
              </a:spcAft>
              <a:buFont typeface="+mj-lt"/>
              <a:buAutoNum type="arabicPeriod"/>
            </a:pPr>
            <a:r>
              <a:rPr lang="tr-TR" dirty="0"/>
              <a:t>Performans sonuçlarının </a:t>
            </a:r>
            <a:r>
              <a:rPr lang="tr-TR" dirty="0" smtClean="0"/>
              <a:t>değerlendirildiğine dair </a:t>
            </a:r>
            <a:r>
              <a:rPr lang="tr-TR" dirty="0"/>
              <a:t>gerçekleştirilen </a:t>
            </a:r>
            <a:r>
              <a:rPr lang="tr-TR" dirty="0" smtClean="0"/>
              <a:t>faaliyetler (İlgili birim kurullarının toplantı tutanakları, vb</a:t>
            </a:r>
            <a:r>
              <a:rPr lang="tr-TR" dirty="0"/>
              <a:t>.)</a:t>
            </a:r>
          </a:p>
          <a:p>
            <a:pPr marL="514350" indent="-514350">
              <a:lnSpc>
                <a:spcPct val="100000"/>
              </a:lnSpc>
              <a:spcBef>
                <a:spcPts val="0"/>
              </a:spcBef>
              <a:spcAft>
                <a:spcPts val="400"/>
              </a:spcAft>
              <a:buFont typeface="+mj-lt"/>
              <a:buAutoNum type="arabicPeriod"/>
            </a:pPr>
            <a:r>
              <a:rPr lang="tr-TR" dirty="0" smtClean="0"/>
              <a:t>Performans </a:t>
            </a:r>
            <a:r>
              <a:rPr lang="tr-TR" dirty="0"/>
              <a:t>yönetimi mekanizmalarının i</a:t>
            </a:r>
            <a:r>
              <a:rPr lang="tr-TR" b="1" dirty="0">
                <a:solidFill>
                  <a:srgbClr val="0000CC"/>
                </a:solidFill>
              </a:rPr>
              <a:t>yileştirildiğine </a:t>
            </a:r>
            <a:r>
              <a:rPr lang="tr-TR" dirty="0"/>
              <a:t>dair </a:t>
            </a:r>
            <a:r>
              <a:rPr lang="tr-TR" dirty="0" smtClean="0"/>
              <a:t>kanıtlar,</a:t>
            </a:r>
          </a:p>
          <a:p>
            <a:pPr marL="457200" indent="-457200">
              <a:lnSpc>
                <a:spcPct val="100000"/>
              </a:lnSpc>
              <a:spcBef>
                <a:spcPts val="0"/>
              </a:spcBef>
              <a:spcAft>
                <a:spcPts val="400"/>
              </a:spcAft>
              <a:buFont typeface="+mj-lt"/>
              <a:buAutoNum type="arabicPeriod"/>
            </a:pPr>
            <a:r>
              <a:rPr lang="tr-TR" dirty="0" smtClean="0"/>
              <a:t>Performans </a:t>
            </a:r>
            <a:r>
              <a:rPr lang="tr-TR" dirty="0"/>
              <a:t>değerlendirme sürecine paydaşların katıldığını gösteren </a:t>
            </a:r>
            <a:r>
              <a:rPr lang="tr-TR" dirty="0" smtClean="0"/>
              <a:t>kanıt/</a:t>
            </a:r>
            <a:r>
              <a:rPr lang="tr-TR" dirty="0" err="1" smtClean="0"/>
              <a:t>lar</a:t>
            </a:r>
            <a:r>
              <a:rPr lang="tr-TR" dirty="0" smtClean="0"/>
              <a:t>,</a:t>
            </a:r>
            <a:endParaRPr lang="tr-TR" dirty="0"/>
          </a:p>
          <a:p>
            <a:pPr marL="514350" indent="-514350">
              <a:lnSpc>
                <a:spcPct val="100000"/>
              </a:lnSpc>
              <a:spcBef>
                <a:spcPts val="0"/>
              </a:spcBef>
              <a:spcAft>
                <a:spcPts val="400"/>
              </a:spcAft>
              <a:buFont typeface="+mj-lt"/>
              <a:buAutoNum type="arabicPeriod"/>
            </a:pPr>
            <a:r>
              <a:rPr lang="tr-TR" dirty="0" smtClean="0"/>
              <a:t>Birim </a:t>
            </a:r>
            <a:r>
              <a:rPr lang="tr-TR" dirty="0"/>
              <a:t>Faaliyet </a:t>
            </a:r>
            <a:r>
              <a:rPr lang="tr-TR" dirty="0" smtClean="0"/>
              <a:t>Raporu, </a:t>
            </a:r>
            <a:endParaRPr lang="tr-TR" dirty="0"/>
          </a:p>
          <a:p>
            <a:pPr marL="514350" indent="-514350">
              <a:lnSpc>
                <a:spcPct val="100000"/>
              </a:lnSpc>
              <a:spcBef>
                <a:spcPts val="0"/>
              </a:spcBef>
              <a:spcAft>
                <a:spcPts val="400"/>
              </a:spcAft>
              <a:buFont typeface="+mj-lt"/>
              <a:buAutoNum type="arabicPeriod"/>
            </a:pPr>
            <a:r>
              <a:rPr lang="tr-TR" dirty="0" smtClean="0"/>
              <a:t>Standart </a:t>
            </a:r>
            <a:r>
              <a:rPr lang="tr-TR" dirty="0"/>
              <a:t>uygulamalar ve mevzuatın yanı sıra; </a:t>
            </a:r>
            <a:r>
              <a:rPr lang="tr-TR" dirty="0" smtClean="0"/>
              <a:t>birimin ihtiyaçları </a:t>
            </a:r>
            <a:r>
              <a:rPr lang="tr-TR" dirty="0"/>
              <a:t>doğrultusunda geliştirdiği özgün yaklaşım ve uygulamalarına ilişkin </a:t>
            </a:r>
            <a:r>
              <a:rPr lang="tr-TR" dirty="0" smtClean="0"/>
              <a:t>kanıtlar.</a:t>
            </a:r>
            <a:endParaRPr lang="tr-TR" dirty="0"/>
          </a:p>
        </p:txBody>
      </p:sp>
      <p:sp>
        <p:nvSpPr>
          <p:cNvPr id="4" name="Veri Yer Tutucusu 3"/>
          <p:cNvSpPr>
            <a:spLocks noGrp="1"/>
          </p:cNvSpPr>
          <p:nvPr>
            <p:ph type="dt" sz="half" idx="10"/>
          </p:nvPr>
        </p:nvSpPr>
        <p:spPr/>
        <p:txBody>
          <a:bodyPr/>
          <a:lstStyle/>
          <a:p>
            <a:fld id="{0E1B1AE1-5911-436E-9E6A-8EA43B42B680}" type="datetime1">
              <a:rPr lang="tr-TR" smtClean="0"/>
              <a:t>2.10.2025</a:t>
            </a:fld>
            <a:endParaRPr lang="tr-TR" dirty="0"/>
          </a:p>
        </p:txBody>
      </p:sp>
      <p:sp>
        <p:nvSpPr>
          <p:cNvPr id="10" name="Unvan 1"/>
          <p:cNvSpPr>
            <a:spLocks noGrp="1"/>
          </p:cNvSpPr>
          <p:nvPr>
            <p:ph type="title"/>
          </p:nvPr>
        </p:nvSpPr>
        <p:spPr>
          <a:xfrm>
            <a:off x="943276" y="144380"/>
            <a:ext cx="11120386" cy="674486"/>
          </a:xfrm>
        </p:spPr>
        <p:txBody>
          <a:bodyPr>
            <a:noAutofit/>
          </a:bodyPr>
          <a:lstStyle/>
          <a:p>
            <a:pPr algn="ctr"/>
            <a:r>
              <a:rPr lang="tr-TR" sz="2800" b="1" dirty="0">
                <a:solidFill>
                  <a:srgbClr val="FF0000"/>
                </a:solidFill>
                <a:ea typeface="Calibri" panose="020F0502020204030204" pitchFamily="34" charset="0"/>
                <a:cs typeface="Calibri" panose="020F0502020204030204" pitchFamily="34" charset="0"/>
              </a:rPr>
              <a:t>A.2. Misyon ve Stratejik Amaçlar/ </a:t>
            </a:r>
            <a:r>
              <a:rPr lang="tr-TR" sz="2800" b="1" dirty="0" smtClean="0">
                <a:solidFill>
                  <a:srgbClr val="0000CC"/>
                </a:solidFill>
              </a:rPr>
              <a:t>A.2.3. Performans yönetimi</a:t>
            </a:r>
            <a:endParaRPr lang="tr-TR" sz="2800" dirty="0">
              <a:solidFill>
                <a:srgbClr val="0000CC"/>
              </a:solidFill>
            </a:endParaRPr>
          </a:p>
        </p:txBody>
      </p:sp>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3" name="Slayt Numarası Yer Tutucusu 2"/>
          <p:cNvSpPr>
            <a:spLocks noGrp="1"/>
          </p:cNvSpPr>
          <p:nvPr>
            <p:ph type="sldNum" sz="quarter" idx="12"/>
          </p:nvPr>
        </p:nvSpPr>
        <p:spPr/>
        <p:txBody>
          <a:bodyPr/>
          <a:lstStyle/>
          <a:p>
            <a:fld id="{DDCE7859-ABE5-4F86-9590-63E6FFC2B8A3}" type="slidenum">
              <a:rPr lang="tr-TR" smtClean="0"/>
              <a:pPr/>
              <a:t>85</a:t>
            </a:fld>
            <a:endParaRPr lang="tr-TR"/>
          </a:p>
        </p:txBody>
      </p:sp>
    </p:spTree>
    <p:extLst>
      <p:ext uri="{BB962C8B-B14F-4D97-AF65-F5344CB8AC3E}">
        <p14:creationId xmlns:p14="http://schemas.microsoft.com/office/powerpoint/2010/main" val="102335710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15010" y="188843"/>
            <a:ext cx="11131826" cy="725557"/>
          </a:xfrm>
        </p:spPr>
        <p:txBody>
          <a:bodyPr>
            <a:normAutofit/>
          </a:bodyPr>
          <a:lstStyle/>
          <a:p>
            <a:pPr algn="ctr"/>
            <a:r>
              <a:rPr lang="tr-TR" sz="3200" b="1" dirty="0">
                <a:solidFill>
                  <a:srgbClr val="FF0000"/>
                </a:solidFill>
                <a:ea typeface="Calibri" panose="020F0502020204030204" pitchFamily="34" charset="0"/>
                <a:cs typeface="Calibri" panose="020F0502020204030204" pitchFamily="34" charset="0"/>
              </a:rPr>
              <a:t>A.2. Misyon ve Stratejik Amaçlar </a:t>
            </a:r>
            <a:r>
              <a:rPr lang="tr-TR" sz="3200" dirty="0" smtClean="0">
                <a:solidFill>
                  <a:srgbClr val="FF0000"/>
                </a:solidFill>
              </a:rPr>
              <a:t>/ </a:t>
            </a:r>
            <a:r>
              <a:rPr lang="tr-TR" sz="3200" b="1" dirty="0">
                <a:solidFill>
                  <a:srgbClr val="0000CC"/>
                </a:solidFill>
              </a:rPr>
              <a:t>A.2.3. Performans yönetimi</a:t>
            </a:r>
            <a:endParaRPr lang="tr-TR" sz="3200" dirty="0"/>
          </a:p>
        </p:txBody>
      </p:sp>
      <p:graphicFrame>
        <p:nvGraphicFramePr>
          <p:cNvPr id="5" name="Tablo 4"/>
          <p:cNvGraphicFramePr>
            <a:graphicFrameLocks noGrp="1"/>
          </p:cNvGraphicFramePr>
          <p:nvPr>
            <p:extLst/>
          </p:nvPr>
        </p:nvGraphicFramePr>
        <p:xfrm>
          <a:off x="367746" y="1182757"/>
          <a:ext cx="11598968" cy="5111039"/>
        </p:xfrm>
        <a:graphic>
          <a:graphicData uri="http://schemas.openxmlformats.org/drawingml/2006/table">
            <a:tbl>
              <a:tblPr bandRow="1">
                <a:tableStyleId>{5C22544A-7EE6-4342-B048-85BDC9FD1C3A}</a:tableStyleId>
              </a:tblPr>
              <a:tblGrid>
                <a:gridCol w="2385182">
                  <a:extLst>
                    <a:ext uri="{9D8B030D-6E8A-4147-A177-3AD203B41FA5}">
                      <a16:colId xmlns:a16="http://schemas.microsoft.com/office/drawing/2014/main" val="2928409542"/>
                    </a:ext>
                  </a:extLst>
                </a:gridCol>
                <a:gridCol w="2062263">
                  <a:extLst>
                    <a:ext uri="{9D8B030D-6E8A-4147-A177-3AD203B41FA5}">
                      <a16:colId xmlns:a16="http://schemas.microsoft.com/office/drawing/2014/main" val="3466568460"/>
                    </a:ext>
                  </a:extLst>
                </a:gridCol>
                <a:gridCol w="2169269">
                  <a:extLst>
                    <a:ext uri="{9D8B030D-6E8A-4147-A177-3AD203B41FA5}">
                      <a16:colId xmlns:a16="http://schemas.microsoft.com/office/drawing/2014/main" val="1248775407"/>
                    </a:ext>
                  </a:extLst>
                </a:gridCol>
                <a:gridCol w="2948734">
                  <a:extLst>
                    <a:ext uri="{9D8B030D-6E8A-4147-A177-3AD203B41FA5}">
                      <a16:colId xmlns:a16="http://schemas.microsoft.com/office/drawing/2014/main" val="1846635964"/>
                    </a:ext>
                  </a:extLst>
                </a:gridCol>
                <a:gridCol w="2033520">
                  <a:extLst>
                    <a:ext uri="{9D8B030D-6E8A-4147-A177-3AD203B41FA5}">
                      <a16:colId xmlns:a16="http://schemas.microsoft.com/office/drawing/2014/main" val="1970805160"/>
                    </a:ext>
                  </a:extLst>
                </a:gridCol>
              </a:tblGrid>
              <a:tr h="375344">
                <a:tc gridSpan="5">
                  <a:txBody>
                    <a:bodyPr/>
                    <a:lstStyle/>
                    <a:p>
                      <a:pPr algn="ctr">
                        <a:lnSpc>
                          <a:spcPct val="100000"/>
                        </a:lnSpc>
                        <a:spcAft>
                          <a:spcPts val="400"/>
                        </a:spcAft>
                      </a:pPr>
                      <a:r>
                        <a:rPr lang="tr-TR" sz="2400" b="1" dirty="0" smtClean="0">
                          <a:solidFill>
                            <a:srgbClr val="FF0000"/>
                          </a:solidFill>
                          <a:latin typeface="+mn-lt"/>
                        </a:rPr>
                        <a:t>Olgunluk Düzeyi</a:t>
                      </a:r>
                      <a:endParaRPr lang="tr-TR" sz="24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375344">
                <a:tc>
                  <a:txBody>
                    <a:bodyPr/>
                    <a:lstStyle/>
                    <a:p>
                      <a:pPr algn="ctr">
                        <a:lnSpc>
                          <a:spcPct val="100000"/>
                        </a:lnSpc>
                        <a:spcAft>
                          <a:spcPts val="400"/>
                        </a:spcAft>
                      </a:pPr>
                      <a:r>
                        <a:rPr lang="tr-TR" sz="2400" b="1" dirty="0">
                          <a:effectLst/>
                          <a:latin typeface="+mn-lt"/>
                        </a:rPr>
                        <a:t>1</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2</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3</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4</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5</a:t>
                      </a:r>
                      <a:endParaRPr lang="tr-TR" sz="24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4360351">
                <a:tc>
                  <a:txBody>
                    <a:bodyPr/>
                    <a:lstStyle/>
                    <a:p>
                      <a:pPr algn="l">
                        <a:lnSpc>
                          <a:spcPct val="100000"/>
                        </a:lnSpc>
                        <a:spcAft>
                          <a:spcPts val="400"/>
                        </a:spcAft>
                      </a:pPr>
                      <a:r>
                        <a:rPr lang="tr-TR" sz="2400" dirty="0" smtClean="0">
                          <a:effectLst/>
                          <a:latin typeface="+mn-lt"/>
                          <a:ea typeface="Calibri" panose="020F0502020204030204" pitchFamily="34" charset="0"/>
                        </a:rPr>
                        <a:t>Birimde </a:t>
                      </a:r>
                      <a:r>
                        <a:rPr lang="tr-TR" sz="2400" dirty="0">
                          <a:effectLst/>
                          <a:latin typeface="+mn-lt"/>
                          <a:ea typeface="Calibri" panose="020F0502020204030204" pitchFamily="34" charset="0"/>
                        </a:rPr>
                        <a:t>performans yönetimi bulunmamaktadır.</a:t>
                      </a:r>
                    </a:p>
                  </a:txBody>
                  <a:tcPr marL="68580" marR="68580" marT="0" marB="0"/>
                </a:tc>
                <a:tc>
                  <a:txBody>
                    <a:bodyPr/>
                    <a:lstStyle/>
                    <a:p>
                      <a:pPr algn="l">
                        <a:lnSpc>
                          <a:spcPct val="100000"/>
                        </a:lnSpc>
                        <a:spcAft>
                          <a:spcPts val="400"/>
                        </a:spcAft>
                      </a:pPr>
                      <a:r>
                        <a:rPr lang="tr-TR" sz="2400" dirty="0" smtClean="0">
                          <a:effectLst/>
                          <a:latin typeface="+mn-lt"/>
                          <a:ea typeface="Calibri" panose="020F0502020204030204" pitchFamily="34" charset="0"/>
                        </a:rPr>
                        <a:t>Birimde  </a:t>
                      </a:r>
                      <a:r>
                        <a:rPr lang="tr-TR" sz="2400" dirty="0">
                          <a:effectLst/>
                          <a:latin typeface="+mn-lt"/>
                          <a:ea typeface="Calibri" panose="020F0502020204030204" pitchFamily="34" charset="0"/>
                        </a:rPr>
                        <a:t>performans göstergeleri ve performans yönetimi mekanizmaları tanımlanmıştır.</a:t>
                      </a:r>
                    </a:p>
                  </a:txBody>
                  <a:tcPr marL="68580" marR="68580" marT="0" marB="0"/>
                </a:tc>
                <a:tc>
                  <a:txBody>
                    <a:bodyPr/>
                    <a:lstStyle/>
                    <a:p>
                      <a:pPr algn="l">
                        <a:lnSpc>
                          <a:spcPct val="100000"/>
                        </a:lnSpc>
                        <a:spcAft>
                          <a:spcPts val="400"/>
                        </a:spcAft>
                      </a:pPr>
                      <a:r>
                        <a:rPr lang="tr-TR" sz="2400" dirty="0" smtClean="0">
                          <a:effectLst/>
                          <a:latin typeface="+mn-lt"/>
                          <a:ea typeface="Calibri" panose="020F0502020204030204" pitchFamily="34" charset="0"/>
                        </a:rPr>
                        <a:t>Birimin </a:t>
                      </a:r>
                      <a:r>
                        <a:rPr lang="tr-TR" sz="2400" dirty="0">
                          <a:effectLst/>
                          <a:latin typeface="+mn-lt"/>
                          <a:ea typeface="Calibri" panose="020F0502020204030204" pitchFamily="34" charset="0"/>
                        </a:rPr>
                        <a:t>geneline yayılmış performans yönetimi uygulamaları bulunmaktadır.</a:t>
                      </a:r>
                    </a:p>
                  </a:txBody>
                  <a:tcPr marL="68580" marR="68580" marT="0" marB="0"/>
                </a:tc>
                <a:tc>
                  <a:txBody>
                    <a:bodyPr/>
                    <a:lstStyle/>
                    <a:p>
                      <a:pPr algn="l">
                        <a:lnSpc>
                          <a:spcPct val="100000"/>
                        </a:lnSpc>
                        <a:spcAft>
                          <a:spcPts val="400"/>
                        </a:spcAft>
                      </a:pPr>
                      <a:r>
                        <a:rPr lang="tr-TR" sz="2400" dirty="0" smtClean="0">
                          <a:effectLst/>
                          <a:latin typeface="+mn-lt"/>
                          <a:ea typeface="Calibri" panose="020F0502020204030204" pitchFamily="34" charset="0"/>
                        </a:rPr>
                        <a:t>Birimde performans </a:t>
                      </a:r>
                      <a:r>
                        <a:rPr lang="tr-TR" sz="2400" dirty="0">
                          <a:effectLst/>
                          <a:latin typeface="+mn-lt"/>
                          <a:ea typeface="Calibri" panose="020F0502020204030204" pitchFamily="34" charset="0"/>
                        </a:rPr>
                        <a:t>göstergelerinin işlerliği ve performans yönetimi mekanizmaları izlenmekte ve izlem sonuçlarına göre iyileştirmeler gerçekleştirilmektedir.</a:t>
                      </a:r>
                    </a:p>
                  </a:txBody>
                  <a:tcPr marL="68580" marR="68580" marT="0" marB="0"/>
                </a:tc>
                <a:tc>
                  <a:txBody>
                    <a:bodyPr/>
                    <a:lstStyle/>
                    <a:p>
                      <a:pPr algn="l">
                        <a:lnSpc>
                          <a:spcPct val="100000"/>
                        </a:lnSpc>
                        <a:spcAft>
                          <a:spcPts val="400"/>
                        </a:spcAft>
                      </a:pPr>
                      <a:r>
                        <a:rPr lang="tr-TR" sz="2400" dirty="0">
                          <a:effectLst/>
                          <a:latin typeface="+mn-lt"/>
                          <a:ea typeface="Calibri" panose="020F0502020204030204" pitchFamily="34" charset="0"/>
                        </a:rPr>
                        <a:t>İçselleştirilmiş, sistematik, sürdürülebilir ve örnek gösterilebilir uygulamalar bulunmaktadır.</a:t>
                      </a:r>
                    </a:p>
                  </a:txBody>
                  <a:tcPr marL="68580" marR="68580" marT="0" marB="0"/>
                </a:tc>
                <a:extLst>
                  <a:ext uri="{0D108BD9-81ED-4DB2-BD59-A6C34878D82A}">
                    <a16:rowId xmlns:a16="http://schemas.microsoft.com/office/drawing/2014/main" val="2096133008"/>
                  </a:ext>
                </a:extLst>
              </a:tr>
            </a:tbl>
          </a:graphicData>
        </a:graphic>
      </p:graphicFrame>
      <p:sp>
        <p:nvSpPr>
          <p:cNvPr id="6" name="Veri Yer Tutucusu 5"/>
          <p:cNvSpPr>
            <a:spLocks noGrp="1"/>
          </p:cNvSpPr>
          <p:nvPr>
            <p:ph type="dt" sz="half" idx="10"/>
          </p:nvPr>
        </p:nvSpPr>
        <p:spPr/>
        <p:txBody>
          <a:bodyPr/>
          <a:lstStyle/>
          <a:p>
            <a:fld id="{BD0656F2-D5FE-48B7-A740-0598289E6B4C}"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86</a:t>
            </a:fld>
            <a:endParaRPr lang="tr-TR"/>
          </a:p>
        </p:txBody>
      </p:sp>
    </p:spTree>
    <p:extLst>
      <p:ext uri="{BB962C8B-B14F-4D97-AF65-F5344CB8AC3E}">
        <p14:creationId xmlns:p14="http://schemas.microsoft.com/office/powerpoint/2010/main" val="7333304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9302" y="145914"/>
            <a:ext cx="11452698" cy="544749"/>
          </a:xfrm>
        </p:spPr>
        <p:txBody>
          <a:bodyPr>
            <a:noAutofit/>
          </a:bodyPr>
          <a:lstStyle/>
          <a:p>
            <a:pPr algn="ctr"/>
            <a:r>
              <a:rPr lang="tr-TR" sz="2800" b="1" dirty="0">
                <a:solidFill>
                  <a:srgbClr val="0000CC"/>
                </a:solidFill>
              </a:rPr>
              <a:t> </a:t>
            </a:r>
            <a:r>
              <a:rPr lang="tr-TR" sz="2800" b="1" dirty="0">
                <a:solidFill>
                  <a:srgbClr val="FF0000"/>
                </a:solidFill>
              </a:rPr>
              <a:t>A.3. Yönetim </a:t>
            </a:r>
            <a:r>
              <a:rPr lang="tr-TR" sz="2800" b="1" dirty="0" smtClean="0">
                <a:solidFill>
                  <a:srgbClr val="FF0000"/>
                </a:solidFill>
              </a:rPr>
              <a:t>Sistemleri / </a:t>
            </a:r>
            <a:r>
              <a:rPr lang="tr-TR" sz="2800" b="1" dirty="0" smtClean="0">
                <a:solidFill>
                  <a:srgbClr val="0000CC"/>
                </a:solidFill>
              </a:rPr>
              <a:t>A.3.1</a:t>
            </a:r>
            <a:r>
              <a:rPr lang="tr-TR" sz="2800" b="1" dirty="0">
                <a:solidFill>
                  <a:srgbClr val="0000CC"/>
                </a:solidFill>
              </a:rPr>
              <a:t>. Bilgi yönetim sistemi</a:t>
            </a:r>
          </a:p>
        </p:txBody>
      </p:sp>
      <p:sp>
        <p:nvSpPr>
          <p:cNvPr id="3" name="İçerik Yer Tutucusu 2"/>
          <p:cNvSpPr>
            <a:spLocks noGrp="1"/>
          </p:cNvSpPr>
          <p:nvPr>
            <p:ph idx="1"/>
          </p:nvPr>
        </p:nvSpPr>
        <p:spPr>
          <a:xfrm>
            <a:off x="418289" y="1001949"/>
            <a:ext cx="11369520" cy="4921773"/>
          </a:xfrm>
        </p:spPr>
        <p:txBody>
          <a:bodyPr>
            <a:normAutofit/>
          </a:bodyPr>
          <a:lstStyle/>
          <a:p>
            <a:pPr>
              <a:lnSpc>
                <a:spcPct val="100000"/>
              </a:lnSpc>
              <a:spcBef>
                <a:spcPts val="0"/>
              </a:spcBef>
              <a:spcAft>
                <a:spcPts val="400"/>
              </a:spcAft>
            </a:pPr>
            <a:r>
              <a:rPr lang="tr-TR" sz="3200" dirty="0" smtClean="0"/>
              <a:t>Birimin </a:t>
            </a:r>
            <a:r>
              <a:rPr lang="tr-TR" sz="3200" dirty="0"/>
              <a:t>önemli etkinlikleri ve süreçlerine ilişkin veriler toplanmakta, analiz edilmekte, raporlanmakta ve stratejik yönetim için kullanılmaktadır. </a:t>
            </a:r>
            <a:endParaRPr lang="tr-TR" sz="3200" dirty="0" smtClean="0"/>
          </a:p>
          <a:p>
            <a:pPr>
              <a:lnSpc>
                <a:spcPct val="100000"/>
              </a:lnSpc>
              <a:spcBef>
                <a:spcPts val="0"/>
              </a:spcBef>
              <a:spcAft>
                <a:spcPts val="400"/>
              </a:spcAft>
            </a:pPr>
            <a:endParaRPr lang="tr-TR" sz="3200" dirty="0" smtClean="0"/>
          </a:p>
          <a:p>
            <a:pPr>
              <a:lnSpc>
                <a:spcPct val="100000"/>
              </a:lnSpc>
              <a:spcBef>
                <a:spcPts val="0"/>
              </a:spcBef>
              <a:spcAft>
                <a:spcPts val="400"/>
              </a:spcAft>
            </a:pPr>
            <a:r>
              <a:rPr lang="tr-TR" sz="3200" dirty="0" smtClean="0"/>
              <a:t>Akademik </a:t>
            </a:r>
            <a:r>
              <a:rPr lang="tr-TR" sz="3200" dirty="0"/>
              <a:t>ve idari birimlerin kullandıkları </a:t>
            </a:r>
            <a:r>
              <a:rPr lang="tr-TR" sz="3200" b="1" dirty="0">
                <a:solidFill>
                  <a:srgbClr val="FF0000"/>
                </a:solidFill>
              </a:rPr>
              <a:t>Bilgi Yönetim Sistemi entegredir </a:t>
            </a:r>
            <a:r>
              <a:rPr lang="tr-TR" sz="3200" dirty="0"/>
              <a:t>ve </a:t>
            </a:r>
            <a:r>
              <a:rPr lang="tr-TR" sz="3200" b="1" dirty="0">
                <a:solidFill>
                  <a:srgbClr val="0000CC"/>
                </a:solidFill>
              </a:rPr>
              <a:t>kalite yönetim süreçlerini beslemektedir. </a:t>
            </a:r>
            <a:endParaRPr lang="tr-TR" sz="3200" b="1" dirty="0" smtClean="0">
              <a:solidFill>
                <a:srgbClr val="0000CC"/>
              </a:solidFill>
            </a:endParaRPr>
          </a:p>
          <a:p>
            <a:pPr>
              <a:lnSpc>
                <a:spcPct val="100000"/>
              </a:lnSpc>
              <a:spcBef>
                <a:spcPts val="0"/>
              </a:spcBef>
              <a:spcAft>
                <a:spcPts val="400"/>
              </a:spcAft>
            </a:pPr>
            <a:endParaRPr lang="tr-TR" sz="3200" dirty="0" smtClean="0"/>
          </a:p>
          <a:p>
            <a:pPr>
              <a:lnSpc>
                <a:spcPct val="100000"/>
              </a:lnSpc>
              <a:spcBef>
                <a:spcPts val="0"/>
              </a:spcBef>
              <a:spcAft>
                <a:spcPts val="400"/>
              </a:spcAft>
            </a:pPr>
            <a:r>
              <a:rPr lang="tr-TR" sz="3200" dirty="0" smtClean="0"/>
              <a:t>Bilgi </a:t>
            </a:r>
            <a:r>
              <a:rPr lang="tr-TR" sz="3200" dirty="0"/>
              <a:t>Yönetim Sistemi güvenliği, gizliliği ve güvenilirliği sağlanmıştır.</a:t>
            </a:r>
          </a:p>
        </p:txBody>
      </p:sp>
      <p:sp>
        <p:nvSpPr>
          <p:cNvPr id="4" name="Veri Yer Tutucusu 3"/>
          <p:cNvSpPr>
            <a:spLocks noGrp="1"/>
          </p:cNvSpPr>
          <p:nvPr>
            <p:ph type="dt" sz="half" idx="10"/>
          </p:nvPr>
        </p:nvSpPr>
        <p:spPr/>
        <p:txBody>
          <a:bodyPr/>
          <a:lstStyle/>
          <a:p>
            <a:fld id="{258E94B9-D62D-4926-AC15-ECBAC926A108}"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87</a:t>
            </a:fld>
            <a:endParaRPr lang="tr-TR"/>
          </a:p>
        </p:txBody>
      </p:sp>
    </p:spTree>
    <p:extLst>
      <p:ext uri="{BB962C8B-B14F-4D97-AF65-F5344CB8AC3E}">
        <p14:creationId xmlns:p14="http://schemas.microsoft.com/office/powerpoint/2010/main" val="178174344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566530" y="924128"/>
            <a:ext cx="11242849" cy="5432222"/>
          </a:xfrm>
        </p:spPr>
        <p:txBody>
          <a:bodyPr>
            <a:noAutofit/>
          </a:bodyPr>
          <a:lstStyle/>
          <a:p>
            <a:pPr marL="0" indent="0" algn="ctr">
              <a:lnSpc>
                <a:spcPct val="100000"/>
              </a:lnSpc>
              <a:spcBef>
                <a:spcPts val="0"/>
              </a:spcBef>
              <a:spcAft>
                <a:spcPts val="400"/>
              </a:spcAft>
              <a:buNone/>
            </a:pPr>
            <a:r>
              <a:rPr lang="tr-TR" sz="2400" b="1" dirty="0">
                <a:solidFill>
                  <a:srgbClr val="0000CC"/>
                </a:solidFill>
              </a:rPr>
              <a:t>ÖRNEK KANITLAR</a:t>
            </a:r>
          </a:p>
          <a:p>
            <a:pPr marL="360000" indent="-360000">
              <a:lnSpc>
                <a:spcPct val="100000"/>
              </a:lnSpc>
              <a:spcBef>
                <a:spcPts val="0"/>
              </a:spcBef>
              <a:spcAft>
                <a:spcPts val="400"/>
              </a:spcAft>
              <a:buFont typeface="+mj-lt"/>
              <a:buAutoNum type="arabicPeriod"/>
            </a:pPr>
            <a:endParaRPr lang="tr-TR" sz="2400" dirty="0" smtClean="0"/>
          </a:p>
          <a:p>
            <a:pPr marL="360000" indent="-360000">
              <a:lnSpc>
                <a:spcPct val="100000"/>
              </a:lnSpc>
              <a:spcBef>
                <a:spcPts val="0"/>
              </a:spcBef>
              <a:spcAft>
                <a:spcPts val="400"/>
              </a:spcAft>
              <a:buFont typeface="+mj-lt"/>
              <a:buAutoNum type="arabicPeriod"/>
            </a:pPr>
            <a:r>
              <a:rPr lang="tr-TR" sz="2400" dirty="0" smtClean="0"/>
              <a:t>Bilgi </a:t>
            </a:r>
            <a:r>
              <a:rPr lang="tr-TR" sz="2400" dirty="0"/>
              <a:t>Yönetim Sistemi ve bu sistemin </a:t>
            </a:r>
            <a:r>
              <a:rPr lang="tr-TR" sz="2400" dirty="0" smtClean="0"/>
              <a:t>fonksiyonları,</a:t>
            </a:r>
            <a:endParaRPr lang="tr-TR" sz="2400" dirty="0"/>
          </a:p>
          <a:p>
            <a:pPr marL="360000" indent="-360000">
              <a:lnSpc>
                <a:spcPct val="100000"/>
              </a:lnSpc>
              <a:spcBef>
                <a:spcPts val="0"/>
              </a:spcBef>
              <a:spcAft>
                <a:spcPts val="400"/>
              </a:spcAft>
              <a:buFont typeface="+mj-lt"/>
              <a:buAutoNum type="arabicPeriod"/>
            </a:pPr>
            <a:r>
              <a:rPr lang="tr-TR" sz="2400" dirty="0"/>
              <a:t>Bilginin elde edilmesi, kayıt edilmesi, güncellenmesi, işlenmesi, değerlendirilmesi ve paylaşılmasına ilişkin tanımlı </a:t>
            </a:r>
            <a:r>
              <a:rPr lang="tr-TR" sz="2400" dirty="0" smtClean="0"/>
              <a:t>süreçler,</a:t>
            </a:r>
          </a:p>
          <a:p>
            <a:pPr marL="360000" indent="-360000">
              <a:lnSpc>
                <a:spcPct val="100000"/>
              </a:lnSpc>
              <a:spcBef>
                <a:spcPts val="0"/>
              </a:spcBef>
              <a:spcAft>
                <a:spcPts val="400"/>
              </a:spcAft>
              <a:buFont typeface="+mj-lt"/>
              <a:buAutoNum type="arabicPeriod"/>
            </a:pPr>
            <a:r>
              <a:rPr lang="tr-TR" sz="2400" dirty="0"/>
              <a:t>Birimin fiziki belgelerin arşivlenmesi konusunda yürüttüğü süreci gösteren </a:t>
            </a:r>
            <a:r>
              <a:rPr lang="tr-TR" sz="2400" dirty="0" smtClean="0"/>
              <a:t>kanıt/</a:t>
            </a:r>
            <a:r>
              <a:rPr lang="tr-TR" sz="2400" dirty="0" err="1" smtClean="0"/>
              <a:t>lar</a:t>
            </a:r>
            <a:r>
              <a:rPr lang="tr-TR" sz="2400" dirty="0" smtClean="0"/>
              <a:t>,</a:t>
            </a:r>
            <a:endParaRPr lang="tr-TR" sz="2400" dirty="0"/>
          </a:p>
          <a:p>
            <a:pPr marL="360000" indent="-360000">
              <a:lnSpc>
                <a:spcPct val="100000"/>
              </a:lnSpc>
              <a:spcBef>
                <a:spcPts val="0"/>
              </a:spcBef>
              <a:spcAft>
                <a:spcPts val="400"/>
              </a:spcAft>
              <a:buFont typeface="+mj-lt"/>
              <a:buAutoNum type="arabicPeriod"/>
            </a:pPr>
            <a:r>
              <a:rPr lang="tr-TR" sz="2400" dirty="0" smtClean="0"/>
              <a:t>Bilgi </a:t>
            </a:r>
            <a:r>
              <a:rPr lang="tr-TR" sz="2400" dirty="0"/>
              <a:t>Yönetim Sistemi’nin izlenmesi ve iyileştirilmesine ilişkin </a:t>
            </a:r>
            <a:r>
              <a:rPr lang="tr-TR" sz="2400" dirty="0" smtClean="0"/>
              <a:t>kanıtlar, </a:t>
            </a:r>
            <a:endParaRPr lang="tr-TR" sz="2400" dirty="0"/>
          </a:p>
          <a:p>
            <a:pPr marL="360000" indent="-360000">
              <a:lnSpc>
                <a:spcPct val="100000"/>
              </a:lnSpc>
              <a:spcBef>
                <a:spcPts val="0"/>
              </a:spcBef>
              <a:spcAft>
                <a:spcPts val="400"/>
              </a:spcAft>
              <a:buFont typeface="+mj-lt"/>
              <a:buAutoNum type="arabicPeriod"/>
            </a:pPr>
            <a:r>
              <a:rPr lang="tr-TR" sz="2400" dirty="0"/>
              <a:t>Bilgi güvenliğini ve güvenirliğini sağlamaya yönelik süreçler ve </a:t>
            </a:r>
            <a:r>
              <a:rPr lang="tr-TR" sz="2400" dirty="0" smtClean="0"/>
              <a:t>uygulamalar, </a:t>
            </a:r>
            <a:endParaRPr lang="tr-TR" sz="2400" dirty="0"/>
          </a:p>
          <a:p>
            <a:pPr marL="360000" indent="-360000">
              <a:lnSpc>
                <a:spcPct val="100000"/>
              </a:lnSpc>
              <a:spcBef>
                <a:spcPts val="0"/>
              </a:spcBef>
              <a:spcAft>
                <a:spcPts val="400"/>
              </a:spcAft>
              <a:buFont typeface="+mj-lt"/>
              <a:buAutoNum type="arabicPeriod"/>
            </a:pPr>
            <a:r>
              <a:rPr lang="tr-TR" sz="2400" dirty="0"/>
              <a:t>Standart uygulamalar ve mevzuatın yanı sıra; </a:t>
            </a:r>
            <a:r>
              <a:rPr lang="tr-TR" sz="2400" dirty="0" smtClean="0"/>
              <a:t>birimin </a:t>
            </a:r>
            <a:r>
              <a:rPr lang="tr-TR" sz="2400" dirty="0"/>
              <a:t>ihtiyaçları doğrultusunda geliştirdiği özgün yaklaşım ve uygulamalarına ilişkin </a:t>
            </a:r>
            <a:r>
              <a:rPr lang="tr-TR" sz="2400" dirty="0" smtClean="0"/>
              <a:t>kanıtlar.</a:t>
            </a:r>
            <a:endParaRPr lang="tr-TR" sz="2400" dirty="0"/>
          </a:p>
        </p:txBody>
      </p:sp>
      <p:sp>
        <p:nvSpPr>
          <p:cNvPr id="4" name="Veri Yer Tutucusu 3"/>
          <p:cNvSpPr>
            <a:spLocks noGrp="1"/>
          </p:cNvSpPr>
          <p:nvPr>
            <p:ph type="dt" sz="half" idx="10"/>
          </p:nvPr>
        </p:nvSpPr>
        <p:spPr/>
        <p:txBody>
          <a:bodyPr/>
          <a:lstStyle/>
          <a:p>
            <a:fld id="{5D5DE922-9117-4E1A-BDE0-2DF69BA96A11}" type="datetime1">
              <a:rPr lang="tr-TR" smtClean="0"/>
              <a:t>2.10.2025</a:t>
            </a:fld>
            <a:endParaRPr lang="tr-TR"/>
          </a:p>
        </p:txBody>
      </p:sp>
      <p:sp>
        <p:nvSpPr>
          <p:cNvPr id="11" name="Unvan 1"/>
          <p:cNvSpPr>
            <a:spLocks noGrp="1"/>
          </p:cNvSpPr>
          <p:nvPr>
            <p:ph type="title"/>
          </p:nvPr>
        </p:nvSpPr>
        <p:spPr>
          <a:xfrm>
            <a:off x="1049154" y="0"/>
            <a:ext cx="10304646" cy="620427"/>
          </a:xfrm>
        </p:spPr>
        <p:txBody>
          <a:bodyPr>
            <a:noAutofit/>
          </a:bodyPr>
          <a:lstStyle/>
          <a:p>
            <a:pPr algn="ctr"/>
            <a:r>
              <a:rPr lang="tr-TR" sz="2800" b="1" dirty="0">
                <a:solidFill>
                  <a:srgbClr val="0000CC"/>
                </a:solidFill>
              </a:rPr>
              <a:t> </a:t>
            </a:r>
            <a:r>
              <a:rPr lang="tr-TR" sz="2800" b="1" dirty="0">
                <a:solidFill>
                  <a:srgbClr val="FF0000"/>
                </a:solidFill>
              </a:rPr>
              <a:t>A.3. Yönetim </a:t>
            </a:r>
            <a:r>
              <a:rPr lang="tr-TR" sz="2800" b="1" dirty="0" smtClean="0">
                <a:solidFill>
                  <a:srgbClr val="FF0000"/>
                </a:solidFill>
              </a:rPr>
              <a:t>Sistemleri / </a:t>
            </a:r>
            <a:r>
              <a:rPr lang="tr-TR" sz="2800" b="1" dirty="0" smtClean="0">
                <a:solidFill>
                  <a:srgbClr val="0000CC"/>
                </a:solidFill>
              </a:rPr>
              <a:t>A.3.1</a:t>
            </a:r>
            <a:r>
              <a:rPr lang="tr-TR" sz="2800" b="1" dirty="0">
                <a:solidFill>
                  <a:srgbClr val="0000CC"/>
                </a:solidFill>
              </a:rPr>
              <a:t>. Bilgi yönetim sistemi</a:t>
            </a:r>
          </a:p>
        </p:txBody>
      </p:sp>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3" name="Slayt Numarası Yer Tutucusu 2"/>
          <p:cNvSpPr>
            <a:spLocks noGrp="1"/>
          </p:cNvSpPr>
          <p:nvPr>
            <p:ph type="sldNum" sz="quarter" idx="12"/>
          </p:nvPr>
        </p:nvSpPr>
        <p:spPr/>
        <p:txBody>
          <a:bodyPr/>
          <a:lstStyle/>
          <a:p>
            <a:fld id="{DDCE7859-ABE5-4F86-9590-63E6FFC2B8A3}" type="slidenum">
              <a:rPr lang="tr-TR" smtClean="0"/>
              <a:pPr/>
              <a:t>88</a:t>
            </a:fld>
            <a:endParaRPr lang="tr-TR"/>
          </a:p>
        </p:txBody>
      </p:sp>
    </p:spTree>
    <p:extLst>
      <p:ext uri="{BB962C8B-B14F-4D97-AF65-F5344CB8AC3E}">
        <p14:creationId xmlns:p14="http://schemas.microsoft.com/office/powerpoint/2010/main" val="55743589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15010" y="188843"/>
            <a:ext cx="11131826" cy="443455"/>
          </a:xfrm>
        </p:spPr>
        <p:txBody>
          <a:bodyPr>
            <a:normAutofit fontScale="90000"/>
          </a:bodyPr>
          <a:lstStyle/>
          <a:p>
            <a:pPr algn="ctr"/>
            <a:r>
              <a:rPr lang="tr-TR" sz="3600" b="1" dirty="0">
                <a:solidFill>
                  <a:srgbClr val="FF0000"/>
                </a:solidFill>
              </a:rPr>
              <a:t>A.3. </a:t>
            </a:r>
            <a:r>
              <a:rPr lang="tr-TR" sz="2800" b="1" dirty="0">
                <a:solidFill>
                  <a:srgbClr val="FF0000"/>
                </a:solidFill>
              </a:rPr>
              <a:t>Yönetim</a:t>
            </a:r>
            <a:r>
              <a:rPr lang="tr-TR" sz="3600" b="1" dirty="0">
                <a:solidFill>
                  <a:srgbClr val="FF0000"/>
                </a:solidFill>
              </a:rPr>
              <a:t> Sistemleri </a:t>
            </a:r>
            <a:r>
              <a:rPr lang="tr-TR" sz="3600" dirty="0" smtClean="0">
                <a:solidFill>
                  <a:srgbClr val="FF0000"/>
                </a:solidFill>
              </a:rPr>
              <a:t>/ </a:t>
            </a:r>
            <a:r>
              <a:rPr lang="tr-TR" sz="3600" b="1" dirty="0">
                <a:solidFill>
                  <a:srgbClr val="0000CC"/>
                </a:solidFill>
              </a:rPr>
              <a:t>A.3.1. Bilgi yönetim sistemi</a:t>
            </a:r>
            <a:endParaRPr lang="tr-TR" sz="3600" dirty="0"/>
          </a:p>
        </p:txBody>
      </p:sp>
      <p:graphicFrame>
        <p:nvGraphicFramePr>
          <p:cNvPr id="5" name="Tablo 4"/>
          <p:cNvGraphicFramePr>
            <a:graphicFrameLocks noGrp="1"/>
          </p:cNvGraphicFramePr>
          <p:nvPr>
            <p:extLst/>
          </p:nvPr>
        </p:nvGraphicFramePr>
        <p:xfrm>
          <a:off x="252919" y="990599"/>
          <a:ext cx="11713795" cy="6034378"/>
        </p:xfrm>
        <a:graphic>
          <a:graphicData uri="http://schemas.openxmlformats.org/drawingml/2006/table">
            <a:tbl>
              <a:tblPr bandRow="1">
                <a:tableStyleId>{5C22544A-7EE6-4342-B048-85BDC9FD1C3A}</a:tableStyleId>
              </a:tblPr>
              <a:tblGrid>
                <a:gridCol w="2416760">
                  <a:extLst>
                    <a:ext uri="{9D8B030D-6E8A-4147-A177-3AD203B41FA5}">
                      <a16:colId xmlns:a16="http://schemas.microsoft.com/office/drawing/2014/main" val="2928409542"/>
                    </a:ext>
                  </a:extLst>
                </a:gridCol>
                <a:gridCol w="2651351">
                  <a:extLst>
                    <a:ext uri="{9D8B030D-6E8A-4147-A177-3AD203B41FA5}">
                      <a16:colId xmlns:a16="http://schemas.microsoft.com/office/drawing/2014/main" val="3466568460"/>
                    </a:ext>
                  </a:extLst>
                </a:gridCol>
                <a:gridCol w="2118759">
                  <a:extLst>
                    <a:ext uri="{9D8B030D-6E8A-4147-A177-3AD203B41FA5}">
                      <a16:colId xmlns:a16="http://schemas.microsoft.com/office/drawing/2014/main" val="1248775407"/>
                    </a:ext>
                  </a:extLst>
                </a:gridCol>
                <a:gridCol w="2473274">
                  <a:extLst>
                    <a:ext uri="{9D8B030D-6E8A-4147-A177-3AD203B41FA5}">
                      <a16:colId xmlns:a16="http://schemas.microsoft.com/office/drawing/2014/main" val="1846635964"/>
                    </a:ext>
                  </a:extLst>
                </a:gridCol>
                <a:gridCol w="2053651">
                  <a:extLst>
                    <a:ext uri="{9D8B030D-6E8A-4147-A177-3AD203B41FA5}">
                      <a16:colId xmlns:a16="http://schemas.microsoft.com/office/drawing/2014/main" val="1970805160"/>
                    </a:ext>
                  </a:extLst>
                </a:gridCol>
              </a:tblGrid>
              <a:tr h="377149">
                <a:tc gridSpan="5">
                  <a:txBody>
                    <a:bodyPr/>
                    <a:lstStyle/>
                    <a:p>
                      <a:pPr algn="ctr"/>
                      <a:r>
                        <a:rPr lang="tr-TR" sz="2400" b="1" dirty="0" smtClean="0">
                          <a:solidFill>
                            <a:srgbClr val="FF0000"/>
                          </a:solidFill>
                          <a:latin typeface="+mn-lt"/>
                        </a:rPr>
                        <a:t>Olgunluk Düzeyi</a:t>
                      </a:r>
                      <a:endParaRPr lang="tr-TR" sz="24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377149">
                <a:tc>
                  <a:txBody>
                    <a:bodyPr/>
                    <a:lstStyle/>
                    <a:p>
                      <a:pPr algn="ctr">
                        <a:lnSpc>
                          <a:spcPct val="100000"/>
                        </a:lnSpc>
                        <a:spcAft>
                          <a:spcPts val="400"/>
                        </a:spcAft>
                      </a:pPr>
                      <a:r>
                        <a:rPr lang="tr-TR" sz="2400" b="1" dirty="0">
                          <a:effectLst/>
                          <a:latin typeface="+mn-lt"/>
                        </a:rPr>
                        <a:t>1</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2</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3</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4</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5</a:t>
                      </a:r>
                      <a:endParaRPr lang="tr-TR" sz="24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5280080">
                <a:tc>
                  <a:txBody>
                    <a:bodyPr/>
                    <a:lstStyle/>
                    <a:p>
                      <a:pPr algn="l">
                        <a:lnSpc>
                          <a:spcPct val="115000"/>
                        </a:lnSpc>
                        <a:spcAft>
                          <a:spcPts val="0"/>
                        </a:spcAft>
                      </a:pPr>
                      <a:r>
                        <a:rPr lang="tr-TR" sz="2400" dirty="0" smtClean="0">
                          <a:effectLst/>
                          <a:latin typeface="+mn-lt"/>
                          <a:ea typeface="Calibri" panose="020F0502020204030204" pitchFamily="34" charset="0"/>
                        </a:rPr>
                        <a:t>Birimde bilgi </a:t>
                      </a:r>
                      <a:r>
                        <a:rPr lang="tr-TR" sz="2400" dirty="0">
                          <a:effectLst/>
                          <a:latin typeface="+mn-lt"/>
                          <a:ea typeface="Calibri" panose="020F0502020204030204" pitchFamily="34" charset="0"/>
                        </a:rPr>
                        <a:t>yönetim sistemi bulunmamaktadır.</a:t>
                      </a:r>
                    </a:p>
                  </a:txBody>
                  <a:tcPr marL="68580" marR="68580" marT="0" marB="0"/>
                </a:tc>
                <a:tc>
                  <a:txBody>
                    <a:bodyPr/>
                    <a:lstStyle/>
                    <a:p>
                      <a:pPr algn="l">
                        <a:lnSpc>
                          <a:spcPct val="115000"/>
                        </a:lnSpc>
                        <a:spcAft>
                          <a:spcPts val="0"/>
                        </a:spcAft>
                      </a:pPr>
                      <a:r>
                        <a:rPr lang="tr-TR" sz="2400" dirty="0" smtClean="0">
                          <a:effectLst/>
                          <a:latin typeface="+mn-lt"/>
                          <a:ea typeface="Calibri" panose="020F0502020204030204" pitchFamily="34" charset="0"/>
                        </a:rPr>
                        <a:t>Birimde</a:t>
                      </a:r>
                      <a:r>
                        <a:rPr lang="tr-TR" sz="2400" baseline="0" dirty="0" smtClean="0">
                          <a:effectLst/>
                          <a:latin typeface="+mn-lt"/>
                          <a:ea typeface="Calibri" panose="020F0502020204030204" pitchFamily="34" charset="0"/>
                        </a:rPr>
                        <a:t> </a:t>
                      </a:r>
                      <a:r>
                        <a:rPr lang="tr-TR" sz="2400" dirty="0" smtClean="0">
                          <a:effectLst/>
                          <a:latin typeface="+mn-lt"/>
                          <a:ea typeface="Calibri" panose="020F0502020204030204" pitchFamily="34" charset="0"/>
                        </a:rPr>
                        <a:t>bilginin </a:t>
                      </a:r>
                      <a:r>
                        <a:rPr lang="tr-TR" sz="2400" dirty="0">
                          <a:effectLst/>
                          <a:latin typeface="+mn-lt"/>
                          <a:ea typeface="Calibri" panose="020F0502020204030204" pitchFamily="34" charset="0"/>
                        </a:rPr>
                        <a:t>edinimi, saklanması, kullanılması, işlenmesi ve değerlendirilmesine destek olacak bilgi yönetim sistemleri oluşturulmuştur. </a:t>
                      </a:r>
                    </a:p>
                  </a:txBody>
                  <a:tcPr marL="68580" marR="68580" marT="0" marB="0"/>
                </a:tc>
                <a:tc>
                  <a:txBody>
                    <a:bodyPr/>
                    <a:lstStyle/>
                    <a:p>
                      <a:pPr marR="40005" algn="l">
                        <a:spcAft>
                          <a:spcPts val="0"/>
                        </a:spcAft>
                      </a:pPr>
                      <a:r>
                        <a:rPr lang="tr-TR" sz="2400" dirty="0" smtClean="0">
                          <a:effectLst/>
                          <a:latin typeface="+mn-lt"/>
                          <a:ea typeface="Calibri" panose="020F0502020204030204" pitchFamily="34" charset="0"/>
                        </a:rPr>
                        <a:t>Birim genelinde </a:t>
                      </a:r>
                      <a:r>
                        <a:rPr lang="tr-TR" sz="2400" dirty="0">
                          <a:effectLst/>
                          <a:latin typeface="+mn-lt"/>
                          <a:ea typeface="Calibri" panose="020F0502020204030204" pitchFamily="34" charset="0"/>
                        </a:rPr>
                        <a:t>temel süreçleri </a:t>
                      </a:r>
                      <a:r>
                        <a:rPr lang="tr-TR" sz="2400" i="1" dirty="0">
                          <a:effectLst/>
                          <a:latin typeface="+mn-lt"/>
                          <a:ea typeface="Calibri" panose="020F0502020204030204" pitchFamily="34" charset="0"/>
                        </a:rPr>
                        <a:t>(eğitim ve öğretim, araştırma ve geliştirme, toplumsal katkı, kalite güvencesi) </a:t>
                      </a:r>
                      <a:r>
                        <a:rPr lang="tr-TR" sz="2400" dirty="0">
                          <a:effectLst/>
                          <a:latin typeface="+mn-lt"/>
                          <a:ea typeface="Calibri" panose="020F0502020204030204" pitchFamily="34" charset="0"/>
                        </a:rPr>
                        <a:t>destekleyen entegre bilgi yönetim sistemi işletilmektedir. </a:t>
                      </a:r>
                    </a:p>
                  </a:txBody>
                  <a:tcPr marL="68580" marR="68580" marT="0" marB="0"/>
                </a:tc>
                <a:tc>
                  <a:txBody>
                    <a:bodyPr/>
                    <a:lstStyle/>
                    <a:p>
                      <a:pPr algn="l">
                        <a:spcBef>
                          <a:spcPts val="200"/>
                        </a:spcBef>
                        <a:spcAft>
                          <a:spcPts val="0"/>
                        </a:spcAft>
                      </a:pPr>
                      <a:r>
                        <a:rPr lang="tr-TR" sz="2400" dirty="0" smtClean="0">
                          <a:effectLst/>
                          <a:latin typeface="+mn-lt"/>
                          <a:ea typeface="Calibri" panose="020F0502020204030204" pitchFamily="34" charset="0"/>
                        </a:rPr>
                        <a:t>Birimde entegre </a:t>
                      </a:r>
                      <a:r>
                        <a:rPr lang="tr-TR" sz="2400" dirty="0">
                          <a:effectLst/>
                          <a:latin typeface="+mn-lt"/>
                          <a:ea typeface="Calibri" panose="020F0502020204030204" pitchFamily="34" charset="0"/>
                        </a:rPr>
                        <a:t>bilgi yönetim sistemi izlenmekte ve iyileştirilmektedir.</a:t>
                      </a:r>
                    </a:p>
                  </a:txBody>
                  <a:tcPr marL="68580" marR="68580" marT="0" marB="0"/>
                </a:tc>
                <a:tc>
                  <a:txBody>
                    <a:bodyPr/>
                    <a:lstStyle/>
                    <a:p>
                      <a:pPr algn="l">
                        <a:lnSpc>
                          <a:spcPct val="115000"/>
                        </a:lnSpc>
                        <a:spcAft>
                          <a:spcPts val="0"/>
                        </a:spcAft>
                      </a:pPr>
                      <a:r>
                        <a:rPr lang="tr-TR" sz="2400" dirty="0">
                          <a:effectLst/>
                          <a:latin typeface="+mn-lt"/>
                          <a:ea typeface="Calibri" panose="020F0502020204030204" pitchFamily="34" charset="0"/>
                        </a:rPr>
                        <a:t>İçselleştirilmiş, sistematik, sürdürülebilir ve örnek gösterilebilir uygulamalar bulunmaktadır.</a:t>
                      </a:r>
                    </a:p>
                  </a:txBody>
                  <a:tcPr marL="68580" marR="68580" marT="0" marB="0"/>
                </a:tc>
                <a:extLst>
                  <a:ext uri="{0D108BD9-81ED-4DB2-BD59-A6C34878D82A}">
                    <a16:rowId xmlns:a16="http://schemas.microsoft.com/office/drawing/2014/main" val="2096133008"/>
                  </a:ext>
                </a:extLst>
              </a:tr>
            </a:tbl>
          </a:graphicData>
        </a:graphic>
      </p:graphicFrame>
      <p:sp>
        <p:nvSpPr>
          <p:cNvPr id="6" name="Veri Yer Tutucusu 5"/>
          <p:cNvSpPr>
            <a:spLocks noGrp="1"/>
          </p:cNvSpPr>
          <p:nvPr>
            <p:ph type="dt" sz="half" idx="10"/>
          </p:nvPr>
        </p:nvSpPr>
        <p:spPr/>
        <p:txBody>
          <a:bodyPr/>
          <a:lstStyle/>
          <a:p>
            <a:fld id="{65397E30-DD9F-4145-B2E0-C61BD70F8399}"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89</a:t>
            </a:fld>
            <a:endParaRPr lang="tr-TR"/>
          </a:p>
        </p:txBody>
      </p:sp>
    </p:spTree>
    <p:extLst>
      <p:ext uri="{BB962C8B-B14F-4D97-AF65-F5344CB8AC3E}">
        <p14:creationId xmlns:p14="http://schemas.microsoft.com/office/powerpoint/2010/main" val="155394524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5792" y="119271"/>
            <a:ext cx="10018644" cy="795130"/>
          </a:xfrm>
        </p:spPr>
        <p:txBody>
          <a:bodyPr>
            <a:normAutofit/>
          </a:bodyPr>
          <a:lstStyle/>
          <a:p>
            <a:pPr algn="ctr"/>
            <a:r>
              <a:rPr lang="tr-TR" sz="3200" b="1" dirty="0" smtClean="0">
                <a:solidFill>
                  <a:srgbClr val="C00000"/>
                </a:solidFill>
              </a:rPr>
              <a:t>Yükseköğretimde Kalite Güvencesinin Amaçları</a:t>
            </a:r>
            <a:endParaRPr lang="tr-TR" sz="3200" b="1" dirty="0">
              <a:solidFill>
                <a:srgbClr val="C00000"/>
              </a:solidFill>
            </a:endParaRPr>
          </a:p>
        </p:txBody>
      </p:sp>
      <p:sp>
        <p:nvSpPr>
          <p:cNvPr id="3" name="İçerik Yer Tutucusu 2"/>
          <p:cNvSpPr>
            <a:spLocks noGrp="1"/>
          </p:cNvSpPr>
          <p:nvPr>
            <p:ph idx="1"/>
          </p:nvPr>
        </p:nvSpPr>
        <p:spPr>
          <a:xfrm>
            <a:off x="437745" y="1228334"/>
            <a:ext cx="9153727" cy="4827910"/>
          </a:xfrm>
        </p:spPr>
        <p:txBody>
          <a:bodyPr>
            <a:noAutofit/>
          </a:bodyPr>
          <a:lstStyle/>
          <a:p>
            <a:pPr>
              <a:lnSpc>
                <a:spcPct val="100000"/>
              </a:lnSpc>
              <a:spcBef>
                <a:spcPts val="0"/>
              </a:spcBef>
              <a:spcAft>
                <a:spcPts val="400"/>
              </a:spcAft>
            </a:pPr>
            <a:r>
              <a:rPr lang="tr-TR" sz="3600" dirty="0"/>
              <a:t>Yükseköğretim kurumlarının </a:t>
            </a:r>
            <a:r>
              <a:rPr lang="tr-TR" sz="3600" b="1" dirty="0">
                <a:solidFill>
                  <a:srgbClr val="0000CC"/>
                </a:solidFill>
              </a:rPr>
              <a:t>nitelikli mezunlar </a:t>
            </a:r>
            <a:r>
              <a:rPr lang="tr-TR" sz="3600" b="1" dirty="0" smtClean="0">
                <a:solidFill>
                  <a:srgbClr val="0000CC"/>
                </a:solidFill>
              </a:rPr>
              <a:t>verilebilmesi </a:t>
            </a:r>
            <a:r>
              <a:rPr lang="tr-TR" sz="3600" dirty="0"/>
              <a:t>için eğitim-öğretim programlarındaki kalitenin artırılması, </a:t>
            </a:r>
            <a:endParaRPr lang="tr-TR" sz="3600" dirty="0" smtClean="0"/>
          </a:p>
          <a:p>
            <a:pPr>
              <a:lnSpc>
                <a:spcPct val="100000"/>
              </a:lnSpc>
              <a:spcBef>
                <a:spcPts val="0"/>
              </a:spcBef>
              <a:spcAft>
                <a:spcPts val="400"/>
              </a:spcAft>
            </a:pPr>
            <a:endParaRPr lang="tr-TR" sz="3600" dirty="0" smtClean="0"/>
          </a:p>
          <a:p>
            <a:pPr>
              <a:lnSpc>
                <a:spcPct val="100000"/>
              </a:lnSpc>
              <a:spcBef>
                <a:spcPts val="0"/>
              </a:spcBef>
              <a:spcAft>
                <a:spcPts val="400"/>
              </a:spcAft>
            </a:pPr>
            <a:r>
              <a:rPr lang="tr-TR" sz="3600" dirty="0" smtClean="0"/>
              <a:t>Yükseköğretimin </a:t>
            </a:r>
            <a:r>
              <a:rPr lang="tr-TR" sz="3600" b="1" dirty="0" smtClean="0">
                <a:solidFill>
                  <a:srgbClr val="0000CC"/>
                </a:solidFill>
              </a:rPr>
              <a:t>finansmanının/kaynakların etkili </a:t>
            </a:r>
            <a:r>
              <a:rPr lang="tr-TR" sz="3600" b="1" dirty="0">
                <a:solidFill>
                  <a:srgbClr val="0000CC"/>
                </a:solidFill>
              </a:rPr>
              <a:t>ve verimli şekilde kullanılarak</a:t>
            </a:r>
            <a:r>
              <a:rPr lang="tr-TR" sz="3600" dirty="0"/>
              <a:t>, yükseköğretim kurumları arasında rekabetin artırılmasını, </a:t>
            </a:r>
            <a:endParaRPr lang="tr-TR" sz="3600" dirty="0" smtClean="0"/>
          </a:p>
          <a:p>
            <a:pPr>
              <a:lnSpc>
                <a:spcPct val="100000"/>
              </a:lnSpc>
              <a:spcBef>
                <a:spcPts val="0"/>
              </a:spcBef>
              <a:spcAft>
                <a:spcPts val="400"/>
              </a:spcAft>
            </a:pPr>
            <a:endParaRPr lang="tr-TR" sz="3600" dirty="0" smtClean="0"/>
          </a:p>
        </p:txBody>
      </p:sp>
      <p:sp>
        <p:nvSpPr>
          <p:cNvPr id="4" name="Veri Yer Tutucusu 3"/>
          <p:cNvSpPr>
            <a:spLocks noGrp="1"/>
          </p:cNvSpPr>
          <p:nvPr>
            <p:ph type="dt" sz="half" idx="10"/>
          </p:nvPr>
        </p:nvSpPr>
        <p:spPr/>
        <p:txBody>
          <a:bodyPr/>
          <a:lstStyle/>
          <a:p>
            <a:fld id="{21A7BB18-F8A0-4B18-BD1B-CC1AC8E795CE}" type="datetime1">
              <a:rPr lang="tr-TR" smtClean="0"/>
              <a:t>2.10.2025</a:t>
            </a:fld>
            <a:endParaRPr lang="tr-TR"/>
          </a:p>
        </p:txBody>
      </p:sp>
      <p:sp>
        <p:nvSpPr>
          <p:cNvPr id="8" name="Altbilgi Yer Tutucusu 7"/>
          <p:cNvSpPr>
            <a:spLocks noGrp="1"/>
          </p:cNvSpPr>
          <p:nvPr>
            <p:ph type="ftr" sz="quarter" idx="11"/>
          </p:nvPr>
        </p:nvSpPr>
        <p:spPr/>
        <p:txBody>
          <a:bodyPr/>
          <a:lstStyle/>
          <a:p>
            <a:r>
              <a:rPr lang="tr-TR" smtClean="0"/>
              <a:t>KALİTE KOORDİNATÖRLÜĞÜ</a:t>
            </a:r>
            <a:endParaRPr lang="tr-TR"/>
          </a:p>
        </p:txBody>
      </p:sp>
      <p:sp>
        <p:nvSpPr>
          <p:cNvPr id="9" name="Slayt Numarası Yer Tutucusu 8"/>
          <p:cNvSpPr>
            <a:spLocks noGrp="1"/>
          </p:cNvSpPr>
          <p:nvPr>
            <p:ph type="sldNum" sz="quarter" idx="12"/>
          </p:nvPr>
        </p:nvSpPr>
        <p:spPr/>
        <p:txBody>
          <a:bodyPr/>
          <a:lstStyle/>
          <a:p>
            <a:fld id="{DDCE7859-ABE5-4F86-9590-63E6FFC2B8A3}" type="slidenum">
              <a:rPr lang="tr-TR" smtClean="0"/>
              <a:pPr/>
              <a:t>9</a:t>
            </a:fld>
            <a:endParaRPr lang="tr-TR"/>
          </a:p>
        </p:txBody>
      </p:sp>
      <p:pic>
        <p:nvPicPr>
          <p:cNvPr id="2052" name="Picture 4" descr="Mezun Hakları - Haydar Akın Mesleki ve Teknik Anadolu Lise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4892" y="1517515"/>
            <a:ext cx="2207743" cy="12401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aynaklar | Enerjico Energy Solutions and Services Compa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1472" y="4357991"/>
            <a:ext cx="2471163" cy="185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32613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3907" y="180399"/>
            <a:ext cx="10169893" cy="593465"/>
          </a:xfrm>
        </p:spPr>
        <p:txBody>
          <a:bodyPr>
            <a:noAutofit/>
          </a:bodyPr>
          <a:lstStyle/>
          <a:p>
            <a:pPr algn="ctr"/>
            <a:r>
              <a:rPr lang="tr-TR" sz="3200" b="1" dirty="0">
                <a:solidFill>
                  <a:srgbClr val="FF0000"/>
                </a:solidFill>
              </a:rPr>
              <a:t>A.3. Yönetim Sistemleri / </a:t>
            </a:r>
            <a:r>
              <a:rPr lang="tr-TR" sz="3200" b="1" dirty="0" smtClean="0">
                <a:solidFill>
                  <a:srgbClr val="0000CC"/>
                </a:solidFill>
              </a:rPr>
              <a:t>A.3.2. İnsan kaynakları yönetimi</a:t>
            </a:r>
            <a:endParaRPr lang="tr-TR" sz="3200" dirty="0">
              <a:solidFill>
                <a:srgbClr val="0000CC"/>
              </a:solidFill>
            </a:endParaRPr>
          </a:p>
        </p:txBody>
      </p:sp>
      <p:sp>
        <p:nvSpPr>
          <p:cNvPr id="3" name="İçerik Yer Tutucusu 2"/>
          <p:cNvSpPr>
            <a:spLocks noGrp="1"/>
          </p:cNvSpPr>
          <p:nvPr>
            <p:ph idx="1"/>
          </p:nvPr>
        </p:nvSpPr>
        <p:spPr>
          <a:xfrm>
            <a:off x="587141" y="1138989"/>
            <a:ext cx="11332716" cy="5217361"/>
          </a:xfrm>
        </p:spPr>
        <p:txBody>
          <a:bodyPr>
            <a:noAutofit/>
          </a:bodyPr>
          <a:lstStyle/>
          <a:p>
            <a:pPr>
              <a:lnSpc>
                <a:spcPct val="100000"/>
              </a:lnSpc>
              <a:spcBef>
                <a:spcPts val="0"/>
              </a:spcBef>
              <a:spcAft>
                <a:spcPts val="400"/>
              </a:spcAft>
            </a:pPr>
            <a:r>
              <a:rPr lang="tr-TR" sz="3000" dirty="0"/>
              <a:t>İnsan kaynakları yönetimine ilişkin kurallar ve süreçler bulunmaktadır. Şeffaf şekilde yürütülen bu süreçler </a:t>
            </a:r>
            <a:r>
              <a:rPr lang="tr-TR" sz="3000" dirty="0" smtClean="0"/>
              <a:t>birimde </a:t>
            </a:r>
            <a:r>
              <a:rPr lang="tr-TR" sz="3000" dirty="0"/>
              <a:t>herkes tarafından bilinmektedir. </a:t>
            </a:r>
            <a:endParaRPr lang="tr-TR" sz="3000" dirty="0" smtClean="0"/>
          </a:p>
          <a:p>
            <a:pPr>
              <a:lnSpc>
                <a:spcPct val="100000"/>
              </a:lnSpc>
              <a:spcBef>
                <a:spcPts val="0"/>
              </a:spcBef>
              <a:spcAft>
                <a:spcPts val="400"/>
              </a:spcAft>
            </a:pPr>
            <a:endParaRPr lang="tr-TR" sz="3000" dirty="0" smtClean="0"/>
          </a:p>
          <a:p>
            <a:pPr>
              <a:lnSpc>
                <a:spcPct val="100000"/>
              </a:lnSpc>
              <a:spcBef>
                <a:spcPts val="0"/>
              </a:spcBef>
              <a:spcAft>
                <a:spcPts val="400"/>
              </a:spcAft>
            </a:pPr>
            <a:r>
              <a:rPr lang="tr-TR" sz="3000" dirty="0" smtClean="0"/>
              <a:t>Eğitim </a:t>
            </a:r>
            <a:r>
              <a:rPr lang="tr-TR" sz="3000" dirty="0"/>
              <a:t>ve liyakat öncelikli kriter olup, yetkinliklerin arttırılması temel hedeftir. </a:t>
            </a:r>
            <a:endParaRPr lang="tr-TR" sz="3000" dirty="0" smtClean="0"/>
          </a:p>
          <a:p>
            <a:pPr>
              <a:lnSpc>
                <a:spcPct val="100000"/>
              </a:lnSpc>
              <a:spcBef>
                <a:spcPts val="0"/>
              </a:spcBef>
              <a:spcAft>
                <a:spcPts val="400"/>
              </a:spcAft>
            </a:pPr>
            <a:endParaRPr lang="tr-TR" sz="3000" dirty="0" smtClean="0"/>
          </a:p>
          <a:p>
            <a:pPr>
              <a:lnSpc>
                <a:spcPct val="100000"/>
              </a:lnSpc>
              <a:spcBef>
                <a:spcPts val="0"/>
              </a:spcBef>
              <a:spcAft>
                <a:spcPts val="400"/>
              </a:spcAft>
            </a:pPr>
            <a:r>
              <a:rPr lang="tr-TR" sz="3000" dirty="0" smtClean="0"/>
              <a:t>Çalışan </a:t>
            </a:r>
            <a:r>
              <a:rPr lang="tr-TR" sz="3000" dirty="0"/>
              <a:t>(akademik-idari) memnuniyet, </a:t>
            </a:r>
            <a:r>
              <a:rPr lang="tr-TR" sz="3000" b="1" dirty="0">
                <a:solidFill>
                  <a:srgbClr val="0000CC"/>
                </a:solidFill>
              </a:rPr>
              <a:t>şikayet ve önerilerini belirlemek ve izlemek </a:t>
            </a:r>
            <a:r>
              <a:rPr lang="tr-TR" sz="3000" dirty="0"/>
              <a:t>amacıyla geliştirilmiş olan yöntem ve mekanizmalar uygulanmakta ve sonuçları değerlendirilerek iyileştirilmektedir.</a:t>
            </a:r>
          </a:p>
        </p:txBody>
      </p:sp>
      <p:sp>
        <p:nvSpPr>
          <p:cNvPr id="4" name="Veri Yer Tutucusu 3"/>
          <p:cNvSpPr>
            <a:spLocks noGrp="1"/>
          </p:cNvSpPr>
          <p:nvPr>
            <p:ph type="dt" sz="half" idx="10"/>
          </p:nvPr>
        </p:nvSpPr>
        <p:spPr/>
        <p:txBody>
          <a:bodyPr/>
          <a:lstStyle/>
          <a:p>
            <a:fld id="{32633A95-D84C-487E-A706-9C0174D57C8B}"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90</a:t>
            </a:fld>
            <a:endParaRPr lang="tr-TR"/>
          </a:p>
        </p:txBody>
      </p:sp>
    </p:spTree>
    <p:extLst>
      <p:ext uri="{BB962C8B-B14F-4D97-AF65-F5344CB8AC3E}">
        <p14:creationId xmlns:p14="http://schemas.microsoft.com/office/powerpoint/2010/main" val="383830466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239486" y="859972"/>
            <a:ext cx="11745685" cy="5496378"/>
          </a:xfrm>
        </p:spPr>
        <p:txBody>
          <a:bodyPr>
            <a:noAutofit/>
          </a:bodyPr>
          <a:lstStyle/>
          <a:p>
            <a:pPr marL="0" indent="0" algn="ctr">
              <a:lnSpc>
                <a:spcPct val="100000"/>
              </a:lnSpc>
              <a:spcBef>
                <a:spcPts val="0"/>
              </a:spcBef>
              <a:spcAft>
                <a:spcPts val="400"/>
              </a:spcAft>
              <a:buNone/>
            </a:pPr>
            <a:r>
              <a:rPr lang="tr-TR" sz="2400" b="1" dirty="0">
                <a:solidFill>
                  <a:srgbClr val="0000CC"/>
                </a:solidFill>
              </a:rPr>
              <a:t>ÖRNEK KANITLAR</a:t>
            </a:r>
          </a:p>
          <a:p>
            <a:pPr marL="457200" indent="-457200">
              <a:lnSpc>
                <a:spcPct val="100000"/>
              </a:lnSpc>
              <a:spcBef>
                <a:spcPts val="0"/>
              </a:spcBef>
              <a:spcAft>
                <a:spcPts val="400"/>
              </a:spcAft>
              <a:buFont typeface="+mj-lt"/>
              <a:buAutoNum type="arabicPeriod"/>
            </a:pPr>
            <a:r>
              <a:rPr lang="tr-TR" sz="2200" dirty="0" smtClean="0"/>
              <a:t>İnsan </a:t>
            </a:r>
            <a:r>
              <a:rPr lang="tr-TR" sz="2200" dirty="0"/>
              <a:t>kaynakları politikası ve hedefleri </a:t>
            </a:r>
            <a:r>
              <a:rPr lang="tr-TR" sz="2200" dirty="0" smtClean="0"/>
              <a:t>ile bunlara </a:t>
            </a:r>
            <a:r>
              <a:rPr lang="tr-TR" sz="2200" dirty="0"/>
              <a:t>ilişkin uygulamalar (</a:t>
            </a:r>
            <a:r>
              <a:rPr lang="tr-TR" sz="2200" i="1" dirty="0"/>
              <a:t>Yetkinlik, işe alınma, </a:t>
            </a:r>
            <a:r>
              <a:rPr lang="tr-TR" sz="2200" i="1" dirty="0" smtClean="0"/>
              <a:t>oryantasyon-uyum eğitimi, hizmet </a:t>
            </a:r>
            <a:r>
              <a:rPr lang="tr-TR" sz="2200" i="1" dirty="0"/>
              <a:t>içi eğitim, teşvik ve ödüllendirme </a:t>
            </a:r>
            <a:r>
              <a:rPr lang="tr-TR" sz="2200" i="1" dirty="0" smtClean="0"/>
              <a:t>uygulamaları, </a:t>
            </a:r>
            <a:r>
              <a:rPr lang="tr-TR" sz="2200" dirty="0" smtClean="0"/>
              <a:t>vb.),</a:t>
            </a:r>
          </a:p>
          <a:p>
            <a:pPr marL="457200" indent="-457200">
              <a:lnSpc>
                <a:spcPct val="100000"/>
              </a:lnSpc>
              <a:spcBef>
                <a:spcPts val="0"/>
              </a:spcBef>
              <a:spcAft>
                <a:spcPts val="400"/>
              </a:spcAft>
              <a:buFont typeface="+mj-lt"/>
              <a:buAutoNum type="arabicPeriod"/>
            </a:pPr>
            <a:r>
              <a:rPr lang="tr-TR" sz="2200" dirty="0" smtClean="0"/>
              <a:t>İnsan kaynakları </a:t>
            </a:r>
            <a:r>
              <a:rPr lang="tr-TR" sz="2200" dirty="0"/>
              <a:t>ihtiyacı </a:t>
            </a:r>
            <a:r>
              <a:rPr lang="tr-TR" sz="2200" dirty="0" smtClean="0"/>
              <a:t>ve planlamasına dair </a:t>
            </a:r>
            <a:r>
              <a:rPr lang="tr-TR" sz="2200" dirty="0"/>
              <a:t>alınmış ilgili kurul </a:t>
            </a:r>
            <a:r>
              <a:rPr lang="tr-TR" sz="2200" dirty="0" smtClean="0"/>
              <a:t>tutanakları,</a:t>
            </a:r>
          </a:p>
          <a:p>
            <a:pPr marL="457200" indent="-457200">
              <a:lnSpc>
                <a:spcPct val="100000"/>
              </a:lnSpc>
              <a:spcBef>
                <a:spcPts val="0"/>
              </a:spcBef>
              <a:spcAft>
                <a:spcPts val="400"/>
              </a:spcAft>
              <a:buFont typeface="+mj-lt"/>
              <a:buAutoNum type="arabicPeriod"/>
            </a:pPr>
            <a:r>
              <a:rPr lang="tr-TR" sz="2200" dirty="0" smtClean="0"/>
              <a:t>İnsan kaynakları (yaş, kıdem, cinsiyet, hizmet süresi, unvan, statü, vb. ölçütlere göre) analizi raporu, </a:t>
            </a:r>
            <a:endParaRPr lang="tr-TR" sz="2200" dirty="0"/>
          </a:p>
          <a:p>
            <a:pPr marL="457200" indent="-457200">
              <a:lnSpc>
                <a:spcPct val="100000"/>
              </a:lnSpc>
              <a:spcBef>
                <a:spcPts val="0"/>
              </a:spcBef>
              <a:spcAft>
                <a:spcPts val="400"/>
              </a:spcAft>
              <a:buFont typeface="+mj-lt"/>
              <a:buAutoNum type="arabicPeriod"/>
            </a:pPr>
            <a:r>
              <a:rPr lang="tr-TR" sz="2200" dirty="0"/>
              <a:t>Atama, </a:t>
            </a:r>
            <a:r>
              <a:rPr lang="tr-TR" sz="2200" dirty="0" smtClean="0"/>
              <a:t>yükselme, unvan değişikliği, yer değişikliği, görevlendirme gibi </a:t>
            </a:r>
            <a:r>
              <a:rPr lang="tr-TR" sz="2200" dirty="0"/>
              <a:t>süreçlere </a:t>
            </a:r>
            <a:r>
              <a:rPr lang="tr-TR" sz="2200" dirty="0" smtClean="0"/>
              <a:t>uygulama esasları ve uygulandığına dair kanıtlar</a:t>
            </a:r>
            <a:r>
              <a:rPr lang="tr-TR" sz="2200" dirty="0"/>
              <a:t>, </a:t>
            </a:r>
            <a:endParaRPr lang="tr-TR" sz="2200" dirty="0" smtClean="0"/>
          </a:p>
          <a:p>
            <a:pPr marL="457200" indent="-457200">
              <a:lnSpc>
                <a:spcPct val="100000"/>
              </a:lnSpc>
              <a:spcBef>
                <a:spcPts val="0"/>
              </a:spcBef>
              <a:spcAft>
                <a:spcPts val="400"/>
              </a:spcAft>
              <a:buFont typeface="+mj-lt"/>
              <a:buAutoNum type="arabicPeriod"/>
            </a:pPr>
            <a:r>
              <a:rPr lang="tr-TR" sz="2200" dirty="0" smtClean="0"/>
              <a:t>İç paydaşlar olarak insan kaynaklarının birimde karar alma süreçlerine katılımını gösteren kantılar, </a:t>
            </a:r>
          </a:p>
          <a:p>
            <a:pPr marL="457200" indent="-457200">
              <a:lnSpc>
                <a:spcPct val="100000"/>
              </a:lnSpc>
              <a:spcBef>
                <a:spcPts val="0"/>
              </a:spcBef>
              <a:spcAft>
                <a:spcPts val="400"/>
              </a:spcAft>
              <a:buFont typeface="+mj-lt"/>
              <a:buAutoNum type="arabicPeriod"/>
            </a:pPr>
            <a:r>
              <a:rPr lang="tr-TR" sz="2200" dirty="0" smtClean="0"/>
              <a:t>Çalışan </a:t>
            </a:r>
            <a:r>
              <a:rPr lang="tr-TR" sz="2200" dirty="0"/>
              <a:t>(akademik ve idari) memnuniyeti anketleri, uygulama sistematiği ve anket </a:t>
            </a:r>
            <a:r>
              <a:rPr lang="tr-TR" sz="2200" dirty="0" smtClean="0"/>
              <a:t>sonuçları,</a:t>
            </a:r>
          </a:p>
          <a:p>
            <a:pPr marL="457200" indent="-457200">
              <a:lnSpc>
                <a:spcPct val="100000"/>
              </a:lnSpc>
              <a:spcBef>
                <a:spcPts val="0"/>
              </a:spcBef>
              <a:spcAft>
                <a:spcPts val="400"/>
              </a:spcAft>
              <a:buFont typeface="+mj-lt"/>
              <a:buAutoNum type="arabicPeriod"/>
            </a:pPr>
            <a:r>
              <a:rPr lang="tr-TR" sz="2200" dirty="0" smtClean="0"/>
              <a:t>Üst </a:t>
            </a:r>
            <a:r>
              <a:rPr lang="tr-TR" sz="2200" dirty="0"/>
              <a:t>yönetime </a:t>
            </a:r>
            <a:r>
              <a:rPr lang="tr-TR" sz="2200" dirty="0" err="1"/>
              <a:t>erişebilirlik</a:t>
            </a:r>
            <a:r>
              <a:rPr lang="tr-TR" sz="2200" dirty="0"/>
              <a:t> durumuna ilişkin tanımlanmış </a:t>
            </a:r>
            <a:r>
              <a:rPr lang="tr-TR" sz="2200" dirty="0" smtClean="0"/>
              <a:t>mekanizmalar,</a:t>
            </a:r>
          </a:p>
          <a:p>
            <a:pPr marL="457200" indent="-457200">
              <a:lnSpc>
                <a:spcPct val="100000"/>
              </a:lnSpc>
              <a:spcBef>
                <a:spcPts val="0"/>
              </a:spcBef>
              <a:spcAft>
                <a:spcPts val="400"/>
              </a:spcAft>
              <a:buFont typeface="+mj-lt"/>
              <a:buAutoNum type="arabicPeriod"/>
            </a:pPr>
            <a:r>
              <a:rPr lang="tr-TR" sz="2200" dirty="0" smtClean="0"/>
              <a:t>İnsan </a:t>
            </a:r>
            <a:r>
              <a:rPr lang="tr-TR" sz="2200" dirty="0"/>
              <a:t>kaynakları yönetimi uygulamalarına ilişkin izleme ve iyileştirme </a:t>
            </a:r>
            <a:r>
              <a:rPr lang="tr-TR" sz="2200" dirty="0" smtClean="0"/>
              <a:t>kanıtları (Memnuniyet anketleri analiz raporu, karar alma süreçlerine dahil edildiğini gösteren belgeler, vb.),</a:t>
            </a:r>
            <a:endParaRPr lang="tr-TR" sz="2200" dirty="0"/>
          </a:p>
          <a:p>
            <a:pPr marL="457200" indent="-457200">
              <a:lnSpc>
                <a:spcPct val="100000"/>
              </a:lnSpc>
              <a:spcBef>
                <a:spcPts val="0"/>
              </a:spcBef>
              <a:spcAft>
                <a:spcPts val="400"/>
              </a:spcAft>
              <a:buFont typeface="+mj-lt"/>
              <a:buAutoNum type="arabicPeriod"/>
            </a:pPr>
            <a:r>
              <a:rPr lang="tr-TR" sz="2200" dirty="0"/>
              <a:t>Standart uygulamalar ve mevzuatın yanı sıra; </a:t>
            </a:r>
            <a:r>
              <a:rPr lang="tr-TR" sz="2200" dirty="0" smtClean="0"/>
              <a:t>birimin ihtiyaçları </a:t>
            </a:r>
            <a:r>
              <a:rPr lang="tr-TR" sz="2200" dirty="0"/>
              <a:t>doğrultusunda geliştirdiği özgün yaklaşım ve uygulamalarına ilişkin </a:t>
            </a:r>
            <a:r>
              <a:rPr lang="tr-TR" sz="2200" dirty="0" smtClean="0"/>
              <a:t>kanıtlar.</a:t>
            </a:r>
            <a:endParaRPr lang="tr-TR" sz="2200" dirty="0"/>
          </a:p>
        </p:txBody>
      </p:sp>
      <p:sp>
        <p:nvSpPr>
          <p:cNvPr id="4" name="Veri Yer Tutucusu 3"/>
          <p:cNvSpPr>
            <a:spLocks noGrp="1"/>
          </p:cNvSpPr>
          <p:nvPr>
            <p:ph type="dt" sz="half" idx="10"/>
          </p:nvPr>
        </p:nvSpPr>
        <p:spPr/>
        <p:txBody>
          <a:bodyPr/>
          <a:lstStyle/>
          <a:p>
            <a:fld id="{AC8AC4EF-D090-439C-803F-BA621A947951}" type="datetime1">
              <a:rPr lang="tr-TR" smtClean="0"/>
              <a:t>2.10.2025</a:t>
            </a:fld>
            <a:endParaRPr lang="tr-TR"/>
          </a:p>
        </p:txBody>
      </p:sp>
      <p:sp>
        <p:nvSpPr>
          <p:cNvPr id="10" name="Unvan 1"/>
          <p:cNvSpPr>
            <a:spLocks noGrp="1"/>
          </p:cNvSpPr>
          <p:nvPr>
            <p:ph type="title"/>
          </p:nvPr>
        </p:nvSpPr>
        <p:spPr>
          <a:xfrm>
            <a:off x="838201" y="0"/>
            <a:ext cx="11353800" cy="708480"/>
          </a:xfrm>
        </p:spPr>
        <p:txBody>
          <a:bodyPr>
            <a:noAutofit/>
          </a:bodyPr>
          <a:lstStyle/>
          <a:p>
            <a:pPr algn="ctr"/>
            <a:r>
              <a:rPr lang="tr-TR" sz="2800" b="1" dirty="0">
                <a:solidFill>
                  <a:srgbClr val="FF0000"/>
                </a:solidFill>
              </a:rPr>
              <a:t>A.3. Yönetim Sistemleri / </a:t>
            </a:r>
            <a:r>
              <a:rPr lang="tr-TR" sz="2800" b="1" dirty="0" smtClean="0">
                <a:solidFill>
                  <a:srgbClr val="FF0000"/>
                </a:solidFill>
              </a:rPr>
              <a:t> </a:t>
            </a:r>
            <a:r>
              <a:rPr lang="tr-TR" sz="2800" b="1" dirty="0" smtClean="0">
                <a:solidFill>
                  <a:srgbClr val="0000CC"/>
                </a:solidFill>
              </a:rPr>
              <a:t>A.3.2. İnsan kaynakları yönetimi</a:t>
            </a:r>
            <a:endParaRPr lang="tr-TR" sz="2800" dirty="0">
              <a:solidFill>
                <a:srgbClr val="0000CC"/>
              </a:solidFill>
            </a:endParaRPr>
          </a:p>
        </p:txBody>
      </p:sp>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3" name="Slayt Numarası Yer Tutucusu 2"/>
          <p:cNvSpPr>
            <a:spLocks noGrp="1"/>
          </p:cNvSpPr>
          <p:nvPr>
            <p:ph type="sldNum" sz="quarter" idx="12"/>
          </p:nvPr>
        </p:nvSpPr>
        <p:spPr/>
        <p:txBody>
          <a:bodyPr/>
          <a:lstStyle/>
          <a:p>
            <a:fld id="{DDCE7859-ABE5-4F86-9590-63E6FFC2B8A3}" type="slidenum">
              <a:rPr lang="tr-TR" smtClean="0"/>
              <a:pPr/>
              <a:t>91</a:t>
            </a:fld>
            <a:endParaRPr lang="tr-TR"/>
          </a:p>
        </p:txBody>
      </p:sp>
    </p:spTree>
    <p:extLst>
      <p:ext uri="{BB962C8B-B14F-4D97-AF65-F5344CB8AC3E}">
        <p14:creationId xmlns:p14="http://schemas.microsoft.com/office/powerpoint/2010/main" val="24805720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795132" y="188843"/>
            <a:ext cx="11131826" cy="725557"/>
          </a:xfrm>
        </p:spPr>
        <p:txBody>
          <a:bodyPr>
            <a:normAutofit/>
          </a:bodyPr>
          <a:lstStyle/>
          <a:p>
            <a:pPr algn="ctr"/>
            <a:r>
              <a:rPr lang="tr-TR" sz="3600" b="1" dirty="0">
                <a:solidFill>
                  <a:srgbClr val="FF0000"/>
                </a:solidFill>
              </a:rPr>
              <a:t>A.3. Yönetim </a:t>
            </a:r>
            <a:r>
              <a:rPr lang="tr-TR" sz="3600" b="1" dirty="0" smtClean="0">
                <a:solidFill>
                  <a:srgbClr val="FF0000"/>
                </a:solidFill>
              </a:rPr>
              <a:t>Sistemleri </a:t>
            </a:r>
            <a:r>
              <a:rPr lang="tr-TR" sz="3600" b="1" dirty="0">
                <a:solidFill>
                  <a:srgbClr val="FF0000"/>
                </a:solidFill>
              </a:rPr>
              <a:t>/ </a:t>
            </a:r>
            <a:r>
              <a:rPr lang="tr-TR" sz="3600" b="1" dirty="0">
                <a:solidFill>
                  <a:srgbClr val="0000CC"/>
                </a:solidFill>
              </a:rPr>
              <a:t>A.3.2. İnsan kaynakları yönetimi</a:t>
            </a:r>
            <a:endParaRPr lang="tr-TR" sz="3600" dirty="0"/>
          </a:p>
        </p:txBody>
      </p:sp>
      <p:graphicFrame>
        <p:nvGraphicFramePr>
          <p:cNvPr id="5" name="Tablo 4"/>
          <p:cNvGraphicFramePr>
            <a:graphicFrameLocks noGrp="1"/>
          </p:cNvGraphicFramePr>
          <p:nvPr>
            <p:extLst/>
          </p:nvPr>
        </p:nvGraphicFramePr>
        <p:xfrm>
          <a:off x="367746" y="1063487"/>
          <a:ext cx="11559212" cy="5600853"/>
        </p:xfrm>
        <a:graphic>
          <a:graphicData uri="http://schemas.openxmlformats.org/drawingml/2006/table">
            <a:tbl>
              <a:tblPr bandRow="1">
                <a:tableStyleId>{5C22544A-7EE6-4342-B048-85BDC9FD1C3A}</a:tableStyleId>
              </a:tblPr>
              <a:tblGrid>
                <a:gridCol w="2525793">
                  <a:extLst>
                    <a:ext uri="{9D8B030D-6E8A-4147-A177-3AD203B41FA5}">
                      <a16:colId xmlns:a16="http://schemas.microsoft.com/office/drawing/2014/main" val="2928409542"/>
                    </a:ext>
                  </a:extLst>
                </a:gridCol>
                <a:gridCol w="2337595">
                  <a:extLst>
                    <a:ext uri="{9D8B030D-6E8A-4147-A177-3AD203B41FA5}">
                      <a16:colId xmlns:a16="http://schemas.microsoft.com/office/drawing/2014/main" val="3466568460"/>
                    </a:ext>
                  </a:extLst>
                </a:gridCol>
                <a:gridCol w="2228639">
                  <a:extLst>
                    <a:ext uri="{9D8B030D-6E8A-4147-A177-3AD203B41FA5}">
                      <a16:colId xmlns:a16="http://schemas.microsoft.com/office/drawing/2014/main" val="1248775407"/>
                    </a:ext>
                  </a:extLst>
                </a:gridCol>
                <a:gridCol w="2440635">
                  <a:extLst>
                    <a:ext uri="{9D8B030D-6E8A-4147-A177-3AD203B41FA5}">
                      <a16:colId xmlns:a16="http://schemas.microsoft.com/office/drawing/2014/main" val="1846635964"/>
                    </a:ext>
                  </a:extLst>
                </a:gridCol>
                <a:gridCol w="2026550">
                  <a:extLst>
                    <a:ext uri="{9D8B030D-6E8A-4147-A177-3AD203B41FA5}">
                      <a16:colId xmlns:a16="http://schemas.microsoft.com/office/drawing/2014/main" val="1970805160"/>
                    </a:ext>
                  </a:extLst>
                </a:gridCol>
              </a:tblGrid>
              <a:tr h="411315">
                <a:tc gridSpan="5">
                  <a:txBody>
                    <a:bodyPr/>
                    <a:lstStyle/>
                    <a:p>
                      <a:pPr algn="ctr"/>
                      <a:r>
                        <a:rPr lang="tr-TR" sz="2400" b="1" dirty="0" smtClean="0">
                          <a:solidFill>
                            <a:srgbClr val="FF0000"/>
                          </a:solidFill>
                          <a:latin typeface="+mn-lt"/>
                        </a:rPr>
                        <a:t>Olgunluk Düzeyi</a:t>
                      </a:r>
                      <a:endParaRPr lang="tr-TR" sz="24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411315">
                <a:tc>
                  <a:txBody>
                    <a:bodyPr/>
                    <a:lstStyle/>
                    <a:p>
                      <a:pPr algn="ctr">
                        <a:lnSpc>
                          <a:spcPct val="100000"/>
                        </a:lnSpc>
                        <a:spcAft>
                          <a:spcPts val="400"/>
                        </a:spcAft>
                      </a:pPr>
                      <a:r>
                        <a:rPr lang="tr-TR" sz="2400" b="1" dirty="0">
                          <a:effectLst/>
                          <a:latin typeface="+mn-lt"/>
                        </a:rPr>
                        <a:t>1</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2</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3</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4</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5</a:t>
                      </a:r>
                      <a:endParaRPr lang="tr-TR" sz="24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4778223">
                <a:tc>
                  <a:txBody>
                    <a:bodyPr/>
                    <a:lstStyle/>
                    <a:p>
                      <a:pPr algn="l">
                        <a:lnSpc>
                          <a:spcPct val="115000"/>
                        </a:lnSpc>
                        <a:spcAft>
                          <a:spcPts val="0"/>
                        </a:spcAft>
                      </a:pPr>
                      <a:r>
                        <a:rPr lang="tr-TR" sz="2200" dirty="0" smtClean="0">
                          <a:effectLst/>
                          <a:latin typeface="+mn-lt"/>
                          <a:ea typeface="Calibri" panose="020F0502020204030204" pitchFamily="34" charset="0"/>
                        </a:rPr>
                        <a:t>Birimde </a:t>
                      </a:r>
                      <a:r>
                        <a:rPr lang="tr-TR" sz="2200" dirty="0">
                          <a:effectLst/>
                          <a:latin typeface="+mn-lt"/>
                          <a:ea typeface="Calibri" panose="020F0502020204030204" pitchFamily="34" charset="0"/>
                        </a:rPr>
                        <a:t>insan kaynakları yönetimine ilişkin tanımlı süreçler bulunmamaktadır.</a:t>
                      </a:r>
                    </a:p>
                  </a:txBody>
                  <a:tcPr marL="68580" marR="68580" marT="0" marB="0"/>
                </a:tc>
                <a:tc>
                  <a:txBody>
                    <a:bodyPr/>
                    <a:lstStyle/>
                    <a:p>
                      <a:pPr algn="l">
                        <a:lnSpc>
                          <a:spcPct val="115000"/>
                        </a:lnSpc>
                        <a:spcAft>
                          <a:spcPts val="0"/>
                        </a:spcAft>
                      </a:pPr>
                      <a:r>
                        <a:rPr lang="tr-TR" sz="2200" dirty="0" smtClean="0">
                          <a:effectLst/>
                          <a:latin typeface="+mn-lt"/>
                          <a:ea typeface="Calibri" panose="020F0502020204030204" pitchFamily="34" charset="0"/>
                        </a:rPr>
                        <a:t>Birimde </a:t>
                      </a:r>
                      <a:r>
                        <a:rPr lang="tr-TR" sz="2200" dirty="0">
                          <a:effectLst/>
                          <a:latin typeface="+mn-lt"/>
                          <a:ea typeface="Calibri" panose="020F0502020204030204" pitchFamily="34" charset="0"/>
                        </a:rPr>
                        <a:t>stratejik hedefleriyle uyumlu insan kaynakları yönetimine ilişkin tanımlı süreçler bulunmaktadır.</a:t>
                      </a:r>
                    </a:p>
                  </a:txBody>
                  <a:tcPr marL="68580" marR="68580" marT="0" marB="0"/>
                </a:tc>
                <a:tc>
                  <a:txBody>
                    <a:bodyPr/>
                    <a:lstStyle/>
                    <a:p>
                      <a:pPr marR="40005" algn="l">
                        <a:spcAft>
                          <a:spcPts val="0"/>
                        </a:spcAft>
                      </a:pPr>
                      <a:r>
                        <a:rPr lang="tr-TR" sz="2200" dirty="0" smtClean="0">
                          <a:effectLst/>
                          <a:latin typeface="+mn-lt"/>
                          <a:ea typeface="Calibri" panose="020F0502020204030204" pitchFamily="34" charset="0"/>
                        </a:rPr>
                        <a:t>Birimin </a:t>
                      </a:r>
                      <a:r>
                        <a:rPr lang="tr-TR" sz="2200" dirty="0">
                          <a:effectLst/>
                          <a:latin typeface="+mn-lt"/>
                          <a:ea typeface="Calibri" panose="020F0502020204030204" pitchFamily="34" charset="0"/>
                        </a:rPr>
                        <a:t>genelinde insan kaynakları yönetimi doğrultusunda uygulamalar tanımlı süreçlere uygun bir biçimde yürütülmektedir.</a:t>
                      </a:r>
                    </a:p>
                  </a:txBody>
                  <a:tcPr marL="68580" marR="68580" marT="0" marB="0"/>
                </a:tc>
                <a:tc>
                  <a:txBody>
                    <a:bodyPr/>
                    <a:lstStyle/>
                    <a:p>
                      <a:pPr algn="l">
                        <a:spcBef>
                          <a:spcPts val="200"/>
                        </a:spcBef>
                        <a:spcAft>
                          <a:spcPts val="0"/>
                        </a:spcAft>
                      </a:pPr>
                      <a:r>
                        <a:rPr lang="tr-TR" sz="2200" dirty="0" smtClean="0">
                          <a:effectLst/>
                          <a:latin typeface="+mn-lt"/>
                          <a:ea typeface="Calibri" panose="020F0502020204030204" pitchFamily="34" charset="0"/>
                        </a:rPr>
                        <a:t>Birimde </a:t>
                      </a:r>
                      <a:r>
                        <a:rPr lang="tr-TR" sz="2200" dirty="0">
                          <a:effectLst/>
                          <a:latin typeface="+mn-lt"/>
                          <a:ea typeface="Calibri" panose="020F0502020204030204" pitchFamily="34" charset="0"/>
                        </a:rPr>
                        <a:t>insan kaynakları yönetimi uygulamaları izlenmekte ve ilgili iç paydaşlarla değerlendirilerek iyileştirilmektedir.</a:t>
                      </a:r>
                    </a:p>
                  </a:txBody>
                  <a:tcPr marL="68580" marR="68580" marT="0" marB="0"/>
                </a:tc>
                <a:tc>
                  <a:txBody>
                    <a:bodyPr/>
                    <a:lstStyle/>
                    <a:p>
                      <a:pPr algn="l">
                        <a:lnSpc>
                          <a:spcPct val="115000"/>
                        </a:lnSpc>
                        <a:spcAft>
                          <a:spcPts val="0"/>
                        </a:spcAft>
                      </a:pPr>
                      <a:r>
                        <a:rPr lang="tr-TR" sz="2200" dirty="0">
                          <a:effectLst/>
                          <a:latin typeface="+mn-lt"/>
                          <a:ea typeface="Calibri" panose="020F0502020204030204" pitchFamily="34" charset="0"/>
                        </a:rPr>
                        <a:t>İçselleştirilmiş, sistematik, sürdürülebilir ve örnek gösterilebilir uygulamalar bulunmaktadır.</a:t>
                      </a:r>
                    </a:p>
                  </a:txBody>
                  <a:tcPr marL="68580" marR="68580" marT="0" marB="0"/>
                </a:tc>
                <a:extLst>
                  <a:ext uri="{0D108BD9-81ED-4DB2-BD59-A6C34878D82A}">
                    <a16:rowId xmlns:a16="http://schemas.microsoft.com/office/drawing/2014/main" val="2096133008"/>
                  </a:ext>
                </a:extLst>
              </a:tr>
            </a:tbl>
          </a:graphicData>
        </a:graphic>
      </p:graphicFrame>
      <p:sp>
        <p:nvSpPr>
          <p:cNvPr id="6" name="Veri Yer Tutucusu 5"/>
          <p:cNvSpPr>
            <a:spLocks noGrp="1"/>
          </p:cNvSpPr>
          <p:nvPr>
            <p:ph type="dt" sz="half" idx="10"/>
          </p:nvPr>
        </p:nvSpPr>
        <p:spPr/>
        <p:txBody>
          <a:bodyPr/>
          <a:lstStyle/>
          <a:p>
            <a:fld id="{87DDC068-0181-4EFA-9EE3-11D227DC82EB}"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92</a:t>
            </a:fld>
            <a:endParaRPr lang="tr-TR"/>
          </a:p>
        </p:txBody>
      </p:sp>
    </p:spTree>
    <p:extLst>
      <p:ext uri="{BB962C8B-B14F-4D97-AF65-F5344CB8AC3E}">
        <p14:creationId xmlns:p14="http://schemas.microsoft.com/office/powerpoint/2010/main" val="197923707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0395" y="76200"/>
            <a:ext cx="11235661" cy="511630"/>
          </a:xfrm>
        </p:spPr>
        <p:txBody>
          <a:bodyPr>
            <a:noAutofit/>
          </a:bodyPr>
          <a:lstStyle/>
          <a:p>
            <a:pPr algn="ctr"/>
            <a:r>
              <a:rPr lang="tr-TR" sz="2800" b="1" dirty="0">
                <a:solidFill>
                  <a:srgbClr val="FF0000"/>
                </a:solidFill>
              </a:rPr>
              <a:t>A.3. Yönetim Sistemleri / </a:t>
            </a:r>
            <a:r>
              <a:rPr lang="tr-TR" sz="2800" b="1" dirty="0" smtClean="0">
                <a:solidFill>
                  <a:srgbClr val="FF0000"/>
                </a:solidFill>
              </a:rPr>
              <a:t> </a:t>
            </a:r>
            <a:r>
              <a:rPr lang="tr-TR" sz="2800" b="1" dirty="0" smtClean="0">
                <a:solidFill>
                  <a:srgbClr val="0000CC"/>
                </a:solidFill>
              </a:rPr>
              <a:t>A.3.3. Finansal yönetim</a:t>
            </a:r>
            <a:endParaRPr lang="tr-TR" sz="2800" dirty="0">
              <a:solidFill>
                <a:srgbClr val="0000CC"/>
              </a:solidFill>
            </a:endParaRPr>
          </a:p>
        </p:txBody>
      </p:sp>
      <p:sp>
        <p:nvSpPr>
          <p:cNvPr id="3" name="İçerik Yer Tutucusu 2"/>
          <p:cNvSpPr>
            <a:spLocks noGrp="1"/>
          </p:cNvSpPr>
          <p:nvPr>
            <p:ph idx="1"/>
          </p:nvPr>
        </p:nvSpPr>
        <p:spPr>
          <a:xfrm>
            <a:off x="261257" y="718457"/>
            <a:ext cx="11734799" cy="5725886"/>
          </a:xfrm>
        </p:spPr>
        <p:txBody>
          <a:bodyPr>
            <a:noAutofit/>
          </a:bodyPr>
          <a:lstStyle/>
          <a:p>
            <a:pPr>
              <a:lnSpc>
                <a:spcPct val="100000"/>
              </a:lnSpc>
              <a:spcBef>
                <a:spcPts val="0"/>
              </a:spcBef>
              <a:spcAft>
                <a:spcPts val="400"/>
              </a:spcAft>
            </a:pPr>
            <a:r>
              <a:rPr lang="tr-TR" sz="1800" dirty="0"/>
              <a:t>Temel gelir ve gider kalemleri tanımlanmıştır ve yıllar içinde izlenmektedir. </a:t>
            </a:r>
            <a:endParaRPr lang="tr-TR" sz="1800" dirty="0" smtClean="0"/>
          </a:p>
          <a:p>
            <a:pPr>
              <a:lnSpc>
                <a:spcPct val="100000"/>
              </a:lnSpc>
              <a:spcBef>
                <a:spcPts val="0"/>
              </a:spcBef>
              <a:spcAft>
                <a:spcPts val="400"/>
              </a:spcAft>
            </a:pPr>
            <a:r>
              <a:rPr lang="tr-TR" sz="1800" b="1" dirty="0" smtClean="0"/>
              <a:t>Toplam </a:t>
            </a:r>
            <a:r>
              <a:rPr lang="tr-TR" sz="1800" b="1" dirty="0"/>
              <a:t>Cari Bütçe (gelir) </a:t>
            </a:r>
            <a:r>
              <a:rPr lang="tr-TR" sz="1800" dirty="0"/>
              <a:t>= </a:t>
            </a:r>
            <a:endParaRPr lang="tr-TR" sz="1800" dirty="0" smtClean="0"/>
          </a:p>
          <a:p>
            <a:pPr lvl="1">
              <a:lnSpc>
                <a:spcPct val="100000"/>
              </a:lnSpc>
              <a:spcBef>
                <a:spcPts val="0"/>
              </a:spcBef>
              <a:spcAft>
                <a:spcPts val="400"/>
              </a:spcAft>
            </a:pPr>
            <a:r>
              <a:rPr lang="tr-TR" sz="1800" b="1" dirty="0" smtClean="0">
                <a:solidFill>
                  <a:srgbClr val="0000CC"/>
                </a:solidFill>
              </a:rPr>
              <a:t>Devlet </a:t>
            </a:r>
            <a:r>
              <a:rPr lang="tr-TR" sz="1800" b="1" dirty="0">
                <a:solidFill>
                  <a:srgbClr val="0000CC"/>
                </a:solidFill>
              </a:rPr>
              <a:t>eğitim katkısı </a:t>
            </a:r>
            <a:r>
              <a:rPr lang="tr-TR" sz="1800" i="1" dirty="0"/>
              <a:t>(merkezi bütçeden gelen ve araştırma-geliştirme kategorisindeki faaliyetlere ait olmayan tüm gelirler) </a:t>
            </a:r>
            <a:r>
              <a:rPr lang="tr-TR" sz="1800" dirty="0"/>
              <a:t>+ </a:t>
            </a:r>
            <a:endParaRPr lang="tr-TR" sz="1800" dirty="0" smtClean="0"/>
          </a:p>
          <a:p>
            <a:pPr lvl="1">
              <a:lnSpc>
                <a:spcPct val="100000"/>
              </a:lnSpc>
              <a:spcBef>
                <a:spcPts val="0"/>
              </a:spcBef>
              <a:spcAft>
                <a:spcPts val="400"/>
              </a:spcAft>
            </a:pPr>
            <a:r>
              <a:rPr lang="tr-TR" sz="1800" b="1" dirty="0" smtClean="0">
                <a:solidFill>
                  <a:srgbClr val="0000CC"/>
                </a:solidFill>
              </a:rPr>
              <a:t>öğrenci </a:t>
            </a:r>
            <a:r>
              <a:rPr lang="tr-TR" sz="1800" b="1" dirty="0">
                <a:solidFill>
                  <a:srgbClr val="0000CC"/>
                </a:solidFill>
              </a:rPr>
              <a:t>gelirleri </a:t>
            </a:r>
            <a:r>
              <a:rPr lang="tr-TR" sz="1800" i="1" dirty="0"/>
              <a:t>(kaynağı öğrenci olan tüm gelirler: 1. ve 2. öğretim, tezsiz yüksek lisans, yaz okulu, hizmetler/harçlar, yemek-barınma ücreti vb.) </a:t>
            </a:r>
            <a:r>
              <a:rPr lang="tr-TR" sz="1800" dirty="0"/>
              <a:t>+ </a:t>
            </a:r>
            <a:endParaRPr lang="tr-TR" sz="1800" dirty="0" smtClean="0"/>
          </a:p>
          <a:p>
            <a:pPr lvl="1">
              <a:lnSpc>
                <a:spcPct val="100000"/>
              </a:lnSpc>
              <a:spcBef>
                <a:spcPts val="0"/>
              </a:spcBef>
              <a:spcAft>
                <a:spcPts val="400"/>
              </a:spcAft>
            </a:pPr>
            <a:r>
              <a:rPr lang="tr-TR" sz="1800" b="1" dirty="0" smtClean="0">
                <a:solidFill>
                  <a:srgbClr val="0000CC"/>
                </a:solidFill>
              </a:rPr>
              <a:t>araştırma </a:t>
            </a:r>
            <a:r>
              <a:rPr lang="tr-TR" sz="1800" b="1" dirty="0">
                <a:solidFill>
                  <a:srgbClr val="0000CC"/>
                </a:solidFill>
              </a:rPr>
              <a:t>gelirleri </a:t>
            </a:r>
            <a:r>
              <a:rPr lang="tr-TR" sz="1800" i="1" dirty="0"/>
              <a:t>(devletten merkezi bütçe içinde gelen + ulusal tahsis -yarışmasız projeler-) </a:t>
            </a:r>
            <a:r>
              <a:rPr lang="tr-TR" sz="1800" dirty="0"/>
              <a:t>+ </a:t>
            </a:r>
            <a:r>
              <a:rPr lang="tr-TR" sz="1800" b="1" dirty="0">
                <a:solidFill>
                  <a:srgbClr val="0000CC"/>
                </a:solidFill>
              </a:rPr>
              <a:t>ulusal yarışmacı araştırma destekleri </a:t>
            </a:r>
            <a:r>
              <a:rPr lang="tr-TR" sz="1800" dirty="0"/>
              <a:t>+ </a:t>
            </a:r>
            <a:endParaRPr lang="tr-TR" sz="1800" dirty="0" smtClean="0"/>
          </a:p>
          <a:p>
            <a:pPr lvl="1">
              <a:lnSpc>
                <a:spcPct val="100000"/>
              </a:lnSpc>
              <a:spcBef>
                <a:spcPts val="0"/>
              </a:spcBef>
              <a:spcAft>
                <a:spcPts val="400"/>
              </a:spcAft>
            </a:pPr>
            <a:r>
              <a:rPr lang="tr-TR" sz="1800" b="1" dirty="0" smtClean="0">
                <a:solidFill>
                  <a:srgbClr val="0000CC"/>
                </a:solidFill>
              </a:rPr>
              <a:t>uluslararası </a:t>
            </a:r>
            <a:r>
              <a:rPr lang="tr-TR" sz="1800" b="1" dirty="0">
                <a:solidFill>
                  <a:srgbClr val="0000CC"/>
                </a:solidFill>
              </a:rPr>
              <a:t>araştırma destekleri</a:t>
            </a:r>
            <a:r>
              <a:rPr lang="tr-TR" sz="1800" dirty="0"/>
              <a:t> [</a:t>
            </a:r>
            <a:r>
              <a:rPr lang="tr-TR" sz="1800" i="1" dirty="0"/>
              <a:t>özel hesap, döner sermaye, vakıftan gelen veya başkaca muhasebeleştirilen] </a:t>
            </a:r>
            <a:r>
              <a:rPr lang="tr-TR" sz="1800" dirty="0"/>
              <a:t>+ </a:t>
            </a:r>
            <a:endParaRPr lang="tr-TR" sz="1800" dirty="0" smtClean="0"/>
          </a:p>
          <a:p>
            <a:pPr lvl="1">
              <a:lnSpc>
                <a:spcPct val="100000"/>
              </a:lnSpc>
              <a:spcBef>
                <a:spcPts val="0"/>
              </a:spcBef>
              <a:spcAft>
                <a:spcPts val="400"/>
              </a:spcAft>
            </a:pPr>
            <a:r>
              <a:rPr lang="tr-TR" sz="1800" b="1" dirty="0" smtClean="0">
                <a:solidFill>
                  <a:srgbClr val="0000CC"/>
                </a:solidFill>
              </a:rPr>
              <a:t>toplumsal </a:t>
            </a:r>
            <a:r>
              <a:rPr lang="tr-TR" sz="1800" b="1" dirty="0">
                <a:solidFill>
                  <a:srgbClr val="0000CC"/>
                </a:solidFill>
              </a:rPr>
              <a:t>katkı gelirleri </a:t>
            </a:r>
            <a:r>
              <a:rPr lang="tr-TR" sz="1800" i="1" dirty="0"/>
              <a:t>(tıp, dişçilik vb</a:t>
            </a:r>
            <a:r>
              <a:rPr lang="tr-TR" sz="1800" i="1" dirty="0" smtClean="0"/>
              <a:t>. </a:t>
            </a:r>
            <a:r>
              <a:rPr lang="tr-TR" sz="1800" i="1" dirty="0"/>
              <a:t>fakültelerin sağlık hizmeti geliri [döner sermaye veya başkaca muhasebeleştirilen] </a:t>
            </a:r>
            <a:r>
              <a:rPr lang="tr-TR" sz="1800" dirty="0"/>
              <a:t>+ </a:t>
            </a:r>
            <a:endParaRPr lang="tr-TR" sz="1800" dirty="0" smtClean="0"/>
          </a:p>
          <a:p>
            <a:pPr lvl="1">
              <a:lnSpc>
                <a:spcPct val="100000"/>
              </a:lnSpc>
              <a:spcBef>
                <a:spcPts val="0"/>
              </a:spcBef>
              <a:spcAft>
                <a:spcPts val="400"/>
              </a:spcAft>
            </a:pPr>
            <a:r>
              <a:rPr lang="tr-TR" sz="1800" b="1" dirty="0" smtClean="0">
                <a:solidFill>
                  <a:srgbClr val="0000CC"/>
                </a:solidFill>
              </a:rPr>
              <a:t>mühendislik</a:t>
            </a:r>
            <a:r>
              <a:rPr lang="tr-TR" sz="1800" b="1" dirty="0">
                <a:solidFill>
                  <a:srgbClr val="0000CC"/>
                </a:solidFill>
              </a:rPr>
              <a:t>, mimarlık </a:t>
            </a:r>
            <a:r>
              <a:rPr lang="tr-TR" sz="1800" b="1" dirty="0" err="1">
                <a:solidFill>
                  <a:srgbClr val="0000CC"/>
                </a:solidFill>
              </a:rPr>
              <a:t>vb</a:t>
            </a:r>
            <a:r>
              <a:rPr lang="tr-TR" sz="1800" b="1" dirty="0">
                <a:solidFill>
                  <a:srgbClr val="0000CC"/>
                </a:solidFill>
              </a:rPr>
              <a:t> fakültelerinin bilgi ve teknoloji transferi/projeler/uygulamalar geliri </a:t>
            </a:r>
            <a:r>
              <a:rPr lang="tr-TR" sz="1800" dirty="0"/>
              <a:t>[</a:t>
            </a:r>
            <a:r>
              <a:rPr lang="tr-TR" sz="1800" i="1" dirty="0"/>
              <a:t>döner sermaye veya başkaca muhasebeleştirilen</a:t>
            </a:r>
            <a:r>
              <a:rPr lang="tr-TR" sz="1800" dirty="0"/>
              <a:t>] + </a:t>
            </a:r>
            <a:endParaRPr lang="tr-TR" sz="1800" dirty="0" smtClean="0"/>
          </a:p>
          <a:p>
            <a:pPr lvl="1">
              <a:lnSpc>
                <a:spcPct val="100000"/>
              </a:lnSpc>
              <a:spcBef>
                <a:spcPts val="0"/>
              </a:spcBef>
              <a:spcAft>
                <a:spcPts val="400"/>
              </a:spcAft>
            </a:pPr>
            <a:r>
              <a:rPr lang="tr-TR" sz="1800" b="1" dirty="0" smtClean="0">
                <a:solidFill>
                  <a:srgbClr val="0000CC"/>
                </a:solidFill>
              </a:rPr>
              <a:t>erişkin </a:t>
            </a:r>
            <a:r>
              <a:rPr lang="tr-TR" sz="1800" b="1" dirty="0">
                <a:solidFill>
                  <a:srgbClr val="0000CC"/>
                </a:solidFill>
              </a:rPr>
              <a:t>eğitimi/yaşam boyu eğitim gelirleri + </a:t>
            </a:r>
            <a:endParaRPr lang="tr-TR" sz="1800" b="1" dirty="0" smtClean="0">
              <a:solidFill>
                <a:srgbClr val="0000CC"/>
              </a:solidFill>
            </a:endParaRPr>
          </a:p>
          <a:p>
            <a:pPr lvl="1">
              <a:lnSpc>
                <a:spcPct val="100000"/>
              </a:lnSpc>
              <a:spcBef>
                <a:spcPts val="0"/>
              </a:spcBef>
              <a:spcAft>
                <a:spcPts val="400"/>
              </a:spcAft>
            </a:pPr>
            <a:r>
              <a:rPr lang="tr-TR" sz="1800" b="1" dirty="0" smtClean="0">
                <a:solidFill>
                  <a:srgbClr val="FF0000"/>
                </a:solidFill>
              </a:rPr>
              <a:t>kira </a:t>
            </a:r>
            <a:r>
              <a:rPr lang="tr-TR" sz="1800" b="1" dirty="0">
                <a:solidFill>
                  <a:srgbClr val="FF0000"/>
                </a:solidFill>
              </a:rPr>
              <a:t>gelirleri </a:t>
            </a:r>
            <a:r>
              <a:rPr lang="tr-TR" sz="1800" b="1" dirty="0">
                <a:solidFill>
                  <a:srgbClr val="0000CC"/>
                </a:solidFill>
              </a:rPr>
              <a:t>+ </a:t>
            </a:r>
            <a:endParaRPr lang="tr-TR" sz="1800" b="1" dirty="0" smtClean="0">
              <a:solidFill>
                <a:srgbClr val="0000CC"/>
              </a:solidFill>
            </a:endParaRPr>
          </a:p>
          <a:p>
            <a:pPr lvl="1">
              <a:lnSpc>
                <a:spcPct val="100000"/>
              </a:lnSpc>
              <a:spcBef>
                <a:spcPts val="0"/>
              </a:spcBef>
              <a:spcAft>
                <a:spcPts val="400"/>
              </a:spcAft>
            </a:pPr>
            <a:r>
              <a:rPr lang="tr-TR" sz="1800" b="1" dirty="0" smtClean="0">
                <a:solidFill>
                  <a:srgbClr val="0000CC"/>
                </a:solidFill>
              </a:rPr>
              <a:t>laboratuvar/deney/ölçüm vb. </a:t>
            </a:r>
            <a:r>
              <a:rPr lang="tr-TR" sz="1800" b="1" dirty="0">
                <a:solidFill>
                  <a:srgbClr val="0000CC"/>
                </a:solidFill>
              </a:rPr>
              <a:t>gelirler</a:t>
            </a:r>
            <a:r>
              <a:rPr lang="tr-TR" sz="1800" dirty="0"/>
              <a:t> [</a:t>
            </a:r>
            <a:r>
              <a:rPr lang="tr-TR" sz="1800" i="1" dirty="0"/>
              <a:t>özel hesap, döner sermaye, vakıftan gelen veya başkaca muhasebeleştirilen</a:t>
            </a:r>
            <a:r>
              <a:rPr lang="tr-TR" sz="1800" dirty="0"/>
              <a:t>] + </a:t>
            </a:r>
            <a:endParaRPr lang="tr-TR" sz="1800" dirty="0" smtClean="0"/>
          </a:p>
          <a:p>
            <a:pPr lvl="1">
              <a:lnSpc>
                <a:spcPct val="100000"/>
              </a:lnSpc>
              <a:spcBef>
                <a:spcPts val="0"/>
              </a:spcBef>
              <a:spcAft>
                <a:spcPts val="400"/>
              </a:spcAft>
            </a:pPr>
            <a:r>
              <a:rPr lang="tr-TR" sz="1800" b="1" dirty="0" smtClean="0">
                <a:solidFill>
                  <a:srgbClr val="0000CC"/>
                </a:solidFill>
              </a:rPr>
              <a:t>bağışlar </a:t>
            </a:r>
            <a:r>
              <a:rPr lang="tr-TR" sz="1800" i="1" dirty="0"/>
              <a:t>(devlet dışı, şartlı veya şartsız olarak üniversiteye aktarılan kaynak) </a:t>
            </a:r>
            <a:endParaRPr lang="tr-TR" sz="1800" i="1" dirty="0" smtClean="0"/>
          </a:p>
          <a:p>
            <a:pPr>
              <a:lnSpc>
                <a:spcPct val="100000"/>
              </a:lnSpc>
              <a:spcBef>
                <a:spcPts val="0"/>
              </a:spcBef>
              <a:spcAft>
                <a:spcPts val="400"/>
              </a:spcAft>
            </a:pPr>
            <a:r>
              <a:rPr lang="tr-TR" sz="1800" dirty="0" smtClean="0"/>
              <a:t>ayrıntısında </a:t>
            </a:r>
            <a:r>
              <a:rPr lang="tr-TR" sz="1800" dirty="0"/>
              <a:t>izlenmektedir ve kurum profiliyle ilişkilendirilmektedir.</a:t>
            </a:r>
          </a:p>
        </p:txBody>
      </p:sp>
      <p:sp>
        <p:nvSpPr>
          <p:cNvPr id="4" name="Veri Yer Tutucusu 3"/>
          <p:cNvSpPr>
            <a:spLocks noGrp="1"/>
          </p:cNvSpPr>
          <p:nvPr>
            <p:ph type="dt" sz="half" idx="10"/>
          </p:nvPr>
        </p:nvSpPr>
        <p:spPr/>
        <p:txBody>
          <a:bodyPr/>
          <a:lstStyle/>
          <a:p>
            <a:fld id="{87EEAAF7-1AFA-4186-AC4C-5EB7AE8ACA55}" type="datetime1">
              <a:rPr lang="tr-TR" smtClean="0"/>
              <a:t>2.10.2025</a:t>
            </a:fld>
            <a:endParaRPr lang="tr-TR" dirty="0" smtClean="0"/>
          </a:p>
          <a:p>
            <a:endParaRPr lang="tr-TR" dirty="0"/>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93</a:t>
            </a:fld>
            <a:endParaRPr lang="tr-TR"/>
          </a:p>
        </p:txBody>
      </p:sp>
    </p:spTree>
    <p:extLst>
      <p:ext uri="{BB962C8B-B14F-4D97-AF65-F5344CB8AC3E}">
        <p14:creationId xmlns:p14="http://schemas.microsoft.com/office/powerpoint/2010/main" val="426603794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436728" y="870858"/>
            <a:ext cx="11483129" cy="5485492"/>
          </a:xfrm>
        </p:spPr>
        <p:txBody>
          <a:bodyPr>
            <a:normAutofit/>
          </a:bodyPr>
          <a:lstStyle/>
          <a:p>
            <a:pPr marL="0" indent="0" algn="ctr">
              <a:buNone/>
            </a:pPr>
            <a:r>
              <a:rPr lang="tr-TR" b="1" dirty="0">
                <a:solidFill>
                  <a:srgbClr val="0000CC"/>
                </a:solidFill>
              </a:rPr>
              <a:t>ÖRNEK KANITLAR</a:t>
            </a:r>
          </a:p>
          <a:p>
            <a:pPr marL="514350" indent="-514350">
              <a:buFont typeface="+mj-lt"/>
              <a:buAutoNum type="arabicPeriod"/>
            </a:pPr>
            <a:endParaRPr lang="tr-TR" dirty="0" smtClean="0"/>
          </a:p>
          <a:p>
            <a:pPr marL="514350" indent="-514350">
              <a:lnSpc>
                <a:spcPct val="100000"/>
              </a:lnSpc>
              <a:spcBef>
                <a:spcPts val="0"/>
              </a:spcBef>
              <a:spcAft>
                <a:spcPts val="400"/>
              </a:spcAft>
              <a:buFont typeface="+mj-lt"/>
              <a:buAutoNum type="arabicPeriod"/>
            </a:pPr>
            <a:r>
              <a:rPr lang="tr-TR" dirty="0" smtClean="0"/>
              <a:t>Finansal </a:t>
            </a:r>
            <a:r>
              <a:rPr lang="tr-TR" dirty="0"/>
              <a:t>kaynakların yönetimine ilişkin tanımlı süreçler ve uygulamalar (Kaynak dağılımı, kaynakların etkin ve verimli kullanılması, kaynak çeşitliliği</a:t>
            </a:r>
            <a:r>
              <a:rPr lang="tr-TR" dirty="0" smtClean="0"/>
              <a:t>),</a:t>
            </a:r>
            <a:endParaRPr lang="tr-TR" dirty="0"/>
          </a:p>
          <a:p>
            <a:pPr marL="514350" indent="-514350">
              <a:buFont typeface="+mj-lt"/>
              <a:buAutoNum type="arabicPeriod"/>
            </a:pPr>
            <a:r>
              <a:rPr lang="tr-TR" dirty="0"/>
              <a:t>Finansal kaynakların planlama, kullanım ve izleme uygulamalarının kurumun stratejik planı ile </a:t>
            </a:r>
            <a:r>
              <a:rPr lang="tr-TR" dirty="0" smtClean="0"/>
              <a:t>uyumu,</a:t>
            </a:r>
            <a:endParaRPr lang="tr-TR" dirty="0"/>
          </a:p>
          <a:p>
            <a:pPr marL="514350" indent="-514350">
              <a:buFont typeface="+mj-lt"/>
              <a:buAutoNum type="arabicPeriod"/>
            </a:pPr>
            <a:r>
              <a:rPr lang="tr-TR" dirty="0"/>
              <a:t>Finansal kaynakların yönetimi süreçlerine ilişkin izleme ve iyileştirme </a:t>
            </a:r>
            <a:r>
              <a:rPr lang="tr-TR" dirty="0" smtClean="0"/>
              <a:t>kanıtları,</a:t>
            </a:r>
            <a:endParaRPr lang="tr-TR" dirty="0"/>
          </a:p>
          <a:p>
            <a:pPr marL="514350" indent="-514350">
              <a:buFont typeface="+mj-lt"/>
              <a:buAutoNum type="arabicPeriod"/>
            </a:pPr>
            <a:r>
              <a:rPr lang="tr-TR" dirty="0"/>
              <a:t>Standart uygulamalar ve mevzuatın yanı sıra; </a:t>
            </a:r>
            <a:r>
              <a:rPr lang="tr-TR" dirty="0" smtClean="0"/>
              <a:t>birimin </a:t>
            </a:r>
            <a:r>
              <a:rPr lang="tr-TR" dirty="0"/>
              <a:t>ihtiyaçları doğrultusunda geliştirdiği özgün yaklaşım ve uygulamalarına ilişkin kanıtlar</a:t>
            </a:r>
          </a:p>
          <a:p>
            <a:pPr marL="0" indent="0">
              <a:lnSpc>
                <a:spcPct val="120000"/>
              </a:lnSpc>
              <a:buNone/>
            </a:pPr>
            <a:endParaRPr lang="tr-TR" dirty="0"/>
          </a:p>
        </p:txBody>
      </p:sp>
      <p:sp>
        <p:nvSpPr>
          <p:cNvPr id="4" name="Veri Yer Tutucusu 3"/>
          <p:cNvSpPr>
            <a:spLocks noGrp="1"/>
          </p:cNvSpPr>
          <p:nvPr>
            <p:ph type="dt" sz="half" idx="10"/>
          </p:nvPr>
        </p:nvSpPr>
        <p:spPr/>
        <p:txBody>
          <a:bodyPr/>
          <a:lstStyle/>
          <a:p>
            <a:fld id="{0A58D723-E69C-40DD-9898-868C7845B9BE}" type="datetime1">
              <a:rPr lang="tr-TR" smtClean="0"/>
              <a:t>2.10.2025</a:t>
            </a:fld>
            <a:endParaRPr lang="tr-TR"/>
          </a:p>
        </p:txBody>
      </p:sp>
      <p:sp>
        <p:nvSpPr>
          <p:cNvPr id="10" name="Unvan 1"/>
          <p:cNvSpPr>
            <a:spLocks noGrp="1"/>
          </p:cNvSpPr>
          <p:nvPr>
            <p:ph type="title"/>
          </p:nvPr>
        </p:nvSpPr>
        <p:spPr>
          <a:xfrm>
            <a:off x="838199" y="130629"/>
            <a:ext cx="11081657" cy="634070"/>
          </a:xfrm>
        </p:spPr>
        <p:txBody>
          <a:bodyPr>
            <a:noAutofit/>
          </a:bodyPr>
          <a:lstStyle/>
          <a:p>
            <a:pPr algn="ctr"/>
            <a:r>
              <a:rPr lang="tr-TR" sz="2800" b="1" dirty="0">
                <a:solidFill>
                  <a:srgbClr val="FF0000"/>
                </a:solidFill>
              </a:rPr>
              <a:t>A.3. Yönetim Sistemleri / </a:t>
            </a:r>
            <a:r>
              <a:rPr lang="tr-TR" sz="2800" b="1" dirty="0" smtClean="0">
                <a:solidFill>
                  <a:srgbClr val="FF0000"/>
                </a:solidFill>
              </a:rPr>
              <a:t> </a:t>
            </a:r>
            <a:r>
              <a:rPr lang="tr-TR" sz="2800" b="1" dirty="0" smtClean="0">
                <a:solidFill>
                  <a:srgbClr val="0000CC"/>
                </a:solidFill>
              </a:rPr>
              <a:t>A.3.3. Finansal yönetim</a:t>
            </a:r>
            <a:endParaRPr lang="tr-TR" sz="2800" dirty="0">
              <a:solidFill>
                <a:srgbClr val="0000CC"/>
              </a:solidFill>
            </a:endParaRPr>
          </a:p>
        </p:txBody>
      </p:sp>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3" name="Slayt Numarası Yer Tutucusu 2"/>
          <p:cNvSpPr>
            <a:spLocks noGrp="1"/>
          </p:cNvSpPr>
          <p:nvPr>
            <p:ph type="sldNum" sz="quarter" idx="12"/>
          </p:nvPr>
        </p:nvSpPr>
        <p:spPr/>
        <p:txBody>
          <a:bodyPr/>
          <a:lstStyle/>
          <a:p>
            <a:fld id="{DDCE7859-ABE5-4F86-9590-63E6FFC2B8A3}" type="slidenum">
              <a:rPr lang="tr-TR" smtClean="0"/>
              <a:pPr/>
              <a:t>94</a:t>
            </a:fld>
            <a:endParaRPr lang="tr-TR"/>
          </a:p>
        </p:txBody>
      </p:sp>
    </p:spTree>
    <p:extLst>
      <p:ext uri="{BB962C8B-B14F-4D97-AF65-F5344CB8AC3E}">
        <p14:creationId xmlns:p14="http://schemas.microsoft.com/office/powerpoint/2010/main" val="193985479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15010" y="188844"/>
            <a:ext cx="11131826" cy="551386"/>
          </a:xfrm>
        </p:spPr>
        <p:txBody>
          <a:bodyPr>
            <a:normAutofit/>
          </a:bodyPr>
          <a:lstStyle/>
          <a:p>
            <a:pPr algn="ctr"/>
            <a:r>
              <a:rPr lang="tr-TR" sz="2800" b="1" dirty="0">
                <a:solidFill>
                  <a:srgbClr val="FF0000"/>
                </a:solidFill>
              </a:rPr>
              <a:t>A.3. Yönetim Sistemleri /  </a:t>
            </a:r>
            <a:r>
              <a:rPr lang="tr-TR" sz="2800" b="1" dirty="0">
                <a:solidFill>
                  <a:srgbClr val="0000CC"/>
                </a:solidFill>
              </a:rPr>
              <a:t>A.3.3. Finansal yönetim</a:t>
            </a:r>
            <a:endParaRPr lang="tr-TR" sz="2800" dirty="0"/>
          </a:p>
        </p:txBody>
      </p:sp>
      <p:graphicFrame>
        <p:nvGraphicFramePr>
          <p:cNvPr id="5" name="Tablo 4"/>
          <p:cNvGraphicFramePr>
            <a:graphicFrameLocks noGrp="1"/>
          </p:cNvGraphicFramePr>
          <p:nvPr>
            <p:extLst/>
          </p:nvPr>
        </p:nvGraphicFramePr>
        <p:xfrm>
          <a:off x="367746" y="1182757"/>
          <a:ext cx="11598968" cy="4793110"/>
        </p:xfrm>
        <a:graphic>
          <a:graphicData uri="http://schemas.openxmlformats.org/drawingml/2006/table">
            <a:tbl>
              <a:tblPr bandRow="1">
                <a:tableStyleId>{5C22544A-7EE6-4342-B048-85BDC9FD1C3A}</a:tableStyleId>
              </a:tblPr>
              <a:tblGrid>
                <a:gridCol w="2534480">
                  <a:extLst>
                    <a:ext uri="{9D8B030D-6E8A-4147-A177-3AD203B41FA5}">
                      <a16:colId xmlns:a16="http://schemas.microsoft.com/office/drawing/2014/main" val="2928409542"/>
                    </a:ext>
                  </a:extLst>
                </a:gridCol>
                <a:gridCol w="2345635">
                  <a:extLst>
                    <a:ext uri="{9D8B030D-6E8A-4147-A177-3AD203B41FA5}">
                      <a16:colId xmlns:a16="http://schemas.microsoft.com/office/drawing/2014/main" val="3466568460"/>
                    </a:ext>
                  </a:extLst>
                </a:gridCol>
                <a:gridCol w="2372139">
                  <a:extLst>
                    <a:ext uri="{9D8B030D-6E8A-4147-A177-3AD203B41FA5}">
                      <a16:colId xmlns:a16="http://schemas.microsoft.com/office/drawing/2014/main" val="1248775407"/>
                    </a:ext>
                  </a:extLst>
                </a:gridCol>
                <a:gridCol w="2313194">
                  <a:extLst>
                    <a:ext uri="{9D8B030D-6E8A-4147-A177-3AD203B41FA5}">
                      <a16:colId xmlns:a16="http://schemas.microsoft.com/office/drawing/2014/main" val="1846635964"/>
                    </a:ext>
                  </a:extLst>
                </a:gridCol>
                <a:gridCol w="2033520">
                  <a:extLst>
                    <a:ext uri="{9D8B030D-6E8A-4147-A177-3AD203B41FA5}">
                      <a16:colId xmlns:a16="http://schemas.microsoft.com/office/drawing/2014/main" val="1970805160"/>
                    </a:ext>
                  </a:extLst>
                </a:gridCol>
              </a:tblGrid>
              <a:tr h="349626">
                <a:tc gridSpan="5">
                  <a:txBody>
                    <a:bodyPr/>
                    <a:lstStyle/>
                    <a:p>
                      <a:pPr algn="ctr"/>
                      <a:r>
                        <a:rPr lang="tr-TR" sz="2400" b="1" dirty="0" smtClean="0">
                          <a:solidFill>
                            <a:srgbClr val="FF0000"/>
                          </a:solidFill>
                          <a:latin typeface="+mn-lt"/>
                        </a:rPr>
                        <a:t>Olgunluk Düzeyi</a:t>
                      </a:r>
                      <a:endParaRPr lang="tr-TR" sz="24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349626">
                <a:tc>
                  <a:txBody>
                    <a:bodyPr/>
                    <a:lstStyle/>
                    <a:p>
                      <a:pPr algn="ctr">
                        <a:lnSpc>
                          <a:spcPct val="100000"/>
                        </a:lnSpc>
                        <a:spcAft>
                          <a:spcPts val="400"/>
                        </a:spcAft>
                      </a:pPr>
                      <a:r>
                        <a:rPr lang="tr-TR" sz="2400" b="1" dirty="0">
                          <a:effectLst/>
                          <a:latin typeface="+mn-lt"/>
                        </a:rPr>
                        <a:t>1</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2</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3</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4</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5</a:t>
                      </a:r>
                      <a:endParaRPr lang="tr-TR" sz="24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4061590">
                <a:tc>
                  <a:txBody>
                    <a:bodyPr/>
                    <a:lstStyle/>
                    <a:p>
                      <a:pPr algn="l">
                        <a:lnSpc>
                          <a:spcPct val="115000"/>
                        </a:lnSpc>
                        <a:spcAft>
                          <a:spcPts val="0"/>
                        </a:spcAft>
                      </a:pPr>
                      <a:r>
                        <a:rPr lang="tr-TR" sz="2300" dirty="0" smtClean="0">
                          <a:effectLst/>
                          <a:latin typeface="+mn-lt"/>
                          <a:ea typeface="Calibri" panose="020F0502020204030204" pitchFamily="34" charset="0"/>
                        </a:rPr>
                        <a:t>Birimde finansal </a:t>
                      </a:r>
                      <a:r>
                        <a:rPr lang="tr-TR" sz="2300" dirty="0">
                          <a:effectLst/>
                          <a:latin typeface="+mn-lt"/>
                          <a:ea typeface="Calibri" panose="020F0502020204030204" pitchFamily="34" charset="0"/>
                        </a:rPr>
                        <a:t>kaynakların yönetimine ilişkin tanımlı süreçler bulunmamaktadır.</a:t>
                      </a:r>
                    </a:p>
                  </a:txBody>
                  <a:tcPr marL="68580" marR="68580" marT="0" marB="0"/>
                </a:tc>
                <a:tc>
                  <a:txBody>
                    <a:bodyPr/>
                    <a:lstStyle/>
                    <a:p>
                      <a:pPr algn="l">
                        <a:lnSpc>
                          <a:spcPct val="115000"/>
                        </a:lnSpc>
                        <a:spcAft>
                          <a:spcPts val="0"/>
                        </a:spcAft>
                      </a:pPr>
                      <a:r>
                        <a:rPr lang="tr-TR" sz="2300" dirty="0" smtClean="0">
                          <a:effectLst/>
                          <a:latin typeface="+mn-lt"/>
                          <a:ea typeface="Calibri" panose="020F0502020204030204" pitchFamily="34" charset="0"/>
                        </a:rPr>
                        <a:t>Birimde finansal </a:t>
                      </a:r>
                      <a:r>
                        <a:rPr lang="tr-TR" sz="2300" dirty="0">
                          <a:effectLst/>
                          <a:latin typeface="+mn-lt"/>
                          <a:ea typeface="Calibri" panose="020F0502020204030204" pitchFamily="34" charset="0"/>
                        </a:rPr>
                        <a:t>kaynakların yönetimine ilişkin olarak stratejik hedefler ile uyumlu tanımlı süreçler bulunmaktadır. </a:t>
                      </a:r>
                    </a:p>
                  </a:txBody>
                  <a:tcPr marL="68580" marR="68580" marT="0" marB="0"/>
                </a:tc>
                <a:tc>
                  <a:txBody>
                    <a:bodyPr/>
                    <a:lstStyle/>
                    <a:p>
                      <a:pPr marR="40005" algn="l">
                        <a:spcAft>
                          <a:spcPts val="0"/>
                        </a:spcAft>
                      </a:pPr>
                      <a:r>
                        <a:rPr lang="tr-TR" sz="2300" dirty="0" smtClean="0">
                          <a:effectLst/>
                          <a:latin typeface="+mn-lt"/>
                          <a:ea typeface="Calibri" panose="020F0502020204030204" pitchFamily="34" charset="0"/>
                        </a:rPr>
                        <a:t>Birimin genelinde </a:t>
                      </a:r>
                      <a:r>
                        <a:rPr lang="tr-TR" sz="2300" dirty="0">
                          <a:effectLst/>
                          <a:latin typeface="+mn-lt"/>
                          <a:ea typeface="Calibri" panose="020F0502020204030204" pitchFamily="34" charset="0"/>
                        </a:rPr>
                        <a:t>finansal kaynakların yönetime ilişkin uygulamalar tanımlı süreçlere uygun biçimde yürütülmektedir.</a:t>
                      </a:r>
                    </a:p>
                  </a:txBody>
                  <a:tcPr marL="68580" marR="68580" marT="0" marB="0"/>
                </a:tc>
                <a:tc>
                  <a:txBody>
                    <a:bodyPr/>
                    <a:lstStyle/>
                    <a:p>
                      <a:pPr algn="l">
                        <a:spcBef>
                          <a:spcPts val="200"/>
                        </a:spcBef>
                        <a:spcAft>
                          <a:spcPts val="0"/>
                        </a:spcAft>
                      </a:pPr>
                      <a:r>
                        <a:rPr lang="tr-TR" sz="2300" dirty="0" smtClean="0">
                          <a:effectLst/>
                          <a:latin typeface="+mn-lt"/>
                          <a:ea typeface="Calibri" panose="020F0502020204030204" pitchFamily="34" charset="0"/>
                        </a:rPr>
                        <a:t>Birimde finansal </a:t>
                      </a:r>
                      <a:r>
                        <a:rPr lang="tr-TR" sz="2300" dirty="0">
                          <a:effectLst/>
                          <a:latin typeface="+mn-lt"/>
                          <a:ea typeface="Calibri" panose="020F0502020204030204" pitchFamily="34" charset="0"/>
                        </a:rPr>
                        <a:t>kaynakların yönetim süreçleri izlenmekte ve iyileştirilmektedir. </a:t>
                      </a:r>
                    </a:p>
                  </a:txBody>
                  <a:tcPr marL="68580" marR="68580" marT="0" marB="0"/>
                </a:tc>
                <a:tc>
                  <a:txBody>
                    <a:bodyPr/>
                    <a:lstStyle/>
                    <a:p>
                      <a:pPr algn="l">
                        <a:lnSpc>
                          <a:spcPct val="115000"/>
                        </a:lnSpc>
                        <a:spcAft>
                          <a:spcPts val="0"/>
                        </a:spcAft>
                      </a:pPr>
                      <a:r>
                        <a:rPr lang="tr-TR" sz="2300" dirty="0">
                          <a:effectLst/>
                          <a:latin typeface="+mn-lt"/>
                          <a:ea typeface="Calibri" panose="020F0502020204030204" pitchFamily="34" charset="0"/>
                        </a:rPr>
                        <a:t>İçselleştirilmiş, sistematik, sürdürülebilir ve örnek gösterilebilir uygulamalar bulunmaktadır.</a:t>
                      </a:r>
                    </a:p>
                  </a:txBody>
                  <a:tcPr marL="68580" marR="68580" marT="0" marB="0"/>
                </a:tc>
                <a:extLst>
                  <a:ext uri="{0D108BD9-81ED-4DB2-BD59-A6C34878D82A}">
                    <a16:rowId xmlns:a16="http://schemas.microsoft.com/office/drawing/2014/main" val="2096133008"/>
                  </a:ext>
                </a:extLst>
              </a:tr>
            </a:tbl>
          </a:graphicData>
        </a:graphic>
      </p:graphicFrame>
      <p:sp>
        <p:nvSpPr>
          <p:cNvPr id="6" name="Veri Yer Tutucusu 5"/>
          <p:cNvSpPr>
            <a:spLocks noGrp="1"/>
          </p:cNvSpPr>
          <p:nvPr>
            <p:ph type="dt" sz="half" idx="10"/>
          </p:nvPr>
        </p:nvSpPr>
        <p:spPr/>
        <p:txBody>
          <a:bodyPr/>
          <a:lstStyle/>
          <a:p>
            <a:fld id="{C4F446B8-32E8-402F-8AE3-BA3ED4C0CB96}"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95</a:t>
            </a:fld>
            <a:endParaRPr lang="tr-TR"/>
          </a:p>
        </p:txBody>
      </p:sp>
    </p:spTree>
    <p:extLst>
      <p:ext uri="{BB962C8B-B14F-4D97-AF65-F5344CB8AC3E}">
        <p14:creationId xmlns:p14="http://schemas.microsoft.com/office/powerpoint/2010/main" val="56098307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6530" y="69574"/>
            <a:ext cx="11075470" cy="669335"/>
          </a:xfrm>
        </p:spPr>
        <p:txBody>
          <a:bodyPr>
            <a:noAutofit/>
          </a:bodyPr>
          <a:lstStyle/>
          <a:p>
            <a:pPr algn="ctr"/>
            <a:r>
              <a:rPr lang="tr-TR" sz="3600" b="1" dirty="0">
                <a:solidFill>
                  <a:srgbClr val="FF0000"/>
                </a:solidFill>
              </a:rPr>
              <a:t>A.3. Yönetim Sistemleri / </a:t>
            </a:r>
            <a:r>
              <a:rPr lang="tr-TR" sz="3600" b="1" dirty="0" smtClean="0">
                <a:solidFill>
                  <a:srgbClr val="0000CC"/>
                </a:solidFill>
              </a:rPr>
              <a:t>A.3.4. Süreç yönetimi</a:t>
            </a:r>
            <a:endParaRPr lang="tr-TR" sz="3600" dirty="0">
              <a:solidFill>
                <a:srgbClr val="0000CC"/>
              </a:solidFill>
            </a:endParaRPr>
          </a:p>
        </p:txBody>
      </p:sp>
      <p:sp>
        <p:nvSpPr>
          <p:cNvPr id="3" name="İçerik Yer Tutucusu 2"/>
          <p:cNvSpPr>
            <a:spLocks noGrp="1"/>
          </p:cNvSpPr>
          <p:nvPr>
            <p:ph idx="1"/>
          </p:nvPr>
        </p:nvSpPr>
        <p:spPr>
          <a:xfrm>
            <a:off x="365760" y="1074821"/>
            <a:ext cx="11569566" cy="5102143"/>
          </a:xfrm>
        </p:spPr>
        <p:txBody>
          <a:bodyPr>
            <a:normAutofit/>
          </a:bodyPr>
          <a:lstStyle/>
          <a:p>
            <a:pPr>
              <a:lnSpc>
                <a:spcPct val="100000"/>
              </a:lnSpc>
              <a:spcBef>
                <a:spcPts val="0"/>
              </a:spcBef>
              <a:spcAft>
                <a:spcPts val="400"/>
              </a:spcAft>
            </a:pPr>
            <a:r>
              <a:rPr lang="tr-TR" sz="3200" dirty="0"/>
              <a:t>Tüm etkinliklere ait süreçler ve alt süreçler (uzaktan eğitim dahil) tanımlıdır. </a:t>
            </a:r>
            <a:endParaRPr lang="tr-TR" sz="3200" dirty="0" smtClean="0"/>
          </a:p>
          <a:p>
            <a:pPr>
              <a:lnSpc>
                <a:spcPct val="100000"/>
              </a:lnSpc>
              <a:spcBef>
                <a:spcPts val="0"/>
              </a:spcBef>
              <a:spcAft>
                <a:spcPts val="400"/>
              </a:spcAft>
            </a:pPr>
            <a:endParaRPr lang="tr-TR" sz="3200" dirty="0"/>
          </a:p>
          <a:p>
            <a:pPr>
              <a:lnSpc>
                <a:spcPct val="100000"/>
              </a:lnSpc>
              <a:spcBef>
                <a:spcPts val="0"/>
              </a:spcBef>
              <a:spcAft>
                <a:spcPts val="400"/>
              </a:spcAft>
            </a:pPr>
            <a:r>
              <a:rPr lang="tr-TR" sz="3200" dirty="0" smtClean="0"/>
              <a:t>Süreçlerdeki </a:t>
            </a:r>
            <a:r>
              <a:rPr lang="tr-TR" sz="3200" dirty="0"/>
              <a:t>sorumlular, iş akışı, yönetim, sahiplenme yazılıdır ve </a:t>
            </a:r>
            <a:r>
              <a:rPr lang="tr-TR" sz="3200" dirty="0" smtClean="0"/>
              <a:t>birimce </a:t>
            </a:r>
            <a:r>
              <a:rPr lang="tr-TR" sz="3200" dirty="0"/>
              <a:t>içselleştirilmiştir. </a:t>
            </a:r>
            <a:endParaRPr lang="tr-TR" sz="3200" dirty="0" smtClean="0"/>
          </a:p>
          <a:p>
            <a:pPr>
              <a:lnSpc>
                <a:spcPct val="100000"/>
              </a:lnSpc>
              <a:spcBef>
                <a:spcPts val="0"/>
              </a:spcBef>
              <a:spcAft>
                <a:spcPts val="400"/>
              </a:spcAft>
            </a:pPr>
            <a:endParaRPr lang="tr-TR" sz="3200" dirty="0" smtClean="0"/>
          </a:p>
          <a:p>
            <a:pPr>
              <a:lnSpc>
                <a:spcPct val="100000"/>
              </a:lnSpc>
              <a:spcBef>
                <a:spcPts val="0"/>
              </a:spcBef>
              <a:spcAft>
                <a:spcPts val="400"/>
              </a:spcAft>
            </a:pPr>
            <a:r>
              <a:rPr lang="tr-TR" sz="3200" dirty="0" smtClean="0"/>
              <a:t>Süreç </a:t>
            </a:r>
            <a:r>
              <a:rPr lang="tr-TR" sz="3200" dirty="0"/>
              <a:t>yönetiminin başarılı olduğunun kanıtları vardır. </a:t>
            </a:r>
            <a:endParaRPr lang="tr-TR" sz="3200" dirty="0" smtClean="0"/>
          </a:p>
          <a:p>
            <a:pPr>
              <a:lnSpc>
                <a:spcPct val="100000"/>
              </a:lnSpc>
              <a:spcBef>
                <a:spcPts val="0"/>
              </a:spcBef>
              <a:spcAft>
                <a:spcPts val="400"/>
              </a:spcAft>
            </a:pPr>
            <a:endParaRPr lang="tr-TR" sz="3200" dirty="0" smtClean="0"/>
          </a:p>
          <a:p>
            <a:pPr>
              <a:lnSpc>
                <a:spcPct val="100000"/>
              </a:lnSpc>
              <a:spcBef>
                <a:spcPts val="0"/>
              </a:spcBef>
              <a:spcAft>
                <a:spcPts val="400"/>
              </a:spcAft>
            </a:pPr>
            <a:r>
              <a:rPr lang="tr-TR" sz="3200" dirty="0" smtClean="0"/>
              <a:t>Sürekli </a:t>
            </a:r>
            <a:r>
              <a:rPr lang="tr-TR" sz="3200" dirty="0"/>
              <a:t>süreç iyileştirme döngüsü kurulmuştur. </a:t>
            </a:r>
          </a:p>
        </p:txBody>
      </p:sp>
      <p:sp>
        <p:nvSpPr>
          <p:cNvPr id="4" name="Veri Yer Tutucusu 3"/>
          <p:cNvSpPr>
            <a:spLocks noGrp="1"/>
          </p:cNvSpPr>
          <p:nvPr>
            <p:ph type="dt" sz="half" idx="10"/>
          </p:nvPr>
        </p:nvSpPr>
        <p:spPr/>
        <p:txBody>
          <a:bodyPr/>
          <a:lstStyle/>
          <a:p>
            <a:fld id="{53D1E066-D3BA-49C7-80F3-905057F56AA6}"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96</a:t>
            </a:fld>
            <a:endParaRPr lang="tr-TR"/>
          </a:p>
        </p:txBody>
      </p:sp>
    </p:spTree>
    <p:extLst>
      <p:ext uri="{BB962C8B-B14F-4D97-AF65-F5344CB8AC3E}">
        <p14:creationId xmlns:p14="http://schemas.microsoft.com/office/powerpoint/2010/main" val="162955974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2"/>
          </p:nvPr>
        </p:nvSpPr>
        <p:spPr>
          <a:xfrm>
            <a:off x="402771" y="738909"/>
            <a:ext cx="11582400" cy="5617441"/>
          </a:xfrm>
        </p:spPr>
        <p:txBody>
          <a:bodyPr>
            <a:normAutofit fontScale="92500" lnSpcReduction="10000"/>
          </a:bodyPr>
          <a:lstStyle/>
          <a:p>
            <a:pPr marL="0" indent="0" algn="ctr">
              <a:lnSpc>
                <a:spcPct val="100000"/>
              </a:lnSpc>
              <a:spcBef>
                <a:spcPts val="0"/>
              </a:spcBef>
              <a:spcAft>
                <a:spcPts val="400"/>
              </a:spcAft>
              <a:buNone/>
            </a:pPr>
            <a:r>
              <a:rPr lang="tr-TR" b="1" dirty="0">
                <a:solidFill>
                  <a:srgbClr val="0000CC"/>
                </a:solidFill>
              </a:rPr>
              <a:t>ÖRNEK KANITLAR</a:t>
            </a:r>
          </a:p>
          <a:p>
            <a:pPr marL="514350" indent="-514350">
              <a:lnSpc>
                <a:spcPct val="100000"/>
              </a:lnSpc>
              <a:spcBef>
                <a:spcPts val="0"/>
              </a:spcBef>
              <a:spcAft>
                <a:spcPts val="400"/>
              </a:spcAft>
              <a:buFont typeface="+mj-lt"/>
              <a:buAutoNum type="arabicPeriod"/>
            </a:pPr>
            <a:endParaRPr lang="tr-TR" dirty="0" smtClean="0"/>
          </a:p>
          <a:p>
            <a:pPr marL="514350" indent="-514350">
              <a:lnSpc>
                <a:spcPct val="100000"/>
              </a:lnSpc>
              <a:spcBef>
                <a:spcPts val="0"/>
              </a:spcBef>
              <a:spcAft>
                <a:spcPts val="400"/>
              </a:spcAft>
              <a:buFont typeface="+mj-lt"/>
              <a:buAutoNum type="arabicPeriod"/>
            </a:pPr>
            <a:r>
              <a:rPr lang="tr-TR" dirty="0" smtClean="0"/>
              <a:t>Süreç </a:t>
            </a:r>
            <a:r>
              <a:rPr lang="tr-TR" dirty="0"/>
              <a:t>Yönetimi El </a:t>
            </a:r>
            <a:r>
              <a:rPr lang="tr-TR" dirty="0" smtClean="0"/>
              <a:t>Kitabı,</a:t>
            </a:r>
            <a:endParaRPr lang="tr-TR" dirty="0"/>
          </a:p>
          <a:p>
            <a:pPr marL="514350" indent="-514350">
              <a:lnSpc>
                <a:spcPct val="100000"/>
              </a:lnSpc>
              <a:spcBef>
                <a:spcPts val="0"/>
              </a:spcBef>
              <a:spcAft>
                <a:spcPts val="400"/>
              </a:spcAft>
              <a:buFont typeface="+mj-lt"/>
              <a:buAutoNum type="arabicPeriod"/>
            </a:pPr>
            <a:r>
              <a:rPr lang="tr-TR" dirty="0"/>
              <a:t>Süreç yönetimi modeli ve uygulamaları, ilgili sistemler, yönetim mekanizmaları (Uzaktan eğitim dahil</a:t>
            </a:r>
            <a:r>
              <a:rPr lang="tr-TR" dirty="0" smtClean="0"/>
              <a:t>),</a:t>
            </a:r>
            <a:endParaRPr lang="tr-TR" dirty="0"/>
          </a:p>
          <a:p>
            <a:pPr marL="514350" lvl="0" indent="-514350">
              <a:lnSpc>
                <a:spcPct val="100000"/>
              </a:lnSpc>
              <a:spcBef>
                <a:spcPts val="0"/>
              </a:spcBef>
              <a:spcAft>
                <a:spcPts val="400"/>
              </a:spcAft>
              <a:buFont typeface="+mj-lt"/>
              <a:buAutoNum type="arabicPeriod"/>
            </a:pPr>
            <a:r>
              <a:rPr lang="tr-TR" dirty="0"/>
              <a:t>Birimde yürütülen ve birime özgü bütün süreçlerin tanımlandığını ve iş akışlarının yapıldığını gösterir belge/</a:t>
            </a:r>
            <a:r>
              <a:rPr lang="tr-TR" dirty="0" err="1"/>
              <a:t>ler</a:t>
            </a:r>
            <a:r>
              <a:rPr lang="tr-TR" dirty="0" smtClean="0"/>
              <a:t>,</a:t>
            </a:r>
          </a:p>
          <a:p>
            <a:pPr marL="514350" lvl="0" indent="-514350">
              <a:lnSpc>
                <a:spcPct val="100000"/>
              </a:lnSpc>
              <a:spcBef>
                <a:spcPts val="0"/>
              </a:spcBef>
              <a:spcAft>
                <a:spcPts val="400"/>
              </a:spcAft>
              <a:buFont typeface="+mj-lt"/>
              <a:buAutoNum type="arabicPeriod"/>
            </a:pPr>
            <a:r>
              <a:rPr lang="tr-TR" dirty="0" smtClean="0"/>
              <a:t>Görev tanımları ve sorumluluklar, </a:t>
            </a:r>
          </a:p>
          <a:p>
            <a:pPr marL="514350" lvl="0" indent="-514350">
              <a:lnSpc>
                <a:spcPct val="100000"/>
              </a:lnSpc>
              <a:spcBef>
                <a:spcPts val="0"/>
              </a:spcBef>
              <a:spcAft>
                <a:spcPts val="400"/>
              </a:spcAft>
              <a:buFont typeface="+mj-lt"/>
              <a:buAutoNum type="arabicPeriod"/>
            </a:pPr>
            <a:r>
              <a:rPr lang="tr-TR" dirty="0" smtClean="0"/>
              <a:t>Hassas görevler,</a:t>
            </a:r>
          </a:p>
          <a:p>
            <a:pPr marL="514350" lvl="0" indent="-514350">
              <a:lnSpc>
                <a:spcPct val="100000"/>
              </a:lnSpc>
              <a:spcBef>
                <a:spcPts val="0"/>
              </a:spcBef>
              <a:spcAft>
                <a:spcPts val="400"/>
              </a:spcAft>
              <a:buFont typeface="+mj-lt"/>
              <a:buAutoNum type="arabicPeriod"/>
            </a:pPr>
            <a:r>
              <a:rPr lang="tr-TR" dirty="0" smtClean="0"/>
              <a:t>Kılavuzlar ve talimatlar, </a:t>
            </a:r>
            <a:endParaRPr lang="tr-TR" dirty="0"/>
          </a:p>
          <a:p>
            <a:pPr marL="514350" indent="-514350">
              <a:lnSpc>
                <a:spcPct val="100000"/>
              </a:lnSpc>
              <a:spcBef>
                <a:spcPts val="0"/>
              </a:spcBef>
              <a:spcAft>
                <a:spcPts val="400"/>
              </a:spcAft>
              <a:buFont typeface="+mj-lt"/>
              <a:buAutoNum type="arabicPeriod"/>
            </a:pPr>
            <a:r>
              <a:rPr lang="tr-TR" dirty="0" smtClean="0"/>
              <a:t>Paydaş </a:t>
            </a:r>
            <a:r>
              <a:rPr lang="tr-TR" dirty="0"/>
              <a:t>katılımına ilişkin kanıtlar,</a:t>
            </a:r>
          </a:p>
          <a:p>
            <a:pPr marL="514350" indent="-514350">
              <a:lnSpc>
                <a:spcPct val="100000"/>
              </a:lnSpc>
              <a:spcBef>
                <a:spcPts val="0"/>
              </a:spcBef>
              <a:spcAft>
                <a:spcPts val="400"/>
              </a:spcAft>
              <a:buFont typeface="+mj-lt"/>
              <a:buAutoNum type="arabicPeriod"/>
            </a:pPr>
            <a:r>
              <a:rPr lang="tr-TR" dirty="0" smtClean="0"/>
              <a:t>Süreç </a:t>
            </a:r>
            <a:r>
              <a:rPr lang="tr-TR" dirty="0"/>
              <a:t>yönetim mekanizmalarının izlenmesi ve iyileştirilmesine ilişkin kanıtlar,</a:t>
            </a:r>
          </a:p>
          <a:p>
            <a:pPr marL="514350" indent="-514350">
              <a:lnSpc>
                <a:spcPct val="100000"/>
              </a:lnSpc>
              <a:spcBef>
                <a:spcPts val="0"/>
              </a:spcBef>
              <a:spcAft>
                <a:spcPts val="400"/>
              </a:spcAft>
              <a:buFont typeface="+mj-lt"/>
              <a:buAutoNum type="arabicPeriod"/>
            </a:pPr>
            <a:r>
              <a:rPr lang="tr-TR" dirty="0" smtClean="0"/>
              <a:t>Standart </a:t>
            </a:r>
            <a:r>
              <a:rPr lang="tr-TR" dirty="0"/>
              <a:t>uygulamalar ve mevzuatın yanı sıra; </a:t>
            </a:r>
            <a:r>
              <a:rPr lang="tr-TR" dirty="0" smtClean="0"/>
              <a:t>birimin ihtiyaçları </a:t>
            </a:r>
            <a:r>
              <a:rPr lang="tr-TR" dirty="0"/>
              <a:t>doğrultusunda geliştirdiği özgün yaklaşım ve uygulamalarına ilişkin </a:t>
            </a:r>
            <a:r>
              <a:rPr lang="tr-TR" dirty="0" smtClean="0"/>
              <a:t>kanıtlar.</a:t>
            </a:r>
            <a:endParaRPr lang="tr-TR" dirty="0"/>
          </a:p>
        </p:txBody>
      </p:sp>
      <p:sp>
        <p:nvSpPr>
          <p:cNvPr id="4" name="Veri Yer Tutucusu 3"/>
          <p:cNvSpPr>
            <a:spLocks noGrp="1"/>
          </p:cNvSpPr>
          <p:nvPr>
            <p:ph type="dt" sz="half" idx="10"/>
          </p:nvPr>
        </p:nvSpPr>
        <p:spPr/>
        <p:txBody>
          <a:bodyPr/>
          <a:lstStyle/>
          <a:p>
            <a:fld id="{F1749B38-5267-4DEF-A0F6-CCAF26820FCD}" type="datetime1">
              <a:rPr lang="tr-TR" smtClean="0"/>
              <a:t>2.10.2025</a:t>
            </a:fld>
            <a:endParaRPr lang="tr-TR"/>
          </a:p>
        </p:txBody>
      </p:sp>
      <p:sp>
        <p:nvSpPr>
          <p:cNvPr id="10" name="Unvan 1"/>
          <p:cNvSpPr>
            <a:spLocks noGrp="1"/>
          </p:cNvSpPr>
          <p:nvPr>
            <p:ph type="title"/>
          </p:nvPr>
        </p:nvSpPr>
        <p:spPr>
          <a:xfrm>
            <a:off x="751114" y="143745"/>
            <a:ext cx="11440886" cy="595164"/>
          </a:xfrm>
        </p:spPr>
        <p:txBody>
          <a:bodyPr>
            <a:noAutofit/>
          </a:bodyPr>
          <a:lstStyle/>
          <a:p>
            <a:pPr algn="ctr"/>
            <a:r>
              <a:rPr lang="tr-TR" sz="3200" b="1" dirty="0">
                <a:solidFill>
                  <a:srgbClr val="FF0000"/>
                </a:solidFill>
              </a:rPr>
              <a:t>A.3. Yönetim </a:t>
            </a:r>
            <a:r>
              <a:rPr lang="tr-TR" sz="2800" b="1" dirty="0">
                <a:solidFill>
                  <a:srgbClr val="FF0000"/>
                </a:solidFill>
              </a:rPr>
              <a:t>Sistemleri</a:t>
            </a:r>
            <a:r>
              <a:rPr lang="tr-TR" sz="3200" b="1" dirty="0">
                <a:solidFill>
                  <a:srgbClr val="FF0000"/>
                </a:solidFill>
              </a:rPr>
              <a:t> / </a:t>
            </a:r>
            <a:r>
              <a:rPr lang="tr-TR" sz="3200" b="1" dirty="0" smtClean="0">
                <a:solidFill>
                  <a:srgbClr val="0000CC"/>
                </a:solidFill>
              </a:rPr>
              <a:t>A.3.4. Süreç yönetimi</a:t>
            </a:r>
            <a:endParaRPr lang="tr-TR" sz="3200" dirty="0">
              <a:solidFill>
                <a:srgbClr val="0000CC"/>
              </a:solidFill>
            </a:endParaRPr>
          </a:p>
        </p:txBody>
      </p:sp>
      <p:sp>
        <p:nvSpPr>
          <p:cNvPr id="2" name="Altbilgi Yer Tutucusu 1"/>
          <p:cNvSpPr>
            <a:spLocks noGrp="1"/>
          </p:cNvSpPr>
          <p:nvPr>
            <p:ph type="ftr" sz="quarter" idx="11"/>
          </p:nvPr>
        </p:nvSpPr>
        <p:spPr/>
        <p:txBody>
          <a:bodyPr/>
          <a:lstStyle/>
          <a:p>
            <a:r>
              <a:rPr lang="tr-TR" smtClean="0"/>
              <a:t>KALİTE KOORDİNATÖRLÜĞÜ</a:t>
            </a:r>
            <a:endParaRPr lang="tr-TR"/>
          </a:p>
        </p:txBody>
      </p:sp>
      <p:sp>
        <p:nvSpPr>
          <p:cNvPr id="3" name="Slayt Numarası Yer Tutucusu 2"/>
          <p:cNvSpPr>
            <a:spLocks noGrp="1"/>
          </p:cNvSpPr>
          <p:nvPr>
            <p:ph type="sldNum" sz="quarter" idx="12"/>
          </p:nvPr>
        </p:nvSpPr>
        <p:spPr/>
        <p:txBody>
          <a:bodyPr/>
          <a:lstStyle/>
          <a:p>
            <a:fld id="{DDCE7859-ABE5-4F86-9590-63E6FFC2B8A3}" type="slidenum">
              <a:rPr lang="tr-TR" smtClean="0"/>
              <a:pPr/>
              <a:t>97</a:t>
            </a:fld>
            <a:endParaRPr lang="tr-TR"/>
          </a:p>
        </p:txBody>
      </p:sp>
    </p:spTree>
    <p:extLst>
      <p:ext uri="{BB962C8B-B14F-4D97-AF65-F5344CB8AC3E}">
        <p14:creationId xmlns:p14="http://schemas.microsoft.com/office/powerpoint/2010/main" val="409161649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15010" y="0"/>
            <a:ext cx="11151704" cy="653143"/>
          </a:xfrm>
        </p:spPr>
        <p:txBody>
          <a:bodyPr>
            <a:normAutofit/>
          </a:bodyPr>
          <a:lstStyle/>
          <a:p>
            <a:pPr algn="ctr"/>
            <a:r>
              <a:rPr lang="tr-TR" sz="3600" b="1" dirty="0">
                <a:solidFill>
                  <a:srgbClr val="FF0000"/>
                </a:solidFill>
              </a:rPr>
              <a:t>A.3. </a:t>
            </a:r>
            <a:r>
              <a:rPr lang="tr-TR" sz="2800" b="1" dirty="0">
                <a:solidFill>
                  <a:srgbClr val="FF0000"/>
                </a:solidFill>
              </a:rPr>
              <a:t>Yönetim</a:t>
            </a:r>
            <a:r>
              <a:rPr lang="tr-TR" sz="3600" b="1" dirty="0">
                <a:solidFill>
                  <a:srgbClr val="FF0000"/>
                </a:solidFill>
              </a:rPr>
              <a:t> Sistemleri / </a:t>
            </a:r>
            <a:r>
              <a:rPr lang="tr-TR" sz="3600" b="1" dirty="0">
                <a:solidFill>
                  <a:srgbClr val="0000CC"/>
                </a:solidFill>
              </a:rPr>
              <a:t>A.3.4. Süreç yönetimi</a:t>
            </a:r>
            <a:endParaRPr lang="tr-TR" sz="3600" dirty="0"/>
          </a:p>
        </p:txBody>
      </p:sp>
      <p:graphicFrame>
        <p:nvGraphicFramePr>
          <p:cNvPr id="5" name="Tablo 4"/>
          <p:cNvGraphicFramePr>
            <a:graphicFrameLocks noGrp="1"/>
          </p:cNvGraphicFramePr>
          <p:nvPr>
            <p:extLst/>
          </p:nvPr>
        </p:nvGraphicFramePr>
        <p:xfrm>
          <a:off x="367746" y="983975"/>
          <a:ext cx="11598968" cy="5680366"/>
        </p:xfrm>
        <a:graphic>
          <a:graphicData uri="http://schemas.openxmlformats.org/drawingml/2006/table">
            <a:tbl>
              <a:tblPr bandRow="1">
                <a:tableStyleId>{5C22544A-7EE6-4342-B048-85BDC9FD1C3A}</a:tableStyleId>
              </a:tblPr>
              <a:tblGrid>
                <a:gridCol w="2534480">
                  <a:extLst>
                    <a:ext uri="{9D8B030D-6E8A-4147-A177-3AD203B41FA5}">
                      <a16:colId xmlns:a16="http://schemas.microsoft.com/office/drawing/2014/main" val="2928409542"/>
                    </a:ext>
                  </a:extLst>
                </a:gridCol>
                <a:gridCol w="2345635">
                  <a:extLst>
                    <a:ext uri="{9D8B030D-6E8A-4147-A177-3AD203B41FA5}">
                      <a16:colId xmlns:a16="http://schemas.microsoft.com/office/drawing/2014/main" val="3466568460"/>
                    </a:ext>
                  </a:extLst>
                </a:gridCol>
                <a:gridCol w="2236304">
                  <a:extLst>
                    <a:ext uri="{9D8B030D-6E8A-4147-A177-3AD203B41FA5}">
                      <a16:colId xmlns:a16="http://schemas.microsoft.com/office/drawing/2014/main" val="1248775407"/>
                    </a:ext>
                  </a:extLst>
                </a:gridCol>
                <a:gridCol w="2449029">
                  <a:extLst>
                    <a:ext uri="{9D8B030D-6E8A-4147-A177-3AD203B41FA5}">
                      <a16:colId xmlns:a16="http://schemas.microsoft.com/office/drawing/2014/main" val="1846635964"/>
                    </a:ext>
                  </a:extLst>
                </a:gridCol>
                <a:gridCol w="2033520">
                  <a:extLst>
                    <a:ext uri="{9D8B030D-6E8A-4147-A177-3AD203B41FA5}">
                      <a16:colId xmlns:a16="http://schemas.microsoft.com/office/drawing/2014/main" val="1970805160"/>
                    </a:ext>
                  </a:extLst>
                </a:gridCol>
              </a:tblGrid>
              <a:tr h="417154">
                <a:tc gridSpan="5">
                  <a:txBody>
                    <a:bodyPr/>
                    <a:lstStyle/>
                    <a:p>
                      <a:pPr algn="ctr"/>
                      <a:r>
                        <a:rPr lang="tr-TR" sz="2400" b="1" dirty="0" smtClean="0">
                          <a:solidFill>
                            <a:srgbClr val="FF0000"/>
                          </a:solidFill>
                          <a:latin typeface="+mn-lt"/>
                        </a:rPr>
                        <a:t>Olgunluk Düzeyi</a:t>
                      </a:r>
                      <a:endParaRPr lang="tr-TR" sz="2400" dirty="0">
                        <a:latin typeface="+mn-lt"/>
                      </a:endParaRPr>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tc hMerge="1">
                  <a:txBody>
                    <a:bodyPr/>
                    <a:lstStyle/>
                    <a:p>
                      <a:endParaRPr lang="tr-TR" dirty="0"/>
                    </a:p>
                  </a:txBody>
                  <a:tcPr marL="66272" marR="66272" marT="0" marB="0" anchor="b"/>
                </a:tc>
                <a:extLst>
                  <a:ext uri="{0D108BD9-81ED-4DB2-BD59-A6C34878D82A}">
                    <a16:rowId xmlns:a16="http://schemas.microsoft.com/office/drawing/2014/main" val="1357898167"/>
                  </a:ext>
                </a:extLst>
              </a:tr>
              <a:tr h="417154">
                <a:tc>
                  <a:txBody>
                    <a:bodyPr/>
                    <a:lstStyle/>
                    <a:p>
                      <a:pPr algn="ctr">
                        <a:lnSpc>
                          <a:spcPct val="100000"/>
                        </a:lnSpc>
                        <a:spcAft>
                          <a:spcPts val="400"/>
                        </a:spcAft>
                      </a:pPr>
                      <a:r>
                        <a:rPr lang="tr-TR" sz="2400" b="1" dirty="0">
                          <a:effectLst/>
                          <a:latin typeface="+mn-lt"/>
                        </a:rPr>
                        <a:t>1</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2</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3</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4</a:t>
                      </a:r>
                      <a:endParaRPr lang="tr-TR" sz="2400" b="1" dirty="0">
                        <a:effectLst/>
                        <a:latin typeface="+mn-lt"/>
                        <a:ea typeface="Calibri" panose="020F0502020204030204" pitchFamily="34" charset="0"/>
                      </a:endParaRPr>
                    </a:p>
                  </a:txBody>
                  <a:tcPr marL="66272" marR="66272" marT="0" marB="0" anchor="b"/>
                </a:tc>
                <a:tc>
                  <a:txBody>
                    <a:bodyPr/>
                    <a:lstStyle/>
                    <a:p>
                      <a:pPr algn="ctr">
                        <a:lnSpc>
                          <a:spcPct val="100000"/>
                        </a:lnSpc>
                        <a:spcAft>
                          <a:spcPts val="400"/>
                        </a:spcAft>
                      </a:pPr>
                      <a:r>
                        <a:rPr lang="tr-TR" sz="2400" b="1" dirty="0">
                          <a:effectLst/>
                          <a:latin typeface="+mn-lt"/>
                        </a:rPr>
                        <a:t>5</a:t>
                      </a:r>
                      <a:endParaRPr lang="tr-TR" sz="2400" b="1" dirty="0">
                        <a:effectLst/>
                        <a:latin typeface="+mn-lt"/>
                        <a:ea typeface="Calibri" panose="020F0502020204030204" pitchFamily="34" charset="0"/>
                      </a:endParaRPr>
                    </a:p>
                  </a:txBody>
                  <a:tcPr marL="66272" marR="66272" marT="0" marB="0" anchor="b"/>
                </a:tc>
                <a:extLst>
                  <a:ext uri="{0D108BD9-81ED-4DB2-BD59-A6C34878D82A}">
                    <a16:rowId xmlns:a16="http://schemas.microsoft.com/office/drawing/2014/main" val="2374889810"/>
                  </a:ext>
                </a:extLst>
              </a:tr>
              <a:tr h="4846058">
                <a:tc>
                  <a:txBody>
                    <a:bodyPr/>
                    <a:lstStyle/>
                    <a:p>
                      <a:pPr algn="l">
                        <a:lnSpc>
                          <a:spcPct val="115000"/>
                        </a:lnSpc>
                        <a:spcAft>
                          <a:spcPts val="0"/>
                        </a:spcAft>
                      </a:pPr>
                      <a:r>
                        <a:rPr lang="tr-TR" sz="2400" dirty="0" smtClean="0">
                          <a:effectLst/>
                          <a:latin typeface="+mn-lt"/>
                          <a:ea typeface="Calibri" panose="020F0502020204030204" pitchFamily="34" charset="0"/>
                        </a:rPr>
                        <a:t>Birimde </a:t>
                      </a:r>
                      <a:r>
                        <a:rPr lang="tr-TR" sz="2400" dirty="0">
                          <a:effectLst/>
                          <a:latin typeface="+mn-lt"/>
                          <a:ea typeface="Calibri" panose="020F0502020204030204" pitchFamily="34" charset="0"/>
                        </a:rPr>
                        <a:t>eğitim ve öğretim, araştırma ve geliştirme, toplumsal katkı ve yönetim sistemine ilişkin süreçler tanımlanmamıştır.</a:t>
                      </a:r>
                    </a:p>
                  </a:txBody>
                  <a:tcPr marL="68580" marR="68580" marT="0" marB="0"/>
                </a:tc>
                <a:tc>
                  <a:txBody>
                    <a:bodyPr/>
                    <a:lstStyle/>
                    <a:p>
                      <a:pPr algn="l">
                        <a:lnSpc>
                          <a:spcPct val="115000"/>
                        </a:lnSpc>
                        <a:spcAft>
                          <a:spcPts val="0"/>
                        </a:spcAft>
                      </a:pPr>
                      <a:r>
                        <a:rPr lang="tr-TR" sz="2400" dirty="0" smtClean="0">
                          <a:effectLst/>
                          <a:latin typeface="+mn-lt"/>
                          <a:ea typeface="Calibri" panose="020F0502020204030204" pitchFamily="34" charset="0"/>
                        </a:rPr>
                        <a:t>Birimde </a:t>
                      </a:r>
                      <a:r>
                        <a:rPr lang="tr-TR" sz="2400" dirty="0">
                          <a:effectLst/>
                          <a:latin typeface="+mn-lt"/>
                          <a:ea typeface="Calibri" panose="020F0502020204030204" pitchFamily="34" charset="0"/>
                        </a:rPr>
                        <a:t>eğitim ve öğretim, araştırma ve geliştirme, toplumsal katkı ve yönetim sistemi süreç ve alt süreçleri tanımlanmıştır. </a:t>
                      </a:r>
                    </a:p>
                  </a:txBody>
                  <a:tcPr marL="68580" marR="68580" marT="0" marB="0"/>
                </a:tc>
                <a:tc>
                  <a:txBody>
                    <a:bodyPr/>
                    <a:lstStyle/>
                    <a:p>
                      <a:pPr marR="40005" algn="l">
                        <a:spcAft>
                          <a:spcPts val="0"/>
                        </a:spcAft>
                      </a:pPr>
                      <a:r>
                        <a:rPr lang="tr-TR" sz="2400" dirty="0" smtClean="0">
                          <a:effectLst/>
                          <a:latin typeface="+mn-lt"/>
                          <a:ea typeface="Calibri" panose="020F0502020204030204" pitchFamily="34" charset="0"/>
                        </a:rPr>
                        <a:t>Birimin  </a:t>
                      </a:r>
                      <a:r>
                        <a:rPr lang="tr-TR" sz="2400" dirty="0">
                          <a:effectLst/>
                          <a:latin typeface="+mn-lt"/>
                          <a:ea typeface="Calibri" panose="020F0502020204030204" pitchFamily="34" charset="0"/>
                        </a:rPr>
                        <a:t>genelinde tanımlı süreçler yönetilmektedir. </a:t>
                      </a:r>
                    </a:p>
                  </a:txBody>
                  <a:tcPr marL="68580" marR="68580" marT="0" marB="0"/>
                </a:tc>
                <a:tc>
                  <a:txBody>
                    <a:bodyPr/>
                    <a:lstStyle/>
                    <a:p>
                      <a:pPr algn="l">
                        <a:spcBef>
                          <a:spcPts val="200"/>
                        </a:spcBef>
                        <a:spcAft>
                          <a:spcPts val="0"/>
                        </a:spcAft>
                      </a:pPr>
                      <a:r>
                        <a:rPr lang="tr-TR" sz="2400" dirty="0" smtClean="0">
                          <a:effectLst/>
                          <a:latin typeface="+mn-lt"/>
                          <a:ea typeface="Calibri" panose="020F0502020204030204" pitchFamily="34" charset="0"/>
                        </a:rPr>
                        <a:t>Birimde süreç </a:t>
                      </a:r>
                      <a:r>
                        <a:rPr lang="tr-TR" sz="2400" dirty="0">
                          <a:effectLst/>
                          <a:latin typeface="+mn-lt"/>
                          <a:ea typeface="Calibri" panose="020F0502020204030204" pitchFamily="34" charset="0"/>
                        </a:rPr>
                        <a:t>yönetimi mekanizmaları izlenmekte ve ilgili paydaşlarla değerlendirilerek iyileştirilmektedir.</a:t>
                      </a:r>
                    </a:p>
                  </a:txBody>
                  <a:tcPr marL="68580" marR="68580" marT="0" marB="0"/>
                </a:tc>
                <a:tc>
                  <a:txBody>
                    <a:bodyPr/>
                    <a:lstStyle/>
                    <a:p>
                      <a:pPr algn="l">
                        <a:lnSpc>
                          <a:spcPct val="115000"/>
                        </a:lnSpc>
                        <a:spcAft>
                          <a:spcPts val="0"/>
                        </a:spcAft>
                      </a:pPr>
                      <a:r>
                        <a:rPr lang="tr-TR" sz="2400" dirty="0">
                          <a:effectLst/>
                          <a:latin typeface="+mn-lt"/>
                          <a:ea typeface="Calibri" panose="020F0502020204030204" pitchFamily="34" charset="0"/>
                        </a:rPr>
                        <a:t>İçselleştirilmiş, sistematik, sürdürülebilir ve örnek gösterilebilir uygulamalar bulunmaktadır.</a:t>
                      </a:r>
                    </a:p>
                  </a:txBody>
                  <a:tcPr marL="68580" marR="68580" marT="0" marB="0"/>
                </a:tc>
                <a:extLst>
                  <a:ext uri="{0D108BD9-81ED-4DB2-BD59-A6C34878D82A}">
                    <a16:rowId xmlns:a16="http://schemas.microsoft.com/office/drawing/2014/main" val="2096133008"/>
                  </a:ext>
                </a:extLst>
              </a:tr>
            </a:tbl>
          </a:graphicData>
        </a:graphic>
      </p:graphicFrame>
      <p:sp>
        <p:nvSpPr>
          <p:cNvPr id="6" name="Veri Yer Tutucusu 5"/>
          <p:cNvSpPr>
            <a:spLocks noGrp="1"/>
          </p:cNvSpPr>
          <p:nvPr>
            <p:ph type="dt" sz="half" idx="10"/>
          </p:nvPr>
        </p:nvSpPr>
        <p:spPr/>
        <p:txBody>
          <a:bodyPr/>
          <a:lstStyle/>
          <a:p>
            <a:fld id="{411BBDF5-5B32-470B-8807-1E93B3C2B6D8}"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98</a:t>
            </a:fld>
            <a:endParaRPr lang="tr-TR"/>
          </a:p>
        </p:txBody>
      </p:sp>
    </p:spTree>
    <p:extLst>
      <p:ext uri="{BB962C8B-B14F-4D97-AF65-F5344CB8AC3E}">
        <p14:creationId xmlns:p14="http://schemas.microsoft.com/office/powerpoint/2010/main" val="8823995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77003"/>
            <a:ext cx="11353800" cy="684997"/>
          </a:xfrm>
        </p:spPr>
        <p:txBody>
          <a:bodyPr>
            <a:normAutofit/>
          </a:bodyPr>
          <a:lstStyle/>
          <a:p>
            <a:pPr algn="ctr">
              <a:lnSpc>
                <a:spcPct val="100000"/>
              </a:lnSpc>
            </a:pPr>
            <a:r>
              <a:rPr lang="tr-TR" sz="2800" b="1" dirty="0" smtClean="0">
                <a:solidFill>
                  <a:srgbClr val="FF0000"/>
                </a:solidFill>
              </a:rPr>
              <a:t>A.4. Paydaş Katılımı / </a:t>
            </a:r>
            <a:r>
              <a:rPr lang="tr-TR" sz="2800" b="1" dirty="0" smtClean="0">
                <a:solidFill>
                  <a:srgbClr val="0000CC"/>
                </a:solidFill>
              </a:rPr>
              <a:t>A.4.1. İç ve dış paydaş katılımı</a:t>
            </a:r>
            <a:endParaRPr lang="tr-TR" sz="2800" b="1" dirty="0">
              <a:solidFill>
                <a:srgbClr val="0000CC"/>
              </a:solidFill>
            </a:endParaRPr>
          </a:p>
        </p:txBody>
      </p:sp>
      <p:sp>
        <p:nvSpPr>
          <p:cNvPr id="3" name="İçerik Yer Tutucusu 2"/>
          <p:cNvSpPr>
            <a:spLocks noGrp="1"/>
          </p:cNvSpPr>
          <p:nvPr>
            <p:ph idx="1"/>
          </p:nvPr>
        </p:nvSpPr>
        <p:spPr>
          <a:xfrm>
            <a:off x="288758" y="1012371"/>
            <a:ext cx="11903242" cy="5292177"/>
          </a:xfrm>
        </p:spPr>
        <p:txBody>
          <a:bodyPr>
            <a:noAutofit/>
          </a:bodyPr>
          <a:lstStyle/>
          <a:p>
            <a:pPr>
              <a:lnSpc>
                <a:spcPct val="100000"/>
              </a:lnSpc>
              <a:spcBef>
                <a:spcPts val="0"/>
              </a:spcBef>
              <a:spcAft>
                <a:spcPts val="400"/>
              </a:spcAft>
            </a:pPr>
            <a:r>
              <a:rPr lang="tr-TR" sz="3000" dirty="0"/>
              <a:t>İç ve dış paydaşların karar alma, yönetişim ve iyileştirme süreçlerine katılım mekanizmaları tanımlanmıştır. </a:t>
            </a:r>
            <a:endParaRPr lang="tr-TR" sz="3000" dirty="0" smtClean="0"/>
          </a:p>
          <a:p>
            <a:pPr>
              <a:lnSpc>
                <a:spcPct val="100000"/>
              </a:lnSpc>
              <a:spcBef>
                <a:spcPts val="0"/>
              </a:spcBef>
              <a:spcAft>
                <a:spcPts val="400"/>
              </a:spcAft>
            </a:pPr>
            <a:endParaRPr lang="tr-TR" sz="3000" dirty="0" smtClean="0"/>
          </a:p>
          <a:p>
            <a:pPr>
              <a:lnSpc>
                <a:spcPct val="100000"/>
              </a:lnSpc>
              <a:spcBef>
                <a:spcPts val="0"/>
              </a:spcBef>
              <a:spcAft>
                <a:spcPts val="400"/>
              </a:spcAft>
            </a:pPr>
            <a:r>
              <a:rPr lang="tr-TR" sz="3000" dirty="0" smtClean="0"/>
              <a:t>Gerçekleşen </a:t>
            </a:r>
            <a:r>
              <a:rPr lang="tr-TR" sz="3000" dirty="0"/>
              <a:t>katılımın etkinliği, kurumsallığı ve sürekliliği irdelenmektedir. </a:t>
            </a:r>
            <a:endParaRPr lang="tr-TR" sz="3000" dirty="0" smtClean="0"/>
          </a:p>
          <a:p>
            <a:pPr>
              <a:lnSpc>
                <a:spcPct val="100000"/>
              </a:lnSpc>
              <a:spcBef>
                <a:spcPts val="0"/>
              </a:spcBef>
              <a:spcAft>
                <a:spcPts val="400"/>
              </a:spcAft>
            </a:pPr>
            <a:endParaRPr lang="tr-TR" sz="3000" dirty="0" smtClean="0"/>
          </a:p>
          <a:p>
            <a:pPr>
              <a:lnSpc>
                <a:spcPct val="100000"/>
              </a:lnSpc>
              <a:spcBef>
                <a:spcPts val="0"/>
              </a:spcBef>
              <a:spcAft>
                <a:spcPts val="400"/>
              </a:spcAft>
            </a:pPr>
            <a:r>
              <a:rPr lang="tr-TR" sz="3000" dirty="0" smtClean="0"/>
              <a:t>Uygulama </a:t>
            </a:r>
            <a:r>
              <a:rPr lang="tr-TR" sz="3000" dirty="0"/>
              <a:t>örnekleri, iç kalite güvencesi sisteminde </a:t>
            </a:r>
            <a:r>
              <a:rPr lang="tr-TR" sz="3000" b="1" dirty="0">
                <a:solidFill>
                  <a:srgbClr val="0000CC"/>
                </a:solidFill>
              </a:rPr>
              <a:t>özellikle öğrenci ve dış paydaş katılımı </a:t>
            </a:r>
            <a:r>
              <a:rPr lang="tr-TR" sz="3000" dirty="0"/>
              <a:t>ve etkinliği mevcuttur. </a:t>
            </a:r>
            <a:endParaRPr lang="tr-TR" sz="3000" dirty="0" smtClean="0"/>
          </a:p>
          <a:p>
            <a:pPr>
              <a:lnSpc>
                <a:spcPct val="100000"/>
              </a:lnSpc>
              <a:spcBef>
                <a:spcPts val="0"/>
              </a:spcBef>
              <a:spcAft>
                <a:spcPts val="400"/>
              </a:spcAft>
            </a:pPr>
            <a:endParaRPr lang="tr-TR" sz="3000" dirty="0" smtClean="0"/>
          </a:p>
          <a:p>
            <a:pPr>
              <a:lnSpc>
                <a:spcPct val="100000"/>
              </a:lnSpc>
              <a:spcBef>
                <a:spcPts val="0"/>
              </a:spcBef>
              <a:spcAft>
                <a:spcPts val="400"/>
              </a:spcAft>
            </a:pPr>
            <a:r>
              <a:rPr lang="tr-TR" sz="3000" dirty="0" smtClean="0"/>
              <a:t>Sonuçlar </a:t>
            </a:r>
            <a:r>
              <a:rPr lang="tr-TR" sz="3000" dirty="0"/>
              <a:t>değerlendirilmekte ve bağlı iyileştirmeler gerçekleştirilmektedir. </a:t>
            </a:r>
          </a:p>
        </p:txBody>
      </p:sp>
      <p:sp>
        <p:nvSpPr>
          <p:cNvPr id="4" name="Veri Yer Tutucusu 3"/>
          <p:cNvSpPr>
            <a:spLocks noGrp="1"/>
          </p:cNvSpPr>
          <p:nvPr>
            <p:ph type="dt" sz="half" idx="10"/>
          </p:nvPr>
        </p:nvSpPr>
        <p:spPr/>
        <p:txBody>
          <a:bodyPr/>
          <a:lstStyle/>
          <a:p>
            <a:fld id="{2B6ED8C1-7188-43F8-991E-47A7DFFDF6FE}" type="datetime1">
              <a:rPr lang="tr-TR" smtClean="0"/>
              <a:t>2.10.2025</a:t>
            </a:fld>
            <a:endParaRPr lang="tr-TR"/>
          </a:p>
        </p:txBody>
      </p:sp>
      <p:sp>
        <p:nvSpPr>
          <p:cNvPr id="7" name="Altbilgi Yer Tutucusu 6"/>
          <p:cNvSpPr>
            <a:spLocks noGrp="1"/>
          </p:cNvSpPr>
          <p:nvPr>
            <p:ph type="ftr" sz="quarter" idx="11"/>
          </p:nvPr>
        </p:nvSpPr>
        <p:spPr/>
        <p:txBody>
          <a:bodyPr/>
          <a:lstStyle/>
          <a:p>
            <a:r>
              <a:rPr lang="tr-TR" smtClean="0"/>
              <a:t>KALİTE KOORDİNATÖRLÜĞÜ</a:t>
            </a:r>
            <a:endParaRPr lang="tr-TR"/>
          </a:p>
        </p:txBody>
      </p:sp>
      <p:sp>
        <p:nvSpPr>
          <p:cNvPr id="8" name="Slayt Numarası Yer Tutucusu 7"/>
          <p:cNvSpPr>
            <a:spLocks noGrp="1"/>
          </p:cNvSpPr>
          <p:nvPr>
            <p:ph type="sldNum" sz="quarter" idx="12"/>
          </p:nvPr>
        </p:nvSpPr>
        <p:spPr/>
        <p:txBody>
          <a:bodyPr/>
          <a:lstStyle/>
          <a:p>
            <a:fld id="{DDCE7859-ABE5-4F86-9590-63E6FFC2B8A3}" type="slidenum">
              <a:rPr lang="tr-TR" smtClean="0"/>
              <a:pPr/>
              <a:t>99</a:t>
            </a:fld>
            <a:endParaRPr lang="tr-TR"/>
          </a:p>
        </p:txBody>
      </p:sp>
    </p:spTree>
    <p:extLst>
      <p:ext uri="{BB962C8B-B14F-4D97-AF65-F5344CB8AC3E}">
        <p14:creationId xmlns:p14="http://schemas.microsoft.com/office/powerpoint/2010/main" val="166394558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8422</Words>
  <Application>Microsoft Office PowerPoint</Application>
  <PresentationFormat>Geniş ekran</PresentationFormat>
  <Paragraphs>1537</Paragraphs>
  <Slides>119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119</vt:i4>
      </vt:variant>
    </vt:vector>
  </HeadingPairs>
  <TitlesOfParts>
    <vt:vector size="127" baseType="lpstr">
      <vt:lpstr>Arial</vt:lpstr>
      <vt:lpstr>Calibri</vt:lpstr>
      <vt:lpstr>CamberW01-Light</vt:lpstr>
      <vt:lpstr>Carlito</vt:lpstr>
      <vt:lpstr>Noto Sans Symbols</vt:lpstr>
      <vt:lpstr>Open Sans Extrabold</vt:lpstr>
      <vt:lpstr>Times New Roman</vt:lpstr>
      <vt:lpstr>Office Teması</vt:lpstr>
      <vt:lpstr>YÖKAK   KALİTE GÜVENCE SİSTEMİ VE  KURUMSAL DIŞ DEĞERLENDİRME VE AKREDİTASYON ÖLÇÜTLERİ (KDDA) - (Sürüm 3.2.1)</vt:lpstr>
      <vt:lpstr>AMAÇ?</vt:lpstr>
      <vt:lpstr>Kalite Güvencesi Nedir?</vt:lpstr>
      <vt:lpstr>Kalite Güvencesi Nedir?</vt:lpstr>
      <vt:lpstr>Kalite Güvencesi Nedir?</vt:lpstr>
      <vt:lpstr>Kalite Güvencesi Nedir?</vt:lpstr>
      <vt:lpstr>Kalite Güvencesi Nedir?</vt:lpstr>
      <vt:lpstr>Kalite Güvencesi Ne Değildir?</vt:lpstr>
      <vt:lpstr>Yükseköğretimde Kalite Güvencesinin Amaçları</vt:lpstr>
      <vt:lpstr>Yükseköğretimde Kalite Güvencesinin Amaçları</vt:lpstr>
      <vt:lpstr>Yükseköğretimde Kalite Güvencesinin Amaçları</vt:lpstr>
      <vt:lpstr>Yükseköğretimde Kalite Güvencesinin Amaçları</vt:lpstr>
      <vt:lpstr>Yükseköğretimde Kalite Güvencesinin Amaçları</vt:lpstr>
      <vt:lpstr>PowerPoint Sunusu</vt:lpstr>
      <vt:lpstr>PowerPoint Sunusu</vt:lpstr>
      <vt:lpstr>Kalite Süreçlerinde PUKÖ Döngüsü</vt:lpstr>
      <vt:lpstr>Kalite Süreçlerinde PUKÖ Döngüsü</vt:lpstr>
      <vt:lpstr>PLANLA</vt:lpstr>
      <vt:lpstr>UYGULA</vt:lpstr>
      <vt:lpstr>KONTROL ET</vt:lpstr>
      <vt:lpstr>ÖNLEM AL</vt:lpstr>
      <vt:lpstr>Yönetsel/İdari Süreçlerde PUKÖ Döngüsünü Sağlamak Amacıyla</vt:lpstr>
      <vt:lpstr> Eğitim-Öğretim Süreçlerinde PUKÖ Döngüsünü Sağlamak için, </vt:lpstr>
      <vt:lpstr>Araştırma-Geliştirme Süreçlerinde PUKÖ Döngüsünü Sağlamak için;</vt:lpstr>
      <vt:lpstr>Toplumsal Katkı Süreçlerinde PUKÖ Döngüsünü Sağlamak Amacıyla;</vt:lpstr>
      <vt:lpstr>Kalite İç ve Dış Değerlendirme Süreçlerinde PUKÖ</vt:lpstr>
      <vt:lpstr>YÖKAK Dereceli Değerlendirme Anahtarı ve Kullanımı</vt:lpstr>
      <vt:lpstr>YÖKAK Dereceli Değerlendirme Anahtarı ve Kullanımı</vt:lpstr>
      <vt:lpstr>YÖKAK Dereceli Değerlendirme Anahtarı ve Kullanımı</vt:lpstr>
      <vt:lpstr>YÖKAK Dereceli Değerlendirme Anahtarı ve Kullanımı</vt:lpstr>
      <vt:lpstr>YÖKAK Dereceli Değerlendirme Anahtarı ve PUKÖ</vt:lpstr>
      <vt:lpstr>OLGUNLUK DÜZEYİ 2</vt:lpstr>
      <vt:lpstr>OLGUNLUK DÜZEYİ 3</vt:lpstr>
      <vt:lpstr>OLGUNLUK DÜZEYİ 4</vt:lpstr>
      <vt:lpstr>OLGUNLUK DÜZEYİ 4</vt:lpstr>
      <vt:lpstr>OLGUNLUK DÜZEYİ 5</vt:lpstr>
      <vt:lpstr>OLGUNLUK DÜZEYİ 5</vt:lpstr>
      <vt:lpstr>Kurumsal İç Değerlendirme Raporu (KİDR) Hazırlama</vt:lpstr>
      <vt:lpstr>İÇ KALİTE GÜVENCESİ SİSTEMİ </vt:lpstr>
      <vt:lpstr>KİDR’nin Yapısı</vt:lpstr>
      <vt:lpstr>KURUMLARIN KİDR’LERİ BÖYLE OLMAMALIDIR.</vt:lpstr>
      <vt:lpstr>PowerPoint Sunusu</vt:lpstr>
      <vt:lpstr>Alt ölçütlerde beklenti nedir?</vt:lpstr>
      <vt:lpstr>Alt ölçütlerde beklenti nedir?</vt:lpstr>
      <vt:lpstr>A. LİDERLİK, YÖNETİŞİM ve KALİTE</vt:lpstr>
      <vt:lpstr>Birim ve Birim Yöneticileri Kapsamı</vt:lpstr>
      <vt:lpstr>Ölçütlere Göre Sorumlu Birimler</vt:lpstr>
      <vt:lpstr>Ölçütlere Göre Sorumlu Birimler</vt:lpstr>
      <vt:lpstr>A. LİDERLİK, YÖNETİŞİM ve KALİTE</vt:lpstr>
      <vt:lpstr>A. LİDERLİK, YÖNETİŞİM ve KALİTE</vt:lpstr>
      <vt:lpstr>AA.1. Liderlik ve Kalite / A.1.1. Yönetim modeli ve idari yapı</vt:lpstr>
      <vt:lpstr>AA.1. Liderlik ve Kalite / A.1.1. Yönetim modeli ve idari yapı</vt:lpstr>
      <vt:lpstr>A.1. Liderlik ve Kalite/  A.1.1. Yönetim modeli ve idari yapı</vt:lpstr>
      <vt:lpstr>A.1. Liderlik ve Kalite / A.1.2. Yönetişim modeli ve idari yapı </vt:lpstr>
      <vt:lpstr>A.1. Liderlik ve Kalite / A.1.2. Liderlik</vt:lpstr>
      <vt:lpstr>A.1. Liderlik ve Kalite / A.1.2. Liderlik</vt:lpstr>
      <vt:lpstr>A.1. Liderlik ve Kalite / A.1.2. Liderlik</vt:lpstr>
      <vt:lpstr>A.1. Liderlik ve Kalite / A.1.2. Liderlik</vt:lpstr>
      <vt:lpstr>A.1. Liderlik ve Kalite / A.1.2. Liderlik</vt:lpstr>
      <vt:lpstr>A.1. Liderlik ve Kalite / A.1.3. Kurumsal dönüşüm kapasitesi</vt:lpstr>
      <vt:lpstr>A.1. Liderlik ve Kalite / A.1.3. Kurumsal dönüşüm kapasitesi</vt:lpstr>
      <vt:lpstr>A.1. Liderlik ve Kalite / A.1.3. Kurumsal dönüşüm kapasitesi</vt:lpstr>
      <vt:lpstr>A.1. Liderlik ve Kalite / A.1.3. Kurumsal dönüşüm kapasitesi</vt:lpstr>
      <vt:lpstr>A.1. Liderlik ve Kalite / A.1.4. İç kalite güvencesi mekanizmaları</vt:lpstr>
      <vt:lpstr>A.1. Liderlik ve Kalite / A.1.4. İç kalite güvencesi mekanizmaları</vt:lpstr>
      <vt:lpstr>A.1. Liderlik ve Kalite / A.1.4. İç kalite güvencesi mekanizmaları</vt:lpstr>
      <vt:lpstr>A.1. Liderlik ve Kalite / A.1.4. İç kalite güvencesi mekanizmaları</vt:lpstr>
      <vt:lpstr>A.1. Liderlik ve Kalite / A.1.4. İç kalite güvencesi mekanizmaları</vt:lpstr>
      <vt:lpstr>A.1. Liderlik ve Kalite / A.1.5. Kamuoyunu bilgilendirme ve hesap verebilirlik</vt:lpstr>
      <vt:lpstr>A.1. Liderlik ve Kalite / A.1.5. Kamuoyunu bilgilendirme ve hesap verebilirlik</vt:lpstr>
      <vt:lpstr>A.1. Liderlik ve Kalite / A.1.5. Kamuoyunu bilgilendirme ve hesap verebilirlik</vt:lpstr>
      <vt:lpstr>A.1. Liderlik ve Kalite / A.1.5. Kamuoyunu bilgilendirme ve hesap verebilirlik</vt:lpstr>
      <vt:lpstr>A.1. Liderlik ve Kalite / A.1.5. Kamuoyunu bilgilendirme ve hesap verebilirlik</vt:lpstr>
      <vt:lpstr>A.2. Misyon ve Stratejik Amaçlar/ A.2.1. Misyon, vizyon ve politikalar</vt:lpstr>
      <vt:lpstr>A.2. Misyon ve Stratejik Amaçlar/ A.2.1. Misyon, vizyon ve politikalar</vt:lpstr>
      <vt:lpstr>A.2. Misyon ve Stratejik Amaçlar/ A.2.1. Misyon, vizyon ve politikalar</vt:lpstr>
      <vt:lpstr>A.1. Liderlik ve Kalite / A.2.1. Misyon, vizyon ve politikalar</vt:lpstr>
      <vt:lpstr>A.2. Misyon ve Stratejik Amaçlar/ A.2.2. Stratejik amaç ve hedefler</vt:lpstr>
      <vt:lpstr>A.2. Misyon ve Stratejik Amaçlar/ A.2.2. Stratejik amaç ve hedefler</vt:lpstr>
      <vt:lpstr>A.2. Misyon ve Stratejik Amaçlar/ A.2.2. Stratejik amaç ve hedefler</vt:lpstr>
      <vt:lpstr>A.1. Liderlik ve Kalite / A.2.2. Stratejik amaç ve hedefler</vt:lpstr>
      <vt:lpstr>A.2. Misyon ve Stratejik Amaçlar/ A.2.3. Performans yönetimi</vt:lpstr>
      <vt:lpstr>A.2. Misyon ve Stratejik Amaçlar/ A.2.3. Performans yönetimi</vt:lpstr>
      <vt:lpstr>A.2. Misyon ve Stratejik Amaçlar/ A.2.3. Performans yönetimi</vt:lpstr>
      <vt:lpstr>A.2. Misyon ve Stratejik Amaçlar/ A.2.3. Performans yönetimi</vt:lpstr>
      <vt:lpstr>A.2. Misyon ve Stratejik Amaçlar / A.2.3. Performans yönetimi</vt:lpstr>
      <vt:lpstr> A.3. Yönetim Sistemleri / A.3.1. Bilgi yönetim sistemi</vt:lpstr>
      <vt:lpstr> A.3. Yönetim Sistemleri / A.3.1. Bilgi yönetim sistemi</vt:lpstr>
      <vt:lpstr>A.3. Yönetim Sistemleri / A.3.1. Bilgi yönetim sistemi</vt:lpstr>
      <vt:lpstr>A.3. Yönetim Sistemleri / A.3.2. İnsan kaynakları yönetimi</vt:lpstr>
      <vt:lpstr>A.3. Yönetim Sistemleri /  A.3.2. İnsan kaynakları yönetimi</vt:lpstr>
      <vt:lpstr>A.3. Yönetim Sistemleri / A.3.2. İnsan kaynakları yönetimi</vt:lpstr>
      <vt:lpstr>A.3. Yönetim Sistemleri /  A.3.3. Finansal yönetim</vt:lpstr>
      <vt:lpstr>A.3. Yönetim Sistemleri /  A.3.3. Finansal yönetim</vt:lpstr>
      <vt:lpstr>A.3. Yönetim Sistemleri /  A.3.3. Finansal yönetim</vt:lpstr>
      <vt:lpstr>A.3. Yönetim Sistemleri / A.3.4. Süreç yönetimi</vt:lpstr>
      <vt:lpstr>A.3. Yönetim Sistemleri / A.3.4. Süreç yönetimi</vt:lpstr>
      <vt:lpstr>A.3. Yönetim Sistemleri / A.3.4. Süreç yönetimi</vt:lpstr>
      <vt:lpstr>A.4. Paydaş Katılımı / A.4.1. İç ve dış paydaş katılımı</vt:lpstr>
      <vt:lpstr>A.4. Paydaş Katılımı / A.4.1. İç ve dış paydaş katılımı</vt:lpstr>
      <vt:lpstr>A.4. Paydaş Katılımı / A.4.1. İç ve dış paydaş katılımı</vt:lpstr>
      <vt:lpstr>A.4. Paydaş Katılımı / A.4.2. Öğrenci geri bildirimleri</vt:lpstr>
      <vt:lpstr>A.4. Paydaş Katılımı / A.4.2. Öğrenci geri bildirimleri</vt:lpstr>
      <vt:lpstr>A.4. Paydaş Katılımı / A.4.2. Öğrenci geri bildirimleri</vt:lpstr>
      <vt:lpstr>A.4. Paydaş Katılımı / A.4.3. Mezun ilişkileri yönetimi</vt:lpstr>
      <vt:lpstr>A.4. Paydaş Katılımı / A.4.3. Mezun ilişkileri yönetimi</vt:lpstr>
      <vt:lpstr>A.4. Paydaş Katılımı / A.4.3. Mezun ilişkileri yönetimi</vt:lpstr>
      <vt:lpstr>A.5. Uluslararasılaşma / A.5.1. Uluslararasılaşma süreçlerinin yönetimi</vt:lpstr>
      <vt:lpstr>A.5. Uluslararasılaşma / A.5.1. Uluslararasılaşma süreçlerinin yönetimi</vt:lpstr>
      <vt:lpstr>A.5. Uluslararasılaşma / A.5.1. Uluslararasılaşma süreçlerinin yönetimi</vt:lpstr>
      <vt:lpstr>A.5. Uluslararasılaşma / A.5.2. Uluslararasılaşma kaynakları</vt:lpstr>
      <vt:lpstr>A.5. Uluslararasılaşma / A.5.2. Uluslararasılaşma kaynakları</vt:lpstr>
      <vt:lpstr>A.5. Uluslararasılaşma / A.5.2. Uluslararasılaşma kaynakları</vt:lpstr>
      <vt:lpstr>A.5. Uluslararasılaşma / A.5.3. Uluslararasılaşma performansı</vt:lpstr>
      <vt:lpstr>A.5. Uluslararasılaşma / A.5.3. Uluslararasılaşma performansı</vt:lpstr>
      <vt:lpstr>A.5. Uluslararasılaşma / A.5.3. Uluslararasılaşma performansı</vt:lpstr>
      <vt:lpstr>A. LİDERLİK, YÖNETİŞİM ve KALİTE</vt:lpstr>
      <vt:lpstr>Eğitim Değerlendirme Anketi</vt:lpstr>
      <vt:lpstr>Katılımınız, katkılarınız ve sabırla dinlediğiniz için teşekkür ederiz.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KURUM İÇ DEĞERLENDİRME RAPORU (KİDR) HAZIRLAMA KILAVUZU- Sürüm 3.0</dc:title>
  <dc:creator>Windows User</dc:creator>
  <cp:lastModifiedBy>TRÜ</cp:lastModifiedBy>
  <cp:revision>154</cp:revision>
  <dcterms:created xsi:type="dcterms:W3CDTF">2022-01-24T19:58:08Z</dcterms:created>
  <dcterms:modified xsi:type="dcterms:W3CDTF">2025-10-02T13:54:38Z</dcterms:modified>
</cp:coreProperties>
</file>