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37" r:id="rId2"/>
    <p:sldId id="330" r:id="rId3"/>
    <p:sldId id="503" r:id="rId4"/>
    <p:sldId id="286" r:id="rId5"/>
    <p:sldId id="494" r:id="rId6"/>
    <p:sldId id="354" r:id="rId7"/>
    <p:sldId id="496" r:id="rId8"/>
    <p:sldId id="340" r:id="rId9"/>
    <p:sldId id="299" r:id="rId10"/>
    <p:sldId id="497" r:id="rId11"/>
    <p:sldId id="504" r:id="rId12"/>
    <p:sldId id="505" r:id="rId13"/>
    <p:sldId id="437" r:id="rId14"/>
    <p:sldId id="510" r:id="rId15"/>
    <p:sldId id="498" r:id="rId16"/>
    <p:sldId id="835" r:id="rId17"/>
    <p:sldId id="816" r:id="rId18"/>
    <p:sldId id="817" r:id="rId19"/>
    <p:sldId id="491" r:id="rId20"/>
    <p:sldId id="342" r:id="rId21"/>
    <p:sldId id="347" r:id="rId22"/>
    <p:sldId id="411" r:id="rId23"/>
    <p:sldId id="350" r:id="rId24"/>
    <p:sldId id="427" r:id="rId25"/>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1" autoAdjust="0"/>
    <p:restoredTop sz="96404" autoAdjust="0"/>
  </p:normalViewPr>
  <p:slideViewPr>
    <p:cSldViewPr snapToGrid="0">
      <p:cViewPr varScale="1">
        <p:scale>
          <a:sx n="111" d="100"/>
          <a:sy n="111" d="100"/>
        </p:scale>
        <p:origin x="13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16.01.2026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16.01.2026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16.01.2026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16.01.2026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16.01.2026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Kalite Koordinatörlüğü</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10</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062214897"/>
              </p:ext>
            </p:extLst>
          </p:nvPr>
        </p:nvGraphicFramePr>
        <p:xfrm>
          <a:off x="241378" y="1968423"/>
          <a:ext cx="11569622" cy="4169499"/>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07000"/>
                        </a:lnSpc>
                        <a:spcAft>
                          <a:spcPts val="0"/>
                        </a:spcAft>
                      </a:pPr>
                      <a:r>
                        <a:rPr lang="tr-TR" sz="1800" b="1" kern="1200" dirty="0">
                          <a:solidFill>
                            <a:srgbClr val="FF0000"/>
                          </a:solidFill>
                          <a:effectLst/>
                          <a:latin typeface="+mn-lt"/>
                          <a:ea typeface="+mn-ea"/>
                          <a:cs typeface="+mn-cs"/>
                        </a:rPr>
                        <a:t> 1</a:t>
                      </a:r>
                    </a:p>
                  </a:txBody>
                  <a:tcPr marL="68580" marR="68580" marT="0" marB="0" anchor="ctr"/>
                </a:tc>
                <a:tc>
                  <a:txBody>
                    <a:bodyPr/>
                    <a:lstStyle/>
                    <a:p>
                      <a:pPr algn="ctr">
                        <a:lnSpc>
                          <a:spcPct val="107000"/>
                        </a:lnSpc>
                        <a:spcAft>
                          <a:spcPts val="0"/>
                        </a:spcAft>
                      </a:pPr>
                      <a:r>
                        <a:rPr lang="tr-TR" sz="1800" b="1" dirty="0">
                          <a:solidFill>
                            <a:srgbClr val="FF0000"/>
                          </a:solidFill>
                          <a:effectLst/>
                        </a:rPr>
                        <a:t> 1</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413922" cy="625765"/>
          </a:xfrm>
        </p:spPr>
        <p:txBody>
          <a:bodyPr>
            <a:noAutofit/>
          </a:bodyPr>
          <a:lstStyle/>
          <a:p>
            <a:pPr algn="ctr"/>
            <a:r>
              <a:rPr lang="tr-TR" sz="3200" b="1" dirty="0">
                <a:solidFill>
                  <a:srgbClr val="FF0000"/>
                </a:solidFill>
              </a:rPr>
              <a:t>Araştırma ve Geliştirme Faaliyetleri :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73026104"/>
              </p:ext>
            </p:extLst>
          </p:nvPr>
        </p:nvGraphicFramePr>
        <p:xfrm>
          <a:off x="361450" y="1894114"/>
          <a:ext cx="11514864" cy="4005943"/>
        </p:xfrm>
        <a:graphic>
          <a:graphicData uri="http://schemas.openxmlformats.org/drawingml/2006/table">
            <a:tbl>
              <a:tblPr firstRow="1" firstCol="1" lastRow="1" lastCol="1" bandRow="1" bandCol="1">
                <a:tableStyleId>{5940675A-B579-460E-94D1-54222C63F5DA}</a:tableStyleId>
              </a:tblPr>
              <a:tblGrid>
                <a:gridCol w="9927935">
                  <a:extLst>
                    <a:ext uri="{9D8B030D-6E8A-4147-A177-3AD203B41FA5}">
                      <a16:colId xmlns:a16="http://schemas.microsoft.com/office/drawing/2014/main" val="907143591"/>
                    </a:ext>
                  </a:extLst>
                </a:gridCol>
                <a:gridCol w="888282">
                  <a:extLst>
                    <a:ext uri="{9D8B030D-6E8A-4147-A177-3AD203B41FA5}">
                      <a16:colId xmlns:a16="http://schemas.microsoft.com/office/drawing/2014/main" val="719348450"/>
                    </a:ext>
                  </a:extLst>
                </a:gridCol>
                <a:gridCol w="698647">
                  <a:extLst>
                    <a:ext uri="{9D8B030D-6E8A-4147-A177-3AD203B41FA5}">
                      <a16:colId xmlns:a16="http://schemas.microsoft.com/office/drawing/2014/main" val="883096862"/>
                    </a:ext>
                  </a:extLst>
                </a:gridCol>
              </a:tblGrid>
              <a:tr h="307066">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800" b="0" dirty="0">
                          <a:effectLst/>
                          <a:latin typeface="+mn-lt"/>
                        </a:rPr>
                        <a:t> 0,5</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5335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66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508896">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800" b="0" dirty="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50000"/>
                        </a:lnSpc>
                        <a:spcAft>
                          <a:spcPts val="0"/>
                        </a:spcAft>
                      </a:pPr>
                      <a:r>
                        <a:rPr lang="tr-TR" sz="1800" b="0" dirty="0">
                          <a:effectLst/>
                          <a:latin typeface="+mn-lt"/>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082860629"/>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b="0" dirty="0">
                          <a:effectLst/>
                          <a:latin typeface="+mn-lt"/>
                        </a:rPr>
                        <a:t> 1</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b="0" dirty="0">
                          <a:effectLst/>
                          <a:latin typeface="+mn-lt"/>
                          <a:ea typeface="Calibri" panose="020F0502020204030204" pitchFamily="34" charset="0"/>
                          <a:cs typeface="Times New Roman" panose="02020603050405020304" pitchFamily="18" charset="0"/>
                        </a:rPr>
                        <a:t>-</a:t>
                      </a: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b="0" dirty="0">
                          <a:effectLst/>
                          <a:latin typeface="+mn-lt"/>
                          <a:ea typeface="Calibri" panose="020F0502020204030204" pitchFamily="34" charset="0"/>
                          <a:cs typeface="Times New Roman" panose="02020603050405020304" pitchFamily="18" charset="0"/>
                        </a:rPr>
                        <a:t>-</a:t>
                      </a:r>
                    </a:p>
                  </a:txBody>
                  <a:tcPr marL="7568" marR="7568" marT="7568" marB="0"/>
                </a:tc>
                <a:tc>
                  <a:txBody>
                    <a:bodyPr/>
                    <a:lstStyle/>
                    <a:p>
                      <a:pPr marL="72000" algn="ctr">
                        <a:lnSpc>
                          <a:spcPct val="100000"/>
                        </a:lnSpc>
                        <a:spcAft>
                          <a:spcPts val="0"/>
                        </a:spcAft>
                      </a:pPr>
                      <a:r>
                        <a:rPr lang="tr-TR" sz="1800" b="0" dirty="0">
                          <a:effectLst/>
                          <a:latin typeface="+mn-lt"/>
                          <a:ea typeface="Calibri" panose="020F0502020204030204" pitchFamily="34" charset="0"/>
                          <a:cs typeface="Times New Roman" panose="02020603050405020304" pitchFamily="18" charset="0"/>
                        </a:rPr>
                        <a:t>-</a:t>
                      </a: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b="1" dirty="0">
                          <a:solidFill>
                            <a:srgbClr val="FF0000"/>
                          </a:solidFill>
                          <a:effectLst/>
                        </a:rPr>
                        <a:t>1</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b="1" dirty="0">
                          <a:solidFill>
                            <a:srgbClr val="FF0000"/>
                          </a:solidFill>
                          <a:effectLst/>
                        </a:rPr>
                        <a:t>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endParaRPr lang="tr-TR" sz="1200" b="1" i="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077703422"/>
              </p:ext>
            </p:extLst>
          </p:nvPr>
        </p:nvGraphicFramePr>
        <p:xfrm>
          <a:off x="470263" y="1943069"/>
          <a:ext cx="11208215" cy="4183487"/>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solidFill>
                            <a:srgbClr val="FF0000"/>
                          </a:solidFill>
                          <a:effectLst/>
                        </a:rPr>
                        <a:t> </a:t>
                      </a:r>
                      <a:r>
                        <a:rPr lang="tr-TR" sz="1800" b="1" dirty="0">
                          <a:solidFill>
                            <a:srgbClr val="FF0000"/>
                          </a:solidFill>
                          <a:effectLst/>
                        </a:rPr>
                        <a:t>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solidFill>
                            <a:srgbClr val="FF0000"/>
                          </a:solidFill>
                          <a:effectLst/>
                        </a:rPr>
                        <a:t> </a:t>
                      </a:r>
                      <a:r>
                        <a:rPr lang="tr-TR" sz="1800" b="1" dirty="0">
                          <a:solidFill>
                            <a:srgbClr val="FF0000"/>
                          </a:solidFill>
                          <a:effectLst/>
                        </a:rPr>
                        <a:t>1</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16.01.2026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15</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1372915915"/>
              </p:ext>
            </p:extLst>
          </p:nvPr>
        </p:nvGraphicFramePr>
        <p:xfrm>
          <a:off x="457201" y="1848680"/>
          <a:ext cx="11390242" cy="3793784"/>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2885">
                  <a:extLst>
                    <a:ext uri="{9D8B030D-6E8A-4147-A177-3AD203B41FA5}">
                      <a16:colId xmlns:a16="http://schemas.microsoft.com/office/drawing/2014/main" val="2981608465"/>
                    </a:ext>
                  </a:extLst>
                </a:gridCol>
                <a:gridCol w="776672">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solidFill>
                            <a:srgbClr val="3333FF"/>
                          </a:solidFill>
                          <a:effectLst/>
                          <a:latin typeface="+mn-lt"/>
                        </a:rPr>
                        <a:t>Sempozyum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Teknik Gezi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Kongre</a:t>
                      </a:r>
                      <a:endParaRPr lang="tr-TR" sz="1800" b="1" dirty="0">
                        <a:solidFill>
                          <a:srgbClr val="3333FF"/>
                        </a:solidFill>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Eğitim Seminerleri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rgbClr val="3333FF"/>
                          </a:solidFill>
                          <a:effectLst/>
                          <a:latin typeface="+mn-lt"/>
                        </a:rPr>
                        <a:t>Konferans</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Ulusal Toplantı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rgbClr val="3333FF"/>
                          </a:solidFill>
                          <a:effectLst/>
                          <a:latin typeface="+mn-lt"/>
                        </a:rPr>
                        <a:t>Panel</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Diğer (Açıkhava Etkinlikleri, Ziyaretler, Geziler </a:t>
                      </a:r>
                      <a:r>
                        <a:rPr lang="tr-TR" sz="1800" b="1" dirty="0" err="1">
                          <a:solidFill>
                            <a:srgbClr val="3333FF"/>
                          </a:solidFill>
                          <a:effectLst/>
                          <a:latin typeface="+mn-lt"/>
                        </a:rPr>
                        <a:t>v.b</a:t>
                      </a:r>
                      <a:r>
                        <a:rPr lang="tr-TR" sz="1800" b="1" dirty="0">
                          <a:solidFill>
                            <a:srgbClr val="3333FF"/>
                          </a:solidFill>
                          <a:effectLst/>
                          <a:latin typeface="+mn-lt"/>
                        </a:rPr>
                        <a:t>.)</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 17</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26 </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rgbClr val="3333FF"/>
                          </a:solidFill>
                          <a:effectLst/>
                          <a:latin typeface="+mn-lt"/>
                        </a:rPr>
                        <a:t>Seminer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err="1">
                          <a:solidFill>
                            <a:srgbClr val="3333FF"/>
                          </a:solidFill>
                          <a:effectLst/>
                          <a:latin typeface="+mn-lt"/>
                        </a:rPr>
                        <a:t>Çalıştay</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rgbClr val="3333FF"/>
                          </a:solidFill>
                          <a:effectLst/>
                          <a:latin typeface="+mn-lt"/>
                        </a:rPr>
                        <a:t>Açık Oturum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Film Gösterimi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rgbClr val="3333FF"/>
                          </a:solidFill>
                          <a:effectLst/>
                          <a:latin typeface="+mn-lt"/>
                        </a:rPr>
                        <a:t>Söyleşi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Bağış ve Yardım Kampanyası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 </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rgbClr val="3333FF"/>
                          </a:solidFill>
                          <a:effectLst/>
                          <a:latin typeface="+mn-lt"/>
                        </a:rPr>
                        <a:t>Tiyatro</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Bilgilendirme ve Tanıtım Toplantısı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5</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0" dirty="0">
                          <a:effectLst/>
                          <a:latin typeface="+mn-lt"/>
                        </a:rPr>
                        <a:t>12 </a:t>
                      </a:r>
                      <a:endParaRPr lang="tr-TR" sz="18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rgbClr val="3333FF"/>
                          </a:solidFill>
                          <a:effectLst/>
                          <a:latin typeface="+mn-lt"/>
                        </a:rPr>
                        <a:t>Konser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Anma Törenleri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0" dirty="0">
                          <a:effectLst/>
                          <a:latin typeface="+mn-lt"/>
                        </a:rPr>
                        <a:t>-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rgbClr val="3333FF"/>
                          </a:solidFill>
                          <a:effectLst/>
                          <a:latin typeface="+mn-lt"/>
                        </a:rPr>
                        <a:t>Sergi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800" b="0" dirty="0">
                          <a:solidFill>
                            <a:schemeClr val="tx1"/>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Öğrenci Oryantasyon Semineri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sz="1400" b="0" dirty="0"/>
                        <a:t>-</a:t>
                      </a:r>
                    </a:p>
                  </a:txBody>
                  <a:tcPr marL="0" marR="0" marT="0" marB="0" anchor="ctr"/>
                </a:tc>
                <a:tc>
                  <a:txBody>
                    <a:bodyPr/>
                    <a:lstStyle/>
                    <a:p>
                      <a:pPr marL="72000" algn="ctr">
                        <a:lnSpc>
                          <a:spcPct val="100000"/>
                        </a:lnSpc>
                        <a:spcAft>
                          <a:spcPts val="0"/>
                        </a:spcAft>
                      </a:pPr>
                      <a:r>
                        <a:rPr lang="tr-TR" sz="1400" b="0" dirty="0">
                          <a:solidFill>
                            <a:srgbClr val="FF0000"/>
                          </a:solidFill>
                          <a:effectLst/>
                          <a:latin typeface="+mn-lt"/>
                        </a:rPr>
                        <a:t> </a:t>
                      </a:r>
                      <a:endParaRPr lang="tr-TR" sz="1400" b="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a:txBody>
                    <a:bodyPr/>
                    <a:lstStyle/>
                    <a:p>
                      <a:pPr marL="72000">
                        <a:lnSpc>
                          <a:spcPct val="100000"/>
                        </a:lnSpc>
                        <a:spcAft>
                          <a:spcPts val="0"/>
                        </a:spcAft>
                      </a:pPr>
                      <a:r>
                        <a:rPr lang="tr-TR" sz="1800" b="1" dirty="0">
                          <a:solidFill>
                            <a:srgbClr val="3333FF"/>
                          </a:solidFill>
                          <a:effectLst/>
                          <a:latin typeface="+mn-lt"/>
                        </a:rPr>
                        <a:t>Spor Turnuvası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r>
                        <a:rPr lang="tr-TR" sz="1800" b="0" dirty="0">
                          <a:solidFill>
                            <a:schemeClr val="tx1"/>
                          </a:solidFill>
                        </a:rPr>
                        <a:t>-</a:t>
                      </a:r>
                    </a:p>
                  </a:txBody>
                  <a:tcPr marL="3175" marR="3175" marT="3175" marB="0" anchor="ctr"/>
                </a:tc>
                <a:tc>
                  <a:txBody>
                    <a:bodyPr/>
                    <a:lstStyle/>
                    <a:p>
                      <a:pPr algn="ctr"/>
                      <a:r>
                        <a:rPr lang="tr-TR" sz="1800" b="0" dirty="0">
                          <a:solidFill>
                            <a:schemeClr val="tx1"/>
                          </a:solidFill>
                        </a:rPr>
                        <a:t>-</a:t>
                      </a: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FF0000"/>
                          </a:solidFill>
                          <a:effectLst/>
                          <a:latin typeface="+mn-lt"/>
                        </a:rPr>
                        <a:t>23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38</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2D0A7900-5BC3-F60B-78FB-12AA99E11BE3}"/>
              </a:ext>
            </a:extLst>
          </p:cNvPr>
          <p:cNvSpPr>
            <a:spLocks noGrp="1"/>
          </p:cNvSpPr>
          <p:nvPr>
            <p:ph type="title"/>
          </p:nvPr>
        </p:nvSpPr>
        <p:spPr>
          <a:xfrm>
            <a:off x="1918446" y="136525"/>
            <a:ext cx="10085295" cy="742016"/>
          </a:xfrm>
        </p:spPr>
        <p:txBody>
          <a:bodyPr>
            <a:noAutofit/>
          </a:bodyPr>
          <a:lstStyle/>
          <a:p>
            <a:pPr algn="ctr"/>
            <a:r>
              <a:rPr lang="tr-TR" sz="2400" b="1" dirty="0">
                <a:solidFill>
                  <a:srgbClr val="0000FF"/>
                </a:solidFill>
              </a:rPr>
              <a:t>YÖKAK Kurumsal Dış Değerlendirme ve Akreditasyon Ölçütleri Bilgilendirme Toplantısı</a:t>
            </a:r>
          </a:p>
        </p:txBody>
      </p:sp>
      <p:sp>
        <p:nvSpPr>
          <p:cNvPr id="4" name="Veri Yer Tutucusu 3">
            <a:extLst>
              <a:ext uri="{FF2B5EF4-FFF2-40B4-BE49-F238E27FC236}">
                <a16:creationId xmlns:a16="http://schemas.microsoft.com/office/drawing/2014/main" id="{C3974538-E642-C411-6951-DD115D96F493}"/>
              </a:ext>
            </a:extLst>
          </p:cNvPr>
          <p:cNvSpPr>
            <a:spLocks noGrp="1"/>
          </p:cNvSpPr>
          <p:nvPr>
            <p:ph type="dt" sz="half" idx="10"/>
          </p:nvPr>
        </p:nvSpPr>
        <p:spPr/>
        <p:txBody>
          <a:bodyPr/>
          <a:lstStyle/>
          <a:p>
            <a:fld id="{65AA587E-8E82-4A60-9A0B-4640ECAEE38B}" type="datetime1">
              <a:rPr lang="tr-TR" smtClean="0"/>
              <a:t>16.01.2026</a:t>
            </a:fld>
            <a:endParaRPr lang="tr-TR"/>
          </a:p>
        </p:txBody>
      </p:sp>
      <p:sp>
        <p:nvSpPr>
          <p:cNvPr id="5" name="Slayt Numarası Yer Tutucusu 4">
            <a:extLst>
              <a:ext uri="{FF2B5EF4-FFF2-40B4-BE49-F238E27FC236}">
                <a16:creationId xmlns:a16="http://schemas.microsoft.com/office/drawing/2014/main" id="{2D07C115-3B15-B4BD-D083-3B3F670C1FF8}"/>
              </a:ext>
            </a:extLst>
          </p:cNvPr>
          <p:cNvSpPr>
            <a:spLocks noGrp="1"/>
          </p:cNvSpPr>
          <p:nvPr>
            <p:ph type="sldNum" sz="quarter" idx="12"/>
          </p:nvPr>
        </p:nvSpPr>
        <p:spPr/>
        <p:txBody>
          <a:bodyPr/>
          <a:lstStyle/>
          <a:p>
            <a:fld id="{993F692B-8A7A-473C-8BE4-D66C8DE9A1BF}" type="slidenum">
              <a:rPr lang="tr-TR" smtClean="0"/>
              <a:t>16</a:t>
            </a:fld>
            <a:endParaRPr lang="tr-TR"/>
          </a:p>
        </p:txBody>
      </p:sp>
      <p:graphicFrame>
        <p:nvGraphicFramePr>
          <p:cNvPr id="2" name="Tablo 1"/>
          <p:cNvGraphicFramePr>
            <a:graphicFrameLocks noGrp="1"/>
          </p:cNvGraphicFramePr>
          <p:nvPr/>
        </p:nvGraphicFramePr>
        <p:xfrm>
          <a:off x="461819" y="1817542"/>
          <a:ext cx="11541924" cy="3798167"/>
        </p:xfrm>
        <a:graphic>
          <a:graphicData uri="http://schemas.openxmlformats.org/drawingml/2006/table">
            <a:tbl>
              <a:tblPr>
                <a:tableStyleId>{BDBED569-4797-4DF1-A0F4-6AAB3CD982D8}</a:tableStyleId>
              </a:tblPr>
              <a:tblGrid>
                <a:gridCol w="787589">
                  <a:extLst>
                    <a:ext uri="{9D8B030D-6E8A-4147-A177-3AD203B41FA5}">
                      <a16:colId xmlns:a16="http://schemas.microsoft.com/office/drawing/2014/main" val="1700330137"/>
                    </a:ext>
                  </a:extLst>
                </a:gridCol>
                <a:gridCol w="3602664">
                  <a:extLst>
                    <a:ext uri="{9D8B030D-6E8A-4147-A177-3AD203B41FA5}">
                      <a16:colId xmlns:a16="http://schemas.microsoft.com/office/drawing/2014/main" val="3773256696"/>
                    </a:ext>
                  </a:extLst>
                </a:gridCol>
                <a:gridCol w="1063727">
                  <a:extLst>
                    <a:ext uri="{9D8B030D-6E8A-4147-A177-3AD203B41FA5}">
                      <a16:colId xmlns:a16="http://schemas.microsoft.com/office/drawing/2014/main" val="426718027"/>
                    </a:ext>
                  </a:extLst>
                </a:gridCol>
                <a:gridCol w="1161255">
                  <a:extLst>
                    <a:ext uri="{9D8B030D-6E8A-4147-A177-3AD203B41FA5}">
                      <a16:colId xmlns:a16="http://schemas.microsoft.com/office/drawing/2014/main" val="2753620125"/>
                    </a:ext>
                  </a:extLst>
                </a:gridCol>
                <a:gridCol w="1356488">
                  <a:extLst>
                    <a:ext uri="{9D8B030D-6E8A-4147-A177-3AD203B41FA5}">
                      <a16:colId xmlns:a16="http://schemas.microsoft.com/office/drawing/2014/main" val="165736524"/>
                    </a:ext>
                  </a:extLst>
                </a:gridCol>
                <a:gridCol w="3570201">
                  <a:extLst>
                    <a:ext uri="{9D8B030D-6E8A-4147-A177-3AD203B41FA5}">
                      <a16:colId xmlns:a16="http://schemas.microsoft.com/office/drawing/2014/main" val="2274576557"/>
                    </a:ext>
                  </a:extLst>
                </a:gridCol>
              </a:tblGrid>
              <a:tr h="339779">
                <a:tc>
                  <a:txBody>
                    <a:bodyPr/>
                    <a:lstStyle/>
                    <a:p>
                      <a:pPr algn="ctr" rtl="0" fontAlgn="ctr"/>
                      <a:r>
                        <a:rPr lang="tr-TR" sz="1600" b="1" u="none" strike="noStrike" dirty="0">
                          <a:solidFill>
                            <a:srgbClr val="FF0000"/>
                          </a:solidFill>
                          <a:effectLst/>
                        </a:rPr>
                        <a:t>Sıra No</a:t>
                      </a:r>
                      <a:endParaRPr lang="tr-TR" sz="1600" b="1" i="0" u="none" strike="noStrike" dirty="0">
                        <a:solidFill>
                          <a:srgbClr val="FF0000"/>
                        </a:solidFill>
                        <a:effectLst/>
                        <a:latin typeface="Calibri" panose="020F0502020204030204" pitchFamily="34" charset="0"/>
                      </a:endParaRPr>
                    </a:p>
                  </a:txBody>
                  <a:tcPr marL="8545" marR="8545" marT="8545" marB="0" anchor="ctr"/>
                </a:tc>
                <a:tc>
                  <a:txBody>
                    <a:bodyPr/>
                    <a:lstStyle/>
                    <a:p>
                      <a:pPr algn="ctr" rtl="0" fontAlgn="ctr"/>
                      <a:r>
                        <a:rPr lang="tr-TR" sz="1600" b="1" u="none" strike="noStrike" dirty="0">
                          <a:solidFill>
                            <a:srgbClr val="FF0000"/>
                          </a:solidFill>
                          <a:effectLst/>
                        </a:rPr>
                        <a:t>Kalite Güvence Sistemi Alanı</a:t>
                      </a:r>
                      <a:endParaRPr lang="tr-TR" sz="1600" b="1" i="0" u="none" strike="noStrike" dirty="0">
                        <a:solidFill>
                          <a:srgbClr val="FF0000"/>
                        </a:solidFill>
                        <a:effectLst/>
                        <a:latin typeface="Calibri" panose="020F0502020204030204" pitchFamily="34" charset="0"/>
                      </a:endParaRPr>
                    </a:p>
                  </a:txBody>
                  <a:tcPr marL="8545" marR="8545" marT="8545" marB="0" anchor="ctr"/>
                </a:tc>
                <a:tc>
                  <a:txBody>
                    <a:bodyPr/>
                    <a:lstStyle/>
                    <a:p>
                      <a:pPr algn="ctr" rtl="0" fontAlgn="ctr"/>
                      <a:r>
                        <a:rPr lang="tr-TR" sz="1600" b="1" u="none" strike="noStrike" dirty="0">
                          <a:solidFill>
                            <a:srgbClr val="FF0000"/>
                          </a:solidFill>
                          <a:effectLst/>
                        </a:rPr>
                        <a:t>Tarih</a:t>
                      </a:r>
                      <a:endParaRPr lang="tr-TR" sz="1600" b="1" i="0" u="none" strike="noStrike" dirty="0">
                        <a:solidFill>
                          <a:srgbClr val="FF0000"/>
                        </a:solidFill>
                        <a:effectLst/>
                        <a:latin typeface="Calibri" panose="020F0502020204030204" pitchFamily="34" charset="0"/>
                      </a:endParaRPr>
                    </a:p>
                  </a:txBody>
                  <a:tcPr marL="8545" marR="8545" marT="8545" marB="0" anchor="ctr"/>
                </a:tc>
                <a:tc>
                  <a:txBody>
                    <a:bodyPr/>
                    <a:lstStyle/>
                    <a:p>
                      <a:pPr algn="ctr" rtl="0" fontAlgn="ctr"/>
                      <a:r>
                        <a:rPr lang="tr-TR" sz="1600" b="1" u="none" strike="noStrike" dirty="0">
                          <a:solidFill>
                            <a:srgbClr val="FF0000"/>
                          </a:solidFill>
                          <a:effectLst/>
                        </a:rPr>
                        <a:t>Saat</a:t>
                      </a:r>
                      <a:endParaRPr lang="tr-TR" sz="1600" b="1" i="0" u="none" strike="noStrike" dirty="0">
                        <a:solidFill>
                          <a:srgbClr val="FF0000"/>
                        </a:solidFill>
                        <a:effectLst/>
                        <a:latin typeface="Calibri" panose="020F0502020204030204" pitchFamily="34" charset="0"/>
                      </a:endParaRPr>
                    </a:p>
                  </a:txBody>
                  <a:tcPr marL="8545" marR="8545" marT="8545" marB="0" anchor="ctr"/>
                </a:tc>
                <a:tc>
                  <a:txBody>
                    <a:bodyPr/>
                    <a:lstStyle/>
                    <a:p>
                      <a:pPr algn="ctr" rtl="0" fontAlgn="ctr"/>
                      <a:r>
                        <a:rPr lang="tr-TR" sz="1600" b="1" u="none" strike="noStrike" dirty="0">
                          <a:solidFill>
                            <a:srgbClr val="FF0000"/>
                          </a:solidFill>
                          <a:effectLst/>
                        </a:rPr>
                        <a:t>Katılımcı Sayısı</a:t>
                      </a:r>
                      <a:endParaRPr lang="tr-TR" sz="1600" b="1" i="0" u="none" strike="noStrike" dirty="0">
                        <a:solidFill>
                          <a:srgbClr val="FF0000"/>
                        </a:solidFill>
                        <a:effectLst/>
                        <a:latin typeface="Calibri" panose="020F0502020204030204" pitchFamily="34" charset="0"/>
                      </a:endParaRPr>
                    </a:p>
                  </a:txBody>
                  <a:tcPr marL="8545" marR="8545" marT="8545" marB="0" anchor="ctr"/>
                </a:tc>
                <a:tc>
                  <a:txBody>
                    <a:bodyPr/>
                    <a:lstStyle/>
                    <a:p>
                      <a:pPr algn="ctr" rtl="0" fontAlgn="ctr"/>
                      <a:r>
                        <a:rPr lang="tr-TR" sz="1600" b="1" u="none" strike="noStrike" dirty="0">
                          <a:solidFill>
                            <a:srgbClr val="FF0000"/>
                          </a:solidFill>
                          <a:effectLst/>
                        </a:rPr>
                        <a:t>Hedef Kitle</a:t>
                      </a:r>
                      <a:endParaRPr lang="tr-TR" sz="1600" b="1" i="0" u="none" strike="noStrike" dirty="0">
                        <a:solidFill>
                          <a:srgbClr val="FF0000"/>
                        </a:solidFill>
                        <a:effectLst/>
                        <a:latin typeface="Calibri" panose="020F0502020204030204" pitchFamily="34" charset="0"/>
                      </a:endParaRPr>
                    </a:p>
                  </a:txBody>
                  <a:tcPr marL="8545" marR="8545" marT="8545" marB="0" anchor="ctr"/>
                </a:tc>
                <a:extLst>
                  <a:ext uri="{0D108BD9-81ED-4DB2-BD59-A6C34878D82A}">
                    <a16:rowId xmlns:a16="http://schemas.microsoft.com/office/drawing/2014/main" val="1962454790"/>
                  </a:ext>
                </a:extLst>
              </a:tr>
              <a:tr h="873225">
                <a:tc>
                  <a:txBody>
                    <a:bodyPr/>
                    <a:lstStyle/>
                    <a:p>
                      <a:pPr algn="ctr" rtl="0" fontAlgn="ctr"/>
                      <a:r>
                        <a:rPr lang="tr-TR" sz="1400" u="none" strike="noStrike" dirty="0">
                          <a:effectLst/>
                        </a:rPr>
                        <a:t>1</a:t>
                      </a:r>
                      <a:endParaRPr lang="tr-TR" sz="1400" b="1" i="0" u="none" strike="noStrike" dirty="0">
                        <a:solidFill>
                          <a:srgbClr val="000000"/>
                        </a:solidFill>
                        <a:effectLst/>
                        <a:latin typeface="Calibri" panose="020F0502020204030204" pitchFamily="34" charset="0"/>
                      </a:endParaRPr>
                    </a:p>
                  </a:txBody>
                  <a:tcPr marL="8545" marR="8545" marT="8545" marB="0" anchor="ctr"/>
                </a:tc>
                <a:tc>
                  <a:txBody>
                    <a:bodyPr/>
                    <a:lstStyle/>
                    <a:p>
                      <a:pPr algn="l" rtl="0" fontAlgn="ctr"/>
                      <a:r>
                        <a:rPr lang="tr-TR" sz="1400" b="1" u="none" strike="noStrike" dirty="0">
                          <a:solidFill>
                            <a:srgbClr val="0000FF"/>
                          </a:solidFill>
                          <a:effectLst/>
                        </a:rPr>
                        <a:t>Kalite Güvence Sistemi Hakkında Genel Bilgilendirme,</a:t>
                      </a:r>
                      <a:endParaRPr lang="tr-TR" sz="1400" b="1" u="none" strike="noStrike" dirty="0">
                        <a:solidFill>
                          <a:srgbClr val="0000FF"/>
                        </a:solidFill>
                        <a:effectLst/>
                        <a:latin typeface="+mn-lt"/>
                      </a:endParaRPr>
                    </a:p>
                    <a:p>
                      <a:pPr algn="l" rtl="0" fontAlgn="ctr"/>
                      <a:r>
                        <a:rPr lang="tr-TR" sz="1400" b="1" u="none" strike="noStrike" dirty="0">
                          <a:solidFill>
                            <a:srgbClr val="0000FF"/>
                          </a:solidFill>
                          <a:effectLst/>
                          <a:latin typeface="+mn-lt"/>
                        </a:rPr>
                        <a:t>Liderlik, Yönetişim ve Kalite</a:t>
                      </a:r>
                      <a:endParaRPr lang="tr-TR" sz="1400" b="1" i="0" u="none" strike="noStrike" dirty="0">
                        <a:solidFill>
                          <a:srgbClr val="0000FF"/>
                        </a:solidFill>
                        <a:effectLst/>
                        <a:latin typeface="+mn-lt"/>
                      </a:endParaRPr>
                    </a:p>
                  </a:txBody>
                  <a:tcPr marL="8545" marR="8545" marT="8545" marB="0" anchor="ctr"/>
                </a:tc>
                <a:tc>
                  <a:txBody>
                    <a:bodyPr/>
                    <a:lstStyle/>
                    <a:p>
                      <a:pPr algn="ctr" rtl="0" fontAlgn="ctr"/>
                      <a:r>
                        <a:rPr lang="tr-TR" sz="1400" b="1" u="none" strike="noStrike" dirty="0">
                          <a:solidFill>
                            <a:srgbClr val="FF0000"/>
                          </a:solidFill>
                          <a:effectLst/>
                          <a:latin typeface="+mn-lt"/>
                        </a:rPr>
                        <a:t>1 Ekim 2025</a:t>
                      </a:r>
                      <a:endParaRPr lang="tr-TR" sz="1400" b="1" i="0" u="none" strike="noStrike" dirty="0">
                        <a:solidFill>
                          <a:srgbClr val="FF0000"/>
                        </a:solidFill>
                        <a:effectLst/>
                        <a:latin typeface="+mn-lt"/>
                      </a:endParaRPr>
                    </a:p>
                  </a:txBody>
                  <a:tcPr marL="8545" marR="8545" marT="8545" marB="0" anchor="ctr"/>
                </a:tc>
                <a:tc>
                  <a:txBody>
                    <a:bodyPr/>
                    <a:lstStyle/>
                    <a:p>
                      <a:pPr algn="ctr" rtl="0" fontAlgn="ctr"/>
                      <a:r>
                        <a:rPr lang="tr-TR" sz="1400" b="1" u="none" strike="noStrike" dirty="0">
                          <a:solidFill>
                            <a:srgbClr val="0000FF"/>
                          </a:solidFill>
                          <a:effectLst/>
                          <a:latin typeface="+mn-lt"/>
                        </a:rPr>
                        <a:t>10.00-12.00</a:t>
                      </a:r>
                      <a:endParaRPr lang="tr-TR" sz="1400" b="1" i="0" u="none" strike="noStrike" dirty="0">
                        <a:solidFill>
                          <a:srgbClr val="0000FF"/>
                        </a:solidFill>
                        <a:effectLst/>
                        <a:latin typeface="+mn-lt"/>
                      </a:endParaRPr>
                    </a:p>
                  </a:txBody>
                  <a:tcPr marL="8545" marR="8545" marT="8545" marB="0" anchor="ctr"/>
                </a:tc>
                <a:tc>
                  <a:txBody>
                    <a:bodyPr/>
                    <a:lstStyle/>
                    <a:p>
                      <a:pPr algn="ctr" rtl="0" fontAlgn="ctr"/>
                      <a:r>
                        <a:rPr lang="tr-TR" sz="1800" b="1" u="none" strike="noStrike" dirty="0">
                          <a:solidFill>
                            <a:srgbClr val="FF0000"/>
                          </a:solidFill>
                          <a:effectLst/>
                          <a:latin typeface="+mn-lt"/>
                        </a:rPr>
                        <a:t>249</a:t>
                      </a:r>
                      <a:endParaRPr lang="tr-TR" sz="1800" b="1" i="0" u="none" strike="noStrike" dirty="0">
                        <a:solidFill>
                          <a:srgbClr val="FF0000"/>
                        </a:solidFill>
                        <a:effectLst/>
                        <a:latin typeface="+mn-lt"/>
                      </a:endParaRPr>
                    </a:p>
                  </a:txBody>
                  <a:tcPr marL="8545" marR="8545" marT="8545" marB="0" anchor="ctr"/>
                </a:tc>
                <a:tc rowSpan="3">
                  <a:txBody>
                    <a:bodyPr/>
                    <a:lstStyle/>
                    <a:p>
                      <a:pPr marL="342900" indent="-250825">
                        <a:buFont typeface="Arial" panose="020B0604020202020204" pitchFamily="34" charset="0"/>
                        <a:buChar char="•"/>
                      </a:pPr>
                      <a:r>
                        <a:rPr lang="tr-TR" sz="1400" b="1" i="0" u="none" strike="noStrike" kern="1200" baseline="0" dirty="0">
                          <a:solidFill>
                            <a:schemeClr val="tx1"/>
                          </a:solidFill>
                          <a:latin typeface="+mn-lt"/>
                          <a:ea typeface="+mn-ea"/>
                          <a:cs typeface="+mn-cs"/>
                        </a:rPr>
                        <a:t>Trabzon Üniversitesi Kalite Komisyonu Üyeleri,</a:t>
                      </a:r>
                    </a:p>
                    <a:p>
                      <a:pPr marL="342900" indent="-250825">
                        <a:buFont typeface="Arial" panose="020B0604020202020204" pitchFamily="34" charset="0"/>
                        <a:buChar char="•"/>
                      </a:pPr>
                      <a:r>
                        <a:rPr lang="tr-TR" sz="1400" b="1" i="0" u="none" strike="noStrike" kern="1200" baseline="0" dirty="0">
                          <a:solidFill>
                            <a:schemeClr val="tx1"/>
                          </a:solidFill>
                          <a:latin typeface="+mn-lt"/>
                          <a:ea typeface="+mn-ea"/>
                          <a:cs typeface="+mn-cs"/>
                        </a:rPr>
                        <a:t>Akademik Birim Kalite Komisyonu üyeleri,</a:t>
                      </a:r>
                    </a:p>
                    <a:p>
                      <a:pPr marL="342900" indent="-250825">
                        <a:buFont typeface="Arial" panose="020B0604020202020204" pitchFamily="34" charset="0"/>
                        <a:buChar char="•"/>
                      </a:pPr>
                      <a:r>
                        <a:rPr lang="tr-TR" sz="1400" b="1" i="0" u="none" strike="noStrike" kern="1200" baseline="0" dirty="0">
                          <a:solidFill>
                            <a:schemeClr val="tx1"/>
                          </a:solidFill>
                          <a:latin typeface="+mn-lt"/>
                          <a:ea typeface="+mn-ea"/>
                          <a:cs typeface="+mn-cs"/>
                        </a:rPr>
                        <a:t>Bölüm kalite komisyonu üyesi akademik/ idari personeller;</a:t>
                      </a:r>
                    </a:p>
                    <a:p>
                      <a:pPr marL="342900" indent="-250825">
                        <a:buFont typeface="Arial" panose="020B0604020202020204" pitchFamily="34" charset="0"/>
                        <a:buChar char="•"/>
                      </a:pPr>
                      <a:r>
                        <a:rPr lang="tr-TR" sz="1400" b="1" i="0" u="none" strike="noStrike" kern="1200" baseline="0" dirty="0">
                          <a:solidFill>
                            <a:schemeClr val="tx1"/>
                          </a:solidFill>
                          <a:latin typeface="+mn-lt"/>
                          <a:ea typeface="+mn-ea"/>
                          <a:cs typeface="+mn-cs"/>
                        </a:rPr>
                        <a:t>Daire Başkanlıkları İdari Birim Kalite</a:t>
                      </a:r>
                    </a:p>
                    <a:p>
                      <a:pPr marL="342900" indent="-250825">
                        <a:buFont typeface="Arial" panose="020B0604020202020204" pitchFamily="34" charset="0"/>
                        <a:buChar char="•"/>
                      </a:pPr>
                      <a:r>
                        <a:rPr lang="tr-TR" sz="1400" b="1" i="0" u="none" strike="noStrike" kern="1200" baseline="0" dirty="0">
                          <a:solidFill>
                            <a:schemeClr val="tx1"/>
                          </a:solidFill>
                          <a:latin typeface="+mn-lt"/>
                          <a:ea typeface="+mn-ea"/>
                          <a:cs typeface="+mn-cs"/>
                        </a:rPr>
                        <a:t>Komisyonu üyeleri, </a:t>
                      </a:r>
                    </a:p>
                    <a:p>
                      <a:pPr marL="342900" indent="-250825">
                        <a:buFont typeface="Arial" panose="020B0604020202020204" pitchFamily="34" charset="0"/>
                        <a:buChar char="•"/>
                      </a:pPr>
                      <a:r>
                        <a:rPr lang="tr-TR" sz="1400" b="1" i="0" u="none" strike="noStrike" kern="1200" baseline="0" dirty="0">
                          <a:solidFill>
                            <a:schemeClr val="tx1"/>
                          </a:solidFill>
                          <a:latin typeface="+mn-lt"/>
                          <a:ea typeface="+mn-ea"/>
                          <a:cs typeface="+mn-cs"/>
                        </a:rPr>
                        <a:t>Uygulama ve Araştırma Merkezleri, Koordinatörlükler ile Ofisler in kalite</a:t>
                      </a:r>
                    </a:p>
                    <a:p>
                      <a:pPr marL="342900" indent="-250825">
                        <a:buFont typeface="Arial" panose="020B0604020202020204" pitchFamily="34" charset="0"/>
                        <a:buChar char="•"/>
                      </a:pPr>
                      <a:r>
                        <a:rPr lang="tr-TR" sz="1400" b="1" i="0" u="none" strike="noStrike" kern="1200" baseline="0" dirty="0">
                          <a:solidFill>
                            <a:schemeClr val="tx1"/>
                          </a:solidFill>
                          <a:latin typeface="+mn-lt"/>
                          <a:ea typeface="+mn-ea"/>
                          <a:cs typeface="+mn-cs"/>
                        </a:rPr>
                        <a:t>süreçlerinden sorumlu akademik/ idari personeller</a:t>
                      </a:r>
                      <a:r>
                        <a:rPr lang="tr-TR" sz="1400" b="0" i="0" u="none" strike="noStrike" kern="1200" baseline="0" dirty="0">
                          <a:solidFill>
                            <a:schemeClr val="tx1"/>
                          </a:solidFill>
                          <a:latin typeface="+mn-lt"/>
                          <a:ea typeface="+mn-ea"/>
                          <a:cs typeface="+mn-cs"/>
                        </a:rPr>
                        <a:t>i</a:t>
                      </a:r>
                      <a:endParaRPr lang="tr-TR" sz="1400" b="0" i="0" u="none" strike="noStrike" dirty="0">
                        <a:solidFill>
                          <a:srgbClr val="000000"/>
                        </a:solidFill>
                        <a:effectLst/>
                        <a:latin typeface="+mn-lt"/>
                      </a:endParaRPr>
                    </a:p>
                  </a:txBody>
                  <a:tcPr marL="8545" marR="8545" marT="8545" marB="0" anchor="ctr"/>
                </a:tc>
                <a:extLst>
                  <a:ext uri="{0D108BD9-81ED-4DB2-BD59-A6C34878D82A}">
                    <a16:rowId xmlns:a16="http://schemas.microsoft.com/office/drawing/2014/main" val="2835776411"/>
                  </a:ext>
                </a:extLst>
              </a:tr>
              <a:tr h="552437">
                <a:tc>
                  <a:txBody>
                    <a:bodyPr/>
                    <a:lstStyle/>
                    <a:p>
                      <a:pPr algn="ctr" rtl="0" fontAlgn="ctr"/>
                      <a:r>
                        <a:rPr lang="tr-TR" sz="1400" u="none" strike="noStrike">
                          <a:effectLst/>
                        </a:rPr>
                        <a:t>2</a:t>
                      </a:r>
                      <a:endParaRPr lang="tr-TR" sz="1400" b="1" i="0" u="none" strike="noStrike">
                        <a:solidFill>
                          <a:srgbClr val="000000"/>
                        </a:solidFill>
                        <a:effectLst/>
                        <a:latin typeface="Calibri" panose="020F0502020204030204" pitchFamily="34" charset="0"/>
                      </a:endParaRPr>
                    </a:p>
                  </a:txBody>
                  <a:tcPr marL="8545" marR="8545" marT="8545" marB="0" anchor="ctr"/>
                </a:tc>
                <a:tc>
                  <a:txBody>
                    <a:bodyPr/>
                    <a:lstStyle/>
                    <a:p>
                      <a:pPr algn="l" rtl="0" fontAlgn="ctr"/>
                      <a:r>
                        <a:rPr lang="tr-TR" sz="1400" b="1" u="none" strike="noStrike" dirty="0">
                          <a:solidFill>
                            <a:srgbClr val="0000FF"/>
                          </a:solidFill>
                          <a:effectLst/>
                          <a:latin typeface="+mn-lt"/>
                        </a:rPr>
                        <a:t>Eğitim ve Öğretim</a:t>
                      </a:r>
                      <a:endParaRPr lang="tr-TR" sz="1400" b="1" i="0" u="none" strike="noStrike" dirty="0">
                        <a:solidFill>
                          <a:srgbClr val="0000FF"/>
                        </a:solidFill>
                        <a:effectLst/>
                        <a:latin typeface="+mn-lt"/>
                      </a:endParaRPr>
                    </a:p>
                  </a:txBody>
                  <a:tcPr marL="8545" marR="8545" marT="8545" marB="0" anchor="ctr"/>
                </a:tc>
                <a:tc>
                  <a:txBody>
                    <a:bodyPr/>
                    <a:lstStyle/>
                    <a:p>
                      <a:pPr algn="ctr" rtl="0" fontAlgn="ctr"/>
                      <a:r>
                        <a:rPr lang="tr-TR" sz="1400" b="1" u="none" strike="noStrike" dirty="0">
                          <a:solidFill>
                            <a:srgbClr val="FF0000"/>
                          </a:solidFill>
                          <a:effectLst/>
                          <a:latin typeface="+mn-lt"/>
                        </a:rPr>
                        <a:t>8 Ekim 2025</a:t>
                      </a:r>
                      <a:endParaRPr lang="tr-TR" sz="1400" b="1" i="0" u="none" strike="noStrike" dirty="0">
                        <a:solidFill>
                          <a:srgbClr val="FF0000"/>
                        </a:solidFill>
                        <a:effectLst/>
                        <a:latin typeface="+mn-lt"/>
                      </a:endParaRPr>
                    </a:p>
                  </a:txBody>
                  <a:tcPr marL="8545" marR="8545" marT="8545" marB="0" anchor="ctr"/>
                </a:tc>
                <a:tc>
                  <a:txBody>
                    <a:bodyPr/>
                    <a:lstStyle/>
                    <a:p>
                      <a:pPr algn="ctr" rtl="0" fontAlgn="ctr"/>
                      <a:r>
                        <a:rPr lang="tr-TR" sz="1400" b="1" u="none" strike="noStrike" dirty="0">
                          <a:solidFill>
                            <a:srgbClr val="0000FF"/>
                          </a:solidFill>
                          <a:effectLst/>
                          <a:latin typeface="+mn-lt"/>
                        </a:rPr>
                        <a:t>10.00-12.00</a:t>
                      </a:r>
                      <a:endParaRPr lang="tr-TR" sz="1400" b="1" i="0" u="none" strike="noStrike" dirty="0">
                        <a:solidFill>
                          <a:srgbClr val="0000FF"/>
                        </a:solidFill>
                        <a:effectLst/>
                        <a:latin typeface="+mn-lt"/>
                      </a:endParaRPr>
                    </a:p>
                  </a:txBody>
                  <a:tcPr marL="8545" marR="8545" marT="8545" marB="0" anchor="ctr"/>
                </a:tc>
                <a:tc>
                  <a:txBody>
                    <a:bodyPr/>
                    <a:lstStyle/>
                    <a:p>
                      <a:pPr algn="ctr" rtl="0" fontAlgn="ctr"/>
                      <a:r>
                        <a:rPr lang="tr-TR" sz="1800" b="1" u="none" strike="noStrike" dirty="0">
                          <a:solidFill>
                            <a:srgbClr val="FF0000"/>
                          </a:solidFill>
                          <a:effectLst/>
                          <a:latin typeface="+mn-lt"/>
                        </a:rPr>
                        <a:t>168</a:t>
                      </a:r>
                      <a:endParaRPr lang="tr-TR" sz="1800" b="1" i="0" u="none" strike="noStrike" dirty="0">
                        <a:solidFill>
                          <a:srgbClr val="FF0000"/>
                        </a:solidFill>
                        <a:effectLst/>
                        <a:latin typeface="+mn-lt"/>
                      </a:endParaRPr>
                    </a:p>
                  </a:txBody>
                  <a:tcPr marL="8545" marR="8545" marT="8545" marB="0" anchor="ctr"/>
                </a:tc>
                <a:tc vMerge="1">
                  <a:txBody>
                    <a:bodyPr/>
                    <a:lstStyle/>
                    <a:p>
                      <a:pPr algn="l" rtl="0" fontAlgn="ctr">
                        <a:buClr>
                          <a:srgbClr val="000000"/>
                        </a:buClr>
                        <a:buSzPts val="1200"/>
                        <a:buFont typeface="Arial" panose="020B0604020202020204" pitchFamily="34" charset="0"/>
                        <a:buChar char="•"/>
                      </a:pPr>
                      <a:endParaRPr lang="tr-TR" sz="2000" b="0" i="0" u="none" strike="noStrike" dirty="0">
                        <a:solidFill>
                          <a:srgbClr val="000000"/>
                        </a:solidFill>
                        <a:effectLst/>
                        <a:latin typeface="Arial" panose="020B0604020202020204" pitchFamily="34" charset="0"/>
                      </a:endParaRPr>
                    </a:p>
                  </a:txBody>
                  <a:tcPr marL="8545" marR="8545" marT="8545" marB="0" anchor="ctr"/>
                </a:tc>
                <a:extLst>
                  <a:ext uri="{0D108BD9-81ED-4DB2-BD59-A6C34878D82A}">
                    <a16:rowId xmlns:a16="http://schemas.microsoft.com/office/drawing/2014/main" val="1362682310"/>
                  </a:ext>
                </a:extLst>
              </a:tr>
              <a:tr h="2032726">
                <a:tc>
                  <a:txBody>
                    <a:bodyPr/>
                    <a:lstStyle/>
                    <a:p>
                      <a:pPr algn="ctr" rtl="0" fontAlgn="ctr"/>
                      <a:r>
                        <a:rPr lang="tr-TR" sz="1400" u="none" strike="noStrike" dirty="0">
                          <a:effectLst/>
                        </a:rPr>
                        <a:t>3</a:t>
                      </a:r>
                      <a:endParaRPr lang="tr-TR" sz="1400" b="1" i="0" u="none" strike="noStrike" dirty="0">
                        <a:solidFill>
                          <a:srgbClr val="000000"/>
                        </a:solidFill>
                        <a:effectLst/>
                        <a:latin typeface="Calibri" panose="020F0502020204030204" pitchFamily="34" charset="0"/>
                      </a:endParaRPr>
                    </a:p>
                  </a:txBody>
                  <a:tcPr marL="8545" marR="8545" marT="8545" marB="0" anchor="ctr"/>
                </a:tc>
                <a:tc>
                  <a:txBody>
                    <a:bodyPr/>
                    <a:lstStyle/>
                    <a:p>
                      <a:pPr algn="l" rtl="0" fontAlgn="ctr"/>
                      <a:r>
                        <a:rPr lang="tr-TR" sz="1400" b="1" u="none" strike="noStrike" dirty="0">
                          <a:solidFill>
                            <a:srgbClr val="0000FF"/>
                          </a:solidFill>
                          <a:effectLst/>
                          <a:latin typeface="+mn-lt"/>
                        </a:rPr>
                        <a:t>Araştırma ve Geliştirme ile Toplumsal Katkı</a:t>
                      </a:r>
                      <a:endParaRPr lang="tr-TR" sz="1400" b="1" i="0" u="none" strike="noStrike" dirty="0">
                        <a:solidFill>
                          <a:srgbClr val="0000FF"/>
                        </a:solidFill>
                        <a:effectLst/>
                        <a:latin typeface="+mn-lt"/>
                      </a:endParaRPr>
                    </a:p>
                  </a:txBody>
                  <a:tcPr marL="8545" marR="8545" marT="8545" marB="0" anchor="ctr"/>
                </a:tc>
                <a:tc>
                  <a:txBody>
                    <a:bodyPr/>
                    <a:lstStyle/>
                    <a:p>
                      <a:pPr algn="ctr" rtl="0" fontAlgn="ctr"/>
                      <a:r>
                        <a:rPr lang="tr-TR" sz="1400" b="1" u="none" strike="noStrike" dirty="0">
                          <a:solidFill>
                            <a:srgbClr val="FF0000"/>
                          </a:solidFill>
                          <a:effectLst/>
                          <a:latin typeface="+mn-lt"/>
                        </a:rPr>
                        <a:t>16 Ekim 2025</a:t>
                      </a:r>
                      <a:endParaRPr lang="tr-TR" sz="1400" b="1" i="0" u="none" strike="noStrike" dirty="0">
                        <a:solidFill>
                          <a:srgbClr val="FF0000"/>
                        </a:solidFill>
                        <a:effectLst/>
                        <a:latin typeface="+mn-lt"/>
                      </a:endParaRPr>
                    </a:p>
                  </a:txBody>
                  <a:tcPr marL="8545" marR="8545" marT="8545" marB="0" anchor="ctr"/>
                </a:tc>
                <a:tc>
                  <a:txBody>
                    <a:bodyPr/>
                    <a:lstStyle/>
                    <a:p>
                      <a:pPr algn="ctr" rtl="0" fontAlgn="ctr"/>
                      <a:r>
                        <a:rPr lang="tr-TR" sz="1400" b="1" u="none" strike="noStrike" dirty="0">
                          <a:solidFill>
                            <a:srgbClr val="0000FF"/>
                          </a:solidFill>
                          <a:effectLst/>
                          <a:latin typeface="+mn-lt"/>
                        </a:rPr>
                        <a:t>10.00-12.00</a:t>
                      </a:r>
                      <a:endParaRPr lang="tr-TR" sz="1400" b="1" i="0" u="none" strike="noStrike" dirty="0">
                        <a:solidFill>
                          <a:srgbClr val="0000FF"/>
                        </a:solidFill>
                        <a:effectLst/>
                        <a:latin typeface="+mn-lt"/>
                      </a:endParaRPr>
                    </a:p>
                  </a:txBody>
                  <a:tcPr marL="8545" marR="8545" marT="8545" marB="0" anchor="ctr"/>
                </a:tc>
                <a:tc>
                  <a:txBody>
                    <a:bodyPr/>
                    <a:lstStyle/>
                    <a:p>
                      <a:pPr algn="ctr" rtl="0" fontAlgn="ctr"/>
                      <a:r>
                        <a:rPr lang="tr-TR" sz="1800" b="1" u="none" strike="noStrike" dirty="0">
                          <a:solidFill>
                            <a:srgbClr val="FF0000"/>
                          </a:solidFill>
                          <a:effectLst/>
                          <a:latin typeface="+mn-lt"/>
                        </a:rPr>
                        <a:t>137</a:t>
                      </a:r>
                      <a:endParaRPr lang="tr-TR" sz="1800" b="1" i="0" u="none" strike="noStrike" dirty="0">
                        <a:solidFill>
                          <a:srgbClr val="FF0000"/>
                        </a:solidFill>
                        <a:effectLst/>
                        <a:latin typeface="+mn-lt"/>
                      </a:endParaRPr>
                    </a:p>
                  </a:txBody>
                  <a:tcPr marL="8545" marR="8545" marT="8545" marB="0" anchor="ctr"/>
                </a:tc>
                <a:tc vMerge="1">
                  <a:txBody>
                    <a:bodyPr/>
                    <a:lstStyle/>
                    <a:p>
                      <a:pPr algn="l" rtl="0" fontAlgn="ctr">
                        <a:buClr>
                          <a:srgbClr val="000000"/>
                        </a:buClr>
                        <a:buSzPts val="1200"/>
                        <a:buFont typeface="Arial" panose="020B0604020202020204" pitchFamily="34" charset="0"/>
                        <a:buChar char="•"/>
                      </a:pPr>
                      <a:endParaRPr lang="tr-TR" sz="2000" b="0" i="0" u="none" strike="noStrike" dirty="0">
                        <a:solidFill>
                          <a:srgbClr val="000000"/>
                        </a:solidFill>
                        <a:effectLst/>
                        <a:latin typeface="Arial" panose="020B0604020202020204" pitchFamily="34" charset="0"/>
                      </a:endParaRPr>
                    </a:p>
                  </a:txBody>
                  <a:tcPr marL="8545" marR="8545" marT="8545" marB="0" anchor="ctr"/>
                </a:tc>
                <a:extLst>
                  <a:ext uri="{0D108BD9-81ED-4DB2-BD59-A6C34878D82A}">
                    <a16:rowId xmlns:a16="http://schemas.microsoft.com/office/drawing/2014/main" val="599985590"/>
                  </a:ext>
                </a:extLst>
              </a:tr>
            </a:tbl>
          </a:graphicData>
        </a:graphic>
      </p:graphicFrame>
    </p:spTree>
    <p:extLst>
      <p:ext uri="{BB962C8B-B14F-4D97-AF65-F5344CB8AC3E}">
        <p14:creationId xmlns:p14="http://schemas.microsoft.com/office/powerpoint/2010/main" val="88211088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2239" y="174171"/>
            <a:ext cx="10149795" cy="600893"/>
          </a:xfrm>
        </p:spPr>
        <p:txBody>
          <a:bodyPr>
            <a:noAutofit/>
          </a:bodyPr>
          <a:lstStyle/>
          <a:p>
            <a:pPr algn="ctr"/>
            <a:r>
              <a:rPr lang="tr-TR" sz="2400" b="1" dirty="0">
                <a:solidFill>
                  <a:srgbClr val="FF0000"/>
                </a:solidFill>
              </a:rPr>
              <a:t>2025 Yılı Akran Değerlendirme ve Kalite Süreçleri Değerlendirme Ziyaretleri</a:t>
            </a:r>
            <a:endParaRPr lang="tr-TR" sz="2400" dirty="0">
              <a:solidFill>
                <a:srgbClr val="FF0000"/>
              </a:solidFill>
            </a:endParaRPr>
          </a:p>
        </p:txBody>
      </p:sp>
      <p:sp>
        <p:nvSpPr>
          <p:cNvPr id="4" name="Veri Yer Tutucusu 3"/>
          <p:cNvSpPr>
            <a:spLocks noGrp="1"/>
          </p:cNvSpPr>
          <p:nvPr>
            <p:ph type="dt" sz="half" idx="10"/>
          </p:nvPr>
        </p:nvSpPr>
        <p:spPr/>
        <p:txBody>
          <a:bodyPr/>
          <a:lstStyle/>
          <a:p>
            <a:fld id="{ACC0FD35-8D67-4F2A-B091-7B716E887FAD}" type="datetime1">
              <a:rPr lang="tr-TR" smtClean="0"/>
              <a:t>16.01.2026</a:t>
            </a:fld>
            <a:endParaRPr lang="tr-TR"/>
          </a:p>
        </p:txBody>
      </p:sp>
      <p:sp>
        <p:nvSpPr>
          <p:cNvPr id="5" name="Slayt Numarası Yer Tutucusu 4"/>
          <p:cNvSpPr>
            <a:spLocks noGrp="1"/>
          </p:cNvSpPr>
          <p:nvPr>
            <p:ph type="sldNum" sz="quarter" idx="12"/>
          </p:nvPr>
        </p:nvSpPr>
        <p:spPr/>
        <p:txBody>
          <a:bodyPr/>
          <a:lstStyle/>
          <a:p>
            <a:fld id="{993F692B-8A7A-473C-8BE4-D66C8DE9A1BF}" type="slidenum">
              <a:rPr lang="tr-TR" smtClean="0"/>
              <a:t>17</a:t>
            </a:fld>
            <a:endParaRPr lang="tr-TR"/>
          </a:p>
        </p:txBody>
      </p:sp>
      <p:graphicFrame>
        <p:nvGraphicFramePr>
          <p:cNvPr id="6" name="Tablo 5"/>
          <p:cNvGraphicFramePr>
            <a:graphicFrameLocks noGrp="1"/>
          </p:cNvGraphicFramePr>
          <p:nvPr/>
        </p:nvGraphicFramePr>
        <p:xfrm>
          <a:off x="593270" y="1392137"/>
          <a:ext cx="11328765" cy="4527897"/>
        </p:xfrm>
        <a:graphic>
          <a:graphicData uri="http://schemas.openxmlformats.org/drawingml/2006/table">
            <a:tbl>
              <a:tblPr firstRow="1" firstCol="1" bandRow="1">
                <a:tableStyleId>{BDBED569-4797-4DF1-A0F4-6AAB3CD982D8}</a:tableStyleId>
              </a:tblPr>
              <a:tblGrid>
                <a:gridCol w="572944">
                  <a:extLst>
                    <a:ext uri="{9D8B030D-6E8A-4147-A177-3AD203B41FA5}">
                      <a16:colId xmlns:a16="http://schemas.microsoft.com/office/drawing/2014/main" val="2341679087"/>
                    </a:ext>
                  </a:extLst>
                </a:gridCol>
                <a:gridCol w="3250486">
                  <a:extLst>
                    <a:ext uri="{9D8B030D-6E8A-4147-A177-3AD203B41FA5}">
                      <a16:colId xmlns:a16="http://schemas.microsoft.com/office/drawing/2014/main" val="1421945650"/>
                    </a:ext>
                  </a:extLst>
                </a:gridCol>
                <a:gridCol w="1230252">
                  <a:extLst>
                    <a:ext uri="{9D8B030D-6E8A-4147-A177-3AD203B41FA5}">
                      <a16:colId xmlns:a16="http://schemas.microsoft.com/office/drawing/2014/main" val="851299128"/>
                    </a:ext>
                  </a:extLst>
                </a:gridCol>
                <a:gridCol w="1093656">
                  <a:extLst>
                    <a:ext uri="{9D8B030D-6E8A-4147-A177-3AD203B41FA5}">
                      <a16:colId xmlns:a16="http://schemas.microsoft.com/office/drawing/2014/main" val="1147017615"/>
                    </a:ext>
                  </a:extLst>
                </a:gridCol>
                <a:gridCol w="931341">
                  <a:extLst>
                    <a:ext uri="{9D8B030D-6E8A-4147-A177-3AD203B41FA5}">
                      <a16:colId xmlns:a16="http://schemas.microsoft.com/office/drawing/2014/main" val="2822084672"/>
                    </a:ext>
                  </a:extLst>
                </a:gridCol>
                <a:gridCol w="1773454">
                  <a:extLst>
                    <a:ext uri="{9D8B030D-6E8A-4147-A177-3AD203B41FA5}">
                      <a16:colId xmlns:a16="http://schemas.microsoft.com/office/drawing/2014/main" val="2444199514"/>
                    </a:ext>
                  </a:extLst>
                </a:gridCol>
                <a:gridCol w="1385995">
                  <a:extLst>
                    <a:ext uri="{9D8B030D-6E8A-4147-A177-3AD203B41FA5}">
                      <a16:colId xmlns:a16="http://schemas.microsoft.com/office/drawing/2014/main" val="4288379832"/>
                    </a:ext>
                  </a:extLst>
                </a:gridCol>
                <a:gridCol w="1090637">
                  <a:extLst>
                    <a:ext uri="{9D8B030D-6E8A-4147-A177-3AD203B41FA5}">
                      <a16:colId xmlns:a16="http://schemas.microsoft.com/office/drawing/2014/main" val="1027858505"/>
                    </a:ext>
                  </a:extLst>
                </a:gridCol>
              </a:tblGrid>
              <a:tr h="442942">
                <a:tc gridSpan="8">
                  <a:txBody>
                    <a:bodyPr/>
                    <a:lstStyle/>
                    <a:p>
                      <a:pPr algn="ctr">
                        <a:spcAft>
                          <a:spcPts val="0"/>
                        </a:spcAft>
                      </a:pPr>
                      <a:r>
                        <a:rPr lang="tr-TR" sz="1800" dirty="0">
                          <a:solidFill>
                            <a:srgbClr val="0000FF"/>
                          </a:solidFill>
                          <a:effectLst/>
                        </a:rPr>
                        <a:t>AKRAN DEĞERLENDİRME ZİYARETLERİ</a:t>
                      </a:r>
                      <a:endParaRPr lang="tr-TR"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3447905"/>
                  </a:ext>
                </a:extLst>
              </a:tr>
              <a:tr h="609807">
                <a:tc>
                  <a:txBody>
                    <a:bodyPr/>
                    <a:lstStyle/>
                    <a:p>
                      <a:pPr algn="ctr">
                        <a:spcAft>
                          <a:spcPts val="0"/>
                        </a:spcAft>
                      </a:pPr>
                      <a:r>
                        <a:rPr lang="tr-TR" sz="1800" b="1" dirty="0">
                          <a:solidFill>
                            <a:srgbClr val="FF0000"/>
                          </a:solidFill>
                          <a:effectLst/>
                        </a:rPr>
                        <a:t>Sıra</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solidFill>
                            <a:srgbClr val="FF0000"/>
                          </a:solidFill>
                          <a:effectLst/>
                        </a:rPr>
                        <a:t>Birim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solidFill>
                            <a:srgbClr val="FF0000"/>
                          </a:solidFill>
                          <a:effectLst/>
                        </a:rPr>
                        <a:t>Akademik Personel</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solidFill>
                            <a:srgbClr val="FF0000"/>
                          </a:solidFill>
                          <a:effectLst/>
                        </a:rPr>
                        <a:t>İdari Personel</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solidFill>
                            <a:srgbClr val="FF0000"/>
                          </a:solidFill>
                          <a:effectLst/>
                        </a:rPr>
                        <a:t>Öğrenci</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solidFill>
                            <a:srgbClr val="FF0000"/>
                          </a:solidFill>
                          <a:effectLst/>
                        </a:rPr>
                        <a:t>Kalite Koordinatörlüğü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solidFill>
                            <a:srgbClr val="FF0000"/>
                          </a:solidFill>
                          <a:effectLst/>
                        </a:rPr>
                        <a:t>Kalite Komisyonu</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Toplam</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915619168"/>
                  </a:ext>
                </a:extLst>
              </a:tr>
              <a:tr h="413708">
                <a:tc>
                  <a:txBody>
                    <a:bodyPr/>
                    <a:lstStyle/>
                    <a:p>
                      <a:pPr algn="ctr">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0"/>
                        </a:spcAft>
                      </a:pPr>
                      <a:r>
                        <a:rPr lang="tr-TR" sz="1800" b="1" dirty="0">
                          <a:effectLst/>
                        </a:rPr>
                        <a:t>Çarşıbaşı Meslek Yüksekokulu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16</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13</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42</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2629316703"/>
                  </a:ext>
                </a:extLst>
              </a:tr>
              <a:tr h="413708">
                <a:tc>
                  <a:txBody>
                    <a:bodyPr/>
                    <a:lstStyle/>
                    <a:p>
                      <a:pPr algn="ctr">
                        <a:spcAft>
                          <a:spcPts val="0"/>
                        </a:spcAft>
                      </a:pPr>
                      <a:r>
                        <a:rPr lang="tr-TR" sz="18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0"/>
                        </a:spcAft>
                      </a:pPr>
                      <a:r>
                        <a:rPr lang="tr-TR" sz="1800" b="1" dirty="0">
                          <a:effectLst/>
                        </a:rPr>
                        <a:t>Beşikdüzü Meslek Yüksekokulu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5</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41</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887780133"/>
                  </a:ext>
                </a:extLst>
              </a:tr>
              <a:tr h="413708">
                <a:tc>
                  <a:txBody>
                    <a:bodyPr/>
                    <a:lstStyle/>
                    <a:p>
                      <a:pPr algn="ctr">
                        <a:spcAft>
                          <a:spcPts val="0"/>
                        </a:spcAft>
                      </a:pPr>
                      <a:r>
                        <a:rPr lang="tr-TR" sz="18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0"/>
                        </a:spcAft>
                      </a:pPr>
                      <a:r>
                        <a:rPr lang="tr-TR" sz="1800" b="1" dirty="0">
                          <a:effectLst/>
                        </a:rPr>
                        <a:t>Tonya Meslek Yüksekokulu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23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7</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2</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46</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703582237"/>
                  </a:ext>
                </a:extLst>
              </a:tr>
              <a:tr h="413708">
                <a:tc>
                  <a:txBody>
                    <a:bodyPr/>
                    <a:lstStyle/>
                    <a:p>
                      <a:pPr algn="ctr">
                        <a:spcAft>
                          <a:spcPts val="0"/>
                        </a:spcAft>
                      </a:pPr>
                      <a:r>
                        <a:rPr lang="tr-TR" sz="18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0"/>
                        </a:spcAft>
                      </a:pPr>
                      <a:r>
                        <a:rPr lang="tr-TR" sz="1800" b="1" dirty="0">
                          <a:effectLst/>
                        </a:rPr>
                        <a:t>İlahiyat Fakültesi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35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9</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62</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265892999"/>
                  </a:ext>
                </a:extLst>
              </a:tr>
              <a:tr h="413708">
                <a:tc>
                  <a:txBody>
                    <a:bodyPr/>
                    <a:lstStyle/>
                    <a:p>
                      <a:pPr algn="ctr">
                        <a:spcAft>
                          <a:spcPts val="0"/>
                        </a:spcAft>
                      </a:pPr>
                      <a:r>
                        <a:rPr lang="tr-TR" sz="18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0"/>
                        </a:spcAft>
                      </a:pPr>
                      <a:r>
                        <a:rPr lang="tr-TR" sz="1800" b="1" dirty="0">
                          <a:effectLst/>
                        </a:rPr>
                        <a:t>Vakfıkebir Meslek Yüksekokulu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15</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9</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1</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39</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708661303"/>
                  </a:ext>
                </a:extLst>
              </a:tr>
              <a:tr h="413708">
                <a:tc>
                  <a:txBody>
                    <a:bodyPr/>
                    <a:lstStyle/>
                    <a:p>
                      <a:pPr algn="ctr">
                        <a:spcAft>
                          <a:spcPts val="0"/>
                        </a:spcAft>
                      </a:pPr>
                      <a:r>
                        <a:rPr lang="tr-TR" sz="18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0"/>
                        </a:spcAft>
                      </a:pPr>
                      <a:r>
                        <a:rPr lang="tr-TR" sz="1800" b="1" dirty="0">
                          <a:effectLst/>
                        </a:rPr>
                        <a:t>Fatih Eğitim Fakültesi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30</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21</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11</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4</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6</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72</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1225124167"/>
                  </a:ext>
                </a:extLst>
              </a:tr>
              <a:tr h="413708">
                <a:tc>
                  <a:txBody>
                    <a:bodyPr/>
                    <a:lstStyle/>
                    <a:p>
                      <a:pPr algn="ctr">
                        <a:spcAft>
                          <a:spcPts val="0"/>
                        </a:spcAft>
                      </a:pPr>
                      <a:r>
                        <a:rPr lang="tr-TR" sz="18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0"/>
                        </a:spcAft>
                      </a:pPr>
                      <a:r>
                        <a:rPr lang="tr-TR" sz="1800" b="1" dirty="0">
                          <a:effectLst/>
                        </a:rPr>
                        <a:t>Spor Bilimleri Fakültesi</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22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8</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12</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a:effectLst/>
                        </a:rPr>
                        <a:t>3</a:t>
                      </a:r>
                      <a:endParaRPr lang="tr-TR" sz="18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1800" b="1" dirty="0">
                          <a:effectLst/>
                        </a:rPr>
                        <a:t>4</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49</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1963001616"/>
                  </a:ext>
                </a:extLst>
              </a:tr>
              <a:tr h="579192">
                <a:tc gridSpan="2">
                  <a:txBody>
                    <a:bodyPr/>
                    <a:lstStyle/>
                    <a:p>
                      <a:pPr algn="r">
                        <a:spcAft>
                          <a:spcPts val="0"/>
                        </a:spcAft>
                      </a:pPr>
                      <a:r>
                        <a:rPr lang="tr-TR" sz="2400" b="1" dirty="0">
                          <a:solidFill>
                            <a:srgbClr val="0000FF"/>
                          </a:solidFill>
                          <a:effectLst/>
                        </a:rPr>
                        <a:t>Toplam Katılımcı Sayısı</a:t>
                      </a:r>
                      <a:endParaRPr lang="tr-TR"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endParaRPr lang="tr-TR"/>
                    </a:p>
                  </a:txBody>
                  <a:tcPr/>
                </a:tc>
                <a:tc>
                  <a:txBody>
                    <a:bodyPr/>
                    <a:lstStyle/>
                    <a:p>
                      <a:pPr algn="ctr">
                        <a:spcAft>
                          <a:spcPts val="0"/>
                        </a:spcAft>
                      </a:pPr>
                      <a:r>
                        <a:rPr lang="tr-TR" sz="2400" b="1" dirty="0">
                          <a:solidFill>
                            <a:srgbClr val="0000FF"/>
                          </a:solidFill>
                          <a:effectLst/>
                        </a:rPr>
                        <a:t>159</a:t>
                      </a:r>
                      <a:endParaRPr lang="tr-TR"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0000FF"/>
                          </a:solidFill>
                          <a:effectLst/>
                        </a:rPr>
                        <a:t>72</a:t>
                      </a:r>
                      <a:endParaRPr lang="tr-TR"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0000FF"/>
                          </a:solidFill>
                          <a:effectLst/>
                        </a:rPr>
                        <a:t>77</a:t>
                      </a:r>
                      <a:endParaRPr lang="tr-TR"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0000FF"/>
                          </a:solidFill>
                          <a:effectLst/>
                        </a:rPr>
                        <a:t>25</a:t>
                      </a:r>
                      <a:endParaRPr lang="tr-TR"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0000FF"/>
                          </a:solidFill>
                          <a:effectLst/>
                        </a:rPr>
                        <a:t>18</a:t>
                      </a:r>
                      <a:endParaRPr lang="tr-TR"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0"/>
                        </a:spcAft>
                      </a:pPr>
                      <a:r>
                        <a:rPr lang="tr-TR" sz="2400" b="1" dirty="0">
                          <a:solidFill>
                            <a:srgbClr val="FF0000"/>
                          </a:solidFill>
                          <a:effectLst/>
                        </a:rPr>
                        <a:t>351</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387530667"/>
                  </a:ext>
                </a:extLst>
              </a:tr>
            </a:tbl>
          </a:graphicData>
        </a:graphic>
      </p:graphicFrame>
    </p:spTree>
    <p:extLst>
      <p:ext uri="{BB962C8B-B14F-4D97-AF65-F5344CB8AC3E}">
        <p14:creationId xmlns:p14="http://schemas.microsoft.com/office/powerpoint/2010/main" val="207080842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1666" y="174171"/>
            <a:ext cx="10140368" cy="600893"/>
          </a:xfrm>
        </p:spPr>
        <p:txBody>
          <a:bodyPr>
            <a:noAutofit/>
          </a:bodyPr>
          <a:lstStyle/>
          <a:p>
            <a:pPr algn="ctr"/>
            <a:r>
              <a:rPr lang="tr-TR" sz="2400" b="1" dirty="0">
                <a:solidFill>
                  <a:srgbClr val="FF0000"/>
                </a:solidFill>
              </a:rPr>
              <a:t>2025 Yılı Akran Değerlendirme ve Kalite Süreçleri Değerlendirme Ziyaretleri</a:t>
            </a:r>
            <a:endParaRPr lang="tr-TR" sz="2400" dirty="0">
              <a:solidFill>
                <a:srgbClr val="FF0000"/>
              </a:solidFill>
            </a:endParaRPr>
          </a:p>
        </p:txBody>
      </p:sp>
      <p:sp>
        <p:nvSpPr>
          <p:cNvPr id="4" name="Veri Yer Tutucusu 3"/>
          <p:cNvSpPr>
            <a:spLocks noGrp="1"/>
          </p:cNvSpPr>
          <p:nvPr>
            <p:ph type="dt" sz="half" idx="10"/>
          </p:nvPr>
        </p:nvSpPr>
        <p:spPr/>
        <p:txBody>
          <a:bodyPr/>
          <a:lstStyle/>
          <a:p>
            <a:fld id="{ACC0FD35-8D67-4F2A-B091-7B716E887FAD}" type="datetime1">
              <a:rPr lang="tr-TR" smtClean="0"/>
              <a:t>16.01.2026</a:t>
            </a:fld>
            <a:endParaRPr lang="tr-TR"/>
          </a:p>
        </p:txBody>
      </p:sp>
      <p:sp>
        <p:nvSpPr>
          <p:cNvPr id="5" name="Slayt Numarası Yer Tutucusu 4"/>
          <p:cNvSpPr>
            <a:spLocks noGrp="1"/>
          </p:cNvSpPr>
          <p:nvPr>
            <p:ph type="sldNum" sz="quarter" idx="12"/>
          </p:nvPr>
        </p:nvSpPr>
        <p:spPr/>
        <p:txBody>
          <a:bodyPr/>
          <a:lstStyle/>
          <a:p>
            <a:fld id="{993F692B-8A7A-473C-8BE4-D66C8DE9A1BF}" type="slidenum">
              <a:rPr lang="tr-TR" smtClean="0"/>
              <a:t>18</a:t>
            </a:fld>
            <a:endParaRPr lang="tr-TR"/>
          </a:p>
        </p:txBody>
      </p:sp>
      <p:graphicFrame>
        <p:nvGraphicFramePr>
          <p:cNvPr id="6" name="Tablo 5"/>
          <p:cNvGraphicFramePr>
            <a:graphicFrameLocks noGrp="1"/>
          </p:cNvGraphicFramePr>
          <p:nvPr/>
        </p:nvGraphicFramePr>
        <p:xfrm>
          <a:off x="500741" y="1083423"/>
          <a:ext cx="11190518" cy="5034868"/>
        </p:xfrm>
        <a:graphic>
          <a:graphicData uri="http://schemas.openxmlformats.org/drawingml/2006/table">
            <a:tbl>
              <a:tblPr firstRow="1" firstCol="1" bandRow="1">
                <a:tableStyleId>{BDBED569-4797-4DF1-A0F4-6AAB3CD982D8}</a:tableStyleId>
              </a:tblPr>
              <a:tblGrid>
                <a:gridCol w="481384">
                  <a:extLst>
                    <a:ext uri="{9D8B030D-6E8A-4147-A177-3AD203B41FA5}">
                      <a16:colId xmlns:a16="http://schemas.microsoft.com/office/drawing/2014/main" val="2341679087"/>
                    </a:ext>
                  </a:extLst>
                </a:gridCol>
                <a:gridCol w="3123926">
                  <a:extLst>
                    <a:ext uri="{9D8B030D-6E8A-4147-A177-3AD203B41FA5}">
                      <a16:colId xmlns:a16="http://schemas.microsoft.com/office/drawing/2014/main" val="1421945650"/>
                    </a:ext>
                  </a:extLst>
                </a:gridCol>
                <a:gridCol w="1531247">
                  <a:extLst>
                    <a:ext uri="{9D8B030D-6E8A-4147-A177-3AD203B41FA5}">
                      <a16:colId xmlns:a16="http://schemas.microsoft.com/office/drawing/2014/main" val="851299128"/>
                    </a:ext>
                  </a:extLst>
                </a:gridCol>
                <a:gridCol w="1087343">
                  <a:extLst>
                    <a:ext uri="{9D8B030D-6E8A-4147-A177-3AD203B41FA5}">
                      <a16:colId xmlns:a16="http://schemas.microsoft.com/office/drawing/2014/main" val="1147017615"/>
                    </a:ext>
                  </a:extLst>
                </a:gridCol>
                <a:gridCol w="114925">
                  <a:extLst>
                    <a:ext uri="{9D8B030D-6E8A-4147-A177-3AD203B41FA5}">
                      <a16:colId xmlns:a16="http://schemas.microsoft.com/office/drawing/2014/main" val="431127983"/>
                    </a:ext>
                  </a:extLst>
                </a:gridCol>
                <a:gridCol w="653473">
                  <a:extLst>
                    <a:ext uri="{9D8B030D-6E8A-4147-A177-3AD203B41FA5}">
                      <a16:colId xmlns:a16="http://schemas.microsoft.com/office/drawing/2014/main" val="2822084672"/>
                    </a:ext>
                  </a:extLst>
                </a:gridCol>
                <a:gridCol w="1751812">
                  <a:extLst>
                    <a:ext uri="{9D8B030D-6E8A-4147-A177-3AD203B41FA5}">
                      <a16:colId xmlns:a16="http://schemas.microsoft.com/office/drawing/2014/main" val="2444199514"/>
                    </a:ext>
                  </a:extLst>
                </a:gridCol>
                <a:gridCol w="1531247">
                  <a:extLst>
                    <a:ext uri="{9D8B030D-6E8A-4147-A177-3AD203B41FA5}">
                      <a16:colId xmlns:a16="http://schemas.microsoft.com/office/drawing/2014/main" val="4288379832"/>
                    </a:ext>
                  </a:extLst>
                </a:gridCol>
                <a:gridCol w="915161">
                  <a:extLst>
                    <a:ext uri="{9D8B030D-6E8A-4147-A177-3AD203B41FA5}">
                      <a16:colId xmlns:a16="http://schemas.microsoft.com/office/drawing/2014/main" val="1027858505"/>
                    </a:ext>
                  </a:extLst>
                </a:gridCol>
              </a:tblGrid>
              <a:tr h="292681">
                <a:tc gridSpan="9">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tr-TR" sz="1600" b="1" dirty="0">
                          <a:solidFill>
                            <a:srgbClr val="0000FF"/>
                          </a:solidFill>
                          <a:effectLst/>
                        </a:rPr>
                        <a:t>BİRİM ZİYARETLERİ (Kalite Süreçleri Değerlendirme Toplantısı)</a:t>
                      </a:r>
                      <a:endParaRPr lang="tr-TR" sz="1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3447905"/>
                  </a:ext>
                </a:extLst>
              </a:tr>
              <a:tr h="349491">
                <a:tc>
                  <a:txBody>
                    <a:bodyPr/>
                    <a:lstStyle/>
                    <a:p>
                      <a:pPr algn="ctr">
                        <a:spcAft>
                          <a:spcPts val="400"/>
                        </a:spcAft>
                      </a:pPr>
                      <a:r>
                        <a:rPr lang="tr-TR" sz="1400" b="1" dirty="0">
                          <a:solidFill>
                            <a:srgbClr val="FF0000"/>
                          </a:solidFill>
                          <a:effectLst/>
                        </a:rPr>
                        <a:t>Sıra</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Birim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Akademik Personel</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İdari Personel</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dirty="0">
                          <a:solidFill>
                            <a:srgbClr val="FF0000"/>
                          </a:solidFill>
                          <a:effectLst/>
                        </a:rPr>
                        <a:t>Öğrenci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Kalite Koordinatörlüğü</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Kalite Komisyonu</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1398835186"/>
                  </a:ext>
                </a:extLst>
              </a:tr>
              <a:tr h="258527">
                <a:tc>
                  <a:txBody>
                    <a:bodyPr/>
                    <a:lstStyle/>
                    <a:p>
                      <a:pPr algn="ctr">
                        <a:spcAft>
                          <a:spcPts val="40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Devlet Konservatuvarı</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19</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2001058086"/>
                  </a:ext>
                </a:extLst>
              </a:tr>
              <a:tr h="320338">
                <a:tc>
                  <a:txBody>
                    <a:bodyPr/>
                    <a:lstStyle/>
                    <a:p>
                      <a:pPr algn="ctr">
                        <a:spcAft>
                          <a:spcPts val="400"/>
                        </a:spcAft>
                      </a:pPr>
                      <a:r>
                        <a:rPr lang="tr-TR" sz="14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Turizm ve Otelcilik Meslek Yüksekokulu</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8</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3108658561"/>
                  </a:ext>
                </a:extLst>
              </a:tr>
              <a:tr h="258527">
                <a:tc>
                  <a:txBody>
                    <a:bodyPr/>
                    <a:lstStyle/>
                    <a:p>
                      <a:pPr algn="ctr">
                        <a:spcAft>
                          <a:spcPts val="400"/>
                        </a:spcAft>
                      </a:pPr>
                      <a:r>
                        <a:rPr lang="tr-TR" sz="14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İnsan ve Toplum Bilimleri Fakültesi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21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a:effectLst/>
                        </a:rPr>
                        <a:t>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27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2291619095"/>
                  </a:ext>
                </a:extLst>
              </a:tr>
              <a:tr h="258527">
                <a:tc>
                  <a:txBody>
                    <a:bodyPr/>
                    <a:lstStyle/>
                    <a:p>
                      <a:pPr algn="ctr">
                        <a:spcAft>
                          <a:spcPts val="400"/>
                        </a:spcAft>
                      </a:pPr>
                      <a:r>
                        <a:rPr lang="tr-TR" sz="1400">
                          <a:effectLst/>
                        </a:rPr>
                        <a:t>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Siyasal Bilgiler Fakültesi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318578517"/>
                  </a:ext>
                </a:extLst>
              </a:tr>
              <a:tr h="258527">
                <a:tc>
                  <a:txBody>
                    <a:bodyPr/>
                    <a:lstStyle/>
                    <a:p>
                      <a:pPr algn="ctr">
                        <a:spcAft>
                          <a:spcPts val="400"/>
                        </a:spcAft>
                      </a:pPr>
                      <a:r>
                        <a:rPr lang="tr-TR" sz="1400">
                          <a:effectLst/>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Şalpazarı Meslek Yüksekokulu</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9</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627233065"/>
                  </a:ext>
                </a:extLst>
              </a:tr>
              <a:tr h="337529">
                <a:tc>
                  <a:txBody>
                    <a:bodyPr/>
                    <a:lstStyle/>
                    <a:p>
                      <a:pPr algn="ctr">
                        <a:spcAft>
                          <a:spcPts val="400"/>
                        </a:spcAft>
                      </a:pPr>
                      <a:r>
                        <a:rPr lang="tr-TR" sz="1400">
                          <a:effectLst/>
                        </a:rPr>
                        <a:t>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Bilgisayar ve Bilişim Bilimleri Fakültesi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a:effectLst/>
                        </a:rPr>
                        <a:t>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20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3132713413"/>
                  </a:ext>
                </a:extLst>
              </a:tr>
              <a:tr h="258527">
                <a:tc>
                  <a:txBody>
                    <a:bodyPr/>
                    <a:lstStyle/>
                    <a:p>
                      <a:pPr algn="ctr">
                        <a:spcAft>
                          <a:spcPts val="400"/>
                        </a:spcAft>
                      </a:pPr>
                      <a:r>
                        <a:rPr lang="tr-TR" sz="1400">
                          <a:effectLst/>
                        </a:rPr>
                        <a:t>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Lisansüstü Eğitimi Enstitüsü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5</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4</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a:effectLst/>
                        </a:rPr>
                        <a:t>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1338217722"/>
                  </a:ext>
                </a:extLst>
              </a:tr>
              <a:tr h="258527">
                <a:tc>
                  <a:txBody>
                    <a:bodyPr/>
                    <a:lstStyle/>
                    <a:p>
                      <a:pPr algn="ctr">
                        <a:spcAft>
                          <a:spcPts val="400"/>
                        </a:spcAft>
                      </a:pPr>
                      <a:r>
                        <a:rPr lang="tr-TR" sz="1400">
                          <a:effectLst/>
                        </a:rPr>
                        <a:t>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Yabancı Diller Yüksekokulu</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8</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a:effectLst/>
                        </a:rPr>
                        <a:t>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4</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269325571"/>
                  </a:ext>
                </a:extLst>
              </a:tr>
              <a:tr h="258527">
                <a:tc>
                  <a:txBody>
                    <a:bodyPr/>
                    <a:lstStyle/>
                    <a:p>
                      <a:pPr algn="ctr">
                        <a:spcAft>
                          <a:spcPts val="400"/>
                        </a:spcAft>
                      </a:pPr>
                      <a:r>
                        <a:rPr lang="tr-TR" sz="1400">
                          <a:effectLst/>
                        </a:rPr>
                        <a:t>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Güzel Sanatlar ve Tasarım Fakültesi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a:effectLst/>
                        </a:rPr>
                        <a:t>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4</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3301610291"/>
                  </a:ext>
                </a:extLst>
              </a:tr>
              <a:tr h="258527">
                <a:tc>
                  <a:txBody>
                    <a:bodyPr/>
                    <a:lstStyle/>
                    <a:p>
                      <a:pPr algn="ctr">
                        <a:spcAft>
                          <a:spcPts val="400"/>
                        </a:spcAft>
                      </a:pPr>
                      <a:r>
                        <a:rPr lang="tr-TR" sz="1400">
                          <a:effectLst/>
                        </a:rPr>
                        <a:t>10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Uygulamalı Bilimler Yüksekokulu</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8</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a:effectLst/>
                        </a:rPr>
                        <a:t>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3</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13</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1230936484"/>
                  </a:ext>
                </a:extLst>
              </a:tr>
              <a:tr h="258527">
                <a:tc>
                  <a:txBody>
                    <a:bodyPr/>
                    <a:lstStyle/>
                    <a:p>
                      <a:pPr algn="ctr">
                        <a:spcAft>
                          <a:spcPts val="400"/>
                        </a:spcAft>
                      </a:pPr>
                      <a:r>
                        <a:rPr lang="tr-TR" sz="1400">
                          <a:effectLst/>
                        </a:rPr>
                        <a:t>11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effectLst/>
                        </a:rPr>
                        <a:t>Hukuk Fakültesi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33</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a:effectLst/>
                        </a:rPr>
                        <a:t>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a:effectLst/>
                        </a:rPr>
                        <a:t>4</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u="sng" dirty="0">
                          <a:solidFill>
                            <a:srgbClr val="FF0000"/>
                          </a:solidFill>
                          <a:effectLst/>
                        </a:rPr>
                        <a:t>40</a:t>
                      </a:r>
                      <a:endParaRPr lang="tr-TR"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2069968206"/>
                  </a:ext>
                </a:extLst>
              </a:tr>
              <a:tr h="258527">
                <a:tc>
                  <a:txBody>
                    <a:bodyPr/>
                    <a:lstStyle/>
                    <a:p>
                      <a:pPr algn="ctr">
                        <a:spcAft>
                          <a:spcPts val="400"/>
                        </a:spcAft>
                      </a:pPr>
                      <a:r>
                        <a:rPr lang="tr-TR" sz="1400" dirty="0">
                          <a:solidFill>
                            <a:srgbClr val="FF0000"/>
                          </a:solidFill>
                          <a:effectLst/>
                        </a:rPr>
                        <a:t>12</a:t>
                      </a:r>
                      <a:endParaRPr lang="tr-T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spcAft>
                          <a:spcPts val="400"/>
                        </a:spcAft>
                      </a:pPr>
                      <a:r>
                        <a:rPr lang="tr-TR" sz="1400" b="1" dirty="0">
                          <a:solidFill>
                            <a:srgbClr val="FF0000"/>
                          </a:solidFill>
                          <a:effectLst/>
                        </a:rPr>
                        <a:t>İletişim Fakültesi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400" b="1" dirty="0">
                          <a:solidFill>
                            <a:srgbClr val="FF0000"/>
                          </a:solidFill>
                          <a:effectLst/>
                        </a:rPr>
                        <a:t>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400" b="1" dirty="0">
                          <a:solidFill>
                            <a:srgbClr val="FF0000"/>
                          </a:solidFill>
                          <a:effectLst/>
                        </a:rPr>
                        <a:t>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FF0000"/>
                          </a:solidFill>
                          <a:effectLst/>
                        </a:rPr>
                        <a:t>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3482583295"/>
                  </a:ext>
                </a:extLst>
              </a:tr>
              <a:tr h="258527">
                <a:tc gridSpan="2">
                  <a:txBody>
                    <a:bodyPr/>
                    <a:lstStyle/>
                    <a:p>
                      <a:pPr algn="r">
                        <a:spcAft>
                          <a:spcPts val="400"/>
                        </a:spcAft>
                      </a:pPr>
                      <a:r>
                        <a:rPr lang="tr-TR" sz="1800" b="1" dirty="0">
                          <a:solidFill>
                            <a:srgbClr val="0000FF"/>
                          </a:solidFill>
                          <a:effectLst/>
                        </a:rPr>
                        <a:t>Toplam Katılımcı Sayısı</a:t>
                      </a:r>
                      <a:endParaRPr lang="tr-TR"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endParaRPr lang="tr-TR"/>
                    </a:p>
                  </a:txBody>
                  <a:tcPr/>
                </a:tc>
                <a:tc>
                  <a:txBody>
                    <a:bodyPr/>
                    <a:lstStyle/>
                    <a:p>
                      <a:pPr algn="ctr">
                        <a:spcAft>
                          <a:spcPts val="400"/>
                        </a:spcAft>
                      </a:pPr>
                      <a:r>
                        <a:rPr lang="tr-TR" sz="1800" b="1" dirty="0">
                          <a:solidFill>
                            <a:srgbClr val="0000FF"/>
                          </a:solidFill>
                          <a:effectLst/>
                        </a:rPr>
                        <a:t>141</a:t>
                      </a:r>
                      <a:endParaRPr lang="tr-TR"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0000FF"/>
                          </a:solidFill>
                          <a:effectLst/>
                        </a:rPr>
                        <a:t>18</a:t>
                      </a:r>
                      <a:endParaRPr lang="tr-TR"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1800" b="1" dirty="0">
                          <a:solidFill>
                            <a:srgbClr val="0000FF"/>
                          </a:solidFill>
                          <a:effectLst/>
                        </a:rPr>
                        <a:t>5</a:t>
                      </a:r>
                      <a:endParaRPr lang="tr-TR"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pPr algn="ctr">
                        <a:spcAft>
                          <a:spcPts val="0"/>
                        </a:spcAft>
                      </a:pPr>
                      <a:endParaRPr lang="tr-TR"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0000FF"/>
                          </a:solidFill>
                          <a:effectLst/>
                        </a:rPr>
                        <a:t>41</a:t>
                      </a:r>
                      <a:endParaRPr lang="tr-TR"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0000FF"/>
                          </a:solidFill>
                          <a:effectLst/>
                        </a:rPr>
                        <a:t>8</a:t>
                      </a:r>
                      <a:endParaRPr lang="tr-TR"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1800" b="1" dirty="0">
                          <a:solidFill>
                            <a:srgbClr val="0000FF"/>
                          </a:solidFill>
                          <a:effectLst/>
                        </a:rPr>
                        <a:t>213</a:t>
                      </a:r>
                      <a:endParaRPr lang="tr-TR"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115018747"/>
                  </a:ext>
                </a:extLst>
              </a:tr>
              <a:tr h="171249">
                <a:tc gridSpan="9">
                  <a:txBody>
                    <a:bodyPr/>
                    <a:lstStyle/>
                    <a:p>
                      <a:pPr algn="ctr">
                        <a:spcAft>
                          <a:spcPts val="40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1994982"/>
                  </a:ext>
                </a:extLst>
              </a:tr>
              <a:tr h="295460">
                <a:tc gridSpan="2">
                  <a:txBody>
                    <a:bodyPr/>
                    <a:lstStyle/>
                    <a:p>
                      <a:pPr algn="r">
                        <a:spcAft>
                          <a:spcPts val="400"/>
                        </a:spcAft>
                      </a:pPr>
                      <a:r>
                        <a:rPr lang="tr-TR" sz="2400" b="1" dirty="0">
                          <a:solidFill>
                            <a:srgbClr val="FF0000"/>
                          </a:solidFill>
                          <a:effectLst/>
                        </a:rPr>
                        <a:t>Genel Toplam</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endParaRPr lang="tr-TR"/>
                    </a:p>
                  </a:txBody>
                  <a:tcPr/>
                </a:tc>
                <a:tc>
                  <a:txBody>
                    <a:bodyPr/>
                    <a:lstStyle/>
                    <a:p>
                      <a:pPr algn="ctr">
                        <a:spcAft>
                          <a:spcPts val="400"/>
                        </a:spcAft>
                      </a:pPr>
                      <a:r>
                        <a:rPr lang="tr-TR" sz="2400" b="1" dirty="0">
                          <a:solidFill>
                            <a:srgbClr val="FF0000"/>
                          </a:solidFill>
                          <a:effectLst/>
                        </a:rPr>
                        <a:t>300</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gridSpan="2">
                  <a:txBody>
                    <a:bodyPr/>
                    <a:lstStyle/>
                    <a:p>
                      <a:pPr algn="ctr">
                        <a:spcAft>
                          <a:spcPts val="400"/>
                        </a:spcAft>
                      </a:pPr>
                      <a:r>
                        <a:rPr lang="tr-TR" sz="2400" b="1" dirty="0">
                          <a:solidFill>
                            <a:srgbClr val="FF0000"/>
                          </a:solidFill>
                          <a:effectLst/>
                        </a:rPr>
                        <a:t>90</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hMerge="1">
                  <a:txBody>
                    <a:bodyPr/>
                    <a:lstStyle/>
                    <a:p>
                      <a:endParaRPr lang="tr-TR"/>
                    </a:p>
                  </a:txBody>
                  <a:tcPr/>
                </a:tc>
                <a:tc>
                  <a:txBody>
                    <a:bodyPr/>
                    <a:lstStyle/>
                    <a:p>
                      <a:pPr algn="ctr">
                        <a:spcAft>
                          <a:spcPts val="400"/>
                        </a:spcAft>
                      </a:pPr>
                      <a:r>
                        <a:rPr lang="tr-TR" sz="2400" b="1" dirty="0">
                          <a:solidFill>
                            <a:srgbClr val="FF0000"/>
                          </a:solidFill>
                          <a:effectLst/>
                        </a:rPr>
                        <a:t>82</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2400" b="1" dirty="0">
                          <a:solidFill>
                            <a:srgbClr val="FF0000"/>
                          </a:solidFill>
                          <a:effectLst/>
                        </a:rPr>
                        <a:t>66</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2400" b="1" dirty="0">
                          <a:solidFill>
                            <a:srgbClr val="FF0000"/>
                          </a:solidFill>
                          <a:effectLst/>
                        </a:rPr>
                        <a:t>26</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tc>
                  <a:txBody>
                    <a:bodyPr/>
                    <a:lstStyle/>
                    <a:p>
                      <a:pPr algn="ctr">
                        <a:spcAft>
                          <a:spcPts val="400"/>
                        </a:spcAft>
                      </a:pPr>
                      <a:r>
                        <a:rPr lang="tr-TR" sz="2400" b="1" dirty="0">
                          <a:solidFill>
                            <a:srgbClr val="FF0000"/>
                          </a:solidFill>
                          <a:effectLst/>
                        </a:rPr>
                        <a:t>564</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98" marR="37998" marT="0" marB="0" anchor="ctr"/>
                </a:tc>
                <a:extLst>
                  <a:ext uri="{0D108BD9-81ED-4DB2-BD59-A6C34878D82A}">
                    <a16:rowId xmlns:a16="http://schemas.microsoft.com/office/drawing/2014/main" val="424435402"/>
                  </a:ext>
                </a:extLst>
              </a:tr>
            </a:tbl>
          </a:graphicData>
        </a:graphic>
      </p:graphicFrame>
    </p:spTree>
    <p:extLst>
      <p:ext uri="{BB962C8B-B14F-4D97-AF65-F5344CB8AC3E}">
        <p14:creationId xmlns:p14="http://schemas.microsoft.com/office/powerpoint/2010/main" val="417791027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127336" y="830017"/>
            <a:ext cx="11628582" cy="1105315"/>
          </a:xfrm>
        </p:spPr>
        <p:txBody>
          <a:bodyPr>
            <a:normAutofit/>
          </a:bodyPr>
          <a:lstStyle/>
          <a:p>
            <a:r>
              <a:rPr lang="tr-TR" sz="4400" b="1" dirty="0">
                <a:solidFill>
                  <a:srgbClr val="3333FF"/>
                </a:solidFill>
              </a:rPr>
              <a:t>KALİTE VE AKREDİTASYON ÇALIŞMALARI</a:t>
            </a:r>
          </a:p>
          <a:p>
            <a:endParaRPr lang="tr-TR" sz="4000" b="1"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19</a:t>
            </a:fld>
            <a:endParaRPr lang="tr-TR"/>
          </a:p>
        </p:txBody>
      </p:sp>
      <p:pic>
        <p:nvPicPr>
          <p:cNvPr id="5" name="Resim 4" descr="metin, ekran görüntüsü içeren bir resim&#10;&#10;Yapay zeka tarafından oluşturulmuş içerik yanlış olabilir.">
            <a:extLst>
              <a:ext uri="{FF2B5EF4-FFF2-40B4-BE49-F238E27FC236}">
                <a16:creationId xmlns:a16="http://schemas.microsoft.com/office/drawing/2014/main" id="{835D78BF-FFEE-0621-C9D5-DF8446CF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54" y="1822468"/>
            <a:ext cx="10905752" cy="4036794"/>
          </a:xfrm>
          <a:prstGeom prst="rect">
            <a:avLst/>
          </a:prstGeom>
        </p:spPr>
      </p:pic>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775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3200" dirty="0">
                <a:solidFill>
                  <a:srgbClr val="485793"/>
                </a:solidFill>
              </a:rPr>
              <a:t>Üst yönetim desteği,</a:t>
            </a:r>
          </a:p>
          <a:p>
            <a:pPr>
              <a:lnSpc>
                <a:spcPct val="100000"/>
              </a:lnSpc>
              <a:spcBef>
                <a:spcPts val="0"/>
              </a:spcBef>
              <a:spcAft>
                <a:spcPts val="400"/>
              </a:spcAft>
            </a:pPr>
            <a:endParaRPr lang="tr-TR" sz="3200" dirty="0">
              <a:solidFill>
                <a:srgbClr val="485793"/>
              </a:solidFill>
            </a:endParaRPr>
          </a:p>
          <a:p>
            <a:pPr>
              <a:lnSpc>
                <a:spcPct val="100000"/>
              </a:lnSpc>
              <a:spcBef>
                <a:spcPts val="0"/>
              </a:spcBef>
              <a:spcAft>
                <a:spcPts val="400"/>
              </a:spcAft>
            </a:pPr>
            <a:r>
              <a:rPr lang="tr-TR" sz="3200" dirty="0">
                <a:solidFill>
                  <a:srgbClr val="485793"/>
                </a:solidFill>
              </a:rPr>
              <a:t>Görevini layığı ile sürdürmek konusunda hevesli ve istekli genç bir kadronun varlığı,</a:t>
            </a:r>
          </a:p>
          <a:p>
            <a:pPr>
              <a:lnSpc>
                <a:spcPct val="100000"/>
              </a:lnSpc>
              <a:spcBef>
                <a:spcPts val="0"/>
              </a:spcBef>
              <a:spcAft>
                <a:spcPts val="400"/>
              </a:spcAft>
            </a:pPr>
            <a:endParaRPr lang="tr-TR" sz="3200" dirty="0">
              <a:solidFill>
                <a:srgbClr val="485793"/>
              </a:solidFill>
            </a:endParaRPr>
          </a:p>
          <a:p>
            <a:pPr>
              <a:lnSpc>
                <a:spcPct val="100000"/>
              </a:lnSpc>
              <a:spcBef>
                <a:spcPts val="0"/>
              </a:spcBef>
              <a:spcAft>
                <a:spcPts val="400"/>
              </a:spcAft>
            </a:pPr>
            <a:r>
              <a:rPr lang="tr-TR" sz="3200" dirty="0">
                <a:solidFill>
                  <a:srgbClr val="485793"/>
                </a:solidFill>
              </a:rPr>
              <a:t>Diğer idari birimlerin Koordinatörlük ile işbirliğine açık olmaları.</a:t>
            </a:r>
          </a:p>
        </p:txBody>
      </p:sp>
      <p:sp>
        <p:nvSpPr>
          <p:cNvPr id="2" name="Veri Yer Tutucusu 1"/>
          <p:cNvSpPr>
            <a:spLocks noGrp="1"/>
          </p:cNvSpPr>
          <p:nvPr>
            <p:ph type="dt" sz="half" idx="10"/>
          </p:nvPr>
        </p:nvSpPr>
        <p:spPr/>
        <p:txBody>
          <a:bodyPr/>
          <a:lstStyle/>
          <a:p>
            <a:fld id="{DC98A862-E39F-4620-A0F0-63790156FBD3}"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20</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3200" dirty="0">
                <a:solidFill>
                  <a:srgbClr val="485793"/>
                </a:solidFill>
              </a:rPr>
              <a:t>Kalite süreçlerinin takibinin gerçekleştirilebileceği dijital platform/yazılım eksikliği,</a:t>
            </a:r>
          </a:p>
          <a:p>
            <a:pPr>
              <a:lnSpc>
                <a:spcPct val="100000"/>
              </a:lnSpc>
              <a:spcBef>
                <a:spcPts val="0"/>
              </a:spcBef>
              <a:spcAft>
                <a:spcPts val="400"/>
              </a:spcAft>
            </a:pPr>
            <a:endParaRPr lang="tr-TR" sz="3200" dirty="0">
              <a:solidFill>
                <a:srgbClr val="485793"/>
              </a:solidFill>
            </a:endParaRPr>
          </a:p>
          <a:p>
            <a:pPr>
              <a:lnSpc>
                <a:spcPct val="100000"/>
              </a:lnSpc>
              <a:spcBef>
                <a:spcPts val="0"/>
              </a:spcBef>
              <a:spcAft>
                <a:spcPts val="400"/>
              </a:spcAft>
            </a:pPr>
            <a:r>
              <a:rPr lang="tr-TR" sz="3200" dirty="0">
                <a:solidFill>
                  <a:srgbClr val="485793"/>
                </a:solidFill>
              </a:rPr>
              <a:t>Yazılım eksikliği nedeniyle veri üretmede yaşanan zorluklar,</a:t>
            </a:r>
          </a:p>
          <a:p>
            <a:pPr>
              <a:lnSpc>
                <a:spcPct val="100000"/>
              </a:lnSpc>
              <a:spcBef>
                <a:spcPts val="0"/>
              </a:spcBef>
              <a:spcAft>
                <a:spcPts val="400"/>
              </a:spcAft>
            </a:pPr>
            <a:endParaRPr lang="tr-TR" sz="3200" dirty="0">
              <a:solidFill>
                <a:srgbClr val="485793"/>
              </a:solidFill>
            </a:endParaRPr>
          </a:p>
          <a:p>
            <a:pPr>
              <a:lnSpc>
                <a:spcPct val="100000"/>
              </a:lnSpc>
              <a:spcBef>
                <a:spcPts val="0"/>
              </a:spcBef>
              <a:spcAft>
                <a:spcPts val="400"/>
              </a:spcAft>
            </a:pPr>
            <a:r>
              <a:rPr lang="tr-TR" sz="3200" dirty="0">
                <a:solidFill>
                  <a:srgbClr val="485793"/>
                </a:solidFill>
              </a:rPr>
              <a:t>İş yüküne karşılık personel sayısının azlığı.</a:t>
            </a:r>
          </a:p>
          <a:p>
            <a:pPr>
              <a:lnSpc>
                <a:spcPct val="100000"/>
              </a:lnSpc>
              <a:spcBef>
                <a:spcPts val="0"/>
              </a:spcBef>
              <a:spcAft>
                <a:spcPts val="400"/>
              </a:spcAft>
            </a:pPr>
            <a:endParaRPr lang="tr-TR" sz="3200" dirty="0">
              <a:solidFill>
                <a:srgbClr val="485793"/>
              </a:solidFill>
            </a:endParaRP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21</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endParaRPr lang="tr-TR" sz="2400" b="1" i="1" dirty="0">
              <a:solidFill>
                <a:srgbClr val="3333FF"/>
              </a:solidFill>
              <a:cs typeface="Calibri" panose="020F0502020204030204" pitchFamily="34" charset="0"/>
            </a:endParaRPr>
          </a:p>
        </p:txBody>
      </p:sp>
      <p:sp>
        <p:nvSpPr>
          <p:cNvPr id="2" name="Veri Yer Tutucusu 1"/>
          <p:cNvSpPr>
            <a:spLocks noGrp="1"/>
          </p:cNvSpPr>
          <p:nvPr>
            <p:ph type="dt" sz="half" idx="10"/>
          </p:nvPr>
        </p:nvSpPr>
        <p:spPr/>
        <p:txBody>
          <a:bodyPr/>
          <a:lstStyle/>
          <a:p>
            <a:fld id="{64180B4D-F556-4DE3-89D7-5A5627156614}" type="datetime1">
              <a:rPr lang="tr-TR" smtClean="0"/>
              <a:pPr/>
              <a:t>16.01.2026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995800416"/>
              </p:ext>
            </p:extLst>
          </p:nvPr>
        </p:nvGraphicFramePr>
        <p:xfrm>
          <a:off x="400322" y="2770157"/>
          <a:ext cx="11403874" cy="2399933"/>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gn="just">
                        <a:lnSpc>
                          <a:spcPct val="107000"/>
                        </a:lnSpc>
                        <a:spcAft>
                          <a:spcPts val="0"/>
                        </a:spcAft>
                      </a:pPr>
                      <a:r>
                        <a:rPr lang="tr-TR" sz="1600" dirty="0">
                          <a:effectLst/>
                        </a:rPr>
                        <a:t> Dijitalleşme/Kalite Güvence</a:t>
                      </a:r>
                      <a:r>
                        <a:rPr lang="tr-TR" sz="1600" baseline="0" dirty="0">
                          <a:effectLst/>
                        </a:rPr>
                        <a:t> Yazılımı Edinilmesi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07000"/>
                        </a:lnSpc>
                        <a:spcBef>
                          <a:spcPts val="0"/>
                        </a:spcBef>
                        <a:spcAft>
                          <a:spcPts val="0"/>
                        </a:spcAft>
                        <a:buClrTx/>
                        <a:buSzTx/>
                        <a:buFont typeface="Arial" pitchFamily="34" charset="0"/>
                        <a:buChar char="•"/>
                        <a:tabLst/>
                        <a:defRPr/>
                      </a:pPr>
                      <a:r>
                        <a:rPr lang="tr-TR" sz="1600" dirty="0">
                          <a:effectLst/>
                        </a:rPr>
                        <a:t> Dijital</a:t>
                      </a:r>
                      <a:r>
                        <a:rPr lang="tr-TR" sz="1600" baseline="0" dirty="0">
                          <a:effectLst/>
                        </a:rPr>
                        <a:t> sistem/yazılım edinimi konusunda girişimlerin gerçekleştirilmesi ve/veya Halihazırda kullanılan UBYS sisteminin ilgili modüllerinin kullanımının ve geliştirilmesinin sağlanması amacıyla ilgili idari birimlerle işbirliği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gn="just">
                        <a:lnSpc>
                          <a:spcPct val="107000"/>
                        </a:lnSpc>
                        <a:spcAft>
                          <a:spcPts val="0"/>
                        </a:spcAft>
                      </a:pPr>
                      <a:r>
                        <a:rPr lang="tr-TR" sz="1600" dirty="0">
                          <a:effectLst/>
                        </a:rPr>
                        <a:t> Personel Sayısında İyileştirme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buFont typeface="Arial" pitchFamily="34" charset="0"/>
                        <a:buChar char="•"/>
                      </a:pPr>
                      <a:r>
                        <a:rPr lang="tr-TR" sz="1600" dirty="0">
                          <a:effectLst/>
                        </a:rPr>
                        <a:t> Sahip olunan kaynaklar dahilinde personel sayısında iyileştirmenin Rektörlük makamından talep edilmesi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23</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16.01.2026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24</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4776" y="649975"/>
            <a:ext cx="9525000" cy="932051"/>
          </a:xfrm>
        </p:spPr>
        <p:txBody>
          <a:bodyPr>
            <a:noAutofit/>
          </a:bodyPr>
          <a:lstStyle/>
          <a:p>
            <a:pPr algn="ctr"/>
            <a:r>
              <a:rPr lang="tr-TR" sz="5400" b="1" dirty="0">
                <a:solidFill>
                  <a:srgbClr val="FF0000"/>
                </a:solidFill>
                <a:latin typeface="+mn-lt"/>
                <a:cs typeface="Times New Roman" panose="02020603050405020304" pitchFamily="18" charset="0"/>
              </a:rPr>
              <a:t>YÖNETİM</a:t>
            </a:r>
          </a:p>
        </p:txBody>
      </p:sp>
      <p:sp>
        <p:nvSpPr>
          <p:cNvPr id="3" name="İçerik Yer Tutucusu 2"/>
          <p:cNvSpPr>
            <a:spLocks noGrp="1"/>
          </p:cNvSpPr>
          <p:nvPr>
            <p:ph sz="half" idx="1"/>
          </p:nvPr>
        </p:nvSpPr>
        <p:spPr>
          <a:noFill/>
          <a:effectLst>
            <a:glow>
              <a:schemeClr val="accent1"/>
            </a:glow>
          </a:effectLst>
        </p:spPr>
        <p:txBody>
          <a:bodyPr>
            <a:noAutofit/>
          </a:bodyPr>
          <a:lstStyle/>
          <a:p>
            <a:pPr marL="0" indent="0" algn="just">
              <a:lnSpc>
                <a:spcPct val="100000"/>
              </a:lnSpc>
              <a:spcBef>
                <a:spcPts val="0"/>
              </a:spcBef>
              <a:spcAft>
                <a:spcPts val="400"/>
              </a:spcAft>
              <a:buNone/>
            </a:pPr>
            <a:endParaRPr lang="tr-TR" sz="2600" dirty="0">
              <a:latin typeface="Calibri" panose="020F0502020204030204" pitchFamily="34" charset="0"/>
              <a:cs typeface="Calibri" panose="020F0502020204030204" pitchFamily="34" charset="0"/>
            </a:endParaRPr>
          </a:p>
          <a:p>
            <a:pPr marL="360000" indent="-360000" algn="just">
              <a:lnSpc>
                <a:spcPct val="100000"/>
              </a:lnSpc>
              <a:spcBef>
                <a:spcPts val="0"/>
              </a:spcBef>
              <a:spcAft>
                <a:spcPts val="400"/>
              </a:spcAft>
            </a:pPr>
            <a:endParaRPr lang="tr-TR" sz="2600" dirty="0">
              <a:latin typeface="Calibri" panose="020F0502020204030204" pitchFamily="34" charset="0"/>
              <a:cs typeface="Calibri" panose="020F0502020204030204" pitchFamily="34" charset="0"/>
            </a:endParaRPr>
          </a:p>
        </p:txBody>
      </p:sp>
      <p:pic>
        <p:nvPicPr>
          <p:cNvPr id="12" name="İçerik Yer Tutucusu 11"/>
          <p:cNvPicPr>
            <a:picLocks noGrp="1" noChangeAspect="1"/>
          </p:cNvPicPr>
          <p:nvPr>
            <p:ph sz="half" idx="2"/>
          </p:nvPr>
        </p:nvPicPr>
        <p:blipFill>
          <a:blip r:embed="rId2" cstate="print"/>
          <a:stretch>
            <a:fillRect/>
          </a:stretch>
        </p:blipFill>
        <p:spPr>
          <a:xfrm>
            <a:off x="6172200" y="1933763"/>
            <a:ext cx="5181600" cy="3866535"/>
          </a:xfrm>
          <a:prstGeom prst="rect">
            <a:avLst/>
          </a:prstGeom>
        </p:spPr>
      </p:pic>
      <p:sp>
        <p:nvSpPr>
          <p:cNvPr id="4" name="Veri Yer Tutucusu 3"/>
          <p:cNvSpPr>
            <a:spLocks noGrp="1"/>
          </p:cNvSpPr>
          <p:nvPr>
            <p:ph type="dt" sz="half" idx="10"/>
          </p:nvPr>
        </p:nvSpPr>
        <p:spPr/>
        <p:txBody>
          <a:bodyPr/>
          <a:lstStyle/>
          <a:p>
            <a:fld id="{31740276-0BC0-42FF-88AC-E9E5E892B9C1}" type="datetime1">
              <a:rPr lang="tr-TR" smtClean="0"/>
              <a:pPr/>
              <a:t>16.01.2026</a:t>
            </a:fld>
            <a:endParaRPr lang="tr-TR" dirty="0"/>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dirty="0"/>
          </a:p>
        </p:txBody>
      </p:sp>
      <p:pic>
        <p:nvPicPr>
          <p:cNvPr id="11" name="Resim 10"/>
          <p:cNvPicPr>
            <a:picLocks noChangeAspect="1"/>
          </p:cNvPicPr>
          <p:nvPr/>
        </p:nvPicPr>
        <p:blipFill>
          <a:blip r:embed="rId3" cstate="print"/>
          <a:stretch>
            <a:fillRect/>
          </a:stretch>
        </p:blipFill>
        <p:spPr>
          <a:xfrm>
            <a:off x="285749" y="1933764"/>
            <a:ext cx="5814799" cy="3880182"/>
          </a:xfrm>
          <a:prstGeom prst="rect">
            <a:avLst/>
          </a:prstGeom>
        </p:spPr>
      </p:pic>
    </p:spTree>
    <p:extLst>
      <p:ext uri="{BB962C8B-B14F-4D97-AF65-F5344CB8AC3E}">
        <p14:creationId xmlns:p14="http://schemas.microsoft.com/office/powerpoint/2010/main" val="1709180600"/>
      </p:ext>
    </p:extLst>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577939063"/>
              </p:ext>
            </p:extLst>
          </p:nvPr>
        </p:nvGraphicFramePr>
        <p:xfrm>
          <a:off x="336299" y="2681207"/>
          <a:ext cx="11516263" cy="2035111"/>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dirty="0">
                          <a:effectLst/>
                        </a:rPr>
                        <a:t>Müdür / Koordinatör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0" dirty="0">
                          <a:solidFill>
                            <a:schemeClr val="tx1"/>
                          </a:solidFill>
                          <a:effectLst/>
                          <a:latin typeface="+mn-lt"/>
                        </a:rPr>
                        <a:t>Doç. Dr. </a:t>
                      </a:r>
                      <a:r>
                        <a:rPr lang="tr-TR" sz="2000" b="0" dirty="0" err="1">
                          <a:solidFill>
                            <a:schemeClr val="tx1"/>
                          </a:solidFill>
                          <a:effectLst/>
                          <a:latin typeface="+mn-lt"/>
                        </a:rPr>
                        <a:t>Selcen</a:t>
                      </a:r>
                      <a:r>
                        <a:rPr lang="tr-TR" sz="2000" b="0" dirty="0">
                          <a:solidFill>
                            <a:schemeClr val="tx1"/>
                          </a:solidFill>
                          <a:effectLst/>
                          <a:latin typeface="+mn-lt"/>
                        </a:rPr>
                        <a:t> SARI AYTEKİN</a:t>
                      </a: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dirty="0">
                          <a:effectLst/>
                        </a:rPr>
                        <a:t>Koordinatörlük Personeli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ctr">
                        <a:lnSpc>
                          <a:spcPct val="150000"/>
                        </a:lnSpc>
                        <a:spcAft>
                          <a:spcPts val="0"/>
                        </a:spcAft>
                      </a:pPr>
                      <a:r>
                        <a:rPr lang="tr-TR" sz="2000" b="0" dirty="0">
                          <a:solidFill>
                            <a:schemeClr val="tx1"/>
                          </a:solidFill>
                          <a:effectLst/>
                          <a:latin typeface="+mn-lt"/>
                          <a:ea typeface="Calibri" panose="020F0502020204030204" pitchFamily="34" charset="0"/>
                          <a:cs typeface="Calibri" panose="020F0502020204030204" pitchFamily="34" charset="0"/>
                        </a:rPr>
                        <a:t>Öğr.</a:t>
                      </a:r>
                      <a:r>
                        <a:rPr lang="tr-TR" sz="2000" b="0" baseline="0" dirty="0">
                          <a:solidFill>
                            <a:schemeClr val="tx1"/>
                          </a:solidFill>
                          <a:effectLst/>
                          <a:latin typeface="+mn-lt"/>
                          <a:ea typeface="Calibri" panose="020F0502020204030204" pitchFamily="34" charset="0"/>
                          <a:cs typeface="Calibri" panose="020F0502020204030204" pitchFamily="34" charset="0"/>
                        </a:rPr>
                        <a:t> Gör. Funda SERDAR</a:t>
                      </a:r>
                      <a:endParaRPr lang="tr-TR" sz="2000" b="0" dirty="0">
                        <a:solidFill>
                          <a:schemeClr val="tx1"/>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dirty="0">
                          <a:effectLst/>
                        </a:rPr>
                        <a:t>Koordinatörlük Personeli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ctr" defTabSz="914400" rtl="0" eaLnBrk="1" latinLnBrk="0" hangingPunct="1">
                        <a:lnSpc>
                          <a:spcPct val="150000"/>
                        </a:lnSpc>
                        <a:spcAft>
                          <a:spcPts val="0"/>
                        </a:spcAft>
                      </a:pPr>
                      <a:r>
                        <a:rPr lang="tr-TR" sz="2000" b="0" kern="1200" dirty="0">
                          <a:solidFill>
                            <a:schemeClr val="tx1"/>
                          </a:solidFill>
                          <a:effectLst/>
                          <a:latin typeface="+mn-lt"/>
                          <a:ea typeface="+mn-ea"/>
                          <a:cs typeface="+mn-cs"/>
                        </a:rPr>
                        <a:t>Öğr. Gör. Tuba BAZANCİR</a:t>
                      </a:r>
                    </a:p>
                  </a:txBody>
                  <a:tcPr marL="0" marR="0" marT="0" marB="0" anchor="ctr"/>
                </a:tc>
                <a:extLst>
                  <a:ext uri="{0D108BD9-81ED-4DB2-BD59-A6C34878D82A}">
                    <a16:rowId xmlns:a16="http://schemas.microsoft.com/office/drawing/2014/main" val="4209787686"/>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16.01.2026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184435048"/>
              </p:ext>
            </p:extLst>
          </p:nvPr>
        </p:nvGraphicFramePr>
        <p:xfrm>
          <a:off x="517232" y="2170543"/>
          <a:ext cx="11282885" cy="3056549"/>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581359">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44420">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61087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929476">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8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8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8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8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800"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800"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800"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800" dirty="0">
                          <a:effectLst/>
                          <a:latin typeface="+mn-lt"/>
                          <a:cs typeface="Times New Roman" panose="02020603050405020304" pitchFamily="18" charset="0"/>
                        </a:rPr>
                        <a:t>1</a:t>
                      </a:r>
                    </a:p>
                  </a:txBody>
                  <a:tcPr marL="9525" marR="9525" marT="9525" marB="0" anchor="ctr"/>
                </a:tc>
                <a:extLst>
                  <a:ext uri="{0D108BD9-81ED-4DB2-BD59-A6C34878D82A}">
                    <a16:rowId xmlns:a16="http://schemas.microsoft.com/office/drawing/2014/main" val="2227389024"/>
                  </a:ext>
                </a:extLst>
              </a:tr>
              <a:tr h="890424">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1251189526"/>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16.01.2026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a:solidFill>
                  <a:srgbClr val="FF0000"/>
                </a:solidFill>
                <a:latin typeface="+mn-lt"/>
              </a:rPr>
              <a:t>Fiziksel Yapı: </a:t>
            </a:r>
            <a:r>
              <a:rPr lang="tr-TR" sz="3600" b="1" dirty="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16.01.2026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8</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65886953"/>
              </p:ext>
            </p:extLst>
          </p:nvPr>
        </p:nvGraphicFramePr>
        <p:xfrm>
          <a:off x="346080" y="2068815"/>
          <a:ext cx="11572685" cy="3061240"/>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3</a:t>
                      </a:r>
                    </a:p>
                  </a:txBody>
                  <a:tcPr marL="9525" marR="9525" marT="9525"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31 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3</a:t>
                      </a:r>
                    </a:p>
                  </a:txBody>
                  <a:tcPr marL="6350" marR="6350" marT="6350" marB="0" anchor="ctr"/>
                </a:tc>
                <a:tc>
                  <a:txBody>
                    <a:bodyPr/>
                    <a:lstStyle/>
                    <a:p>
                      <a:pPr algn="ctr">
                        <a:lnSpc>
                          <a:spcPct val="107000"/>
                        </a:lnSpc>
                        <a:spcAft>
                          <a:spcPts val="0"/>
                        </a:spcAft>
                      </a:pPr>
                      <a:r>
                        <a:rPr lang="tr-TR" sz="2000" dirty="0">
                          <a:effectLst/>
                          <a:latin typeface="+mn-lt"/>
                        </a:rPr>
                        <a:t>10,3 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dirty="0">
                          <a:solidFill>
                            <a:srgbClr val="FF0000"/>
                          </a:solidFill>
                          <a:effectLst/>
                          <a:latin typeface="+mn-lt"/>
                          <a:cs typeface="Times New Roman" panose="02020603050405020304" pitchFamily="18" charset="0"/>
                        </a:rPr>
                        <a:t>3</a:t>
                      </a: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 1</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31 </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solidFill>
                            <a:srgbClr val="FF0000"/>
                          </a:solidFill>
                          <a:effectLst/>
                          <a:latin typeface="+mn-lt"/>
                          <a:cs typeface="Times New Roman" panose="02020603050405020304" pitchFamily="18" charset="0"/>
                        </a:rPr>
                        <a:t>3</a:t>
                      </a: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 10,3</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763101381"/>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0" dirty="0">
                          <a:solidFill>
                            <a:schemeClr val="tx1"/>
                          </a:solidFill>
                          <a:effectLst/>
                          <a:latin typeface="+mn-lt"/>
                          <a:ea typeface="Calibri" panose="020F0502020204030204" pitchFamily="34" charset="0"/>
                          <a:cs typeface="Calibri" panose="020F0502020204030204" pitchFamily="34" charset="0"/>
                        </a:rPr>
                        <a:t>3</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0" dirty="0">
                          <a:solidFill>
                            <a:schemeClr val="tx1"/>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0" dirty="0">
                          <a:solidFill>
                            <a:schemeClr val="tx1"/>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0" dirty="0">
                          <a:solidFill>
                            <a:schemeClr val="tx1"/>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0" dirty="0">
                          <a:solidFill>
                            <a:schemeClr val="tx1"/>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0" dirty="0">
                          <a:solidFill>
                            <a:schemeClr val="tx1"/>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0" dirty="0">
                          <a:solidFill>
                            <a:schemeClr val="tx1"/>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0" kern="1200" dirty="0">
                          <a:solidFill>
                            <a:schemeClr val="tx1"/>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0" kern="1200" dirty="0">
                          <a:solidFill>
                            <a:schemeClr val="tx1"/>
                          </a:solidFill>
                          <a:effectLst/>
                          <a:latin typeface="+mn-lt"/>
                          <a:ea typeface="Calibri" panose="020F0502020204030204" pitchFamily="34" charset="0"/>
                          <a:cs typeface="Calibri" panose="020F0502020204030204" pitchFamily="34" charset="0"/>
                        </a:rPr>
                        <a:t> -</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16.01.2026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9</a:t>
            </a:fld>
            <a:endParaRPr lang="tr-T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8521</TotalTime>
  <Words>1707</Words>
  <Application>Microsoft Office PowerPoint</Application>
  <PresentationFormat>Geniş ekran</PresentationFormat>
  <Paragraphs>605</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Calibri</vt:lpstr>
      <vt:lpstr>Times New Roman</vt:lpstr>
      <vt:lpstr>Office Teması</vt:lpstr>
      <vt:lpstr>PowerPoint Sunusu</vt:lpstr>
      <vt:lpstr>SUNUM PLANI</vt:lpstr>
      <vt:lpstr>YÖNETİM</vt:lpstr>
      <vt:lpstr>YÖNETİM</vt:lpstr>
      <vt:lpstr>PowerPoint Sunusu</vt:lpstr>
      <vt:lpstr>Akademik Personel Sayısı</vt:lpstr>
      <vt:lpstr>PowerPoint Sunusu</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Bilimsel Toplantı Faaliyetleri </vt:lpstr>
      <vt:lpstr>Araştırma ve Geliştirme Faaliyetleri:  Atıflar</vt:lpstr>
      <vt:lpstr>Bilimsel, Sosyal, Kültürel ve Sportif Faaliyetler</vt:lpstr>
      <vt:lpstr>YÖKAK Kurumsal Dış Değerlendirme ve Akreditasyon Ölçütleri Bilgilendirme Toplantısı</vt:lpstr>
      <vt:lpstr>2025 Yılı Akran Değerlendirme ve Kalite Süreçleri Değerlendirme Ziyaretleri</vt:lpstr>
      <vt:lpstr>2025 Yılı Akran Değerlendirme ve Kalite Süreçleri Değerlendirme Ziyaretleri</vt:lpstr>
      <vt:lpstr>PowerPoint Sunusu</vt:lpstr>
      <vt:lpstr>Öz Değerlendirme: Birimin Güçlü Yönleri</vt:lpstr>
      <vt:lpstr>Öz Değerlendirme: Birimin Geliştirmeye Açık Yönleri</vt:lpstr>
      <vt:lpstr>Birim 2026 Yılı İyileştirme Planı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Funda Hatipoğlu</cp:lastModifiedBy>
  <cp:revision>643</cp:revision>
  <cp:lastPrinted>2023-06-23T13:03:34Z</cp:lastPrinted>
  <dcterms:created xsi:type="dcterms:W3CDTF">2021-05-17T12:15:06Z</dcterms:created>
  <dcterms:modified xsi:type="dcterms:W3CDTF">2026-01-16T05:43:28Z</dcterms:modified>
</cp:coreProperties>
</file>